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797675" cy="9926638"/>
  <p:defaultTextStyle>
    <a:defPPr>
      <a:defRPr lang="ar-P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02B028-464D-4F03-A8DE-C06679C94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0959F1F-926F-49E2-87F6-420680DAE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E69ABE-377C-452F-9BDA-A3AE0A17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3435E6-63C5-45DD-A162-0B141400C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90FC34-4516-4356-9621-4F920A16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7328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D243E0-E6D1-4B39-AC8A-6A33F58DC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00166B7-8F2C-488F-B931-11D8925AD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AEC8C9-DF0B-4D22-8E05-303F0FB1B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B46907-5C37-45EB-B12E-CCEB69C3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30AEAC-2720-49FC-8FD8-B3061280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173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AD2E0F5-D7B1-44A9-A095-F0E8AF973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B331600-6310-4DBD-8E4B-D4571CC91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A15F655-CC40-46FA-91EC-08CB4D49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22B76A-8047-4CB5-8D97-907A75B1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CACEEB3-E6D9-48C6-8BE8-D7F7EAB7B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8454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769F41-7B23-4005-BE7C-4F1D0F08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3F928B-3529-455F-9F92-569A2F454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946A62-95D0-491F-9761-0FFE71746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E11590-08A0-4D51-BD48-FEDEF34D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16AD47-667C-4B0B-8228-DD143457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478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4B763E-4E68-4406-B499-8C268908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6D9371C-B7D1-4177-94DB-806079F8F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430607-7CF9-48DA-9050-0C689CD2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09114D-189F-4957-9762-EF4D415F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FA4A8A-88D9-4B3D-B94F-94A3FD89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705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9E718E-B01E-4689-B5BC-FA0E1D860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ECBA50-D174-416F-94F2-4A9B4EDC3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312AC84-C5FF-4B38-B2BD-25A0A88E7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9329E9-3D63-4A5F-A1D3-45CF33508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B098D0-FB17-4635-8095-A9AFCD44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A5BFBB9-71A7-4B26-B50C-37DF9E542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5306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63E1DE-3A16-4713-B112-5D4A8C3B7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A5A97B-19D3-4498-B47B-A305B2363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E9490A1-749F-477E-859A-F7C2235BE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3438870-DD8A-4CC3-A732-FE59D395F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8B11A75-656F-453D-885A-6DB02D76C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F29F87C-EECE-4AEC-A830-C9AED5FA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08B4A6C-EA69-4B28-8943-B7FB977D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CE057A6-CA0D-40E0-BA3B-EEFF93F4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818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0A23FF-A729-435C-A41D-01A6C445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F34A8A4-B21D-4B9A-A8FA-3133D88E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15E34F7-2045-4E4D-B425-F242A441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C72C8D5-C746-41BB-8250-F8A38173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3658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7400BC1-0656-4C9A-9B7E-4AD9486C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10BC409-6DAD-4FEF-9C43-4410111D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69684E8-B20E-4258-A960-58C3BFBE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2082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C70E4D-80E0-41C7-B390-29F58462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6A9652-9680-482B-8D73-24031B5E8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FFE855-F9CC-4C17-8832-CF9E159D7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3B7BECA-C4EF-4F63-AB4D-F17CBC2C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84EB6D3-2C9A-45D1-AA34-1E508C03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E688DD-551C-45E4-B742-6C82B78D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125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A972F1-F032-4216-BA4F-F43F34F04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AB478FB-C3E0-4CCA-9037-EC38FCF40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P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6DB8657-1590-4A7A-88F4-A249FF69D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408B5EC-A35E-431A-8539-FBB5C186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9D04C2-C674-4650-A443-F5C8CD02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2D464F5-A5DA-4DD5-A759-8FFDD0BD1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9367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67F32D9-D88A-42D6-BC7C-B8A3F80D0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7BBF15-9331-49FA-9D85-6765E94A4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ABE677-C4BA-476B-AF7E-46951599FF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7AFCF2-A23B-4863-B924-B7A8B07BD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071384-35E7-42C3-BC6E-CA128127B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5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P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8541" y="2075415"/>
            <a:ext cx="5460682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dirty="0">
                <a:latin typeface="Calibri"/>
                <a:cs typeface="Calibri"/>
              </a:rPr>
              <a:t>Acoustic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Recording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and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24277" y="3324076"/>
            <a:ext cx="8566235" cy="171329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marR="528638" indent="-257651" algn="l" rtl="0">
              <a:lnSpc>
                <a:spcPts val="2265"/>
              </a:lnSpc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8" dirty="0">
                <a:latin typeface="Calibri"/>
                <a:cs typeface="Calibri"/>
              </a:rPr>
              <a:t>provides</a:t>
            </a:r>
            <a:r>
              <a:rPr sz="2100" spc="26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an imperfect,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non-invasive </a:t>
            </a:r>
            <a:r>
              <a:rPr sz="2100" spc="-46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measure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of vocal </a:t>
            </a:r>
            <a:r>
              <a:rPr sz="2100" spc="-8" dirty="0">
                <a:latin typeface="Calibri"/>
                <a:cs typeface="Calibri"/>
              </a:rPr>
              <a:t>function</a:t>
            </a:r>
            <a:endParaRPr sz="2100" dirty="0">
              <a:latin typeface="Calibri"/>
              <a:cs typeface="Calibri"/>
            </a:endParaRPr>
          </a:p>
          <a:p>
            <a:pPr marL="266700" marR="3810" indent="-257651" algn="l" rtl="0">
              <a:lnSpc>
                <a:spcPts val="2265"/>
              </a:lnSpc>
              <a:spcBef>
                <a:spcPts val="51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latin typeface="Calibri"/>
                <a:cs typeface="Calibri"/>
              </a:rPr>
              <a:t>can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discriminate</a:t>
            </a:r>
            <a:r>
              <a:rPr sz="2100" spc="34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normal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from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pathologic </a:t>
            </a:r>
            <a:r>
              <a:rPr sz="2100" spc="-465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voice</a:t>
            </a:r>
            <a:endParaRPr sz="2100" dirty="0">
              <a:latin typeface="Calibri"/>
              <a:cs typeface="Calibri"/>
            </a:endParaRPr>
          </a:p>
          <a:p>
            <a:pPr marL="266700" marR="16193" indent="-257651" algn="l" rtl="0">
              <a:lnSpc>
                <a:spcPts val="2265"/>
              </a:lnSpc>
              <a:spcBef>
                <a:spcPts val="51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latin typeface="Calibri"/>
                <a:cs typeface="Calibri"/>
              </a:rPr>
              <a:t>is inconsistent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agreement </a:t>
            </a:r>
            <a:r>
              <a:rPr sz="2100" spc="-8" dirty="0">
                <a:latin typeface="Calibri"/>
                <a:cs typeface="Calibri"/>
              </a:rPr>
              <a:t>between </a:t>
            </a:r>
            <a:r>
              <a:rPr sz="2100" spc="-4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acoustic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measures</a:t>
            </a:r>
            <a:r>
              <a:rPr sz="2100" spc="23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and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audio-perceptual </a:t>
            </a:r>
            <a:r>
              <a:rPr sz="2100" spc="-465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ratings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of voice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quality</a:t>
            </a:r>
            <a:endParaRPr sz="2100" dirty="0">
              <a:latin typeface="Calibri"/>
              <a:cs typeface="Calibri"/>
            </a:endParaRPr>
          </a:p>
          <a:p>
            <a:pPr marL="266700" marR="34766" indent="-257651" algn="l" rtl="0">
              <a:lnSpc>
                <a:spcPts val="2265"/>
              </a:lnSpc>
              <a:spcBef>
                <a:spcPts val="51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latin typeface="Calibri"/>
                <a:cs typeface="Calibri"/>
              </a:rPr>
              <a:t>can measure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change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in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vocal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production </a:t>
            </a:r>
            <a:r>
              <a:rPr sz="2100" spc="-46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across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time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49245" y="1991480"/>
            <a:ext cx="1679734" cy="685800"/>
          </a:xfrm>
          <a:custGeom>
            <a:avLst/>
            <a:gdLst/>
            <a:ahLst/>
            <a:cxnLst/>
            <a:rect l="l" t="t" r="r" b="b"/>
            <a:pathLst>
              <a:path w="2239645" h="914400">
                <a:moveTo>
                  <a:pt x="1372311" y="92950"/>
                </a:moveTo>
                <a:lnTo>
                  <a:pt x="1367073" y="92950"/>
                </a:lnTo>
                <a:lnTo>
                  <a:pt x="1372286" y="93039"/>
                </a:lnTo>
                <a:lnTo>
                  <a:pt x="1369209" y="136826"/>
                </a:lnTo>
                <a:lnTo>
                  <a:pt x="1407063" y="914390"/>
                </a:lnTo>
                <a:lnTo>
                  <a:pt x="1410571" y="914390"/>
                </a:lnTo>
                <a:lnTo>
                  <a:pt x="1411845" y="904171"/>
                </a:lnTo>
                <a:lnTo>
                  <a:pt x="1406627" y="903881"/>
                </a:lnTo>
                <a:lnTo>
                  <a:pt x="1410339" y="874088"/>
                </a:lnTo>
                <a:lnTo>
                  <a:pt x="1372311" y="92950"/>
                </a:lnTo>
                <a:close/>
              </a:path>
              <a:path w="2239645" h="914400">
                <a:moveTo>
                  <a:pt x="1844589" y="377300"/>
                </a:moveTo>
                <a:lnTo>
                  <a:pt x="1809498" y="875573"/>
                </a:lnTo>
                <a:lnTo>
                  <a:pt x="1812181" y="910958"/>
                </a:lnTo>
                <a:lnTo>
                  <a:pt x="1807005" y="910979"/>
                </a:lnTo>
                <a:lnTo>
                  <a:pt x="1807201" y="914390"/>
                </a:lnTo>
                <a:lnTo>
                  <a:pt x="1811978" y="914390"/>
                </a:lnTo>
                <a:lnTo>
                  <a:pt x="1845790" y="434783"/>
                </a:lnTo>
                <a:lnTo>
                  <a:pt x="1842620" y="406495"/>
                </a:lnTo>
                <a:lnTo>
                  <a:pt x="1847797" y="406316"/>
                </a:lnTo>
                <a:lnTo>
                  <a:pt x="1844589" y="377300"/>
                </a:lnTo>
                <a:close/>
              </a:path>
              <a:path w="2239645" h="914400">
                <a:moveTo>
                  <a:pt x="1750561" y="98315"/>
                </a:moveTo>
                <a:lnTo>
                  <a:pt x="1748056" y="134398"/>
                </a:lnTo>
                <a:lnTo>
                  <a:pt x="1806942" y="910979"/>
                </a:lnTo>
                <a:lnTo>
                  <a:pt x="1809498" y="875573"/>
                </a:lnTo>
                <a:lnTo>
                  <a:pt x="1750561" y="98315"/>
                </a:lnTo>
                <a:close/>
              </a:path>
              <a:path w="2239645" h="914400">
                <a:moveTo>
                  <a:pt x="1809498" y="875573"/>
                </a:moveTo>
                <a:lnTo>
                  <a:pt x="1807005" y="910979"/>
                </a:lnTo>
                <a:lnTo>
                  <a:pt x="1812181" y="910958"/>
                </a:lnTo>
                <a:lnTo>
                  <a:pt x="1809498" y="875573"/>
                </a:lnTo>
                <a:close/>
              </a:path>
              <a:path w="2239645" h="914400">
                <a:moveTo>
                  <a:pt x="1410339" y="874088"/>
                </a:moveTo>
                <a:lnTo>
                  <a:pt x="1406627" y="903881"/>
                </a:lnTo>
                <a:lnTo>
                  <a:pt x="1411803" y="904171"/>
                </a:lnTo>
                <a:lnTo>
                  <a:pt x="1410339" y="874088"/>
                </a:lnTo>
                <a:close/>
              </a:path>
              <a:path w="2239645" h="914400">
                <a:moveTo>
                  <a:pt x="1471442" y="383648"/>
                </a:moveTo>
                <a:lnTo>
                  <a:pt x="1410339" y="874088"/>
                </a:lnTo>
                <a:lnTo>
                  <a:pt x="1411803" y="904171"/>
                </a:lnTo>
                <a:lnTo>
                  <a:pt x="1471140" y="428557"/>
                </a:lnTo>
                <a:lnTo>
                  <a:pt x="1468708" y="406495"/>
                </a:lnTo>
                <a:lnTo>
                  <a:pt x="1473961" y="406495"/>
                </a:lnTo>
                <a:lnTo>
                  <a:pt x="1471442" y="383648"/>
                </a:lnTo>
                <a:close/>
              </a:path>
              <a:path w="2239645" h="914400">
                <a:moveTo>
                  <a:pt x="812971" y="7600"/>
                </a:moveTo>
                <a:lnTo>
                  <a:pt x="807754" y="7600"/>
                </a:lnTo>
                <a:lnTo>
                  <a:pt x="812931" y="7868"/>
                </a:lnTo>
                <a:lnTo>
                  <a:pt x="809234" y="37669"/>
                </a:lnTo>
                <a:lnTo>
                  <a:pt x="849240" y="850791"/>
                </a:lnTo>
                <a:lnTo>
                  <a:pt x="850662" y="850813"/>
                </a:lnTo>
                <a:lnTo>
                  <a:pt x="852906" y="818820"/>
                </a:lnTo>
                <a:lnTo>
                  <a:pt x="847709" y="818739"/>
                </a:lnTo>
                <a:lnTo>
                  <a:pt x="850676" y="776400"/>
                </a:lnTo>
                <a:lnTo>
                  <a:pt x="850652" y="773431"/>
                </a:lnTo>
                <a:lnTo>
                  <a:pt x="812971" y="7600"/>
                </a:lnTo>
                <a:close/>
              </a:path>
              <a:path w="2239645" h="914400">
                <a:moveTo>
                  <a:pt x="511162" y="197703"/>
                </a:moveTo>
                <a:lnTo>
                  <a:pt x="510688" y="197748"/>
                </a:lnTo>
                <a:lnTo>
                  <a:pt x="471252" y="773431"/>
                </a:lnTo>
                <a:lnTo>
                  <a:pt x="471173" y="778049"/>
                </a:lnTo>
                <a:lnTo>
                  <a:pt x="473760" y="812359"/>
                </a:lnTo>
                <a:lnTo>
                  <a:pt x="468584" y="812386"/>
                </a:lnTo>
                <a:lnTo>
                  <a:pt x="470953" y="844456"/>
                </a:lnTo>
                <a:lnTo>
                  <a:pt x="471610" y="844451"/>
                </a:lnTo>
                <a:lnTo>
                  <a:pt x="511349" y="264327"/>
                </a:lnTo>
                <a:lnTo>
                  <a:pt x="508537" y="229849"/>
                </a:lnTo>
                <a:lnTo>
                  <a:pt x="513714" y="229804"/>
                </a:lnTo>
                <a:lnTo>
                  <a:pt x="511162" y="197703"/>
                </a:lnTo>
                <a:close/>
              </a:path>
              <a:path w="2239645" h="914400">
                <a:moveTo>
                  <a:pt x="850748" y="775378"/>
                </a:moveTo>
                <a:lnTo>
                  <a:pt x="847709" y="818739"/>
                </a:lnTo>
                <a:lnTo>
                  <a:pt x="852885" y="818820"/>
                </a:lnTo>
                <a:lnTo>
                  <a:pt x="850748" y="775378"/>
                </a:lnTo>
                <a:close/>
              </a:path>
              <a:path w="2239645" h="914400">
                <a:moveTo>
                  <a:pt x="889558" y="223679"/>
                </a:moveTo>
                <a:lnTo>
                  <a:pt x="889412" y="223724"/>
                </a:lnTo>
                <a:lnTo>
                  <a:pt x="850884" y="773431"/>
                </a:lnTo>
                <a:lnTo>
                  <a:pt x="850798" y="776400"/>
                </a:lnTo>
                <a:lnTo>
                  <a:pt x="852885" y="818820"/>
                </a:lnTo>
                <a:lnTo>
                  <a:pt x="890136" y="288071"/>
                </a:lnTo>
                <a:lnTo>
                  <a:pt x="887225" y="255870"/>
                </a:lnTo>
                <a:lnTo>
                  <a:pt x="892401" y="255780"/>
                </a:lnTo>
                <a:lnTo>
                  <a:pt x="889558" y="223679"/>
                </a:lnTo>
                <a:close/>
              </a:path>
              <a:path w="2239645" h="914400">
                <a:moveTo>
                  <a:pt x="262757" y="157688"/>
                </a:moveTo>
                <a:lnTo>
                  <a:pt x="260155" y="194987"/>
                </a:lnTo>
                <a:lnTo>
                  <a:pt x="304047" y="817948"/>
                </a:lnTo>
                <a:lnTo>
                  <a:pt x="304368" y="817948"/>
                </a:lnTo>
                <a:lnTo>
                  <a:pt x="307063" y="785873"/>
                </a:lnTo>
                <a:lnTo>
                  <a:pt x="301827" y="785820"/>
                </a:lnTo>
                <a:lnTo>
                  <a:pt x="304647" y="752262"/>
                </a:lnTo>
                <a:lnTo>
                  <a:pt x="262757" y="157688"/>
                </a:lnTo>
                <a:close/>
              </a:path>
              <a:path w="2239645" h="914400">
                <a:moveTo>
                  <a:pt x="412567" y="804"/>
                </a:moveTo>
                <a:lnTo>
                  <a:pt x="410047" y="36711"/>
                </a:lnTo>
                <a:lnTo>
                  <a:pt x="468535" y="812386"/>
                </a:lnTo>
                <a:lnTo>
                  <a:pt x="470936" y="778049"/>
                </a:lnTo>
                <a:lnTo>
                  <a:pt x="470972" y="775378"/>
                </a:lnTo>
                <a:lnTo>
                  <a:pt x="412567" y="804"/>
                </a:lnTo>
                <a:close/>
              </a:path>
              <a:path w="2239645" h="914400">
                <a:moveTo>
                  <a:pt x="471049" y="776400"/>
                </a:moveTo>
                <a:lnTo>
                  <a:pt x="468584" y="812386"/>
                </a:lnTo>
                <a:lnTo>
                  <a:pt x="473760" y="812359"/>
                </a:lnTo>
                <a:lnTo>
                  <a:pt x="471049" y="776400"/>
                </a:lnTo>
                <a:close/>
              </a:path>
              <a:path w="2239645" h="914400">
                <a:moveTo>
                  <a:pt x="304647" y="752262"/>
                </a:moveTo>
                <a:lnTo>
                  <a:pt x="301827" y="785820"/>
                </a:lnTo>
                <a:lnTo>
                  <a:pt x="307015" y="785873"/>
                </a:lnTo>
                <a:lnTo>
                  <a:pt x="304647" y="752262"/>
                </a:lnTo>
                <a:close/>
              </a:path>
              <a:path w="2239645" h="914400">
                <a:moveTo>
                  <a:pt x="347449" y="242815"/>
                </a:moveTo>
                <a:lnTo>
                  <a:pt x="304647" y="752262"/>
                </a:lnTo>
                <a:lnTo>
                  <a:pt x="307015" y="785873"/>
                </a:lnTo>
                <a:lnTo>
                  <a:pt x="348238" y="295705"/>
                </a:lnTo>
                <a:lnTo>
                  <a:pt x="345266" y="269729"/>
                </a:lnTo>
                <a:lnTo>
                  <a:pt x="350439" y="269595"/>
                </a:lnTo>
                <a:lnTo>
                  <a:pt x="347449" y="242815"/>
                </a:lnTo>
                <a:close/>
              </a:path>
              <a:path w="2239645" h="914400">
                <a:moveTo>
                  <a:pt x="1918604" y="125364"/>
                </a:moveTo>
                <a:lnTo>
                  <a:pt x="1913378" y="125364"/>
                </a:lnTo>
                <a:lnTo>
                  <a:pt x="1918554" y="125409"/>
                </a:lnTo>
                <a:lnTo>
                  <a:pt x="1915705" y="158716"/>
                </a:lnTo>
                <a:lnTo>
                  <a:pt x="1958910" y="778050"/>
                </a:lnTo>
                <a:lnTo>
                  <a:pt x="1962522" y="753540"/>
                </a:lnTo>
                <a:lnTo>
                  <a:pt x="1957269" y="753245"/>
                </a:lnTo>
                <a:lnTo>
                  <a:pt x="1960768" y="729504"/>
                </a:lnTo>
                <a:lnTo>
                  <a:pt x="1918604" y="125364"/>
                </a:lnTo>
                <a:close/>
              </a:path>
              <a:path w="2239645" h="914400">
                <a:moveTo>
                  <a:pt x="1033590" y="223545"/>
                </a:moveTo>
                <a:lnTo>
                  <a:pt x="1028340" y="223545"/>
                </a:lnTo>
                <a:lnTo>
                  <a:pt x="1033516" y="223724"/>
                </a:lnTo>
                <a:lnTo>
                  <a:pt x="1030358" y="245464"/>
                </a:lnTo>
                <a:lnTo>
                  <a:pt x="1078975" y="773431"/>
                </a:lnTo>
                <a:lnTo>
                  <a:pt x="1081823" y="746561"/>
                </a:lnTo>
                <a:lnTo>
                  <a:pt x="1076569" y="746507"/>
                </a:lnTo>
                <a:lnTo>
                  <a:pt x="1079336" y="720395"/>
                </a:lnTo>
                <a:lnTo>
                  <a:pt x="1033590" y="223545"/>
                </a:lnTo>
                <a:close/>
              </a:path>
              <a:path w="2239645" h="914400">
                <a:moveTo>
                  <a:pt x="1960768" y="729504"/>
                </a:moveTo>
                <a:lnTo>
                  <a:pt x="1957269" y="753245"/>
                </a:lnTo>
                <a:lnTo>
                  <a:pt x="1962446" y="753540"/>
                </a:lnTo>
                <a:lnTo>
                  <a:pt x="1960768" y="729504"/>
                </a:lnTo>
                <a:close/>
              </a:path>
              <a:path w="2239645" h="914400">
                <a:moveTo>
                  <a:pt x="2238332" y="481861"/>
                </a:moveTo>
                <a:lnTo>
                  <a:pt x="1997187" y="482397"/>
                </a:lnTo>
                <a:lnTo>
                  <a:pt x="1960768" y="729504"/>
                </a:lnTo>
                <a:lnTo>
                  <a:pt x="1962446" y="753540"/>
                </a:lnTo>
                <a:lnTo>
                  <a:pt x="2001540" y="488755"/>
                </a:lnTo>
                <a:lnTo>
                  <a:pt x="1999374" y="488755"/>
                </a:lnTo>
                <a:lnTo>
                  <a:pt x="2001926" y="486135"/>
                </a:lnTo>
                <a:lnTo>
                  <a:pt x="2239499" y="486135"/>
                </a:lnTo>
                <a:lnTo>
                  <a:pt x="2239499" y="483283"/>
                </a:lnTo>
                <a:lnTo>
                  <a:pt x="2238332" y="481861"/>
                </a:lnTo>
                <a:close/>
              </a:path>
              <a:path w="2239645" h="914400">
                <a:moveTo>
                  <a:pt x="1079336" y="720395"/>
                </a:moveTo>
                <a:lnTo>
                  <a:pt x="1076569" y="746507"/>
                </a:lnTo>
                <a:lnTo>
                  <a:pt x="1081746" y="746561"/>
                </a:lnTo>
                <a:lnTo>
                  <a:pt x="1079336" y="720395"/>
                </a:lnTo>
                <a:close/>
              </a:path>
              <a:path w="2239645" h="914400">
                <a:moveTo>
                  <a:pt x="1140983" y="137346"/>
                </a:moveTo>
                <a:lnTo>
                  <a:pt x="1079336" y="720395"/>
                </a:lnTo>
                <a:lnTo>
                  <a:pt x="1081746" y="746561"/>
                </a:lnTo>
                <a:lnTo>
                  <a:pt x="1140638" y="190308"/>
                </a:lnTo>
                <a:lnTo>
                  <a:pt x="1138213" y="164171"/>
                </a:lnTo>
                <a:lnTo>
                  <a:pt x="1143473" y="164171"/>
                </a:lnTo>
                <a:lnTo>
                  <a:pt x="1140983" y="137346"/>
                </a:lnTo>
                <a:close/>
              </a:path>
              <a:path w="2239645" h="914400">
                <a:moveTo>
                  <a:pt x="513779" y="229804"/>
                </a:moveTo>
                <a:lnTo>
                  <a:pt x="511349" y="264327"/>
                </a:lnTo>
                <a:lnTo>
                  <a:pt x="550351" y="742582"/>
                </a:lnTo>
                <a:lnTo>
                  <a:pt x="553301" y="713735"/>
                </a:lnTo>
                <a:lnTo>
                  <a:pt x="548054" y="713655"/>
                </a:lnTo>
                <a:lnTo>
                  <a:pt x="550931" y="685528"/>
                </a:lnTo>
                <a:lnTo>
                  <a:pt x="513779" y="229804"/>
                </a:lnTo>
                <a:close/>
              </a:path>
              <a:path w="2239645" h="914400">
                <a:moveTo>
                  <a:pt x="550931" y="685528"/>
                </a:moveTo>
                <a:lnTo>
                  <a:pt x="548054" y="713655"/>
                </a:lnTo>
                <a:lnTo>
                  <a:pt x="553231" y="713735"/>
                </a:lnTo>
                <a:lnTo>
                  <a:pt x="550931" y="685528"/>
                </a:lnTo>
                <a:close/>
              </a:path>
              <a:path w="2239645" h="914400">
                <a:moveTo>
                  <a:pt x="590159" y="302009"/>
                </a:moveTo>
                <a:lnTo>
                  <a:pt x="550931" y="685528"/>
                </a:lnTo>
                <a:lnTo>
                  <a:pt x="553231" y="713735"/>
                </a:lnTo>
                <a:lnTo>
                  <a:pt x="590169" y="353196"/>
                </a:lnTo>
                <a:lnTo>
                  <a:pt x="587570" y="327985"/>
                </a:lnTo>
                <a:lnTo>
                  <a:pt x="592835" y="327985"/>
                </a:lnTo>
                <a:lnTo>
                  <a:pt x="590159" y="302009"/>
                </a:lnTo>
                <a:close/>
              </a:path>
              <a:path w="2239645" h="914400">
                <a:moveTo>
                  <a:pt x="1748130" y="66259"/>
                </a:moveTo>
                <a:lnTo>
                  <a:pt x="1747474" y="66259"/>
                </a:lnTo>
                <a:lnTo>
                  <a:pt x="1708174" y="646016"/>
                </a:lnTo>
                <a:lnTo>
                  <a:pt x="1710984" y="680870"/>
                </a:lnTo>
                <a:lnTo>
                  <a:pt x="1705807" y="680924"/>
                </a:lnTo>
                <a:lnTo>
                  <a:pt x="1708359" y="712989"/>
                </a:lnTo>
                <a:lnTo>
                  <a:pt x="1708870" y="712984"/>
                </a:lnTo>
                <a:lnTo>
                  <a:pt x="1748056" y="134398"/>
                </a:lnTo>
                <a:lnTo>
                  <a:pt x="1745323" y="98360"/>
                </a:lnTo>
                <a:lnTo>
                  <a:pt x="1750500" y="98315"/>
                </a:lnTo>
                <a:lnTo>
                  <a:pt x="1748130" y="66259"/>
                </a:lnTo>
                <a:close/>
              </a:path>
              <a:path w="2239645" h="914400">
                <a:moveTo>
                  <a:pt x="1143473" y="164171"/>
                </a:moveTo>
                <a:lnTo>
                  <a:pt x="1138213" y="164171"/>
                </a:lnTo>
                <a:lnTo>
                  <a:pt x="1143389" y="164216"/>
                </a:lnTo>
                <a:lnTo>
                  <a:pt x="1140638" y="190308"/>
                </a:lnTo>
                <a:lnTo>
                  <a:pt x="1188885" y="710333"/>
                </a:lnTo>
                <a:lnTo>
                  <a:pt x="1192140" y="687719"/>
                </a:lnTo>
                <a:lnTo>
                  <a:pt x="1186880" y="687522"/>
                </a:lnTo>
                <a:lnTo>
                  <a:pt x="1190016" y="665734"/>
                </a:lnTo>
                <a:lnTo>
                  <a:pt x="1143473" y="164171"/>
                </a:lnTo>
                <a:close/>
              </a:path>
              <a:path w="2239645" h="914400">
                <a:moveTo>
                  <a:pt x="592835" y="327985"/>
                </a:moveTo>
                <a:lnTo>
                  <a:pt x="590169" y="353196"/>
                </a:lnTo>
                <a:lnTo>
                  <a:pt x="625009" y="691220"/>
                </a:lnTo>
                <a:lnTo>
                  <a:pt x="627978" y="669044"/>
                </a:lnTo>
                <a:lnTo>
                  <a:pt x="627926" y="668593"/>
                </a:lnTo>
                <a:lnTo>
                  <a:pt x="622786" y="668476"/>
                </a:lnTo>
                <a:lnTo>
                  <a:pt x="625683" y="646827"/>
                </a:lnTo>
                <a:lnTo>
                  <a:pt x="592835" y="327985"/>
                </a:lnTo>
                <a:close/>
              </a:path>
              <a:path w="2239645" h="914400">
                <a:moveTo>
                  <a:pt x="1190016" y="665734"/>
                </a:moveTo>
                <a:lnTo>
                  <a:pt x="1186880" y="687522"/>
                </a:lnTo>
                <a:lnTo>
                  <a:pt x="1192056" y="687719"/>
                </a:lnTo>
                <a:lnTo>
                  <a:pt x="1190016" y="665734"/>
                </a:lnTo>
                <a:close/>
              </a:path>
              <a:path w="2239645" h="914400">
                <a:moveTo>
                  <a:pt x="1228620" y="397553"/>
                </a:moveTo>
                <a:lnTo>
                  <a:pt x="1190016" y="665734"/>
                </a:lnTo>
                <a:lnTo>
                  <a:pt x="1192056" y="687719"/>
                </a:lnTo>
                <a:lnTo>
                  <a:pt x="1229324" y="429417"/>
                </a:lnTo>
                <a:lnTo>
                  <a:pt x="1226433" y="414185"/>
                </a:lnTo>
                <a:lnTo>
                  <a:pt x="1231536" y="414050"/>
                </a:lnTo>
                <a:lnTo>
                  <a:pt x="1231751" y="414050"/>
                </a:lnTo>
                <a:lnTo>
                  <a:pt x="1228620" y="397553"/>
                </a:lnTo>
                <a:close/>
              </a:path>
              <a:path w="2239645" h="914400">
                <a:moveTo>
                  <a:pt x="1369297" y="60938"/>
                </a:moveTo>
                <a:lnTo>
                  <a:pt x="1329822" y="622709"/>
                </a:lnTo>
                <a:lnTo>
                  <a:pt x="1332734" y="654858"/>
                </a:lnTo>
                <a:lnTo>
                  <a:pt x="1327557" y="654939"/>
                </a:lnTo>
                <a:lnTo>
                  <a:pt x="1330401" y="687013"/>
                </a:lnTo>
                <a:lnTo>
                  <a:pt x="1330546" y="687013"/>
                </a:lnTo>
                <a:lnTo>
                  <a:pt x="1369173" y="137346"/>
                </a:lnTo>
                <a:lnTo>
                  <a:pt x="1369091" y="134398"/>
                </a:lnTo>
                <a:lnTo>
                  <a:pt x="1367073" y="92950"/>
                </a:lnTo>
                <a:lnTo>
                  <a:pt x="1372311" y="92950"/>
                </a:lnTo>
                <a:lnTo>
                  <a:pt x="1370755" y="60983"/>
                </a:lnTo>
                <a:lnTo>
                  <a:pt x="1369297" y="60938"/>
                </a:lnTo>
                <a:close/>
              </a:path>
              <a:path w="2239645" h="914400">
                <a:moveTo>
                  <a:pt x="1671969" y="196988"/>
                </a:moveTo>
                <a:lnTo>
                  <a:pt x="1666728" y="196988"/>
                </a:lnTo>
                <a:lnTo>
                  <a:pt x="1671904" y="197077"/>
                </a:lnTo>
                <a:lnTo>
                  <a:pt x="1669003" y="225181"/>
                </a:lnTo>
                <a:lnTo>
                  <a:pt x="1705772" y="680924"/>
                </a:lnTo>
                <a:lnTo>
                  <a:pt x="1708174" y="646016"/>
                </a:lnTo>
                <a:lnTo>
                  <a:pt x="1671969" y="196988"/>
                </a:lnTo>
                <a:close/>
              </a:path>
              <a:path w="2239645" h="914400">
                <a:moveTo>
                  <a:pt x="1708174" y="646016"/>
                </a:moveTo>
                <a:lnTo>
                  <a:pt x="1705807" y="680924"/>
                </a:lnTo>
                <a:lnTo>
                  <a:pt x="1710984" y="680870"/>
                </a:lnTo>
                <a:lnTo>
                  <a:pt x="1708174" y="646016"/>
                </a:lnTo>
                <a:close/>
              </a:path>
              <a:path w="2239645" h="914400">
                <a:moveTo>
                  <a:pt x="1916367" y="93308"/>
                </a:moveTo>
                <a:lnTo>
                  <a:pt x="1916076" y="93308"/>
                </a:lnTo>
                <a:lnTo>
                  <a:pt x="1871333" y="615914"/>
                </a:lnTo>
                <a:lnTo>
                  <a:pt x="1874263" y="642053"/>
                </a:lnTo>
                <a:lnTo>
                  <a:pt x="1869086" y="642156"/>
                </a:lnTo>
                <a:lnTo>
                  <a:pt x="1872039" y="669044"/>
                </a:lnTo>
                <a:lnTo>
                  <a:pt x="1915705" y="158716"/>
                </a:lnTo>
                <a:lnTo>
                  <a:pt x="1913378" y="125364"/>
                </a:lnTo>
                <a:lnTo>
                  <a:pt x="1918604" y="125364"/>
                </a:lnTo>
                <a:lnTo>
                  <a:pt x="1916367" y="93308"/>
                </a:lnTo>
                <a:close/>
              </a:path>
              <a:path w="2239645" h="914400">
                <a:moveTo>
                  <a:pt x="625683" y="646827"/>
                </a:moveTo>
                <a:lnTo>
                  <a:pt x="622786" y="668476"/>
                </a:lnTo>
                <a:lnTo>
                  <a:pt x="627926" y="668593"/>
                </a:lnTo>
                <a:lnTo>
                  <a:pt x="625683" y="646827"/>
                </a:lnTo>
                <a:close/>
              </a:path>
              <a:path w="2239645" h="914400">
                <a:moveTo>
                  <a:pt x="669410" y="320117"/>
                </a:moveTo>
                <a:lnTo>
                  <a:pt x="625683" y="646827"/>
                </a:lnTo>
                <a:lnTo>
                  <a:pt x="627926" y="668593"/>
                </a:lnTo>
                <a:lnTo>
                  <a:pt x="669008" y="362596"/>
                </a:lnTo>
                <a:lnTo>
                  <a:pt x="666640" y="341801"/>
                </a:lnTo>
                <a:lnTo>
                  <a:pt x="671880" y="341801"/>
                </a:lnTo>
                <a:lnTo>
                  <a:pt x="669410" y="320117"/>
                </a:lnTo>
                <a:close/>
              </a:path>
              <a:path w="2239645" h="914400">
                <a:moveTo>
                  <a:pt x="1301974" y="315243"/>
                </a:moveTo>
                <a:lnTo>
                  <a:pt x="1296717" y="315243"/>
                </a:lnTo>
                <a:lnTo>
                  <a:pt x="1301857" y="315601"/>
                </a:lnTo>
                <a:lnTo>
                  <a:pt x="1298412" y="333952"/>
                </a:lnTo>
                <a:lnTo>
                  <a:pt x="1327495" y="654939"/>
                </a:lnTo>
                <a:lnTo>
                  <a:pt x="1329822" y="622709"/>
                </a:lnTo>
                <a:lnTo>
                  <a:pt x="1301974" y="315243"/>
                </a:lnTo>
                <a:close/>
              </a:path>
              <a:path w="2239645" h="914400">
                <a:moveTo>
                  <a:pt x="1329822" y="622709"/>
                </a:moveTo>
                <a:lnTo>
                  <a:pt x="1327557" y="654939"/>
                </a:lnTo>
                <a:lnTo>
                  <a:pt x="1332734" y="654858"/>
                </a:lnTo>
                <a:lnTo>
                  <a:pt x="1329822" y="622709"/>
                </a:lnTo>
                <a:close/>
              </a:path>
              <a:path w="2239645" h="914400">
                <a:moveTo>
                  <a:pt x="1847841" y="406316"/>
                </a:moveTo>
                <a:lnTo>
                  <a:pt x="1845790" y="434783"/>
                </a:lnTo>
                <a:lnTo>
                  <a:pt x="1869026" y="642156"/>
                </a:lnTo>
                <a:lnTo>
                  <a:pt x="1871333" y="615914"/>
                </a:lnTo>
                <a:lnTo>
                  <a:pt x="1847841" y="406316"/>
                </a:lnTo>
                <a:close/>
              </a:path>
              <a:path w="2239645" h="914400">
                <a:moveTo>
                  <a:pt x="1871333" y="615914"/>
                </a:moveTo>
                <a:lnTo>
                  <a:pt x="1869086" y="642156"/>
                </a:lnTo>
                <a:lnTo>
                  <a:pt x="1874263" y="642053"/>
                </a:lnTo>
                <a:lnTo>
                  <a:pt x="1871333" y="615914"/>
                </a:lnTo>
                <a:close/>
              </a:path>
              <a:path w="2239645" h="914400">
                <a:moveTo>
                  <a:pt x="671880" y="341801"/>
                </a:moveTo>
                <a:lnTo>
                  <a:pt x="666640" y="341801"/>
                </a:lnTo>
                <a:lnTo>
                  <a:pt x="671780" y="341890"/>
                </a:lnTo>
                <a:lnTo>
                  <a:pt x="669008" y="362596"/>
                </a:lnTo>
                <a:lnTo>
                  <a:pt x="700105" y="635727"/>
                </a:lnTo>
                <a:lnTo>
                  <a:pt x="703204" y="615541"/>
                </a:lnTo>
                <a:lnTo>
                  <a:pt x="697918" y="615393"/>
                </a:lnTo>
                <a:lnTo>
                  <a:pt x="700859" y="596235"/>
                </a:lnTo>
                <a:lnTo>
                  <a:pt x="671880" y="341801"/>
                </a:lnTo>
                <a:close/>
              </a:path>
              <a:path w="2239645" h="914400">
                <a:moveTo>
                  <a:pt x="700859" y="596235"/>
                </a:moveTo>
                <a:lnTo>
                  <a:pt x="697918" y="615393"/>
                </a:lnTo>
                <a:lnTo>
                  <a:pt x="703058" y="615541"/>
                </a:lnTo>
                <a:lnTo>
                  <a:pt x="700859" y="596235"/>
                </a:lnTo>
                <a:close/>
              </a:path>
              <a:path w="2239645" h="914400">
                <a:moveTo>
                  <a:pt x="736049" y="367016"/>
                </a:moveTo>
                <a:lnTo>
                  <a:pt x="700859" y="596235"/>
                </a:lnTo>
                <a:lnTo>
                  <a:pt x="703058" y="615541"/>
                </a:lnTo>
                <a:lnTo>
                  <a:pt x="703204" y="615541"/>
                </a:lnTo>
                <a:lnTo>
                  <a:pt x="735222" y="406941"/>
                </a:lnTo>
                <a:lnTo>
                  <a:pt x="733060" y="387404"/>
                </a:lnTo>
                <a:lnTo>
                  <a:pt x="738308" y="387404"/>
                </a:lnTo>
                <a:lnTo>
                  <a:pt x="736049" y="367016"/>
                </a:lnTo>
                <a:close/>
              </a:path>
              <a:path w="2239645" h="914400">
                <a:moveTo>
                  <a:pt x="892462" y="255780"/>
                </a:moveTo>
                <a:lnTo>
                  <a:pt x="890136" y="288071"/>
                </a:lnTo>
                <a:lnTo>
                  <a:pt x="919742" y="615518"/>
                </a:lnTo>
                <a:lnTo>
                  <a:pt x="923370" y="596016"/>
                </a:lnTo>
                <a:lnTo>
                  <a:pt x="918102" y="595663"/>
                </a:lnTo>
                <a:lnTo>
                  <a:pt x="921538" y="577184"/>
                </a:lnTo>
                <a:lnTo>
                  <a:pt x="892462" y="255780"/>
                </a:lnTo>
                <a:close/>
              </a:path>
              <a:path w="2239645" h="914400">
                <a:moveTo>
                  <a:pt x="1632030" y="583248"/>
                </a:moveTo>
                <a:lnTo>
                  <a:pt x="1626696" y="583248"/>
                </a:lnTo>
                <a:lnTo>
                  <a:pt x="1629363" y="609085"/>
                </a:lnTo>
                <a:lnTo>
                  <a:pt x="1632030" y="583248"/>
                </a:lnTo>
                <a:close/>
              </a:path>
              <a:path w="2239645" h="914400">
                <a:moveTo>
                  <a:pt x="921538" y="577184"/>
                </a:moveTo>
                <a:lnTo>
                  <a:pt x="918102" y="595663"/>
                </a:lnTo>
                <a:lnTo>
                  <a:pt x="923242" y="596016"/>
                </a:lnTo>
                <a:lnTo>
                  <a:pt x="921538" y="577184"/>
                </a:lnTo>
                <a:close/>
              </a:path>
              <a:path w="2239645" h="914400">
                <a:moveTo>
                  <a:pt x="964472" y="346316"/>
                </a:moveTo>
                <a:lnTo>
                  <a:pt x="921538" y="577184"/>
                </a:lnTo>
                <a:lnTo>
                  <a:pt x="923242" y="596016"/>
                </a:lnTo>
                <a:lnTo>
                  <a:pt x="923370" y="596016"/>
                </a:lnTo>
                <a:lnTo>
                  <a:pt x="964546" y="374675"/>
                </a:lnTo>
                <a:lnTo>
                  <a:pt x="961956" y="361204"/>
                </a:lnTo>
                <a:lnTo>
                  <a:pt x="967323" y="361160"/>
                </a:lnTo>
                <a:lnTo>
                  <a:pt x="964472" y="346316"/>
                </a:lnTo>
                <a:close/>
              </a:path>
              <a:path w="2239645" h="914400">
                <a:moveTo>
                  <a:pt x="1521747" y="295706"/>
                </a:moveTo>
                <a:lnTo>
                  <a:pt x="1516463" y="295706"/>
                </a:lnTo>
                <a:lnTo>
                  <a:pt x="1521640" y="295840"/>
                </a:lnTo>
                <a:lnTo>
                  <a:pt x="1518695" y="315243"/>
                </a:lnTo>
                <a:lnTo>
                  <a:pt x="1518693" y="315601"/>
                </a:lnTo>
                <a:lnTo>
                  <a:pt x="1549637" y="591707"/>
                </a:lnTo>
                <a:lnTo>
                  <a:pt x="1552579" y="569960"/>
                </a:lnTo>
                <a:lnTo>
                  <a:pt x="1547340" y="569871"/>
                </a:lnTo>
                <a:lnTo>
                  <a:pt x="1550145" y="549123"/>
                </a:lnTo>
                <a:lnTo>
                  <a:pt x="1521747" y="295706"/>
                </a:lnTo>
                <a:close/>
              </a:path>
              <a:path w="2239645" h="914400">
                <a:moveTo>
                  <a:pt x="1596868" y="243172"/>
                </a:moveTo>
                <a:lnTo>
                  <a:pt x="1591596" y="243172"/>
                </a:lnTo>
                <a:lnTo>
                  <a:pt x="1596772" y="243307"/>
                </a:lnTo>
                <a:lnTo>
                  <a:pt x="1593844" y="264953"/>
                </a:lnTo>
                <a:lnTo>
                  <a:pt x="1626696" y="583248"/>
                </a:lnTo>
                <a:lnTo>
                  <a:pt x="1629364" y="558172"/>
                </a:lnTo>
                <a:lnTo>
                  <a:pt x="1596868" y="243172"/>
                </a:lnTo>
                <a:close/>
              </a:path>
              <a:path w="2239645" h="914400">
                <a:moveTo>
                  <a:pt x="1629364" y="558172"/>
                </a:moveTo>
                <a:lnTo>
                  <a:pt x="1626774" y="583248"/>
                </a:lnTo>
                <a:lnTo>
                  <a:pt x="1631951" y="583248"/>
                </a:lnTo>
                <a:lnTo>
                  <a:pt x="1629364" y="558172"/>
                </a:lnTo>
                <a:close/>
              </a:path>
              <a:path w="2239645" h="914400">
                <a:moveTo>
                  <a:pt x="1669644" y="168151"/>
                </a:moveTo>
                <a:lnTo>
                  <a:pt x="1629364" y="558172"/>
                </a:lnTo>
                <a:lnTo>
                  <a:pt x="1631951" y="583248"/>
                </a:lnTo>
                <a:lnTo>
                  <a:pt x="1669003" y="225181"/>
                </a:lnTo>
                <a:lnTo>
                  <a:pt x="1666728" y="196988"/>
                </a:lnTo>
                <a:lnTo>
                  <a:pt x="1671969" y="196988"/>
                </a:lnTo>
                <a:lnTo>
                  <a:pt x="1669644" y="168151"/>
                </a:lnTo>
                <a:close/>
              </a:path>
              <a:path w="2239645" h="914400">
                <a:moveTo>
                  <a:pt x="1550145" y="549123"/>
                </a:moveTo>
                <a:lnTo>
                  <a:pt x="1547340" y="569871"/>
                </a:lnTo>
                <a:lnTo>
                  <a:pt x="1552480" y="569960"/>
                </a:lnTo>
                <a:lnTo>
                  <a:pt x="1550145" y="549123"/>
                </a:lnTo>
                <a:close/>
              </a:path>
              <a:path w="2239645" h="914400">
                <a:moveTo>
                  <a:pt x="1594548" y="220684"/>
                </a:moveTo>
                <a:lnTo>
                  <a:pt x="1550145" y="549123"/>
                </a:lnTo>
                <a:lnTo>
                  <a:pt x="1552480" y="569960"/>
                </a:lnTo>
                <a:lnTo>
                  <a:pt x="1593844" y="264953"/>
                </a:lnTo>
                <a:lnTo>
                  <a:pt x="1591596" y="243172"/>
                </a:lnTo>
                <a:lnTo>
                  <a:pt x="1596868" y="243172"/>
                </a:lnTo>
                <a:lnTo>
                  <a:pt x="1594548" y="220684"/>
                </a:lnTo>
                <a:close/>
              </a:path>
              <a:path w="2239645" h="914400">
                <a:moveTo>
                  <a:pt x="1231751" y="414050"/>
                </a:moveTo>
                <a:lnTo>
                  <a:pt x="1231536" y="414050"/>
                </a:lnTo>
                <a:lnTo>
                  <a:pt x="1229324" y="429417"/>
                </a:lnTo>
                <a:lnTo>
                  <a:pt x="1255049" y="564939"/>
                </a:lnTo>
                <a:lnTo>
                  <a:pt x="1257842" y="550064"/>
                </a:lnTo>
                <a:lnTo>
                  <a:pt x="1252498" y="550064"/>
                </a:lnTo>
                <a:lnTo>
                  <a:pt x="1255018" y="536639"/>
                </a:lnTo>
                <a:lnTo>
                  <a:pt x="1231751" y="414050"/>
                </a:lnTo>
                <a:close/>
              </a:path>
              <a:path w="2239645" h="914400">
                <a:moveTo>
                  <a:pt x="1255018" y="536639"/>
                </a:moveTo>
                <a:lnTo>
                  <a:pt x="1252498" y="550064"/>
                </a:lnTo>
                <a:lnTo>
                  <a:pt x="1257565" y="550060"/>
                </a:lnTo>
                <a:lnTo>
                  <a:pt x="1255018" y="536639"/>
                </a:lnTo>
                <a:close/>
              </a:path>
              <a:path w="2239645" h="914400">
                <a:moveTo>
                  <a:pt x="1300216" y="295840"/>
                </a:moveTo>
                <a:lnTo>
                  <a:pt x="1255018" y="536639"/>
                </a:lnTo>
                <a:lnTo>
                  <a:pt x="1257565" y="550060"/>
                </a:lnTo>
                <a:lnTo>
                  <a:pt x="1252498" y="550064"/>
                </a:lnTo>
                <a:lnTo>
                  <a:pt x="1257843" y="550060"/>
                </a:lnTo>
                <a:lnTo>
                  <a:pt x="1298412" y="333952"/>
                </a:lnTo>
                <a:lnTo>
                  <a:pt x="1296717" y="315243"/>
                </a:lnTo>
                <a:lnTo>
                  <a:pt x="1301974" y="315243"/>
                </a:lnTo>
                <a:lnTo>
                  <a:pt x="1300216" y="295840"/>
                </a:lnTo>
                <a:close/>
              </a:path>
              <a:path w="2239645" h="914400">
                <a:moveTo>
                  <a:pt x="1473961" y="406495"/>
                </a:moveTo>
                <a:lnTo>
                  <a:pt x="1468708" y="406495"/>
                </a:lnTo>
                <a:lnTo>
                  <a:pt x="1473885" y="406539"/>
                </a:lnTo>
                <a:lnTo>
                  <a:pt x="1471140" y="428557"/>
                </a:lnTo>
                <a:lnTo>
                  <a:pt x="1483910" y="544427"/>
                </a:lnTo>
                <a:lnTo>
                  <a:pt x="1487033" y="523847"/>
                </a:lnTo>
                <a:lnTo>
                  <a:pt x="1481759" y="523691"/>
                </a:lnTo>
                <a:lnTo>
                  <a:pt x="1484726" y="504135"/>
                </a:lnTo>
                <a:lnTo>
                  <a:pt x="1473961" y="406495"/>
                </a:lnTo>
                <a:close/>
              </a:path>
              <a:path w="2239645" h="914400">
                <a:moveTo>
                  <a:pt x="412507" y="0"/>
                </a:moveTo>
                <a:lnTo>
                  <a:pt x="407378" y="0"/>
                </a:lnTo>
                <a:lnTo>
                  <a:pt x="374132" y="476171"/>
                </a:lnTo>
                <a:lnTo>
                  <a:pt x="377338" y="504215"/>
                </a:lnTo>
                <a:lnTo>
                  <a:pt x="372162" y="504385"/>
                </a:lnTo>
                <a:lnTo>
                  <a:pt x="375406" y="533142"/>
                </a:lnTo>
                <a:lnTo>
                  <a:pt x="410047" y="36711"/>
                </a:lnTo>
                <a:lnTo>
                  <a:pt x="407340" y="804"/>
                </a:lnTo>
                <a:lnTo>
                  <a:pt x="412567" y="804"/>
                </a:lnTo>
                <a:lnTo>
                  <a:pt x="412507" y="0"/>
                </a:lnTo>
                <a:close/>
              </a:path>
              <a:path w="2239645" h="914400">
                <a:moveTo>
                  <a:pt x="738308" y="387404"/>
                </a:moveTo>
                <a:lnTo>
                  <a:pt x="733060" y="387404"/>
                </a:lnTo>
                <a:lnTo>
                  <a:pt x="738200" y="387538"/>
                </a:lnTo>
                <a:lnTo>
                  <a:pt x="735222" y="406941"/>
                </a:lnTo>
                <a:lnTo>
                  <a:pt x="748516" y="527088"/>
                </a:lnTo>
                <a:lnTo>
                  <a:pt x="751333" y="504385"/>
                </a:lnTo>
                <a:lnTo>
                  <a:pt x="751250" y="504233"/>
                </a:lnTo>
                <a:lnTo>
                  <a:pt x="746110" y="504179"/>
                </a:lnTo>
                <a:lnTo>
                  <a:pt x="748702" y="483282"/>
                </a:lnTo>
                <a:lnTo>
                  <a:pt x="748772" y="481861"/>
                </a:lnTo>
                <a:lnTo>
                  <a:pt x="738308" y="387404"/>
                </a:lnTo>
                <a:close/>
              </a:path>
              <a:path w="2239645" h="914400">
                <a:moveTo>
                  <a:pt x="1484726" y="504135"/>
                </a:moveTo>
                <a:lnTo>
                  <a:pt x="1481759" y="523691"/>
                </a:lnTo>
                <a:lnTo>
                  <a:pt x="1486899" y="523847"/>
                </a:lnTo>
                <a:lnTo>
                  <a:pt x="1484726" y="504135"/>
                </a:lnTo>
                <a:close/>
              </a:path>
              <a:path w="2239645" h="914400">
                <a:moveTo>
                  <a:pt x="1519452" y="275229"/>
                </a:moveTo>
                <a:lnTo>
                  <a:pt x="1484726" y="504135"/>
                </a:lnTo>
                <a:lnTo>
                  <a:pt x="1486899" y="523847"/>
                </a:lnTo>
                <a:lnTo>
                  <a:pt x="1487033" y="523847"/>
                </a:lnTo>
                <a:lnTo>
                  <a:pt x="1518640" y="315601"/>
                </a:lnTo>
                <a:lnTo>
                  <a:pt x="1518653" y="315243"/>
                </a:lnTo>
                <a:lnTo>
                  <a:pt x="1516463" y="295706"/>
                </a:lnTo>
                <a:lnTo>
                  <a:pt x="1521747" y="295706"/>
                </a:lnTo>
                <a:lnTo>
                  <a:pt x="1519452" y="275229"/>
                </a:lnTo>
                <a:close/>
              </a:path>
              <a:path w="2239645" h="914400">
                <a:moveTo>
                  <a:pt x="967323" y="361160"/>
                </a:moveTo>
                <a:lnTo>
                  <a:pt x="967060" y="361160"/>
                </a:lnTo>
                <a:lnTo>
                  <a:pt x="964546" y="374675"/>
                </a:lnTo>
                <a:lnTo>
                  <a:pt x="991339" y="514069"/>
                </a:lnTo>
                <a:lnTo>
                  <a:pt x="993711" y="497741"/>
                </a:lnTo>
                <a:lnTo>
                  <a:pt x="988422" y="497741"/>
                </a:lnTo>
                <a:lnTo>
                  <a:pt x="990522" y="483282"/>
                </a:lnTo>
                <a:lnTo>
                  <a:pt x="990508" y="481861"/>
                </a:lnTo>
                <a:lnTo>
                  <a:pt x="967323" y="361160"/>
                </a:lnTo>
                <a:close/>
              </a:path>
              <a:path w="2239645" h="914400">
                <a:moveTo>
                  <a:pt x="350511" y="269595"/>
                </a:moveTo>
                <a:lnTo>
                  <a:pt x="348245" y="295705"/>
                </a:lnTo>
                <a:lnTo>
                  <a:pt x="372116" y="504385"/>
                </a:lnTo>
                <a:lnTo>
                  <a:pt x="374132" y="476171"/>
                </a:lnTo>
                <a:lnTo>
                  <a:pt x="350511" y="269595"/>
                </a:lnTo>
                <a:close/>
              </a:path>
              <a:path w="2239645" h="914400">
                <a:moveTo>
                  <a:pt x="374132" y="476171"/>
                </a:moveTo>
                <a:lnTo>
                  <a:pt x="372162" y="504385"/>
                </a:lnTo>
                <a:lnTo>
                  <a:pt x="377338" y="504215"/>
                </a:lnTo>
                <a:lnTo>
                  <a:pt x="374132" y="476171"/>
                </a:lnTo>
                <a:close/>
              </a:path>
              <a:path w="2239645" h="914400">
                <a:moveTo>
                  <a:pt x="748822" y="482314"/>
                </a:moveTo>
                <a:lnTo>
                  <a:pt x="746110" y="504179"/>
                </a:lnTo>
                <a:lnTo>
                  <a:pt x="751250" y="504233"/>
                </a:lnTo>
                <a:lnTo>
                  <a:pt x="748822" y="482314"/>
                </a:lnTo>
                <a:close/>
              </a:path>
              <a:path w="2239645" h="914400">
                <a:moveTo>
                  <a:pt x="812597" y="0"/>
                </a:moveTo>
                <a:lnTo>
                  <a:pt x="808639" y="0"/>
                </a:lnTo>
                <a:lnTo>
                  <a:pt x="748878" y="481861"/>
                </a:lnTo>
                <a:lnTo>
                  <a:pt x="748929" y="483282"/>
                </a:lnTo>
                <a:lnTo>
                  <a:pt x="751250" y="504233"/>
                </a:lnTo>
                <a:lnTo>
                  <a:pt x="809234" y="37669"/>
                </a:lnTo>
                <a:lnTo>
                  <a:pt x="807754" y="7600"/>
                </a:lnTo>
                <a:lnTo>
                  <a:pt x="812971" y="7600"/>
                </a:lnTo>
                <a:lnTo>
                  <a:pt x="812597" y="0"/>
                </a:lnTo>
                <a:close/>
              </a:path>
              <a:path w="2239645" h="914400">
                <a:moveTo>
                  <a:pt x="990633" y="482513"/>
                </a:moveTo>
                <a:lnTo>
                  <a:pt x="988422" y="497741"/>
                </a:lnTo>
                <a:lnTo>
                  <a:pt x="993526" y="497571"/>
                </a:lnTo>
                <a:lnTo>
                  <a:pt x="990633" y="482513"/>
                </a:lnTo>
                <a:close/>
              </a:path>
              <a:path w="2239645" h="914400">
                <a:moveTo>
                  <a:pt x="1031511" y="200967"/>
                </a:moveTo>
                <a:lnTo>
                  <a:pt x="990633" y="482513"/>
                </a:lnTo>
                <a:lnTo>
                  <a:pt x="993526" y="497571"/>
                </a:lnTo>
                <a:lnTo>
                  <a:pt x="988422" y="497741"/>
                </a:lnTo>
                <a:lnTo>
                  <a:pt x="993711" y="497741"/>
                </a:lnTo>
                <a:lnTo>
                  <a:pt x="1030358" y="245464"/>
                </a:lnTo>
                <a:lnTo>
                  <a:pt x="1028340" y="223545"/>
                </a:lnTo>
                <a:lnTo>
                  <a:pt x="1033590" y="223545"/>
                </a:lnTo>
                <a:lnTo>
                  <a:pt x="1031511" y="200967"/>
                </a:lnTo>
                <a:close/>
              </a:path>
              <a:path w="2239645" h="914400">
                <a:moveTo>
                  <a:pt x="235148" y="482393"/>
                </a:moveTo>
                <a:lnTo>
                  <a:pt x="0" y="482393"/>
                </a:lnTo>
                <a:lnTo>
                  <a:pt x="0" y="488755"/>
                </a:lnTo>
                <a:lnTo>
                  <a:pt x="239938" y="488755"/>
                </a:lnTo>
                <a:lnTo>
                  <a:pt x="240176" y="485308"/>
                </a:lnTo>
                <a:lnTo>
                  <a:pt x="234948" y="485308"/>
                </a:lnTo>
                <a:lnTo>
                  <a:pt x="235148" y="482393"/>
                </a:lnTo>
                <a:close/>
              </a:path>
              <a:path w="2239645" h="914400">
                <a:moveTo>
                  <a:pt x="2001926" y="486135"/>
                </a:moveTo>
                <a:lnTo>
                  <a:pt x="1999374" y="488755"/>
                </a:lnTo>
                <a:lnTo>
                  <a:pt x="2001540" y="488750"/>
                </a:lnTo>
                <a:lnTo>
                  <a:pt x="2001926" y="486135"/>
                </a:lnTo>
                <a:close/>
              </a:path>
              <a:path w="2239645" h="914400">
                <a:moveTo>
                  <a:pt x="2239499" y="486135"/>
                </a:moveTo>
                <a:lnTo>
                  <a:pt x="2001926" y="486135"/>
                </a:lnTo>
                <a:lnTo>
                  <a:pt x="2001540" y="488750"/>
                </a:lnTo>
                <a:lnTo>
                  <a:pt x="2238332" y="488223"/>
                </a:lnTo>
                <a:lnTo>
                  <a:pt x="2239499" y="486792"/>
                </a:lnTo>
                <a:lnTo>
                  <a:pt x="2239499" y="486135"/>
                </a:lnTo>
                <a:close/>
              </a:path>
              <a:path w="2239645" h="914400">
                <a:moveTo>
                  <a:pt x="260498" y="125632"/>
                </a:moveTo>
                <a:lnTo>
                  <a:pt x="259700" y="125632"/>
                </a:lnTo>
                <a:lnTo>
                  <a:pt x="234948" y="485308"/>
                </a:lnTo>
                <a:lnTo>
                  <a:pt x="237543" y="482393"/>
                </a:lnTo>
                <a:lnTo>
                  <a:pt x="240376" y="482393"/>
                </a:lnTo>
                <a:lnTo>
                  <a:pt x="260155" y="194987"/>
                </a:lnTo>
                <a:lnTo>
                  <a:pt x="257527" y="157688"/>
                </a:lnTo>
                <a:lnTo>
                  <a:pt x="262757" y="157688"/>
                </a:lnTo>
                <a:lnTo>
                  <a:pt x="260498" y="125632"/>
                </a:lnTo>
                <a:close/>
              </a:path>
              <a:path w="2239645" h="914400">
                <a:moveTo>
                  <a:pt x="240376" y="482393"/>
                </a:moveTo>
                <a:lnTo>
                  <a:pt x="237543" y="482393"/>
                </a:lnTo>
                <a:lnTo>
                  <a:pt x="234948" y="485308"/>
                </a:lnTo>
                <a:lnTo>
                  <a:pt x="240176" y="485308"/>
                </a:lnTo>
                <a:lnTo>
                  <a:pt x="240376" y="482393"/>
                </a:lnTo>
                <a:close/>
              </a:path>
              <a:path w="2239645" h="914400">
                <a:moveTo>
                  <a:pt x="1847797" y="406316"/>
                </a:moveTo>
                <a:lnTo>
                  <a:pt x="1842620" y="406495"/>
                </a:lnTo>
                <a:lnTo>
                  <a:pt x="1845790" y="434783"/>
                </a:lnTo>
                <a:lnTo>
                  <a:pt x="1847797" y="406316"/>
                </a:lnTo>
                <a:close/>
              </a:path>
              <a:path w="2239645" h="914400">
                <a:moveTo>
                  <a:pt x="1231536" y="414050"/>
                </a:moveTo>
                <a:lnTo>
                  <a:pt x="1226433" y="414185"/>
                </a:lnTo>
                <a:lnTo>
                  <a:pt x="1229324" y="429417"/>
                </a:lnTo>
                <a:lnTo>
                  <a:pt x="1231536" y="414050"/>
                </a:lnTo>
                <a:close/>
              </a:path>
              <a:path w="2239645" h="914400">
                <a:moveTo>
                  <a:pt x="1468708" y="406495"/>
                </a:moveTo>
                <a:lnTo>
                  <a:pt x="1471140" y="428557"/>
                </a:lnTo>
                <a:lnTo>
                  <a:pt x="1473885" y="406539"/>
                </a:lnTo>
                <a:lnTo>
                  <a:pt x="1468708" y="406495"/>
                </a:lnTo>
                <a:close/>
              </a:path>
              <a:path w="2239645" h="914400">
                <a:moveTo>
                  <a:pt x="733060" y="387404"/>
                </a:moveTo>
                <a:lnTo>
                  <a:pt x="735222" y="406941"/>
                </a:lnTo>
                <a:lnTo>
                  <a:pt x="738200" y="387538"/>
                </a:lnTo>
                <a:lnTo>
                  <a:pt x="733060" y="387404"/>
                </a:lnTo>
                <a:close/>
              </a:path>
              <a:path w="2239645" h="914400">
                <a:moveTo>
                  <a:pt x="967060" y="361160"/>
                </a:moveTo>
                <a:lnTo>
                  <a:pt x="961956" y="361204"/>
                </a:lnTo>
                <a:lnTo>
                  <a:pt x="964546" y="374675"/>
                </a:lnTo>
                <a:lnTo>
                  <a:pt x="967060" y="361160"/>
                </a:lnTo>
                <a:close/>
              </a:path>
              <a:path w="2239645" h="914400">
                <a:moveTo>
                  <a:pt x="666640" y="341801"/>
                </a:moveTo>
                <a:lnTo>
                  <a:pt x="669008" y="362596"/>
                </a:lnTo>
                <a:lnTo>
                  <a:pt x="671780" y="341890"/>
                </a:lnTo>
                <a:lnTo>
                  <a:pt x="666640" y="341801"/>
                </a:lnTo>
                <a:close/>
              </a:path>
              <a:path w="2239645" h="914400">
                <a:moveTo>
                  <a:pt x="592747" y="327985"/>
                </a:moveTo>
                <a:lnTo>
                  <a:pt x="587570" y="327985"/>
                </a:lnTo>
                <a:lnTo>
                  <a:pt x="590169" y="353196"/>
                </a:lnTo>
                <a:lnTo>
                  <a:pt x="592747" y="327985"/>
                </a:lnTo>
                <a:close/>
              </a:path>
              <a:path w="2239645" h="914400">
                <a:moveTo>
                  <a:pt x="1296717" y="315243"/>
                </a:moveTo>
                <a:lnTo>
                  <a:pt x="1298412" y="333952"/>
                </a:lnTo>
                <a:lnTo>
                  <a:pt x="1301857" y="315601"/>
                </a:lnTo>
                <a:lnTo>
                  <a:pt x="1296717" y="315243"/>
                </a:lnTo>
                <a:close/>
              </a:path>
              <a:path w="2239645" h="914400">
                <a:moveTo>
                  <a:pt x="1516463" y="295706"/>
                </a:moveTo>
                <a:lnTo>
                  <a:pt x="1518671" y="315402"/>
                </a:lnTo>
                <a:lnTo>
                  <a:pt x="1521640" y="295840"/>
                </a:lnTo>
                <a:lnTo>
                  <a:pt x="1516463" y="295706"/>
                </a:lnTo>
                <a:close/>
              </a:path>
              <a:path w="2239645" h="914400">
                <a:moveTo>
                  <a:pt x="350439" y="269595"/>
                </a:moveTo>
                <a:lnTo>
                  <a:pt x="345266" y="269729"/>
                </a:lnTo>
                <a:lnTo>
                  <a:pt x="348242" y="295740"/>
                </a:lnTo>
                <a:lnTo>
                  <a:pt x="350439" y="269595"/>
                </a:lnTo>
                <a:close/>
              </a:path>
              <a:path w="2239645" h="914400">
                <a:moveTo>
                  <a:pt x="892401" y="255780"/>
                </a:moveTo>
                <a:lnTo>
                  <a:pt x="887225" y="255870"/>
                </a:lnTo>
                <a:lnTo>
                  <a:pt x="890136" y="288071"/>
                </a:lnTo>
                <a:lnTo>
                  <a:pt x="892401" y="255780"/>
                </a:lnTo>
                <a:close/>
              </a:path>
              <a:path w="2239645" h="914400">
                <a:moveTo>
                  <a:pt x="1591596" y="243172"/>
                </a:moveTo>
                <a:lnTo>
                  <a:pt x="1593844" y="264953"/>
                </a:lnTo>
                <a:lnTo>
                  <a:pt x="1596772" y="243307"/>
                </a:lnTo>
                <a:lnTo>
                  <a:pt x="1591596" y="243172"/>
                </a:lnTo>
                <a:close/>
              </a:path>
              <a:path w="2239645" h="914400">
                <a:moveTo>
                  <a:pt x="513714" y="229804"/>
                </a:moveTo>
                <a:lnTo>
                  <a:pt x="508537" y="229849"/>
                </a:lnTo>
                <a:lnTo>
                  <a:pt x="511349" y="264327"/>
                </a:lnTo>
                <a:lnTo>
                  <a:pt x="513714" y="229804"/>
                </a:lnTo>
                <a:close/>
              </a:path>
              <a:path w="2239645" h="914400">
                <a:moveTo>
                  <a:pt x="1028340" y="223545"/>
                </a:moveTo>
                <a:lnTo>
                  <a:pt x="1030358" y="245464"/>
                </a:lnTo>
                <a:lnTo>
                  <a:pt x="1033516" y="223724"/>
                </a:lnTo>
                <a:lnTo>
                  <a:pt x="1028340" y="223545"/>
                </a:lnTo>
                <a:close/>
              </a:path>
              <a:path w="2239645" h="914400">
                <a:moveTo>
                  <a:pt x="1666728" y="196988"/>
                </a:moveTo>
                <a:lnTo>
                  <a:pt x="1669003" y="225181"/>
                </a:lnTo>
                <a:lnTo>
                  <a:pt x="1671904" y="197077"/>
                </a:lnTo>
                <a:lnTo>
                  <a:pt x="1666728" y="196988"/>
                </a:lnTo>
                <a:close/>
              </a:path>
              <a:path w="2239645" h="914400">
                <a:moveTo>
                  <a:pt x="262722" y="157688"/>
                </a:moveTo>
                <a:lnTo>
                  <a:pt x="257527" y="157688"/>
                </a:lnTo>
                <a:lnTo>
                  <a:pt x="260155" y="194987"/>
                </a:lnTo>
                <a:lnTo>
                  <a:pt x="262722" y="157688"/>
                </a:lnTo>
                <a:close/>
              </a:path>
              <a:path w="2239645" h="914400">
                <a:moveTo>
                  <a:pt x="1138213" y="164171"/>
                </a:moveTo>
                <a:lnTo>
                  <a:pt x="1140638" y="190308"/>
                </a:lnTo>
                <a:lnTo>
                  <a:pt x="1143389" y="164216"/>
                </a:lnTo>
                <a:lnTo>
                  <a:pt x="1138213" y="164171"/>
                </a:lnTo>
                <a:close/>
              </a:path>
              <a:path w="2239645" h="914400">
                <a:moveTo>
                  <a:pt x="1913378" y="125364"/>
                </a:moveTo>
                <a:lnTo>
                  <a:pt x="1915705" y="158716"/>
                </a:lnTo>
                <a:lnTo>
                  <a:pt x="1918554" y="125409"/>
                </a:lnTo>
                <a:lnTo>
                  <a:pt x="1913378" y="125364"/>
                </a:lnTo>
                <a:close/>
              </a:path>
              <a:path w="2239645" h="914400">
                <a:moveTo>
                  <a:pt x="1367073" y="92950"/>
                </a:moveTo>
                <a:lnTo>
                  <a:pt x="1369209" y="136826"/>
                </a:lnTo>
                <a:lnTo>
                  <a:pt x="1372286" y="93039"/>
                </a:lnTo>
                <a:lnTo>
                  <a:pt x="1367073" y="92950"/>
                </a:lnTo>
                <a:close/>
              </a:path>
              <a:path w="2239645" h="914400">
                <a:moveTo>
                  <a:pt x="1750500" y="98315"/>
                </a:moveTo>
                <a:lnTo>
                  <a:pt x="1745323" y="98360"/>
                </a:lnTo>
                <a:lnTo>
                  <a:pt x="1748056" y="134398"/>
                </a:lnTo>
                <a:lnTo>
                  <a:pt x="1750500" y="98315"/>
                </a:lnTo>
                <a:close/>
              </a:path>
              <a:path w="2239645" h="914400">
                <a:moveTo>
                  <a:pt x="807754" y="7600"/>
                </a:moveTo>
                <a:lnTo>
                  <a:pt x="809234" y="37669"/>
                </a:lnTo>
                <a:lnTo>
                  <a:pt x="812931" y="7868"/>
                </a:lnTo>
                <a:lnTo>
                  <a:pt x="807754" y="7600"/>
                </a:lnTo>
                <a:close/>
              </a:path>
              <a:path w="2239645" h="914400">
                <a:moveTo>
                  <a:pt x="412553" y="804"/>
                </a:moveTo>
                <a:lnTo>
                  <a:pt x="407340" y="804"/>
                </a:lnTo>
                <a:lnTo>
                  <a:pt x="410047" y="36711"/>
                </a:lnTo>
                <a:lnTo>
                  <a:pt x="412553" y="8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F1EC73-1FB2-4265-9EFA-7BAFF47C28F0}"/>
              </a:ext>
            </a:extLst>
          </p:cNvPr>
          <p:cNvSpPr txBox="1">
            <a:spLocks/>
          </p:cNvSpPr>
          <p:nvPr/>
        </p:nvSpPr>
        <p:spPr>
          <a:xfrm>
            <a:off x="4868882" y="526163"/>
            <a:ext cx="2105891" cy="967694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Voice 3</a:t>
            </a:r>
          </a:p>
        </p:txBody>
      </p:sp>
    </p:spTree>
    <p:extLst>
      <p:ext uri="{BB962C8B-B14F-4D97-AF65-F5344CB8AC3E}">
        <p14:creationId xmlns:p14="http://schemas.microsoft.com/office/powerpoint/2010/main" val="269615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1302" y="824853"/>
            <a:ext cx="7809394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marR="3810">
              <a:lnSpc>
                <a:spcPct val="100000"/>
              </a:lnSpc>
              <a:spcBef>
                <a:spcPts val="75"/>
              </a:spcBef>
            </a:pPr>
            <a:r>
              <a:rPr sz="2700" spc="-23" dirty="0">
                <a:latin typeface="Verdana"/>
                <a:cs typeface="Verdana"/>
              </a:rPr>
              <a:t>Pho</a:t>
            </a:r>
            <a:r>
              <a:rPr sz="2700" spc="-34" dirty="0">
                <a:latin typeface="Verdana"/>
                <a:cs typeface="Verdana"/>
              </a:rPr>
              <a:t>n</a:t>
            </a:r>
            <a:r>
              <a:rPr sz="2700" spc="-83" dirty="0">
                <a:latin typeface="Verdana"/>
                <a:cs typeface="Verdana"/>
              </a:rPr>
              <a:t>etogra</a:t>
            </a:r>
            <a:r>
              <a:rPr sz="2700" spc="-139" dirty="0">
                <a:latin typeface="Verdana"/>
                <a:cs typeface="Verdana"/>
              </a:rPr>
              <a:t>m</a:t>
            </a:r>
            <a:r>
              <a:rPr sz="2700" spc="-191" dirty="0">
                <a:latin typeface="Verdana"/>
                <a:cs typeface="Verdana"/>
              </a:rPr>
              <a:t> </a:t>
            </a:r>
            <a:r>
              <a:rPr sz="2700" spc="-49" dirty="0">
                <a:latin typeface="Verdana"/>
                <a:cs typeface="Verdana"/>
              </a:rPr>
              <a:t>or</a:t>
            </a:r>
            <a:r>
              <a:rPr sz="2700" spc="-199" dirty="0">
                <a:latin typeface="Verdana"/>
                <a:cs typeface="Verdana"/>
              </a:rPr>
              <a:t> </a:t>
            </a:r>
            <a:r>
              <a:rPr sz="2700" spc="-11" dirty="0">
                <a:latin typeface="Verdana"/>
                <a:cs typeface="Verdana"/>
              </a:rPr>
              <a:t>Vo</a:t>
            </a:r>
            <a:r>
              <a:rPr sz="2700" spc="-19" dirty="0">
                <a:latin typeface="Verdana"/>
                <a:cs typeface="Verdana"/>
              </a:rPr>
              <a:t>i</a:t>
            </a:r>
            <a:r>
              <a:rPr sz="2700" spc="-83" dirty="0">
                <a:latin typeface="Verdana"/>
                <a:cs typeface="Verdana"/>
              </a:rPr>
              <a:t>ce</a:t>
            </a:r>
            <a:r>
              <a:rPr sz="2700" spc="-199" dirty="0">
                <a:latin typeface="Verdana"/>
                <a:cs typeface="Verdana"/>
              </a:rPr>
              <a:t> </a:t>
            </a:r>
            <a:r>
              <a:rPr sz="2700" spc="-109" dirty="0">
                <a:latin typeface="Verdana"/>
                <a:cs typeface="Verdana"/>
              </a:rPr>
              <a:t>R</a:t>
            </a:r>
            <a:r>
              <a:rPr sz="2700" spc="-90" dirty="0">
                <a:latin typeface="Verdana"/>
                <a:cs typeface="Verdana"/>
              </a:rPr>
              <a:t>a</a:t>
            </a:r>
            <a:r>
              <a:rPr sz="2700" spc="-56" dirty="0">
                <a:latin typeface="Verdana"/>
                <a:cs typeface="Verdana"/>
              </a:rPr>
              <a:t>nge</a:t>
            </a:r>
            <a:r>
              <a:rPr lang="ar-PS" sz="2700" spc="-56" dirty="0">
                <a:latin typeface="Verdana"/>
                <a:cs typeface="Verdana"/>
              </a:rPr>
              <a:t> </a:t>
            </a:r>
            <a:r>
              <a:rPr sz="2700" spc="-19" dirty="0">
                <a:latin typeface="Verdana"/>
                <a:cs typeface="Verdana"/>
              </a:rPr>
              <a:t>Profi</a:t>
            </a:r>
            <a:r>
              <a:rPr sz="2700" spc="-23" dirty="0">
                <a:latin typeface="Verdana"/>
                <a:cs typeface="Verdana"/>
              </a:rPr>
              <a:t>l</a:t>
            </a:r>
            <a:r>
              <a:rPr sz="2700" spc="-109" dirty="0">
                <a:latin typeface="Verdana"/>
                <a:cs typeface="Verdana"/>
              </a:rPr>
              <a:t>e</a:t>
            </a:r>
            <a:r>
              <a:rPr sz="2700" spc="-203" dirty="0">
                <a:latin typeface="Verdana"/>
                <a:cs typeface="Verdana"/>
              </a:rPr>
              <a:t> </a:t>
            </a:r>
            <a:r>
              <a:rPr sz="2700" spc="-326" dirty="0">
                <a:latin typeface="Verdana"/>
                <a:cs typeface="Verdana"/>
              </a:rPr>
              <a:t>(</a:t>
            </a:r>
            <a:r>
              <a:rPr sz="2700" spc="-109" dirty="0">
                <a:latin typeface="Verdana"/>
                <a:cs typeface="Verdana"/>
              </a:rPr>
              <a:t>VRP)</a:t>
            </a:r>
            <a:endParaRPr sz="2700" dirty="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6985" y="1810986"/>
            <a:ext cx="5938027" cy="369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7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5984" y="641752"/>
            <a:ext cx="7210396" cy="633289"/>
          </a:xfrm>
          <a:prstGeom prst="rect">
            <a:avLst/>
          </a:prstGeom>
        </p:spPr>
        <p:txBody>
          <a:bodyPr vert="horz" wrap="square" lIns="0" tIns="215684" rIns="0" bIns="0" rtlCol="0" anchor="ctr">
            <a:spAutoFit/>
          </a:bodyPr>
          <a:lstStyle/>
          <a:p>
            <a:pPr marL="348615" algn="l" rtl="0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Routine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Measures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525" y="1890918"/>
            <a:ext cx="10925299" cy="3076163"/>
          </a:xfrm>
          <a:prstGeom prst="rect">
            <a:avLst/>
          </a:prstGeom>
        </p:spPr>
        <p:txBody>
          <a:bodyPr vert="horz" wrap="square" lIns="0" tIns="84773" rIns="0" bIns="0" rtlCol="0">
            <a:spAutoFit/>
          </a:bodyPr>
          <a:lstStyle/>
          <a:p>
            <a:pPr marL="266700" indent="-257651" algn="l" rtl="0">
              <a:spcBef>
                <a:spcPts val="66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Spectral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Analysis</a:t>
            </a:r>
            <a:endParaRPr sz="2800">
              <a:latin typeface="Calibri"/>
              <a:cs typeface="Calibri"/>
            </a:endParaRPr>
          </a:p>
          <a:p>
            <a:pPr marL="567214" marR="3810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a sound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spectrogram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displays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 glottal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sound </a:t>
            </a:r>
            <a:r>
              <a:rPr sz="2400" spc="-46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source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and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filtering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characteristics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across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  <a:p>
            <a:pPr marL="866775" marR="311944" lvl="2" indent="-171450" algn="l" rtl="0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both </a:t>
            </a:r>
            <a:r>
              <a:rPr sz="2000" b="1" spc="-4" dirty="0">
                <a:latin typeface="Calibri"/>
                <a:cs typeface="Calibri"/>
              </a:rPr>
              <a:t>formant </a:t>
            </a:r>
            <a:r>
              <a:rPr sz="2000" b="1" spc="-8" dirty="0">
                <a:latin typeface="Calibri"/>
                <a:cs typeface="Calibri"/>
              </a:rPr>
              <a:t>frequency </a:t>
            </a:r>
            <a:r>
              <a:rPr sz="2000" b="1" spc="-4" dirty="0">
                <a:latin typeface="Calibri"/>
                <a:cs typeface="Calibri"/>
              </a:rPr>
              <a:t>energy </a:t>
            </a:r>
            <a:r>
              <a:rPr sz="2000" b="1" dirty="0">
                <a:latin typeface="Calibri"/>
                <a:cs typeface="Calibri"/>
              </a:rPr>
              <a:t>(vocal tract 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resonance) and </a:t>
            </a:r>
            <a:r>
              <a:rPr sz="2000" b="1" dirty="0">
                <a:latin typeface="Calibri"/>
                <a:cs typeface="Calibri"/>
              </a:rPr>
              <a:t>noise </a:t>
            </a:r>
            <a:r>
              <a:rPr sz="2000" b="1" spc="-4" dirty="0">
                <a:latin typeface="Calibri"/>
                <a:cs typeface="Calibri"/>
              </a:rPr>
              <a:t>components (aperiodicity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are</a:t>
            </a:r>
            <a:r>
              <a:rPr sz="2000" b="1" spc="-4" dirty="0">
                <a:latin typeface="Calibri"/>
                <a:cs typeface="Calibri"/>
              </a:rPr>
              <a:t> presented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 </a:t>
            </a:r>
            <a:r>
              <a:rPr sz="2000" b="1" spc="-4" dirty="0">
                <a:latin typeface="Calibri"/>
                <a:cs typeface="Calibri"/>
              </a:rPr>
              <a:t>three-dimensional </a:t>
            </a:r>
            <a:r>
              <a:rPr sz="2000" b="1" dirty="0">
                <a:latin typeface="Calibri"/>
                <a:cs typeface="Calibri"/>
              </a:rPr>
              <a:t>scale</a:t>
            </a:r>
            <a:endParaRPr sz="200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horizontal</a:t>
            </a:r>
            <a:r>
              <a:rPr sz="2000" b="1" spc="-23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axis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 marL="866775" marR="755333" lvl="2" indent="-171450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vertical </a:t>
            </a:r>
            <a:r>
              <a:rPr sz="2000" b="1" dirty="0">
                <a:latin typeface="Calibri"/>
                <a:cs typeface="Calibri"/>
              </a:rPr>
              <a:t>axis = </a:t>
            </a:r>
            <a:r>
              <a:rPr sz="2000" b="1" spc="-8" dirty="0">
                <a:latin typeface="Calibri"/>
                <a:cs typeface="Calibri"/>
              </a:rPr>
              <a:t>frequency </a:t>
            </a:r>
            <a:r>
              <a:rPr sz="2000" b="1" spc="-4" dirty="0">
                <a:latin typeface="Calibri"/>
                <a:cs typeface="Calibri"/>
              </a:rPr>
              <a:t>(lowest band </a:t>
            </a:r>
            <a:r>
              <a:rPr sz="2000" b="1" dirty="0">
                <a:latin typeface="Calibri"/>
                <a:cs typeface="Calibri"/>
              </a:rPr>
              <a:t>= </a:t>
            </a:r>
            <a:r>
              <a:rPr sz="2000" b="1" spc="-4" dirty="0">
                <a:latin typeface="Calibri"/>
                <a:cs typeface="Calibri"/>
              </a:rPr>
              <a:t>fo;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formants </a:t>
            </a:r>
            <a:r>
              <a:rPr sz="2000" b="1" dirty="0">
                <a:latin typeface="Calibri"/>
                <a:cs typeface="Calibri"/>
              </a:rPr>
              <a:t>are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above)</a:t>
            </a:r>
            <a:endParaRPr sz="200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gray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scale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(darkness)</a:t>
            </a:r>
            <a:r>
              <a:rPr sz="2000" b="1" spc="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represents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intensity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change</a:t>
            </a:r>
            <a:endParaRPr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0745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9038" y="774342"/>
            <a:ext cx="5312093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3000" spc="-4" dirty="0">
                <a:latin typeface="Calibri"/>
                <a:cs typeface="Calibri"/>
              </a:rPr>
              <a:t>Acoustic</a:t>
            </a:r>
            <a:r>
              <a:rPr sz="3000" spc="-11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Recording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Considerations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0238" y="2140860"/>
            <a:ext cx="10185071" cy="2834430"/>
          </a:xfrm>
          <a:prstGeom prst="rect">
            <a:avLst/>
          </a:prstGeom>
        </p:spPr>
        <p:txBody>
          <a:bodyPr vert="horz" wrap="square" lIns="0" tIns="63818" rIns="0" bIns="0" rtlCol="0">
            <a:spAutoFit/>
          </a:bodyPr>
          <a:lstStyle/>
          <a:p>
            <a:pPr marL="266700" indent="-257651" algn="l" rtl="0"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spc="-4" dirty="0">
                <a:latin typeface="Calibri"/>
                <a:cs typeface="Calibri"/>
              </a:rPr>
              <a:t>must </a:t>
            </a:r>
            <a:r>
              <a:rPr sz="2000" b="1" dirty="0">
                <a:latin typeface="Calibri"/>
                <a:cs typeface="Calibri"/>
              </a:rPr>
              <a:t>be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quasi-periodic,</a:t>
            </a:r>
            <a:r>
              <a:rPr sz="2000" b="1" spc="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stable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sound </a:t>
            </a:r>
            <a:r>
              <a:rPr sz="2000" b="1" dirty="0">
                <a:latin typeface="Calibri"/>
                <a:cs typeface="Calibri"/>
              </a:rPr>
              <a:t>source</a:t>
            </a:r>
            <a:endParaRPr sz="2000">
              <a:latin typeface="Calibri"/>
              <a:cs typeface="Calibri"/>
            </a:endParaRPr>
          </a:p>
          <a:p>
            <a:pPr marL="266700" indent="-257651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spc="-4" dirty="0">
                <a:latin typeface="Calibri"/>
                <a:cs typeface="Calibri"/>
              </a:rPr>
              <a:t>most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are taken</a:t>
            </a:r>
            <a:r>
              <a:rPr sz="2000" b="1" spc="-4" dirty="0">
                <a:latin typeface="Calibri"/>
                <a:cs typeface="Calibri"/>
              </a:rPr>
              <a:t> from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stable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vowel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/a/</a:t>
            </a:r>
            <a:endParaRPr sz="2000">
              <a:latin typeface="Calibri"/>
              <a:cs typeface="Calibri"/>
            </a:endParaRPr>
          </a:p>
          <a:p>
            <a:pPr marL="266700" indent="-257651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dirty="0">
                <a:latin typeface="Calibri"/>
                <a:cs typeface="Calibri"/>
              </a:rPr>
              <a:t>measures</a:t>
            </a:r>
            <a:r>
              <a:rPr sz="2000" b="1" spc="-4" dirty="0">
                <a:latin typeface="Calibri"/>
                <a:cs typeface="Calibri"/>
              </a:rPr>
              <a:t> must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at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least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second</a:t>
            </a:r>
            <a:r>
              <a:rPr sz="2000" b="1" spc="-23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length</a:t>
            </a:r>
            <a:endParaRPr sz="2000">
              <a:latin typeface="Calibri"/>
              <a:cs typeface="Calibri"/>
            </a:endParaRPr>
          </a:p>
          <a:p>
            <a:pPr marL="266700" marR="301943" indent="-257651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greater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dysphonia,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less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confidence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acoustic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measures</a:t>
            </a:r>
            <a:endParaRPr sz="2000">
              <a:latin typeface="Calibri"/>
              <a:cs typeface="Calibri"/>
            </a:endParaRPr>
          </a:p>
          <a:p>
            <a:pPr marL="266700" indent="-257651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spc="-4" dirty="0">
                <a:latin typeface="Calibri"/>
                <a:cs typeface="Calibri"/>
              </a:rPr>
              <a:t>variations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fo,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Io,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vowel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will affect </a:t>
            </a:r>
            <a:r>
              <a:rPr sz="2000" b="1" dirty="0">
                <a:latin typeface="Calibri"/>
                <a:cs typeface="Calibri"/>
              </a:rPr>
              <a:t>measures</a:t>
            </a:r>
            <a:endParaRPr sz="2000">
              <a:latin typeface="Calibri"/>
              <a:cs typeface="Calibri"/>
            </a:endParaRPr>
          </a:p>
          <a:p>
            <a:pPr marL="266700" marR="46673" indent="-257651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spc="-4" dirty="0">
                <a:latin typeface="Calibri"/>
                <a:cs typeface="Calibri"/>
              </a:rPr>
              <a:t>number </a:t>
            </a:r>
            <a:r>
              <a:rPr sz="2000" b="1" dirty="0">
                <a:latin typeface="Calibri"/>
                <a:cs typeface="Calibri"/>
              </a:rPr>
              <a:t>of trials </a:t>
            </a:r>
            <a:r>
              <a:rPr sz="2000" b="1" spc="-4" dirty="0">
                <a:latin typeface="Calibri"/>
                <a:cs typeface="Calibri"/>
              </a:rPr>
              <a:t>must </a:t>
            </a:r>
            <a:r>
              <a:rPr sz="2000" b="1" dirty="0">
                <a:latin typeface="Calibri"/>
                <a:cs typeface="Calibri"/>
              </a:rPr>
              <a:t>be </a:t>
            </a:r>
            <a:r>
              <a:rPr sz="2000" b="1" spc="-4" dirty="0">
                <a:latin typeface="Calibri"/>
                <a:cs typeface="Calibri"/>
              </a:rPr>
              <a:t>adequate </a:t>
            </a:r>
            <a:r>
              <a:rPr sz="2000" b="1" dirty="0">
                <a:latin typeface="Calibri"/>
                <a:cs typeface="Calibri"/>
              </a:rPr>
              <a:t>to </a:t>
            </a:r>
            <a:r>
              <a:rPr sz="2000" b="1" spc="-4" dirty="0">
                <a:latin typeface="Calibri"/>
                <a:cs typeface="Calibri"/>
              </a:rPr>
              <a:t>represent </a:t>
            </a:r>
            <a:r>
              <a:rPr sz="2000" b="1" dirty="0">
                <a:latin typeface="Calibri"/>
                <a:cs typeface="Calibri"/>
              </a:rPr>
              <a:t>speech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behavior</a:t>
            </a:r>
            <a:endParaRPr sz="2000">
              <a:latin typeface="Calibri"/>
              <a:cs typeface="Calibri"/>
            </a:endParaRPr>
          </a:p>
          <a:p>
            <a:pPr marL="266700" marR="3810" indent="-257651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000" b="1" spc="-4" dirty="0">
                <a:latin typeface="Calibri"/>
                <a:cs typeface="Calibri"/>
              </a:rPr>
              <a:t>must attend </a:t>
            </a:r>
            <a:r>
              <a:rPr sz="2000" b="1" dirty="0">
                <a:latin typeface="Calibri"/>
                <a:cs typeface="Calibri"/>
              </a:rPr>
              <a:t>to </a:t>
            </a:r>
            <a:r>
              <a:rPr sz="2000" b="1" spc="-4" dirty="0">
                <a:latin typeface="Calibri"/>
                <a:cs typeface="Calibri"/>
              </a:rPr>
              <a:t>intrasubject variability </a:t>
            </a:r>
            <a:r>
              <a:rPr sz="2000" b="1" dirty="0">
                <a:latin typeface="Calibri"/>
                <a:cs typeface="Calibri"/>
              </a:rPr>
              <a:t>by </a:t>
            </a:r>
            <a:r>
              <a:rPr sz="2000" b="1" spc="-4" dirty="0">
                <a:latin typeface="Calibri"/>
                <a:cs typeface="Calibri"/>
              </a:rPr>
              <a:t>controlling for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intensity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frequency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dirty="0">
                <a:latin typeface="Calibri"/>
                <a:cs typeface="Calibri"/>
              </a:rPr>
              <a:t> re-test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condition</a:t>
            </a:r>
            <a:endParaRPr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3283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3517" y="998604"/>
            <a:ext cx="5193506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dirty="0">
                <a:latin typeface="Calibri"/>
                <a:cs typeface="Calibri"/>
              </a:rPr>
              <a:t>Aerodynamic</a:t>
            </a:r>
            <a:r>
              <a:rPr sz="3300" spc="-26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Analysis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of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endParaRPr sz="3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7646" y="2398106"/>
            <a:ext cx="10022774" cy="2398926"/>
          </a:xfrm>
          <a:prstGeom prst="rect">
            <a:avLst/>
          </a:prstGeom>
        </p:spPr>
        <p:txBody>
          <a:bodyPr vert="horz" wrap="square" lIns="0" tIns="40958" rIns="0" bIns="0" rtlCol="0">
            <a:spAutoFit/>
          </a:bodyPr>
          <a:lstStyle/>
          <a:p>
            <a:pPr marL="266700" marR="3810" indent="-257651" algn="l" rtl="0">
              <a:lnSpc>
                <a:spcPct val="90000"/>
              </a:lnSpc>
              <a:spcBef>
                <a:spcPts val="32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  <a:tab pos="2069783" algn="l"/>
              </a:tabLst>
            </a:pPr>
            <a:r>
              <a:rPr sz="2100" b="1" spc="-4" dirty="0">
                <a:latin typeface="Calibri"/>
                <a:cs typeface="Calibri"/>
              </a:rPr>
              <a:t>Aerodynamic</a:t>
            </a:r>
            <a:r>
              <a:rPr sz="2100" b="1" spc="38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measurement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of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voice</a:t>
            </a:r>
            <a:r>
              <a:rPr sz="2100" b="1" spc="19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production </a:t>
            </a:r>
            <a:r>
              <a:rPr sz="2100" b="1" spc="-465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concerns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measurements</a:t>
            </a:r>
            <a:r>
              <a:rPr sz="2100" b="1" spc="19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of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air</a:t>
            </a:r>
            <a:r>
              <a:rPr sz="2100" b="1" spc="19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pressures</a:t>
            </a:r>
            <a:r>
              <a:rPr sz="2100" b="1" spc="26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and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air </a:t>
            </a:r>
            <a:r>
              <a:rPr sz="2100" b="1" spc="-461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flows</a:t>
            </a:r>
            <a:r>
              <a:rPr sz="2100" b="1" spc="-4" dirty="0">
                <a:latin typeface="Calibri"/>
                <a:cs typeface="Calibri"/>
              </a:rPr>
              <a:t> that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are</a:t>
            </a:r>
            <a:r>
              <a:rPr sz="2100" b="1" spc="23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meaningful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in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clinical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diagnosis 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and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treatment.	</a:t>
            </a:r>
            <a:endParaRPr lang="en-US" sz="2100" b="1" spc="-4" dirty="0">
              <a:latin typeface="Calibri"/>
              <a:cs typeface="Calibri"/>
            </a:endParaRPr>
          </a:p>
          <a:p>
            <a:pPr marL="266700" marR="3810" indent="-257651" algn="l" rtl="0">
              <a:lnSpc>
                <a:spcPct val="90000"/>
              </a:lnSpc>
              <a:spcBef>
                <a:spcPts val="32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  <a:tab pos="2069783" algn="l"/>
              </a:tabLst>
            </a:pPr>
            <a:r>
              <a:rPr sz="2100" b="1" spc="-8" dirty="0">
                <a:latin typeface="Calibri"/>
                <a:cs typeface="Calibri"/>
              </a:rPr>
              <a:t>These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measures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may help 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interpret: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251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8" dirty="0">
                <a:latin typeface="Calibri"/>
                <a:cs typeface="Calibri"/>
              </a:rPr>
              <a:t>valving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activity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of the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larynx</a:t>
            </a:r>
            <a:endParaRPr sz="21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25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100" b="1" spc="-8" dirty="0">
                <a:latin typeface="Calibri"/>
                <a:cs typeface="Calibri"/>
              </a:rPr>
              <a:t>vocal</a:t>
            </a:r>
            <a:r>
              <a:rPr sz="2100" b="1" spc="-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fold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structure</a:t>
            </a:r>
            <a:endParaRPr sz="21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25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100" b="1" spc="-8" dirty="0">
                <a:latin typeface="Calibri"/>
                <a:cs typeface="Calibri"/>
              </a:rPr>
              <a:t>vocal</a:t>
            </a:r>
            <a:r>
              <a:rPr sz="2100" b="1" spc="-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fold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configuration</a:t>
            </a:r>
            <a:endParaRPr sz="21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25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100" b="1" spc="-8" dirty="0">
                <a:latin typeface="Calibri"/>
                <a:cs typeface="Calibri"/>
              </a:rPr>
              <a:t>vocal fold</a:t>
            </a:r>
            <a:r>
              <a:rPr sz="2100" b="1" spc="-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movement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5951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3067" y="1121442"/>
            <a:ext cx="5025866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Aerodynamic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Analysis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10232" y="2470297"/>
            <a:ext cx="6900665" cy="2333652"/>
          </a:xfrm>
          <a:prstGeom prst="rect">
            <a:avLst/>
          </a:prstGeom>
        </p:spPr>
        <p:txBody>
          <a:bodyPr vert="horz" wrap="square" lIns="0" tIns="73343" rIns="0" bIns="0" rtlCol="0">
            <a:spAutoFit/>
          </a:bodyPr>
          <a:lstStyle/>
          <a:p>
            <a:pPr marL="266700" indent="-257651" algn="l" rtl="0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latin typeface="Calibri"/>
                <a:cs typeface="Calibri"/>
              </a:rPr>
              <a:t>Instruments</a:t>
            </a:r>
            <a:r>
              <a:rPr sz="2100" spc="26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for</a:t>
            </a:r>
            <a:r>
              <a:rPr sz="2100" spc="-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measuring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pressure</a:t>
            </a:r>
            <a:r>
              <a:rPr sz="2100" spc="23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and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flow: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U</a:t>
            </a:r>
            <a:r>
              <a:rPr sz="2100" spc="-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tube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manometer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wet</a:t>
            </a:r>
            <a:r>
              <a:rPr sz="2100" spc="-26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spirometer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latin typeface="Calibri"/>
                <a:cs typeface="Calibri"/>
              </a:rPr>
              <a:t>hot </a:t>
            </a:r>
            <a:r>
              <a:rPr sz="2100" spc="-4" dirty="0">
                <a:latin typeface="Calibri"/>
                <a:cs typeface="Calibri"/>
              </a:rPr>
              <a:t>wire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anemometer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magnetometers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latin typeface="Calibri"/>
                <a:cs typeface="Calibri"/>
              </a:rPr>
              <a:t>pnuemotachograph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0090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9885" y="413194"/>
            <a:ext cx="5023961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Aerodynamic</a:t>
            </a:r>
            <a:r>
              <a:rPr sz="2700" dirty="0">
                <a:latin typeface="Calibri"/>
                <a:cs typeface="Calibri"/>
              </a:rPr>
              <a:t> Analysis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7673" y="1385011"/>
            <a:ext cx="9844644" cy="4496904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66700" indent="-257651" algn="l" rtl="0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sz="2400" b="1" spc="-4" dirty="0">
                <a:latin typeface="Calibri"/>
                <a:cs typeface="Calibri"/>
              </a:rPr>
              <a:t>Common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4" dirty="0">
                <a:latin typeface="Calibri"/>
                <a:cs typeface="Calibri"/>
              </a:rPr>
              <a:t>aerodynamic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measures:</a:t>
            </a:r>
            <a:endParaRPr sz="240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400" b="1" dirty="0">
                <a:latin typeface="Calibri"/>
                <a:cs typeface="Calibri"/>
              </a:rPr>
              <a:t>airflow</a:t>
            </a:r>
            <a:r>
              <a:rPr sz="2400" b="1" spc="-41" dirty="0">
                <a:latin typeface="Calibri"/>
                <a:cs typeface="Calibri"/>
              </a:rPr>
              <a:t> </a:t>
            </a:r>
            <a:r>
              <a:rPr sz="2400" b="1" spc="-4" dirty="0">
                <a:latin typeface="Calibri"/>
                <a:cs typeface="Calibri"/>
              </a:rPr>
              <a:t>volume</a:t>
            </a:r>
            <a:endParaRPr sz="240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382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spc="-4" dirty="0">
                <a:latin typeface="Calibri"/>
                <a:cs typeface="Calibri"/>
              </a:rPr>
              <a:t>volume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-4" dirty="0">
                <a:latin typeface="Calibri"/>
                <a:cs typeface="Calibri"/>
              </a:rPr>
              <a:t> air</a:t>
            </a:r>
            <a:r>
              <a:rPr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in</a:t>
            </a:r>
            <a:r>
              <a:rPr dirty="0">
                <a:latin typeface="Calibri"/>
                <a:cs typeface="Calibri"/>
              </a:rPr>
              <a:t> the</a:t>
            </a:r>
            <a:r>
              <a:rPr spc="-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lungs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available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to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drive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vocal</a:t>
            </a:r>
            <a:r>
              <a:rPr spc="-11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folds</a:t>
            </a:r>
            <a:r>
              <a:rPr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for</a:t>
            </a:r>
            <a:endParaRPr>
              <a:latin typeface="Calibri"/>
              <a:cs typeface="Calibri"/>
            </a:endParaRPr>
          </a:p>
          <a:p>
            <a:pPr marL="866775" algn="l" rtl="0"/>
            <a:r>
              <a:rPr spc="-4" dirty="0">
                <a:latin typeface="Calibri"/>
                <a:cs typeface="Calibri"/>
              </a:rPr>
              <a:t>voice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production</a:t>
            </a:r>
            <a:endParaRPr>
              <a:latin typeface="Calibri"/>
              <a:cs typeface="Calibri"/>
            </a:endParaRPr>
          </a:p>
          <a:p>
            <a:pPr marL="1209675" lvl="3" indent="-171926" algn="l" rtl="0">
              <a:spcBef>
                <a:spcPts val="360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dirty="0">
                <a:latin typeface="Calibri"/>
                <a:cs typeface="Calibri"/>
              </a:rPr>
              <a:t>measured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</a:t>
            </a:r>
            <a:r>
              <a:rPr spc="-4" dirty="0">
                <a:latin typeface="Calibri"/>
                <a:cs typeface="Calibri"/>
              </a:rPr>
              <a:t> liters,</a:t>
            </a:r>
            <a:r>
              <a:rPr spc="23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will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vary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with</a:t>
            </a:r>
            <a:r>
              <a:rPr dirty="0">
                <a:latin typeface="Calibri"/>
                <a:cs typeface="Calibri"/>
              </a:rPr>
              <a:t> age, </a:t>
            </a:r>
            <a:r>
              <a:rPr spc="-4" dirty="0">
                <a:latin typeface="Calibri"/>
                <a:cs typeface="Calibri"/>
              </a:rPr>
              <a:t>sex,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size,</a:t>
            </a:r>
            <a:r>
              <a:rPr spc="11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health</a:t>
            </a:r>
            <a:endParaRPr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13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400" b="1" dirty="0">
                <a:latin typeface="Calibri"/>
                <a:cs typeface="Calibri"/>
              </a:rPr>
              <a:t>airflow</a:t>
            </a:r>
            <a:r>
              <a:rPr sz="2400" b="1" spc="-41" dirty="0">
                <a:latin typeface="Calibri"/>
                <a:cs typeface="Calibri"/>
              </a:rPr>
              <a:t> </a:t>
            </a:r>
            <a:r>
              <a:rPr sz="2400" b="1" spc="-4" dirty="0">
                <a:latin typeface="Calibri"/>
                <a:cs typeface="Calibri"/>
              </a:rPr>
              <a:t>rate</a:t>
            </a:r>
            <a:endParaRPr sz="240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379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dirty="0">
                <a:latin typeface="Calibri"/>
                <a:cs typeface="Calibri"/>
              </a:rPr>
              <a:t>rate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at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which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air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passes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between</a:t>
            </a:r>
            <a:r>
              <a:rPr dirty="0">
                <a:latin typeface="Calibri"/>
                <a:cs typeface="Calibri"/>
              </a:rPr>
              <a:t> the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vocal</a:t>
            </a:r>
            <a:r>
              <a:rPr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folds during</a:t>
            </a:r>
            <a:endParaRPr>
              <a:latin typeface="Calibri"/>
              <a:cs typeface="Calibri"/>
            </a:endParaRPr>
          </a:p>
          <a:p>
            <a:pPr marL="866775" algn="l" rtl="0">
              <a:spcBef>
                <a:spcPts val="4"/>
              </a:spcBef>
            </a:pPr>
            <a:r>
              <a:rPr spc="-4" dirty="0">
                <a:latin typeface="Calibri"/>
                <a:cs typeface="Calibri"/>
              </a:rPr>
              <a:t>phonation</a:t>
            </a:r>
            <a:endParaRPr>
              <a:latin typeface="Calibri"/>
              <a:cs typeface="Calibri"/>
            </a:endParaRPr>
          </a:p>
          <a:p>
            <a:pPr marL="1209675" lvl="3" indent="-171926" algn="l" rtl="0">
              <a:spcBef>
                <a:spcPts val="360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dirty="0">
                <a:latin typeface="Calibri"/>
                <a:cs typeface="Calibri"/>
              </a:rPr>
              <a:t>measured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</a:t>
            </a:r>
            <a:r>
              <a:rPr spc="-4" dirty="0">
                <a:latin typeface="Calibri"/>
                <a:cs typeface="Calibri"/>
              </a:rPr>
              <a:t> liters/sec,</a:t>
            </a:r>
            <a:r>
              <a:rPr spc="26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with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normal</a:t>
            </a:r>
            <a:r>
              <a:rPr dirty="0">
                <a:latin typeface="Calibri"/>
                <a:cs typeface="Calibri"/>
              </a:rPr>
              <a:t> rate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50-200</a:t>
            </a:r>
            <a:r>
              <a:rPr spc="-23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ml/sec</a:t>
            </a:r>
            <a:endParaRPr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13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400" b="1" spc="-4" dirty="0">
                <a:latin typeface="Calibri"/>
                <a:cs typeface="Calibri"/>
              </a:rPr>
              <a:t>maximum</a:t>
            </a:r>
            <a:r>
              <a:rPr sz="2400" b="1" spc="-26" dirty="0">
                <a:latin typeface="Calibri"/>
                <a:cs typeface="Calibri"/>
              </a:rPr>
              <a:t> </a:t>
            </a:r>
            <a:r>
              <a:rPr sz="2400" b="1" spc="-4" dirty="0">
                <a:latin typeface="Calibri"/>
                <a:cs typeface="Calibri"/>
              </a:rPr>
              <a:t>phonation</a:t>
            </a:r>
            <a:r>
              <a:rPr sz="2400" b="1" spc="-8" dirty="0">
                <a:latin typeface="Calibri"/>
                <a:cs typeface="Calibri"/>
              </a:rPr>
              <a:t> </a:t>
            </a:r>
            <a:r>
              <a:rPr sz="2400" b="1" spc="-4" dirty="0">
                <a:latin typeface="Calibri"/>
                <a:cs typeface="Calibri"/>
              </a:rPr>
              <a:t>time (MPT)</a:t>
            </a:r>
            <a:endParaRPr sz="240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379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spc="-4" dirty="0">
                <a:latin typeface="Calibri"/>
                <a:cs typeface="Calibri"/>
              </a:rPr>
              <a:t>maximum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time</a:t>
            </a:r>
            <a:r>
              <a:rPr spc="11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that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vowel </a:t>
            </a:r>
            <a:r>
              <a:rPr dirty="0">
                <a:latin typeface="Calibri"/>
                <a:cs typeface="Calibri"/>
              </a:rPr>
              <a:t>may</a:t>
            </a:r>
            <a:r>
              <a:rPr spc="-11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be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sustained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while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using</a:t>
            </a:r>
            <a:endParaRPr>
              <a:latin typeface="Calibri"/>
              <a:cs typeface="Calibri"/>
            </a:endParaRPr>
          </a:p>
          <a:p>
            <a:pPr marL="866775" algn="l" rtl="0"/>
            <a:r>
              <a:rPr spc="-4" dirty="0">
                <a:latin typeface="Calibri"/>
                <a:cs typeface="Calibri"/>
              </a:rPr>
              <a:t>maximum airflow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volume</a:t>
            </a:r>
            <a:endParaRPr>
              <a:latin typeface="Calibri"/>
              <a:cs typeface="Calibri"/>
            </a:endParaRPr>
          </a:p>
          <a:p>
            <a:pPr marL="1209675" lvl="3" indent="-171926" algn="l" rtl="0">
              <a:spcBef>
                <a:spcPts val="363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spc="-4" dirty="0">
                <a:latin typeface="Calibri"/>
                <a:cs typeface="Calibri"/>
              </a:rPr>
              <a:t>will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vary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with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lung </a:t>
            </a:r>
            <a:r>
              <a:rPr dirty="0">
                <a:latin typeface="Calibri"/>
                <a:cs typeface="Calibri"/>
              </a:rPr>
              <a:t>capacity,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age,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sex,</a:t>
            </a:r>
            <a:r>
              <a:rPr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size,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health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9844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0220" y="728767"/>
            <a:ext cx="6958050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Aerodynamic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Analysis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3143" y="1749774"/>
            <a:ext cx="11293433" cy="3358451"/>
          </a:xfrm>
          <a:prstGeom prst="rect">
            <a:avLst/>
          </a:prstGeom>
        </p:spPr>
        <p:txBody>
          <a:bodyPr vert="horz" wrap="square" lIns="0" tIns="48101" rIns="0" bIns="0" rtlCol="0">
            <a:spAutoFit/>
          </a:bodyPr>
          <a:lstStyle/>
          <a:p>
            <a:pPr marL="266700" indent="-257651" algn="l" rtl="0">
              <a:spcBef>
                <a:spcPts val="37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Common </a:t>
            </a:r>
            <a:r>
              <a:rPr sz="3200" dirty="0">
                <a:latin typeface="Calibri"/>
                <a:cs typeface="Calibri"/>
              </a:rPr>
              <a:t>aerodynamic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measures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cont.:</a:t>
            </a:r>
            <a:endParaRPr sz="32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subglottal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air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pressure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(Psub)</a:t>
            </a:r>
            <a:endParaRPr sz="2800" dirty="0">
              <a:latin typeface="Calibri"/>
              <a:cs typeface="Calibri"/>
            </a:endParaRPr>
          </a:p>
          <a:p>
            <a:pPr marL="866775" marR="406718" lvl="2" indent="-171450" algn="l" rtl="0">
              <a:lnSpc>
                <a:spcPts val="1943"/>
              </a:lnSpc>
              <a:spcBef>
                <a:spcPts val="484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sz="2400" spc="-4" dirty="0">
                <a:latin typeface="Calibri"/>
                <a:cs typeface="Calibri"/>
              </a:rPr>
              <a:t>measure of </a:t>
            </a:r>
            <a:r>
              <a:rPr sz="2400" dirty="0">
                <a:latin typeface="Calibri"/>
                <a:cs typeface="Calibri"/>
              </a:rPr>
              <a:t>air </a:t>
            </a:r>
            <a:r>
              <a:rPr sz="2400" spc="-4" dirty="0">
                <a:latin typeface="Calibri"/>
                <a:cs typeface="Calibri"/>
              </a:rPr>
              <a:t>pressure beneath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4" dirty="0">
                <a:latin typeface="Calibri"/>
                <a:cs typeface="Calibri"/>
              </a:rPr>
              <a:t>vocal folds </a:t>
            </a:r>
            <a:r>
              <a:rPr sz="2400" spc="-39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necessary </a:t>
            </a:r>
            <a:r>
              <a:rPr sz="2400" dirty="0">
                <a:latin typeface="Calibri"/>
                <a:cs typeface="Calibri"/>
              </a:rPr>
              <a:t>to </a:t>
            </a:r>
            <a:r>
              <a:rPr sz="2400" spc="-4" dirty="0">
                <a:latin typeface="Calibri"/>
                <a:cs typeface="Calibri"/>
              </a:rPr>
              <a:t>overcome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4" dirty="0">
                <a:latin typeface="Calibri"/>
                <a:cs typeface="Calibri"/>
              </a:rPr>
              <a:t>resistance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approximated </a:t>
            </a:r>
            <a:r>
              <a:rPr sz="2400" spc="-4" dirty="0">
                <a:latin typeface="Calibri"/>
                <a:cs typeface="Calibri"/>
              </a:rPr>
              <a:t>folds </a:t>
            </a:r>
            <a:r>
              <a:rPr sz="2400" dirty="0">
                <a:latin typeface="Calibri"/>
                <a:cs typeface="Calibri"/>
              </a:rPr>
              <a:t>to </a:t>
            </a:r>
            <a:r>
              <a:rPr sz="2400" spc="-4" dirty="0">
                <a:latin typeface="Calibri"/>
                <a:cs typeface="Calibri"/>
              </a:rPr>
              <a:t>initiate </a:t>
            </a:r>
            <a:r>
              <a:rPr sz="2400" dirty="0">
                <a:latin typeface="Calibri"/>
                <a:cs typeface="Calibri"/>
              </a:rPr>
              <a:t>and maintain 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phonation</a:t>
            </a:r>
            <a:endParaRPr lang="en-US" sz="2400" spc="-4" dirty="0">
              <a:latin typeface="Calibri"/>
              <a:cs typeface="Calibri"/>
            </a:endParaRPr>
          </a:p>
          <a:p>
            <a:pPr marL="695325" marR="406718" lvl="2" algn="l" rtl="0">
              <a:lnSpc>
                <a:spcPts val="1943"/>
              </a:lnSpc>
              <a:spcBef>
                <a:spcPts val="484"/>
              </a:spcBef>
              <a:buClr>
                <a:srgbClr val="FFCC66"/>
              </a:buClr>
              <a:tabLst>
                <a:tab pos="867251" algn="l"/>
              </a:tabLst>
            </a:pPr>
            <a:endParaRPr sz="2400" dirty="0">
              <a:latin typeface="Calibri"/>
              <a:cs typeface="Calibri"/>
            </a:endParaRPr>
          </a:p>
          <a:p>
            <a:pPr marL="1209675" lvl="3" indent="-171926" algn="l" rtl="0">
              <a:lnSpc>
                <a:spcPts val="1710"/>
              </a:lnSpc>
              <a:spcBef>
                <a:spcPts val="176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spc="-4" dirty="0">
                <a:latin typeface="Calibri"/>
                <a:cs typeface="Calibri"/>
              </a:rPr>
              <a:t>direct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measure</a:t>
            </a:r>
            <a:r>
              <a:rPr spc="11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necessary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through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needle puncture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into</a:t>
            </a:r>
          </a:p>
          <a:p>
            <a:pPr marL="1209675" algn="l" rtl="0">
              <a:lnSpc>
                <a:spcPts val="1710"/>
              </a:lnSpc>
            </a:pPr>
            <a:r>
              <a:rPr dirty="0">
                <a:latin typeface="Calibri"/>
                <a:cs typeface="Calibri"/>
              </a:rPr>
              <a:t>trachea</a:t>
            </a:r>
          </a:p>
          <a:p>
            <a:pPr marL="1209675" marR="108585" lvl="3" indent="-171450" algn="l" rtl="0">
              <a:lnSpc>
                <a:spcPts val="1620"/>
              </a:lnSpc>
              <a:spcBef>
                <a:spcPts val="382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dirty="0">
                <a:latin typeface="Calibri"/>
                <a:cs typeface="Calibri"/>
              </a:rPr>
              <a:t>measured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cm/H20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with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norm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for</a:t>
            </a:r>
            <a:r>
              <a:rPr dirty="0">
                <a:latin typeface="Calibri"/>
                <a:cs typeface="Calibri"/>
              </a:rPr>
              <a:t> conversational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voice </a:t>
            </a:r>
            <a:r>
              <a:rPr spc="-326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being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3-7</a:t>
            </a:r>
            <a:r>
              <a:rPr dirty="0">
                <a:latin typeface="Calibri"/>
                <a:cs typeface="Calibri"/>
              </a:rPr>
              <a:t> cm/H20</a:t>
            </a:r>
          </a:p>
          <a:p>
            <a:pPr marL="1209675" lvl="3" indent="-171926" algn="l" rtl="0">
              <a:spcBef>
                <a:spcPts val="158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dirty="0">
                <a:latin typeface="Calibri"/>
                <a:cs typeface="Calibri"/>
              </a:rPr>
              <a:t>intraoral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pressure</a:t>
            </a:r>
            <a:r>
              <a:rPr spc="11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measures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reflective</a:t>
            </a:r>
            <a:r>
              <a:rPr spc="19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of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Psub</a:t>
            </a:r>
            <a:endParaRPr dirty="0">
              <a:latin typeface="Calibri"/>
              <a:cs typeface="Calibri"/>
            </a:endParaRPr>
          </a:p>
          <a:p>
            <a:pPr marL="1209675" lvl="3" indent="-171926" algn="l" rtl="0">
              <a:lnSpc>
                <a:spcPts val="1710"/>
              </a:lnSpc>
              <a:spcBef>
                <a:spcPts val="180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dirty="0">
                <a:latin typeface="Calibri"/>
                <a:cs typeface="Calibri"/>
              </a:rPr>
              <a:t>vocal </a:t>
            </a:r>
            <a:r>
              <a:rPr spc="-4" dirty="0">
                <a:latin typeface="Calibri"/>
                <a:cs typeface="Calibri"/>
              </a:rPr>
              <a:t>fold</a:t>
            </a:r>
            <a:r>
              <a:rPr dirty="0">
                <a:latin typeface="Calibri"/>
                <a:cs typeface="Calibri"/>
              </a:rPr>
              <a:t> stiffness,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hypo/hyperfunction,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incomplete</a:t>
            </a:r>
          </a:p>
          <a:p>
            <a:pPr marL="1209675" algn="l" rtl="0">
              <a:lnSpc>
                <a:spcPts val="1710"/>
              </a:lnSpc>
            </a:pPr>
            <a:r>
              <a:rPr dirty="0">
                <a:latin typeface="Calibri"/>
                <a:cs typeface="Calibri"/>
              </a:rPr>
              <a:t>glottic</a:t>
            </a:r>
            <a:r>
              <a:rPr spc="-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closure</a:t>
            </a:r>
            <a:r>
              <a:rPr spc="-4" dirty="0">
                <a:latin typeface="Calibri"/>
                <a:cs typeface="Calibri"/>
              </a:rPr>
              <a:t> will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influence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Psub</a:t>
            </a:r>
          </a:p>
        </p:txBody>
      </p:sp>
    </p:spTree>
    <p:extLst>
      <p:ext uri="{BB962C8B-B14F-4D97-AF65-F5344CB8AC3E}">
        <p14:creationId xmlns:p14="http://schemas.microsoft.com/office/powerpoint/2010/main" val="1078841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4207" y="903777"/>
            <a:ext cx="6314811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Aerodynamic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Analysis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3776" y="2231232"/>
            <a:ext cx="10414660" cy="2717570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 algn="l" rtl="0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Common </a:t>
            </a:r>
            <a:r>
              <a:rPr sz="3200" dirty="0">
                <a:latin typeface="Calibri"/>
                <a:cs typeface="Calibri"/>
              </a:rPr>
              <a:t>aerodynamic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measures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cont.:</a:t>
            </a:r>
            <a:endParaRPr sz="32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phonation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threshold</a:t>
            </a:r>
            <a:r>
              <a:rPr sz="2800" spc="23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pressure</a:t>
            </a:r>
            <a:endParaRPr sz="2800" dirty="0">
              <a:latin typeface="Calibri"/>
              <a:cs typeface="Calibri"/>
            </a:endParaRPr>
          </a:p>
          <a:p>
            <a:pPr marL="866775" marR="771049" lvl="2" indent="-171450" algn="l" rtl="0">
              <a:spcBef>
                <a:spcPts val="450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measure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" dirty="0">
                <a:latin typeface="Calibri"/>
                <a:cs typeface="Calibri"/>
              </a:rPr>
              <a:t> effort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needed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initiate </a:t>
            </a:r>
            <a:r>
              <a:rPr sz="2400" spc="-39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phonation</a:t>
            </a:r>
            <a:endParaRPr sz="2400" dirty="0">
              <a:latin typeface="Calibri"/>
              <a:cs typeface="Calibri"/>
            </a:endParaRPr>
          </a:p>
          <a:p>
            <a:pPr marL="1209675" marR="3810" lvl="3" indent="-171450" algn="l" rtl="0">
              <a:spcBef>
                <a:spcPts val="386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dirty="0">
                <a:latin typeface="Calibri"/>
                <a:cs typeface="Calibri"/>
              </a:rPr>
              <a:t>measure is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estimated</a:t>
            </a:r>
            <a:r>
              <a:rPr spc="19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indirectly </a:t>
            </a:r>
            <a:r>
              <a:rPr spc="-4" dirty="0">
                <a:latin typeface="Calibri"/>
                <a:cs typeface="Calibri"/>
              </a:rPr>
              <a:t>using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intraoral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air 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pressure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measured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at the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exact moment </a:t>
            </a:r>
            <a:r>
              <a:rPr spc="-4" dirty="0">
                <a:latin typeface="Calibri"/>
                <a:cs typeface="Calibri"/>
              </a:rPr>
              <a:t>of voice</a:t>
            </a:r>
            <a:r>
              <a:rPr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onset </a:t>
            </a:r>
            <a:r>
              <a:rPr spc="-326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for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barely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audible</a:t>
            </a:r>
            <a:r>
              <a:rPr spc="-11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phonation</a:t>
            </a:r>
            <a:endParaRPr dirty="0">
              <a:latin typeface="Calibri"/>
              <a:cs typeface="Calibri"/>
            </a:endParaRPr>
          </a:p>
          <a:p>
            <a:pPr marL="1209675" lvl="3" indent="-171926" algn="l" rtl="0">
              <a:spcBef>
                <a:spcPts val="360"/>
              </a:spcBef>
              <a:buClr>
                <a:srgbClr val="FFCC66"/>
              </a:buClr>
              <a:buChar char="–"/>
              <a:tabLst>
                <a:tab pos="1210151" algn="l"/>
              </a:tabLst>
            </a:pPr>
            <a:r>
              <a:rPr spc="-4" dirty="0">
                <a:latin typeface="Calibri"/>
                <a:cs typeface="Calibri"/>
              </a:rPr>
              <a:t>speakers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with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vocal</a:t>
            </a:r>
            <a:r>
              <a:rPr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pathologies</a:t>
            </a:r>
            <a:r>
              <a:rPr spc="-11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often</a:t>
            </a:r>
            <a:r>
              <a:rPr spc="-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require </a:t>
            </a:r>
            <a:r>
              <a:rPr dirty="0">
                <a:latin typeface="Calibri"/>
                <a:cs typeface="Calibri"/>
              </a:rPr>
              <a:t>greater</a:t>
            </a:r>
          </a:p>
          <a:p>
            <a:pPr marL="1209675" algn="l" rtl="0"/>
            <a:r>
              <a:rPr dirty="0">
                <a:latin typeface="Calibri"/>
                <a:cs typeface="Calibri"/>
              </a:rPr>
              <a:t>effort</a:t>
            </a:r>
            <a:r>
              <a:rPr spc="-11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to</a:t>
            </a:r>
            <a:r>
              <a:rPr spc="-19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initiate</a:t>
            </a:r>
            <a:r>
              <a:rPr spc="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phonation</a:t>
            </a:r>
            <a:endParaRPr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053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6753" y="728071"/>
            <a:ext cx="5025866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Aerodynamic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Analysis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9393" y="1785281"/>
            <a:ext cx="11150930" cy="328743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66700" indent="-257651" algn="l" rtl="0">
              <a:spcBef>
                <a:spcPts val="675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Common</a:t>
            </a:r>
            <a:r>
              <a:rPr sz="2800" dirty="0">
                <a:latin typeface="Calibri"/>
                <a:cs typeface="Calibri"/>
              </a:rPr>
              <a:t> aerodynamic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measures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cont.:</a:t>
            </a:r>
            <a:endParaRPr sz="28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laryngeal</a:t>
            </a:r>
            <a:r>
              <a:rPr sz="2400" spc="-4" dirty="0">
                <a:latin typeface="Calibri"/>
                <a:cs typeface="Calibri"/>
              </a:rPr>
              <a:t> (glottal) </a:t>
            </a:r>
            <a:r>
              <a:rPr sz="2400" spc="-8" dirty="0">
                <a:latin typeface="Calibri"/>
                <a:cs typeface="Calibri"/>
              </a:rPr>
              <a:t>resistance</a:t>
            </a:r>
            <a:endParaRPr sz="2400" dirty="0">
              <a:latin typeface="Calibri"/>
              <a:cs typeface="Calibri"/>
            </a:endParaRPr>
          </a:p>
          <a:p>
            <a:pPr marL="866775" marR="3810" lvl="2" indent="-171450" algn="l" rtl="0">
              <a:spcBef>
                <a:spcPts val="454"/>
              </a:spcBef>
              <a:buClr>
                <a:srgbClr val="FFCC66"/>
              </a:buClr>
              <a:buChar char="•"/>
              <a:tabLst>
                <a:tab pos="867251" algn="l"/>
                <a:tab pos="4758214" algn="l"/>
              </a:tabLst>
            </a:pPr>
            <a:r>
              <a:rPr sz="2000" dirty="0">
                <a:latin typeface="Calibri"/>
                <a:cs typeface="Calibri"/>
              </a:rPr>
              <a:t>this is a combination </a:t>
            </a:r>
            <a:r>
              <a:rPr sz="2000" spc="-4" dirty="0">
                <a:latin typeface="Calibri"/>
                <a:cs typeface="Calibri"/>
              </a:rPr>
              <a:t>measure </a:t>
            </a:r>
            <a:r>
              <a:rPr sz="2000" dirty="0">
                <a:latin typeface="Calibri"/>
                <a:cs typeface="Calibri"/>
              </a:rPr>
              <a:t>that </a:t>
            </a:r>
            <a:r>
              <a:rPr sz="2000" spc="-4" dirty="0">
                <a:latin typeface="Calibri"/>
                <a:cs typeface="Calibri"/>
              </a:rPr>
              <a:t>utilizes </a:t>
            </a:r>
            <a:r>
              <a:rPr sz="2000" dirty="0">
                <a:latin typeface="Calibri"/>
                <a:cs typeface="Calibri"/>
              </a:rPr>
              <a:t> me</a:t>
            </a:r>
            <a:r>
              <a:rPr sz="2000" spc="4" dirty="0">
                <a:latin typeface="Calibri"/>
                <a:cs typeface="Calibri"/>
              </a:rPr>
              <a:t>a</a:t>
            </a:r>
            <a:r>
              <a:rPr sz="2000" spc="-4" dirty="0">
                <a:latin typeface="Calibri"/>
                <a:cs typeface="Calibri"/>
              </a:rPr>
              <a:t>sure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11" dirty="0">
                <a:latin typeface="Calibri"/>
                <a:cs typeface="Calibri"/>
              </a:rPr>
              <a:t> </a:t>
            </a:r>
            <a:r>
              <a:rPr sz="2000" spc="-4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4" dirty="0">
                <a:latin typeface="Calibri"/>
                <a:cs typeface="Calibri"/>
              </a:rPr>
              <a:t> p</a:t>
            </a:r>
            <a:r>
              <a:rPr sz="2000" dirty="0">
                <a:latin typeface="Calibri"/>
                <a:cs typeface="Calibri"/>
              </a:rPr>
              <a:t>ressure</a:t>
            </a:r>
            <a:r>
              <a:rPr sz="2000" spc="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" dirty="0">
                <a:latin typeface="Calibri"/>
                <a:cs typeface="Calibri"/>
              </a:rPr>
              <a:t> fl</a:t>
            </a:r>
            <a:r>
              <a:rPr sz="2000" spc="-8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w in 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ratio.</a:t>
            </a:r>
            <a:endParaRPr lang="en-US" sz="2000" dirty="0">
              <a:latin typeface="Calibri"/>
              <a:cs typeface="Calibri"/>
            </a:endParaRPr>
          </a:p>
          <a:p>
            <a:pPr marL="866775" marR="3810" lvl="2" indent="-171450" algn="l" rtl="0">
              <a:spcBef>
                <a:spcPts val="454"/>
              </a:spcBef>
              <a:buClr>
                <a:srgbClr val="FFCC66"/>
              </a:buClr>
              <a:buChar char="•"/>
              <a:tabLst>
                <a:tab pos="867251" algn="l"/>
                <a:tab pos="4758214" algn="l"/>
              </a:tabLst>
            </a:pPr>
            <a:r>
              <a:rPr sz="2000" dirty="0">
                <a:latin typeface="Calibri"/>
                <a:cs typeface="Calibri"/>
              </a:rPr>
              <a:t>	</a:t>
            </a:r>
            <a:r>
              <a:rPr sz="2000" spc="-4" dirty="0">
                <a:latin typeface="Calibri"/>
                <a:cs typeface="Calibri"/>
              </a:rPr>
              <a:t>Lar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4" dirty="0">
                <a:latin typeface="Calibri"/>
                <a:cs typeface="Calibri"/>
              </a:rPr>
              <a:t>ngeal  </a:t>
            </a:r>
            <a:r>
              <a:rPr sz="2000" dirty="0">
                <a:latin typeface="Calibri"/>
                <a:cs typeface="Calibri"/>
              </a:rPr>
              <a:t>resistance is </a:t>
            </a:r>
            <a:r>
              <a:rPr sz="2000" spc="-4" dirty="0">
                <a:latin typeface="Calibri"/>
                <a:cs typeface="Calibri"/>
              </a:rPr>
              <a:t>the quotient </a:t>
            </a:r>
            <a:r>
              <a:rPr sz="2000" spc="-8" dirty="0">
                <a:latin typeface="Calibri"/>
                <a:cs typeface="Calibri"/>
              </a:rPr>
              <a:t>of </a:t>
            </a:r>
            <a:r>
              <a:rPr sz="2000" spc="-4" dirty="0">
                <a:latin typeface="Calibri"/>
                <a:cs typeface="Calibri"/>
              </a:rPr>
              <a:t>peak intraoral </a:t>
            </a:r>
            <a:r>
              <a:rPr sz="2000" dirty="0">
                <a:latin typeface="Calibri"/>
                <a:cs typeface="Calibri"/>
              </a:rPr>
              <a:t>air </a:t>
            </a:r>
            <a:r>
              <a:rPr sz="2000" spc="4" dirty="0">
                <a:latin typeface="Calibri"/>
                <a:cs typeface="Calibri"/>
              </a:rPr>
              <a:t> </a:t>
            </a:r>
            <a:r>
              <a:rPr sz="2000" spc="-4" dirty="0">
                <a:latin typeface="Calibri"/>
                <a:cs typeface="Calibri"/>
              </a:rPr>
              <a:t>pressure (from unvoiced plosive) divided by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4" dirty="0">
                <a:latin typeface="Calibri"/>
                <a:cs typeface="Calibri"/>
              </a:rPr>
              <a:t> </a:t>
            </a:r>
            <a:r>
              <a:rPr sz="2000" spc="-4" dirty="0">
                <a:latin typeface="Calibri"/>
                <a:cs typeface="Calibri"/>
              </a:rPr>
              <a:t>peak flow </a:t>
            </a:r>
            <a:r>
              <a:rPr sz="2000" dirty="0">
                <a:latin typeface="Calibri"/>
                <a:cs typeface="Calibri"/>
              </a:rPr>
              <a:t>rate </a:t>
            </a:r>
            <a:r>
              <a:rPr sz="2000" spc="-4" dirty="0">
                <a:latin typeface="Calibri"/>
                <a:cs typeface="Calibri"/>
              </a:rPr>
              <a:t>(measured from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4" dirty="0">
                <a:latin typeface="Calibri"/>
                <a:cs typeface="Calibri"/>
              </a:rPr>
              <a:t>vowel)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spc="4" dirty="0">
                <a:latin typeface="Calibri"/>
                <a:cs typeface="Calibri"/>
              </a:rPr>
              <a:t> </a:t>
            </a:r>
            <a:r>
              <a:rPr sz="2000" spc="-4" dirty="0">
                <a:latin typeface="Calibri"/>
                <a:cs typeface="Calibri"/>
              </a:rPr>
              <a:t>measured from </a:t>
            </a:r>
            <a:r>
              <a:rPr sz="2000" dirty="0">
                <a:latin typeface="Calibri"/>
                <a:cs typeface="Calibri"/>
              </a:rPr>
              <a:t>a repeated </a:t>
            </a:r>
            <a:r>
              <a:rPr sz="2000" spc="-4" dirty="0">
                <a:latin typeface="Calibri"/>
                <a:cs typeface="Calibri"/>
              </a:rPr>
              <a:t>consonant </a:t>
            </a:r>
            <a:r>
              <a:rPr sz="2000" dirty="0">
                <a:latin typeface="Calibri"/>
                <a:cs typeface="Calibri"/>
              </a:rPr>
              <a:t>+ vowel </a:t>
            </a:r>
            <a:r>
              <a:rPr sz="2000" spc="4" dirty="0">
                <a:latin typeface="Calibri"/>
                <a:cs typeface="Calibri"/>
              </a:rPr>
              <a:t> </a:t>
            </a:r>
            <a:r>
              <a:rPr sz="2000" spc="-4" dirty="0">
                <a:latin typeface="Calibri"/>
                <a:cs typeface="Calibri"/>
              </a:rPr>
              <a:t>syllable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4" dirty="0">
                <a:latin typeface="Calibri"/>
                <a:cs typeface="Calibri"/>
              </a:rPr>
              <a:t>such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8" dirty="0">
                <a:latin typeface="Calibri"/>
                <a:cs typeface="Calibri"/>
              </a:rPr>
              <a:t> /pi/pi/pi/.</a:t>
            </a:r>
            <a:endParaRPr lang="en-US" sz="2000" spc="-8" dirty="0">
              <a:latin typeface="Calibri"/>
              <a:cs typeface="Calibri"/>
            </a:endParaRPr>
          </a:p>
          <a:p>
            <a:pPr marL="695325" marR="3810" lvl="2" algn="l" rtl="0">
              <a:spcBef>
                <a:spcPts val="454"/>
              </a:spcBef>
              <a:buClr>
                <a:srgbClr val="FFCC66"/>
              </a:buClr>
              <a:tabLst>
                <a:tab pos="867251" algn="l"/>
                <a:tab pos="4758214" algn="l"/>
              </a:tabLst>
            </a:pPr>
            <a:endParaRPr sz="2000" dirty="0">
              <a:latin typeface="Calibri"/>
              <a:cs typeface="Calibri"/>
            </a:endParaRPr>
          </a:p>
          <a:p>
            <a:pPr marL="1209675" marR="248126" indent="-171450" algn="l" rtl="0">
              <a:spcBef>
                <a:spcPts val="382"/>
              </a:spcBef>
            </a:pPr>
            <a:r>
              <a:rPr dirty="0">
                <a:latin typeface="Calibri"/>
                <a:cs typeface="Calibri"/>
              </a:rPr>
              <a:t>–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estimates the </a:t>
            </a:r>
            <a:r>
              <a:rPr spc="-4" dirty="0">
                <a:latin typeface="Calibri"/>
                <a:cs typeface="Calibri"/>
              </a:rPr>
              <a:t>overall resistance of </a:t>
            </a:r>
            <a:r>
              <a:rPr dirty="0">
                <a:latin typeface="Calibri"/>
                <a:cs typeface="Calibri"/>
              </a:rPr>
              <a:t>the glottis and </a:t>
            </a:r>
            <a:r>
              <a:rPr spc="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therefore the valving characteristics, I.e. too tight, too </a:t>
            </a:r>
            <a:r>
              <a:rPr spc="-3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loose,</a:t>
            </a:r>
            <a:r>
              <a:rPr spc="-4" dirty="0">
                <a:latin typeface="Calibri"/>
                <a:cs typeface="Calibri"/>
              </a:rPr>
              <a:t> normal</a:t>
            </a:r>
            <a:endParaRPr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5021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251" y="1179333"/>
            <a:ext cx="5025866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Aerodynamic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Analysis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2060" y="2495251"/>
            <a:ext cx="10117776" cy="1867498"/>
          </a:xfrm>
          <a:prstGeom prst="rect">
            <a:avLst/>
          </a:prstGeom>
        </p:spPr>
        <p:txBody>
          <a:bodyPr vert="horz" wrap="square" lIns="0" tIns="48577" rIns="0" bIns="0" rtlCol="0">
            <a:spAutoFit/>
          </a:bodyPr>
          <a:lstStyle/>
          <a:p>
            <a:pPr marL="266700" indent="-257651" algn="l" rtl="0">
              <a:spcBef>
                <a:spcPts val="382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latin typeface="Calibri"/>
                <a:cs typeface="Calibri"/>
              </a:rPr>
              <a:t>Aerodynamic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Recording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Considerations</a:t>
            </a:r>
            <a:endParaRPr sz="2400" dirty="0">
              <a:latin typeface="Calibri"/>
              <a:cs typeface="Calibri"/>
            </a:endParaRPr>
          </a:p>
          <a:p>
            <a:pPr marL="567214" marR="147638" lvl="1" indent="-215265" algn="l" rtl="0">
              <a:lnSpc>
                <a:spcPts val="2265"/>
              </a:lnSpc>
              <a:spcBef>
                <a:spcPts val="55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requires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airtight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seals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around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the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lips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or mask </a:t>
            </a:r>
            <a:r>
              <a:rPr sz="2100" spc="-465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to</a:t>
            </a:r>
            <a:r>
              <a:rPr sz="2100" spc="-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face</a:t>
            </a:r>
            <a:endParaRPr sz="2100" dirty="0">
              <a:latin typeface="Calibri"/>
              <a:cs typeface="Calibri"/>
            </a:endParaRPr>
          </a:p>
          <a:p>
            <a:pPr marL="567214" marR="794385" lvl="1" indent="-215265" algn="l" rtl="0">
              <a:lnSpc>
                <a:spcPts val="2273"/>
              </a:lnSpc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as</a:t>
            </a:r>
            <a:r>
              <a:rPr sz="2100" spc="-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natural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speech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as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possible</a:t>
            </a:r>
            <a:r>
              <a:rPr sz="2100" spc="23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must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be </a:t>
            </a:r>
            <a:r>
              <a:rPr sz="2100" spc="-4" dirty="0">
                <a:latin typeface="Calibri"/>
                <a:cs typeface="Calibri"/>
              </a:rPr>
              <a:t> encouraged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in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this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foreign</a:t>
            </a:r>
            <a:r>
              <a:rPr sz="2100" spc="-4" dirty="0">
                <a:latin typeface="Calibri"/>
                <a:cs typeface="Calibri"/>
              </a:rPr>
              <a:t> environment</a:t>
            </a:r>
            <a:endParaRPr sz="2100" dirty="0">
              <a:latin typeface="Calibri"/>
              <a:cs typeface="Calibri"/>
            </a:endParaRPr>
          </a:p>
          <a:p>
            <a:pPr marL="567214" marR="62865" lvl="1" indent="-215265" algn="l" rtl="0">
              <a:lnSpc>
                <a:spcPts val="2265"/>
              </a:lnSpc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latin typeface="Calibri"/>
                <a:cs typeface="Calibri"/>
              </a:rPr>
              <a:t>multiple</a:t>
            </a:r>
            <a:r>
              <a:rPr sz="2100" spc="23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trials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are </a:t>
            </a:r>
            <a:r>
              <a:rPr sz="2100" spc="-8" dirty="0">
                <a:latin typeface="Calibri"/>
                <a:cs typeface="Calibri"/>
              </a:rPr>
              <a:t>necessary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to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ensure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stable </a:t>
            </a:r>
            <a:r>
              <a:rPr sz="2100" spc="-465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baseline</a:t>
            </a:r>
            <a:endParaRPr sz="2100" dirty="0">
              <a:latin typeface="Calibri"/>
              <a:cs typeface="Calibri"/>
            </a:endParaRPr>
          </a:p>
          <a:p>
            <a:pPr marL="567214" marR="3810" lvl="1" indent="-215265" algn="l" rtl="0">
              <a:lnSpc>
                <a:spcPts val="2265"/>
              </a:lnSpc>
              <a:spcBef>
                <a:spcPts val="510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latin typeface="Calibri"/>
                <a:cs typeface="Calibri"/>
              </a:rPr>
              <a:t>instrument</a:t>
            </a:r>
            <a:r>
              <a:rPr sz="2100" spc="34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calibration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is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required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prior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each </a:t>
            </a:r>
            <a:r>
              <a:rPr sz="2100" spc="-465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examination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session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351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8660" y="801092"/>
            <a:ext cx="5687066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1"/>
              </a:spcBef>
            </a:pPr>
            <a:r>
              <a:rPr sz="3000" spc="-4" dirty="0">
                <a:latin typeface="Calibri"/>
                <a:cs typeface="Calibri"/>
              </a:rPr>
              <a:t>Routine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Voice</a:t>
            </a:r>
            <a:r>
              <a:rPr sz="3000" spc="-4" dirty="0">
                <a:latin typeface="Calibri"/>
                <a:cs typeface="Calibri"/>
              </a:rPr>
              <a:t> Acoustic</a:t>
            </a:r>
            <a:r>
              <a:rPr sz="3000" spc="-11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Measures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8062" y="1978955"/>
            <a:ext cx="8504711" cy="323934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66224" indent="-257175" algn="l" rtl="0">
              <a:spcBef>
                <a:spcPts val="600"/>
              </a:spcBef>
              <a:buClr>
                <a:srgbClr val="FFCC66"/>
              </a:buClr>
              <a:buChar char="•"/>
              <a:tabLst>
                <a:tab pos="266224" algn="l"/>
                <a:tab pos="266700" algn="l"/>
              </a:tabLst>
            </a:pPr>
            <a:r>
              <a:rPr sz="3200" spc="-8" dirty="0">
                <a:latin typeface="Calibri"/>
                <a:cs typeface="Calibri"/>
              </a:rPr>
              <a:t>fundamental</a:t>
            </a:r>
            <a:r>
              <a:rPr sz="3200" spc="11" dirty="0">
                <a:latin typeface="Calibri"/>
                <a:cs typeface="Calibri"/>
              </a:rPr>
              <a:t> </a:t>
            </a:r>
            <a:r>
              <a:rPr sz="3200" spc="-8" dirty="0">
                <a:latin typeface="Calibri"/>
                <a:cs typeface="Calibri"/>
              </a:rPr>
              <a:t>frequency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8" dirty="0">
                <a:latin typeface="Calibri"/>
                <a:cs typeface="Calibri"/>
              </a:rPr>
              <a:t>(fo)</a:t>
            </a:r>
            <a:endParaRPr sz="3200" dirty="0">
              <a:latin typeface="Calibri"/>
              <a:cs typeface="Calibri"/>
            </a:endParaRPr>
          </a:p>
          <a:p>
            <a:pPr marL="567214" marR="218123" lvl="1" indent="-215265" algn="l" rtl="0">
              <a:spcBef>
                <a:spcPts val="454"/>
              </a:spcBef>
              <a:buClr>
                <a:srgbClr val="FFCC66"/>
              </a:buClr>
              <a:buChar char="–"/>
              <a:tabLst>
                <a:tab pos="567214" algn="l"/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directly reflects </a:t>
            </a:r>
            <a:r>
              <a:rPr sz="2800" dirty="0">
                <a:latin typeface="Calibri"/>
                <a:cs typeface="Calibri"/>
              </a:rPr>
              <a:t>the vibration rate </a:t>
            </a:r>
            <a:r>
              <a:rPr sz="2800" spc="-4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4" dirty="0">
                <a:latin typeface="Calibri"/>
                <a:cs typeface="Calibri"/>
              </a:rPr>
              <a:t>vocal folds. </a:t>
            </a:r>
            <a:r>
              <a:rPr sz="2800" spc="-39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acoustic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correlate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pitch.</a:t>
            </a:r>
            <a:endParaRPr sz="2800" dirty="0">
              <a:latin typeface="Calibri"/>
              <a:cs typeface="Calibri"/>
            </a:endParaRPr>
          </a:p>
          <a:p>
            <a:pPr marL="866299" lvl="2" indent="-171926" algn="l" rtl="0">
              <a:spcBef>
                <a:spcPts val="379"/>
              </a:spcBef>
              <a:buClr>
                <a:srgbClr val="FFCC66"/>
              </a:buClr>
              <a:buFont typeface="Calibri"/>
              <a:buChar char="•"/>
              <a:tabLst>
                <a:tab pos="866775" algn="l"/>
              </a:tabLst>
            </a:pPr>
            <a:r>
              <a:rPr sz="2000" b="1" dirty="0">
                <a:latin typeface="Calibri"/>
                <a:cs typeface="Calibri"/>
              </a:rPr>
              <a:t>unit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Hertz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(Hz)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 </a:t>
            </a:r>
            <a:r>
              <a:rPr sz="2000" b="1" spc="-4" dirty="0">
                <a:latin typeface="Calibri"/>
                <a:cs typeface="Calibri"/>
              </a:rPr>
              <a:t>cycles </a:t>
            </a:r>
            <a:r>
              <a:rPr sz="2000" b="1" dirty="0">
                <a:latin typeface="Calibri"/>
                <a:cs typeface="Calibri"/>
              </a:rPr>
              <a:t>per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second</a:t>
            </a:r>
            <a:endParaRPr sz="2000" dirty="0">
              <a:latin typeface="Calibri"/>
              <a:cs typeface="Calibri"/>
            </a:endParaRPr>
          </a:p>
          <a:p>
            <a:pPr marL="866299" lvl="2" indent="-171926" algn="l" rtl="0">
              <a:spcBef>
                <a:spcPts val="363"/>
              </a:spcBef>
              <a:buClr>
                <a:srgbClr val="FFCC66"/>
              </a:buClr>
              <a:buFont typeface="Calibri"/>
              <a:buChar char="•"/>
              <a:tabLst>
                <a:tab pos="866775" algn="l"/>
              </a:tabLst>
            </a:pPr>
            <a:r>
              <a:rPr sz="2000" b="1" dirty="0">
                <a:latin typeface="Calibri"/>
                <a:cs typeface="Calibri"/>
              </a:rPr>
              <a:t>normative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data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=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100-150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Hz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males;</a:t>
            </a:r>
            <a:r>
              <a:rPr sz="2000" b="1" dirty="0">
                <a:latin typeface="Calibri"/>
                <a:cs typeface="Calibri"/>
              </a:rPr>
              <a:t> 180-250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Hz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females</a:t>
            </a:r>
            <a:endParaRPr sz="2000" dirty="0">
              <a:latin typeface="Calibri"/>
              <a:cs typeface="Calibri"/>
            </a:endParaRPr>
          </a:p>
          <a:p>
            <a:pPr marL="866299" marR="540068" lvl="2" indent="-171450" algn="l" rtl="0">
              <a:spcBef>
                <a:spcPts val="360"/>
              </a:spcBef>
              <a:buClr>
                <a:srgbClr val="FFCC66"/>
              </a:buClr>
              <a:buFont typeface="Calibri"/>
              <a:buChar char="•"/>
              <a:tabLst>
                <a:tab pos="866775" algn="l"/>
              </a:tabLst>
            </a:pPr>
            <a:r>
              <a:rPr sz="2000" b="1" spc="-4" dirty="0">
                <a:latin typeface="Calibri"/>
                <a:cs typeface="Calibri"/>
              </a:rPr>
              <a:t>may </a:t>
            </a:r>
            <a:r>
              <a:rPr sz="2000" b="1" dirty="0">
                <a:latin typeface="Calibri"/>
                <a:cs typeface="Calibri"/>
              </a:rPr>
              <a:t>be </a:t>
            </a:r>
            <a:r>
              <a:rPr sz="2000" b="1" spc="-4" dirty="0">
                <a:latin typeface="Calibri"/>
                <a:cs typeface="Calibri"/>
              </a:rPr>
              <a:t>measured from </a:t>
            </a:r>
            <a:r>
              <a:rPr sz="2000" b="1" dirty="0">
                <a:latin typeface="Calibri"/>
                <a:cs typeface="Calibri"/>
              </a:rPr>
              <a:t>sustained </a:t>
            </a:r>
            <a:r>
              <a:rPr sz="2000" b="1" spc="-4" dirty="0">
                <a:latin typeface="Calibri"/>
                <a:cs typeface="Calibri"/>
              </a:rPr>
              <a:t>vowels, reading, </a:t>
            </a:r>
            <a:r>
              <a:rPr sz="2000" b="1" dirty="0">
                <a:latin typeface="Calibri"/>
                <a:cs typeface="Calibri"/>
              </a:rPr>
              <a:t>or </a:t>
            </a:r>
            <a:r>
              <a:rPr sz="2000" b="1" spc="-330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conversation</a:t>
            </a:r>
            <a:endParaRPr sz="2000" dirty="0">
              <a:latin typeface="Calibri"/>
              <a:cs typeface="Calibri"/>
            </a:endParaRPr>
          </a:p>
          <a:p>
            <a:pPr marL="866299" lvl="2" indent="-171926" algn="l" rtl="0">
              <a:spcBef>
                <a:spcPts val="360"/>
              </a:spcBef>
              <a:buClr>
                <a:srgbClr val="FFCC66"/>
              </a:buClr>
              <a:buFont typeface="Calibri"/>
              <a:buChar char="•"/>
              <a:tabLst>
                <a:tab pos="866775" algn="l"/>
              </a:tabLst>
            </a:pPr>
            <a:r>
              <a:rPr sz="2000" b="1" dirty="0">
                <a:latin typeface="Calibri"/>
                <a:cs typeface="Calibri"/>
              </a:rPr>
              <a:t>useful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-4" dirty="0">
                <a:latin typeface="Calibri"/>
                <a:cs typeface="Calibri"/>
              </a:rPr>
              <a:t> estimate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appropriateness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fo </a:t>
            </a:r>
            <a:r>
              <a:rPr sz="2000" b="1" dirty="0">
                <a:latin typeface="Calibri"/>
                <a:cs typeface="Calibri"/>
              </a:rPr>
              <a:t>for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sex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 </a:t>
            </a:r>
            <a:r>
              <a:rPr sz="2000" b="1" spc="-4" dirty="0">
                <a:latin typeface="Calibri"/>
                <a:cs typeface="Calibri"/>
              </a:rPr>
              <a:t>age</a:t>
            </a:r>
            <a:endParaRPr sz="2000" dirty="0">
              <a:latin typeface="Calibri"/>
              <a:cs typeface="Calibri"/>
            </a:endParaRPr>
          </a:p>
          <a:p>
            <a:pPr marL="866299" algn="l" rtl="0"/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4" dirty="0">
                <a:latin typeface="Calibri"/>
                <a:cs typeface="Calibri"/>
              </a:rPr>
              <a:t> for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demonstrating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pre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 post-treatment</a:t>
            </a:r>
            <a:r>
              <a:rPr sz="2000" b="1" spc="-3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change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017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5957" y="696175"/>
            <a:ext cx="7549279" cy="1034033"/>
          </a:xfrm>
          <a:prstGeom prst="rect">
            <a:avLst/>
          </a:prstGeom>
        </p:spPr>
        <p:txBody>
          <a:bodyPr vert="horz" wrap="square" lIns="0" tIns="109633" rIns="0" bIns="0" rtlCol="0" anchor="ctr">
            <a:spAutoFit/>
          </a:bodyPr>
          <a:lstStyle/>
          <a:p>
            <a:pPr marL="70485" marR="3810" algn="r">
              <a:lnSpc>
                <a:spcPct val="100000"/>
              </a:lnSpc>
              <a:spcBef>
                <a:spcPts val="71"/>
              </a:spcBef>
            </a:pPr>
            <a:r>
              <a:rPr sz="3000" spc="-4" dirty="0">
                <a:latin typeface="Calibri"/>
                <a:cs typeface="Calibri"/>
              </a:rPr>
              <a:t>Other</a:t>
            </a:r>
            <a:r>
              <a:rPr sz="3000" spc="-8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Physiologic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Measures</a:t>
            </a:r>
            <a:r>
              <a:rPr sz="3000" spc="23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of </a:t>
            </a:r>
            <a:r>
              <a:rPr sz="3000" spc="-8" dirty="0">
                <a:latin typeface="Calibri"/>
                <a:cs typeface="Calibri"/>
              </a:rPr>
              <a:t>Vocal</a:t>
            </a:r>
            <a:endParaRPr sz="3000" dirty="0">
              <a:latin typeface="Calibri"/>
              <a:cs typeface="Calibri"/>
            </a:endParaRPr>
          </a:p>
          <a:p>
            <a:pPr marL="70485" marR="3810" algn="r">
              <a:lnSpc>
                <a:spcPct val="100000"/>
              </a:lnSpc>
              <a:spcBef>
                <a:spcPts val="4"/>
              </a:spcBef>
            </a:pPr>
            <a:r>
              <a:rPr sz="3000" spc="-8" dirty="0">
                <a:latin typeface="Calibri"/>
                <a:cs typeface="Calibri"/>
              </a:rPr>
              <a:t>Function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646" y="2222595"/>
            <a:ext cx="10818421" cy="271035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66700" indent="-257651" algn="l" rtl="0">
              <a:spcBef>
                <a:spcPts val="675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Electroglottography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(EGG)</a:t>
            </a:r>
            <a:endParaRPr sz="2400" dirty="0">
              <a:latin typeface="Calibri"/>
              <a:cs typeface="Calibri"/>
            </a:endParaRPr>
          </a:p>
          <a:p>
            <a:pPr marL="567214" marR="3810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latin typeface="Calibri"/>
                <a:cs typeface="Calibri"/>
              </a:rPr>
              <a:t>using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an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electrical</a:t>
            </a:r>
            <a:r>
              <a:rPr sz="2100" spc="-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current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passing</a:t>
            </a:r>
            <a:r>
              <a:rPr sz="2100" spc="23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through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the </a:t>
            </a:r>
            <a:r>
              <a:rPr sz="2100" spc="-465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neck,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EGG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measures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vocal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fold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contact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across 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time</a:t>
            </a:r>
            <a:endParaRPr sz="2100" dirty="0">
              <a:latin typeface="Calibri"/>
              <a:cs typeface="Calibri"/>
            </a:endParaRPr>
          </a:p>
          <a:p>
            <a:pPr marL="266700" indent="-257651" algn="l" rtl="0">
              <a:spcBef>
                <a:spcPts val="566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Electromyography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(EMG)</a:t>
            </a:r>
            <a:endParaRPr sz="2400" dirty="0">
              <a:latin typeface="Calibri"/>
              <a:cs typeface="Calibri"/>
            </a:endParaRPr>
          </a:p>
          <a:p>
            <a:pPr marL="567214" marR="16669" lvl="1" indent="-215265" algn="l" rtl="0">
              <a:spcBef>
                <a:spcPts val="51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the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only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direct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measure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of laryngeal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function. </a:t>
            </a:r>
            <a:r>
              <a:rPr sz="2100" spc="-4" dirty="0">
                <a:latin typeface="Calibri"/>
                <a:cs typeface="Calibri"/>
              </a:rPr>
              <a:t> </a:t>
            </a:r>
            <a:endParaRPr lang="en-US" sz="2100" spc="-4" dirty="0">
              <a:latin typeface="Calibri"/>
              <a:cs typeface="Calibri"/>
            </a:endParaRPr>
          </a:p>
          <a:p>
            <a:pPr marL="567214" marR="16669" lvl="1" indent="-215265" algn="l" rtl="0">
              <a:spcBef>
                <a:spcPts val="51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latin typeface="Calibri"/>
                <a:cs typeface="Calibri"/>
              </a:rPr>
              <a:t>Needle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electrodes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are inserted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into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the 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laryngeal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muscles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and</a:t>
            </a:r>
            <a:r>
              <a:rPr sz="2100" spc="19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the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8" dirty="0">
                <a:latin typeface="Calibri"/>
                <a:cs typeface="Calibri"/>
              </a:rPr>
              <a:t>pattern</a:t>
            </a:r>
            <a:r>
              <a:rPr sz="2100" spc="1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of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electrical </a:t>
            </a:r>
            <a:r>
              <a:rPr sz="2100" spc="-461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activity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is</a:t>
            </a:r>
            <a:r>
              <a:rPr sz="2100" spc="8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measured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2088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1817" y="643942"/>
            <a:ext cx="5997039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6668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Advantages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 Instrumental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endParaRPr sz="2700" dirty="0">
              <a:latin typeface="Calibri"/>
              <a:cs typeface="Calibri"/>
            </a:endParaRPr>
          </a:p>
          <a:p>
            <a:pPr marR="3810" algn="r">
              <a:lnSpc>
                <a:spcPct val="100000"/>
              </a:lnSpc>
              <a:spcBef>
                <a:spcPts val="4"/>
              </a:spcBef>
            </a:pPr>
            <a:r>
              <a:rPr sz="2700" spc="-4" dirty="0">
                <a:latin typeface="Calibri"/>
                <a:cs typeface="Calibri"/>
              </a:rPr>
              <a:t>Assessment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0670" y="2039437"/>
            <a:ext cx="7699335" cy="2779125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 algn="l" rtl="0">
              <a:spcBef>
                <a:spcPts val="67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For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clinician</a:t>
            </a:r>
            <a:endParaRPr sz="24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18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8" dirty="0">
                <a:latin typeface="Calibri"/>
                <a:cs typeface="Calibri"/>
              </a:rPr>
              <a:t>extends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the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ear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and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eye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of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the</a:t>
            </a:r>
            <a:r>
              <a:rPr sz="2100" b="1" spc="19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observer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3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4" dirty="0">
                <a:latin typeface="Calibri"/>
                <a:cs typeface="Calibri"/>
              </a:rPr>
              <a:t>objectifies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the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analysis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of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the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observations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6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8" dirty="0">
                <a:latin typeface="Calibri"/>
                <a:cs typeface="Calibri"/>
              </a:rPr>
              <a:t>supplements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the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perceptual</a:t>
            </a:r>
            <a:r>
              <a:rPr sz="2100" b="1" spc="30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judgements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3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4" dirty="0">
                <a:latin typeface="Calibri"/>
                <a:cs typeface="Calibri"/>
              </a:rPr>
              <a:t>aids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in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the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appraisal</a:t>
            </a:r>
            <a:r>
              <a:rPr sz="2100" b="1" spc="23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of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vocal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mechanics</a:t>
            </a:r>
            <a:endParaRPr sz="21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506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4" dirty="0">
                <a:latin typeface="Calibri"/>
                <a:cs typeface="Calibri"/>
              </a:rPr>
              <a:t>helps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to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establish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management</a:t>
            </a:r>
            <a:r>
              <a:rPr sz="2100" b="1" spc="26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strategies</a:t>
            </a:r>
            <a:endParaRPr sz="2100" dirty="0">
              <a:latin typeface="Calibri"/>
              <a:cs typeface="Calibri"/>
            </a:endParaRPr>
          </a:p>
          <a:p>
            <a:pPr marL="567214" marR="723424" lvl="1" indent="-215265" algn="l" rtl="0">
              <a:spcBef>
                <a:spcPts val="506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100" b="1" spc="-8" dirty="0">
                <a:latin typeface="Calibri"/>
                <a:cs typeface="Calibri"/>
              </a:rPr>
              <a:t>establishes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a</a:t>
            </a:r>
            <a:r>
              <a:rPr sz="2100" b="1" spc="8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baseline</a:t>
            </a:r>
            <a:r>
              <a:rPr sz="2100" b="1" spc="1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for</a:t>
            </a:r>
            <a:r>
              <a:rPr sz="2100" b="1" spc="4" dirty="0">
                <a:latin typeface="Calibri"/>
                <a:cs typeface="Calibri"/>
              </a:rPr>
              <a:t> </a:t>
            </a:r>
            <a:r>
              <a:rPr sz="2100" b="1" spc="-8" dirty="0">
                <a:latin typeface="Calibri"/>
                <a:cs typeface="Calibri"/>
              </a:rPr>
              <a:t>measuring </a:t>
            </a:r>
            <a:r>
              <a:rPr sz="2100" b="1" spc="-461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treatment</a:t>
            </a:r>
            <a:r>
              <a:rPr sz="2100" b="1" spc="19" dirty="0">
                <a:latin typeface="Calibri"/>
                <a:cs typeface="Calibri"/>
              </a:rPr>
              <a:t> </a:t>
            </a:r>
            <a:r>
              <a:rPr sz="2100" b="1" spc="-4" dirty="0">
                <a:latin typeface="Calibri"/>
                <a:cs typeface="Calibri"/>
              </a:rPr>
              <a:t>effects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2254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0801" y="519389"/>
            <a:ext cx="7210396" cy="1068023"/>
          </a:xfrm>
          <a:prstGeom prst="rect">
            <a:avLst/>
          </a:prstGeom>
        </p:spPr>
        <p:txBody>
          <a:bodyPr vert="horz" wrap="square" lIns="0" tIns="204254" rIns="0" bIns="0" rtlCol="0" anchor="ctr">
            <a:spAutoFit/>
          </a:bodyPr>
          <a:lstStyle/>
          <a:p>
            <a:pPr marL="994886" marR="4763" algn="r">
              <a:lnSpc>
                <a:spcPct val="100000"/>
              </a:lnSpc>
              <a:spcBef>
                <a:spcPts val="75"/>
              </a:spcBef>
            </a:pPr>
            <a:r>
              <a:rPr sz="2800" spc="-4" dirty="0">
                <a:latin typeface="Calibri"/>
                <a:cs typeface="Calibri"/>
              </a:rPr>
              <a:t>Advantages 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Instrumental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Voice</a:t>
            </a:r>
            <a:endParaRPr sz="2800" dirty="0">
              <a:latin typeface="Calibri"/>
              <a:cs typeface="Calibri"/>
            </a:endParaRPr>
          </a:p>
          <a:p>
            <a:pPr marL="994886" marR="3810" algn="r">
              <a:lnSpc>
                <a:spcPct val="100000"/>
              </a:lnSpc>
            </a:pPr>
            <a:r>
              <a:rPr sz="2800" spc="-4" dirty="0">
                <a:latin typeface="Calibri"/>
                <a:cs typeface="Calibri"/>
              </a:rPr>
              <a:t>Assessment</a:t>
            </a:r>
            <a:r>
              <a:rPr sz="2800" spc="-4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cont.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607" y="2090401"/>
            <a:ext cx="10671960" cy="251094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9525" algn="l" rtl="0">
              <a:spcBef>
                <a:spcPts val="600"/>
              </a:spcBef>
            </a:pPr>
            <a:r>
              <a:rPr sz="2400" spc="-4" dirty="0">
                <a:latin typeface="Calibri"/>
                <a:cs typeface="Calibri"/>
              </a:rPr>
              <a:t>For 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patient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cont.</a:t>
            </a:r>
            <a:endParaRPr sz="2400" dirty="0">
              <a:latin typeface="Calibri"/>
              <a:cs typeface="Calibri"/>
            </a:endParaRPr>
          </a:p>
          <a:p>
            <a:pPr marL="224314" indent="-215265" algn="l" rtl="0">
              <a:spcBef>
                <a:spcPts val="454"/>
              </a:spcBef>
              <a:buClr>
                <a:srgbClr val="FFCC66"/>
              </a:buClr>
              <a:buFont typeface="Calibri"/>
              <a:buChar char="–"/>
              <a:tabLst>
                <a:tab pos="224314" algn="l"/>
                <a:tab pos="224790" algn="l"/>
              </a:tabLst>
            </a:pPr>
            <a:r>
              <a:rPr sz="2000" b="1" dirty="0">
                <a:latin typeface="Calibri"/>
                <a:cs typeface="Calibri"/>
              </a:rPr>
              <a:t>provides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permanent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record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documentation</a:t>
            </a:r>
            <a:endParaRPr sz="2000" b="1" dirty="0">
              <a:latin typeface="Calibri"/>
              <a:cs typeface="Calibri"/>
            </a:endParaRPr>
          </a:p>
          <a:p>
            <a:pPr marL="224314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224314" algn="l"/>
                <a:tab pos="224790" algn="l"/>
              </a:tabLst>
            </a:pPr>
            <a:r>
              <a:rPr sz="2000" b="1" spc="-4" dirty="0">
                <a:latin typeface="Calibri"/>
                <a:cs typeface="Calibri"/>
              </a:rPr>
              <a:t>forces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care-givers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-4" dirty="0">
                <a:latin typeface="Calibri"/>
                <a:cs typeface="Calibri"/>
              </a:rPr>
              <a:t> be accountable</a:t>
            </a:r>
            <a:endParaRPr sz="2000" b="1" dirty="0">
              <a:latin typeface="Calibri"/>
              <a:cs typeface="Calibri"/>
            </a:endParaRPr>
          </a:p>
          <a:p>
            <a:pPr marL="224314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224314" algn="l"/>
                <a:tab pos="224790" algn="l"/>
              </a:tabLst>
            </a:pPr>
            <a:r>
              <a:rPr sz="2000" b="1" spc="-4" dirty="0">
                <a:latin typeface="Calibri"/>
                <a:cs typeface="Calibri"/>
              </a:rPr>
              <a:t>provides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objective </a:t>
            </a:r>
            <a:r>
              <a:rPr sz="2000" b="1" spc="-4" dirty="0">
                <a:latin typeface="Calibri"/>
                <a:cs typeface="Calibri"/>
              </a:rPr>
              <a:t>documentation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for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healthcare</a:t>
            </a:r>
          </a:p>
          <a:p>
            <a:pPr marL="224314" algn="l" rtl="0">
              <a:spcBef>
                <a:spcPts val="4"/>
              </a:spcBef>
            </a:pPr>
            <a:r>
              <a:rPr sz="2000" b="1" spc="-4" dirty="0">
                <a:latin typeface="Calibri"/>
                <a:cs typeface="Calibri"/>
              </a:rPr>
              <a:t>companies</a:t>
            </a:r>
            <a:endParaRPr sz="2000" b="1" dirty="0">
              <a:latin typeface="Calibri"/>
              <a:cs typeface="Calibri"/>
            </a:endParaRPr>
          </a:p>
          <a:p>
            <a:pPr marL="224314" marR="3810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224314" algn="l"/>
                <a:tab pos="224790" algn="l"/>
              </a:tabLst>
            </a:pPr>
            <a:r>
              <a:rPr sz="2000" b="1" spc="-4" dirty="0">
                <a:latin typeface="Calibri"/>
                <a:cs typeface="Calibri"/>
              </a:rPr>
              <a:t>facilitates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understanding</a:t>
            </a:r>
            <a:r>
              <a:rPr sz="2000" b="1" spc="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4" dirty="0">
                <a:latin typeface="Calibri"/>
                <a:cs typeface="Calibri"/>
              </a:rPr>
              <a:t> the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relationship</a:t>
            </a:r>
            <a:r>
              <a:rPr sz="2000" b="1" dirty="0">
                <a:latin typeface="Calibri"/>
                <a:cs typeface="Calibri"/>
              </a:rPr>
              <a:t> between </a:t>
            </a:r>
            <a:r>
              <a:rPr sz="2000" b="1" spc="-4" dirty="0">
                <a:latin typeface="Calibri"/>
                <a:cs typeface="Calibri"/>
              </a:rPr>
              <a:t>the </a:t>
            </a:r>
            <a:r>
              <a:rPr sz="2000" b="1" dirty="0">
                <a:latin typeface="Calibri"/>
                <a:cs typeface="Calibri"/>
              </a:rPr>
              <a:t>voice </a:t>
            </a:r>
            <a:r>
              <a:rPr sz="2000" b="1" spc="-4" dirty="0">
                <a:latin typeface="Calibri"/>
                <a:cs typeface="Calibri"/>
              </a:rPr>
              <a:t>perception and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underlying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physiology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dirty="0">
                <a:latin typeface="Calibri"/>
                <a:cs typeface="Calibri"/>
              </a:rPr>
              <a:t> voice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production</a:t>
            </a:r>
            <a:endParaRPr sz="20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7059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1966" y="825528"/>
            <a:ext cx="8128068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63930" marR="3810">
              <a:lnSpc>
                <a:spcPct val="100000"/>
              </a:lnSpc>
              <a:spcBef>
                <a:spcPts val="79"/>
              </a:spcBef>
            </a:pPr>
            <a:r>
              <a:rPr sz="3300" dirty="0">
                <a:latin typeface="Calibri"/>
                <a:cs typeface="Calibri"/>
              </a:rPr>
              <a:t>Advantages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of</a:t>
            </a:r>
            <a:r>
              <a:rPr sz="3300" spc="-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Instrumental</a:t>
            </a:r>
            <a:r>
              <a:rPr lang="en-US" sz="3300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lang="en-US" sz="3300" spc="-56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9917" y="2200201"/>
            <a:ext cx="10652166" cy="2688076"/>
          </a:xfrm>
          <a:prstGeom prst="rect">
            <a:avLst/>
          </a:prstGeom>
        </p:spPr>
        <p:txBody>
          <a:bodyPr vert="horz" wrap="square" lIns="0" tIns="89059" rIns="0" bIns="0" rtlCol="0">
            <a:spAutoFit/>
          </a:bodyPr>
          <a:lstStyle/>
          <a:p>
            <a:pPr marL="266700" indent="-257651" algn="l" rtl="0">
              <a:spcBef>
                <a:spcPts val="70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For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the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patient</a:t>
            </a:r>
            <a:endParaRPr sz="280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6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000" b="1" dirty="0">
                <a:latin typeface="Calibri"/>
                <a:cs typeface="Calibri"/>
              </a:rPr>
              <a:t>tests</a:t>
            </a:r>
            <a:r>
              <a:rPr sz="2000" b="1" spc="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are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generally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easy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for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patient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 </a:t>
            </a:r>
            <a:r>
              <a:rPr sz="2000" b="1" spc="-4" dirty="0">
                <a:latin typeface="Calibri"/>
                <a:cs typeface="Calibri"/>
              </a:rPr>
              <a:t>perform</a:t>
            </a:r>
            <a:endParaRPr sz="200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000" b="1" dirty="0">
                <a:latin typeface="Calibri"/>
                <a:cs typeface="Calibri"/>
              </a:rPr>
              <a:t>provides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immediate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results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feedback</a:t>
            </a:r>
            <a:endParaRPr sz="200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000" b="1" dirty="0">
                <a:latin typeface="Calibri"/>
                <a:cs typeface="Calibri"/>
              </a:rPr>
              <a:t>provides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visual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image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 </a:t>
            </a:r>
            <a:r>
              <a:rPr sz="2000" b="1" dirty="0">
                <a:latin typeface="Calibri"/>
                <a:cs typeface="Calibri"/>
              </a:rPr>
              <a:t>voice</a:t>
            </a:r>
            <a:r>
              <a:rPr sz="2000" b="1" spc="-23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problem</a:t>
            </a:r>
            <a:endParaRPr sz="200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000" b="1" spc="-4" dirty="0">
                <a:latin typeface="Calibri"/>
                <a:cs typeface="Calibri"/>
              </a:rPr>
              <a:t>essentially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non-invasive</a:t>
            </a:r>
            <a:endParaRPr sz="200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000" b="1" spc="-4" dirty="0">
                <a:latin typeface="Calibri"/>
                <a:cs typeface="Calibri"/>
              </a:rPr>
              <a:t>management often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proves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 </a:t>
            </a:r>
            <a:r>
              <a:rPr sz="2000" b="1" spc="-4" dirty="0">
                <a:latin typeface="Calibri"/>
                <a:cs typeface="Calibri"/>
              </a:rPr>
              <a:t>be </a:t>
            </a:r>
            <a:r>
              <a:rPr sz="2000" b="1" dirty="0">
                <a:latin typeface="Calibri"/>
                <a:cs typeface="Calibri"/>
              </a:rPr>
              <a:t>more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cost-effective</a:t>
            </a:r>
            <a:endParaRPr sz="2000">
              <a:latin typeface="Calibri"/>
              <a:cs typeface="Calibri"/>
            </a:endParaRPr>
          </a:p>
          <a:p>
            <a:pPr marL="567214" marR="383857" lvl="1" indent="-215265" algn="l" rtl="0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2000" b="1" dirty="0">
                <a:latin typeface="Calibri"/>
                <a:cs typeface="Calibri"/>
              </a:rPr>
              <a:t>provides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 </a:t>
            </a:r>
            <a:r>
              <a:rPr sz="2000" b="1" spc="-4" dirty="0">
                <a:latin typeface="Calibri"/>
                <a:cs typeface="Calibri"/>
              </a:rPr>
              <a:t>record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against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which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patient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may </a:t>
            </a:r>
            <a:r>
              <a:rPr sz="2000" b="1" spc="-39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measure management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progress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over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181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233" y="877855"/>
            <a:ext cx="11085534" cy="22999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856298" marR="3810" indent="428625" algn="ctr" rtl="0">
              <a:spcBef>
                <a:spcPts val="75"/>
              </a:spcBef>
              <a:tabLst>
                <a:tab pos="2270760" algn="l"/>
                <a:tab pos="5700713" algn="l"/>
              </a:tabLst>
            </a:pPr>
            <a:r>
              <a:rPr sz="4050" b="1" spc="-4" dirty="0">
                <a:latin typeface="Times New Roman"/>
                <a:cs typeface="Times New Roman"/>
              </a:rPr>
              <a:t>	Pediatric</a:t>
            </a:r>
            <a:r>
              <a:rPr sz="4050" b="1" spc="-75" dirty="0">
                <a:latin typeface="Times New Roman"/>
                <a:cs typeface="Times New Roman"/>
              </a:rPr>
              <a:t> </a:t>
            </a:r>
            <a:r>
              <a:rPr sz="4050" b="1" spc="-375" dirty="0">
                <a:latin typeface="Times New Roman"/>
                <a:cs typeface="Times New Roman"/>
              </a:rPr>
              <a:t>V</a:t>
            </a:r>
            <a:r>
              <a:rPr sz="4050" b="1" dirty="0">
                <a:latin typeface="Times New Roman"/>
                <a:cs typeface="Times New Roman"/>
              </a:rPr>
              <a:t>oic</a:t>
            </a:r>
            <a:r>
              <a:rPr lang="en-US" sz="4050" b="1" dirty="0">
                <a:latin typeface="Times New Roman"/>
                <a:cs typeface="Times New Roman"/>
              </a:rPr>
              <a:t>e</a:t>
            </a:r>
          </a:p>
          <a:p>
            <a:pPr marL="856298" marR="3810" indent="428625" algn="ctr" rtl="0">
              <a:spcBef>
                <a:spcPts val="75"/>
              </a:spcBef>
              <a:tabLst>
                <a:tab pos="2270760" algn="l"/>
                <a:tab pos="5700713" algn="l"/>
              </a:tabLst>
            </a:pPr>
            <a:r>
              <a:rPr sz="4050" b="1" dirty="0">
                <a:latin typeface="Times New Roman"/>
                <a:cs typeface="Times New Roman"/>
              </a:rPr>
              <a:t>	 Special</a:t>
            </a:r>
            <a:r>
              <a:rPr sz="4050" b="1" spc="-26" dirty="0">
                <a:latin typeface="Times New Roman"/>
                <a:cs typeface="Times New Roman"/>
              </a:rPr>
              <a:t> </a:t>
            </a:r>
            <a:r>
              <a:rPr sz="4050" b="1" spc="-4" dirty="0">
                <a:latin typeface="Times New Roman"/>
                <a:cs typeface="Times New Roman"/>
              </a:rPr>
              <a:t>Considerati</a:t>
            </a:r>
            <a:r>
              <a:rPr lang="en-US" sz="4050" b="1" spc="-4" dirty="0">
                <a:latin typeface="Times New Roman"/>
                <a:cs typeface="Times New Roman"/>
              </a:rPr>
              <a:t>ons</a:t>
            </a:r>
          </a:p>
          <a:p>
            <a:pPr marL="856298" marR="3810" indent="428625" algn="ctr" rtl="0">
              <a:spcBef>
                <a:spcPts val="75"/>
              </a:spcBef>
              <a:tabLst>
                <a:tab pos="2270760" algn="l"/>
                <a:tab pos="5700713" algn="l"/>
              </a:tabLst>
            </a:pPr>
            <a:endParaRPr sz="4050" dirty="0">
              <a:latin typeface="Times New Roman"/>
              <a:cs typeface="Times New Roman"/>
            </a:endParaRPr>
          </a:p>
          <a:p>
            <a:pPr marL="9525" marR="283845" algn="ctr" rtl="0">
              <a:spcBef>
                <a:spcPts val="191"/>
              </a:spcBef>
              <a:tabLst>
                <a:tab pos="410908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most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important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consideration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 pediatric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population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preservation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airway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4479" y="4222469"/>
            <a:ext cx="10094288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l" rtl="0">
              <a:spcBef>
                <a:spcPts val="79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larynx/airway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almost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most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important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entire</a:t>
            </a:r>
            <a:r>
              <a:rPr lang="en-US" sz="2400" dirty="0">
                <a:latin typeface="Times New Roman"/>
                <a:cs typeface="Times New Roman"/>
              </a:rPr>
              <a:t> infant 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8948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9018" y="763503"/>
            <a:ext cx="6163289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  <a:tabLst>
                <a:tab pos="2680334" algn="l"/>
              </a:tabLst>
            </a:pPr>
            <a:r>
              <a:rPr spc="-4" dirty="0">
                <a:latin typeface="Times New Roman"/>
                <a:cs typeface="Times New Roman"/>
              </a:rPr>
              <a:t>Anatomical	Diffe</a:t>
            </a:r>
            <a:r>
              <a:rPr spc="-68" dirty="0">
                <a:latin typeface="Times New Roman"/>
                <a:cs typeface="Times New Roman"/>
              </a:rPr>
              <a:t>r</a:t>
            </a:r>
            <a:r>
              <a:rPr spc="-4" dirty="0">
                <a:latin typeface="Times New Roman"/>
                <a:cs typeface="Times New Roman"/>
              </a:rPr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0635" y="2303772"/>
            <a:ext cx="10860066" cy="225045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260033" algn="l" rtl="0">
              <a:spcBef>
                <a:spcPts val="79"/>
              </a:spcBef>
            </a:pPr>
            <a:r>
              <a:rPr sz="2400" spc="-60" dirty="0">
                <a:latin typeface="Times New Roman"/>
                <a:cs typeface="Times New Roman"/>
              </a:rPr>
              <a:t>Voice </a:t>
            </a:r>
            <a:r>
              <a:rPr sz="2400" dirty="0">
                <a:latin typeface="Times New Roman"/>
                <a:cs typeface="Times New Roman"/>
              </a:rPr>
              <a:t>pathologists should be aware of the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differences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adult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pediatric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laryngeal</a:t>
            </a:r>
            <a:r>
              <a:rPr sz="2400" spc="-3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anatomy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physiology</a:t>
            </a:r>
            <a:endParaRPr lang="en-US" sz="2400" dirty="0">
              <a:latin typeface="Times New Roman"/>
              <a:cs typeface="Times New Roman"/>
            </a:endParaRPr>
          </a:p>
          <a:p>
            <a:pPr marL="9525" marR="260033" algn="l" rtl="0">
              <a:spcBef>
                <a:spcPts val="79"/>
              </a:spcBef>
            </a:pPr>
            <a:endParaRPr sz="2400" dirty="0">
              <a:latin typeface="Times New Roman"/>
              <a:cs typeface="Times New Roman"/>
            </a:endParaRPr>
          </a:p>
          <a:p>
            <a:pPr algn="l" rtl="0">
              <a:spcBef>
                <a:spcPts val="34"/>
              </a:spcBef>
            </a:pPr>
            <a:endParaRPr sz="2475" dirty="0">
              <a:latin typeface="Times New Roman"/>
              <a:cs typeface="Times New Roman"/>
            </a:endParaRPr>
          </a:p>
          <a:p>
            <a:pPr marL="9525" marR="3810" algn="l" rtl="0"/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4" dirty="0">
                <a:latin typeface="Times New Roman"/>
                <a:cs typeface="Times New Roman"/>
              </a:rPr>
              <a:t>differences </a:t>
            </a:r>
            <a:r>
              <a:rPr sz="2400" dirty="0">
                <a:latin typeface="Times New Roman"/>
                <a:cs typeface="Times New Roman"/>
              </a:rPr>
              <a:t>between adult laryngeal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anatomy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pediatric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laryngeal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anatomy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 significant than mere size </a:t>
            </a:r>
            <a:r>
              <a:rPr sz="2400" spc="4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</a:p>
        </p:txBody>
      </p:sp>
    </p:spTree>
    <p:extLst>
      <p:ext uri="{BB962C8B-B14F-4D97-AF65-F5344CB8AC3E}">
        <p14:creationId xmlns:p14="http://schemas.microsoft.com/office/powerpoint/2010/main" val="1760338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5283" y="738451"/>
            <a:ext cx="7246912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latin typeface="Times New Roman"/>
                <a:cs typeface="Times New Roman"/>
              </a:rPr>
              <a:t>Position</a:t>
            </a:r>
            <a:r>
              <a:rPr spc="-199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of</a:t>
            </a:r>
            <a:r>
              <a:rPr sz="3300" spc="-11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the</a:t>
            </a:r>
            <a:r>
              <a:rPr sz="3300" spc="-23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Larynx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8367" y="2368533"/>
            <a:ext cx="11110587" cy="2120934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9525" marR="724852" algn="l" rtl="0">
              <a:lnSpc>
                <a:spcPts val="2595"/>
              </a:lnSpc>
              <a:spcBef>
                <a:spcPts val="401"/>
              </a:spcBef>
            </a:pPr>
            <a:r>
              <a:rPr sz="2400" dirty="0">
                <a:latin typeface="Times New Roman"/>
                <a:cs typeface="Times New Roman"/>
              </a:rPr>
              <a:t>In an adult the larynx sits opposite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approximately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fifth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sixth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endParaRPr lang="en-US" sz="2400" spc="-11" dirty="0">
              <a:latin typeface="Times New Roman"/>
              <a:cs typeface="Times New Roman"/>
            </a:endParaRPr>
          </a:p>
          <a:p>
            <a:pPr marL="9525" marR="724852" algn="l" rtl="0">
              <a:lnSpc>
                <a:spcPts val="2595"/>
              </a:lnSpc>
              <a:spcBef>
                <a:spcPts val="401"/>
              </a:spcBef>
            </a:pPr>
            <a:r>
              <a:rPr sz="2400" dirty="0">
                <a:latin typeface="Times New Roman"/>
                <a:cs typeface="Times New Roman"/>
              </a:rPr>
              <a:t>cervical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vertebral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endParaRPr lang="en-US" sz="2400" dirty="0">
              <a:latin typeface="Times New Roman"/>
              <a:cs typeface="Times New Roman"/>
            </a:endParaRPr>
          </a:p>
          <a:p>
            <a:pPr marL="9525" marR="724852" algn="l" rtl="0">
              <a:lnSpc>
                <a:spcPts val="2595"/>
              </a:lnSpc>
              <a:spcBef>
                <a:spcPts val="401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9525" algn="l" rtl="0">
              <a:lnSpc>
                <a:spcPts val="2403"/>
              </a:lnSpc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child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sits opposite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approximately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fourth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cervical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vertebral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body</a:t>
            </a:r>
            <a:endParaRPr lang="en-US" sz="2400" spc="4" dirty="0">
              <a:latin typeface="Times New Roman"/>
              <a:cs typeface="Times New Roman"/>
            </a:endParaRPr>
          </a:p>
          <a:p>
            <a:pPr marL="9525" algn="l" rtl="0">
              <a:lnSpc>
                <a:spcPts val="2403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9525" marR="3810" algn="l" rtl="0">
              <a:lnSpc>
                <a:spcPts val="2880"/>
              </a:lnSpc>
              <a:spcBef>
                <a:spcPts val="38"/>
              </a:spcBef>
            </a:pPr>
            <a:r>
              <a:rPr sz="2400" dirty="0">
                <a:latin typeface="Times New Roman"/>
                <a:cs typeface="Times New Roman"/>
              </a:rPr>
              <a:t>In an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infant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larynx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8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rise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 high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 first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second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cervical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during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swallowing</a:t>
            </a:r>
          </a:p>
        </p:txBody>
      </p:sp>
    </p:spTree>
    <p:extLst>
      <p:ext uri="{BB962C8B-B14F-4D97-AF65-F5344CB8AC3E}">
        <p14:creationId xmlns:p14="http://schemas.microsoft.com/office/powerpoint/2010/main" val="1542749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9420" y="786837"/>
            <a:ext cx="5086350" cy="484517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652266" y="255269"/>
            <a:ext cx="5173504" cy="4888230"/>
          </a:xfrm>
          <a:custGeom>
            <a:avLst/>
            <a:gdLst/>
            <a:ahLst/>
            <a:cxnLst/>
            <a:rect l="l" t="t" r="r" b="b"/>
            <a:pathLst>
              <a:path w="6898005" h="6517640">
                <a:moveTo>
                  <a:pt x="6874510" y="57404"/>
                </a:moveTo>
                <a:lnTo>
                  <a:pt x="6839712" y="57404"/>
                </a:lnTo>
                <a:lnTo>
                  <a:pt x="6839712" y="6517640"/>
                </a:lnTo>
                <a:lnTo>
                  <a:pt x="6874510" y="6517640"/>
                </a:lnTo>
                <a:lnTo>
                  <a:pt x="6874510" y="57404"/>
                </a:lnTo>
                <a:close/>
              </a:path>
              <a:path w="6898005" h="6517640">
                <a:moveTo>
                  <a:pt x="6874510" y="22860"/>
                </a:moveTo>
                <a:lnTo>
                  <a:pt x="23114" y="22860"/>
                </a:lnTo>
                <a:lnTo>
                  <a:pt x="23114" y="57150"/>
                </a:lnTo>
                <a:lnTo>
                  <a:pt x="23114" y="6517640"/>
                </a:lnTo>
                <a:lnTo>
                  <a:pt x="57912" y="6517640"/>
                </a:lnTo>
                <a:lnTo>
                  <a:pt x="57912" y="57150"/>
                </a:lnTo>
                <a:lnTo>
                  <a:pt x="6874510" y="57150"/>
                </a:lnTo>
                <a:lnTo>
                  <a:pt x="6874510" y="22860"/>
                </a:lnTo>
                <a:close/>
              </a:path>
              <a:path w="6898005" h="6517640">
                <a:moveTo>
                  <a:pt x="6897624" y="0"/>
                </a:moveTo>
                <a:lnTo>
                  <a:pt x="0" y="0"/>
                </a:lnTo>
                <a:lnTo>
                  <a:pt x="0" y="11430"/>
                </a:lnTo>
                <a:lnTo>
                  <a:pt x="0" y="6517640"/>
                </a:lnTo>
                <a:lnTo>
                  <a:pt x="11557" y="6517640"/>
                </a:lnTo>
                <a:lnTo>
                  <a:pt x="11557" y="11430"/>
                </a:lnTo>
                <a:lnTo>
                  <a:pt x="6886067" y="11430"/>
                </a:lnTo>
                <a:lnTo>
                  <a:pt x="6886067" y="6517640"/>
                </a:lnTo>
                <a:lnTo>
                  <a:pt x="6897624" y="6517640"/>
                </a:lnTo>
                <a:lnTo>
                  <a:pt x="6897624" y="11430"/>
                </a:lnTo>
                <a:lnTo>
                  <a:pt x="6897624" y="11049"/>
                </a:lnTo>
                <a:lnTo>
                  <a:pt x="68976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473230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1297" y="528997"/>
            <a:ext cx="5842655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latin typeface="Times New Roman"/>
                <a:cs typeface="Times New Roman"/>
              </a:rPr>
              <a:t>Laryngeal</a:t>
            </a:r>
            <a:r>
              <a:rPr spc="-191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Times New Roman"/>
                <a:cs typeface="Times New Roman"/>
              </a:rPr>
              <a:t>Structures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1956" y="2372942"/>
            <a:ext cx="9908088" cy="186830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l" rtl="0">
              <a:spcBef>
                <a:spcPts val="79"/>
              </a:spcBef>
            </a:pPr>
            <a:r>
              <a:rPr sz="2400" dirty="0">
                <a:latin typeface="Times New Roman"/>
                <a:cs typeface="Times New Roman"/>
              </a:rPr>
              <a:t>In the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pediatric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thyroid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notch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prominent as it is in the adult larynx. It is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obscured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8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the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overlapping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hyoid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bone</a:t>
            </a:r>
          </a:p>
          <a:p>
            <a:pPr algn="l" rtl="0">
              <a:spcBef>
                <a:spcPts val="38"/>
              </a:spcBef>
            </a:pPr>
            <a:endParaRPr sz="2475" dirty="0">
              <a:latin typeface="Times New Roman"/>
              <a:cs typeface="Times New Roman"/>
            </a:endParaRPr>
          </a:p>
          <a:p>
            <a:pPr marL="9525" marR="74771" algn="l" rtl="0"/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thyroid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cartilage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pediatric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 prominent as it is in </a:t>
            </a:r>
            <a:r>
              <a:rPr sz="2400" spc="-4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adult, but more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rounded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 midline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vertical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ridge</a:t>
            </a:r>
          </a:p>
        </p:txBody>
      </p:sp>
    </p:spTree>
    <p:extLst>
      <p:ext uri="{BB962C8B-B14F-4D97-AF65-F5344CB8AC3E}">
        <p14:creationId xmlns:p14="http://schemas.microsoft.com/office/powerpoint/2010/main" val="1128013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919" y="2408640"/>
            <a:ext cx="10563617" cy="2040719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3810" indent="-257651" algn="l" rtl="0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The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cricoid </a:t>
            </a:r>
            <a:r>
              <a:rPr sz="2800" spc="-4" dirty="0">
                <a:latin typeface="Calibri"/>
                <a:cs typeface="Calibri"/>
              </a:rPr>
              <a:t>cartilage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 the pediatric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larynx </a:t>
            </a:r>
            <a:r>
              <a:rPr sz="2800" spc="-52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also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not prominent</a:t>
            </a:r>
            <a:endParaRPr sz="2800" dirty="0">
              <a:latin typeface="Calibri"/>
              <a:cs typeface="Calibri"/>
            </a:endParaRPr>
          </a:p>
          <a:p>
            <a:pPr algn="l" rtl="0">
              <a:spcBef>
                <a:spcPts val="41"/>
              </a:spcBef>
              <a:buClr>
                <a:srgbClr val="FFCC66"/>
              </a:buClr>
              <a:buFont typeface="Calibri"/>
              <a:buChar char="•"/>
            </a:pPr>
            <a:endParaRPr sz="3200" dirty="0">
              <a:latin typeface="Calibri"/>
              <a:cs typeface="Calibri"/>
            </a:endParaRPr>
          </a:p>
          <a:p>
            <a:pPr marL="266700" marR="115253" indent="-257651" algn="l" rtl="0">
              <a:lnSpc>
                <a:spcPct val="90000"/>
              </a:lnSpc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adult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larynx,</a:t>
            </a:r>
            <a:r>
              <a:rPr sz="2800" spc="-4" dirty="0">
                <a:latin typeface="Calibri"/>
                <a:cs typeface="Calibri"/>
              </a:rPr>
              <a:t> the</a:t>
            </a:r>
            <a:r>
              <a:rPr sz="2800" dirty="0">
                <a:latin typeface="Calibri"/>
                <a:cs typeface="Calibri"/>
              </a:rPr>
              <a:t> cricothyroid 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membrane can </a:t>
            </a:r>
            <a:r>
              <a:rPr sz="2800" spc="-4" dirty="0">
                <a:latin typeface="Calibri"/>
                <a:cs typeface="Calibri"/>
              </a:rPr>
              <a:t>be felt </a:t>
            </a:r>
            <a:r>
              <a:rPr sz="2800" dirty="0">
                <a:latin typeface="Calibri"/>
                <a:cs typeface="Calibri"/>
              </a:rPr>
              <a:t>as a </a:t>
            </a:r>
            <a:r>
              <a:rPr sz="2800" spc="-4" dirty="0">
                <a:latin typeface="Calibri"/>
                <a:cs typeface="Calibri"/>
              </a:rPr>
              <a:t>depression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between </a:t>
            </a:r>
            <a:r>
              <a:rPr sz="2800" dirty="0">
                <a:latin typeface="Calibri"/>
                <a:cs typeface="Calibri"/>
              </a:rPr>
              <a:t>the thyroid and the cricoid; 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however, </a:t>
            </a:r>
            <a:r>
              <a:rPr sz="2800" dirty="0">
                <a:latin typeface="Calibri"/>
                <a:cs typeface="Calibri"/>
              </a:rPr>
              <a:t>in the </a:t>
            </a:r>
            <a:r>
              <a:rPr sz="2800" spc="-4" dirty="0">
                <a:latin typeface="Calibri"/>
                <a:cs typeface="Calibri"/>
              </a:rPr>
              <a:t>pediatric </a:t>
            </a:r>
            <a:r>
              <a:rPr sz="2800" dirty="0">
                <a:latin typeface="Calibri"/>
                <a:cs typeface="Calibri"/>
              </a:rPr>
              <a:t>larynx it is </a:t>
            </a:r>
            <a:r>
              <a:rPr sz="2800" spc="-4" dirty="0">
                <a:latin typeface="Calibri"/>
                <a:cs typeface="Calibri"/>
              </a:rPr>
              <a:t>just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little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slit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739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597" y="765924"/>
            <a:ext cx="5376863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Routine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Measures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3582" y="2010764"/>
            <a:ext cx="10509662" cy="2636523"/>
          </a:xfrm>
          <a:prstGeom prst="rect">
            <a:avLst/>
          </a:prstGeom>
        </p:spPr>
        <p:txBody>
          <a:bodyPr vert="horz" wrap="square" lIns="0" tIns="49054" rIns="0" bIns="0" rtlCol="0">
            <a:spAutoFit/>
          </a:bodyPr>
          <a:lstStyle/>
          <a:p>
            <a:pPr marL="266700" indent="-257651" algn="l" rtl="0">
              <a:spcBef>
                <a:spcPts val="38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frequency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variability</a:t>
            </a:r>
            <a:endParaRPr sz="2800" dirty="0">
              <a:latin typeface="Calibri"/>
              <a:cs typeface="Calibri"/>
            </a:endParaRPr>
          </a:p>
          <a:p>
            <a:pPr marL="567214" marR="128588" lvl="1" indent="-215265" algn="l" rtl="0">
              <a:lnSpc>
                <a:spcPts val="2265"/>
              </a:lnSpc>
              <a:spcBef>
                <a:spcPts val="55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pitch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sigma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is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standard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deviation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 </a:t>
            </a:r>
            <a:r>
              <a:rPr sz="2400" spc="-46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fundamental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frequency</a:t>
            </a:r>
            <a:endParaRPr sz="2400" dirty="0">
              <a:latin typeface="Calibri"/>
              <a:cs typeface="Calibri"/>
            </a:endParaRPr>
          </a:p>
          <a:p>
            <a:pPr marL="866775" marR="130016" lvl="2" indent="-171450" algn="l" rtl="0">
              <a:lnSpc>
                <a:spcPts val="1943"/>
              </a:lnSpc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assesses and </a:t>
            </a:r>
            <a:r>
              <a:rPr sz="2000" b="1" spc="-4" dirty="0">
                <a:latin typeface="Calibri"/>
                <a:cs typeface="Calibri"/>
              </a:rPr>
              <a:t>documents variation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fo during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speech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spc="-8" dirty="0">
                <a:latin typeface="Calibri"/>
                <a:cs typeface="Calibri"/>
              </a:rPr>
              <a:t>production</a:t>
            </a:r>
            <a:endParaRPr sz="2000" dirty="0">
              <a:latin typeface="Calibri"/>
              <a:cs typeface="Calibri"/>
            </a:endParaRPr>
          </a:p>
          <a:p>
            <a:pPr marL="266700" indent="-257651" algn="l" rtl="0">
              <a:spcBef>
                <a:spcPts val="232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phonation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range</a:t>
            </a:r>
          </a:p>
          <a:p>
            <a:pPr marL="567214" marR="3810" lvl="1" indent="-215265" algn="l" rtl="0">
              <a:lnSpc>
                <a:spcPts val="2265"/>
              </a:lnSpc>
              <a:spcBef>
                <a:spcPts val="55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range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frequencies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from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highest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to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 </a:t>
            </a:r>
            <a:r>
              <a:rPr sz="2400" spc="-46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lowest that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patient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can </a:t>
            </a:r>
            <a:r>
              <a:rPr sz="2400" spc="-8" dirty="0">
                <a:latin typeface="Calibri"/>
                <a:cs typeface="Calibri"/>
              </a:rPr>
              <a:t>produce</a:t>
            </a:r>
            <a:endParaRPr sz="24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206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may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expressed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Hz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semitones</a:t>
            </a:r>
            <a:endParaRPr sz="2000" dirty="0">
              <a:latin typeface="Calibri"/>
              <a:cs typeface="Calibri"/>
            </a:endParaRPr>
          </a:p>
          <a:p>
            <a:pPr marL="866775" marR="19526" lvl="2" indent="-171450" algn="l" rtl="0">
              <a:lnSpc>
                <a:spcPts val="1943"/>
              </a:lnSpc>
              <a:spcBef>
                <a:spcPts val="46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normal </a:t>
            </a:r>
            <a:r>
              <a:rPr sz="2000" b="1" spc="-4" dirty="0">
                <a:latin typeface="Calibri"/>
                <a:cs typeface="Calibri"/>
              </a:rPr>
              <a:t>young adults </a:t>
            </a:r>
            <a:r>
              <a:rPr sz="2000" b="1" dirty="0">
                <a:latin typeface="Calibri"/>
                <a:cs typeface="Calibri"/>
              </a:rPr>
              <a:t>have about a </a:t>
            </a:r>
            <a:r>
              <a:rPr sz="2000" b="1" spc="-4" dirty="0">
                <a:latin typeface="Calibri"/>
                <a:cs typeface="Calibri"/>
              </a:rPr>
              <a:t>three </a:t>
            </a:r>
            <a:r>
              <a:rPr sz="2000" b="1" dirty="0">
                <a:latin typeface="Calibri"/>
                <a:cs typeface="Calibri"/>
              </a:rPr>
              <a:t>octave </a:t>
            </a:r>
            <a:r>
              <a:rPr sz="2000" b="1" spc="-40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range;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may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vary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with practice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1898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90375" y="730866"/>
            <a:ext cx="5762204" cy="388046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262848" y="2088546"/>
            <a:ext cx="1489710" cy="204607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23361" marR="3810">
              <a:spcBef>
                <a:spcPts val="75"/>
              </a:spcBef>
            </a:pPr>
            <a:r>
              <a:rPr sz="1350" b="1" spc="-4" dirty="0">
                <a:latin typeface="Arial"/>
                <a:cs typeface="Arial"/>
              </a:rPr>
              <a:t>Hyoid</a:t>
            </a:r>
            <a:r>
              <a:rPr sz="1350" b="1" spc="-38" dirty="0">
                <a:latin typeface="Arial"/>
                <a:cs typeface="Arial"/>
              </a:rPr>
              <a:t> </a:t>
            </a:r>
            <a:r>
              <a:rPr sz="1350" b="1" spc="-4" dirty="0">
                <a:latin typeface="Arial"/>
                <a:cs typeface="Arial"/>
              </a:rPr>
              <a:t>Cartilage </a:t>
            </a:r>
            <a:r>
              <a:rPr sz="1350" b="1" spc="-363" dirty="0">
                <a:latin typeface="Arial"/>
                <a:cs typeface="Arial"/>
              </a:rPr>
              <a:t> </a:t>
            </a:r>
            <a:r>
              <a:rPr sz="1350" b="1" spc="-8" dirty="0">
                <a:latin typeface="Arial"/>
                <a:cs typeface="Arial"/>
              </a:rPr>
              <a:t>Overlaps </a:t>
            </a:r>
            <a:r>
              <a:rPr sz="1350" b="1" spc="-4" dirty="0">
                <a:latin typeface="Arial"/>
                <a:cs typeface="Arial"/>
              </a:rPr>
              <a:t> Thyroid</a:t>
            </a:r>
            <a:endParaRPr sz="1350">
              <a:latin typeface="Arial"/>
              <a:cs typeface="Arial"/>
            </a:endParaRPr>
          </a:p>
          <a:p>
            <a:pPr marL="151448" marR="350519">
              <a:spcBef>
                <a:spcPts val="394"/>
              </a:spcBef>
            </a:pPr>
            <a:r>
              <a:rPr sz="1350" b="1" dirty="0">
                <a:latin typeface="Arial"/>
                <a:cs typeface="Arial"/>
              </a:rPr>
              <a:t>No </a:t>
            </a:r>
            <a:r>
              <a:rPr sz="1350" b="1" spc="-15" dirty="0">
                <a:latin typeface="Arial"/>
                <a:cs typeface="Arial"/>
              </a:rPr>
              <a:t>Vertical </a:t>
            </a:r>
            <a:r>
              <a:rPr sz="1350" b="1" spc="-11" dirty="0">
                <a:latin typeface="Arial"/>
                <a:cs typeface="Arial"/>
              </a:rPr>
              <a:t> </a:t>
            </a:r>
            <a:r>
              <a:rPr sz="1350" b="1" dirty="0">
                <a:latin typeface="Arial"/>
                <a:cs typeface="Arial"/>
              </a:rPr>
              <a:t>Prominence  in</a:t>
            </a:r>
            <a:r>
              <a:rPr sz="1350" b="1" spc="-19" dirty="0">
                <a:latin typeface="Arial"/>
                <a:cs typeface="Arial"/>
              </a:rPr>
              <a:t> </a:t>
            </a:r>
            <a:r>
              <a:rPr sz="1350" b="1" spc="-4" dirty="0">
                <a:latin typeface="Arial"/>
                <a:cs typeface="Arial"/>
              </a:rPr>
              <a:t>Thyroid</a:t>
            </a:r>
            <a:endParaRPr sz="1350">
              <a:latin typeface="Arial"/>
              <a:cs typeface="Arial"/>
            </a:endParaRPr>
          </a:p>
          <a:p>
            <a:pPr marL="9525" marR="456724">
              <a:spcBef>
                <a:spcPts val="923"/>
              </a:spcBef>
            </a:pPr>
            <a:r>
              <a:rPr sz="1350" b="1" spc="-4" dirty="0">
                <a:latin typeface="Arial"/>
                <a:cs typeface="Arial"/>
              </a:rPr>
              <a:t>C</a:t>
            </a:r>
            <a:r>
              <a:rPr sz="1350" b="1" spc="-11" dirty="0">
                <a:latin typeface="Arial"/>
                <a:cs typeface="Arial"/>
              </a:rPr>
              <a:t>r</a:t>
            </a:r>
            <a:r>
              <a:rPr sz="1350" b="1" dirty="0">
                <a:latin typeface="Arial"/>
                <a:cs typeface="Arial"/>
              </a:rPr>
              <a:t>icot</a:t>
            </a:r>
            <a:r>
              <a:rPr sz="1350" b="1" spc="4" dirty="0">
                <a:latin typeface="Arial"/>
                <a:cs typeface="Arial"/>
              </a:rPr>
              <a:t>h</a:t>
            </a:r>
            <a:r>
              <a:rPr sz="1350" b="1" spc="-19" dirty="0">
                <a:latin typeface="Arial"/>
                <a:cs typeface="Arial"/>
              </a:rPr>
              <a:t>y</a:t>
            </a:r>
            <a:r>
              <a:rPr sz="1350" b="1" dirty="0">
                <a:latin typeface="Arial"/>
                <a:cs typeface="Arial"/>
              </a:rPr>
              <a:t>roid  </a:t>
            </a:r>
            <a:r>
              <a:rPr sz="1350" b="1" spc="-4" dirty="0">
                <a:latin typeface="Arial"/>
                <a:cs typeface="Arial"/>
              </a:rPr>
              <a:t>Membrane </a:t>
            </a:r>
            <a:r>
              <a:rPr sz="1350" b="1" dirty="0">
                <a:latin typeface="Arial"/>
                <a:cs typeface="Arial"/>
              </a:rPr>
              <a:t> is</a:t>
            </a:r>
            <a:r>
              <a:rPr sz="1350" b="1" spc="-8" dirty="0">
                <a:latin typeface="Arial"/>
                <a:cs typeface="Arial"/>
              </a:rPr>
              <a:t> </a:t>
            </a:r>
            <a:r>
              <a:rPr sz="1350" b="1" spc="-4" dirty="0">
                <a:latin typeface="Arial"/>
                <a:cs typeface="Arial"/>
              </a:rPr>
              <a:t>a</a:t>
            </a:r>
            <a:r>
              <a:rPr sz="1350" b="1" spc="-8" dirty="0">
                <a:latin typeface="Arial"/>
                <a:cs typeface="Arial"/>
              </a:rPr>
              <a:t> </a:t>
            </a:r>
            <a:r>
              <a:rPr sz="1350" b="1" dirty="0">
                <a:latin typeface="Arial"/>
                <a:cs typeface="Arial"/>
              </a:rPr>
              <a:t>slit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84676" y="952190"/>
            <a:ext cx="1391603" cy="37943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>
                <a:latin typeface="Arial"/>
                <a:cs typeface="Arial"/>
              </a:rPr>
              <a:t>Im</a:t>
            </a:r>
            <a:r>
              <a:rPr sz="2400" spc="-11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ature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15784" y="949262"/>
            <a:ext cx="101869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b="1" dirty="0">
                <a:latin typeface="Arial"/>
                <a:cs typeface="Arial"/>
              </a:rPr>
              <a:t>M</a:t>
            </a:r>
            <a:r>
              <a:rPr sz="2400" b="1" spc="-8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ture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3661" y="4681575"/>
            <a:ext cx="1977866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b="1" dirty="0">
                <a:latin typeface="Arial"/>
                <a:cs typeface="Arial"/>
              </a:rPr>
              <a:t>Anterior</a:t>
            </a:r>
            <a:r>
              <a:rPr sz="2400" b="1" spc="-83" dirty="0">
                <a:latin typeface="Arial"/>
                <a:cs typeface="Arial"/>
              </a:rPr>
              <a:t> </a:t>
            </a:r>
            <a:r>
              <a:rPr sz="2400" b="1" spc="-11" dirty="0">
                <a:latin typeface="Arial"/>
                <a:cs typeface="Arial"/>
              </a:rPr>
              <a:t>View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0563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1979" y="2141951"/>
            <a:ext cx="10960274" cy="2179923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 algn="l" rtl="0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The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pediatric </a:t>
            </a:r>
            <a:r>
              <a:rPr sz="2800" dirty="0">
                <a:latin typeface="Calibri"/>
                <a:cs typeface="Calibri"/>
              </a:rPr>
              <a:t>trachea is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8" dirty="0">
                <a:latin typeface="Calibri"/>
                <a:cs typeface="Calibri"/>
              </a:rPr>
              <a:t>4-5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mm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" dirty="0">
                <a:latin typeface="Calibri"/>
                <a:cs typeface="Calibri"/>
              </a:rPr>
              <a:t> diameter</a:t>
            </a:r>
            <a:endParaRPr sz="2800" dirty="0">
              <a:latin typeface="Calibri"/>
              <a:cs typeface="Calibri"/>
            </a:endParaRPr>
          </a:p>
          <a:p>
            <a:pPr algn="l" rtl="0">
              <a:spcBef>
                <a:spcPts val="34"/>
              </a:spcBef>
              <a:buClr>
                <a:srgbClr val="FFCC66"/>
              </a:buClr>
              <a:buFont typeface="Calibri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66700" marR="388619" indent="-257651" algn="l" rtl="0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aryepiglottic </a:t>
            </a:r>
            <a:r>
              <a:rPr sz="2800" spc="-4" dirty="0">
                <a:latin typeface="Calibri"/>
                <a:cs typeface="Calibri"/>
              </a:rPr>
              <a:t>folds </a:t>
            </a:r>
            <a:r>
              <a:rPr sz="2800" dirty="0">
                <a:latin typeface="Calibri"/>
                <a:cs typeface="Calibri"/>
              </a:rPr>
              <a:t>and the arytenoid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cartilages are large </a:t>
            </a:r>
            <a:r>
              <a:rPr sz="2800" spc="-4" dirty="0">
                <a:latin typeface="Calibri"/>
                <a:cs typeface="Calibri"/>
              </a:rPr>
              <a:t>relative </a:t>
            </a:r>
            <a:r>
              <a:rPr sz="2800" dirty="0">
                <a:latin typeface="Calibri"/>
                <a:cs typeface="Calibri"/>
              </a:rPr>
              <a:t>to </a:t>
            </a:r>
            <a:r>
              <a:rPr sz="2800" spc="-4" dirty="0">
                <a:latin typeface="Calibri"/>
                <a:cs typeface="Calibri"/>
              </a:rPr>
              <a:t>other </a:t>
            </a:r>
            <a:r>
              <a:rPr sz="2800" dirty="0">
                <a:latin typeface="Calibri"/>
                <a:cs typeface="Calibri"/>
              </a:rPr>
              <a:t> laryngeal</a:t>
            </a:r>
            <a:r>
              <a:rPr sz="2800" spc="-4" dirty="0">
                <a:latin typeface="Calibri"/>
                <a:cs typeface="Calibri"/>
              </a:rPr>
              <a:t> structures</a:t>
            </a:r>
            <a:endParaRPr sz="2800" dirty="0">
              <a:latin typeface="Calibri"/>
              <a:cs typeface="Calibri"/>
            </a:endParaRPr>
          </a:p>
          <a:p>
            <a:pPr marL="266700" marR="151448" indent="-257651" algn="l" rtl="0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It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estimated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 </a:t>
            </a:r>
            <a:r>
              <a:rPr sz="2800" spc="-4" dirty="0">
                <a:latin typeface="Calibri"/>
                <a:cs typeface="Calibri"/>
              </a:rPr>
              <a:t>50%</a:t>
            </a:r>
            <a:r>
              <a:rPr sz="2800" dirty="0">
                <a:latin typeface="Calibri"/>
                <a:cs typeface="Calibri"/>
              </a:rPr>
              <a:t> of</a:t>
            </a:r>
            <a:r>
              <a:rPr sz="2800" spc="-4" dirty="0">
                <a:latin typeface="Calibri"/>
                <a:cs typeface="Calibri"/>
              </a:rPr>
              <a:t> infant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epiglottis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4" dirty="0">
                <a:latin typeface="Calibri"/>
                <a:cs typeface="Calibri"/>
              </a:rPr>
              <a:t> omega shaped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96244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9867" y="2288087"/>
            <a:ext cx="10471759" cy="185675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138113" indent="-257651" algn="l" rtl="0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 adult,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starting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from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base of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tongue, the airway </a:t>
            </a:r>
            <a:r>
              <a:rPr sz="2800" spc="-4" dirty="0">
                <a:latin typeface="Calibri"/>
                <a:cs typeface="Calibri"/>
              </a:rPr>
              <a:t>takes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4" dirty="0">
                <a:latin typeface="Calibri"/>
                <a:cs typeface="Calibri"/>
              </a:rPr>
              <a:t>rather straight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vertical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shape</a:t>
            </a:r>
            <a:endParaRPr sz="2800" dirty="0">
              <a:latin typeface="Calibri"/>
              <a:cs typeface="Calibri"/>
            </a:endParaRPr>
          </a:p>
          <a:p>
            <a:pPr algn="l" rtl="0"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600" dirty="0">
              <a:latin typeface="Calibri"/>
              <a:cs typeface="Calibri"/>
            </a:endParaRPr>
          </a:p>
          <a:p>
            <a:pPr marL="335280" indent="-326231" algn="l" rtl="0">
              <a:buClr>
                <a:srgbClr val="FFCC66"/>
              </a:buClr>
              <a:buChar char="•"/>
              <a:tabLst>
                <a:tab pos="335280" algn="l"/>
                <a:tab pos="335756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4" dirty="0">
                <a:latin typeface="Calibri"/>
                <a:cs typeface="Calibri"/>
              </a:rPr>
              <a:t>child,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The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larynx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takes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" dirty="0">
                <a:latin typeface="Calibri"/>
                <a:cs typeface="Calibri"/>
              </a:rPr>
              <a:t> curved shape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2693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24250" y="685800"/>
            <a:ext cx="5086350" cy="38862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641622" y="4589679"/>
            <a:ext cx="565785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C</a:t>
            </a:r>
            <a:r>
              <a:rPr b="1" spc="-11" dirty="0">
                <a:latin typeface="Times New Roman"/>
                <a:cs typeface="Times New Roman"/>
              </a:rPr>
              <a:t>h</a:t>
            </a:r>
            <a:r>
              <a:rPr b="1" dirty="0">
                <a:latin typeface="Times New Roman"/>
                <a:cs typeface="Times New Roman"/>
              </a:rPr>
              <a:t>i</a:t>
            </a:r>
            <a:r>
              <a:rPr b="1" spc="4" dirty="0">
                <a:latin typeface="Times New Roman"/>
                <a:cs typeface="Times New Roman"/>
              </a:rPr>
              <a:t>l</a:t>
            </a:r>
            <a:r>
              <a:rPr b="1" spc="-4" dirty="0">
                <a:latin typeface="Times New Roman"/>
                <a:cs typeface="Times New Roman"/>
              </a:rPr>
              <a:t>d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1834" y="4563618"/>
            <a:ext cx="577691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A</a:t>
            </a:r>
            <a:r>
              <a:rPr b="1" spc="-11" dirty="0">
                <a:latin typeface="Times New Roman"/>
                <a:cs typeface="Times New Roman"/>
              </a:rPr>
              <a:t>d</a:t>
            </a:r>
            <a:r>
              <a:rPr b="1" spc="-4" dirty="0">
                <a:latin typeface="Times New Roman"/>
                <a:cs typeface="Times New Roman"/>
              </a:rPr>
              <a:t>ult</a:t>
            </a:r>
            <a:endParaRPr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4241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1339595"/>
            <a:ext cx="6858000" cy="318096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726055" y="4132479"/>
            <a:ext cx="62912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Infant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0796" y="4189629"/>
            <a:ext cx="566261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Chi</a:t>
            </a:r>
            <a:r>
              <a:rPr b="1" dirty="0">
                <a:latin typeface="Times New Roman"/>
                <a:cs typeface="Times New Roman"/>
              </a:rPr>
              <a:t>l</a:t>
            </a:r>
            <a:r>
              <a:rPr b="1" spc="-4" dirty="0">
                <a:latin typeface="Times New Roman"/>
                <a:cs typeface="Times New Roman"/>
              </a:rPr>
              <a:t>d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6981" y="4246779"/>
            <a:ext cx="57816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Adult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56257" y="4246779"/>
            <a:ext cx="577691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A</a:t>
            </a:r>
            <a:r>
              <a:rPr b="1" spc="-11" dirty="0">
                <a:latin typeface="Times New Roman"/>
                <a:cs typeface="Times New Roman"/>
              </a:rPr>
              <a:t>d</a:t>
            </a:r>
            <a:r>
              <a:rPr b="1" spc="-4" dirty="0">
                <a:latin typeface="Times New Roman"/>
                <a:cs typeface="Times New Roman"/>
              </a:rPr>
              <a:t>ult</a:t>
            </a:r>
            <a:endParaRPr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342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0"/>
            <a:ext cx="6858000" cy="467944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810000" y="4343401"/>
            <a:ext cx="684848" cy="30441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7146" rIns="0" bIns="0" rtlCol="0">
            <a:spAutoFit/>
          </a:bodyPr>
          <a:lstStyle/>
          <a:p>
            <a:pPr marL="68580">
              <a:spcBef>
                <a:spcPts val="214"/>
              </a:spcBef>
            </a:pPr>
            <a:r>
              <a:rPr b="1" spc="-4" dirty="0">
                <a:latin typeface="Times New Roman"/>
                <a:cs typeface="Times New Roman"/>
              </a:rPr>
              <a:t>Child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5922" y="4418229"/>
            <a:ext cx="577691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latin typeface="Times New Roman"/>
                <a:cs typeface="Times New Roman"/>
              </a:rPr>
              <a:t>A</a:t>
            </a:r>
            <a:r>
              <a:rPr b="1" spc="-11" dirty="0">
                <a:latin typeface="Times New Roman"/>
                <a:cs typeface="Times New Roman"/>
              </a:rPr>
              <a:t>d</a:t>
            </a:r>
            <a:r>
              <a:rPr b="1" spc="-4" dirty="0">
                <a:latin typeface="Times New Roman"/>
                <a:cs typeface="Times New Roman"/>
              </a:rPr>
              <a:t>ult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40645" y="18786"/>
            <a:ext cx="1820228" cy="332303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2100" spc="-4" dirty="0">
                <a:latin typeface="Times New Roman"/>
                <a:cs typeface="Times New Roman"/>
              </a:rPr>
              <a:t>furled</a:t>
            </a:r>
            <a:r>
              <a:rPr sz="2100" spc="-45" dirty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epiglottis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35974" y="3330987"/>
            <a:ext cx="1862138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100" b="1" spc="-4" dirty="0">
                <a:latin typeface="Times New Roman"/>
                <a:cs typeface="Times New Roman"/>
              </a:rPr>
              <a:t>large</a:t>
            </a:r>
            <a:r>
              <a:rPr sz="2100" b="1" spc="-34" dirty="0">
                <a:latin typeface="Times New Roman"/>
                <a:cs typeface="Times New Roman"/>
              </a:rPr>
              <a:t> </a:t>
            </a:r>
            <a:r>
              <a:rPr sz="2100" b="1" spc="-4" dirty="0">
                <a:latin typeface="Times New Roman"/>
                <a:cs typeface="Times New Roman"/>
              </a:rPr>
              <a:t>arytenoids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24325" y="342899"/>
            <a:ext cx="1628775" cy="2971800"/>
          </a:xfrm>
          <a:custGeom>
            <a:avLst/>
            <a:gdLst/>
            <a:ahLst/>
            <a:cxnLst/>
            <a:rect l="l" t="t" r="r" b="b"/>
            <a:pathLst>
              <a:path w="2171700" h="3962400">
                <a:moveTo>
                  <a:pt x="76200" y="76200"/>
                </a:moveTo>
                <a:lnTo>
                  <a:pt x="69850" y="63500"/>
                </a:lnTo>
                <a:lnTo>
                  <a:pt x="38100" y="0"/>
                </a:lnTo>
                <a:lnTo>
                  <a:pt x="0" y="76200"/>
                </a:lnTo>
                <a:lnTo>
                  <a:pt x="31750" y="76200"/>
                </a:lnTo>
                <a:lnTo>
                  <a:pt x="31750" y="685800"/>
                </a:lnTo>
                <a:lnTo>
                  <a:pt x="44450" y="685800"/>
                </a:lnTo>
                <a:lnTo>
                  <a:pt x="44450" y="76200"/>
                </a:lnTo>
                <a:lnTo>
                  <a:pt x="76200" y="76200"/>
                </a:lnTo>
                <a:close/>
              </a:path>
              <a:path w="2171700" h="3962400">
                <a:moveTo>
                  <a:pt x="2171700" y="3962400"/>
                </a:moveTo>
                <a:lnTo>
                  <a:pt x="2156028" y="3926586"/>
                </a:lnTo>
                <a:lnTo>
                  <a:pt x="2137537" y="3884295"/>
                </a:lnTo>
                <a:lnTo>
                  <a:pt x="2117166" y="3908755"/>
                </a:lnTo>
                <a:lnTo>
                  <a:pt x="804164" y="2814574"/>
                </a:lnTo>
                <a:lnTo>
                  <a:pt x="796036" y="2824226"/>
                </a:lnTo>
                <a:lnTo>
                  <a:pt x="2109089" y="3918445"/>
                </a:lnTo>
                <a:lnTo>
                  <a:pt x="2088769" y="3942842"/>
                </a:lnTo>
                <a:lnTo>
                  <a:pt x="2171700" y="396240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3471295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52750" y="1681353"/>
            <a:ext cx="3314700" cy="2662238"/>
            <a:chOff x="381000" y="2241804"/>
            <a:chExt cx="4419600" cy="35496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2241804"/>
              <a:ext cx="4419600" cy="35493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016376" y="3629406"/>
              <a:ext cx="418465" cy="389255"/>
            </a:xfrm>
            <a:custGeom>
              <a:avLst/>
              <a:gdLst/>
              <a:ahLst/>
              <a:cxnLst/>
              <a:rect l="l" t="t" r="r" b="b"/>
              <a:pathLst>
                <a:path w="418464" h="389254">
                  <a:moveTo>
                    <a:pt x="418338" y="0"/>
                  </a:moveTo>
                  <a:lnTo>
                    <a:pt x="268605" y="34290"/>
                  </a:lnTo>
                  <a:lnTo>
                    <a:pt x="294513" y="62230"/>
                  </a:lnTo>
                  <a:lnTo>
                    <a:pt x="0" y="333121"/>
                  </a:lnTo>
                  <a:lnTo>
                    <a:pt x="51689" y="389255"/>
                  </a:lnTo>
                  <a:lnTo>
                    <a:pt x="346075" y="118364"/>
                  </a:lnTo>
                  <a:lnTo>
                    <a:pt x="371856" y="146431"/>
                  </a:lnTo>
                  <a:lnTo>
                    <a:pt x="418338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5" name="object 5"/>
            <p:cNvSpPr/>
            <p:nvPr/>
          </p:nvSpPr>
          <p:spPr>
            <a:xfrm>
              <a:off x="3016376" y="3629406"/>
              <a:ext cx="418465" cy="389255"/>
            </a:xfrm>
            <a:custGeom>
              <a:avLst/>
              <a:gdLst/>
              <a:ahLst/>
              <a:cxnLst/>
              <a:rect l="l" t="t" r="r" b="b"/>
              <a:pathLst>
                <a:path w="418464" h="389254">
                  <a:moveTo>
                    <a:pt x="0" y="333121"/>
                  </a:moveTo>
                  <a:lnTo>
                    <a:pt x="294513" y="62230"/>
                  </a:lnTo>
                  <a:lnTo>
                    <a:pt x="268605" y="34290"/>
                  </a:lnTo>
                  <a:lnTo>
                    <a:pt x="418338" y="0"/>
                  </a:lnTo>
                  <a:lnTo>
                    <a:pt x="371856" y="146431"/>
                  </a:lnTo>
                  <a:lnTo>
                    <a:pt x="346075" y="118364"/>
                  </a:lnTo>
                  <a:lnTo>
                    <a:pt x="51689" y="389255"/>
                  </a:lnTo>
                  <a:lnTo>
                    <a:pt x="0" y="333121"/>
                  </a:lnTo>
                  <a:close/>
                </a:path>
              </a:pathLst>
            </a:custGeom>
            <a:ln w="9525">
              <a:solidFill>
                <a:srgbClr val="FFFFCC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11806" y="1736481"/>
            <a:ext cx="821531" cy="24093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1500" dirty="0">
                <a:latin typeface="Times New Roman"/>
                <a:cs typeface="Times New Roman"/>
              </a:rPr>
              <a:t>i</a:t>
            </a:r>
            <a:r>
              <a:rPr sz="1500" spc="-8" dirty="0">
                <a:latin typeface="Times New Roman"/>
                <a:cs typeface="Times New Roman"/>
              </a:rPr>
              <a:t>m</a:t>
            </a:r>
            <a:r>
              <a:rPr sz="1500" dirty="0">
                <a:latin typeface="Times New Roman"/>
                <a:cs typeface="Times New Roman"/>
              </a:rPr>
              <a:t>ma</a:t>
            </a:r>
            <a:r>
              <a:rPr sz="1500" spc="4" dirty="0">
                <a:latin typeface="Times New Roman"/>
                <a:cs typeface="Times New Roman"/>
              </a:rPr>
              <a:t>t</a:t>
            </a:r>
            <a:r>
              <a:rPr sz="1500" dirty="0">
                <a:latin typeface="Times New Roman"/>
                <a:cs typeface="Times New Roman"/>
              </a:rPr>
              <a:t>u</a:t>
            </a:r>
            <a:r>
              <a:rPr sz="1500" spc="-30" dirty="0">
                <a:latin typeface="Times New Roman"/>
                <a:cs typeface="Times New Roman"/>
              </a:rPr>
              <a:t>r</a:t>
            </a:r>
            <a:r>
              <a:rPr sz="1500" dirty="0">
                <a:latin typeface="Times New Roman"/>
                <a:cs typeface="Times New Roman"/>
              </a:rPr>
              <a:t>e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2532" y="1732883"/>
            <a:ext cx="610076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500" b="1" dirty="0">
                <a:latin typeface="Times New Roman"/>
                <a:cs typeface="Times New Roman"/>
              </a:rPr>
              <a:t>ma</a:t>
            </a:r>
            <a:r>
              <a:rPr sz="1500" b="1" spc="4" dirty="0">
                <a:latin typeface="Times New Roman"/>
                <a:cs typeface="Times New Roman"/>
              </a:rPr>
              <a:t>t</a:t>
            </a:r>
            <a:r>
              <a:rPr sz="1500" b="1" dirty="0">
                <a:latin typeface="Times New Roman"/>
                <a:cs typeface="Times New Roman"/>
              </a:rPr>
              <a:t>u</a:t>
            </a:r>
            <a:r>
              <a:rPr sz="1500" b="1" spc="-30" dirty="0">
                <a:latin typeface="Times New Roman"/>
                <a:cs typeface="Times New Roman"/>
              </a:rPr>
              <a:t>r</a:t>
            </a:r>
            <a:r>
              <a:rPr sz="1500" b="1" dirty="0">
                <a:latin typeface="Times New Roman"/>
                <a:cs typeface="Times New Roman"/>
              </a:rPr>
              <a:t>e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4996" y="2895029"/>
            <a:ext cx="792004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b="1" dirty="0">
                <a:latin typeface="Times New Roman"/>
                <a:cs typeface="Times New Roman"/>
              </a:rPr>
              <a:t>ar</a:t>
            </a:r>
            <a:r>
              <a:rPr sz="1350" b="1" spc="8" dirty="0">
                <a:latin typeface="Times New Roman"/>
                <a:cs typeface="Times New Roman"/>
              </a:rPr>
              <a:t>y</a:t>
            </a:r>
            <a:r>
              <a:rPr sz="1350" b="1" spc="-4" dirty="0">
                <a:latin typeface="Times New Roman"/>
                <a:cs typeface="Times New Roman"/>
              </a:rPr>
              <a:t>tenoids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888629" y="2926889"/>
            <a:ext cx="370999" cy="227648"/>
            <a:chOff x="1628838" y="3902519"/>
            <a:chExt cx="494665" cy="303530"/>
          </a:xfrm>
        </p:grpSpPr>
        <p:sp>
          <p:nvSpPr>
            <p:cNvPr id="10" name="object 10"/>
            <p:cNvSpPr/>
            <p:nvPr/>
          </p:nvSpPr>
          <p:spPr>
            <a:xfrm>
              <a:off x="1633601" y="3907282"/>
              <a:ext cx="485140" cy="294005"/>
            </a:xfrm>
            <a:custGeom>
              <a:avLst/>
              <a:gdLst/>
              <a:ahLst/>
              <a:cxnLst/>
              <a:rect l="l" t="t" r="r" b="b"/>
              <a:pathLst>
                <a:path w="485139" h="294004">
                  <a:moveTo>
                    <a:pt x="153669" y="0"/>
                  </a:moveTo>
                  <a:lnTo>
                    <a:pt x="0" y="2032"/>
                  </a:lnTo>
                  <a:lnTo>
                    <a:pt x="79756" y="133350"/>
                  </a:lnTo>
                  <a:lnTo>
                    <a:pt x="98171" y="99949"/>
                  </a:lnTo>
                  <a:lnTo>
                    <a:pt x="448056" y="294005"/>
                  </a:lnTo>
                  <a:lnTo>
                    <a:pt x="485013" y="227330"/>
                  </a:lnTo>
                  <a:lnTo>
                    <a:pt x="135128" y="33274"/>
                  </a:lnTo>
                  <a:lnTo>
                    <a:pt x="153669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633601" y="3907282"/>
              <a:ext cx="485140" cy="294005"/>
            </a:xfrm>
            <a:custGeom>
              <a:avLst/>
              <a:gdLst/>
              <a:ahLst/>
              <a:cxnLst/>
              <a:rect l="l" t="t" r="r" b="b"/>
              <a:pathLst>
                <a:path w="485139" h="294004">
                  <a:moveTo>
                    <a:pt x="448056" y="294005"/>
                  </a:moveTo>
                  <a:lnTo>
                    <a:pt x="98171" y="99949"/>
                  </a:lnTo>
                  <a:lnTo>
                    <a:pt x="79756" y="133350"/>
                  </a:lnTo>
                  <a:lnTo>
                    <a:pt x="0" y="2032"/>
                  </a:lnTo>
                  <a:lnTo>
                    <a:pt x="153669" y="0"/>
                  </a:lnTo>
                  <a:lnTo>
                    <a:pt x="135128" y="33274"/>
                  </a:lnTo>
                  <a:lnTo>
                    <a:pt x="485013" y="227330"/>
                  </a:lnTo>
                  <a:lnTo>
                    <a:pt x="448056" y="294005"/>
                  </a:lnTo>
                  <a:close/>
                </a:path>
              </a:pathLst>
            </a:custGeom>
            <a:ln w="9525">
              <a:solidFill>
                <a:srgbClr val="FFFFCC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858111" y="2163008"/>
            <a:ext cx="4762278" cy="111809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l" rtl="0">
              <a:spcBef>
                <a:spcPts val="79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arytenoid</a:t>
            </a:r>
            <a:r>
              <a:rPr sz="2400" spc="-4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cartilages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11" dirty="0">
                <a:latin typeface="Times New Roman"/>
                <a:cs typeface="Times New Roman"/>
              </a:rPr>
              <a:t>large </a:t>
            </a:r>
            <a:r>
              <a:rPr sz="2400" dirty="0">
                <a:latin typeface="Times New Roman"/>
                <a:cs typeface="Times New Roman"/>
              </a:rPr>
              <a:t>relative to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 laryngeal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 in the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pediatric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larynx.</a:t>
            </a:r>
          </a:p>
        </p:txBody>
      </p:sp>
    </p:spTree>
    <p:extLst>
      <p:ext uri="{BB962C8B-B14F-4D97-AF65-F5344CB8AC3E}">
        <p14:creationId xmlns:p14="http://schemas.microsoft.com/office/powerpoint/2010/main" val="36310301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6562" y="2255816"/>
            <a:ext cx="4071186" cy="185675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l" rtl="0">
              <a:spcBef>
                <a:spcPts val="79"/>
              </a:spcBef>
            </a:pPr>
            <a:r>
              <a:rPr sz="2400" dirty="0">
                <a:latin typeface="Times New Roman"/>
                <a:cs typeface="Times New Roman"/>
              </a:rPr>
              <a:t>In an adult, the angle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 epiglottis is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somewhat</a:t>
            </a:r>
            <a:r>
              <a:rPr sz="2400" spc="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vertical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alignment</a:t>
            </a:r>
            <a:r>
              <a:rPr sz="2400" spc="-4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8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trachea, which is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 the case in </a:t>
            </a:r>
            <a:r>
              <a:rPr sz="2400" spc="-4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 pediatric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9140" y="1314450"/>
            <a:ext cx="5192560" cy="34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91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35842" y="278453"/>
            <a:ext cx="2519839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1309211" algn="l"/>
              </a:tabLst>
            </a:pPr>
            <a:r>
              <a:rPr spc="-450" dirty="0">
                <a:latin typeface="Times New Roman"/>
                <a:cs typeface="Times New Roman"/>
              </a:rPr>
              <a:t>V</a:t>
            </a:r>
            <a:r>
              <a:rPr dirty="0">
                <a:latin typeface="Times New Roman"/>
                <a:cs typeface="Times New Roman"/>
              </a:rPr>
              <a:t>ocal	Folds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0180" y="1900545"/>
            <a:ext cx="9970718" cy="263084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652939" algn="l" rtl="0">
              <a:spcBef>
                <a:spcPts val="75"/>
              </a:spcBef>
            </a:pPr>
            <a:r>
              <a:rPr sz="3200" b="1" spc="-4" dirty="0">
                <a:latin typeface="Times New Roman"/>
                <a:cs typeface="Times New Roman"/>
              </a:rPr>
              <a:t>Length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4" dirty="0">
                <a:latin typeface="Times New Roman"/>
                <a:cs typeface="Times New Roman"/>
              </a:rPr>
              <a:t> the </a:t>
            </a:r>
            <a:r>
              <a:rPr sz="3200" b="1" spc="-11" dirty="0">
                <a:latin typeface="Times New Roman"/>
                <a:cs typeface="Times New Roman"/>
              </a:rPr>
              <a:t>entire</a:t>
            </a:r>
            <a:r>
              <a:rPr sz="3200" b="1" spc="-4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vocal</a:t>
            </a:r>
            <a:r>
              <a:rPr sz="3200" b="1" spc="-4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fold</a:t>
            </a:r>
            <a:endParaRPr sz="3200">
              <a:latin typeface="Times New Roman"/>
              <a:cs typeface="Times New Roman"/>
            </a:endParaRPr>
          </a:p>
          <a:p>
            <a:pPr marL="9525" marR="3810" algn="l" rtl="0">
              <a:spcBef>
                <a:spcPts val="2186"/>
              </a:spcBef>
            </a:pPr>
            <a:r>
              <a:rPr sz="2400" dirty="0">
                <a:latin typeface="Times New Roman"/>
                <a:cs typeface="Times New Roman"/>
              </a:rPr>
              <a:t>Length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entire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vocal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newborns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2.5-3.0 </a:t>
            </a:r>
            <a:r>
              <a:rPr sz="2400" spc="-439" dirty="0">
                <a:latin typeface="Times New Roman"/>
                <a:cs typeface="Times New Roman"/>
              </a:rPr>
              <a:t> </a:t>
            </a:r>
            <a:r>
              <a:rPr sz="2400" spc="-11" dirty="0">
                <a:latin typeface="Times New Roman"/>
                <a:cs typeface="Times New Roman"/>
              </a:rPr>
              <a:t>mm,</a:t>
            </a:r>
            <a:r>
              <a:rPr sz="2400" spc="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 no gender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-8" dirty="0">
                <a:latin typeface="Times New Roman"/>
                <a:cs typeface="Times New Roman"/>
              </a:rPr>
              <a:t>difference </a:t>
            </a:r>
            <a:r>
              <a:rPr sz="2400" dirty="0">
                <a:latin typeface="Times New Roman"/>
                <a:cs typeface="Times New Roman"/>
              </a:rPr>
              <a:t>up 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age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10.</a:t>
            </a:r>
            <a:endParaRPr sz="2400">
              <a:latin typeface="Times New Roman"/>
              <a:cs typeface="Times New Roman"/>
            </a:endParaRPr>
          </a:p>
          <a:p>
            <a:pPr algn="l" rtl="0">
              <a:spcBef>
                <a:spcPts val="4"/>
              </a:spcBef>
            </a:pPr>
            <a:endParaRPr sz="2400">
              <a:latin typeface="Times New Roman"/>
              <a:cs typeface="Times New Roman"/>
            </a:endParaRPr>
          </a:p>
          <a:p>
            <a:pPr marL="9525" marR="5715" algn="l" rtl="0"/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adults,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vocal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fold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length</a:t>
            </a:r>
            <a:r>
              <a:rPr sz="2400" spc="-23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17-21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-8" dirty="0">
                <a:latin typeface="Times New Roman"/>
                <a:cs typeface="Times New Roman"/>
              </a:rPr>
              <a:t>mm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males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439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11-15 </a:t>
            </a:r>
            <a:r>
              <a:rPr sz="2400" spc="-8" dirty="0">
                <a:latin typeface="Times New Roman"/>
                <a:cs typeface="Times New Roman"/>
              </a:rPr>
              <a:t>mm</a:t>
            </a:r>
            <a:r>
              <a:rPr sz="2400" spc="8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females.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60313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64417" y="242126"/>
            <a:ext cx="2462213" cy="6328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1280636" algn="l"/>
              </a:tabLst>
            </a:pPr>
            <a:r>
              <a:rPr sz="4050" i="1" spc="-450" dirty="0">
                <a:latin typeface="Times New Roman"/>
                <a:cs typeface="Times New Roman"/>
              </a:rPr>
              <a:t>V</a:t>
            </a:r>
            <a:r>
              <a:rPr sz="4050" i="1" dirty="0">
                <a:latin typeface="Times New Roman"/>
                <a:cs typeface="Times New Roman"/>
              </a:rPr>
              <a:t>ocal</a:t>
            </a:r>
            <a:r>
              <a:rPr sz="4050" i="1" dirty="0">
                <a:solidFill>
                  <a:srgbClr val="FFCC66"/>
                </a:solidFill>
                <a:latin typeface="Times New Roman"/>
                <a:cs typeface="Times New Roman"/>
              </a:rPr>
              <a:t>	</a:t>
            </a:r>
            <a:r>
              <a:rPr sz="4050" i="1" dirty="0">
                <a:latin typeface="Times New Roman"/>
                <a:cs typeface="Times New Roman"/>
              </a:rPr>
              <a:t>Folds</a:t>
            </a:r>
            <a:endParaRPr sz="405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2835" y="1885950"/>
            <a:ext cx="2857500" cy="30861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8415" y="1885950"/>
            <a:ext cx="2776347" cy="30861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954655" y="1044511"/>
            <a:ext cx="6255068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  <a:tabLst>
                <a:tab pos="3209925" algn="l"/>
              </a:tabLst>
            </a:pPr>
            <a:r>
              <a:rPr sz="2100" spc="-4" dirty="0">
                <a:latin typeface="Times New Roman"/>
                <a:cs typeface="Times New Roman"/>
              </a:rPr>
              <a:t>Adult</a:t>
            </a:r>
            <a:r>
              <a:rPr sz="2100" spc="4" dirty="0">
                <a:latin typeface="Times New Roman"/>
                <a:cs typeface="Times New Roman"/>
              </a:rPr>
              <a:t> </a:t>
            </a:r>
            <a:r>
              <a:rPr sz="2100" spc="-4" dirty="0">
                <a:latin typeface="Times New Roman"/>
                <a:cs typeface="Times New Roman"/>
              </a:rPr>
              <a:t>vocal</a:t>
            </a:r>
            <a:r>
              <a:rPr sz="2100" spc="-8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folds-normal	</a:t>
            </a:r>
            <a:r>
              <a:rPr sz="2100" spc="-4" dirty="0">
                <a:latin typeface="Times New Roman"/>
                <a:cs typeface="Times New Roman"/>
              </a:rPr>
              <a:t>Pediatric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4" dirty="0">
                <a:latin typeface="Times New Roman"/>
                <a:cs typeface="Times New Roman"/>
              </a:rPr>
              <a:t>vocal folds-normal</a:t>
            </a:r>
            <a:endParaRPr sz="21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030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3914" y="807307"/>
            <a:ext cx="5375434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Routine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4" dirty="0">
                <a:latin typeface="Calibri"/>
                <a:cs typeface="Calibri"/>
              </a:rPr>
              <a:t> Measures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8986" y="2100992"/>
            <a:ext cx="10094027" cy="2656015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 algn="l" rtl="0">
              <a:spcBef>
                <a:spcPts val="67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frequency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perturbation</a:t>
            </a:r>
            <a:endParaRPr sz="2800" dirty="0">
              <a:latin typeface="Calibri"/>
              <a:cs typeface="Calibri"/>
            </a:endParaRPr>
          </a:p>
          <a:p>
            <a:pPr marL="567214" marR="152876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change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frequency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from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one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successive </a:t>
            </a:r>
            <a:r>
              <a:rPr sz="2400" spc="-46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period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to the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next</a:t>
            </a:r>
            <a:endParaRPr sz="2400" dirty="0">
              <a:latin typeface="Calibri"/>
              <a:cs typeface="Calibri"/>
            </a:endParaRPr>
          </a:p>
          <a:p>
            <a:pPr marL="866775" marR="3810" lvl="2" indent="-171450" algn="l" rtl="0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unit</a:t>
            </a:r>
            <a:r>
              <a:rPr sz="2000" b="1" dirty="0">
                <a:latin typeface="Calibri"/>
                <a:cs typeface="Calibri"/>
              </a:rPr>
              <a:t> of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measurement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is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jitter;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several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algorithms </a:t>
            </a:r>
            <a:r>
              <a:rPr sz="2000" b="1" dirty="0">
                <a:latin typeface="Calibri"/>
                <a:cs typeface="Calibri"/>
              </a:rPr>
              <a:t> are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used</a:t>
            </a:r>
            <a:r>
              <a:rPr sz="2000" b="1" dirty="0">
                <a:latin typeface="Calibri"/>
                <a:cs typeface="Calibri"/>
              </a:rPr>
              <a:t> to </a:t>
            </a:r>
            <a:r>
              <a:rPr sz="2000" b="1" spc="-4" dirty="0">
                <a:latin typeface="Calibri"/>
                <a:cs typeface="Calibri"/>
              </a:rPr>
              <a:t>extract jitter;</a:t>
            </a:r>
            <a:r>
              <a:rPr sz="2000" b="1" spc="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normative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data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for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8" dirty="0">
                <a:latin typeface="Calibri"/>
                <a:cs typeface="Calibri"/>
              </a:rPr>
              <a:t>jitter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percent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 </a:t>
            </a:r>
            <a:r>
              <a:rPr sz="2000" b="1" spc="-4" dirty="0">
                <a:latin typeface="Calibri"/>
                <a:cs typeface="Calibri"/>
              </a:rPr>
              <a:t>less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than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1.00%</a:t>
            </a:r>
            <a:endParaRPr sz="20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measures </a:t>
            </a:r>
            <a:r>
              <a:rPr sz="2000" b="1" spc="-4" dirty="0">
                <a:latin typeface="Calibri"/>
                <a:cs typeface="Calibri"/>
              </a:rPr>
              <a:t>must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 </a:t>
            </a:r>
            <a:r>
              <a:rPr sz="2000" b="1" spc="-4" dirty="0">
                <a:latin typeface="Calibri"/>
                <a:cs typeface="Calibri"/>
              </a:rPr>
              <a:t>made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from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sustained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vowels</a:t>
            </a:r>
            <a:endParaRPr sz="2000" dirty="0">
              <a:latin typeface="Calibri"/>
              <a:cs typeface="Calibri"/>
            </a:endParaRPr>
          </a:p>
          <a:p>
            <a:pPr marL="866775" marR="248603" lvl="2" indent="-171450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may represent </a:t>
            </a:r>
            <a:r>
              <a:rPr sz="2000" b="1" dirty="0">
                <a:latin typeface="Calibri"/>
                <a:cs typeface="Calibri"/>
              </a:rPr>
              <a:t>variation of </a:t>
            </a:r>
            <a:r>
              <a:rPr sz="2000" b="1" spc="-4" dirty="0">
                <a:latin typeface="Calibri"/>
                <a:cs typeface="Calibri"/>
              </a:rPr>
              <a:t>vocal fold mass, </a:t>
            </a:r>
            <a:r>
              <a:rPr sz="2000" b="1" dirty="0">
                <a:latin typeface="Calibri"/>
                <a:cs typeface="Calibri"/>
              </a:rPr>
              <a:t> tension,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muscle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activity,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neural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activity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all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which may effect </a:t>
            </a:r>
            <a:r>
              <a:rPr sz="2000" b="1" dirty="0">
                <a:latin typeface="Calibri"/>
                <a:cs typeface="Calibri"/>
              </a:rPr>
              <a:t>the </a:t>
            </a:r>
            <a:r>
              <a:rPr sz="2000" b="1" spc="-4" dirty="0">
                <a:latin typeface="Calibri"/>
                <a:cs typeface="Calibri"/>
              </a:rPr>
              <a:t>periodicity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vocal fold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vibration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88779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0049" y="1001735"/>
            <a:ext cx="9407046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4286" algn="l" rtl="0">
              <a:lnSpc>
                <a:spcPct val="100000"/>
              </a:lnSpc>
              <a:spcBef>
                <a:spcPts val="75"/>
              </a:spcBef>
            </a:pPr>
            <a:r>
              <a:rPr b="0" i="0" dirty="0">
                <a:latin typeface="Times New Roman"/>
                <a:cs typeface="Times New Roman"/>
              </a:rPr>
              <a:t>Anatomical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lang="ar-PS" spc="-4" dirty="0">
                <a:latin typeface="Times New Roman"/>
                <a:cs typeface="Times New Roman"/>
              </a:rPr>
              <a:t>–</a:t>
            </a:r>
            <a:r>
              <a:rPr spc="-23" dirty="0">
                <a:latin typeface="Times New Roman"/>
                <a:cs typeface="Times New Roman"/>
              </a:rPr>
              <a:t> </a:t>
            </a:r>
            <a:r>
              <a:rPr spc="-4" dirty="0">
                <a:latin typeface="Times New Roman"/>
                <a:cs typeface="Times New Roman"/>
              </a:rPr>
              <a:t>Clinical</a:t>
            </a:r>
            <a:r>
              <a:rPr lang="en-US" spc="-4" dirty="0">
                <a:latin typeface="Times New Roman"/>
                <a:cs typeface="Times New Roman"/>
              </a:rPr>
              <a:t> </a:t>
            </a:r>
            <a:r>
              <a:rPr b="0" i="0" dirty="0">
                <a:latin typeface="Times New Roman"/>
                <a:cs typeface="Times New Roman"/>
              </a:rPr>
              <a:t>Indications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2021" y="2728403"/>
            <a:ext cx="11265074" cy="186958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l" rtl="0">
              <a:spcBef>
                <a:spcPts val="79"/>
              </a:spcBef>
              <a:tabLst>
                <a:tab pos="1178243" algn="l"/>
                <a:tab pos="2159794" algn="l"/>
              </a:tabLst>
            </a:pPr>
            <a:r>
              <a:rPr sz="2400" dirty="0">
                <a:latin typeface="Times New Roman"/>
                <a:cs typeface="Times New Roman"/>
              </a:rPr>
              <a:t>Because of the pliable tissue </a:t>
            </a:r>
            <a:r>
              <a:rPr sz="2400" spc="-4" dirty="0">
                <a:latin typeface="Times New Roman"/>
                <a:cs typeface="Times New Roman"/>
              </a:rPr>
              <a:t>lining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pediatric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larynx</a:t>
            </a:r>
            <a:r>
              <a:rPr lang="ar-PS" sz="2400" dirty="0">
                <a:latin typeface="Times New Roman"/>
                <a:cs typeface="Times New Roman"/>
              </a:rPr>
              <a:t>,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normal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respiratory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pressure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 be enough to deform the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laryngeal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(e.g.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Laryngomalacia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4" dirty="0">
                <a:latin typeface="Times New Roman"/>
                <a:cs typeface="Times New Roman"/>
              </a:rPr>
              <a:t>Tracheomalacia)</a:t>
            </a:r>
            <a:endParaRPr lang="en-US" sz="2400" spc="-4" dirty="0">
              <a:latin typeface="Times New Roman"/>
              <a:cs typeface="Times New Roman"/>
            </a:endParaRPr>
          </a:p>
          <a:p>
            <a:pPr marL="9525" marR="3810" algn="l" rtl="0">
              <a:spcBef>
                <a:spcPts val="79"/>
              </a:spcBef>
              <a:tabLst>
                <a:tab pos="1178243" algn="l"/>
                <a:tab pos="2159794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9525" marR="408146" algn="l" rtl="0"/>
            <a:r>
              <a:rPr sz="2400" dirty="0">
                <a:latin typeface="Times New Roman"/>
                <a:cs typeface="Times New Roman"/>
              </a:rPr>
              <a:t>The curved shape of the pediatric airway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 be considered while conducting 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11" dirty="0">
                <a:latin typeface="Times New Roman"/>
                <a:cs typeface="Times New Roman"/>
              </a:rPr>
              <a:t>laryngoscopy,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stroboscope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intubation</a:t>
            </a:r>
          </a:p>
        </p:txBody>
      </p:sp>
    </p:spTree>
    <p:extLst>
      <p:ext uri="{BB962C8B-B14F-4D97-AF65-F5344CB8AC3E}">
        <p14:creationId xmlns:p14="http://schemas.microsoft.com/office/powerpoint/2010/main" val="2457214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724" y="1627202"/>
            <a:ext cx="11260898" cy="2891657"/>
          </a:xfrm>
          <a:prstGeom prst="rect">
            <a:avLst/>
          </a:prstGeom>
        </p:spPr>
        <p:txBody>
          <a:bodyPr vert="horz" wrap="square" lIns="0" tIns="46196" rIns="0" bIns="0" rtlCol="0">
            <a:spAutoFit/>
          </a:bodyPr>
          <a:lstStyle/>
          <a:p>
            <a:pPr marL="466249" marR="3810" indent="-457200" algn="l" rtl="0">
              <a:lnSpc>
                <a:spcPct val="90000"/>
              </a:lnSpc>
              <a:spcBef>
                <a:spcPts val="363"/>
              </a:spcBef>
              <a:buClr>
                <a:srgbClr val="FFCC66"/>
              </a:buClr>
              <a:buFont typeface="Arial" panose="020B0604020202020204" pitchFamily="34" charset="0"/>
              <a:buChar char="•"/>
              <a:tabLst>
                <a:tab pos="266700" algn="l"/>
                <a:tab pos="267176" algn="l"/>
                <a:tab pos="1143476" algn="l"/>
              </a:tabLst>
            </a:pPr>
            <a:r>
              <a:rPr sz="2800" spc="-4" dirty="0">
                <a:latin typeface="Calibri"/>
                <a:cs typeface="Calibri"/>
              </a:rPr>
              <a:t>The narrowness of the </a:t>
            </a:r>
            <a:r>
              <a:rPr sz="2800" dirty="0">
                <a:latin typeface="Calibri"/>
                <a:cs typeface="Calibri"/>
              </a:rPr>
              <a:t>cricothyroid 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membrane</a:t>
            </a:r>
            <a:r>
              <a:rPr sz="2800" spc="-4" dirty="0">
                <a:latin typeface="Calibri"/>
                <a:cs typeface="Calibri"/>
              </a:rPr>
              <a:t> depression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pediatric </a:t>
            </a:r>
            <a:r>
              <a:rPr sz="2800" dirty="0">
                <a:latin typeface="Calibri"/>
                <a:cs typeface="Calibri"/>
              </a:rPr>
              <a:t> larynx </a:t>
            </a:r>
            <a:r>
              <a:rPr sz="2800" spc="-4" dirty="0">
                <a:latin typeface="Calibri"/>
                <a:cs typeface="Calibri"/>
              </a:rPr>
              <a:t>should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be </a:t>
            </a:r>
            <a:r>
              <a:rPr sz="2800" dirty="0">
                <a:latin typeface="Calibri"/>
                <a:cs typeface="Calibri"/>
              </a:rPr>
              <a:t>taken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into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consideration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while</a:t>
            </a:r>
            <a:r>
              <a:rPr lang="en-US" sz="2800" spc="-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considering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sz="2800" spc="-4" dirty="0" err="1">
                <a:latin typeface="Calibri"/>
                <a:cs typeface="Calibri"/>
              </a:rPr>
              <a:t>cricothyroctomy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 a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cricothyroid</a:t>
            </a:r>
            <a:r>
              <a:rPr sz="2800" spc="-4" dirty="0">
                <a:latin typeface="Calibri"/>
                <a:cs typeface="Calibri"/>
              </a:rPr>
              <a:t> puncture</a:t>
            </a:r>
            <a:endParaRPr lang="en-US" sz="2800" spc="-4" dirty="0">
              <a:latin typeface="Calibri"/>
              <a:cs typeface="Calibri"/>
            </a:endParaRPr>
          </a:p>
          <a:p>
            <a:pPr marL="466249" marR="3810" indent="-457200" algn="l" rtl="0">
              <a:lnSpc>
                <a:spcPct val="90000"/>
              </a:lnSpc>
              <a:spcBef>
                <a:spcPts val="363"/>
              </a:spcBef>
              <a:buClr>
                <a:srgbClr val="FFCC66"/>
              </a:buClr>
              <a:buFont typeface="Arial" panose="020B0604020202020204" pitchFamily="34" charset="0"/>
              <a:buChar char="•"/>
              <a:tabLst>
                <a:tab pos="266700" algn="l"/>
                <a:tab pos="267176" algn="l"/>
                <a:tab pos="1143476" algn="l"/>
              </a:tabLst>
            </a:pPr>
            <a:endParaRPr sz="2800" dirty="0">
              <a:latin typeface="Calibri"/>
              <a:cs typeface="Calibri"/>
            </a:endParaRPr>
          </a:p>
          <a:p>
            <a:pPr marL="466249" marR="148114" indent="-457200" algn="l" rtl="0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Font typeface="Arial" panose="020B0604020202020204" pitchFamily="34" charset="0"/>
              <a:buChar char="•"/>
              <a:tabLst>
                <a:tab pos="335280" algn="l"/>
                <a:tab pos="335756" algn="l"/>
              </a:tabLst>
            </a:pPr>
            <a:r>
              <a:rPr sz="2800" dirty="0">
                <a:latin typeface="Calibri"/>
                <a:cs typeface="Calibri"/>
              </a:rPr>
              <a:t>It is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also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important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botox injection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considered.</a:t>
            </a:r>
            <a:endParaRPr lang="en-US" sz="2800" spc="-4" dirty="0">
              <a:latin typeface="Calibri"/>
              <a:cs typeface="Calibri"/>
            </a:endParaRPr>
          </a:p>
          <a:p>
            <a:pPr marL="466249" marR="148114" indent="-457200" algn="l" rtl="0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Font typeface="Arial" panose="020B0604020202020204" pitchFamily="34" charset="0"/>
              <a:buChar char="•"/>
              <a:tabLst>
                <a:tab pos="335280" algn="l"/>
                <a:tab pos="335756" algn="l"/>
              </a:tabLst>
            </a:pPr>
            <a:endParaRPr sz="2800" dirty="0">
              <a:latin typeface="Calibri"/>
              <a:cs typeface="Calibri"/>
            </a:endParaRPr>
          </a:p>
          <a:p>
            <a:pPr marL="466249" marR="658654" indent="-457200" algn="l" rtl="0">
              <a:lnSpc>
                <a:spcPts val="2595"/>
              </a:lnSpc>
              <a:spcBef>
                <a:spcPts val="574"/>
              </a:spcBef>
              <a:buClr>
                <a:srgbClr val="FFCC66"/>
              </a:buClr>
              <a:buFont typeface="Arial" panose="020B0604020202020204" pitchFamily="34" charset="0"/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large </a:t>
            </a:r>
            <a:r>
              <a:rPr sz="2800" spc="-4" dirty="0">
                <a:latin typeface="Calibri"/>
                <a:cs typeface="Calibri"/>
              </a:rPr>
              <a:t>size of </a:t>
            </a:r>
            <a:r>
              <a:rPr sz="2800" dirty="0">
                <a:latin typeface="Calibri"/>
                <a:cs typeface="Calibri"/>
              </a:rPr>
              <a:t>arytenoid cartilages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obscures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much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 the vocal </a:t>
            </a:r>
            <a:r>
              <a:rPr sz="2800" spc="-8" dirty="0">
                <a:latin typeface="Calibri"/>
                <a:cs typeface="Calibri"/>
              </a:rPr>
              <a:t>folds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293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5838" y="669588"/>
            <a:ext cx="6793175" cy="1052634"/>
          </a:xfrm>
          <a:prstGeom prst="rect">
            <a:avLst/>
          </a:prstGeom>
        </p:spPr>
        <p:txBody>
          <a:bodyPr vert="horz" wrap="square" lIns="0" tIns="615734" rIns="0" bIns="0" rtlCol="0" anchor="ctr">
            <a:spAutoFit/>
          </a:bodyPr>
          <a:lstStyle/>
          <a:p>
            <a:pPr marL="348615" algn="l" rtl="0">
              <a:lnSpc>
                <a:spcPct val="100000"/>
              </a:lnSpc>
              <a:spcBef>
                <a:spcPts val="75"/>
              </a:spcBef>
            </a:pPr>
            <a:r>
              <a:rPr sz="2800" dirty="0">
                <a:latin typeface="Calibri"/>
                <a:cs typeface="Calibri"/>
              </a:rPr>
              <a:t>Routine</a:t>
            </a:r>
            <a:r>
              <a:rPr sz="2800" spc="-26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Voice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Acoustic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Measures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cont.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8024" y="2340506"/>
            <a:ext cx="8831968" cy="2473914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 algn="l" rtl="0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Intensity (Io)</a:t>
            </a:r>
            <a:endParaRPr sz="2800" dirty="0">
              <a:latin typeface="Calibri"/>
              <a:cs typeface="Calibri"/>
            </a:endParaRPr>
          </a:p>
          <a:p>
            <a:pPr marL="567214" marR="92869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  <a:tab pos="1605439" algn="l"/>
              </a:tabLst>
            </a:pPr>
            <a:r>
              <a:rPr sz="2400" spc="-4" dirty="0">
                <a:latin typeface="Calibri"/>
                <a:cs typeface="Calibri"/>
              </a:rPr>
              <a:t>directly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reflects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sound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pressure</a:t>
            </a:r>
            <a:r>
              <a:rPr sz="2400" spc="26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level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(SPL) </a:t>
            </a:r>
            <a:r>
              <a:rPr sz="2400" spc="-46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voice.	</a:t>
            </a:r>
            <a:endParaRPr lang="en-US" sz="2400" spc="-4" dirty="0">
              <a:latin typeface="Calibri"/>
              <a:cs typeface="Calibri"/>
            </a:endParaRPr>
          </a:p>
          <a:p>
            <a:pPr marL="567214" marR="92869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  <a:tab pos="1605439" algn="l"/>
              </a:tabLst>
            </a:pPr>
            <a:r>
              <a:rPr sz="2400" spc="-4" dirty="0">
                <a:latin typeface="Calibri"/>
                <a:cs typeface="Calibri"/>
              </a:rPr>
              <a:t>The direct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correlate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spc="-8" dirty="0">
                <a:latin typeface="Calibri"/>
                <a:cs typeface="Calibri"/>
              </a:rPr>
              <a:t> loudness.</a:t>
            </a:r>
            <a:endParaRPr sz="2400" dirty="0">
              <a:latin typeface="Calibri"/>
              <a:cs typeface="Calibri"/>
            </a:endParaRPr>
          </a:p>
          <a:p>
            <a:pPr marL="866775" marR="402431" lvl="2" indent="-171450" algn="l" rtl="0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unit </a:t>
            </a:r>
            <a:r>
              <a:rPr sz="2000" b="1" dirty="0">
                <a:latin typeface="Calibri"/>
                <a:cs typeface="Calibri"/>
              </a:rPr>
              <a:t>of measure is </a:t>
            </a:r>
            <a:r>
              <a:rPr sz="2000" b="1" spc="-4" dirty="0">
                <a:latin typeface="Calibri"/>
                <a:cs typeface="Calibri"/>
              </a:rPr>
              <a:t>the logarithmic </a:t>
            </a:r>
            <a:r>
              <a:rPr sz="2000" b="1" dirty="0">
                <a:latin typeface="Calibri"/>
                <a:cs typeface="Calibri"/>
              </a:rPr>
              <a:t>decibel </a:t>
            </a:r>
            <a:r>
              <a:rPr sz="2000" b="1" spc="-4" dirty="0">
                <a:latin typeface="Calibri"/>
                <a:cs typeface="Calibri"/>
              </a:rPr>
              <a:t>(dB)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scale</a:t>
            </a:r>
            <a:endParaRPr sz="2000" dirty="0">
              <a:latin typeface="Calibri"/>
              <a:cs typeface="Calibri"/>
            </a:endParaRPr>
          </a:p>
          <a:p>
            <a:pPr marL="866775" marR="3810" lvl="2" indent="-171450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may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 </a:t>
            </a:r>
            <a:r>
              <a:rPr sz="2000" b="1" spc="-4" dirty="0">
                <a:latin typeface="Calibri"/>
                <a:cs typeface="Calibri"/>
              </a:rPr>
              <a:t>measured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from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sustained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vowels,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reading, </a:t>
            </a:r>
            <a:r>
              <a:rPr sz="2000" b="1" spc="-39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conversation</a:t>
            </a:r>
            <a:endParaRPr sz="20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useful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as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pre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post-treatment</a:t>
            </a:r>
            <a:r>
              <a:rPr sz="2000" b="1" spc="1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849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9557" y="743658"/>
            <a:ext cx="5376863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Routine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Measures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5031" y="1694989"/>
            <a:ext cx="10664040" cy="3185327"/>
          </a:xfrm>
          <a:prstGeom prst="rect">
            <a:avLst/>
          </a:prstGeom>
        </p:spPr>
        <p:txBody>
          <a:bodyPr vert="horz" wrap="square" lIns="0" tIns="48101" rIns="0" bIns="0" rtlCol="0">
            <a:spAutoFit/>
          </a:bodyPr>
          <a:lstStyle/>
          <a:p>
            <a:pPr marL="266700" indent="-257651" algn="l" rtl="0">
              <a:spcBef>
                <a:spcPts val="37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overall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SPL</a:t>
            </a:r>
            <a:endParaRPr sz="2800" dirty="0">
              <a:latin typeface="Calibri"/>
              <a:cs typeface="Calibri"/>
            </a:endParaRPr>
          </a:p>
          <a:p>
            <a:pPr marL="567214" lvl="1" indent="-215265" algn="l" rtl="0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average</a:t>
            </a:r>
            <a:r>
              <a:rPr sz="2400" spc="-3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SPL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</a:t>
            </a:r>
            <a:r>
              <a:rPr sz="2400" spc="-8" dirty="0">
                <a:latin typeface="Calibri"/>
                <a:cs typeface="Calibri"/>
              </a:rPr>
              <a:t> dB</a:t>
            </a:r>
            <a:endParaRPr sz="2400" dirty="0">
              <a:latin typeface="Calibri"/>
              <a:cs typeface="Calibri"/>
            </a:endParaRPr>
          </a:p>
          <a:p>
            <a:pPr marL="866775" marR="3810" lvl="2" indent="-171450" algn="l" rtl="0">
              <a:lnSpc>
                <a:spcPts val="1943"/>
              </a:lnSpc>
              <a:spcBef>
                <a:spcPts val="48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indication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the strength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vocal fold vibration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(Norms: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75-80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dB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conversation)</a:t>
            </a:r>
            <a:endParaRPr sz="2000" dirty="0">
              <a:latin typeface="Calibri"/>
              <a:cs typeface="Calibri"/>
            </a:endParaRPr>
          </a:p>
          <a:p>
            <a:pPr marL="266700" indent="-257651" algn="l" rtl="0">
              <a:spcBef>
                <a:spcPts val="22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amplitude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variability</a:t>
            </a:r>
            <a:endParaRPr sz="2800" dirty="0">
              <a:latin typeface="Calibri"/>
              <a:cs typeface="Calibri"/>
            </a:endParaRPr>
          </a:p>
          <a:p>
            <a:pPr marL="567214" marR="916305" lvl="1" indent="-215265" algn="l" rtl="0">
              <a:lnSpc>
                <a:spcPts val="2273"/>
              </a:lnSpc>
              <a:spcBef>
                <a:spcPts val="54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standard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deviation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 the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SPL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during </a:t>
            </a:r>
            <a:r>
              <a:rPr sz="2400" spc="-46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connected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speech</a:t>
            </a:r>
            <a:endParaRPr sz="24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203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reflects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loudness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variability</a:t>
            </a:r>
            <a:endParaRPr sz="2000" dirty="0">
              <a:latin typeface="Calibri"/>
              <a:cs typeface="Calibri"/>
            </a:endParaRPr>
          </a:p>
          <a:p>
            <a:pPr marL="266700" indent="-257651" algn="l" rtl="0">
              <a:spcBef>
                <a:spcPts val="255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dynamic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range</a:t>
            </a:r>
          </a:p>
          <a:p>
            <a:pPr marL="567214" marR="199073" lvl="1" indent="-215265" algn="l" rtl="0">
              <a:lnSpc>
                <a:spcPts val="2265"/>
              </a:lnSpc>
              <a:spcBef>
                <a:spcPts val="55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range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vocal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intensities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that a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person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can </a:t>
            </a:r>
            <a:r>
              <a:rPr sz="2400" spc="-46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produce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(Norms: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50-115</a:t>
            </a:r>
            <a:r>
              <a:rPr sz="2400" spc="4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dB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SPL)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630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8452" y="724879"/>
            <a:ext cx="7210396" cy="633289"/>
          </a:xfrm>
          <a:prstGeom prst="rect">
            <a:avLst/>
          </a:prstGeom>
        </p:spPr>
        <p:txBody>
          <a:bodyPr vert="horz" wrap="square" lIns="0" tIns="215684" rIns="0" bIns="0" rtlCol="0" anchor="ctr">
            <a:spAutoFit/>
          </a:bodyPr>
          <a:lstStyle/>
          <a:p>
            <a:pPr marL="34861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Routine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Measures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0031" y="2101232"/>
            <a:ext cx="10094026" cy="2655535"/>
          </a:xfrm>
          <a:prstGeom prst="rect">
            <a:avLst/>
          </a:prstGeom>
        </p:spPr>
        <p:txBody>
          <a:bodyPr vert="horz" wrap="square" lIns="0" tIns="84773" rIns="0" bIns="0" rtlCol="0">
            <a:spAutoFit/>
          </a:bodyPr>
          <a:lstStyle/>
          <a:p>
            <a:pPr marL="266700" indent="-257651" algn="l" rtl="0">
              <a:spcBef>
                <a:spcPts val="66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Amplitude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perturbation</a:t>
            </a:r>
            <a:endParaRPr sz="2800" dirty="0">
              <a:latin typeface="Calibri"/>
              <a:cs typeface="Calibri"/>
            </a:endParaRPr>
          </a:p>
          <a:p>
            <a:pPr marL="567214" marR="261461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small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cycle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cycle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changes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amplitude </a:t>
            </a:r>
            <a:r>
              <a:rPr sz="2400" spc="-46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vocal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fold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signal</a:t>
            </a:r>
            <a:endParaRPr sz="2400" dirty="0">
              <a:latin typeface="Calibri"/>
              <a:cs typeface="Calibri"/>
            </a:endParaRPr>
          </a:p>
          <a:p>
            <a:pPr marL="866775" marR="3810" lvl="2" indent="-171450" algn="l" rtl="0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  <a:tab pos="5100161" algn="l"/>
              </a:tabLst>
            </a:pPr>
            <a:r>
              <a:rPr sz="2000" b="1" spc="-4" dirty="0">
                <a:latin typeface="Calibri"/>
                <a:cs typeface="Calibri"/>
              </a:rPr>
              <a:t>unit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4" dirty="0">
                <a:latin typeface="Calibri"/>
                <a:cs typeface="Calibri"/>
              </a:rPr>
              <a:t>measurement is </a:t>
            </a:r>
            <a:r>
              <a:rPr sz="2000" b="1" dirty="0">
                <a:latin typeface="Calibri"/>
                <a:cs typeface="Calibri"/>
              </a:rPr>
              <a:t>shimmer; </a:t>
            </a:r>
            <a:r>
              <a:rPr sz="2000" b="1" spc="-4" dirty="0">
                <a:latin typeface="Calibri"/>
                <a:cs typeface="Calibri"/>
              </a:rPr>
              <a:t>several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algorithms</a:t>
            </a:r>
            <a:r>
              <a:rPr sz="2000" b="1" spc="7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are</a:t>
            </a:r>
            <a:r>
              <a:rPr sz="2000" b="1" spc="90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used</a:t>
            </a:r>
            <a:r>
              <a:rPr sz="2000" b="1" spc="9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86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extract</a:t>
            </a:r>
            <a:r>
              <a:rPr sz="2000" b="1" spc="79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shimmer;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normative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data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for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shimmer</a:t>
            </a:r>
            <a:r>
              <a:rPr sz="2000" b="1" dirty="0">
                <a:latin typeface="Calibri"/>
                <a:cs typeface="Calibri"/>
              </a:rPr>
              <a:t> dB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is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less</a:t>
            </a:r>
            <a:r>
              <a:rPr sz="2000" b="1" spc="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than	.35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dB</a:t>
            </a:r>
            <a:endParaRPr sz="20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measures </a:t>
            </a:r>
            <a:r>
              <a:rPr sz="2000" b="1" spc="-4" dirty="0">
                <a:latin typeface="Calibri"/>
                <a:cs typeface="Calibri"/>
              </a:rPr>
              <a:t>must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 </a:t>
            </a:r>
            <a:r>
              <a:rPr sz="2000" b="1" spc="-4" dirty="0">
                <a:latin typeface="Calibri"/>
                <a:cs typeface="Calibri"/>
              </a:rPr>
              <a:t>made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from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sustained</a:t>
            </a:r>
            <a:r>
              <a:rPr sz="2000" b="1" spc="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vowels</a:t>
            </a:r>
            <a:endParaRPr sz="2000" dirty="0">
              <a:latin typeface="Calibri"/>
              <a:cs typeface="Calibri"/>
            </a:endParaRPr>
          </a:p>
          <a:p>
            <a:pPr marL="866775" marR="343853" lvl="2" indent="-171450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may represent </a:t>
            </a:r>
            <a:r>
              <a:rPr sz="2000" b="1" dirty="0">
                <a:latin typeface="Calibri"/>
                <a:cs typeface="Calibri"/>
              </a:rPr>
              <a:t>variation of </a:t>
            </a:r>
            <a:r>
              <a:rPr sz="2000" b="1" spc="-4" dirty="0">
                <a:latin typeface="Calibri"/>
                <a:cs typeface="Calibri"/>
              </a:rPr>
              <a:t>vocal fold mass, </a:t>
            </a:r>
            <a:r>
              <a:rPr sz="2000" b="1" dirty="0">
                <a:latin typeface="Calibri"/>
                <a:cs typeface="Calibri"/>
              </a:rPr>
              <a:t> tension,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muscle</a:t>
            </a:r>
            <a:r>
              <a:rPr sz="2000" b="1" spc="-1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activity,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neural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activity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all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which may effect the amplitude </a:t>
            </a:r>
            <a:r>
              <a:rPr sz="2000" b="1" dirty="0">
                <a:latin typeface="Calibri"/>
                <a:cs typeface="Calibri"/>
              </a:rPr>
              <a:t>of vocal </a:t>
            </a:r>
            <a:r>
              <a:rPr sz="2000" b="1" spc="-4" dirty="0">
                <a:latin typeface="Calibri"/>
                <a:cs typeface="Calibri"/>
              </a:rPr>
              <a:t>fold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vibration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311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4706" y="582280"/>
            <a:ext cx="7210396" cy="1037245"/>
          </a:xfrm>
          <a:prstGeom prst="rect">
            <a:avLst/>
          </a:prstGeom>
        </p:spPr>
        <p:txBody>
          <a:bodyPr vert="horz" wrap="square" lIns="0" tIns="615734" rIns="0" bIns="0" rtlCol="0" anchor="ctr">
            <a:spAutoFit/>
          </a:bodyPr>
          <a:lstStyle/>
          <a:p>
            <a:pPr marL="34861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Routine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Measures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0648" y="2223862"/>
            <a:ext cx="10901549" cy="24102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66700" indent="-257651" algn="l" rtl="0">
              <a:spcBef>
                <a:spcPts val="675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Harmonics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Noise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Ratio</a:t>
            </a:r>
            <a:endParaRPr sz="2800" dirty="0">
              <a:latin typeface="Calibri"/>
              <a:cs typeface="Calibri"/>
            </a:endParaRPr>
          </a:p>
          <a:p>
            <a:pPr marL="567214" marR="3810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a ratio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measure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 the energy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 voice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signal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over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noise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energy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voice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signal</a:t>
            </a:r>
            <a:endParaRPr sz="2400" dirty="0">
              <a:latin typeface="Calibri"/>
              <a:cs typeface="Calibri"/>
            </a:endParaRPr>
          </a:p>
          <a:p>
            <a:pPr marL="866775" marR="376713" lvl="2" indent="-171450" algn="l" rtl="0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may </a:t>
            </a:r>
            <a:r>
              <a:rPr sz="2000" b="1" dirty="0">
                <a:latin typeface="Calibri"/>
                <a:cs typeface="Calibri"/>
              </a:rPr>
              <a:t>be </a:t>
            </a:r>
            <a:r>
              <a:rPr sz="2000" b="1" spc="-4" dirty="0">
                <a:latin typeface="Calibri"/>
                <a:cs typeface="Calibri"/>
              </a:rPr>
              <a:t>derived from different algorithms </a:t>
            </a:r>
            <a:r>
              <a:rPr sz="2000" b="1" dirty="0">
                <a:latin typeface="Calibri"/>
                <a:cs typeface="Calibri"/>
              </a:rPr>
              <a:t>and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expressed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various units</a:t>
            </a:r>
            <a:endParaRPr sz="2000" dirty="0">
              <a:latin typeface="Calibri"/>
              <a:cs typeface="Calibri"/>
            </a:endParaRPr>
          </a:p>
          <a:p>
            <a:pPr marL="866775" marR="373856" lvl="2" indent="-171450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greater </a:t>
            </a:r>
            <a:r>
              <a:rPr sz="2000" b="1" dirty="0">
                <a:latin typeface="Calibri"/>
                <a:cs typeface="Calibri"/>
              </a:rPr>
              <a:t>signal or </a:t>
            </a:r>
            <a:r>
              <a:rPr sz="2000" b="1" spc="-4" dirty="0">
                <a:latin typeface="Calibri"/>
                <a:cs typeface="Calibri"/>
              </a:rPr>
              <a:t>harmonic energy </a:t>
            </a:r>
            <a:r>
              <a:rPr sz="2000" b="1" dirty="0">
                <a:latin typeface="Calibri"/>
                <a:cs typeface="Calibri"/>
              </a:rPr>
              <a:t>in </a:t>
            </a:r>
            <a:r>
              <a:rPr sz="2000" b="1" spc="-4" dirty="0">
                <a:latin typeface="Calibri"/>
                <a:cs typeface="Calibri"/>
              </a:rPr>
              <a:t>the </a:t>
            </a:r>
            <a:r>
              <a:rPr sz="2000" b="1" dirty="0">
                <a:latin typeface="Calibri"/>
                <a:cs typeface="Calibri"/>
              </a:rPr>
              <a:t>voice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reflects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better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voice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quality</a:t>
            </a:r>
            <a:endParaRPr sz="20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dirty="0">
                <a:latin typeface="Calibri"/>
                <a:cs typeface="Calibri"/>
              </a:rPr>
              <a:t>large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noise</a:t>
            </a:r>
            <a:r>
              <a:rPr sz="2000" b="1" spc="-4" dirty="0">
                <a:latin typeface="Calibri"/>
                <a:cs typeface="Calibri"/>
              </a:rPr>
              <a:t> energy represents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more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abnormal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function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6989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7065" y="463526"/>
            <a:ext cx="7210396" cy="1037245"/>
          </a:xfrm>
          <a:prstGeom prst="rect">
            <a:avLst/>
          </a:prstGeom>
        </p:spPr>
        <p:txBody>
          <a:bodyPr vert="horz" wrap="square" lIns="0" tIns="615734" rIns="0" bIns="0" rtlCol="0" anchor="ctr">
            <a:spAutoFit/>
          </a:bodyPr>
          <a:lstStyle/>
          <a:p>
            <a:pPr marL="34861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Routine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Acoustic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Measures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 err="1">
                <a:latin typeface="Calibri"/>
                <a:cs typeface="Calibri"/>
              </a:rPr>
              <a:t>co</a:t>
            </a:r>
            <a:r>
              <a:rPr lang="en-US" sz="2700" spc="-4" dirty="0" err="1">
                <a:latin typeface="Calibri"/>
                <a:cs typeface="Calibri"/>
              </a:rPr>
              <a:t>nt</a:t>
            </a:r>
            <a:r>
              <a:rPr lang="ar-PS" sz="2700" spc="-4" dirty="0">
                <a:latin typeface="Calibri"/>
                <a:cs typeface="Calibri"/>
              </a:rPr>
              <a:t>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634" y="2434417"/>
            <a:ext cx="9370732" cy="1989166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 algn="l" rtl="0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Voice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Range </a:t>
            </a:r>
            <a:r>
              <a:rPr sz="2800" spc="-4" dirty="0">
                <a:latin typeface="Calibri"/>
                <a:cs typeface="Calibri"/>
              </a:rPr>
              <a:t>Profile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(Phonetogram)</a:t>
            </a:r>
            <a:endParaRPr sz="2800" dirty="0">
              <a:latin typeface="Calibri"/>
              <a:cs typeface="Calibri"/>
            </a:endParaRPr>
          </a:p>
          <a:p>
            <a:pPr marL="567214" marR="3810" lvl="1" indent="-215265" algn="l" rtl="0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plots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maximum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and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minimum</a:t>
            </a:r>
            <a:r>
              <a:rPr sz="2400" spc="26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intensities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for </a:t>
            </a:r>
            <a:r>
              <a:rPr sz="2400" spc="-46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entire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frequency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range</a:t>
            </a:r>
            <a:endParaRPr sz="2400" dirty="0">
              <a:latin typeface="Calibri"/>
              <a:cs typeface="Calibri"/>
            </a:endParaRPr>
          </a:p>
          <a:p>
            <a:pPr marL="866775" marR="22860" lvl="2" indent="-171450" algn="l" rtl="0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resulting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plot</a:t>
            </a:r>
            <a:r>
              <a:rPr sz="2000" b="1" dirty="0">
                <a:latin typeface="Calibri"/>
                <a:cs typeface="Calibri"/>
              </a:rPr>
              <a:t> is </a:t>
            </a:r>
            <a:r>
              <a:rPr sz="2000" b="1" spc="-4" dirty="0">
                <a:latin typeface="Calibri"/>
                <a:cs typeface="Calibri"/>
              </a:rPr>
              <a:t>ellipsoid-shaped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frequency/intensity</a:t>
            </a:r>
            <a:r>
              <a:rPr sz="2000" b="1" spc="23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profile</a:t>
            </a:r>
            <a:r>
              <a:rPr sz="2000" b="1" spc="-4" dirty="0">
                <a:latin typeface="Calibri"/>
                <a:cs typeface="Calibri"/>
              </a:rPr>
              <a:t> and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the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dimensions </a:t>
            </a:r>
            <a:r>
              <a:rPr sz="2000" b="1" spc="-398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are </a:t>
            </a:r>
            <a:r>
              <a:rPr sz="2000" b="1" spc="-4" dirty="0">
                <a:latin typeface="Calibri"/>
                <a:cs typeface="Calibri"/>
              </a:rPr>
              <a:t>expressed</a:t>
            </a:r>
            <a:r>
              <a:rPr sz="2000" b="1" dirty="0">
                <a:latin typeface="Calibri"/>
                <a:cs typeface="Calibri"/>
              </a:rPr>
              <a:t> in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semitones</a:t>
            </a:r>
            <a:endParaRPr sz="2000" dirty="0">
              <a:latin typeface="Calibri"/>
              <a:cs typeface="Calibri"/>
            </a:endParaRPr>
          </a:p>
          <a:p>
            <a:pPr marL="866775" lvl="2" indent="-171926" algn="l" rtl="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sz="2000" b="1" spc="-4" dirty="0">
                <a:latin typeface="Calibri"/>
                <a:cs typeface="Calibri"/>
              </a:rPr>
              <a:t>most</a:t>
            </a:r>
            <a:r>
              <a:rPr sz="2000" b="1" spc="-8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useful</a:t>
            </a:r>
            <a:r>
              <a:rPr sz="2000" b="1" dirty="0">
                <a:latin typeface="Calibri"/>
                <a:cs typeface="Calibri"/>
              </a:rPr>
              <a:t> in</a:t>
            </a:r>
            <a:r>
              <a:rPr sz="2000" b="1" spc="4" dirty="0">
                <a:latin typeface="Calibri"/>
                <a:cs typeface="Calibri"/>
              </a:rPr>
              <a:t> </a:t>
            </a:r>
            <a:r>
              <a:rPr sz="2000" b="1" spc="-8" dirty="0">
                <a:latin typeface="Calibri"/>
                <a:cs typeface="Calibri"/>
              </a:rPr>
              <a:t>pre</a:t>
            </a:r>
            <a:r>
              <a:rPr sz="2000" b="1" spc="-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11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post-treatment</a:t>
            </a:r>
            <a:r>
              <a:rPr sz="2000" b="1" spc="19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professional</a:t>
            </a:r>
            <a:r>
              <a:rPr sz="2000" b="1" spc="-23" dirty="0">
                <a:latin typeface="Calibri"/>
                <a:cs typeface="Calibri"/>
              </a:rPr>
              <a:t> </a:t>
            </a:r>
            <a:r>
              <a:rPr sz="2000" b="1" spc="-4" dirty="0">
                <a:latin typeface="Calibri"/>
                <a:cs typeface="Calibri"/>
              </a:rPr>
              <a:t>voice</a:t>
            </a:r>
            <a:r>
              <a:rPr sz="2000" b="1" spc="-3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users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68693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1888</Words>
  <Application>Microsoft Office PowerPoint</Application>
  <PresentationFormat>شاشة عريضة</PresentationFormat>
  <Paragraphs>236</Paragraphs>
  <Slides>41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Verdana</vt:lpstr>
      <vt:lpstr>نسق Office</vt:lpstr>
      <vt:lpstr>Acoustic Recording and Analysis</vt:lpstr>
      <vt:lpstr>Routine Voice Acoustic Measures</vt:lpstr>
      <vt:lpstr>Routine Voice Acoustic Measures cont.</vt:lpstr>
      <vt:lpstr>Routine Voice Acoustic Measures cont.</vt:lpstr>
      <vt:lpstr>Routine Voice Acoustic Measures cont.</vt:lpstr>
      <vt:lpstr>Routine Voice Acoustic Measures cont.</vt:lpstr>
      <vt:lpstr>Routine Voice Acoustic Measures cont.</vt:lpstr>
      <vt:lpstr>Routine Voice Acoustic Measures cont.</vt:lpstr>
      <vt:lpstr>Routine Voice Acoustic Measures cont.</vt:lpstr>
      <vt:lpstr>Phonetogram or Voice Range Profile (VRP)</vt:lpstr>
      <vt:lpstr>Routine Voice Acoustic Measures cont.</vt:lpstr>
      <vt:lpstr>Acoustic Recording Considerations</vt:lpstr>
      <vt:lpstr>Aerodynamic Analysis of Voice</vt:lpstr>
      <vt:lpstr>Aerodynamic Analysis of Voice cont.</vt:lpstr>
      <vt:lpstr>Aerodynamic Analysis of Voice cont.</vt:lpstr>
      <vt:lpstr>Aerodynamic Analysis of Voice cont.</vt:lpstr>
      <vt:lpstr>Aerodynamic Analysis of Voice cont.</vt:lpstr>
      <vt:lpstr>Aerodynamic Analysis of Voice cont.</vt:lpstr>
      <vt:lpstr>Aerodynamic Analysis of Voice cont.</vt:lpstr>
      <vt:lpstr>Other Physiologic Measures of Vocal Function</vt:lpstr>
      <vt:lpstr>Advantages of Instrumental Voice Assessment</vt:lpstr>
      <vt:lpstr>Advantages of Instrumental Voice Assessment cont.</vt:lpstr>
      <vt:lpstr>Advantages of Instrumental Voice Assessment</vt:lpstr>
      <vt:lpstr>عرض تقديمي في PowerPoint</vt:lpstr>
      <vt:lpstr>Anatomical Differences</vt:lpstr>
      <vt:lpstr>Position of the Larynx</vt:lpstr>
      <vt:lpstr>عرض تقديمي في PowerPoint</vt:lpstr>
      <vt:lpstr>Laryngeal Structures</vt:lpstr>
      <vt:lpstr>عرض تقديمي في PowerPoint</vt:lpstr>
      <vt:lpstr>Immature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furled epiglottis</vt:lpstr>
      <vt:lpstr>immature</vt:lpstr>
      <vt:lpstr>عرض تقديمي في PowerPoint</vt:lpstr>
      <vt:lpstr>Vocal Folds</vt:lpstr>
      <vt:lpstr>عرض تقديمي في PowerPoint</vt:lpstr>
      <vt:lpstr>Anatomical – Clinical Indications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Mukhalaf</dc:creator>
  <cp:lastModifiedBy>Double Click Uoser</cp:lastModifiedBy>
  <cp:revision>11</cp:revision>
  <cp:lastPrinted>2021-12-04T17:13:42Z</cp:lastPrinted>
  <dcterms:created xsi:type="dcterms:W3CDTF">2021-11-18T06:05:36Z</dcterms:created>
  <dcterms:modified xsi:type="dcterms:W3CDTF">2021-12-04T17:14:33Z</dcterms:modified>
</cp:coreProperties>
</file>