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10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10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1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0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4" name="Google Shape;634;p10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10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9" name="Google Shape;639;p1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10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0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10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10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7" name="Google Shape;657;p10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10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10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0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10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10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1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1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1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p1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7" name="Google Shape;687;p1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1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1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1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1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172" name="Google Shape;172;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3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5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5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5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5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6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6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6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2" name="Google Shape;422;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6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6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6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4" name="Google Shape;464;p7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0" name="Google Shape;470;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8" name="Google Shape;478;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7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7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8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8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8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8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8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8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8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8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8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8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1" name="Google Shape;571;p9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p9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6" name="Google Shape;576;p9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1" name="Google Shape;581;p9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9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6" name="Google Shape;586;p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9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9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9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9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9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9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9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78.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7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5.xml"/><Relationship Id="rId3" Type="http://schemas.openxmlformats.org/officeDocument/2006/relationships/image" Target="../media/image80.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 Id="rId3" Type="http://schemas.openxmlformats.org/officeDocument/2006/relationships/image" Target="../media/image81.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 Id="rId3" Type="http://schemas.openxmlformats.org/officeDocument/2006/relationships/image" Target="../media/image89.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8.xml"/><Relationship Id="rId3" Type="http://schemas.openxmlformats.org/officeDocument/2006/relationships/image" Target="../media/image83.gi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 Id="rId3" Type="http://schemas.openxmlformats.org/officeDocument/2006/relationships/image" Target="../media/image8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 Id="rId3" Type="http://schemas.openxmlformats.org/officeDocument/2006/relationships/image" Target="../media/image87.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 Id="rId3" Type="http://schemas.openxmlformats.org/officeDocument/2006/relationships/image" Target="../media/image86.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2.xml"/><Relationship Id="rId3" Type="http://schemas.openxmlformats.org/officeDocument/2006/relationships/image" Target="../media/image85.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7.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9.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4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38.jpg"/><Relationship Id="rId4" Type="http://schemas.openxmlformats.org/officeDocument/2006/relationships/image" Target="../media/image46.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4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4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4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5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4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5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4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5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4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5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5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55.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53.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57.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58.jpg"/><Relationship Id="rId4" Type="http://schemas.openxmlformats.org/officeDocument/2006/relationships/image" Target="../media/image7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61.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6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5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6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7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6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64.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6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8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67.png"/><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6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72.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74.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70.png"/><Relationship Id="rId4" Type="http://schemas.openxmlformats.org/officeDocument/2006/relationships/image" Target="../media/image6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73.png"/><Relationship Id="rId4" Type="http://schemas.openxmlformats.org/officeDocument/2006/relationships/image" Target="../media/image88.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7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685800" y="762000"/>
            <a:ext cx="7772400" cy="327660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4400"/>
              <a:buFont typeface="Calibri"/>
              <a:buNone/>
            </a:pPr>
            <a:r>
              <a:rPr b="1" lang="en-US">
                <a:solidFill>
                  <a:srgbClr val="0070C0"/>
                </a:solidFill>
                <a:latin typeface="Calibri"/>
                <a:ea typeface="Calibri"/>
                <a:cs typeface="Calibri"/>
                <a:sym typeface="Calibri"/>
              </a:rPr>
              <a:t> Amino Acids and Peptides</a:t>
            </a:r>
            <a:endParaRPr b="1">
              <a:solidFill>
                <a:srgbClr val="0070C0"/>
              </a:solidFill>
              <a:latin typeface="Calibri"/>
              <a:ea typeface="Calibri"/>
              <a:cs typeface="Calibri"/>
              <a:sym typeface="Calibri"/>
            </a:endParaRPr>
          </a:p>
        </p:txBody>
      </p:sp>
      <p:sp>
        <p:nvSpPr>
          <p:cNvPr id="90" name="Google Shape;90;p13"/>
          <p:cNvSpPr txBox="1"/>
          <p:nvPr>
            <p:ph idx="1" type="subTitle"/>
          </p:nvPr>
        </p:nvSpPr>
        <p:spPr>
          <a:xfrm>
            <a:off x="1828800" y="4495800"/>
            <a:ext cx="54102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b="1">
              <a:solidFill>
                <a:schemeClr val="dk1"/>
              </a:solidFill>
              <a:latin typeface="Times New Roman"/>
              <a:ea typeface="Times New Roman"/>
              <a:cs typeface="Times New Roman"/>
              <a:sym typeface="Times New Roman"/>
            </a:endParaRPr>
          </a:p>
          <a:p>
            <a:pPr indent="0" lvl="0" marL="0" rtl="0" algn="ctr">
              <a:spcBef>
                <a:spcPts val="640"/>
              </a:spcBef>
              <a:spcAft>
                <a:spcPts val="0"/>
              </a:spcAft>
              <a:buClr>
                <a:srgbClr val="888888"/>
              </a:buClr>
              <a:buSzPts val="3200"/>
              <a:buNone/>
            </a:pPr>
            <a:r>
              <a:t/>
            </a:r>
            <a:endParaRPr b="1">
              <a:solidFill>
                <a:schemeClr val="dk1"/>
              </a:solidFill>
              <a:latin typeface="Times New Roman"/>
              <a:ea typeface="Times New Roman"/>
              <a:cs typeface="Times New Roman"/>
              <a:sym typeface="Times New Roman"/>
            </a:endParaRPr>
          </a:p>
        </p:txBody>
      </p:sp>
      <p:sp>
        <p:nvSpPr>
          <p:cNvPr id="91" name="Google Shape;91;p13"/>
          <p:cNvSpPr/>
          <p:nvPr/>
        </p:nvSpPr>
        <p:spPr>
          <a:xfrm>
            <a:off x="685800" y="1219200"/>
            <a:ext cx="7848600" cy="23622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2"/>
          <p:cNvPicPr preferRelativeResize="0"/>
          <p:nvPr/>
        </p:nvPicPr>
        <p:blipFill rotWithShape="1">
          <a:blip r:embed="rId3">
            <a:alphaModFix/>
          </a:blip>
          <a:srcRect b="0" l="0" r="0" t="0"/>
          <a:stretch/>
        </p:blipFill>
        <p:spPr>
          <a:xfrm>
            <a:off x="152400" y="838200"/>
            <a:ext cx="8686800" cy="4591050"/>
          </a:xfrm>
          <a:prstGeom prst="rect">
            <a:avLst/>
          </a:prstGeom>
          <a:noFill/>
          <a:ln>
            <a:noFill/>
          </a:ln>
        </p:spPr>
      </p:pic>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id="626" name="Google Shape;626;p112"/>
          <p:cNvPicPr preferRelativeResize="0"/>
          <p:nvPr/>
        </p:nvPicPr>
        <p:blipFill rotWithShape="1">
          <a:blip r:embed="rId3">
            <a:alphaModFix/>
          </a:blip>
          <a:srcRect b="0" l="0" r="0" t="0"/>
          <a:stretch/>
        </p:blipFill>
        <p:spPr>
          <a:xfrm>
            <a:off x="533400" y="990600"/>
            <a:ext cx="7620000" cy="51816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pic>
        <p:nvPicPr>
          <p:cNvPr id="631" name="Google Shape;631;p113"/>
          <p:cNvPicPr preferRelativeResize="0"/>
          <p:nvPr/>
        </p:nvPicPr>
        <p:blipFill rotWithShape="1">
          <a:blip r:embed="rId3">
            <a:alphaModFix/>
          </a:blip>
          <a:srcRect b="0" l="0" r="0" t="0"/>
          <a:stretch/>
        </p:blipFill>
        <p:spPr>
          <a:xfrm>
            <a:off x="528638" y="333375"/>
            <a:ext cx="8086725" cy="6191250"/>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114"/>
          <p:cNvSpPr/>
          <p:nvPr/>
        </p:nvSpPr>
        <p:spPr>
          <a:xfrm>
            <a:off x="304800" y="117693"/>
            <a:ext cx="8534400" cy="67403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4.2 Protein Secondary Structure</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The term </a:t>
            </a:r>
            <a:r>
              <a:rPr b="1" lang="en-US" sz="2400">
                <a:solidFill>
                  <a:schemeClr val="dk1"/>
                </a:solidFill>
                <a:latin typeface="Calibri"/>
                <a:ea typeface="Calibri"/>
                <a:cs typeface="Calibri"/>
                <a:sym typeface="Calibri"/>
              </a:rPr>
              <a:t>secondary structure refers to any chosen </a:t>
            </a:r>
            <a:r>
              <a:rPr lang="en-US" sz="2400">
                <a:solidFill>
                  <a:schemeClr val="dk1"/>
                </a:solidFill>
                <a:latin typeface="Calibri"/>
                <a:ea typeface="Calibri"/>
                <a:cs typeface="Calibri"/>
                <a:sym typeface="Calibri"/>
              </a:rPr>
              <a:t>segment of a polypeptide chain </a:t>
            </a:r>
            <a:r>
              <a:rPr i="1" lang="en-US" sz="2400">
                <a:solidFill>
                  <a:schemeClr val="dk1"/>
                </a:solidFill>
                <a:latin typeface="Calibri"/>
                <a:ea typeface="Calibri"/>
                <a:cs typeface="Calibri"/>
                <a:sym typeface="Calibri"/>
              </a:rPr>
              <a:t>and describes the </a:t>
            </a:r>
            <a:r>
              <a:rPr i="1" lang="en-US" sz="2400">
                <a:solidFill>
                  <a:srgbClr val="FF0000"/>
                </a:solidFill>
                <a:latin typeface="Calibri"/>
                <a:ea typeface="Calibri"/>
                <a:cs typeface="Calibri"/>
                <a:sym typeface="Calibri"/>
              </a:rPr>
              <a:t>local spatial arrangement of its main-chain atoms, without regard to the conformation of its side chains or its relationship to other segments.</a:t>
            </a:r>
            <a:r>
              <a:rPr lang="en-US" sz="2400">
                <a:solidFill>
                  <a:srgbClr val="FF0000"/>
                </a:solidFill>
                <a:latin typeface="Calibri"/>
                <a:ea typeface="Calibri"/>
                <a:cs typeface="Calibri"/>
                <a:sym typeface="Calibri"/>
              </a:rPr>
              <a:t> </a:t>
            </a:r>
            <a:r>
              <a:rPr lang="en-US" sz="2400">
                <a:solidFill>
                  <a:schemeClr val="dk1"/>
                </a:solidFill>
                <a:latin typeface="Calibri"/>
                <a:ea typeface="Calibri"/>
                <a:cs typeface="Calibri"/>
                <a:sym typeface="Calibri"/>
              </a:rPr>
              <a:t>A </a:t>
            </a:r>
            <a:r>
              <a:rPr i="1" lang="en-US" sz="2400">
                <a:solidFill>
                  <a:schemeClr val="dk1"/>
                </a:solidFill>
                <a:latin typeface="Calibri"/>
                <a:ea typeface="Calibri"/>
                <a:cs typeface="Calibri"/>
                <a:sym typeface="Calibri"/>
              </a:rPr>
              <a:t>regular secondary </a:t>
            </a:r>
            <a:r>
              <a:rPr lang="en-US" sz="2400">
                <a:solidFill>
                  <a:schemeClr val="dk1"/>
                </a:solidFill>
                <a:latin typeface="Calibri"/>
                <a:ea typeface="Calibri"/>
                <a:cs typeface="Calibri"/>
                <a:sym typeface="Calibri"/>
              </a:rPr>
              <a:t>structure occurs when each dihedral angle, φ</a:t>
            </a:r>
            <a:r>
              <a:rPr i="1" lang="en-US" sz="2400">
                <a:solidFill>
                  <a:schemeClr val="dk1"/>
                </a:solidFill>
                <a:latin typeface="Calibri"/>
                <a:ea typeface="Calibri"/>
                <a:cs typeface="Calibri"/>
                <a:sym typeface="Calibri"/>
              </a:rPr>
              <a:t> and ψ , remains  </a:t>
            </a:r>
            <a:r>
              <a:rPr lang="en-US" sz="2400">
                <a:solidFill>
                  <a:schemeClr val="dk1"/>
                </a:solidFill>
                <a:latin typeface="Calibri"/>
                <a:ea typeface="Calibri"/>
                <a:cs typeface="Calibri"/>
                <a:sym typeface="Calibri"/>
              </a:rPr>
              <a:t>the same or nearly the same throughout the segment. </a:t>
            </a:r>
            <a:r>
              <a:rPr i="1" lang="en-US" sz="2400">
                <a:solidFill>
                  <a:schemeClr val="dk1"/>
                </a:solidFill>
                <a:latin typeface="Calibri"/>
                <a:ea typeface="Calibri"/>
                <a:cs typeface="Calibri"/>
                <a:sym typeface="Calibri"/>
              </a:rPr>
              <a:t>There are </a:t>
            </a:r>
            <a:r>
              <a:rPr i="1" lang="en-US" sz="2400">
                <a:solidFill>
                  <a:srgbClr val="FF0000"/>
                </a:solidFill>
                <a:latin typeface="Calibri"/>
                <a:ea typeface="Calibri"/>
                <a:cs typeface="Calibri"/>
                <a:sym typeface="Calibri"/>
              </a:rPr>
              <a:t>a few types of secondary structure </a:t>
            </a:r>
            <a:r>
              <a:rPr lang="en-US" sz="2400">
                <a:solidFill>
                  <a:schemeClr val="dk1"/>
                </a:solidFill>
                <a:latin typeface="Calibri"/>
                <a:ea typeface="Calibri"/>
                <a:cs typeface="Calibri"/>
                <a:sym typeface="Calibri"/>
              </a:rPr>
              <a:t>that are particularly </a:t>
            </a:r>
            <a:r>
              <a:rPr i="1" lang="en-US" sz="2400">
                <a:solidFill>
                  <a:schemeClr val="dk1"/>
                </a:solidFill>
                <a:latin typeface="Calibri"/>
                <a:ea typeface="Calibri"/>
                <a:cs typeface="Calibri"/>
                <a:sym typeface="Calibri"/>
              </a:rPr>
              <a:t>stable and occur </a:t>
            </a:r>
            <a:r>
              <a:rPr lang="en-US" sz="2400">
                <a:solidFill>
                  <a:schemeClr val="dk1"/>
                </a:solidFill>
                <a:latin typeface="Calibri"/>
                <a:ea typeface="Calibri"/>
                <a:cs typeface="Calibri"/>
                <a:sym typeface="Calibri"/>
              </a:rPr>
              <a:t>widely</a:t>
            </a:r>
            <a:r>
              <a:rPr i="1" lang="en-US" sz="2400">
                <a:solidFill>
                  <a:schemeClr val="dk1"/>
                </a:solidFill>
                <a:latin typeface="Calibri"/>
                <a:ea typeface="Calibri"/>
                <a:cs typeface="Calibri"/>
                <a:sym typeface="Calibri"/>
              </a:rPr>
              <a:t> in proteins</a:t>
            </a:r>
            <a:r>
              <a:rPr lang="en-US" sz="2400">
                <a:solidFill>
                  <a:schemeClr val="dk1"/>
                </a:solidFill>
                <a:latin typeface="Calibri"/>
                <a:ea typeface="Calibri"/>
                <a:cs typeface="Calibri"/>
                <a:sym typeface="Calibri"/>
              </a:rPr>
              <a:t>. The  most prominent </a:t>
            </a:r>
            <a:r>
              <a:rPr lang="en-US" sz="2400">
                <a:solidFill>
                  <a:srgbClr val="FF0000"/>
                </a:solidFill>
                <a:latin typeface="Calibri"/>
                <a:ea typeface="Calibri"/>
                <a:cs typeface="Calibri"/>
                <a:sym typeface="Calibri"/>
              </a:rPr>
              <a:t>are the α </a:t>
            </a:r>
            <a:r>
              <a:rPr i="1" lang="en-US" sz="2400">
                <a:solidFill>
                  <a:srgbClr val="FF0000"/>
                </a:solidFill>
                <a:latin typeface="Calibri"/>
                <a:ea typeface="Calibri"/>
                <a:cs typeface="Calibri"/>
                <a:sym typeface="Calibri"/>
              </a:rPr>
              <a:t> helix and β  conformations; another </a:t>
            </a:r>
            <a:r>
              <a:rPr lang="en-US" sz="2400">
                <a:solidFill>
                  <a:srgbClr val="FF0000"/>
                </a:solidFill>
                <a:latin typeface="Calibri"/>
                <a:ea typeface="Calibri"/>
                <a:cs typeface="Calibri"/>
                <a:sym typeface="Calibri"/>
              </a:rPr>
              <a:t>common type is the β</a:t>
            </a:r>
            <a:r>
              <a:rPr i="1" lang="en-US" sz="2400">
                <a:solidFill>
                  <a:srgbClr val="FF0000"/>
                </a:solidFill>
                <a:latin typeface="Calibri"/>
                <a:ea typeface="Calibri"/>
                <a:cs typeface="Calibri"/>
                <a:sym typeface="Calibri"/>
              </a:rPr>
              <a:t> turn.</a:t>
            </a:r>
            <a:r>
              <a:rPr i="1" lang="en-US" sz="2400">
                <a:solidFill>
                  <a:schemeClr val="dk1"/>
                </a:solidFill>
                <a:latin typeface="Calibri"/>
                <a:ea typeface="Calibri"/>
                <a:cs typeface="Calibri"/>
                <a:sym typeface="Calibri"/>
              </a:rPr>
              <a:t> Where a regular pattern </a:t>
            </a:r>
            <a:r>
              <a:rPr lang="en-US" sz="2400">
                <a:solidFill>
                  <a:schemeClr val="dk1"/>
                </a:solidFill>
                <a:latin typeface="Calibri"/>
                <a:ea typeface="Calibri"/>
                <a:cs typeface="Calibri"/>
                <a:sym typeface="Calibri"/>
              </a:rPr>
              <a:t>is not found, the secondary structure is sometimes referred </a:t>
            </a:r>
            <a:r>
              <a:rPr lang="en-US" sz="2400">
                <a:solidFill>
                  <a:srgbClr val="FF0000"/>
                </a:solidFill>
                <a:latin typeface="Calibri"/>
                <a:ea typeface="Calibri"/>
                <a:cs typeface="Calibri"/>
                <a:sym typeface="Calibri"/>
              </a:rPr>
              <a:t>to as undefined or as a random coil</a:t>
            </a:r>
            <a:r>
              <a:rPr lang="en-US" sz="2400">
                <a:solidFill>
                  <a:schemeClr val="dk1"/>
                </a:solidFill>
                <a:latin typeface="Calibri"/>
                <a:ea typeface="Calibri"/>
                <a:cs typeface="Calibri"/>
                <a:sym typeface="Calibri"/>
              </a:rPr>
              <a:t>. This last designation, however</a:t>
            </a:r>
            <a:r>
              <a:rPr i="1" lang="en-US" sz="2400">
                <a:solidFill>
                  <a:schemeClr val="dk1"/>
                </a:solidFill>
                <a:latin typeface="Calibri"/>
                <a:ea typeface="Calibri"/>
                <a:cs typeface="Calibri"/>
                <a:sym typeface="Calibri"/>
              </a:rPr>
              <a:t>, does not properly describe the structure of these segments.</a:t>
            </a:r>
            <a:r>
              <a:rPr lang="en-US" sz="2400">
                <a:solidFill>
                  <a:schemeClr val="dk1"/>
                </a:solidFill>
                <a:latin typeface="Calibri"/>
                <a:ea typeface="Calibri"/>
                <a:cs typeface="Calibri"/>
                <a:sym typeface="Calibri"/>
              </a:rPr>
              <a:t> The path of the polypeptide backbone in almost any protein is not random; rather, it is typically unchanging and highly specific to the structure and function of that particular protein</a:t>
            </a:r>
            <a:r>
              <a:rPr i="1" lang="en-US" sz="2400">
                <a:solidFill>
                  <a:schemeClr val="dk1"/>
                </a:solidFill>
                <a:latin typeface="Calibri"/>
                <a:ea typeface="Calibri"/>
                <a:cs typeface="Calibri"/>
                <a:sym typeface="Calibri"/>
              </a:rPr>
              <a:t>. Our discussion here focuses on the regular, common structures.</a:t>
            </a:r>
            <a:endParaRPr i="1" sz="2400">
              <a:solidFill>
                <a:schemeClr val="dk1"/>
              </a:solidFill>
              <a:latin typeface="Calibri"/>
              <a:ea typeface="Calibri"/>
              <a:cs typeface="Calibri"/>
              <a:sym typeface="Calibri"/>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115"/>
          <p:cNvSpPr/>
          <p:nvPr/>
        </p:nvSpPr>
        <p:spPr>
          <a:xfrm>
            <a:off x="609600" y="457200"/>
            <a:ext cx="69342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The Helix Is a Common Protein Secondary Structure</a:t>
            </a:r>
            <a:endParaRPr b="1" sz="2400">
              <a:solidFill>
                <a:schemeClr val="dk1"/>
              </a:solidFill>
              <a:latin typeface="Calibri"/>
              <a:ea typeface="Calibri"/>
              <a:cs typeface="Calibri"/>
              <a:sym typeface="Calibri"/>
            </a:endParaRPr>
          </a:p>
        </p:txBody>
      </p:sp>
      <p:sp>
        <p:nvSpPr>
          <p:cNvPr id="642" name="Google Shape;642;p115"/>
          <p:cNvSpPr/>
          <p:nvPr/>
        </p:nvSpPr>
        <p:spPr>
          <a:xfrm>
            <a:off x="381000" y="1143000"/>
            <a:ext cx="822960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1800">
                <a:solidFill>
                  <a:srgbClr val="FF0000"/>
                </a:solidFill>
                <a:latin typeface="Calibri"/>
                <a:ea typeface="Calibri"/>
                <a:cs typeface="Calibri"/>
                <a:sym typeface="Calibri"/>
              </a:rPr>
              <a:t>The simplest arrangement </a:t>
            </a:r>
            <a:r>
              <a:rPr i="1" lang="en-US" sz="1800">
                <a:solidFill>
                  <a:schemeClr val="dk1"/>
                </a:solidFill>
                <a:latin typeface="Calibri"/>
                <a:ea typeface="Calibri"/>
                <a:cs typeface="Calibri"/>
                <a:sym typeface="Calibri"/>
              </a:rPr>
              <a:t>the polypeptide chain can assume, given its rigid peptide bonds (but free rotation  around its other, single bonds</a:t>
            </a:r>
            <a:r>
              <a:rPr i="1" lang="en-US" sz="1800">
                <a:solidFill>
                  <a:srgbClr val="FF0000"/>
                </a:solidFill>
                <a:latin typeface="Calibri"/>
                <a:ea typeface="Calibri"/>
                <a:cs typeface="Calibri"/>
                <a:sym typeface="Calibri"/>
              </a:rPr>
              <a:t>), is a helical structure</a:t>
            </a:r>
            <a:r>
              <a:rPr lang="en-US" sz="18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which Pauling and Corey called </a:t>
            </a:r>
            <a:r>
              <a:rPr lang="en-US" sz="1800">
                <a:solidFill>
                  <a:srgbClr val="FF0000"/>
                </a:solidFill>
                <a:latin typeface="Calibri"/>
                <a:ea typeface="Calibri"/>
                <a:cs typeface="Calibri"/>
                <a:sym typeface="Calibri"/>
              </a:rPr>
              <a:t>the α</a:t>
            </a:r>
            <a:r>
              <a:rPr b="1" i="1" lang="en-US" sz="1800">
                <a:solidFill>
                  <a:srgbClr val="FF0000"/>
                </a:solidFill>
                <a:latin typeface="Calibri"/>
                <a:ea typeface="Calibri"/>
                <a:cs typeface="Calibri"/>
                <a:sym typeface="Calibri"/>
              </a:rPr>
              <a:t> helix </a:t>
            </a:r>
            <a:r>
              <a:rPr b="1" i="1" lang="en-US" sz="1800">
                <a:solidFill>
                  <a:schemeClr val="dk1"/>
                </a:solidFill>
                <a:latin typeface="Calibri"/>
                <a:ea typeface="Calibri"/>
                <a:cs typeface="Calibri"/>
                <a:sym typeface="Calibri"/>
              </a:rPr>
              <a:t>(Fig. 4–4). </a:t>
            </a:r>
            <a:r>
              <a:rPr i="1" lang="en-US" sz="1800">
                <a:solidFill>
                  <a:schemeClr val="dk1"/>
                </a:solidFill>
                <a:latin typeface="Calibri"/>
                <a:ea typeface="Calibri"/>
                <a:cs typeface="Calibri"/>
                <a:sym typeface="Calibri"/>
              </a:rPr>
              <a:t>In this structure </a:t>
            </a:r>
            <a:r>
              <a:rPr i="1" lang="en-US" sz="1800">
                <a:solidFill>
                  <a:srgbClr val="FF0000"/>
                </a:solidFill>
                <a:latin typeface="Calibri"/>
                <a:ea typeface="Calibri"/>
                <a:cs typeface="Calibri"/>
                <a:sym typeface="Calibri"/>
              </a:rPr>
              <a:t>the polypeptide backbone is tightly wound around an imaginary axis</a:t>
            </a:r>
            <a:r>
              <a:rPr i="1" lang="en-US" sz="1800">
                <a:solidFill>
                  <a:schemeClr val="dk1"/>
                </a:solidFill>
                <a:latin typeface="Calibri"/>
                <a:ea typeface="Calibri"/>
                <a:cs typeface="Calibri"/>
                <a:sym typeface="Calibri"/>
              </a:rPr>
              <a:t> drawn longitudinally</a:t>
            </a:r>
            <a:endParaRPr/>
          </a:p>
          <a:p>
            <a:pPr indent="0" lvl="0" marL="0" marR="0" rtl="0" algn="l">
              <a:spcBef>
                <a:spcPts val="0"/>
              </a:spcBef>
              <a:spcAft>
                <a:spcPts val="0"/>
              </a:spcAft>
              <a:buNone/>
            </a:pPr>
            <a:r>
              <a:rPr i="1" lang="en-US" sz="1800">
                <a:solidFill>
                  <a:schemeClr val="dk1"/>
                </a:solidFill>
                <a:latin typeface="Calibri"/>
                <a:ea typeface="Calibri"/>
                <a:cs typeface="Calibri"/>
                <a:sym typeface="Calibri"/>
              </a:rPr>
              <a:t>through the middle of the helix, and the R groups of the amino acid residues protrude outward from the helical backbone</a:t>
            </a:r>
            <a:r>
              <a:rPr i="1" lang="en-US" sz="1800">
                <a:solidFill>
                  <a:srgbClr val="FF0000"/>
                </a:solidFill>
                <a:latin typeface="Calibri"/>
                <a:ea typeface="Calibri"/>
                <a:cs typeface="Calibri"/>
                <a:sym typeface="Calibri"/>
              </a:rPr>
              <a:t>. The repeating unit is a single turn of the helix,</a:t>
            </a:r>
            <a:endParaRPr/>
          </a:p>
          <a:p>
            <a:pPr indent="0" lvl="0" marL="0" marR="0" rtl="0" algn="l">
              <a:spcBef>
                <a:spcPts val="0"/>
              </a:spcBef>
              <a:spcAft>
                <a:spcPts val="0"/>
              </a:spcAft>
              <a:buNone/>
            </a:pPr>
            <a:r>
              <a:rPr i="1" lang="en-US" sz="1800">
                <a:solidFill>
                  <a:srgbClr val="FF0000"/>
                </a:solidFill>
                <a:latin typeface="Calibri"/>
                <a:ea typeface="Calibri"/>
                <a:cs typeface="Calibri"/>
                <a:sym typeface="Calibri"/>
              </a:rPr>
              <a:t>which extends about 5.4 A along the long axis,</a:t>
            </a:r>
            <a:r>
              <a:rPr lang="en-US" sz="1800">
                <a:solidFill>
                  <a:schemeClr val="dk1"/>
                </a:solidFill>
                <a:latin typeface="Calibri"/>
                <a:ea typeface="Calibri"/>
                <a:cs typeface="Calibri"/>
                <a:sym typeface="Calibri"/>
              </a:rPr>
              <a:t> slightly  greater than the periodicity Astbury observed on x-ray  analysis of hair keratin. The amino acid residues in the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prototypical </a:t>
            </a:r>
            <a:r>
              <a:rPr i="1" lang="en-US" sz="1800">
                <a:solidFill>
                  <a:schemeClr val="dk1"/>
                </a:solidFill>
                <a:latin typeface="Calibri"/>
                <a:ea typeface="Calibri"/>
                <a:cs typeface="Calibri"/>
                <a:sym typeface="Calibri"/>
              </a:rPr>
              <a:t> helix have conformations with φ=  - 57 </a:t>
            </a:r>
            <a:r>
              <a:rPr lang="en-US" sz="1800">
                <a:solidFill>
                  <a:schemeClr val="dk1"/>
                </a:solidFill>
                <a:latin typeface="Calibri"/>
                <a:ea typeface="Calibri"/>
                <a:cs typeface="Calibri"/>
                <a:sym typeface="Calibri"/>
              </a:rPr>
              <a:t>and ψ=-</a:t>
            </a:r>
            <a:r>
              <a:rPr i="1" lang="en-US" sz="1800">
                <a:solidFill>
                  <a:schemeClr val="dk1"/>
                </a:solidFill>
                <a:latin typeface="Calibri"/>
                <a:ea typeface="Calibri"/>
                <a:cs typeface="Calibri"/>
                <a:sym typeface="Calibri"/>
              </a:rPr>
              <a:t>  47, and each helical turn includes 3.6 amino </a:t>
            </a:r>
            <a:r>
              <a:rPr lang="en-US" sz="1800">
                <a:solidFill>
                  <a:schemeClr val="dk1"/>
                </a:solidFill>
                <a:latin typeface="Calibri"/>
                <a:ea typeface="Calibri"/>
                <a:cs typeface="Calibri"/>
                <a:sym typeface="Calibri"/>
              </a:rPr>
              <a:t>acid residues. The -helical segments in proteins often</a:t>
            </a:r>
            <a:endParaRPr sz="1800">
              <a:solidFill>
                <a:schemeClr val="dk1"/>
              </a:solidFill>
              <a:latin typeface="Calibri"/>
              <a:ea typeface="Calibri"/>
              <a:cs typeface="Calibri"/>
              <a:sym typeface="Calibri"/>
            </a:endParaRPr>
          </a:p>
        </p:txBody>
      </p:sp>
      <p:sp>
        <p:nvSpPr>
          <p:cNvPr id="643" name="Google Shape;643;p115"/>
          <p:cNvSpPr/>
          <p:nvPr/>
        </p:nvSpPr>
        <p:spPr>
          <a:xfrm>
            <a:off x="228600" y="3962400"/>
            <a:ext cx="83820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deviate slightly from these dihedral angles, and even  vary somewhat within a single contiguous segment to produce subtle bends or kinks in the helical axis. In all</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proteins, the helical twist of the </a:t>
            </a:r>
            <a:r>
              <a:rPr i="1" lang="en-US" sz="1800">
                <a:solidFill>
                  <a:schemeClr val="dk1"/>
                </a:solidFill>
                <a:latin typeface="Calibri"/>
                <a:ea typeface="Calibri"/>
                <a:cs typeface="Calibri"/>
                <a:sym typeface="Calibri"/>
              </a:rPr>
              <a:t> helix is right-handed </a:t>
            </a:r>
            <a:r>
              <a:rPr lang="en-US" sz="1800">
                <a:solidFill>
                  <a:schemeClr val="dk1"/>
                </a:solidFill>
                <a:latin typeface="Calibri"/>
                <a:ea typeface="Calibri"/>
                <a:cs typeface="Calibri"/>
                <a:sym typeface="Calibri"/>
              </a:rPr>
              <a:t>(Box 4–1). The </a:t>
            </a:r>
            <a:r>
              <a:rPr i="1" lang="en-US" sz="1800">
                <a:solidFill>
                  <a:schemeClr val="dk1"/>
                </a:solidFill>
                <a:latin typeface="Calibri"/>
                <a:ea typeface="Calibri"/>
                <a:cs typeface="Calibri"/>
                <a:sym typeface="Calibri"/>
              </a:rPr>
              <a:t> helix proved to be the predominant  </a:t>
            </a:r>
            <a:r>
              <a:rPr lang="en-US" sz="1800">
                <a:solidFill>
                  <a:schemeClr val="dk1"/>
                </a:solidFill>
                <a:latin typeface="Calibri"/>
                <a:ea typeface="Calibri"/>
                <a:cs typeface="Calibri"/>
                <a:sym typeface="Calibri"/>
              </a:rPr>
              <a:t>structure in -keratins. More generally, about one fourth</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of all amino acid residues in proteins are found in </a:t>
            </a:r>
            <a:r>
              <a:rPr i="1" lang="en-US" sz="1800">
                <a:solidFill>
                  <a:schemeClr val="dk1"/>
                </a:solidFill>
                <a:latin typeface="Calibri"/>
                <a:ea typeface="Calibri"/>
                <a:cs typeface="Calibri"/>
                <a:sym typeface="Calibri"/>
              </a:rPr>
              <a:t> helices, the exact fraction varying greatly from one </a:t>
            </a:r>
            <a:r>
              <a:rPr lang="en-US" sz="1800">
                <a:solidFill>
                  <a:schemeClr val="dk1"/>
                </a:solidFill>
                <a:latin typeface="Calibri"/>
                <a:ea typeface="Calibri"/>
                <a:cs typeface="Calibri"/>
                <a:sym typeface="Calibri"/>
              </a:rPr>
              <a:t>protein to another.</a:t>
            </a:r>
            <a:endParaRPr sz="1800">
              <a:solidFill>
                <a:schemeClr val="dk1"/>
              </a:solidFill>
              <a:latin typeface="Calibri"/>
              <a:ea typeface="Calibri"/>
              <a:cs typeface="Calibri"/>
              <a:sym typeface="Calibri"/>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116"/>
          <p:cNvSpPr/>
          <p:nvPr/>
        </p:nvSpPr>
        <p:spPr>
          <a:xfrm>
            <a:off x="381000" y="304800"/>
            <a:ext cx="8763000" cy="6771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FF0000"/>
                </a:solidFill>
                <a:latin typeface="Calibri"/>
                <a:ea typeface="Calibri"/>
                <a:cs typeface="Calibri"/>
                <a:sym typeface="Calibri"/>
              </a:rPr>
              <a:t>Why does the </a:t>
            </a:r>
            <a:r>
              <a:rPr b="1" i="1" lang="en-US" sz="2000">
                <a:solidFill>
                  <a:srgbClr val="FF0000"/>
                </a:solidFill>
                <a:latin typeface="Calibri"/>
                <a:ea typeface="Calibri"/>
                <a:cs typeface="Calibri"/>
                <a:sym typeface="Calibri"/>
              </a:rPr>
              <a:t> helix form more readily than many </a:t>
            </a:r>
            <a:r>
              <a:rPr b="1" lang="en-US" sz="2000">
                <a:solidFill>
                  <a:srgbClr val="FF0000"/>
                </a:solidFill>
                <a:latin typeface="Calibri"/>
                <a:ea typeface="Calibri"/>
                <a:cs typeface="Calibri"/>
                <a:sym typeface="Calibri"/>
              </a:rPr>
              <a:t>other possible conformations</a:t>
            </a:r>
            <a:r>
              <a:rPr lang="en-US" sz="1800">
                <a:solidFill>
                  <a:schemeClr val="dk1"/>
                </a:solidFill>
                <a:latin typeface="Calibri"/>
                <a:ea typeface="Calibri"/>
                <a:cs typeface="Calibri"/>
                <a:sym typeface="Calibri"/>
              </a:rPr>
              <a:t>? The answer is, in part, that an </a:t>
            </a:r>
            <a:r>
              <a:rPr i="1" lang="en-US" sz="1800">
                <a:solidFill>
                  <a:schemeClr val="dk1"/>
                </a:solidFill>
                <a:latin typeface="Calibri"/>
                <a:ea typeface="Calibri"/>
                <a:cs typeface="Calibri"/>
                <a:sym typeface="Calibri"/>
              </a:rPr>
              <a:t> helix makes optimal use of internal hydrogen</a:t>
            </a:r>
            <a:endParaRPr sz="1800">
              <a:solidFill>
                <a:schemeClr val="dk1"/>
              </a:solidFill>
              <a:latin typeface="Calibri"/>
              <a:ea typeface="Calibri"/>
              <a:cs typeface="Calibri"/>
              <a:sym typeface="Calibri"/>
            </a:endParaRPr>
          </a:p>
        </p:txBody>
      </p:sp>
      <p:sp>
        <p:nvSpPr>
          <p:cNvPr id="649" name="Google Shape;649;p116"/>
          <p:cNvSpPr/>
          <p:nvPr/>
        </p:nvSpPr>
        <p:spPr>
          <a:xfrm>
            <a:off x="457200" y="1143001"/>
            <a:ext cx="8686800" cy="34163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bonds. The structure is stabilized by a hydrogen bond between the hydrogen atom attached to the electronegative  nitrogen atom of a peptide linkage and the electronegative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carbonyl oxygen atom of the fourth amino acid on the amino-terminal side of that peptide bond (Fig. 4–4a). Within the </a:t>
            </a:r>
            <a:r>
              <a:rPr i="1" lang="en-US" sz="1800">
                <a:solidFill>
                  <a:schemeClr val="dk1"/>
                </a:solidFill>
                <a:latin typeface="Calibri"/>
                <a:ea typeface="Calibri"/>
                <a:cs typeface="Calibri"/>
                <a:sym typeface="Calibri"/>
              </a:rPr>
              <a:t> helix, every peptide bond </a:t>
            </a:r>
            <a:r>
              <a:rPr lang="en-US" sz="1800">
                <a:solidFill>
                  <a:schemeClr val="dk1"/>
                </a:solidFill>
                <a:latin typeface="Calibri"/>
                <a:ea typeface="Calibri"/>
                <a:cs typeface="Calibri"/>
                <a:sym typeface="Calibri"/>
              </a:rPr>
              <a:t>(except those close to each end of the helix) participates in such hydrogen bonding. Each successive turn of the </a:t>
            </a:r>
            <a:r>
              <a:rPr i="1" lang="en-US" sz="1800">
                <a:solidFill>
                  <a:schemeClr val="dk1"/>
                </a:solidFill>
                <a:latin typeface="Calibri"/>
                <a:ea typeface="Calibri"/>
                <a:cs typeface="Calibri"/>
                <a:sym typeface="Calibri"/>
              </a:rPr>
              <a:t> helix is held to adjacent turns by three to four </a:t>
            </a:r>
            <a:r>
              <a:rPr lang="en-US" sz="1800">
                <a:solidFill>
                  <a:schemeClr val="dk1"/>
                </a:solidFill>
                <a:latin typeface="Calibri"/>
                <a:ea typeface="Calibri"/>
                <a:cs typeface="Calibri"/>
                <a:sym typeface="Calibri"/>
              </a:rPr>
              <a:t>hydrogen bonds, conferring significant stability on the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overall structure. Further model-building experiments have shown that an</a:t>
            </a:r>
            <a:r>
              <a:rPr lang="en-US" sz="1800">
                <a:solidFill>
                  <a:srgbClr val="FF0000"/>
                </a:solidFill>
                <a:latin typeface="Calibri"/>
                <a:ea typeface="Calibri"/>
                <a:cs typeface="Calibri"/>
                <a:sym typeface="Calibri"/>
              </a:rPr>
              <a:t> α </a:t>
            </a:r>
            <a:r>
              <a:rPr i="1" lang="en-US" sz="1800">
                <a:solidFill>
                  <a:srgbClr val="FF0000"/>
                </a:solidFill>
                <a:latin typeface="Calibri"/>
                <a:ea typeface="Calibri"/>
                <a:cs typeface="Calibri"/>
                <a:sym typeface="Calibri"/>
              </a:rPr>
              <a:t> helix </a:t>
            </a:r>
            <a:r>
              <a:rPr i="1" lang="en-US" sz="1800">
                <a:solidFill>
                  <a:schemeClr val="dk1"/>
                </a:solidFill>
                <a:latin typeface="Calibri"/>
                <a:ea typeface="Calibri"/>
                <a:cs typeface="Calibri"/>
                <a:sym typeface="Calibri"/>
              </a:rPr>
              <a:t>can form in polypeptides consisting of either </a:t>
            </a:r>
            <a:r>
              <a:rPr lang="en-US" sz="1800">
                <a:solidFill>
                  <a:schemeClr val="dk1"/>
                </a:solidFill>
                <a:latin typeface="Calibri"/>
                <a:ea typeface="Calibri"/>
                <a:cs typeface="Calibri"/>
                <a:sym typeface="Calibri"/>
              </a:rPr>
              <a:t>L- or D-amino acids. However, all residues must be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of one stereoisomeric series; a D-amino acid will disrupt a regular structure consisting of L-amino acids, and vice versa. In principle, naturally occurring L-amino acids can form either right- or left-handed </a:t>
            </a:r>
            <a:r>
              <a:rPr i="1" lang="en-US" sz="1800">
                <a:solidFill>
                  <a:schemeClr val="dk1"/>
                </a:solidFill>
                <a:latin typeface="Calibri"/>
                <a:ea typeface="Calibri"/>
                <a:cs typeface="Calibri"/>
                <a:sym typeface="Calibri"/>
              </a:rPr>
              <a:t> helices, but extended </a:t>
            </a:r>
            <a:r>
              <a:rPr lang="en-US" sz="1800">
                <a:solidFill>
                  <a:schemeClr val="dk1"/>
                </a:solidFill>
                <a:latin typeface="Calibri"/>
                <a:ea typeface="Calibri"/>
                <a:cs typeface="Calibri"/>
                <a:sym typeface="Calibri"/>
              </a:rPr>
              <a:t>left-handed </a:t>
            </a:r>
            <a:r>
              <a:rPr i="1" lang="en-US" sz="1800">
                <a:solidFill>
                  <a:schemeClr val="dk1"/>
                </a:solidFill>
                <a:latin typeface="Calibri"/>
                <a:ea typeface="Calibri"/>
                <a:cs typeface="Calibri"/>
                <a:sym typeface="Calibri"/>
              </a:rPr>
              <a:t> helices are theoretically less stable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and have not been observed in proteins.</a:t>
            </a:r>
            <a:endParaRPr sz="1800">
              <a:solidFill>
                <a:schemeClr val="dk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pic>
        <p:nvPicPr>
          <p:cNvPr id="654" name="Google Shape;654;p117"/>
          <p:cNvPicPr preferRelativeResize="0"/>
          <p:nvPr/>
        </p:nvPicPr>
        <p:blipFill rotWithShape="1">
          <a:blip r:embed="rId3">
            <a:alphaModFix/>
          </a:blip>
          <a:srcRect b="0" l="0" r="0" t="0"/>
          <a:stretch/>
        </p:blipFill>
        <p:spPr>
          <a:xfrm>
            <a:off x="614363" y="381000"/>
            <a:ext cx="7915275" cy="6096000"/>
          </a:xfrm>
          <a:prstGeom prst="rect">
            <a:avLst/>
          </a:prstGeom>
          <a:noFill/>
          <a:ln>
            <a:noFill/>
          </a:ln>
        </p:spPr>
      </p:pic>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pic>
        <p:nvPicPr>
          <p:cNvPr id="659" name="Google Shape;659;p118"/>
          <p:cNvPicPr preferRelativeResize="0"/>
          <p:nvPr/>
        </p:nvPicPr>
        <p:blipFill rotWithShape="1">
          <a:blip r:embed="rId3">
            <a:alphaModFix/>
          </a:blip>
          <a:srcRect b="0" l="0" r="0" t="0"/>
          <a:stretch/>
        </p:blipFill>
        <p:spPr>
          <a:xfrm>
            <a:off x="490538" y="1066800"/>
            <a:ext cx="8162925" cy="44958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pic>
        <p:nvPicPr>
          <p:cNvPr id="664" name="Google Shape;664;p119"/>
          <p:cNvPicPr preferRelativeResize="0"/>
          <p:nvPr/>
        </p:nvPicPr>
        <p:blipFill rotWithShape="1">
          <a:blip r:embed="rId3">
            <a:alphaModFix/>
          </a:blip>
          <a:srcRect b="0" l="0" r="0" t="0"/>
          <a:stretch/>
        </p:blipFill>
        <p:spPr>
          <a:xfrm>
            <a:off x="609600" y="457200"/>
            <a:ext cx="7162800" cy="5014913"/>
          </a:xfrm>
          <a:prstGeom prst="rect">
            <a:avLst/>
          </a:prstGeom>
          <a:noFill/>
          <a:ln>
            <a:noFill/>
          </a:ln>
        </p:spPr>
      </p:pic>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descr="http://www.cryst.bbk.ac.uk/pps97/assignments/projects/kim/pro/dip01.gif" id="669" name="Google Shape;669;p120"/>
          <p:cNvPicPr preferRelativeResize="0"/>
          <p:nvPr/>
        </p:nvPicPr>
        <p:blipFill rotWithShape="1">
          <a:blip r:embed="rId3">
            <a:alphaModFix/>
          </a:blip>
          <a:srcRect b="0" l="0" r="0" t="0"/>
          <a:stretch/>
        </p:blipFill>
        <p:spPr>
          <a:xfrm>
            <a:off x="457200" y="304800"/>
            <a:ext cx="7915275" cy="5753101"/>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pic>
        <p:nvPicPr>
          <p:cNvPr id="674" name="Google Shape;674;p121"/>
          <p:cNvPicPr preferRelativeResize="0"/>
          <p:nvPr/>
        </p:nvPicPr>
        <p:blipFill rotWithShape="1">
          <a:blip r:embed="rId3">
            <a:alphaModFix/>
          </a:blip>
          <a:srcRect b="0" l="0" r="0" t="0"/>
          <a:stretch/>
        </p:blipFill>
        <p:spPr>
          <a:xfrm>
            <a:off x="762000" y="1066800"/>
            <a:ext cx="7543800" cy="5543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3"/>
          <p:cNvPicPr preferRelativeResize="0"/>
          <p:nvPr/>
        </p:nvPicPr>
        <p:blipFill rotWithShape="1">
          <a:blip r:embed="rId3">
            <a:alphaModFix/>
          </a:blip>
          <a:srcRect b="0" l="0" r="0" t="0"/>
          <a:stretch/>
        </p:blipFill>
        <p:spPr>
          <a:xfrm>
            <a:off x="666750" y="990600"/>
            <a:ext cx="7810500" cy="4495800"/>
          </a:xfrm>
          <a:prstGeom prst="rect">
            <a:avLst/>
          </a:prstGeom>
          <a:noFill/>
          <a:ln>
            <a:noFill/>
          </a:ln>
        </p:spPr>
      </p:pic>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pic>
        <p:nvPicPr>
          <p:cNvPr id="679" name="Google Shape;679;p122"/>
          <p:cNvPicPr preferRelativeResize="0"/>
          <p:nvPr/>
        </p:nvPicPr>
        <p:blipFill rotWithShape="1">
          <a:blip r:embed="rId3">
            <a:alphaModFix/>
          </a:blip>
          <a:srcRect b="0" l="0" r="0" t="0"/>
          <a:stretch/>
        </p:blipFill>
        <p:spPr>
          <a:xfrm>
            <a:off x="914400" y="609600"/>
            <a:ext cx="7010400" cy="5057775"/>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pic>
        <p:nvPicPr>
          <p:cNvPr id="684" name="Google Shape;684;p123"/>
          <p:cNvPicPr preferRelativeResize="0"/>
          <p:nvPr/>
        </p:nvPicPr>
        <p:blipFill rotWithShape="1">
          <a:blip r:embed="rId3">
            <a:alphaModFix/>
          </a:blip>
          <a:srcRect b="0" l="0" r="0" t="0"/>
          <a:stretch/>
        </p:blipFill>
        <p:spPr>
          <a:xfrm>
            <a:off x="1295400" y="457200"/>
            <a:ext cx="6553200" cy="5867400"/>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pic>
        <p:nvPicPr>
          <p:cNvPr id="689" name="Google Shape;689;p124"/>
          <p:cNvPicPr preferRelativeResize="0"/>
          <p:nvPr/>
        </p:nvPicPr>
        <p:blipFill rotWithShape="1">
          <a:blip r:embed="rId3">
            <a:alphaModFix/>
          </a:blip>
          <a:srcRect b="0" l="0" r="0" t="0"/>
          <a:stretch/>
        </p:blipFill>
        <p:spPr>
          <a:xfrm>
            <a:off x="914400" y="1219200"/>
            <a:ext cx="7543800" cy="4191000"/>
          </a:xfrm>
          <a:prstGeom prst="rect">
            <a:avLst/>
          </a:prstGeom>
          <a:noFill/>
          <a:ln>
            <a:noFill/>
          </a:ln>
        </p:spPr>
      </p:pic>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4"/>
          <p:cNvPicPr preferRelativeResize="0"/>
          <p:nvPr/>
        </p:nvPicPr>
        <p:blipFill rotWithShape="1">
          <a:blip r:embed="rId3">
            <a:alphaModFix/>
          </a:blip>
          <a:srcRect b="0" l="0" r="0" t="0"/>
          <a:stretch/>
        </p:blipFill>
        <p:spPr>
          <a:xfrm>
            <a:off x="1371600" y="685801"/>
            <a:ext cx="6172200" cy="52530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5"/>
          <p:cNvSpPr/>
          <p:nvPr/>
        </p:nvSpPr>
        <p:spPr>
          <a:xfrm>
            <a:off x="685800" y="533400"/>
            <a:ext cx="80010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Two conventions </a:t>
            </a:r>
            <a:r>
              <a:rPr lang="en-US" sz="1800">
                <a:solidFill>
                  <a:schemeClr val="dk1"/>
                </a:solidFill>
                <a:latin typeface="Calibri"/>
                <a:ea typeface="Calibri"/>
                <a:cs typeface="Calibri"/>
                <a:sym typeface="Calibri"/>
              </a:rPr>
              <a:t>are used to identify the carbons in an amino acid—a practice that can be confusing. The additional carbons in an R group are commonly designated β , γ, δ , ε , and so forth, proceeding out from the </a:t>
            </a:r>
            <a:r>
              <a:rPr i="1" lang="en-US" sz="1800">
                <a:solidFill>
                  <a:schemeClr val="dk1"/>
                </a:solidFill>
                <a:latin typeface="Calibri"/>
                <a:ea typeface="Calibri"/>
                <a:cs typeface="Calibri"/>
                <a:sym typeface="Calibri"/>
              </a:rPr>
              <a:t> carbon. For most other organic molecules,  </a:t>
            </a:r>
            <a:r>
              <a:rPr lang="en-US" sz="1800">
                <a:solidFill>
                  <a:schemeClr val="dk1"/>
                </a:solidFill>
                <a:latin typeface="Calibri"/>
                <a:ea typeface="Calibri"/>
                <a:cs typeface="Calibri"/>
                <a:sym typeface="Calibri"/>
              </a:rPr>
              <a:t>carbon atoms are simply numbered from one end, giving highest priority (C-1) to the carbon with the substituent containing the atom of highest atomic number.</a:t>
            </a:r>
            <a:endParaRPr sz="1800">
              <a:solidFill>
                <a:schemeClr val="dk1"/>
              </a:solidFill>
              <a:latin typeface="Calibri"/>
              <a:ea typeface="Calibri"/>
              <a:cs typeface="Calibri"/>
              <a:sym typeface="Calibri"/>
            </a:endParaRPr>
          </a:p>
        </p:txBody>
      </p:sp>
      <p:pic>
        <p:nvPicPr>
          <p:cNvPr id="152" name="Google Shape;152;p25"/>
          <p:cNvPicPr preferRelativeResize="0"/>
          <p:nvPr/>
        </p:nvPicPr>
        <p:blipFill rotWithShape="1">
          <a:blip r:embed="rId3">
            <a:alphaModFix/>
          </a:blip>
          <a:srcRect b="0" l="0" r="0" t="0"/>
          <a:stretch/>
        </p:blipFill>
        <p:spPr>
          <a:xfrm>
            <a:off x="1143000" y="3000374"/>
            <a:ext cx="6553199" cy="1266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p:nvPr/>
        </p:nvSpPr>
        <p:spPr>
          <a:xfrm>
            <a:off x="533400" y="762000"/>
            <a:ext cx="8153400" cy="47089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Nearly all biological compounds with a chiral center occur</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naturally in only </a:t>
            </a:r>
            <a:r>
              <a:rPr lang="en-US" sz="2000">
                <a:solidFill>
                  <a:schemeClr val="dk2"/>
                </a:solidFill>
                <a:latin typeface="Calibri"/>
                <a:ea typeface="Calibri"/>
                <a:cs typeface="Calibri"/>
                <a:sym typeface="Calibri"/>
              </a:rPr>
              <a:t>one stereoisomeric form, either D or L</a:t>
            </a:r>
            <a:r>
              <a:rPr lang="en-US" sz="2000">
                <a:solidFill>
                  <a:schemeClr val="dk1"/>
                </a:solidFill>
                <a:latin typeface="Calibri"/>
                <a:ea typeface="Calibri"/>
                <a:cs typeface="Calibri"/>
                <a:sym typeface="Calibri"/>
              </a:rPr>
              <a:t>. </a:t>
            </a:r>
            <a:r>
              <a:rPr b="1" lang="en-US" sz="2000">
                <a:solidFill>
                  <a:schemeClr val="dk1"/>
                </a:solidFill>
                <a:latin typeface="Calibri"/>
                <a:ea typeface="Calibri"/>
                <a:cs typeface="Calibri"/>
                <a:sym typeface="Calibri"/>
              </a:rPr>
              <a:t>The amino acid residues in protein molecules are exclusively L stereoisomers.</a:t>
            </a:r>
            <a:r>
              <a:rPr lang="en-US" sz="2000">
                <a:solidFill>
                  <a:schemeClr val="dk1"/>
                </a:solidFill>
                <a:latin typeface="Calibri"/>
                <a:ea typeface="Calibri"/>
                <a:cs typeface="Calibri"/>
                <a:sym typeface="Calibri"/>
              </a:rPr>
              <a:t> D-Amino acid residues have been found in only a few, generally small peptides, including some peptides of bacterial cell walls and certain peptide antibiotics. It is remarkable that virtually </a:t>
            </a:r>
            <a:r>
              <a:rPr lang="en-US" sz="2000">
                <a:solidFill>
                  <a:srgbClr val="FF0000"/>
                </a:solidFill>
                <a:latin typeface="Calibri"/>
                <a:ea typeface="Calibri"/>
                <a:cs typeface="Calibri"/>
                <a:sym typeface="Calibri"/>
              </a:rPr>
              <a:t>all amino acid  residues in proteins are L stereoisomers.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When chiral compounds are formed by ordinary chemical reactions,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the result is a racemic mixture of D and L isomers, which are difficult for a chemist to distinguish and separate</a:t>
            </a:r>
            <a:r>
              <a:rPr lang="en-US" sz="2000">
                <a:solidFill>
                  <a:srgbClr val="FF0000"/>
                </a:solidFill>
                <a:latin typeface="Calibri"/>
                <a:ea typeface="Calibri"/>
                <a:cs typeface="Calibri"/>
                <a:sym typeface="Calibri"/>
              </a:rPr>
              <a:t>. But to a living system, D and L isomers are as different as the right hand and the left.</a:t>
            </a:r>
            <a:r>
              <a:rPr lang="en-US" sz="2000">
                <a:solidFill>
                  <a:schemeClr val="dk1"/>
                </a:solidFill>
                <a:latin typeface="Calibri"/>
                <a:ea typeface="Calibri"/>
                <a:cs typeface="Calibri"/>
                <a:sym typeface="Calibri"/>
              </a:rPr>
              <a:t> The formation of stable, repeating substructures in proteins  generally requires that their constituent amino acids be of one stereochemical series. Cells are able to specifically synthesize the L isomers of amino acids because the active sites of enzymes are asymmetric, causing the reactions they catalyze to be stereospecific</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7"/>
          <p:cNvPicPr preferRelativeResize="0"/>
          <p:nvPr/>
        </p:nvPicPr>
        <p:blipFill rotWithShape="1">
          <a:blip r:embed="rId3">
            <a:alphaModFix/>
          </a:blip>
          <a:srcRect b="0" l="0" r="0" t="0"/>
          <a:stretch/>
        </p:blipFill>
        <p:spPr>
          <a:xfrm>
            <a:off x="838200" y="914400"/>
            <a:ext cx="6934200" cy="4876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8"/>
          <p:cNvSpPr/>
          <p:nvPr/>
        </p:nvSpPr>
        <p:spPr>
          <a:xfrm>
            <a:off x="533400" y="197346"/>
            <a:ext cx="8382000" cy="30162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Amino Acids Can Be Classified by R Group</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Knowledge of the chemical properties of the common amino acids is central to an understanding of biochemistry. The topic can be simplified </a:t>
            </a:r>
            <a:r>
              <a:rPr lang="en-US" sz="1800">
                <a:solidFill>
                  <a:srgbClr val="C00000"/>
                </a:solidFill>
                <a:latin typeface="Calibri"/>
                <a:ea typeface="Calibri"/>
                <a:cs typeface="Calibri"/>
                <a:sym typeface="Calibri"/>
              </a:rPr>
              <a:t>by grouping the amino</a:t>
            </a:r>
            <a:endParaRPr/>
          </a:p>
          <a:p>
            <a:pPr indent="0" lvl="0" marL="0" marR="0" rtl="0" algn="l">
              <a:spcBef>
                <a:spcPts val="0"/>
              </a:spcBef>
              <a:spcAft>
                <a:spcPts val="0"/>
              </a:spcAft>
              <a:buNone/>
            </a:pPr>
            <a:r>
              <a:rPr lang="en-US" sz="1800">
                <a:solidFill>
                  <a:srgbClr val="C00000"/>
                </a:solidFill>
                <a:latin typeface="Calibri"/>
                <a:ea typeface="Calibri"/>
                <a:cs typeface="Calibri"/>
                <a:sym typeface="Calibri"/>
              </a:rPr>
              <a:t>acids into </a:t>
            </a:r>
            <a:r>
              <a:rPr lang="en-US" sz="2800">
                <a:solidFill>
                  <a:schemeClr val="dk2"/>
                </a:solidFill>
                <a:latin typeface="Calibri"/>
                <a:ea typeface="Calibri"/>
                <a:cs typeface="Calibri"/>
                <a:sym typeface="Calibri"/>
              </a:rPr>
              <a:t>five</a:t>
            </a:r>
            <a:r>
              <a:rPr lang="en-US" sz="1800">
                <a:solidFill>
                  <a:srgbClr val="C00000"/>
                </a:solidFill>
                <a:latin typeface="Calibri"/>
                <a:ea typeface="Calibri"/>
                <a:cs typeface="Calibri"/>
                <a:sym typeface="Calibri"/>
              </a:rPr>
              <a:t> main classes based on the properties of their R groups</a:t>
            </a:r>
            <a:r>
              <a:rPr lang="en-US" sz="1800">
                <a:solidFill>
                  <a:schemeClr val="dk1"/>
                </a:solidFill>
                <a:latin typeface="Calibri"/>
                <a:ea typeface="Calibri"/>
                <a:cs typeface="Calibri"/>
                <a:sym typeface="Calibri"/>
              </a:rPr>
              <a:t> (Table 3–1), in particular, their </a:t>
            </a:r>
            <a:r>
              <a:rPr b="1" lang="en-US" sz="1800">
                <a:solidFill>
                  <a:schemeClr val="dk1"/>
                </a:solidFill>
                <a:latin typeface="Calibri"/>
                <a:ea typeface="Calibri"/>
                <a:cs typeface="Calibri"/>
                <a:sym typeface="Calibri"/>
              </a:rPr>
              <a:t>polarity, </a:t>
            </a:r>
            <a:r>
              <a:rPr lang="en-US" sz="1800">
                <a:solidFill>
                  <a:schemeClr val="dk1"/>
                </a:solidFill>
                <a:latin typeface="Calibri"/>
                <a:ea typeface="Calibri"/>
                <a:cs typeface="Calibri"/>
                <a:sym typeface="Calibri"/>
              </a:rPr>
              <a:t>or tendency to interact with water at biological pH (near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pH 7.0). The polarity of the R groups varies widely, from nonpolar and hydrophobic (water-insoluble) to highly polar and hydrophilic (water-soluble).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structures of the 20 common amino acids are shown in </a:t>
            </a:r>
            <a:r>
              <a:rPr b="1" lang="en-US" sz="1800">
                <a:solidFill>
                  <a:schemeClr val="dk1"/>
                </a:solidFill>
                <a:latin typeface="Calibri"/>
                <a:ea typeface="Calibri"/>
                <a:cs typeface="Calibri"/>
                <a:sym typeface="Calibri"/>
              </a:rPr>
              <a:t>Figure 3–5, and some of their properties are  </a:t>
            </a:r>
            <a:r>
              <a:rPr lang="en-US" sz="1800">
                <a:solidFill>
                  <a:schemeClr val="dk1"/>
                </a:solidFill>
                <a:latin typeface="Calibri"/>
                <a:ea typeface="Calibri"/>
                <a:cs typeface="Calibri"/>
                <a:sym typeface="Calibri"/>
              </a:rPr>
              <a:t>listed in Table 3–1.</a:t>
            </a:r>
            <a:endParaRPr sz="1800">
              <a:solidFill>
                <a:schemeClr val="dk1"/>
              </a:solidFill>
              <a:latin typeface="Calibri"/>
              <a:ea typeface="Calibri"/>
              <a:cs typeface="Calibri"/>
              <a:sym typeface="Calibri"/>
            </a:endParaRPr>
          </a:p>
        </p:txBody>
      </p:sp>
      <p:pic>
        <p:nvPicPr>
          <p:cNvPr id="168" name="Google Shape;168;p28"/>
          <p:cNvPicPr preferRelativeResize="0"/>
          <p:nvPr/>
        </p:nvPicPr>
        <p:blipFill rotWithShape="1">
          <a:blip r:embed="rId3">
            <a:alphaModFix/>
          </a:blip>
          <a:srcRect b="0" l="0" r="0" t="0"/>
          <a:stretch/>
        </p:blipFill>
        <p:spPr>
          <a:xfrm>
            <a:off x="642938" y="3886200"/>
            <a:ext cx="7858125" cy="1524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9"/>
          <p:cNvPicPr preferRelativeResize="0"/>
          <p:nvPr/>
        </p:nvPicPr>
        <p:blipFill rotWithShape="1">
          <a:blip r:embed="rId3">
            <a:alphaModFix/>
          </a:blip>
          <a:srcRect b="0" l="0" r="0" t="0"/>
          <a:stretch/>
        </p:blipFill>
        <p:spPr>
          <a:xfrm>
            <a:off x="-228600" y="-381000"/>
            <a:ext cx="9144000" cy="7410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0"/>
          <p:cNvPicPr preferRelativeResize="0"/>
          <p:nvPr/>
        </p:nvPicPr>
        <p:blipFill rotWithShape="1">
          <a:blip r:embed="rId3">
            <a:alphaModFix/>
          </a:blip>
          <a:srcRect b="0" l="0" r="0" t="0"/>
          <a:stretch/>
        </p:blipFill>
        <p:spPr>
          <a:xfrm>
            <a:off x="0" y="0"/>
            <a:ext cx="9144000" cy="6629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31"/>
          <p:cNvPicPr preferRelativeResize="0"/>
          <p:nvPr/>
        </p:nvPicPr>
        <p:blipFill rotWithShape="1">
          <a:blip r:embed="rId3">
            <a:alphaModFix/>
          </a:blip>
          <a:srcRect b="0" l="0" r="0" t="0"/>
          <a:stretch/>
        </p:blipFill>
        <p:spPr>
          <a:xfrm>
            <a:off x="304800" y="838200"/>
            <a:ext cx="8305799" cy="34718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4"/>
          <p:cNvSpPr/>
          <p:nvPr/>
        </p:nvSpPr>
        <p:spPr>
          <a:xfrm>
            <a:off x="762000" y="685800"/>
            <a:ext cx="7315200" cy="31085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800" u="none" cap="none" strike="noStrike">
                <a:solidFill>
                  <a:schemeClr val="dk1"/>
                </a:solidFill>
                <a:latin typeface="Calibri"/>
                <a:ea typeface="Calibri"/>
                <a:cs typeface="Calibri"/>
                <a:sym typeface="Calibri"/>
              </a:rPr>
              <a:t>The word </a:t>
            </a:r>
            <a:r>
              <a:rPr b="0" i="1" lang="en-US" sz="2800" u="none" cap="none" strike="noStrike">
                <a:solidFill>
                  <a:srgbClr val="0070C0"/>
                </a:solidFill>
                <a:latin typeface="Calibri"/>
                <a:ea typeface="Calibri"/>
                <a:cs typeface="Calibri"/>
                <a:sym typeface="Calibri"/>
              </a:rPr>
              <a:t>protein </a:t>
            </a:r>
            <a:r>
              <a:rPr b="0" i="1" lang="en-US" sz="2800" u="none" cap="none" strike="noStrike">
                <a:solidFill>
                  <a:schemeClr val="dk1"/>
                </a:solidFill>
                <a:latin typeface="Calibri"/>
                <a:ea typeface="Calibri"/>
                <a:cs typeface="Calibri"/>
                <a:sym typeface="Calibri"/>
              </a:rPr>
              <a:t>that I propose to you . . . I would wish to derive from  </a:t>
            </a:r>
            <a:r>
              <a:rPr b="0" i="1" lang="en-US" sz="2800" u="none" cap="none" strike="noStrike">
                <a:solidFill>
                  <a:srgbClr val="0070C0"/>
                </a:solidFill>
                <a:latin typeface="Calibri"/>
                <a:ea typeface="Calibri"/>
                <a:cs typeface="Calibri"/>
                <a:sym typeface="Calibri"/>
              </a:rPr>
              <a:t>proteios</a:t>
            </a:r>
            <a:r>
              <a:rPr b="0" i="1" lang="en-US" sz="2800" u="none" cap="none" strike="noStrike">
                <a:solidFill>
                  <a:schemeClr val="dk1"/>
                </a:solidFill>
                <a:latin typeface="Calibri"/>
                <a:ea typeface="Calibri"/>
                <a:cs typeface="Calibri"/>
                <a:sym typeface="Calibri"/>
              </a:rPr>
              <a:t>, because it appears to be the primitive or principal substance  of animal nutrition that plants prepare for the herbivores, and which the latter then furnish to the carnivores.</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—J. J. Berzelius, letter to G. J. Mulder, </a:t>
            </a:r>
            <a:r>
              <a:rPr i="1" lang="en-US" sz="2800">
                <a:solidFill>
                  <a:srgbClr val="0070C0"/>
                </a:solidFill>
                <a:latin typeface="Calibri"/>
                <a:ea typeface="Calibri"/>
                <a:cs typeface="Calibri"/>
                <a:sym typeface="Calibri"/>
              </a:rPr>
              <a:t>1838</a:t>
            </a:r>
            <a:endParaRPr i="1" sz="2800">
              <a:solidFill>
                <a:srgbClr val="0070C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p:nvPr/>
        </p:nvSpPr>
        <p:spPr>
          <a:xfrm>
            <a:off x="533400" y="1143000"/>
            <a:ext cx="7772400"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Nonpolar, Aliphatic R Groups The R groups in this </a:t>
            </a:r>
            <a:r>
              <a:rPr lang="en-US" sz="1800">
                <a:solidFill>
                  <a:schemeClr val="dk1"/>
                </a:solidFill>
                <a:latin typeface="Calibri"/>
                <a:ea typeface="Calibri"/>
                <a:cs typeface="Calibri"/>
                <a:sym typeface="Calibri"/>
              </a:rPr>
              <a:t>class of amino acids are nonpolar and hydrophobic. The side chains of </a:t>
            </a:r>
            <a:r>
              <a:rPr b="1" lang="en-US" sz="1800">
                <a:solidFill>
                  <a:schemeClr val="dk1"/>
                </a:solidFill>
                <a:latin typeface="Calibri"/>
                <a:ea typeface="Calibri"/>
                <a:cs typeface="Calibri"/>
                <a:sym typeface="Calibri"/>
              </a:rPr>
              <a:t>alanine, valine, leucine, and isoleucine tend to cluster together within proteins, </a:t>
            </a:r>
            <a:r>
              <a:rPr lang="en-US" sz="1800">
                <a:solidFill>
                  <a:schemeClr val="dk1"/>
                </a:solidFill>
                <a:latin typeface="Calibri"/>
                <a:ea typeface="Calibri"/>
                <a:cs typeface="Calibri"/>
                <a:sym typeface="Calibri"/>
              </a:rPr>
              <a:t>stabilizing protein structure by means of hydrophobic interactions. </a:t>
            </a:r>
            <a:r>
              <a:rPr b="1" lang="en-US" sz="1800">
                <a:solidFill>
                  <a:schemeClr val="dk1"/>
                </a:solidFill>
                <a:latin typeface="Calibri"/>
                <a:ea typeface="Calibri"/>
                <a:cs typeface="Calibri"/>
                <a:sym typeface="Calibri"/>
              </a:rPr>
              <a:t>Glycine has the simplest structure. Although </a:t>
            </a:r>
            <a:r>
              <a:rPr lang="en-US" sz="1800">
                <a:solidFill>
                  <a:schemeClr val="dk1"/>
                </a:solidFill>
                <a:latin typeface="Calibri"/>
                <a:ea typeface="Calibri"/>
                <a:cs typeface="Calibri"/>
                <a:sym typeface="Calibri"/>
              </a:rPr>
              <a:t>it is most easily grouped with the nonpolar amino acids, its very small side chain makes no real contribution to hydrophobic interactions. </a:t>
            </a:r>
            <a:r>
              <a:rPr b="1" lang="en-US" sz="1800">
                <a:solidFill>
                  <a:schemeClr val="dk1"/>
                </a:solidFill>
                <a:latin typeface="Calibri"/>
                <a:ea typeface="Calibri"/>
                <a:cs typeface="Calibri"/>
                <a:sym typeface="Calibri"/>
              </a:rPr>
              <a:t>Methionine, </a:t>
            </a:r>
            <a:r>
              <a:rPr lang="en-US" sz="1800">
                <a:solidFill>
                  <a:schemeClr val="dk1"/>
                </a:solidFill>
                <a:latin typeface="Calibri"/>
                <a:ea typeface="Calibri"/>
                <a:cs typeface="Calibri"/>
                <a:sym typeface="Calibri"/>
              </a:rPr>
              <a:t>one of the two sulfur-containing amino acids, has a nonpolar thioether group in its side chain. </a:t>
            </a:r>
            <a:r>
              <a:rPr b="1" lang="en-US" sz="1800">
                <a:solidFill>
                  <a:schemeClr val="dk1"/>
                </a:solidFill>
                <a:latin typeface="Calibri"/>
                <a:ea typeface="Calibri"/>
                <a:cs typeface="Calibri"/>
                <a:sym typeface="Calibri"/>
              </a:rPr>
              <a:t>Proline </a:t>
            </a:r>
            <a:r>
              <a:rPr lang="en-US" sz="1800">
                <a:solidFill>
                  <a:schemeClr val="dk1"/>
                </a:solidFill>
                <a:latin typeface="Calibri"/>
                <a:ea typeface="Calibri"/>
                <a:cs typeface="Calibri"/>
                <a:sym typeface="Calibri"/>
              </a:rPr>
              <a:t>has an aliphatic side chain with a distinctive cyclic structure. The secondary amino (imino) group of proline residues is held in a rigid conformation that reduces the structural flexibility of polypeptide regions containing proline</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p:nvPr/>
        </p:nvSpPr>
        <p:spPr>
          <a:xfrm>
            <a:off x="762000" y="533401"/>
            <a:ext cx="739140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Aromatic R Groups Phenylalanine, tyrosine, and tryptophan, with their aromatic side chains, are relatively </a:t>
            </a:r>
            <a:r>
              <a:rPr lang="en-US" sz="1800">
                <a:solidFill>
                  <a:schemeClr val="dk1"/>
                </a:solidFill>
                <a:latin typeface="Calibri"/>
                <a:ea typeface="Calibri"/>
                <a:cs typeface="Calibri"/>
                <a:sym typeface="Calibri"/>
              </a:rPr>
              <a:t>nonpolar (hydrophobic). All can participate in hydrophobic  interactions. The hydroxyl group of tyrosine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can form hydrogen bonds, and it is an important functional group in some enzymes. Tyrosine and tryptophan are significantly more polar than phenylalanine, because Tryptophan and tyrosine, and to a much lesser extent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phenylalanine, absorb ultraviolet light (</a:t>
            </a:r>
            <a:r>
              <a:rPr b="1" lang="en-US" sz="1800">
                <a:solidFill>
                  <a:schemeClr val="dk1"/>
                </a:solidFill>
                <a:latin typeface="Calibri"/>
                <a:ea typeface="Calibri"/>
                <a:cs typeface="Calibri"/>
                <a:sym typeface="Calibri"/>
              </a:rPr>
              <a:t>Fig. 3–6;</a:t>
            </a:r>
            <a:r>
              <a:rPr lang="en-US" sz="1800">
                <a:solidFill>
                  <a:schemeClr val="dk1"/>
                </a:solidFill>
                <a:latin typeface="Calibri"/>
                <a:ea typeface="Calibri"/>
                <a:cs typeface="Calibri"/>
                <a:sym typeface="Calibri"/>
              </a:rPr>
              <a:t>. This accounts for the characteristic strong absorbance of light by most proteins at a wavelength</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of 280 nm, a property exploited by researchers in the characterization of proteins.</a:t>
            </a:r>
            <a:endParaRPr sz="1800">
              <a:solidFill>
                <a:schemeClr val="dk1"/>
              </a:solidFill>
              <a:latin typeface="Calibri"/>
              <a:ea typeface="Calibri"/>
              <a:cs typeface="Calibri"/>
              <a:sym typeface="Calibri"/>
            </a:endParaRPr>
          </a:p>
        </p:txBody>
      </p:sp>
      <p:pic>
        <p:nvPicPr>
          <p:cNvPr id="195" name="Google Shape;195;p33"/>
          <p:cNvPicPr preferRelativeResize="0"/>
          <p:nvPr/>
        </p:nvPicPr>
        <p:blipFill rotWithShape="1">
          <a:blip r:embed="rId3">
            <a:alphaModFix/>
          </a:blip>
          <a:srcRect b="0" l="0" r="0" t="0"/>
          <a:stretch/>
        </p:blipFill>
        <p:spPr>
          <a:xfrm>
            <a:off x="457201" y="3581400"/>
            <a:ext cx="8229600" cy="2743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34"/>
          <p:cNvPicPr preferRelativeResize="0"/>
          <p:nvPr/>
        </p:nvPicPr>
        <p:blipFill rotWithShape="1">
          <a:blip r:embed="rId3">
            <a:alphaModFix/>
          </a:blip>
          <a:srcRect b="0" l="0" r="0" t="0"/>
          <a:stretch/>
        </p:blipFill>
        <p:spPr>
          <a:xfrm>
            <a:off x="1247775" y="852488"/>
            <a:ext cx="6648450" cy="5153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35"/>
          <p:cNvPicPr preferRelativeResize="0"/>
          <p:nvPr/>
        </p:nvPicPr>
        <p:blipFill rotWithShape="1">
          <a:blip r:embed="rId3">
            <a:alphaModFix/>
          </a:blip>
          <a:srcRect b="0" l="0" r="0" t="0"/>
          <a:stretch/>
        </p:blipFill>
        <p:spPr>
          <a:xfrm>
            <a:off x="885825" y="690563"/>
            <a:ext cx="7419975" cy="5476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36"/>
          <p:cNvPicPr preferRelativeResize="0"/>
          <p:nvPr/>
        </p:nvPicPr>
        <p:blipFill rotWithShape="1">
          <a:blip r:embed="rId3">
            <a:alphaModFix/>
          </a:blip>
          <a:srcRect b="0" l="0" r="0" t="0"/>
          <a:stretch/>
        </p:blipFill>
        <p:spPr>
          <a:xfrm>
            <a:off x="723900" y="1524000"/>
            <a:ext cx="7696200" cy="28622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p:nvPr/>
        </p:nvSpPr>
        <p:spPr>
          <a:xfrm>
            <a:off x="685800" y="990600"/>
            <a:ext cx="8001000"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Polar, Uncharged R Groups The R groups of these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amino acids are more soluble in water, or more hydrophilic, than those of the nonpolar amino acids, because they contain functional groups that form</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hydrogen bonds with water. This class of amino acids includes </a:t>
            </a:r>
            <a:r>
              <a:rPr b="1" lang="en-US" sz="1800">
                <a:solidFill>
                  <a:schemeClr val="dk1"/>
                </a:solidFill>
                <a:latin typeface="Calibri"/>
                <a:ea typeface="Calibri"/>
                <a:cs typeface="Calibri"/>
                <a:sym typeface="Calibri"/>
              </a:rPr>
              <a:t>serine, threonine, cysteine, asparagine, </a:t>
            </a:r>
            <a:r>
              <a:rPr lang="en-US" sz="1800">
                <a:solidFill>
                  <a:schemeClr val="dk1"/>
                </a:solidFill>
                <a:latin typeface="Calibri"/>
                <a:ea typeface="Calibri"/>
                <a:cs typeface="Calibri"/>
                <a:sym typeface="Calibri"/>
              </a:rPr>
              <a:t>and </a:t>
            </a:r>
            <a:r>
              <a:rPr b="1" lang="en-US" sz="1800">
                <a:solidFill>
                  <a:schemeClr val="dk1"/>
                </a:solidFill>
                <a:latin typeface="Calibri"/>
                <a:ea typeface="Calibri"/>
                <a:cs typeface="Calibri"/>
                <a:sym typeface="Calibri"/>
              </a:rPr>
              <a:t>glutamine. The polarity of serine and threonine</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is contributed by </a:t>
            </a:r>
            <a:r>
              <a:rPr lang="en-US" sz="1800">
                <a:solidFill>
                  <a:srgbClr val="FF0000"/>
                </a:solidFill>
                <a:latin typeface="Calibri"/>
                <a:ea typeface="Calibri"/>
                <a:cs typeface="Calibri"/>
                <a:sym typeface="Calibri"/>
              </a:rPr>
              <a:t>their hydroxyl groups</a:t>
            </a:r>
            <a:r>
              <a:rPr lang="en-US" sz="1800">
                <a:solidFill>
                  <a:schemeClr val="dk1"/>
                </a:solidFill>
                <a:latin typeface="Calibri"/>
                <a:ea typeface="Calibri"/>
                <a:cs typeface="Calibri"/>
                <a:sym typeface="Calibri"/>
              </a:rPr>
              <a:t>; that of cysteine  by its </a:t>
            </a:r>
            <a:r>
              <a:rPr lang="en-US" sz="1800">
                <a:solidFill>
                  <a:srgbClr val="FF0000"/>
                </a:solidFill>
                <a:latin typeface="Calibri"/>
                <a:ea typeface="Calibri"/>
                <a:cs typeface="Calibri"/>
                <a:sym typeface="Calibri"/>
              </a:rPr>
              <a:t>sulfhydryl</a:t>
            </a:r>
            <a:r>
              <a:rPr lang="en-US" sz="1800">
                <a:solidFill>
                  <a:schemeClr val="dk1"/>
                </a:solidFill>
                <a:latin typeface="Calibri"/>
                <a:ea typeface="Calibri"/>
                <a:cs typeface="Calibri"/>
                <a:sym typeface="Calibri"/>
              </a:rPr>
              <a:t> </a:t>
            </a:r>
            <a:r>
              <a:rPr lang="en-US" sz="1800">
                <a:solidFill>
                  <a:srgbClr val="FF0000"/>
                </a:solidFill>
                <a:latin typeface="Calibri"/>
                <a:ea typeface="Calibri"/>
                <a:cs typeface="Calibri"/>
                <a:sym typeface="Calibri"/>
              </a:rPr>
              <a:t>group</a:t>
            </a:r>
            <a:r>
              <a:rPr lang="en-US" sz="1800">
                <a:solidFill>
                  <a:schemeClr val="dk1"/>
                </a:solidFill>
                <a:latin typeface="Calibri"/>
                <a:ea typeface="Calibri"/>
                <a:cs typeface="Calibri"/>
                <a:sym typeface="Calibri"/>
              </a:rPr>
              <a:t>, which is a weak acid and can make weak hydrogen bonds with oxygen or nitrogen;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and that of asparagine and glutamine by their  amide groups.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Asparagine and glutamine are </a:t>
            </a:r>
            <a:r>
              <a:rPr lang="en-US" sz="1800">
                <a:solidFill>
                  <a:srgbClr val="FF0000"/>
                </a:solidFill>
                <a:latin typeface="Calibri"/>
                <a:ea typeface="Calibri"/>
                <a:cs typeface="Calibri"/>
                <a:sym typeface="Calibri"/>
              </a:rPr>
              <a:t>the amides </a:t>
            </a:r>
            <a:r>
              <a:rPr lang="en-US" sz="1800">
                <a:solidFill>
                  <a:schemeClr val="dk1"/>
                </a:solidFill>
                <a:latin typeface="Calibri"/>
                <a:ea typeface="Calibri"/>
                <a:cs typeface="Calibri"/>
                <a:sym typeface="Calibri"/>
              </a:rPr>
              <a:t>of two other amino acids also found in proteins, aspartate and glutamate, respectively, to which asparagine and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glutamine are easily hydrolyzed by acid or base. Cysteine is readily oxidized to form a covalently </a:t>
            </a:r>
            <a:r>
              <a:rPr lang="en-US" sz="1800">
                <a:solidFill>
                  <a:srgbClr val="FF0000"/>
                </a:solidFill>
                <a:latin typeface="Calibri"/>
                <a:ea typeface="Calibri"/>
                <a:cs typeface="Calibri"/>
                <a:sym typeface="Calibri"/>
              </a:rPr>
              <a:t>linked dimeric amino acid called </a:t>
            </a:r>
            <a:r>
              <a:rPr b="1" lang="en-US" sz="1800">
                <a:solidFill>
                  <a:srgbClr val="FF0000"/>
                </a:solidFill>
                <a:latin typeface="Calibri"/>
                <a:ea typeface="Calibri"/>
                <a:cs typeface="Calibri"/>
                <a:sym typeface="Calibri"/>
              </a:rPr>
              <a:t>cystine</a:t>
            </a:r>
            <a:r>
              <a:rPr b="1" lang="en-US" sz="1800">
                <a:solidFill>
                  <a:schemeClr val="dk1"/>
                </a:solidFill>
                <a:latin typeface="Calibri"/>
                <a:ea typeface="Calibri"/>
                <a:cs typeface="Calibri"/>
                <a:sym typeface="Calibri"/>
              </a:rPr>
              <a:t>, in which two cysteine</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molecules or residues are joined by a disulfide bond </a:t>
            </a:r>
            <a:r>
              <a:rPr b="1" lang="en-US" sz="1800">
                <a:solidFill>
                  <a:schemeClr val="dk1"/>
                </a:solidFill>
                <a:latin typeface="Calibri"/>
                <a:ea typeface="Calibri"/>
                <a:cs typeface="Calibri"/>
                <a:sym typeface="Calibri"/>
              </a:rPr>
              <a:t>(Fig. 3–7). The disulfide-linked residues are </a:t>
            </a:r>
            <a:r>
              <a:rPr lang="en-US" sz="1800">
                <a:solidFill>
                  <a:schemeClr val="dk1"/>
                </a:solidFill>
                <a:latin typeface="Calibri"/>
                <a:ea typeface="Calibri"/>
                <a:cs typeface="Calibri"/>
                <a:sym typeface="Calibri"/>
              </a:rPr>
              <a:t>strongly hydrophobic (nonpolar). </a:t>
            </a:r>
            <a:r>
              <a:rPr lang="en-US" sz="1800">
                <a:solidFill>
                  <a:srgbClr val="FF0000"/>
                </a:solidFill>
                <a:latin typeface="Calibri"/>
                <a:ea typeface="Calibri"/>
                <a:cs typeface="Calibri"/>
                <a:sym typeface="Calibri"/>
              </a:rPr>
              <a:t>Disulfide bonds play a special role </a:t>
            </a:r>
            <a:r>
              <a:rPr lang="en-US" sz="1800">
                <a:solidFill>
                  <a:schemeClr val="dk1"/>
                </a:solidFill>
                <a:latin typeface="Calibri"/>
                <a:ea typeface="Calibri"/>
                <a:cs typeface="Calibri"/>
                <a:sym typeface="Calibri"/>
              </a:rPr>
              <a:t>in the structures of many proteins  by forming covalent links between parts of a polypeptide  molecule or between two different polypeptide chains.</a:t>
            </a: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38"/>
          <p:cNvPicPr preferRelativeResize="0"/>
          <p:nvPr/>
        </p:nvPicPr>
        <p:blipFill rotWithShape="1">
          <a:blip r:embed="rId3">
            <a:alphaModFix/>
          </a:blip>
          <a:srcRect b="0" l="0" r="0" t="0"/>
          <a:stretch/>
        </p:blipFill>
        <p:spPr>
          <a:xfrm>
            <a:off x="1171575" y="733425"/>
            <a:ext cx="6829425" cy="5391150"/>
          </a:xfrm>
          <a:prstGeom prst="rect">
            <a:avLst/>
          </a:prstGeom>
          <a:noFill/>
          <a:ln>
            <a:noFill/>
          </a:ln>
        </p:spPr>
      </p:pic>
      <p:sp>
        <p:nvSpPr>
          <p:cNvPr id="221" name="Google Shape;221;p38"/>
          <p:cNvSpPr/>
          <p:nvPr/>
        </p:nvSpPr>
        <p:spPr>
          <a:xfrm>
            <a:off x="3983537" y="914400"/>
            <a:ext cx="1176925"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(Fig. 3–7). </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p:nvPr/>
        </p:nvSpPr>
        <p:spPr>
          <a:xfrm>
            <a:off x="609600" y="1371600"/>
            <a:ext cx="7696200"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Positively Charged (Basic) R Groups </a:t>
            </a:r>
            <a:r>
              <a:rPr b="1" lang="en-US" sz="1800">
                <a:solidFill>
                  <a:srgbClr val="FF0000"/>
                </a:solidFill>
                <a:latin typeface="Calibri"/>
                <a:ea typeface="Calibri"/>
                <a:cs typeface="Calibri"/>
                <a:sym typeface="Calibri"/>
              </a:rPr>
              <a:t>The most  </a:t>
            </a:r>
            <a:r>
              <a:rPr lang="en-US" sz="1800">
                <a:solidFill>
                  <a:srgbClr val="FF0000"/>
                </a:solidFill>
                <a:latin typeface="Calibri"/>
                <a:ea typeface="Calibri"/>
                <a:cs typeface="Calibri"/>
                <a:sym typeface="Calibri"/>
              </a:rPr>
              <a:t>hydrophilic </a:t>
            </a:r>
            <a:r>
              <a:rPr lang="en-US" sz="1800">
                <a:solidFill>
                  <a:schemeClr val="dk1"/>
                </a:solidFill>
                <a:latin typeface="Calibri"/>
                <a:ea typeface="Calibri"/>
                <a:cs typeface="Calibri"/>
                <a:sym typeface="Calibri"/>
              </a:rPr>
              <a:t>R groups are those that are either </a:t>
            </a:r>
            <a:r>
              <a:rPr lang="en-US" sz="1800">
                <a:solidFill>
                  <a:srgbClr val="FF0000"/>
                </a:solidFill>
                <a:latin typeface="Calibri"/>
                <a:ea typeface="Calibri"/>
                <a:cs typeface="Calibri"/>
                <a:sym typeface="Calibri"/>
              </a:rPr>
              <a:t>positively  or negatively charged</a:t>
            </a:r>
            <a:r>
              <a:rPr lang="en-US" sz="1800">
                <a:solidFill>
                  <a:schemeClr val="dk1"/>
                </a:solidFill>
                <a:latin typeface="Calibri"/>
                <a:ea typeface="Calibri"/>
                <a:cs typeface="Calibri"/>
                <a:sym typeface="Calibri"/>
              </a:rPr>
              <a:t>. The amino acids in which the 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groups have significant positive charge at pH 7.0 are </a:t>
            </a:r>
            <a:r>
              <a:rPr b="1" lang="en-US" sz="1800">
                <a:solidFill>
                  <a:schemeClr val="dk1"/>
                </a:solidFill>
                <a:latin typeface="Calibri"/>
                <a:ea typeface="Calibri"/>
                <a:cs typeface="Calibri"/>
                <a:sym typeface="Calibri"/>
              </a:rPr>
              <a:t>lysine, </a:t>
            </a:r>
            <a:r>
              <a:rPr lang="en-US" sz="1800">
                <a:solidFill>
                  <a:schemeClr val="dk1"/>
                </a:solidFill>
                <a:latin typeface="Calibri"/>
                <a:ea typeface="Calibri"/>
                <a:cs typeface="Calibri"/>
                <a:sym typeface="Calibri"/>
              </a:rPr>
              <a:t>which has a second primary amino group at the </a:t>
            </a:r>
            <a:r>
              <a:rPr i="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position on its aliphatic chain; </a:t>
            </a:r>
            <a:r>
              <a:rPr b="1" lang="en-US" sz="1800">
                <a:solidFill>
                  <a:schemeClr val="dk1"/>
                </a:solidFill>
                <a:latin typeface="Calibri"/>
                <a:ea typeface="Calibri"/>
                <a:cs typeface="Calibri"/>
                <a:sym typeface="Calibri"/>
              </a:rPr>
              <a:t>arginine, which has a </a:t>
            </a:r>
            <a:r>
              <a:rPr lang="en-US" sz="1800">
                <a:solidFill>
                  <a:schemeClr val="dk1"/>
                </a:solidFill>
                <a:latin typeface="Calibri"/>
                <a:ea typeface="Calibri"/>
                <a:cs typeface="Calibri"/>
                <a:sym typeface="Calibri"/>
              </a:rPr>
              <a:t>positively charged guanidinium group; and </a:t>
            </a:r>
            <a:r>
              <a:rPr b="1" lang="en-US" sz="1800">
                <a:solidFill>
                  <a:schemeClr val="dk1"/>
                </a:solidFill>
                <a:latin typeface="Calibri"/>
                <a:ea typeface="Calibri"/>
                <a:cs typeface="Calibri"/>
                <a:sym typeface="Calibri"/>
              </a:rPr>
              <a:t>histidine, </a:t>
            </a:r>
            <a:r>
              <a:rPr lang="en-US" sz="1800">
                <a:solidFill>
                  <a:schemeClr val="dk1"/>
                </a:solidFill>
                <a:latin typeface="Calibri"/>
                <a:ea typeface="Calibri"/>
                <a:cs typeface="Calibri"/>
                <a:sym typeface="Calibri"/>
              </a:rPr>
              <a:t>which has an aromatic imidazole group. As the only common amino acid having an ionizable side chain with p</a:t>
            </a:r>
            <a:r>
              <a:rPr i="1" lang="en-US" sz="1800">
                <a:solidFill>
                  <a:schemeClr val="dk1"/>
                </a:solidFill>
                <a:latin typeface="Calibri"/>
                <a:ea typeface="Calibri"/>
                <a:cs typeface="Calibri"/>
                <a:sym typeface="Calibri"/>
              </a:rPr>
              <a:t>Ka near neutrality</a:t>
            </a:r>
            <a:r>
              <a:rPr i="1" lang="en-US" sz="1800">
                <a:solidFill>
                  <a:srgbClr val="FF0000"/>
                </a:solidFill>
                <a:latin typeface="Calibri"/>
                <a:ea typeface="Calibri"/>
                <a:cs typeface="Calibri"/>
                <a:sym typeface="Calibri"/>
              </a:rPr>
              <a:t>, histidine </a:t>
            </a:r>
            <a:r>
              <a:rPr i="1" lang="en-US" sz="1800">
                <a:solidFill>
                  <a:schemeClr val="dk1"/>
                </a:solidFill>
                <a:latin typeface="Calibri"/>
                <a:ea typeface="Calibri"/>
                <a:cs typeface="Calibri"/>
                <a:sym typeface="Calibri"/>
              </a:rPr>
              <a:t>may be positively charged </a:t>
            </a:r>
            <a:r>
              <a:rPr lang="en-US" sz="1800">
                <a:solidFill>
                  <a:schemeClr val="dk1"/>
                </a:solidFill>
                <a:latin typeface="Calibri"/>
                <a:ea typeface="Calibri"/>
                <a:cs typeface="Calibri"/>
                <a:sym typeface="Calibri"/>
              </a:rPr>
              <a:t>(protonated form) or uncharged at pH 7.0. His residues facilitate </a:t>
            </a:r>
            <a:r>
              <a:rPr lang="en-US" sz="1800">
                <a:solidFill>
                  <a:srgbClr val="FF0000"/>
                </a:solidFill>
                <a:latin typeface="Calibri"/>
                <a:ea typeface="Calibri"/>
                <a:cs typeface="Calibri"/>
                <a:sym typeface="Calibri"/>
              </a:rPr>
              <a:t>many enzyme-catalyzed reactions </a:t>
            </a:r>
            <a:r>
              <a:rPr lang="en-US" sz="1800">
                <a:solidFill>
                  <a:schemeClr val="dk1"/>
                </a:solidFill>
                <a:latin typeface="Calibri"/>
                <a:ea typeface="Calibri"/>
                <a:cs typeface="Calibri"/>
                <a:sym typeface="Calibri"/>
              </a:rPr>
              <a:t>by serving as proton donors/acceptors.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Negatively Charged (Acidic) R Groups The two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amino acids having R groups with a net negative charge at pH 7.0 are </a:t>
            </a:r>
            <a:r>
              <a:rPr b="1" lang="en-US" sz="1800">
                <a:solidFill>
                  <a:schemeClr val="dk1"/>
                </a:solidFill>
                <a:latin typeface="Calibri"/>
                <a:ea typeface="Calibri"/>
                <a:cs typeface="Calibri"/>
                <a:sym typeface="Calibri"/>
              </a:rPr>
              <a:t>aspartate and glutamate, each of which  </a:t>
            </a:r>
            <a:r>
              <a:rPr lang="en-US" sz="1800">
                <a:solidFill>
                  <a:schemeClr val="dk1"/>
                </a:solidFill>
                <a:latin typeface="Calibri"/>
                <a:ea typeface="Calibri"/>
                <a:cs typeface="Calibri"/>
                <a:sym typeface="Calibri"/>
              </a:rPr>
              <a:t>has a second carboxyl group.</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0"/>
          <p:cNvSpPr/>
          <p:nvPr/>
        </p:nvSpPr>
        <p:spPr>
          <a:xfrm>
            <a:off x="990600" y="1443841"/>
            <a:ext cx="693420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Amino acids to calm down and Pep up</a:t>
            </a:r>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Some people insist that supplements of Tyrosine give them a morning lift and that tryptophan  helps them sleep at night .Milk proteins have high levels of tryptophan ; a glass of warm milk before bed is widely believed to be an aid in inducing sleep. Cheese and red wines contain high amounts of tyramine , which mimics epinephrine ; for many people a cheese omelet in the morning is a favorite way to a start the day.										</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descr="03p64a" id="236" name="Google Shape;236;p41"/>
          <p:cNvSpPr/>
          <p:nvPr/>
        </p:nvSpPr>
        <p:spPr>
          <a:xfrm>
            <a:off x="0" y="1219200"/>
            <a:ext cx="4572000" cy="5638800"/>
          </a:xfrm>
          <a:prstGeom prst="rect">
            <a:avLst/>
          </a:prstGeom>
          <a:blipFill rotWithShape="1">
            <a:blip r:embed="rId3">
              <a:alphaModFix/>
            </a:blip>
            <a:stretch>
              <a:fillRect b="0" l="0" r="-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03p64b" id="237" name="Google Shape;237;p41"/>
          <p:cNvSpPr/>
          <p:nvPr/>
        </p:nvSpPr>
        <p:spPr>
          <a:xfrm>
            <a:off x="4641273" y="1"/>
            <a:ext cx="4572000" cy="6858000"/>
          </a:xfrm>
          <a:prstGeom prst="rect">
            <a:avLst/>
          </a:prstGeom>
          <a:blipFill rotWithShape="1">
            <a:blip r:embed="rId4">
              <a:alphaModFix/>
            </a:blip>
            <a:stretch>
              <a:fillRect b="-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p:nvPr/>
        </p:nvSpPr>
        <p:spPr>
          <a:xfrm>
            <a:off x="381000" y="304800"/>
            <a:ext cx="8458200" cy="550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200">
                <a:solidFill>
                  <a:srgbClr val="0070C0"/>
                </a:solidFill>
                <a:latin typeface="Calibri"/>
                <a:ea typeface="Calibri"/>
                <a:cs typeface="Calibri"/>
                <a:sym typeface="Calibri"/>
              </a:rPr>
              <a:t>Proteins</a:t>
            </a:r>
            <a:r>
              <a:rPr i="1" lang="en-US" sz="3200">
                <a:solidFill>
                  <a:schemeClr val="dk1"/>
                </a:solidFill>
                <a:latin typeface="Calibri"/>
                <a:ea typeface="Calibri"/>
                <a:cs typeface="Calibri"/>
                <a:sym typeface="Calibri"/>
              </a:rPr>
              <a:t> are the most abundant biological  macromolecules, occurring in all cells and all parts of cells. </a:t>
            </a:r>
            <a:r>
              <a:rPr i="1" lang="en-US" sz="3200">
                <a:solidFill>
                  <a:srgbClr val="0070C0"/>
                </a:solidFill>
                <a:latin typeface="Calibri"/>
                <a:ea typeface="Calibri"/>
                <a:cs typeface="Calibri"/>
                <a:sym typeface="Calibri"/>
              </a:rPr>
              <a:t>Proteins</a:t>
            </a:r>
            <a:r>
              <a:rPr i="1" lang="en-US" sz="3200">
                <a:solidFill>
                  <a:schemeClr val="dk1"/>
                </a:solidFill>
                <a:latin typeface="Calibri"/>
                <a:ea typeface="Calibri"/>
                <a:cs typeface="Calibri"/>
                <a:sym typeface="Calibri"/>
              </a:rPr>
              <a:t> also occur in great variety; thousands of  different kinds may be found in a single cell. </a:t>
            </a:r>
            <a:r>
              <a:rPr i="1" lang="en-US" sz="3200">
                <a:solidFill>
                  <a:srgbClr val="0070C0"/>
                </a:solidFill>
                <a:latin typeface="Calibri"/>
                <a:ea typeface="Calibri"/>
                <a:cs typeface="Calibri"/>
                <a:sym typeface="Calibri"/>
              </a:rPr>
              <a:t>Proteins</a:t>
            </a:r>
            <a:r>
              <a:rPr i="1" lang="en-US" sz="3200">
                <a:solidFill>
                  <a:schemeClr val="dk1"/>
                </a:solidFill>
                <a:latin typeface="Calibri"/>
                <a:ea typeface="Calibri"/>
                <a:cs typeface="Calibri"/>
                <a:sym typeface="Calibri"/>
              </a:rPr>
              <a:t> are the molecular instruments through which genetic information is expressed.</a:t>
            </a:r>
            <a:r>
              <a:rPr lang="en-US" sz="3200">
                <a:solidFill>
                  <a:schemeClr val="dk1"/>
                </a:solidFill>
                <a:latin typeface="Calibri"/>
                <a:ea typeface="Calibri"/>
                <a:cs typeface="Calibri"/>
                <a:sym typeface="Calibri"/>
              </a:rPr>
              <a:t> </a:t>
            </a:r>
            <a:r>
              <a:rPr i="1" lang="en-US" sz="3200">
                <a:solidFill>
                  <a:srgbClr val="0070C0"/>
                </a:solidFill>
                <a:latin typeface="Calibri"/>
                <a:ea typeface="Calibri"/>
                <a:cs typeface="Calibri"/>
                <a:sym typeface="Calibri"/>
              </a:rPr>
              <a:t>All proteins</a:t>
            </a:r>
            <a:r>
              <a:rPr i="1" lang="en-US" sz="3200">
                <a:solidFill>
                  <a:schemeClr val="dk1"/>
                </a:solidFill>
                <a:latin typeface="Calibri"/>
                <a:ea typeface="Calibri"/>
                <a:cs typeface="Calibri"/>
                <a:sym typeface="Calibri"/>
              </a:rPr>
              <a:t>, whether from the most ancient lines of bacteria or from the most complex forms of life, are constructed from the same ubiquitous set of </a:t>
            </a:r>
            <a:r>
              <a:rPr i="1" lang="en-US" sz="3200">
                <a:solidFill>
                  <a:srgbClr val="0070C0"/>
                </a:solidFill>
                <a:latin typeface="Calibri"/>
                <a:ea typeface="Calibri"/>
                <a:cs typeface="Calibri"/>
                <a:sym typeface="Calibri"/>
              </a:rPr>
              <a:t>20 amino </a:t>
            </a:r>
            <a:r>
              <a:rPr lang="en-US" sz="3200">
                <a:solidFill>
                  <a:srgbClr val="0070C0"/>
                </a:solidFill>
                <a:latin typeface="Calibri"/>
                <a:ea typeface="Calibri"/>
                <a:cs typeface="Calibri"/>
                <a:sym typeface="Calibri"/>
              </a:rPr>
              <a:t>acids</a:t>
            </a:r>
            <a:r>
              <a:rPr lang="en-US" sz="3200">
                <a:solidFill>
                  <a:schemeClr val="dk1"/>
                </a:solidFill>
                <a:latin typeface="Calibri"/>
                <a:ea typeface="Calibri"/>
                <a:cs typeface="Calibri"/>
                <a:sym typeface="Calibri"/>
              </a:rPr>
              <a:t>, covalently linked in characteristic linear sequences.</a:t>
            </a:r>
            <a:endParaRPr i="1" sz="32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42"/>
          <p:cNvSpPr/>
          <p:nvPr/>
        </p:nvSpPr>
        <p:spPr>
          <a:xfrm>
            <a:off x="228600" y="304799"/>
            <a:ext cx="8382000" cy="424731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Uncommon Amino Acids Also Have Important  Functions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 addition to the 20 common amino acids, proteins may contain residues created by </a:t>
            </a:r>
            <a:r>
              <a:rPr i="1" lang="en-US" sz="1800">
                <a:solidFill>
                  <a:srgbClr val="FF0000"/>
                </a:solidFill>
                <a:latin typeface="Calibri"/>
                <a:ea typeface="Calibri"/>
                <a:cs typeface="Calibri"/>
                <a:sym typeface="Calibri"/>
              </a:rPr>
              <a:t>modification of common residues already incorporated into a polypeptide</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(Fig. 3–8a). Among these uncommon amino acids </a:t>
            </a:r>
            <a:r>
              <a:rPr lang="en-US" sz="1800">
                <a:solidFill>
                  <a:schemeClr val="dk1"/>
                </a:solidFill>
                <a:latin typeface="Calibri"/>
                <a:ea typeface="Calibri"/>
                <a:cs typeface="Calibri"/>
                <a:sym typeface="Calibri"/>
              </a:rPr>
              <a:t>are </a:t>
            </a:r>
            <a:r>
              <a:rPr b="1" lang="en-US" sz="1800">
                <a:solidFill>
                  <a:srgbClr val="FF0000"/>
                </a:solidFill>
                <a:latin typeface="Calibri"/>
                <a:ea typeface="Calibri"/>
                <a:cs typeface="Calibri"/>
                <a:sym typeface="Calibri"/>
              </a:rPr>
              <a:t>4-hydroxyproline,</a:t>
            </a:r>
            <a:r>
              <a:rPr b="1" lang="en-US" sz="1800">
                <a:solidFill>
                  <a:schemeClr val="dk1"/>
                </a:solidFill>
                <a:latin typeface="Calibri"/>
                <a:ea typeface="Calibri"/>
                <a:cs typeface="Calibri"/>
                <a:sym typeface="Calibri"/>
              </a:rPr>
              <a:t> a derivative of proline, and </a:t>
            </a:r>
            <a:r>
              <a:rPr b="1" lang="en-US" sz="1800">
                <a:solidFill>
                  <a:srgbClr val="FF0000"/>
                </a:solidFill>
                <a:latin typeface="Calibri"/>
                <a:ea typeface="Calibri"/>
                <a:cs typeface="Calibri"/>
                <a:sym typeface="Calibri"/>
              </a:rPr>
              <a:t>5-hydroxylysine</a:t>
            </a:r>
            <a:r>
              <a:rPr b="1" lang="en-US" sz="1800">
                <a:solidFill>
                  <a:schemeClr val="dk1"/>
                </a:solidFill>
                <a:latin typeface="Calibri"/>
                <a:ea typeface="Calibri"/>
                <a:cs typeface="Calibri"/>
                <a:sym typeface="Calibri"/>
              </a:rPr>
              <a:t>, derived from lysine. The former is </a:t>
            </a:r>
            <a:r>
              <a:rPr lang="en-US" sz="1800">
                <a:solidFill>
                  <a:schemeClr val="dk1"/>
                </a:solidFill>
                <a:latin typeface="Calibri"/>
                <a:ea typeface="Calibri"/>
                <a:cs typeface="Calibri"/>
                <a:sym typeface="Calibri"/>
              </a:rPr>
              <a:t>found in plant cell wall proteins, and both are found in collagen, a fibrous protein of connective tissues.</a:t>
            </a:r>
            <a:endParaRPr/>
          </a:p>
          <a:p>
            <a:pPr indent="0" lvl="0" marL="0" marR="0" rtl="0" algn="l">
              <a:spcBef>
                <a:spcPts val="0"/>
              </a:spcBef>
              <a:spcAft>
                <a:spcPts val="0"/>
              </a:spcAft>
              <a:buNone/>
            </a:pPr>
            <a:r>
              <a:rPr b="1" lang="en-US" sz="1800">
                <a:solidFill>
                  <a:srgbClr val="FF0000"/>
                </a:solidFill>
                <a:latin typeface="Calibri"/>
                <a:ea typeface="Calibri"/>
                <a:cs typeface="Calibri"/>
                <a:sym typeface="Calibri"/>
              </a:rPr>
              <a:t>6-</a:t>
            </a:r>
            <a:r>
              <a:rPr b="1" i="1" lang="en-US" sz="1800">
                <a:solidFill>
                  <a:srgbClr val="FF0000"/>
                </a:solidFill>
                <a:latin typeface="Calibri"/>
                <a:ea typeface="Calibri"/>
                <a:cs typeface="Calibri"/>
                <a:sym typeface="Calibri"/>
              </a:rPr>
              <a:t>N-Methyllysine</a:t>
            </a:r>
            <a:r>
              <a:rPr b="1" i="1" lang="en-US" sz="1800">
                <a:solidFill>
                  <a:schemeClr val="dk1"/>
                </a:solidFill>
                <a:latin typeface="Calibri"/>
                <a:ea typeface="Calibri"/>
                <a:cs typeface="Calibri"/>
                <a:sym typeface="Calibri"/>
              </a:rPr>
              <a:t> is a constituent of myosin, a contractile </a:t>
            </a:r>
            <a:r>
              <a:rPr lang="en-US" sz="1800">
                <a:solidFill>
                  <a:schemeClr val="dk1"/>
                </a:solidFill>
                <a:latin typeface="Calibri"/>
                <a:ea typeface="Calibri"/>
                <a:cs typeface="Calibri"/>
                <a:sym typeface="Calibri"/>
              </a:rPr>
              <a:t>protein of muscle. Another important uncommon amino acid is </a:t>
            </a:r>
            <a:r>
              <a:rPr lang="en-US" sz="1800">
                <a:solidFill>
                  <a:srgbClr val="FF0000"/>
                </a:solidFill>
                <a:latin typeface="Calibri"/>
                <a:ea typeface="Calibri"/>
                <a:cs typeface="Calibri"/>
                <a:sym typeface="Calibri"/>
              </a:rPr>
              <a:t>γ</a:t>
            </a:r>
            <a:r>
              <a:rPr b="1" lang="en-US" sz="1800">
                <a:solidFill>
                  <a:srgbClr val="FF0000"/>
                </a:solidFill>
                <a:latin typeface="Calibri"/>
                <a:ea typeface="Calibri"/>
                <a:cs typeface="Calibri"/>
                <a:sym typeface="Calibri"/>
              </a:rPr>
              <a:t>-carboxyglutamate</a:t>
            </a:r>
            <a:r>
              <a:rPr b="1" lang="en-US" sz="1800">
                <a:solidFill>
                  <a:schemeClr val="dk1"/>
                </a:solidFill>
                <a:latin typeface="Calibri"/>
                <a:ea typeface="Calibri"/>
                <a:cs typeface="Calibri"/>
                <a:sym typeface="Calibri"/>
              </a:rPr>
              <a:t>, found in the blood clotting</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protein prothrombin and in certain other proteins that bind Ca2 as part of their biological function. More complex</a:t>
            </a:r>
            <a:r>
              <a:rPr b="1" lang="en-US" sz="1800">
                <a:solidFill>
                  <a:schemeClr val="dk1"/>
                </a:solidFill>
                <a:latin typeface="Calibri"/>
                <a:ea typeface="Calibri"/>
                <a:cs typeface="Calibri"/>
                <a:sym typeface="Calibri"/>
              </a:rPr>
              <a:t>, a derivative of four Lys </a:t>
            </a:r>
            <a:r>
              <a:rPr lang="en-US" sz="1800">
                <a:solidFill>
                  <a:schemeClr val="dk1"/>
                </a:solidFill>
                <a:latin typeface="Calibri"/>
                <a:ea typeface="Calibri"/>
                <a:cs typeface="Calibri"/>
                <a:sym typeface="Calibri"/>
              </a:rPr>
              <a:t>residues, which is found in the fibrous proteis </a:t>
            </a:r>
            <a:r>
              <a:rPr b="1" lang="en-US" sz="1800">
                <a:solidFill>
                  <a:srgbClr val="FF0000"/>
                </a:solidFill>
                <a:latin typeface="Calibri"/>
                <a:ea typeface="Calibri"/>
                <a:cs typeface="Calibri"/>
                <a:sym typeface="Calibri"/>
              </a:rPr>
              <a:t>desmosine</a:t>
            </a:r>
            <a:r>
              <a:rPr b="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in elastin. </a:t>
            </a:r>
            <a:r>
              <a:rPr b="1" lang="en-US" sz="1800">
                <a:solidFill>
                  <a:schemeClr val="dk1"/>
                </a:solidFill>
                <a:latin typeface="Calibri"/>
                <a:ea typeface="Calibri"/>
                <a:cs typeface="Calibri"/>
                <a:sym typeface="Calibri"/>
              </a:rPr>
              <a:t>Selenocysteine is a special case. This rare amino </a:t>
            </a:r>
            <a:r>
              <a:rPr lang="en-US" sz="1800">
                <a:solidFill>
                  <a:schemeClr val="dk1"/>
                </a:solidFill>
                <a:latin typeface="Calibri"/>
                <a:ea typeface="Calibri"/>
                <a:cs typeface="Calibri"/>
                <a:sym typeface="Calibri"/>
              </a:rPr>
              <a:t>acid residue is introduced during protein synthesis rather than created through a postsynthetic modification. It contains selenium rather than the sulfur of cysteine. Actually derived from serine, selenocysteine is a constituent of just a few known proteins</a:t>
            </a:r>
            <a:endParaRPr sz="1800">
              <a:solidFill>
                <a:schemeClr val="dk1"/>
              </a:solidFill>
              <a:latin typeface="Calibri"/>
              <a:ea typeface="Calibri"/>
              <a:cs typeface="Calibri"/>
              <a:sym typeface="Calibri"/>
            </a:endParaRPr>
          </a:p>
        </p:txBody>
      </p:sp>
      <p:sp>
        <p:nvSpPr>
          <p:cNvPr id="243" name="Google Shape;243;p42"/>
          <p:cNvSpPr/>
          <p:nvPr/>
        </p:nvSpPr>
        <p:spPr>
          <a:xfrm>
            <a:off x="228600" y="4537442"/>
            <a:ext cx="79248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Some amino acid residues in a protein </a:t>
            </a:r>
            <a:r>
              <a:rPr i="1" lang="en-US" sz="1800">
                <a:solidFill>
                  <a:srgbClr val="FF0000"/>
                </a:solidFill>
                <a:latin typeface="Calibri"/>
                <a:ea typeface="Calibri"/>
                <a:cs typeface="Calibri"/>
                <a:sym typeface="Calibri"/>
              </a:rPr>
              <a:t>may be modified transiently </a:t>
            </a:r>
            <a:r>
              <a:rPr lang="en-US" sz="1800">
                <a:solidFill>
                  <a:schemeClr val="dk1"/>
                </a:solidFill>
                <a:latin typeface="Calibri"/>
                <a:ea typeface="Calibri"/>
                <a:cs typeface="Calibri"/>
                <a:sym typeface="Calibri"/>
              </a:rPr>
              <a:t>to alter the protein’s function. The addition of phosphoryl, methyl, acetyl, adenylyl, ADPribosyl,</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or other groups to particular amino acid residues can increase or decrease a protein’s activity. Some 300 additional amino acids have been found in cells. They have a variety of functions but are not all constituents of proteins. </a:t>
            </a:r>
            <a:r>
              <a:rPr b="1" lang="en-US" sz="1800">
                <a:solidFill>
                  <a:schemeClr val="dk1"/>
                </a:solidFill>
                <a:latin typeface="Calibri"/>
                <a:ea typeface="Calibri"/>
                <a:cs typeface="Calibri"/>
                <a:sym typeface="Calibri"/>
              </a:rPr>
              <a:t>Ornithine and citrulline</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3"/>
          <p:cNvSpPr/>
          <p:nvPr/>
        </p:nvSpPr>
        <p:spPr>
          <a:xfrm>
            <a:off x="304800" y="1295400"/>
            <a:ext cx="8610600"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FIGURE 3–8 Uncommon amino acids. (a) Some uncommon amino</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acids found in proteins. All are derived from common amino acids. </a:t>
            </a:r>
            <a:r>
              <a:rPr lang="en-US" sz="2400">
                <a:solidFill>
                  <a:srgbClr val="FF0000"/>
                </a:solidFill>
                <a:latin typeface="Calibri"/>
                <a:ea typeface="Calibri"/>
                <a:cs typeface="Calibri"/>
                <a:sym typeface="Calibri"/>
              </a:rPr>
              <a:t>Extra functional groups added by modification reactions are shown in red</a:t>
            </a:r>
            <a:r>
              <a:rPr lang="en-US" sz="2400">
                <a:solidFill>
                  <a:schemeClr val="dk1"/>
                </a:solidFill>
                <a:latin typeface="Calibri"/>
                <a:ea typeface="Calibri"/>
                <a:cs typeface="Calibri"/>
                <a:sym typeface="Calibri"/>
              </a:rPr>
              <a:t>. Desmosine is formed from four Lys residues (the four carbon backbones are shaded in yellow). Note the use of either numbers or Greek letters to identify the carbon atoms in these structures. </a:t>
            </a:r>
            <a:r>
              <a:rPr b="1" lang="en-US" sz="2400">
                <a:solidFill>
                  <a:schemeClr val="dk1"/>
                </a:solidFill>
                <a:latin typeface="Calibri"/>
                <a:ea typeface="Calibri"/>
                <a:cs typeface="Calibri"/>
                <a:sym typeface="Calibri"/>
              </a:rPr>
              <a:t>(b) Reversible </a:t>
            </a:r>
            <a:r>
              <a:rPr lang="en-US" sz="2400">
                <a:solidFill>
                  <a:schemeClr val="dk1"/>
                </a:solidFill>
                <a:latin typeface="Calibri"/>
                <a:ea typeface="Calibri"/>
                <a:cs typeface="Calibri"/>
                <a:sym typeface="Calibri"/>
              </a:rPr>
              <a:t>amino acid modifications involved in regulation of protein activity. Phosphorylation is the most common type of regulatory modification.</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(c) Ornithine and citrulline, which are not found in proteins, are intermediates </a:t>
            </a:r>
            <a:r>
              <a:rPr lang="en-US" sz="2400">
                <a:solidFill>
                  <a:schemeClr val="dk1"/>
                </a:solidFill>
                <a:latin typeface="Calibri"/>
                <a:ea typeface="Calibri"/>
                <a:cs typeface="Calibri"/>
                <a:sym typeface="Calibri"/>
              </a:rPr>
              <a:t>in the biosynthesis of arginine and in the urea cycle</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44"/>
          <p:cNvPicPr preferRelativeResize="0"/>
          <p:nvPr/>
        </p:nvPicPr>
        <p:blipFill rotWithShape="1">
          <a:blip r:embed="rId3">
            <a:alphaModFix/>
          </a:blip>
          <a:srcRect b="0" l="0" r="0" t="0"/>
          <a:stretch/>
        </p:blipFill>
        <p:spPr>
          <a:xfrm>
            <a:off x="895350" y="585788"/>
            <a:ext cx="7353300" cy="5686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5"/>
          <p:cNvSpPr/>
          <p:nvPr/>
        </p:nvSpPr>
        <p:spPr>
          <a:xfrm>
            <a:off x="1066800" y="4979126"/>
            <a:ext cx="69342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 Reversible </a:t>
            </a:r>
            <a:r>
              <a:rPr lang="en-US" sz="1800">
                <a:solidFill>
                  <a:schemeClr val="dk1"/>
                </a:solidFill>
                <a:latin typeface="Calibri"/>
                <a:ea typeface="Calibri"/>
                <a:cs typeface="Calibri"/>
                <a:sym typeface="Calibri"/>
              </a:rPr>
              <a:t>amino acid modifications involved in regulation of protein activity. Phosphorylation is the most common type of regulatory modification.</a:t>
            </a:r>
            <a:endParaRPr sz="1800">
              <a:solidFill>
                <a:schemeClr val="dk1"/>
              </a:solidFill>
              <a:latin typeface="Calibri"/>
              <a:ea typeface="Calibri"/>
              <a:cs typeface="Calibri"/>
              <a:sym typeface="Calibri"/>
            </a:endParaRPr>
          </a:p>
        </p:txBody>
      </p:sp>
      <p:pic>
        <p:nvPicPr>
          <p:cNvPr id="259" name="Google Shape;259;p45"/>
          <p:cNvPicPr preferRelativeResize="0"/>
          <p:nvPr/>
        </p:nvPicPr>
        <p:blipFill rotWithShape="1">
          <a:blip r:embed="rId3">
            <a:alphaModFix/>
          </a:blip>
          <a:srcRect b="0" l="0" r="0" t="0"/>
          <a:stretch/>
        </p:blipFill>
        <p:spPr>
          <a:xfrm>
            <a:off x="2533650" y="914401"/>
            <a:ext cx="4076700" cy="38099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46"/>
          <p:cNvPicPr preferRelativeResize="0"/>
          <p:nvPr/>
        </p:nvPicPr>
        <p:blipFill rotWithShape="1">
          <a:blip r:embed="rId3">
            <a:alphaModFix/>
          </a:blip>
          <a:srcRect b="0" l="0" r="0" t="0"/>
          <a:stretch/>
        </p:blipFill>
        <p:spPr>
          <a:xfrm>
            <a:off x="1371600" y="228600"/>
            <a:ext cx="6400800" cy="3886200"/>
          </a:xfrm>
          <a:prstGeom prst="rect">
            <a:avLst/>
          </a:prstGeom>
          <a:noFill/>
          <a:ln>
            <a:noFill/>
          </a:ln>
        </p:spPr>
      </p:pic>
      <p:sp>
        <p:nvSpPr>
          <p:cNvPr id="265" name="Google Shape;265;p46"/>
          <p:cNvSpPr/>
          <p:nvPr/>
        </p:nvSpPr>
        <p:spPr>
          <a:xfrm flipH="1">
            <a:off x="1600200" y="4324781"/>
            <a:ext cx="5867400"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(b) Reversible </a:t>
            </a:r>
            <a:r>
              <a:rPr lang="en-US" sz="1800">
                <a:solidFill>
                  <a:schemeClr val="dk1"/>
                </a:solidFill>
                <a:latin typeface="Calibri"/>
                <a:ea typeface="Calibri"/>
                <a:cs typeface="Calibri"/>
                <a:sym typeface="Calibri"/>
              </a:rPr>
              <a:t>amino acid modifications involved in regulation of protein activity. Phosphorylation is the most common type of regulatory modification.</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47"/>
          <p:cNvPicPr preferRelativeResize="0"/>
          <p:nvPr/>
        </p:nvPicPr>
        <p:blipFill rotWithShape="1">
          <a:blip r:embed="rId3">
            <a:alphaModFix/>
          </a:blip>
          <a:srcRect b="0" l="0" r="0" t="0"/>
          <a:stretch/>
        </p:blipFill>
        <p:spPr>
          <a:xfrm>
            <a:off x="814388" y="628650"/>
            <a:ext cx="7515225" cy="5600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descr="0304" id="275" name="Google Shape;275;p48"/>
          <p:cNvSpPr/>
          <p:nvPr/>
        </p:nvSpPr>
        <p:spPr>
          <a:xfrm>
            <a:off x="-228600" y="0"/>
            <a:ext cx="9296400" cy="6858000"/>
          </a:xfrm>
          <a:prstGeom prst="rect">
            <a:avLst/>
          </a:prstGeom>
          <a:blipFill rotWithShape="1">
            <a:blip r:embed="rId3">
              <a:alphaModFix/>
            </a:blip>
            <a:stretch>
              <a:fillRect b="-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rgbClr val="105025"/>
                </a:solidFill>
                <a:latin typeface="Calibri"/>
                <a:ea typeface="Calibri"/>
                <a:cs typeface="Calibri"/>
                <a:sym typeface="Calibri"/>
              </a:rPr>
              <a:t>   </a:t>
            </a:r>
            <a:r>
              <a:rPr b="1" lang="en-US" sz="1800">
                <a:solidFill>
                  <a:srgbClr val="FF0000"/>
                </a:solidFill>
                <a:latin typeface="Calibri"/>
                <a:ea typeface="Calibri"/>
                <a:cs typeface="Calibri"/>
                <a:sym typeface="Calibri"/>
              </a:rPr>
              <a:t>Uncommon amino acids results from </a:t>
            </a:r>
            <a:r>
              <a:rPr b="1" lang="en-US" sz="1800">
                <a:solidFill>
                  <a:srgbClr val="002060"/>
                </a:solidFill>
                <a:latin typeface="Calibri"/>
                <a:ea typeface="Calibri"/>
                <a:cs typeface="Calibri"/>
                <a:sym typeface="Calibri"/>
              </a:rPr>
              <a:t>posttranslational modification</a:t>
            </a:r>
            <a:r>
              <a:rPr b="1" lang="en-US" sz="1800">
                <a:solidFill>
                  <a:srgbClr val="FF0000"/>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rgbClr val="FF0000"/>
                </a:solidFill>
                <a:latin typeface="Calibri"/>
                <a:ea typeface="Calibri"/>
                <a:cs typeface="Calibri"/>
                <a:sym typeface="Calibri"/>
              </a:rPr>
              <a:t>   Found only in few connective tissue proteins such as collagen.</a:t>
            </a:r>
            <a:endParaRPr/>
          </a:p>
          <a:p>
            <a:pPr indent="0" lvl="0" marL="0" marR="0" rtl="0" algn="l">
              <a:spcBef>
                <a:spcPts val="0"/>
              </a:spcBef>
              <a:spcAft>
                <a:spcPts val="0"/>
              </a:spcAft>
              <a:buNone/>
            </a:pPr>
            <a:r>
              <a:rPr b="1" lang="en-US" sz="1800">
                <a:solidFill>
                  <a:srgbClr val="FF0000"/>
                </a:solidFill>
                <a:latin typeface="Calibri"/>
                <a:ea typeface="Calibri"/>
                <a:cs typeface="Calibri"/>
                <a:sym typeface="Calibri"/>
              </a:rPr>
              <a:t>   Thyroxine hormone: is a modification of tyrosine that produced </a:t>
            </a:r>
            <a:endParaRPr/>
          </a:p>
          <a:p>
            <a:pPr indent="0" lvl="0" marL="0" marR="0" rtl="0" algn="l">
              <a:spcBef>
                <a:spcPts val="0"/>
              </a:spcBef>
              <a:spcAft>
                <a:spcPts val="0"/>
              </a:spcAft>
              <a:buNone/>
            </a:pPr>
            <a:r>
              <a:rPr b="1" lang="en-US" sz="1800">
                <a:solidFill>
                  <a:srgbClr val="FF0000"/>
                </a:solidFill>
                <a:latin typeface="Calibri"/>
                <a:ea typeface="Calibri"/>
                <a:cs typeface="Calibri"/>
                <a:sym typeface="Calibri"/>
              </a:rPr>
              <a:t>    in thyroid gland.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49"/>
          <p:cNvPicPr preferRelativeResize="0"/>
          <p:nvPr/>
        </p:nvPicPr>
        <p:blipFill rotWithShape="1">
          <a:blip r:embed="rId3">
            <a:alphaModFix/>
          </a:blip>
          <a:srcRect b="0" l="0" r="0" t="0"/>
          <a:stretch/>
        </p:blipFill>
        <p:spPr>
          <a:xfrm>
            <a:off x="1223963" y="752475"/>
            <a:ext cx="6696075" cy="53530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50"/>
          <p:cNvPicPr preferRelativeResize="0"/>
          <p:nvPr/>
        </p:nvPicPr>
        <p:blipFill rotWithShape="1">
          <a:blip r:embed="rId3">
            <a:alphaModFix/>
          </a:blip>
          <a:srcRect b="0" l="0" r="0" t="0"/>
          <a:stretch/>
        </p:blipFill>
        <p:spPr>
          <a:xfrm>
            <a:off x="1057275" y="704850"/>
            <a:ext cx="7029450" cy="54483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51"/>
          <p:cNvPicPr preferRelativeResize="0"/>
          <p:nvPr/>
        </p:nvPicPr>
        <p:blipFill rotWithShape="1">
          <a:blip r:embed="rId3">
            <a:alphaModFix/>
          </a:blip>
          <a:srcRect b="0" l="0" r="0" t="0"/>
          <a:stretch/>
        </p:blipFill>
        <p:spPr>
          <a:xfrm>
            <a:off x="971550" y="890588"/>
            <a:ext cx="7200900" cy="507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p:nvPr/>
        </p:nvSpPr>
        <p:spPr>
          <a:xfrm>
            <a:off x="457200" y="0"/>
            <a:ext cx="8305800" cy="68941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i="1" sz="2800">
              <a:solidFill>
                <a:srgbClr val="0070C0"/>
              </a:solidFill>
              <a:latin typeface="Calibri"/>
              <a:ea typeface="Calibri"/>
              <a:cs typeface="Calibri"/>
              <a:sym typeface="Calibri"/>
            </a:endParaRPr>
          </a:p>
          <a:p>
            <a:pPr indent="0" lvl="0" marL="0" marR="0" rtl="0" algn="l">
              <a:spcBef>
                <a:spcPts val="0"/>
              </a:spcBef>
              <a:spcAft>
                <a:spcPts val="0"/>
              </a:spcAft>
              <a:buNone/>
            </a:pPr>
            <a:r>
              <a:rPr i="1" lang="en-US" sz="2800">
                <a:solidFill>
                  <a:srgbClr val="0070C0"/>
                </a:solidFill>
                <a:latin typeface="Calibri"/>
                <a:ea typeface="Calibri"/>
                <a:cs typeface="Calibri"/>
                <a:sym typeface="Calibri"/>
              </a:rPr>
              <a:t>Proteins </a:t>
            </a:r>
            <a:r>
              <a:rPr i="1" lang="en-US" sz="2800">
                <a:solidFill>
                  <a:schemeClr val="dk1"/>
                </a:solidFill>
                <a:latin typeface="Calibri"/>
                <a:ea typeface="Calibri"/>
                <a:cs typeface="Calibri"/>
                <a:sym typeface="Calibri"/>
              </a:rPr>
              <a:t>are found in a wide range of </a:t>
            </a:r>
            <a:r>
              <a:rPr i="1" lang="en-US" sz="2800">
                <a:solidFill>
                  <a:srgbClr val="C00000"/>
                </a:solidFill>
                <a:latin typeface="Calibri"/>
                <a:ea typeface="Calibri"/>
                <a:cs typeface="Calibri"/>
                <a:sym typeface="Calibri"/>
              </a:rPr>
              <a:t>sizes</a:t>
            </a:r>
            <a:r>
              <a:rPr i="1" lang="en-US" sz="2800">
                <a:solidFill>
                  <a:schemeClr val="dk1"/>
                </a:solidFill>
                <a:latin typeface="Calibri"/>
                <a:ea typeface="Calibri"/>
                <a:cs typeface="Calibri"/>
                <a:sym typeface="Calibri"/>
              </a:rPr>
              <a:t>, from relatively </a:t>
            </a:r>
            <a:r>
              <a:rPr i="1" lang="en-US" sz="2800">
                <a:solidFill>
                  <a:srgbClr val="C00000"/>
                </a:solidFill>
                <a:latin typeface="Calibri"/>
                <a:ea typeface="Calibri"/>
                <a:cs typeface="Calibri"/>
                <a:sym typeface="Calibri"/>
              </a:rPr>
              <a:t>small peptides </a:t>
            </a:r>
            <a:r>
              <a:rPr i="1" lang="en-US" sz="2800">
                <a:solidFill>
                  <a:schemeClr val="dk1"/>
                </a:solidFill>
                <a:latin typeface="Calibri"/>
                <a:ea typeface="Calibri"/>
                <a:cs typeface="Calibri"/>
                <a:sym typeface="Calibri"/>
              </a:rPr>
              <a:t>with just a few amino acid residues to </a:t>
            </a:r>
            <a:r>
              <a:rPr i="1" lang="en-US" sz="2800">
                <a:solidFill>
                  <a:srgbClr val="C00000"/>
                </a:solidFill>
                <a:latin typeface="Calibri"/>
                <a:ea typeface="Calibri"/>
                <a:cs typeface="Calibri"/>
                <a:sym typeface="Calibri"/>
              </a:rPr>
              <a:t>huge polymers </a:t>
            </a:r>
            <a:r>
              <a:rPr i="1" lang="en-US" sz="2800">
                <a:solidFill>
                  <a:schemeClr val="dk1"/>
                </a:solidFill>
                <a:latin typeface="Calibri"/>
                <a:ea typeface="Calibri"/>
                <a:cs typeface="Calibri"/>
                <a:sym typeface="Calibri"/>
              </a:rPr>
              <a:t>with molecular weights in the millions. cells can produce proteins with strikingly different properties and activities by joining the same 20 amino acids in many different combinations and sequences. </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From these building blocks different organisms can make such widely diverse products </a:t>
            </a:r>
            <a:r>
              <a:rPr b="1" i="1" lang="en-US" sz="2800">
                <a:solidFill>
                  <a:srgbClr val="0070C0"/>
                </a:solidFill>
                <a:latin typeface="Calibri"/>
                <a:ea typeface="Calibri"/>
                <a:cs typeface="Calibri"/>
                <a:sym typeface="Calibri"/>
              </a:rPr>
              <a:t>as enzymes, hormones, antibodies, transporters, muscle</a:t>
            </a:r>
            <a:endParaRPr/>
          </a:p>
          <a:p>
            <a:pPr indent="0" lvl="0" marL="0" marR="0" rtl="0" algn="l">
              <a:spcBef>
                <a:spcPts val="0"/>
              </a:spcBef>
              <a:spcAft>
                <a:spcPts val="0"/>
              </a:spcAft>
              <a:buNone/>
            </a:pPr>
            <a:r>
              <a:rPr b="1" i="1" lang="en-US" sz="2800">
                <a:solidFill>
                  <a:srgbClr val="0070C0"/>
                </a:solidFill>
                <a:latin typeface="Calibri"/>
                <a:ea typeface="Calibri"/>
                <a:cs typeface="Calibri"/>
                <a:sym typeface="Calibri"/>
              </a:rPr>
              <a:t>fibers, the lens protein of the eye, feathers, spider webs,  rhinoceros horn, milk proteins, antibiotics, mushroom poisons</a:t>
            </a:r>
            <a:r>
              <a:rPr b="1" i="1" lang="en-US" sz="2800">
                <a:solidFill>
                  <a:schemeClr val="dk1"/>
                </a:solidFill>
                <a:latin typeface="Calibri"/>
                <a:ea typeface="Calibri"/>
                <a:cs typeface="Calibri"/>
                <a:sym typeface="Calibri"/>
              </a:rPr>
              <a:t>, </a:t>
            </a:r>
            <a:r>
              <a:rPr i="1" lang="en-US" sz="2800">
                <a:solidFill>
                  <a:schemeClr val="dk1"/>
                </a:solidFill>
                <a:latin typeface="Calibri"/>
                <a:ea typeface="Calibri"/>
                <a:cs typeface="Calibri"/>
                <a:sym typeface="Calibri"/>
              </a:rPr>
              <a:t>and myriad other substances having </a:t>
            </a:r>
            <a:r>
              <a:rPr i="1" lang="en-US" sz="3200">
                <a:solidFill>
                  <a:schemeClr val="dk1"/>
                </a:solidFill>
                <a:latin typeface="Calibri"/>
                <a:ea typeface="Calibri"/>
                <a:cs typeface="Calibri"/>
                <a:sym typeface="Calibri"/>
              </a:rPr>
              <a:t>distinct biological activities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52"/>
          <p:cNvPicPr preferRelativeResize="0"/>
          <p:nvPr/>
        </p:nvPicPr>
        <p:blipFill rotWithShape="1">
          <a:blip r:embed="rId3">
            <a:alphaModFix/>
          </a:blip>
          <a:srcRect b="0" l="0" r="0" t="0"/>
          <a:stretch/>
        </p:blipFill>
        <p:spPr>
          <a:xfrm>
            <a:off x="876300" y="638175"/>
            <a:ext cx="7391400" cy="55816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53"/>
          <p:cNvPicPr preferRelativeResize="0"/>
          <p:nvPr/>
        </p:nvPicPr>
        <p:blipFill rotWithShape="1">
          <a:blip r:embed="rId3">
            <a:alphaModFix/>
          </a:blip>
          <a:srcRect b="0" l="0" r="0" t="0"/>
          <a:stretch/>
        </p:blipFill>
        <p:spPr>
          <a:xfrm>
            <a:off x="866775" y="795338"/>
            <a:ext cx="7410450" cy="52673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54"/>
          <p:cNvPicPr preferRelativeResize="0"/>
          <p:nvPr/>
        </p:nvPicPr>
        <p:blipFill rotWithShape="1">
          <a:blip r:embed="rId3">
            <a:alphaModFix/>
          </a:blip>
          <a:srcRect b="0" l="0" r="0" t="0"/>
          <a:stretch/>
        </p:blipFill>
        <p:spPr>
          <a:xfrm>
            <a:off x="1114425" y="971550"/>
            <a:ext cx="6915150" cy="4914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55"/>
          <p:cNvPicPr preferRelativeResize="0"/>
          <p:nvPr/>
        </p:nvPicPr>
        <p:blipFill rotWithShape="1">
          <a:blip r:embed="rId3">
            <a:alphaModFix/>
          </a:blip>
          <a:srcRect b="0" l="0" r="0" t="0"/>
          <a:stretch/>
        </p:blipFill>
        <p:spPr>
          <a:xfrm>
            <a:off x="981075" y="785813"/>
            <a:ext cx="7181850" cy="528637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56"/>
          <p:cNvPicPr preferRelativeResize="0"/>
          <p:nvPr/>
        </p:nvPicPr>
        <p:blipFill rotWithShape="1">
          <a:blip r:embed="rId3">
            <a:alphaModFix/>
          </a:blip>
          <a:srcRect b="0" l="0" r="0" t="0"/>
          <a:stretch/>
        </p:blipFill>
        <p:spPr>
          <a:xfrm>
            <a:off x="876300" y="947738"/>
            <a:ext cx="7391400" cy="49625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7"/>
          <p:cNvSpPr txBox="1"/>
          <p:nvPr>
            <p:ph type="title"/>
          </p:nvPr>
        </p:nvSpPr>
        <p:spPr>
          <a:xfrm>
            <a:off x="304800" y="228600"/>
            <a:ext cx="8229600" cy="5635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Calibri"/>
              <a:buNone/>
            </a:pPr>
            <a:r>
              <a:rPr b="1" lang="en-US" sz="2800"/>
              <a:t>3.3 </a:t>
            </a:r>
            <a:r>
              <a:rPr b="1" lang="en-US" sz="2800">
                <a:solidFill>
                  <a:srgbClr val="FF0000"/>
                </a:solidFill>
              </a:rPr>
              <a:t>Amino acids can act as both acids and bases</a:t>
            </a:r>
            <a:endParaRPr b="1" sz="2800">
              <a:solidFill>
                <a:srgbClr val="FF0000"/>
              </a:solidFill>
            </a:endParaRPr>
          </a:p>
        </p:txBody>
      </p:sp>
      <p:sp>
        <p:nvSpPr>
          <p:cNvPr id="322" name="Google Shape;322;p57"/>
          <p:cNvSpPr txBox="1"/>
          <p:nvPr>
            <p:ph idx="1" type="body"/>
          </p:nvPr>
        </p:nvSpPr>
        <p:spPr>
          <a:xfrm>
            <a:off x="304800" y="838200"/>
            <a:ext cx="8610600" cy="5638800"/>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Char char="•"/>
            </a:pPr>
            <a:r>
              <a:rPr lang="en-US" sz="3000"/>
              <a:t>In free amino acids at neutral pH, the carboxylate group is negatively charged and the amino group is positively charged. </a:t>
            </a:r>
            <a:endParaRPr/>
          </a:p>
          <a:p>
            <a:pPr indent="-342900" lvl="0" marL="342900" rtl="0" algn="l">
              <a:spcBef>
                <a:spcPts val="555"/>
              </a:spcBef>
              <a:spcAft>
                <a:spcPts val="0"/>
              </a:spcAft>
              <a:buClr>
                <a:schemeClr val="dk1"/>
              </a:buClr>
              <a:buSzPct val="100000"/>
              <a:buChar char="•"/>
            </a:pPr>
            <a:r>
              <a:rPr lang="en-US" sz="3000"/>
              <a:t>Amino acids </a:t>
            </a:r>
            <a:r>
              <a:rPr lang="en-US" sz="3000">
                <a:solidFill>
                  <a:srgbClr val="FF0000"/>
                </a:solidFill>
              </a:rPr>
              <a:t>without charged groups </a:t>
            </a:r>
            <a:r>
              <a:rPr lang="en-US" sz="3000"/>
              <a:t>on their side chains exist in neutral solution as </a:t>
            </a:r>
            <a:r>
              <a:rPr b="1" lang="en-US" sz="3000">
                <a:solidFill>
                  <a:srgbClr val="FF0000"/>
                </a:solidFill>
              </a:rPr>
              <a:t>zwitterions</a:t>
            </a:r>
            <a:r>
              <a:rPr lang="en-US" sz="3000"/>
              <a:t>, with no net charge. </a:t>
            </a:r>
            <a:endParaRPr/>
          </a:p>
          <a:p>
            <a:pPr indent="-342900" lvl="0" marL="342900" rtl="0" algn="l">
              <a:spcBef>
                <a:spcPts val="555"/>
              </a:spcBef>
              <a:spcAft>
                <a:spcPts val="0"/>
              </a:spcAft>
              <a:buClr>
                <a:schemeClr val="dk1"/>
              </a:buClr>
              <a:buSzPct val="100000"/>
              <a:buChar char="•"/>
            </a:pPr>
            <a:r>
              <a:rPr lang="en-US" sz="3000"/>
              <a:t>Titration curves of amino acids indicate the pH ranges in which titratable groups </a:t>
            </a:r>
            <a:r>
              <a:rPr lang="en-US" sz="3000">
                <a:solidFill>
                  <a:srgbClr val="FF0000"/>
                </a:solidFill>
              </a:rPr>
              <a:t>gain or lose a proton. </a:t>
            </a:r>
            <a:endParaRPr/>
          </a:p>
          <a:p>
            <a:pPr indent="-342900" lvl="0" marL="342900" rtl="0" algn="l">
              <a:spcBef>
                <a:spcPts val="592"/>
              </a:spcBef>
              <a:spcAft>
                <a:spcPts val="0"/>
              </a:spcAft>
              <a:buClr>
                <a:schemeClr val="dk1"/>
              </a:buClr>
              <a:buSzPct val="100000"/>
              <a:buChar char="•"/>
            </a:pPr>
            <a:r>
              <a:rPr lang="en-US" sz="3000"/>
              <a:t>Side chains of amino acids can also contribute titratable groups; the charge (if any) on the side chain must be taken into consideration in determining the net charge on the amino acid</a:t>
            </a:r>
            <a:r>
              <a:rPr lang="en-US"/>
              <a:t>.</a:t>
            </a:r>
            <a:endParaRPr/>
          </a:p>
          <a:p>
            <a:pPr indent="-154940" lvl="0" marL="342900" rtl="0" algn="l">
              <a:spcBef>
                <a:spcPts val="592"/>
              </a:spcBef>
              <a:spcAft>
                <a:spcPts val="0"/>
              </a:spcAft>
              <a:buClr>
                <a:schemeClr val="dk1"/>
              </a:buClr>
              <a:buSzPct val="1000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8"/>
          <p:cNvSpPr txBox="1"/>
          <p:nvPr>
            <p:ph idx="1" type="body"/>
          </p:nvPr>
        </p:nvSpPr>
        <p:spPr>
          <a:xfrm>
            <a:off x="533400" y="1219200"/>
            <a:ext cx="8229600" cy="35814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FF0000"/>
              </a:buClr>
              <a:buSzPts val="3200"/>
              <a:buNone/>
            </a:pPr>
            <a:r>
              <a:rPr lang="en-US">
                <a:solidFill>
                  <a:srgbClr val="FF0000"/>
                </a:solidFill>
              </a:rPr>
              <a:t>Amino acid Charge dependence on pH:</a:t>
            </a:r>
            <a:endParaRPr/>
          </a:p>
          <a:p>
            <a:pPr indent="-571500" lvl="0" marL="571500" rtl="0" algn="l">
              <a:spcBef>
                <a:spcPts val="640"/>
              </a:spcBef>
              <a:spcAft>
                <a:spcPts val="0"/>
              </a:spcAft>
              <a:buClr>
                <a:schemeClr val="dk1"/>
              </a:buClr>
              <a:buSzPts val="3200"/>
              <a:buFont typeface="Calibri"/>
              <a:buAutoNum type="romanUcPeriod"/>
            </a:pPr>
            <a:r>
              <a:rPr b="1" lang="en-US"/>
              <a:t>Zwitterions </a:t>
            </a:r>
            <a:r>
              <a:rPr lang="en-US"/>
              <a:t>:  no net charge on a.a</a:t>
            </a:r>
            <a:endParaRPr/>
          </a:p>
          <a:p>
            <a:pPr indent="-571500" lvl="0" marL="571500" rtl="0" algn="l">
              <a:spcBef>
                <a:spcPts val="640"/>
              </a:spcBef>
              <a:spcAft>
                <a:spcPts val="0"/>
              </a:spcAft>
              <a:buClr>
                <a:schemeClr val="dk1"/>
              </a:buClr>
              <a:buSzPts val="3200"/>
              <a:buFont typeface="Calibri"/>
              <a:buAutoNum type="romanUcPeriod"/>
            </a:pPr>
            <a:r>
              <a:rPr b="1" lang="en-US"/>
              <a:t>Isoelectric pH  (pI)</a:t>
            </a:r>
            <a:r>
              <a:rPr lang="en-US"/>
              <a:t>:  the pH at which the molecule/a.a has no net charge</a:t>
            </a:r>
            <a:endParaRPr/>
          </a:p>
          <a:p>
            <a:pPr indent="-571500" lvl="0" marL="571500" rtl="0" algn="l">
              <a:spcBef>
                <a:spcPts val="640"/>
              </a:spcBef>
              <a:spcAft>
                <a:spcPts val="0"/>
              </a:spcAft>
              <a:buClr>
                <a:schemeClr val="dk1"/>
              </a:buClr>
              <a:buSzPts val="3200"/>
              <a:buFont typeface="Calibri"/>
              <a:buAutoNum type="romanUcPeriod"/>
            </a:pPr>
            <a:r>
              <a:rPr b="1" lang="en-US"/>
              <a:t>Electrophoresis</a:t>
            </a:r>
            <a:r>
              <a:rPr lang="en-US"/>
              <a:t>: common method of separating molecule in an electrical field</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descr="0305a" id="334" name="Google Shape;334;p59"/>
          <p:cNvSpPr/>
          <p:nvPr/>
        </p:nvSpPr>
        <p:spPr>
          <a:xfrm>
            <a:off x="0" y="1143001"/>
            <a:ext cx="9144000" cy="57150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35" name="Google Shape;335;p59"/>
          <p:cNvSpPr/>
          <p:nvPr/>
        </p:nvSpPr>
        <p:spPr>
          <a:xfrm>
            <a:off x="0" y="0"/>
            <a:ext cx="8839200" cy="1015663"/>
          </a:xfrm>
          <a:prstGeom prst="rect">
            <a:avLst/>
          </a:prstGeom>
          <a:solidFill>
            <a:srgbClr val="B6DD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F0000"/>
                </a:solidFill>
                <a:latin typeface="Times New Roman"/>
                <a:ea typeface="Times New Roman"/>
                <a:cs typeface="Times New Roman"/>
                <a:sym typeface="Times New Roman"/>
              </a:rPr>
              <a:t>The ionic forms of the amino acids, shown without consideration of any ionizations on the side chain. The cationic form is the low-pH form, and the titration of the cationic species with base yields the zwitterions and finally the anionic form. </a:t>
            </a:r>
            <a:endParaRPr sz="2000">
              <a:solidFill>
                <a:srgbClr val="FF0000"/>
              </a:solidFill>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descr="0306" id="341" name="Google Shape;341;p60"/>
          <p:cNvSpPr/>
          <p:nvPr/>
        </p:nvSpPr>
        <p:spPr>
          <a:xfrm>
            <a:off x="228600" y="0"/>
            <a:ext cx="8534399" cy="6858000"/>
          </a:xfrm>
          <a:prstGeom prst="rect">
            <a:avLst/>
          </a:prstGeom>
          <a:blipFill rotWithShape="1">
            <a:blip r:embed="rId3">
              <a:alphaModFix/>
            </a:blip>
            <a:stretch>
              <a:fillRect b="-17"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C00000"/>
                </a:solidFill>
                <a:latin typeface="Arial"/>
                <a:ea typeface="Arial"/>
                <a:cs typeface="Arial"/>
                <a:sym typeface="Arial"/>
              </a:rPr>
              <a:t>The titration curve of alanine</a:t>
            </a:r>
            <a:endParaRPr b="1" sz="2000">
              <a:solidFill>
                <a:srgbClr val="C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descr="0305b" id="347" name="Google Shape;347;p61"/>
          <p:cNvSpPr/>
          <p:nvPr/>
        </p:nvSpPr>
        <p:spPr>
          <a:xfrm>
            <a:off x="0" y="1905000"/>
            <a:ext cx="9144000" cy="4071937"/>
          </a:xfrm>
          <a:prstGeom prst="rect">
            <a:avLst/>
          </a:prstGeom>
          <a:blipFill rotWithShape="1">
            <a:blip r:embed="rId3">
              <a:alphaModFix/>
            </a:blip>
            <a:stretch>
              <a:fillRect b="-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48" name="Google Shape;348;p61"/>
          <p:cNvSpPr/>
          <p:nvPr/>
        </p:nvSpPr>
        <p:spPr>
          <a:xfrm>
            <a:off x="762000" y="762000"/>
            <a:ext cx="8001000" cy="400110"/>
          </a:xfrm>
          <a:prstGeom prst="rect">
            <a:avLst/>
          </a:prstGeom>
          <a:solidFill>
            <a:srgbClr val="B6DDE7"/>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rgbClr val="FF0000"/>
                </a:solidFill>
                <a:latin typeface="Times"/>
                <a:ea typeface="Times"/>
                <a:cs typeface="Times"/>
                <a:sym typeface="Times"/>
              </a:rPr>
              <a:t>The ionization of histidine (an amino acid with a titratable side chain).</a:t>
            </a:r>
            <a:endParaRPr b="1" sz="2000">
              <a:solidFill>
                <a:srgbClr val="FF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p:nvPr/>
        </p:nvSpPr>
        <p:spPr>
          <a:xfrm>
            <a:off x="457200" y="304800"/>
            <a:ext cx="8458200" cy="569386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800">
                <a:solidFill>
                  <a:schemeClr val="dk1"/>
                </a:solidFill>
                <a:latin typeface="Calibri"/>
                <a:ea typeface="Calibri"/>
                <a:cs typeface="Calibri"/>
                <a:sym typeface="Calibri"/>
              </a:rPr>
              <a:t> </a:t>
            </a:r>
            <a:r>
              <a:rPr b="1" i="1" lang="en-US" sz="2800">
                <a:solidFill>
                  <a:srgbClr val="0070C0"/>
                </a:solidFill>
                <a:latin typeface="Calibri"/>
                <a:ea typeface="Calibri"/>
                <a:cs typeface="Calibri"/>
                <a:sym typeface="Calibri"/>
              </a:rPr>
              <a:t>Proteins are polymers </a:t>
            </a:r>
            <a:r>
              <a:rPr i="1" lang="en-US" sz="2800">
                <a:solidFill>
                  <a:srgbClr val="0070C0"/>
                </a:solidFill>
                <a:latin typeface="Calibri"/>
                <a:ea typeface="Calibri"/>
                <a:cs typeface="Calibri"/>
                <a:sym typeface="Calibri"/>
              </a:rPr>
              <a:t>of amino acids</a:t>
            </a:r>
            <a:r>
              <a:rPr i="1" lang="en-US" sz="2800">
                <a:solidFill>
                  <a:schemeClr val="dk1"/>
                </a:solidFill>
                <a:latin typeface="Calibri"/>
                <a:ea typeface="Calibri"/>
                <a:cs typeface="Calibri"/>
                <a:sym typeface="Calibri"/>
              </a:rPr>
              <a:t>, with each </a:t>
            </a:r>
            <a:r>
              <a:rPr b="1" i="1" lang="en-US" sz="2800">
                <a:solidFill>
                  <a:schemeClr val="dk1"/>
                </a:solidFill>
                <a:latin typeface="Calibri"/>
                <a:ea typeface="Calibri"/>
                <a:cs typeface="Calibri"/>
                <a:sym typeface="Calibri"/>
              </a:rPr>
              <a:t>amino acid residue joined to </a:t>
            </a:r>
            <a:r>
              <a:rPr i="1" lang="en-US" sz="2800">
                <a:solidFill>
                  <a:schemeClr val="dk1"/>
                </a:solidFill>
                <a:latin typeface="Calibri"/>
                <a:ea typeface="Calibri"/>
                <a:cs typeface="Calibri"/>
                <a:sym typeface="Calibri"/>
              </a:rPr>
              <a:t>its neighbor by a specific type of covalent bond. </a:t>
            </a:r>
            <a:r>
              <a:rPr i="1" lang="en-US" sz="2800">
                <a:solidFill>
                  <a:srgbClr val="0070C0"/>
                </a:solidFill>
                <a:latin typeface="Calibri"/>
                <a:ea typeface="Calibri"/>
                <a:cs typeface="Calibri"/>
                <a:sym typeface="Calibri"/>
              </a:rPr>
              <a:t>Twenty</a:t>
            </a:r>
            <a:r>
              <a:rPr i="1" lang="en-US" sz="2800">
                <a:solidFill>
                  <a:schemeClr val="dk1"/>
                </a:solidFill>
                <a:latin typeface="Calibri"/>
                <a:ea typeface="Calibri"/>
                <a:cs typeface="Calibri"/>
                <a:sym typeface="Calibri"/>
              </a:rPr>
              <a:t> different amino acids are</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commonly found in proteins. The </a:t>
            </a:r>
            <a:r>
              <a:rPr i="1" lang="en-US" sz="2800">
                <a:solidFill>
                  <a:srgbClr val="0070C0"/>
                </a:solidFill>
                <a:latin typeface="Calibri"/>
                <a:ea typeface="Calibri"/>
                <a:cs typeface="Calibri"/>
                <a:sym typeface="Calibri"/>
              </a:rPr>
              <a:t>first</a:t>
            </a:r>
            <a:r>
              <a:rPr i="1" lang="en-US" sz="2800">
                <a:solidFill>
                  <a:schemeClr val="dk1"/>
                </a:solidFill>
                <a:latin typeface="Calibri"/>
                <a:ea typeface="Calibri"/>
                <a:cs typeface="Calibri"/>
                <a:sym typeface="Calibri"/>
              </a:rPr>
              <a:t> to be discovered </a:t>
            </a:r>
            <a:r>
              <a:rPr i="1" lang="en-US" sz="2800">
                <a:solidFill>
                  <a:srgbClr val="C00000"/>
                </a:solidFill>
                <a:latin typeface="Calibri"/>
                <a:ea typeface="Calibri"/>
                <a:cs typeface="Calibri"/>
                <a:sym typeface="Calibri"/>
              </a:rPr>
              <a:t>was asparagine, in 1806</a:t>
            </a:r>
            <a:r>
              <a:rPr i="1" lang="en-US" sz="2800">
                <a:solidFill>
                  <a:schemeClr val="dk1"/>
                </a:solidFill>
                <a:latin typeface="Calibri"/>
                <a:ea typeface="Calibri"/>
                <a:cs typeface="Calibri"/>
                <a:sym typeface="Calibri"/>
              </a:rPr>
              <a:t>. The </a:t>
            </a:r>
            <a:r>
              <a:rPr i="1" lang="en-US" sz="2800">
                <a:solidFill>
                  <a:srgbClr val="0070C0"/>
                </a:solidFill>
                <a:latin typeface="Calibri"/>
                <a:ea typeface="Calibri"/>
                <a:cs typeface="Calibri"/>
                <a:sym typeface="Calibri"/>
              </a:rPr>
              <a:t>last</a:t>
            </a:r>
            <a:r>
              <a:rPr i="1" lang="en-US" sz="2800">
                <a:solidFill>
                  <a:schemeClr val="dk1"/>
                </a:solidFill>
                <a:latin typeface="Calibri"/>
                <a:ea typeface="Calibri"/>
                <a:cs typeface="Calibri"/>
                <a:sym typeface="Calibri"/>
              </a:rPr>
              <a:t> of the 20 to be found, threonine, was not identified until 1938. All the amino acids have </a:t>
            </a:r>
            <a:r>
              <a:rPr i="1" lang="en-US" sz="2800">
                <a:solidFill>
                  <a:srgbClr val="0070C0"/>
                </a:solidFill>
                <a:latin typeface="Calibri"/>
                <a:ea typeface="Calibri"/>
                <a:cs typeface="Calibri"/>
                <a:sym typeface="Calibri"/>
              </a:rPr>
              <a:t>trivial or common names</a:t>
            </a:r>
            <a:r>
              <a:rPr i="1" lang="en-US" sz="2800">
                <a:solidFill>
                  <a:schemeClr val="dk1"/>
                </a:solidFill>
                <a:latin typeface="Calibri"/>
                <a:ea typeface="Calibri"/>
                <a:cs typeface="Calibri"/>
                <a:sym typeface="Calibri"/>
              </a:rPr>
              <a:t>, in some cases derived from the source from which they were first isolated. </a:t>
            </a:r>
            <a:r>
              <a:rPr i="1" lang="en-US" sz="2800">
                <a:solidFill>
                  <a:srgbClr val="0070C0"/>
                </a:solidFill>
                <a:latin typeface="Calibri"/>
                <a:ea typeface="Calibri"/>
                <a:cs typeface="Calibri"/>
                <a:sym typeface="Calibri"/>
              </a:rPr>
              <a:t>Asparagine</a:t>
            </a:r>
            <a:r>
              <a:rPr i="1" lang="en-US" sz="2800">
                <a:solidFill>
                  <a:schemeClr val="dk1"/>
                </a:solidFill>
                <a:latin typeface="Calibri"/>
                <a:ea typeface="Calibri"/>
                <a:cs typeface="Calibri"/>
                <a:sym typeface="Calibri"/>
              </a:rPr>
              <a:t> was first found in asparagus, and</a:t>
            </a:r>
            <a:endParaRPr/>
          </a:p>
          <a:p>
            <a:pPr indent="0" lvl="0" marL="0" marR="0" rtl="0" algn="l">
              <a:spcBef>
                <a:spcPts val="0"/>
              </a:spcBef>
              <a:spcAft>
                <a:spcPts val="0"/>
              </a:spcAft>
              <a:buNone/>
            </a:pPr>
            <a:r>
              <a:rPr i="1" lang="en-US" sz="2800">
                <a:solidFill>
                  <a:srgbClr val="0070C0"/>
                </a:solidFill>
                <a:latin typeface="Calibri"/>
                <a:ea typeface="Calibri"/>
                <a:cs typeface="Calibri"/>
                <a:sym typeface="Calibri"/>
              </a:rPr>
              <a:t>glutamate</a:t>
            </a:r>
            <a:r>
              <a:rPr i="1" lang="en-US" sz="2800">
                <a:solidFill>
                  <a:schemeClr val="dk1"/>
                </a:solidFill>
                <a:latin typeface="Calibri"/>
                <a:ea typeface="Calibri"/>
                <a:cs typeface="Calibri"/>
                <a:sym typeface="Calibri"/>
              </a:rPr>
              <a:t> in wheat gluten; </a:t>
            </a:r>
            <a:r>
              <a:rPr i="1" lang="en-US" sz="2800">
                <a:solidFill>
                  <a:srgbClr val="0070C0"/>
                </a:solidFill>
                <a:latin typeface="Calibri"/>
                <a:ea typeface="Calibri"/>
                <a:cs typeface="Calibri"/>
                <a:sym typeface="Calibri"/>
              </a:rPr>
              <a:t>tyrosine</a:t>
            </a:r>
            <a:r>
              <a:rPr i="1" lang="en-US" sz="2800">
                <a:solidFill>
                  <a:schemeClr val="dk1"/>
                </a:solidFill>
                <a:latin typeface="Calibri"/>
                <a:ea typeface="Calibri"/>
                <a:cs typeface="Calibri"/>
                <a:sym typeface="Calibri"/>
              </a:rPr>
              <a:t> was first isolated from cheese (its name is derived from the Greek tyros, “cheese”); and </a:t>
            </a:r>
            <a:r>
              <a:rPr i="1" lang="en-US" sz="2800">
                <a:solidFill>
                  <a:srgbClr val="0070C0"/>
                </a:solidFill>
                <a:latin typeface="Calibri"/>
                <a:ea typeface="Calibri"/>
                <a:cs typeface="Calibri"/>
                <a:sym typeface="Calibri"/>
              </a:rPr>
              <a:t>glycine</a:t>
            </a:r>
            <a:r>
              <a:rPr i="1" lang="en-US" sz="2800">
                <a:solidFill>
                  <a:schemeClr val="dk1"/>
                </a:solidFill>
                <a:latin typeface="Calibri"/>
                <a:ea typeface="Calibri"/>
                <a:cs typeface="Calibri"/>
                <a:sym typeface="Calibri"/>
              </a:rPr>
              <a:t> (Greek glykos, “sweet”) was so named because of its sweet taste.</a:t>
            </a:r>
            <a:endParaRPr i="1" sz="2800">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descr="0307" id="354" name="Google Shape;354;p62"/>
          <p:cNvSpPr/>
          <p:nvPr/>
        </p:nvSpPr>
        <p:spPr>
          <a:xfrm>
            <a:off x="1" y="381000"/>
            <a:ext cx="9143999" cy="6324600"/>
          </a:xfrm>
          <a:prstGeom prst="rect">
            <a:avLst/>
          </a:prstGeom>
          <a:blipFill rotWithShape="1">
            <a:blip r:embed="rId3">
              <a:alphaModFix/>
            </a:blip>
            <a:stretch>
              <a:fillRect b="0" l="0" r="-1"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55" name="Google Shape;355;p62"/>
          <p:cNvSpPr/>
          <p:nvPr/>
        </p:nvSpPr>
        <p:spPr>
          <a:xfrm>
            <a:off x="228600" y="228600"/>
            <a:ext cx="349326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C00000"/>
                </a:solidFill>
                <a:latin typeface="Times"/>
                <a:ea typeface="Times"/>
                <a:cs typeface="Times"/>
                <a:sym typeface="Times"/>
              </a:rPr>
              <a:t>The titration curve of histidine</a:t>
            </a:r>
            <a:endParaRPr b="1" sz="1800">
              <a:solidFill>
                <a:srgbClr val="C00000"/>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descr="03T02" id="361" name="Google Shape;361;p63"/>
          <p:cNvSpPr/>
          <p:nvPr/>
        </p:nvSpPr>
        <p:spPr>
          <a:xfrm>
            <a:off x="990600" y="0"/>
            <a:ext cx="7391400" cy="6858000"/>
          </a:xfrm>
          <a:prstGeom prst="rect">
            <a:avLst/>
          </a:prstGeom>
          <a:blipFill rotWithShape="1">
            <a:blip r:embed="rId3">
              <a:alphaModFix/>
            </a:blip>
            <a:stretch>
              <a:fillRect b="0" l="0" r="-19"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62" name="Google Shape;362;p63"/>
          <p:cNvSpPr/>
          <p:nvPr/>
        </p:nvSpPr>
        <p:spPr>
          <a:xfrm>
            <a:off x="6553200" y="4038600"/>
            <a:ext cx="1905000" cy="2590800"/>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64"/>
          <p:cNvSpPr txBox="1"/>
          <p:nvPr>
            <p:ph type="title"/>
          </p:nvPr>
        </p:nvSpPr>
        <p:spPr>
          <a:xfrm>
            <a:off x="457200" y="274638"/>
            <a:ext cx="8229600" cy="391636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900"/>
              <a:buFont typeface="Calibri"/>
              <a:buNone/>
            </a:pPr>
            <a:r>
              <a:t/>
            </a:r>
            <a:endParaRPr sz="4900"/>
          </a:p>
        </p:txBody>
      </p:sp>
      <p:pic>
        <p:nvPicPr>
          <p:cNvPr id="368" name="Google Shape;368;p64"/>
          <p:cNvPicPr preferRelativeResize="0"/>
          <p:nvPr/>
        </p:nvPicPr>
        <p:blipFill rotWithShape="1">
          <a:blip r:embed="rId3">
            <a:alphaModFix/>
          </a:blip>
          <a:srcRect b="0" l="0" r="0" t="0"/>
          <a:stretch/>
        </p:blipFill>
        <p:spPr>
          <a:xfrm>
            <a:off x="1143000" y="914400"/>
            <a:ext cx="6934200" cy="32194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65"/>
          <p:cNvPicPr preferRelativeResize="0"/>
          <p:nvPr/>
        </p:nvPicPr>
        <p:blipFill rotWithShape="1">
          <a:blip r:embed="rId3">
            <a:alphaModFix/>
          </a:blip>
          <a:srcRect b="0" l="0" r="0" t="0"/>
          <a:stretch/>
        </p:blipFill>
        <p:spPr>
          <a:xfrm>
            <a:off x="700088" y="576263"/>
            <a:ext cx="7743825" cy="570547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66"/>
          <p:cNvPicPr preferRelativeResize="0"/>
          <p:nvPr/>
        </p:nvPicPr>
        <p:blipFill rotWithShape="1">
          <a:blip r:embed="rId3">
            <a:alphaModFix/>
          </a:blip>
          <a:srcRect b="0" l="0" r="0" t="0"/>
          <a:stretch/>
        </p:blipFill>
        <p:spPr>
          <a:xfrm>
            <a:off x="685800" y="685800"/>
            <a:ext cx="7924800" cy="4443413"/>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descr="0308a" id="383" name="Google Shape;383;p67"/>
          <p:cNvSpPr/>
          <p:nvPr/>
        </p:nvSpPr>
        <p:spPr>
          <a:xfrm>
            <a:off x="0" y="0"/>
            <a:ext cx="9144000" cy="2057400"/>
          </a:xfrm>
          <a:prstGeom prst="rect">
            <a:avLst/>
          </a:prstGeom>
          <a:blipFill rotWithShape="1">
            <a:blip r:embed="rId3">
              <a:alphaModFix/>
            </a:blip>
            <a:stretch>
              <a:fillRect b="0" l="0" r="-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0308b" id="384" name="Google Shape;384;p67"/>
          <p:cNvSpPr/>
          <p:nvPr/>
        </p:nvSpPr>
        <p:spPr>
          <a:xfrm>
            <a:off x="152400" y="2286000"/>
            <a:ext cx="8382000" cy="4320540"/>
          </a:xfrm>
          <a:prstGeom prst="rect">
            <a:avLst/>
          </a:prstGeom>
          <a:blipFill rotWithShape="1">
            <a:blip r:embed="rId4">
              <a:alphaModFix/>
            </a:blip>
            <a:stretch>
              <a:fillRect b="0" l="0" r="-8"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8"/>
          <p:cNvSpPr/>
          <p:nvPr/>
        </p:nvSpPr>
        <p:spPr>
          <a:xfrm>
            <a:off x="762000" y="457200"/>
            <a:ext cx="7467600" cy="5021055"/>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Peptides are formed by linking the </a:t>
            </a:r>
            <a:r>
              <a:rPr b="1" lang="en-US" sz="2400">
                <a:solidFill>
                  <a:srgbClr val="FF0000"/>
                </a:solidFill>
                <a:latin typeface="Calibri"/>
                <a:ea typeface="Calibri"/>
                <a:cs typeface="Calibri"/>
                <a:sym typeface="Calibri"/>
              </a:rPr>
              <a:t>carboxyl group of one amino acid to the amino group of another amino acid</a:t>
            </a:r>
            <a:r>
              <a:rPr b="1" lang="en-US" sz="2400">
                <a:solidFill>
                  <a:schemeClr val="dk1"/>
                </a:solidFill>
                <a:latin typeface="Calibri"/>
                <a:ea typeface="Calibri"/>
                <a:cs typeface="Calibri"/>
                <a:sym typeface="Calibri"/>
              </a:rPr>
              <a:t> in a covalent (amide) bond. </a:t>
            </a:r>
            <a:endParaRPr/>
          </a:p>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Proteins consist of polypeptide chains; the number of amino acids in a protein is usually 100 or more. </a:t>
            </a:r>
            <a:endParaRPr/>
          </a:p>
          <a:p>
            <a:pPr indent="0" lvl="0" marL="0" marR="0" rtl="0" algn="l">
              <a:lnSpc>
                <a:spcPct val="150000"/>
              </a:lnSpc>
              <a:spcBef>
                <a:spcPts val="0"/>
              </a:spcBef>
              <a:spcAft>
                <a:spcPts val="0"/>
              </a:spcAft>
              <a:buNone/>
            </a:pPr>
            <a:r>
              <a:rPr b="1" lang="en-US" sz="2400">
                <a:solidFill>
                  <a:schemeClr val="dk1"/>
                </a:solidFill>
                <a:latin typeface="Calibri"/>
                <a:ea typeface="Calibri"/>
                <a:cs typeface="Calibri"/>
                <a:sym typeface="Calibri"/>
              </a:rPr>
              <a:t>The peptide group is planar as a result of </a:t>
            </a:r>
            <a:r>
              <a:rPr b="1" lang="en-US" sz="2400">
                <a:solidFill>
                  <a:srgbClr val="FF0000"/>
                </a:solidFill>
                <a:latin typeface="Calibri"/>
                <a:ea typeface="Calibri"/>
                <a:cs typeface="Calibri"/>
                <a:sym typeface="Calibri"/>
              </a:rPr>
              <a:t>resonance stabilization, </a:t>
            </a:r>
            <a:r>
              <a:rPr b="1" lang="en-US" sz="2400">
                <a:solidFill>
                  <a:schemeClr val="dk1"/>
                </a:solidFill>
                <a:latin typeface="Calibri"/>
                <a:ea typeface="Calibri"/>
                <a:cs typeface="Calibri"/>
                <a:sym typeface="Calibri"/>
              </a:rPr>
              <a:t>this stereochemical constraint plays an important role in determining the three-dimensional structures of peptides and proteins.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9"/>
          <p:cNvSpPr/>
          <p:nvPr/>
        </p:nvSpPr>
        <p:spPr>
          <a:xfrm>
            <a:off x="685800" y="1305342"/>
            <a:ext cx="7772400"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FF0000"/>
                </a:solidFill>
                <a:latin typeface="Calibri"/>
                <a:ea typeface="Calibri"/>
                <a:cs typeface="Calibri"/>
                <a:sym typeface="Calibri"/>
              </a:rPr>
              <a:t>Three amino acids </a:t>
            </a:r>
            <a:r>
              <a:rPr lang="en-US" sz="2400">
                <a:solidFill>
                  <a:schemeClr val="dk1"/>
                </a:solidFill>
                <a:latin typeface="Calibri"/>
                <a:ea typeface="Calibri"/>
                <a:cs typeface="Calibri"/>
                <a:sym typeface="Calibri"/>
              </a:rPr>
              <a:t>can be joined by </a:t>
            </a:r>
            <a:r>
              <a:rPr lang="en-US" sz="2400">
                <a:solidFill>
                  <a:srgbClr val="FF0000"/>
                </a:solidFill>
                <a:latin typeface="Calibri"/>
                <a:ea typeface="Calibri"/>
                <a:cs typeface="Calibri"/>
                <a:sym typeface="Calibri"/>
              </a:rPr>
              <a:t>two peptide bonds </a:t>
            </a:r>
            <a:r>
              <a:rPr lang="en-US" sz="2400">
                <a:solidFill>
                  <a:schemeClr val="dk1"/>
                </a:solidFill>
                <a:latin typeface="Calibri"/>
                <a:ea typeface="Calibri"/>
                <a:cs typeface="Calibri"/>
                <a:sym typeface="Calibri"/>
              </a:rPr>
              <a:t>to form </a:t>
            </a:r>
            <a:r>
              <a:rPr lang="en-US" sz="2400">
                <a:solidFill>
                  <a:srgbClr val="FF0000"/>
                </a:solidFill>
                <a:latin typeface="Calibri"/>
                <a:ea typeface="Calibri"/>
                <a:cs typeface="Calibri"/>
                <a:sym typeface="Calibri"/>
              </a:rPr>
              <a:t>a tripeptide</a:t>
            </a:r>
            <a:r>
              <a:rPr lang="en-US" sz="2400">
                <a:solidFill>
                  <a:schemeClr val="dk1"/>
                </a:solidFill>
                <a:latin typeface="Calibri"/>
                <a:ea typeface="Calibri"/>
                <a:cs typeface="Calibri"/>
                <a:sym typeface="Calibri"/>
              </a:rPr>
              <a:t>; similarly, four amino acids can be linked to form tetrapeptides, five to form pentapeptides, and so forth. When a few amino acids are joined in this fashion, the structure is called an </a:t>
            </a:r>
            <a:r>
              <a:rPr b="1" lang="en-US" sz="2400">
                <a:solidFill>
                  <a:schemeClr val="dk1"/>
                </a:solidFill>
                <a:latin typeface="Calibri"/>
                <a:ea typeface="Calibri"/>
                <a:cs typeface="Calibri"/>
                <a:sym typeface="Calibri"/>
              </a:rPr>
              <a:t>oligopeptide. When many amino acids are joined, the </a:t>
            </a:r>
            <a:r>
              <a:rPr lang="en-US" sz="2400">
                <a:solidFill>
                  <a:schemeClr val="dk1"/>
                </a:solidFill>
                <a:latin typeface="Calibri"/>
                <a:ea typeface="Calibri"/>
                <a:cs typeface="Calibri"/>
                <a:sym typeface="Calibri"/>
              </a:rPr>
              <a:t>product is called a </a:t>
            </a:r>
            <a:r>
              <a:rPr b="1" lang="en-US" sz="2400">
                <a:solidFill>
                  <a:schemeClr val="dk1"/>
                </a:solidFill>
                <a:latin typeface="Calibri"/>
                <a:ea typeface="Calibri"/>
                <a:cs typeface="Calibri"/>
                <a:sym typeface="Calibri"/>
              </a:rPr>
              <a:t>polypeptide. Proteins may have </a:t>
            </a:r>
            <a:r>
              <a:rPr lang="en-US" sz="2400">
                <a:solidFill>
                  <a:schemeClr val="dk1"/>
                </a:solidFill>
                <a:latin typeface="Calibri"/>
                <a:ea typeface="Calibri"/>
                <a:cs typeface="Calibri"/>
                <a:sym typeface="Calibri"/>
              </a:rPr>
              <a:t>thousands of amino acid residues. Although the terms “protein” and “polypeptide” are sometimes used interchangeably, molecules referred to as polypeptides generally have molecular weights below 10,000, and those called proteins have higher molecular weights.</a:t>
            </a:r>
            <a:endParaRPr sz="24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id="399" name="Google Shape;399;p70"/>
          <p:cNvPicPr preferRelativeResize="0"/>
          <p:nvPr/>
        </p:nvPicPr>
        <p:blipFill rotWithShape="1">
          <a:blip r:embed="rId3">
            <a:alphaModFix/>
          </a:blip>
          <a:srcRect b="0" l="0" r="0" t="0"/>
          <a:stretch/>
        </p:blipFill>
        <p:spPr>
          <a:xfrm>
            <a:off x="609600" y="533400"/>
            <a:ext cx="7772399" cy="42291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71"/>
          <p:cNvPicPr preferRelativeResize="0"/>
          <p:nvPr/>
        </p:nvPicPr>
        <p:blipFill rotWithShape="1">
          <a:blip r:embed="rId3">
            <a:alphaModFix/>
          </a:blip>
          <a:srcRect b="0" l="0" r="0" t="0"/>
          <a:stretch/>
        </p:blipFill>
        <p:spPr>
          <a:xfrm>
            <a:off x="776288" y="1195388"/>
            <a:ext cx="7591425" cy="4467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p:nvPr/>
        </p:nvSpPr>
        <p:spPr>
          <a:xfrm>
            <a:off x="381000" y="838200"/>
            <a:ext cx="8153400"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chemeClr val="dk1"/>
                </a:solidFill>
                <a:latin typeface="Calibri"/>
                <a:ea typeface="Calibri"/>
                <a:cs typeface="Calibri"/>
                <a:sym typeface="Calibri"/>
              </a:rPr>
              <a:t>All 20 of the common amino acids are </a:t>
            </a:r>
            <a:r>
              <a:rPr i="1" lang="en-US" sz="2400">
                <a:solidFill>
                  <a:srgbClr val="C00000"/>
                </a:solidFill>
                <a:latin typeface="Calibri"/>
                <a:ea typeface="Calibri"/>
                <a:cs typeface="Calibri"/>
                <a:sym typeface="Calibri"/>
              </a:rPr>
              <a:t>α-amino acids</a:t>
            </a:r>
            <a:r>
              <a:rPr i="1" lang="en-US" sz="2400">
                <a:solidFill>
                  <a:schemeClr val="dk1"/>
                </a:solidFill>
                <a:latin typeface="Calibri"/>
                <a:ea typeface="Calibri"/>
                <a:cs typeface="Calibri"/>
                <a:sym typeface="Calibri"/>
              </a:rPr>
              <a:t>. They</a:t>
            </a:r>
            <a:endParaRPr/>
          </a:p>
          <a:p>
            <a:pPr indent="0" lvl="0" marL="0" marR="0" rtl="0" algn="l">
              <a:spcBef>
                <a:spcPts val="0"/>
              </a:spcBef>
              <a:spcAft>
                <a:spcPts val="0"/>
              </a:spcAft>
              <a:buNone/>
            </a:pPr>
            <a:r>
              <a:rPr i="1" lang="en-US" sz="2400">
                <a:solidFill>
                  <a:schemeClr val="dk1"/>
                </a:solidFill>
                <a:latin typeface="Calibri"/>
                <a:ea typeface="Calibri"/>
                <a:cs typeface="Calibri"/>
                <a:sym typeface="Calibri"/>
              </a:rPr>
              <a:t>have </a:t>
            </a:r>
            <a:r>
              <a:rPr i="1" lang="en-US" sz="2400">
                <a:solidFill>
                  <a:srgbClr val="0070C0"/>
                </a:solidFill>
                <a:latin typeface="Calibri"/>
                <a:ea typeface="Calibri"/>
                <a:cs typeface="Calibri"/>
                <a:sym typeface="Calibri"/>
              </a:rPr>
              <a:t>a carboxyl group </a:t>
            </a:r>
            <a:r>
              <a:rPr i="1" lang="en-US" sz="2400">
                <a:solidFill>
                  <a:schemeClr val="dk1"/>
                </a:solidFill>
                <a:latin typeface="Calibri"/>
                <a:ea typeface="Calibri"/>
                <a:cs typeface="Calibri"/>
                <a:sym typeface="Calibri"/>
              </a:rPr>
              <a:t>and </a:t>
            </a:r>
            <a:r>
              <a:rPr i="1" lang="en-US" sz="2400">
                <a:solidFill>
                  <a:srgbClr val="0070C0"/>
                </a:solidFill>
                <a:latin typeface="Calibri"/>
                <a:ea typeface="Calibri"/>
                <a:cs typeface="Calibri"/>
                <a:sym typeface="Calibri"/>
              </a:rPr>
              <a:t>an amino group </a:t>
            </a:r>
            <a:r>
              <a:rPr i="1" lang="en-US" sz="2400">
                <a:solidFill>
                  <a:schemeClr val="dk1"/>
                </a:solidFill>
                <a:latin typeface="Calibri"/>
                <a:ea typeface="Calibri"/>
                <a:cs typeface="Calibri"/>
                <a:sym typeface="Calibri"/>
              </a:rPr>
              <a:t>bonded to the</a:t>
            </a:r>
            <a:endParaRPr/>
          </a:p>
          <a:p>
            <a:pPr indent="0" lvl="0" marL="0" marR="0" rtl="0" algn="l">
              <a:spcBef>
                <a:spcPts val="0"/>
              </a:spcBef>
              <a:spcAft>
                <a:spcPts val="0"/>
              </a:spcAft>
              <a:buNone/>
            </a:pPr>
            <a:r>
              <a:rPr i="1" lang="en-US" sz="2400">
                <a:solidFill>
                  <a:schemeClr val="dk1"/>
                </a:solidFill>
                <a:latin typeface="Calibri"/>
                <a:ea typeface="Calibri"/>
                <a:cs typeface="Calibri"/>
                <a:sym typeface="Calibri"/>
              </a:rPr>
              <a:t>same carbon atom (the  carbon) </a:t>
            </a:r>
            <a:r>
              <a:rPr b="1" i="1" lang="en-US" sz="2400">
                <a:solidFill>
                  <a:schemeClr val="dk1"/>
                </a:solidFill>
                <a:latin typeface="Calibri"/>
                <a:ea typeface="Calibri"/>
                <a:cs typeface="Calibri"/>
                <a:sym typeface="Calibri"/>
              </a:rPr>
              <a:t>(Fig. 3–2). They differ </a:t>
            </a:r>
            <a:r>
              <a:rPr i="1" lang="en-US" sz="2400">
                <a:solidFill>
                  <a:schemeClr val="dk1"/>
                </a:solidFill>
                <a:latin typeface="Calibri"/>
                <a:ea typeface="Calibri"/>
                <a:cs typeface="Calibri"/>
                <a:sym typeface="Calibri"/>
              </a:rPr>
              <a:t>from each other in their </a:t>
            </a:r>
            <a:r>
              <a:rPr i="1" lang="en-US" sz="2400">
                <a:solidFill>
                  <a:srgbClr val="0070C0"/>
                </a:solidFill>
                <a:latin typeface="Calibri"/>
                <a:ea typeface="Calibri"/>
                <a:cs typeface="Calibri"/>
                <a:sym typeface="Calibri"/>
              </a:rPr>
              <a:t>side chains</a:t>
            </a:r>
            <a:r>
              <a:rPr i="1" lang="en-US" sz="2400">
                <a:solidFill>
                  <a:schemeClr val="dk1"/>
                </a:solidFill>
                <a:latin typeface="Calibri"/>
                <a:ea typeface="Calibri"/>
                <a:cs typeface="Calibri"/>
                <a:sym typeface="Calibri"/>
              </a:rPr>
              <a:t>, or </a:t>
            </a:r>
            <a:r>
              <a:rPr b="1" i="1" lang="en-US" sz="2400">
                <a:solidFill>
                  <a:schemeClr val="dk2"/>
                </a:solidFill>
                <a:latin typeface="Calibri"/>
                <a:ea typeface="Calibri"/>
                <a:cs typeface="Calibri"/>
                <a:sym typeface="Calibri"/>
              </a:rPr>
              <a:t>R groups</a:t>
            </a:r>
            <a:r>
              <a:rPr b="1" i="1" lang="en-US" sz="2400">
                <a:solidFill>
                  <a:schemeClr val="dk1"/>
                </a:solidFill>
                <a:latin typeface="Calibri"/>
                <a:ea typeface="Calibri"/>
                <a:cs typeface="Calibri"/>
                <a:sym typeface="Calibri"/>
              </a:rPr>
              <a:t>, which </a:t>
            </a:r>
            <a:r>
              <a:rPr i="1" lang="en-US" sz="2400">
                <a:solidFill>
                  <a:schemeClr val="dk1"/>
                </a:solidFill>
                <a:latin typeface="Calibri"/>
                <a:ea typeface="Calibri"/>
                <a:cs typeface="Calibri"/>
                <a:sym typeface="Calibri"/>
              </a:rPr>
              <a:t>vary in structure, size, and electric charge, and which influence the solubility of the amino acids in water. In addition to these 20 amino acids there are many less common ones. Some are residues modified after a protein has been synthesized; others are amino acids present in living organisms but not as constituents of proteins. The common amino acids of proteins have </a:t>
            </a:r>
            <a:r>
              <a:rPr i="1" lang="en-US" sz="2400">
                <a:solidFill>
                  <a:srgbClr val="0070C0"/>
                </a:solidFill>
                <a:latin typeface="Calibri"/>
                <a:ea typeface="Calibri"/>
                <a:cs typeface="Calibri"/>
                <a:sym typeface="Calibri"/>
              </a:rPr>
              <a:t>been assigned three letter</a:t>
            </a:r>
            <a:r>
              <a:rPr i="1" lang="en-US" sz="2400">
                <a:solidFill>
                  <a:schemeClr val="dk1"/>
                </a:solidFill>
                <a:latin typeface="Calibri"/>
                <a:ea typeface="Calibri"/>
                <a:cs typeface="Calibri"/>
                <a:sym typeface="Calibri"/>
              </a:rPr>
              <a:t> abbreviations and </a:t>
            </a:r>
            <a:r>
              <a:rPr i="1" lang="en-US" sz="2400">
                <a:solidFill>
                  <a:srgbClr val="0070C0"/>
                </a:solidFill>
                <a:latin typeface="Calibri"/>
                <a:ea typeface="Calibri"/>
                <a:cs typeface="Calibri"/>
                <a:sym typeface="Calibri"/>
              </a:rPr>
              <a:t>one-letter symbols</a:t>
            </a:r>
            <a:r>
              <a:rPr i="1" lang="en-US" sz="2400">
                <a:solidFill>
                  <a:schemeClr val="dk1"/>
                </a:solidFill>
                <a:latin typeface="Calibri"/>
                <a:ea typeface="Calibri"/>
                <a:cs typeface="Calibri"/>
                <a:sym typeface="Calibri"/>
              </a:rPr>
              <a:t> (Table 3–1), which are used as shorthand to indicate the composition and sequence of amino acids polymerized in proteins.</a:t>
            </a:r>
            <a:endParaRPr i="1" sz="2400">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72"/>
          <p:cNvPicPr preferRelativeResize="0"/>
          <p:nvPr/>
        </p:nvPicPr>
        <p:blipFill rotWithShape="1">
          <a:blip r:embed="rId3">
            <a:alphaModFix/>
          </a:blip>
          <a:srcRect b="0" l="0" r="0" t="0"/>
          <a:stretch/>
        </p:blipFill>
        <p:spPr>
          <a:xfrm>
            <a:off x="661988" y="647700"/>
            <a:ext cx="7820025" cy="55626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73"/>
          <p:cNvPicPr preferRelativeResize="0"/>
          <p:nvPr/>
        </p:nvPicPr>
        <p:blipFill rotWithShape="1">
          <a:blip r:embed="rId3">
            <a:alphaModFix/>
          </a:blip>
          <a:srcRect b="0" l="0" r="0" t="0"/>
          <a:stretch/>
        </p:blipFill>
        <p:spPr>
          <a:xfrm>
            <a:off x="842963" y="1033463"/>
            <a:ext cx="7458075" cy="47910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74"/>
          <p:cNvPicPr preferRelativeResize="0"/>
          <p:nvPr/>
        </p:nvPicPr>
        <p:blipFill rotWithShape="1">
          <a:blip r:embed="rId3">
            <a:alphaModFix/>
          </a:blip>
          <a:srcRect b="0" l="0" r="0" t="0"/>
          <a:stretch/>
        </p:blipFill>
        <p:spPr>
          <a:xfrm>
            <a:off x="638175" y="1747838"/>
            <a:ext cx="7867650" cy="33623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descr="0310" id="424" name="Google Shape;424;p75"/>
          <p:cNvSpPr/>
          <p:nvPr/>
        </p:nvSpPr>
        <p:spPr>
          <a:xfrm>
            <a:off x="0" y="2286000"/>
            <a:ext cx="9144000" cy="4059237"/>
          </a:xfrm>
          <a:prstGeom prst="rect">
            <a:avLst/>
          </a:prstGeom>
          <a:blipFill rotWithShape="1">
            <a:blip r:embed="rId3">
              <a:alphaModFix/>
            </a:blip>
            <a:stretch>
              <a:fillRect b="-15"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5" name="Google Shape;425;p75"/>
          <p:cNvSpPr/>
          <p:nvPr/>
        </p:nvSpPr>
        <p:spPr>
          <a:xfrm>
            <a:off x="457200" y="381000"/>
            <a:ext cx="8305800" cy="923330"/>
          </a:xfrm>
          <a:prstGeom prst="rect">
            <a:avLst/>
          </a:prstGeom>
          <a:solidFill>
            <a:srgbClr val="DAEEF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FF0000"/>
                </a:solidFill>
                <a:latin typeface="Times"/>
                <a:ea typeface="Times"/>
                <a:cs typeface="Times"/>
                <a:sym typeface="Times"/>
              </a:rPr>
              <a:t>The resonance structures of the peptide bond lead to a planar group. </a:t>
            </a:r>
            <a:endParaRPr/>
          </a:p>
          <a:p>
            <a:pPr indent="0" lvl="0" marL="0" marR="0" rtl="0" algn="l">
              <a:spcBef>
                <a:spcPts val="0"/>
              </a:spcBef>
              <a:spcAft>
                <a:spcPts val="0"/>
              </a:spcAft>
              <a:buNone/>
            </a:pPr>
            <a:r>
              <a:rPr b="1" lang="en-US" sz="1800">
                <a:solidFill>
                  <a:srgbClr val="FF0000"/>
                </a:solidFill>
                <a:latin typeface="Times"/>
                <a:ea typeface="Times"/>
                <a:cs typeface="Times"/>
                <a:sym typeface="Times"/>
              </a:rPr>
              <a:t>(a) Resonance structures of the peptide group. </a:t>
            </a:r>
            <a:endParaRPr/>
          </a:p>
          <a:p>
            <a:pPr indent="0" lvl="0" marL="0" marR="0" rtl="0" algn="l">
              <a:spcBef>
                <a:spcPts val="0"/>
              </a:spcBef>
              <a:spcAft>
                <a:spcPts val="0"/>
              </a:spcAft>
              <a:buNone/>
            </a:pPr>
            <a:r>
              <a:rPr b="1" lang="en-US" sz="1800">
                <a:solidFill>
                  <a:srgbClr val="FF0000"/>
                </a:solidFill>
                <a:latin typeface="Times"/>
                <a:ea typeface="Times"/>
                <a:cs typeface="Times"/>
                <a:sym typeface="Times"/>
              </a:rPr>
              <a:t>(b) The planar peptide group.</a:t>
            </a:r>
            <a:endParaRPr b="1" sz="1800">
              <a:solidFill>
                <a:srgbClr val="FF0000"/>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76"/>
          <p:cNvPicPr preferRelativeResize="0"/>
          <p:nvPr/>
        </p:nvPicPr>
        <p:blipFill rotWithShape="1">
          <a:blip r:embed="rId3">
            <a:alphaModFix/>
          </a:blip>
          <a:srcRect b="0" l="0" r="0" t="0"/>
          <a:stretch/>
        </p:blipFill>
        <p:spPr>
          <a:xfrm>
            <a:off x="738188" y="671513"/>
            <a:ext cx="7667625" cy="55149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pic>
        <p:nvPicPr>
          <p:cNvPr id="435" name="Google Shape;435;p77"/>
          <p:cNvPicPr preferRelativeResize="0"/>
          <p:nvPr/>
        </p:nvPicPr>
        <p:blipFill rotWithShape="1">
          <a:blip r:embed="rId3">
            <a:alphaModFix/>
          </a:blip>
          <a:srcRect b="0" l="0" r="0" t="0"/>
          <a:stretch/>
        </p:blipFill>
        <p:spPr>
          <a:xfrm>
            <a:off x="647700" y="619125"/>
            <a:ext cx="7734300" cy="56197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p78"/>
          <p:cNvPicPr preferRelativeResize="0"/>
          <p:nvPr/>
        </p:nvPicPr>
        <p:blipFill rotWithShape="1">
          <a:blip r:embed="rId3">
            <a:alphaModFix/>
          </a:blip>
          <a:srcRect b="0" l="0" r="0" t="0"/>
          <a:stretch/>
        </p:blipFill>
        <p:spPr>
          <a:xfrm>
            <a:off x="752475" y="561975"/>
            <a:ext cx="7639050" cy="57340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p79"/>
          <p:cNvPicPr preferRelativeResize="0"/>
          <p:nvPr/>
        </p:nvPicPr>
        <p:blipFill rotWithShape="1">
          <a:blip r:embed="rId3">
            <a:alphaModFix/>
          </a:blip>
          <a:srcRect b="0" l="0" r="0" t="0"/>
          <a:stretch/>
        </p:blipFill>
        <p:spPr>
          <a:xfrm>
            <a:off x="842963" y="928688"/>
            <a:ext cx="7458075" cy="500062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p80"/>
          <p:cNvPicPr preferRelativeResize="0"/>
          <p:nvPr/>
        </p:nvPicPr>
        <p:blipFill rotWithShape="1">
          <a:blip r:embed="rId3">
            <a:alphaModFix/>
          </a:blip>
          <a:srcRect b="0" l="0" r="0" t="0"/>
          <a:stretch/>
        </p:blipFill>
        <p:spPr>
          <a:xfrm>
            <a:off x="1052513" y="719138"/>
            <a:ext cx="7038975" cy="54197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81"/>
          <p:cNvPicPr preferRelativeResize="0"/>
          <p:nvPr/>
        </p:nvPicPr>
        <p:blipFill rotWithShape="1">
          <a:blip r:embed="rId3">
            <a:alphaModFix/>
          </a:blip>
          <a:srcRect b="0" l="0" r="0" t="0"/>
          <a:stretch/>
        </p:blipFill>
        <p:spPr>
          <a:xfrm>
            <a:off x="-28575" y="47625"/>
            <a:ext cx="9553575" cy="6762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19"/>
          <p:cNvPicPr preferRelativeResize="0"/>
          <p:nvPr/>
        </p:nvPicPr>
        <p:blipFill rotWithShape="1">
          <a:blip r:embed="rId3">
            <a:alphaModFix/>
          </a:blip>
          <a:srcRect b="0" l="0" r="0" t="0"/>
          <a:stretch/>
        </p:blipFill>
        <p:spPr>
          <a:xfrm>
            <a:off x="0" y="762000"/>
            <a:ext cx="8458200" cy="3429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82"/>
          <p:cNvPicPr preferRelativeResize="0"/>
          <p:nvPr/>
        </p:nvPicPr>
        <p:blipFill rotWithShape="1">
          <a:blip r:embed="rId3">
            <a:alphaModFix/>
          </a:blip>
          <a:srcRect b="0" l="0" r="0" t="0"/>
          <a:stretch/>
        </p:blipFill>
        <p:spPr>
          <a:xfrm>
            <a:off x="676275" y="1924050"/>
            <a:ext cx="7791450" cy="30099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descr="0308c" id="466" name="Google Shape;466;p83"/>
          <p:cNvSpPr/>
          <p:nvPr/>
        </p:nvSpPr>
        <p:spPr>
          <a:xfrm>
            <a:off x="228600" y="1295400"/>
            <a:ext cx="8701548" cy="4572000"/>
          </a:xfrm>
          <a:prstGeom prst="rect">
            <a:avLst/>
          </a:prstGeom>
          <a:blipFill rotWithShape="1">
            <a:blip r:embed="rId3">
              <a:alphaModFix/>
            </a:blip>
            <a:stretch>
              <a:fillRect b="0" l="0" r="-13"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67" name="Google Shape;467;p83"/>
          <p:cNvSpPr/>
          <p:nvPr/>
        </p:nvSpPr>
        <p:spPr>
          <a:xfrm>
            <a:off x="1752600" y="228600"/>
            <a:ext cx="5638800" cy="707886"/>
          </a:xfrm>
          <a:prstGeom prst="rect">
            <a:avLst/>
          </a:prstGeom>
          <a:solidFill>
            <a:srgbClr val="DAEEF3"/>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rgbClr val="FF0000"/>
                </a:solidFill>
                <a:latin typeface="Times"/>
                <a:ea typeface="Times"/>
                <a:cs typeface="Times"/>
                <a:sym typeface="Times"/>
              </a:rPr>
              <a:t>A small peptide showing the direction of the peptide chain (N-terminal to C-terminal)</a:t>
            </a:r>
            <a:endParaRPr b="1" sz="2000">
              <a:solidFill>
                <a:srgbClr val="FF0000"/>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84"/>
          <p:cNvSpPr txBox="1"/>
          <p:nvPr>
            <p:ph type="title"/>
          </p:nvPr>
        </p:nvSpPr>
        <p:spPr>
          <a:xfrm>
            <a:off x="304800" y="228600"/>
            <a:ext cx="8229600" cy="762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800"/>
              <a:buFont typeface="Calibri"/>
              <a:buNone/>
            </a:pPr>
            <a:r>
              <a:rPr b="1" lang="en-US" sz="2800"/>
              <a:t>3.5 Small Peptides with Physiological Activity :</a:t>
            </a:r>
            <a:endParaRPr sz="2800"/>
          </a:p>
        </p:txBody>
      </p:sp>
      <p:sp>
        <p:nvSpPr>
          <p:cNvPr id="474" name="Google Shape;474;p84"/>
          <p:cNvSpPr txBox="1"/>
          <p:nvPr>
            <p:ph idx="1" type="body"/>
          </p:nvPr>
        </p:nvSpPr>
        <p:spPr>
          <a:xfrm>
            <a:off x="457200" y="990600"/>
            <a:ext cx="8229600" cy="5257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latin typeface="Arial"/>
                <a:ea typeface="Arial"/>
                <a:cs typeface="Arial"/>
                <a:sym typeface="Arial"/>
              </a:rPr>
              <a:t>Small peptides, containing two to several dozen amino acid residues, can have marked physiological effects in organisms.</a:t>
            </a:r>
            <a:endParaRPr/>
          </a:p>
          <a:p>
            <a:pPr indent="-342900" lvl="0" marL="342900" rtl="0" algn="l">
              <a:spcBef>
                <a:spcPts val="480"/>
              </a:spcBef>
              <a:spcAft>
                <a:spcPts val="0"/>
              </a:spcAft>
              <a:buClr>
                <a:schemeClr val="dk1"/>
              </a:buClr>
              <a:buSzPts val="2400"/>
              <a:buChar char="•"/>
            </a:pPr>
            <a:r>
              <a:rPr b="1" lang="en-US" sz="2400">
                <a:latin typeface="Arial"/>
                <a:ea typeface="Arial"/>
                <a:cs typeface="Arial"/>
                <a:sym typeface="Arial"/>
              </a:rPr>
              <a:t>Carnosine </a:t>
            </a:r>
            <a:r>
              <a:rPr lang="en-US" sz="2400">
                <a:latin typeface="Arial"/>
                <a:ea typeface="Arial"/>
                <a:cs typeface="Arial"/>
                <a:sym typeface="Arial"/>
              </a:rPr>
              <a:t>is naturally occurring dipeptides (</a:t>
            </a:r>
            <a:r>
              <a:rPr lang="en-US" sz="2400">
                <a:latin typeface="Times New Roman"/>
                <a:ea typeface="Times New Roman"/>
                <a:cs typeface="Times New Roman"/>
                <a:sym typeface="Times New Roman"/>
              </a:rPr>
              <a:t>β</a:t>
            </a:r>
            <a:r>
              <a:rPr lang="en-US" sz="2400">
                <a:latin typeface="Arial"/>
                <a:ea typeface="Arial"/>
                <a:cs typeface="Arial"/>
                <a:sym typeface="Arial"/>
              </a:rPr>
              <a:t>-alanine and Histidine) in muscle tissue.</a:t>
            </a:r>
            <a:endParaRPr sz="2400">
              <a:latin typeface="Arial"/>
              <a:ea typeface="Arial"/>
              <a:cs typeface="Arial"/>
              <a:sym typeface="Arial"/>
            </a:endParaRPr>
          </a:p>
        </p:txBody>
      </p:sp>
      <p:sp>
        <p:nvSpPr>
          <p:cNvPr descr="0311" id="475" name="Google Shape;475;p84"/>
          <p:cNvSpPr/>
          <p:nvPr/>
        </p:nvSpPr>
        <p:spPr>
          <a:xfrm>
            <a:off x="533400" y="3124200"/>
            <a:ext cx="8305800" cy="3352800"/>
          </a:xfrm>
          <a:prstGeom prst="rect">
            <a:avLst/>
          </a:prstGeom>
          <a:blipFill rotWithShape="1">
            <a:blip r:embed="rId3">
              <a:alphaModFix/>
            </a:blip>
            <a:stretch>
              <a:fillRect b="-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85"/>
          <p:cNvSpPr txBox="1"/>
          <p:nvPr>
            <p:ph idx="1" type="body"/>
          </p:nvPr>
        </p:nvSpPr>
        <p:spPr>
          <a:xfrm>
            <a:off x="0" y="0"/>
            <a:ext cx="4648200" cy="6858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FF0000"/>
              </a:buClr>
              <a:buSzPts val="2800"/>
              <a:buChar char="•"/>
            </a:pPr>
            <a:r>
              <a:rPr b="1" lang="en-US" sz="2800">
                <a:solidFill>
                  <a:srgbClr val="FF0000"/>
                </a:solidFill>
              </a:rPr>
              <a:t>Oxytocin</a:t>
            </a:r>
            <a:r>
              <a:rPr lang="en-US" sz="2800">
                <a:solidFill>
                  <a:srgbClr val="FF0000"/>
                </a:solidFill>
              </a:rPr>
              <a:t> </a:t>
            </a:r>
            <a:r>
              <a:rPr lang="en-US" sz="2800"/>
              <a:t>has an isoleucine at position 3 and a leucine at position 8; it stimulates </a:t>
            </a:r>
            <a:r>
              <a:rPr lang="en-US" sz="2800">
                <a:solidFill>
                  <a:srgbClr val="FF0000"/>
                </a:solidFill>
              </a:rPr>
              <a:t>smooth muscle contraction in the uterus</a:t>
            </a:r>
            <a:r>
              <a:rPr lang="en-US" sz="2800"/>
              <a:t> during labor and in the mammary glands during lactation.</a:t>
            </a:r>
            <a:endParaRPr/>
          </a:p>
          <a:p>
            <a:pPr indent="-165100" lvl="0" marL="342900" rtl="0" algn="l">
              <a:spcBef>
                <a:spcPts val="560"/>
              </a:spcBef>
              <a:spcAft>
                <a:spcPts val="0"/>
              </a:spcAft>
              <a:buClr>
                <a:schemeClr val="dk1"/>
              </a:buClr>
              <a:buSzPts val="2800"/>
              <a:buNone/>
            </a:pPr>
            <a:r>
              <a:t/>
            </a:r>
            <a:endParaRPr sz="2800"/>
          </a:p>
          <a:p>
            <a:pPr indent="-342900" lvl="0" marL="342900" rtl="0" algn="l">
              <a:spcBef>
                <a:spcPts val="560"/>
              </a:spcBef>
              <a:spcAft>
                <a:spcPts val="0"/>
              </a:spcAft>
              <a:buClr>
                <a:srgbClr val="FF0000"/>
              </a:buClr>
              <a:buSzPts val="2800"/>
              <a:buChar char="•"/>
            </a:pPr>
            <a:r>
              <a:rPr b="1" lang="en-US" sz="2800">
                <a:solidFill>
                  <a:srgbClr val="FF0000"/>
                </a:solidFill>
              </a:rPr>
              <a:t>Vasopressin</a:t>
            </a:r>
            <a:r>
              <a:rPr b="1" lang="en-US" sz="2800"/>
              <a:t> </a:t>
            </a:r>
            <a:r>
              <a:rPr lang="en-US" sz="2800"/>
              <a:t>has a phenylalanine at position 3 and an arginine at position 8; it stimulates </a:t>
            </a:r>
            <a:r>
              <a:rPr lang="en-US" sz="2800">
                <a:solidFill>
                  <a:srgbClr val="FF0000"/>
                </a:solidFill>
              </a:rPr>
              <a:t>reabsorption of water</a:t>
            </a:r>
            <a:r>
              <a:rPr lang="en-US" sz="2800"/>
              <a:t> by the kidneys, thus raising blood pressure.</a:t>
            </a:r>
            <a:endParaRPr/>
          </a:p>
        </p:txBody>
      </p:sp>
      <p:sp>
        <p:nvSpPr>
          <p:cNvPr descr="0313" id="482" name="Google Shape;482;p85"/>
          <p:cNvSpPr/>
          <p:nvPr/>
        </p:nvSpPr>
        <p:spPr>
          <a:xfrm>
            <a:off x="5410200" y="0"/>
            <a:ext cx="3733800" cy="6858000"/>
          </a:xfrm>
          <a:prstGeom prst="rect">
            <a:avLst/>
          </a:prstGeom>
          <a:blipFill rotWithShape="1">
            <a:blip r:embed="rId3">
              <a:alphaModFix/>
            </a:blip>
            <a:stretch>
              <a:fillRect b="0" l="0" r="-1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86"/>
          <p:cNvSpPr txBox="1"/>
          <p:nvPr>
            <p:ph idx="1" type="body"/>
          </p:nvPr>
        </p:nvSpPr>
        <p:spPr>
          <a:xfrm>
            <a:off x="0" y="228600"/>
            <a:ext cx="4038600" cy="6324600"/>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rgbClr val="FF0000"/>
              </a:buClr>
              <a:buSzPct val="100000"/>
              <a:buChar char="•"/>
            </a:pPr>
            <a:r>
              <a:rPr b="1" lang="en-US" sz="3000">
                <a:solidFill>
                  <a:srgbClr val="FF0000"/>
                </a:solidFill>
              </a:rPr>
              <a:t>Glutathione</a:t>
            </a:r>
            <a:r>
              <a:rPr b="1" lang="en-US" sz="3000"/>
              <a:t> </a:t>
            </a:r>
            <a:r>
              <a:rPr lang="en-US" sz="3000"/>
              <a:t>is a commonly tripeptide that acts as a </a:t>
            </a:r>
            <a:r>
              <a:rPr lang="en-US" sz="3000">
                <a:solidFill>
                  <a:srgbClr val="FF0000"/>
                </a:solidFill>
              </a:rPr>
              <a:t>scavengers of oxidizing agents.</a:t>
            </a:r>
            <a:endParaRPr/>
          </a:p>
          <a:p>
            <a:pPr indent="-342900" lvl="0" marL="342900" rtl="0" algn="l">
              <a:spcBef>
                <a:spcPts val="555"/>
              </a:spcBef>
              <a:spcAft>
                <a:spcPts val="0"/>
              </a:spcAft>
              <a:buClr>
                <a:schemeClr val="dk1"/>
              </a:buClr>
              <a:buSzPct val="100000"/>
              <a:buNone/>
            </a:pPr>
            <a:r>
              <a:t/>
            </a:r>
            <a:endParaRPr sz="3000"/>
          </a:p>
          <a:p>
            <a:pPr indent="-342900" lvl="0" marL="342900" rtl="0" algn="l">
              <a:spcBef>
                <a:spcPts val="555"/>
              </a:spcBef>
              <a:spcAft>
                <a:spcPts val="0"/>
              </a:spcAft>
              <a:buClr>
                <a:srgbClr val="FF0000"/>
              </a:buClr>
              <a:buSzPct val="100000"/>
              <a:buChar char="•"/>
            </a:pPr>
            <a:r>
              <a:rPr b="1" lang="en-US" sz="3000">
                <a:solidFill>
                  <a:srgbClr val="FF0000"/>
                </a:solidFill>
              </a:rPr>
              <a:t>Enkephalins</a:t>
            </a:r>
            <a:r>
              <a:rPr b="1" lang="en-US" sz="3000"/>
              <a:t> </a:t>
            </a:r>
            <a:r>
              <a:rPr lang="en-US" sz="3000"/>
              <a:t>are pentapeptides (Y-G-G-F-L, leucine enkephalin, and Y-G-G-F-M, methionine enkephalin), which are naturally occurring </a:t>
            </a:r>
            <a:r>
              <a:rPr lang="en-US" sz="3000">
                <a:solidFill>
                  <a:srgbClr val="FF0000"/>
                </a:solidFill>
              </a:rPr>
              <a:t>analgesics </a:t>
            </a:r>
            <a:r>
              <a:rPr lang="en-US" sz="3000"/>
              <a:t>(Pain relievers).</a:t>
            </a:r>
            <a:endParaRPr/>
          </a:p>
          <a:p>
            <a:pPr indent="-154940" lvl="0" marL="342900" rtl="0" algn="l">
              <a:spcBef>
                <a:spcPts val="592"/>
              </a:spcBef>
              <a:spcAft>
                <a:spcPts val="0"/>
              </a:spcAft>
              <a:buClr>
                <a:schemeClr val="dk1"/>
              </a:buClr>
              <a:buSzPct val="100000"/>
              <a:buNone/>
            </a:pPr>
            <a:r>
              <a:t/>
            </a:r>
            <a:endParaRPr/>
          </a:p>
        </p:txBody>
      </p:sp>
      <p:sp>
        <p:nvSpPr>
          <p:cNvPr descr="0312b" id="489" name="Google Shape;489;p86"/>
          <p:cNvSpPr/>
          <p:nvPr/>
        </p:nvSpPr>
        <p:spPr>
          <a:xfrm>
            <a:off x="4191000" y="3429000"/>
            <a:ext cx="4727448" cy="3200400"/>
          </a:xfrm>
          <a:prstGeom prst="rect">
            <a:avLst/>
          </a:prstGeom>
          <a:blipFill rotWithShape="1">
            <a:blip r:embed="rId3">
              <a:alphaModFix/>
            </a:blip>
            <a:stretch>
              <a:fillRect b="-1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0312a" id="490" name="Google Shape;490;p86"/>
          <p:cNvSpPr/>
          <p:nvPr/>
        </p:nvSpPr>
        <p:spPr>
          <a:xfrm>
            <a:off x="4038600" y="1"/>
            <a:ext cx="5105400" cy="3200400"/>
          </a:xfrm>
          <a:prstGeom prst="rect">
            <a:avLst/>
          </a:prstGeom>
          <a:blipFill rotWithShape="1">
            <a:blip r:embed="rId4">
              <a:alphaModFix/>
            </a:blip>
            <a:stretch>
              <a:fillRect b="0" l="0" r="-25"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87"/>
          <p:cNvPicPr preferRelativeResize="0"/>
          <p:nvPr/>
        </p:nvPicPr>
        <p:blipFill rotWithShape="1">
          <a:blip r:embed="rId3">
            <a:alphaModFix/>
          </a:blip>
          <a:srcRect b="0" l="0" r="0" t="0"/>
          <a:stretch/>
        </p:blipFill>
        <p:spPr>
          <a:xfrm>
            <a:off x="457200" y="685801"/>
            <a:ext cx="8001000" cy="55626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88"/>
          <p:cNvPicPr preferRelativeResize="0"/>
          <p:nvPr/>
        </p:nvPicPr>
        <p:blipFill rotWithShape="1">
          <a:blip r:embed="rId3">
            <a:alphaModFix/>
          </a:blip>
          <a:srcRect b="0" l="0" r="0" t="0"/>
          <a:stretch/>
        </p:blipFill>
        <p:spPr>
          <a:xfrm>
            <a:off x="533400" y="533400"/>
            <a:ext cx="7848600" cy="36576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89"/>
          <p:cNvPicPr preferRelativeResize="0"/>
          <p:nvPr/>
        </p:nvPicPr>
        <p:blipFill rotWithShape="1">
          <a:blip r:embed="rId3">
            <a:alphaModFix/>
          </a:blip>
          <a:srcRect b="0" l="0" r="0" t="0"/>
          <a:stretch/>
        </p:blipFill>
        <p:spPr>
          <a:xfrm>
            <a:off x="990600" y="457200"/>
            <a:ext cx="6934200" cy="4867275"/>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id="511" name="Google Shape;511;p90"/>
          <p:cNvPicPr preferRelativeResize="0"/>
          <p:nvPr/>
        </p:nvPicPr>
        <p:blipFill rotWithShape="1">
          <a:blip r:embed="rId3">
            <a:alphaModFix/>
          </a:blip>
          <a:srcRect b="0" l="0" r="0" t="0"/>
          <a:stretch/>
        </p:blipFill>
        <p:spPr>
          <a:xfrm>
            <a:off x="457200" y="461963"/>
            <a:ext cx="7915275" cy="5934075"/>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pic>
        <p:nvPicPr>
          <p:cNvPr id="516" name="Google Shape;516;p91"/>
          <p:cNvPicPr preferRelativeResize="0"/>
          <p:nvPr/>
        </p:nvPicPr>
        <p:blipFill rotWithShape="1">
          <a:blip r:embed="rId3">
            <a:alphaModFix/>
          </a:blip>
          <a:srcRect b="0" l="0" r="0" t="0"/>
          <a:stretch/>
        </p:blipFill>
        <p:spPr>
          <a:xfrm>
            <a:off x="381000" y="685800"/>
            <a:ext cx="8382000" cy="4210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0"/>
          <p:cNvPicPr preferRelativeResize="0"/>
          <p:nvPr/>
        </p:nvPicPr>
        <p:blipFill rotWithShape="1">
          <a:blip r:embed="rId3">
            <a:alphaModFix/>
          </a:blip>
          <a:srcRect b="0" l="0" r="0" t="0"/>
          <a:stretch/>
        </p:blipFill>
        <p:spPr>
          <a:xfrm>
            <a:off x="1281113" y="871538"/>
            <a:ext cx="6581775" cy="51149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92"/>
          <p:cNvPicPr preferRelativeResize="0"/>
          <p:nvPr/>
        </p:nvPicPr>
        <p:blipFill rotWithShape="1">
          <a:blip r:embed="rId3">
            <a:alphaModFix/>
          </a:blip>
          <a:srcRect b="0" l="0" r="0" t="0"/>
          <a:stretch/>
        </p:blipFill>
        <p:spPr>
          <a:xfrm>
            <a:off x="614363" y="461963"/>
            <a:ext cx="7915275" cy="5934075"/>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93"/>
          <p:cNvSpPr/>
          <p:nvPr/>
        </p:nvSpPr>
        <p:spPr>
          <a:xfrm>
            <a:off x="1143000" y="685800"/>
            <a:ext cx="6705600" cy="538609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Calibri"/>
                <a:ea typeface="Calibri"/>
                <a:cs typeface="Calibri"/>
                <a:sym typeface="Calibri"/>
              </a:rPr>
              <a:t>3.4 The Structure of Proteins: Primary Structure</a:t>
            </a:r>
            <a:r>
              <a:rPr lang="en-US" sz="2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What is it that makes one protein </a:t>
            </a:r>
            <a:r>
              <a:rPr i="1" lang="en-US" sz="1800">
                <a:solidFill>
                  <a:srgbClr val="FF0000"/>
                </a:solidFill>
                <a:latin typeface="Calibri"/>
                <a:ea typeface="Calibri"/>
                <a:cs typeface="Calibri"/>
                <a:sym typeface="Calibri"/>
              </a:rPr>
              <a:t>an</a:t>
            </a:r>
            <a:r>
              <a:rPr lang="en-US" sz="1800">
                <a:solidFill>
                  <a:schemeClr val="dk1"/>
                </a:solidFill>
                <a:latin typeface="Calibri"/>
                <a:ea typeface="Calibri"/>
                <a:cs typeface="Calibri"/>
                <a:sym typeface="Calibri"/>
              </a:rPr>
              <a:t> </a:t>
            </a:r>
            <a:r>
              <a:rPr i="1" lang="en-US" sz="1800">
                <a:solidFill>
                  <a:srgbClr val="FF0000"/>
                </a:solidFill>
                <a:latin typeface="Calibri"/>
                <a:ea typeface="Calibri"/>
                <a:cs typeface="Calibri"/>
                <a:sym typeface="Calibri"/>
              </a:rPr>
              <a:t>enzyme</a:t>
            </a:r>
            <a:r>
              <a:rPr lang="en-US" sz="1800">
                <a:solidFill>
                  <a:schemeClr val="dk1"/>
                </a:solidFill>
                <a:latin typeface="Calibri"/>
                <a:ea typeface="Calibri"/>
                <a:cs typeface="Calibri"/>
                <a:sym typeface="Calibri"/>
              </a:rPr>
              <a:t>, another </a:t>
            </a:r>
            <a:r>
              <a:rPr i="1" lang="en-US" sz="1800">
                <a:solidFill>
                  <a:srgbClr val="FF0000"/>
                </a:solidFill>
                <a:latin typeface="Calibri"/>
                <a:ea typeface="Calibri"/>
                <a:cs typeface="Calibri"/>
                <a:sym typeface="Calibri"/>
              </a:rPr>
              <a:t>a hormone</a:t>
            </a:r>
            <a:r>
              <a:rPr lang="en-US" sz="1800">
                <a:solidFill>
                  <a:schemeClr val="dk1"/>
                </a:solidFill>
                <a:latin typeface="Calibri"/>
                <a:ea typeface="Calibri"/>
                <a:cs typeface="Calibri"/>
                <a:sym typeface="Calibri"/>
              </a:rPr>
              <a:t>, another </a:t>
            </a:r>
            <a:r>
              <a:rPr i="1" lang="en-US" sz="1800">
                <a:solidFill>
                  <a:srgbClr val="FF0000"/>
                </a:solidFill>
                <a:latin typeface="Calibri"/>
                <a:ea typeface="Calibri"/>
                <a:cs typeface="Calibri"/>
                <a:sym typeface="Calibri"/>
              </a:rPr>
              <a:t>a structural protein</a:t>
            </a:r>
            <a:r>
              <a:rPr lang="en-US" sz="1800">
                <a:solidFill>
                  <a:schemeClr val="dk1"/>
                </a:solidFill>
                <a:latin typeface="Calibri"/>
                <a:ea typeface="Calibri"/>
                <a:cs typeface="Calibri"/>
                <a:sym typeface="Calibri"/>
              </a:rPr>
              <a:t>, and still another an </a:t>
            </a:r>
            <a:r>
              <a:rPr i="1" lang="en-US" sz="1800">
                <a:solidFill>
                  <a:srgbClr val="FF0000"/>
                </a:solidFill>
                <a:latin typeface="Calibri"/>
                <a:ea typeface="Calibri"/>
                <a:cs typeface="Calibri"/>
                <a:sym typeface="Calibri"/>
              </a:rPr>
              <a:t>antibody? </a:t>
            </a:r>
            <a:r>
              <a:rPr lang="en-US" sz="1800">
                <a:solidFill>
                  <a:schemeClr val="dk1"/>
                </a:solidFill>
                <a:latin typeface="Calibri"/>
                <a:ea typeface="Calibri"/>
                <a:cs typeface="Calibri"/>
                <a:sym typeface="Calibri"/>
              </a:rPr>
              <a:t>How do they differ chemically?</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most obvious distinctions are structural, and to protein structure we now turn. Four levels of protein structure are commonly defined </a:t>
            </a:r>
            <a:r>
              <a:rPr b="1" lang="en-US" sz="1800">
                <a:solidFill>
                  <a:schemeClr val="dk1"/>
                </a:solidFill>
                <a:latin typeface="Calibri"/>
                <a:ea typeface="Calibri"/>
                <a:cs typeface="Calibri"/>
                <a:sym typeface="Calibri"/>
              </a:rPr>
              <a:t>(Fig. 3–23). A description of </a:t>
            </a:r>
            <a:r>
              <a:rPr lang="en-US" sz="1800">
                <a:solidFill>
                  <a:schemeClr val="dk1"/>
                </a:solidFill>
                <a:latin typeface="Calibri"/>
                <a:ea typeface="Calibri"/>
                <a:cs typeface="Calibri"/>
                <a:sym typeface="Calibri"/>
              </a:rPr>
              <a:t>all covalent bonds (mainly peptide bonds and disulfide bonds) linking amino acid residues in a polypeptide chain is its </a:t>
            </a:r>
            <a:r>
              <a:rPr b="1" lang="en-US" sz="1800">
                <a:solidFill>
                  <a:schemeClr val="dk1"/>
                </a:solidFill>
                <a:latin typeface="Calibri"/>
                <a:ea typeface="Calibri"/>
                <a:cs typeface="Calibri"/>
                <a:sym typeface="Calibri"/>
              </a:rPr>
              <a:t>primary structure. The most important element of</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primary structure is the </a:t>
            </a:r>
            <a:r>
              <a:rPr i="1" lang="en-US" sz="1800">
                <a:solidFill>
                  <a:schemeClr val="dk1"/>
                </a:solidFill>
                <a:latin typeface="Calibri"/>
                <a:ea typeface="Calibri"/>
                <a:cs typeface="Calibri"/>
                <a:sym typeface="Calibri"/>
              </a:rPr>
              <a:t>sequence of amino acid residues.</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Secondary structure refers to particularly stable </a:t>
            </a:r>
            <a:r>
              <a:rPr lang="en-US" sz="1800">
                <a:solidFill>
                  <a:schemeClr val="dk1"/>
                </a:solidFill>
                <a:latin typeface="Calibri"/>
                <a:ea typeface="Calibri"/>
                <a:cs typeface="Calibri"/>
                <a:sym typeface="Calibri"/>
              </a:rPr>
              <a:t>arrangements of amino acid residues giving rise to recurring structural patterns. </a:t>
            </a:r>
            <a:r>
              <a:rPr b="1" lang="en-US" sz="1800">
                <a:solidFill>
                  <a:schemeClr val="dk1"/>
                </a:solidFill>
                <a:latin typeface="Calibri"/>
                <a:ea typeface="Calibri"/>
                <a:cs typeface="Calibri"/>
                <a:sym typeface="Calibri"/>
              </a:rPr>
              <a:t>Tertiary structure describes all </a:t>
            </a:r>
            <a:r>
              <a:rPr lang="en-US" sz="1800">
                <a:solidFill>
                  <a:schemeClr val="dk1"/>
                </a:solidFill>
                <a:latin typeface="Calibri"/>
                <a:ea typeface="Calibri"/>
                <a:cs typeface="Calibri"/>
                <a:sym typeface="Calibri"/>
              </a:rPr>
              <a:t>aspects of the three-dimensional folding of a polypeptide. When a protein has two or more polypeptide subunits, their arrangement in space is referred to as </a:t>
            </a:r>
            <a:r>
              <a:rPr b="1" lang="en-US" sz="1800">
                <a:solidFill>
                  <a:schemeClr val="dk1"/>
                </a:solidFill>
                <a:latin typeface="Calibri"/>
                <a:ea typeface="Calibri"/>
                <a:cs typeface="Calibri"/>
                <a:sym typeface="Calibri"/>
              </a:rPr>
              <a:t>quaternary</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structure.</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94"/>
          <p:cNvSpPr/>
          <p:nvPr/>
        </p:nvSpPr>
        <p:spPr>
          <a:xfrm>
            <a:off x="838200" y="914400"/>
            <a:ext cx="7620000"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000">
                <a:solidFill>
                  <a:schemeClr val="dk1"/>
                </a:solidFill>
                <a:latin typeface="Calibri"/>
                <a:ea typeface="Calibri"/>
                <a:cs typeface="Calibri"/>
                <a:sym typeface="Calibri"/>
              </a:rPr>
              <a:t>Levels of Protein Structure </a:t>
            </a:r>
            <a:br>
              <a:rPr b="1" lang="en-US" sz="3200">
                <a:solidFill>
                  <a:schemeClr val="dk1"/>
                </a:solidFill>
                <a:latin typeface="Calibri"/>
                <a:ea typeface="Calibri"/>
                <a:cs typeface="Calibri"/>
                <a:sym typeface="Calibri"/>
              </a:rPr>
            </a:b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Structurally ,proteins can be organized into four levels :</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1-Primary .</a:t>
            </a:r>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2-Secondary.</a:t>
            </a:r>
            <a:br>
              <a:rPr b="1" lang="en-US" sz="32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3-Tertiary .</a:t>
            </a:r>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 4-Quaternary.</a:t>
            </a:r>
            <a:endParaRPr b="1" sz="3200">
              <a:solidFill>
                <a:schemeClr val="dk1"/>
              </a:solidFill>
              <a:latin typeface="Calibri"/>
              <a:ea typeface="Calibri"/>
              <a:cs typeface="Calibri"/>
              <a:sym typeface="Calibri"/>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95"/>
          <p:cNvPicPr preferRelativeResize="0"/>
          <p:nvPr/>
        </p:nvPicPr>
        <p:blipFill rotWithShape="1">
          <a:blip r:embed="rId3">
            <a:alphaModFix/>
          </a:blip>
          <a:srcRect b="0" l="0" r="0" t="0"/>
          <a:stretch/>
        </p:blipFill>
        <p:spPr>
          <a:xfrm>
            <a:off x="762000" y="1295400"/>
            <a:ext cx="7848600" cy="3886199"/>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96"/>
          <p:cNvPicPr preferRelativeResize="0"/>
          <p:nvPr/>
        </p:nvPicPr>
        <p:blipFill rotWithShape="1">
          <a:blip r:embed="rId3">
            <a:alphaModFix/>
          </a:blip>
          <a:srcRect b="0" l="0" r="0" t="0"/>
          <a:stretch/>
        </p:blipFill>
        <p:spPr>
          <a:xfrm>
            <a:off x="619125" y="442913"/>
            <a:ext cx="8067675" cy="5972175"/>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97"/>
          <p:cNvSpPr/>
          <p:nvPr/>
        </p:nvSpPr>
        <p:spPr>
          <a:xfrm>
            <a:off x="838200" y="457200"/>
            <a:ext cx="7924800" cy="80329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The differences in primary structure can be especially informative. Each protein has a distinctive </a:t>
            </a:r>
            <a:r>
              <a:rPr i="1" lang="en-US" sz="1800">
                <a:solidFill>
                  <a:srgbClr val="FF0000"/>
                </a:solidFill>
                <a:latin typeface="Calibri"/>
                <a:ea typeface="Calibri"/>
                <a:cs typeface="Calibri"/>
                <a:sym typeface="Calibri"/>
              </a:rPr>
              <a:t>number and sequence </a:t>
            </a:r>
            <a:r>
              <a:rPr lang="en-US" sz="1800">
                <a:solidFill>
                  <a:schemeClr val="dk1"/>
                </a:solidFill>
                <a:latin typeface="Calibri"/>
                <a:ea typeface="Calibri"/>
                <a:cs typeface="Calibri"/>
                <a:sym typeface="Calibri"/>
              </a:rPr>
              <a:t>of amino acid residues. </a:t>
            </a:r>
            <a:r>
              <a:rPr i="1" lang="en-US" sz="1800">
                <a:solidFill>
                  <a:srgbClr val="FF0000"/>
                </a:solidFill>
                <a:latin typeface="Calibri"/>
                <a:ea typeface="Calibri"/>
                <a:cs typeface="Calibri"/>
                <a:sym typeface="Calibri"/>
              </a:rPr>
              <a:t>The primary structure </a:t>
            </a:r>
            <a:r>
              <a:rPr lang="en-US" sz="1800">
                <a:solidFill>
                  <a:schemeClr val="dk1"/>
                </a:solidFill>
                <a:latin typeface="Calibri"/>
                <a:ea typeface="Calibri"/>
                <a:cs typeface="Calibri"/>
                <a:sym typeface="Calibri"/>
              </a:rPr>
              <a:t>of a protein determines how it folds up into its unique three-dimensional structure, and this in turn determines the function of the protein.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Each type of protein has a unique three-dimensional structure and this structure confers a unique function.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Each type of protein also has a unique amino acid sequence.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Intuition suggests that the amino acid sequence must play a fundamental role in determining the three-dimensional structure of the protein, and ultimately its function,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Is that correct ????????????????????????????</a:t>
            </a:r>
            <a:endParaRPr/>
          </a:p>
          <a:p>
            <a:pPr indent="0" lvl="0" marL="0" marR="0" rtl="0" algn="l">
              <a:spcBef>
                <a:spcPts val="0"/>
              </a:spcBef>
              <a:spcAft>
                <a:spcPts val="0"/>
              </a:spcAft>
              <a:buNone/>
            </a:pPr>
            <a:r>
              <a:t/>
            </a:r>
            <a:endParaRPr i="1" sz="2800">
              <a:solidFill>
                <a:schemeClr val="dk1"/>
              </a:solidFill>
              <a:latin typeface="Calibri"/>
              <a:ea typeface="Calibri"/>
              <a:cs typeface="Calibri"/>
              <a:sym typeface="Calibri"/>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What do you think?</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98"/>
          <p:cNvSpPr/>
          <p:nvPr/>
        </p:nvSpPr>
        <p:spPr>
          <a:xfrm>
            <a:off x="685800" y="914400"/>
            <a:ext cx="8458200" cy="47397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First</a:t>
            </a:r>
            <a:r>
              <a:rPr b="1" lang="en-US" sz="18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as we have already noted, proteins with different functions always have different amino acid sequences</a:t>
            </a:r>
            <a:r>
              <a:rPr b="1" lang="en-US" sz="1800">
                <a:solidFill>
                  <a:schemeClr val="dk1"/>
                </a:solidFill>
                <a:latin typeface="Calibri"/>
                <a:ea typeface="Calibri"/>
                <a:cs typeface="Calibri"/>
                <a:sym typeface="Calibri"/>
              </a:rPr>
              <a:t>. Second</a:t>
            </a:r>
            <a:r>
              <a:rPr lang="en-US" sz="1800">
                <a:solidFill>
                  <a:schemeClr val="dk1"/>
                </a:solidFill>
                <a:latin typeface="Calibri"/>
                <a:ea typeface="Calibri"/>
                <a:cs typeface="Calibri"/>
                <a:sym typeface="Calibri"/>
              </a:rPr>
              <a:t>, thousands of human genetic diseases have been traced to the production of defective proteins. The defect can range from a single change in the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amino acid sequence as in sickle cell anemia to deletion of a larger portion of the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polypeptide chain (as in most cases of Duchenne muscular dystrophy: a large deletion in the gene encoding the protein dystrophin leads to production of a shortened,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inactive protein). Thus we know that if the primary structure is altered, the function of the protein may also be changed</a:t>
            </a:r>
            <a:r>
              <a:rPr b="1" lang="en-US" sz="1800">
                <a:solidFill>
                  <a:schemeClr val="dk1"/>
                </a:solidFill>
                <a:latin typeface="Calibri"/>
                <a:ea typeface="Calibri"/>
                <a:cs typeface="Calibri"/>
                <a:sym typeface="Calibri"/>
              </a:rPr>
              <a:t>. Finally</a:t>
            </a:r>
            <a:r>
              <a:rPr lang="en-US" sz="1800">
                <a:solidFill>
                  <a:schemeClr val="dk1"/>
                </a:solidFill>
                <a:latin typeface="Calibri"/>
                <a:ea typeface="Calibri"/>
                <a:cs typeface="Calibri"/>
                <a:sym typeface="Calibri"/>
              </a:rPr>
              <a:t>, on comparing functionally similar proteins from different species, we find that these proteins often have similar amino acid sequences. An extreme case is ubiquitin, a 76-residue protein involved in regulating the degradation of other proteins. The amino acid sequence of ubiquitin is identical in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species as disparate as fruit flies and humans.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i="1" lang="en-US" sz="1800">
                <a:solidFill>
                  <a:schemeClr val="dk1"/>
                </a:solidFill>
                <a:latin typeface="Calibri"/>
                <a:ea typeface="Calibri"/>
                <a:cs typeface="Calibri"/>
                <a:sym typeface="Calibri"/>
              </a:rPr>
              <a:t> </a:t>
            </a:r>
            <a:r>
              <a:rPr b="1" i="1" lang="en-US" sz="2400">
                <a:solidFill>
                  <a:schemeClr val="dk1"/>
                </a:solidFill>
                <a:latin typeface="Calibri"/>
                <a:ea typeface="Calibri"/>
                <a:cs typeface="Calibri"/>
                <a:sym typeface="Calibri"/>
              </a:rPr>
              <a:t>Is the amino acid sequence absolutely fixed</a:t>
            </a:r>
            <a:r>
              <a:rPr lang="en-US" sz="1800">
                <a:solidFill>
                  <a:schemeClr val="dk1"/>
                </a:solidFill>
                <a:latin typeface="Calibri"/>
                <a:ea typeface="Calibri"/>
                <a:cs typeface="Calibri"/>
                <a:sym typeface="Calibri"/>
              </a:rPr>
              <a:t>, or invariant, for a particular protein</a:t>
            </a:r>
            <a:r>
              <a:rPr b="1" lang="en-US" sz="2400">
                <a:solidFill>
                  <a:schemeClr val="dk1"/>
                </a:solidFill>
                <a:latin typeface="Calibri"/>
                <a:ea typeface="Calibri"/>
                <a:cs typeface="Calibri"/>
                <a:sym typeface="Calibri"/>
              </a:rPr>
              <a:t>? No; </a:t>
            </a:r>
            <a:r>
              <a:rPr lang="en-US" sz="1800">
                <a:solidFill>
                  <a:schemeClr val="dk1"/>
                </a:solidFill>
                <a:latin typeface="Calibri"/>
                <a:ea typeface="Calibri"/>
                <a:cs typeface="Calibri"/>
                <a:sym typeface="Calibri"/>
              </a:rPr>
              <a:t>some flexibility is possible. An estimated 20% to 30% of the proteins in humans are </a:t>
            </a:r>
            <a:r>
              <a:rPr b="1" lang="en-US" sz="1800">
                <a:solidFill>
                  <a:schemeClr val="dk1"/>
                </a:solidFill>
                <a:latin typeface="Calibri"/>
                <a:ea typeface="Calibri"/>
                <a:cs typeface="Calibri"/>
                <a:sym typeface="Calibri"/>
              </a:rPr>
              <a:t>polymorphic, having amino acid sequence </a:t>
            </a:r>
            <a:r>
              <a:rPr lang="en-US" sz="1800">
                <a:solidFill>
                  <a:schemeClr val="dk1"/>
                </a:solidFill>
                <a:latin typeface="Calibri"/>
                <a:ea typeface="Calibri"/>
                <a:cs typeface="Calibri"/>
                <a:sym typeface="Calibri"/>
              </a:rPr>
              <a:t>variants in the human population</a:t>
            </a:r>
            <a:endParaRPr sz="1800">
              <a:solidFill>
                <a:schemeClr val="dk1"/>
              </a:solidFill>
              <a:latin typeface="Calibri"/>
              <a:ea typeface="Calibri"/>
              <a:cs typeface="Calibri"/>
              <a:sym typeface="Calibri"/>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99"/>
          <p:cNvSpPr/>
          <p:nvPr/>
        </p:nvSpPr>
        <p:spPr>
          <a:xfrm>
            <a:off x="457200" y="381000"/>
            <a:ext cx="8001000" cy="683264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Furthermore, proteins that carry out a broadly similar function in distantly related species can differ greatly in overall size and amino acid sequence.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i="1" lang="en-US" sz="2400">
                <a:solidFill>
                  <a:schemeClr val="dk1"/>
                </a:solidFill>
                <a:latin typeface="Calibri"/>
                <a:ea typeface="Calibri"/>
                <a:cs typeface="Calibri"/>
                <a:sym typeface="Calibri"/>
              </a:rPr>
              <a:t> The Amino Acid Sequences of Millions of Proteins Have Been Determined</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Two major discoveries in 1953 were of crucial importance in the history of biochemistry. In that year</a:t>
            </a:r>
            <a:r>
              <a:rPr lang="en-US" sz="2400">
                <a:solidFill>
                  <a:srgbClr val="FF0000"/>
                </a:solidFill>
                <a:latin typeface="Calibri"/>
                <a:ea typeface="Calibri"/>
                <a:cs typeface="Calibri"/>
                <a:sym typeface="Calibri"/>
              </a:rPr>
              <a:t>, James D. Watson and Francis Crick</a:t>
            </a:r>
            <a:r>
              <a:rPr lang="en-US" sz="2400">
                <a:solidFill>
                  <a:schemeClr val="dk1"/>
                </a:solidFill>
                <a:latin typeface="Calibri"/>
                <a:ea typeface="Calibri"/>
                <a:cs typeface="Calibri"/>
                <a:sym typeface="Calibri"/>
              </a:rPr>
              <a:t> deduced the double-helical structure of DNA and proposed a structural basis for its precise replication . Their proposal illuminated the molecular reality behind the idea of a gene. In the same year</a:t>
            </a:r>
            <a:r>
              <a:rPr lang="en-US" sz="2400">
                <a:solidFill>
                  <a:srgbClr val="FF0000"/>
                </a:solidFill>
                <a:latin typeface="Calibri"/>
                <a:ea typeface="Calibri"/>
                <a:cs typeface="Calibri"/>
                <a:sym typeface="Calibri"/>
              </a:rPr>
              <a:t>, Frederick Sanger </a:t>
            </a:r>
            <a:r>
              <a:rPr lang="en-US" sz="2400">
                <a:solidFill>
                  <a:schemeClr val="dk1"/>
                </a:solidFill>
                <a:latin typeface="Calibri"/>
                <a:ea typeface="Calibri"/>
                <a:cs typeface="Calibri"/>
                <a:sym typeface="Calibri"/>
              </a:rPr>
              <a:t>worked out the sequence of amino acid residues in the polypeptide chains of the hormone insulin </a:t>
            </a:r>
            <a:r>
              <a:rPr b="1" lang="en-US" sz="2400">
                <a:solidFill>
                  <a:schemeClr val="dk1"/>
                </a:solidFill>
                <a:latin typeface="Calibri"/>
                <a:ea typeface="Calibri"/>
                <a:cs typeface="Calibri"/>
                <a:sym typeface="Calibri"/>
              </a:rPr>
              <a:t>(Fig. 3–24).</a:t>
            </a:r>
            <a:r>
              <a:rPr lang="en-US" sz="2400">
                <a:solidFill>
                  <a:schemeClr val="dk1"/>
                </a:solidFill>
                <a:latin typeface="Calibri"/>
                <a:ea typeface="Calibri"/>
                <a:cs typeface="Calibri"/>
                <a:sym typeface="Calibri"/>
              </a:rPr>
              <a:t> a decade after these discoveries, the genetic code relating the nucleotide sequence of DNA to the amino acid sequence of protein molecules was elucidated.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id="562" name="Google Shape;562;p100"/>
          <p:cNvPicPr preferRelativeResize="0"/>
          <p:nvPr/>
        </p:nvPicPr>
        <p:blipFill rotWithShape="1">
          <a:blip r:embed="rId3">
            <a:alphaModFix/>
          </a:blip>
          <a:srcRect b="0" l="0" r="0" t="0"/>
          <a:stretch/>
        </p:blipFill>
        <p:spPr>
          <a:xfrm>
            <a:off x="533400" y="1295400"/>
            <a:ext cx="7162799" cy="39624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id="567" name="Google Shape;567;p101"/>
          <p:cNvPicPr preferRelativeResize="0"/>
          <p:nvPr/>
        </p:nvPicPr>
        <p:blipFill rotWithShape="1">
          <a:blip r:embed="rId3">
            <a:alphaModFix/>
          </a:blip>
          <a:srcRect b="0" l="0" r="0" t="0"/>
          <a:stretch/>
        </p:blipFill>
        <p:spPr>
          <a:xfrm>
            <a:off x="5334000" y="0"/>
            <a:ext cx="3048000" cy="6858000"/>
          </a:xfrm>
          <a:prstGeom prst="rect">
            <a:avLst/>
          </a:prstGeom>
          <a:noFill/>
          <a:ln>
            <a:noFill/>
          </a:ln>
        </p:spPr>
      </p:pic>
      <p:pic>
        <p:nvPicPr>
          <p:cNvPr id="568" name="Google Shape;568;p101"/>
          <p:cNvPicPr preferRelativeResize="0"/>
          <p:nvPr/>
        </p:nvPicPr>
        <p:blipFill rotWithShape="1">
          <a:blip r:embed="rId4">
            <a:alphaModFix/>
          </a:blip>
          <a:srcRect b="0" l="0" r="0" t="0"/>
          <a:stretch/>
        </p:blipFill>
        <p:spPr>
          <a:xfrm>
            <a:off x="838200" y="5486400"/>
            <a:ext cx="5943600" cy="990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1"/>
          <p:cNvSpPr/>
          <p:nvPr/>
        </p:nvSpPr>
        <p:spPr>
          <a:xfrm>
            <a:off x="457200" y="1305342"/>
            <a:ext cx="8305800"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 A  carbon atom with four different substituents is said to be asymmetric, and asymmetric carbons are called </a:t>
            </a:r>
            <a:r>
              <a:rPr b="1" lang="en-US" sz="2400">
                <a:solidFill>
                  <a:schemeClr val="dk1"/>
                </a:solidFill>
                <a:latin typeface="Calibri"/>
                <a:ea typeface="Calibri"/>
                <a:cs typeface="Calibri"/>
                <a:sym typeface="Calibri"/>
              </a:rPr>
              <a:t>chiral  centers (Greek </a:t>
            </a:r>
            <a:r>
              <a:rPr b="1" i="1" lang="en-US" sz="2400">
                <a:solidFill>
                  <a:schemeClr val="dk1"/>
                </a:solidFill>
                <a:latin typeface="Calibri"/>
                <a:ea typeface="Calibri"/>
                <a:cs typeface="Calibri"/>
                <a:sym typeface="Calibri"/>
              </a:rPr>
              <a:t>chiros, “hand”; some stereoisomers  </a:t>
            </a:r>
            <a:r>
              <a:rPr lang="en-US" sz="2400">
                <a:solidFill>
                  <a:schemeClr val="dk1"/>
                </a:solidFill>
                <a:latin typeface="Calibri"/>
                <a:ea typeface="Calibri"/>
                <a:cs typeface="Calibri"/>
                <a:sym typeface="Calibri"/>
              </a:rPr>
              <a:t>are related structurally as the right hand is to the left).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 molecule with only one chiral carbon can have two  stereoisomers; when two or more (</a:t>
            </a:r>
            <a:r>
              <a:rPr i="1" lang="en-US" sz="2400">
                <a:solidFill>
                  <a:schemeClr val="dk1"/>
                </a:solidFill>
                <a:latin typeface="Calibri"/>
                <a:ea typeface="Calibri"/>
                <a:cs typeface="Calibri"/>
                <a:sym typeface="Calibri"/>
              </a:rPr>
              <a:t>n) chiral carbons are  </a:t>
            </a:r>
            <a:r>
              <a:rPr lang="en-US" sz="2400">
                <a:solidFill>
                  <a:schemeClr val="dk1"/>
                </a:solidFill>
                <a:latin typeface="Calibri"/>
                <a:ea typeface="Calibri"/>
                <a:cs typeface="Calibri"/>
                <a:sym typeface="Calibri"/>
              </a:rPr>
              <a:t>present, there can be 2</a:t>
            </a:r>
            <a:r>
              <a:rPr i="1" lang="en-US" sz="2400">
                <a:solidFill>
                  <a:schemeClr val="dk1"/>
                </a:solidFill>
                <a:latin typeface="Calibri"/>
                <a:ea typeface="Calibri"/>
                <a:cs typeface="Calibri"/>
                <a:sym typeface="Calibri"/>
              </a:rPr>
              <a:t>n stereoisomers. Stereoisomers </a:t>
            </a:r>
            <a:r>
              <a:rPr lang="en-US" sz="2400">
                <a:solidFill>
                  <a:schemeClr val="dk1"/>
                </a:solidFill>
                <a:latin typeface="Calibri"/>
                <a:ea typeface="Calibri"/>
                <a:cs typeface="Calibri"/>
                <a:sym typeface="Calibri"/>
              </a:rPr>
              <a:t>that are mirror images of each other are called </a:t>
            </a:r>
            <a:r>
              <a:rPr b="1" lang="en-US" sz="2400">
                <a:solidFill>
                  <a:schemeClr val="dk1"/>
                </a:solidFill>
                <a:latin typeface="Calibri"/>
                <a:ea typeface="Calibri"/>
                <a:cs typeface="Calibri"/>
                <a:sym typeface="Calibri"/>
              </a:rPr>
              <a:t>enantiomers </a:t>
            </a:r>
            <a:r>
              <a:rPr lang="en-US" sz="2400">
                <a:solidFill>
                  <a:schemeClr val="dk1"/>
                </a:solidFill>
                <a:latin typeface="Calibri"/>
                <a:ea typeface="Calibri"/>
                <a:cs typeface="Calibri"/>
                <a:sym typeface="Calibri"/>
              </a:rPr>
              <a:t>(Fig. 1–19). Pairs of stereoisomers that are not mirror images of each other are called </a:t>
            </a:r>
            <a:r>
              <a:rPr b="1" lang="en-US" sz="2400">
                <a:solidFill>
                  <a:schemeClr val="dk1"/>
                </a:solidFill>
                <a:latin typeface="Calibri"/>
                <a:ea typeface="Calibri"/>
                <a:cs typeface="Calibri"/>
                <a:sym typeface="Calibri"/>
              </a:rPr>
              <a:t>diastereomers (Fig. 1–20).</a:t>
            </a:r>
            <a:endParaRPr sz="2400">
              <a:solidFill>
                <a:schemeClr val="dk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102"/>
          <p:cNvSpPr/>
          <p:nvPr/>
        </p:nvSpPr>
        <p:spPr>
          <a:xfrm>
            <a:off x="381000" y="609600"/>
            <a:ext cx="8763000" cy="440120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000">
                <a:solidFill>
                  <a:schemeClr val="dk1"/>
                </a:solidFill>
                <a:latin typeface="Calibri"/>
                <a:ea typeface="Calibri"/>
                <a:cs typeface="Calibri"/>
                <a:sym typeface="Calibri"/>
              </a:rPr>
              <a:t>Short Polypeptides Are Sequenced with  Automated Procedures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Various procedures are used to analyze protein primary structure. To start, biochemists have several strategies for labeling and identifying the amino-terminal amino acid residue </a:t>
            </a:r>
            <a:r>
              <a:rPr b="1" lang="en-US" sz="2000">
                <a:solidFill>
                  <a:schemeClr val="dk1"/>
                </a:solidFill>
                <a:latin typeface="Calibri"/>
                <a:ea typeface="Calibri"/>
                <a:cs typeface="Calibri"/>
                <a:sym typeface="Calibri"/>
              </a:rPr>
              <a:t>(Fig. 3–25a). Sanger developed the </a:t>
            </a:r>
            <a:r>
              <a:rPr lang="en-US" sz="2000">
                <a:solidFill>
                  <a:schemeClr val="dk1"/>
                </a:solidFill>
                <a:latin typeface="Calibri"/>
                <a:ea typeface="Calibri"/>
                <a:cs typeface="Calibri"/>
                <a:sym typeface="Calibri"/>
              </a:rPr>
              <a:t>reagent 1-fluoro-2,4-dinitrobenzene (FDNB) for this purpose; other available reagents are dansyl chloride and dabsyl chloride, which yield derivatives that are more easily detectable than the dinitrophenyl derivatives. After the amino-terminal residue is labeled with one of these reagents, the polypeptide is hydrolyzed (in 6 M HCl) to its constituent amino acids and the labeled amino acid is identified. Because the hydrolysis stage destroys the polypeptide, this procedure cannot be used to sequence a polypeptide beyond its amino-terminal residue. However, it can help determine the number of chemically distinct polypeptides in a protein, provided each has a different amino-terminal residue. For example, two residues—Phe and Gly—would be labeled if insulin (Fig. 3–24) were subjected to this procedure.</a:t>
            </a:r>
            <a:endParaRPr sz="2000">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103"/>
          <p:cNvSpPr/>
          <p:nvPr/>
        </p:nvSpPr>
        <p:spPr>
          <a:xfrm>
            <a:off x="304800" y="304800"/>
            <a:ext cx="8610600" cy="563231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To sequence an entire polypeptide, a chemical method devised by Pehr Edman is usually employed. The </a:t>
            </a:r>
            <a:r>
              <a:rPr b="1" lang="en-US" sz="2400">
                <a:solidFill>
                  <a:schemeClr val="dk1"/>
                </a:solidFill>
                <a:latin typeface="Calibri"/>
                <a:ea typeface="Calibri"/>
                <a:cs typeface="Calibri"/>
                <a:sym typeface="Calibri"/>
              </a:rPr>
              <a:t>Edman degradation procedure labels and removes </a:t>
            </a:r>
            <a:r>
              <a:rPr lang="en-US" sz="2400">
                <a:solidFill>
                  <a:schemeClr val="dk1"/>
                </a:solidFill>
                <a:latin typeface="Calibri"/>
                <a:ea typeface="Calibri"/>
                <a:cs typeface="Calibri"/>
                <a:sym typeface="Calibri"/>
              </a:rPr>
              <a:t>only the amino-terminal residue from a peptide, leaving all other peptide bonds intact (Fig. 3–25b). The peptide is reacted with phenylisothiocyanate under mildly alkaline conditions, which converts the aminoterminal amino acid to a phenylthiocarbamoyl (PTC) adduct. The peptide bond next to the PTC adduct is then cleaved in a step carried out in anhydrous trifluoroacetic acid, with removal of the amino-terminal amino acid as an anilinothiazolinone derivative. The derivatized amino acid is extracted with organic solvents, converted to the more stable phenylthiohydantoin derivative by treatment with aqueous acid, and then identified. The use of sequential reactions carried out under first basic and then acidic conditions provides a means of controlling the entire process.</a:t>
            </a:r>
            <a:endParaRPr sz="2400">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104"/>
          <p:cNvSpPr/>
          <p:nvPr/>
        </p:nvSpPr>
        <p:spPr>
          <a:xfrm>
            <a:off x="381000" y="1305342"/>
            <a:ext cx="8382000" cy="35394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After removal and identification of the aminoterminal</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residue, the </a:t>
            </a:r>
            <a:r>
              <a:rPr i="1" lang="en-US" sz="2800">
                <a:solidFill>
                  <a:schemeClr val="dk1"/>
                </a:solidFill>
                <a:latin typeface="Calibri"/>
                <a:ea typeface="Calibri"/>
                <a:cs typeface="Calibri"/>
                <a:sym typeface="Calibri"/>
              </a:rPr>
              <a:t>new amino-terminal residue so </a:t>
            </a:r>
            <a:r>
              <a:rPr lang="en-US" sz="2800">
                <a:solidFill>
                  <a:schemeClr val="dk1"/>
                </a:solidFill>
                <a:latin typeface="Calibri"/>
                <a:ea typeface="Calibri"/>
                <a:cs typeface="Calibri"/>
                <a:sym typeface="Calibri"/>
              </a:rPr>
              <a:t>exposed can be labeled, removed, and identified through the same series of reactions. This procedure is repeated until the entire sequence is determined. The Edman degradation is carried out in a machine, called a </a:t>
            </a:r>
            <a:r>
              <a:rPr b="1" lang="en-US" sz="2800">
                <a:solidFill>
                  <a:schemeClr val="dk1"/>
                </a:solidFill>
                <a:latin typeface="Calibri"/>
                <a:ea typeface="Calibri"/>
                <a:cs typeface="Calibri"/>
                <a:sym typeface="Calibri"/>
              </a:rPr>
              <a:t>sequenator, that mixes reagents in the </a:t>
            </a:r>
            <a:r>
              <a:rPr lang="en-US" sz="2800">
                <a:solidFill>
                  <a:schemeClr val="dk1"/>
                </a:solidFill>
                <a:latin typeface="Calibri"/>
                <a:ea typeface="Calibri"/>
                <a:cs typeface="Calibri"/>
                <a:sym typeface="Calibri"/>
              </a:rPr>
              <a:t>proper proportions, separates the products, identifies them, and records the results.</a:t>
            </a:r>
            <a:endParaRPr sz="2800">
              <a:solidFill>
                <a:schemeClr val="dk1"/>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pic>
        <p:nvPicPr>
          <p:cNvPr id="588" name="Google Shape;588;p105"/>
          <p:cNvPicPr preferRelativeResize="0"/>
          <p:nvPr/>
        </p:nvPicPr>
        <p:blipFill rotWithShape="1">
          <a:blip r:embed="rId3">
            <a:alphaModFix/>
          </a:blip>
          <a:srcRect b="0" l="0" r="0" t="0"/>
          <a:stretch/>
        </p:blipFill>
        <p:spPr>
          <a:xfrm>
            <a:off x="457200" y="381000"/>
            <a:ext cx="8305800" cy="61722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id="593" name="Google Shape;593;p106"/>
          <p:cNvPicPr preferRelativeResize="0"/>
          <p:nvPr/>
        </p:nvPicPr>
        <p:blipFill rotWithShape="1">
          <a:blip r:embed="rId3">
            <a:alphaModFix/>
          </a:blip>
          <a:srcRect b="0" l="0" r="0" t="0"/>
          <a:stretch/>
        </p:blipFill>
        <p:spPr>
          <a:xfrm>
            <a:off x="457200" y="457200"/>
            <a:ext cx="8001000" cy="6096000"/>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pic>
        <p:nvPicPr>
          <p:cNvPr id="598" name="Google Shape;598;p107"/>
          <p:cNvPicPr preferRelativeResize="0"/>
          <p:nvPr/>
        </p:nvPicPr>
        <p:blipFill rotWithShape="1">
          <a:blip r:embed="rId3">
            <a:alphaModFix/>
          </a:blip>
          <a:srcRect b="0" l="0" r="0" t="0"/>
          <a:stretch/>
        </p:blipFill>
        <p:spPr>
          <a:xfrm>
            <a:off x="1071563" y="219075"/>
            <a:ext cx="7000875" cy="6419850"/>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id="603" name="Google Shape;603;p108"/>
          <p:cNvPicPr preferRelativeResize="0"/>
          <p:nvPr/>
        </p:nvPicPr>
        <p:blipFill rotWithShape="1">
          <a:blip r:embed="rId3">
            <a:alphaModFix/>
          </a:blip>
          <a:srcRect b="0" l="0" r="0" t="0"/>
          <a:stretch/>
        </p:blipFill>
        <p:spPr>
          <a:xfrm>
            <a:off x="609600" y="609601"/>
            <a:ext cx="7543800" cy="1447800"/>
          </a:xfrm>
          <a:prstGeom prst="rect">
            <a:avLst/>
          </a:prstGeom>
          <a:noFill/>
          <a:ln>
            <a:noFill/>
          </a:ln>
        </p:spPr>
      </p:pic>
      <p:pic>
        <p:nvPicPr>
          <p:cNvPr id="604" name="Google Shape;604;p108"/>
          <p:cNvPicPr preferRelativeResize="0"/>
          <p:nvPr/>
        </p:nvPicPr>
        <p:blipFill rotWithShape="1">
          <a:blip r:embed="rId4">
            <a:alphaModFix/>
          </a:blip>
          <a:srcRect b="0" l="0" r="0" t="0"/>
          <a:stretch/>
        </p:blipFill>
        <p:spPr>
          <a:xfrm>
            <a:off x="609600" y="1905000"/>
            <a:ext cx="7772400" cy="2514601"/>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p109"/>
          <p:cNvPicPr preferRelativeResize="0"/>
          <p:nvPr/>
        </p:nvPicPr>
        <p:blipFill rotWithShape="1">
          <a:blip r:embed="rId3">
            <a:alphaModFix/>
          </a:blip>
          <a:srcRect b="0" l="0" r="0" t="0"/>
          <a:stretch/>
        </p:blipFill>
        <p:spPr>
          <a:xfrm>
            <a:off x="838200" y="685800"/>
            <a:ext cx="7239000" cy="3886200"/>
          </a:xfrm>
          <a:prstGeom prst="rect">
            <a:avLst/>
          </a:prstGeom>
          <a:noFill/>
          <a:ln>
            <a:noFill/>
          </a:ln>
        </p:spPr>
      </p:pic>
      <p:pic>
        <p:nvPicPr>
          <p:cNvPr id="610" name="Google Shape;610;p109"/>
          <p:cNvPicPr preferRelativeResize="0"/>
          <p:nvPr/>
        </p:nvPicPr>
        <p:blipFill rotWithShape="1">
          <a:blip r:embed="rId4">
            <a:alphaModFix/>
          </a:blip>
          <a:srcRect b="0" l="0" r="0" t="0"/>
          <a:stretch/>
        </p:blipFill>
        <p:spPr>
          <a:xfrm>
            <a:off x="1447800" y="4876800"/>
            <a:ext cx="5943600" cy="16002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110"/>
          <p:cNvPicPr preferRelativeResize="0"/>
          <p:nvPr/>
        </p:nvPicPr>
        <p:blipFill rotWithShape="1">
          <a:blip r:embed="rId3">
            <a:alphaModFix/>
          </a:blip>
          <a:srcRect b="0" l="0" r="0" t="0"/>
          <a:stretch/>
        </p:blipFill>
        <p:spPr>
          <a:xfrm>
            <a:off x="-157580" y="-6000"/>
            <a:ext cx="8463379" cy="6864000"/>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pic>
        <p:nvPicPr>
          <p:cNvPr id="621" name="Google Shape;621;p111"/>
          <p:cNvPicPr preferRelativeResize="0"/>
          <p:nvPr/>
        </p:nvPicPr>
        <p:blipFill rotWithShape="1">
          <a:blip r:embed="rId3">
            <a:alphaModFix/>
          </a:blip>
          <a:srcRect b="0" l="0" r="0" t="0"/>
          <a:stretch/>
        </p:blipFill>
        <p:spPr>
          <a:xfrm>
            <a:off x="381000" y="685800"/>
            <a:ext cx="7620000" cy="5029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