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03" r:id="rId1"/>
  </p:sldMasterIdLst>
  <p:notesMasterIdLst>
    <p:notesMasterId r:id="rId53"/>
  </p:notesMasterIdLst>
  <p:handoutMasterIdLst>
    <p:handoutMasterId r:id="rId54"/>
  </p:handoutMasterIdLst>
  <p:sldIdLst>
    <p:sldId id="325" r:id="rId2"/>
    <p:sldId id="326" r:id="rId3"/>
    <p:sldId id="265" r:id="rId4"/>
    <p:sldId id="266" r:id="rId5"/>
    <p:sldId id="329" r:id="rId6"/>
    <p:sldId id="345" r:id="rId7"/>
    <p:sldId id="346" r:id="rId8"/>
    <p:sldId id="348" r:id="rId9"/>
    <p:sldId id="349" r:id="rId10"/>
    <p:sldId id="350" r:id="rId11"/>
    <p:sldId id="351" r:id="rId12"/>
    <p:sldId id="353" r:id="rId13"/>
    <p:sldId id="352" r:id="rId14"/>
    <p:sldId id="354" r:id="rId15"/>
    <p:sldId id="355" r:id="rId16"/>
    <p:sldId id="357" r:id="rId17"/>
    <p:sldId id="356" r:id="rId18"/>
    <p:sldId id="389" r:id="rId19"/>
    <p:sldId id="358" r:id="rId20"/>
    <p:sldId id="359" r:id="rId21"/>
    <p:sldId id="360" r:id="rId22"/>
    <p:sldId id="361" r:id="rId23"/>
    <p:sldId id="362" r:id="rId24"/>
    <p:sldId id="363" r:id="rId25"/>
    <p:sldId id="364" r:id="rId26"/>
    <p:sldId id="365" r:id="rId27"/>
    <p:sldId id="366" r:id="rId28"/>
    <p:sldId id="367" r:id="rId29"/>
    <p:sldId id="368" r:id="rId30"/>
    <p:sldId id="369" r:id="rId31"/>
    <p:sldId id="370" r:id="rId32"/>
    <p:sldId id="371" r:id="rId33"/>
    <p:sldId id="372" r:id="rId34"/>
    <p:sldId id="373" r:id="rId35"/>
    <p:sldId id="374" r:id="rId36"/>
    <p:sldId id="375" r:id="rId37"/>
    <p:sldId id="376" r:id="rId38"/>
    <p:sldId id="377" r:id="rId39"/>
    <p:sldId id="378" r:id="rId40"/>
    <p:sldId id="379" r:id="rId41"/>
    <p:sldId id="380" r:id="rId42"/>
    <p:sldId id="381" r:id="rId43"/>
    <p:sldId id="382" r:id="rId44"/>
    <p:sldId id="385" r:id="rId45"/>
    <p:sldId id="383" r:id="rId46"/>
    <p:sldId id="384" r:id="rId47"/>
    <p:sldId id="386" r:id="rId48"/>
    <p:sldId id="390" r:id="rId49"/>
    <p:sldId id="393" r:id="rId50"/>
    <p:sldId id="392" r:id="rId51"/>
    <p:sldId id="387" r:id="rId52"/>
  </p:sldIdLst>
  <p:sldSz cx="8229600" cy="5943600"/>
  <p:notesSz cx="6858000" cy="9144000"/>
  <p:custDataLst>
    <p:tags r:id="rId56"/>
  </p:custDataLst>
  <p:defaultTextStyle>
    <a:defPPr>
      <a:defRPr lang="en-US"/>
    </a:defPPr>
    <a:lvl1pPr algn="l" rtl="0" fontAlgn="base">
      <a:spcBef>
        <a:spcPct val="20000"/>
      </a:spcBef>
      <a:spcAft>
        <a:spcPct val="0"/>
      </a:spcAft>
      <a:buClr>
        <a:schemeClr val="hlink"/>
      </a:buClr>
      <a:buSzPct val="70000"/>
      <a:buFont typeface="Wingdings" pitchFamily="2" charset="2"/>
      <a:defRPr sz="2400" kern="1200">
        <a:solidFill>
          <a:schemeClr val="tx1"/>
        </a:solidFill>
        <a:latin typeface="Times New Roman" pitchFamily="18" charset="0"/>
        <a:ea typeface="+mn-ea"/>
        <a:cs typeface="Arial" pitchFamily="34" charset="0"/>
      </a:defRPr>
    </a:lvl1pPr>
    <a:lvl2pPr marL="457200" algn="l" rtl="0" fontAlgn="base">
      <a:spcBef>
        <a:spcPct val="20000"/>
      </a:spcBef>
      <a:spcAft>
        <a:spcPct val="0"/>
      </a:spcAft>
      <a:buClr>
        <a:schemeClr val="hlink"/>
      </a:buClr>
      <a:buSzPct val="70000"/>
      <a:buFont typeface="Wingdings" pitchFamily="2" charset="2"/>
      <a:defRPr sz="2400" kern="1200">
        <a:solidFill>
          <a:schemeClr val="tx1"/>
        </a:solidFill>
        <a:latin typeface="Times New Roman" pitchFamily="18" charset="0"/>
        <a:ea typeface="+mn-ea"/>
        <a:cs typeface="Arial" pitchFamily="34" charset="0"/>
      </a:defRPr>
    </a:lvl2pPr>
    <a:lvl3pPr marL="914400" algn="l" rtl="0" fontAlgn="base">
      <a:spcBef>
        <a:spcPct val="20000"/>
      </a:spcBef>
      <a:spcAft>
        <a:spcPct val="0"/>
      </a:spcAft>
      <a:buClr>
        <a:schemeClr val="hlink"/>
      </a:buClr>
      <a:buSzPct val="70000"/>
      <a:buFont typeface="Wingdings" pitchFamily="2" charset="2"/>
      <a:defRPr sz="2400" kern="1200">
        <a:solidFill>
          <a:schemeClr val="tx1"/>
        </a:solidFill>
        <a:latin typeface="Times New Roman" pitchFamily="18" charset="0"/>
        <a:ea typeface="+mn-ea"/>
        <a:cs typeface="Arial" pitchFamily="34" charset="0"/>
      </a:defRPr>
    </a:lvl3pPr>
    <a:lvl4pPr marL="1371600" algn="l" rtl="0" fontAlgn="base">
      <a:spcBef>
        <a:spcPct val="20000"/>
      </a:spcBef>
      <a:spcAft>
        <a:spcPct val="0"/>
      </a:spcAft>
      <a:buClr>
        <a:schemeClr val="hlink"/>
      </a:buClr>
      <a:buSzPct val="70000"/>
      <a:buFont typeface="Wingdings" pitchFamily="2" charset="2"/>
      <a:defRPr sz="2400" kern="1200">
        <a:solidFill>
          <a:schemeClr val="tx1"/>
        </a:solidFill>
        <a:latin typeface="Times New Roman" pitchFamily="18" charset="0"/>
        <a:ea typeface="+mn-ea"/>
        <a:cs typeface="Arial" pitchFamily="34" charset="0"/>
      </a:defRPr>
    </a:lvl4pPr>
    <a:lvl5pPr marL="1828800" algn="l" rtl="0" fontAlgn="base">
      <a:spcBef>
        <a:spcPct val="20000"/>
      </a:spcBef>
      <a:spcAft>
        <a:spcPct val="0"/>
      </a:spcAft>
      <a:buClr>
        <a:schemeClr val="hlink"/>
      </a:buClr>
      <a:buSzPct val="70000"/>
      <a:buFont typeface="Wingdings" pitchFamily="2" charset="2"/>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p:defaultTextStyle>
  <p:extLst>
    <p:ext uri="{EFAFB233-063F-42B5-8137-9DF3F51BA10A}">
      <p15:sldGuideLst xmlns="" xmlns:p15="http://schemas.microsoft.com/office/powerpoint/2012/main">
        <p15:guide id="1" orient="horz" pos="1872">
          <p15:clr>
            <a:srgbClr val="A4A3A4"/>
          </p15:clr>
        </p15:guide>
        <p15:guide id="2" pos="25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696F"/>
    <a:srgbClr val="186160"/>
    <a:srgbClr val="185F6F"/>
    <a:srgbClr val="18536F"/>
    <a:srgbClr val="0581CD"/>
    <a:srgbClr val="A6C9FC"/>
    <a:srgbClr val="66A2FA"/>
    <a:srgbClr val="0033CC"/>
    <a:srgbClr val="A3B6FC"/>
    <a:srgbClr val="A3B6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6" autoAdjust="0"/>
    <p:restoredTop sz="99815" autoAdjust="0"/>
  </p:normalViewPr>
  <p:slideViewPr>
    <p:cSldViewPr snapToGrid="0">
      <p:cViewPr>
        <p:scale>
          <a:sx n="100" d="100"/>
          <a:sy n="100" d="100"/>
        </p:scale>
        <p:origin x="-1920" y="-768"/>
      </p:cViewPr>
      <p:guideLst>
        <p:guide orient="horz" pos="1872"/>
        <p:guide pos="2592"/>
      </p:guideLst>
    </p:cSldViewPr>
  </p:slideViewPr>
  <p:outlineViewPr>
    <p:cViewPr>
      <p:scale>
        <a:sx n="33" d="100"/>
        <a:sy n="33" d="100"/>
      </p:scale>
      <p:origin x="0" y="22992"/>
    </p:cViewPr>
  </p:outlineViewPr>
  <p:notesTextViewPr>
    <p:cViewPr>
      <p:scale>
        <a:sx n="100" d="100"/>
        <a:sy n="100" d="100"/>
      </p:scale>
      <p:origin x="0" y="0"/>
    </p:cViewPr>
  </p:notesTextViewPr>
  <p:sorterViewPr>
    <p:cViewPr>
      <p:scale>
        <a:sx n="66" d="100"/>
        <a:sy n="66" d="100"/>
      </p:scale>
      <p:origin x="0" y="0"/>
    </p:cViewPr>
  </p:sorter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notesMaster" Target="notesMasters/notesMaster1.xml"/><Relationship Id="rId54" Type="http://schemas.openxmlformats.org/officeDocument/2006/relationships/handoutMaster" Target="handoutMasters/handoutMaster1.xml"/><Relationship Id="rId55" Type="http://schemas.openxmlformats.org/officeDocument/2006/relationships/printerSettings" Target="printerSettings/printerSettings1.bin"/><Relationship Id="rId56" Type="http://schemas.openxmlformats.org/officeDocument/2006/relationships/tags" Target="tags/tag1.xml"/><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215746-85B3-4B39-9DEC-4067EC5B067B}" type="doc">
      <dgm:prSet loTypeId="urn:microsoft.com/office/officeart/2005/8/layout/arrow1" loCatId="relationship" qsTypeId="urn:microsoft.com/office/officeart/2005/8/quickstyle/simple1" qsCatId="simple" csTypeId="urn:microsoft.com/office/officeart/2005/8/colors/accent1_2" csCatId="accent1" phldr="1"/>
      <dgm:spPr/>
      <dgm:t>
        <a:bodyPr/>
        <a:lstStyle/>
        <a:p>
          <a:endParaRPr lang="en-US"/>
        </a:p>
      </dgm:t>
    </dgm:pt>
    <dgm:pt modelId="{6E5FCA73-A4AB-4881-98E0-11190FD5655F}">
      <dgm:prSet phldrT="[Text]" custT="1"/>
      <dgm:spPr>
        <a:solidFill>
          <a:schemeClr val="bg1">
            <a:lumMod val="65000"/>
          </a:schemeClr>
        </a:solidFill>
      </dgm:spPr>
      <dgm:t>
        <a:bodyPr/>
        <a:lstStyle/>
        <a:p>
          <a:r>
            <a:rPr lang="en-US" sz="2000" b="1" dirty="0" smtClean="0">
              <a:solidFill>
                <a:schemeClr val="tx1"/>
              </a:solidFill>
            </a:rPr>
            <a:t>Direct Expenses</a:t>
          </a:r>
          <a:endParaRPr lang="en-US" sz="2000" b="1" dirty="0">
            <a:solidFill>
              <a:schemeClr val="tx1"/>
            </a:solidFill>
          </a:endParaRPr>
        </a:p>
      </dgm:t>
    </dgm:pt>
    <dgm:pt modelId="{0CCE586F-F20E-414A-88A2-EDDBC48219B8}" type="parTrans" cxnId="{CDA7B94E-88FC-4A4A-9EA1-D6A600484763}">
      <dgm:prSet/>
      <dgm:spPr/>
      <dgm:t>
        <a:bodyPr/>
        <a:lstStyle/>
        <a:p>
          <a:endParaRPr lang="en-US"/>
        </a:p>
      </dgm:t>
    </dgm:pt>
    <dgm:pt modelId="{0C1E3E00-C2FB-4686-8427-F31EABE58217}" type="sibTrans" cxnId="{CDA7B94E-88FC-4A4A-9EA1-D6A600484763}">
      <dgm:prSet/>
      <dgm:spPr/>
      <dgm:t>
        <a:bodyPr/>
        <a:lstStyle/>
        <a:p>
          <a:endParaRPr lang="en-US"/>
        </a:p>
      </dgm:t>
    </dgm:pt>
    <dgm:pt modelId="{56FF3D43-2599-406A-A0F5-2294C6DEA708}">
      <dgm:prSet phldrT="[Text]" custT="1"/>
      <dgm:spPr>
        <a:solidFill>
          <a:schemeClr val="bg1">
            <a:lumMod val="65000"/>
          </a:schemeClr>
        </a:solidFill>
      </dgm:spPr>
      <dgm:t>
        <a:bodyPr/>
        <a:lstStyle/>
        <a:p>
          <a:r>
            <a:rPr lang="en-US" sz="2000" b="1" dirty="0" smtClean="0">
              <a:solidFill>
                <a:schemeClr val="tx1"/>
              </a:solidFill>
            </a:rPr>
            <a:t>Indirect Expenses</a:t>
          </a:r>
          <a:endParaRPr lang="en-US" sz="2000" b="1" dirty="0">
            <a:solidFill>
              <a:schemeClr val="tx1"/>
            </a:solidFill>
          </a:endParaRPr>
        </a:p>
      </dgm:t>
    </dgm:pt>
    <dgm:pt modelId="{2BE7D0BF-05B6-46E3-B6AC-07547EF6CEFA}" type="parTrans" cxnId="{263C9EEE-C6A7-44AC-9E94-A6BD0B97A004}">
      <dgm:prSet/>
      <dgm:spPr/>
      <dgm:t>
        <a:bodyPr/>
        <a:lstStyle/>
        <a:p>
          <a:endParaRPr lang="en-US"/>
        </a:p>
      </dgm:t>
    </dgm:pt>
    <dgm:pt modelId="{09A888B1-9C3F-4F7F-AAB9-E8EBFEF14C3B}" type="sibTrans" cxnId="{263C9EEE-C6A7-44AC-9E94-A6BD0B97A004}">
      <dgm:prSet/>
      <dgm:spPr/>
      <dgm:t>
        <a:bodyPr/>
        <a:lstStyle/>
        <a:p>
          <a:endParaRPr lang="en-US"/>
        </a:p>
      </dgm:t>
    </dgm:pt>
    <dgm:pt modelId="{E900A251-9A38-4F1B-8A40-806149B4CB97}">
      <dgm:prSet phldrT="[Text]" custT="1"/>
      <dgm:spPr>
        <a:solidFill>
          <a:schemeClr val="bg1">
            <a:lumMod val="65000"/>
          </a:schemeClr>
        </a:solidFill>
      </dgm:spPr>
      <dgm:t>
        <a:bodyPr/>
        <a:lstStyle/>
        <a:p>
          <a:r>
            <a:rPr lang="en-US" sz="1600" b="1" dirty="0" smtClean="0">
              <a:solidFill>
                <a:schemeClr val="tx1"/>
              </a:solidFill>
            </a:rPr>
            <a:t>Reported on the line for a specific function or program</a:t>
          </a:r>
          <a:endParaRPr lang="en-US" sz="1600" b="1" dirty="0">
            <a:solidFill>
              <a:schemeClr val="tx1"/>
            </a:solidFill>
          </a:endParaRPr>
        </a:p>
      </dgm:t>
    </dgm:pt>
    <dgm:pt modelId="{2A1ACE93-5EA4-4B2C-85A2-D5D86417DC8A}" type="parTrans" cxnId="{9EA878C5-B940-4D23-A6F7-1289EA981C41}">
      <dgm:prSet/>
      <dgm:spPr/>
      <dgm:t>
        <a:bodyPr/>
        <a:lstStyle/>
        <a:p>
          <a:endParaRPr lang="en-US"/>
        </a:p>
      </dgm:t>
    </dgm:pt>
    <dgm:pt modelId="{2E8A4611-A491-42F5-A8CA-8CCE5D624AB7}" type="sibTrans" cxnId="{9EA878C5-B940-4D23-A6F7-1289EA981C41}">
      <dgm:prSet/>
      <dgm:spPr/>
      <dgm:t>
        <a:bodyPr/>
        <a:lstStyle/>
        <a:p>
          <a:endParaRPr lang="en-US"/>
        </a:p>
      </dgm:t>
    </dgm:pt>
    <dgm:pt modelId="{444E7A0D-9AB8-4B68-8C66-105D5DFF11A0}">
      <dgm:prSet phldrT="[Text]" custT="1"/>
      <dgm:spPr>
        <a:solidFill>
          <a:schemeClr val="bg1">
            <a:lumMod val="65000"/>
          </a:schemeClr>
        </a:solidFill>
      </dgm:spPr>
      <dgm:t>
        <a:bodyPr/>
        <a:lstStyle/>
        <a:p>
          <a:r>
            <a:rPr lang="en-US" sz="1600" b="1" dirty="0" smtClean="0">
              <a:solidFill>
                <a:schemeClr val="tx1"/>
              </a:solidFill>
            </a:rPr>
            <a:t>Reported as a separate line item and not allocated to any function or program</a:t>
          </a:r>
          <a:endParaRPr lang="en-US" sz="1600" b="1" dirty="0">
            <a:solidFill>
              <a:schemeClr val="tx1"/>
            </a:solidFill>
          </a:endParaRPr>
        </a:p>
      </dgm:t>
    </dgm:pt>
    <dgm:pt modelId="{5841CA3E-4DAF-488E-AEC9-D442929505C5}" type="parTrans" cxnId="{5BF18D9D-21F4-46E5-AD4A-CFC736DD21DB}">
      <dgm:prSet/>
      <dgm:spPr/>
      <dgm:t>
        <a:bodyPr/>
        <a:lstStyle/>
        <a:p>
          <a:endParaRPr lang="en-US"/>
        </a:p>
      </dgm:t>
    </dgm:pt>
    <dgm:pt modelId="{56F5C048-A443-472B-BEAC-702527B0A11B}" type="sibTrans" cxnId="{5BF18D9D-21F4-46E5-AD4A-CFC736DD21DB}">
      <dgm:prSet/>
      <dgm:spPr/>
      <dgm:t>
        <a:bodyPr/>
        <a:lstStyle/>
        <a:p>
          <a:endParaRPr lang="en-US"/>
        </a:p>
      </dgm:t>
    </dgm:pt>
    <dgm:pt modelId="{36779FD6-9B29-415F-A1A1-77481729E3DB}" type="pres">
      <dgm:prSet presAssocID="{F9215746-85B3-4B39-9DEC-4067EC5B067B}" presName="cycle" presStyleCnt="0">
        <dgm:presLayoutVars>
          <dgm:dir/>
          <dgm:resizeHandles val="exact"/>
        </dgm:presLayoutVars>
      </dgm:prSet>
      <dgm:spPr/>
      <dgm:t>
        <a:bodyPr/>
        <a:lstStyle/>
        <a:p>
          <a:endParaRPr lang="en-US"/>
        </a:p>
      </dgm:t>
    </dgm:pt>
    <dgm:pt modelId="{51B24516-A2F0-4177-A7DA-72D2C5F2ACB6}" type="pres">
      <dgm:prSet presAssocID="{6E5FCA73-A4AB-4881-98E0-11190FD5655F}" presName="arrow" presStyleLbl="node1" presStyleIdx="0" presStyleCnt="2" custScaleY="103988">
        <dgm:presLayoutVars>
          <dgm:bulletEnabled val="1"/>
        </dgm:presLayoutVars>
      </dgm:prSet>
      <dgm:spPr/>
      <dgm:t>
        <a:bodyPr/>
        <a:lstStyle/>
        <a:p>
          <a:endParaRPr lang="en-US"/>
        </a:p>
      </dgm:t>
    </dgm:pt>
    <dgm:pt modelId="{BAD1E55E-873E-4C42-9B91-303D9E8DDAB7}" type="pres">
      <dgm:prSet presAssocID="{56FF3D43-2599-406A-A0F5-2294C6DEA708}" presName="arrow" presStyleLbl="node1" presStyleIdx="1" presStyleCnt="2" custScaleY="103194">
        <dgm:presLayoutVars>
          <dgm:bulletEnabled val="1"/>
        </dgm:presLayoutVars>
      </dgm:prSet>
      <dgm:spPr/>
      <dgm:t>
        <a:bodyPr/>
        <a:lstStyle/>
        <a:p>
          <a:endParaRPr lang="en-US"/>
        </a:p>
      </dgm:t>
    </dgm:pt>
  </dgm:ptLst>
  <dgm:cxnLst>
    <dgm:cxn modelId="{9EA768FE-9590-4B9C-9D50-3BB005A8BF1C}" type="presOf" srcId="{6E5FCA73-A4AB-4881-98E0-11190FD5655F}" destId="{51B24516-A2F0-4177-A7DA-72D2C5F2ACB6}" srcOrd="0" destOrd="0" presId="urn:microsoft.com/office/officeart/2005/8/layout/arrow1"/>
    <dgm:cxn modelId="{95A097A0-68B2-4F1C-BF8F-54F389E8B28F}" type="presOf" srcId="{444E7A0D-9AB8-4B68-8C66-105D5DFF11A0}" destId="{BAD1E55E-873E-4C42-9B91-303D9E8DDAB7}" srcOrd="0" destOrd="1" presId="urn:microsoft.com/office/officeart/2005/8/layout/arrow1"/>
    <dgm:cxn modelId="{D23FDF9F-74D0-4C3F-8A91-07F591771EFB}" type="presOf" srcId="{F9215746-85B3-4B39-9DEC-4067EC5B067B}" destId="{36779FD6-9B29-415F-A1A1-77481729E3DB}" srcOrd="0" destOrd="0" presId="urn:microsoft.com/office/officeart/2005/8/layout/arrow1"/>
    <dgm:cxn modelId="{9EA878C5-B940-4D23-A6F7-1289EA981C41}" srcId="{6E5FCA73-A4AB-4881-98E0-11190FD5655F}" destId="{E900A251-9A38-4F1B-8A40-806149B4CB97}" srcOrd="0" destOrd="0" parTransId="{2A1ACE93-5EA4-4B2C-85A2-D5D86417DC8A}" sibTransId="{2E8A4611-A491-42F5-A8CA-8CCE5D624AB7}"/>
    <dgm:cxn modelId="{E5C73EAD-A48F-455E-AFFC-7EC141D7AA94}" type="presOf" srcId="{E900A251-9A38-4F1B-8A40-806149B4CB97}" destId="{51B24516-A2F0-4177-A7DA-72D2C5F2ACB6}" srcOrd="0" destOrd="1" presId="urn:microsoft.com/office/officeart/2005/8/layout/arrow1"/>
    <dgm:cxn modelId="{5BF18D9D-21F4-46E5-AD4A-CFC736DD21DB}" srcId="{56FF3D43-2599-406A-A0F5-2294C6DEA708}" destId="{444E7A0D-9AB8-4B68-8C66-105D5DFF11A0}" srcOrd="0" destOrd="0" parTransId="{5841CA3E-4DAF-488E-AEC9-D442929505C5}" sibTransId="{56F5C048-A443-472B-BEAC-702527B0A11B}"/>
    <dgm:cxn modelId="{CDA7B94E-88FC-4A4A-9EA1-D6A600484763}" srcId="{F9215746-85B3-4B39-9DEC-4067EC5B067B}" destId="{6E5FCA73-A4AB-4881-98E0-11190FD5655F}" srcOrd="0" destOrd="0" parTransId="{0CCE586F-F20E-414A-88A2-EDDBC48219B8}" sibTransId="{0C1E3E00-C2FB-4686-8427-F31EABE58217}"/>
    <dgm:cxn modelId="{263C9EEE-C6A7-44AC-9E94-A6BD0B97A004}" srcId="{F9215746-85B3-4B39-9DEC-4067EC5B067B}" destId="{56FF3D43-2599-406A-A0F5-2294C6DEA708}" srcOrd="1" destOrd="0" parTransId="{2BE7D0BF-05B6-46E3-B6AC-07547EF6CEFA}" sibTransId="{09A888B1-9C3F-4F7F-AAB9-E8EBFEF14C3B}"/>
    <dgm:cxn modelId="{94053316-AF02-4EAC-89D9-FB3745D8BE09}" type="presOf" srcId="{56FF3D43-2599-406A-A0F5-2294C6DEA708}" destId="{BAD1E55E-873E-4C42-9B91-303D9E8DDAB7}" srcOrd="0" destOrd="0" presId="urn:microsoft.com/office/officeart/2005/8/layout/arrow1"/>
    <dgm:cxn modelId="{9BD8D177-E993-428D-B308-4ED636A46E27}" type="presParOf" srcId="{36779FD6-9B29-415F-A1A1-77481729E3DB}" destId="{51B24516-A2F0-4177-A7DA-72D2C5F2ACB6}" srcOrd="0" destOrd="0" presId="urn:microsoft.com/office/officeart/2005/8/layout/arrow1"/>
    <dgm:cxn modelId="{517323B7-D516-4B38-9E20-9D349613EF57}" type="presParOf" srcId="{36779FD6-9B29-415F-A1A1-77481729E3DB}" destId="{BAD1E55E-873E-4C42-9B91-303D9E8DDAB7}"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6E127FA-8547-4D3C-89D2-030F2FBF3674}" type="doc">
      <dgm:prSet loTypeId="urn:microsoft.com/office/officeart/2005/8/layout/vProcess5" loCatId="process" qsTypeId="urn:microsoft.com/office/officeart/2005/8/quickstyle/simple4" qsCatId="simple" csTypeId="urn:microsoft.com/office/officeart/2005/8/colors/accent1_2" csCatId="accent1" phldr="1"/>
      <dgm:spPr/>
      <dgm:t>
        <a:bodyPr/>
        <a:lstStyle/>
        <a:p>
          <a:endParaRPr lang="en-US"/>
        </a:p>
      </dgm:t>
    </dgm:pt>
    <dgm:pt modelId="{A9BD2AA9-97BB-458F-8019-348EF37F3F96}">
      <dgm:prSet phldrT="[Text]"/>
      <dgm:spPr>
        <a:solidFill>
          <a:schemeClr val="accent1">
            <a:lumMod val="25000"/>
          </a:schemeClr>
        </a:solidFill>
      </dgm:spPr>
      <dgm:t>
        <a:bodyPr/>
        <a:lstStyle/>
        <a:p>
          <a:r>
            <a:rPr lang="en-US" dirty="0" smtClean="0"/>
            <a:t>Fund</a:t>
          </a:r>
          <a:endParaRPr lang="en-US" dirty="0"/>
        </a:p>
      </dgm:t>
    </dgm:pt>
    <dgm:pt modelId="{90B96021-3461-4D4B-8E0C-4665ED039758}" type="parTrans" cxnId="{CC15BBBE-F5DF-4F6A-9464-DA624E4CF47D}">
      <dgm:prSet/>
      <dgm:spPr/>
      <dgm:t>
        <a:bodyPr/>
        <a:lstStyle/>
        <a:p>
          <a:endParaRPr lang="en-US"/>
        </a:p>
      </dgm:t>
    </dgm:pt>
    <dgm:pt modelId="{E1228574-A389-44B5-8CE1-9374435EBFEF}" type="sibTrans" cxnId="{CC15BBBE-F5DF-4F6A-9464-DA624E4CF47D}">
      <dgm:prSet/>
      <dgm:spPr/>
      <dgm:t>
        <a:bodyPr/>
        <a:lstStyle/>
        <a:p>
          <a:endParaRPr lang="en-US" dirty="0"/>
        </a:p>
      </dgm:t>
    </dgm:pt>
    <dgm:pt modelId="{DEDD1C96-5095-4869-8353-ADFCA07DD7A1}">
      <dgm:prSet phldrT="[Text]"/>
      <dgm:spPr>
        <a:solidFill>
          <a:schemeClr val="accent1">
            <a:lumMod val="25000"/>
          </a:schemeClr>
        </a:solidFill>
      </dgm:spPr>
      <dgm:t>
        <a:bodyPr/>
        <a:lstStyle/>
        <a:p>
          <a:r>
            <a:rPr lang="en-US" dirty="0" smtClean="0"/>
            <a:t>Function or program</a:t>
          </a:r>
          <a:endParaRPr lang="en-US" dirty="0"/>
        </a:p>
      </dgm:t>
    </dgm:pt>
    <dgm:pt modelId="{DC1C73EF-5EFE-456E-B4E9-B0DDE4BAD6F5}" type="parTrans" cxnId="{E607F76D-A043-4E38-BCCA-3A16FC9E5178}">
      <dgm:prSet/>
      <dgm:spPr/>
      <dgm:t>
        <a:bodyPr/>
        <a:lstStyle/>
        <a:p>
          <a:endParaRPr lang="en-US"/>
        </a:p>
      </dgm:t>
    </dgm:pt>
    <dgm:pt modelId="{3FC93534-989A-420E-B0F6-C53DA099DB44}" type="sibTrans" cxnId="{E607F76D-A043-4E38-BCCA-3A16FC9E5178}">
      <dgm:prSet/>
      <dgm:spPr/>
      <dgm:t>
        <a:bodyPr/>
        <a:lstStyle/>
        <a:p>
          <a:endParaRPr lang="en-US" dirty="0"/>
        </a:p>
      </dgm:t>
    </dgm:pt>
    <dgm:pt modelId="{5AB79488-9627-4523-8445-35EC3D09257A}">
      <dgm:prSet phldrT="[Text]"/>
      <dgm:spPr>
        <a:solidFill>
          <a:schemeClr val="accent1">
            <a:lumMod val="50000"/>
          </a:schemeClr>
        </a:solidFill>
      </dgm:spPr>
      <dgm:t>
        <a:bodyPr/>
        <a:lstStyle/>
        <a:p>
          <a:r>
            <a:rPr lang="en-US" dirty="0" smtClean="0"/>
            <a:t>Organization unit</a:t>
          </a:r>
          <a:endParaRPr lang="en-US" dirty="0"/>
        </a:p>
      </dgm:t>
    </dgm:pt>
    <dgm:pt modelId="{43144826-1292-49CD-8A49-CB646C970077}" type="parTrans" cxnId="{17EF8865-DBE4-4278-BD50-688FFE09A4F0}">
      <dgm:prSet/>
      <dgm:spPr/>
      <dgm:t>
        <a:bodyPr/>
        <a:lstStyle/>
        <a:p>
          <a:endParaRPr lang="en-US"/>
        </a:p>
      </dgm:t>
    </dgm:pt>
    <dgm:pt modelId="{52C0BE4C-7FC5-449C-9B02-7EA648A41D0E}" type="sibTrans" cxnId="{17EF8865-DBE4-4278-BD50-688FFE09A4F0}">
      <dgm:prSet/>
      <dgm:spPr/>
      <dgm:t>
        <a:bodyPr/>
        <a:lstStyle/>
        <a:p>
          <a:endParaRPr lang="en-US" dirty="0"/>
        </a:p>
      </dgm:t>
    </dgm:pt>
    <dgm:pt modelId="{AE3AE6DD-9473-445D-8A6B-F81792D1E0E5}">
      <dgm:prSet phldrT="[Text]"/>
      <dgm:spPr>
        <a:solidFill>
          <a:schemeClr val="accent1">
            <a:lumMod val="75000"/>
          </a:schemeClr>
        </a:solidFill>
      </dgm:spPr>
      <dgm:t>
        <a:bodyPr/>
        <a:lstStyle/>
        <a:p>
          <a:r>
            <a:rPr lang="en-US" dirty="0" smtClean="0"/>
            <a:t>Activity</a:t>
          </a:r>
          <a:endParaRPr lang="en-US" dirty="0"/>
        </a:p>
      </dgm:t>
    </dgm:pt>
    <dgm:pt modelId="{5F550E8A-AD38-4CF0-BD53-EC404E49ED84}" type="parTrans" cxnId="{66E20D06-419A-4F95-8114-DA6888FA4221}">
      <dgm:prSet/>
      <dgm:spPr/>
      <dgm:t>
        <a:bodyPr/>
        <a:lstStyle/>
        <a:p>
          <a:endParaRPr lang="en-US"/>
        </a:p>
      </dgm:t>
    </dgm:pt>
    <dgm:pt modelId="{1F93471F-0DDC-4B1D-ACBA-346DE46C17D0}" type="sibTrans" cxnId="{66E20D06-419A-4F95-8114-DA6888FA4221}">
      <dgm:prSet/>
      <dgm:spPr/>
      <dgm:t>
        <a:bodyPr/>
        <a:lstStyle/>
        <a:p>
          <a:endParaRPr lang="en-US" dirty="0"/>
        </a:p>
      </dgm:t>
    </dgm:pt>
    <dgm:pt modelId="{84E2D135-785B-4843-AEC6-9F336CDB2D4B}">
      <dgm:prSet phldrT="[Text]"/>
      <dgm:spPr>
        <a:solidFill>
          <a:schemeClr val="accent1">
            <a:lumMod val="90000"/>
          </a:schemeClr>
        </a:solidFill>
      </dgm:spPr>
      <dgm:t>
        <a:bodyPr/>
        <a:lstStyle/>
        <a:p>
          <a:r>
            <a:rPr lang="en-US" dirty="0" smtClean="0"/>
            <a:t>Character</a:t>
          </a:r>
          <a:endParaRPr lang="en-US" dirty="0"/>
        </a:p>
      </dgm:t>
    </dgm:pt>
    <dgm:pt modelId="{5C77D492-D379-4DBC-B7A8-71E74AB142A2}" type="parTrans" cxnId="{8CDE76A5-2E60-4809-A822-397BBA79768A}">
      <dgm:prSet/>
      <dgm:spPr/>
      <dgm:t>
        <a:bodyPr/>
        <a:lstStyle/>
        <a:p>
          <a:endParaRPr lang="en-US"/>
        </a:p>
      </dgm:t>
    </dgm:pt>
    <dgm:pt modelId="{FAB4BE7C-8FD1-4476-92E2-F23D201D63C2}" type="sibTrans" cxnId="{8CDE76A5-2E60-4809-A822-397BBA79768A}">
      <dgm:prSet/>
      <dgm:spPr/>
      <dgm:t>
        <a:bodyPr/>
        <a:lstStyle/>
        <a:p>
          <a:endParaRPr lang="en-US"/>
        </a:p>
      </dgm:t>
    </dgm:pt>
    <dgm:pt modelId="{C2CCAB4B-5A85-4B19-9C89-01BB390D1229}">
      <dgm:prSet phldrT="[Text]"/>
      <dgm:spPr/>
      <dgm:t>
        <a:bodyPr/>
        <a:lstStyle/>
        <a:p>
          <a:endParaRPr lang="en-US"/>
        </a:p>
      </dgm:t>
    </dgm:pt>
    <dgm:pt modelId="{498D130E-D09A-40A3-94DC-04A6822C6F28}" type="parTrans" cxnId="{CCF959DF-5468-42E5-AAF8-A8074349E08D}">
      <dgm:prSet/>
      <dgm:spPr/>
      <dgm:t>
        <a:bodyPr/>
        <a:lstStyle/>
        <a:p>
          <a:endParaRPr lang="en-US"/>
        </a:p>
      </dgm:t>
    </dgm:pt>
    <dgm:pt modelId="{4CE2206F-B15D-4E0C-B23F-44D3E128FB7F}" type="sibTrans" cxnId="{CCF959DF-5468-42E5-AAF8-A8074349E08D}">
      <dgm:prSet/>
      <dgm:spPr/>
      <dgm:t>
        <a:bodyPr/>
        <a:lstStyle/>
        <a:p>
          <a:endParaRPr lang="en-US"/>
        </a:p>
      </dgm:t>
    </dgm:pt>
    <dgm:pt modelId="{8FCB2150-B103-4B32-A5A0-4E5C9BF544C2}" type="pres">
      <dgm:prSet presAssocID="{A6E127FA-8547-4D3C-89D2-030F2FBF3674}" presName="outerComposite" presStyleCnt="0">
        <dgm:presLayoutVars>
          <dgm:chMax val="5"/>
          <dgm:dir/>
          <dgm:resizeHandles val="exact"/>
        </dgm:presLayoutVars>
      </dgm:prSet>
      <dgm:spPr/>
      <dgm:t>
        <a:bodyPr/>
        <a:lstStyle/>
        <a:p>
          <a:endParaRPr lang="en-US"/>
        </a:p>
      </dgm:t>
    </dgm:pt>
    <dgm:pt modelId="{8AA01088-CC5D-44FC-AFC9-6CF874C655EC}" type="pres">
      <dgm:prSet presAssocID="{A6E127FA-8547-4D3C-89D2-030F2FBF3674}" presName="dummyMaxCanvas" presStyleCnt="0">
        <dgm:presLayoutVars/>
      </dgm:prSet>
      <dgm:spPr/>
    </dgm:pt>
    <dgm:pt modelId="{A5C4B2E7-28BE-49AA-A62B-5BAC522C1731}" type="pres">
      <dgm:prSet presAssocID="{A6E127FA-8547-4D3C-89D2-030F2FBF3674}" presName="FiveNodes_1" presStyleLbl="node1" presStyleIdx="0" presStyleCnt="5">
        <dgm:presLayoutVars>
          <dgm:bulletEnabled val="1"/>
        </dgm:presLayoutVars>
      </dgm:prSet>
      <dgm:spPr/>
      <dgm:t>
        <a:bodyPr/>
        <a:lstStyle/>
        <a:p>
          <a:endParaRPr lang="en-US"/>
        </a:p>
      </dgm:t>
    </dgm:pt>
    <dgm:pt modelId="{284B9EFA-CF40-4443-B961-D68FB23001AE}" type="pres">
      <dgm:prSet presAssocID="{A6E127FA-8547-4D3C-89D2-030F2FBF3674}" presName="FiveNodes_2" presStyleLbl="node1" presStyleIdx="1" presStyleCnt="5">
        <dgm:presLayoutVars>
          <dgm:bulletEnabled val="1"/>
        </dgm:presLayoutVars>
      </dgm:prSet>
      <dgm:spPr/>
      <dgm:t>
        <a:bodyPr/>
        <a:lstStyle/>
        <a:p>
          <a:endParaRPr lang="en-US"/>
        </a:p>
      </dgm:t>
    </dgm:pt>
    <dgm:pt modelId="{F15CD5B7-6C58-4556-BE3B-0FFFA5686882}" type="pres">
      <dgm:prSet presAssocID="{A6E127FA-8547-4D3C-89D2-030F2FBF3674}" presName="FiveNodes_3" presStyleLbl="node1" presStyleIdx="2" presStyleCnt="5">
        <dgm:presLayoutVars>
          <dgm:bulletEnabled val="1"/>
        </dgm:presLayoutVars>
      </dgm:prSet>
      <dgm:spPr/>
      <dgm:t>
        <a:bodyPr/>
        <a:lstStyle/>
        <a:p>
          <a:endParaRPr lang="en-US"/>
        </a:p>
      </dgm:t>
    </dgm:pt>
    <dgm:pt modelId="{47E92622-64E4-41D9-A266-E8618081481C}" type="pres">
      <dgm:prSet presAssocID="{A6E127FA-8547-4D3C-89D2-030F2FBF3674}" presName="FiveNodes_4" presStyleLbl="node1" presStyleIdx="3" presStyleCnt="5">
        <dgm:presLayoutVars>
          <dgm:bulletEnabled val="1"/>
        </dgm:presLayoutVars>
      </dgm:prSet>
      <dgm:spPr/>
      <dgm:t>
        <a:bodyPr/>
        <a:lstStyle/>
        <a:p>
          <a:endParaRPr lang="en-US"/>
        </a:p>
      </dgm:t>
    </dgm:pt>
    <dgm:pt modelId="{1BA9106A-8A53-4955-AFC8-16DBADC90873}" type="pres">
      <dgm:prSet presAssocID="{A6E127FA-8547-4D3C-89D2-030F2FBF3674}" presName="FiveNodes_5" presStyleLbl="node1" presStyleIdx="4" presStyleCnt="5">
        <dgm:presLayoutVars>
          <dgm:bulletEnabled val="1"/>
        </dgm:presLayoutVars>
      </dgm:prSet>
      <dgm:spPr/>
      <dgm:t>
        <a:bodyPr/>
        <a:lstStyle/>
        <a:p>
          <a:endParaRPr lang="en-US"/>
        </a:p>
      </dgm:t>
    </dgm:pt>
    <dgm:pt modelId="{F293EF62-B01F-44DC-80E8-C9891B402C1C}" type="pres">
      <dgm:prSet presAssocID="{A6E127FA-8547-4D3C-89D2-030F2FBF3674}" presName="FiveConn_1-2" presStyleLbl="fgAccFollowNode1" presStyleIdx="0" presStyleCnt="4">
        <dgm:presLayoutVars>
          <dgm:bulletEnabled val="1"/>
        </dgm:presLayoutVars>
      </dgm:prSet>
      <dgm:spPr/>
      <dgm:t>
        <a:bodyPr/>
        <a:lstStyle/>
        <a:p>
          <a:endParaRPr lang="en-US"/>
        </a:p>
      </dgm:t>
    </dgm:pt>
    <dgm:pt modelId="{7EBA4A7F-EA85-4D9A-9C4D-93C75949C35C}" type="pres">
      <dgm:prSet presAssocID="{A6E127FA-8547-4D3C-89D2-030F2FBF3674}" presName="FiveConn_2-3" presStyleLbl="fgAccFollowNode1" presStyleIdx="1" presStyleCnt="4">
        <dgm:presLayoutVars>
          <dgm:bulletEnabled val="1"/>
        </dgm:presLayoutVars>
      </dgm:prSet>
      <dgm:spPr/>
      <dgm:t>
        <a:bodyPr/>
        <a:lstStyle/>
        <a:p>
          <a:endParaRPr lang="en-US"/>
        </a:p>
      </dgm:t>
    </dgm:pt>
    <dgm:pt modelId="{E9E3BA83-D005-472B-9FCF-F4DA960D7310}" type="pres">
      <dgm:prSet presAssocID="{A6E127FA-8547-4D3C-89D2-030F2FBF3674}" presName="FiveConn_3-4" presStyleLbl="fgAccFollowNode1" presStyleIdx="2" presStyleCnt="4">
        <dgm:presLayoutVars>
          <dgm:bulletEnabled val="1"/>
        </dgm:presLayoutVars>
      </dgm:prSet>
      <dgm:spPr/>
      <dgm:t>
        <a:bodyPr/>
        <a:lstStyle/>
        <a:p>
          <a:endParaRPr lang="en-US"/>
        </a:p>
      </dgm:t>
    </dgm:pt>
    <dgm:pt modelId="{6BEA0802-833D-44D7-81AF-37A5E72401B6}" type="pres">
      <dgm:prSet presAssocID="{A6E127FA-8547-4D3C-89D2-030F2FBF3674}" presName="FiveConn_4-5" presStyleLbl="fgAccFollowNode1" presStyleIdx="3" presStyleCnt="4">
        <dgm:presLayoutVars>
          <dgm:bulletEnabled val="1"/>
        </dgm:presLayoutVars>
      </dgm:prSet>
      <dgm:spPr/>
      <dgm:t>
        <a:bodyPr/>
        <a:lstStyle/>
        <a:p>
          <a:endParaRPr lang="en-US"/>
        </a:p>
      </dgm:t>
    </dgm:pt>
    <dgm:pt modelId="{31B6700E-D57C-4A88-9688-2D318068EAF7}" type="pres">
      <dgm:prSet presAssocID="{A6E127FA-8547-4D3C-89D2-030F2FBF3674}" presName="FiveNodes_1_text" presStyleLbl="node1" presStyleIdx="4" presStyleCnt="5">
        <dgm:presLayoutVars>
          <dgm:bulletEnabled val="1"/>
        </dgm:presLayoutVars>
      </dgm:prSet>
      <dgm:spPr/>
      <dgm:t>
        <a:bodyPr/>
        <a:lstStyle/>
        <a:p>
          <a:endParaRPr lang="en-US"/>
        </a:p>
      </dgm:t>
    </dgm:pt>
    <dgm:pt modelId="{C07176AD-240B-49D8-92F4-CF55D1FE17BA}" type="pres">
      <dgm:prSet presAssocID="{A6E127FA-8547-4D3C-89D2-030F2FBF3674}" presName="FiveNodes_2_text" presStyleLbl="node1" presStyleIdx="4" presStyleCnt="5">
        <dgm:presLayoutVars>
          <dgm:bulletEnabled val="1"/>
        </dgm:presLayoutVars>
      </dgm:prSet>
      <dgm:spPr/>
      <dgm:t>
        <a:bodyPr/>
        <a:lstStyle/>
        <a:p>
          <a:endParaRPr lang="en-US"/>
        </a:p>
      </dgm:t>
    </dgm:pt>
    <dgm:pt modelId="{009DABC3-D4B7-402E-B3FF-23A0C7D0A290}" type="pres">
      <dgm:prSet presAssocID="{A6E127FA-8547-4D3C-89D2-030F2FBF3674}" presName="FiveNodes_3_text" presStyleLbl="node1" presStyleIdx="4" presStyleCnt="5">
        <dgm:presLayoutVars>
          <dgm:bulletEnabled val="1"/>
        </dgm:presLayoutVars>
      </dgm:prSet>
      <dgm:spPr/>
      <dgm:t>
        <a:bodyPr/>
        <a:lstStyle/>
        <a:p>
          <a:endParaRPr lang="en-US"/>
        </a:p>
      </dgm:t>
    </dgm:pt>
    <dgm:pt modelId="{476D52BB-886A-446E-9426-A4B122AC818A}" type="pres">
      <dgm:prSet presAssocID="{A6E127FA-8547-4D3C-89D2-030F2FBF3674}" presName="FiveNodes_4_text" presStyleLbl="node1" presStyleIdx="4" presStyleCnt="5">
        <dgm:presLayoutVars>
          <dgm:bulletEnabled val="1"/>
        </dgm:presLayoutVars>
      </dgm:prSet>
      <dgm:spPr/>
      <dgm:t>
        <a:bodyPr/>
        <a:lstStyle/>
        <a:p>
          <a:endParaRPr lang="en-US"/>
        </a:p>
      </dgm:t>
    </dgm:pt>
    <dgm:pt modelId="{F01E2F12-5B7F-4D95-A9AD-EE0F82437D2F}" type="pres">
      <dgm:prSet presAssocID="{A6E127FA-8547-4D3C-89D2-030F2FBF3674}" presName="FiveNodes_5_text" presStyleLbl="node1" presStyleIdx="4" presStyleCnt="5">
        <dgm:presLayoutVars>
          <dgm:bulletEnabled val="1"/>
        </dgm:presLayoutVars>
      </dgm:prSet>
      <dgm:spPr/>
      <dgm:t>
        <a:bodyPr/>
        <a:lstStyle/>
        <a:p>
          <a:endParaRPr lang="en-US"/>
        </a:p>
      </dgm:t>
    </dgm:pt>
  </dgm:ptLst>
  <dgm:cxnLst>
    <dgm:cxn modelId="{ECE21C34-61C5-4D99-9B45-06AD5AEF4855}" type="presOf" srcId="{52C0BE4C-7FC5-449C-9B02-7EA648A41D0E}" destId="{E9E3BA83-D005-472B-9FCF-F4DA960D7310}" srcOrd="0" destOrd="0" presId="urn:microsoft.com/office/officeart/2005/8/layout/vProcess5"/>
    <dgm:cxn modelId="{7DCABD37-A54A-4FBF-AE92-1E8387A93E9A}" type="presOf" srcId="{1F93471F-0DDC-4B1D-ACBA-346DE46C17D0}" destId="{6BEA0802-833D-44D7-81AF-37A5E72401B6}" srcOrd="0" destOrd="0" presId="urn:microsoft.com/office/officeart/2005/8/layout/vProcess5"/>
    <dgm:cxn modelId="{8DBF7C65-1C2C-4AD5-97B1-84622E3AD3F1}" type="presOf" srcId="{5AB79488-9627-4523-8445-35EC3D09257A}" destId="{F15CD5B7-6C58-4556-BE3B-0FFFA5686882}" srcOrd="0" destOrd="0" presId="urn:microsoft.com/office/officeart/2005/8/layout/vProcess5"/>
    <dgm:cxn modelId="{52542716-E84D-4D37-BFD1-BCE582396439}" type="presOf" srcId="{AE3AE6DD-9473-445D-8A6B-F81792D1E0E5}" destId="{476D52BB-886A-446E-9426-A4B122AC818A}" srcOrd="1" destOrd="0" presId="urn:microsoft.com/office/officeart/2005/8/layout/vProcess5"/>
    <dgm:cxn modelId="{CCF959DF-5468-42E5-AAF8-A8074349E08D}" srcId="{A6E127FA-8547-4D3C-89D2-030F2FBF3674}" destId="{C2CCAB4B-5A85-4B19-9C89-01BB390D1229}" srcOrd="5" destOrd="0" parTransId="{498D130E-D09A-40A3-94DC-04A6822C6F28}" sibTransId="{4CE2206F-B15D-4E0C-B23F-44D3E128FB7F}"/>
    <dgm:cxn modelId="{687788FE-F46F-4371-9412-8E96D7D07807}" type="presOf" srcId="{DEDD1C96-5095-4869-8353-ADFCA07DD7A1}" destId="{284B9EFA-CF40-4443-B961-D68FB23001AE}" srcOrd="0" destOrd="0" presId="urn:microsoft.com/office/officeart/2005/8/layout/vProcess5"/>
    <dgm:cxn modelId="{E53C8745-7840-4ACC-A483-60116394D82F}" type="presOf" srcId="{A9BD2AA9-97BB-458F-8019-348EF37F3F96}" destId="{A5C4B2E7-28BE-49AA-A62B-5BAC522C1731}" srcOrd="0" destOrd="0" presId="urn:microsoft.com/office/officeart/2005/8/layout/vProcess5"/>
    <dgm:cxn modelId="{3EB10A50-C4B5-4ED8-BE03-B7270B03FEFA}" type="presOf" srcId="{DEDD1C96-5095-4869-8353-ADFCA07DD7A1}" destId="{C07176AD-240B-49D8-92F4-CF55D1FE17BA}" srcOrd="1" destOrd="0" presId="urn:microsoft.com/office/officeart/2005/8/layout/vProcess5"/>
    <dgm:cxn modelId="{C767EDFB-2FE6-435E-A961-3A64EE196D59}" type="presOf" srcId="{E1228574-A389-44B5-8CE1-9374435EBFEF}" destId="{F293EF62-B01F-44DC-80E8-C9891B402C1C}" srcOrd="0" destOrd="0" presId="urn:microsoft.com/office/officeart/2005/8/layout/vProcess5"/>
    <dgm:cxn modelId="{23BB8245-44AC-49A7-9D62-6F9DCB0D0CC5}" type="presOf" srcId="{84E2D135-785B-4843-AEC6-9F336CDB2D4B}" destId="{1BA9106A-8A53-4955-AFC8-16DBADC90873}" srcOrd="0" destOrd="0" presId="urn:microsoft.com/office/officeart/2005/8/layout/vProcess5"/>
    <dgm:cxn modelId="{85BB5856-F695-4939-8844-E0942956198E}" type="presOf" srcId="{3FC93534-989A-420E-B0F6-C53DA099DB44}" destId="{7EBA4A7F-EA85-4D9A-9C4D-93C75949C35C}" srcOrd="0" destOrd="0" presId="urn:microsoft.com/office/officeart/2005/8/layout/vProcess5"/>
    <dgm:cxn modelId="{66E20D06-419A-4F95-8114-DA6888FA4221}" srcId="{A6E127FA-8547-4D3C-89D2-030F2FBF3674}" destId="{AE3AE6DD-9473-445D-8A6B-F81792D1E0E5}" srcOrd="3" destOrd="0" parTransId="{5F550E8A-AD38-4CF0-BD53-EC404E49ED84}" sibTransId="{1F93471F-0DDC-4B1D-ACBA-346DE46C17D0}"/>
    <dgm:cxn modelId="{14B9E29B-8D25-4D86-9A1F-A95DBA3040F8}" type="presOf" srcId="{5AB79488-9627-4523-8445-35EC3D09257A}" destId="{009DABC3-D4B7-402E-B3FF-23A0C7D0A290}" srcOrd="1" destOrd="0" presId="urn:microsoft.com/office/officeart/2005/8/layout/vProcess5"/>
    <dgm:cxn modelId="{E35E6DDD-E37C-4383-9392-68CB3752A894}" type="presOf" srcId="{A9BD2AA9-97BB-458F-8019-348EF37F3F96}" destId="{31B6700E-D57C-4A88-9688-2D318068EAF7}" srcOrd="1" destOrd="0" presId="urn:microsoft.com/office/officeart/2005/8/layout/vProcess5"/>
    <dgm:cxn modelId="{CC15BBBE-F5DF-4F6A-9464-DA624E4CF47D}" srcId="{A6E127FA-8547-4D3C-89D2-030F2FBF3674}" destId="{A9BD2AA9-97BB-458F-8019-348EF37F3F96}" srcOrd="0" destOrd="0" parTransId="{90B96021-3461-4D4B-8E0C-4665ED039758}" sibTransId="{E1228574-A389-44B5-8CE1-9374435EBFEF}"/>
    <dgm:cxn modelId="{EB157E65-AFE1-4F28-829D-5392E7149ED3}" type="presOf" srcId="{84E2D135-785B-4843-AEC6-9F336CDB2D4B}" destId="{F01E2F12-5B7F-4D95-A9AD-EE0F82437D2F}" srcOrd="1" destOrd="0" presId="urn:microsoft.com/office/officeart/2005/8/layout/vProcess5"/>
    <dgm:cxn modelId="{B096B1A7-CF96-432A-AD65-35D27154EA5B}" type="presOf" srcId="{A6E127FA-8547-4D3C-89D2-030F2FBF3674}" destId="{8FCB2150-B103-4B32-A5A0-4E5C9BF544C2}" srcOrd="0" destOrd="0" presId="urn:microsoft.com/office/officeart/2005/8/layout/vProcess5"/>
    <dgm:cxn modelId="{E607F76D-A043-4E38-BCCA-3A16FC9E5178}" srcId="{A6E127FA-8547-4D3C-89D2-030F2FBF3674}" destId="{DEDD1C96-5095-4869-8353-ADFCA07DD7A1}" srcOrd="1" destOrd="0" parTransId="{DC1C73EF-5EFE-456E-B4E9-B0DDE4BAD6F5}" sibTransId="{3FC93534-989A-420E-B0F6-C53DA099DB44}"/>
    <dgm:cxn modelId="{8CDE76A5-2E60-4809-A822-397BBA79768A}" srcId="{A6E127FA-8547-4D3C-89D2-030F2FBF3674}" destId="{84E2D135-785B-4843-AEC6-9F336CDB2D4B}" srcOrd="4" destOrd="0" parTransId="{5C77D492-D379-4DBC-B7A8-71E74AB142A2}" sibTransId="{FAB4BE7C-8FD1-4476-92E2-F23D201D63C2}"/>
    <dgm:cxn modelId="{8783F7E8-8812-450F-A974-1BD4C8BD51B5}" type="presOf" srcId="{AE3AE6DD-9473-445D-8A6B-F81792D1E0E5}" destId="{47E92622-64E4-41D9-A266-E8618081481C}" srcOrd="0" destOrd="0" presId="urn:microsoft.com/office/officeart/2005/8/layout/vProcess5"/>
    <dgm:cxn modelId="{17EF8865-DBE4-4278-BD50-688FFE09A4F0}" srcId="{A6E127FA-8547-4D3C-89D2-030F2FBF3674}" destId="{5AB79488-9627-4523-8445-35EC3D09257A}" srcOrd="2" destOrd="0" parTransId="{43144826-1292-49CD-8A49-CB646C970077}" sibTransId="{52C0BE4C-7FC5-449C-9B02-7EA648A41D0E}"/>
    <dgm:cxn modelId="{C34DF6E0-7D0A-4D66-999A-36B9E9E7EBED}" type="presParOf" srcId="{8FCB2150-B103-4B32-A5A0-4E5C9BF544C2}" destId="{8AA01088-CC5D-44FC-AFC9-6CF874C655EC}" srcOrd="0" destOrd="0" presId="urn:microsoft.com/office/officeart/2005/8/layout/vProcess5"/>
    <dgm:cxn modelId="{3FBDAB16-30C2-465A-AF04-1D7E912E7B07}" type="presParOf" srcId="{8FCB2150-B103-4B32-A5A0-4E5C9BF544C2}" destId="{A5C4B2E7-28BE-49AA-A62B-5BAC522C1731}" srcOrd="1" destOrd="0" presId="urn:microsoft.com/office/officeart/2005/8/layout/vProcess5"/>
    <dgm:cxn modelId="{3CF43047-2749-48E3-BBFC-D488A20AE823}" type="presParOf" srcId="{8FCB2150-B103-4B32-A5A0-4E5C9BF544C2}" destId="{284B9EFA-CF40-4443-B961-D68FB23001AE}" srcOrd="2" destOrd="0" presId="urn:microsoft.com/office/officeart/2005/8/layout/vProcess5"/>
    <dgm:cxn modelId="{EE3A8EA0-66AB-4D6C-BE78-374E6057EFE2}" type="presParOf" srcId="{8FCB2150-B103-4B32-A5A0-4E5C9BF544C2}" destId="{F15CD5B7-6C58-4556-BE3B-0FFFA5686882}" srcOrd="3" destOrd="0" presId="urn:microsoft.com/office/officeart/2005/8/layout/vProcess5"/>
    <dgm:cxn modelId="{53C74742-3206-44AB-8D52-E458E6AAA026}" type="presParOf" srcId="{8FCB2150-B103-4B32-A5A0-4E5C9BF544C2}" destId="{47E92622-64E4-41D9-A266-E8618081481C}" srcOrd="4" destOrd="0" presId="urn:microsoft.com/office/officeart/2005/8/layout/vProcess5"/>
    <dgm:cxn modelId="{B754E05B-E9AB-4C9A-92ED-04F09EF7BB62}" type="presParOf" srcId="{8FCB2150-B103-4B32-A5A0-4E5C9BF544C2}" destId="{1BA9106A-8A53-4955-AFC8-16DBADC90873}" srcOrd="5" destOrd="0" presId="urn:microsoft.com/office/officeart/2005/8/layout/vProcess5"/>
    <dgm:cxn modelId="{AF8A9B15-0189-486C-B3FB-5D7C2F85C7EC}" type="presParOf" srcId="{8FCB2150-B103-4B32-A5A0-4E5C9BF544C2}" destId="{F293EF62-B01F-44DC-80E8-C9891B402C1C}" srcOrd="6" destOrd="0" presId="urn:microsoft.com/office/officeart/2005/8/layout/vProcess5"/>
    <dgm:cxn modelId="{98CA15B5-5680-4916-971B-3B5938963424}" type="presParOf" srcId="{8FCB2150-B103-4B32-A5A0-4E5C9BF544C2}" destId="{7EBA4A7F-EA85-4D9A-9C4D-93C75949C35C}" srcOrd="7" destOrd="0" presId="urn:microsoft.com/office/officeart/2005/8/layout/vProcess5"/>
    <dgm:cxn modelId="{0DC2633D-500B-45DC-8DE2-4EB92F04C355}" type="presParOf" srcId="{8FCB2150-B103-4B32-A5A0-4E5C9BF544C2}" destId="{E9E3BA83-D005-472B-9FCF-F4DA960D7310}" srcOrd="8" destOrd="0" presId="urn:microsoft.com/office/officeart/2005/8/layout/vProcess5"/>
    <dgm:cxn modelId="{E49C10D1-64CB-4021-878C-D52F61F8997F}" type="presParOf" srcId="{8FCB2150-B103-4B32-A5A0-4E5C9BF544C2}" destId="{6BEA0802-833D-44D7-81AF-37A5E72401B6}" srcOrd="9" destOrd="0" presId="urn:microsoft.com/office/officeart/2005/8/layout/vProcess5"/>
    <dgm:cxn modelId="{5A1FAB13-DB7A-44DE-8608-A554DDB31AD5}" type="presParOf" srcId="{8FCB2150-B103-4B32-A5A0-4E5C9BF544C2}" destId="{31B6700E-D57C-4A88-9688-2D318068EAF7}" srcOrd="10" destOrd="0" presId="urn:microsoft.com/office/officeart/2005/8/layout/vProcess5"/>
    <dgm:cxn modelId="{C270C26F-1CE9-4C6C-A76E-F9B45405969C}" type="presParOf" srcId="{8FCB2150-B103-4B32-A5A0-4E5C9BF544C2}" destId="{C07176AD-240B-49D8-92F4-CF55D1FE17BA}" srcOrd="11" destOrd="0" presId="urn:microsoft.com/office/officeart/2005/8/layout/vProcess5"/>
    <dgm:cxn modelId="{5FB2442F-7DCE-44C3-A723-166B9DBA8547}" type="presParOf" srcId="{8FCB2150-B103-4B32-A5A0-4E5C9BF544C2}" destId="{009DABC3-D4B7-402E-B3FF-23A0C7D0A290}" srcOrd="12" destOrd="0" presId="urn:microsoft.com/office/officeart/2005/8/layout/vProcess5"/>
    <dgm:cxn modelId="{9A997EC9-C354-47CC-B064-EF92CF5143F3}" type="presParOf" srcId="{8FCB2150-B103-4B32-A5A0-4E5C9BF544C2}" destId="{476D52BB-886A-446E-9426-A4B122AC818A}" srcOrd="13" destOrd="0" presId="urn:microsoft.com/office/officeart/2005/8/layout/vProcess5"/>
    <dgm:cxn modelId="{EC5DDB8D-36EB-4552-A784-94A066E108C3}" type="presParOf" srcId="{8FCB2150-B103-4B32-A5A0-4E5C9BF544C2}" destId="{F01E2F12-5B7F-4D95-A9AD-EE0F82437D2F}"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C66C617-6714-471E-A44A-BAB6E675FC01}"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0B40C69B-6BB9-487C-98C9-7C4152B47ADE}">
      <dgm:prSet phldrT="[Text]"/>
      <dgm:spPr/>
      <dgm:t>
        <a:bodyPr/>
        <a:lstStyle/>
        <a:p>
          <a:r>
            <a:rPr lang="en-US" dirty="0" smtClean="0">
              <a:solidFill>
                <a:schemeClr val="tx1"/>
              </a:solidFill>
            </a:rPr>
            <a:t>Fund</a:t>
          </a:r>
          <a:endParaRPr lang="en-US" dirty="0">
            <a:solidFill>
              <a:schemeClr val="tx1"/>
            </a:solidFill>
          </a:endParaRPr>
        </a:p>
      </dgm:t>
    </dgm:pt>
    <dgm:pt modelId="{D0FC9352-DF7B-49A1-B1A0-6436E1BFDAD1}" type="parTrans" cxnId="{EAE0763D-0A12-452E-A02A-FA4BEBB95C87}">
      <dgm:prSet/>
      <dgm:spPr/>
      <dgm:t>
        <a:bodyPr/>
        <a:lstStyle/>
        <a:p>
          <a:endParaRPr lang="en-US"/>
        </a:p>
      </dgm:t>
    </dgm:pt>
    <dgm:pt modelId="{DA573854-85E7-40ED-B072-DC41FF010593}" type="sibTrans" cxnId="{EAE0763D-0A12-452E-A02A-FA4BEBB95C87}">
      <dgm:prSet/>
      <dgm:spPr/>
      <dgm:t>
        <a:bodyPr/>
        <a:lstStyle/>
        <a:p>
          <a:endParaRPr lang="en-US"/>
        </a:p>
      </dgm:t>
    </dgm:pt>
    <dgm:pt modelId="{497BF890-A243-48D5-BCA6-EA172E8AE083}">
      <dgm:prSet phldrT="[Text]"/>
      <dgm:spPr/>
      <dgm:t>
        <a:bodyPr/>
        <a:lstStyle/>
        <a:p>
          <a:r>
            <a:rPr lang="en-US" dirty="0" smtClean="0">
              <a:solidFill>
                <a:schemeClr val="tx1"/>
              </a:solidFill>
            </a:rPr>
            <a:t>Source</a:t>
          </a:r>
          <a:endParaRPr lang="en-US" dirty="0">
            <a:solidFill>
              <a:schemeClr val="tx1"/>
            </a:solidFill>
          </a:endParaRPr>
        </a:p>
      </dgm:t>
    </dgm:pt>
    <dgm:pt modelId="{CA5B8E0E-D9FB-4D01-9CA3-881C66209794}" type="parTrans" cxnId="{8B14ED79-CB76-4B62-9E66-AC762D33DE72}">
      <dgm:prSet/>
      <dgm:spPr/>
      <dgm:t>
        <a:bodyPr/>
        <a:lstStyle/>
        <a:p>
          <a:endParaRPr lang="en-US"/>
        </a:p>
      </dgm:t>
    </dgm:pt>
    <dgm:pt modelId="{004AB676-F259-4971-9A8B-39E66BE3ACAC}" type="sibTrans" cxnId="{8B14ED79-CB76-4B62-9E66-AC762D33DE72}">
      <dgm:prSet/>
      <dgm:spPr/>
      <dgm:t>
        <a:bodyPr/>
        <a:lstStyle/>
        <a:p>
          <a:endParaRPr lang="en-US"/>
        </a:p>
      </dgm:t>
    </dgm:pt>
    <dgm:pt modelId="{AF1D8C4F-73A9-47AD-BD14-D46E94848E33}">
      <dgm:prSet phldrT="[Text]"/>
      <dgm:spPr/>
      <dgm:t>
        <a:bodyPr/>
        <a:lstStyle/>
        <a:p>
          <a:r>
            <a:rPr lang="en-US" dirty="0" smtClean="0">
              <a:solidFill>
                <a:schemeClr val="tx1"/>
              </a:solidFill>
            </a:rPr>
            <a:t>Secondary class</a:t>
          </a:r>
          <a:endParaRPr lang="en-US" dirty="0">
            <a:solidFill>
              <a:schemeClr val="tx1"/>
            </a:solidFill>
          </a:endParaRPr>
        </a:p>
      </dgm:t>
    </dgm:pt>
    <dgm:pt modelId="{2D834D5E-5D57-41AE-A24B-589161281A70}" type="parTrans" cxnId="{08B346DE-CA8D-4137-BC0E-81B7D44657D4}">
      <dgm:prSet/>
      <dgm:spPr/>
      <dgm:t>
        <a:bodyPr/>
        <a:lstStyle/>
        <a:p>
          <a:endParaRPr lang="en-US"/>
        </a:p>
      </dgm:t>
    </dgm:pt>
    <dgm:pt modelId="{1E38889D-8DCA-49E1-93C3-35032F9BB884}" type="sibTrans" cxnId="{08B346DE-CA8D-4137-BC0E-81B7D44657D4}">
      <dgm:prSet/>
      <dgm:spPr/>
      <dgm:t>
        <a:bodyPr/>
        <a:lstStyle/>
        <a:p>
          <a:endParaRPr lang="en-US"/>
        </a:p>
      </dgm:t>
    </dgm:pt>
    <dgm:pt modelId="{B6CA75C3-D035-4D4B-8099-B141DC6003C0}" type="pres">
      <dgm:prSet presAssocID="{1C66C617-6714-471E-A44A-BAB6E675FC01}" presName="rootnode" presStyleCnt="0">
        <dgm:presLayoutVars>
          <dgm:chMax/>
          <dgm:chPref/>
          <dgm:dir/>
          <dgm:animLvl val="lvl"/>
        </dgm:presLayoutVars>
      </dgm:prSet>
      <dgm:spPr/>
      <dgm:t>
        <a:bodyPr/>
        <a:lstStyle/>
        <a:p>
          <a:endParaRPr lang="en-US"/>
        </a:p>
      </dgm:t>
    </dgm:pt>
    <dgm:pt modelId="{DAD1C279-CD69-40FD-93C0-AA08C1CD6174}" type="pres">
      <dgm:prSet presAssocID="{0B40C69B-6BB9-487C-98C9-7C4152B47ADE}" presName="composite" presStyleCnt="0"/>
      <dgm:spPr/>
    </dgm:pt>
    <dgm:pt modelId="{5DD15809-CAD8-4973-8DC2-22579E494FCE}" type="pres">
      <dgm:prSet presAssocID="{0B40C69B-6BB9-487C-98C9-7C4152B47ADE}" presName="bentUpArrow1" presStyleLbl="alignImgPlace1" presStyleIdx="0" presStyleCnt="2"/>
      <dgm:spPr/>
    </dgm:pt>
    <dgm:pt modelId="{B1683AAD-3670-4C96-BFF2-C016BCB14F4F}" type="pres">
      <dgm:prSet presAssocID="{0B40C69B-6BB9-487C-98C9-7C4152B47ADE}" presName="ParentText" presStyleLbl="node1" presStyleIdx="0" presStyleCnt="3" custScaleX="206678">
        <dgm:presLayoutVars>
          <dgm:chMax val="1"/>
          <dgm:chPref val="1"/>
          <dgm:bulletEnabled val="1"/>
        </dgm:presLayoutVars>
      </dgm:prSet>
      <dgm:spPr/>
      <dgm:t>
        <a:bodyPr/>
        <a:lstStyle/>
        <a:p>
          <a:endParaRPr lang="en-US"/>
        </a:p>
      </dgm:t>
    </dgm:pt>
    <dgm:pt modelId="{10DC8C60-4F72-4D99-BBEF-F79A1C2ACA1F}" type="pres">
      <dgm:prSet presAssocID="{0B40C69B-6BB9-487C-98C9-7C4152B47ADE}" presName="ChildText" presStyleLbl="revTx" presStyleIdx="0" presStyleCnt="2">
        <dgm:presLayoutVars>
          <dgm:chMax val="0"/>
          <dgm:chPref val="0"/>
          <dgm:bulletEnabled val="1"/>
        </dgm:presLayoutVars>
      </dgm:prSet>
      <dgm:spPr/>
      <dgm:t>
        <a:bodyPr/>
        <a:lstStyle/>
        <a:p>
          <a:endParaRPr lang="en-US"/>
        </a:p>
      </dgm:t>
    </dgm:pt>
    <dgm:pt modelId="{A0C49219-5734-408C-B42D-D9758738F98C}" type="pres">
      <dgm:prSet presAssocID="{DA573854-85E7-40ED-B072-DC41FF010593}" presName="sibTrans" presStyleCnt="0"/>
      <dgm:spPr/>
    </dgm:pt>
    <dgm:pt modelId="{2FAF8C92-1482-43E4-A47B-3A0AD48937F6}" type="pres">
      <dgm:prSet presAssocID="{497BF890-A243-48D5-BCA6-EA172E8AE083}" presName="composite" presStyleCnt="0"/>
      <dgm:spPr/>
    </dgm:pt>
    <dgm:pt modelId="{D6483F3F-7F1D-48CC-A3C4-D9925054013C}" type="pres">
      <dgm:prSet presAssocID="{497BF890-A243-48D5-BCA6-EA172E8AE083}" presName="bentUpArrow1" presStyleLbl="alignImgPlace1" presStyleIdx="1" presStyleCnt="2"/>
      <dgm:spPr/>
    </dgm:pt>
    <dgm:pt modelId="{CB6E77E1-2960-4C10-8F66-26FD2E37A862}" type="pres">
      <dgm:prSet presAssocID="{497BF890-A243-48D5-BCA6-EA172E8AE083}" presName="ParentText" presStyleLbl="node1" presStyleIdx="1" presStyleCnt="3" custScaleX="197940">
        <dgm:presLayoutVars>
          <dgm:chMax val="1"/>
          <dgm:chPref val="1"/>
          <dgm:bulletEnabled val="1"/>
        </dgm:presLayoutVars>
      </dgm:prSet>
      <dgm:spPr/>
      <dgm:t>
        <a:bodyPr/>
        <a:lstStyle/>
        <a:p>
          <a:endParaRPr lang="en-US"/>
        </a:p>
      </dgm:t>
    </dgm:pt>
    <dgm:pt modelId="{A43014C9-2A4C-4911-A48B-E043FB98836E}" type="pres">
      <dgm:prSet presAssocID="{497BF890-A243-48D5-BCA6-EA172E8AE083}" presName="ChildText" presStyleLbl="revTx" presStyleIdx="1" presStyleCnt="2">
        <dgm:presLayoutVars>
          <dgm:chMax val="0"/>
          <dgm:chPref val="0"/>
          <dgm:bulletEnabled val="1"/>
        </dgm:presLayoutVars>
      </dgm:prSet>
      <dgm:spPr/>
      <dgm:t>
        <a:bodyPr/>
        <a:lstStyle/>
        <a:p>
          <a:endParaRPr lang="en-US"/>
        </a:p>
      </dgm:t>
    </dgm:pt>
    <dgm:pt modelId="{B65763B5-223C-4013-873C-22861FF3BF0C}" type="pres">
      <dgm:prSet presAssocID="{004AB676-F259-4971-9A8B-39E66BE3ACAC}" presName="sibTrans" presStyleCnt="0"/>
      <dgm:spPr/>
    </dgm:pt>
    <dgm:pt modelId="{A669D9C1-E1F7-4AE4-944C-96211698EA18}" type="pres">
      <dgm:prSet presAssocID="{AF1D8C4F-73A9-47AD-BD14-D46E94848E33}" presName="composite" presStyleCnt="0"/>
      <dgm:spPr/>
    </dgm:pt>
    <dgm:pt modelId="{CE038923-EA28-45BB-933D-8DAF820DDF9E}" type="pres">
      <dgm:prSet presAssocID="{AF1D8C4F-73A9-47AD-BD14-D46E94848E33}" presName="ParentText" presStyleLbl="node1" presStyleIdx="2" presStyleCnt="3" custScaleX="196715">
        <dgm:presLayoutVars>
          <dgm:chMax val="1"/>
          <dgm:chPref val="1"/>
          <dgm:bulletEnabled val="1"/>
        </dgm:presLayoutVars>
      </dgm:prSet>
      <dgm:spPr/>
      <dgm:t>
        <a:bodyPr/>
        <a:lstStyle/>
        <a:p>
          <a:endParaRPr lang="en-US"/>
        </a:p>
      </dgm:t>
    </dgm:pt>
  </dgm:ptLst>
  <dgm:cxnLst>
    <dgm:cxn modelId="{C12D2CCF-04A8-456B-B287-2D4FDC2DEE81}" type="presOf" srcId="{497BF890-A243-48D5-BCA6-EA172E8AE083}" destId="{CB6E77E1-2960-4C10-8F66-26FD2E37A862}" srcOrd="0" destOrd="0" presId="urn:microsoft.com/office/officeart/2005/8/layout/StepDownProcess"/>
    <dgm:cxn modelId="{08B346DE-CA8D-4137-BC0E-81B7D44657D4}" srcId="{1C66C617-6714-471E-A44A-BAB6E675FC01}" destId="{AF1D8C4F-73A9-47AD-BD14-D46E94848E33}" srcOrd="2" destOrd="0" parTransId="{2D834D5E-5D57-41AE-A24B-589161281A70}" sibTransId="{1E38889D-8DCA-49E1-93C3-35032F9BB884}"/>
    <dgm:cxn modelId="{EAE0763D-0A12-452E-A02A-FA4BEBB95C87}" srcId="{1C66C617-6714-471E-A44A-BAB6E675FC01}" destId="{0B40C69B-6BB9-487C-98C9-7C4152B47ADE}" srcOrd="0" destOrd="0" parTransId="{D0FC9352-DF7B-49A1-B1A0-6436E1BFDAD1}" sibTransId="{DA573854-85E7-40ED-B072-DC41FF010593}"/>
    <dgm:cxn modelId="{CFA45390-B8A4-46F9-A040-52190C3CA1CD}" type="presOf" srcId="{0B40C69B-6BB9-487C-98C9-7C4152B47ADE}" destId="{B1683AAD-3670-4C96-BFF2-C016BCB14F4F}" srcOrd="0" destOrd="0" presId="urn:microsoft.com/office/officeart/2005/8/layout/StepDownProcess"/>
    <dgm:cxn modelId="{CE982C73-473E-43AC-BA12-AAE6D613D806}" type="presOf" srcId="{1C66C617-6714-471E-A44A-BAB6E675FC01}" destId="{B6CA75C3-D035-4D4B-8099-B141DC6003C0}" srcOrd="0" destOrd="0" presId="urn:microsoft.com/office/officeart/2005/8/layout/StepDownProcess"/>
    <dgm:cxn modelId="{14C8923E-18AE-4628-B6F1-BE7E95201C44}" type="presOf" srcId="{AF1D8C4F-73A9-47AD-BD14-D46E94848E33}" destId="{CE038923-EA28-45BB-933D-8DAF820DDF9E}" srcOrd="0" destOrd="0" presId="urn:microsoft.com/office/officeart/2005/8/layout/StepDownProcess"/>
    <dgm:cxn modelId="{8B14ED79-CB76-4B62-9E66-AC762D33DE72}" srcId="{1C66C617-6714-471E-A44A-BAB6E675FC01}" destId="{497BF890-A243-48D5-BCA6-EA172E8AE083}" srcOrd="1" destOrd="0" parTransId="{CA5B8E0E-D9FB-4D01-9CA3-881C66209794}" sibTransId="{004AB676-F259-4971-9A8B-39E66BE3ACAC}"/>
    <dgm:cxn modelId="{98B99303-9080-4077-B363-0D384A22DC83}" type="presParOf" srcId="{B6CA75C3-D035-4D4B-8099-B141DC6003C0}" destId="{DAD1C279-CD69-40FD-93C0-AA08C1CD6174}" srcOrd="0" destOrd="0" presId="urn:microsoft.com/office/officeart/2005/8/layout/StepDownProcess"/>
    <dgm:cxn modelId="{1F508AA2-518C-4CFB-91F9-61E65CB180A4}" type="presParOf" srcId="{DAD1C279-CD69-40FD-93C0-AA08C1CD6174}" destId="{5DD15809-CAD8-4973-8DC2-22579E494FCE}" srcOrd="0" destOrd="0" presId="urn:microsoft.com/office/officeart/2005/8/layout/StepDownProcess"/>
    <dgm:cxn modelId="{2296DD8E-0C78-4C70-BC03-CB405A80453C}" type="presParOf" srcId="{DAD1C279-CD69-40FD-93C0-AA08C1CD6174}" destId="{B1683AAD-3670-4C96-BFF2-C016BCB14F4F}" srcOrd="1" destOrd="0" presId="urn:microsoft.com/office/officeart/2005/8/layout/StepDownProcess"/>
    <dgm:cxn modelId="{4C22E80B-BA07-4358-8157-896E3BDFF5A6}" type="presParOf" srcId="{DAD1C279-CD69-40FD-93C0-AA08C1CD6174}" destId="{10DC8C60-4F72-4D99-BBEF-F79A1C2ACA1F}" srcOrd="2" destOrd="0" presId="urn:microsoft.com/office/officeart/2005/8/layout/StepDownProcess"/>
    <dgm:cxn modelId="{CD573143-002E-44AF-A015-80F6E548F6FD}" type="presParOf" srcId="{B6CA75C3-D035-4D4B-8099-B141DC6003C0}" destId="{A0C49219-5734-408C-B42D-D9758738F98C}" srcOrd="1" destOrd="0" presId="urn:microsoft.com/office/officeart/2005/8/layout/StepDownProcess"/>
    <dgm:cxn modelId="{30F657C5-975F-43CC-BF24-B96506CBAB42}" type="presParOf" srcId="{B6CA75C3-D035-4D4B-8099-B141DC6003C0}" destId="{2FAF8C92-1482-43E4-A47B-3A0AD48937F6}" srcOrd="2" destOrd="0" presId="urn:microsoft.com/office/officeart/2005/8/layout/StepDownProcess"/>
    <dgm:cxn modelId="{AE81F6E7-CC35-4F9A-9F58-47D322ECFF7E}" type="presParOf" srcId="{2FAF8C92-1482-43E4-A47B-3A0AD48937F6}" destId="{D6483F3F-7F1D-48CC-A3C4-D9925054013C}" srcOrd="0" destOrd="0" presId="urn:microsoft.com/office/officeart/2005/8/layout/StepDownProcess"/>
    <dgm:cxn modelId="{7425EE69-19D7-43DC-8319-B43849503E1A}" type="presParOf" srcId="{2FAF8C92-1482-43E4-A47B-3A0AD48937F6}" destId="{CB6E77E1-2960-4C10-8F66-26FD2E37A862}" srcOrd="1" destOrd="0" presId="urn:microsoft.com/office/officeart/2005/8/layout/StepDownProcess"/>
    <dgm:cxn modelId="{CB5C0F08-4141-47F3-B5FF-A3BF500C7482}" type="presParOf" srcId="{2FAF8C92-1482-43E4-A47B-3A0AD48937F6}" destId="{A43014C9-2A4C-4911-A48B-E043FB98836E}" srcOrd="2" destOrd="0" presId="urn:microsoft.com/office/officeart/2005/8/layout/StepDownProcess"/>
    <dgm:cxn modelId="{3CE64924-2965-40CB-B147-72D573B9D94D}" type="presParOf" srcId="{B6CA75C3-D035-4D4B-8099-B141DC6003C0}" destId="{B65763B5-223C-4013-873C-22861FF3BF0C}" srcOrd="3" destOrd="0" presId="urn:microsoft.com/office/officeart/2005/8/layout/StepDownProcess"/>
    <dgm:cxn modelId="{DC9FBBC2-C47E-4208-9844-06FF34DE8F25}" type="presParOf" srcId="{B6CA75C3-D035-4D4B-8099-B141DC6003C0}" destId="{A669D9C1-E1F7-4AE4-944C-96211698EA18}" srcOrd="4" destOrd="0" presId="urn:microsoft.com/office/officeart/2005/8/layout/StepDownProcess"/>
    <dgm:cxn modelId="{44B17918-E813-4170-86DF-97AD1680606E}" type="presParOf" srcId="{A669D9C1-E1F7-4AE4-944C-96211698EA18}" destId="{CE038923-EA28-45BB-933D-8DAF820DDF9E}"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7E7F1BB-8D4F-41E6-BC78-B4DFCDD7C7B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3876415A-E47F-41F0-8004-E4F4F59E5745}">
      <dgm:prSet phldrT="[Text]"/>
      <dgm:spPr>
        <a:solidFill>
          <a:schemeClr val="accent5">
            <a:lumMod val="50000"/>
          </a:schemeClr>
        </a:solidFill>
      </dgm:spPr>
      <dgm:t>
        <a:bodyPr/>
        <a:lstStyle/>
        <a:p>
          <a:r>
            <a:rPr lang="en-US" dirty="0" smtClean="0"/>
            <a:t>Ad Valorem Property Taxes</a:t>
          </a:r>
          <a:endParaRPr lang="en-US" dirty="0"/>
        </a:p>
      </dgm:t>
    </dgm:pt>
    <dgm:pt modelId="{60390951-CF12-4971-8500-B4D45D2E1114}" type="parTrans" cxnId="{A7904AF9-FB59-4824-8280-76301EF597D6}">
      <dgm:prSet/>
      <dgm:spPr/>
      <dgm:t>
        <a:bodyPr/>
        <a:lstStyle/>
        <a:p>
          <a:endParaRPr lang="en-US"/>
        </a:p>
      </dgm:t>
    </dgm:pt>
    <dgm:pt modelId="{32AE478E-2D16-4D4E-8A76-A9579339044E}" type="sibTrans" cxnId="{A7904AF9-FB59-4824-8280-76301EF597D6}">
      <dgm:prSet/>
      <dgm:spPr/>
      <dgm:t>
        <a:bodyPr/>
        <a:lstStyle/>
        <a:p>
          <a:endParaRPr lang="en-US"/>
        </a:p>
      </dgm:t>
    </dgm:pt>
    <dgm:pt modelId="{5A5F6D18-CC9B-4A2C-B032-E46CF18623A7}">
      <dgm:prSet phldrT="[Text]"/>
      <dgm:spPr>
        <a:solidFill>
          <a:schemeClr val="accent5">
            <a:lumMod val="50000"/>
          </a:schemeClr>
        </a:solidFill>
      </dgm:spPr>
      <dgm:t>
        <a:bodyPr/>
        <a:lstStyle/>
        <a:p>
          <a:r>
            <a:rPr lang="en-US" dirty="0" smtClean="0"/>
            <a:t>Sales Taxes</a:t>
          </a:r>
          <a:endParaRPr lang="en-US" dirty="0"/>
        </a:p>
      </dgm:t>
    </dgm:pt>
    <dgm:pt modelId="{1D70F339-A7AD-413A-B942-1B41427376F6}" type="parTrans" cxnId="{62984279-0E1D-4B5D-BF16-909D83623F5A}">
      <dgm:prSet/>
      <dgm:spPr/>
      <dgm:t>
        <a:bodyPr/>
        <a:lstStyle/>
        <a:p>
          <a:endParaRPr lang="en-US"/>
        </a:p>
      </dgm:t>
    </dgm:pt>
    <dgm:pt modelId="{7E5D293F-D646-4203-9058-079051CC069E}" type="sibTrans" cxnId="{62984279-0E1D-4B5D-BF16-909D83623F5A}">
      <dgm:prSet/>
      <dgm:spPr/>
      <dgm:t>
        <a:bodyPr/>
        <a:lstStyle/>
        <a:p>
          <a:endParaRPr lang="en-US"/>
        </a:p>
      </dgm:t>
    </dgm:pt>
    <dgm:pt modelId="{F2EC3438-8D94-45FD-88BA-304BDF35EDA0}">
      <dgm:prSet phldrT="[Text]"/>
      <dgm:spPr>
        <a:solidFill>
          <a:schemeClr val="accent5">
            <a:lumMod val="50000"/>
          </a:schemeClr>
        </a:solidFill>
      </dgm:spPr>
      <dgm:t>
        <a:bodyPr/>
        <a:lstStyle/>
        <a:p>
          <a:r>
            <a:rPr lang="en-US" dirty="0" smtClean="0"/>
            <a:t>Gross Receipts Taxes</a:t>
          </a:r>
          <a:endParaRPr lang="en-US" dirty="0"/>
        </a:p>
      </dgm:t>
    </dgm:pt>
    <dgm:pt modelId="{695E87CD-E0E9-459B-9C16-8F56E1743B79}" type="parTrans" cxnId="{FB3865E2-0899-4422-8641-005BF46B4C99}">
      <dgm:prSet/>
      <dgm:spPr/>
      <dgm:t>
        <a:bodyPr/>
        <a:lstStyle/>
        <a:p>
          <a:endParaRPr lang="en-US"/>
        </a:p>
      </dgm:t>
    </dgm:pt>
    <dgm:pt modelId="{68FE7BA9-24B4-4172-8C58-F5BA7186CC1D}" type="sibTrans" cxnId="{FB3865E2-0899-4422-8641-005BF46B4C99}">
      <dgm:prSet/>
      <dgm:spPr/>
      <dgm:t>
        <a:bodyPr/>
        <a:lstStyle/>
        <a:p>
          <a:endParaRPr lang="en-US"/>
        </a:p>
      </dgm:t>
    </dgm:pt>
    <dgm:pt modelId="{7578D1B3-7AFF-4AB2-8F09-2B1FA85AFA0E}">
      <dgm:prSet phldrT="[Text]"/>
      <dgm:spPr>
        <a:solidFill>
          <a:schemeClr val="accent5">
            <a:lumMod val="50000"/>
          </a:schemeClr>
        </a:solidFill>
      </dgm:spPr>
      <dgm:t>
        <a:bodyPr/>
        <a:lstStyle/>
        <a:p>
          <a:r>
            <a:rPr lang="en-US" dirty="0" smtClean="0"/>
            <a:t>Death and Gift Taxes</a:t>
          </a:r>
          <a:endParaRPr lang="en-US" dirty="0"/>
        </a:p>
      </dgm:t>
    </dgm:pt>
    <dgm:pt modelId="{F61328DD-FCEC-4723-ACCB-C1005E0FB595}" type="parTrans" cxnId="{02C3F50B-9823-4212-8732-B69C502BF11D}">
      <dgm:prSet/>
      <dgm:spPr/>
      <dgm:t>
        <a:bodyPr/>
        <a:lstStyle/>
        <a:p>
          <a:endParaRPr lang="en-US"/>
        </a:p>
      </dgm:t>
    </dgm:pt>
    <dgm:pt modelId="{8E387BFA-61B4-4EAF-88A1-8F3DB0396E15}" type="sibTrans" cxnId="{02C3F50B-9823-4212-8732-B69C502BF11D}">
      <dgm:prSet/>
      <dgm:spPr/>
      <dgm:t>
        <a:bodyPr/>
        <a:lstStyle/>
        <a:p>
          <a:endParaRPr lang="en-US"/>
        </a:p>
      </dgm:t>
    </dgm:pt>
    <dgm:pt modelId="{9315F471-6FC4-4856-BDD2-07EDF213E521}">
      <dgm:prSet phldrT="[Text]"/>
      <dgm:spPr>
        <a:solidFill>
          <a:schemeClr val="accent5">
            <a:lumMod val="50000"/>
          </a:schemeClr>
        </a:solidFill>
      </dgm:spPr>
      <dgm:t>
        <a:bodyPr/>
        <a:lstStyle/>
        <a:p>
          <a:r>
            <a:rPr lang="en-US" dirty="0" smtClean="0"/>
            <a:t>Interest and Penalties on Delinquent Taxes</a:t>
          </a:r>
          <a:endParaRPr lang="en-US" dirty="0"/>
        </a:p>
      </dgm:t>
    </dgm:pt>
    <dgm:pt modelId="{E077A3C8-6F14-4E82-AD72-F64D817ED9F7}" type="parTrans" cxnId="{17244E31-E8D3-402A-9F3A-617F5E715D6F}">
      <dgm:prSet/>
      <dgm:spPr/>
      <dgm:t>
        <a:bodyPr/>
        <a:lstStyle/>
        <a:p>
          <a:endParaRPr lang="en-US"/>
        </a:p>
      </dgm:t>
    </dgm:pt>
    <dgm:pt modelId="{2E6D679A-DD71-4AE7-8419-493718FFC05D}" type="sibTrans" cxnId="{17244E31-E8D3-402A-9F3A-617F5E715D6F}">
      <dgm:prSet/>
      <dgm:spPr/>
      <dgm:t>
        <a:bodyPr/>
        <a:lstStyle/>
        <a:p>
          <a:endParaRPr lang="en-US"/>
        </a:p>
      </dgm:t>
    </dgm:pt>
    <dgm:pt modelId="{22D5CA7E-273D-493F-80FF-BF32022B7D15}">
      <dgm:prSet phldrT="[Text]"/>
      <dgm:spPr>
        <a:solidFill>
          <a:schemeClr val="accent5">
            <a:lumMod val="50000"/>
          </a:schemeClr>
        </a:solidFill>
      </dgm:spPr>
      <dgm:t>
        <a:bodyPr/>
        <a:lstStyle/>
        <a:p>
          <a:r>
            <a:rPr lang="en-US" dirty="0" smtClean="0"/>
            <a:t>Income Taxes</a:t>
          </a:r>
          <a:endParaRPr lang="en-US" dirty="0"/>
        </a:p>
      </dgm:t>
    </dgm:pt>
    <dgm:pt modelId="{81B30A9A-98BB-4235-8BB3-B843361EF4DB}" type="parTrans" cxnId="{F5D932CC-527B-4040-AE8E-AF259997EF60}">
      <dgm:prSet/>
      <dgm:spPr/>
      <dgm:t>
        <a:bodyPr/>
        <a:lstStyle/>
        <a:p>
          <a:endParaRPr lang="en-US"/>
        </a:p>
      </dgm:t>
    </dgm:pt>
    <dgm:pt modelId="{AF0487CF-C63C-4676-83B8-5F42B054A917}" type="sibTrans" cxnId="{F5D932CC-527B-4040-AE8E-AF259997EF60}">
      <dgm:prSet/>
      <dgm:spPr/>
      <dgm:t>
        <a:bodyPr/>
        <a:lstStyle/>
        <a:p>
          <a:endParaRPr lang="en-US"/>
        </a:p>
      </dgm:t>
    </dgm:pt>
    <dgm:pt modelId="{82DE27EC-FAF8-4C6F-B3E4-460DE2DF2FB4}" type="pres">
      <dgm:prSet presAssocID="{47E7F1BB-8D4F-41E6-BC78-B4DFCDD7C7BA}" presName="diagram" presStyleCnt="0">
        <dgm:presLayoutVars>
          <dgm:dir/>
          <dgm:resizeHandles val="exact"/>
        </dgm:presLayoutVars>
      </dgm:prSet>
      <dgm:spPr/>
      <dgm:t>
        <a:bodyPr/>
        <a:lstStyle/>
        <a:p>
          <a:endParaRPr lang="en-US"/>
        </a:p>
      </dgm:t>
    </dgm:pt>
    <dgm:pt modelId="{33561F29-DD3F-4CFD-AA43-80289251AE72}" type="pres">
      <dgm:prSet presAssocID="{3876415A-E47F-41F0-8004-E4F4F59E5745}" presName="node" presStyleLbl="node1" presStyleIdx="0" presStyleCnt="6">
        <dgm:presLayoutVars>
          <dgm:bulletEnabled val="1"/>
        </dgm:presLayoutVars>
      </dgm:prSet>
      <dgm:spPr/>
      <dgm:t>
        <a:bodyPr/>
        <a:lstStyle/>
        <a:p>
          <a:endParaRPr lang="en-US"/>
        </a:p>
      </dgm:t>
    </dgm:pt>
    <dgm:pt modelId="{F6A3DDF5-0EC4-4682-8867-2E52FDBE1DAD}" type="pres">
      <dgm:prSet presAssocID="{32AE478E-2D16-4D4E-8A76-A9579339044E}" presName="sibTrans" presStyleCnt="0"/>
      <dgm:spPr/>
    </dgm:pt>
    <dgm:pt modelId="{4D110C76-E3FF-47F6-B3A8-FF2EB582C6D2}" type="pres">
      <dgm:prSet presAssocID="{5A5F6D18-CC9B-4A2C-B032-E46CF18623A7}" presName="node" presStyleLbl="node1" presStyleIdx="1" presStyleCnt="6">
        <dgm:presLayoutVars>
          <dgm:bulletEnabled val="1"/>
        </dgm:presLayoutVars>
      </dgm:prSet>
      <dgm:spPr/>
      <dgm:t>
        <a:bodyPr/>
        <a:lstStyle/>
        <a:p>
          <a:endParaRPr lang="en-US"/>
        </a:p>
      </dgm:t>
    </dgm:pt>
    <dgm:pt modelId="{B382B8FD-3B3F-489D-9A56-976636222C70}" type="pres">
      <dgm:prSet presAssocID="{7E5D293F-D646-4203-9058-079051CC069E}" presName="sibTrans" presStyleCnt="0"/>
      <dgm:spPr/>
    </dgm:pt>
    <dgm:pt modelId="{D0CF557E-EAB4-4338-AC98-8AE648D95507}" type="pres">
      <dgm:prSet presAssocID="{22D5CA7E-273D-493F-80FF-BF32022B7D15}" presName="node" presStyleLbl="node1" presStyleIdx="2" presStyleCnt="6">
        <dgm:presLayoutVars>
          <dgm:bulletEnabled val="1"/>
        </dgm:presLayoutVars>
      </dgm:prSet>
      <dgm:spPr/>
      <dgm:t>
        <a:bodyPr/>
        <a:lstStyle/>
        <a:p>
          <a:endParaRPr lang="en-US"/>
        </a:p>
      </dgm:t>
    </dgm:pt>
    <dgm:pt modelId="{1199E69E-D0C8-41DF-88E9-95A9B870DCC3}" type="pres">
      <dgm:prSet presAssocID="{AF0487CF-C63C-4676-83B8-5F42B054A917}" presName="sibTrans" presStyleCnt="0"/>
      <dgm:spPr/>
    </dgm:pt>
    <dgm:pt modelId="{A15157EB-EA9D-42D3-A19E-4A981D74FA0C}" type="pres">
      <dgm:prSet presAssocID="{F2EC3438-8D94-45FD-88BA-304BDF35EDA0}" presName="node" presStyleLbl="node1" presStyleIdx="3" presStyleCnt="6">
        <dgm:presLayoutVars>
          <dgm:bulletEnabled val="1"/>
        </dgm:presLayoutVars>
      </dgm:prSet>
      <dgm:spPr/>
      <dgm:t>
        <a:bodyPr/>
        <a:lstStyle/>
        <a:p>
          <a:endParaRPr lang="en-US"/>
        </a:p>
      </dgm:t>
    </dgm:pt>
    <dgm:pt modelId="{2E6604CB-B34E-4C67-9C0A-D59CCEEC09BD}" type="pres">
      <dgm:prSet presAssocID="{68FE7BA9-24B4-4172-8C58-F5BA7186CC1D}" presName="sibTrans" presStyleCnt="0"/>
      <dgm:spPr/>
    </dgm:pt>
    <dgm:pt modelId="{FBFFE7C5-5B85-4D3F-8CB7-5A21B3BC0396}" type="pres">
      <dgm:prSet presAssocID="{7578D1B3-7AFF-4AB2-8F09-2B1FA85AFA0E}" presName="node" presStyleLbl="node1" presStyleIdx="4" presStyleCnt="6">
        <dgm:presLayoutVars>
          <dgm:bulletEnabled val="1"/>
        </dgm:presLayoutVars>
      </dgm:prSet>
      <dgm:spPr/>
      <dgm:t>
        <a:bodyPr/>
        <a:lstStyle/>
        <a:p>
          <a:endParaRPr lang="en-US"/>
        </a:p>
      </dgm:t>
    </dgm:pt>
    <dgm:pt modelId="{7E3AD554-2207-48F4-B580-CE0FF71CD637}" type="pres">
      <dgm:prSet presAssocID="{8E387BFA-61B4-4EAF-88A1-8F3DB0396E15}" presName="sibTrans" presStyleCnt="0"/>
      <dgm:spPr/>
    </dgm:pt>
    <dgm:pt modelId="{42A7CB7F-CD33-405C-AD1E-0965724EF6FC}" type="pres">
      <dgm:prSet presAssocID="{9315F471-6FC4-4856-BDD2-07EDF213E521}" presName="node" presStyleLbl="node1" presStyleIdx="5" presStyleCnt="6">
        <dgm:presLayoutVars>
          <dgm:bulletEnabled val="1"/>
        </dgm:presLayoutVars>
      </dgm:prSet>
      <dgm:spPr/>
      <dgm:t>
        <a:bodyPr/>
        <a:lstStyle/>
        <a:p>
          <a:endParaRPr lang="en-US"/>
        </a:p>
      </dgm:t>
    </dgm:pt>
  </dgm:ptLst>
  <dgm:cxnLst>
    <dgm:cxn modelId="{F5D932CC-527B-4040-AE8E-AF259997EF60}" srcId="{47E7F1BB-8D4F-41E6-BC78-B4DFCDD7C7BA}" destId="{22D5CA7E-273D-493F-80FF-BF32022B7D15}" srcOrd="2" destOrd="0" parTransId="{81B30A9A-98BB-4235-8BB3-B843361EF4DB}" sibTransId="{AF0487CF-C63C-4676-83B8-5F42B054A917}"/>
    <dgm:cxn modelId="{45EA5482-B095-4352-9C4A-ADF3C19B98C5}" type="presOf" srcId="{22D5CA7E-273D-493F-80FF-BF32022B7D15}" destId="{D0CF557E-EAB4-4338-AC98-8AE648D95507}" srcOrd="0" destOrd="0" presId="urn:microsoft.com/office/officeart/2005/8/layout/default"/>
    <dgm:cxn modelId="{FB3865E2-0899-4422-8641-005BF46B4C99}" srcId="{47E7F1BB-8D4F-41E6-BC78-B4DFCDD7C7BA}" destId="{F2EC3438-8D94-45FD-88BA-304BDF35EDA0}" srcOrd="3" destOrd="0" parTransId="{695E87CD-E0E9-459B-9C16-8F56E1743B79}" sibTransId="{68FE7BA9-24B4-4172-8C58-F5BA7186CC1D}"/>
    <dgm:cxn modelId="{A51FF064-0167-46A0-8AF2-5D107B6903A7}" type="presOf" srcId="{7578D1B3-7AFF-4AB2-8F09-2B1FA85AFA0E}" destId="{FBFFE7C5-5B85-4D3F-8CB7-5A21B3BC0396}" srcOrd="0" destOrd="0" presId="urn:microsoft.com/office/officeart/2005/8/layout/default"/>
    <dgm:cxn modelId="{279153DD-FA2B-470A-997A-B52A4D8D046C}" type="presOf" srcId="{5A5F6D18-CC9B-4A2C-B032-E46CF18623A7}" destId="{4D110C76-E3FF-47F6-B3A8-FF2EB582C6D2}" srcOrd="0" destOrd="0" presId="urn:microsoft.com/office/officeart/2005/8/layout/default"/>
    <dgm:cxn modelId="{408F2D60-F696-4D6A-B85C-0310E5507CCF}" type="presOf" srcId="{47E7F1BB-8D4F-41E6-BC78-B4DFCDD7C7BA}" destId="{82DE27EC-FAF8-4C6F-B3E4-460DE2DF2FB4}" srcOrd="0" destOrd="0" presId="urn:microsoft.com/office/officeart/2005/8/layout/default"/>
    <dgm:cxn modelId="{17244E31-E8D3-402A-9F3A-617F5E715D6F}" srcId="{47E7F1BB-8D4F-41E6-BC78-B4DFCDD7C7BA}" destId="{9315F471-6FC4-4856-BDD2-07EDF213E521}" srcOrd="5" destOrd="0" parTransId="{E077A3C8-6F14-4E82-AD72-F64D817ED9F7}" sibTransId="{2E6D679A-DD71-4AE7-8419-493718FFC05D}"/>
    <dgm:cxn modelId="{6AAE952F-7C83-47DA-9386-470D5A46C1B9}" type="presOf" srcId="{3876415A-E47F-41F0-8004-E4F4F59E5745}" destId="{33561F29-DD3F-4CFD-AA43-80289251AE72}" srcOrd="0" destOrd="0" presId="urn:microsoft.com/office/officeart/2005/8/layout/default"/>
    <dgm:cxn modelId="{02C3F50B-9823-4212-8732-B69C502BF11D}" srcId="{47E7F1BB-8D4F-41E6-BC78-B4DFCDD7C7BA}" destId="{7578D1B3-7AFF-4AB2-8F09-2B1FA85AFA0E}" srcOrd="4" destOrd="0" parTransId="{F61328DD-FCEC-4723-ACCB-C1005E0FB595}" sibTransId="{8E387BFA-61B4-4EAF-88A1-8F3DB0396E15}"/>
    <dgm:cxn modelId="{62984279-0E1D-4B5D-BF16-909D83623F5A}" srcId="{47E7F1BB-8D4F-41E6-BC78-B4DFCDD7C7BA}" destId="{5A5F6D18-CC9B-4A2C-B032-E46CF18623A7}" srcOrd="1" destOrd="0" parTransId="{1D70F339-A7AD-413A-B942-1B41427376F6}" sibTransId="{7E5D293F-D646-4203-9058-079051CC069E}"/>
    <dgm:cxn modelId="{A7904AF9-FB59-4824-8280-76301EF597D6}" srcId="{47E7F1BB-8D4F-41E6-BC78-B4DFCDD7C7BA}" destId="{3876415A-E47F-41F0-8004-E4F4F59E5745}" srcOrd="0" destOrd="0" parTransId="{60390951-CF12-4971-8500-B4D45D2E1114}" sibTransId="{32AE478E-2D16-4D4E-8A76-A9579339044E}"/>
    <dgm:cxn modelId="{B78C465F-49B9-44F4-8EB0-6F711567BFBD}" type="presOf" srcId="{F2EC3438-8D94-45FD-88BA-304BDF35EDA0}" destId="{A15157EB-EA9D-42D3-A19E-4A981D74FA0C}" srcOrd="0" destOrd="0" presId="urn:microsoft.com/office/officeart/2005/8/layout/default"/>
    <dgm:cxn modelId="{323F1260-26FE-4D82-84DF-DC663A66CD05}" type="presOf" srcId="{9315F471-6FC4-4856-BDD2-07EDF213E521}" destId="{42A7CB7F-CD33-405C-AD1E-0965724EF6FC}" srcOrd="0" destOrd="0" presId="urn:microsoft.com/office/officeart/2005/8/layout/default"/>
    <dgm:cxn modelId="{73665E80-D5D7-4089-AE1F-C6EBE49AEA32}" type="presParOf" srcId="{82DE27EC-FAF8-4C6F-B3E4-460DE2DF2FB4}" destId="{33561F29-DD3F-4CFD-AA43-80289251AE72}" srcOrd="0" destOrd="0" presId="urn:microsoft.com/office/officeart/2005/8/layout/default"/>
    <dgm:cxn modelId="{5CE49357-C436-413D-82FC-0A1130C466F2}" type="presParOf" srcId="{82DE27EC-FAF8-4C6F-B3E4-460DE2DF2FB4}" destId="{F6A3DDF5-0EC4-4682-8867-2E52FDBE1DAD}" srcOrd="1" destOrd="0" presId="urn:microsoft.com/office/officeart/2005/8/layout/default"/>
    <dgm:cxn modelId="{CD7C0FFC-9D09-4EA6-8C69-AF74E0DFF0D7}" type="presParOf" srcId="{82DE27EC-FAF8-4C6F-B3E4-460DE2DF2FB4}" destId="{4D110C76-E3FF-47F6-B3A8-FF2EB582C6D2}" srcOrd="2" destOrd="0" presId="urn:microsoft.com/office/officeart/2005/8/layout/default"/>
    <dgm:cxn modelId="{25394CBD-71CB-4269-8555-3397333731AC}" type="presParOf" srcId="{82DE27EC-FAF8-4C6F-B3E4-460DE2DF2FB4}" destId="{B382B8FD-3B3F-489D-9A56-976636222C70}" srcOrd="3" destOrd="0" presId="urn:microsoft.com/office/officeart/2005/8/layout/default"/>
    <dgm:cxn modelId="{67518B88-5D24-46D8-A159-C7CEDCD2F7F7}" type="presParOf" srcId="{82DE27EC-FAF8-4C6F-B3E4-460DE2DF2FB4}" destId="{D0CF557E-EAB4-4338-AC98-8AE648D95507}" srcOrd="4" destOrd="0" presId="urn:microsoft.com/office/officeart/2005/8/layout/default"/>
    <dgm:cxn modelId="{822FBF6C-C22F-4766-986A-CD780A63F937}" type="presParOf" srcId="{82DE27EC-FAF8-4C6F-B3E4-460DE2DF2FB4}" destId="{1199E69E-D0C8-41DF-88E9-95A9B870DCC3}" srcOrd="5" destOrd="0" presId="urn:microsoft.com/office/officeart/2005/8/layout/default"/>
    <dgm:cxn modelId="{F7B9ADC2-74A8-4D79-A404-76C859003007}" type="presParOf" srcId="{82DE27EC-FAF8-4C6F-B3E4-460DE2DF2FB4}" destId="{A15157EB-EA9D-42D3-A19E-4A981D74FA0C}" srcOrd="6" destOrd="0" presId="urn:microsoft.com/office/officeart/2005/8/layout/default"/>
    <dgm:cxn modelId="{6D842A70-CCA5-4818-899C-E69DC043D705}" type="presParOf" srcId="{82DE27EC-FAF8-4C6F-B3E4-460DE2DF2FB4}" destId="{2E6604CB-B34E-4C67-9C0A-D59CCEEC09BD}" srcOrd="7" destOrd="0" presId="urn:microsoft.com/office/officeart/2005/8/layout/default"/>
    <dgm:cxn modelId="{2E9DB223-1114-48B2-8D60-2010AE3A82E9}" type="presParOf" srcId="{82DE27EC-FAF8-4C6F-B3E4-460DE2DF2FB4}" destId="{FBFFE7C5-5B85-4D3F-8CB7-5A21B3BC0396}" srcOrd="8" destOrd="0" presId="urn:microsoft.com/office/officeart/2005/8/layout/default"/>
    <dgm:cxn modelId="{050CFA24-F7DB-407A-9683-63B3973E14F8}" type="presParOf" srcId="{82DE27EC-FAF8-4C6F-B3E4-460DE2DF2FB4}" destId="{7E3AD554-2207-48F4-B580-CE0FF71CD637}" srcOrd="9" destOrd="0" presId="urn:microsoft.com/office/officeart/2005/8/layout/default"/>
    <dgm:cxn modelId="{58E8230E-5AC1-41AC-9443-740B889AAF7B}" type="presParOf" srcId="{82DE27EC-FAF8-4C6F-B3E4-460DE2DF2FB4}" destId="{42A7CB7F-CD33-405C-AD1E-0965724EF6FC}"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CB6272D-E40B-48D5-98C1-FB44BA2E1340}"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FD75176F-1782-4997-99E3-0201FC027E92}">
      <dgm:prSet phldrT="[Text]"/>
      <dgm:spPr>
        <a:solidFill>
          <a:schemeClr val="bg1">
            <a:lumMod val="50000"/>
          </a:schemeClr>
        </a:solidFill>
      </dgm:spPr>
      <dgm:t>
        <a:bodyPr/>
        <a:lstStyle/>
        <a:p>
          <a:r>
            <a:rPr lang="en-US" dirty="0" smtClean="0"/>
            <a:t>Assess property</a:t>
          </a:r>
          <a:endParaRPr lang="en-US" dirty="0"/>
        </a:p>
      </dgm:t>
    </dgm:pt>
    <dgm:pt modelId="{91C448BD-CDC8-485B-BE01-08B50F5FB6DC}" type="parTrans" cxnId="{3405004E-0C49-4C30-8924-D265FFBEABA3}">
      <dgm:prSet/>
      <dgm:spPr/>
      <dgm:t>
        <a:bodyPr/>
        <a:lstStyle/>
        <a:p>
          <a:endParaRPr lang="en-US"/>
        </a:p>
      </dgm:t>
    </dgm:pt>
    <dgm:pt modelId="{5DF33AA4-5A1C-4C62-817C-58A83BB9BA98}" type="sibTrans" cxnId="{3405004E-0C49-4C30-8924-D265FFBEABA3}">
      <dgm:prSet/>
      <dgm:spPr>
        <a:solidFill>
          <a:schemeClr val="accent1">
            <a:lumMod val="90000"/>
          </a:schemeClr>
        </a:solidFill>
      </dgm:spPr>
      <dgm:t>
        <a:bodyPr/>
        <a:lstStyle/>
        <a:p>
          <a:endParaRPr lang="en-US" dirty="0"/>
        </a:p>
      </dgm:t>
    </dgm:pt>
    <dgm:pt modelId="{4A588FBC-9E58-418F-A043-DFCC2C39CBA2}">
      <dgm:prSet phldrT="[Text]"/>
      <dgm:spPr/>
      <dgm:t>
        <a:bodyPr/>
        <a:lstStyle/>
        <a:p>
          <a:r>
            <a:rPr lang="en-US" dirty="0" smtClean="0"/>
            <a:t>Taxing authority determines property values </a:t>
          </a:r>
          <a:endParaRPr lang="en-US" dirty="0"/>
        </a:p>
      </dgm:t>
    </dgm:pt>
    <dgm:pt modelId="{3F9D0030-A368-46E7-A5B7-872C3A1AC41D}" type="parTrans" cxnId="{D9335030-8971-432C-AFA2-99E091EF7842}">
      <dgm:prSet/>
      <dgm:spPr/>
      <dgm:t>
        <a:bodyPr/>
        <a:lstStyle/>
        <a:p>
          <a:endParaRPr lang="en-US"/>
        </a:p>
      </dgm:t>
    </dgm:pt>
    <dgm:pt modelId="{59609B04-E1F8-4BC6-A2C2-97F1554BC4B8}" type="sibTrans" cxnId="{D9335030-8971-432C-AFA2-99E091EF7842}">
      <dgm:prSet/>
      <dgm:spPr/>
      <dgm:t>
        <a:bodyPr/>
        <a:lstStyle/>
        <a:p>
          <a:endParaRPr lang="en-US"/>
        </a:p>
      </dgm:t>
    </dgm:pt>
    <dgm:pt modelId="{5A3D9B61-42F3-4E73-8089-273131EF3601}">
      <dgm:prSet phldrT="[Text]"/>
      <dgm:spPr>
        <a:solidFill>
          <a:schemeClr val="bg1">
            <a:lumMod val="50000"/>
          </a:schemeClr>
        </a:solidFill>
      </dgm:spPr>
      <dgm:t>
        <a:bodyPr/>
        <a:lstStyle/>
        <a:p>
          <a:r>
            <a:rPr lang="en-US" dirty="0" smtClean="0"/>
            <a:t>Set tax rate</a:t>
          </a:r>
          <a:endParaRPr lang="en-US" dirty="0"/>
        </a:p>
      </dgm:t>
    </dgm:pt>
    <dgm:pt modelId="{B3E2C7A8-9FC9-4578-B34B-59C36F53A77B}" type="parTrans" cxnId="{E2614410-913F-4B2F-994A-D5A051CACB4A}">
      <dgm:prSet/>
      <dgm:spPr/>
      <dgm:t>
        <a:bodyPr/>
        <a:lstStyle/>
        <a:p>
          <a:endParaRPr lang="en-US"/>
        </a:p>
      </dgm:t>
    </dgm:pt>
    <dgm:pt modelId="{3F2103EF-A41A-4639-AA82-A777F60B9479}" type="sibTrans" cxnId="{E2614410-913F-4B2F-994A-D5A051CACB4A}">
      <dgm:prSet/>
      <dgm:spPr/>
      <dgm:t>
        <a:bodyPr/>
        <a:lstStyle/>
        <a:p>
          <a:endParaRPr lang="en-US"/>
        </a:p>
      </dgm:t>
    </dgm:pt>
    <dgm:pt modelId="{B55ECDC1-8EFE-4AAB-BF65-B24CAA8CEE81}">
      <dgm:prSet phldrT="[Text]"/>
      <dgm:spPr/>
      <dgm:t>
        <a:bodyPr/>
        <a:lstStyle/>
        <a:p>
          <a:r>
            <a:rPr lang="en-US" dirty="0" smtClean="0"/>
            <a:t>Multiply property values by set rate OR</a:t>
          </a:r>
          <a:endParaRPr lang="en-US" dirty="0"/>
        </a:p>
      </dgm:t>
    </dgm:pt>
    <dgm:pt modelId="{D6D951CB-2AAE-4E58-A2F0-A08BB6184FA0}" type="parTrans" cxnId="{62B11379-25D3-49E2-9382-8D760DB9E913}">
      <dgm:prSet/>
      <dgm:spPr/>
      <dgm:t>
        <a:bodyPr/>
        <a:lstStyle/>
        <a:p>
          <a:endParaRPr lang="en-US"/>
        </a:p>
      </dgm:t>
    </dgm:pt>
    <dgm:pt modelId="{F8D7FA72-C339-4897-8BF2-27AAE21F12CF}" type="sibTrans" cxnId="{62B11379-25D3-49E2-9382-8D760DB9E913}">
      <dgm:prSet/>
      <dgm:spPr/>
      <dgm:t>
        <a:bodyPr/>
        <a:lstStyle/>
        <a:p>
          <a:endParaRPr lang="en-US"/>
        </a:p>
      </dgm:t>
    </dgm:pt>
    <dgm:pt modelId="{BC1162CC-CB33-45E4-8195-36B32647D606}">
      <dgm:prSet phldrT="[Text]"/>
      <dgm:spPr/>
      <dgm:t>
        <a:bodyPr/>
        <a:lstStyle/>
        <a:p>
          <a:r>
            <a:rPr lang="en-US" dirty="0" smtClean="0"/>
            <a:t>Treat property tax as a residual tax and determine rate</a:t>
          </a:r>
          <a:endParaRPr lang="en-US" dirty="0"/>
        </a:p>
      </dgm:t>
    </dgm:pt>
    <dgm:pt modelId="{7F2BF042-FE0F-49DA-B7F4-D4B4477FBB63}" type="parTrans" cxnId="{B7B62BF0-E188-4E2B-9C85-0B934784A9AD}">
      <dgm:prSet/>
      <dgm:spPr/>
      <dgm:t>
        <a:bodyPr/>
        <a:lstStyle/>
        <a:p>
          <a:endParaRPr lang="en-US"/>
        </a:p>
      </dgm:t>
    </dgm:pt>
    <dgm:pt modelId="{FBEBB9E7-66F7-4DB2-82CA-F79DF565DE0D}" type="sibTrans" cxnId="{B7B62BF0-E188-4E2B-9C85-0B934784A9AD}">
      <dgm:prSet/>
      <dgm:spPr/>
      <dgm:t>
        <a:bodyPr/>
        <a:lstStyle/>
        <a:p>
          <a:endParaRPr lang="en-US"/>
        </a:p>
      </dgm:t>
    </dgm:pt>
    <dgm:pt modelId="{EA4412D9-7B1B-4F58-BCB0-F41693DC931B}" type="pres">
      <dgm:prSet presAssocID="{5CB6272D-E40B-48D5-98C1-FB44BA2E1340}" presName="linearFlow" presStyleCnt="0">
        <dgm:presLayoutVars>
          <dgm:dir/>
          <dgm:animLvl val="lvl"/>
          <dgm:resizeHandles val="exact"/>
        </dgm:presLayoutVars>
      </dgm:prSet>
      <dgm:spPr/>
      <dgm:t>
        <a:bodyPr/>
        <a:lstStyle/>
        <a:p>
          <a:endParaRPr lang="en-US"/>
        </a:p>
      </dgm:t>
    </dgm:pt>
    <dgm:pt modelId="{EFAC6094-A3E5-4E5E-9A57-DC3913D67592}" type="pres">
      <dgm:prSet presAssocID="{FD75176F-1782-4997-99E3-0201FC027E92}" presName="composite" presStyleCnt="0"/>
      <dgm:spPr/>
    </dgm:pt>
    <dgm:pt modelId="{63B3B19B-1636-4028-8EA4-2C1A261FD6EF}" type="pres">
      <dgm:prSet presAssocID="{FD75176F-1782-4997-99E3-0201FC027E92}" presName="parTx" presStyleLbl="node1" presStyleIdx="0" presStyleCnt="2">
        <dgm:presLayoutVars>
          <dgm:chMax val="0"/>
          <dgm:chPref val="0"/>
          <dgm:bulletEnabled val="1"/>
        </dgm:presLayoutVars>
      </dgm:prSet>
      <dgm:spPr/>
      <dgm:t>
        <a:bodyPr/>
        <a:lstStyle/>
        <a:p>
          <a:endParaRPr lang="en-US"/>
        </a:p>
      </dgm:t>
    </dgm:pt>
    <dgm:pt modelId="{A79215F9-5450-4484-8AFC-EFA34D06C4B4}" type="pres">
      <dgm:prSet presAssocID="{FD75176F-1782-4997-99E3-0201FC027E92}" presName="parSh" presStyleLbl="node1" presStyleIdx="0" presStyleCnt="2"/>
      <dgm:spPr/>
      <dgm:t>
        <a:bodyPr/>
        <a:lstStyle/>
        <a:p>
          <a:endParaRPr lang="en-US"/>
        </a:p>
      </dgm:t>
    </dgm:pt>
    <dgm:pt modelId="{F6347371-B083-4D98-8D1A-66D21BC255E9}" type="pres">
      <dgm:prSet presAssocID="{FD75176F-1782-4997-99E3-0201FC027E92}" presName="desTx" presStyleLbl="fgAcc1" presStyleIdx="0" presStyleCnt="2">
        <dgm:presLayoutVars>
          <dgm:bulletEnabled val="1"/>
        </dgm:presLayoutVars>
      </dgm:prSet>
      <dgm:spPr/>
      <dgm:t>
        <a:bodyPr/>
        <a:lstStyle/>
        <a:p>
          <a:endParaRPr lang="en-US"/>
        </a:p>
      </dgm:t>
    </dgm:pt>
    <dgm:pt modelId="{FC9177EE-4F1D-4803-ACFB-8A806E9515FB}" type="pres">
      <dgm:prSet presAssocID="{5DF33AA4-5A1C-4C62-817C-58A83BB9BA98}" presName="sibTrans" presStyleLbl="sibTrans2D1" presStyleIdx="0" presStyleCnt="1"/>
      <dgm:spPr/>
      <dgm:t>
        <a:bodyPr/>
        <a:lstStyle/>
        <a:p>
          <a:endParaRPr lang="en-US"/>
        </a:p>
      </dgm:t>
    </dgm:pt>
    <dgm:pt modelId="{58F30E69-5F88-4FE9-9272-67320FEE2F07}" type="pres">
      <dgm:prSet presAssocID="{5DF33AA4-5A1C-4C62-817C-58A83BB9BA98}" presName="connTx" presStyleLbl="sibTrans2D1" presStyleIdx="0" presStyleCnt="1"/>
      <dgm:spPr/>
      <dgm:t>
        <a:bodyPr/>
        <a:lstStyle/>
        <a:p>
          <a:endParaRPr lang="en-US"/>
        </a:p>
      </dgm:t>
    </dgm:pt>
    <dgm:pt modelId="{26F9C8F9-297F-41F3-88EB-09A8196675CA}" type="pres">
      <dgm:prSet presAssocID="{5A3D9B61-42F3-4E73-8089-273131EF3601}" presName="composite" presStyleCnt="0"/>
      <dgm:spPr/>
    </dgm:pt>
    <dgm:pt modelId="{676E37D4-0C7F-4A4D-95E2-CE216CEFB1F6}" type="pres">
      <dgm:prSet presAssocID="{5A3D9B61-42F3-4E73-8089-273131EF3601}" presName="parTx" presStyleLbl="node1" presStyleIdx="0" presStyleCnt="2">
        <dgm:presLayoutVars>
          <dgm:chMax val="0"/>
          <dgm:chPref val="0"/>
          <dgm:bulletEnabled val="1"/>
        </dgm:presLayoutVars>
      </dgm:prSet>
      <dgm:spPr/>
      <dgm:t>
        <a:bodyPr/>
        <a:lstStyle/>
        <a:p>
          <a:endParaRPr lang="en-US"/>
        </a:p>
      </dgm:t>
    </dgm:pt>
    <dgm:pt modelId="{47FF2588-7793-4A43-82C1-11B32E3D42B9}" type="pres">
      <dgm:prSet presAssocID="{5A3D9B61-42F3-4E73-8089-273131EF3601}" presName="parSh" presStyleLbl="node1" presStyleIdx="1" presStyleCnt="2"/>
      <dgm:spPr/>
      <dgm:t>
        <a:bodyPr/>
        <a:lstStyle/>
        <a:p>
          <a:endParaRPr lang="en-US"/>
        </a:p>
      </dgm:t>
    </dgm:pt>
    <dgm:pt modelId="{BCCF9589-A52B-4814-BC28-7876C74ABAE4}" type="pres">
      <dgm:prSet presAssocID="{5A3D9B61-42F3-4E73-8089-273131EF3601}" presName="desTx" presStyleLbl="fgAcc1" presStyleIdx="1" presStyleCnt="2">
        <dgm:presLayoutVars>
          <dgm:bulletEnabled val="1"/>
        </dgm:presLayoutVars>
      </dgm:prSet>
      <dgm:spPr/>
      <dgm:t>
        <a:bodyPr/>
        <a:lstStyle/>
        <a:p>
          <a:endParaRPr lang="en-US"/>
        </a:p>
      </dgm:t>
    </dgm:pt>
  </dgm:ptLst>
  <dgm:cxnLst>
    <dgm:cxn modelId="{4A07D833-2914-4E30-A574-12CDF75577BD}" type="presOf" srcId="{FD75176F-1782-4997-99E3-0201FC027E92}" destId="{63B3B19B-1636-4028-8EA4-2C1A261FD6EF}" srcOrd="0" destOrd="0" presId="urn:microsoft.com/office/officeart/2005/8/layout/process3"/>
    <dgm:cxn modelId="{2F3743F8-61C2-4E62-8AD5-38ED7723688F}" type="presOf" srcId="{5CB6272D-E40B-48D5-98C1-FB44BA2E1340}" destId="{EA4412D9-7B1B-4F58-BCB0-F41693DC931B}" srcOrd="0" destOrd="0" presId="urn:microsoft.com/office/officeart/2005/8/layout/process3"/>
    <dgm:cxn modelId="{FA475C8D-FFC9-4DF4-A941-0BA1CEA9F11A}" type="presOf" srcId="{5DF33AA4-5A1C-4C62-817C-58A83BB9BA98}" destId="{FC9177EE-4F1D-4803-ACFB-8A806E9515FB}" srcOrd="0" destOrd="0" presId="urn:microsoft.com/office/officeart/2005/8/layout/process3"/>
    <dgm:cxn modelId="{2A39F65A-2C76-4AC5-9585-843D25ED7839}" type="presOf" srcId="{4A588FBC-9E58-418F-A043-DFCC2C39CBA2}" destId="{F6347371-B083-4D98-8D1A-66D21BC255E9}" srcOrd="0" destOrd="0" presId="urn:microsoft.com/office/officeart/2005/8/layout/process3"/>
    <dgm:cxn modelId="{62B11379-25D3-49E2-9382-8D760DB9E913}" srcId="{5A3D9B61-42F3-4E73-8089-273131EF3601}" destId="{B55ECDC1-8EFE-4AAB-BF65-B24CAA8CEE81}" srcOrd="0" destOrd="0" parTransId="{D6D951CB-2AAE-4E58-A2F0-A08BB6184FA0}" sibTransId="{F8D7FA72-C339-4897-8BF2-27AAE21F12CF}"/>
    <dgm:cxn modelId="{E2614410-913F-4B2F-994A-D5A051CACB4A}" srcId="{5CB6272D-E40B-48D5-98C1-FB44BA2E1340}" destId="{5A3D9B61-42F3-4E73-8089-273131EF3601}" srcOrd="1" destOrd="0" parTransId="{B3E2C7A8-9FC9-4578-B34B-59C36F53A77B}" sibTransId="{3F2103EF-A41A-4639-AA82-A777F60B9479}"/>
    <dgm:cxn modelId="{84F94E12-38AE-4778-B178-43FAF7DD08FF}" type="presOf" srcId="{FD75176F-1782-4997-99E3-0201FC027E92}" destId="{A79215F9-5450-4484-8AFC-EFA34D06C4B4}" srcOrd="1" destOrd="0" presId="urn:microsoft.com/office/officeart/2005/8/layout/process3"/>
    <dgm:cxn modelId="{B7B62BF0-E188-4E2B-9C85-0B934784A9AD}" srcId="{5A3D9B61-42F3-4E73-8089-273131EF3601}" destId="{BC1162CC-CB33-45E4-8195-36B32647D606}" srcOrd="1" destOrd="0" parTransId="{7F2BF042-FE0F-49DA-B7F4-D4B4477FBB63}" sibTransId="{FBEBB9E7-66F7-4DB2-82CA-F79DF565DE0D}"/>
    <dgm:cxn modelId="{A0738019-2461-4525-A897-2EA8CAA08D76}" type="presOf" srcId="{B55ECDC1-8EFE-4AAB-BF65-B24CAA8CEE81}" destId="{BCCF9589-A52B-4814-BC28-7876C74ABAE4}" srcOrd="0" destOrd="0" presId="urn:microsoft.com/office/officeart/2005/8/layout/process3"/>
    <dgm:cxn modelId="{3405004E-0C49-4C30-8924-D265FFBEABA3}" srcId="{5CB6272D-E40B-48D5-98C1-FB44BA2E1340}" destId="{FD75176F-1782-4997-99E3-0201FC027E92}" srcOrd="0" destOrd="0" parTransId="{91C448BD-CDC8-485B-BE01-08B50F5FB6DC}" sibTransId="{5DF33AA4-5A1C-4C62-817C-58A83BB9BA98}"/>
    <dgm:cxn modelId="{D9335030-8971-432C-AFA2-99E091EF7842}" srcId="{FD75176F-1782-4997-99E3-0201FC027E92}" destId="{4A588FBC-9E58-418F-A043-DFCC2C39CBA2}" srcOrd="0" destOrd="0" parTransId="{3F9D0030-A368-46E7-A5B7-872C3A1AC41D}" sibTransId="{59609B04-E1F8-4BC6-A2C2-97F1554BC4B8}"/>
    <dgm:cxn modelId="{7671BFDE-6730-4E51-B827-08118930DE97}" type="presOf" srcId="{5A3D9B61-42F3-4E73-8089-273131EF3601}" destId="{47FF2588-7793-4A43-82C1-11B32E3D42B9}" srcOrd="1" destOrd="0" presId="urn:microsoft.com/office/officeart/2005/8/layout/process3"/>
    <dgm:cxn modelId="{70731A0A-E920-4624-9D14-10633B13A1F7}" type="presOf" srcId="{5A3D9B61-42F3-4E73-8089-273131EF3601}" destId="{676E37D4-0C7F-4A4D-95E2-CE216CEFB1F6}" srcOrd="0" destOrd="0" presId="urn:microsoft.com/office/officeart/2005/8/layout/process3"/>
    <dgm:cxn modelId="{A5A64696-8E0B-4019-92A2-9AE99EB4381A}" type="presOf" srcId="{BC1162CC-CB33-45E4-8195-36B32647D606}" destId="{BCCF9589-A52B-4814-BC28-7876C74ABAE4}" srcOrd="0" destOrd="1" presId="urn:microsoft.com/office/officeart/2005/8/layout/process3"/>
    <dgm:cxn modelId="{88D29217-6962-4482-9373-663F64E6BA2F}" type="presOf" srcId="{5DF33AA4-5A1C-4C62-817C-58A83BB9BA98}" destId="{58F30E69-5F88-4FE9-9272-67320FEE2F07}" srcOrd="1" destOrd="0" presId="urn:microsoft.com/office/officeart/2005/8/layout/process3"/>
    <dgm:cxn modelId="{B5BD5303-1385-458D-A160-01EA4707B99A}" type="presParOf" srcId="{EA4412D9-7B1B-4F58-BCB0-F41693DC931B}" destId="{EFAC6094-A3E5-4E5E-9A57-DC3913D67592}" srcOrd="0" destOrd="0" presId="urn:microsoft.com/office/officeart/2005/8/layout/process3"/>
    <dgm:cxn modelId="{7F71E7C9-6794-4AD7-8B10-2AA3A2D9018C}" type="presParOf" srcId="{EFAC6094-A3E5-4E5E-9A57-DC3913D67592}" destId="{63B3B19B-1636-4028-8EA4-2C1A261FD6EF}" srcOrd="0" destOrd="0" presId="urn:microsoft.com/office/officeart/2005/8/layout/process3"/>
    <dgm:cxn modelId="{ED99D3E9-BE50-4BC2-9148-831D0D5A0F04}" type="presParOf" srcId="{EFAC6094-A3E5-4E5E-9A57-DC3913D67592}" destId="{A79215F9-5450-4484-8AFC-EFA34D06C4B4}" srcOrd="1" destOrd="0" presId="urn:microsoft.com/office/officeart/2005/8/layout/process3"/>
    <dgm:cxn modelId="{577ADA2C-ADD0-4B0A-A89D-FCA7630DFA0B}" type="presParOf" srcId="{EFAC6094-A3E5-4E5E-9A57-DC3913D67592}" destId="{F6347371-B083-4D98-8D1A-66D21BC255E9}" srcOrd="2" destOrd="0" presId="urn:microsoft.com/office/officeart/2005/8/layout/process3"/>
    <dgm:cxn modelId="{F73DF973-6B0B-41FD-A844-70C4A48206BB}" type="presParOf" srcId="{EA4412D9-7B1B-4F58-BCB0-F41693DC931B}" destId="{FC9177EE-4F1D-4803-ACFB-8A806E9515FB}" srcOrd="1" destOrd="0" presId="urn:microsoft.com/office/officeart/2005/8/layout/process3"/>
    <dgm:cxn modelId="{7C7F48F5-1B03-47A6-8DC0-C0BDF35E98C3}" type="presParOf" srcId="{FC9177EE-4F1D-4803-ACFB-8A806E9515FB}" destId="{58F30E69-5F88-4FE9-9272-67320FEE2F07}" srcOrd="0" destOrd="0" presId="urn:microsoft.com/office/officeart/2005/8/layout/process3"/>
    <dgm:cxn modelId="{6B3949F8-F0D9-4C15-AB7C-205E410D10E5}" type="presParOf" srcId="{EA4412D9-7B1B-4F58-BCB0-F41693DC931B}" destId="{26F9C8F9-297F-41F3-88EB-09A8196675CA}" srcOrd="2" destOrd="0" presId="urn:microsoft.com/office/officeart/2005/8/layout/process3"/>
    <dgm:cxn modelId="{3D7C0A48-6321-4635-B550-B77CF7DAED3C}" type="presParOf" srcId="{26F9C8F9-297F-41F3-88EB-09A8196675CA}" destId="{676E37D4-0C7F-4A4D-95E2-CE216CEFB1F6}" srcOrd="0" destOrd="0" presId="urn:microsoft.com/office/officeart/2005/8/layout/process3"/>
    <dgm:cxn modelId="{B1DCD0B6-9EC2-47E0-A63A-4BC98CFB0959}" type="presParOf" srcId="{26F9C8F9-297F-41F3-88EB-09A8196675CA}" destId="{47FF2588-7793-4A43-82C1-11B32E3D42B9}" srcOrd="1" destOrd="0" presId="urn:microsoft.com/office/officeart/2005/8/layout/process3"/>
    <dgm:cxn modelId="{963BC763-8288-43F1-840B-C8498EFC2860}" type="presParOf" srcId="{26F9C8F9-297F-41F3-88EB-09A8196675CA}" destId="{BCCF9589-A52B-4814-BC28-7876C74ABAE4}"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CA2F1AD-BC0A-4B76-B632-9FEEAF920EF0}" type="doc">
      <dgm:prSet loTypeId="urn:microsoft.com/office/officeart/2005/8/layout/vProcess5" loCatId="process" qsTypeId="urn:microsoft.com/office/officeart/2005/8/quickstyle/3d2" qsCatId="3D" csTypeId="urn:microsoft.com/office/officeart/2005/8/colors/accent1_2" csCatId="accent1" phldr="1"/>
      <dgm:spPr/>
      <dgm:t>
        <a:bodyPr/>
        <a:lstStyle/>
        <a:p>
          <a:endParaRPr lang="en-US"/>
        </a:p>
      </dgm:t>
    </dgm:pt>
    <dgm:pt modelId="{99F9A4C3-48B4-4AE9-8A38-3346681CD1AA}">
      <dgm:prSet phldrT="[Text]"/>
      <dgm:spPr/>
      <dgm:t>
        <a:bodyPr/>
        <a:lstStyle/>
        <a:p>
          <a:r>
            <a:rPr lang="en-US" dirty="0" smtClean="0">
              <a:solidFill>
                <a:schemeClr val="accent1">
                  <a:lumMod val="50000"/>
                </a:schemeClr>
              </a:solidFill>
            </a:rPr>
            <a:t>Estimate revenues from all other sources</a:t>
          </a:r>
          <a:endParaRPr lang="en-US" dirty="0">
            <a:solidFill>
              <a:schemeClr val="accent1">
                <a:lumMod val="50000"/>
              </a:schemeClr>
            </a:solidFill>
          </a:endParaRPr>
        </a:p>
      </dgm:t>
    </dgm:pt>
    <dgm:pt modelId="{1253149D-ACF2-47F3-9B6D-28A09855762D}" type="parTrans" cxnId="{52EF5872-8F3E-463A-B6D7-7C608B2B9B1C}">
      <dgm:prSet/>
      <dgm:spPr/>
      <dgm:t>
        <a:bodyPr/>
        <a:lstStyle/>
        <a:p>
          <a:endParaRPr lang="en-US"/>
        </a:p>
      </dgm:t>
    </dgm:pt>
    <dgm:pt modelId="{D597108E-B386-48CE-9593-4E580CBCF2B3}" type="sibTrans" cxnId="{52EF5872-8F3E-463A-B6D7-7C608B2B9B1C}">
      <dgm:prSet/>
      <dgm:spPr/>
      <dgm:t>
        <a:bodyPr/>
        <a:lstStyle/>
        <a:p>
          <a:endParaRPr lang="en-US" dirty="0"/>
        </a:p>
      </dgm:t>
    </dgm:pt>
    <dgm:pt modelId="{98DE43B8-30DE-4184-891F-09E1763601D1}">
      <dgm:prSet phldrT="[Text]"/>
      <dgm:spPr/>
      <dgm:t>
        <a:bodyPr/>
        <a:lstStyle/>
        <a:p>
          <a:r>
            <a:rPr lang="en-US" dirty="0" smtClean="0">
              <a:solidFill>
                <a:schemeClr val="accent1">
                  <a:lumMod val="50000"/>
                </a:schemeClr>
              </a:solidFill>
            </a:rPr>
            <a:t>Subtract total of other source revenue from proposed appropriations</a:t>
          </a:r>
          <a:endParaRPr lang="en-US" dirty="0">
            <a:solidFill>
              <a:schemeClr val="accent1">
                <a:lumMod val="50000"/>
              </a:schemeClr>
            </a:solidFill>
          </a:endParaRPr>
        </a:p>
      </dgm:t>
    </dgm:pt>
    <dgm:pt modelId="{28A6A7B6-1A22-4ED9-B89C-E5183EF19B0E}" type="parTrans" cxnId="{84F690A6-4819-40AA-9D0C-8CE2C89B7294}">
      <dgm:prSet/>
      <dgm:spPr/>
      <dgm:t>
        <a:bodyPr/>
        <a:lstStyle/>
        <a:p>
          <a:endParaRPr lang="en-US"/>
        </a:p>
      </dgm:t>
    </dgm:pt>
    <dgm:pt modelId="{43F6AA83-ECE0-4F4B-98B5-1F809A703A8D}" type="sibTrans" cxnId="{84F690A6-4819-40AA-9D0C-8CE2C89B7294}">
      <dgm:prSet/>
      <dgm:spPr/>
      <dgm:t>
        <a:bodyPr/>
        <a:lstStyle/>
        <a:p>
          <a:endParaRPr lang="en-US" dirty="0"/>
        </a:p>
      </dgm:t>
    </dgm:pt>
    <dgm:pt modelId="{D2C1D066-FAEA-4A2E-A82F-EFFA8019F0E3}">
      <dgm:prSet phldrT="[Text]"/>
      <dgm:spPr/>
      <dgm:t>
        <a:bodyPr/>
        <a:lstStyle/>
        <a:p>
          <a:r>
            <a:rPr lang="en-US" dirty="0" smtClean="0">
              <a:solidFill>
                <a:schemeClr val="accent1">
                  <a:lumMod val="50000"/>
                </a:schemeClr>
              </a:solidFill>
            </a:rPr>
            <a:t>Estimate collectible percentage of tax levy to determine gross property tax levy</a:t>
          </a:r>
          <a:endParaRPr lang="en-US" dirty="0">
            <a:solidFill>
              <a:schemeClr val="accent1">
                <a:lumMod val="50000"/>
              </a:schemeClr>
            </a:solidFill>
          </a:endParaRPr>
        </a:p>
      </dgm:t>
    </dgm:pt>
    <dgm:pt modelId="{E153D846-13A3-4D17-A783-554E36399888}" type="parTrans" cxnId="{732D3975-1074-4D17-9FFA-C35AC1B2027A}">
      <dgm:prSet/>
      <dgm:spPr/>
      <dgm:t>
        <a:bodyPr/>
        <a:lstStyle/>
        <a:p>
          <a:endParaRPr lang="en-US"/>
        </a:p>
      </dgm:t>
    </dgm:pt>
    <dgm:pt modelId="{D7B0F47B-87D1-453E-AC88-797F166A9D1C}" type="sibTrans" cxnId="{732D3975-1074-4D17-9FFA-C35AC1B2027A}">
      <dgm:prSet/>
      <dgm:spPr/>
      <dgm:t>
        <a:bodyPr/>
        <a:lstStyle/>
        <a:p>
          <a:endParaRPr lang="en-US" dirty="0"/>
        </a:p>
      </dgm:t>
    </dgm:pt>
    <dgm:pt modelId="{8D8EE141-5140-402A-99E2-EC3AE951EE1C}">
      <dgm:prSet phldrT="[Text]"/>
      <dgm:spPr/>
      <dgm:t>
        <a:bodyPr/>
        <a:lstStyle/>
        <a:p>
          <a:r>
            <a:rPr lang="en-US" dirty="0" smtClean="0">
              <a:solidFill>
                <a:schemeClr val="accent1">
                  <a:lumMod val="50000"/>
                </a:schemeClr>
              </a:solidFill>
            </a:rPr>
            <a:t>Determine net assessed valuation</a:t>
          </a:r>
          <a:endParaRPr lang="en-US" dirty="0">
            <a:solidFill>
              <a:schemeClr val="accent1">
                <a:lumMod val="50000"/>
              </a:schemeClr>
            </a:solidFill>
          </a:endParaRPr>
        </a:p>
      </dgm:t>
    </dgm:pt>
    <dgm:pt modelId="{68D3864C-A661-44AC-BEF7-9829135BCB50}" type="parTrans" cxnId="{A4542353-97CB-48FA-866F-773A38FF7E2C}">
      <dgm:prSet/>
      <dgm:spPr/>
      <dgm:t>
        <a:bodyPr/>
        <a:lstStyle/>
        <a:p>
          <a:endParaRPr lang="en-US"/>
        </a:p>
      </dgm:t>
    </dgm:pt>
    <dgm:pt modelId="{B0CD3045-F81E-4FD5-9B67-5E7C3D74BEEA}" type="sibTrans" cxnId="{A4542353-97CB-48FA-866F-773A38FF7E2C}">
      <dgm:prSet/>
      <dgm:spPr/>
      <dgm:t>
        <a:bodyPr/>
        <a:lstStyle/>
        <a:p>
          <a:endParaRPr lang="en-US" dirty="0"/>
        </a:p>
      </dgm:t>
    </dgm:pt>
    <dgm:pt modelId="{393A3D8F-D63F-4DBF-A821-08992355FC0D}">
      <dgm:prSet phldrT="[Text]"/>
      <dgm:spPr/>
      <dgm:t>
        <a:bodyPr/>
        <a:lstStyle/>
        <a:p>
          <a:r>
            <a:rPr lang="en-US" dirty="0" smtClean="0">
              <a:solidFill>
                <a:schemeClr val="accent1">
                  <a:lumMod val="50000"/>
                </a:schemeClr>
              </a:solidFill>
            </a:rPr>
            <a:t>Divide gross property tax levy by net assessed valuation to determine tax rate</a:t>
          </a:r>
          <a:endParaRPr lang="en-US" dirty="0">
            <a:solidFill>
              <a:schemeClr val="accent1">
                <a:lumMod val="50000"/>
              </a:schemeClr>
            </a:solidFill>
          </a:endParaRPr>
        </a:p>
      </dgm:t>
    </dgm:pt>
    <dgm:pt modelId="{B7D9A335-1077-4712-8FD0-2AF08C89377B}" type="parTrans" cxnId="{C421987E-8003-4798-B15E-3037724ACEB7}">
      <dgm:prSet/>
      <dgm:spPr/>
      <dgm:t>
        <a:bodyPr/>
        <a:lstStyle/>
        <a:p>
          <a:endParaRPr lang="en-US"/>
        </a:p>
      </dgm:t>
    </dgm:pt>
    <dgm:pt modelId="{E96460D3-68CB-4156-99C8-E6454C89F388}" type="sibTrans" cxnId="{C421987E-8003-4798-B15E-3037724ACEB7}">
      <dgm:prSet/>
      <dgm:spPr/>
      <dgm:t>
        <a:bodyPr/>
        <a:lstStyle/>
        <a:p>
          <a:endParaRPr lang="en-US"/>
        </a:p>
      </dgm:t>
    </dgm:pt>
    <dgm:pt modelId="{E7849948-6658-41D9-BC7B-E9052AB60226}" type="pres">
      <dgm:prSet presAssocID="{6CA2F1AD-BC0A-4B76-B632-9FEEAF920EF0}" presName="outerComposite" presStyleCnt="0">
        <dgm:presLayoutVars>
          <dgm:chMax val="5"/>
          <dgm:dir/>
          <dgm:resizeHandles val="exact"/>
        </dgm:presLayoutVars>
      </dgm:prSet>
      <dgm:spPr/>
      <dgm:t>
        <a:bodyPr/>
        <a:lstStyle/>
        <a:p>
          <a:endParaRPr lang="en-US"/>
        </a:p>
      </dgm:t>
    </dgm:pt>
    <dgm:pt modelId="{783AFF91-3AA6-4970-8179-5D7A142BBDB4}" type="pres">
      <dgm:prSet presAssocID="{6CA2F1AD-BC0A-4B76-B632-9FEEAF920EF0}" presName="dummyMaxCanvas" presStyleCnt="0">
        <dgm:presLayoutVars/>
      </dgm:prSet>
      <dgm:spPr/>
    </dgm:pt>
    <dgm:pt modelId="{A480925E-906D-4211-AD4C-5543E5FF84DA}" type="pres">
      <dgm:prSet presAssocID="{6CA2F1AD-BC0A-4B76-B632-9FEEAF920EF0}" presName="FiveNodes_1" presStyleLbl="node1" presStyleIdx="0" presStyleCnt="5">
        <dgm:presLayoutVars>
          <dgm:bulletEnabled val="1"/>
        </dgm:presLayoutVars>
      </dgm:prSet>
      <dgm:spPr/>
      <dgm:t>
        <a:bodyPr/>
        <a:lstStyle/>
        <a:p>
          <a:endParaRPr lang="en-US"/>
        </a:p>
      </dgm:t>
    </dgm:pt>
    <dgm:pt modelId="{66378EB1-4C77-416E-BAEB-57F32F3EAEF9}" type="pres">
      <dgm:prSet presAssocID="{6CA2F1AD-BC0A-4B76-B632-9FEEAF920EF0}" presName="FiveNodes_2" presStyleLbl="node1" presStyleIdx="1" presStyleCnt="5">
        <dgm:presLayoutVars>
          <dgm:bulletEnabled val="1"/>
        </dgm:presLayoutVars>
      </dgm:prSet>
      <dgm:spPr/>
      <dgm:t>
        <a:bodyPr/>
        <a:lstStyle/>
        <a:p>
          <a:endParaRPr lang="en-US"/>
        </a:p>
      </dgm:t>
    </dgm:pt>
    <dgm:pt modelId="{B3455D13-112B-4F41-8C1A-86CAA4D61373}" type="pres">
      <dgm:prSet presAssocID="{6CA2F1AD-BC0A-4B76-B632-9FEEAF920EF0}" presName="FiveNodes_3" presStyleLbl="node1" presStyleIdx="2" presStyleCnt="5">
        <dgm:presLayoutVars>
          <dgm:bulletEnabled val="1"/>
        </dgm:presLayoutVars>
      </dgm:prSet>
      <dgm:spPr/>
      <dgm:t>
        <a:bodyPr/>
        <a:lstStyle/>
        <a:p>
          <a:endParaRPr lang="en-US"/>
        </a:p>
      </dgm:t>
    </dgm:pt>
    <dgm:pt modelId="{4EC2C593-12F2-42D8-98FB-89440CDF0FFA}" type="pres">
      <dgm:prSet presAssocID="{6CA2F1AD-BC0A-4B76-B632-9FEEAF920EF0}" presName="FiveNodes_4" presStyleLbl="node1" presStyleIdx="3" presStyleCnt="5">
        <dgm:presLayoutVars>
          <dgm:bulletEnabled val="1"/>
        </dgm:presLayoutVars>
      </dgm:prSet>
      <dgm:spPr/>
      <dgm:t>
        <a:bodyPr/>
        <a:lstStyle/>
        <a:p>
          <a:endParaRPr lang="en-US"/>
        </a:p>
      </dgm:t>
    </dgm:pt>
    <dgm:pt modelId="{18BAB9D6-17CA-405C-B967-8DE9557B24D7}" type="pres">
      <dgm:prSet presAssocID="{6CA2F1AD-BC0A-4B76-B632-9FEEAF920EF0}" presName="FiveNodes_5" presStyleLbl="node1" presStyleIdx="4" presStyleCnt="5">
        <dgm:presLayoutVars>
          <dgm:bulletEnabled val="1"/>
        </dgm:presLayoutVars>
      </dgm:prSet>
      <dgm:spPr/>
      <dgm:t>
        <a:bodyPr/>
        <a:lstStyle/>
        <a:p>
          <a:endParaRPr lang="en-US"/>
        </a:p>
      </dgm:t>
    </dgm:pt>
    <dgm:pt modelId="{CC24F7D4-7763-48CC-9CED-A89D5D581B91}" type="pres">
      <dgm:prSet presAssocID="{6CA2F1AD-BC0A-4B76-B632-9FEEAF920EF0}" presName="FiveConn_1-2" presStyleLbl="fgAccFollowNode1" presStyleIdx="0" presStyleCnt="4">
        <dgm:presLayoutVars>
          <dgm:bulletEnabled val="1"/>
        </dgm:presLayoutVars>
      </dgm:prSet>
      <dgm:spPr/>
      <dgm:t>
        <a:bodyPr/>
        <a:lstStyle/>
        <a:p>
          <a:endParaRPr lang="en-US"/>
        </a:p>
      </dgm:t>
    </dgm:pt>
    <dgm:pt modelId="{4DB8C6C6-4C7A-4EEB-A870-764A78FF67E6}" type="pres">
      <dgm:prSet presAssocID="{6CA2F1AD-BC0A-4B76-B632-9FEEAF920EF0}" presName="FiveConn_2-3" presStyleLbl="fgAccFollowNode1" presStyleIdx="1" presStyleCnt="4">
        <dgm:presLayoutVars>
          <dgm:bulletEnabled val="1"/>
        </dgm:presLayoutVars>
      </dgm:prSet>
      <dgm:spPr/>
      <dgm:t>
        <a:bodyPr/>
        <a:lstStyle/>
        <a:p>
          <a:endParaRPr lang="en-US"/>
        </a:p>
      </dgm:t>
    </dgm:pt>
    <dgm:pt modelId="{913001A5-3A1D-4013-8562-E9B5B11DE840}" type="pres">
      <dgm:prSet presAssocID="{6CA2F1AD-BC0A-4B76-B632-9FEEAF920EF0}" presName="FiveConn_3-4" presStyleLbl="fgAccFollowNode1" presStyleIdx="2" presStyleCnt="4">
        <dgm:presLayoutVars>
          <dgm:bulletEnabled val="1"/>
        </dgm:presLayoutVars>
      </dgm:prSet>
      <dgm:spPr/>
      <dgm:t>
        <a:bodyPr/>
        <a:lstStyle/>
        <a:p>
          <a:endParaRPr lang="en-US"/>
        </a:p>
      </dgm:t>
    </dgm:pt>
    <dgm:pt modelId="{6246706A-46CF-4589-A064-06430498B5F5}" type="pres">
      <dgm:prSet presAssocID="{6CA2F1AD-BC0A-4B76-B632-9FEEAF920EF0}" presName="FiveConn_4-5" presStyleLbl="fgAccFollowNode1" presStyleIdx="3" presStyleCnt="4">
        <dgm:presLayoutVars>
          <dgm:bulletEnabled val="1"/>
        </dgm:presLayoutVars>
      </dgm:prSet>
      <dgm:spPr/>
      <dgm:t>
        <a:bodyPr/>
        <a:lstStyle/>
        <a:p>
          <a:endParaRPr lang="en-US"/>
        </a:p>
      </dgm:t>
    </dgm:pt>
    <dgm:pt modelId="{183C7FF3-93B8-44D6-B12D-CA65F7DB3277}" type="pres">
      <dgm:prSet presAssocID="{6CA2F1AD-BC0A-4B76-B632-9FEEAF920EF0}" presName="FiveNodes_1_text" presStyleLbl="node1" presStyleIdx="4" presStyleCnt="5">
        <dgm:presLayoutVars>
          <dgm:bulletEnabled val="1"/>
        </dgm:presLayoutVars>
      </dgm:prSet>
      <dgm:spPr/>
      <dgm:t>
        <a:bodyPr/>
        <a:lstStyle/>
        <a:p>
          <a:endParaRPr lang="en-US"/>
        </a:p>
      </dgm:t>
    </dgm:pt>
    <dgm:pt modelId="{96285767-FAE8-4B74-82B6-39A1590A7FE1}" type="pres">
      <dgm:prSet presAssocID="{6CA2F1AD-BC0A-4B76-B632-9FEEAF920EF0}" presName="FiveNodes_2_text" presStyleLbl="node1" presStyleIdx="4" presStyleCnt="5">
        <dgm:presLayoutVars>
          <dgm:bulletEnabled val="1"/>
        </dgm:presLayoutVars>
      </dgm:prSet>
      <dgm:spPr/>
      <dgm:t>
        <a:bodyPr/>
        <a:lstStyle/>
        <a:p>
          <a:endParaRPr lang="en-US"/>
        </a:p>
      </dgm:t>
    </dgm:pt>
    <dgm:pt modelId="{DE628543-4509-4B77-BBEF-2C78730BBE18}" type="pres">
      <dgm:prSet presAssocID="{6CA2F1AD-BC0A-4B76-B632-9FEEAF920EF0}" presName="FiveNodes_3_text" presStyleLbl="node1" presStyleIdx="4" presStyleCnt="5">
        <dgm:presLayoutVars>
          <dgm:bulletEnabled val="1"/>
        </dgm:presLayoutVars>
      </dgm:prSet>
      <dgm:spPr/>
      <dgm:t>
        <a:bodyPr/>
        <a:lstStyle/>
        <a:p>
          <a:endParaRPr lang="en-US"/>
        </a:p>
      </dgm:t>
    </dgm:pt>
    <dgm:pt modelId="{3E267690-08BF-458A-899B-C1ED6CE192C3}" type="pres">
      <dgm:prSet presAssocID="{6CA2F1AD-BC0A-4B76-B632-9FEEAF920EF0}" presName="FiveNodes_4_text" presStyleLbl="node1" presStyleIdx="4" presStyleCnt="5">
        <dgm:presLayoutVars>
          <dgm:bulletEnabled val="1"/>
        </dgm:presLayoutVars>
      </dgm:prSet>
      <dgm:spPr/>
      <dgm:t>
        <a:bodyPr/>
        <a:lstStyle/>
        <a:p>
          <a:endParaRPr lang="en-US"/>
        </a:p>
      </dgm:t>
    </dgm:pt>
    <dgm:pt modelId="{164DCFEC-EF9C-469E-AE89-16452DCFFF4A}" type="pres">
      <dgm:prSet presAssocID="{6CA2F1AD-BC0A-4B76-B632-9FEEAF920EF0}" presName="FiveNodes_5_text" presStyleLbl="node1" presStyleIdx="4" presStyleCnt="5">
        <dgm:presLayoutVars>
          <dgm:bulletEnabled val="1"/>
        </dgm:presLayoutVars>
      </dgm:prSet>
      <dgm:spPr/>
      <dgm:t>
        <a:bodyPr/>
        <a:lstStyle/>
        <a:p>
          <a:endParaRPr lang="en-US"/>
        </a:p>
      </dgm:t>
    </dgm:pt>
  </dgm:ptLst>
  <dgm:cxnLst>
    <dgm:cxn modelId="{30B4912A-D0EF-4B2D-8A70-068680DFB1C2}" type="presOf" srcId="{8D8EE141-5140-402A-99E2-EC3AE951EE1C}" destId="{3E267690-08BF-458A-899B-C1ED6CE192C3}" srcOrd="1" destOrd="0" presId="urn:microsoft.com/office/officeart/2005/8/layout/vProcess5"/>
    <dgm:cxn modelId="{AD8384E0-A6E5-45E1-ACBB-F89ABBF31F42}" type="presOf" srcId="{D2C1D066-FAEA-4A2E-A82F-EFFA8019F0E3}" destId="{B3455D13-112B-4F41-8C1A-86CAA4D61373}" srcOrd="0" destOrd="0" presId="urn:microsoft.com/office/officeart/2005/8/layout/vProcess5"/>
    <dgm:cxn modelId="{2731C62A-4B9E-47B5-8031-ED294B32E941}" type="presOf" srcId="{8D8EE141-5140-402A-99E2-EC3AE951EE1C}" destId="{4EC2C593-12F2-42D8-98FB-89440CDF0FFA}" srcOrd="0" destOrd="0" presId="urn:microsoft.com/office/officeart/2005/8/layout/vProcess5"/>
    <dgm:cxn modelId="{C176E41A-B88B-434E-A321-0526D2A60D1D}" type="presOf" srcId="{99F9A4C3-48B4-4AE9-8A38-3346681CD1AA}" destId="{183C7FF3-93B8-44D6-B12D-CA65F7DB3277}" srcOrd="1" destOrd="0" presId="urn:microsoft.com/office/officeart/2005/8/layout/vProcess5"/>
    <dgm:cxn modelId="{D67D3422-2986-4893-8443-36B7052D61B4}" type="presOf" srcId="{98DE43B8-30DE-4184-891F-09E1763601D1}" destId="{96285767-FAE8-4B74-82B6-39A1590A7FE1}" srcOrd="1" destOrd="0" presId="urn:microsoft.com/office/officeart/2005/8/layout/vProcess5"/>
    <dgm:cxn modelId="{668C815E-558A-4B50-A37F-9E15DF6894B7}" type="presOf" srcId="{393A3D8F-D63F-4DBF-A821-08992355FC0D}" destId="{164DCFEC-EF9C-469E-AE89-16452DCFFF4A}" srcOrd="1" destOrd="0" presId="urn:microsoft.com/office/officeart/2005/8/layout/vProcess5"/>
    <dgm:cxn modelId="{4ECAB0DF-6225-4262-8425-7A76BDE9C6C9}" type="presOf" srcId="{43F6AA83-ECE0-4F4B-98B5-1F809A703A8D}" destId="{4DB8C6C6-4C7A-4EEB-A870-764A78FF67E6}" srcOrd="0" destOrd="0" presId="urn:microsoft.com/office/officeart/2005/8/layout/vProcess5"/>
    <dgm:cxn modelId="{586144A6-BEFB-4CE4-A4ED-6A321E552A0E}" type="presOf" srcId="{6CA2F1AD-BC0A-4B76-B632-9FEEAF920EF0}" destId="{E7849948-6658-41D9-BC7B-E9052AB60226}" srcOrd="0" destOrd="0" presId="urn:microsoft.com/office/officeart/2005/8/layout/vProcess5"/>
    <dgm:cxn modelId="{C421987E-8003-4798-B15E-3037724ACEB7}" srcId="{6CA2F1AD-BC0A-4B76-B632-9FEEAF920EF0}" destId="{393A3D8F-D63F-4DBF-A821-08992355FC0D}" srcOrd="4" destOrd="0" parTransId="{B7D9A335-1077-4712-8FD0-2AF08C89377B}" sibTransId="{E96460D3-68CB-4156-99C8-E6454C89F388}"/>
    <dgm:cxn modelId="{84F690A6-4819-40AA-9D0C-8CE2C89B7294}" srcId="{6CA2F1AD-BC0A-4B76-B632-9FEEAF920EF0}" destId="{98DE43B8-30DE-4184-891F-09E1763601D1}" srcOrd="1" destOrd="0" parTransId="{28A6A7B6-1A22-4ED9-B89C-E5183EF19B0E}" sibTransId="{43F6AA83-ECE0-4F4B-98B5-1F809A703A8D}"/>
    <dgm:cxn modelId="{52EF5872-8F3E-463A-B6D7-7C608B2B9B1C}" srcId="{6CA2F1AD-BC0A-4B76-B632-9FEEAF920EF0}" destId="{99F9A4C3-48B4-4AE9-8A38-3346681CD1AA}" srcOrd="0" destOrd="0" parTransId="{1253149D-ACF2-47F3-9B6D-28A09855762D}" sibTransId="{D597108E-B386-48CE-9593-4E580CBCF2B3}"/>
    <dgm:cxn modelId="{A4542353-97CB-48FA-866F-773A38FF7E2C}" srcId="{6CA2F1AD-BC0A-4B76-B632-9FEEAF920EF0}" destId="{8D8EE141-5140-402A-99E2-EC3AE951EE1C}" srcOrd="3" destOrd="0" parTransId="{68D3864C-A661-44AC-BEF7-9829135BCB50}" sibTransId="{B0CD3045-F81E-4FD5-9B67-5E7C3D74BEEA}"/>
    <dgm:cxn modelId="{4A6763EA-8879-414F-AE5E-1A2B2888888D}" type="presOf" srcId="{99F9A4C3-48B4-4AE9-8A38-3346681CD1AA}" destId="{A480925E-906D-4211-AD4C-5543E5FF84DA}" srcOrd="0" destOrd="0" presId="urn:microsoft.com/office/officeart/2005/8/layout/vProcess5"/>
    <dgm:cxn modelId="{200375D0-ECD3-4C51-B433-DD08254CDCFD}" type="presOf" srcId="{98DE43B8-30DE-4184-891F-09E1763601D1}" destId="{66378EB1-4C77-416E-BAEB-57F32F3EAEF9}" srcOrd="0" destOrd="0" presId="urn:microsoft.com/office/officeart/2005/8/layout/vProcess5"/>
    <dgm:cxn modelId="{64DFA30A-D16F-4EA8-8F8C-A8C32C716CC0}" type="presOf" srcId="{D2C1D066-FAEA-4A2E-A82F-EFFA8019F0E3}" destId="{DE628543-4509-4B77-BBEF-2C78730BBE18}" srcOrd="1" destOrd="0" presId="urn:microsoft.com/office/officeart/2005/8/layout/vProcess5"/>
    <dgm:cxn modelId="{732D3975-1074-4D17-9FFA-C35AC1B2027A}" srcId="{6CA2F1AD-BC0A-4B76-B632-9FEEAF920EF0}" destId="{D2C1D066-FAEA-4A2E-A82F-EFFA8019F0E3}" srcOrd="2" destOrd="0" parTransId="{E153D846-13A3-4D17-A783-554E36399888}" sibTransId="{D7B0F47B-87D1-453E-AC88-797F166A9D1C}"/>
    <dgm:cxn modelId="{E30CC406-903C-436E-BEDE-FE01222B1549}" type="presOf" srcId="{D7B0F47B-87D1-453E-AC88-797F166A9D1C}" destId="{913001A5-3A1D-4013-8562-E9B5B11DE840}" srcOrd="0" destOrd="0" presId="urn:microsoft.com/office/officeart/2005/8/layout/vProcess5"/>
    <dgm:cxn modelId="{9EF7F16F-AEF4-49D3-8D1A-D60E031B5B42}" type="presOf" srcId="{393A3D8F-D63F-4DBF-A821-08992355FC0D}" destId="{18BAB9D6-17CA-405C-B967-8DE9557B24D7}" srcOrd="0" destOrd="0" presId="urn:microsoft.com/office/officeart/2005/8/layout/vProcess5"/>
    <dgm:cxn modelId="{ED13DC16-AF07-41FE-A101-A7F654D18EC5}" type="presOf" srcId="{B0CD3045-F81E-4FD5-9B67-5E7C3D74BEEA}" destId="{6246706A-46CF-4589-A064-06430498B5F5}" srcOrd="0" destOrd="0" presId="urn:microsoft.com/office/officeart/2005/8/layout/vProcess5"/>
    <dgm:cxn modelId="{1A08A4C9-F64A-49E8-BDBA-0FF0B27425D6}" type="presOf" srcId="{D597108E-B386-48CE-9593-4E580CBCF2B3}" destId="{CC24F7D4-7763-48CC-9CED-A89D5D581B91}" srcOrd="0" destOrd="0" presId="urn:microsoft.com/office/officeart/2005/8/layout/vProcess5"/>
    <dgm:cxn modelId="{6341C2C3-B0AE-4A68-AE8F-57437795D751}" type="presParOf" srcId="{E7849948-6658-41D9-BC7B-E9052AB60226}" destId="{783AFF91-3AA6-4970-8179-5D7A142BBDB4}" srcOrd="0" destOrd="0" presId="urn:microsoft.com/office/officeart/2005/8/layout/vProcess5"/>
    <dgm:cxn modelId="{98BF66D2-3688-4B1A-9CB0-C00E4731B352}" type="presParOf" srcId="{E7849948-6658-41D9-BC7B-E9052AB60226}" destId="{A480925E-906D-4211-AD4C-5543E5FF84DA}" srcOrd="1" destOrd="0" presId="urn:microsoft.com/office/officeart/2005/8/layout/vProcess5"/>
    <dgm:cxn modelId="{95525A08-5071-4E75-9626-A2ADC08CC0AE}" type="presParOf" srcId="{E7849948-6658-41D9-BC7B-E9052AB60226}" destId="{66378EB1-4C77-416E-BAEB-57F32F3EAEF9}" srcOrd="2" destOrd="0" presId="urn:microsoft.com/office/officeart/2005/8/layout/vProcess5"/>
    <dgm:cxn modelId="{7DA7F969-A8C4-4B47-B4BA-66DFC7007BB2}" type="presParOf" srcId="{E7849948-6658-41D9-BC7B-E9052AB60226}" destId="{B3455D13-112B-4F41-8C1A-86CAA4D61373}" srcOrd="3" destOrd="0" presId="urn:microsoft.com/office/officeart/2005/8/layout/vProcess5"/>
    <dgm:cxn modelId="{F579B284-424D-43E2-BB2E-146D51B43B82}" type="presParOf" srcId="{E7849948-6658-41D9-BC7B-E9052AB60226}" destId="{4EC2C593-12F2-42D8-98FB-89440CDF0FFA}" srcOrd="4" destOrd="0" presId="urn:microsoft.com/office/officeart/2005/8/layout/vProcess5"/>
    <dgm:cxn modelId="{1FD98F13-B07A-491A-A30F-ABD338AF7682}" type="presParOf" srcId="{E7849948-6658-41D9-BC7B-E9052AB60226}" destId="{18BAB9D6-17CA-405C-B967-8DE9557B24D7}" srcOrd="5" destOrd="0" presId="urn:microsoft.com/office/officeart/2005/8/layout/vProcess5"/>
    <dgm:cxn modelId="{C19B10EA-9625-4EE8-B1DA-CA09A8AC2BEE}" type="presParOf" srcId="{E7849948-6658-41D9-BC7B-E9052AB60226}" destId="{CC24F7D4-7763-48CC-9CED-A89D5D581B91}" srcOrd="6" destOrd="0" presId="urn:microsoft.com/office/officeart/2005/8/layout/vProcess5"/>
    <dgm:cxn modelId="{6B876945-BE51-41CD-B8F5-2399891B7784}" type="presParOf" srcId="{E7849948-6658-41D9-BC7B-E9052AB60226}" destId="{4DB8C6C6-4C7A-4EEB-A870-764A78FF67E6}" srcOrd="7" destOrd="0" presId="urn:microsoft.com/office/officeart/2005/8/layout/vProcess5"/>
    <dgm:cxn modelId="{9B25F370-0CB9-4DC5-AF20-29A3111E81D9}" type="presParOf" srcId="{E7849948-6658-41D9-BC7B-E9052AB60226}" destId="{913001A5-3A1D-4013-8562-E9B5B11DE840}" srcOrd="8" destOrd="0" presId="urn:microsoft.com/office/officeart/2005/8/layout/vProcess5"/>
    <dgm:cxn modelId="{97FA8F4C-BE47-4D2C-8C85-9B572727F215}" type="presParOf" srcId="{E7849948-6658-41D9-BC7B-E9052AB60226}" destId="{6246706A-46CF-4589-A064-06430498B5F5}" srcOrd="9" destOrd="0" presId="urn:microsoft.com/office/officeart/2005/8/layout/vProcess5"/>
    <dgm:cxn modelId="{33427960-37C9-4229-9E12-92CFAFAB4D43}" type="presParOf" srcId="{E7849948-6658-41D9-BC7B-E9052AB60226}" destId="{183C7FF3-93B8-44D6-B12D-CA65F7DB3277}" srcOrd="10" destOrd="0" presId="urn:microsoft.com/office/officeart/2005/8/layout/vProcess5"/>
    <dgm:cxn modelId="{12A70B59-19F2-4119-9EDB-33EDDA8167F6}" type="presParOf" srcId="{E7849948-6658-41D9-BC7B-E9052AB60226}" destId="{96285767-FAE8-4B74-82B6-39A1590A7FE1}" srcOrd="11" destOrd="0" presId="urn:microsoft.com/office/officeart/2005/8/layout/vProcess5"/>
    <dgm:cxn modelId="{27BD0486-DD41-4603-B79C-DDED6537C050}" type="presParOf" srcId="{E7849948-6658-41D9-BC7B-E9052AB60226}" destId="{DE628543-4509-4B77-BBEF-2C78730BBE18}" srcOrd="12" destOrd="0" presId="urn:microsoft.com/office/officeart/2005/8/layout/vProcess5"/>
    <dgm:cxn modelId="{7BF2ED5F-F679-4ED0-8765-E0323831CBD5}" type="presParOf" srcId="{E7849948-6658-41D9-BC7B-E9052AB60226}" destId="{3E267690-08BF-458A-899B-C1ED6CE192C3}" srcOrd="13" destOrd="0" presId="urn:microsoft.com/office/officeart/2005/8/layout/vProcess5"/>
    <dgm:cxn modelId="{ADF49494-FB09-49FD-A511-8FCB58F6DFE0}" type="presParOf" srcId="{E7849948-6658-41D9-BC7B-E9052AB60226}" destId="{164DCFEC-EF9C-469E-AE89-16452DCFFF4A}"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68B9132-2BD6-42A7-B4F6-54427BF9A94A}" type="doc">
      <dgm:prSet loTypeId="urn:microsoft.com/office/officeart/2005/8/layout/cycle6" loCatId="cycle" qsTypeId="urn:microsoft.com/office/officeart/2005/8/quickstyle/3d9" qsCatId="3D" csTypeId="urn:microsoft.com/office/officeart/2005/8/colors/accent1_2" csCatId="accent1" phldr="1"/>
      <dgm:spPr/>
      <dgm:t>
        <a:bodyPr/>
        <a:lstStyle/>
        <a:p>
          <a:endParaRPr lang="en-US"/>
        </a:p>
      </dgm:t>
    </dgm:pt>
    <dgm:pt modelId="{5E681510-3F09-47ED-AFDC-ECCA776D6C84}">
      <dgm:prSet phldrT="[Text]"/>
      <dgm:spPr/>
      <dgm:t>
        <a:bodyPr/>
        <a:lstStyle/>
        <a:p>
          <a:r>
            <a:rPr lang="en-US" dirty="0" smtClean="0"/>
            <a:t>Building Permit</a:t>
          </a:r>
          <a:endParaRPr lang="en-US" dirty="0"/>
        </a:p>
      </dgm:t>
    </dgm:pt>
    <dgm:pt modelId="{6FCE7540-9FD4-45C7-BDB8-662BFD821E4D}" type="parTrans" cxnId="{C8185154-757A-4322-8DCE-9D83F6DF5BB1}">
      <dgm:prSet/>
      <dgm:spPr/>
      <dgm:t>
        <a:bodyPr/>
        <a:lstStyle/>
        <a:p>
          <a:endParaRPr lang="en-US"/>
        </a:p>
      </dgm:t>
    </dgm:pt>
    <dgm:pt modelId="{891C33AD-7F3C-487D-BCA7-07B2A5B4BCAA}" type="sibTrans" cxnId="{C8185154-757A-4322-8DCE-9D83F6DF5BB1}">
      <dgm:prSet/>
      <dgm:spPr/>
      <dgm:t>
        <a:bodyPr/>
        <a:lstStyle/>
        <a:p>
          <a:endParaRPr lang="en-US"/>
        </a:p>
      </dgm:t>
    </dgm:pt>
    <dgm:pt modelId="{12210A3B-6DB9-4AEC-B694-3C39B6BFE168}">
      <dgm:prSet phldrT="[Text]"/>
      <dgm:spPr/>
      <dgm:t>
        <a:bodyPr/>
        <a:lstStyle/>
        <a:p>
          <a:r>
            <a:rPr lang="en-US" dirty="0" smtClean="0"/>
            <a:t>Vehicle License</a:t>
          </a:r>
          <a:endParaRPr lang="en-US" dirty="0"/>
        </a:p>
      </dgm:t>
    </dgm:pt>
    <dgm:pt modelId="{2A9663B5-A85A-4729-ABB2-C8057352D2BD}" type="parTrans" cxnId="{D28A8B60-EF05-4623-A3E6-D79B0E74CA59}">
      <dgm:prSet/>
      <dgm:spPr/>
      <dgm:t>
        <a:bodyPr/>
        <a:lstStyle/>
        <a:p>
          <a:endParaRPr lang="en-US"/>
        </a:p>
      </dgm:t>
    </dgm:pt>
    <dgm:pt modelId="{929425EE-2C07-4476-A00F-7A58BE9B7050}" type="sibTrans" cxnId="{D28A8B60-EF05-4623-A3E6-D79B0E74CA59}">
      <dgm:prSet/>
      <dgm:spPr/>
      <dgm:t>
        <a:bodyPr/>
        <a:lstStyle/>
        <a:p>
          <a:endParaRPr lang="en-US"/>
        </a:p>
      </dgm:t>
    </dgm:pt>
    <dgm:pt modelId="{BC85C0E9-C0D1-4F3B-AE56-A50D4F9C4C31}">
      <dgm:prSet phldrT="[Text]"/>
      <dgm:spPr/>
      <dgm:t>
        <a:bodyPr/>
        <a:lstStyle/>
        <a:p>
          <a:r>
            <a:rPr lang="en-US" dirty="0" smtClean="0"/>
            <a:t>Business License</a:t>
          </a:r>
          <a:endParaRPr lang="en-US" dirty="0"/>
        </a:p>
      </dgm:t>
    </dgm:pt>
    <dgm:pt modelId="{95C96C69-FAFB-4E4B-944C-6EE2370318EB}" type="parTrans" cxnId="{1F8E6CFC-78F7-4E74-8599-A40088B75A1E}">
      <dgm:prSet/>
      <dgm:spPr/>
      <dgm:t>
        <a:bodyPr/>
        <a:lstStyle/>
        <a:p>
          <a:endParaRPr lang="en-US"/>
        </a:p>
      </dgm:t>
    </dgm:pt>
    <dgm:pt modelId="{D74BA27C-B0A1-475C-8C22-227217345DC0}" type="sibTrans" cxnId="{1F8E6CFC-78F7-4E74-8599-A40088B75A1E}">
      <dgm:prSet/>
      <dgm:spPr/>
      <dgm:t>
        <a:bodyPr/>
        <a:lstStyle/>
        <a:p>
          <a:endParaRPr lang="en-US"/>
        </a:p>
      </dgm:t>
    </dgm:pt>
    <dgm:pt modelId="{7A0516AD-468A-405B-81FF-CBD715C7DEFC}">
      <dgm:prSet phldrT="[Text]"/>
      <dgm:spPr/>
      <dgm:t>
        <a:bodyPr/>
        <a:lstStyle/>
        <a:p>
          <a:r>
            <a:rPr lang="en-US" dirty="0" smtClean="0"/>
            <a:t>Animal License</a:t>
          </a:r>
          <a:endParaRPr lang="en-US" dirty="0"/>
        </a:p>
      </dgm:t>
    </dgm:pt>
    <dgm:pt modelId="{B2904C85-2866-40A8-9F8B-1146E3E1C0C2}" type="parTrans" cxnId="{81674D60-7435-4514-A018-05084647F83E}">
      <dgm:prSet/>
      <dgm:spPr/>
      <dgm:t>
        <a:bodyPr/>
        <a:lstStyle/>
        <a:p>
          <a:endParaRPr lang="en-US"/>
        </a:p>
      </dgm:t>
    </dgm:pt>
    <dgm:pt modelId="{36E804BF-A2A0-485A-9E5E-B2BC782E02EC}" type="sibTrans" cxnId="{81674D60-7435-4514-A018-05084647F83E}">
      <dgm:prSet/>
      <dgm:spPr/>
      <dgm:t>
        <a:bodyPr/>
        <a:lstStyle/>
        <a:p>
          <a:endParaRPr lang="en-US"/>
        </a:p>
      </dgm:t>
    </dgm:pt>
    <dgm:pt modelId="{13C2F4D4-84B7-4F44-AF27-5A8EA73D0D6E}" type="pres">
      <dgm:prSet presAssocID="{C68B9132-2BD6-42A7-B4F6-54427BF9A94A}" presName="cycle" presStyleCnt="0">
        <dgm:presLayoutVars>
          <dgm:dir/>
          <dgm:resizeHandles val="exact"/>
        </dgm:presLayoutVars>
      </dgm:prSet>
      <dgm:spPr/>
      <dgm:t>
        <a:bodyPr/>
        <a:lstStyle/>
        <a:p>
          <a:endParaRPr lang="en-US"/>
        </a:p>
      </dgm:t>
    </dgm:pt>
    <dgm:pt modelId="{3D36C1EB-B039-4E7B-B268-A82EFFCF696B}" type="pres">
      <dgm:prSet presAssocID="{5E681510-3F09-47ED-AFDC-ECCA776D6C84}" presName="node" presStyleLbl="node1" presStyleIdx="0" presStyleCnt="4">
        <dgm:presLayoutVars>
          <dgm:bulletEnabled val="1"/>
        </dgm:presLayoutVars>
      </dgm:prSet>
      <dgm:spPr/>
      <dgm:t>
        <a:bodyPr/>
        <a:lstStyle/>
        <a:p>
          <a:endParaRPr lang="en-US"/>
        </a:p>
      </dgm:t>
    </dgm:pt>
    <dgm:pt modelId="{41CAE4FB-6808-45E3-8F02-D25F849480C8}" type="pres">
      <dgm:prSet presAssocID="{5E681510-3F09-47ED-AFDC-ECCA776D6C84}" presName="spNode" presStyleCnt="0"/>
      <dgm:spPr/>
    </dgm:pt>
    <dgm:pt modelId="{10CB64CE-AE3F-4FE4-8C1E-E17F28749501}" type="pres">
      <dgm:prSet presAssocID="{891C33AD-7F3C-487D-BCA7-07B2A5B4BCAA}" presName="sibTrans" presStyleLbl="sibTrans1D1" presStyleIdx="0" presStyleCnt="4"/>
      <dgm:spPr/>
      <dgm:t>
        <a:bodyPr/>
        <a:lstStyle/>
        <a:p>
          <a:endParaRPr lang="en-US"/>
        </a:p>
      </dgm:t>
    </dgm:pt>
    <dgm:pt modelId="{E82784AF-23EB-4548-BE3B-5C99F3F7C71E}" type="pres">
      <dgm:prSet presAssocID="{12210A3B-6DB9-4AEC-B694-3C39B6BFE168}" presName="node" presStyleLbl="node1" presStyleIdx="1" presStyleCnt="4">
        <dgm:presLayoutVars>
          <dgm:bulletEnabled val="1"/>
        </dgm:presLayoutVars>
      </dgm:prSet>
      <dgm:spPr/>
      <dgm:t>
        <a:bodyPr/>
        <a:lstStyle/>
        <a:p>
          <a:endParaRPr lang="en-US"/>
        </a:p>
      </dgm:t>
    </dgm:pt>
    <dgm:pt modelId="{12002083-69B4-49F5-9874-EF9428A3648B}" type="pres">
      <dgm:prSet presAssocID="{12210A3B-6DB9-4AEC-B694-3C39B6BFE168}" presName="spNode" presStyleCnt="0"/>
      <dgm:spPr/>
    </dgm:pt>
    <dgm:pt modelId="{2AFBFFCF-034F-4977-96CB-B881816F3E0A}" type="pres">
      <dgm:prSet presAssocID="{929425EE-2C07-4476-A00F-7A58BE9B7050}" presName="sibTrans" presStyleLbl="sibTrans1D1" presStyleIdx="1" presStyleCnt="4"/>
      <dgm:spPr/>
      <dgm:t>
        <a:bodyPr/>
        <a:lstStyle/>
        <a:p>
          <a:endParaRPr lang="en-US"/>
        </a:p>
      </dgm:t>
    </dgm:pt>
    <dgm:pt modelId="{E451AC0D-74C6-4CB7-98EA-02125B2CF458}" type="pres">
      <dgm:prSet presAssocID="{BC85C0E9-C0D1-4F3B-AE56-A50D4F9C4C31}" presName="node" presStyleLbl="node1" presStyleIdx="2" presStyleCnt="4">
        <dgm:presLayoutVars>
          <dgm:bulletEnabled val="1"/>
        </dgm:presLayoutVars>
      </dgm:prSet>
      <dgm:spPr/>
      <dgm:t>
        <a:bodyPr/>
        <a:lstStyle/>
        <a:p>
          <a:endParaRPr lang="en-US"/>
        </a:p>
      </dgm:t>
    </dgm:pt>
    <dgm:pt modelId="{2CC3653D-A40E-4043-A4DD-3E8EADDFDE5D}" type="pres">
      <dgm:prSet presAssocID="{BC85C0E9-C0D1-4F3B-AE56-A50D4F9C4C31}" presName="spNode" presStyleCnt="0"/>
      <dgm:spPr/>
    </dgm:pt>
    <dgm:pt modelId="{9EC2E1AE-5973-4A50-9AC9-63331F4104AF}" type="pres">
      <dgm:prSet presAssocID="{D74BA27C-B0A1-475C-8C22-227217345DC0}" presName="sibTrans" presStyleLbl="sibTrans1D1" presStyleIdx="2" presStyleCnt="4"/>
      <dgm:spPr/>
      <dgm:t>
        <a:bodyPr/>
        <a:lstStyle/>
        <a:p>
          <a:endParaRPr lang="en-US"/>
        </a:p>
      </dgm:t>
    </dgm:pt>
    <dgm:pt modelId="{11EF03F6-4071-478B-AE36-085300D88150}" type="pres">
      <dgm:prSet presAssocID="{7A0516AD-468A-405B-81FF-CBD715C7DEFC}" presName="node" presStyleLbl="node1" presStyleIdx="3" presStyleCnt="4">
        <dgm:presLayoutVars>
          <dgm:bulletEnabled val="1"/>
        </dgm:presLayoutVars>
      </dgm:prSet>
      <dgm:spPr/>
      <dgm:t>
        <a:bodyPr/>
        <a:lstStyle/>
        <a:p>
          <a:endParaRPr lang="en-US"/>
        </a:p>
      </dgm:t>
    </dgm:pt>
    <dgm:pt modelId="{94788476-B73A-4707-B09C-A071C3502309}" type="pres">
      <dgm:prSet presAssocID="{7A0516AD-468A-405B-81FF-CBD715C7DEFC}" presName="spNode" presStyleCnt="0"/>
      <dgm:spPr/>
    </dgm:pt>
    <dgm:pt modelId="{4CAD0065-4FEF-45AD-AED2-8CB21EE5F98B}" type="pres">
      <dgm:prSet presAssocID="{36E804BF-A2A0-485A-9E5E-B2BC782E02EC}" presName="sibTrans" presStyleLbl="sibTrans1D1" presStyleIdx="3" presStyleCnt="4"/>
      <dgm:spPr/>
      <dgm:t>
        <a:bodyPr/>
        <a:lstStyle/>
        <a:p>
          <a:endParaRPr lang="en-US"/>
        </a:p>
      </dgm:t>
    </dgm:pt>
  </dgm:ptLst>
  <dgm:cxnLst>
    <dgm:cxn modelId="{A754D000-23AA-4421-A1F6-C8D875673166}" type="presOf" srcId="{929425EE-2C07-4476-A00F-7A58BE9B7050}" destId="{2AFBFFCF-034F-4977-96CB-B881816F3E0A}" srcOrd="0" destOrd="0" presId="urn:microsoft.com/office/officeart/2005/8/layout/cycle6"/>
    <dgm:cxn modelId="{13EC984A-608B-455D-922F-3503AA0BA14D}" type="presOf" srcId="{36E804BF-A2A0-485A-9E5E-B2BC782E02EC}" destId="{4CAD0065-4FEF-45AD-AED2-8CB21EE5F98B}" srcOrd="0" destOrd="0" presId="urn:microsoft.com/office/officeart/2005/8/layout/cycle6"/>
    <dgm:cxn modelId="{81DA9C04-B7DF-466E-906C-98E443E5306B}" type="presOf" srcId="{7A0516AD-468A-405B-81FF-CBD715C7DEFC}" destId="{11EF03F6-4071-478B-AE36-085300D88150}" srcOrd="0" destOrd="0" presId="urn:microsoft.com/office/officeart/2005/8/layout/cycle6"/>
    <dgm:cxn modelId="{AE63BC02-86B5-4017-8853-8353E1394CB2}" type="presOf" srcId="{5E681510-3F09-47ED-AFDC-ECCA776D6C84}" destId="{3D36C1EB-B039-4E7B-B268-A82EFFCF696B}" srcOrd="0" destOrd="0" presId="urn:microsoft.com/office/officeart/2005/8/layout/cycle6"/>
    <dgm:cxn modelId="{C8185154-757A-4322-8DCE-9D83F6DF5BB1}" srcId="{C68B9132-2BD6-42A7-B4F6-54427BF9A94A}" destId="{5E681510-3F09-47ED-AFDC-ECCA776D6C84}" srcOrd="0" destOrd="0" parTransId="{6FCE7540-9FD4-45C7-BDB8-662BFD821E4D}" sibTransId="{891C33AD-7F3C-487D-BCA7-07B2A5B4BCAA}"/>
    <dgm:cxn modelId="{56BA61E9-1294-4CF4-B114-2573264D8DB6}" type="presOf" srcId="{12210A3B-6DB9-4AEC-B694-3C39B6BFE168}" destId="{E82784AF-23EB-4548-BE3B-5C99F3F7C71E}" srcOrd="0" destOrd="0" presId="urn:microsoft.com/office/officeart/2005/8/layout/cycle6"/>
    <dgm:cxn modelId="{81674D60-7435-4514-A018-05084647F83E}" srcId="{C68B9132-2BD6-42A7-B4F6-54427BF9A94A}" destId="{7A0516AD-468A-405B-81FF-CBD715C7DEFC}" srcOrd="3" destOrd="0" parTransId="{B2904C85-2866-40A8-9F8B-1146E3E1C0C2}" sibTransId="{36E804BF-A2A0-485A-9E5E-B2BC782E02EC}"/>
    <dgm:cxn modelId="{1F8E6CFC-78F7-4E74-8599-A40088B75A1E}" srcId="{C68B9132-2BD6-42A7-B4F6-54427BF9A94A}" destId="{BC85C0E9-C0D1-4F3B-AE56-A50D4F9C4C31}" srcOrd="2" destOrd="0" parTransId="{95C96C69-FAFB-4E4B-944C-6EE2370318EB}" sibTransId="{D74BA27C-B0A1-475C-8C22-227217345DC0}"/>
    <dgm:cxn modelId="{0B7C852C-9F79-420B-8A99-36FF7BE26DC9}" type="presOf" srcId="{BC85C0E9-C0D1-4F3B-AE56-A50D4F9C4C31}" destId="{E451AC0D-74C6-4CB7-98EA-02125B2CF458}" srcOrd="0" destOrd="0" presId="urn:microsoft.com/office/officeart/2005/8/layout/cycle6"/>
    <dgm:cxn modelId="{D28A8B60-EF05-4623-A3E6-D79B0E74CA59}" srcId="{C68B9132-2BD6-42A7-B4F6-54427BF9A94A}" destId="{12210A3B-6DB9-4AEC-B694-3C39B6BFE168}" srcOrd="1" destOrd="0" parTransId="{2A9663B5-A85A-4729-ABB2-C8057352D2BD}" sibTransId="{929425EE-2C07-4476-A00F-7A58BE9B7050}"/>
    <dgm:cxn modelId="{F5F9EC37-AC92-49F5-9D5A-C587519C73F2}" type="presOf" srcId="{D74BA27C-B0A1-475C-8C22-227217345DC0}" destId="{9EC2E1AE-5973-4A50-9AC9-63331F4104AF}" srcOrd="0" destOrd="0" presId="urn:microsoft.com/office/officeart/2005/8/layout/cycle6"/>
    <dgm:cxn modelId="{40DCFA2B-E6A8-40DE-A4A5-69F3B77ECBAB}" type="presOf" srcId="{891C33AD-7F3C-487D-BCA7-07B2A5B4BCAA}" destId="{10CB64CE-AE3F-4FE4-8C1E-E17F28749501}" srcOrd="0" destOrd="0" presId="urn:microsoft.com/office/officeart/2005/8/layout/cycle6"/>
    <dgm:cxn modelId="{2F3F6110-AF78-45DB-AED6-A9943581EE84}" type="presOf" srcId="{C68B9132-2BD6-42A7-B4F6-54427BF9A94A}" destId="{13C2F4D4-84B7-4F44-AF27-5A8EA73D0D6E}" srcOrd="0" destOrd="0" presId="urn:microsoft.com/office/officeart/2005/8/layout/cycle6"/>
    <dgm:cxn modelId="{C1F64446-3841-4554-A3EB-83A49294ACB2}" type="presParOf" srcId="{13C2F4D4-84B7-4F44-AF27-5A8EA73D0D6E}" destId="{3D36C1EB-B039-4E7B-B268-A82EFFCF696B}" srcOrd="0" destOrd="0" presId="urn:microsoft.com/office/officeart/2005/8/layout/cycle6"/>
    <dgm:cxn modelId="{923FEA04-2508-49AB-9AF8-F87C7817BEC1}" type="presParOf" srcId="{13C2F4D4-84B7-4F44-AF27-5A8EA73D0D6E}" destId="{41CAE4FB-6808-45E3-8F02-D25F849480C8}" srcOrd="1" destOrd="0" presId="urn:microsoft.com/office/officeart/2005/8/layout/cycle6"/>
    <dgm:cxn modelId="{4F7C82F1-E629-4C40-89D5-4A3949537A41}" type="presParOf" srcId="{13C2F4D4-84B7-4F44-AF27-5A8EA73D0D6E}" destId="{10CB64CE-AE3F-4FE4-8C1E-E17F28749501}" srcOrd="2" destOrd="0" presId="urn:microsoft.com/office/officeart/2005/8/layout/cycle6"/>
    <dgm:cxn modelId="{C7007C01-7D9D-40C6-B65C-9D7E034E6C0C}" type="presParOf" srcId="{13C2F4D4-84B7-4F44-AF27-5A8EA73D0D6E}" destId="{E82784AF-23EB-4548-BE3B-5C99F3F7C71E}" srcOrd="3" destOrd="0" presId="urn:microsoft.com/office/officeart/2005/8/layout/cycle6"/>
    <dgm:cxn modelId="{B93B5A57-650D-4870-AD86-F6106ABB8607}" type="presParOf" srcId="{13C2F4D4-84B7-4F44-AF27-5A8EA73D0D6E}" destId="{12002083-69B4-49F5-9874-EF9428A3648B}" srcOrd="4" destOrd="0" presId="urn:microsoft.com/office/officeart/2005/8/layout/cycle6"/>
    <dgm:cxn modelId="{F12FCC22-738B-4162-98D8-AC541FB90E9A}" type="presParOf" srcId="{13C2F4D4-84B7-4F44-AF27-5A8EA73D0D6E}" destId="{2AFBFFCF-034F-4977-96CB-B881816F3E0A}" srcOrd="5" destOrd="0" presId="urn:microsoft.com/office/officeart/2005/8/layout/cycle6"/>
    <dgm:cxn modelId="{8C6E8FBA-1097-43DE-8277-7506F4F00DEF}" type="presParOf" srcId="{13C2F4D4-84B7-4F44-AF27-5A8EA73D0D6E}" destId="{E451AC0D-74C6-4CB7-98EA-02125B2CF458}" srcOrd="6" destOrd="0" presId="urn:microsoft.com/office/officeart/2005/8/layout/cycle6"/>
    <dgm:cxn modelId="{6DAD93A6-19EC-4FD8-B9A8-0F96A4D3A020}" type="presParOf" srcId="{13C2F4D4-84B7-4F44-AF27-5A8EA73D0D6E}" destId="{2CC3653D-A40E-4043-A4DD-3E8EADDFDE5D}" srcOrd="7" destOrd="0" presId="urn:microsoft.com/office/officeart/2005/8/layout/cycle6"/>
    <dgm:cxn modelId="{8C7CECDC-4E2E-4BB7-8E9E-36A4703C8303}" type="presParOf" srcId="{13C2F4D4-84B7-4F44-AF27-5A8EA73D0D6E}" destId="{9EC2E1AE-5973-4A50-9AC9-63331F4104AF}" srcOrd="8" destOrd="0" presId="urn:microsoft.com/office/officeart/2005/8/layout/cycle6"/>
    <dgm:cxn modelId="{1D2E3227-3947-4059-B235-DB725805EEB2}" type="presParOf" srcId="{13C2F4D4-84B7-4F44-AF27-5A8EA73D0D6E}" destId="{11EF03F6-4071-478B-AE36-085300D88150}" srcOrd="9" destOrd="0" presId="urn:microsoft.com/office/officeart/2005/8/layout/cycle6"/>
    <dgm:cxn modelId="{40370368-4F28-4509-91BB-A9E2921175E8}" type="presParOf" srcId="{13C2F4D4-84B7-4F44-AF27-5A8EA73D0D6E}" destId="{94788476-B73A-4707-B09C-A071C3502309}" srcOrd="10" destOrd="0" presId="urn:microsoft.com/office/officeart/2005/8/layout/cycle6"/>
    <dgm:cxn modelId="{28166AF0-CA92-4A7B-8B61-BAAAB3BC9D2C}" type="presParOf" srcId="{13C2F4D4-84B7-4F44-AF27-5A8EA73D0D6E}" destId="{4CAD0065-4FEF-45AD-AED2-8CB21EE5F98B}" srcOrd="11"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688BB5D-9832-4139-9348-E1C3EA089B14}" type="doc">
      <dgm:prSet loTypeId="urn:microsoft.com/office/officeart/2005/8/layout/radial4" loCatId="relationship" qsTypeId="urn:microsoft.com/office/officeart/2005/8/quickstyle/3d7" qsCatId="3D" csTypeId="urn:microsoft.com/office/officeart/2005/8/colors/accent1_2" csCatId="accent1" phldr="1"/>
      <dgm:spPr/>
      <dgm:t>
        <a:bodyPr/>
        <a:lstStyle/>
        <a:p>
          <a:endParaRPr lang="en-US"/>
        </a:p>
      </dgm:t>
    </dgm:pt>
    <dgm:pt modelId="{23FE8B9A-EEFB-40F1-BCE2-D810220F6AC0}">
      <dgm:prSet phldrT="[Text]"/>
      <dgm:spPr/>
      <dgm:t>
        <a:bodyPr/>
        <a:lstStyle/>
        <a:p>
          <a:r>
            <a:rPr lang="en-US" dirty="0" smtClean="0"/>
            <a:t>All are charges for goods and services provided by a government entity</a:t>
          </a:r>
          <a:endParaRPr lang="en-US" dirty="0"/>
        </a:p>
      </dgm:t>
    </dgm:pt>
    <dgm:pt modelId="{DAAFD2A7-FB32-402C-A241-3D49B944AFF5}" type="parTrans" cxnId="{62CA0F46-C0DF-4023-8B08-9D845ACF1DB7}">
      <dgm:prSet/>
      <dgm:spPr/>
      <dgm:t>
        <a:bodyPr/>
        <a:lstStyle/>
        <a:p>
          <a:endParaRPr lang="en-US"/>
        </a:p>
      </dgm:t>
    </dgm:pt>
    <dgm:pt modelId="{C69337A9-5C45-4168-8C97-9125B0C442E1}" type="sibTrans" cxnId="{62CA0F46-C0DF-4023-8B08-9D845ACF1DB7}">
      <dgm:prSet/>
      <dgm:spPr/>
      <dgm:t>
        <a:bodyPr/>
        <a:lstStyle/>
        <a:p>
          <a:endParaRPr lang="en-US"/>
        </a:p>
      </dgm:t>
    </dgm:pt>
    <dgm:pt modelId="{187971D9-75CD-4843-9044-3198BB64F5EC}">
      <dgm:prSet phldrT="[Text]"/>
      <dgm:spPr/>
      <dgm:t>
        <a:bodyPr/>
        <a:lstStyle/>
        <a:p>
          <a:r>
            <a:rPr lang="en-US" dirty="0" smtClean="0"/>
            <a:t>Court costs</a:t>
          </a:r>
          <a:endParaRPr lang="en-US" dirty="0"/>
        </a:p>
      </dgm:t>
    </dgm:pt>
    <dgm:pt modelId="{04418B73-7185-4AE7-A296-8780D40AD05C}" type="parTrans" cxnId="{55B954F7-7BC6-4A10-ADF9-7B44B95E99DB}">
      <dgm:prSet/>
      <dgm:spPr/>
      <dgm:t>
        <a:bodyPr/>
        <a:lstStyle/>
        <a:p>
          <a:endParaRPr lang="en-US"/>
        </a:p>
      </dgm:t>
    </dgm:pt>
    <dgm:pt modelId="{0CCA3F19-D604-45EA-9FF8-102D7417FB77}" type="sibTrans" cxnId="{55B954F7-7BC6-4A10-ADF9-7B44B95E99DB}">
      <dgm:prSet/>
      <dgm:spPr/>
      <dgm:t>
        <a:bodyPr/>
        <a:lstStyle/>
        <a:p>
          <a:endParaRPr lang="en-US"/>
        </a:p>
      </dgm:t>
    </dgm:pt>
    <dgm:pt modelId="{E70921D4-9EBF-477B-97CC-286C9C6E2580}">
      <dgm:prSet phldrT="[Text]"/>
      <dgm:spPr/>
      <dgm:t>
        <a:bodyPr/>
        <a:lstStyle/>
        <a:p>
          <a:r>
            <a:rPr lang="en-US" dirty="0" smtClean="0"/>
            <a:t>Special police services</a:t>
          </a:r>
          <a:endParaRPr lang="en-US" dirty="0"/>
        </a:p>
      </dgm:t>
    </dgm:pt>
    <dgm:pt modelId="{3BB28EC7-2302-4D7B-A0D3-A5A7D57578D7}" type="parTrans" cxnId="{4307D92A-818E-4136-B35E-C56DD1CF19B5}">
      <dgm:prSet/>
      <dgm:spPr/>
      <dgm:t>
        <a:bodyPr/>
        <a:lstStyle/>
        <a:p>
          <a:endParaRPr lang="en-US"/>
        </a:p>
      </dgm:t>
    </dgm:pt>
    <dgm:pt modelId="{51A50C9C-CA9B-425A-9E37-33C27A5DC5FA}" type="sibTrans" cxnId="{4307D92A-818E-4136-B35E-C56DD1CF19B5}">
      <dgm:prSet/>
      <dgm:spPr/>
      <dgm:t>
        <a:bodyPr/>
        <a:lstStyle/>
        <a:p>
          <a:endParaRPr lang="en-US"/>
        </a:p>
      </dgm:t>
    </dgm:pt>
    <dgm:pt modelId="{04E1AE33-E14E-41A4-837F-97B74C9DD044}">
      <dgm:prSet phldrT="[Text]"/>
      <dgm:spPr/>
      <dgm:t>
        <a:bodyPr/>
        <a:lstStyle/>
        <a:p>
          <a:r>
            <a:rPr lang="en-US" dirty="0" smtClean="0"/>
            <a:t>Street, sidewalk, and curb repairs</a:t>
          </a:r>
          <a:endParaRPr lang="en-US" dirty="0"/>
        </a:p>
      </dgm:t>
    </dgm:pt>
    <dgm:pt modelId="{A4F0D65C-EE33-425F-8200-02EDCAD8B774}" type="parTrans" cxnId="{D39B7C02-7BF9-496B-8F19-6B96C22DEBC6}">
      <dgm:prSet/>
      <dgm:spPr/>
      <dgm:t>
        <a:bodyPr/>
        <a:lstStyle/>
        <a:p>
          <a:endParaRPr lang="en-US"/>
        </a:p>
      </dgm:t>
    </dgm:pt>
    <dgm:pt modelId="{378A4D74-C6DD-4DD9-8519-9C30EA05D6BE}" type="sibTrans" cxnId="{D39B7C02-7BF9-496B-8F19-6B96C22DEBC6}">
      <dgm:prSet/>
      <dgm:spPr/>
      <dgm:t>
        <a:bodyPr/>
        <a:lstStyle/>
        <a:p>
          <a:endParaRPr lang="en-US"/>
        </a:p>
      </dgm:t>
    </dgm:pt>
    <dgm:pt modelId="{1F7E17DB-14BC-4AE2-A995-79C91CDB3652}">
      <dgm:prSet phldrT="[Text]"/>
      <dgm:spPr/>
      <dgm:t>
        <a:bodyPr/>
        <a:lstStyle/>
        <a:p>
          <a:r>
            <a:rPr lang="en-US" dirty="0" smtClean="0"/>
            <a:t>Parking meter receipts</a:t>
          </a:r>
          <a:endParaRPr lang="en-US" dirty="0"/>
        </a:p>
      </dgm:t>
    </dgm:pt>
    <dgm:pt modelId="{05D3D33E-0BD1-4851-A46B-E10700A1C598}" type="parTrans" cxnId="{5A73B8A1-D4B4-4A1F-9BBA-9A4BCF3E3DE8}">
      <dgm:prSet/>
      <dgm:spPr/>
      <dgm:t>
        <a:bodyPr/>
        <a:lstStyle/>
        <a:p>
          <a:endParaRPr lang="en-US"/>
        </a:p>
      </dgm:t>
    </dgm:pt>
    <dgm:pt modelId="{64381D82-F0E0-433D-97FA-74C455DE6669}" type="sibTrans" cxnId="{5A73B8A1-D4B4-4A1F-9BBA-9A4BCF3E3DE8}">
      <dgm:prSet/>
      <dgm:spPr/>
      <dgm:t>
        <a:bodyPr/>
        <a:lstStyle/>
        <a:p>
          <a:endParaRPr lang="en-US"/>
        </a:p>
      </dgm:t>
    </dgm:pt>
    <dgm:pt modelId="{F6C83CD2-E3DB-4855-BF97-9F9B63307AA7}">
      <dgm:prSet phldrT="[Text]"/>
      <dgm:spPr/>
      <dgm:t>
        <a:bodyPr/>
        <a:lstStyle/>
        <a:p>
          <a:r>
            <a:rPr lang="en-US" dirty="0" smtClean="0"/>
            <a:t>Tuition</a:t>
          </a:r>
          <a:endParaRPr lang="en-US" dirty="0"/>
        </a:p>
      </dgm:t>
    </dgm:pt>
    <dgm:pt modelId="{3B8955FD-5DB9-426F-B306-584355D43508}" type="parTrans" cxnId="{085DA20D-5B40-4DC0-A0BA-7660D6F37698}">
      <dgm:prSet/>
      <dgm:spPr/>
      <dgm:t>
        <a:bodyPr/>
        <a:lstStyle/>
        <a:p>
          <a:endParaRPr lang="en-US"/>
        </a:p>
      </dgm:t>
    </dgm:pt>
    <dgm:pt modelId="{CC7B3AE6-BD63-47AF-B2C1-C7C70731DAED}" type="sibTrans" cxnId="{085DA20D-5B40-4DC0-A0BA-7660D6F37698}">
      <dgm:prSet/>
      <dgm:spPr/>
      <dgm:t>
        <a:bodyPr/>
        <a:lstStyle/>
        <a:p>
          <a:endParaRPr lang="en-US"/>
        </a:p>
      </dgm:t>
    </dgm:pt>
    <dgm:pt modelId="{DFFE887E-1FB5-46F1-92C1-F41213A531EF}">
      <dgm:prSet phldrT="[Text]"/>
      <dgm:spPr/>
      <dgm:t>
        <a:bodyPr/>
        <a:lstStyle/>
        <a:p>
          <a:r>
            <a:rPr lang="en-US" dirty="0" smtClean="0"/>
            <a:t>Recording fees</a:t>
          </a:r>
          <a:endParaRPr lang="en-US" dirty="0"/>
        </a:p>
      </dgm:t>
    </dgm:pt>
    <dgm:pt modelId="{77A47073-D74B-488A-B39B-2A2C05B4BDB0}" type="parTrans" cxnId="{5D7DF1A8-3163-4FC1-8DAF-FB32383E71D1}">
      <dgm:prSet/>
      <dgm:spPr/>
      <dgm:t>
        <a:bodyPr/>
        <a:lstStyle/>
        <a:p>
          <a:endParaRPr lang="en-US"/>
        </a:p>
      </dgm:t>
    </dgm:pt>
    <dgm:pt modelId="{E41FEE09-5C4D-4A74-8EA4-A109BB580FDA}" type="sibTrans" cxnId="{5D7DF1A8-3163-4FC1-8DAF-FB32383E71D1}">
      <dgm:prSet/>
      <dgm:spPr/>
      <dgm:t>
        <a:bodyPr/>
        <a:lstStyle/>
        <a:p>
          <a:endParaRPr lang="en-US"/>
        </a:p>
      </dgm:t>
    </dgm:pt>
    <dgm:pt modelId="{A719CCEF-5B39-4707-97B2-96BC2E5BE055}">
      <dgm:prSet phldrT="[Text]"/>
      <dgm:spPr/>
      <dgm:t>
        <a:bodyPr/>
        <a:lstStyle/>
        <a:p>
          <a:r>
            <a:rPr lang="en-US" dirty="0" smtClean="0"/>
            <a:t>Zoning fees</a:t>
          </a:r>
          <a:endParaRPr lang="en-US" dirty="0"/>
        </a:p>
      </dgm:t>
    </dgm:pt>
    <dgm:pt modelId="{E0D73C07-FA8C-4C39-A1A0-0D1D7AAC24CC}" type="parTrans" cxnId="{8792A1F1-782A-4D2A-B301-B1404AEBF847}">
      <dgm:prSet/>
      <dgm:spPr/>
      <dgm:t>
        <a:bodyPr/>
        <a:lstStyle/>
        <a:p>
          <a:endParaRPr lang="en-US"/>
        </a:p>
      </dgm:t>
    </dgm:pt>
    <dgm:pt modelId="{1079B161-2CB1-485E-9F4E-4A84F68622CA}" type="sibTrans" cxnId="{8792A1F1-782A-4D2A-B301-B1404AEBF847}">
      <dgm:prSet/>
      <dgm:spPr/>
      <dgm:t>
        <a:bodyPr/>
        <a:lstStyle/>
        <a:p>
          <a:endParaRPr lang="en-US"/>
        </a:p>
      </dgm:t>
    </dgm:pt>
    <dgm:pt modelId="{AA90112C-8065-470F-8E59-C02AD71F8153}" type="pres">
      <dgm:prSet presAssocID="{B688BB5D-9832-4139-9348-E1C3EA089B14}" presName="cycle" presStyleCnt="0">
        <dgm:presLayoutVars>
          <dgm:chMax val="1"/>
          <dgm:dir/>
          <dgm:animLvl val="ctr"/>
          <dgm:resizeHandles val="exact"/>
        </dgm:presLayoutVars>
      </dgm:prSet>
      <dgm:spPr/>
      <dgm:t>
        <a:bodyPr/>
        <a:lstStyle/>
        <a:p>
          <a:endParaRPr lang="en-US"/>
        </a:p>
      </dgm:t>
    </dgm:pt>
    <dgm:pt modelId="{2C0E7570-59E8-440C-9547-DE346F9D47D1}" type="pres">
      <dgm:prSet presAssocID="{23FE8B9A-EEFB-40F1-BCE2-D810220F6AC0}" presName="centerShape" presStyleLbl="node0" presStyleIdx="0" presStyleCnt="1"/>
      <dgm:spPr/>
      <dgm:t>
        <a:bodyPr/>
        <a:lstStyle/>
        <a:p>
          <a:endParaRPr lang="en-US"/>
        </a:p>
      </dgm:t>
    </dgm:pt>
    <dgm:pt modelId="{AF9295F7-7344-47B2-A61C-E68AB6EACFA9}" type="pres">
      <dgm:prSet presAssocID="{04418B73-7185-4AE7-A296-8780D40AD05C}" presName="parTrans" presStyleLbl="bgSibTrans2D1" presStyleIdx="0" presStyleCnt="7"/>
      <dgm:spPr/>
      <dgm:t>
        <a:bodyPr/>
        <a:lstStyle/>
        <a:p>
          <a:endParaRPr lang="en-US"/>
        </a:p>
      </dgm:t>
    </dgm:pt>
    <dgm:pt modelId="{D1E5294A-9961-4080-A959-14FF20D7EA0F}" type="pres">
      <dgm:prSet presAssocID="{187971D9-75CD-4843-9044-3198BB64F5EC}" presName="node" presStyleLbl="node1" presStyleIdx="0" presStyleCnt="7">
        <dgm:presLayoutVars>
          <dgm:bulletEnabled val="1"/>
        </dgm:presLayoutVars>
      </dgm:prSet>
      <dgm:spPr/>
      <dgm:t>
        <a:bodyPr/>
        <a:lstStyle/>
        <a:p>
          <a:endParaRPr lang="en-US"/>
        </a:p>
      </dgm:t>
    </dgm:pt>
    <dgm:pt modelId="{92E4E2DE-F7CE-4505-8631-0BB0C025046F}" type="pres">
      <dgm:prSet presAssocID="{3BB28EC7-2302-4D7B-A0D3-A5A7D57578D7}" presName="parTrans" presStyleLbl="bgSibTrans2D1" presStyleIdx="1" presStyleCnt="7"/>
      <dgm:spPr/>
      <dgm:t>
        <a:bodyPr/>
        <a:lstStyle/>
        <a:p>
          <a:endParaRPr lang="en-US"/>
        </a:p>
      </dgm:t>
    </dgm:pt>
    <dgm:pt modelId="{9C9EB0EF-9096-4649-847A-EFE125A8B678}" type="pres">
      <dgm:prSet presAssocID="{E70921D4-9EBF-477B-97CC-286C9C6E2580}" presName="node" presStyleLbl="node1" presStyleIdx="1" presStyleCnt="7">
        <dgm:presLayoutVars>
          <dgm:bulletEnabled val="1"/>
        </dgm:presLayoutVars>
      </dgm:prSet>
      <dgm:spPr/>
      <dgm:t>
        <a:bodyPr/>
        <a:lstStyle/>
        <a:p>
          <a:endParaRPr lang="en-US"/>
        </a:p>
      </dgm:t>
    </dgm:pt>
    <dgm:pt modelId="{26124F67-1480-4B6B-8BC1-49AB87F4A395}" type="pres">
      <dgm:prSet presAssocID="{A4F0D65C-EE33-425F-8200-02EDCAD8B774}" presName="parTrans" presStyleLbl="bgSibTrans2D1" presStyleIdx="2" presStyleCnt="7"/>
      <dgm:spPr/>
      <dgm:t>
        <a:bodyPr/>
        <a:lstStyle/>
        <a:p>
          <a:endParaRPr lang="en-US"/>
        </a:p>
      </dgm:t>
    </dgm:pt>
    <dgm:pt modelId="{C9E058AC-FF6C-4D03-A010-ECD62E0CCC1D}" type="pres">
      <dgm:prSet presAssocID="{04E1AE33-E14E-41A4-837F-97B74C9DD044}" presName="node" presStyleLbl="node1" presStyleIdx="2" presStyleCnt="7">
        <dgm:presLayoutVars>
          <dgm:bulletEnabled val="1"/>
        </dgm:presLayoutVars>
      </dgm:prSet>
      <dgm:spPr/>
      <dgm:t>
        <a:bodyPr/>
        <a:lstStyle/>
        <a:p>
          <a:endParaRPr lang="en-US"/>
        </a:p>
      </dgm:t>
    </dgm:pt>
    <dgm:pt modelId="{2DB976BA-8C82-4834-9948-260CB805A237}" type="pres">
      <dgm:prSet presAssocID="{05D3D33E-0BD1-4851-A46B-E10700A1C598}" presName="parTrans" presStyleLbl="bgSibTrans2D1" presStyleIdx="3" presStyleCnt="7"/>
      <dgm:spPr/>
      <dgm:t>
        <a:bodyPr/>
        <a:lstStyle/>
        <a:p>
          <a:endParaRPr lang="en-US"/>
        </a:p>
      </dgm:t>
    </dgm:pt>
    <dgm:pt modelId="{2F20E32B-A732-419A-BFFC-FE86248C3A85}" type="pres">
      <dgm:prSet presAssocID="{1F7E17DB-14BC-4AE2-A995-79C91CDB3652}" presName="node" presStyleLbl="node1" presStyleIdx="3" presStyleCnt="7">
        <dgm:presLayoutVars>
          <dgm:bulletEnabled val="1"/>
        </dgm:presLayoutVars>
      </dgm:prSet>
      <dgm:spPr/>
      <dgm:t>
        <a:bodyPr/>
        <a:lstStyle/>
        <a:p>
          <a:endParaRPr lang="en-US"/>
        </a:p>
      </dgm:t>
    </dgm:pt>
    <dgm:pt modelId="{99230FF4-97C7-4B8D-8D2D-4AB684F8EB98}" type="pres">
      <dgm:prSet presAssocID="{3B8955FD-5DB9-426F-B306-584355D43508}" presName="parTrans" presStyleLbl="bgSibTrans2D1" presStyleIdx="4" presStyleCnt="7"/>
      <dgm:spPr/>
      <dgm:t>
        <a:bodyPr/>
        <a:lstStyle/>
        <a:p>
          <a:endParaRPr lang="en-US"/>
        </a:p>
      </dgm:t>
    </dgm:pt>
    <dgm:pt modelId="{4722301F-1191-4B3F-8881-B6495CB444B6}" type="pres">
      <dgm:prSet presAssocID="{F6C83CD2-E3DB-4855-BF97-9F9B63307AA7}" presName="node" presStyleLbl="node1" presStyleIdx="4" presStyleCnt="7">
        <dgm:presLayoutVars>
          <dgm:bulletEnabled val="1"/>
        </dgm:presLayoutVars>
      </dgm:prSet>
      <dgm:spPr/>
      <dgm:t>
        <a:bodyPr/>
        <a:lstStyle/>
        <a:p>
          <a:endParaRPr lang="en-US"/>
        </a:p>
      </dgm:t>
    </dgm:pt>
    <dgm:pt modelId="{E7F2AF2C-1A6C-4D53-AF60-770E49AE8EFD}" type="pres">
      <dgm:prSet presAssocID="{77A47073-D74B-488A-B39B-2A2C05B4BDB0}" presName="parTrans" presStyleLbl="bgSibTrans2D1" presStyleIdx="5" presStyleCnt="7"/>
      <dgm:spPr/>
      <dgm:t>
        <a:bodyPr/>
        <a:lstStyle/>
        <a:p>
          <a:endParaRPr lang="en-US"/>
        </a:p>
      </dgm:t>
    </dgm:pt>
    <dgm:pt modelId="{CD7DFA33-6FFF-45B4-81C6-8366562B64F8}" type="pres">
      <dgm:prSet presAssocID="{DFFE887E-1FB5-46F1-92C1-F41213A531EF}" presName="node" presStyleLbl="node1" presStyleIdx="5" presStyleCnt="7">
        <dgm:presLayoutVars>
          <dgm:bulletEnabled val="1"/>
        </dgm:presLayoutVars>
      </dgm:prSet>
      <dgm:spPr/>
      <dgm:t>
        <a:bodyPr/>
        <a:lstStyle/>
        <a:p>
          <a:endParaRPr lang="en-US"/>
        </a:p>
      </dgm:t>
    </dgm:pt>
    <dgm:pt modelId="{4908BE23-89ED-42C2-84C6-3BC796EF2340}" type="pres">
      <dgm:prSet presAssocID="{E0D73C07-FA8C-4C39-A1A0-0D1D7AAC24CC}" presName="parTrans" presStyleLbl="bgSibTrans2D1" presStyleIdx="6" presStyleCnt="7"/>
      <dgm:spPr/>
      <dgm:t>
        <a:bodyPr/>
        <a:lstStyle/>
        <a:p>
          <a:endParaRPr lang="en-US"/>
        </a:p>
      </dgm:t>
    </dgm:pt>
    <dgm:pt modelId="{1DA1F6C0-746F-40D6-89C9-23AC60B3E44A}" type="pres">
      <dgm:prSet presAssocID="{A719CCEF-5B39-4707-97B2-96BC2E5BE055}" presName="node" presStyleLbl="node1" presStyleIdx="6" presStyleCnt="7">
        <dgm:presLayoutVars>
          <dgm:bulletEnabled val="1"/>
        </dgm:presLayoutVars>
      </dgm:prSet>
      <dgm:spPr/>
      <dgm:t>
        <a:bodyPr/>
        <a:lstStyle/>
        <a:p>
          <a:endParaRPr lang="en-US"/>
        </a:p>
      </dgm:t>
    </dgm:pt>
  </dgm:ptLst>
  <dgm:cxnLst>
    <dgm:cxn modelId="{B64B090D-FDDC-4E66-9B53-270E7B2F95B7}" type="presOf" srcId="{05D3D33E-0BD1-4851-A46B-E10700A1C598}" destId="{2DB976BA-8C82-4834-9948-260CB805A237}" srcOrd="0" destOrd="0" presId="urn:microsoft.com/office/officeart/2005/8/layout/radial4"/>
    <dgm:cxn modelId="{5D7DF1A8-3163-4FC1-8DAF-FB32383E71D1}" srcId="{23FE8B9A-EEFB-40F1-BCE2-D810220F6AC0}" destId="{DFFE887E-1FB5-46F1-92C1-F41213A531EF}" srcOrd="5" destOrd="0" parTransId="{77A47073-D74B-488A-B39B-2A2C05B4BDB0}" sibTransId="{E41FEE09-5C4D-4A74-8EA4-A109BB580FDA}"/>
    <dgm:cxn modelId="{4E53396C-A2AF-41F2-98EE-F1EF0FA916C7}" type="presOf" srcId="{04418B73-7185-4AE7-A296-8780D40AD05C}" destId="{AF9295F7-7344-47B2-A61C-E68AB6EACFA9}" srcOrd="0" destOrd="0" presId="urn:microsoft.com/office/officeart/2005/8/layout/radial4"/>
    <dgm:cxn modelId="{4307D92A-818E-4136-B35E-C56DD1CF19B5}" srcId="{23FE8B9A-EEFB-40F1-BCE2-D810220F6AC0}" destId="{E70921D4-9EBF-477B-97CC-286C9C6E2580}" srcOrd="1" destOrd="0" parTransId="{3BB28EC7-2302-4D7B-A0D3-A5A7D57578D7}" sibTransId="{51A50C9C-CA9B-425A-9E37-33C27A5DC5FA}"/>
    <dgm:cxn modelId="{5A73B8A1-D4B4-4A1F-9BBA-9A4BCF3E3DE8}" srcId="{23FE8B9A-EEFB-40F1-BCE2-D810220F6AC0}" destId="{1F7E17DB-14BC-4AE2-A995-79C91CDB3652}" srcOrd="3" destOrd="0" parTransId="{05D3D33E-0BD1-4851-A46B-E10700A1C598}" sibTransId="{64381D82-F0E0-433D-97FA-74C455DE6669}"/>
    <dgm:cxn modelId="{FD502FAC-D987-438B-BE8E-25CDD8607EF3}" type="presOf" srcId="{3BB28EC7-2302-4D7B-A0D3-A5A7D57578D7}" destId="{92E4E2DE-F7CE-4505-8631-0BB0C025046F}" srcOrd="0" destOrd="0" presId="urn:microsoft.com/office/officeart/2005/8/layout/radial4"/>
    <dgm:cxn modelId="{5D776026-E5A3-47CE-B38E-1F317516612B}" type="presOf" srcId="{3B8955FD-5DB9-426F-B306-584355D43508}" destId="{99230FF4-97C7-4B8D-8D2D-4AB684F8EB98}" srcOrd="0" destOrd="0" presId="urn:microsoft.com/office/officeart/2005/8/layout/radial4"/>
    <dgm:cxn modelId="{3B74915C-0EFC-4675-A7A2-687347526F72}" type="presOf" srcId="{E70921D4-9EBF-477B-97CC-286C9C6E2580}" destId="{9C9EB0EF-9096-4649-847A-EFE125A8B678}" srcOrd="0" destOrd="0" presId="urn:microsoft.com/office/officeart/2005/8/layout/radial4"/>
    <dgm:cxn modelId="{55B954F7-7BC6-4A10-ADF9-7B44B95E99DB}" srcId="{23FE8B9A-EEFB-40F1-BCE2-D810220F6AC0}" destId="{187971D9-75CD-4843-9044-3198BB64F5EC}" srcOrd="0" destOrd="0" parTransId="{04418B73-7185-4AE7-A296-8780D40AD05C}" sibTransId="{0CCA3F19-D604-45EA-9FF8-102D7417FB77}"/>
    <dgm:cxn modelId="{F3425811-0D8C-4F04-B986-7B75BF02473D}" type="presOf" srcId="{23FE8B9A-EEFB-40F1-BCE2-D810220F6AC0}" destId="{2C0E7570-59E8-440C-9547-DE346F9D47D1}" srcOrd="0" destOrd="0" presId="urn:microsoft.com/office/officeart/2005/8/layout/radial4"/>
    <dgm:cxn modelId="{F1FBBD98-963A-4992-9C76-F7468823A088}" type="presOf" srcId="{77A47073-D74B-488A-B39B-2A2C05B4BDB0}" destId="{E7F2AF2C-1A6C-4D53-AF60-770E49AE8EFD}" srcOrd="0" destOrd="0" presId="urn:microsoft.com/office/officeart/2005/8/layout/radial4"/>
    <dgm:cxn modelId="{140C9626-2E23-4D57-BEB5-4F1BAE70925E}" type="presOf" srcId="{A719CCEF-5B39-4707-97B2-96BC2E5BE055}" destId="{1DA1F6C0-746F-40D6-89C9-23AC60B3E44A}" srcOrd="0" destOrd="0" presId="urn:microsoft.com/office/officeart/2005/8/layout/radial4"/>
    <dgm:cxn modelId="{2F0092FD-330E-4E97-B6F2-4893C19B07DB}" type="presOf" srcId="{A4F0D65C-EE33-425F-8200-02EDCAD8B774}" destId="{26124F67-1480-4B6B-8BC1-49AB87F4A395}" srcOrd="0" destOrd="0" presId="urn:microsoft.com/office/officeart/2005/8/layout/radial4"/>
    <dgm:cxn modelId="{9F39D3C2-CF81-48EB-8810-5A1E531D9FCE}" type="presOf" srcId="{04E1AE33-E14E-41A4-837F-97B74C9DD044}" destId="{C9E058AC-FF6C-4D03-A010-ECD62E0CCC1D}" srcOrd="0" destOrd="0" presId="urn:microsoft.com/office/officeart/2005/8/layout/radial4"/>
    <dgm:cxn modelId="{9E09A7F7-E08C-4E63-BFD2-6635AB7E7A98}" type="presOf" srcId="{E0D73C07-FA8C-4C39-A1A0-0D1D7AAC24CC}" destId="{4908BE23-89ED-42C2-84C6-3BC796EF2340}" srcOrd="0" destOrd="0" presId="urn:microsoft.com/office/officeart/2005/8/layout/radial4"/>
    <dgm:cxn modelId="{F1F97FD8-6E3B-4673-9B69-7F7B865CECD3}" type="presOf" srcId="{B688BB5D-9832-4139-9348-E1C3EA089B14}" destId="{AA90112C-8065-470F-8E59-C02AD71F8153}" srcOrd="0" destOrd="0" presId="urn:microsoft.com/office/officeart/2005/8/layout/radial4"/>
    <dgm:cxn modelId="{D39B7C02-7BF9-496B-8F19-6B96C22DEBC6}" srcId="{23FE8B9A-EEFB-40F1-BCE2-D810220F6AC0}" destId="{04E1AE33-E14E-41A4-837F-97B74C9DD044}" srcOrd="2" destOrd="0" parTransId="{A4F0D65C-EE33-425F-8200-02EDCAD8B774}" sibTransId="{378A4D74-C6DD-4DD9-8519-9C30EA05D6BE}"/>
    <dgm:cxn modelId="{62CA0F46-C0DF-4023-8B08-9D845ACF1DB7}" srcId="{B688BB5D-9832-4139-9348-E1C3EA089B14}" destId="{23FE8B9A-EEFB-40F1-BCE2-D810220F6AC0}" srcOrd="0" destOrd="0" parTransId="{DAAFD2A7-FB32-402C-A241-3D49B944AFF5}" sibTransId="{C69337A9-5C45-4168-8C97-9125B0C442E1}"/>
    <dgm:cxn modelId="{8792A1F1-782A-4D2A-B301-B1404AEBF847}" srcId="{23FE8B9A-EEFB-40F1-BCE2-D810220F6AC0}" destId="{A719CCEF-5B39-4707-97B2-96BC2E5BE055}" srcOrd="6" destOrd="0" parTransId="{E0D73C07-FA8C-4C39-A1A0-0D1D7AAC24CC}" sibTransId="{1079B161-2CB1-485E-9F4E-4A84F68622CA}"/>
    <dgm:cxn modelId="{F6420977-C04C-449D-BEC2-3C54CB9A58F9}" type="presOf" srcId="{187971D9-75CD-4843-9044-3198BB64F5EC}" destId="{D1E5294A-9961-4080-A959-14FF20D7EA0F}" srcOrd="0" destOrd="0" presId="urn:microsoft.com/office/officeart/2005/8/layout/radial4"/>
    <dgm:cxn modelId="{7BB7C54E-819A-472A-9586-C4E654C9CAA0}" type="presOf" srcId="{DFFE887E-1FB5-46F1-92C1-F41213A531EF}" destId="{CD7DFA33-6FFF-45B4-81C6-8366562B64F8}" srcOrd="0" destOrd="0" presId="urn:microsoft.com/office/officeart/2005/8/layout/radial4"/>
    <dgm:cxn modelId="{8266A3DE-AC4C-4341-8FB8-31FE59078AC8}" type="presOf" srcId="{F6C83CD2-E3DB-4855-BF97-9F9B63307AA7}" destId="{4722301F-1191-4B3F-8881-B6495CB444B6}" srcOrd="0" destOrd="0" presId="urn:microsoft.com/office/officeart/2005/8/layout/radial4"/>
    <dgm:cxn modelId="{085DA20D-5B40-4DC0-A0BA-7660D6F37698}" srcId="{23FE8B9A-EEFB-40F1-BCE2-D810220F6AC0}" destId="{F6C83CD2-E3DB-4855-BF97-9F9B63307AA7}" srcOrd="4" destOrd="0" parTransId="{3B8955FD-5DB9-426F-B306-584355D43508}" sibTransId="{CC7B3AE6-BD63-47AF-B2C1-C7C70731DAED}"/>
    <dgm:cxn modelId="{4BA40FE5-A3A5-4DF5-9986-CC778E3CF754}" type="presOf" srcId="{1F7E17DB-14BC-4AE2-A995-79C91CDB3652}" destId="{2F20E32B-A732-419A-BFFC-FE86248C3A85}" srcOrd="0" destOrd="0" presId="urn:microsoft.com/office/officeart/2005/8/layout/radial4"/>
    <dgm:cxn modelId="{05A2BE1F-8916-40E8-82C1-4A51BD1914F2}" type="presParOf" srcId="{AA90112C-8065-470F-8E59-C02AD71F8153}" destId="{2C0E7570-59E8-440C-9547-DE346F9D47D1}" srcOrd="0" destOrd="0" presId="urn:microsoft.com/office/officeart/2005/8/layout/radial4"/>
    <dgm:cxn modelId="{2B6C8BAF-2B04-46EE-873F-DAE5A8C7AD57}" type="presParOf" srcId="{AA90112C-8065-470F-8E59-C02AD71F8153}" destId="{AF9295F7-7344-47B2-A61C-E68AB6EACFA9}" srcOrd="1" destOrd="0" presId="urn:microsoft.com/office/officeart/2005/8/layout/radial4"/>
    <dgm:cxn modelId="{1ECBBE1E-FF73-48C4-9084-89ECC60DAF3A}" type="presParOf" srcId="{AA90112C-8065-470F-8E59-C02AD71F8153}" destId="{D1E5294A-9961-4080-A959-14FF20D7EA0F}" srcOrd="2" destOrd="0" presId="urn:microsoft.com/office/officeart/2005/8/layout/radial4"/>
    <dgm:cxn modelId="{828D00B7-E01F-4C78-9794-742FFA046F72}" type="presParOf" srcId="{AA90112C-8065-470F-8E59-C02AD71F8153}" destId="{92E4E2DE-F7CE-4505-8631-0BB0C025046F}" srcOrd="3" destOrd="0" presId="urn:microsoft.com/office/officeart/2005/8/layout/radial4"/>
    <dgm:cxn modelId="{640807A7-7EA7-45FB-8E53-D91E9CB9E57E}" type="presParOf" srcId="{AA90112C-8065-470F-8E59-C02AD71F8153}" destId="{9C9EB0EF-9096-4649-847A-EFE125A8B678}" srcOrd="4" destOrd="0" presId="urn:microsoft.com/office/officeart/2005/8/layout/radial4"/>
    <dgm:cxn modelId="{18F8DBED-4226-4EA4-9EDB-1DDF88F14C47}" type="presParOf" srcId="{AA90112C-8065-470F-8E59-C02AD71F8153}" destId="{26124F67-1480-4B6B-8BC1-49AB87F4A395}" srcOrd="5" destOrd="0" presId="urn:microsoft.com/office/officeart/2005/8/layout/radial4"/>
    <dgm:cxn modelId="{86B950AE-CD5E-4A19-BA4D-1C124688746A}" type="presParOf" srcId="{AA90112C-8065-470F-8E59-C02AD71F8153}" destId="{C9E058AC-FF6C-4D03-A010-ECD62E0CCC1D}" srcOrd="6" destOrd="0" presId="urn:microsoft.com/office/officeart/2005/8/layout/radial4"/>
    <dgm:cxn modelId="{EB3BCEEF-7C62-4F21-882B-40382E2C27AB}" type="presParOf" srcId="{AA90112C-8065-470F-8E59-C02AD71F8153}" destId="{2DB976BA-8C82-4834-9948-260CB805A237}" srcOrd="7" destOrd="0" presId="urn:microsoft.com/office/officeart/2005/8/layout/radial4"/>
    <dgm:cxn modelId="{3DF8EF49-2CC5-4138-81E6-8A5DB95EAEEC}" type="presParOf" srcId="{AA90112C-8065-470F-8E59-C02AD71F8153}" destId="{2F20E32B-A732-419A-BFFC-FE86248C3A85}" srcOrd="8" destOrd="0" presId="urn:microsoft.com/office/officeart/2005/8/layout/radial4"/>
    <dgm:cxn modelId="{EAC97491-9DDD-47FC-B847-489C4B4B615F}" type="presParOf" srcId="{AA90112C-8065-470F-8E59-C02AD71F8153}" destId="{99230FF4-97C7-4B8D-8D2D-4AB684F8EB98}" srcOrd="9" destOrd="0" presId="urn:microsoft.com/office/officeart/2005/8/layout/radial4"/>
    <dgm:cxn modelId="{866AA2F7-B7B2-4C06-A2C9-C3DE2FCA35BB}" type="presParOf" srcId="{AA90112C-8065-470F-8E59-C02AD71F8153}" destId="{4722301F-1191-4B3F-8881-B6495CB444B6}" srcOrd="10" destOrd="0" presId="urn:microsoft.com/office/officeart/2005/8/layout/radial4"/>
    <dgm:cxn modelId="{7A70C373-2692-4B1B-B025-9113F237A8DF}" type="presParOf" srcId="{AA90112C-8065-470F-8E59-C02AD71F8153}" destId="{E7F2AF2C-1A6C-4D53-AF60-770E49AE8EFD}" srcOrd="11" destOrd="0" presId="urn:microsoft.com/office/officeart/2005/8/layout/radial4"/>
    <dgm:cxn modelId="{F3F1718B-D69E-4D7B-904B-E00B52B5D7E9}" type="presParOf" srcId="{AA90112C-8065-470F-8E59-C02AD71F8153}" destId="{CD7DFA33-6FFF-45B4-81C6-8366562B64F8}" srcOrd="12" destOrd="0" presId="urn:microsoft.com/office/officeart/2005/8/layout/radial4"/>
    <dgm:cxn modelId="{6EA613E9-E522-4A54-8A15-1770418427CF}" type="presParOf" srcId="{AA90112C-8065-470F-8E59-C02AD71F8153}" destId="{4908BE23-89ED-42C2-84C6-3BC796EF2340}" srcOrd="13" destOrd="0" presId="urn:microsoft.com/office/officeart/2005/8/layout/radial4"/>
    <dgm:cxn modelId="{297F275D-C0A0-4ABC-9065-9263E9098C12}" type="presParOf" srcId="{AA90112C-8065-470F-8E59-C02AD71F8153}" destId="{1DA1F6C0-746F-40D6-89C9-23AC60B3E44A}" srcOrd="1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B8856C2-2CB9-4FE2-AB9A-BEC8581242BB}" type="doc">
      <dgm:prSet loTypeId="urn:microsoft.com/office/officeart/2005/8/layout/chart3" loCatId="relationship" qsTypeId="urn:microsoft.com/office/officeart/2005/8/quickstyle/simple3" qsCatId="simple" csTypeId="urn:microsoft.com/office/officeart/2005/8/colors/accent1_2" csCatId="accent1" phldr="1"/>
      <dgm:spPr/>
    </dgm:pt>
    <dgm:pt modelId="{D4A63639-7487-4F65-AEFA-880075F0E8DD}">
      <dgm:prSet phldrT="[Text]"/>
      <dgm:spPr/>
      <dgm:t>
        <a:bodyPr/>
        <a:lstStyle/>
        <a:p>
          <a:r>
            <a:rPr lang="en-US" dirty="0" smtClean="0"/>
            <a:t>Interest (except interest on taxes)</a:t>
          </a:r>
          <a:endParaRPr lang="en-US" dirty="0"/>
        </a:p>
      </dgm:t>
    </dgm:pt>
    <dgm:pt modelId="{8838569D-FC43-456F-9987-18A76A6ED7D0}" type="parTrans" cxnId="{99193E4D-0079-4F4C-8AC4-6CBA90F5F377}">
      <dgm:prSet/>
      <dgm:spPr/>
      <dgm:t>
        <a:bodyPr/>
        <a:lstStyle/>
        <a:p>
          <a:endParaRPr lang="en-US"/>
        </a:p>
      </dgm:t>
    </dgm:pt>
    <dgm:pt modelId="{488BE741-42EC-494B-A569-9BEBD9AEF230}" type="sibTrans" cxnId="{99193E4D-0079-4F4C-8AC4-6CBA90F5F377}">
      <dgm:prSet/>
      <dgm:spPr/>
      <dgm:t>
        <a:bodyPr/>
        <a:lstStyle/>
        <a:p>
          <a:endParaRPr lang="en-US"/>
        </a:p>
      </dgm:t>
    </dgm:pt>
    <dgm:pt modelId="{FDCF3BEF-D28D-4944-9181-4DE8324531C4}">
      <dgm:prSet phldrT="[Text]"/>
      <dgm:spPr/>
      <dgm:t>
        <a:bodyPr/>
        <a:lstStyle/>
        <a:p>
          <a:r>
            <a:rPr lang="en-US" dirty="0" smtClean="0"/>
            <a:t>Rents and royalties</a:t>
          </a:r>
          <a:endParaRPr lang="en-US" dirty="0"/>
        </a:p>
      </dgm:t>
    </dgm:pt>
    <dgm:pt modelId="{93E744B8-316D-4D2D-BD6D-C1EDB3D201AE}" type="parTrans" cxnId="{162FA6F9-0366-4DE1-AFC6-A4F0FBD6CC25}">
      <dgm:prSet/>
      <dgm:spPr/>
      <dgm:t>
        <a:bodyPr/>
        <a:lstStyle/>
        <a:p>
          <a:endParaRPr lang="en-US"/>
        </a:p>
      </dgm:t>
    </dgm:pt>
    <dgm:pt modelId="{B3C252F9-0C25-4EEB-962B-EDB9C5FFB421}" type="sibTrans" cxnId="{162FA6F9-0366-4DE1-AFC6-A4F0FBD6CC25}">
      <dgm:prSet/>
      <dgm:spPr/>
      <dgm:t>
        <a:bodyPr/>
        <a:lstStyle/>
        <a:p>
          <a:endParaRPr lang="en-US"/>
        </a:p>
      </dgm:t>
    </dgm:pt>
    <dgm:pt modelId="{BB80A5EE-8208-47BE-AEF3-A7D83C25E662}">
      <dgm:prSet phldrT="[Text]"/>
      <dgm:spPr/>
      <dgm:t>
        <a:bodyPr/>
        <a:lstStyle/>
        <a:p>
          <a:r>
            <a:rPr lang="en-US" dirty="0" smtClean="0"/>
            <a:t>Escheats</a:t>
          </a:r>
          <a:endParaRPr lang="en-US" dirty="0"/>
        </a:p>
      </dgm:t>
    </dgm:pt>
    <dgm:pt modelId="{3B433FB8-83EF-4254-98A4-999C02A7C510}" type="parTrans" cxnId="{63F67C1B-0D3A-4544-97F5-7375F29774E8}">
      <dgm:prSet/>
      <dgm:spPr/>
      <dgm:t>
        <a:bodyPr/>
        <a:lstStyle/>
        <a:p>
          <a:endParaRPr lang="en-US"/>
        </a:p>
      </dgm:t>
    </dgm:pt>
    <dgm:pt modelId="{80289A21-4240-4F69-9980-6D1046010BA0}" type="sibTrans" cxnId="{63F67C1B-0D3A-4544-97F5-7375F29774E8}">
      <dgm:prSet/>
      <dgm:spPr/>
      <dgm:t>
        <a:bodyPr/>
        <a:lstStyle/>
        <a:p>
          <a:endParaRPr lang="en-US"/>
        </a:p>
      </dgm:t>
    </dgm:pt>
    <dgm:pt modelId="{6D22CD6F-084C-434D-8239-BC11EA8EBF87}">
      <dgm:prSet phldrT="[Text]"/>
      <dgm:spPr/>
      <dgm:t>
        <a:bodyPr/>
        <a:lstStyle/>
        <a:p>
          <a:r>
            <a:rPr lang="en-US" dirty="0" smtClean="0"/>
            <a:t>Public enterprise contributions	</a:t>
          </a:r>
        </a:p>
      </dgm:t>
    </dgm:pt>
    <dgm:pt modelId="{28C67205-61C3-41D6-97E3-6AE72FEEB583}" type="parTrans" cxnId="{974E4BAB-4A92-4FAB-B232-71A1E7BD160C}">
      <dgm:prSet/>
      <dgm:spPr/>
      <dgm:t>
        <a:bodyPr/>
        <a:lstStyle/>
        <a:p>
          <a:endParaRPr lang="en-US"/>
        </a:p>
      </dgm:t>
    </dgm:pt>
    <dgm:pt modelId="{9DA89179-98CB-4B1B-BD7F-FBEDEDC4BF82}" type="sibTrans" cxnId="{974E4BAB-4A92-4FAB-B232-71A1E7BD160C}">
      <dgm:prSet/>
      <dgm:spPr/>
      <dgm:t>
        <a:bodyPr/>
        <a:lstStyle/>
        <a:p>
          <a:endParaRPr lang="en-US"/>
        </a:p>
      </dgm:t>
    </dgm:pt>
    <dgm:pt modelId="{4C7F3CE5-3B86-49A0-AF8E-01DD98517F29}">
      <dgm:prSet phldrT="[Text]"/>
      <dgm:spPr/>
      <dgm:t>
        <a:bodyPr/>
        <a:lstStyle/>
        <a:p>
          <a:r>
            <a:rPr lang="en-US" dirty="0" smtClean="0"/>
            <a:t>Private contributions</a:t>
          </a:r>
        </a:p>
      </dgm:t>
    </dgm:pt>
    <dgm:pt modelId="{3A9A9A83-D8C7-4B10-A55A-01423F101FC9}" type="parTrans" cxnId="{E03BBF98-2FAF-4CB6-8F6A-E3B1982E8E2C}">
      <dgm:prSet/>
      <dgm:spPr/>
      <dgm:t>
        <a:bodyPr/>
        <a:lstStyle/>
        <a:p>
          <a:endParaRPr lang="en-US"/>
        </a:p>
      </dgm:t>
    </dgm:pt>
    <dgm:pt modelId="{C0CF9D7A-49DB-48A8-8E64-B507E0BBA5CB}" type="sibTrans" cxnId="{E03BBF98-2FAF-4CB6-8F6A-E3B1982E8E2C}">
      <dgm:prSet/>
      <dgm:spPr/>
      <dgm:t>
        <a:bodyPr/>
        <a:lstStyle/>
        <a:p>
          <a:endParaRPr lang="en-US"/>
        </a:p>
      </dgm:t>
    </dgm:pt>
    <dgm:pt modelId="{42C76C7F-C02D-415B-9EB3-4B492F56612A}" type="pres">
      <dgm:prSet presAssocID="{AB8856C2-2CB9-4FE2-AB9A-BEC8581242BB}" presName="compositeShape" presStyleCnt="0">
        <dgm:presLayoutVars>
          <dgm:chMax val="7"/>
          <dgm:dir/>
          <dgm:resizeHandles val="exact"/>
        </dgm:presLayoutVars>
      </dgm:prSet>
      <dgm:spPr/>
    </dgm:pt>
    <dgm:pt modelId="{3C64852C-361E-4027-8CDF-CF1812811A61}" type="pres">
      <dgm:prSet presAssocID="{AB8856C2-2CB9-4FE2-AB9A-BEC8581242BB}" presName="wedge1" presStyleLbl="node1" presStyleIdx="0" presStyleCnt="5" custLinFactNeighborX="-2480" custLinFactNeighborY="3721"/>
      <dgm:spPr/>
      <dgm:t>
        <a:bodyPr/>
        <a:lstStyle/>
        <a:p>
          <a:endParaRPr lang="en-US"/>
        </a:p>
      </dgm:t>
    </dgm:pt>
    <dgm:pt modelId="{03DA7D3C-7577-472A-9F5E-08BDF5D1C6BC}" type="pres">
      <dgm:prSet presAssocID="{AB8856C2-2CB9-4FE2-AB9A-BEC8581242BB}" presName="wedge1Tx" presStyleLbl="node1" presStyleIdx="0" presStyleCnt="5">
        <dgm:presLayoutVars>
          <dgm:chMax val="0"/>
          <dgm:chPref val="0"/>
          <dgm:bulletEnabled val="1"/>
        </dgm:presLayoutVars>
      </dgm:prSet>
      <dgm:spPr/>
      <dgm:t>
        <a:bodyPr/>
        <a:lstStyle/>
        <a:p>
          <a:endParaRPr lang="en-US"/>
        </a:p>
      </dgm:t>
    </dgm:pt>
    <dgm:pt modelId="{4399FE9E-9F3C-403F-BFED-70FCF09BD741}" type="pres">
      <dgm:prSet presAssocID="{AB8856C2-2CB9-4FE2-AB9A-BEC8581242BB}" presName="wedge2" presStyleLbl="node1" presStyleIdx="1" presStyleCnt="5"/>
      <dgm:spPr/>
      <dgm:t>
        <a:bodyPr/>
        <a:lstStyle/>
        <a:p>
          <a:endParaRPr lang="en-US"/>
        </a:p>
      </dgm:t>
    </dgm:pt>
    <dgm:pt modelId="{F5BA4834-6A1E-4FE4-8B67-9B346135895B}" type="pres">
      <dgm:prSet presAssocID="{AB8856C2-2CB9-4FE2-AB9A-BEC8581242BB}" presName="wedge2Tx" presStyleLbl="node1" presStyleIdx="1" presStyleCnt="5">
        <dgm:presLayoutVars>
          <dgm:chMax val="0"/>
          <dgm:chPref val="0"/>
          <dgm:bulletEnabled val="1"/>
        </dgm:presLayoutVars>
      </dgm:prSet>
      <dgm:spPr/>
      <dgm:t>
        <a:bodyPr/>
        <a:lstStyle/>
        <a:p>
          <a:endParaRPr lang="en-US"/>
        </a:p>
      </dgm:t>
    </dgm:pt>
    <dgm:pt modelId="{FCF1BD32-6A28-4980-B4C4-4ABD18986B8E}" type="pres">
      <dgm:prSet presAssocID="{AB8856C2-2CB9-4FE2-AB9A-BEC8581242BB}" presName="wedge3" presStyleLbl="node1" presStyleIdx="2" presStyleCnt="5"/>
      <dgm:spPr/>
      <dgm:t>
        <a:bodyPr/>
        <a:lstStyle/>
        <a:p>
          <a:endParaRPr lang="en-US"/>
        </a:p>
      </dgm:t>
    </dgm:pt>
    <dgm:pt modelId="{C25F30B7-07D7-4D84-8C15-ABC89FD94A60}" type="pres">
      <dgm:prSet presAssocID="{AB8856C2-2CB9-4FE2-AB9A-BEC8581242BB}" presName="wedge3Tx" presStyleLbl="node1" presStyleIdx="2" presStyleCnt="5">
        <dgm:presLayoutVars>
          <dgm:chMax val="0"/>
          <dgm:chPref val="0"/>
          <dgm:bulletEnabled val="1"/>
        </dgm:presLayoutVars>
      </dgm:prSet>
      <dgm:spPr/>
      <dgm:t>
        <a:bodyPr/>
        <a:lstStyle/>
        <a:p>
          <a:endParaRPr lang="en-US"/>
        </a:p>
      </dgm:t>
    </dgm:pt>
    <dgm:pt modelId="{A4FAD9A1-8409-4CD9-8662-BDBE6707A0CE}" type="pres">
      <dgm:prSet presAssocID="{AB8856C2-2CB9-4FE2-AB9A-BEC8581242BB}" presName="wedge4" presStyleLbl="node1" presStyleIdx="3" presStyleCnt="5"/>
      <dgm:spPr/>
      <dgm:t>
        <a:bodyPr/>
        <a:lstStyle/>
        <a:p>
          <a:endParaRPr lang="en-US"/>
        </a:p>
      </dgm:t>
    </dgm:pt>
    <dgm:pt modelId="{E06E7413-3A7C-4E36-85CD-5829BBB57776}" type="pres">
      <dgm:prSet presAssocID="{AB8856C2-2CB9-4FE2-AB9A-BEC8581242BB}" presName="wedge4Tx" presStyleLbl="node1" presStyleIdx="3" presStyleCnt="5">
        <dgm:presLayoutVars>
          <dgm:chMax val="0"/>
          <dgm:chPref val="0"/>
          <dgm:bulletEnabled val="1"/>
        </dgm:presLayoutVars>
      </dgm:prSet>
      <dgm:spPr/>
      <dgm:t>
        <a:bodyPr/>
        <a:lstStyle/>
        <a:p>
          <a:endParaRPr lang="en-US"/>
        </a:p>
      </dgm:t>
    </dgm:pt>
    <dgm:pt modelId="{D0AC547B-1D62-40B6-BA12-06C4524A6DDB}" type="pres">
      <dgm:prSet presAssocID="{AB8856C2-2CB9-4FE2-AB9A-BEC8581242BB}" presName="wedge5" presStyleLbl="node1" presStyleIdx="4" presStyleCnt="5"/>
      <dgm:spPr/>
      <dgm:t>
        <a:bodyPr/>
        <a:lstStyle/>
        <a:p>
          <a:endParaRPr lang="en-US"/>
        </a:p>
      </dgm:t>
    </dgm:pt>
    <dgm:pt modelId="{13ADCB93-7559-49AD-8959-24FC82D5F3B9}" type="pres">
      <dgm:prSet presAssocID="{AB8856C2-2CB9-4FE2-AB9A-BEC8581242BB}" presName="wedge5Tx" presStyleLbl="node1" presStyleIdx="4" presStyleCnt="5">
        <dgm:presLayoutVars>
          <dgm:chMax val="0"/>
          <dgm:chPref val="0"/>
          <dgm:bulletEnabled val="1"/>
        </dgm:presLayoutVars>
      </dgm:prSet>
      <dgm:spPr/>
      <dgm:t>
        <a:bodyPr/>
        <a:lstStyle/>
        <a:p>
          <a:endParaRPr lang="en-US"/>
        </a:p>
      </dgm:t>
    </dgm:pt>
  </dgm:ptLst>
  <dgm:cxnLst>
    <dgm:cxn modelId="{794D3B28-4E55-4123-876F-32F20573AD68}" type="presOf" srcId="{D4A63639-7487-4F65-AEFA-880075F0E8DD}" destId="{3C64852C-361E-4027-8CDF-CF1812811A61}" srcOrd="0" destOrd="0" presId="urn:microsoft.com/office/officeart/2005/8/layout/chart3"/>
    <dgm:cxn modelId="{E198BB56-288D-443C-A64A-67974027FB70}" type="presOf" srcId="{AB8856C2-2CB9-4FE2-AB9A-BEC8581242BB}" destId="{42C76C7F-C02D-415B-9EB3-4B492F56612A}" srcOrd="0" destOrd="0" presId="urn:microsoft.com/office/officeart/2005/8/layout/chart3"/>
    <dgm:cxn modelId="{0F66E13C-B95B-4943-B216-F18209B21E6D}" type="presOf" srcId="{D4A63639-7487-4F65-AEFA-880075F0E8DD}" destId="{03DA7D3C-7577-472A-9F5E-08BDF5D1C6BC}" srcOrd="1" destOrd="0" presId="urn:microsoft.com/office/officeart/2005/8/layout/chart3"/>
    <dgm:cxn modelId="{9E9D57BE-F4DC-4CEB-BC0B-966A8F36498D}" type="presOf" srcId="{FDCF3BEF-D28D-4944-9181-4DE8324531C4}" destId="{F5BA4834-6A1E-4FE4-8B67-9B346135895B}" srcOrd="1" destOrd="0" presId="urn:microsoft.com/office/officeart/2005/8/layout/chart3"/>
    <dgm:cxn modelId="{6D123CB8-3D60-41AD-BBD5-21B29D7A001D}" type="presOf" srcId="{4C7F3CE5-3B86-49A0-AF8E-01DD98517F29}" destId="{D0AC547B-1D62-40B6-BA12-06C4524A6DDB}" srcOrd="0" destOrd="0" presId="urn:microsoft.com/office/officeart/2005/8/layout/chart3"/>
    <dgm:cxn modelId="{E03BBF98-2FAF-4CB6-8F6A-E3B1982E8E2C}" srcId="{AB8856C2-2CB9-4FE2-AB9A-BEC8581242BB}" destId="{4C7F3CE5-3B86-49A0-AF8E-01DD98517F29}" srcOrd="4" destOrd="0" parTransId="{3A9A9A83-D8C7-4B10-A55A-01423F101FC9}" sibTransId="{C0CF9D7A-49DB-48A8-8E64-B507E0BBA5CB}"/>
    <dgm:cxn modelId="{9D7B6BE2-C853-4BD5-B329-7AB7FC4F722A}" type="presOf" srcId="{6D22CD6F-084C-434D-8239-BC11EA8EBF87}" destId="{A4FAD9A1-8409-4CD9-8662-BDBE6707A0CE}" srcOrd="0" destOrd="0" presId="urn:microsoft.com/office/officeart/2005/8/layout/chart3"/>
    <dgm:cxn modelId="{B2369F4C-018C-4B47-B6A1-9307B9F676CF}" type="presOf" srcId="{4C7F3CE5-3B86-49A0-AF8E-01DD98517F29}" destId="{13ADCB93-7559-49AD-8959-24FC82D5F3B9}" srcOrd="1" destOrd="0" presId="urn:microsoft.com/office/officeart/2005/8/layout/chart3"/>
    <dgm:cxn modelId="{99193E4D-0079-4F4C-8AC4-6CBA90F5F377}" srcId="{AB8856C2-2CB9-4FE2-AB9A-BEC8581242BB}" destId="{D4A63639-7487-4F65-AEFA-880075F0E8DD}" srcOrd="0" destOrd="0" parTransId="{8838569D-FC43-456F-9987-18A76A6ED7D0}" sibTransId="{488BE741-42EC-494B-A569-9BEBD9AEF230}"/>
    <dgm:cxn modelId="{63F67C1B-0D3A-4544-97F5-7375F29774E8}" srcId="{AB8856C2-2CB9-4FE2-AB9A-BEC8581242BB}" destId="{BB80A5EE-8208-47BE-AEF3-A7D83C25E662}" srcOrd="2" destOrd="0" parTransId="{3B433FB8-83EF-4254-98A4-999C02A7C510}" sibTransId="{80289A21-4240-4F69-9980-6D1046010BA0}"/>
    <dgm:cxn modelId="{B0D1332B-EE6A-44AF-A889-DFDBDB1C3360}" type="presOf" srcId="{6D22CD6F-084C-434D-8239-BC11EA8EBF87}" destId="{E06E7413-3A7C-4E36-85CD-5829BBB57776}" srcOrd="1" destOrd="0" presId="urn:microsoft.com/office/officeart/2005/8/layout/chart3"/>
    <dgm:cxn modelId="{162FA6F9-0366-4DE1-AFC6-A4F0FBD6CC25}" srcId="{AB8856C2-2CB9-4FE2-AB9A-BEC8581242BB}" destId="{FDCF3BEF-D28D-4944-9181-4DE8324531C4}" srcOrd="1" destOrd="0" parTransId="{93E744B8-316D-4D2D-BD6D-C1EDB3D201AE}" sibTransId="{B3C252F9-0C25-4EEB-962B-EDB9C5FFB421}"/>
    <dgm:cxn modelId="{974E4BAB-4A92-4FAB-B232-71A1E7BD160C}" srcId="{AB8856C2-2CB9-4FE2-AB9A-BEC8581242BB}" destId="{6D22CD6F-084C-434D-8239-BC11EA8EBF87}" srcOrd="3" destOrd="0" parTransId="{28C67205-61C3-41D6-97E3-6AE72FEEB583}" sibTransId="{9DA89179-98CB-4B1B-BD7F-FBEDEDC4BF82}"/>
    <dgm:cxn modelId="{16174778-C073-4673-AFD7-ED496981AE50}" type="presOf" srcId="{BB80A5EE-8208-47BE-AEF3-A7D83C25E662}" destId="{FCF1BD32-6A28-4980-B4C4-4ABD18986B8E}" srcOrd="0" destOrd="0" presId="urn:microsoft.com/office/officeart/2005/8/layout/chart3"/>
    <dgm:cxn modelId="{9D7AA63E-2BE9-4F6D-BAC8-F038C289FE70}" type="presOf" srcId="{BB80A5EE-8208-47BE-AEF3-A7D83C25E662}" destId="{C25F30B7-07D7-4D84-8C15-ABC89FD94A60}" srcOrd="1" destOrd="0" presId="urn:microsoft.com/office/officeart/2005/8/layout/chart3"/>
    <dgm:cxn modelId="{C2D636EF-2058-4B13-9A2C-934EF171D6DA}" type="presOf" srcId="{FDCF3BEF-D28D-4944-9181-4DE8324531C4}" destId="{4399FE9E-9F3C-403F-BFED-70FCF09BD741}" srcOrd="0" destOrd="0" presId="urn:microsoft.com/office/officeart/2005/8/layout/chart3"/>
    <dgm:cxn modelId="{831B5103-154F-4860-B5F9-FF20C05E0E77}" type="presParOf" srcId="{42C76C7F-C02D-415B-9EB3-4B492F56612A}" destId="{3C64852C-361E-4027-8CDF-CF1812811A61}" srcOrd="0" destOrd="0" presId="urn:microsoft.com/office/officeart/2005/8/layout/chart3"/>
    <dgm:cxn modelId="{14402F46-7CBD-415E-9247-DF2871DD84B0}" type="presParOf" srcId="{42C76C7F-C02D-415B-9EB3-4B492F56612A}" destId="{03DA7D3C-7577-472A-9F5E-08BDF5D1C6BC}" srcOrd="1" destOrd="0" presId="urn:microsoft.com/office/officeart/2005/8/layout/chart3"/>
    <dgm:cxn modelId="{AA5BB32D-FA9A-4850-85DD-AE7070C4A821}" type="presParOf" srcId="{42C76C7F-C02D-415B-9EB3-4B492F56612A}" destId="{4399FE9E-9F3C-403F-BFED-70FCF09BD741}" srcOrd="2" destOrd="0" presId="urn:microsoft.com/office/officeart/2005/8/layout/chart3"/>
    <dgm:cxn modelId="{150D8346-975A-403A-9910-449008C16168}" type="presParOf" srcId="{42C76C7F-C02D-415B-9EB3-4B492F56612A}" destId="{F5BA4834-6A1E-4FE4-8B67-9B346135895B}" srcOrd="3" destOrd="0" presId="urn:microsoft.com/office/officeart/2005/8/layout/chart3"/>
    <dgm:cxn modelId="{1E6DDAFC-CB3C-4FE7-848B-A0CAFD532D78}" type="presParOf" srcId="{42C76C7F-C02D-415B-9EB3-4B492F56612A}" destId="{FCF1BD32-6A28-4980-B4C4-4ABD18986B8E}" srcOrd="4" destOrd="0" presId="urn:microsoft.com/office/officeart/2005/8/layout/chart3"/>
    <dgm:cxn modelId="{76938AFE-CC69-4DE1-9191-06D5684AE9A6}" type="presParOf" srcId="{42C76C7F-C02D-415B-9EB3-4B492F56612A}" destId="{C25F30B7-07D7-4D84-8C15-ABC89FD94A60}" srcOrd="5" destOrd="0" presId="urn:microsoft.com/office/officeart/2005/8/layout/chart3"/>
    <dgm:cxn modelId="{D409784C-F85E-4D35-8629-BB6351194D7B}" type="presParOf" srcId="{42C76C7F-C02D-415B-9EB3-4B492F56612A}" destId="{A4FAD9A1-8409-4CD9-8662-BDBE6707A0CE}" srcOrd="6" destOrd="0" presId="urn:microsoft.com/office/officeart/2005/8/layout/chart3"/>
    <dgm:cxn modelId="{CBCE977B-65A3-446D-BD32-903DE8B4A646}" type="presParOf" srcId="{42C76C7F-C02D-415B-9EB3-4B492F56612A}" destId="{E06E7413-3A7C-4E36-85CD-5829BBB57776}" srcOrd="7" destOrd="0" presId="urn:microsoft.com/office/officeart/2005/8/layout/chart3"/>
    <dgm:cxn modelId="{96B0DD6F-823E-42BB-8675-5D42BF2E4B66}" type="presParOf" srcId="{42C76C7F-C02D-415B-9EB3-4B492F56612A}" destId="{D0AC547B-1D62-40B6-BA12-06C4524A6DDB}" srcOrd="8" destOrd="0" presId="urn:microsoft.com/office/officeart/2005/8/layout/chart3"/>
    <dgm:cxn modelId="{B3B6E558-14EB-4F6A-8115-033811F2AF02}" type="presParOf" srcId="{42C76C7F-C02D-415B-9EB3-4B492F56612A}" destId="{13ADCB93-7559-49AD-8959-24FC82D5F3B9}" srcOrd="9"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87F508E-47E1-49AC-8202-1081A70DED8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87D0750-9F35-41BD-8AD8-53B2E68B216F}">
      <dgm:prSet phldrT="[Text]"/>
      <dgm:spPr>
        <a:solidFill>
          <a:schemeClr val="bg1">
            <a:lumMod val="50000"/>
          </a:schemeClr>
        </a:solidFill>
      </dgm:spPr>
      <dgm:t>
        <a:bodyPr/>
        <a:lstStyle/>
        <a:p>
          <a:r>
            <a:rPr lang="en-US" dirty="0" smtClean="0"/>
            <a:t>Estimated Revenues</a:t>
          </a:r>
          <a:endParaRPr lang="en-US" dirty="0"/>
        </a:p>
      </dgm:t>
    </dgm:pt>
    <dgm:pt modelId="{F30CF04A-EB85-41AA-8E75-260E3BFD6F88}" type="parTrans" cxnId="{9C785634-B582-471A-924D-DB1611D28F86}">
      <dgm:prSet/>
      <dgm:spPr/>
      <dgm:t>
        <a:bodyPr/>
        <a:lstStyle/>
        <a:p>
          <a:endParaRPr lang="en-US"/>
        </a:p>
      </dgm:t>
    </dgm:pt>
    <dgm:pt modelId="{9BEC43CB-B2A5-49C6-ADD9-8AEF5CE5A818}" type="sibTrans" cxnId="{9C785634-B582-471A-924D-DB1611D28F86}">
      <dgm:prSet/>
      <dgm:spPr/>
      <dgm:t>
        <a:bodyPr/>
        <a:lstStyle/>
        <a:p>
          <a:endParaRPr lang="en-US"/>
        </a:p>
      </dgm:t>
    </dgm:pt>
    <dgm:pt modelId="{98342732-0F18-4E1E-B30C-709D2867790F}">
      <dgm:prSet phldrT="[Text]"/>
      <dgm:spPr>
        <a:solidFill>
          <a:schemeClr val="bg1">
            <a:lumMod val="50000"/>
          </a:schemeClr>
        </a:solidFill>
      </dgm:spPr>
      <dgm:t>
        <a:bodyPr/>
        <a:lstStyle/>
        <a:p>
          <a:r>
            <a:rPr lang="en-US" dirty="0" smtClean="0"/>
            <a:t>Appropriations</a:t>
          </a:r>
          <a:endParaRPr lang="en-US" dirty="0"/>
        </a:p>
      </dgm:t>
    </dgm:pt>
    <dgm:pt modelId="{3B1483F6-1A8D-4E0E-A861-2F45AF9A8FC2}" type="parTrans" cxnId="{FD9BE3A7-07CD-4747-9B46-9C9C3365A3D1}">
      <dgm:prSet/>
      <dgm:spPr/>
      <dgm:t>
        <a:bodyPr/>
        <a:lstStyle/>
        <a:p>
          <a:endParaRPr lang="en-US"/>
        </a:p>
      </dgm:t>
    </dgm:pt>
    <dgm:pt modelId="{8652B0E4-2125-45C2-A27D-7A9B63624418}" type="sibTrans" cxnId="{FD9BE3A7-07CD-4747-9B46-9C9C3365A3D1}">
      <dgm:prSet/>
      <dgm:spPr/>
      <dgm:t>
        <a:bodyPr/>
        <a:lstStyle/>
        <a:p>
          <a:endParaRPr lang="en-US"/>
        </a:p>
      </dgm:t>
    </dgm:pt>
    <dgm:pt modelId="{6821A30C-B7F1-4272-B655-403B1B02331F}">
      <dgm:prSet phldrT="[Text]"/>
      <dgm:spPr>
        <a:solidFill>
          <a:srgbClr val="7F7F7F"/>
        </a:solidFill>
      </dgm:spPr>
      <dgm:t>
        <a:bodyPr/>
        <a:lstStyle/>
        <a:p>
          <a:r>
            <a:rPr lang="en-US" dirty="0" smtClean="0"/>
            <a:t>Encumbrances</a:t>
          </a:r>
          <a:endParaRPr lang="en-US" dirty="0"/>
        </a:p>
      </dgm:t>
    </dgm:pt>
    <dgm:pt modelId="{FF8F9D2F-131F-492B-8B66-33871565DE32}" type="parTrans" cxnId="{985F5A9F-0D1B-4EAD-8933-D73EEC71D332}">
      <dgm:prSet/>
      <dgm:spPr/>
      <dgm:t>
        <a:bodyPr/>
        <a:lstStyle/>
        <a:p>
          <a:endParaRPr lang="en-US"/>
        </a:p>
      </dgm:t>
    </dgm:pt>
    <dgm:pt modelId="{E4E64B37-46CB-41F6-B2A3-C78B0041B6AC}" type="sibTrans" cxnId="{985F5A9F-0D1B-4EAD-8933-D73EEC71D332}">
      <dgm:prSet/>
      <dgm:spPr/>
      <dgm:t>
        <a:bodyPr/>
        <a:lstStyle/>
        <a:p>
          <a:endParaRPr lang="en-US"/>
        </a:p>
      </dgm:t>
    </dgm:pt>
    <dgm:pt modelId="{8B6FDC44-6D7B-45D4-BF8C-422F6386ADB9}">
      <dgm:prSet phldrT="[Text]"/>
      <dgm:spPr>
        <a:solidFill>
          <a:srgbClr val="7F7F7F"/>
        </a:solidFill>
      </dgm:spPr>
      <dgm:t>
        <a:bodyPr/>
        <a:lstStyle/>
        <a:p>
          <a:r>
            <a:rPr lang="en-US" dirty="0" smtClean="0"/>
            <a:t>Estimated Other Financing Sources</a:t>
          </a:r>
          <a:endParaRPr lang="en-US" dirty="0"/>
        </a:p>
      </dgm:t>
    </dgm:pt>
    <dgm:pt modelId="{044B12AC-5C4E-4AA0-A082-844EF0170091}" type="parTrans" cxnId="{E0B0D8FC-22E1-4682-B0C6-AAE4440ACF30}">
      <dgm:prSet/>
      <dgm:spPr/>
      <dgm:t>
        <a:bodyPr/>
        <a:lstStyle/>
        <a:p>
          <a:endParaRPr lang="en-US"/>
        </a:p>
      </dgm:t>
    </dgm:pt>
    <dgm:pt modelId="{ABEEC7DC-1B61-4DDF-AD3A-B664246E2EBF}" type="sibTrans" cxnId="{E0B0D8FC-22E1-4682-B0C6-AAE4440ACF30}">
      <dgm:prSet/>
      <dgm:spPr/>
      <dgm:t>
        <a:bodyPr/>
        <a:lstStyle/>
        <a:p>
          <a:endParaRPr lang="en-US"/>
        </a:p>
      </dgm:t>
    </dgm:pt>
    <dgm:pt modelId="{73286A8F-FEB7-4320-9A7E-59ECFE54893E}">
      <dgm:prSet phldrT="[Text]"/>
      <dgm:spPr>
        <a:solidFill>
          <a:srgbClr val="7F7F7F"/>
        </a:solidFill>
      </dgm:spPr>
      <dgm:t>
        <a:bodyPr/>
        <a:lstStyle/>
        <a:p>
          <a:r>
            <a:rPr lang="en-US" dirty="0" smtClean="0"/>
            <a:t>Estimated Other Financing Uses</a:t>
          </a:r>
          <a:endParaRPr lang="en-US" dirty="0"/>
        </a:p>
      </dgm:t>
    </dgm:pt>
    <dgm:pt modelId="{E74FD898-9C0C-4324-87A7-FA7F71C30B69}" type="parTrans" cxnId="{01999446-A575-4A91-9BF2-20A80871BC27}">
      <dgm:prSet/>
      <dgm:spPr/>
      <dgm:t>
        <a:bodyPr/>
        <a:lstStyle/>
        <a:p>
          <a:endParaRPr lang="en-US"/>
        </a:p>
      </dgm:t>
    </dgm:pt>
    <dgm:pt modelId="{84C1EBDD-B8F2-4C97-BB6C-FCE544BED78F}" type="sibTrans" cxnId="{01999446-A575-4A91-9BF2-20A80871BC27}">
      <dgm:prSet/>
      <dgm:spPr/>
      <dgm:t>
        <a:bodyPr/>
        <a:lstStyle/>
        <a:p>
          <a:endParaRPr lang="en-US"/>
        </a:p>
      </dgm:t>
    </dgm:pt>
    <dgm:pt modelId="{E34678DA-4437-4F94-9A8A-A0070A8A2AC5}" type="pres">
      <dgm:prSet presAssocID="{F87F508E-47E1-49AC-8202-1081A70DED80}" presName="diagram" presStyleCnt="0">
        <dgm:presLayoutVars>
          <dgm:dir/>
          <dgm:resizeHandles val="exact"/>
        </dgm:presLayoutVars>
      </dgm:prSet>
      <dgm:spPr/>
      <dgm:t>
        <a:bodyPr/>
        <a:lstStyle/>
        <a:p>
          <a:endParaRPr lang="en-US"/>
        </a:p>
      </dgm:t>
    </dgm:pt>
    <dgm:pt modelId="{46264F9F-670F-4C48-B54D-26250A502A67}" type="pres">
      <dgm:prSet presAssocID="{B87D0750-9F35-41BD-8AD8-53B2E68B216F}" presName="node" presStyleLbl="node1" presStyleIdx="0" presStyleCnt="5">
        <dgm:presLayoutVars>
          <dgm:bulletEnabled val="1"/>
        </dgm:presLayoutVars>
      </dgm:prSet>
      <dgm:spPr/>
      <dgm:t>
        <a:bodyPr/>
        <a:lstStyle/>
        <a:p>
          <a:endParaRPr lang="en-US"/>
        </a:p>
      </dgm:t>
    </dgm:pt>
    <dgm:pt modelId="{75A58E56-3755-4DD1-8766-1846A572590C}" type="pres">
      <dgm:prSet presAssocID="{9BEC43CB-B2A5-49C6-ADD9-8AEF5CE5A818}" presName="sibTrans" presStyleCnt="0"/>
      <dgm:spPr/>
    </dgm:pt>
    <dgm:pt modelId="{818A98C0-5993-46DC-AF83-BC5F3D8B9094}" type="pres">
      <dgm:prSet presAssocID="{98342732-0F18-4E1E-B30C-709D2867790F}" presName="node" presStyleLbl="node1" presStyleIdx="1" presStyleCnt="5">
        <dgm:presLayoutVars>
          <dgm:bulletEnabled val="1"/>
        </dgm:presLayoutVars>
      </dgm:prSet>
      <dgm:spPr/>
      <dgm:t>
        <a:bodyPr/>
        <a:lstStyle/>
        <a:p>
          <a:endParaRPr lang="en-US"/>
        </a:p>
      </dgm:t>
    </dgm:pt>
    <dgm:pt modelId="{CF7F1B59-C184-48E7-8F84-6814B37209EC}" type="pres">
      <dgm:prSet presAssocID="{8652B0E4-2125-45C2-A27D-7A9B63624418}" presName="sibTrans" presStyleCnt="0"/>
      <dgm:spPr/>
    </dgm:pt>
    <dgm:pt modelId="{3F0E55F2-6509-4ED5-BA10-9977F5E95BF5}" type="pres">
      <dgm:prSet presAssocID="{6821A30C-B7F1-4272-B655-403B1B02331F}" presName="node" presStyleLbl="node1" presStyleIdx="2" presStyleCnt="5">
        <dgm:presLayoutVars>
          <dgm:bulletEnabled val="1"/>
        </dgm:presLayoutVars>
      </dgm:prSet>
      <dgm:spPr/>
      <dgm:t>
        <a:bodyPr/>
        <a:lstStyle/>
        <a:p>
          <a:endParaRPr lang="en-US"/>
        </a:p>
      </dgm:t>
    </dgm:pt>
    <dgm:pt modelId="{4C49A2EC-328E-4738-A481-E908103016B2}" type="pres">
      <dgm:prSet presAssocID="{E4E64B37-46CB-41F6-B2A3-C78B0041B6AC}" presName="sibTrans" presStyleCnt="0"/>
      <dgm:spPr/>
    </dgm:pt>
    <dgm:pt modelId="{9923EDBF-B024-400F-A8EF-EDDDB5B1ED44}" type="pres">
      <dgm:prSet presAssocID="{8B6FDC44-6D7B-45D4-BF8C-422F6386ADB9}" presName="node" presStyleLbl="node1" presStyleIdx="3" presStyleCnt="5">
        <dgm:presLayoutVars>
          <dgm:bulletEnabled val="1"/>
        </dgm:presLayoutVars>
      </dgm:prSet>
      <dgm:spPr/>
      <dgm:t>
        <a:bodyPr/>
        <a:lstStyle/>
        <a:p>
          <a:endParaRPr lang="en-US"/>
        </a:p>
      </dgm:t>
    </dgm:pt>
    <dgm:pt modelId="{F79CBA70-4B72-4882-A44F-62D6550D5AFF}" type="pres">
      <dgm:prSet presAssocID="{ABEEC7DC-1B61-4DDF-AD3A-B664246E2EBF}" presName="sibTrans" presStyleCnt="0"/>
      <dgm:spPr/>
    </dgm:pt>
    <dgm:pt modelId="{8FCD5C03-BE45-4033-B55D-2599DB8D00CC}" type="pres">
      <dgm:prSet presAssocID="{73286A8F-FEB7-4320-9A7E-59ECFE54893E}" presName="node" presStyleLbl="node1" presStyleIdx="4" presStyleCnt="5">
        <dgm:presLayoutVars>
          <dgm:bulletEnabled val="1"/>
        </dgm:presLayoutVars>
      </dgm:prSet>
      <dgm:spPr/>
      <dgm:t>
        <a:bodyPr/>
        <a:lstStyle/>
        <a:p>
          <a:endParaRPr lang="en-US"/>
        </a:p>
      </dgm:t>
    </dgm:pt>
  </dgm:ptLst>
  <dgm:cxnLst>
    <dgm:cxn modelId="{985F5A9F-0D1B-4EAD-8933-D73EEC71D332}" srcId="{F87F508E-47E1-49AC-8202-1081A70DED80}" destId="{6821A30C-B7F1-4272-B655-403B1B02331F}" srcOrd="2" destOrd="0" parTransId="{FF8F9D2F-131F-492B-8B66-33871565DE32}" sibTransId="{E4E64B37-46CB-41F6-B2A3-C78B0041B6AC}"/>
    <dgm:cxn modelId="{59608552-7D92-4887-884F-215DD5DBBBEB}" type="presOf" srcId="{73286A8F-FEB7-4320-9A7E-59ECFE54893E}" destId="{8FCD5C03-BE45-4033-B55D-2599DB8D00CC}" srcOrd="0" destOrd="0" presId="urn:microsoft.com/office/officeart/2005/8/layout/default"/>
    <dgm:cxn modelId="{349D4999-5074-4B6D-9F0A-0EA1A6F43A65}" type="presOf" srcId="{98342732-0F18-4E1E-B30C-709D2867790F}" destId="{818A98C0-5993-46DC-AF83-BC5F3D8B9094}" srcOrd="0" destOrd="0" presId="urn:microsoft.com/office/officeart/2005/8/layout/default"/>
    <dgm:cxn modelId="{EB5B5945-0906-4A41-992A-002E5E5ADAB5}" type="presOf" srcId="{6821A30C-B7F1-4272-B655-403B1B02331F}" destId="{3F0E55F2-6509-4ED5-BA10-9977F5E95BF5}" srcOrd="0" destOrd="0" presId="urn:microsoft.com/office/officeart/2005/8/layout/default"/>
    <dgm:cxn modelId="{9C785634-B582-471A-924D-DB1611D28F86}" srcId="{F87F508E-47E1-49AC-8202-1081A70DED80}" destId="{B87D0750-9F35-41BD-8AD8-53B2E68B216F}" srcOrd="0" destOrd="0" parTransId="{F30CF04A-EB85-41AA-8E75-260E3BFD6F88}" sibTransId="{9BEC43CB-B2A5-49C6-ADD9-8AEF5CE5A818}"/>
    <dgm:cxn modelId="{9064109A-C62B-43C1-B193-DF8D6D2FB090}" type="presOf" srcId="{F87F508E-47E1-49AC-8202-1081A70DED80}" destId="{E34678DA-4437-4F94-9A8A-A0070A8A2AC5}" srcOrd="0" destOrd="0" presId="urn:microsoft.com/office/officeart/2005/8/layout/default"/>
    <dgm:cxn modelId="{E0B0D8FC-22E1-4682-B0C6-AAE4440ACF30}" srcId="{F87F508E-47E1-49AC-8202-1081A70DED80}" destId="{8B6FDC44-6D7B-45D4-BF8C-422F6386ADB9}" srcOrd="3" destOrd="0" parTransId="{044B12AC-5C4E-4AA0-A082-844EF0170091}" sibTransId="{ABEEC7DC-1B61-4DDF-AD3A-B664246E2EBF}"/>
    <dgm:cxn modelId="{0FD0DD38-3AF1-403D-A5A9-F72527ACD5EA}" type="presOf" srcId="{8B6FDC44-6D7B-45D4-BF8C-422F6386ADB9}" destId="{9923EDBF-B024-400F-A8EF-EDDDB5B1ED44}" srcOrd="0" destOrd="0" presId="urn:microsoft.com/office/officeart/2005/8/layout/default"/>
    <dgm:cxn modelId="{FD9BE3A7-07CD-4747-9B46-9C9C3365A3D1}" srcId="{F87F508E-47E1-49AC-8202-1081A70DED80}" destId="{98342732-0F18-4E1E-B30C-709D2867790F}" srcOrd="1" destOrd="0" parTransId="{3B1483F6-1A8D-4E0E-A861-2F45AF9A8FC2}" sibTransId="{8652B0E4-2125-45C2-A27D-7A9B63624418}"/>
    <dgm:cxn modelId="{01999446-A575-4A91-9BF2-20A80871BC27}" srcId="{F87F508E-47E1-49AC-8202-1081A70DED80}" destId="{73286A8F-FEB7-4320-9A7E-59ECFE54893E}" srcOrd="4" destOrd="0" parTransId="{E74FD898-9C0C-4324-87A7-FA7F71C30B69}" sibTransId="{84C1EBDD-B8F2-4C97-BB6C-FCE544BED78F}"/>
    <dgm:cxn modelId="{EB08875C-BC83-4EF3-95AB-9541A6249083}" type="presOf" srcId="{B87D0750-9F35-41BD-8AD8-53B2E68B216F}" destId="{46264F9F-670F-4C48-B54D-26250A502A67}" srcOrd="0" destOrd="0" presId="urn:microsoft.com/office/officeart/2005/8/layout/default"/>
    <dgm:cxn modelId="{97675928-2A1C-4FAE-AB60-0F7CCB657BD6}" type="presParOf" srcId="{E34678DA-4437-4F94-9A8A-A0070A8A2AC5}" destId="{46264F9F-670F-4C48-B54D-26250A502A67}" srcOrd="0" destOrd="0" presId="urn:microsoft.com/office/officeart/2005/8/layout/default"/>
    <dgm:cxn modelId="{BCF4A9CE-C8DF-472D-9BE3-ADCA6784B48D}" type="presParOf" srcId="{E34678DA-4437-4F94-9A8A-A0070A8A2AC5}" destId="{75A58E56-3755-4DD1-8766-1846A572590C}" srcOrd="1" destOrd="0" presId="urn:microsoft.com/office/officeart/2005/8/layout/default"/>
    <dgm:cxn modelId="{ABA66600-FB71-4F94-BF8C-A18A4F82689C}" type="presParOf" srcId="{E34678DA-4437-4F94-9A8A-A0070A8A2AC5}" destId="{818A98C0-5993-46DC-AF83-BC5F3D8B9094}" srcOrd="2" destOrd="0" presId="urn:microsoft.com/office/officeart/2005/8/layout/default"/>
    <dgm:cxn modelId="{11A883A5-9A56-45CA-836F-0E22019A94FF}" type="presParOf" srcId="{E34678DA-4437-4F94-9A8A-A0070A8A2AC5}" destId="{CF7F1B59-C184-48E7-8F84-6814B37209EC}" srcOrd="3" destOrd="0" presId="urn:microsoft.com/office/officeart/2005/8/layout/default"/>
    <dgm:cxn modelId="{2A2F5351-5E75-4EB5-9676-E273A845BE64}" type="presParOf" srcId="{E34678DA-4437-4F94-9A8A-A0070A8A2AC5}" destId="{3F0E55F2-6509-4ED5-BA10-9977F5E95BF5}" srcOrd="4" destOrd="0" presId="urn:microsoft.com/office/officeart/2005/8/layout/default"/>
    <dgm:cxn modelId="{6866E6E2-0373-47D9-9AB5-39A7D4541283}" type="presParOf" srcId="{E34678DA-4437-4F94-9A8A-A0070A8A2AC5}" destId="{4C49A2EC-328E-4738-A481-E908103016B2}" srcOrd="5" destOrd="0" presId="urn:microsoft.com/office/officeart/2005/8/layout/default"/>
    <dgm:cxn modelId="{9E436E4F-58F0-4988-A8AD-020884AA7AA6}" type="presParOf" srcId="{E34678DA-4437-4F94-9A8A-A0070A8A2AC5}" destId="{9923EDBF-B024-400F-A8EF-EDDDB5B1ED44}" srcOrd="6" destOrd="0" presId="urn:microsoft.com/office/officeart/2005/8/layout/default"/>
    <dgm:cxn modelId="{E042BD30-BE61-4A44-A800-FAF7B2FA0ABA}" type="presParOf" srcId="{E34678DA-4437-4F94-9A8A-A0070A8A2AC5}" destId="{F79CBA70-4B72-4882-A44F-62D6550D5AFF}" srcOrd="7" destOrd="0" presId="urn:microsoft.com/office/officeart/2005/8/layout/default"/>
    <dgm:cxn modelId="{E5A879D6-4F0E-4C03-9890-9CE936BB77F6}" type="presParOf" srcId="{E34678DA-4437-4F94-9A8A-A0070A8A2AC5}" destId="{8FCD5C03-BE45-4033-B55D-2599DB8D00CC}"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CB57CB9-D872-4DFE-B923-CAEA3EBD3C3C}" type="doc">
      <dgm:prSet loTypeId="urn:microsoft.com/office/officeart/2005/8/layout/chevron1" loCatId="process" qsTypeId="urn:microsoft.com/office/officeart/2005/8/quickstyle/simple4" qsCatId="simple" csTypeId="urn:microsoft.com/office/officeart/2005/8/colors/accent1_2" csCatId="accent1" phldr="1"/>
      <dgm:spPr/>
    </dgm:pt>
    <dgm:pt modelId="{F16FF7ED-885E-4970-903D-DE6E0786F80F}">
      <dgm:prSet phldrT="[Text]"/>
      <dgm:spPr>
        <a:solidFill>
          <a:schemeClr val="accent5">
            <a:lumMod val="50000"/>
          </a:schemeClr>
        </a:solidFill>
      </dgm:spPr>
      <dgm:t>
        <a:bodyPr/>
        <a:lstStyle/>
        <a:p>
          <a:r>
            <a:rPr lang="en-US" dirty="0" smtClean="0"/>
            <a:t>Appropriation</a:t>
          </a:r>
          <a:endParaRPr lang="en-US" dirty="0"/>
        </a:p>
      </dgm:t>
    </dgm:pt>
    <dgm:pt modelId="{D9A9FBD8-4214-45A1-9040-DAAF38F1E7A4}" type="parTrans" cxnId="{89666853-114B-4848-8F64-39B92D3E2BF6}">
      <dgm:prSet/>
      <dgm:spPr/>
      <dgm:t>
        <a:bodyPr/>
        <a:lstStyle/>
        <a:p>
          <a:endParaRPr lang="en-US"/>
        </a:p>
      </dgm:t>
    </dgm:pt>
    <dgm:pt modelId="{69387976-237A-4D10-8B02-E5DF75093C31}" type="sibTrans" cxnId="{89666853-114B-4848-8F64-39B92D3E2BF6}">
      <dgm:prSet/>
      <dgm:spPr/>
      <dgm:t>
        <a:bodyPr/>
        <a:lstStyle/>
        <a:p>
          <a:endParaRPr lang="en-US"/>
        </a:p>
      </dgm:t>
    </dgm:pt>
    <dgm:pt modelId="{2BB580F6-4D87-4721-A079-A4B0874240D3}">
      <dgm:prSet phldrT="[Text]"/>
      <dgm:spPr>
        <a:solidFill>
          <a:schemeClr val="accent5">
            <a:lumMod val="50000"/>
          </a:schemeClr>
        </a:solidFill>
      </dgm:spPr>
      <dgm:t>
        <a:bodyPr/>
        <a:lstStyle/>
        <a:p>
          <a:r>
            <a:rPr lang="en-US" dirty="0" smtClean="0"/>
            <a:t>Encumbrance</a:t>
          </a:r>
          <a:endParaRPr lang="en-US" dirty="0"/>
        </a:p>
      </dgm:t>
    </dgm:pt>
    <dgm:pt modelId="{0A2D5F0F-050D-42F7-805C-14D9519019F2}" type="parTrans" cxnId="{3DF4F58E-5AC6-4C38-8517-EE5DCC55654C}">
      <dgm:prSet/>
      <dgm:spPr/>
      <dgm:t>
        <a:bodyPr/>
        <a:lstStyle/>
        <a:p>
          <a:endParaRPr lang="en-US"/>
        </a:p>
      </dgm:t>
    </dgm:pt>
    <dgm:pt modelId="{1665E7B9-2BDB-42B4-9661-6ADEFC575B95}" type="sibTrans" cxnId="{3DF4F58E-5AC6-4C38-8517-EE5DCC55654C}">
      <dgm:prSet/>
      <dgm:spPr/>
      <dgm:t>
        <a:bodyPr/>
        <a:lstStyle/>
        <a:p>
          <a:endParaRPr lang="en-US"/>
        </a:p>
      </dgm:t>
    </dgm:pt>
    <dgm:pt modelId="{469C417B-92B2-46E6-9CE7-8B59074CE757}">
      <dgm:prSet phldrT="[Text]"/>
      <dgm:spPr>
        <a:solidFill>
          <a:schemeClr val="accent5">
            <a:lumMod val="50000"/>
          </a:schemeClr>
        </a:solidFill>
      </dgm:spPr>
      <dgm:t>
        <a:bodyPr/>
        <a:lstStyle/>
        <a:p>
          <a:r>
            <a:rPr lang="en-US" dirty="0" smtClean="0"/>
            <a:t>Expenditure</a:t>
          </a:r>
          <a:endParaRPr lang="en-US" dirty="0"/>
        </a:p>
      </dgm:t>
    </dgm:pt>
    <dgm:pt modelId="{9FD2B55C-BBAF-4B57-A968-2477A2D29A34}" type="parTrans" cxnId="{C4DBA055-F1E4-4FB4-96AC-4CF40782F124}">
      <dgm:prSet/>
      <dgm:spPr/>
      <dgm:t>
        <a:bodyPr/>
        <a:lstStyle/>
        <a:p>
          <a:endParaRPr lang="en-US"/>
        </a:p>
      </dgm:t>
    </dgm:pt>
    <dgm:pt modelId="{E443235C-ED37-4F73-9CEC-332B54400C99}" type="sibTrans" cxnId="{C4DBA055-F1E4-4FB4-96AC-4CF40782F124}">
      <dgm:prSet/>
      <dgm:spPr/>
      <dgm:t>
        <a:bodyPr/>
        <a:lstStyle/>
        <a:p>
          <a:endParaRPr lang="en-US"/>
        </a:p>
      </dgm:t>
    </dgm:pt>
    <dgm:pt modelId="{A96BAC6B-1986-48E4-B321-BF3ACD81F179}">
      <dgm:prSet phldrT="[Text]"/>
      <dgm:spPr>
        <a:solidFill>
          <a:schemeClr val="accent5">
            <a:lumMod val="50000"/>
          </a:schemeClr>
        </a:solidFill>
      </dgm:spPr>
      <dgm:t>
        <a:bodyPr/>
        <a:lstStyle/>
        <a:p>
          <a:r>
            <a:rPr lang="en-US" dirty="0" smtClean="0"/>
            <a:t>Disbursement</a:t>
          </a:r>
          <a:endParaRPr lang="en-US" dirty="0"/>
        </a:p>
      </dgm:t>
    </dgm:pt>
    <dgm:pt modelId="{65A0C6C3-2E57-48F5-9863-78FABB66722B}" type="parTrans" cxnId="{469CA29B-9244-4507-A472-202D33D88871}">
      <dgm:prSet/>
      <dgm:spPr/>
      <dgm:t>
        <a:bodyPr/>
        <a:lstStyle/>
        <a:p>
          <a:endParaRPr lang="en-US"/>
        </a:p>
      </dgm:t>
    </dgm:pt>
    <dgm:pt modelId="{D1C616D4-77E4-47E6-B0D8-99CCD1C61D71}" type="sibTrans" cxnId="{469CA29B-9244-4507-A472-202D33D88871}">
      <dgm:prSet/>
      <dgm:spPr/>
      <dgm:t>
        <a:bodyPr/>
        <a:lstStyle/>
        <a:p>
          <a:endParaRPr lang="en-US"/>
        </a:p>
      </dgm:t>
    </dgm:pt>
    <dgm:pt modelId="{5E43EA78-2A6E-4185-AF2F-26575208230B}" type="pres">
      <dgm:prSet presAssocID="{3CB57CB9-D872-4DFE-B923-CAEA3EBD3C3C}" presName="Name0" presStyleCnt="0">
        <dgm:presLayoutVars>
          <dgm:dir/>
          <dgm:animLvl val="lvl"/>
          <dgm:resizeHandles val="exact"/>
        </dgm:presLayoutVars>
      </dgm:prSet>
      <dgm:spPr/>
    </dgm:pt>
    <dgm:pt modelId="{5119867D-DA9A-4563-B2E1-369FD66907E0}" type="pres">
      <dgm:prSet presAssocID="{F16FF7ED-885E-4970-903D-DE6E0786F80F}" presName="parTxOnly" presStyleLbl="node1" presStyleIdx="0" presStyleCnt="4">
        <dgm:presLayoutVars>
          <dgm:chMax val="0"/>
          <dgm:chPref val="0"/>
          <dgm:bulletEnabled val="1"/>
        </dgm:presLayoutVars>
      </dgm:prSet>
      <dgm:spPr/>
      <dgm:t>
        <a:bodyPr/>
        <a:lstStyle/>
        <a:p>
          <a:endParaRPr lang="en-US"/>
        </a:p>
      </dgm:t>
    </dgm:pt>
    <dgm:pt modelId="{54CB8324-2A00-4E13-916F-ED534CEEC1EF}" type="pres">
      <dgm:prSet presAssocID="{69387976-237A-4D10-8B02-E5DF75093C31}" presName="parTxOnlySpace" presStyleCnt="0"/>
      <dgm:spPr/>
    </dgm:pt>
    <dgm:pt modelId="{6A3FC612-B671-41B5-AE44-927569BC3479}" type="pres">
      <dgm:prSet presAssocID="{2BB580F6-4D87-4721-A079-A4B0874240D3}" presName="parTxOnly" presStyleLbl="node1" presStyleIdx="1" presStyleCnt="4">
        <dgm:presLayoutVars>
          <dgm:chMax val="0"/>
          <dgm:chPref val="0"/>
          <dgm:bulletEnabled val="1"/>
        </dgm:presLayoutVars>
      </dgm:prSet>
      <dgm:spPr/>
      <dgm:t>
        <a:bodyPr/>
        <a:lstStyle/>
        <a:p>
          <a:endParaRPr lang="en-US"/>
        </a:p>
      </dgm:t>
    </dgm:pt>
    <dgm:pt modelId="{143E70F0-EEAF-4A50-BA9B-572A9F5A0B25}" type="pres">
      <dgm:prSet presAssocID="{1665E7B9-2BDB-42B4-9661-6ADEFC575B95}" presName="parTxOnlySpace" presStyleCnt="0"/>
      <dgm:spPr/>
    </dgm:pt>
    <dgm:pt modelId="{5DC25702-BABF-463C-926A-02757942B51C}" type="pres">
      <dgm:prSet presAssocID="{469C417B-92B2-46E6-9CE7-8B59074CE757}" presName="parTxOnly" presStyleLbl="node1" presStyleIdx="2" presStyleCnt="4">
        <dgm:presLayoutVars>
          <dgm:chMax val="0"/>
          <dgm:chPref val="0"/>
          <dgm:bulletEnabled val="1"/>
        </dgm:presLayoutVars>
      </dgm:prSet>
      <dgm:spPr/>
      <dgm:t>
        <a:bodyPr/>
        <a:lstStyle/>
        <a:p>
          <a:endParaRPr lang="en-US"/>
        </a:p>
      </dgm:t>
    </dgm:pt>
    <dgm:pt modelId="{06B2ADCF-886D-44B3-9149-A83F62FAA9D2}" type="pres">
      <dgm:prSet presAssocID="{E443235C-ED37-4F73-9CEC-332B54400C99}" presName="parTxOnlySpace" presStyleCnt="0"/>
      <dgm:spPr/>
    </dgm:pt>
    <dgm:pt modelId="{F37A7EE3-355F-4456-93A1-51823EC5489A}" type="pres">
      <dgm:prSet presAssocID="{A96BAC6B-1986-48E4-B321-BF3ACD81F179}" presName="parTxOnly" presStyleLbl="node1" presStyleIdx="3" presStyleCnt="4">
        <dgm:presLayoutVars>
          <dgm:chMax val="0"/>
          <dgm:chPref val="0"/>
          <dgm:bulletEnabled val="1"/>
        </dgm:presLayoutVars>
      </dgm:prSet>
      <dgm:spPr/>
      <dgm:t>
        <a:bodyPr/>
        <a:lstStyle/>
        <a:p>
          <a:endParaRPr lang="en-US"/>
        </a:p>
      </dgm:t>
    </dgm:pt>
  </dgm:ptLst>
  <dgm:cxnLst>
    <dgm:cxn modelId="{3F0BE5A3-F9BE-4DE5-BF7F-023AF486DB1A}" type="presOf" srcId="{3CB57CB9-D872-4DFE-B923-CAEA3EBD3C3C}" destId="{5E43EA78-2A6E-4185-AF2F-26575208230B}" srcOrd="0" destOrd="0" presId="urn:microsoft.com/office/officeart/2005/8/layout/chevron1"/>
    <dgm:cxn modelId="{3DF4F58E-5AC6-4C38-8517-EE5DCC55654C}" srcId="{3CB57CB9-D872-4DFE-B923-CAEA3EBD3C3C}" destId="{2BB580F6-4D87-4721-A079-A4B0874240D3}" srcOrd="1" destOrd="0" parTransId="{0A2D5F0F-050D-42F7-805C-14D9519019F2}" sibTransId="{1665E7B9-2BDB-42B4-9661-6ADEFC575B95}"/>
    <dgm:cxn modelId="{469CA29B-9244-4507-A472-202D33D88871}" srcId="{3CB57CB9-D872-4DFE-B923-CAEA3EBD3C3C}" destId="{A96BAC6B-1986-48E4-B321-BF3ACD81F179}" srcOrd="3" destOrd="0" parTransId="{65A0C6C3-2E57-48F5-9863-78FABB66722B}" sibTransId="{D1C616D4-77E4-47E6-B0D8-99CCD1C61D71}"/>
    <dgm:cxn modelId="{C4DBA055-F1E4-4FB4-96AC-4CF40782F124}" srcId="{3CB57CB9-D872-4DFE-B923-CAEA3EBD3C3C}" destId="{469C417B-92B2-46E6-9CE7-8B59074CE757}" srcOrd="2" destOrd="0" parTransId="{9FD2B55C-BBAF-4B57-A968-2477A2D29A34}" sibTransId="{E443235C-ED37-4F73-9CEC-332B54400C99}"/>
    <dgm:cxn modelId="{89666853-114B-4848-8F64-39B92D3E2BF6}" srcId="{3CB57CB9-D872-4DFE-B923-CAEA3EBD3C3C}" destId="{F16FF7ED-885E-4970-903D-DE6E0786F80F}" srcOrd="0" destOrd="0" parTransId="{D9A9FBD8-4214-45A1-9040-DAAF38F1E7A4}" sibTransId="{69387976-237A-4D10-8B02-E5DF75093C31}"/>
    <dgm:cxn modelId="{FA9397FC-4F5B-4E44-800A-45D8CD13F512}" type="presOf" srcId="{2BB580F6-4D87-4721-A079-A4B0874240D3}" destId="{6A3FC612-B671-41B5-AE44-927569BC3479}" srcOrd="0" destOrd="0" presId="urn:microsoft.com/office/officeart/2005/8/layout/chevron1"/>
    <dgm:cxn modelId="{D12508B3-EB1D-4E8E-B642-F0750AC2B3A5}" type="presOf" srcId="{F16FF7ED-885E-4970-903D-DE6E0786F80F}" destId="{5119867D-DA9A-4563-B2E1-369FD66907E0}" srcOrd="0" destOrd="0" presId="urn:microsoft.com/office/officeart/2005/8/layout/chevron1"/>
    <dgm:cxn modelId="{B50380F8-6426-4FF2-922A-1118ACE8A328}" type="presOf" srcId="{469C417B-92B2-46E6-9CE7-8B59074CE757}" destId="{5DC25702-BABF-463C-926A-02757942B51C}" srcOrd="0" destOrd="0" presId="urn:microsoft.com/office/officeart/2005/8/layout/chevron1"/>
    <dgm:cxn modelId="{9C04A0BD-8682-4BD2-A0C7-B9AC3DD164A6}" type="presOf" srcId="{A96BAC6B-1986-48E4-B321-BF3ACD81F179}" destId="{F37A7EE3-355F-4456-93A1-51823EC5489A}" srcOrd="0" destOrd="0" presId="urn:microsoft.com/office/officeart/2005/8/layout/chevron1"/>
    <dgm:cxn modelId="{6BB0516E-9AF5-4DAD-A866-A24C73BD7876}" type="presParOf" srcId="{5E43EA78-2A6E-4185-AF2F-26575208230B}" destId="{5119867D-DA9A-4563-B2E1-369FD66907E0}" srcOrd="0" destOrd="0" presId="urn:microsoft.com/office/officeart/2005/8/layout/chevron1"/>
    <dgm:cxn modelId="{0614EA2C-5953-400F-A799-F730B0A843D7}" type="presParOf" srcId="{5E43EA78-2A6E-4185-AF2F-26575208230B}" destId="{54CB8324-2A00-4E13-916F-ED534CEEC1EF}" srcOrd="1" destOrd="0" presId="urn:microsoft.com/office/officeart/2005/8/layout/chevron1"/>
    <dgm:cxn modelId="{99D494AD-DD80-4E2F-BDD2-B843693EC36D}" type="presParOf" srcId="{5E43EA78-2A6E-4185-AF2F-26575208230B}" destId="{6A3FC612-B671-41B5-AE44-927569BC3479}" srcOrd="2" destOrd="0" presId="urn:microsoft.com/office/officeart/2005/8/layout/chevron1"/>
    <dgm:cxn modelId="{F44E23AF-EE93-4B51-9D38-A52EAAF23344}" type="presParOf" srcId="{5E43EA78-2A6E-4185-AF2F-26575208230B}" destId="{143E70F0-EEAF-4A50-BA9B-572A9F5A0B25}" srcOrd="3" destOrd="0" presId="urn:microsoft.com/office/officeart/2005/8/layout/chevron1"/>
    <dgm:cxn modelId="{E081B9F6-592B-4902-95EB-667A9ACBB274}" type="presParOf" srcId="{5E43EA78-2A6E-4185-AF2F-26575208230B}" destId="{5DC25702-BABF-463C-926A-02757942B51C}" srcOrd="4" destOrd="0" presId="urn:microsoft.com/office/officeart/2005/8/layout/chevron1"/>
    <dgm:cxn modelId="{9B4DC9BE-8D5C-4DD5-9C4A-2E3711CCB60E}" type="presParOf" srcId="{5E43EA78-2A6E-4185-AF2F-26575208230B}" destId="{06B2ADCF-886D-44B3-9149-A83F62FAA9D2}" srcOrd="5" destOrd="0" presId="urn:microsoft.com/office/officeart/2005/8/layout/chevron1"/>
    <dgm:cxn modelId="{3E11E8FD-9AA6-453D-8282-6A58139D599F}" type="presParOf" srcId="{5E43EA78-2A6E-4185-AF2F-26575208230B}" destId="{F37A7EE3-355F-4456-93A1-51823EC5489A}"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215746-85B3-4B39-9DEC-4067EC5B067B}" type="doc">
      <dgm:prSet loTypeId="urn:microsoft.com/office/officeart/2005/8/layout/arrow1" loCatId="relationship" qsTypeId="urn:microsoft.com/office/officeart/2005/8/quickstyle/simple1" qsCatId="simple" csTypeId="urn:microsoft.com/office/officeart/2005/8/colors/accent1_2" csCatId="accent1" phldr="1"/>
      <dgm:spPr/>
      <dgm:t>
        <a:bodyPr/>
        <a:lstStyle/>
        <a:p>
          <a:endParaRPr lang="en-US"/>
        </a:p>
      </dgm:t>
    </dgm:pt>
    <dgm:pt modelId="{6E5FCA73-A4AB-4881-98E0-11190FD5655F}">
      <dgm:prSet phldrT="[Text]"/>
      <dgm:spPr>
        <a:solidFill>
          <a:schemeClr val="bg1">
            <a:lumMod val="65000"/>
          </a:schemeClr>
        </a:solidFill>
      </dgm:spPr>
      <dgm:t>
        <a:bodyPr/>
        <a:lstStyle/>
        <a:p>
          <a:r>
            <a:rPr lang="en-US" b="1" dirty="0" smtClean="0">
              <a:solidFill>
                <a:schemeClr val="tx1"/>
              </a:solidFill>
            </a:rPr>
            <a:t>Program Revenues</a:t>
          </a:r>
          <a:endParaRPr lang="en-US" b="1" dirty="0">
            <a:solidFill>
              <a:schemeClr val="tx1"/>
            </a:solidFill>
          </a:endParaRPr>
        </a:p>
      </dgm:t>
    </dgm:pt>
    <dgm:pt modelId="{0CCE586F-F20E-414A-88A2-EDDBC48219B8}" type="parTrans" cxnId="{CDA7B94E-88FC-4A4A-9EA1-D6A600484763}">
      <dgm:prSet/>
      <dgm:spPr/>
      <dgm:t>
        <a:bodyPr/>
        <a:lstStyle/>
        <a:p>
          <a:endParaRPr lang="en-US"/>
        </a:p>
      </dgm:t>
    </dgm:pt>
    <dgm:pt modelId="{0C1E3E00-C2FB-4686-8427-F31EABE58217}" type="sibTrans" cxnId="{CDA7B94E-88FC-4A4A-9EA1-D6A600484763}">
      <dgm:prSet/>
      <dgm:spPr/>
      <dgm:t>
        <a:bodyPr/>
        <a:lstStyle/>
        <a:p>
          <a:endParaRPr lang="en-US"/>
        </a:p>
      </dgm:t>
    </dgm:pt>
    <dgm:pt modelId="{56FF3D43-2599-406A-A0F5-2294C6DEA708}">
      <dgm:prSet phldrT="[Text]"/>
      <dgm:spPr>
        <a:solidFill>
          <a:schemeClr val="bg1">
            <a:lumMod val="65000"/>
          </a:schemeClr>
        </a:solidFill>
      </dgm:spPr>
      <dgm:t>
        <a:bodyPr/>
        <a:lstStyle/>
        <a:p>
          <a:r>
            <a:rPr lang="en-US" b="1" dirty="0" smtClean="0">
              <a:solidFill>
                <a:schemeClr val="tx1"/>
              </a:solidFill>
            </a:rPr>
            <a:t>General Revenues</a:t>
          </a:r>
          <a:endParaRPr lang="en-US" b="1" dirty="0">
            <a:solidFill>
              <a:schemeClr val="tx1"/>
            </a:solidFill>
          </a:endParaRPr>
        </a:p>
      </dgm:t>
    </dgm:pt>
    <dgm:pt modelId="{2BE7D0BF-05B6-46E3-B6AC-07547EF6CEFA}" type="parTrans" cxnId="{263C9EEE-C6A7-44AC-9E94-A6BD0B97A004}">
      <dgm:prSet/>
      <dgm:spPr/>
      <dgm:t>
        <a:bodyPr/>
        <a:lstStyle/>
        <a:p>
          <a:endParaRPr lang="en-US"/>
        </a:p>
      </dgm:t>
    </dgm:pt>
    <dgm:pt modelId="{09A888B1-9C3F-4F7F-AAB9-E8EBFEF14C3B}" type="sibTrans" cxnId="{263C9EEE-C6A7-44AC-9E94-A6BD0B97A004}">
      <dgm:prSet/>
      <dgm:spPr/>
      <dgm:t>
        <a:bodyPr/>
        <a:lstStyle/>
        <a:p>
          <a:endParaRPr lang="en-US"/>
        </a:p>
      </dgm:t>
    </dgm:pt>
    <dgm:pt modelId="{E900A251-9A38-4F1B-8A40-806149B4CB97}">
      <dgm:prSet phldrT="[Text]"/>
      <dgm:spPr>
        <a:solidFill>
          <a:schemeClr val="bg1">
            <a:lumMod val="65000"/>
          </a:schemeClr>
        </a:solidFill>
      </dgm:spPr>
      <dgm:t>
        <a:bodyPr/>
        <a:lstStyle/>
        <a:p>
          <a:r>
            <a:rPr lang="en-US" b="1" dirty="0" smtClean="0">
              <a:solidFill>
                <a:schemeClr val="tx1"/>
              </a:solidFill>
            </a:rPr>
            <a:t>Reported in the functions/programs section of the statement</a:t>
          </a:r>
          <a:endParaRPr lang="en-US" b="1" dirty="0">
            <a:solidFill>
              <a:schemeClr val="tx1"/>
            </a:solidFill>
          </a:endParaRPr>
        </a:p>
      </dgm:t>
    </dgm:pt>
    <dgm:pt modelId="{2A1ACE93-5EA4-4B2C-85A2-D5D86417DC8A}" type="parTrans" cxnId="{9EA878C5-B940-4D23-A6F7-1289EA981C41}">
      <dgm:prSet/>
      <dgm:spPr/>
      <dgm:t>
        <a:bodyPr/>
        <a:lstStyle/>
        <a:p>
          <a:endParaRPr lang="en-US"/>
        </a:p>
      </dgm:t>
    </dgm:pt>
    <dgm:pt modelId="{2E8A4611-A491-42F5-A8CA-8CCE5D624AB7}" type="sibTrans" cxnId="{9EA878C5-B940-4D23-A6F7-1289EA981C41}">
      <dgm:prSet/>
      <dgm:spPr/>
      <dgm:t>
        <a:bodyPr/>
        <a:lstStyle/>
        <a:p>
          <a:endParaRPr lang="en-US"/>
        </a:p>
      </dgm:t>
    </dgm:pt>
    <dgm:pt modelId="{444E7A0D-9AB8-4B68-8C66-105D5DFF11A0}">
      <dgm:prSet phldrT="[Text]"/>
      <dgm:spPr>
        <a:solidFill>
          <a:schemeClr val="bg1">
            <a:lumMod val="65000"/>
          </a:schemeClr>
        </a:solidFill>
      </dgm:spPr>
      <dgm:t>
        <a:bodyPr/>
        <a:lstStyle/>
        <a:p>
          <a:r>
            <a:rPr lang="en-US" b="1" dirty="0" smtClean="0">
              <a:solidFill>
                <a:schemeClr val="tx1"/>
              </a:solidFill>
            </a:rPr>
            <a:t>Reported in a separate section in the bottom portion of the statement</a:t>
          </a:r>
          <a:endParaRPr lang="en-US" b="1" dirty="0">
            <a:solidFill>
              <a:schemeClr val="tx1"/>
            </a:solidFill>
          </a:endParaRPr>
        </a:p>
      </dgm:t>
    </dgm:pt>
    <dgm:pt modelId="{5841CA3E-4DAF-488E-AEC9-D442929505C5}" type="parTrans" cxnId="{5BF18D9D-21F4-46E5-AD4A-CFC736DD21DB}">
      <dgm:prSet/>
      <dgm:spPr/>
      <dgm:t>
        <a:bodyPr/>
        <a:lstStyle/>
        <a:p>
          <a:endParaRPr lang="en-US"/>
        </a:p>
      </dgm:t>
    </dgm:pt>
    <dgm:pt modelId="{56F5C048-A443-472B-BEAC-702527B0A11B}" type="sibTrans" cxnId="{5BF18D9D-21F4-46E5-AD4A-CFC736DD21DB}">
      <dgm:prSet/>
      <dgm:spPr/>
      <dgm:t>
        <a:bodyPr/>
        <a:lstStyle/>
        <a:p>
          <a:endParaRPr lang="en-US"/>
        </a:p>
      </dgm:t>
    </dgm:pt>
    <dgm:pt modelId="{36779FD6-9B29-415F-A1A1-77481729E3DB}" type="pres">
      <dgm:prSet presAssocID="{F9215746-85B3-4B39-9DEC-4067EC5B067B}" presName="cycle" presStyleCnt="0">
        <dgm:presLayoutVars>
          <dgm:dir/>
          <dgm:resizeHandles val="exact"/>
        </dgm:presLayoutVars>
      </dgm:prSet>
      <dgm:spPr/>
      <dgm:t>
        <a:bodyPr/>
        <a:lstStyle/>
        <a:p>
          <a:endParaRPr lang="en-US"/>
        </a:p>
      </dgm:t>
    </dgm:pt>
    <dgm:pt modelId="{51B24516-A2F0-4177-A7DA-72D2C5F2ACB6}" type="pres">
      <dgm:prSet presAssocID="{6E5FCA73-A4AB-4881-98E0-11190FD5655F}" presName="arrow" presStyleLbl="node1" presStyleIdx="0" presStyleCnt="2" custScaleY="103988">
        <dgm:presLayoutVars>
          <dgm:bulletEnabled val="1"/>
        </dgm:presLayoutVars>
      </dgm:prSet>
      <dgm:spPr/>
      <dgm:t>
        <a:bodyPr/>
        <a:lstStyle/>
        <a:p>
          <a:endParaRPr lang="en-US"/>
        </a:p>
      </dgm:t>
    </dgm:pt>
    <dgm:pt modelId="{BAD1E55E-873E-4C42-9B91-303D9E8DDAB7}" type="pres">
      <dgm:prSet presAssocID="{56FF3D43-2599-406A-A0F5-2294C6DEA708}" presName="arrow" presStyleLbl="node1" presStyleIdx="1" presStyleCnt="2" custScaleY="103194">
        <dgm:presLayoutVars>
          <dgm:bulletEnabled val="1"/>
        </dgm:presLayoutVars>
      </dgm:prSet>
      <dgm:spPr/>
      <dgm:t>
        <a:bodyPr/>
        <a:lstStyle/>
        <a:p>
          <a:endParaRPr lang="en-US"/>
        </a:p>
      </dgm:t>
    </dgm:pt>
  </dgm:ptLst>
  <dgm:cxnLst>
    <dgm:cxn modelId="{C92271A1-A9A3-4C7D-A830-5DF115D6E60A}" type="presOf" srcId="{F9215746-85B3-4B39-9DEC-4067EC5B067B}" destId="{36779FD6-9B29-415F-A1A1-77481729E3DB}" srcOrd="0" destOrd="0" presId="urn:microsoft.com/office/officeart/2005/8/layout/arrow1"/>
    <dgm:cxn modelId="{FD5438C6-52CE-4BFD-8A2F-A0E476A95478}" type="presOf" srcId="{444E7A0D-9AB8-4B68-8C66-105D5DFF11A0}" destId="{BAD1E55E-873E-4C42-9B91-303D9E8DDAB7}" srcOrd="0" destOrd="1" presId="urn:microsoft.com/office/officeart/2005/8/layout/arrow1"/>
    <dgm:cxn modelId="{CDA7B94E-88FC-4A4A-9EA1-D6A600484763}" srcId="{F9215746-85B3-4B39-9DEC-4067EC5B067B}" destId="{6E5FCA73-A4AB-4881-98E0-11190FD5655F}" srcOrd="0" destOrd="0" parTransId="{0CCE586F-F20E-414A-88A2-EDDBC48219B8}" sibTransId="{0C1E3E00-C2FB-4686-8427-F31EABE58217}"/>
    <dgm:cxn modelId="{D533B688-760F-4F10-A485-07F5CB689F35}" type="presOf" srcId="{E900A251-9A38-4F1B-8A40-806149B4CB97}" destId="{51B24516-A2F0-4177-A7DA-72D2C5F2ACB6}" srcOrd="0" destOrd="1" presId="urn:microsoft.com/office/officeart/2005/8/layout/arrow1"/>
    <dgm:cxn modelId="{AE7C0420-2E9C-49BA-8808-3BF7915BD6A2}" type="presOf" srcId="{56FF3D43-2599-406A-A0F5-2294C6DEA708}" destId="{BAD1E55E-873E-4C42-9B91-303D9E8DDAB7}" srcOrd="0" destOrd="0" presId="urn:microsoft.com/office/officeart/2005/8/layout/arrow1"/>
    <dgm:cxn modelId="{5BF18D9D-21F4-46E5-AD4A-CFC736DD21DB}" srcId="{56FF3D43-2599-406A-A0F5-2294C6DEA708}" destId="{444E7A0D-9AB8-4B68-8C66-105D5DFF11A0}" srcOrd="0" destOrd="0" parTransId="{5841CA3E-4DAF-488E-AEC9-D442929505C5}" sibTransId="{56F5C048-A443-472B-BEAC-702527B0A11B}"/>
    <dgm:cxn modelId="{9EA878C5-B940-4D23-A6F7-1289EA981C41}" srcId="{6E5FCA73-A4AB-4881-98E0-11190FD5655F}" destId="{E900A251-9A38-4F1B-8A40-806149B4CB97}" srcOrd="0" destOrd="0" parTransId="{2A1ACE93-5EA4-4B2C-85A2-D5D86417DC8A}" sibTransId="{2E8A4611-A491-42F5-A8CA-8CCE5D624AB7}"/>
    <dgm:cxn modelId="{263C9EEE-C6A7-44AC-9E94-A6BD0B97A004}" srcId="{F9215746-85B3-4B39-9DEC-4067EC5B067B}" destId="{56FF3D43-2599-406A-A0F5-2294C6DEA708}" srcOrd="1" destOrd="0" parTransId="{2BE7D0BF-05B6-46E3-B6AC-07547EF6CEFA}" sibTransId="{09A888B1-9C3F-4F7F-AAB9-E8EBFEF14C3B}"/>
    <dgm:cxn modelId="{96F8FCCF-B157-4F5E-9A73-27A19EF13F18}" type="presOf" srcId="{6E5FCA73-A4AB-4881-98E0-11190FD5655F}" destId="{51B24516-A2F0-4177-A7DA-72D2C5F2ACB6}" srcOrd="0" destOrd="0" presId="urn:microsoft.com/office/officeart/2005/8/layout/arrow1"/>
    <dgm:cxn modelId="{4C3386A2-62BE-4484-BA53-44FF7630A692}" type="presParOf" srcId="{36779FD6-9B29-415F-A1A1-77481729E3DB}" destId="{51B24516-A2F0-4177-A7DA-72D2C5F2ACB6}" srcOrd="0" destOrd="0" presId="urn:microsoft.com/office/officeart/2005/8/layout/arrow1"/>
    <dgm:cxn modelId="{35BD3C1D-125D-49AF-B432-E1055CB6E456}" type="presParOf" srcId="{36779FD6-9B29-415F-A1A1-77481729E3DB}" destId="{BAD1E55E-873E-4C42-9B91-303D9E8DDAB7}"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E430FE-3772-4D28-9C10-D4D6D9C6DA6A}" type="doc">
      <dgm:prSet loTypeId="urn:microsoft.com/office/officeart/2005/8/layout/vList5" loCatId="list" qsTypeId="urn:microsoft.com/office/officeart/2005/8/quickstyle/simple1" qsCatId="simple" csTypeId="urn:microsoft.com/office/officeart/2005/8/colors/accent4_2" csCatId="accent4" phldr="1"/>
      <dgm:spPr/>
      <dgm:t>
        <a:bodyPr/>
        <a:lstStyle/>
        <a:p>
          <a:endParaRPr lang="en-US"/>
        </a:p>
      </dgm:t>
    </dgm:pt>
    <dgm:pt modelId="{6ECBE1E9-CAA9-403F-9639-BE7E9C4750B2}">
      <dgm:prSet phldrT="[Text]" custT="1"/>
      <dgm:spPr/>
      <dgm:t>
        <a:bodyPr/>
        <a:lstStyle/>
        <a:p>
          <a:r>
            <a:rPr lang="en-US" sz="2000" dirty="0" smtClean="0"/>
            <a:t>Charges for services</a:t>
          </a:r>
          <a:endParaRPr lang="en-US" sz="2000" dirty="0"/>
        </a:p>
      </dgm:t>
    </dgm:pt>
    <dgm:pt modelId="{139B4AD8-2CDD-4AA2-A22B-845BEF2BC468}" type="parTrans" cxnId="{45418993-DDCA-42C5-A5DC-00B4D73B02CD}">
      <dgm:prSet/>
      <dgm:spPr/>
      <dgm:t>
        <a:bodyPr/>
        <a:lstStyle/>
        <a:p>
          <a:endParaRPr lang="en-US"/>
        </a:p>
      </dgm:t>
    </dgm:pt>
    <dgm:pt modelId="{9E382C88-F9DE-4D01-8DE7-4D1E46FC9D13}" type="sibTrans" cxnId="{45418993-DDCA-42C5-A5DC-00B4D73B02CD}">
      <dgm:prSet/>
      <dgm:spPr/>
      <dgm:t>
        <a:bodyPr/>
        <a:lstStyle/>
        <a:p>
          <a:endParaRPr lang="en-US"/>
        </a:p>
      </dgm:t>
    </dgm:pt>
    <dgm:pt modelId="{25657815-E796-413D-9D01-738181F6C6D1}">
      <dgm:prSet phldrT="[Text]" custT="1"/>
      <dgm:spPr/>
      <dgm:t>
        <a:bodyPr/>
        <a:lstStyle/>
        <a:p>
          <a:r>
            <a:rPr lang="en-US" sz="2000" dirty="0" smtClean="0"/>
            <a:t>Charges to customers or others for both governmental and business-type activities; fines &amp; forfeits; licenses &amp; permits</a:t>
          </a:r>
          <a:endParaRPr lang="en-US" sz="2000" dirty="0"/>
        </a:p>
      </dgm:t>
    </dgm:pt>
    <dgm:pt modelId="{DF95D90B-D1E0-4921-8246-14594A0298D6}" type="parTrans" cxnId="{59130F5E-06F7-438E-9E7A-6DDDE3F34F4C}">
      <dgm:prSet/>
      <dgm:spPr/>
      <dgm:t>
        <a:bodyPr/>
        <a:lstStyle/>
        <a:p>
          <a:endParaRPr lang="en-US"/>
        </a:p>
      </dgm:t>
    </dgm:pt>
    <dgm:pt modelId="{03E50025-9BC7-42B5-B90D-13939C44B026}" type="sibTrans" cxnId="{59130F5E-06F7-438E-9E7A-6DDDE3F34F4C}">
      <dgm:prSet/>
      <dgm:spPr/>
      <dgm:t>
        <a:bodyPr/>
        <a:lstStyle/>
        <a:p>
          <a:endParaRPr lang="en-US"/>
        </a:p>
      </dgm:t>
    </dgm:pt>
    <dgm:pt modelId="{B45EA032-B41A-4863-907E-ABB6476E250C}">
      <dgm:prSet phldrT="[Text]" custT="1"/>
      <dgm:spPr/>
      <dgm:t>
        <a:bodyPr/>
        <a:lstStyle/>
        <a:p>
          <a:r>
            <a:rPr lang="en-US" sz="2000" dirty="0" smtClean="0"/>
            <a:t>Operating grants and contributions</a:t>
          </a:r>
          <a:endParaRPr lang="en-US" sz="2000" dirty="0"/>
        </a:p>
      </dgm:t>
    </dgm:pt>
    <dgm:pt modelId="{67A2A0EC-B7AC-464E-80FF-38462C4BA976}" type="parTrans" cxnId="{000D1061-75D2-49DD-B2A3-936B22EDD16C}">
      <dgm:prSet/>
      <dgm:spPr/>
      <dgm:t>
        <a:bodyPr/>
        <a:lstStyle/>
        <a:p>
          <a:endParaRPr lang="en-US"/>
        </a:p>
      </dgm:t>
    </dgm:pt>
    <dgm:pt modelId="{3FBE2D59-34E8-49AC-8110-93B2C951027A}" type="sibTrans" cxnId="{000D1061-75D2-49DD-B2A3-936B22EDD16C}">
      <dgm:prSet/>
      <dgm:spPr/>
      <dgm:t>
        <a:bodyPr/>
        <a:lstStyle/>
        <a:p>
          <a:endParaRPr lang="en-US"/>
        </a:p>
      </dgm:t>
    </dgm:pt>
    <dgm:pt modelId="{B33F4CBE-6D4A-4EC8-B32E-5FE5AD6CAF45}">
      <dgm:prSet phldrT="[Text]" custT="1"/>
      <dgm:spPr/>
      <dgm:t>
        <a:bodyPr/>
        <a:lstStyle/>
        <a:p>
          <a:r>
            <a:rPr lang="en-US" sz="2000" dirty="0" smtClean="0"/>
            <a:t>Grants and contributions restricted for operating purposes by other governments, organizations, or individuals</a:t>
          </a:r>
          <a:endParaRPr lang="en-US" sz="2000" dirty="0"/>
        </a:p>
      </dgm:t>
    </dgm:pt>
    <dgm:pt modelId="{EB3150E0-0B49-4D6F-BDF6-75CB292DA428}" type="parTrans" cxnId="{FFBE1500-2BDF-4169-AE04-B2FC9B460F9D}">
      <dgm:prSet/>
      <dgm:spPr/>
      <dgm:t>
        <a:bodyPr/>
        <a:lstStyle/>
        <a:p>
          <a:endParaRPr lang="en-US"/>
        </a:p>
      </dgm:t>
    </dgm:pt>
    <dgm:pt modelId="{D171F593-1D60-4E3C-B6CC-6E42F442E074}" type="sibTrans" cxnId="{FFBE1500-2BDF-4169-AE04-B2FC9B460F9D}">
      <dgm:prSet/>
      <dgm:spPr/>
      <dgm:t>
        <a:bodyPr/>
        <a:lstStyle/>
        <a:p>
          <a:endParaRPr lang="en-US"/>
        </a:p>
      </dgm:t>
    </dgm:pt>
    <dgm:pt modelId="{AA9767A1-A295-4F8B-A115-9433547B9EFF}">
      <dgm:prSet phldrT="[Text]" custT="1"/>
      <dgm:spPr/>
      <dgm:t>
        <a:bodyPr/>
        <a:lstStyle/>
        <a:p>
          <a:r>
            <a:rPr lang="en-US" sz="2000" dirty="0" smtClean="0"/>
            <a:t>Capital grants and contributions</a:t>
          </a:r>
          <a:endParaRPr lang="en-US" sz="2000" dirty="0"/>
        </a:p>
      </dgm:t>
    </dgm:pt>
    <dgm:pt modelId="{8EBB8FFD-8D92-4363-8BFC-F203471DD94D}" type="parTrans" cxnId="{66B85B1A-3A63-466A-BBB9-5F12E5C429A0}">
      <dgm:prSet/>
      <dgm:spPr/>
      <dgm:t>
        <a:bodyPr/>
        <a:lstStyle/>
        <a:p>
          <a:endParaRPr lang="en-US"/>
        </a:p>
      </dgm:t>
    </dgm:pt>
    <dgm:pt modelId="{AF190FCB-04E7-4D6B-A316-9A33F2FFDF3D}" type="sibTrans" cxnId="{66B85B1A-3A63-466A-BBB9-5F12E5C429A0}">
      <dgm:prSet/>
      <dgm:spPr/>
      <dgm:t>
        <a:bodyPr/>
        <a:lstStyle/>
        <a:p>
          <a:endParaRPr lang="en-US"/>
        </a:p>
      </dgm:t>
    </dgm:pt>
    <dgm:pt modelId="{B1941AC0-8B06-4DDE-A808-18DFC3B73B7B}">
      <dgm:prSet phldrT="[Text]" custT="1"/>
      <dgm:spPr/>
      <dgm:t>
        <a:bodyPr/>
        <a:lstStyle/>
        <a:p>
          <a:r>
            <a:rPr lang="en-US" sz="2000" dirty="0" smtClean="0"/>
            <a:t>Grants and contributions restricted for capital acquisitions by other governments, organizations, or individuals</a:t>
          </a:r>
          <a:endParaRPr lang="en-US" sz="2000" dirty="0"/>
        </a:p>
      </dgm:t>
    </dgm:pt>
    <dgm:pt modelId="{4D9A7027-4BBB-4AB3-A8B3-25AAC4C4D5B4}" type="parTrans" cxnId="{05D67AB4-7055-48AD-87A2-5B4C3E16DBF3}">
      <dgm:prSet/>
      <dgm:spPr/>
      <dgm:t>
        <a:bodyPr/>
        <a:lstStyle/>
        <a:p>
          <a:endParaRPr lang="en-US"/>
        </a:p>
      </dgm:t>
    </dgm:pt>
    <dgm:pt modelId="{9D1B0BFA-99E2-42FF-B509-DAA54A6D21C8}" type="sibTrans" cxnId="{05D67AB4-7055-48AD-87A2-5B4C3E16DBF3}">
      <dgm:prSet/>
      <dgm:spPr/>
      <dgm:t>
        <a:bodyPr/>
        <a:lstStyle/>
        <a:p>
          <a:endParaRPr lang="en-US"/>
        </a:p>
      </dgm:t>
    </dgm:pt>
    <dgm:pt modelId="{475E2334-5334-486B-8815-4530211BC681}" type="pres">
      <dgm:prSet presAssocID="{E5E430FE-3772-4D28-9C10-D4D6D9C6DA6A}" presName="Name0" presStyleCnt="0">
        <dgm:presLayoutVars>
          <dgm:dir/>
          <dgm:animLvl val="lvl"/>
          <dgm:resizeHandles val="exact"/>
        </dgm:presLayoutVars>
      </dgm:prSet>
      <dgm:spPr/>
      <dgm:t>
        <a:bodyPr/>
        <a:lstStyle/>
        <a:p>
          <a:endParaRPr lang="en-US"/>
        </a:p>
      </dgm:t>
    </dgm:pt>
    <dgm:pt modelId="{172259E6-0CC5-45E8-9D14-B4744B217959}" type="pres">
      <dgm:prSet presAssocID="{6ECBE1E9-CAA9-403F-9639-BE7E9C4750B2}" presName="linNode" presStyleCnt="0"/>
      <dgm:spPr/>
    </dgm:pt>
    <dgm:pt modelId="{BEAA57D8-F8F6-42CA-B1AF-7C4F11BA84E5}" type="pres">
      <dgm:prSet presAssocID="{6ECBE1E9-CAA9-403F-9639-BE7E9C4750B2}" presName="parentText" presStyleLbl="node1" presStyleIdx="0" presStyleCnt="3">
        <dgm:presLayoutVars>
          <dgm:chMax val="1"/>
          <dgm:bulletEnabled val="1"/>
        </dgm:presLayoutVars>
      </dgm:prSet>
      <dgm:spPr/>
      <dgm:t>
        <a:bodyPr/>
        <a:lstStyle/>
        <a:p>
          <a:endParaRPr lang="en-US"/>
        </a:p>
      </dgm:t>
    </dgm:pt>
    <dgm:pt modelId="{EEC2DC12-59D6-4C89-A26C-810B01BEACF1}" type="pres">
      <dgm:prSet presAssocID="{6ECBE1E9-CAA9-403F-9639-BE7E9C4750B2}" presName="descendantText" presStyleLbl="alignAccFollowNode1" presStyleIdx="0" presStyleCnt="3" custScaleX="140985" custScaleY="112645">
        <dgm:presLayoutVars>
          <dgm:bulletEnabled val="1"/>
        </dgm:presLayoutVars>
      </dgm:prSet>
      <dgm:spPr/>
      <dgm:t>
        <a:bodyPr/>
        <a:lstStyle/>
        <a:p>
          <a:endParaRPr lang="en-US"/>
        </a:p>
      </dgm:t>
    </dgm:pt>
    <dgm:pt modelId="{F873AEA1-1CB9-451D-99A7-E0E71A958206}" type="pres">
      <dgm:prSet presAssocID="{9E382C88-F9DE-4D01-8DE7-4D1E46FC9D13}" presName="sp" presStyleCnt="0"/>
      <dgm:spPr/>
    </dgm:pt>
    <dgm:pt modelId="{C5CF36AF-836E-42A3-9094-2BF7FDE14D4F}" type="pres">
      <dgm:prSet presAssocID="{B45EA032-B41A-4863-907E-ABB6476E250C}" presName="linNode" presStyleCnt="0"/>
      <dgm:spPr/>
    </dgm:pt>
    <dgm:pt modelId="{647E2F15-934F-4E0A-82C7-12F9EDCFF72E}" type="pres">
      <dgm:prSet presAssocID="{B45EA032-B41A-4863-907E-ABB6476E250C}" presName="parentText" presStyleLbl="node1" presStyleIdx="1" presStyleCnt="3" custScaleX="81033">
        <dgm:presLayoutVars>
          <dgm:chMax val="1"/>
          <dgm:bulletEnabled val="1"/>
        </dgm:presLayoutVars>
      </dgm:prSet>
      <dgm:spPr/>
      <dgm:t>
        <a:bodyPr/>
        <a:lstStyle/>
        <a:p>
          <a:endParaRPr lang="en-US"/>
        </a:p>
      </dgm:t>
    </dgm:pt>
    <dgm:pt modelId="{F91AB9F2-245C-44E1-BF59-1DB2E55CE890}" type="pres">
      <dgm:prSet presAssocID="{B45EA032-B41A-4863-907E-ABB6476E250C}" presName="descendantText" presStyleLbl="alignAccFollowNode1" presStyleIdx="1" presStyleCnt="3" custScaleX="109632" custScaleY="112617">
        <dgm:presLayoutVars>
          <dgm:bulletEnabled val="1"/>
        </dgm:presLayoutVars>
      </dgm:prSet>
      <dgm:spPr/>
      <dgm:t>
        <a:bodyPr/>
        <a:lstStyle/>
        <a:p>
          <a:endParaRPr lang="en-US"/>
        </a:p>
      </dgm:t>
    </dgm:pt>
    <dgm:pt modelId="{4E4CDEB5-DB3A-4258-A91D-A29FE187C875}" type="pres">
      <dgm:prSet presAssocID="{3FBE2D59-34E8-49AC-8110-93B2C951027A}" presName="sp" presStyleCnt="0"/>
      <dgm:spPr/>
    </dgm:pt>
    <dgm:pt modelId="{4DAE021D-B629-47EA-898F-4CB4BC5F8E8D}" type="pres">
      <dgm:prSet presAssocID="{AA9767A1-A295-4F8B-A115-9433547B9EFF}" presName="linNode" presStyleCnt="0"/>
      <dgm:spPr/>
    </dgm:pt>
    <dgm:pt modelId="{51DAD64E-5546-4B54-86BC-4C93D2924B28}" type="pres">
      <dgm:prSet presAssocID="{AA9767A1-A295-4F8B-A115-9433547B9EFF}" presName="parentText" presStyleLbl="node1" presStyleIdx="2" presStyleCnt="3">
        <dgm:presLayoutVars>
          <dgm:chMax val="1"/>
          <dgm:bulletEnabled val="1"/>
        </dgm:presLayoutVars>
      </dgm:prSet>
      <dgm:spPr/>
      <dgm:t>
        <a:bodyPr/>
        <a:lstStyle/>
        <a:p>
          <a:endParaRPr lang="en-US"/>
        </a:p>
      </dgm:t>
    </dgm:pt>
    <dgm:pt modelId="{C91CC5E0-FDBF-4629-8A13-393EB9465CD7}" type="pres">
      <dgm:prSet presAssocID="{AA9767A1-A295-4F8B-A115-9433547B9EFF}" presName="descendantText" presStyleLbl="alignAccFollowNode1" presStyleIdx="2" presStyleCnt="3" custScaleX="134651" custScaleY="114955" custLinFactNeighborX="2661" custLinFactNeighborY="4730">
        <dgm:presLayoutVars>
          <dgm:bulletEnabled val="1"/>
        </dgm:presLayoutVars>
      </dgm:prSet>
      <dgm:spPr/>
      <dgm:t>
        <a:bodyPr/>
        <a:lstStyle/>
        <a:p>
          <a:endParaRPr lang="en-US"/>
        </a:p>
      </dgm:t>
    </dgm:pt>
  </dgm:ptLst>
  <dgm:cxnLst>
    <dgm:cxn modelId="{85D07B14-3FD9-4631-8F83-E1AED3B5AB89}" type="presOf" srcId="{25657815-E796-413D-9D01-738181F6C6D1}" destId="{EEC2DC12-59D6-4C89-A26C-810B01BEACF1}" srcOrd="0" destOrd="0" presId="urn:microsoft.com/office/officeart/2005/8/layout/vList5"/>
    <dgm:cxn modelId="{59130F5E-06F7-438E-9E7A-6DDDE3F34F4C}" srcId="{6ECBE1E9-CAA9-403F-9639-BE7E9C4750B2}" destId="{25657815-E796-413D-9D01-738181F6C6D1}" srcOrd="0" destOrd="0" parTransId="{DF95D90B-D1E0-4921-8246-14594A0298D6}" sibTransId="{03E50025-9BC7-42B5-B90D-13939C44B026}"/>
    <dgm:cxn modelId="{AD1E256F-5F69-47F0-A936-793CAD44C9C1}" type="presOf" srcId="{B33F4CBE-6D4A-4EC8-B32E-5FE5AD6CAF45}" destId="{F91AB9F2-245C-44E1-BF59-1DB2E55CE890}" srcOrd="0" destOrd="0" presId="urn:microsoft.com/office/officeart/2005/8/layout/vList5"/>
    <dgm:cxn modelId="{6373C23A-C6D8-4879-B0E8-9DF03B6E4346}" type="presOf" srcId="{6ECBE1E9-CAA9-403F-9639-BE7E9C4750B2}" destId="{BEAA57D8-F8F6-42CA-B1AF-7C4F11BA84E5}" srcOrd="0" destOrd="0" presId="urn:microsoft.com/office/officeart/2005/8/layout/vList5"/>
    <dgm:cxn modelId="{66B85B1A-3A63-466A-BBB9-5F12E5C429A0}" srcId="{E5E430FE-3772-4D28-9C10-D4D6D9C6DA6A}" destId="{AA9767A1-A295-4F8B-A115-9433547B9EFF}" srcOrd="2" destOrd="0" parTransId="{8EBB8FFD-8D92-4363-8BFC-F203471DD94D}" sibTransId="{AF190FCB-04E7-4D6B-A316-9A33F2FFDF3D}"/>
    <dgm:cxn modelId="{FFBE1500-2BDF-4169-AE04-B2FC9B460F9D}" srcId="{B45EA032-B41A-4863-907E-ABB6476E250C}" destId="{B33F4CBE-6D4A-4EC8-B32E-5FE5AD6CAF45}" srcOrd="0" destOrd="0" parTransId="{EB3150E0-0B49-4D6F-BDF6-75CB292DA428}" sibTransId="{D171F593-1D60-4E3C-B6CC-6E42F442E074}"/>
    <dgm:cxn modelId="{75B92B87-6E02-40EC-8BEE-DB522DF174F6}" type="presOf" srcId="{B45EA032-B41A-4863-907E-ABB6476E250C}" destId="{647E2F15-934F-4E0A-82C7-12F9EDCFF72E}" srcOrd="0" destOrd="0" presId="urn:microsoft.com/office/officeart/2005/8/layout/vList5"/>
    <dgm:cxn modelId="{9EF55605-327D-4635-9EE8-719DD3C4EB42}" type="presOf" srcId="{B1941AC0-8B06-4DDE-A808-18DFC3B73B7B}" destId="{C91CC5E0-FDBF-4629-8A13-393EB9465CD7}" srcOrd="0" destOrd="0" presId="urn:microsoft.com/office/officeart/2005/8/layout/vList5"/>
    <dgm:cxn modelId="{D994750A-15B5-47F7-85B8-1FF83BFDAD95}" type="presOf" srcId="{E5E430FE-3772-4D28-9C10-D4D6D9C6DA6A}" destId="{475E2334-5334-486B-8815-4530211BC681}" srcOrd="0" destOrd="0" presId="urn:microsoft.com/office/officeart/2005/8/layout/vList5"/>
    <dgm:cxn modelId="{45418993-DDCA-42C5-A5DC-00B4D73B02CD}" srcId="{E5E430FE-3772-4D28-9C10-D4D6D9C6DA6A}" destId="{6ECBE1E9-CAA9-403F-9639-BE7E9C4750B2}" srcOrd="0" destOrd="0" parTransId="{139B4AD8-2CDD-4AA2-A22B-845BEF2BC468}" sibTransId="{9E382C88-F9DE-4D01-8DE7-4D1E46FC9D13}"/>
    <dgm:cxn modelId="{B6375870-2F2A-4831-828C-35D1DF070D76}" type="presOf" srcId="{AA9767A1-A295-4F8B-A115-9433547B9EFF}" destId="{51DAD64E-5546-4B54-86BC-4C93D2924B28}" srcOrd="0" destOrd="0" presId="urn:microsoft.com/office/officeart/2005/8/layout/vList5"/>
    <dgm:cxn modelId="{05D67AB4-7055-48AD-87A2-5B4C3E16DBF3}" srcId="{AA9767A1-A295-4F8B-A115-9433547B9EFF}" destId="{B1941AC0-8B06-4DDE-A808-18DFC3B73B7B}" srcOrd="0" destOrd="0" parTransId="{4D9A7027-4BBB-4AB3-A8B3-25AAC4C4D5B4}" sibTransId="{9D1B0BFA-99E2-42FF-B509-DAA54A6D21C8}"/>
    <dgm:cxn modelId="{000D1061-75D2-49DD-B2A3-936B22EDD16C}" srcId="{E5E430FE-3772-4D28-9C10-D4D6D9C6DA6A}" destId="{B45EA032-B41A-4863-907E-ABB6476E250C}" srcOrd="1" destOrd="0" parTransId="{67A2A0EC-B7AC-464E-80FF-38462C4BA976}" sibTransId="{3FBE2D59-34E8-49AC-8110-93B2C951027A}"/>
    <dgm:cxn modelId="{E1121142-06C6-4392-BB51-97B9A04A398C}" type="presParOf" srcId="{475E2334-5334-486B-8815-4530211BC681}" destId="{172259E6-0CC5-45E8-9D14-B4744B217959}" srcOrd="0" destOrd="0" presId="urn:microsoft.com/office/officeart/2005/8/layout/vList5"/>
    <dgm:cxn modelId="{F350A1E4-CBC5-457F-BB05-9E87D4C5B595}" type="presParOf" srcId="{172259E6-0CC5-45E8-9D14-B4744B217959}" destId="{BEAA57D8-F8F6-42CA-B1AF-7C4F11BA84E5}" srcOrd="0" destOrd="0" presId="urn:microsoft.com/office/officeart/2005/8/layout/vList5"/>
    <dgm:cxn modelId="{158375BB-8E50-41D3-9AFC-436BF7C5408A}" type="presParOf" srcId="{172259E6-0CC5-45E8-9D14-B4744B217959}" destId="{EEC2DC12-59D6-4C89-A26C-810B01BEACF1}" srcOrd="1" destOrd="0" presId="urn:microsoft.com/office/officeart/2005/8/layout/vList5"/>
    <dgm:cxn modelId="{9AB17EEE-340F-46F2-9D27-30105BD8001D}" type="presParOf" srcId="{475E2334-5334-486B-8815-4530211BC681}" destId="{F873AEA1-1CB9-451D-99A7-E0E71A958206}" srcOrd="1" destOrd="0" presId="urn:microsoft.com/office/officeart/2005/8/layout/vList5"/>
    <dgm:cxn modelId="{7694A56D-0E91-4EFE-BD34-6DE10101B2A7}" type="presParOf" srcId="{475E2334-5334-486B-8815-4530211BC681}" destId="{C5CF36AF-836E-42A3-9094-2BF7FDE14D4F}" srcOrd="2" destOrd="0" presId="urn:microsoft.com/office/officeart/2005/8/layout/vList5"/>
    <dgm:cxn modelId="{BAF8694B-38A5-45F1-9333-A14D26D1AB03}" type="presParOf" srcId="{C5CF36AF-836E-42A3-9094-2BF7FDE14D4F}" destId="{647E2F15-934F-4E0A-82C7-12F9EDCFF72E}" srcOrd="0" destOrd="0" presId="urn:microsoft.com/office/officeart/2005/8/layout/vList5"/>
    <dgm:cxn modelId="{5D108005-BB40-4312-9269-FBEABB5F33D3}" type="presParOf" srcId="{C5CF36AF-836E-42A3-9094-2BF7FDE14D4F}" destId="{F91AB9F2-245C-44E1-BF59-1DB2E55CE890}" srcOrd="1" destOrd="0" presId="urn:microsoft.com/office/officeart/2005/8/layout/vList5"/>
    <dgm:cxn modelId="{BF46C1D6-5B2F-4CBD-8B10-E129FF3D724D}" type="presParOf" srcId="{475E2334-5334-486B-8815-4530211BC681}" destId="{4E4CDEB5-DB3A-4258-A91D-A29FE187C875}" srcOrd="3" destOrd="0" presId="urn:microsoft.com/office/officeart/2005/8/layout/vList5"/>
    <dgm:cxn modelId="{7F427FAD-4C2D-4986-B569-F96FCAEA37EA}" type="presParOf" srcId="{475E2334-5334-486B-8815-4530211BC681}" destId="{4DAE021D-B629-47EA-898F-4CB4BC5F8E8D}" srcOrd="4" destOrd="0" presId="urn:microsoft.com/office/officeart/2005/8/layout/vList5"/>
    <dgm:cxn modelId="{A92D2A33-0E81-48A8-A8A1-F132A2DCC71D}" type="presParOf" srcId="{4DAE021D-B629-47EA-898F-4CB4BC5F8E8D}" destId="{51DAD64E-5546-4B54-86BC-4C93D2924B28}" srcOrd="0" destOrd="0" presId="urn:microsoft.com/office/officeart/2005/8/layout/vList5"/>
    <dgm:cxn modelId="{2687167C-C68C-4D46-9ADC-358698F0B1E4}" type="presParOf" srcId="{4DAE021D-B629-47EA-898F-4CB4BC5F8E8D}" destId="{C91CC5E0-FDBF-4629-8A13-393EB9465CD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7346E66-A79D-4CC6-BF7D-51860A0F580E}"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US"/>
        </a:p>
      </dgm:t>
    </dgm:pt>
    <dgm:pt modelId="{D406B10F-D492-4103-A3E1-37206BB1299F}">
      <dgm:prSet phldrT="[Text]" custT="1"/>
      <dgm:spPr>
        <a:solidFill>
          <a:schemeClr val="accent1">
            <a:lumMod val="50000"/>
          </a:schemeClr>
        </a:solidFill>
      </dgm:spPr>
      <dgm:t>
        <a:bodyPr/>
        <a:lstStyle/>
        <a:p>
          <a:r>
            <a:rPr lang="en-US" sz="1600" dirty="0" smtClean="0"/>
            <a:t>Governmental Funds</a:t>
          </a:r>
          <a:endParaRPr lang="en-US" sz="1600" dirty="0"/>
        </a:p>
      </dgm:t>
    </dgm:pt>
    <dgm:pt modelId="{8DD12FBD-99D9-4310-81AA-EDFBD65EF18A}" type="parTrans" cxnId="{179DFAEC-77E9-4B5F-8551-7B1D539FDE87}">
      <dgm:prSet/>
      <dgm:spPr/>
      <dgm:t>
        <a:bodyPr/>
        <a:lstStyle/>
        <a:p>
          <a:endParaRPr lang="en-US"/>
        </a:p>
      </dgm:t>
    </dgm:pt>
    <dgm:pt modelId="{57A51D8F-4FD1-45E5-9057-EA66B27A170C}" type="sibTrans" cxnId="{179DFAEC-77E9-4B5F-8551-7B1D539FDE87}">
      <dgm:prSet/>
      <dgm:spPr/>
      <dgm:t>
        <a:bodyPr/>
        <a:lstStyle/>
        <a:p>
          <a:endParaRPr lang="en-US"/>
        </a:p>
      </dgm:t>
    </dgm:pt>
    <dgm:pt modelId="{6C45C482-975F-48B6-B151-1DC0C4D395D8}">
      <dgm:prSet phldrT="[Text]" custT="1"/>
      <dgm:spPr>
        <a:solidFill>
          <a:schemeClr val="accent1">
            <a:lumMod val="75000"/>
          </a:schemeClr>
        </a:solidFill>
      </dgm:spPr>
      <dgm:t>
        <a:bodyPr/>
        <a:lstStyle/>
        <a:p>
          <a:r>
            <a:rPr lang="en-US" sz="2200" dirty="0" smtClean="0"/>
            <a:t>Special Revenue Funds</a:t>
          </a:r>
          <a:endParaRPr lang="en-US" sz="2200" dirty="0"/>
        </a:p>
      </dgm:t>
    </dgm:pt>
    <dgm:pt modelId="{75AF2208-A0AF-4052-B233-43EFABE30B17}" type="parTrans" cxnId="{F753CCF3-8EF8-46C8-B42E-4D020AA41106}">
      <dgm:prSet/>
      <dgm:spPr/>
      <dgm:t>
        <a:bodyPr/>
        <a:lstStyle/>
        <a:p>
          <a:endParaRPr lang="en-US"/>
        </a:p>
      </dgm:t>
    </dgm:pt>
    <dgm:pt modelId="{672D52AE-D065-4A57-8B28-9431DA409742}" type="sibTrans" cxnId="{F753CCF3-8EF8-46C8-B42E-4D020AA41106}">
      <dgm:prSet/>
      <dgm:spPr/>
      <dgm:t>
        <a:bodyPr/>
        <a:lstStyle/>
        <a:p>
          <a:endParaRPr lang="en-US"/>
        </a:p>
      </dgm:t>
    </dgm:pt>
    <dgm:pt modelId="{0DEBD0E2-C9CF-449C-8B7F-88DD22E0060E}">
      <dgm:prSet phldrT="[Text]"/>
      <dgm:spPr>
        <a:solidFill>
          <a:schemeClr val="accent1">
            <a:lumMod val="75000"/>
          </a:schemeClr>
        </a:solidFill>
      </dgm:spPr>
      <dgm:t>
        <a:bodyPr/>
        <a:lstStyle/>
        <a:p>
          <a:r>
            <a:rPr lang="en-US" dirty="0" smtClean="0"/>
            <a:t>Capital Project Funds</a:t>
          </a:r>
          <a:endParaRPr lang="en-US" dirty="0"/>
        </a:p>
      </dgm:t>
    </dgm:pt>
    <dgm:pt modelId="{B34DC7B1-6845-4604-A9C3-6AED8495267B}" type="parTrans" cxnId="{DE761836-392A-4441-8E38-05CA925B95F3}">
      <dgm:prSet/>
      <dgm:spPr/>
      <dgm:t>
        <a:bodyPr/>
        <a:lstStyle/>
        <a:p>
          <a:endParaRPr lang="en-US"/>
        </a:p>
      </dgm:t>
    </dgm:pt>
    <dgm:pt modelId="{D511E2C5-7F1E-4976-8D35-73A692E4D623}" type="sibTrans" cxnId="{DE761836-392A-4441-8E38-05CA925B95F3}">
      <dgm:prSet/>
      <dgm:spPr/>
      <dgm:t>
        <a:bodyPr/>
        <a:lstStyle/>
        <a:p>
          <a:endParaRPr lang="en-US"/>
        </a:p>
      </dgm:t>
    </dgm:pt>
    <dgm:pt modelId="{575A1981-A084-4B8D-A2E3-7DAE95507FB6}">
      <dgm:prSet phldrT="[Text]"/>
      <dgm:spPr>
        <a:solidFill>
          <a:schemeClr val="accent1">
            <a:lumMod val="75000"/>
          </a:schemeClr>
        </a:solidFill>
      </dgm:spPr>
      <dgm:t>
        <a:bodyPr/>
        <a:lstStyle/>
        <a:p>
          <a:r>
            <a:rPr lang="en-US" dirty="0" smtClean="0"/>
            <a:t>Permanent Funds</a:t>
          </a:r>
          <a:endParaRPr lang="en-US" dirty="0"/>
        </a:p>
      </dgm:t>
    </dgm:pt>
    <dgm:pt modelId="{8E82A7A8-3242-4777-80AB-AF50BEAF1C84}" type="sibTrans" cxnId="{2BFAAD4F-F94D-4D87-A06A-9D2E3E916478}">
      <dgm:prSet/>
      <dgm:spPr/>
      <dgm:t>
        <a:bodyPr/>
        <a:lstStyle/>
        <a:p>
          <a:endParaRPr lang="en-US"/>
        </a:p>
      </dgm:t>
    </dgm:pt>
    <dgm:pt modelId="{AFB83D23-34BA-49FF-B44A-79CF12A0AFC1}" type="parTrans" cxnId="{2BFAAD4F-F94D-4D87-A06A-9D2E3E916478}">
      <dgm:prSet/>
      <dgm:spPr/>
      <dgm:t>
        <a:bodyPr/>
        <a:lstStyle/>
        <a:p>
          <a:endParaRPr lang="en-US"/>
        </a:p>
      </dgm:t>
    </dgm:pt>
    <dgm:pt modelId="{6748E9C9-2A9B-4CA8-ABDE-30E81532ED23}">
      <dgm:prSet phldrT="[Text]"/>
      <dgm:spPr>
        <a:solidFill>
          <a:schemeClr val="accent1">
            <a:lumMod val="75000"/>
          </a:schemeClr>
        </a:solidFill>
      </dgm:spPr>
      <dgm:t>
        <a:bodyPr/>
        <a:lstStyle/>
        <a:p>
          <a:r>
            <a:rPr lang="en-US" dirty="0" smtClean="0"/>
            <a:t>Debt Service Funds</a:t>
          </a:r>
          <a:endParaRPr lang="en-US" dirty="0"/>
        </a:p>
      </dgm:t>
    </dgm:pt>
    <dgm:pt modelId="{F6D37F21-137E-47A6-AA0A-E2C0E2B231E5}" type="parTrans" cxnId="{66C2997E-7727-4BA5-B263-806FD2E87764}">
      <dgm:prSet/>
      <dgm:spPr/>
      <dgm:t>
        <a:bodyPr/>
        <a:lstStyle/>
        <a:p>
          <a:endParaRPr lang="en-US"/>
        </a:p>
      </dgm:t>
    </dgm:pt>
    <dgm:pt modelId="{2F5A1039-5727-475A-B845-7229B4EE3EDD}" type="sibTrans" cxnId="{66C2997E-7727-4BA5-B263-806FD2E87764}">
      <dgm:prSet/>
      <dgm:spPr/>
      <dgm:t>
        <a:bodyPr/>
        <a:lstStyle/>
        <a:p>
          <a:endParaRPr lang="en-US"/>
        </a:p>
      </dgm:t>
    </dgm:pt>
    <dgm:pt modelId="{0F38C962-87AC-4D86-AF42-666D1E84381E}">
      <dgm:prSet phldrT="[Text]" custScaleX="234001" custScaleY="143009" custRadScaleRad="77296"/>
      <dgm:spPr>
        <a:solidFill>
          <a:schemeClr val="accent1">
            <a:lumMod val="75000"/>
          </a:schemeClr>
        </a:solidFill>
      </dgm:spPr>
      <dgm:t>
        <a:bodyPr/>
        <a:lstStyle/>
        <a:p>
          <a:endParaRPr lang="en-US"/>
        </a:p>
      </dgm:t>
    </dgm:pt>
    <dgm:pt modelId="{1D8C8A30-CACC-4FFB-962E-C1657BF74CAD}" type="parTrans" cxnId="{3CA7EF41-CE7A-416D-94EA-A90CD0961F11}">
      <dgm:prSet/>
      <dgm:spPr/>
      <dgm:t>
        <a:bodyPr/>
        <a:lstStyle/>
        <a:p>
          <a:endParaRPr lang="en-US"/>
        </a:p>
      </dgm:t>
    </dgm:pt>
    <dgm:pt modelId="{886918F0-3845-4EF5-86F5-EB039BC58660}" type="sibTrans" cxnId="{3CA7EF41-CE7A-416D-94EA-A90CD0961F11}">
      <dgm:prSet/>
      <dgm:spPr/>
      <dgm:t>
        <a:bodyPr/>
        <a:lstStyle/>
        <a:p>
          <a:endParaRPr lang="en-US"/>
        </a:p>
      </dgm:t>
    </dgm:pt>
    <dgm:pt modelId="{1736F17C-7791-4EE2-AEB6-1C17E5712DDE}" type="pres">
      <dgm:prSet presAssocID="{E7346E66-A79D-4CC6-BF7D-51860A0F580E}" presName="Name0" presStyleCnt="0">
        <dgm:presLayoutVars>
          <dgm:chMax val="1"/>
          <dgm:dir/>
          <dgm:animLvl val="ctr"/>
          <dgm:resizeHandles val="exact"/>
        </dgm:presLayoutVars>
      </dgm:prSet>
      <dgm:spPr/>
      <dgm:t>
        <a:bodyPr/>
        <a:lstStyle/>
        <a:p>
          <a:endParaRPr lang="en-US"/>
        </a:p>
      </dgm:t>
    </dgm:pt>
    <dgm:pt modelId="{9066873B-B921-4009-ABB4-A1C97D8D2280}" type="pres">
      <dgm:prSet presAssocID="{D406B10F-D492-4103-A3E1-37206BB1299F}" presName="centerShape" presStyleLbl="node0" presStyleIdx="0" presStyleCnt="1" custScaleX="124674" custScaleY="57474" custLinFactNeighborX="-997" custLinFactNeighborY="3820"/>
      <dgm:spPr/>
      <dgm:t>
        <a:bodyPr/>
        <a:lstStyle/>
        <a:p>
          <a:endParaRPr lang="en-US"/>
        </a:p>
      </dgm:t>
    </dgm:pt>
    <dgm:pt modelId="{23FFC9E8-1F54-4AF8-B612-C7FCBA4E10B2}" type="pres">
      <dgm:prSet presAssocID="{6C45C482-975F-48B6-B151-1DC0C4D395D8}" presName="node" presStyleLbl="node1" presStyleIdx="0" presStyleCnt="4" custScaleX="234001" custScaleY="143009" custRadScaleRad="137083" custRadScaleInc="259907">
        <dgm:presLayoutVars>
          <dgm:bulletEnabled val="1"/>
        </dgm:presLayoutVars>
      </dgm:prSet>
      <dgm:spPr/>
      <dgm:t>
        <a:bodyPr/>
        <a:lstStyle/>
        <a:p>
          <a:endParaRPr lang="en-US"/>
        </a:p>
      </dgm:t>
    </dgm:pt>
    <dgm:pt modelId="{BA16ED9C-66BC-4EF8-8334-782AF94E802D}" type="pres">
      <dgm:prSet presAssocID="{6C45C482-975F-48B6-B151-1DC0C4D395D8}" presName="dummy" presStyleCnt="0"/>
      <dgm:spPr/>
    </dgm:pt>
    <dgm:pt modelId="{92167EC6-EB33-4B3F-9AAA-CD11B2ED9639}" type="pres">
      <dgm:prSet presAssocID="{672D52AE-D065-4A57-8B28-9431DA409742}" presName="sibTrans" presStyleLbl="sibTrans2D1" presStyleIdx="0" presStyleCnt="4" custLinFactNeighborX="4088" custLinFactNeighborY="4428"/>
      <dgm:spPr/>
      <dgm:t>
        <a:bodyPr/>
        <a:lstStyle/>
        <a:p>
          <a:endParaRPr lang="en-US"/>
        </a:p>
      </dgm:t>
    </dgm:pt>
    <dgm:pt modelId="{67EA9DC8-0951-4D2D-8960-633C8E50D093}" type="pres">
      <dgm:prSet presAssocID="{6748E9C9-2A9B-4CA8-ABDE-30E81532ED23}" presName="node" presStyleLbl="node1" presStyleIdx="1" presStyleCnt="4" custScaleX="227785" custScaleY="142877" custRadScaleRad="112616" custRadScaleInc="132076">
        <dgm:presLayoutVars>
          <dgm:bulletEnabled val="1"/>
        </dgm:presLayoutVars>
      </dgm:prSet>
      <dgm:spPr/>
      <dgm:t>
        <a:bodyPr/>
        <a:lstStyle/>
        <a:p>
          <a:endParaRPr lang="en-US"/>
        </a:p>
      </dgm:t>
    </dgm:pt>
    <dgm:pt modelId="{C15CF3DC-5CCD-4CF5-905A-4FB9B41EAD0B}" type="pres">
      <dgm:prSet presAssocID="{6748E9C9-2A9B-4CA8-ABDE-30E81532ED23}" presName="dummy" presStyleCnt="0"/>
      <dgm:spPr/>
    </dgm:pt>
    <dgm:pt modelId="{50E405AE-1F10-4E2E-ABE8-72AEC29303A1}" type="pres">
      <dgm:prSet presAssocID="{2F5A1039-5727-475A-B845-7229B4EE3EDD}" presName="sibTrans" presStyleLbl="sibTrans2D1" presStyleIdx="1" presStyleCnt="4" custScaleX="129432" custScaleY="108003" custLinFactNeighborX="-1109" custLinFactNeighborY="-16317"/>
      <dgm:spPr/>
      <dgm:t>
        <a:bodyPr/>
        <a:lstStyle/>
        <a:p>
          <a:endParaRPr lang="en-US"/>
        </a:p>
      </dgm:t>
    </dgm:pt>
    <dgm:pt modelId="{B430E96A-0C5A-475B-A2DB-6AAB8EDB6CE0}" type="pres">
      <dgm:prSet presAssocID="{0DEBD0E2-C9CF-449C-8B7F-88DD22E0060E}" presName="node" presStyleLbl="node1" presStyleIdx="2" presStyleCnt="4" custScaleX="239801" custScaleY="129474" custRadScaleRad="123800" custRadScaleInc="160667">
        <dgm:presLayoutVars>
          <dgm:bulletEnabled val="1"/>
        </dgm:presLayoutVars>
      </dgm:prSet>
      <dgm:spPr/>
      <dgm:t>
        <a:bodyPr/>
        <a:lstStyle/>
        <a:p>
          <a:endParaRPr lang="en-US"/>
        </a:p>
      </dgm:t>
    </dgm:pt>
    <dgm:pt modelId="{7E96DC28-0CE6-4B07-A340-BBD1EE8EB874}" type="pres">
      <dgm:prSet presAssocID="{0DEBD0E2-C9CF-449C-8B7F-88DD22E0060E}" presName="dummy" presStyleCnt="0"/>
      <dgm:spPr/>
    </dgm:pt>
    <dgm:pt modelId="{18507BE8-BA08-4725-9EFF-F5ECA29F3904}" type="pres">
      <dgm:prSet presAssocID="{D511E2C5-7F1E-4976-8D35-73A692E4D623}" presName="sibTrans" presStyleLbl="sibTrans2D1" presStyleIdx="2" presStyleCnt="4" custScaleX="101618" custScaleY="115492"/>
      <dgm:spPr/>
      <dgm:t>
        <a:bodyPr/>
        <a:lstStyle/>
        <a:p>
          <a:endParaRPr lang="en-US"/>
        </a:p>
      </dgm:t>
    </dgm:pt>
    <dgm:pt modelId="{35CE940D-C391-494F-BBE4-3BE6172862E0}" type="pres">
      <dgm:prSet presAssocID="{575A1981-A084-4B8D-A2E3-7DAE95507FB6}" presName="node" presStyleLbl="node1" presStyleIdx="3" presStyleCnt="4" custScaleX="208703" custScaleY="150614" custRadScaleRad="144561" custRadScaleInc="25877">
        <dgm:presLayoutVars>
          <dgm:bulletEnabled val="1"/>
        </dgm:presLayoutVars>
      </dgm:prSet>
      <dgm:spPr/>
      <dgm:t>
        <a:bodyPr/>
        <a:lstStyle/>
        <a:p>
          <a:endParaRPr lang="en-US"/>
        </a:p>
      </dgm:t>
    </dgm:pt>
    <dgm:pt modelId="{D3DF64B3-9656-4DFC-88C2-31B0C30FF5F5}" type="pres">
      <dgm:prSet presAssocID="{575A1981-A084-4B8D-A2E3-7DAE95507FB6}" presName="dummy" presStyleCnt="0"/>
      <dgm:spPr/>
    </dgm:pt>
    <dgm:pt modelId="{BEED49D9-B7A6-4C67-B3E6-441778E95001}" type="pres">
      <dgm:prSet presAssocID="{8E82A7A8-3242-4777-80AB-AF50BEAF1C84}" presName="sibTrans" presStyleLbl="sibTrans2D1" presStyleIdx="3" presStyleCnt="4" custScaleX="100692" custScaleY="94928" custLinFactNeighborX="1492" custLinFactNeighborY="18500"/>
      <dgm:spPr/>
      <dgm:t>
        <a:bodyPr/>
        <a:lstStyle/>
        <a:p>
          <a:endParaRPr lang="en-US"/>
        </a:p>
      </dgm:t>
    </dgm:pt>
  </dgm:ptLst>
  <dgm:cxnLst>
    <dgm:cxn modelId="{2BFAAD4F-F94D-4D87-A06A-9D2E3E916478}" srcId="{D406B10F-D492-4103-A3E1-37206BB1299F}" destId="{575A1981-A084-4B8D-A2E3-7DAE95507FB6}" srcOrd="3" destOrd="0" parTransId="{AFB83D23-34BA-49FF-B44A-79CF12A0AFC1}" sibTransId="{8E82A7A8-3242-4777-80AB-AF50BEAF1C84}"/>
    <dgm:cxn modelId="{179DFAEC-77E9-4B5F-8551-7B1D539FDE87}" srcId="{E7346E66-A79D-4CC6-BF7D-51860A0F580E}" destId="{D406B10F-D492-4103-A3E1-37206BB1299F}" srcOrd="0" destOrd="0" parTransId="{8DD12FBD-99D9-4310-81AA-EDFBD65EF18A}" sibTransId="{57A51D8F-4FD1-45E5-9057-EA66B27A170C}"/>
    <dgm:cxn modelId="{4D2F4DCC-3A90-4730-A228-B3ED7147CF89}" type="presOf" srcId="{8E82A7A8-3242-4777-80AB-AF50BEAF1C84}" destId="{BEED49D9-B7A6-4C67-B3E6-441778E95001}" srcOrd="0" destOrd="0" presId="urn:microsoft.com/office/officeart/2005/8/layout/radial6"/>
    <dgm:cxn modelId="{71F1D8FD-DCB7-4DE4-AA8D-C904C647C8DD}" type="presOf" srcId="{D406B10F-D492-4103-A3E1-37206BB1299F}" destId="{9066873B-B921-4009-ABB4-A1C97D8D2280}" srcOrd="0" destOrd="0" presId="urn:microsoft.com/office/officeart/2005/8/layout/radial6"/>
    <dgm:cxn modelId="{8F2C8DBB-6BB4-4E27-926B-AA1F38A6A6CF}" type="presOf" srcId="{575A1981-A084-4B8D-A2E3-7DAE95507FB6}" destId="{35CE940D-C391-494F-BBE4-3BE6172862E0}" srcOrd="0" destOrd="0" presId="urn:microsoft.com/office/officeart/2005/8/layout/radial6"/>
    <dgm:cxn modelId="{96F423E1-1B61-4BE2-9FA3-5E6944D72E5A}" type="presOf" srcId="{0DEBD0E2-C9CF-449C-8B7F-88DD22E0060E}" destId="{B430E96A-0C5A-475B-A2DB-6AAB8EDB6CE0}" srcOrd="0" destOrd="0" presId="urn:microsoft.com/office/officeart/2005/8/layout/radial6"/>
    <dgm:cxn modelId="{059E296F-0346-4D7C-B102-E785215E818E}" type="presOf" srcId="{2F5A1039-5727-475A-B845-7229B4EE3EDD}" destId="{50E405AE-1F10-4E2E-ABE8-72AEC29303A1}" srcOrd="0" destOrd="0" presId="urn:microsoft.com/office/officeart/2005/8/layout/radial6"/>
    <dgm:cxn modelId="{37F9C21D-8815-4029-9103-252C43BC5E75}" type="presOf" srcId="{E7346E66-A79D-4CC6-BF7D-51860A0F580E}" destId="{1736F17C-7791-4EE2-AEB6-1C17E5712DDE}" srcOrd="0" destOrd="0" presId="urn:microsoft.com/office/officeart/2005/8/layout/radial6"/>
    <dgm:cxn modelId="{A9CC61F0-BCE8-4054-BBBF-0A1C18F941CA}" type="presOf" srcId="{6C45C482-975F-48B6-B151-1DC0C4D395D8}" destId="{23FFC9E8-1F54-4AF8-B612-C7FCBA4E10B2}" srcOrd="0" destOrd="0" presId="urn:microsoft.com/office/officeart/2005/8/layout/radial6"/>
    <dgm:cxn modelId="{1500191E-A781-4A1C-A6BA-2344F67BD65A}" type="presOf" srcId="{6748E9C9-2A9B-4CA8-ABDE-30E81532ED23}" destId="{67EA9DC8-0951-4D2D-8960-633C8E50D093}" srcOrd="0" destOrd="0" presId="urn:microsoft.com/office/officeart/2005/8/layout/radial6"/>
    <dgm:cxn modelId="{62DA2BCA-531E-4AEA-9C34-3DD8A1585331}" type="presOf" srcId="{D511E2C5-7F1E-4976-8D35-73A692E4D623}" destId="{18507BE8-BA08-4725-9EFF-F5ECA29F3904}" srcOrd="0" destOrd="0" presId="urn:microsoft.com/office/officeart/2005/8/layout/radial6"/>
    <dgm:cxn modelId="{3CA7EF41-CE7A-416D-94EA-A90CD0961F11}" srcId="{E7346E66-A79D-4CC6-BF7D-51860A0F580E}" destId="{0F38C962-87AC-4D86-AF42-666D1E84381E}" srcOrd="1" destOrd="0" parTransId="{1D8C8A30-CACC-4FFB-962E-C1657BF74CAD}" sibTransId="{886918F0-3845-4EF5-86F5-EB039BC58660}"/>
    <dgm:cxn modelId="{DE761836-392A-4441-8E38-05CA925B95F3}" srcId="{D406B10F-D492-4103-A3E1-37206BB1299F}" destId="{0DEBD0E2-C9CF-449C-8B7F-88DD22E0060E}" srcOrd="2" destOrd="0" parTransId="{B34DC7B1-6845-4604-A9C3-6AED8495267B}" sibTransId="{D511E2C5-7F1E-4976-8D35-73A692E4D623}"/>
    <dgm:cxn modelId="{66C2997E-7727-4BA5-B263-806FD2E87764}" srcId="{D406B10F-D492-4103-A3E1-37206BB1299F}" destId="{6748E9C9-2A9B-4CA8-ABDE-30E81532ED23}" srcOrd="1" destOrd="0" parTransId="{F6D37F21-137E-47A6-AA0A-E2C0E2B231E5}" sibTransId="{2F5A1039-5727-475A-B845-7229B4EE3EDD}"/>
    <dgm:cxn modelId="{F753CCF3-8EF8-46C8-B42E-4D020AA41106}" srcId="{D406B10F-D492-4103-A3E1-37206BB1299F}" destId="{6C45C482-975F-48B6-B151-1DC0C4D395D8}" srcOrd="0" destOrd="0" parTransId="{75AF2208-A0AF-4052-B233-43EFABE30B17}" sibTransId="{672D52AE-D065-4A57-8B28-9431DA409742}"/>
    <dgm:cxn modelId="{5BE22212-1D32-4251-B999-46AE0C35ABC2}" type="presOf" srcId="{672D52AE-D065-4A57-8B28-9431DA409742}" destId="{92167EC6-EB33-4B3F-9AAA-CD11B2ED9639}" srcOrd="0" destOrd="0" presId="urn:microsoft.com/office/officeart/2005/8/layout/radial6"/>
    <dgm:cxn modelId="{7CC83A62-107A-40A1-93F7-113312DA2026}" type="presParOf" srcId="{1736F17C-7791-4EE2-AEB6-1C17E5712DDE}" destId="{9066873B-B921-4009-ABB4-A1C97D8D2280}" srcOrd="0" destOrd="0" presId="urn:microsoft.com/office/officeart/2005/8/layout/radial6"/>
    <dgm:cxn modelId="{186C50F7-4DCE-4A76-B615-77C9D5FC2312}" type="presParOf" srcId="{1736F17C-7791-4EE2-AEB6-1C17E5712DDE}" destId="{23FFC9E8-1F54-4AF8-B612-C7FCBA4E10B2}" srcOrd="1" destOrd="0" presId="urn:microsoft.com/office/officeart/2005/8/layout/radial6"/>
    <dgm:cxn modelId="{CBFA055B-0B75-43E5-9238-D7D7EFEEB503}" type="presParOf" srcId="{1736F17C-7791-4EE2-AEB6-1C17E5712DDE}" destId="{BA16ED9C-66BC-4EF8-8334-782AF94E802D}" srcOrd="2" destOrd="0" presId="urn:microsoft.com/office/officeart/2005/8/layout/radial6"/>
    <dgm:cxn modelId="{681FC93B-C3EC-4F83-B120-E2690A277919}" type="presParOf" srcId="{1736F17C-7791-4EE2-AEB6-1C17E5712DDE}" destId="{92167EC6-EB33-4B3F-9AAA-CD11B2ED9639}" srcOrd="3" destOrd="0" presId="urn:microsoft.com/office/officeart/2005/8/layout/radial6"/>
    <dgm:cxn modelId="{7735BAA5-1DE2-43D4-AF33-EB174A35F70D}" type="presParOf" srcId="{1736F17C-7791-4EE2-AEB6-1C17E5712DDE}" destId="{67EA9DC8-0951-4D2D-8960-633C8E50D093}" srcOrd="4" destOrd="0" presId="urn:microsoft.com/office/officeart/2005/8/layout/radial6"/>
    <dgm:cxn modelId="{2BEF58B6-7714-4BB9-85F3-BE4C5EF405A3}" type="presParOf" srcId="{1736F17C-7791-4EE2-AEB6-1C17E5712DDE}" destId="{C15CF3DC-5CCD-4CF5-905A-4FB9B41EAD0B}" srcOrd="5" destOrd="0" presId="urn:microsoft.com/office/officeart/2005/8/layout/radial6"/>
    <dgm:cxn modelId="{72015559-4380-4A84-90DC-656AE3822407}" type="presParOf" srcId="{1736F17C-7791-4EE2-AEB6-1C17E5712DDE}" destId="{50E405AE-1F10-4E2E-ABE8-72AEC29303A1}" srcOrd="6" destOrd="0" presId="urn:microsoft.com/office/officeart/2005/8/layout/radial6"/>
    <dgm:cxn modelId="{4CACB6A8-ABAC-42D1-9469-78F39941373F}" type="presParOf" srcId="{1736F17C-7791-4EE2-AEB6-1C17E5712DDE}" destId="{B430E96A-0C5A-475B-A2DB-6AAB8EDB6CE0}" srcOrd="7" destOrd="0" presId="urn:microsoft.com/office/officeart/2005/8/layout/radial6"/>
    <dgm:cxn modelId="{5E894245-FE90-4C93-8382-C00760DEC71B}" type="presParOf" srcId="{1736F17C-7791-4EE2-AEB6-1C17E5712DDE}" destId="{7E96DC28-0CE6-4B07-A340-BBD1EE8EB874}" srcOrd="8" destOrd="0" presId="urn:microsoft.com/office/officeart/2005/8/layout/radial6"/>
    <dgm:cxn modelId="{CC487D18-C0D1-46A7-80C7-3784C71E5003}" type="presParOf" srcId="{1736F17C-7791-4EE2-AEB6-1C17E5712DDE}" destId="{18507BE8-BA08-4725-9EFF-F5ECA29F3904}" srcOrd="9" destOrd="0" presId="urn:microsoft.com/office/officeart/2005/8/layout/radial6"/>
    <dgm:cxn modelId="{A2C3FE09-A495-4B4C-A002-A5ACAFE81B80}" type="presParOf" srcId="{1736F17C-7791-4EE2-AEB6-1C17E5712DDE}" destId="{35CE940D-C391-494F-BBE4-3BE6172862E0}" srcOrd="10" destOrd="0" presId="urn:microsoft.com/office/officeart/2005/8/layout/radial6"/>
    <dgm:cxn modelId="{7A9F61DA-2507-4102-9D4F-0A8051E2BA31}" type="presParOf" srcId="{1736F17C-7791-4EE2-AEB6-1C17E5712DDE}" destId="{D3DF64B3-9656-4DFC-88C2-31B0C30FF5F5}" srcOrd="11" destOrd="0" presId="urn:microsoft.com/office/officeart/2005/8/layout/radial6"/>
    <dgm:cxn modelId="{416171E9-5049-4E1B-90E7-32D64F5F80BB}" type="presParOf" srcId="{1736F17C-7791-4EE2-AEB6-1C17E5712DDE}" destId="{BEED49D9-B7A6-4C67-B3E6-441778E95001}"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A9A5A8E-22A9-4ACE-BD75-ED1306E0178A}" type="doc">
      <dgm:prSet loTypeId="urn:microsoft.com/office/officeart/2005/8/layout/equation1" loCatId="relationship" qsTypeId="urn:microsoft.com/office/officeart/2005/8/quickstyle/simple1" qsCatId="simple" csTypeId="urn:microsoft.com/office/officeart/2005/8/colors/accent1_2" csCatId="accent1" phldr="1"/>
      <dgm:spPr/>
    </dgm:pt>
    <dgm:pt modelId="{00B1EBF2-8726-4797-8005-5577577F1048}">
      <dgm:prSet phldrT="[Text]"/>
      <dgm:spPr>
        <a:solidFill>
          <a:schemeClr val="bg1">
            <a:lumMod val="50000"/>
          </a:schemeClr>
        </a:solidFill>
      </dgm:spPr>
      <dgm:t>
        <a:bodyPr/>
        <a:lstStyle/>
        <a:p>
          <a:r>
            <a:rPr lang="en-US" dirty="0" smtClean="0"/>
            <a:t>Current Assets and Deferred Outflows of Resources</a:t>
          </a:r>
          <a:endParaRPr lang="en-US" dirty="0"/>
        </a:p>
      </dgm:t>
    </dgm:pt>
    <dgm:pt modelId="{AC4E622E-5B67-47E5-B757-DE5819D90E4D}" type="parTrans" cxnId="{7B494384-D5C5-4058-B21B-5CFDE6132E6E}">
      <dgm:prSet/>
      <dgm:spPr/>
      <dgm:t>
        <a:bodyPr/>
        <a:lstStyle/>
        <a:p>
          <a:endParaRPr lang="en-US"/>
        </a:p>
      </dgm:t>
    </dgm:pt>
    <dgm:pt modelId="{6B04B622-614C-4AA4-B23B-A6E616CC8C1D}" type="sibTrans" cxnId="{7B494384-D5C5-4058-B21B-5CFDE6132E6E}">
      <dgm:prSet/>
      <dgm:spPr>
        <a:solidFill>
          <a:schemeClr val="tx1"/>
        </a:solidFill>
      </dgm:spPr>
      <dgm:t>
        <a:bodyPr/>
        <a:lstStyle/>
        <a:p>
          <a:endParaRPr lang="en-US" dirty="0"/>
        </a:p>
      </dgm:t>
    </dgm:pt>
    <dgm:pt modelId="{62F08E0C-FBBB-40AE-AC13-5B066C055168}">
      <dgm:prSet phldrT="[Text]"/>
      <dgm:spPr>
        <a:solidFill>
          <a:schemeClr val="bg1">
            <a:lumMod val="50000"/>
          </a:schemeClr>
        </a:solidFill>
      </dgm:spPr>
      <dgm:t>
        <a:bodyPr/>
        <a:lstStyle/>
        <a:p>
          <a:r>
            <a:rPr lang="en-US" dirty="0" smtClean="0"/>
            <a:t>Current Liabilities and Deferred Inflows of Resources</a:t>
          </a:r>
          <a:endParaRPr lang="en-US" dirty="0"/>
        </a:p>
      </dgm:t>
    </dgm:pt>
    <dgm:pt modelId="{B28E794A-F402-4ECC-ABBF-ACA7700B3853}" type="parTrans" cxnId="{FE0DED0E-3440-4E72-B8F6-90E85440ADC7}">
      <dgm:prSet/>
      <dgm:spPr/>
      <dgm:t>
        <a:bodyPr/>
        <a:lstStyle/>
        <a:p>
          <a:endParaRPr lang="en-US"/>
        </a:p>
      </dgm:t>
    </dgm:pt>
    <dgm:pt modelId="{43474294-5492-47BF-A468-FF274A0D0B02}" type="sibTrans" cxnId="{FE0DED0E-3440-4E72-B8F6-90E85440ADC7}">
      <dgm:prSet/>
      <dgm:spPr>
        <a:solidFill>
          <a:schemeClr val="tx1"/>
        </a:solidFill>
      </dgm:spPr>
      <dgm:t>
        <a:bodyPr/>
        <a:lstStyle/>
        <a:p>
          <a:endParaRPr lang="en-US" dirty="0"/>
        </a:p>
      </dgm:t>
    </dgm:pt>
    <dgm:pt modelId="{4A6F8CDD-BE86-412C-89EF-308A663084BF}">
      <dgm:prSet phldrT="[Text]"/>
      <dgm:spPr>
        <a:solidFill>
          <a:schemeClr val="bg1">
            <a:lumMod val="50000"/>
          </a:schemeClr>
        </a:solidFill>
      </dgm:spPr>
      <dgm:t>
        <a:bodyPr/>
        <a:lstStyle/>
        <a:p>
          <a:r>
            <a:rPr lang="en-US" dirty="0" smtClean="0"/>
            <a:t>Fund Balances</a:t>
          </a:r>
          <a:endParaRPr lang="en-US" dirty="0"/>
        </a:p>
      </dgm:t>
    </dgm:pt>
    <dgm:pt modelId="{35EE6453-2FAB-472F-A985-67A0C39A75B9}" type="parTrans" cxnId="{7AB4531D-AED5-4B6D-87B4-741AB6D84B4E}">
      <dgm:prSet/>
      <dgm:spPr/>
      <dgm:t>
        <a:bodyPr/>
        <a:lstStyle/>
        <a:p>
          <a:endParaRPr lang="en-US"/>
        </a:p>
      </dgm:t>
    </dgm:pt>
    <dgm:pt modelId="{AFB724F0-B25C-4057-810A-D076DA3FE06A}" type="sibTrans" cxnId="{7AB4531D-AED5-4B6D-87B4-741AB6D84B4E}">
      <dgm:prSet/>
      <dgm:spPr/>
      <dgm:t>
        <a:bodyPr/>
        <a:lstStyle/>
        <a:p>
          <a:endParaRPr lang="en-US"/>
        </a:p>
      </dgm:t>
    </dgm:pt>
    <dgm:pt modelId="{BF9CABB3-5095-4379-9B3C-0B0055C0D7AF}" type="pres">
      <dgm:prSet presAssocID="{0A9A5A8E-22A9-4ACE-BD75-ED1306E0178A}" presName="linearFlow" presStyleCnt="0">
        <dgm:presLayoutVars>
          <dgm:dir/>
          <dgm:resizeHandles val="exact"/>
        </dgm:presLayoutVars>
      </dgm:prSet>
      <dgm:spPr/>
    </dgm:pt>
    <dgm:pt modelId="{CA2FC4C8-9695-4819-AE40-CAF236062259}" type="pres">
      <dgm:prSet presAssocID="{00B1EBF2-8726-4797-8005-5577577F1048}" presName="node" presStyleLbl="node1" presStyleIdx="0" presStyleCnt="3" custScaleX="141068" custScaleY="137431">
        <dgm:presLayoutVars>
          <dgm:bulletEnabled val="1"/>
        </dgm:presLayoutVars>
      </dgm:prSet>
      <dgm:spPr/>
      <dgm:t>
        <a:bodyPr/>
        <a:lstStyle/>
        <a:p>
          <a:endParaRPr lang="en-US"/>
        </a:p>
      </dgm:t>
    </dgm:pt>
    <dgm:pt modelId="{8236A25D-97E9-49FF-875D-FFAD812DE998}" type="pres">
      <dgm:prSet presAssocID="{6B04B622-614C-4AA4-B23B-A6E616CC8C1D}" presName="spacerL" presStyleCnt="0"/>
      <dgm:spPr/>
    </dgm:pt>
    <dgm:pt modelId="{F300A01F-84D2-4C26-B25B-0E9C0CC8AD0E}" type="pres">
      <dgm:prSet presAssocID="{6B04B622-614C-4AA4-B23B-A6E616CC8C1D}" presName="sibTrans" presStyleLbl="sibTrans2D1" presStyleIdx="0" presStyleCnt="2"/>
      <dgm:spPr>
        <a:prstGeom prst="mathMinus">
          <a:avLst/>
        </a:prstGeom>
      </dgm:spPr>
      <dgm:t>
        <a:bodyPr/>
        <a:lstStyle/>
        <a:p>
          <a:endParaRPr lang="en-US"/>
        </a:p>
      </dgm:t>
    </dgm:pt>
    <dgm:pt modelId="{62212EB5-B6C7-455B-9F04-CE31B9CB68A9}" type="pres">
      <dgm:prSet presAssocID="{6B04B622-614C-4AA4-B23B-A6E616CC8C1D}" presName="spacerR" presStyleCnt="0"/>
      <dgm:spPr/>
    </dgm:pt>
    <dgm:pt modelId="{6E58FAB5-E5E5-447E-A9AE-7E2F249225D5}" type="pres">
      <dgm:prSet presAssocID="{62F08E0C-FBBB-40AE-AC13-5B066C055168}" presName="node" presStyleLbl="node1" presStyleIdx="1" presStyleCnt="3" custScaleX="155336" custScaleY="150481">
        <dgm:presLayoutVars>
          <dgm:bulletEnabled val="1"/>
        </dgm:presLayoutVars>
      </dgm:prSet>
      <dgm:spPr/>
      <dgm:t>
        <a:bodyPr/>
        <a:lstStyle/>
        <a:p>
          <a:endParaRPr lang="en-US"/>
        </a:p>
      </dgm:t>
    </dgm:pt>
    <dgm:pt modelId="{328B3A2D-D677-40D8-AC9B-96DBCEDE74F3}" type="pres">
      <dgm:prSet presAssocID="{43474294-5492-47BF-A468-FF274A0D0B02}" presName="spacerL" presStyleCnt="0"/>
      <dgm:spPr/>
    </dgm:pt>
    <dgm:pt modelId="{24FBB085-B4A6-4D8B-8746-C9EB5EE1467C}" type="pres">
      <dgm:prSet presAssocID="{43474294-5492-47BF-A468-FF274A0D0B02}" presName="sibTrans" presStyleLbl="sibTrans2D1" presStyleIdx="1" presStyleCnt="2"/>
      <dgm:spPr/>
      <dgm:t>
        <a:bodyPr/>
        <a:lstStyle/>
        <a:p>
          <a:endParaRPr lang="en-US"/>
        </a:p>
      </dgm:t>
    </dgm:pt>
    <dgm:pt modelId="{C138317E-6C01-4874-97D6-5ABCB53D1316}" type="pres">
      <dgm:prSet presAssocID="{43474294-5492-47BF-A468-FF274A0D0B02}" presName="spacerR" presStyleCnt="0"/>
      <dgm:spPr/>
    </dgm:pt>
    <dgm:pt modelId="{F8BCC2E7-DAB7-4BFA-920C-EE967D97DA9B}" type="pres">
      <dgm:prSet presAssocID="{4A6F8CDD-BE86-412C-89EF-308A663084BF}" presName="node" presStyleLbl="node1" presStyleIdx="2" presStyleCnt="3" custScaleX="160856" custScaleY="139372">
        <dgm:presLayoutVars>
          <dgm:bulletEnabled val="1"/>
        </dgm:presLayoutVars>
      </dgm:prSet>
      <dgm:spPr/>
      <dgm:t>
        <a:bodyPr/>
        <a:lstStyle/>
        <a:p>
          <a:endParaRPr lang="en-US"/>
        </a:p>
      </dgm:t>
    </dgm:pt>
  </dgm:ptLst>
  <dgm:cxnLst>
    <dgm:cxn modelId="{6DF98996-79E0-4F18-92F7-1C0A0E9D85F6}" type="presOf" srcId="{0A9A5A8E-22A9-4ACE-BD75-ED1306E0178A}" destId="{BF9CABB3-5095-4379-9B3C-0B0055C0D7AF}" srcOrd="0" destOrd="0" presId="urn:microsoft.com/office/officeart/2005/8/layout/equation1"/>
    <dgm:cxn modelId="{82C5A61C-8528-4B07-BDB3-8CD3F4029B6F}" type="presOf" srcId="{43474294-5492-47BF-A468-FF274A0D0B02}" destId="{24FBB085-B4A6-4D8B-8746-C9EB5EE1467C}" srcOrd="0" destOrd="0" presId="urn:microsoft.com/office/officeart/2005/8/layout/equation1"/>
    <dgm:cxn modelId="{A4581391-D46F-4C6A-8AC9-3BE7251524BF}" type="presOf" srcId="{6B04B622-614C-4AA4-B23B-A6E616CC8C1D}" destId="{F300A01F-84D2-4C26-B25B-0E9C0CC8AD0E}" srcOrd="0" destOrd="0" presId="urn:microsoft.com/office/officeart/2005/8/layout/equation1"/>
    <dgm:cxn modelId="{FE0DED0E-3440-4E72-B8F6-90E85440ADC7}" srcId="{0A9A5A8E-22A9-4ACE-BD75-ED1306E0178A}" destId="{62F08E0C-FBBB-40AE-AC13-5B066C055168}" srcOrd="1" destOrd="0" parTransId="{B28E794A-F402-4ECC-ABBF-ACA7700B3853}" sibTransId="{43474294-5492-47BF-A468-FF274A0D0B02}"/>
    <dgm:cxn modelId="{B9EB6D83-D033-41DF-B1F1-D075E5ADD6AF}" type="presOf" srcId="{62F08E0C-FBBB-40AE-AC13-5B066C055168}" destId="{6E58FAB5-E5E5-447E-A9AE-7E2F249225D5}" srcOrd="0" destOrd="0" presId="urn:microsoft.com/office/officeart/2005/8/layout/equation1"/>
    <dgm:cxn modelId="{C29BC4BA-CB72-4741-B67A-91520DD571EA}" type="presOf" srcId="{4A6F8CDD-BE86-412C-89EF-308A663084BF}" destId="{F8BCC2E7-DAB7-4BFA-920C-EE967D97DA9B}" srcOrd="0" destOrd="0" presId="urn:microsoft.com/office/officeart/2005/8/layout/equation1"/>
    <dgm:cxn modelId="{7AB4531D-AED5-4B6D-87B4-741AB6D84B4E}" srcId="{0A9A5A8E-22A9-4ACE-BD75-ED1306E0178A}" destId="{4A6F8CDD-BE86-412C-89EF-308A663084BF}" srcOrd="2" destOrd="0" parTransId="{35EE6453-2FAB-472F-A985-67A0C39A75B9}" sibTransId="{AFB724F0-B25C-4057-810A-D076DA3FE06A}"/>
    <dgm:cxn modelId="{7B494384-D5C5-4058-B21B-5CFDE6132E6E}" srcId="{0A9A5A8E-22A9-4ACE-BD75-ED1306E0178A}" destId="{00B1EBF2-8726-4797-8005-5577577F1048}" srcOrd="0" destOrd="0" parTransId="{AC4E622E-5B67-47E5-B757-DE5819D90E4D}" sibTransId="{6B04B622-614C-4AA4-B23B-A6E616CC8C1D}"/>
    <dgm:cxn modelId="{5E3E8A2F-D9F0-4EC7-9FC5-07072D73182F}" type="presOf" srcId="{00B1EBF2-8726-4797-8005-5577577F1048}" destId="{CA2FC4C8-9695-4819-AE40-CAF236062259}" srcOrd="0" destOrd="0" presId="urn:microsoft.com/office/officeart/2005/8/layout/equation1"/>
    <dgm:cxn modelId="{243F232E-28B2-43E8-96C6-2BA75C3E3AA5}" type="presParOf" srcId="{BF9CABB3-5095-4379-9B3C-0B0055C0D7AF}" destId="{CA2FC4C8-9695-4819-AE40-CAF236062259}" srcOrd="0" destOrd="0" presId="urn:microsoft.com/office/officeart/2005/8/layout/equation1"/>
    <dgm:cxn modelId="{CF19A9F6-B9E1-4F9C-92C6-FBCC4921871D}" type="presParOf" srcId="{BF9CABB3-5095-4379-9B3C-0B0055C0D7AF}" destId="{8236A25D-97E9-49FF-875D-FFAD812DE998}" srcOrd="1" destOrd="0" presId="urn:microsoft.com/office/officeart/2005/8/layout/equation1"/>
    <dgm:cxn modelId="{D916BB77-6745-484A-987B-683783A334B9}" type="presParOf" srcId="{BF9CABB3-5095-4379-9B3C-0B0055C0D7AF}" destId="{F300A01F-84D2-4C26-B25B-0E9C0CC8AD0E}" srcOrd="2" destOrd="0" presId="urn:microsoft.com/office/officeart/2005/8/layout/equation1"/>
    <dgm:cxn modelId="{C360832B-579E-44BE-A29B-3897788AE9D7}" type="presParOf" srcId="{BF9CABB3-5095-4379-9B3C-0B0055C0D7AF}" destId="{62212EB5-B6C7-455B-9F04-CE31B9CB68A9}" srcOrd="3" destOrd="0" presId="urn:microsoft.com/office/officeart/2005/8/layout/equation1"/>
    <dgm:cxn modelId="{DE28FD46-7D73-4F94-8F32-1418AF56824C}" type="presParOf" srcId="{BF9CABB3-5095-4379-9B3C-0B0055C0D7AF}" destId="{6E58FAB5-E5E5-447E-A9AE-7E2F249225D5}" srcOrd="4" destOrd="0" presId="urn:microsoft.com/office/officeart/2005/8/layout/equation1"/>
    <dgm:cxn modelId="{4AB6D4D6-0EE1-4951-BAEC-E1C0805D8325}" type="presParOf" srcId="{BF9CABB3-5095-4379-9B3C-0B0055C0D7AF}" destId="{328B3A2D-D677-40D8-AC9B-96DBCEDE74F3}" srcOrd="5" destOrd="0" presId="urn:microsoft.com/office/officeart/2005/8/layout/equation1"/>
    <dgm:cxn modelId="{797939F6-81ED-498F-9ABB-7DC36118FF8C}" type="presParOf" srcId="{BF9CABB3-5095-4379-9B3C-0B0055C0D7AF}" destId="{24FBB085-B4A6-4D8B-8746-C9EB5EE1467C}" srcOrd="6" destOrd="0" presId="urn:microsoft.com/office/officeart/2005/8/layout/equation1"/>
    <dgm:cxn modelId="{CFA5AE5E-E479-4FB7-B89E-99C23FC339EA}" type="presParOf" srcId="{BF9CABB3-5095-4379-9B3C-0B0055C0D7AF}" destId="{C138317E-6C01-4874-97D6-5ABCB53D1316}" srcOrd="7" destOrd="0" presId="urn:microsoft.com/office/officeart/2005/8/layout/equation1"/>
    <dgm:cxn modelId="{1B3306CB-D18D-4320-A174-ADD00D5E7D8E}" type="presParOf" srcId="{BF9CABB3-5095-4379-9B3C-0B0055C0D7AF}" destId="{F8BCC2E7-DAB7-4BFA-920C-EE967D97DA9B}"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4D9CCB2-259F-4812-8D9E-B6013F507F4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E862C9F-7903-41EE-80B4-0DE71391CE52}">
      <dgm:prSet phldrT="[Text]"/>
      <dgm:spPr/>
      <dgm:t>
        <a:bodyPr/>
        <a:lstStyle/>
        <a:p>
          <a:r>
            <a:rPr lang="en-US" dirty="0" smtClean="0">
              <a:solidFill>
                <a:schemeClr val="bg2">
                  <a:lumMod val="50000"/>
                </a:schemeClr>
              </a:solidFill>
            </a:rPr>
            <a:t>Revenues: increases in fund financial resources other than from financing sources such as interfund transfers and debt issue proceeds</a:t>
          </a:r>
          <a:endParaRPr lang="en-US" dirty="0">
            <a:solidFill>
              <a:schemeClr val="bg2">
                <a:lumMod val="50000"/>
              </a:schemeClr>
            </a:solidFill>
          </a:endParaRPr>
        </a:p>
      </dgm:t>
    </dgm:pt>
    <dgm:pt modelId="{DB594B0E-A74A-4086-A71E-C93BA47C76A1}" type="parTrans" cxnId="{F8ABDB63-541B-4CDA-9DAA-02288ABB0F2F}">
      <dgm:prSet/>
      <dgm:spPr/>
      <dgm:t>
        <a:bodyPr/>
        <a:lstStyle/>
        <a:p>
          <a:endParaRPr lang="en-US"/>
        </a:p>
      </dgm:t>
    </dgm:pt>
    <dgm:pt modelId="{A07E45FF-6DBC-4BDD-8F59-C257857C3338}" type="sibTrans" cxnId="{F8ABDB63-541B-4CDA-9DAA-02288ABB0F2F}">
      <dgm:prSet/>
      <dgm:spPr/>
      <dgm:t>
        <a:bodyPr/>
        <a:lstStyle/>
        <a:p>
          <a:endParaRPr lang="en-US"/>
        </a:p>
      </dgm:t>
    </dgm:pt>
    <dgm:pt modelId="{E42C77BE-EAD4-4036-A29B-7D69377C7275}">
      <dgm:prSet phldrT="[Text]"/>
      <dgm:spPr/>
      <dgm:t>
        <a:bodyPr/>
        <a:lstStyle/>
        <a:p>
          <a:r>
            <a:rPr lang="en-US" dirty="0" smtClean="0">
              <a:solidFill>
                <a:schemeClr val="bg2">
                  <a:lumMod val="50000"/>
                </a:schemeClr>
              </a:solidFill>
            </a:rPr>
            <a:t>Other Financing Sources: transfers into a fund and the proceeds of debt issues and sales of general government assets</a:t>
          </a:r>
          <a:endParaRPr lang="en-US" dirty="0">
            <a:solidFill>
              <a:schemeClr val="bg2">
                <a:lumMod val="50000"/>
              </a:schemeClr>
            </a:solidFill>
          </a:endParaRPr>
        </a:p>
      </dgm:t>
    </dgm:pt>
    <dgm:pt modelId="{887E4CF1-C95B-4E78-8AF9-70F4720B4729}" type="parTrans" cxnId="{6816D0B4-DBB3-42A3-927C-F5C1282A5CC0}">
      <dgm:prSet/>
      <dgm:spPr/>
      <dgm:t>
        <a:bodyPr/>
        <a:lstStyle/>
        <a:p>
          <a:endParaRPr lang="en-US"/>
        </a:p>
      </dgm:t>
    </dgm:pt>
    <dgm:pt modelId="{F150A716-37CE-4364-8D1C-1E66467AD226}" type="sibTrans" cxnId="{6816D0B4-DBB3-42A3-927C-F5C1282A5CC0}">
      <dgm:prSet/>
      <dgm:spPr/>
      <dgm:t>
        <a:bodyPr/>
        <a:lstStyle/>
        <a:p>
          <a:endParaRPr lang="en-US"/>
        </a:p>
      </dgm:t>
    </dgm:pt>
    <dgm:pt modelId="{97BD20A4-35D7-4CCB-886C-3BAC793DB432}">
      <dgm:prSet phldrT="[Text]"/>
      <dgm:spPr/>
      <dgm:t>
        <a:bodyPr/>
        <a:lstStyle/>
        <a:p>
          <a:r>
            <a:rPr lang="en-US" dirty="0" smtClean="0">
              <a:solidFill>
                <a:schemeClr val="bg2">
                  <a:lumMod val="50000"/>
                </a:schemeClr>
              </a:solidFill>
            </a:rPr>
            <a:t>Expenditures: the cost to purchase a good or service, outflows of financial resources</a:t>
          </a:r>
          <a:endParaRPr lang="en-US" dirty="0">
            <a:solidFill>
              <a:schemeClr val="bg2">
                <a:lumMod val="50000"/>
              </a:schemeClr>
            </a:solidFill>
          </a:endParaRPr>
        </a:p>
      </dgm:t>
    </dgm:pt>
    <dgm:pt modelId="{A2268BA0-D37E-4715-A31E-CA9994ABDF37}" type="parTrans" cxnId="{6D115E7D-B196-408C-80F1-610B9E3AC366}">
      <dgm:prSet/>
      <dgm:spPr/>
      <dgm:t>
        <a:bodyPr/>
        <a:lstStyle/>
        <a:p>
          <a:endParaRPr lang="en-US"/>
        </a:p>
      </dgm:t>
    </dgm:pt>
    <dgm:pt modelId="{00CA2503-E05F-43D8-B051-95487EC97C49}" type="sibTrans" cxnId="{6D115E7D-B196-408C-80F1-610B9E3AC366}">
      <dgm:prSet/>
      <dgm:spPr/>
      <dgm:t>
        <a:bodyPr/>
        <a:lstStyle/>
        <a:p>
          <a:endParaRPr lang="en-US"/>
        </a:p>
      </dgm:t>
    </dgm:pt>
    <dgm:pt modelId="{B80B9C32-121A-469B-82FC-B470173B3E45}">
      <dgm:prSet phldrT="[Text]"/>
      <dgm:spPr/>
      <dgm:t>
        <a:bodyPr/>
        <a:lstStyle/>
        <a:p>
          <a:r>
            <a:rPr lang="en-US" dirty="0" smtClean="0">
              <a:solidFill>
                <a:schemeClr val="bg2">
                  <a:lumMod val="50000"/>
                </a:schemeClr>
              </a:solidFill>
            </a:rPr>
            <a:t>Other Financing Uses: transfers of financial resources from one fund to another fund</a:t>
          </a:r>
          <a:endParaRPr lang="en-US" dirty="0">
            <a:solidFill>
              <a:schemeClr val="bg2">
                <a:lumMod val="50000"/>
              </a:schemeClr>
            </a:solidFill>
          </a:endParaRPr>
        </a:p>
      </dgm:t>
    </dgm:pt>
    <dgm:pt modelId="{A7C2FB1A-582C-4FFB-91DC-95BD7E31F6CE}" type="parTrans" cxnId="{ED5EC2E3-F47B-42C2-B8F3-8ECFB2B83D14}">
      <dgm:prSet/>
      <dgm:spPr/>
      <dgm:t>
        <a:bodyPr/>
        <a:lstStyle/>
        <a:p>
          <a:endParaRPr lang="en-US"/>
        </a:p>
      </dgm:t>
    </dgm:pt>
    <dgm:pt modelId="{0986FF94-A39B-4F36-AA40-3E30593ABAC4}" type="sibTrans" cxnId="{ED5EC2E3-F47B-42C2-B8F3-8ECFB2B83D14}">
      <dgm:prSet/>
      <dgm:spPr/>
      <dgm:t>
        <a:bodyPr/>
        <a:lstStyle/>
        <a:p>
          <a:endParaRPr lang="en-US"/>
        </a:p>
      </dgm:t>
    </dgm:pt>
    <dgm:pt modelId="{F364A989-BD84-4C1E-BFF6-39DEAD023B47}" type="pres">
      <dgm:prSet presAssocID="{24D9CCB2-259F-4812-8D9E-B6013F507F48}" presName="linear" presStyleCnt="0">
        <dgm:presLayoutVars>
          <dgm:animLvl val="lvl"/>
          <dgm:resizeHandles val="exact"/>
        </dgm:presLayoutVars>
      </dgm:prSet>
      <dgm:spPr/>
      <dgm:t>
        <a:bodyPr/>
        <a:lstStyle/>
        <a:p>
          <a:endParaRPr lang="en-US"/>
        </a:p>
      </dgm:t>
    </dgm:pt>
    <dgm:pt modelId="{9572BC05-1027-4F83-AAAA-2A65040A3A69}" type="pres">
      <dgm:prSet presAssocID="{4E862C9F-7903-41EE-80B4-0DE71391CE52}" presName="parentText" presStyleLbl="node1" presStyleIdx="0" presStyleCnt="4">
        <dgm:presLayoutVars>
          <dgm:chMax val="0"/>
          <dgm:bulletEnabled val="1"/>
        </dgm:presLayoutVars>
      </dgm:prSet>
      <dgm:spPr/>
      <dgm:t>
        <a:bodyPr/>
        <a:lstStyle/>
        <a:p>
          <a:endParaRPr lang="en-US"/>
        </a:p>
      </dgm:t>
    </dgm:pt>
    <dgm:pt modelId="{B3057609-87F9-4900-88F9-E5C204D13806}" type="pres">
      <dgm:prSet presAssocID="{A07E45FF-6DBC-4BDD-8F59-C257857C3338}" presName="spacer" presStyleCnt="0"/>
      <dgm:spPr/>
    </dgm:pt>
    <dgm:pt modelId="{A6C732BD-3FD0-46F2-8B83-B13BA481A08A}" type="pres">
      <dgm:prSet presAssocID="{E42C77BE-EAD4-4036-A29B-7D69377C7275}" presName="parentText" presStyleLbl="node1" presStyleIdx="1" presStyleCnt="4">
        <dgm:presLayoutVars>
          <dgm:chMax val="0"/>
          <dgm:bulletEnabled val="1"/>
        </dgm:presLayoutVars>
      </dgm:prSet>
      <dgm:spPr/>
      <dgm:t>
        <a:bodyPr/>
        <a:lstStyle/>
        <a:p>
          <a:endParaRPr lang="en-US"/>
        </a:p>
      </dgm:t>
    </dgm:pt>
    <dgm:pt modelId="{1AEBADFC-EA13-48E9-8C43-5A34FCFEF498}" type="pres">
      <dgm:prSet presAssocID="{F150A716-37CE-4364-8D1C-1E66467AD226}" presName="spacer" presStyleCnt="0"/>
      <dgm:spPr/>
    </dgm:pt>
    <dgm:pt modelId="{A59F5E35-4536-4721-AD52-6B6B9C473C22}" type="pres">
      <dgm:prSet presAssocID="{97BD20A4-35D7-4CCB-886C-3BAC793DB432}" presName="parentText" presStyleLbl="node1" presStyleIdx="2" presStyleCnt="4">
        <dgm:presLayoutVars>
          <dgm:chMax val="0"/>
          <dgm:bulletEnabled val="1"/>
        </dgm:presLayoutVars>
      </dgm:prSet>
      <dgm:spPr/>
      <dgm:t>
        <a:bodyPr/>
        <a:lstStyle/>
        <a:p>
          <a:endParaRPr lang="en-US"/>
        </a:p>
      </dgm:t>
    </dgm:pt>
    <dgm:pt modelId="{78213C08-606A-4BAF-B87E-46C8301787F0}" type="pres">
      <dgm:prSet presAssocID="{00CA2503-E05F-43D8-B051-95487EC97C49}" presName="spacer" presStyleCnt="0"/>
      <dgm:spPr/>
    </dgm:pt>
    <dgm:pt modelId="{F090015A-9B4D-4ED4-A740-C7D344F7AF9F}" type="pres">
      <dgm:prSet presAssocID="{B80B9C32-121A-469B-82FC-B470173B3E45}" presName="parentText" presStyleLbl="node1" presStyleIdx="3" presStyleCnt="4">
        <dgm:presLayoutVars>
          <dgm:chMax val="0"/>
          <dgm:bulletEnabled val="1"/>
        </dgm:presLayoutVars>
      </dgm:prSet>
      <dgm:spPr/>
      <dgm:t>
        <a:bodyPr/>
        <a:lstStyle/>
        <a:p>
          <a:endParaRPr lang="en-US"/>
        </a:p>
      </dgm:t>
    </dgm:pt>
  </dgm:ptLst>
  <dgm:cxnLst>
    <dgm:cxn modelId="{B18D2965-A191-45AF-9FC9-17BBA021CEAD}" type="presOf" srcId="{B80B9C32-121A-469B-82FC-B470173B3E45}" destId="{F090015A-9B4D-4ED4-A740-C7D344F7AF9F}" srcOrd="0" destOrd="0" presId="urn:microsoft.com/office/officeart/2005/8/layout/vList2"/>
    <dgm:cxn modelId="{6816D0B4-DBB3-42A3-927C-F5C1282A5CC0}" srcId="{24D9CCB2-259F-4812-8D9E-B6013F507F48}" destId="{E42C77BE-EAD4-4036-A29B-7D69377C7275}" srcOrd="1" destOrd="0" parTransId="{887E4CF1-C95B-4E78-8AF9-70F4720B4729}" sibTransId="{F150A716-37CE-4364-8D1C-1E66467AD226}"/>
    <dgm:cxn modelId="{F8ABDB63-541B-4CDA-9DAA-02288ABB0F2F}" srcId="{24D9CCB2-259F-4812-8D9E-B6013F507F48}" destId="{4E862C9F-7903-41EE-80B4-0DE71391CE52}" srcOrd="0" destOrd="0" parTransId="{DB594B0E-A74A-4086-A71E-C93BA47C76A1}" sibTransId="{A07E45FF-6DBC-4BDD-8F59-C257857C3338}"/>
    <dgm:cxn modelId="{17098446-5729-4496-B53A-783DD3859EAF}" type="presOf" srcId="{E42C77BE-EAD4-4036-A29B-7D69377C7275}" destId="{A6C732BD-3FD0-46F2-8B83-B13BA481A08A}" srcOrd="0" destOrd="0" presId="urn:microsoft.com/office/officeart/2005/8/layout/vList2"/>
    <dgm:cxn modelId="{D6A2D39F-FD36-41FC-A77D-998CD574D1CC}" type="presOf" srcId="{24D9CCB2-259F-4812-8D9E-B6013F507F48}" destId="{F364A989-BD84-4C1E-BFF6-39DEAD023B47}" srcOrd="0" destOrd="0" presId="urn:microsoft.com/office/officeart/2005/8/layout/vList2"/>
    <dgm:cxn modelId="{3D6B68ED-6D9F-4488-B260-78F9FF09C72A}" type="presOf" srcId="{97BD20A4-35D7-4CCB-886C-3BAC793DB432}" destId="{A59F5E35-4536-4721-AD52-6B6B9C473C22}" srcOrd="0" destOrd="0" presId="urn:microsoft.com/office/officeart/2005/8/layout/vList2"/>
    <dgm:cxn modelId="{E4611464-2E12-4442-8773-67E976470110}" type="presOf" srcId="{4E862C9F-7903-41EE-80B4-0DE71391CE52}" destId="{9572BC05-1027-4F83-AAAA-2A65040A3A69}" srcOrd="0" destOrd="0" presId="urn:microsoft.com/office/officeart/2005/8/layout/vList2"/>
    <dgm:cxn modelId="{ED5EC2E3-F47B-42C2-B8F3-8ECFB2B83D14}" srcId="{24D9CCB2-259F-4812-8D9E-B6013F507F48}" destId="{B80B9C32-121A-469B-82FC-B470173B3E45}" srcOrd="3" destOrd="0" parTransId="{A7C2FB1A-582C-4FFB-91DC-95BD7E31F6CE}" sibTransId="{0986FF94-A39B-4F36-AA40-3E30593ABAC4}"/>
    <dgm:cxn modelId="{6D115E7D-B196-408C-80F1-610B9E3AC366}" srcId="{24D9CCB2-259F-4812-8D9E-B6013F507F48}" destId="{97BD20A4-35D7-4CCB-886C-3BAC793DB432}" srcOrd="2" destOrd="0" parTransId="{A2268BA0-D37E-4715-A31E-CA9994ABDF37}" sibTransId="{00CA2503-E05F-43D8-B051-95487EC97C49}"/>
    <dgm:cxn modelId="{47490A18-475F-4674-B547-0C3E57DE6A87}" type="presParOf" srcId="{F364A989-BD84-4C1E-BFF6-39DEAD023B47}" destId="{9572BC05-1027-4F83-AAAA-2A65040A3A69}" srcOrd="0" destOrd="0" presId="urn:microsoft.com/office/officeart/2005/8/layout/vList2"/>
    <dgm:cxn modelId="{07F511D1-DD57-471A-8E0E-755C033D4E49}" type="presParOf" srcId="{F364A989-BD84-4C1E-BFF6-39DEAD023B47}" destId="{B3057609-87F9-4900-88F9-E5C204D13806}" srcOrd="1" destOrd="0" presId="urn:microsoft.com/office/officeart/2005/8/layout/vList2"/>
    <dgm:cxn modelId="{5D03CC92-E801-42A4-84F3-66E2DFACD109}" type="presParOf" srcId="{F364A989-BD84-4C1E-BFF6-39DEAD023B47}" destId="{A6C732BD-3FD0-46F2-8B83-B13BA481A08A}" srcOrd="2" destOrd="0" presId="urn:microsoft.com/office/officeart/2005/8/layout/vList2"/>
    <dgm:cxn modelId="{F718CA27-EC25-4441-B709-AB18B01BC62F}" type="presParOf" srcId="{F364A989-BD84-4C1E-BFF6-39DEAD023B47}" destId="{1AEBADFC-EA13-48E9-8C43-5A34FCFEF498}" srcOrd="3" destOrd="0" presId="urn:microsoft.com/office/officeart/2005/8/layout/vList2"/>
    <dgm:cxn modelId="{F62C5FAA-024A-4A86-AA7F-EB0F26CF2345}" type="presParOf" srcId="{F364A989-BD84-4C1E-BFF6-39DEAD023B47}" destId="{A59F5E35-4536-4721-AD52-6B6B9C473C22}" srcOrd="4" destOrd="0" presId="urn:microsoft.com/office/officeart/2005/8/layout/vList2"/>
    <dgm:cxn modelId="{A8B3C5D4-7DF6-4579-83BD-45821A296F0C}" type="presParOf" srcId="{F364A989-BD84-4C1E-BFF6-39DEAD023B47}" destId="{78213C08-606A-4BAF-B87E-46C8301787F0}" srcOrd="5" destOrd="0" presId="urn:microsoft.com/office/officeart/2005/8/layout/vList2"/>
    <dgm:cxn modelId="{12C309C1-60AC-407C-8016-2C6336F9192A}" type="presParOf" srcId="{F364A989-BD84-4C1E-BFF6-39DEAD023B47}" destId="{F090015A-9B4D-4ED4-A740-C7D344F7AF9F}"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29AF22E-6958-4E67-9F07-7C7EFA6911FB}" type="doc">
      <dgm:prSet loTypeId="urn:microsoft.com/office/officeart/2005/8/layout/process1" loCatId="process" qsTypeId="urn:microsoft.com/office/officeart/2005/8/quickstyle/simple1" qsCatId="simple" csTypeId="urn:microsoft.com/office/officeart/2005/8/colors/accent1_2" csCatId="accent1" phldr="1"/>
      <dgm:spPr/>
    </dgm:pt>
    <dgm:pt modelId="{A8BE67DE-BCA0-4A8B-BD0B-F351B0F792D0}">
      <dgm:prSet phldrT="[Text]" custT="1"/>
      <dgm:spPr/>
      <dgm:t>
        <a:bodyPr anchor="ctr"/>
        <a:lstStyle/>
        <a:p>
          <a:pPr algn="ctr">
            <a:spcAft>
              <a:spcPct val="35000"/>
            </a:spcAft>
          </a:pPr>
          <a:endParaRPr lang="en-US" sz="1600" b="1" dirty="0" smtClean="0">
            <a:solidFill>
              <a:schemeClr val="accent1">
                <a:lumMod val="25000"/>
              </a:schemeClr>
            </a:solidFill>
          </a:endParaRPr>
        </a:p>
        <a:p>
          <a:pPr algn="ctr">
            <a:spcAft>
              <a:spcPct val="35000"/>
            </a:spcAft>
          </a:pPr>
          <a:r>
            <a:rPr lang="en-US" sz="1600" b="1" dirty="0" smtClean="0">
              <a:solidFill>
                <a:schemeClr val="accent1">
                  <a:lumMod val="25000"/>
                </a:schemeClr>
              </a:solidFill>
            </a:rPr>
            <a:t>Asset Accounts</a:t>
          </a:r>
        </a:p>
        <a:p>
          <a:pPr algn="l">
            <a:spcAft>
              <a:spcPts val="0"/>
            </a:spcAft>
          </a:pPr>
          <a:r>
            <a:rPr lang="en-US" sz="1400" b="0" dirty="0" smtClean="0">
              <a:solidFill>
                <a:schemeClr val="accent1">
                  <a:lumMod val="25000"/>
                </a:schemeClr>
              </a:solidFill>
            </a:rPr>
            <a:t>Cash</a:t>
          </a:r>
        </a:p>
        <a:p>
          <a:pPr algn="l">
            <a:spcAft>
              <a:spcPts val="0"/>
            </a:spcAft>
          </a:pPr>
          <a:r>
            <a:rPr lang="en-US" sz="1400" b="0" dirty="0" smtClean="0">
              <a:solidFill>
                <a:schemeClr val="accent1">
                  <a:lumMod val="25000"/>
                </a:schemeClr>
              </a:solidFill>
            </a:rPr>
            <a:t>Receivables</a:t>
          </a:r>
        </a:p>
        <a:p>
          <a:pPr algn="l">
            <a:spcAft>
              <a:spcPts val="0"/>
            </a:spcAft>
          </a:pPr>
          <a:r>
            <a:rPr lang="en-US" sz="1400" b="0" dirty="0" smtClean="0">
              <a:solidFill>
                <a:schemeClr val="accent1">
                  <a:lumMod val="25000"/>
                </a:schemeClr>
              </a:solidFill>
            </a:rPr>
            <a:t>Investments</a:t>
          </a:r>
        </a:p>
        <a:p>
          <a:pPr algn="l">
            <a:spcAft>
              <a:spcPts val="0"/>
            </a:spcAft>
          </a:pPr>
          <a:r>
            <a:rPr lang="en-US" sz="1400" b="0" dirty="0" smtClean="0">
              <a:solidFill>
                <a:schemeClr val="accent1">
                  <a:lumMod val="25000"/>
                </a:schemeClr>
              </a:solidFill>
            </a:rPr>
            <a:t>Prepaid Items</a:t>
          </a:r>
        </a:p>
        <a:p>
          <a:pPr algn="l">
            <a:spcAft>
              <a:spcPts val="0"/>
            </a:spcAft>
          </a:pPr>
          <a:r>
            <a:rPr lang="en-US" sz="1400" b="0" dirty="0" smtClean="0">
              <a:solidFill>
                <a:schemeClr val="accent1">
                  <a:lumMod val="25000"/>
                </a:schemeClr>
              </a:solidFill>
            </a:rPr>
            <a:t>Inventory</a:t>
          </a:r>
          <a:endParaRPr lang="en-US" sz="1400" b="1" dirty="0" smtClean="0">
            <a:solidFill>
              <a:schemeClr val="accent1">
                <a:lumMod val="25000"/>
              </a:schemeClr>
            </a:solidFill>
          </a:endParaRPr>
        </a:p>
        <a:p>
          <a:pPr algn="ctr">
            <a:spcAft>
              <a:spcPct val="35000"/>
            </a:spcAft>
          </a:pPr>
          <a:endParaRPr lang="en-US" sz="1600" b="1" dirty="0" smtClean="0">
            <a:solidFill>
              <a:schemeClr val="accent1">
                <a:lumMod val="25000"/>
              </a:schemeClr>
            </a:solidFill>
          </a:endParaRPr>
        </a:p>
        <a:p>
          <a:pPr algn="ctr">
            <a:spcAft>
              <a:spcPct val="35000"/>
            </a:spcAft>
          </a:pPr>
          <a:r>
            <a:rPr lang="en-US" sz="1600" b="1" dirty="0" smtClean="0">
              <a:solidFill>
                <a:schemeClr val="accent1">
                  <a:lumMod val="25000"/>
                </a:schemeClr>
              </a:solidFill>
            </a:rPr>
            <a:t>Deferred Outflows of Resources</a:t>
          </a:r>
          <a:endParaRPr lang="en-US" sz="1600" b="1" dirty="0">
            <a:solidFill>
              <a:schemeClr val="accent1">
                <a:lumMod val="25000"/>
              </a:schemeClr>
            </a:solidFill>
          </a:endParaRPr>
        </a:p>
      </dgm:t>
    </dgm:pt>
    <dgm:pt modelId="{46E92482-340C-422D-BA4A-1249F0275A3B}" type="parTrans" cxnId="{46BA8D17-A8B7-44E0-ADC7-2B9CFED2B83E}">
      <dgm:prSet/>
      <dgm:spPr/>
      <dgm:t>
        <a:bodyPr/>
        <a:lstStyle/>
        <a:p>
          <a:endParaRPr lang="en-US"/>
        </a:p>
      </dgm:t>
    </dgm:pt>
    <dgm:pt modelId="{2BC50080-2DFD-4CFD-9888-6D36C161C18B}" type="sibTrans" cxnId="{46BA8D17-A8B7-44E0-ADC7-2B9CFED2B83E}">
      <dgm:prSet/>
      <dgm:spPr>
        <a:solidFill>
          <a:schemeClr val="accent1">
            <a:lumMod val="50000"/>
          </a:schemeClr>
        </a:solidFill>
      </dgm:spPr>
      <dgm:t>
        <a:bodyPr/>
        <a:lstStyle/>
        <a:p>
          <a:endParaRPr lang="en-US" dirty="0"/>
        </a:p>
      </dgm:t>
    </dgm:pt>
    <dgm:pt modelId="{45C3FAA5-706F-48FE-A4F3-254955276856}">
      <dgm:prSet phldrT="[Text]" custT="1"/>
      <dgm:spPr/>
      <dgm:t>
        <a:bodyPr/>
        <a:lstStyle/>
        <a:p>
          <a:pPr algn="ctr">
            <a:spcAft>
              <a:spcPct val="35000"/>
            </a:spcAft>
          </a:pPr>
          <a:r>
            <a:rPr lang="en-US" sz="1600" b="1" dirty="0" smtClean="0">
              <a:solidFill>
                <a:schemeClr val="accent1">
                  <a:lumMod val="25000"/>
                </a:schemeClr>
              </a:solidFill>
            </a:rPr>
            <a:t>Liability Accounts</a:t>
          </a:r>
        </a:p>
        <a:p>
          <a:pPr algn="l">
            <a:spcAft>
              <a:spcPts val="0"/>
            </a:spcAft>
          </a:pPr>
          <a:r>
            <a:rPr lang="en-US" sz="1400" b="0" dirty="0" smtClean="0">
              <a:solidFill>
                <a:schemeClr val="accent1">
                  <a:lumMod val="25000"/>
                </a:schemeClr>
              </a:solidFill>
            </a:rPr>
            <a:t>Accounts Payable</a:t>
          </a:r>
        </a:p>
        <a:p>
          <a:pPr algn="l">
            <a:spcAft>
              <a:spcPts val="0"/>
            </a:spcAft>
          </a:pPr>
          <a:r>
            <a:rPr lang="en-US" sz="1400" b="0" dirty="0" smtClean="0">
              <a:solidFill>
                <a:schemeClr val="accent1">
                  <a:lumMod val="25000"/>
                </a:schemeClr>
              </a:solidFill>
            </a:rPr>
            <a:t>Accrued Liabilities</a:t>
          </a:r>
          <a:endParaRPr lang="en-US" sz="1400" b="1" dirty="0" smtClean="0">
            <a:solidFill>
              <a:schemeClr val="accent1">
                <a:lumMod val="25000"/>
              </a:schemeClr>
            </a:solidFill>
          </a:endParaRPr>
        </a:p>
        <a:p>
          <a:pPr algn="ctr">
            <a:spcAft>
              <a:spcPct val="35000"/>
            </a:spcAft>
          </a:pPr>
          <a:endParaRPr lang="en-US" sz="1800" b="1" dirty="0" smtClean="0">
            <a:solidFill>
              <a:schemeClr val="accent1">
                <a:lumMod val="25000"/>
              </a:schemeClr>
            </a:solidFill>
          </a:endParaRPr>
        </a:p>
        <a:p>
          <a:pPr algn="ctr">
            <a:spcAft>
              <a:spcPct val="35000"/>
            </a:spcAft>
          </a:pPr>
          <a:r>
            <a:rPr lang="en-US" sz="1600" b="1" dirty="0" smtClean="0">
              <a:solidFill>
                <a:schemeClr val="accent1">
                  <a:lumMod val="25000"/>
                </a:schemeClr>
              </a:solidFill>
            </a:rPr>
            <a:t>Deferred Inflows of Resources</a:t>
          </a:r>
          <a:endParaRPr lang="en-US" sz="1600" b="1" dirty="0">
            <a:solidFill>
              <a:schemeClr val="accent1">
                <a:lumMod val="25000"/>
              </a:schemeClr>
            </a:solidFill>
          </a:endParaRPr>
        </a:p>
      </dgm:t>
    </dgm:pt>
    <dgm:pt modelId="{02862CAC-940B-45FE-833C-F70A477F03CD}" type="parTrans" cxnId="{28239DC7-329A-4816-BA52-21136C675C6C}">
      <dgm:prSet/>
      <dgm:spPr/>
      <dgm:t>
        <a:bodyPr/>
        <a:lstStyle/>
        <a:p>
          <a:endParaRPr lang="en-US"/>
        </a:p>
      </dgm:t>
    </dgm:pt>
    <dgm:pt modelId="{9C4038B7-895E-41E0-8B91-7C1C6F128056}" type="sibTrans" cxnId="{28239DC7-329A-4816-BA52-21136C675C6C}">
      <dgm:prSet/>
      <dgm:spPr>
        <a:solidFill>
          <a:schemeClr val="accent1">
            <a:lumMod val="50000"/>
          </a:schemeClr>
        </a:solidFill>
      </dgm:spPr>
      <dgm:t>
        <a:bodyPr/>
        <a:lstStyle/>
        <a:p>
          <a:endParaRPr lang="en-US" dirty="0"/>
        </a:p>
      </dgm:t>
    </dgm:pt>
    <dgm:pt modelId="{99962ACB-8F9E-45B4-88A9-1408C283D6DA}">
      <dgm:prSet phldrT="[Text]" custT="1"/>
      <dgm:spPr/>
      <dgm:t>
        <a:bodyPr/>
        <a:lstStyle/>
        <a:p>
          <a:pPr algn="ctr"/>
          <a:r>
            <a:rPr lang="en-US" sz="1600" b="1" dirty="0" smtClean="0">
              <a:solidFill>
                <a:schemeClr val="accent1">
                  <a:lumMod val="25000"/>
                </a:schemeClr>
              </a:solidFill>
            </a:rPr>
            <a:t>Fund Balance Accounts</a:t>
          </a:r>
        </a:p>
        <a:p>
          <a:pPr algn="l"/>
          <a:r>
            <a:rPr lang="en-US" sz="1400" b="0" dirty="0" err="1" smtClean="0">
              <a:solidFill>
                <a:schemeClr val="accent1">
                  <a:lumMod val="25000"/>
                </a:schemeClr>
              </a:solidFill>
            </a:rPr>
            <a:t>Nonspendable</a:t>
          </a:r>
          <a:endParaRPr lang="en-US" sz="1400" b="0" dirty="0" smtClean="0">
            <a:solidFill>
              <a:schemeClr val="accent1">
                <a:lumMod val="25000"/>
              </a:schemeClr>
            </a:solidFill>
          </a:endParaRPr>
        </a:p>
        <a:p>
          <a:pPr algn="l"/>
          <a:r>
            <a:rPr lang="en-US" sz="1400" b="0" dirty="0" smtClean="0">
              <a:solidFill>
                <a:schemeClr val="accent1">
                  <a:lumMod val="25000"/>
                </a:schemeClr>
              </a:solidFill>
            </a:rPr>
            <a:t>Restricted</a:t>
          </a:r>
        </a:p>
        <a:p>
          <a:pPr algn="l"/>
          <a:r>
            <a:rPr lang="en-US" sz="1400" b="0" dirty="0" smtClean="0">
              <a:solidFill>
                <a:schemeClr val="accent1">
                  <a:lumMod val="25000"/>
                </a:schemeClr>
              </a:solidFill>
            </a:rPr>
            <a:t>Committed</a:t>
          </a:r>
        </a:p>
        <a:p>
          <a:pPr algn="l"/>
          <a:r>
            <a:rPr lang="en-US" sz="1400" b="0" dirty="0" smtClean="0">
              <a:solidFill>
                <a:schemeClr val="accent1">
                  <a:lumMod val="25000"/>
                </a:schemeClr>
              </a:solidFill>
            </a:rPr>
            <a:t>Assigned</a:t>
          </a:r>
        </a:p>
        <a:p>
          <a:pPr algn="l"/>
          <a:r>
            <a:rPr lang="en-US" sz="1400" b="0" dirty="0" smtClean="0">
              <a:solidFill>
                <a:schemeClr val="accent1">
                  <a:lumMod val="25000"/>
                </a:schemeClr>
              </a:solidFill>
            </a:rPr>
            <a:t>Unassigned</a:t>
          </a:r>
          <a:endParaRPr lang="en-US" sz="1400" b="1" dirty="0">
            <a:solidFill>
              <a:schemeClr val="accent1">
                <a:lumMod val="25000"/>
              </a:schemeClr>
            </a:solidFill>
          </a:endParaRPr>
        </a:p>
      </dgm:t>
    </dgm:pt>
    <dgm:pt modelId="{AABBE609-0FE8-4989-8575-66F5FF90F6A2}" type="parTrans" cxnId="{78DCA9F1-0EC5-42ED-AC1A-B1AE392C50B1}">
      <dgm:prSet/>
      <dgm:spPr/>
      <dgm:t>
        <a:bodyPr/>
        <a:lstStyle/>
        <a:p>
          <a:endParaRPr lang="en-US"/>
        </a:p>
      </dgm:t>
    </dgm:pt>
    <dgm:pt modelId="{E2FFEDFC-C254-42D7-B1DE-20DA51C72ACF}" type="sibTrans" cxnId="{78DCA9F1-0EC5-42ED-AC1A-B1AE392C50B1}">
      <dgm:prSet/>
      <dgm:spPr/>
      <dgm:t>
        <a:bodyPr/>
        <a:lstStyle/>
        <a:p>
          <a:endParaRPr lang="en-US"/>
        </a:p>
      </dgm:t>
    </dgm:pt>
    <dgm:pt modelId="{91130EF0-62D2-4F7C-84B7-A61055A7D857}">
      <dgm:prSet phldrT="[Text]" custT="1"/>
      <dgm:spPr/>
      <dgm:t>
        <a:bodyPr anchor="ctr"/>
        <a:lstStyle/>
        <a:p>
          <a:pPr algn="l">
            <a:spcAft>
              <a:spcPct val="15000"/>
            </a:spcAft>
          </a:pPr>
          <a:endParaRPr lang="en-US" sz="1400" b="0" dirty="0">
            <a:solidFill>
              <a:schemeClr val="accent1">
                <a:lumMod val="25000"/>
              </a:schemeClr>
            </a:solidFill>
          </a:endParaRPr>
        </a:p>
      </dgm:t>
    </dgm:pt>
    <dgm:pt modelId="{64BD795E-4359-42C8-A547-7D8461F0093B}" type="parTrans" cxnId="{5CDE0674-73C7-42BD-8B3F-C1739911DB48}">
      <dgm:prSet/>
      <dgm:spPr/>
      <dgm:t>
        <a:bodyPr/>
        <a:lstStyle/>
        <a:p>
          <a:endParaRPr lang="en-US"/>
        </a:p>
      </dgm:t>
    </dgm:pt>
    <dgm:pt modelId="{BEF4BD0D-CDDF-4F7E-8C09-F199E26B96B8}" type="sibTrans" cxnId="{5CDE0674-73C7-42BD-8B3F-C1739911DB48}">
      <dgm:prSet/>
      <dgm:spPr/>
      <dgm:t>
        <a:bodyPr/>
        <a:lstStyle/>
        <a:p>
          <a:endParaRPr lang="en-US"/>
        </a:p>
      </dgm:t>
    </dgm:pt>
    <dgm:pt modelId="{752E907E-8001-4B89-9729-37A399C87B2E}">
      <dgm:prSet phldrT="[Text]" custT="1"/>
      <dgm:spPr/>
      <dgm:t>
        <a:bodyPr/>
        <a:lstStyle/>
        <a:p>
          <a:pPr algn="l">
            <a:spcAft>
              <a:spcPct val="15000"/>
            </a:spcAft>
          </a:pPr>
          <a:endParaRPr lang="en-US" sz="1400" b="0" dirty="0">
            <a:solidFill>
              <a:schemeClr val="accent1">
                <a:lumMod val="25000"/>
              </a:schemeClr>
            </a:solidFill>
          </a:endParaRPr>
        </a:p>
      </dgm:t>
    </dgm:pt>
    <dgm:pt modelId="{822518BB-55CA-43BE-8FA6-35759B9BC3C7}" type="parTrans" cxnId="{3CC13CE5-BE8B-4823-945B-A8D1844C550F}">
      <dgm:prSet/>
      <dgm:spPr/>
      <dgm:t>
        <a:bodyPr/>
        <a:lstStyle/>
        <a:p>
          <a:endParaRPr lang="en-US"/>
        </a:p>
      </dgm:t>
    </dgm:pt>
    <dgm:pt modelId="{7FC40462-01CE-44A4-979C-435F5F7098E5}" type="sibTrans" cxnId="{3CC13CE5-BE8B-4823-945B-A8D1844C550F}">
      <dgm:prSet/>
      <dgm:spPr/>
      <dgm:t>
        <a:bodyPr/>
        <a:lstStyle/>
        <a:p>
          <a:endParaRPr lang="en-US"/>
        </a:p>
      </dgm:t>
    </dgm:pt>
    <dgm:pt modelId="{5F65836E-E5B8-46F9-88CD-D19547DDEE2F}" type="pres">
      <dgm:prSet presAssocID="{529AF22E-6958-4E67-9F07-7C7EFA6911FB}" presName="Name0" presStyleCnt="0">
        <dgm:presLayoutVars>
          <dgm:dir/>
          <dgm:resizeHandles val="exact"/>
        </dgm:presLayoutVars>
      </dgm:prSet>
      <dgm:spPr/>
    </dgm:pt>
    <dgm:pt modelId="{6445BF16-3145-48D4-AE8C-D11B2914D38A}" type="pres">
      <dgm:prSet presAssocID="{A8BE67DE-BCA0-4A8B-BD0B-F351B0F792D0}" presName="node" presStyleLbl="node1" presStyleIdx="0" presStyleCnt="3" custScaleY="93953" custLinFactNeighborX="-793" custLinFactNeighborY="-2997">
        <dgm:presLayoutVars>
          <dgm:bulletEnabled val="1"/>
        </dgm:presLayoutVars>
      </dgm:prSet>
      <dgm:spPr/>
      <dgm:t>
        <a:bodyPr/>
        <a:lstStyle/>
        <a:p>
          <a:endParaRPr lang="en-US"/>
        </a:p>
      </dgm:t>
    </dgm:pt>
    <dgm:pt modelId="{6DBF7E20-C192-4F9A-BC4A-81AFD5FDC514}" type="pres">
      <dgm:prSet presAssocID="{2BC50080-2DFD-4CFD-9888-6D36C161C18B}" presName="sibTrans" presStyleLbl="sibTrans2D1" presStyleIdx="0" presStyleCnt="2" custLinFactNeighborX="-16193" custLinFactNeighborY="-2661"/>
      <dgm:spPr>
        <a:prstGeom prst="mathMinus">
          <a:avLst/>
        </a:prstGeom>
      </dgm:spPr>
      <dgm:t>
        <a:bodyPr/>
        <a:lstStyle/>
        <a:p>
          <a:endParaRPr lang="en-US"/>
        </a:p>
      </dgm:t>
    </dgm:pt>
    <dgm:pt modelId="{0A4E5321-B0F3-4B98-9E37-8131009225C9}" type="pres">
      <dgm:prSet presAssocID="{2BC50080-2DFD-4CFD-9888-6D36C161C18B}" presName="connectorText" presStyleLbl="sibTrans2D1" presStyleIdx="0" presStyleCnt="2"/>
      <dgm:spPr/>
      <dgm:t>
        <a:bodyPr/>
        <a:lstStyle/>
        <a:p>
          <a:endParaRPr lang="en-US"/>
        </a:p>
      </dgm:t>
    </dgm:pt>
    <dgm:pt modelId="{8A619015-FAED-4736-B255-9DEF9152E226}" type="pres">
      <dgm:prSet presAssocID="{45C3FAA5-706F-48FE-A4F3-254955276856}" presName="node" presStyleLbl="node1" presStyleIdx="1" presStyleCnt="3" custScaleY="95657" custLinFactNeighborX="-22207" custLinFactNeighborY="-1030">
        <dgm:presLayoutVars>
          <dgm:bulletEnabled val="1"/>
        </dgm:presLayoutVars>
      </dgm:prSet>
      <dgm:spPr/>
      <dgm:t>
        <a:bodyPr/>
        <a:lstStyle/>
        <a:p>
          <a:endParaRPr lang="en-US"/>
        </a:p>
      </dgm:t>
    </dgm:pt>
    <dgm:pt modelId="{C32B902F-ED32-4D63-AF41-E7C8A3FECAD9}" type="pres">
      <dgm:prSet presAssocID="{9C4038B7-895E-41E0-8B91-7C1C6F128056}" presName="sibTrans" presStyleLbl="sibTrans2D1" presStyleIdx="1" presStyleCnt="2" custLinFactNeighborX="-23632" custLinFactNeighborY="2184"/>
      <dgm:spPr>
        <a:prstGeom prst="mathEqual">
          <a:avLst/>
        </a:prstGeom>
      </dgm:spPr>
      <dgm:t>
        <a:bodyPr/>
        <a:lstStyle/>
        <a:p>
          <a:endParaRPr lang="en-US"/>
        </a:p>
      </dgm:t>
    </dgm:pt>
    <dgm:pt modelId="{A204968A-F19C-404C-91D5-6BD0A8BBA18F}" type="pres">
      <dgm:prSet presAssocID="{9C4038B7-895E-41E0-8B91-7C1C6F128056}" presName="connectorText" presStyleLbl="sibTrans2D1" presStyleIdx="1" presStyleCnt="2"/>
      <dgm:spPr/>
      <dgm:t>
        <a:bodyPr/>
        <a:lstStyle/>
        <a:p>
          <a:endParaRPr lang="en-US"/>
        </a:p>
      </dgm:t>
    </dgm:pt>
    <dgm:pt modelId="{5A0AD91C-E932-4D30-AE91-58EA8062ABED}" type="pres">
      <dgm:prSet presAssocID="{99962ACB-8F9E-45B4-88A9-1408C283D6DA}" presName="node" presStyleLbl="node1" presStyleIdx="2" presStyleCnt="3" custScaleX="82775" custScaleY="86263" custLinFactNeighborX="-19024" custLinFactNeighborY="-4472">
        <dgm:presLayoutVars>
          <dgm:bulletEnabled val="1"/>
        </dgm:presLayoutVars>
      </dgm:prSet>
      <dgm:spPr/>
      <dgm:t>
        <a:bodyPr/>
        <a:lstStyle/>
        <a:p>
          <a:endParaRPr lang="en-US"/>
        </a:p>
      </dgm:t>
    </dgm:pt>
  </dgm:ptLst>
  <dgm:cxnLst>
    <dgm:cxn modelId="{28239DC7-329A-4816-BA52-21136C675C6C}" srcId="{529AF22E-6958-4E67-9F07-7C7EFA6911FB}" destId="{45C3FAA5-706F-48FE-A4F3-254955276856}" srcOrd="1" destOrd="0" parTransId="{02862CAC-940B-45FE-833C-F70A477F03CD}" sibTransId="{9C4038B7-895E-41E0-8B91-7C1C6F128056}"/>
    <dgm:cxn modelId="{46BA8D17-A8B7-44E0-ADC7-2B9CFED2B83E}" srcId="{529AF22E-6958-4E67-9F07-7C7EFA6911FB}" destId="{A8BE67DE-BCA0-4A8B-BD0B-F351B0F792D0}" srcOrd="0" destOrd="0" parTransId="{46E92482-340C-422D-BA4A-1249F0275A3B}" sibTransId="{2BC50080-2DFD-4CFD-9888-6D36C161C18B}"/>
    <dgm:cxn modelId="{7E47EF35-AB54-4FE1-9BAC-E07AA346C632}" type="presOf" srcId="{99962ACB-8F9E-45B4-88A9-1408C283D6DA}" destId="{5A0AD91C-E932-4D30-AE91-58EA8062ABED}" srcOrd="0" destOrd="0" presId="urn:microsoft.com/office/officeart/2005/8/layout/process1"/>
    <dgm:cxn modelId="{218B89A6-A087-4C9E-8F67-FB5ED1B6F6EF}" type="presOf" srcId="{A8BE67DE-BCA0-4A8B-BD0B-F351B0F792D0}" destId="{6445BF16-3145-48D4-AE8C-D11B2914D38A}" srcOrd="0" destOrd="0" presId="urn:microsoft.com/office/officeart/2005/8/layout/process1"/>
    <dgm:cxn modelId="{3CC13CE5-BE8B-4823-945B-A8D1844C550F}" srcId="{45C3FAA5-706F-48FE-A4F3-254955276856}" destId="{752E907E-8001-4B89-9729-37A399C87B2E}" srcOrd="0" destOrd="0" parTransId="{822518BB-55CA-43BE-8FA6-35759B9BC3C7}" sibTransId="{7FC40462-01CE-44A4-979C-435F5F7098E5}"/>
    <dgm:cxn modelId="{0E7D32CC-8620-475C-AF38-17C9710C52BD}" type="presOf" srcId="{9C4038B7-895E-41E0-8B91-7C1C6F128056}" destId="{C32B902F-ED32-4D63-AF41-E7C8A3FECAD9}" srcOrd="0" destOrd="0" presId="urn:microsoft.com/office/officeart/2005/8/layout/process1"/>
    <dgm:cxn modelId="{AF756A59-6A72-4BAC-9C20-25DB26340F68}" type="presOf" srcId="{529AF22E-6958-4E67-9F07-7C7EFA6911FB}" destId="{5F65836E-E5B8-46F9-88CD-D19547DDEE2F}" srcOrd="0" destOrd="0" presId="urn:microsoft.com/office/officeart/2005/8/layout/process1"/>
    <dgm:cxn modelId="{417395CE-7B63-49F5-96B9-0655A0863FD1}" type="presOf" srcId="{2BC50080-2DFD-4CFD-9888-6D36C161C18B}" destId="{0A4E5321-B0F3-4B98-9E37-8131009225C9}" srcOrd="1" destOrd="0" presId="urn:microsoft.com/office/officeart/2005/8/layout/process1"/>
    <dgm:cxn modelId="{3621905D-CE28-4379-9A36-4CC7D94BD6E2}" type="presOf" srcId="{2BC50080-2DFD-4CFD-9888-6D36C161C18B}" destId="{6DBF7E20-C192-4F9A-BC4A-81AFD5FDC514}" srcOrd="0" destOrd="0" presId="urn:microsoft.com/office/officeart/2005/8/layout/process1"/>
    <dgm:cxn modelId="{61A1B990-179B-4B11-88AE-729075D0CA77}" type="presOf" srcId="{752E907E-8001-4B89-9729-37A399C87B2E}" destId="{8A619015-FAED-4736-B255-9DEF9152E226}" srcOrd="0" destOrd="1" presId="urn:microsoft.com/office/officeart/2005/8/layout/process1"/>
    <dgm:cxn modelId="{5D6D4962-2BEA-45F5-B494-3B849E28E5D7}" type="presOf" srcId="{45C3FAA5-706F-48FE-A4F3-254955276856}" destId="{8A619015-FAED-4736-B255-9DEF9152E226}" srcOrd="0" destOrd="0" presId="urn:microsoft.com/office/officeart/2005/8/layout/process1"/>
    <dgm:cxn modelId="{4B82B98F-3B04-4889-957C-BD1FDD101DE6}" type="presOf" srcId="{9C4038B7-895E-41E0-8B91-7C1C6F128056}" destId="{A204968A-F19C-404C-91D5-6BD0A8BBA18F}" srcOrd="1" destOrd="0" presId="urn:microsoft.com/office/officeart/2005/8/layout/process1"/>
    <dgm:cxn modelId="{78DCA9F1-0EC5-42ED-AC1A-B1AE392C50B1}" srcId="{529AF22E-6958-4E67-9F07-7C7EFA6911FB}" destId="{99962ACB-8F9E-45B4-88A9-1408C283D6DA}" srcOrd="2" destOrd="0" parTransId="{AABBE609-0FE8-4989-8575-66F5FF90F6A2}" sibTransId="{E2FFEDFC-C254-42D7-B1DE-20DA51C72ACF}"/>
    <dgm:cxn modelId="{5CDE0674-73C7-42BD-8B3F-C1739911DB48}" srcId="{A8BE67DE-BCA0-4A8B-BD0B-F351B0F792D0}" destId="{91130EF0-62D2-4F7C-84B7-A61055A7D857}" srcOrd="0" destOrd="0" parTransId="{64BD795E-4359-42C8-A547-7D8461F0093B}" sibTransId="{BEF4BD0D-CDDF-4F7E-8C09-F199E26B96B8}"/>
    <dgm:cxn modelId="{5AFC4A75-E29F-4E1C-A533-6A7DD071F938}" type="presOf" srcId="{91130EF0-62D2-4F7C-84B7-A61055A7D857}" destId="{6445BF16-3145-48D4-AE8C-D11B2914D38A}" srcOrd="0" destOrd="1" presId="urn:microsoft.com/office/officeart/2005/8/layout/process1"/>
    <dgm:cxn modelId="{B7DC49F6-7279-43DB-9792-4DE11D085DDB}" type="presParOf" srcId="{5F65836E-E5B8-46F9-88CD-D19547DDEE2F}" destId="{6445BF16-3145-48D4-AE8C-D11B2914D38A}" srcOrd="0" destOrd="0" presId="urn:microsoft.com/office/officeart/2005/8/layout/process1"/>
    <dgm:cxn modelId="{E2A01695-8395-4ADA-A56D-662A5F98ECA4}" type="presParOf" srcId="{5F65836E-E5B8-46F9-88CD-D19547DDEE2F}" destId="{6DBF7E20-C192-4F9A-BC4A-81AFD5FDC514}" srcOrd="1" destOrd="0" presId="urn:microsoft.com/office/officeart/2005/8/layout/process1"/>
    <dgm:cxn modelId="{CC68BCE1-B57F-41D8-9B15-5E8D1DC1E5D5}" type="presParOf" srcId="{6DBF7E20-C192-4F9A-BC4A-81AFD5FDC514}" destId="{0A4E5321-B0F3-4B98-9E37-8131009225C9}" srcOrd="0" destOrd="0" presId="urn:microsoft.com/office/officeart/2005/8/layout/process1"/>
    <dgm:cxn modelId="{1DF5AF8B-AF0D-4EC1-82FD-CD721253A9C6}" type="presParOf" srcId="{5F65836E-E5B8-46F9-88CD-D19547DDEE2F}" destId="{8A619015-FAED-4736-B255-9DEF9152E226}" srcOrd="2" destOrd="0" presId="urn:microsoft.com/office/officeart/2005/8/layout/process1"/>
    <dgm:cxn modelId="{50BB79BB-BB70-41BB-A33E-9EE06C605A4D}" type="presParOf" srcId="{5F65836E-E5B8-46F9-88CD-D19547DDEE2F}" destId="{C32B902F-ED32-4D63-AF41-E7C8A3FECAD9}" srcOrd="3" destOrd="0" presId="urn:microsoft.com/office/officeart/2005/8/layout/process1"/>
    <dgm:cxn modelId="{2C13AAC2-9BB4-4C7C-845A-9DDDBB07481B}" type="presParOf" srcId="{C32B902F-ED32-4D63-AF41-E7C8A3FECAD9}" destId="{A204968A-F19C-404C-91D5-6BD0A8BBA18F}" srcOrd="0" destOrd="0" presId="urn:microsoft.com/office/officeart/2005/8/layout/process1"/>
    <dgm:cxn modelId="{951CB7B4-8EB2-4DF4-80E8-D627196E1032}" type="presParOf" srcId="{5F65836E-E5B8-46F9-88CD-D19547DDEE2F}" destId="{5A0AD91C-E932-4D30-AE91-58EA8062ABED}"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6436152-39A7-4F3C-B145-92C2039B4E4C}" type="doc">
      <dgm:prSet loTypeId="urn:microsoft.com/office/officeart/2005/8/layout/process1" loCatId="process" qsTypeId="urn:microsoft.com/office/officeart/2005/8/quickstyle/simple1" qsCatId="simple" csTypeId="urn:microsoft.com/office/officeart/2005/8/colors/accent1_2" csCatId="accent1" phldr="1"/>
      <dgm:spPr/>
    </dgm:pt>
    <dgm:pt modelId="{0C232C9A-EBB6-430F-AC0A-FCFB0CC19B4C}">
      <dgm:prSet phldrT="[Text]" custT="1"/>
      <dgm:spPr/>
      <dgm:t>
        <a:bodyPr/>
        <a:lstStyle/>
        <a:p>
          <a:r>
            <a:rPr lang="en-US" sz="2000" b="1" dirty="0" smtClean="0">
              <a:solidFill>
                <a:schemeClr val="tx1"/>
              </a:solidFill>
            </a:rPr>
            <a:t>Budgetary Accounts</a:t>
          </a:r>
        </a:p>
        <a:p>
          <a:r>
            <a:rPr lang="en-US" sz="1800" dirty="0" smtClean="0">
              <a:solidFill>
                <a:schemeClr val="tx1"/>
              </a:solidFill>
            </a:rPr>
            <a:t>Estimated Revenues</a:t>
          </a:r>
        </a:p>
        <a:p>
          <a:r>
            <a:rPr lang="en-US" sz="1800" dirty="0" smtClean="0">
              <a:solidFill>
                <a:schemeClr val="tx1"/>
              </a:solidFill>
            </a:rPr>
            <a:t>Appropriations</a:t>
          </a:r>
        </a:p>
        <a:p>
          <a:r>
            <a:rPr lang="en-US" sz="1800" dirty="0" smtClean="0">
              <a:solidFill>
                <a:schemeClr val="tx1"/>
              </a:solidFill>
            </a:rPr>
            <a:t>Estimated Other Financing Sources</a:t>
          </a:r>
        </a:p>
        <a:p>
          <a:r>
            <a:rPr lang="en-US" sz="1800" dirty="0" smtClean="0">
              <a:solidFill>
                <a:schemeClr val="tx1"/>
              </a:solidFill>
            </a:rPr>
            <a:t>Estimated Other Financing Uses</a:t>
          </a:r>
        </a:p>
        <a:p>
          <a:r>
            <a:rPr lang="en-US" sz="1800" dirty="0" smtClean="0">
              <a:solidFill>
                <a:schemeClr val="tx1"/>
              </a:solidFill>
            </a:rPr>
            <a:t>Encumbrances</a:t>
          </a:r>
        </a:p>
      </dgm:t>
    </dgm:pt>
    <dgm:pt modelId="{60701AA2-76D3-4131-BD25-BA5E317A324C}" type="parTrans" cxnId="{9F59F295-B17E-4078-A259-05967ABCD3EF}">
      <dgm:prSet/>
      <dgm:spPr/>
      <dgm:t>
        <a:bodyPr/>
        <a:lstStyle/>
        <a:p>
          <a:endParaRPr lang="en-US"/>
        </a:p>
      </dgm:t>
    </dgm:pt>
    <dgm:pt modelId="{C2085C40-5758-4EB5-A3DB-CFCD9AE1D809}" type="sibTrans" cxnId="{9F59F295-B17E-4078-A259-05967ABCD3EF}">
      <dgm:prSet custT="1"/>
      <dgm:spPr>
        <a:solidFill>
          <a:schemeClr val="accent1">
            <a:lumMod val="50000"/>
          </a:schemeClr>
        </a:solidFill>
      </dgm:spPr>
      <dgm:t>
        <a:bodyPr/>
        <a:lstStyle/>
        <a:p>
          <a:r>
            <a:rPr lang="en-US" sz="1600" dirty="0" smtClean="0">
              <a:solidFill>
                <a:schemeClr val="tx1"/>
              </a:solidFill>
            </a:rPr>
            <a:t>1</a:t>
          </a:r>
          <a:r>
            <a:rPr lang="en-US" sz="1600" baseline="30000" dirty="0" smtClean="0">
              <a:solidFill>
                <a:schemeClr val="tx1"/>
              </a:solidFill>
            </a:rPr>
            <a:t>st</a:t>
          </a:r>
          <a:r>
            <a:rPr lang="en-US" sz="1600" dirty="0" smtClean="0">
              <a:solidFill>
                <a:schemeClr val="tx1"/>
              </a:solidFill>
            </a:rPr>
            <a:t> 4 accounts</a:t>
          </a:r>
        </a:p>
      </dgm:t>
    </dgm:pt>
    <dgm:pt modelId="{013CD6CB-2286-4A7A-9AD7-4A0C38114CC8}">
      <dgm:prSet phldrT="[Text]" custT="1"/>
      <dgm:spPr/>
      <dgm:t>
        <a:bodyPr/>
        <a:lstStyle/>
        <a:p>
          <a:r>
            <a:rPr lang="en-US" sz="2000" b="1" dirty="0" smtClean="0">
              <a:solidFill>
                <a:schemeClr val="tx1"/>
              </a:solidFill>
            </a:rPr>
            <a:t>Budgetary Fund Balance</a:t>
          </a:r>
          <a:endParaRPr lang="en-US" sz="2000" b="1" dirty="0">
            <a:solidFill>
              <a:schemeClr val="tx1"/>
            </a:solidFill>
          </a:endParaRPr>
        </a:p>
      </dgm:t>
    </dgm:pt>
    <dgm:pt modelId="{C17078CD-B383-49A6-8665-51C3A2AB45B9}" type="parTrans" cxnId="{C1C4EBAE-F7DC-4269-99CD-566359684CBB}">
      <dgm:prSet/>
      <dgm:spPr/>
      <dgm:t>
        <a:bodyPr/>
        <a:lstStyle/>
        <a:p>
          <a:endParaRPr lang="en-US"/>
        </a:p>
      </dgm:t>
    </dgm:pt>
    <dgm:pt modelId="{CE989C3C-5581-40CC-A18F-70B7C32F6FEA}" type="sibTrans" cxnId="{C1C4EBAE-F7DC-4269-99CD-566359684CBB}">
      <dgm:prSet/>
      <dgm:spPr/>
      <dgm:t>
        <a:bodyPr/>
        <a:lstStyle/>
        <a:p>
          <a:endParaRPr lang="en-US"/>
        </a:p>
      </dgm:t>
    </dgm:pt>
    <dgm:pt modelId="{1BD825F9-E996-4182-86A2-D04091661A1B}" type="pres">
      <dgm:prSet presAssocID="{86436152-39A7-4F3C-B145-92C2039B4E4C}" presName="Name0" presStyleCnt="0">
        <dgm:presLayoutVars>
          <dgm:dir/>
          <dgm:resizeHandles val="exact"/>
        </dgm:presLayoutVars>
      </dgm:prSet>
      <dgm:spPr/>
    </dgm:pt>
    <dgm:pt modelId="{D90195EF-4BE5-475F-BF20-FF667BF62871}" type="pres">
      <dgm:prSet presAssocID="{0C232C9A-EBB6-430F-AC0A-FCFB0CC19B4C}" presName="node" presStyleLbl="node1" presStyleIdx="0" presStyleCnt="2" custScaleX="126600">
        <dgm:presLayoutVars>
          <dgm:bulletEnabled val="1"/>
        </dgm:presLayoutVars>
      </dgm:prSet>
      <dgm:spPr/>
      <dgm:t>
        <a:bodyPr/>
        <a:lstStyle/>
        <a:p>
          <a:endParaRPr lang="en-US"/>
        </a:p>
      </dgm:t>
    </dgm:pt>
    <dgm:pt modelId="{82C2195A-1068-47F1-88D0-5763132836C4}" type="pres">
      <dgm:prSet presAssocID="{C2085C40-5758-4EB5-A3DB-CFCD9AE1D809}" presName="sibTrans" presStyleLbl="sibTrans2D1" presStyleIdx="0" presStyleCnt="1" custScaleX="172744"/>
      <dgm:spPr/>
      <dgm:t>
        <a:bodyPr/>
        <a:lstStyle/>
        <a:p>
          <a:endParaRPr lang="en-US"/>
        </a:p>
      </dgm:t>
    </dgm:pt>
    <dgm:pt modelId="{6F6BE4F2-48C9-4329-9104-6F30B80B5293}" type="pres">
      <dgm:prSet presAssocID="{C2085C40-5758-4EB5-A3DB-CFCD9AE1D809}" presName="connectorText" presStyleLbl="sibTrans2D1" presStyleIdx="0" presStyleCnt="1"/>
      <dgm:spPr/>
      <dgm:t>
        <a:bodyPr/>
        <a:lstStyle/>
        <a:p>
          <a:endParaRPr lang="en-US"/>
        </a:p>
      </dgm:t>
    </dgm:pt>
    <dgm:pt modelId="{66D6B31A-B554-42BD-8E20-B1CC6F4E741E}" type="pres">
      <dgm:prSet presAssocID="{013CD6CB-2286-4A7A-9AD7-4A0C38114CC8}" presName="node" presStyleLbl="node1" presStyleIdx="1" presStyleCnt="2" custScaleX="72843">
        <dgm:presLayoutVars>
          <dgm:bulletEnabled val="1"/>
        </dgm:presLayoutVars>
      </dgm:prSet>
      <dgm:spPr/>
      <dgm:t>
        <a:bodyPr/>
        <a:lstStyle/>
        <a:p>
          <a:endParaRPr lang="en-US"/>
        </a:p>
      </dgm:t>
    </dgm:pt>
  </dgm:ptLst>
  <dgm:cxnLst>
    <dgm:cxn modelId="{C2A1C8D4-0D61-412E-A0FF-06129FC02BF4}" type="presOf" srcId="{86436152-39A7-4F3C-B145-92C2039B4E4C}" destId="{1BD825F9-E996-4182-86A2-D04091661A1B}" srcOrd="0" destOrd="0" presId="urn:microsoft.com/office/officeart/2005/8/layout/process1"/>
    <dgm:cxn modelId="{963BB426-70E4-4CDF-9CE5-53C45E37C13A}" type="presOf" srcId="{C2085C40-5758-4EB5-A3DB-CFCD9AE1D809}" destId="{6F6BE4F2-48C9-4329-9104-6F30B80B5293}" srcOrd="1" destOrd="0" presId="urn:microsoft.com/office/officeart/2005/8/layout/process1"/>
    <dgm:cxn modelId="{C1C4EBAE-F7DC-4269-99CD-566359684CBB}" srcId="{86436152-39A7-4F3C-B145-92C2039B4E4C}" destId="{013CD6CB-2286-4A7A-9AD7-4A0C38114CC8}" srcOrd="1" destOrd="0" parTransId="{C17078CD-B383-49A6-8665-51C3A2AB45B9}" sibTransId="{CE989C3C-5581-40CC-A18F-70B7C32F6FEA}"/>
    <dgm:cxn modelId="{A62031A7-00AE-4F8C-89A7-DA32F570C7A8}" type="presOf" srcId="{C2085C40-5758-4EB5-A3DB-CFCD9AE1D809}" destId="{82C2195A-1068-47F1-88D0-5763132836C4}" srcOrd="0" destOrd="0" presId="urn:microsoft.com/office/officeart/2005/8/layout/process1"/>
    <dgm:cxn modelId="{9F59F295-B17E-4078-A259-05967ABCD3EF}" srcId="{86436152-39A7-4F3C-B145-92C2039B4E4C}" destId="{0C232C9A-EBB6-430F-AC0A-FCFB0CC19B4C}" srcOrd="0" destOrd="0" parTransId="{60701AA2-76D3-4131-BD25-BA5E317A324C}" sibTransId="{C2085C40-5758-4EB5-A3DB-CFCD9AE1D809}"/>
    <dgm:cxn modelId="{E6EA0502-C4B6-47A0-A1A7-D86A351093AD}" type="presOf" srcId="{013CD6CB-2286-4A7A-9AD7-4A0C38114CC8}" destId="{66D6B31A-B554-42BD-8E20-B1CC6F4E741E}" srcOrd="0" destOrd="0" presId="urn:microsoft.com/office/officeart/2005/8/layout/process1"/>
    <dgm:cxn modelId="{A70889C0-7B55-47F3-B4A4-357ABE43E21E}" type="presOf" srcId="{0C232C9A-EBB6-430F-AC0A-FCFB0CC19B4C}" destId="{D90195EF-4BE5-475F-BF20-FF667BF62871}" srcOrd="0" destOrd="0" presId="urn:microsoft.com/office/officeart/2005/8/layout/process1"/>
    <dgm:cxn modelId="{7FB48323-A0AD-40AD-9675-0F910A46F117}" type="presParOf" srcId="{1BD825F9-E996-4182-86A2-D04091661A1B}" destId="{D90195EF-4BE5-475F-BF20-FF667BF62871}" srcOrd="0" destOrd="0" presId="urn:microsoft.com/office/officeart/2005/8/layout/process1"/>
    <dgm:cxn modelId="{AE64DCDF-AF23-473D-A3B4-56A5B692466A}" type="presParOf" srcId="{1BD825F9-E996-4182-86A2-D04091661A1B}" destId="{82C2195A-1068-47F1-88D0-5763132836C4}" srcOrd="1" destOrd="0" presId="urn:microsoft.com/office/officeart/2005/8/layout/process1"/>
    <dgm:cxn modelId="{0C68E72F-F07D-424B-932C-5CA2E24D96EC}" type="presParOf" srcId="{82C2195A-1068-47F1-88D0-5763132836C4}" destId="{6F6BE4F2-48C9-4329-9104-6F30B80B5293}" srcOrd="0" destOrd="0" presId="urn:microsoft.com/office/officeart/2005/8/layout/process1"/>
    <dgm:cxn modelId="{ED39E539-0A41-486B-ACB8-DFB05719747D}" type="presParOf" srcId="{1BD825F9-E996-4182-86A2-D04091661A1B}" destId="{66D6B31A-B554-42BD-8E20-B1CC6F4E741E}"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F868BE6-BB36-4316-BD3C-38C0D841D182}"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73B8E6A9-6416-45AA-B4D2-EF4328BCFA03}">
      <dgm:prSet custT="1"/>
      <dgm:spPr>
        <a:solidFill>
          <a:schemeClr val="bg2">
            <a:lumMod val="40000"/>
            <a:lumOff val="60000"/>
          </a:schemeClr>
        </a:solidFill>
      </dgm:spPr>
      <dgm:t>
        <a:bodyPr/>
        <a:lstStyle/>
        <a:p>
          <a:r>
            <a:rPr lang="en-US" sz="1400" b="1" dirty="0" smtClean="0">
              <a:solidFill>
                <a:schemeClr val="tx1"/>
              </a:solidFill>
              <a:latin typeface="+mn-lt"/>
            </a:rPr>
            <a:t>An appropriation is a legal authorization to expend cash or other financial resources for goods, services, and facilities to be used for specified purposes, in amounts not to exceed those authorized for each purpose. </a:t>
          </a:r>
          <a:endParaRPr lang="en-US" sz="1400" b="1" dirty="0">
            <a:solidFill>
              <a:schemeClr val="tx1"/>
            </a:solidFill>
          </a:endParaRPr>
        </a:p>
      </dgm:t>
    </dgm:pt>
    <dgm:pt modelId="{9A5B2A2A-7281-45EC-9A3B-C1E091FE3F27}" type="parTrans" cxnId="{A051785B-A32F-4975-9EC2-5325615A5AF9}">
      <dgm:prSet/>
      <dgm:spPr/>
      <dgm:t>
        <a:bodyPr/>
        <a:lstStyle/>
        <a:p>
          <a:endParaRPr lang="en-US"/>
        </a:p>
      </dgm:t>
    </dgm:pt>
    <dgm:pt modelId="{41877B0B-DFCC-43D8-B914-788646199164}" type="sibTrans" cxnId="{A051785B-A32F-4975-9EC2-5325615A5AF9}">
      <dgm:prSet/>
      <dgm:spPr/>
      <dgm:t>
        <a:bodyPr/>
        <a:lstStyle/>
        <a:p>
          <a:endParaRPr lang="en-US"/>
        </a:p>
      </dgm:t>
    </dgm:pt>
    <dgm:pt modelId="{DACA808D-81A7-4DF5-AE46-631EF8BD719D}">
      <dgm:prSet phldrT="[Text]" custT="1"/>
      <dgm:spPr>
        <a:solidFill>
          <a:schemeClr val="bg2">
            <a:lumMod val="40000"/>
            <a:lumOff val="60000"/>
          </a:schemeClr>
        </a:solidFill>
      </dgm:spPr>
      <dgm:t>
        <a:bodyPr/>
        <a:lstStyle/>
        <a:p>
          <a:r>
            <a:rPr lang="en-US" sz="1400" b="1" dirty="0" smtClean="0">
              <a:solidFill>
                <a:schemeClr val="tx1"/>
              </a:solidFill>
              <a:latin typeface="+mn-lt"/>
            </a:rPr>
            <a:t>When liabilities authorized by an appropriation have been incurred, the appropriation is said to be </a:t>
          </a:r>
          <a:r>
            <a:rPr lang="en-US" sz="1400" b="1" i="1" dirty="0" smtClean="0">
              <a:solidFill>
                <a:schemeClr val="tx1"/>
              </a:solidFill>
              <a:latin typeface="+mn-lt"/>
            </a:rPr>
            <a:t>expended. </a:t>
          </a:r>
          <a:endParaRPr lang="en-US" sz="1400" b="1" dirty="0">
            <a:solidFill>
              <a:schemeClr val="tx1"/>
            </a:solidFill>
          </a:endParaRPr>
        </a:p>
      </dgm:t>
    </dgm:pt>
    <dgm:pt modelId="{D2BBB653-7984-4D83-A8FC-20D336A8D3FC}" type="parTrans" cxnId="{0D072C9C-2669-4C39-A28B-F8D3734E787E}">
      <dgm:prSet/>
      <dgm:spPr/>
      <dgm:t>
        <a:bodyPr/>
        <a:lstStyle/>
        <a:p>
          <a:endParaRPr lang="en-US"/>
        </a:p>
      </dgm:t>
    </dgm:pt>
    <dgm:pt modelId="{C6379B0F-9257-4C22-82CB-6BCBC98A9B65}" type="sibTrans" cxnId="{0D072C9C-2669-4C39-A28B-F8D3734E787E}">
      <dgm:prSet/>
      <dgm:spPr/>
      <dgm:t>
        <a:bodyPr/>
        <a:lstStyle/>
        <a:p>
          <a:endParaRPr lang="en-US"/>
        </a:p>
      </dgm:t>
    </dgm:pt>
    <dgm:pt modelId="{6B869198-1AAD-4124-97DD-BE7FF6F8204D}">
      <dgm:prSet phldrT="[Text]" custT="1"/>
      <dgm:spPr>
        <a:solidFill>
          <a:schemeClr val="bg2">
            <a:lumMod val="40000"/>
            <a:lumOff val="60000"/>
          </a:schemeClr>
        </a:solidFill>
      </dgm:spPr>
      <dgm:t>
        <a:bodyPr/>
        <a:lstStyle/>
        <a:p>
          <a:r>
            <a:rPr lang="en-US" sz="1400" b="1" dirty="0" smtClean="0">
              <a:solidFill>
                <a:schemeClr val="tx1"/>
              </a:solidFill>
              <a:latin typeface="+mn-lt"/>
            </a:rPr>
            <a:t>Thus, budgeted appropriations are sometimes called </a:t>
          </a:r>
          <a:r>
            <a:rPr lang="en-US" sz="1400" b="1" i="1" dirty="0" smtClean="0">
              <a:solidFill>
                <a:schemeClr val="tx1"/>
              </a:solidFill>
              <a:latin typeface="+mn-lt"/>
            </a:rPr>
            <a:t>estimated expenditures</a:t>
          </a:r>
          <a:r>
            <a:rPr lang="en-US" sz="1800" b="1" i="1" dirty="0" smtClean="0">
              <a:solidFill>
                <a:schemeClr val="tx1"/>
              </a:solidFill>
              <a:latin typeface="+mn-lt"/>
            </a:rPr>
            <a:t>.</a:t>
          </a:r>
          <a:endParaRPr lang="en-US" b="1" dirty="0">
            <a:solidFill>
              <a:schemeClr val="tx1"/>
            </a:solidFill>
          </a:endParaRPr>
        </a:p>
      </dgm:t>
    </dgm:pt>
    <dgm:pt modelId="{488F3CB8-B859-4E71-B0AB-D563792CC7C8}" type="parTrans" cxnId="{C7F771AB-A560-454E-B4CD-AE5FEA5169D4}">
      <dgm:prSet/>
      <dgm:spPr/>
      <dgm:t>
        <a:bodyPr/>
        <a:lstStyle/>
        <a:p>
          <a:endParaRPr lang="en-US"/>
        </a:p>
      </dgm:t>
    </dgm:pt>
    <dgm:pt modelId="{48876A7D-A11C-451D-A862-48B4752F2043}" type="sibTrans" cxnId="{C7F771AB-A560-454E-B4CD-AE5FEA5169D4}">
      <dgm:prSet/>
      <dgm:spPr/>
      <dgm:t>
        <a:bodyPr/>
        <a:lstStyle/>
        <a:p>
          <a:endParaRPr lang="en-US"/>
        </a:p>
      </dgm:t>
    </dgm:pt>
    <dgm:pt modelId="{B4357802-2A33-45BE-8DE5-D43501176771}">
      <dgm:prSet phldrT="[Text]" custT="1"/>
      <dgm:spPr>
        <a:solidFill>
          <a:schemeClr val="bg2">
            <a:lumMod val="40000"/>
            <a:lumOff val="60000"/>
          </a:schemeClr>
        </a:solidFill>
      </dgm:spPr>
      <dgm:t>
        <a:bodyPr/>
        <a:lstStyle/>
        <a:p>
          <a:pPr defTabSz="488950">
            <a:lnSpc>
              <a:spcPct val="90000"/>
            </a:lnSpc>
            <a:spcBef>
              <a:spcPct val="0"/>
            </a:spcBef>
            <a:spcAft>
              <a:spcPct val="35000"/>
            </a:spcAft>
          </a:pPr>
          <a:r>
            <a:rPr lang="en-US" sz="1400" i="1" dirty="0" smtClean="0">
              <a:solidFill>
                <a:schemeClr val="tx1"/>
              </a:solidFill>
              <a:latin typeface="+mn-lt"/>
            </a:rPr>
            <a:t> </a:t>
          </a:r>
        </a:p>
        <a:p>
          <a:pPr marL="0" marR="0" indent="0" defTabSz="91440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mn-lt"/>
            </a:rPr>
            <a:t>Expenditures are expended appropriations</a:t>
          </a:r>
          <a:r>
            <a:rPr lang="en-US" sz="1800" b="1" dirty="0" smtClean="0">
              <a:solidFill>
                <a:schemeClr val="tx1"/>
              </a:solidFill>
              <a:latin typeface="+mn-lt"/>
            </a:rPr>
            <a:t>.</a:t>
          </a:r>
        </a:p>
        <a:p>
          <a:pPr defTabSz="488950">
            <a:lnSpc>
              <a:spcPct val="90000"/>
            </a:lnSpc>
            <a:spcBef>
              <a:spcPct val="0"/>
            </a:spcBef>
            <a:spcAft>
              <a:spcPct val="35000"/>
            </a:spcAft>
          </a:pPr>
          <a:endParaRPr lang="en-US" dirty="0"/>
        </a:p>
      </dgm:t>
    </dgm:pt>
    <dgm:pt modelId="{8788C542-1679-4EC9-8893-D6B3FCDB71E2}" type="parTrans" cxnId="{64DB748B-BA16-4CF9-B1DF-2F9765954FB3}">
      <dgm:prSet/>
      <dgm:spPr/>
      <dgm:t>
        <a:bodyPr/>
        <a:lstStyle/>
        <a:p>
          <a:endParaRPr lang="en-US"/>
        </a:p>
      </dgm:t>
    </dgm:pt>
    <dgm:pt modelId="{50E0FEEE-20E3-4093-9815-8EC157057EFC}" type="sibTrans" cxnId="{64DB748B-BA16-4CF9-B1DF-2F9765954FB3}">
      <dgm:prSet/>
      <dgm:spPr/>
      <dgm:t>
        <a:bodyPr/>
        <a:lstStyle/>
        <a:p>
          <a:endParaRPr lang="en-US"/>
        </a:p>
      </dgm:t>
    </dgm:pt>
    <dgm:pt modelId="{C2E58664-D6B9-4AD0-AC8C-429FAE6E39DC}" type="pres">
      <dgm:prSet presAssocID="{9F868BE6-BB36-4316-BD3C-38C0D841D182}" presName="Name0" presStyleCnt="0">
        <dgm:presLayoutVars>
          <dgm:dir/>
          <dgm:animLvl val="lvl"/>
          <dgm:resizeHandles val="exact"/>
        </dgm:presLayoutVars>
      </dgm:prSet>
      <dgm:spPr/>
      <dgm:t>
        <a:bodyPr/>
        <a:lstStyle/>
        <a:p>
          <a:endParaRPr lang="en-US"/>
        </a:p>
      </dgm:t>
    </dgm:pt>
    <dgm:pt modelId="{C8B03352-95B1-4530-9C9F-2DBBF378A924}" type="pres">
      <dgm:prSet presAssocID="{B4357802-2A33-45BE-8DE5-D43501176771}" presName="boxAndChildren" presStyleCnt="0"/>
      <dgm:spPr/>
    </dgm:pt>
    <dgm:pt modelId="{D09C0EA3-2D3E-49EC-A768-B34D7B613A90}" type="pres">
      <dgm:prSet presAssocID="{B4357802-2A33-45BE-8DE5-D43501176771}" presName="parentTextBox" presStyleLbl="node1" presStyleIdx="0" presStyleCnt="4"/>
      <dgm:spPr/>
      <dgm:t>
        <a:bodyPr/>
        <a:lstStyle/>
        <a:p>
          <a:endParaRPr lang="en-US"/>
        </a:p>
      </dgm:t>
    </dgm:pt>
    <dgm:pt modelId="{7254CB55-3947-49EC-B969-04E37C7E9968}" type="pres">
      <dgm:prSet presAssocID="{48876A7D-A11C-451D-A862-48B4752F2043}" presName="sp" presStyleCnt="0"/>
      <dgm:spPr/>
    </dgm:pt>
    <dgm:pt modelId="{718600ED-19B7-4B6C-B178-A0E8FFE614B6}" type="pres">
      <dgm:prSet presAssocID="{6B869198-1AAD-4124-97DD-BE7FF6F8204D}" presName="arrowAndChildren" presStyleCnt="0"/>
      <dgm:spPr/>
    </dgm:pt>
    <dgm:pt modelId="{CBD346CB-0652-4FE9-A2C5-12AC6023F2A4}" type="pres">
      <dgm:prSet presAssocID="{6B869198-1AAD-4124-97DD-BE7FF6F8204D}" presName="parentTextArrow" presStyleLbl="node1" presStyleIdx="1" presStyleCnt="4"/>
      <dgm:spPr/>
      <dgm:t>
        <a:bodyPr/>
        <a:lstStyle/>
        <a:p>
          <a:endParaRPr lang="en-US"/>
        </a:p>
      </dgm:t>
    </dgm:pt>
    <dgm:pt modelId="{73DA4D75-5B97-4E9A-9CE6-1DB55892CBE3}" type="pres">
      <dgm:prSet presAssocID="{C6379B0F-9257-4C22-82CB-6BCBC98A9B65}" presName="sp" presStyleCnt="0"/>
      <dgm:spPr/>
    </dgm:pt>
    <dgm:pt modelId="{4E94CDB3-C551-42F5-BC3D-9682D22EC5E0}" type="pres">
      <dgm:prSet presAssocID="{DACA808D-81A7-4DF5-AE46-631EF8BD719D}" presName="arrowAndChildren" presStyleCnt="0"/>
      <dgm:spPr/>
    </dgm:pt>
    <dgm:pt modelId="{BF9DB30F-93D5-4C11-A749-615ADD6CB3C8}" type="pres">
      <dgm:prSet presAssocID="{DACA808D-81A7-4DF5-AE46-631EF8BD719D}" presName="parentTextArrow" presStyleLbl="node1" presStyleIdx="2" presStyleCnt="4"/>
      <dgm:spPr/>
      <dgm:t>
        <a:bodyPr/>
        <a:lstStyle/>
        <a:p>
          <a:endParaRPr lang="en-US"/>
        </a:p>
      </dgm:t>
    </dgm:pt>
    <dgm:pt modelId="{92AA8B3A-3E78-46B2-A1DD-E0C1D28D4B44}" type="pres">
      <dgm:prSet presAssocID="{41877B0B-DFCC-43D8-B914-788646199164}" presName="sp" presStyleCnt="0"/>
      <dgm:spPr/>
    </dgm:pt>
    <dgm:pt modelId="{79F9270C-C752-410F-A503-C6447DCC3326}" type="pres">
      <dgm:prSet presAssocID="{73B8E6A9-6416-45AA-B4D2-EF4328BCFA03}" presName="arrowAndChildren" presStyleCnt="0"/>
      <dgm:spPr/>
    </dgm:pt>
    <dgm:pt modelId="{5B3BA225-95DF-48C5-AD66-2544B850FB2F}" type="pres">
      <dgm:prSet presAssocID="{73B8E6A9-6416-45AA-B4D2-EF4328BCFA03}" presName="parentTextArrow" presStyleLbl="node1" presStyleIdx="3" presStyleCnt="4"/>
      <dgm:spPr/>
      <dgm:t>
        <a:bodyPr/>
        <a:lstStyle/>
        <a:p>
          <a:endParaRPr lang="en-US"/>
        </a:p>
      </dgm:t>
    </dgm:pt>
  </dgm:ptLst>
  <dgm:cxnLst>
    <dgm:cxn modelId="{A1608995-1268-4C21-829B-DF9B16567232}" type="presOf" srcId="{9F868BE6-BB36-4316-BD3C-38C0D841D182}" destId="{C2E58664-D6B9-4AD0-AC8C-429FAE6E39DC}" srcOrd="0" destOrd="0" presId="urn:microsoft.com/office/officeart/2005/8/layout/process4"/>
    <dgm:cxn modelId="{01328FB7-3C1C-4860-8EDD-E8C73BDC62B8}" type="presOf" srcId="{DACA808D-81A7-4DF5-AE46-631EF8BD719D}" destId="{BF9DB30F-93D5-4C11-A749-615ADD6CB3C8}" srcOrd="0" destOrd="0" presId="urn:microsoft.com/office/officeart/2005/8/layout/process4"/>
    <dgm:cxn modelId="{4ACD7D4C-7A6C-422F-BF44-2FF37A80DFE2}" type="presOf" srcId="{B4357802-2A33-45BE-8DE5-D43501176771}" destId="{D09C0EA3-2D3E-49EC-A768-B34D7B613A90}" srcOrd="0" destOrd="0" presId="urn:microsoft.com/office/officeart/2005/8/layout/process4"/>
    <dgm:cxn modelId="{A051785B-A32F-4975-9EC2-5325615A5AF9}" srcId="{9F868BE6-BB36-4316-BD3C-38C0D841D182}" destId="{73B8E6A9-6416-45AA-B4D2-EF4328BCFA03}" srcOrd="0" destOrd="0" parTransId="{9A5B2A2A-7281-45EC-9A3B-C1E091FE3F27}" sibTransId="{41877B0B-DFCC-43D8-B914-788646199164}"/>
    <dgm:cxn modelId="{82685DBE-92C8-45A0-89DC-22E2A90CCF95}" type="presOf" srcId="{6B869198-1AAD-4124-97DD-BE7FF6F8204D}" destId="{CBD346CB-0652-4FE9-A2C5-12AC6023F2A4}" srcOrd="0" destOrd="0" presId="urn:microsoft.com/office/officeart/2005/8/layout/process4"/>
    <dgm:cxn modelId="{64DB748B-BA16-4CF9-B1DF-2F9765954FB3}" srcId="{9F868BE6-BB36-4316-BD3C-38C0D841D182}" destId="{B4357802-2A33-45BE-8DE5-D43501176771}" srcOrd="3" destOrd="0" parTransId="{8788C542-1679-4EC9-8893-D6B3FCDB71E2}" sibTransId="{50E0FEEE-20E3-4093-9815-8EC157057EFC}"/>
    <dgm:cxn modelId="{C7F771AB-A560-454E-B4CD-AE5FEA5169D4}" srcId="{9F868BE6-BB36-4316-BD3C-38C0D841D182}" destId="{6B869198-1AAD-4124-97DD-BE7FF6F8204D}" srcOrd="2" destOrd="0" parTransId="{488F3CB8-B859-4E71-B0AB-D563792CC7C8}" sibTransId="{48876A7D-A11C-451D-A862-48B4752F2043}"/>
    <dgm:cxn modelId="{0D072C9C-2669-4C39-A28B-F8D3734E787E}" srcId="{9F868BE6-BB36-4316-BD3C-38C0D841D182}" destId="{DACA808D-81A7-4DF5-AE46-631EF8BD719D}" srcOrd="1" destOrd="0" parTransId="{D2BBB653-7984-4D83-A8FC-20D336A8D3FC}" sibTransId="{C6379B0F-9257-4C22-82CB-6BCBC98A9B65}"/>
    <dgm:cxn modelId="{90C99F90-ABD9-4B42-A9CF-6F4C51E51DC5}" type="presOf" srcId="{73B8E6A9-6416-45AA-B4D2-EF4328BCFA03}" destId="{5B3BA225-95DF-48C5-AD66-2544B850FB2F}" srcOrd="0" destOrd="0" presId="urn:microsoft.com/office/officeart/2005/8/layout/process4"/>
    <dgm:cxn modelId="{B3B31A6A-94EC-4D85-99A9-A66D9626EFB9}" type="presParOf" srcId="{C2E58664-D6B9-4AD0-AC8C-429FAE6E39DC}" destId="{C8B03352-95B1-4530-9C9F-2DBBF378A924}" srcOrd="0" destOrd="0" presId="urn:microsoft.com/office/officeart/2005/8/layout/process4"/>
    <dgm:cxn modelId="{BCE7A893-F8D3-4641-8215-35EEF8B6E6BF}" type="presParOf" srcId="{C8B03352-95B1-4530-9C9F-2DBBF378A924}" destId="{D09C0EA3-2D3E-49EC-A768-B34D7B613A90}" srcOrd="0" destOrd="0" presId="urn:microsoft.com/office/officeart/2005/8/layout/process4"/>
    <dgm:cxn modelId="{4A055D07-EBBD-440D-B476-A60619AB5389}" type="presParOf" srcId="{C2E58664-D6B9-4AD0-AC8C-429FAE6E39DC}" destId="{7254CB55-3947-49EC-B969-04E37C7E9968}" srcOrd="1" destOrd="0" presId="urn:microsoft.com/office/officeart/2005/8/layout/process4"/>
    <dgm:cxn modelId="{76C787ED-3DE6-4BAF-B224-4DC102E589D5}" type="presParOf" srcId="{C2E58664-D6B9-4AD0-AC8C-429FAE6E39DC}" destId="{718600ED-19B7-4B6C-B178-A0E8FFE614B6}" srcOrd="2" destOrd="0" presId="urn:microsoft.com/office/officeart/2005/8/layout/process4"/>
    <dgm:cxn modelId="{F970CAE4-B8D1-4D60-875E-FF140DE354FA}" type="presParOf" srcId="{718600ED-19B7-4B6C-B178-A0E8FFE614B6}" destId="{CBD346CB-0652-4FE9-A2C5-12AC6023F2A4}" srcOrd="0" destOrd="0" presId="urn:microsoft.com/office/officeart/2005/8/layout/process4"/>
    <dgm:cxn modelId="{0869EBA1-B8C5-45DD-BE46-8C7C976990AD}" type="presParOf" srcId="{C2E58664-D6B9-4AD0-AC8C-429FAE6E39DC}" destId="{73DA4D75-5B97-4E9A-9CE6-1DB55892CBE3}" srcOrd="3" destOrd="0" presId="urn:microsoft.com/office/officeart/2005/8/layout/process4"/>
    <dgm:cxn modelId="{2C71043E-FF1D-44D4-B950-6EF245CE8602}" type="presParOf" srcId="{C2E58664-D6B9-4AD0-AC8C-429FAE6E39DC}" destId="{4E94CDB3-C551-42F5-BC3D-9682D22EC5E0}" srcOrd="4" destOrd="0" presId="urn:microsoft.com/office/officeart/2005/8/layout/process4"/>
    <dgm:cxn modelId="{A27F4C64-3243-415F-AEB1-0FBC9C815607}" type="presParOf" srcId="{4E94CDB3-C551-42F5-BC3D-9682D22EC5E0}" destId="{BF9DB30F-93D5-4C11-A749-615ADD6CB3C8}" srcOrd="0" destOrd="0" presId="urn:microsoft.com/office/officeart/2005/8/layout/process4"/>
    <dgm:cxn modelId="{3A0A18C4-070E-4B26-9DE7-DE028201B5A5}" type="presParOf" srcId="{C2E58664-D6B9-4AD0-AC8C-429FAE6E39DC}" destId="{92AA8B3A-3E78-46B2-A1DD-E0C1D28D4B44}" srcOrd="5" destOrd="0" presId="urn:microsoft.com/office/officeart/2005/8/layout/process4"/>
    <dgm:cxn modelId="{062A5022-DE83-40A2-A992-D8A471E2AB00}" type="presParOf" srcId="{C2E58664-D6B9-4AD0-AC8C-429FAE6E39DC}" destId="{79F9270C-C752-410F-A503-C6447DCC3326}" srcOrd="6" destOrd="0" presId="urn:microsoft.com/office/officeart/2005/8/layout/process4"/>
    <dgm:cxn modelId="{E3A3A90C-C224-43DC-83CA-20F7F690E094}" type="presParOf" srcId="{79F9270C-C752-410F-A503-C6447DCC3326}" destId="{5B3BA225-95DF-48C5-AD66-2544B850FB2F}"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B24516-A2F0-4177-A7DA-72D2C5F2ACB6}">
      <dsp:nvSpPr>
        <dsp:cNvPr id="0" name=""/>
        <dsp:cNvSpPr/>
      </dsp:nvSpPr>
      <dsp:spPr>
        <a:xfrm rot="16200000">
          <a:off x="274" y="270030"/>
          <a:ext cx="3138673" cy="3263843"/>
        </a:xfrm>
        <a:prstGeom prst="upArrow">
          <a:avLst>
            <a:gd name="adj1" fmla="val 50000"/>
            <a:gd name="adj2" fmla="val 35000"/>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l" defTabSz="889000">
            <a:lnSpc>
              <a:spcPct val="90000"/>
            </a:lnSpc>
            <a:spcBef>
              <a:spcPct val="0"/>
            </a:spcBef>
            <a:spcAft>
              <a:spcPct val="35000"/>
            </a:spcAft>
          </a:pPr>
          <a:r>
            <a:rPr lang="en-US" sz="2000" b="1" kern="1200" dirty="0" smtClean="0">
              <a:solidFill>
                <a:schemeClr val="tx1"/>
              </a:solidFill>
            </a:rPr>
            <a:t>Direct Expenses</a:t>
          </a:r>
          <a:endParaRPr lang="en-US" sz="2000" b="1" kern="1200" dirty="0">
            <a:solidFill>
              <a:schemeClr val="tx1"/>
            </a:solidFill>
          </a:endParaRPr>
        </a:p>
        <a:p>
          <a:pPr marL="171450" lvl="1" indent="-171450" algn="l" defTabSz="711200">
            <a:lnSpc>
              <a:spcPct val="90000"/>
            </a:lnSpc>
            <a:spcBef>
              <a:spcPct val="0"/>
            </a:spcBef>
            <a:spcAft>
              <a:spcPct val="15000"/>
            </a:spcAft>
            <a:buChar char="••"/>
          </a:pPr>
          <a:r>
            <a:rPr lang="en-US" sz="1600" b="1" kern="1200" dirty="0" smtClean="0">
              <a:solidFill>
                <a:schemeClr val="tx1"/>
              </a:solidFill>
            </a:rPr>
            <a:t>Reported on the line for a specific function or program</a:t>
          </a:r>
          <a:endParaRPr lang="en-US" sz="1600" b="1" kern="1200" dirty="0">
            <a:solidFill>
              <a:schemeClr val="tx1"/>
            </a:solidFill>
          </a:endParaRPr>
        </a:p>
      </dsp:txBody>
      <dsp:txXfrm rot="5400000">
        <a:off x="486957" y="1117283"/>
        <a:ext cx="2714575" cy="1569337"/>
      </dsp:txXfrm>
    </dsp:sp>
    <dsp:sp modelId="{BAD1E55E-873E-4C42-9B91-303D9E8DDAB7}">
      <dsp:nvSpPr>
        <dsp:cNvPr id="0" name=""/>
        <dsp:cNvSpPr/>
      </dsp:nvSpPr>
      <dsp:spPr>
        <a:xfrm rot="5400000">
          <a:off x="3453876" y="282490"/>
          <a:ext cx="3138673" cy="3238922"/>
        </a:xfrm>
        <a:prstGeom prst="upArrow">
          <a:avLst>
            <a:gd name="adj1" fmla="val 50000"/>
            <a:gd name="adj2" fmla="val 35000"/>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l" defTabSz="889000">
            <a:lnSpc>
              <a:spcPct val="90000"/>
            </a:lnSpc>
            <a:spcBef>
              <a:spcPct val="0"/>
            </a:spcBef>
            <a:spcAft>
              <a:spcPct val="35000"/>
            </a:spcAft>
          </a:pPr>
          <a:r>
            <a:rPr lang="en-US" sz="2000" b="1" kern="1200" dirty="0" smtClean="0">
              <a:solidFill>
                <a:schemeClr val="tx1"/>
              </a:solidFill>
            </a:rPr>
            <a:t>Indirect Expenses</a:t>
          </a:r>
          <a:endParaRPr lang="en-US" sz="2000" b="1" kern="1200" dirty="0">
            <a:solidFill>
              <a:schemeClr val="tx1"/>
            </a:solidFill>
          </a:endParaRPr>
        </a:p>
        <a:p>
          <a:pPr marL="171450" lvl="1" indent="-171450" algn="l" defTabSz="711200">
            <a:lnSpc>
              <a:spcPct val="90000"/>
            </a:lnSpc>
            <a:spcBef>
              <a:spcPct val="0"/>
            </a:spcBef>
            <a:spcAft>
              <a:spcPct val="15000"/>
            </a:spcAft>
            <a:buChar char="••"/>
          </a:pPr>
          <a:r>
            <a:rPr lang="en-US" sz="1600" b="1" kern="1200" dirty="0" smtClean="0">
              <a:solidFill>
                <a:schemeClr val="tx1"/>
              </a:solidFill>
            </a:rPr>
            <a:t>Reported as a separate line item and not allocated to any function or program</a:t>
          </a:r>
          <a:endParaRPr lang="en-US" sz="1600" b="1" kern="1200" dirty="0">
            <a:solidFill>
              <a:schemeClr val="tx1"/>
            </a:solidFill>
          </a:endParaRPr>
        </a:p>
      </dsp:txBody>
      <dsp:txXfrm rot="-5400000">
        <a:off x="3403752" y="1117282"/>
        <a:ext cx="2689654" cy="156933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C4B2E7-28BE-49AA-A62B-5BAC522C1731}">
      <dsp:nvSpPr>
        <dsp:cNvPr id="0" name=""/>
        <dsp:cNvSpPr/>
      </dsp:nvSpPr>
      <dsp:spPr>
        <a:xfrm>
          <a:off x="0" y="0"/>
          <a:ext cx="5346156" cy="658368"/>
        </a:xfrm>
        <a:prstGeom prst="roundRect">
          <a:avLst>
            <a:gd name="adj" fmla="val 10000"/>
          </a:avLst>
        </a:prstGeom>
        <a:solidFill>
          <a:schemeClr val="accent1">
            <a:lumMod val="2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Fund</a:t>
          </a:r>
          <a:endParaRPr lang="en-US" sz="2800" kern="1200" dirty="0"/>
        </a:p>
      </dsp:txBody>
      <dsp:txXfrm>
        <a:off x="19283" y="19283"/>
        <a:ext cx="4558697" cy="619802"/>
      </dsp:txXfrm>
    </dsp:sp>
    <dsp:sp modelId="{284B9EFA-CF40-4443-B961-D68FB23001AE}">
      <dsp:nvSpPr>
        <dsp:cNvPr id="0" name=""/>
        <dsp:cNvSpPr/>
      </dsp:nvSpPr>
      <dsp:spPr>
        <a:xfrm>
          <a:off x="399226" y="749808"/>
          <a:ext cx="5346156" cy="658368"/>
        </a:xfrm>
        <a:prstGeom prst="roundRect">
          <a:avLst>
            <a:gd name="adj" fmla="val 10000"/>
          </a:avLst>
        </a:prstGeom>
        <a:solidFill>
          <a:schemeClr val="accent1">
            <a:lumMod val="2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Function or program</a:t>
          </a:r>
          <a:endParaRPr lang="en-US" sz="2800" kern="1200" dirty="0"/>
        </a:p>
      </dsp:txBody>
      <dsp:txXfrm>
        <a:off x="418509" y="769091"/>
        <a:ext cx="4480425" cy="619801"/>
      </dsp:txXfrm>
    </dsp:sp>
    <dsp:sp modelId="{F15CD5B7-6C58-4556-BE3B-0FFFA5686882}">
      <dsp:nvSpPr>
        <dsp:cNvPr id="0" name=""/>
        <dsp:cNvSpPr/>
      </dsp:nvSpPr>
      <dsp:spPr>
        <a:xfrm>
          <a:off x="798452" y="1499616"/>
          <a:ext cx="5346156" cy="658368"/>
        </a:xfrm>
        <a:prstGeom prst="roundRect">
          <a:avLst>
            <a:gd name="adj" fmla="val 10000"/>
          </a:avLst>
        </a:prstGeom>
        <a:solidFill>
          <a:schemeClr val="accent1">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Organization unit</a:t>
          </a:r>
          <a:endParaRPr lang="en-US" sz="2800" kern="1200" dirty="0"/>
        </a:p>
      </dsp:txBody>
      <dsp:txXfrm>
        <a:off x="817735" y="1518899"/>
        <a:ext cx="4480425" cy="619801"/>
      </dsp:txXfrm>
    </dsp:sp>
    <dsp:sp modelId="{47E92622-64E4-41D9-A266-E8618081481C}">
      <dsp:nvSpPr>
        <dsp:cNvPr id="0" name=""/>
        <dsp:cNvSpPr/>
      </dsp:nvSpPr>
      <dsp:spPr>
        <a:xfrm>
          <a:off x="1197678" y="2249424"/>
          <a:ext cx="5346156" cy="658368"/>
        </a:xfrm>
        <a:prstGeom prst="roundRect">
          <a:avLst>
            <a:gd name="adj" fmla="val 10000"/>
          </a:avLst>
        </a:prstGeom>
        <a:solidFill>
          <a:schemeClr val="accent1">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Activity</a:t>
          </a:r>
          <a:endParaRPr lang="en-US" sz="2800" kern="1200" dirty="0"/>
        </a:p>
      </dsp:txBody>
      <dsp:txXfrm>
        <a:off x="1216961" y="2268707"/>
        <a:ext cx="4480425" cy="619802"/>
      </dsp:txXfrm>
    </dsp:sp>
    <dsp:sp modelId="{1BA9106A-8A53-4955-AFC8-16DBADC90873}">
      <dsp:nvSpPr>
        <dsp:cNvPr id="0" name=""/>
        <dsp:cNvSpPr/>
      </dsp:nvSpPr>
      <dsp:spPr>
        <a:xfrm>
          <a:off x="1596904" y="2999232"/>
          <a:ext cx="5346156" cy="658368"/>
        </a:xfrm>
        <a:prstGeom prst="roundRect">
          <a:avLst>
            <a:gd name="adj" fmla="val 10000"/>
          </a:avLst>
        </a:prstGeom>
        <a:solidFill>
          <a:schemeClr val="accent1">
            <a:lumMod val="9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Character</a:t>
          </a:r>
          <a:endParaRPr lang="en-US" sz="2800" kern="1200" dirty="0"/>
        </a:p>
      </dsp:txBody>
      <dsp:txXfrm>
        <a:off x="1616187" y="3018515"/>
        <a:ext cx="4480425" cy="619801"/>
      </dsp:txXfrm>
    </dsp:sp>
    <dsp:sp modelId="{F293EF62-B01F-44DC-80E8-C9891B402C1C}">
      <dsp:nvSpPr>
        <dsp:cNvPr id="0" name=""/>
        <dsp:cNvSpPr/>
      </dsp:nvSpPr>
      <dsp:spPr>
        <a:xfrm>
          <a:off x="4918217" y="480974"/>
          <a:ext cx="427939" cy="427939"/>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endParaRPr lang="en-US" sz="1900" kern="1200" dirty="0"/>
        </a:p>
      </dsp:txBody>
      <dsp:txXfrm>
        <a:off x="5014503" y="480974"/>
        <a:ext cx="235367" cy="322024"/>
      </dsp:txXfrm>
    </dsp:sp>
    <dsp:sp modelId="{7EBA4A7F-EA85-4D9A-9C4D-93C75949C35C}">
      <dsp:nvSpPr>
        <dsp:cNvPr id="0" name=""/>
        <dsp:cNvSpPr/>
      </dsp:nvSpPr>
      <dsp:spPr>
        <a:xfrm>
          <a:off x="5317443" y="1230782"/>
          <a:ext cx="427939" cy="427939"/>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endParaRPr lang="en-US" sz="1900" kern="1200" dirty="0"/>
        </a:p>
      </dsp:txBody>
      <dsp:txXfrm>
        <a:off x="5413729" y="1230782"/>
        <a:ext cx="235367" cy="322024"/>
      </dsp:txXfrm>
    </dsp:sp>
    <dsp:sp modelId="{E9E3BA83-D005-472B-9FCF-F4DA960D7310}">
      <dsp:nvSpPr>
        <dsp:cNvPr id="0" name=""/>
        <dsp:cNvSpPr/>
      </dsp:nvSpPr>
      <dsp:spPr>
        <a:xfrm>
          <a:off x="5716669" y="1969617"/>
          <a:ext cx="427939" cy="427939"/>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endParaRPr lang="en-US" sz="1900" kern="1200" dirty="0"/>
        </a:p>
      </dsp:txBody>
      <dsp:txXfrm>
        <a:off x="5812955" y="1969617"/>
        <a:ext cx="235367" cy="322024"/>
      </dsp:txXfrm>
    </dsp:sp>
    <dsp:sp modelId="{6BEA0802-833D-44D7-81AF-37A5E72401B6}">
      <dsp:nvSpPr>
        <dsp:cNvPr id="0" name=""/>
        <dsp:cNvSpPr/>
      </dsp:nvSpPr>
      <dsp:spPr>
        <a:xfrm>
          <a:off x="6115895" y="2726740"/>
          <a:ext cx="427939" cy="427939"/>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endParaRPr lang="en-US" sz="1900" kern="1200" dirty="0"/>
        </a:p>
      </dsp:txBody>
      <dsp:txXfrm>
        <a:off x="6212181" y="2726740"/>
        <a:ext cx="235367" cy="32202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D15809-CAD8-4973-8DC2-22579E494FCE}">
      <dsp:nvSpPr>
        <dsp:cNvPr id="0" name=""/>
        <dsp:cNvSpPr/>
      </dsp:nvSpPr>
      <dsp:spPr>
        <a:xfrm rot="5400000">
          <a:off x="1982294" y="601532"/>
          <a:ext cx="532003" cy="605667"/>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683AAD-3670-4C96-BFF2-C016BCB14F4F}">
      <dsp:nvSpPr>
        <dsp:cNvPr id="0" name=""/>
        <dsp:cNvSpPr/>
      </dsp:nvSpPr>
      <dsp:spPr>
        <a:xfrm>
          <a:off x="1363651" y="11795"/>
          <a:ext cx="1850969" cy="62687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Fund</a:t>
          </a:r>
          <a:endParaRPr lang="en-US" sz="1600" kern="1200" dirty="0">
            <a:solidFill>
              <a:schemeClr val="tx1"/>
            </a:solidFill>
          </a:endParaRPr>
        </a:p>
      </dsp:txBody>
      <dsp:txXfrm>
        <a:off x="1394258" y="42402"/>
        <a:ext cx="1789755" cy="565663"/>
      </dsp:txXfrm>
    </dsp:sp>
    <dsp:sp modelId="{10DC8C60-4F72-4D99-BBEF-F79A1C2ACA1F}">
      <dsp:nvSpPr>
        <dsp:cNvPr id="0" name=""/>
        <dsp:cNvSpPr/>
      </dsp:nvSpPr>
      <dsp:spPr>
        <a:xfrm>
          <a:off x="2736927" y="71582"/>
          <a:ext cx="651360" cy="506670"/>
        </a:xfrm>
        <a:prstGeom prst="rect">
          <a:avLst/>
        </a:prstGeom>
        <a:noFill/>
        <a:ln>
          <a:noFill/>
        </a:ln>
        <a:effectLst/>
      </dsp:spPr>
      <dsp:style>
        <a:lnRef idx="0">
          <a:scrgbClr r="0" g="0" b="0"/>
        </a:lnRef>
        <a:fillRef idx="0">
          <a:scrgbClr r="0" g="0" b="0"/>
        </a:fillRef>
        <a:effectRef idx="0">
          <a:scrgbClr r="0" g="0" b="0"/>
        </a:effectRef>
        <a:fontRef idx="minor"/>
      </dsp:style>
    </dsp:sp>
    <dsp:sp modelId="{D6483F3F-7F1D-48CC-A3C4-D9925054013C}">
      <dsp:nvSpPr>
        <dsp:cNvPr id="0" name=""/>
        <dsp:cNvSpPr/>
      </dsp:nvSpPr>
      <dsp:spPr>
        <a:xfrm rot="5400000">
          <a:off x="2914991" y="1305723"/>
          <a:ext cx="532003" cy="605667"/>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6E77E1-2960-4C10-8F66-26FD2E37A862}">
      <dsp:nvSpPr>
        <dsp:cNvPr id="0" name=""/>
        <dsp:cNvSpPr/>
      </dsp:nvSpPr>
      <dsp:spPr>
        <a:xfrm>
          <a:off x="2335477" y="715986"/>
          <a:ext cx="1772713" cy="62687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Source</a:t>
          </a:r>
          <a:endParaRPr lang="en-US" sz="1600" kern="1200" dirty="0">
            <a:solidFill>
              <a:schemeClr val="tx1"/>
            </a:solidFill>
          </a:endParaRPr>
        </a:p>
      </dsp:txBody>
      <dsp:txXfrm>
        <a:off x="2366084" y="746593"/>
        <a:ext cx="1711499" cy="565663"/>
      </dsp:txXfrm>
    </dsp:sp>
    <dsp:sp modelId="{A43014C9-2A4C-4911-A48B-E043FB98836E}">
      <dsp:nvSpPr>
        <dsp:cNvPr id="0" name=""/>
        <dsp:cNvSpPr/>
      </dsp:nvSpPr>
      <dsp:spPr>
        <a:xfrm>
          <a:off x="3669624" y="775773"/>
          <a:ext cx="651360" cy="506670"/>
        </a:xfrm>
        <a:prstGeom prst="rect">
          <a:avLst/>
        </a:prstGeom>
        <a:noFill/>
        <a:ln>
          <a:noFill/>
        </a:ln>
        <a:effectLst/>
      </dsp:spPr>
      <dsp:style>
        <a:lnRef idx="0">
          <a:scrgbClr r="0" g="0" b="0"/>
        </a:lnRef>
        <a:fillRef idx="0">
          <a:scrgbClr r="0" g="0" b="0"/>
        </a:fillRef>
        <a:effectRef idx="0">
          <a:scrgbClr r="0" g="0" b="0"/>
        </a:effectRef>
        <a:fontRef idx="minor"/>
      </dsp:style>
    </dsp:sp>
    <dsp:sp modelId="{CE038923-EA28-45BB-933D-8DAF820DDF9E}">
      <dsp:nvSpPr>
        <dsp:cNvPr id="0" name=""/>
        <dsp:cNvSpPr/>
      </dsp:nvSpPr>
      <dsp:spPr>
        <a:xfrm>
          <a:off x="3307302" y="1420177"/>
          <a:ext cx="1761742" cy="62687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Secondary class</a:t>
          </a:r>
          <a:endParaRPr lang="en-US" sz="1600" kern="1200" dirty="0">
            <a:solidFill>
              <a:schemeClr val="tx1"/>
            </a:solidFill>
          </a:endParaRPr>
        </a:p>
      </dsp:txBody>
      <dsp:txXfrm>
        <a:off x="3337909" y="1450784"/>
        <a:ext cx="1700528" cy="56566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561F29-DD3F-4CFD-AA43-80289251AE72}">
      <dsp:nvSpPr>
        <dsp:cNvPr id="0" name=""/>
        <dsp:cNvSpPr/>
      </dsp:nvSpPr>
      <dsp:spPr>
        <a:xfrm>
          <a:off x="824835" y="1785"/>
          <a:ext cx="1827014" cy="1096208"/>
        </a:xfrm>
        <a:prstGeom prst="rect">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Ad Valorem Property Taxes</a:t>
          </a:r>
          <a:endParaRPr lang="en-US" sz="1700" kern="1200" dirty="0"/>
        </a:p>
      </dsp:txBody>
      <dsp:txXfrm>
        <a:off x="824835" y="1785"/>
        <a:ext cx="1827014" cy="1096208"/>
      </dsp:txXfrm>
    </dsp:sp>
    <dsp:sp modelId="{4D110C76-E3FF-47F6-B3A8-FF2EB582C6D2}">
      <dsp:nvSpPr>
        <dsp:cNvPr id="0" name=""/>
        <dsp:cNvSpPr/>
      </dsp:nvSpPr>
      <dsp:spPr>
        <a:xfrm>
          <a:off x="2834550" y="1785"/>
          <a:ext cx="1827014" cy="1096208"/>
        </a:xfrm>
        <a:prstGeom prst="rect">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Sales Taxes</a:t>
          </a:r>
          <a:endParaRPr lang="en-US" sz="1700" kern="1200" dirty="0"/>
        </a:p>
      </dsp:txBody>
      <dsp:txXfrm>
        <a:off x="2834550" y="1785"/>
        <a:ext cx="1827014" cy="1096208"/>
      </dsp:txXfrm>
    </dsp:sp>
    <dsp:sp modelId="{D0CF557E-EAB4-4338-AC98-8AE648D95507}">
      <dsp:nvSpPr>
        <dsp:cNvPr id="0" name=""/>
        <dsp:cNvSpPr/>
      </dsp:nvSpPr>
      <dsp:spPr>
        <a:xfrm>
          <a:off x="824835" y="1280695"/>
          <a:ext cx="1827014" cy="1096208"/>
        </a:xfrm>
        <a:prstGeom prst="rect">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Income Taxes</a:t>
          </a:r>
          <a:endParaRPr lang="en-US" sz="1700" kern="1200" dirty="0"/>
        </a:p>
      </dsp:txBody>
      <dsp:txXfrm>
        <a:off x="824835" y="1280695"/>
        <a:ext cx="1827014" cy="1096208"/>
      </dsp:txXfrm>
    </dsp:sp>
    <dsp:sp modelId="{A15157EB-EA9D-42D3-A19E-4A981D74FA0C}">
      <dsp:nvSpPr>
        <dsp:cNvPr id="0" name=""/>
        <dsp:cNvSpPr/>
      </dsp:nvSpPr>
      <dsp:spPr>
        <a:xfrm>
          <a:off x="2834550" y="1280695"/>
          <a:ext cx="1827014" cy="1096208"/>
        </a:xfrm>
        <a:prstGeom prst="rect">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Gross Receipts Taxes</a:t>
          </a:r>
          <a:endParaRPr lang="en-US" sz="1700" kern="1200" dirty="0"/>
        </a:p>
      </dsp:txBody>
      <dsp:txXfrm>
        <a:off x="2834550" y="1280695"/>
        <a:ext cx="1827014" cy="1096208"/>
      </dsp:txXfrm>
    </dsp:sp>
    <dsp:sp modelId="{FBFFE7C5-5B85-4D3F-8CB7-5A21B3BC0396}">
      <dsp:nvSpPr>
        <dsp:cNvPr id="0" name=""/>
        <dsp:cNvSpPr/>
      </dsp:nvSpPr>
      <dsp:spPr>
        <a:xfrm>
          <a:off x="824835" y="2559605"/>
          <a:ext cx="1827014" cy="1096208"/>
        </a:xfrm>
        <a:prstGeom prst="rect">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Death and Gift Taxes</a:t>
          </a:r>
          <a:endParaRPr lang="en-US" sz="1700" kern="1200" dirty="0"/>
        </a:p>
      </dsp:txBody>
      <dsp:txXfrm>
        <a:off x="824835" y="2559605"/>
        <a:ext cx="1827014" cy="1096208"/>
      </dsp:txXfrm>
    </dsp:sp>
    <dsp:sp modelId="{42A7CB7F-CD33-405C-AD1E-0965724EF6FC}">
      <dsp:nvSpPr>
        <dsp:cNvPr id="0" name=""/>
        <dsp:cNvSpPr/>
      </dsp:nvSpPr>
      <dsp:spPr>
        <a:xfrm>
          <a:off x="2834550" y="2559605"/>
          <a:ext cx="1827014" cy="1096208"/>
        </a:xfrm>
        <a:prstGeom prst="rect">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Interest and Penalties on Delinquent Taxes</a:t>
          </a:r>
          <a:endParaRPr lang="en-US" sz="1700" kern="1200" dirty="0"/>
        </a:p>
      </dsp:txBody>
      <dsp:txXfrm>
        <a:off x="2834550" y="2559605"/>
        <a:ext cx="1827014" cy="109620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9215F9-5450-4484-8AFC-EFA34D06C4B4}">
      <dsp:nvSpPr>
        <dsp:cNvPr id="0" name=""/>
        <dsp:cNvSpPr/>
      </dsp:nvSpPr>
      <dsp:spPr>
        <a:xfrm>
          <a:off x="3066" y="173612"/>
          <a:ext cx="2632729" cy="950400"/>
        </a:xfrm>
        <a:prstGeom prst="roundRect">
          <a:avLst>
            <a:gd name="adj" fmla="val 10000"/>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83820" numCol="1" spcCol="1270" anchor="t" anchorCtr="0">
          <a:noAutofit/>
        </a:bodyPr>
        <a:lstStyle/>
        <a:p>
          <a:pPr lvl="0" algn="l" defTabSz="977900">
            <a:lnSpc>
              <a:spcPct val="90000"/>
            </a:lnSpc>
            <a:spcBef>
              <a:spcPct val="0"/>
            </a:spcBef>
            <a:spcAft>
              <a:spcPct val="35000"/>
            </a:spcAft>
          </a:pPr>
          <a:r>
            <a:rPr lang="en-US" sz="2200" kern="1200" dirty="0" smtClean="0"/>
            <a:t>Assess property</a:t>
          </a:r>
          <a:endParaRPr lang="en-US" sz="2200" kern="1200" dirty="0"/>
        </a:p>
      </dsp:txBody>
      <dsp:txXfrm>
        <a:off x="3066" y="173612"/>
        <a:ext cx="2632729" cy="633600"/>
      </dsp:txXfrm>
    </dsp:sp>
    <dsp:sp modelId="{F6347371-B083-4D98-8D1A-66D21BC255E9}">
      <dsp:nvSpPr>
        <dsp:cNvPr id="0" name=""/>
        <dsp:cNvSpPr/>
      </dsp:nvSpPr>
      <dsp:spPr>
        <a:xfrm>
          <a:off x="542300" y="807212"/>
          <a:ext cx="2632729" cy="29403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56464" rIns="156464"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t>Taxing authority determines property values </a:t>
          </a:r>
          <a:endParaRPr lang="en-US" sz="2200" kern="1200" dirty="0"/>
        </a:p>
      </dsp:txBody>
      <dsp:txXfrm>
        <a:off x="619410" y="884322"/>
        <a:ext cx="2478509" cy="2786080"/>
      </dsp:txXfrm>
    </dsp:sp>
    <dsp:sp modelId="{FC9177EE-4F1D-4803-ACFB-8A806E9515FB}">
      <dsp:nvSpPr>
        <dsp:cNvPr id="0" name=""/>
        <dsp:cNvSpPr/>
      </dsp:nvSpPr>
      <dsp:spPr>
        <a:xfrm>
          <a:off x="3034908" y="162675"/>
          <a:ext cx="846117" cy="655473"/>
        </a:xfrm>
        <a:prstGeom prst="rightArrow">
          <a:avLst>
            <a:gd name="adj1" fmla="val 60000"/>
            <a:gd name="adj2" fmla="val 50000"/>
          </a:avLst>
        </a:prstGeom>
        <a:solidFill>
          <a:schemeClr val="accent1">
            <a:lumMod val="9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dirty="0"/>
        </a:p>
      </dsp:txBody>
      <dsp:txXfrm>
        <a:off x="3034908" y="293770"/>
        <a:ext cx="649475" cy="393283"/>
      </dsp:txXfrm>
    </dsp:sp>
    <dsp:sp modelId="{47FF2588-7793-4A43-82C1-11B32E3D42B9}">
      <dsp:nvSpPr>
        <dsp:cNvPr id="0" name=""/>
        <dsp:cNvSpPr/>
      </dsp:nvSpPr>
      <dsp:spPr>
        <a:xfrm>
          <a:off x="4232245" y="173612"/>
          <a:ext cx="2632729" cy="950400"/>
        </a:xfrm>
        <a:prstGeom prst="roundRect">
          <a:avLst>
            <a:gd name="adj" fmla="val 10000"/>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83820" numCol="1" spcCol="1270" anchor="t" anchorCtr="0">
          <a:noAutofit/>
        </a:bodyPr>
        <a:lstStyle/>
        <a:p>
          <a:pPr lvl="0" algn="l" defTabSz="977900">
            <a:lnSpc>
              <a:spcPct val="90000"/>
            </a:lnSpc>
            <a:spcBef>
              <a:spcPct val="0"/>
            </a:spcBef>
            <a:spcAft>
              <a:spcPct val="35000"/>
            </a:spcAft>
          </a:pPr>
          <a:r>
            <a:rPr lang="en-US" sz="2200" kern="1200" dirty="0" smtClean="0"/>
            <a:t>Set tax rate</a:t>
          </a:r>
          <a:endParaRPr lang="en-US" sz="2200" kern="1200" dirty="0"/>
        </a:p>
      </dsp:txBody>
      <dsp:txXfrm>
        <a:off x="4232245" y="173612"/>
        <a:ext cx="2632729" cy="633600"/>
      </dsp:txXfrm>
    </dsp:sp>
    <dsp:sp modelId="{BCCF9589-A52B-4814-BC28-7876C74ABAE4}">
      <dsp:nvSpPr>
        <dsp:cNvPr id="0" name=""/>
        <dsp:cNvSpPr/>
      </dsp:nvSpPr>
      <dsp:spPr>
        <a:xfrm>
          <a:off x="4771478" y="807212"/>
          <a:ext cx="2632729" cy="29403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56464" rIns="156464"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t>Multiply property values by set rate OR</a:t>
          </a:r>
          <a:endParaRPr lang="en-US" sz="2200" kern="1200" dirty="0"/>
        </a:p>
        <a:p>
          <a:pPr marL="228600" lvl="1" indent="-228600" algn="l" defTabSz="977900">
            <a:lnSpc>
              <a:spcPct val="90000"/>
            </a:lnSpc>
            <a:spcBef>
              <a:spcPct val="0"/>
            </a:spcBef>
            <a:spcAft>
              <a:spcPct val="15000"/>
            </a:spcAft>
            <a:buChar char="••"/>
          </a:pPr>
          <a:r>
            <a:rPr lang="en-US" sz="2200" kern="1200" dirty="0" smtClean="0"/>
            <a:t>Treat property tax as a residual tax and determine rate</a:t>
          </a:r>
          <a:endParaRPr lang="en-US" sz="2200" kern="1200" dirty="0"/>
        </a:p>
      </dsp:txBody>
      <dsp:txXfrm>
        <a:off x="4848588" y="884322"/>
        <a:ext cx="2478509" cy="278608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80925E-906D-4211-AD4C-5543E5FF84DA}">
      <dsp:nvSpPr>
        <dsp:cNvPr id="0" name=""/>
        <dsp:cNvSpPr/>
      </dsp:nvSpPr>
      <dsp:spPr>
        <a:xfrm>
          <a:off x="0" y="0"/>
          <a:ext cx="5703601" cy="70580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solidFill>
                <a:schemeClr val="accent1">
                  <a:lumMod val="50000"/>
                </a:schemeClr>
              </a:solidFill>
            </a:rPr>
            <a:t>Estimate revenues from all other sources</a:t>
          </a:r>
          <a:endParaRPr lang="en-US" sz="1800" kern="1200" dirty="0">
            <a:solidFill>
              <a:schemeClr val="accent1">
                <a:lumMod val="50000"/>
              </a:schemeClr>
            </a:solidFill>
          </a:endParaRPr>
        </a:p>
      </dsp:txBody>
      <dsp:txXfrm>
        <a:off x="20672" y="20672"/>
        <a:ext cx="4859407" cy="664458"/>
      </dsp:txXfrm>
    </dsp:sp>
    <dsp:sp modelId="{66378EB1-4C77-416E-BAEB-57F32F3EAEF9}">
      <dsp:nvSpPr>
        <dsp:cNvPr id="0" name=""/>
        <dsp:cNvSpPr/>
      </dsp:nvSpPr>
      <dsp:spPr>
        <a:xfrm>
          <a:off x="425918" y="803830"/>
          <a:ext cx="5703601" cy="70580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solidFill>
                <a:schemeClr val="accent1">
                  <a:lumMod val="50000"/>
                </a:schemeClr>
              </a:solidFill>
            </a:rPr>
            <a:t>Subtract total of other source revenue from proposed appropriations</a:t>
          </a:r>
          <a:endParaRPr lang="en-US" sz="1800" kern="1200" dirty="0">
            <a:solidFill>
              <a:schemeClr val="accent1">
                <a:lumMod val="50000"/>
              </a:schemeClr>
            </a:solidFill>
          </a:endParaRPr>
        </a:p>
      </dsp:txBody>
      <dsp:txXfrm>
        <a:off x="446590" y="824502"/>
        <a:ext cx="4777567" cy="664458"/>
      </dsp:txXfrm>
    </dsp:sp>
    <dsp:sp modelId="{B3455D13-112B-4F41-8C1A-86CAA4D61373}">
      <dsp:nvSpPr>
        <dsp:cNvPr id="0" name=""/>
        <dsp:cNvSpPr/>
      </dsp:nvSpPr>
      <dsp:spPr>
        <a:xfrm>
          <a:off x="851836" y="1607661"/>
          <a:ext cx="5703601" cy="70580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solidFill>
                <a:schemeClr val="accent1">
                  <a:lumMod val="50000"/>
                </a:schemeClr>
              </a:solidFill>
            </a:rPr>
            <a:t>Estimate collectible percentage of tax levy to determine gross property tax levy</a:t>
          </a:r>
          <a:endParaRPr lang="en-US" sz="1800" kern="1200" dirty="0">
            <a:solidFill>
              <a:schemeClr val="accent1">
                <a:lumMod val="50000"/>
              </a:schemeClr>
            </a:solidFill>
          </a:endParaRPr>
        </a:p>
      </dsp:txBody>
      <dsp:txXfrm>
        <a:off x="872508" y="1628333"/>
        <a:ext cx="4777567" cy="664458"/>
      </dsp:txXfrm>
    </dsp:sp>
    <dsp:sp modelId="{4EC2C593-12F2-42D8-98FB-89440CDF0FFA}">
      <dsp:nvSpPr>
        <dsp:cNvPr id="0" name=""/>
        <dsp:cNvSpPr/>
      </dsp:nvSpPr>
      <dsp:spPr>
        <a:xfrm>
          <a:off x="1277754" y="2411491"/>
          <a:ext cx="5703601" cy="70580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solidFill>
                <a:schemeClr val="accent1">
                  <a:lumMod val="50000"/>
                </a:schemeClr>
              </a:solidFill>
            </a:rPr>
            <a:t>Determine net assessed valuation</a:t>
          </a:r>
          <a:endParaRPr lang="en-US" sz="1800" kern="1200" dirty="0">
            <a:solidFill>
              <a:schemeClr val="accent1">
                <a:lumMod val="50000"/>
              </a:schemeClr>
            </a:solidFill>
          </a:endParaRPr>
        </a:p>
      </dsp:txBody>
      <dsp:txXfrm>
        <a:off x="1298426" y="2432163"/>
        <a:ext cx="4777567" cy="664458"/>
      </dsp:txXfrm>
    </dsp:sp>
    <dsp:sp modelId="{18BAB9D6-17CA-405C-B967-8DE9557B24D7}">
      <dsp:nvSpPr>
        <dsp:cNvPr id="0" name=""/>
        <dsp:cNvSpPr/>
      </dsp:nvSpPr>
      <dsp:spPr>
        <a:xfrm>
          <a:off x="1703673" y="3215322"/>
          <a:ext cx="5703601" cy="70580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solidFill>
                <a:schemeClr val="accent1">
                  <a:lumMod val="50000"/>
                </a:schemeClr>
              </a:solidFill>
            </a:rPr>
            <a:t>Divide gross property tax levy by net assessed valuation to determine tax rate</a:t>
          </a:r>
          <a:endParaRPr lang="en-US" sz="1800" kern="1200" dirty="0">
            <a:solidFill>
              <a:schemeClr val="accent1">
                <a:lumMod val="50000"/>
              </a:schemeClr>
            </a:solidFill>
          </a:endParaRPr>
        </a:p>
      </dsp:txBody>
      <dsp:txXfrm>
        <a:off x="1724345" y="3235994"/>
        <a:ext cx="4777567" cy="664458"/>
      </dsp:txXfrm>
    </dsp:sp>
    <dsp:sp modelId="{CC24F7D4-7763-48CC-9CED-A89D5D581B91}">
      <dsp:nvSpPr>
        <dsp:cNvPr id="0" name=""/>
        <dsp:cNvSpPr/>
      </dsp:nvSpPr>
      <dsp:spPr>
        <a:xfrm>
          <a:off x="5244830" y="515627"/>
          <a:ext cx="458771" cy="458771"/>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US" sz="2000" kern="1200" dirty="0"/>
        </a:p>
      </dsp:txBody>
      <dsp:txXfrm>
        <a:off x="5348053" y="515627"/>
        <a:ext cx="252325" cy="345225"/>
      </dsp:txXfrm>
    </dsp:sp>
    <dsp:sp modelId="{4DB8C6C6-4C7A-4EEB-A870-764A78FF67E6}">
      <dsp:nvSpPr>
        <dsp:cNvPr id="0" name=""/>
        <dsp:cNvSpPr/>
      </dsp:nvSpPr>
      <dsp:spPr>
        <a:xfrm>
          <a:off x="5670748" y="1319458"/>
          <a:ext cx="458771" cy="458771"/>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US" sz="2000" kern="1200" dirty="0"/>
        </a:p>
      </dsp:txBody>
      <dsp:txXfrm>
        <a:off x="5773971" y="1319458"/>
        <a:ext cx="252325" cy="345225"/>
      </dsp:txXfrm>
    </dsp:sp>
    <dsp:sp modelId="{913001A5-3A1D-4013-8562-E9B5B11DE840}">
      <dsp:nvSpPr>
        <dsp:cNvPr id="0" name=""/>
        <dsp:cNvSpPr/>
      </dsp:nvSpPr>
      <dsp:spPr>
        <a:xfrm>
          <a:off x="6096666" y="2111525"/>
          <a:ext cx="458771" cy="458771"/>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US" sz="2000" kern="1200" dirty="0"/>
        </a:p>
      </dsp:txBody>
      <dsp:txXfrm>
        <a:off x="6199889" y="2111525"/>
        <a:ext cx="252325" cy="345225"/>
      </dsp:txXfrm>
    </dsp:sp>
    <dsp:sp modelId="{6246706A-46CF-4589-A064-06430498B5F5}">
      <dsp:nvSpPr>
        <dsp:cNvPr id="0" name=""/>
        <dsp:cNvSpPr/>
      </dsp:nvSpPr>
      <dsp:spPr>
        <a:xfrm>
          <a:off x="6522585" y="2923198"/>
          <a:ext cx="458771" cy="458771"/>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US" sz="2000" kern="1200" dirty="0"/>
        </a:p>
      </dsp:txBody>
      <dsp:txXfrm>
        <a:off x="6625808" y="2923198"/>
        <a:ext cx="252325" cy="34522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36C1EB-B039-4E7B-B268-A82EFFCF696B}">
      <dsp:nvSpPr>
        <dsp:cNvPr id="0" name=""/>
        <dsp:cNvSpPr/>
      </dsp:nvSpPr>
      <dsp:spPr>
        <a:xfrm>
          <a:off x="2755831" y="1424"/>
          <a:ext cx="1587636" cy="1031963"/>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sp3d extrusionH="28000" prstMaterial="matte"/>
        </a:bodyPr>
        <a:lstStyle/>
        <a:p>
          <a:pPr lvl="0" algn="ctr" defTabSz="1111250">
            <a:lnSpc>
              <a:spcPct val="90000"/>
            </a:lnSpc>
            <a:spcBef>
              <a:spcPct val="0"/>
            </a:spcBef>
            <a:spcAft>
              <a:spcPct val="35000"/>
            </a:spcAft>
          </a:pPr>
          <a:r>
            <a:rPr lang="en-US" sz="2500" kern="1200" dirty="0" smtClean="0"/>
            <a:t>Building Permit</a:t>
          </a:r>
          <a:endParaRPr lang="en-US" sz="2500" kern="1200" dirty="0"/>
        </a:p>
      </dsp:txBody>
      <dsp:txXfrm>
        <a:off x="2806207" y="51800"/>
        <a:ext cx="1486884" cy="931211"/>
      </dsp:txXfrm>
    </dsp:sp>
    <dsp:sp modelId="{10CB64CE-AE3F-4FE4-8C1E-E17F28749501}">
      <dsp:nvSpPr>
        <dsp:cNvPr id="0" name=""/>
        <dsp:cNvSpPr/>
      </dsp:nvSpPr>
      <dsp:spPr>
        <a:xfrm>
          <a:off x="1844556" y="517406"/>
          <a:ext cx="3410187" cy="3410187"/>
        </a:xfrm>
        <a:custGeom>
          <a:avLst/>
          <a:gdLst/>
          <a:ahLst/>
          <a:cxnLst/>
          <a:rect l="0" t="0" r="0" b="0"/>
          <a:pathLst>
            <a:path>
              <a:moveTo>
                <a:pt x="2510350" y="202128"/>
              </a:moveTo>
              <a:arcTo wR="1705093" hR="1705093" stAng="17890888" swAng="2626128"/>
            </a:path>
          </a:pathLst>
        </a:custGeom>
        <a:noFill/>
        <a:ln w="9525" cap="flat" cmpd="sng" algn="ctr">
          <a:solidFill>
            <a:schemeClr val="accent1">
              <a:hueOff val="0"/>
              <a:satOff val="0"/>
              <a:lumOff val="0"/>
              <a:alphaOff val="0"/>
            </a:schemeClr>
          </a:solidFill>
          <a:prstDash val="solid"/>
        </a:ln>
        <a:effectLst/>
        <a:sp3d z="-227350" prstMaterial="matte"/>
      </dsp:spPr>
      <dsp:style>
        <a:lnRef idx="1">
          <a:scrgbClr r="0" g="0" b="0"/>
        </a:lnRef>
        <a:fillRef idx="0">
          <a:scrgbClr r="0" g="0" b="0"/>
        </a:fillRef>
        <a:effectRef idx="0">
          <a:scrgbClr r="0" g="0" b="0"/>
        </a:effectRef>
        <a:fontRef idx="minor"/>
      </dsp:style>
    </dsp:sp>
    <dsp:sp modelId="{E82784AF-23EB-4548-BE3B-5C99F3F7C71E}">
      <dsp:nvSpPr>
        <dsp:cNvPr id="0" name=""/>
        <dsp:cNvSpPr/>
      </dsp:nvSpPr>
      <dsp:spPr>
        <a:xfrm>
          <a:off x="4460925" y="1706518"/>
          <a:ext cx="1587636" cy="1031963"/>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sp3d extrusionH="28000" prstMaterial="matte"/>
        </a:bodyPr>
        <a:lstStyle/>
        <a:p>
          <a:pPr lvl="0" algn="ctr" defTabSz="1111250">
            <a:lnSpc>
              <a:spcPct val="90000"/>
            </a:lnSpc>
            <a:spcBef>
              <a:spcPct val="0"/>
            </a:spcBef>
            <a:spcAft>
              <a:spcPct val="35000"/>
            </a:spcAft>
          </a:pPr>
          <a:r>
            <a:rPr lang="en-US" sz="2500" kern="1200" dirty="0" smtClean="0"/>
            <a:t>Vehicle License</a:t>
          </a:r>
          <a:endParaRPr lang="en-US" sz="2500" kern="1200" dirty="0"/>
        </a:p>
      </dsp:txBody>
      <dsp:txXfrm>
        <a:off x="4511301" y="1756894"/>
        <a:ext cx="1486884" cy="931211"/>
      </dsp:txXfrm>
    </dsp:sp>
    <dsp:sp modelId="{2AFBFFCF-034F-4977-96CB-B881816F3E0A}">
      <dsp:nvSpPr>
        <dsp:cNvPr id="0" name=""/>
        <dsp:cNvSpPr/>
      </dsp:nvSpPr>
      <dsp:spPr>
        <a:xfrm>
          <a:off x="1844556" y="517406"/>
          <a:ext cx="3410187" cy="3410187"/>
        </a:xfrm>
        <a:custGeom>
          <a:avLst/>
          <a:gdLst/>
          <a:ahLst/>
          <a:cxnLst/>
          <a:rect l="0" t="0" r="0" b="0"/>
          <a:pathLst>
            <a:path>
              <a:moveTo>
                <a:pt x="3326276" y="2233404"/>
              </a:moveTo>
              <a:arcTo wR="1705093" hR="1705093" stAng="1082984" swAng="2626128"/>
            </a:path>
          </a:pathLst>
        </a:custGeom>
        <a:noFill/>
        <a:ln w="9525" cap="flat" cmpd="sng" algn="ctr">
          <a:solidFill>
            <a:schemeClr val="accent1">
              <a:hueOff val="0"/>
              <a:satOff val="0"/>
              <a:lumOff val="0"/>
              <a:alphaOff val="0"/>
            </a:schemeClr>
          </a:solidFill>
          <a:prstDash val="solid"/>
        </a:ln>
        <a:effectLst/>
        <a:sp3d z="-227350" prstMaterial="matte"/>
      </dsp:spPr>
      <dsp:style>
        <a:lnRef idx="1">
          <a:scrgbClr r="0" g="0" b="0"/>
        </a:lnRef>
        <a:fillRef idx="0">
          <a:scrgbClr r="0" g="0" b="0"/>
        </a:fillRef>
        <a:effectRef idx="0">
          <a:scrgbClr r="0" g="0" b="0"/>
        </a:effectRef>
        <a:fontRef idx="minor"/>
      </dsp:style>
    </dsp:sp>
    <dsp:sp modelId="{E451AC0D-74C6-4CB7-98EA-02125B2CF458}">
      <dsp:nvSpPr>
        <dsp:cNvPr id="0" name=""/>
        <dsp:cNvSpPr/>
      </dsp:nvSpPr>
      <dsp:spPr>
        <a:xfrm>
          <a:off x="2755831" y="3411611"/>
          <a:ext cx="1587636" cy="1031963"/>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sp3d extrusionH="28000" prstMaterial="matte"/>
        </a:bodyPr>
        <a:lstStyle/>
        <a:p>
          <a:pPr lvl="0" algn="ctr" defTabSz="1111250">
            <a:lnSpc>
              <a:spcPct val="90000"/>
            </a:lnSpc>
            <a:spcBef>
              <a:spcPct val="0"/>
            </a:spcBef>
            <a:spcAft>
              <a:spcPct val="35000"/>
            </a:spcAft>
          </a:pPr>
          <a:r>
            <a:rPr lang="en-US" sz="2500" kern="1200" dirty="0" smtClean="0"/>
            <a:t>Business License</a:t>
          </a:r>
          <a:endParaRPr lang="en-US" sz="2500" kern="1200" dirty="0"/>
        </a:p>
      </dsp:txBody>
      <dsp:txXfrm>
        <a:off x="2806207" y="3461987"/>
        <a:ext cx="1486884" cy="931211"/>
      </dsp:txXfrm>
    </dsp:sp>
    <dsp:sp modelId="{9EC2E1AE-5973-4A50-9AC9-63331F4104AF}">
      <dsp:nvSpPr>
        <dsp:cNvPr id="0" name=""/>
        <dsp:cNvSpPr/>
      </dsp:nvSpPr>
      <dsp:spPr>
        <a:xfrm>
          <a:off x="1844556" y="517406"/>
          <a:ext cx="3410187" cy="3410187"/>
        </a:xfrm>
        <a:custGeom>
          <a:avLst/>
          <a:gdLst/>
          <a:ahLst/>
          <a:cxnLst/>
          <a:rect l="0" t="0" r="0" b="0"/>
          <a:pathLst>
            <a:path>
              <a:moveTo>
                <a:pt x="899836" y="3208059"/>
              </a:moveTo>
              <a:arcTo wR="1705093" hR="1705093" stAng="7090888" swAng="2626128"/>
            </a:path>
          </a:pathLst>
        </a:custGeom>
        <a:noFill/>
        <a:ln w="9525" cap="flat" cmpd="sng" algn="ctr">
          <a:solidFill>
            <a:schemeClr val="accent1">
              <a:hueOff val="0"/>
              <a:satOff val="0"/>
              <a:lumOff val="0"/>
              <a:alphaOff val="0"/>
            </a:schemeClr>
          </a:solidFill>
          <a:prstDash val="solid"/>
        </a:ln>
        <a:effectLst/>
        <a:sp3d z="-227350" prstMaterial="matte"/>
      </dsp:spPr>
      <dsp:style>
        <a:lnRef idx="1">
          <a:scrgbClr r="0" g="0" b="0"/>
        </a:lnRef>
        <a:fillRef idx="0">
          <a:scrgbClr r="0" g="0" b="0"/>
        </a:fillRef>
        <a:effectRef idx="0">
          <a:scrgbClr r="0" g="0" b="0"/>
        </a:effectRef>
        <a:fontRef idx="minor"/>
      </dsp:style>
    </dsp:sp>
    <dsp:sp modelId="{11EF03F6-4071-478B-AE36-085300D88150}">
      <dsp:nvSpPr>
        <dsp:cNvPr id="0" name=""/>
        <dsp:cNvSpPr/>
      </dsp:nvSpPr>
      <dsp:spPr>
        <a:xfrm>
          <a:off x="1050738" y="1706518"/>
          <a:ext cx="1587636" cy="1031963"/>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sp3d extrusionH="28000" prstMaterial="matte"/>
        </a:bodyPr>
        <a:lstStyle/>
        <a:p>
          <a:pPr lvl="0" algn="ctr" defTabSz="1111250">
            <a:lnSpc>
              <a:spcPct val="90000"/>
            </a:lnSpc>
            <a:spcBef>
              <a:spcPct val="0"/>
            </a:spcBef>
            <a:spcAft>
              <a:spcPct val="35000"/>
            </a:spcAft>
          </a:pPr>
          <a:r>
            <a:rPr lang="en-US" sz="2500" kern="1200" dirty="0" smtClean="0"/>
            <a:t>Animal License</a:t>
          </a:r>
          <a:endParaRPr lang="en-US" sz="2500" kern="1200" dirty="0"/>
        </a:p>
      </dsp:txBody>
      <dsp:txXfrm>
        <a:off x="1101114" y="1756894"/>
        <a:ext cx="1486884" cy="931211"/>
      </dsp:txXfrm>
    </dsp:sp>
    <dsp:sp modelId="{4CAD0065-4FEF-45AD-AED2-8CB21EE5F98B}">
      <dsp:nvSpPr>
        <dsp:cNvPr id="0" name=""/>
        <dsp:cNvSpPr/>
      </dsp:nvSpPr>
      <dsp:spPr>
        <a:xfrm>
          <a:off x="1844556" y="517406"/>
          <a:ext cx="3410187" cy="3410187"/>
        </a:xfrm>
        <a:custGeom>
          <a:avLst/>
          <a:gdLst/>
          <a:ahLst/>
          <a:cxnLst/>
          <a:rect l="0" t="0" r="0" b="0"/>
          <a:pathLst>
            <a:path>
              <a:moveTo>
                <a:pt x="83911" y="1176783"/>
              </a:moveTo>
              <a:arcTo wR="1705093" hR="1705093" stAng="11882984" swAng="2626128"/>
            </a:path>
          </a:pathLst>
        </a:custGeom>
        <a:noFill/>
        <a:ln w="9525" cap="flat" cmpd="sng" algn="ctr">
          <a:solidFill>
            <a:schemeClr val="accent1">
              <a:hueOff val="0"/>
              <a:satOff val="0"/>
              <a:lumOff val="0"/>
              <a:alphaOff val="0"/>
            </a:schemeClr>
          </a:solidFill>
          <a:prstDash val="solid"/>
        </a:ln>
        <a:effectLst/>
        <a:sp3d z="-227350" prstMaterial="matte"/>
      </dsp:spPr>
      <dsp:style>
        <a:lnRef idx="1">
          <a:scrgbClr r="0" g="0" b="0"/>
        </a:lnRef>
        <a:fillRef idx="0">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0E7570-59E8-440C-9547-DE346F9D47D1}">
      <dsp:nvSpPr>
        <dsp:cNvPr id="0" name=""/>
        <dsp:cNvSpPr/>
      </dsp:nvSpPr>
      <dsp:spPr>
        <a:xfrm>
          <a:off x="2997196" y="2536044"/>
          <a:ext cx="1752607" cy="1752607"/>
        </a:xfrm>
        <a:prstGeom prst="ellipse">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All are charges for goods and services provided by a government entity</a:t>
          </a:r>
          <a:endParaRPr lang="en-US" sz="1400" kern="1200" dirty="0"/>
        </a:p>
      </dsp:txBody>
      <dsp:txXfrm>
        <a:off x="3253859" y="2792707"/>
        <a:ext cx="1239281" cy="1239281"/>
      </dsp:txXfrm>
    </dsp:sp>
    <dsp:sp modelId="{AF9295F7-7344-47B2-A61C-E68AB6EACFA9}">
      <dsp:nvSpPr>
        <dsp:cNvPr id="0" name=""/>
        <dsp:cNvSpPr/>
      </dsp:nvSpPr>
      <dsp:spPr>
        <a:xfrm rot="10800000">
          <a:off x="952940" y="3162602"/>
          <a:ext cx="1931821" cy="499493"/>
        </a:xfrm>
        <a:prstGeom prst="lef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p3d z="-211800">
          <a:bevelT w="40600" h="20600" prst="relaxedInset"/>
        </a:sp3d>
      </dsp:spPr>
      <dsp:style>
        <a:lnRef idx="0">
          <a:scrgbClr r="0" g="0" b="0"/>
        </a:lnRef>
        <a:fillRef idx="1">
          <a:scrgbClr r="0" g="0" b="0"/>
        </a:fillRef>
        <a:effectRef idx="2">
          <a:scrgbClr r="0" g="0" b="0"/>
        </a:effectRef>
        <a:fontRef idx="minor"/>
      </dsp:style>
    </dsp:sp>
    <dsp:sp modelId="{D1E5294A-9961-4080-A959-14FF20D7EA0F}">
      <dsp:nvSpPr>
        <dsp:cNvPr id="0" name=""/>
        <dsp:cNvSpPr/>
      </dsp:nvSpPr>
      <dsp:spPr>
        <a:xfrm>
          <a:off x="339528" y="2921618"/>
          <a:ext cx="1226825" cy="981460"/>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kern="1200" dirty="0" smtClean="0"/>
            <a:t>Court costs</a:t>
          </a:r>
          <a:endParaRPr lang="en-US" sz="1500" kern="1200" dirty="0"/>
        </a:p>
      </dsp:txBody>
      <dsp:txXfrm>
        <a:off x="368274" y="2950364"/>
        <a:ext cx="1169333" cy="923968"/>
      </dsp:txXfrm>
    </dsp:sp>
    <dsp:sp modelId="{92E4E2DE-F7CE-4505-8631-0BB0C025046F}">
      <dsp:nvSpPr>
        <dsp:cNvPr id="0" name=""/>
        <dsp:cNvSpPr/>
      </dsp:nvSpPr>
      <dsp:spPr>
        <a:xfrm rot="12600000">
          <a:off x="1214814" y="2185277"/>
          <a:ext cx="1931821" cy="499493"/>
        </a:xfrm>
        <a:prstGeom prst="lef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p3d z="-211800">
          <a:bevelT w="40600" h="20600" prst="relaxedInset"/>
        </a:sp3d>
      </dsp:spPr>
      <dsp:style>
        <a:lnRef idx="0">
          <a:scrgbClr r="0" g="0" b="0"/>
        </a:lnRef>
        <a:fillRef idx="1">
          <a:scrgbClr r="0" g="0" b="0"/>
        </a:fillRef>
        <a:effectRef idx="2">
          <a:scrgbClr r="0" g="0" b="0"/>
        </a:effectRef>
        <a:fontRef idx="minor"/>
      </dsp:style>
    </dsp:sp>
    <dsp:sp modelId="{9C9EB0EF-9096-4649-847A-EFE125A8B678}">
      <dsp:nvSpPr>
        <dsp:cNvPr id="0" name=""/>
        <dsp:cNvSpPr/>
      </dsp:nvSpPr>
      <dsp:spPr>
        <a:xfrm>
          <a:off x="730809" y="1461339"/>
          <a:ext cx="1226825" cy="981460"/>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kern="1200" dirty="0" smtClean="0"/>
            <a:t>Special police services</a:t>
          </a:r>
          <a:endParaRPr lang="en-US" sz="1500" kern="1200" dirty="0"/>
        </a:p>
      </dsp:txBody>
      <dsp:txXfrm>
        <a:off x="759555" y="1490085"/>
        <a:ext cx="1169333" cy="923968"/>
      </dsp:txXfrm>
    </dsp:sp>
    <dsp:sp modelId="{26124F67-1480-4B6B-8BC1-49AB87F4A395}">
      <dsp:nvSpPr>
        <dsp:cNvPr id="0" name=""/>
        <dsp:cNvSpPr/>
      </dsp:nvSpPr>
      <dsp:spPr>
        <a:xfrm rot="14400000">
          <a:off x="1930265" y="1469826"/>
          <a:ext cx="1931821" cy="499493"/>
        </a:xfrm>
        <a:prstGeom prst="lef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p3d z="-211800">
          <a:bevelT w="40600" h="20600" prst="relaxedInset"/>
        </a:sp3d>
      </dsp:spPr>
      <dsp:style>
        <a:lnRef idx="0">
          <a:scrgbClr r="0" g="0" b="0"/>
        </a:lnRef>
        <a:fillRef idx="1">
          <a:scrgbClr r="0" g="0" b="0"/>
        </a:fillRef>
        <a:effectRef idx="2">
          <a:scrgbClr r="0" g="0" b="0"/>
        </a:effectRef>
        <a:fontRef idx="minor"/>
      </dsp:style>
    </dsp:sp>
    <dsp:sp modelId="{C9E058AC-FF6C-4D03-A010-ECD62E0CCC1D}">
      <dsp:nvSpPr>
        <dsp:cNvPr id="0" name=""/>
        <dsp:cNvSpPr/>
      </dsp:nvSpPr>
      <dsp:spPr>
        <a:xfrm>
          <a:off x="1799807" y="392340"/>
          <a:ext cx="1226825" cy="981460"/>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kern="1200" dirty="0" smtClean="0"/>
            <a:t>Street, sidewalk, and curb repairs</a:t>
          </a:r>
          <a:endParaRPr lang="en-US" sz="1500" kern="1200" dirty="0"/>
        </a:p>
      </dsp:txBody>
      <dsp:txXfrm>
        <a:off x="1828553" y="421086"/>
        <a:ext cx="1169333" cy="923968"/>
      </dsp:txXfrm>
    </dsp:sp>
    <dsp:sp modelId="{2DB976BA-8C82-4834-9948-260CB805A237}">
      <dsp:nvSpPr>
        <dsp:cNvPr id="0" name=""/>
        <dsp:cNvSpPr/>
      </dsp:nvSpPr>
      <dsp:spPr>
        <a:xfrm rot="16200000">
          <a:off x="2907589" y="1207953"/>
          <a:ext cx="1931821" cy="499493"/>
        </a:xfrm>
        <a:prstGeom prst="lef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p3d z="-211800">
          <a:bevelT w="40600" h="20600" prst="relaxedInset"/>
        </a:sp3d>
      </dsp:spPr>
      <dsp:style>
        <a:lnRef idx="0">
          <a:scrgbClr r="0" g="0" b="0"/>
        </a:lnRef>
        <a:fillRef idx="1">
          <a:scrgbClr r="0" g="0" b="0"/>
        </a:fillRef>
        <a:effectRef idx="2">
          <a:scrgbClr r="0" g="0" b="0"/>
        </a:effectRef>
        <a:fontRef idx="minor"/>
      </dsp:style>
    </dsp:sp>
    <dsp:sp modelId="{2F20E32B-A732-419A-BFFC-FE86248C3A85}">
      <dsp:nvSpPr>
        <dsp:cNvPr id="0" name=""/>
        <dsp:cNvSpPr/>
      </dsp:nvSpPr>
      <dsp:spPr>
        <a:xfrm>
          <a:off x="3260087" y="1059"/>
          <a:ext cx="1226825" cy="981460"/>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kern="1200" dirty="0" smtClean="0"/>
            <a:t>Parking meter receipts</a:t>
          </a:r>
          <a:endParaRPr lang="en-US" sz="1500" kern="1200" dirty="0"/>
        </a:p>
      </dsp:txBody>
      <dsp:txXfrm>
        <a:off x="3288833" y="29805"/>
        <a:ext cx="1169333" cy="923968"/>
      </dsp:txXfrm>
    </dsp:sp>
    <dsp:sp modelId="{99230FF4-97C7-4B8D-8D2D-4AB684F8EB98}">
      <dsp:nvSpPr>
        <dsp:cNvPr id="0" name=""/>
        <dsp:cNvSpPr/>
      </dsp:nvSpPr>
      <dsp:spPr>
        <a:xfrm rot="18000000">
          <a:off x="3884913" y="1469826"/>
          <a:ext cx="1931821" cy="499493"/>
        </a:xfrm>
        <a:prstGeom prst="lef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p3d z="-211800">
          <a:bevelT w="40600" h="20600" prst="relaxedInset"/>
        </a:sp3d>
      </dsp:spPr>
      <dsp:style>
        <a:lnRef idx="0">
          <a:scrgbClr r="0" g="0" b="0"/>
        </a:lnRef>
        <a:fillRef idx="1">
          <a:scrgbClr r="0" g="0" b="0"/>
        </a:fillRef>
        <a:effectRef idx="2">
          <a:scrgbClr r="0" g="0" b="0"/>
        </a:effectRef>
        <a:fontRef idx="minor"/>
      </dsp:style>
    </dsp:sp>
    <dsp:sp modelId="{4722301F-1191-4B3F-8881-B6495CB444B6}">
      <dsp:nvSpPr>
        <dsp:cNvPr id="0" name=""/>
        <dsp:cNvSpPr/>
      </dsp:nvSpPr>
      <dsp:spPr>
        <a:xfrm>
          <a:off x="4720366" y="392340"/>
          <a:ext cx="1226825" cy="981460"/>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kern="1200" dirty="0" smtClean="0"/>
            <a:t>Tuition</a:t>
          </a:r>
          <a:endParaRPr lang="en-US" sz="1500" kern="1200" dirty="0"/>
        </a:p>
      </dsp:txBody>
      <dsp:txXfrm>
        <a:off x="4749112" y="421086"/>
        <a:ext cx="1169333" cy="923968"/>
      </dsp:txXfrm>
    </dsp:sp>
    <dsp:sp modelId="{E7F2AF2C-1A6C-4D53-AF60-770E49AE8EFD}">
      <dsp:nvSpPr>
        <dsp:cNvPr id="0" name=""/>
        <dsp:cNvSpPr/>
      </dsp:nvSpPr>
      <dsp:spPr>
        <a:xfrm rot="19800000">
          <a:off x="4600364" y="2185277"/>
          <a:ext cx="1931821" cy="499493"/>
        </a:xfrm>
        <a:prstGeom prst="lef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p3d z="-211800">
          <a:bevelT w="40600" h="20600" prst="relaxedInset"/>
        </a:sp3d>
      </dsp:spPr>
      <dsp:style>
        <a:lnRef idx="0">
          <a:scrgbClr r="0" g="0" b="0"/>
        </a:lnRef>
        <a:fillRef idx="1">
          <a:scrgbClr r="0" g="0" b="0"/>
        </a:fillRef>
        <a:effectRef idx="2">
          <a:scrgbClr r="0" g="0" b="0"/>
        </a:effectRef>
        <a:fontRef idx="minor"/>
      </dsp:style>
    </dsp:sp>
    <dsp:sp modelId="{CD7DFA33-6FFF-45B4-81C6-8366562B64F8}">
      <dsp:nvSpPr>
        <dsp:cNvPr id="0" name=""/>
        <dsp:cNvSpPr/>
      </dsp:nvSpPr>
      <dsp:spPr>
        <a:xfrm>
          <a:off x="5789365" y="1461339"/>
          <a:ext cx="1226825" cy="981460"/>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kern="1200" dirty="0" smtClean="0"/>
            <a:t>Recording fees</a:t>
          </a:r>
          <a:endParaRPr lang="en-US" sz="1500" kern="1200" dirty="0"/>
        </a:p>
      </dsp:txBody>
      <dsp:txXfrm>
        <a:off x="5818111" y="1490085"/>
        <a:ext cx="1169333" cy="923968"/>
      </dsp:txXfrm>
    </dsp:sp>
    <dsp:sp modelId="{4908BE23-89ED-42C2-84C6-3BC796EF2340}">
      <dsp:nvSpPr>
        <dsp:cNvPr id="0" name=""/>
        <dsp:cNvSpPr/>
      </dsp:nvSpPr>
      <dsp:spPr>
        <a:xfrm>
          <a:off x="4862237" y="3162602"/>
          <a:ext cx="1931821" cy="499493"/>
        </a:xfrm>
        <a:prstGeom prst="lef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p3d z="-211800">
          <a:bevelT w="40600" h="20600" prst="relaxedInset"/>
        </a:sp3d>
      </dsp:spPr>
      <dsp:style>
        <a:lnRef idx="0">
          <a:scrgbClr r="0" g="0" b="0"/>
        </a:lnRef>
        <a:fillRef idx="1">
          <a:scrgbClr r="0" g="0" b="0"/>
        </a:fillRef>
        <a:effectRef idx="2">
          <a:scrgbClr r="0" g="0" b="0"/>
        </a:effectRef>
        <a:fontRef idx="minor"/>
      </dsp:style>
    </dsp:sp>
    <dsp:sp modelId="{1DA1F6C0-746F-40D6-89C9-23AC60B3E44A}">
      <dsp:nvSpPr>
        <dsp:cNvPr id="0" name=""/>
        <dsp:cNvSpPr/>
      </dsp:nvSpPr>
      <dsp:spPr>
        <a:xfrm>
          <a:off x="6180646" y="2921618"/>
          <a:ext cx="1226825" cy="981460"/>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kern="1200" dirty="0" smtClean="0"/>
            <a:t>Zoning fees</a:t>
          </a:r>
          <a:endParaRPr lang="en-US" sz="1500" kern="1200" dirty="0"/>
        </a:p>
      </dsp:txBody>
      <dsp:txXfrm>
        <a:off x="6209392" y="2950364"/>
        <a:ext cx="1169333" cy="92396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64852C-361E-4027-8CDF-CF1812811A61}">
      <dsp:nvSpPr>
        <dsp:cNvPr id="0" name=""/>
        <dsp:cNvSpPr/>
      </dsp:nvSpPr>
      <dsp:spPr>
        <a:xfrm>
          <a:off x="1900796" y="388788"/>
          <a:ext cx="3588561" cy="3588561"/>
        </a:xfrm>
        <a:prstGeom prst="pie">
          <a:avLst>
            <a:gd name="adj1" fmla="val 16200000"/>
            <a:gd name="adj2" fmla="val 2052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Interest (except interest on taxes)</a:t>
          </a:r>
          <a:endParaRPr lang="en-US" sz="1400" kern="1200" dirty="0"/>
        </a:p>
      </dsp:txBody>
      <dsp:txXfrm>
        <a:off x="3740361" y="924936"/>
        <a:ext cx="1217547" cy="833058"/>
      </dsp:txXfrm>
    </dsp:sp>
    <dsp:sp modelId="{4399FE9E-9F3C-403F-BFED-70FCF09BD741}">
      <dsp:nvSpPr>
        <dsp:cNvPr id="0" name=""/>
        <dsp:cNvSpPr/>
      </dsp:nvSpPr>
      <dsp:spPr>
        <a:xfrm>
          <a:off x="1864193" y="428277"/>
          <a:ext cx="3588561" cy="3588561"/>
        </a:xfrm>
        <a:prstGeom prst="pie">
          <a:avLst>
            <a:gd name="adj1" fmla="val 20520000"/>
            <a:gd name="adj2" fmla="val 324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Rents and royalties</a:t>
          </a:r>
          <a:endParaRPr lang="en-US" sz="1400" kern="1200" dirty="0"/>
        </a:p>
      </dsp:txBody>
      <dsp:txXfrm>
        <a:off x="4209574" y="2051674"/>
        <a:ext cx="1068024" cy="901412"/>
      </dsp:txXfrm>
    </dsp:sp>
    <dsp:sp modelId="{FCF1BD32-6A28-4980-B4C4-4ABD18986B8E}">
      <dsp:nvSpPr>
        <dsp:cNvPr id="0" name=""/>
        <dsp:cNvSpPr/>
      </dsp:nvSpPr>
      <dsp:spPr>
        <a:xfrm>
          <a:off x="1864193" y="428277"/>
          <a:ext cx="3588561" cy="3588561"/>
        </a:xfrm>
        <a:prstGeom prst="pie">
          <a:avLst>
            <a:gd name="adj1" fmla="val 3240000"/>
            <a:gd name="adj2" fmla="val 756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Escheats</a:t>
          </a:r>
          <a:endParaRPr lang="en-US" sz="1400" kern="1200" dirty="0"/>
        </a:p>
      </dsp:txBody>
      <dsp:txXfrm>
        <a:off x="3017659" y="3119698"/>
        <a:ext cx="1281629" cy="768977"/>
      </dsp:txXfrm>
    </dsp:sp>
    <dsp:sp modelId="{A4FAD9A1-8409-4CD9-8662-BDBE6707A0CE}">
      <dsp:nvSpPr>
        <dsp:cNvPr id="0" name=""/>
        <dsp:cNvSpPr/>
      </dsp:nvSpPr>
      <dsp:spPr>
        <a:xfrm>
          <a:off x="1864193" y="428277"/>
          <a:ext cx="3588561" cy="3588561"/>
        </a:xfrm>
        <a:prstGeom prst="pie">
          <a:avLst>
            <a:gd name="adj1" fmla="val 7560000"/>
            <a:gd name="adj2" fmla="val 1188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Public enterprise contributions	</a:t>
          </a:r>
        </a:p>
      </dsp:txBody>
      <dsp:txXfrm>
        <a:off x="2035077" y="2051674"/>
        <a:ext cx="1068024" cy="901412"/>
      </dsp:txXfrm>
    </dsp:sp>
    <dsp:sp modelId="{D0AC547B-1D62-40B6-BA12-06C4524A6DDB}">
      <dsp:nvSpPr>
        <dsp:cNvPr id="0" name=""/>
        <dsp:cNvSpPr/>
      </dsp:nvSpPr>
      <dsp:spPr>
        <a:xfrm>
          <a:off x="1864193" y="428277"/>
          <a:ext cx="3588561" cy="3588561"/>
        </a:xfrm>
        <a:prstGeom prst="pie">
          <a:avLst>
            <a:gd name="adj1" fmla="val 11880000"/>
            <a:gd name="adj2" fmla="val 1620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Private contributions</a:t>
          </a:r>
        </a:p>
      </dsp:txBody>
      <dsp:txXfrm>
        <a:off x="2387525" y="975106"/>
        <a:ext cx="1217547" cy="83305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264F9F-670F-4C48-B54D-26250A502A67}">
      <dsp:nvSpPr>
        <dsp:cNvPr id="0" name=""/>
        <dsp:cNvSpPr/>
      </dsp:nvSpPr>
      <dsp:spPr>
        <a:xfrm>
          <a:off x="0" y="353218"/>
          <a:ext cx="2270125" cy="1362074"/>
        </a:xfrm>
        <a:prstGeom prst="rect">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Estimated Revenues</a:t>
          </a:r>
          <a:endParaRPr lang="en-US" sz="2300" kern="1200" dirty="0"/>
        </a:p>
      </dsp:txBody>
      <dsp:txXfrm>
        <a:off x="0" y="353218"/>
        <a:ext cx="2270125" cy="1362074"/>
      </dsp:txXfrm>
    </dsp:sp>
    <dsp:sp modelId="{818A98C0-5993-46DC-AF83-BC5F3D8B9094}">
      <dsp:nvSpPr>
        <dsp:cNvPr id="0" name=""/>
        <dsp:cNvSpPr/>
      </dsp:nvSpPr>
      <dsp:spPr>
        <a:xfrm>
          <a:off x="2497137" y="353218"/>
          <a:ext cx="2270125" cy="1362074"/>
        </a:xfrm>
        <a:prstGeom prst="rect">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Appropriations</a:t>
          </a:r>
          <a:endParaRPr lang="en-US" sz="2300" kern="1200" dirty="0"/>
        </a:p>
      </dsp:txBody>
      <dsp:txXfrm>
        <a:off x="2497137" y="353218"/>
        <a:ext cx="2270125" cy="1362074"/>
      </dsp:txXfrm>
    </dsp:sp>
    <dsp:sp modelId="{3F0E55F2-6509-4ED5-BA10-9977F5E95BF5}">
      <dsp:nvSpPr>
        <dsp:cNvPr id="0" name=""/>
        <dsp:cNvSpPr/>
      </dsp:nvSpPr>
      <dsp:spPr>
        <a:xfrm>
          <a:off x="4994275" y="353218"/>
          <a:ext cx="2270125" cy="1362074"/>
        </a:xfrm>
        <a:prstGeom prst="rect">
          <a:avLst/>
        </a:prstGeom>
        <a:solidFill>
          <a:srgbClr val="7F7F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Encumbrances</a:t>
          </a:r>
          <a:endParaRPr lang="en-US" sz="2300" kern="1200" dirty="0"/>
        </a:p>
      </dsp:txBody>
      <dsp:txXfrm>
        <a:off x="4994275" y="353218"/>
        <a:ext cx="2270125" cy="1362074"/>
      </dsp:txXfrm>
    </dsp:sp>
    <dsp:sp modelId="{9923EDBF-B024-400F-A8EF-EDDDB5B1ED44}">
      <dsp:nvSpPr>
        <dsp:cNvPr id="0" name=""/>
        <dsp:cNvSpPr/>
      </dsp:nvSpPr>
      <dsp:spPr>
        <a:xfrm>
          <a:off x="1248568" y="1942306"/>
          <a:ext cx="2270125" cy="1362074"/>
        </a:xfrm>
        <a:prstGeom prst="rect">
          <a:avLst/>
        </a:prstGeom>
        <a:solidFill>
          <a:srgbClr val="7F7F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Estimated Other Financing Sources</a:t>
          </a:r>
          <a:endParaRPr lang="en-US" sz="2300" kern="1200" dirty="0"/>
        </a:p>
      </dsp:txBody>
      <dsp:txXfrm>
        <a:off x="1248568" y="1942306"/>
        <a:ext cx="2270125" cy="1362074"/>
      </dsp:txXfrm>
    </dsp:sp>
    <dsp:sp modelId="{8FCD5C03-BE45-4033-B55D-2599DB8D00CC}">
      <dsp:nvSpPr>
        <dsp:cNvPr id="0" name=""/>
        <dsp:cNvSpPr/>
      </dsp:nvSpPr>
      <dsp:spPr>
        <a:xfrm>
          <a:off x="3745706" y="1942306"/>
          <a:ext cx="2270125" cy="1362074"/>
        </a:xfrm>
        <a:prstGeom prst="rect">
          <a:avLst/>
        </a:prstGeom>
        <a:solidFill>
          <a:srgbClr val="7F7F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Estimated Other Financing Uses</a:t>
          </a:r>
          <a:endParaRPr lang="en-US" sz="2300" kern="1200" dirty="0"/>
        </a:p>
      </dsp:txBody>
      <dsp:txXfrm>
        <a:off x="3745706" y="1942306"/>
        <a:ext cx="2270125" cy="136207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19867D-DA9A-4563-B2E1-369FD66907E0}">
      <dsp:nvSpPr>
        <dsp:cNvPr id="0" name=""/>
        <dsp:cNvSpPr/>
      </dsp:nvSpPr>
      <dsp:spPr>
        <a:xfrm>
          <a:off x="3605" y="1549153"/>
          <a:ext cx="2098699" cy="839479"/>
        </a:xfrm>
        <a:prstGeom prst="chevron">
          <a:avLst/>
        </a:prstGeom>
        <a:solidFill>
          <a:schemeClr val="accent5">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dirty="0" smtClean="0"/>
            <a:t>Appropriation</a:t>
          </a:r>
          <a:endParaRPr lang="en-US" sz="1500" kern="1200" dirty="0"/>
        </a:p>
      </dsp:txBody>
      <dsp:txXfrm>
        <a:off x="423345" y="1549153"/>
        <a:ext cx="1259220" cy="839479"/>
      </dsp:txXfrm>
    </dsp:sp>
    <dsp:sp modelId="{6A3FC612-B671-41B5-AE44-927569BC3479}">
      <dsp:nvSpPr>
        <dsp:cNvPr id="0" name=""/>
        <dsp:cNvSpPr/>
      </dsp:nvSpPr>
      <dsp:spPr>
        <a:xfrm>
          <a:off x="1892435" y="1549153"/>
          <a:ext cx="2098699" cy="839479"/>
        </a:xfrm>
        <a:prstGeom prst="chevron">
          <a:avLst/>
        </a:prstGeom>
        <a:solidFill>
          <a:schemeClr val="accent5">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dirty="0" smtClean="0"/>
            <a:t>Encumbrance</a:t>
          </a:r>
          <a:endParaRPr lang="en-US" sz="1500" kern="1200" dirty="0"/>
        </a:p>
      </dsp:txBody>
      <dsp:txXfrm>
        <a:off x="2312175" y="1549153"/>
        <a:ext cx="1259220" cy="839479"/>
      </dsp:txXfrm>
    </dsp:sp>
    <dsp:sp modelId="{5DC25702-BABF-463C-926A-02757942B51C}">
      <dsp:nvSpPr>
        <dsp:cNvPr id="0" name=""/>
        <dsp:cNvSpPr/>
      </dsp:nvSpPr>
      <dsp:spPr>
        <a:xfrm>
          <a:off x="3781265" y="1549153"/>
          <a:ext cx="2098699" cy="839479"/>
        </a:xfrm>
        <a:prstGeom prst="chevron">
          <a:avLst/>
        </a:prstGeom>
        <a:solidFill>
          <a:schemeClr val="accent5">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dirty="0" smtClean="0"/>
            <a:t>Expenditure</a:t>
          </a:r>
          <a:endParaRPr lang="en-US" sz="1500" kern="1200" dirty="0"/>
        </a:p>
      </dsp:txBody>
      <dsp:txXfrm>
        <a:off x="4201005" y="1549153"/>
        <a:ext cx="1259220" cy="839479"/>
      </dsp:txXfrm>
    </dsp:sp>
    <dsp:sp modelId="{F37A7EE3-355F-4456-93A1-51823EC5489A}">
      <dsp:nvSpPr>
        <dsp:cNvPr id="0" name=""/>
        <dsp:cNvSpPr/>
      </dsp:nvSpPr>
      <dsp:spPr>
        <a:xfrm>
          <a:off x="5670094" y="1549153"/>
          <a:ext cx="2098699" cy="839479"/>
        </a:xfrm>
        <a:prstGeom prst="chevron">
          <a:avLst/>
        </a:prstGeom>
        <a:solidFill>
          <a:schemeClr val="accent5">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dirty="0" smtClean="0"/>
            <a:t>Disbursement</a:t>
          </a:r>
          <a:endParaRPr lang="en-US" sz="1500" kern="1200" dirty="0"/>
        </a:p>
      </dsp:txBody>
      <dsp:txXfrm>
        <a:off x="6089834" y="1549153"/>
        <a:ext cx="1259220" cy="8394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B24516-A2F0-4177-A7DA-72D2C5F2ACB6}">
      <dsp:nvSpPr>
        <dsp:cNvPr id="0" name=""/>
        <dsp:cNvSpPr/>
      </dsp:nvSpPr>
      <dsp:spPr>
        <a:xfrm rot="16200000">
          <a:off x="273" y="270423"/>
          <a:ext cx="3137505" cy="3262628"/>
        </a:xfrm>
        <a:prstGeom prst="upArrow">
          <a:avLst>
            <a:gd name="adj1" fmla="val 50000"/>
            <a:gd name="adj2" fmla="val 35000"/>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l" defTabSz="889000">
            <a:lnSpc>
              <a:spcPct val="90000"/>
            </a:lnSpc>
            <a:spcBef>
              <a:spcPct val="0"/>
            </a:spcBef>
            <a:spcAft>
              <a:spcPct val="35000"/>
            </a:spcAft>
          </a:pPr>
          <a:r>
            <a:rPr lang="en-US" sz="2000" b="1" kern="1200" dirty="0" smtClean="0">
              <a:solidFill>
                <a:schemeClr val="tx1"/>
              </a:solidFill>
            </a:rPr>
            <a:t>Program Revenues</a:t>
          </a:r>
          <a:endParaRPr lang="en-US" sz="2000" b="1" kern="1200" dirty="0">
            <a:solidFill>
              <a:schemeClr val="tx1"/>
            </a:solidFill>
          </a:endParaRPr>
        </a:p>
        <a:p>
          <a:pPr marL="171450" lvl="1" indent="-171450" algn="l" defTabSz="711200">
            <a:lnSpc>
              <a:spcPct val="90000"/>
            </a:lnSpc>
            <a:spcBef>
              <a:spcPct val="0"/>
            </a:spcBef>
            <a:spcAft>
              <a:spcPct val="15000"/>
            </a:spcAft>
            <a:buChar char="••"/>
          </a:pPr>
          <a:r>
            <a:rPr lang="en-US" sz="1600" b="1" kern="1200" dirty="0" smtClean="0">
              <a:solidFill>
                <a:schemeClr val="tx1"/>
              </a:solidFill>
            </a:rPr>
            <a:t>Reported in the functions/programs section of the statement</a:t>
          </a:r>
          <a:endParaRPr lang="en-US" sz="1600" b="1" kern="1200" dirty="0">
            <a:solidFill>
              <a:schemeClr val="tx1"/>
            </a:solidFill>
          </a:endParaRPr>
        </a:p>
      </dsp:txBody>
      <dsp:txXfrm rot="5400000">
        <a:off x="486775" y="1117360"/>
        <a:ext cx="2713565" cy="1568753"/>
      </dsp:txXfrm>
    </dsp:sp>
    <dsp:sp modelId="{BAD1E55E-873E-4C42-9B91-303D9E8DDAB7}">
      <dsp:nvSpPr>
        <dsp:cNvPr id="0" name=""/>
        <dsp:cNvSpPr/>
      </dsp:nvSpPr>
      <dsp:spPr>
        <a:xfrm rot="5400000">
          <a:off x="3452590" y="282878"/>
          <a:ext cx="3137505" cy="3237717"/>
        </a:xfrm>
        <a:prstGeom prst="upArrow">
          <a:avLst>
            <a:gd name="adj1" fmla="val 50000"/>
            <a:gd name="adj2" fmla="val 35000"/>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l" defTabSz="889000">
            <a:lnSpc>
              <a:spcPct val="90000"/>
            </a:lnSpc>
            <a:spcBef>
              <a:spcPct val="0"/>
            </a:spcBef>
            <a:spcAft>
              <a:spcPct val="35000"/>
            </a:spcAft>
          </a:pPr>
          <a:r>
            <a:rPr lang="en-US" sz="2000" b="1" kern="1200" dirty="0" smtClean="0">
              <a:solidFill>
                <a:schemeClr val="tx1"/>
              </a:solidFill>
            </a:rPr>
            <a:t>General Revenues</a:t>
          </a:r>
          <a:endParaRPr lang="en-US" sz="2000" b="1" kern="1200" dirty="0">
            <a:solidFill>
              <a:schemeClr val="tx1"/>
            </a:solidFill>
          </a:endParaRPr>
        </a:p>
        <a:p>
          <a:pPr marL="171450" lvl="1" indent="-171450" algn="l" defTabSz="711200">
            <a:lnSpc>
              <a:spcPct val="90000"/>
            </a:lnSpc>
            <a:spcBef>
              <a:spcPct val="0"/>
            </a:spcBef>
            <a:spcAft>
              <a:spcPct val="15000"/>
            </a:spcAft>
            <a:buChar char="••"/>
          </a:pPr>
          <a:r>
            <a:rPr lang="en-US" sz="1600" b="1" kern="1200" dirty="0" smtClean="0">
              <a:solidFill>
                <a:schemeClr val="tx1"/>
              </a:solidFill>
            </a:rPr>
            <a:t>Reported in a separate section in the bottom portion of the statement</a:t>
          </a:r>
          <a:endParaRPr lang="en-US" sz="1600" b="1" kern="1200" dirty="0">
            <a:solidFill>
              <a:schemeClr val="tx1"/>
            </a:solidFill>
          </a:endParaRPr>
        </a:p>
      </dsp:txBody>
      <dsp:txXfrm rot="-5400000">
        <a:off x="3402485" y="1117360"/>
        <a:ext cx="2688654" cy="15687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C2DC12-59D6-4C89-A26C-810B01BEACF1}">
      <dsp:nvSpPr>
        <dsp:cNvPr id="0" name=""/>
        <dsp:cNvSpPr/>
      </dsp:nvSpPr>
      <dsp:spPr>
        <a:xfrm rot="5400000">
          <a:off x="4039140" y="-1950457"/>
          <a:ext cx="1062214" cy="5083205"/>
        </a:xfrm>
        <a:prstGeom prst="round2Same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Charges to customers or others for both governmental and business-type activities; fines &amp; forfeits; licenses &amp; permits</a:t>
          </a:r>
          <a:endParaRPr lang="en-US" sz="2000" kern="1200" dirty="0"/>
        </a:p>
      </dsp:txBody>
      <dsp:txXfrm rot="-5400000">
        <a:off x="2028645" y="111891"/>
        <a:ext cx="5031352" cy="958508"/>
      </dsp:txXfrm>
    </dsp:sp>
    <dsp:sp modelId="{BEAA57D8-F8F6-42CA-B1AF-7C4F11BA84E5}">
      <dsp:nvSpPr>
        <dsp:cNvPr id="0" name=""/>
        <dsp:cNvSpPr/>
      </dsp:nvSpPr>
      <dsp:spPr>
        <a:xfrm>
          <a:off x="554" y="1785"/>
          <a:ext cx="2028090" cy="1178718"/>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t>Charges for services</a:t>
          </a:r>
          <a:endParaRPr lang="en-US" sz="2000" kern="1200" dirty="0"/>
        </a:p>
      </dsp:txBody>
      <dsp:txXfrm>
        <a:off x="58094" y="59325"/>
        <a:ext cx="1913010" cy="1063638"/>
      </dsp:txXfrm>
    </dsp:sp>
    <dsp:sp modelId="{F91AB9F2-245C-44E1-BF59-1DB2E55CE890}">
      <dsp:nvSpPr>
        <dsp:cNvPr id="0" name=""/>
        <dsp:cNvSpPr/>
      </dsp:nvSpPr>
      <dsp:spPr>
        <a:xfrm rot="5400000">
          <a:off x="4040091" y="-666663"/>
          <a:ext cx="1061950" cy="4990926"/>
        </a:xfrm>
        <a:prstGeom prst="round2Same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Grants and contributions restricted for operating purposes by other governments, organizations, or individuals</a:t>
          </a:r>
          <a:endParaRPr lang="en-US" sz="2000" kern="1200" dirty="0"/>
        </a:p>
      </dsp:txBody>
      <dsp:txXfrm rot="-5400000">
        <a:off x="2075603" y="1349665"/>
        <a:ext cx="4939086" cy="958270"/>
      </dsp:txXfrm>
    </dsp:sp>
    <dsp:sp modelId="{647E2F15-934F-4E0A-82C7-12F9EDCFF72E}">
      <dsp:nvSpPr>
        <dsp:cNvPr id="0" name=""/>
        <dsp:cNvSpPr/>
      </dsp:nvSpPr>
      <dsp:spPr>
        <a:xfrm>
          <a:off x="554" y="1239440"/>
          <a:ext cx="2075048" cy="1178718"/>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t>Operating grants and contributions</a:t>
          </a:r>
          <a:endParaRPr lang="en-US" sz="2000" kern="1200" dirty="0"/>
        </a:p>
      </dsp:txBody>
      <dsp:txXfrm>
        <a:off x="58094" y="1296980"/>
        <a:ext cx="1959968" cy="1063638"/>
      </dsp:txXfrm>
    </dsp:sp>
    <dsp:sp modelId="{C91CC5E0-FDBF-4629-8A13-393EB9465CD7}">
      <dsp:nvSpPr>
        <dsp:cNvPr id="0" name=""/>
        <dsp:cNvSpPr/>
      </dsp:nvSpPr>
      <dsp:spPr>
        <a:xfrm rot="5400000">
          <a:off x="4062951" y="602826"/>
          <a:ext cx="1083996" cy="5016461"/>
        </a:xfrm>
        <a:prstGeom prst="round2Same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Grants and contributions restricted for capital acquisitions by other governments, organizations, or individuals</a:t>
          </a:r>
          <a:endParaRPr lang="en-US" sz="2000" kern="1200" dirty="0"/>
        </a:p>
      </dsp:txBody>
      <dsp:txXfrm rot="-5400000">
        <a:off x="2096719" y="2621974"/>
        <a:ext cx="4963545" cy="978164"/>
      </dsp:txXfrm>
    </dsp:sp>
    <dsp:sp modelId="{51DAD64E-5546-4B54-86BC-4C93D2924B28}">
      <dsp:nvSpPr>
        <dsp:cNvPr id="0" name=""/>
        <dsp:cNvSpPr/>
      </dsp:nvSpPr>
      <dsp:spPr>
        <a:xfrm>
          <a:off x="554" y="2477095"/>
          <a:ext cx="2095609" cy="1178718"/>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t>Capital grants and contributions</a:t>
          </a:r>
          <a:endParaRPr lang="en-US" sz="2000" kern="1200" dirty="0"/>
        </a:p>
      </dsp:txBody>
      <dsp:txXfrm>
        <a:off x="58094" y="2534635"/>
        <a:ext cx="1980529" cy="10636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ED49D9-B7A6-4C67-B3E6-441778E95001}">
      <dsp:nvSpPr>
        <dsp:cNvPr id="0" name=""/>
        <dsp:cNvSpPr/>
      </dsp:nvSpPr>
      <dsp:spPr>
        <a:xfrm>
          <a:off x="1265791" y="470702"/>
          <a:ext cx="4543611" cy="4283517"/>
        </a:xfrm>
        <a:prstGeom prst="blockArc">
          <a:avLst>
            <a:gd name="adj1" fmla="val 10687979"/>
            <a:gd name="adj2" fmla="val 21487979"/>
            <a:gd name="adj3" fmla="val 336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8507BE8-BA08-4725-9EFF-F5ECA29F3904}">
      <dsp:nvSpPr>
        <dsp:cNvPr id="0" name=""/>
        <dsp:cNvSpPr/>
      </dsp:nvSpPr>
      <dsp:spPr>
        <a:xfrm>
          <a:off x="1172272" y="188532"/>
          <a:ext cx="3326829" cy="3781045"/>
        </a:xfrm>
        <a:prstGeom prst="blockArc">
          <a:avLst>
            <a:gd name="adj1" fmla="val 7121990"/>
            <a:gd name="adj2" fmla="val 11294287"/>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0E405AE-1F10-4E2E-ABE8-72AEC29303A1}">
      <dsp:nvSpPr>
        <dsp:cNvPr id="0" name=""/>
        <dsp:cNvSpPr/>
      </dsp:nvSpPr>
      <dsp:spPr>
        <a:xfrm>
          <a:off x="1301961" y="387641"/>
          <a:ext cx="4237421" cy="3535865"/>
        </a:xfrm>
        <a:prstGeom prst="blockArc">
          <a:avLst>
            <a:gd name="adj1" fmla="val 1370665"/>
            <a:gd name="adj2" fmla="val 9018987"/>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2167EC6-EB33-4B3F-9AAA-CD11B2ED9639}">
      <dsp:nvSpPr>
        <dsp:cNvPr id="0" name=""/>
        <dsp:cNvSpPr/>
      </dsp:nvSpPr>
      <dsp:spPr>
        <a:xfrm>
          <a:off x="2602670" y="448728"/>
          <a:ext cx="3273858" cy="3273858"/>
        </a:xfrm>
        <a:prstGeom prst="blockArc">
          <a:avLst>
            <a:gd name="adj1" fmla="val 21092289"/>
            <a:gd name="adj2" fmla="val 3536886"/>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066873B-B921-4009-ABB4-A1C97D8D2280}">
      <dsp:nvSpPr>
        <dsp:cNvPr id="0" name=""/>
        <dsp:cNvSpPr/>
      </dsp:nvSpPr>
      <dsp:spPr>
        <a:xfrm>
          <a:off x="2573092" y="1851669"/>
          <a:ext cx="1877101" cy="865332"/>
        </a:xfrm>
        <a:prstGeom prst="ellipse">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Governmental Funds</a:t>
          </a:r>
          <a:endParaRPr lang="en-US" sz="1600" kern="1200" dirty="0"/>
        </a:p>
      </dsp:txBody>
      <dsp:txXfrm>
        <a:off x="2847987" y="1978394"/>
        <a:ext cx="1327311" cy="611882"/>
      </dsp:txXfrm>
    </dsp:sp>
    <dsp:sp modelId="{23FFC9E8-1F54-4AF8-B612-C7FCBA4E10B2}">
      <dsp:nvSpPr>
        <dsp:cNvPr id="0" name=""/>
        <dsp:cNvSpPr/>
      </dsp:nvSpPr>
      <dsp:spPr>
        <a:xfrm>
          <a:off x="4454248" y="951795"/>
          <a:ext cx="2466195" cy="1507208"/>
        </a:xfrm>
        <a:prstGeom prst="ellipse">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Special Revenue Funds</a:t>
          </a:r>
          <a:endParaRPr lang="en-US" sz="2200" kern="1200" dirty="0"/>
        </a:p>
      </dsp:txBody>
      <dsp:txXfrm>
        <a:off x="4815414" y="1172521"/>
        <a:ext cx="1743863" cy="1065756"/>
      </dsp:txXfrm>
    </dsp:sp>
    <dsp:sp modelId="{67EA9DC8-0951-4D2D-8960-633C8E50D093}">
      <dsp:nvSpPr>
        <dsp:cNvPr id="0" name=""/>
        <dsp:cNvSpPr/>
      </dsp:nvSpPr>
      <dsp:spPr>
        <a:xfrm>
          <a:off x="3730204" y="2557637"/>
          <a:ext cx="2400683" cy="1505816"/>
        </a:xfrm>
        <a:prstGeom prst="ellipse">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Debt Service Funds</a:t>
          </a:r>
          <a:endParaRPr lang="en-US" sz="2200" kern="1200" dirty="0"/>
        </a:p>
      </dsp:txBody>
      <dsp:txXfrm>
        <a:off x="4081776" y="2778159"/>
        <a:ext cx="1697539" cy="1064772"/>
      </dsp:txXfrm>
    </dsp:sp>
    <dsp:sp modelId="{B430E96A-0C5A-475B-A2DB-6AAB8EDB6CE0}">
      <dsp:nvSpPr>
        <dsp:cNvPr id="0" name=""/>
        <dsp:cNvSpPr/>
      </dsp:nvSpPr>
      <dsp:spPr>
        <a:xfrm>
          <a:off x="804157" y="2799324"/>
          <a:ext cx="2527323" cy="1364559"/>
        </a:xfrm>
        <a:prstGeom prst="ellipse">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Capital Project Funds</a:t>
          </a:r>
          <a:endParaRPr lang="en-US" sz="2200" kern="1200" dirty="0"/>
        </a:p>
      </dsp:txBody>
      <dsp:txXfrm>
        <a:off x="1174275" y="2999159"/>
        <a:ext cx="1787087" cy="964889"/>
      </dsp:txXfrm>
    </dsp:sp>
    <dsp:sp modelId="{35CE940D-C391-494F-BBE4-3BE6172862E0}">
      <dsp:nvSpPr>
        <dsp:cNvPr id="0" name=""/>
        <dsp:cNvSpPr/>
      </dsp:nvSpPr>
      <dsp:spPr>
        <a:xfrm>
          <a:off x="153411" y="1056260"/>
          <a:ext cx="2199573" cy="1587359"/>
        </a:xfrm>
        <a:prstGeom prst="ellipse">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Permanent Funds</a:t>
          </a:r>
          <a:endParaRPr lang="en-US" sz="2200" kern="1200" dirty="0"/>
        </a:p>
      </dsp:txBody>
      <dsp:txXfrm>
        <a:off x="475531" y="1288723"/>
        <a:ext cx="1555333" cy="11224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2FC4C8-9695-4819-AE40-CAF236062259}">
      <dsp:nvSpPr>
        <dsp:cNvPr id="0" name=""/>
        <dsp:cNvSpPr/>
      </dsp:nvSpPr>
      <dsp:spPr>
        <a:xfrm>
          <a:off x="1073" y="1158489"/>
          <a:ext cx="1708975" cy="1664914"/>
        </a:xfrm>
        <a:prstGeom prst="ellipse">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Current Assets and Deferred Outflows of Resources</a:t>
          </a:r>
          <a:endParaRPr lang="en-US" sz="1600" kern="1200" dirty="0"/>
        </a:p>
      </dsp:txBody>
      <dsp:txXfrm>
        <a:off x="251347" y="1402310"/>
        <a:ext cx="1208427" cy="1177272"/>
      </dsp:txXfrm>
    </dsp:sp>
    <dsp:sp modelId="{F300A01F-84D2-4C26-B25B-0E9C0CC8AD0E}">
      <dsp:nvSpPr>
        <dsp:cNvPr id="0" name=""/>
        <dsp:cNvSpPr/>
      </dsp:nvSpPr>
      <dsp:spPr>
        <a:xfrm>
          <a:off x="1808418" y="1639624"/>
          <a:ext cx="702643" cy="702643"/>
        </a:xfrm>
        <a:prstGeom prst="mathMinus">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dsp:txBody>
      <dsp:txXfrm>
        <a:off x="1901553" y="1908315"/>
        <a:ext cx="516373" cy="165261"/>
      </dsp:txXfrm>
    </dsp:sp>
    <dsp:sp modelId="{6E58FAB5-E5E5-447E-A9AE-7E2F249225D5}">
      <dsp:nvSpPr>
        <dsp:cNvPr id="0" name=""/>
        <dsp:cNvSpPr/>
      </dsp:nvSpPr>
      <dsp:spPr>
        <a:xfrm>
          <a:off x="2609432" y="1079441"/>
          <a:ext cx="1881825" cy="1823009"/>
        </a:xfrm>
        <a:prstGeom prst="ellipse">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Current Liabilities and Deferred Inflows of Resources</a:t>
          </a:r>
          <a:endParaRPr lang="en-US" sz="1600" kern="1200" dirty="0"/>
        </a:p>
      </dsp:txBody>
      <dsp:txXfrm>
        <a:off x="2885019" y="1346414"/>
        <a:ext cx="1330651" cy="1289063"/>
      </dsp:txXfrm>
    </dsp:sp>
    <dsp:sp modelId="{24FBB085-B4A6-4D8B-8746-C9EB5EE1467C}">
      <dsp:nvSpPr>
        <dsp:cNvPr id="0" name=""/>
        <dsp:cNvSpPr/>
      </dsp:nvSpPr>
      <dsp:spPr>
        <a:xfrm>
          <a:off x="4589628" y="1639624"/>
          <a:ext cx="702643" cy="702643"/>
        </a:xfrm>
        <a:prstGeom prst="mathEqual">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dirty="0"/>
        </a:p>
      </dsp:txBody>
      <dsp:txXfrm>
        <a:off x="4682763" y="1784368"/>
        <a:ext cx="516373" cy="413155"/>
      </dsp:txXfrm>
    </dsp:sp>
    <dsp:sp modelId="{F8BCC2E7-DAB7-4BFA-920C-EE967D97DA9B}">
      <dsp:nvSpPr>
        <dsp:cNvPr id="0" name=""/>
        <dsp:cNvSpPr/>
      </dsp:nvSpPr>
      <dsp:spPr>
        <a:xfrm>
          <a:off x="5390642" y="1146731"/>
          <a:ext cx="1948698" cy="1688429"/>
        </a:xfrm>
        <a:prstGeom prst="ellipse">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Fund Balances</a:t>
          </a:r>
          <a:endParaRPr lang="en-US" sz="1600" kern="1200" dirty="0"/>
        </a:p>
      </dsp:txBody>
      <dsp:txXfrm>
        <a:off x="5676022" y="1393996"/>
        <a:ext cx="1377938" cy="11938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72BC05-1027-4F83-AAAA-2A65040A3A69}">
      <dsp:nvSpPr>
        <dsp:cNvPr id="0" name=""/>
        <dsp:cNvSpPr/>
      </dsp:nvSpPr>
      <dsp:spPr>
        <a:xfrm>
          <a:off x="0" y="486719"/>
          <a:ext cx="6719777" cy="636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solidFill>
                <a:schemeClr val="bg2">
                  <a:lumMod val="50000"/>
                </a:schemeClr>
              </a:solidFill>
            </a:rPr>
            <a:t>Revenues: increases in fund financial resources other than from financing sources such as interfund transfers and debt issue proceeds</a:t>
          </a:r>
          <a:endParaRPr lang="en-US" sz="1600" kern="1200" dirty="0">
            <a:solidFill>
              <a:schemeClr val="bg2">
                <a:lumMod val="50000"/>
              </a:schemeClr>
            </a:solidFill>
          </a:endParaRPr>
        </a:p>
      </dsp:txBody>
      <dsp:txXfrm>
        <a:off x="31070" y="517789"/>
        <a:ext cx="6657637" cy="574340"/>
      </dsp:txXfrm>
    </dsp:sp>
    <dsp:sp modelId="{A6C732BD-3FD0-46F2-8B83-B13BA481A08A}">
      <dsp:nvSpPr>
        <dsp:cNvPr id="0" name=""/>
        <dsp:cNvSpPr/>
      </dsp:nvSpPr>
      <dsp:spPr>
        <a:xfrm>
          <a:off x="0" y="1169279"/>
          <a:ext cx="6719777" cy="636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solidFill>
                <a:schemeClr val="bg2">
                  <a:lumMod val="50000"/>
                </a:schemeClr>
              </a:solidFill>
            </a:rPr>
            <a:t>Other Financing Sources: transfers into a fund and the proceeds of debt issues and sales of general government assets</a:t>
          </a:r>
          <a:endParaRPr lang="en-US" sz="1600" kern="1200" dirty="0">
            <a:solidFill>
              <a:schemeClr val="bg2">
                <a:lumMod val="50000"/>
              </a:schemeClr>
            </a:solidFill>
          </a:endParaRPr>
        </a:p>
      </dsp:txBody>
      <dsp:txXfrm>
        <a:off x="31070" y="1200349"/>
        <a:ext cx="6657637" cy="574340"/>
      </dsp:txXfrm>
    </dsp:sp>
    <dsp:sp modelId="{A59F5E35-4536-4721-AD52-6B6B9C473C22}">
      <dsp:nvSpPr>
        <dsp:cNvPr id="0" name=""/>
        <dsp:cNvSpPr/>
      </dsp:nvSpPr>
      <dsp:spPr>
        <a:xfrm>
          <a:off x="0" y="1851840"/>
          <a:ext cx="6719777" cy="636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solidFill>
                <a:schemeClr val="bg2">
                  <a:lumMod val="50000"/>
                </a:schemeClr>
              </a:solidFill>
            </a:rPr>
            <a:t>Expenditures: the cost to purchase a good or service, outflows of financial resources</a:t>
          </a:r>
          <a:endParaRPr lang="en-US" sz="1600" kern="1200" dirty="0">
            <a:solidFill>
              <a:schemeClr val="bg2">
                <a:lumMod val="50000"/>
              </a:schemeClr>
            </a:solidFill>
          </a:endParaRPr>
        </a:p>
      </dsp:txBody>
      <dsp:txXfrm>
        <a:off x="31070" y="1882910"/>
        <a:ext cx="6657637" cy="574340"/>
      </dsp:txXfrm>
    </dsp:sp>
    <dsp:sp modelId="{F090015A-9B4D-4ED4-A740-C7D344F7AF9F}">
      <dsp:nvSpPr>
        <dsp:cNvPr id="0" name=""/>
        <dsp:cNvSpPr/>
      </dsp:nvSpPr>
      <dsp:spPr>
        <a:xfrm>
          <a:off x="0" y="2534400"/>
          <a:ext cx="6719777" cy="636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solidFill>
                <a:schemeClr val="bg2">
                  <a:lumMod val="50000"/>
                </a:schemeClr>
              </a:solidFill>
            </a:rPr>
            <a:t>Other Financing Uses: transfers of financial resources from one fund to another fund</a:t>
          </a:r>
          <a:endParaRPr lang="en-US" sz="1600" kern="1200" dirty="0">
            <a:solidFill>
              <a:schemeClr val="bg2">
                <a:lumMod val="50000"/>
              </a:schemeClr>
            </a:solidFill>
          </a:endParaRPr>
        </a:p>
      </dsp:txBody>
      <dsp:txXfrm>
        <a:off x="31070" y="2565470"/>
        <a:ext cx="6657637" cy="5743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45BF16-3145-48D4-AE8C-D11B2914D38A}">
      <dsp:nvSpPr>
        <dsp:cNvPr id="0" name=""/>
        <dsp:cNvSpPr/>
      </dsp:nvSpPr>
      <dsp:spPr>
        <a:xfrm>
          <a:off x="679" y="214697"/>
          <a:ext cx="2056448" cy="21600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en-US" sz="1600" b="1" kern="1200" dirty="0" smtClean="0">
            <a:solidFill>
              <a:schemeClr val="accent1">
                <a:lumMod val="25000"/>
              </a:schemeClr>
            </a:solidFill>
          </a:endParaRPr>
        </a:p>
        <a:p>
          <a:pPr lvl="0" algn="ctr" defTabSz="711200">
            <a:lnSpc>
              <a:spcPct val="90000"/>
            </a:lnSpc>
            <a:spcBef>
              <a:spcPct val="0"/>
            </a:spcBef>
            <a:spcAft>
              <a:spcPct val="35000"/>
            </a:spcAft>
          </a:pPr>
          <a:r>
            <a:rPr lang="en-US" sz="1600" b="1" kern="1200" dirty="0" smtClean="0">
              <a:solidFill>
                <a:schemeClr val="accent1">
                  <a:lumMod val="25000"/>
                </a:schemeClr>
              </a:solidFill>
            </a:rPr>
            <a:t>Asset Accounts</a:t>
          </a:r>
        </a:p>
        <a:p>
          <a:pPr lvl="0" algn="l" defTabSz="711200">
            <a:lnSpc>
              <a:spcPct val="90000"/>
            </a:lnSpc>
            <a:spcBef>
              <a:spcPct val="0"/>
            </a:spcBef>
            <a:spcAft>
              <a:spcPts val="0"/>
            </a:spcAft>
          </a:pPr>
          <a:r>
            <a:rPr lang="en-US" sz="1400" b="0" kern="1200" dirty="0" smtClean="0">
              <a:solidFill>
                <a:schemeClr val="accent1">
                  <a:lumMod val="25000"/>
                </a:schemeClr>
              </a:solidFill>
            </a:rPr>
            <a:t>Cash</a:t>
          </a:r>
        </a:p>
        <a:p>
          <a:pPr lvl="0" algn="l" defTabSz="711200">
            <a:lnSpc>
              <a:spcPct val="90000"/>
            </a:lnSpc>
            <a:spcBef>
              <a:spcPct val="0"/>
            </a:spcBef>
            <a:spcAft>
              <a:spcPts val="0"/>
            </a:spcAft>
          </a:pPr>
          <a:r>
            <a:rPr lang="en-US" sz="1400" b="0" kern="1200" dirty="0" smtClean="0">
              <a:solidFill>
                <a:schemeClr val="accent1">
                  <a:lumMod val="25000"/>
                </a:schemeClr>
              </a:solidFill>
            </a:rPr>
            <a:t>Receivables</a:t>
          </a:r>
        </a:p>
        <a:p>
          <a:pPr lvl="0" algn="l" defTabSz="711200">
            <a:lnSpc>
              <a:spcPct val="90000"/>
            </a:lnSpc>
            <a:spcBef>
              <a:spcPct val="0"/>
            </a:spcBef>
            <a:spcAft>
              <a:spcPts val="0"/>
            </a:spcAft>
          </a:pPr>
          <a:r>
            <a:rPr lang="en-US" sz="1400" b="0" kern="1200" dirty="0" smtClean="0">
              <a:solidFill>
                <a:schemeClr val="accent1">
                  <a:lumMod val="25000"/>
                </a:schemeClr>
              </a:solidFill>
            </a:rPr>
            <a:t>Investments</a:t>
          </a:r>
        </a:p>
        <a:p>
          <a:pPr lvl="0" algn="l" defTabSz="711200">
            <a:lnSpc>
              <a:spcPct val="90000"/>
            </a:lnSpc>
            <a:spcBef>
              <a:spcPct val="0"/>
            </a:spcBef>
            <a:spcAft>
              <a:spcPts val="0"/>
            </a:spcAft>
          </a:pPr>
          <a:r>
            <a:rPr lang="en-US" sz="1400" b="0" kern="1200" dirty="0" smtClean="0">
              <a:solidFill>
                <a:schemeClr val="accent1">
                  <a:lumMod val="25000"/>
                </a:schemeClr>
              </a:solidFill>
            </a:rPr>
            <a:t>Prepaid Items</a:t>
          </a:r>
        </a:p>
        <a:p>
          <a:pPr lvl="0" algn="l" defTabSz="711200">
            <a:lnSpc>
              <a:spcPct val="90000"/>
            </a:lnSpc>
            <a:spcBef>
              <a:spcPct val="0"/>
            </a:spcBef>
            <a:spcAft>
              <a:spcPts val="0"/>
            </a:spcAft>
          </a:pPr>
          <a:r>
            <a:rPr lang="en-US" sz="1400" b="0" kern="1200" dirty="0" smtClean="0">
              <a:solidFill>
                <a:schemeClr val="accent1">
                  <a:lumMod val="25000"/>
                </a:schemeClr>
              </a:solidFill>
            </a:rPr>
            <a:t>Inventory</a:t>
          </a:r>
          <a:endParaRPr lang="en-US" sz="1400" b="1" kern="1200" dirty="0" smtClean="0">
            <a:solidFill>
              <a:schemeClr val="accent1">
                <a:lumMod val="25000"/>
              </a:schemeClr>
            </a:solidFill>
          </a:endParaRPr>
        </a:p>
        <a:p>
          <a:pPr lvl="0" algn="ctr" defTabSz="711200">
            <a:lnSpc>
              <a:spcPct val="90000"/>
            </a:lnSpc>
            <a:spcBef>
              <a:spcPct val="0"/>
            </a:spcBef>
            <a:spcAft>
              <a:spcPct val="35000"/>
            </a:spcAft>
          </a:pPr>
          <a:endParaRPr lang="en-US" sz="1600" b="1" kern="1200" dirty="0" smtClean="0">
            <a:solidFill>
              <a:schemeClr val="accent1">
                <a:lumMod val="25000"/>
              </a:schemeClr>
            </a:solidFill>
          </a:endParaRPr>
        </a:p>
        <a:p>
          <a:pPr lvl="0" algn="ctr" defTabSz="711200">
            <a:lnSpc>
              <a:spcPct val="90000"/>
            </a:lnSpc>
            <a:spcBef>
              <a:spcPct val="0"/>
            </a:spcBef>
            <a:spcAft>
              <a:spcPct val="35000"/>
            </a:spcAft>
          </a:pPr>
          <a:r>
            <a:rPr lang="en-US" sz="1600" b="1" kern="1200" dirty="0" smtClean="0">
              <a:solidFill>
                <a:schemeClr val="accent1">
                  <a:lumMod val="25000"/>
                </a:schemeClr>
              </a:solidFill>
            </a:rPr>
            <a:t>Deferred Outflows of Resources</a:t>
          </a:r>
          <a:endParaRPr lang="en-US" sz="1600" b="1" kern="1200" dirty="0">
            <a:solidFill>
              <a:schemeClr val="accent1">
                <a:lumMod val="25000"/>
              </a:schemeClr>
            </a:solidFill>
          </a:endParaRPr>
        </a:p>
        <a:p>
          <a:pPr marL="114300" lvl="1" indent="-114300" algn="l" defTabSz="622300">
            <a:lnSpc>
              <a:spcPct val="90000"/>
            </a:lnSpc>
            <a:spcBef>
              <a:spcPct val="0"/>
            </a:spcBef>
            <a:spcAft>
              <a:spcPct val="15000"/>
            </a:spcAft>
            <a:buChar char="••"/>
          </a:pPr>
          <a:endParaRPr lang="en-US" sz="1400" b="0" kern="1200" dirty="0">
            <a:solidFill>
              <a:schemeClr val="accent1">
                <a:lumMod val="25000"/>
              </a:schemeClr>
            </a:solidFill>
          </a:endParaRPr>
        </a:p>
      </dsp:txBody>
      <dsp:txXfrm>
        <a:off x="60910" y="274928"/>
        <a:ext cx="1935986" cy="2039587"/>
      </dsp:txXfrm>
    </dsp:sp>
    <dsp:sp modelId="{6DBF7E20-C192-4F9A-BC4A-81AFD5FDC514}">
      <dsp:nvSpPr>
        <dsp:cNvPr id="0" name=""/>
        <dsp:cNvSpPr/>
      </dsp:nvSpPr>
      <dsp:spPr>
        <a:xfrm rot="57513">
          <a:off x="2163226" y="1048925"/>
          <a:ext cx="342657" cy="509999"/>
        </a:xfrm>
        <a:prstGeom prst="mathMinus">
          <a:avLst/>
        </a:prstGeom>
        <a:solidFill>
          <a:schemeClr val="accent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dirty="0"/>
        </a:p>
      </dsp:txBody>
      <dsp:txXfrm>
        <a:off x="2163233" y="1150065"/>
        <a:ext cx="239860" cy="305999"/>
      </dsp:txXfrm>
    </dsp:sp>
    <dsp:sp modelId="{8A619015-FAED-4736-B255-9DEF9152E226}">
      <dsp:nvSpPr>
        <dsp:cNvPr id="0" name=""/>
        <dsp:cNvSpPr/>
      </dsp:nvSpPr>
      <dsp:spPr>
        <a:xfrm>
          <a:off x="2703561" y="240332"/>
          <a:ext cx="2056448" cy="21992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ctr" defTabSz="711200">
            <a:lnSpc>
              <a:spcPct val="90000"/>
            </a:lnSpc>
            <a:spcBef>
              <a:spcPct val="0"/>
            </a:spcBef>
            <a:spcAft>
              <a:spcPct val="35000"/>
            </a:spcAft>
          </a:pPr>
          <a:r>
            <a:rPr lang="en-US" sz="1600" b="1" kern="1200" dirty="0" smtClean="0">
              <a:solidFill>
                <a:schemeClr val="accent1">
                  <a:lumMod val="25000"/>
                </a:schemeClr>
              </a:solidFill>
            </a:rPr>
            <a:t>Liability Accounts</a:t>
          </a:r>
        </a:p>
        <a:p>
          <a:pPr lvl="0" algn="l" defTabSz="711200">
            <a:lnSpc>
              <a:spcPct val="90000"/>
            </a:lnSpc>
            <a:spcBef>
              <a:spcPct val="0"/>
            </a:spcBef>
            <a:spcAft>
              <a:spcPts val="0"/>
            </a:spcAft>
          </a:pPr>
          <a:r>
            <a:rPr lang="en-US" sz="1400" b="0" kern="1200" dirty="0" smtClean="0">
              <a:solidFill>
                <a:schemeClr val="accent1">
                  <a:lumMod val="25000"/>
                </a:schemeClr>
              </a:solidFill>
            </a:rPr>
            <a:t>Accounts Payable</a:t>
          </a:r>
        </a:p>
        <a:p>
          <a:pPr lvl="0" algn="l" defTabSz="711200">
            <a:lnSpc>
              <a:spcPct val="90000"/>
            </a:lnSpc>
            <a:spcBef>
              <a:spcPct val="0"/>
            </a:spcBef>
            <a:spcAft>
              <a:spcPts val="0"/>
            </a:spcAft>
          </a:pPr>
          <a:r>
            <a:rPr lang="en-US" sz="1400" b="0" kern="1200" dirty="0" smtClean="0">
              <a:solidFill>
                <a:schemeClr val="accent1">
                  <a:lumMod val="25000"/>
                </a:schemeClr>
              </a:solidFill>
            </a:rPr>
            <a:t>Accrued Liabilities</a:t>
          </a:r>
          <a:endParaRPr lang="en-US" sz="1400" b="1" kern="1200" dirty="0" smtClean="0">
            <a:solidFill>
              <a:schemeClr val="accent1">
                <a:lumMod val="25000"/>
              </a:schemeClr>
            </a:solidFill>
          </a:endParaRPr>
        </a:p>
        <a:p>
          <a:pPr lvl="0" algn="ctr" defTabSz="711200">
            <a:lnSpc>
              <a:spcPct val="90000"/>
            </a:lnSpc>
            <a:spcBef>
              <a:spcPct val="0"/>
            </a:spcBef>
            <a:spcAft>
              <a:spcPct val="35000"/>
            </a:spcAft>
          </a:pPr>
          <a:endParaRPr lang="en-US" sz="1800" b="1" kern="1200" dirty="0" smtClean="0">
            <a:solidFill>
              <a:schemeClr val="accent1">
                <a:lumMod val="25000"/>
              </a:schemeClr>
            </a:solidFill>
          </a:endParaRPr>
        </a:p>
        <a:p>
          <a:pPr lvl="0" algn="ctr" defTabSz="711200">
            <a:lnSpc>
              <a:spcPct val="90000"/>
            </a:lnSpc>
            <a:spcBef>
              <a:spcPct val="0"/>
            </a:spcBef>
            <a:spcAft>
              <a:spcPct val="35000"/>
            </a:spcAft>
          </a:pPr>
          <a:r>
            <a:rPr lang="en-US" sz="1600" b="1" kern="1200" dirty="0" smtClean="0">
              <a:solidFill>
                <a:schemeClr val="accent1">
                  <a:lumMod val="25000"/>
                </a:schemeClr>
              </a:solidFill>
            </a:rPr>
            <a:t>Deferred Inflows of Resources</a:t>
          </a:r>
          <a:endParaRPr lang="en-US" sz="1600" b="1" kern="1200" dirty="0">
            <a:solidFill>
              <a:schemeClr val="accent1">
                <a:lumMod val="25000"/>
              </a:schemeClr>
            </a:solidFill>
          </a:endParaRPr>
        </a:p>
        <a:p>
          <a:pPr marL="114300" lvl="1" indent="-114300" algn="l" defTabSz="622300">
            <a:lnSpc>
              <a:spcPct val="90000"/>
            </a:lnSpc>
            <a:spcBef>
              <a:spcPct val="0"/>
            </a:spcBef>
            <a:spcAft>
              <a:spcPct val="15000"/>
            </a:spcAft>
            <a:buChar char="••"/>
          </a:pPr>
          <a:endParaRPr lang="en-US" sz="1400" b="0" kern="1200" dirty="0">
            <a:solidFill>
              <a:schemeClr val="accent1">
                <a:lumMod val="25000"/>
              </a:schemeClr>
            </a:solidFill>
          </a:endParaRPr>
        </a:p>
      </dsp:txBody>
      <dsp:txXfrm>
        <a:off x="2763792" y="300563"/>
        <a:ext cx="1935986" cy="2078763"/>
      </dsp:txXfrm>
    </dsp:sp>
    <dsp:sp modelId="{C32B902F-ED32-4D63-AF41-E7C8A3FECAD9}">
      <dsp:nvSpPr>
        <dsp:cNvPr id="0" name=""/>
        <dsp:cNvSpPr/>
      </dsp:nvSpPr>
      <dsp:spPr>
        <a:xfrm rot="21500309">
          <a:off x="4865753" y="1053579"/>
          <a:ext cx="450033" cy="509999"/>
        </a:xfrm>
        <a:prstGeom prst="mathEqual">
          <a:avLst/>
        </a:prstGeom>
        <a:solidFill>
          <a:schemeClr val="accent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dirty="0"/>
        </a:p>
      </dsp:txBody>
      <dsp:txXfrm>
        <a:off x="4865781" y="1157536"/>
        <a:ext cx="315023" cy="305999"/>
      </dsp:txXfrm>
    </dsp:sp>
    <dsp:sp modelId="{5A0AD91C-E932-4D30-AE91-58EA8062ABED}">
      <dsp:nvSpPr>
        <dsp:cNvPr id="0" name=""/>
        <dsp:cNvSpPr/>
      </dsp:nvSpPr>
      <dsp:spPr>
        <a:xfrm>
          <a:off x="5608772" y="269185"/>
          <a:ext cx="1702225" cy="19832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accent1">
                  <a:lumMod val="25000"/>
                </a:schemeClr>
              </a:solidFill>
            </a:rPr>
            <a:t>Fund Balance Accounts</a:t>
          </a:r>
        </a:p>
        <a:p>
          <a:pPr lvl="0" algn="l" defTabSz="711200">
            <a:lnSpc>
              <a:spcPct val="90000"/>
            </a:lnSpc>
            <a:spcBef>
              <a:spcPct val="0"/>
            </a:spcBef>
            <a:spcAft>
              <a:spcPct val="35000"/>
            </a:spcAft>
          </a:pPr>
          <a:r>
            <a:rPr lang="en-US" sz="1400" b="0" kern="1200" dirty="0" err="1" smtClean="0">
              <a:solidFill>
                <a:schemeClr val="accent1">
                  <a:lumMod val="25000"/>
                </a:schemeClr>
              </a:solidFill>
            </a:rPr>
            <a:t>Nonspendable</a:t>
          </a:r>
          <a:endParaRPr lang="en-US" sz="1400" b="0" kern="1200" dirty="0" smtClean="0">
            <a:solidFill>
              <a:schemeClr val="accent1">
                <a:lumMod val="25000"/>
              </a:schemeClr>
            </a:solidFill>
          </a:endParaRPr>
        </a:p>
        <a:p>
          <a:pPr lvl="0" algn="l" defTabSz="711200">
            <a:lnSpc>
              <a:spcPct val="90000"/>
            </a:lnSpc>
            <a:spcBef>
              <a:spcPct val="0"/>
            </a:spcBef>
            <a:spcAft>
              <a:spcPct val="35000"/>
            </a:spcAft>
          </a:pPr>
          <a:r>
            <a:rPr lang="en-US" sz="1400" b="0" kern="1200" dirty="0" smtClean="0">
              <a:solidFill>
                <a:schemeClr val="accent1">
                  <a:lumMod val="25000"/>
                </a:schemeClr>
              </a:solidFill>
            </a:rPr>
            <a:t>Restricted</a:t>
          </a:r>
        </a:p>
        <a:p>
          <a:pPr lvl="0" algn="l" defTabSz="711200">
            <a:lnSpc>
              <a:spcPct val="90000"/>
            </a:lnSpc>
            <a:spcBef>
              <a:spcPct val="0"/>
            </a:spcBef>
            <a:spcAft>
              <a:spcPct val="35000"/>
            </a:spcAft>
          </a:pPr>
          <a:r>
            <a:rPr lang="en-US" sz="1400" b="0" kern="1200" dirty="0" smtClean="0">
              <a:solidFill>
                <a:schemeClr val="accent1">
                  <a:lumMod val="25000"/>
                </a:schemeClr>
              </a:solidFill>
            </a:rPr>
            <a:t>Committed</a:t>
          </a:r>
        </a:p>
        <a:p>
          <a:pPr lvl="0" algn="l" defTabSz="711200">
            <a:lnSpc>
              <a:spcPct val="90000"/>
            </a:lnSpc>
            <a:spcBef>
              <a:spcPct val="0"/>
            </a:spcBef>
            <a:spcAft>
              <a:spcPct val="35000"/>
            </a:spcAft>
          </a:pPr>
          <a:r>
            <a:rPr lang="en-US" sz="1400" b="0" kern="1200" dirty="0" smtClean="0">
              <a:solidFill>
                <a:schemeClr val="accent1">
                  <a:lumMod val="25000"/>
                </a:schemeClr>
              </a:solidFill>
            </a:rPr>
            <a:t>Assigned</a:t>
          </a:r>
        </a:p>
        <a:p>
          <a:pPr lvl="0" algn="l" defTabSz="711200">
            <a:lnSpc>
              <a:spcPct val="90000"/>
            </a:lnSpc>
            <a:spcBef>
              <a:spcPct val="0"/>
            </a:spcBef>
            <a:spcAft>
              <a:spcPct val="35000"/>
            </a:spcAft>
          </a:pPr>
          <a:r>
            <a:rPr lang="en-US" sz="1400" b="0" kern="1200" dirty="0" smtClean="0">
              <a:solidFill>
                <a:schemeClr val="accent1">
                  <a:lumMod val="25000"/>
                </a:schemeClr>
              </a:solidFill>
            </a:rPr>
            <a:t>Unassigned</a:t>
          </a:r>
          <a:endParaRPr lang="en-US" sz="1400" b="1" kern="1200" dirty="0">
            <a:solidFill>
              <a:schemeClr val="accent1">
                <a:lumMod val="25000"/>
              </a:schemeClr>
            </a:solidFill>
          </a:endParaRPr>
        </a:p>
      </dsp:txBody>
      <dsp:txXfrm>
        <a:off x="5658628" y="319041"/>
        <a:ext cx="1602513" cy="188353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0195EF-4BE5-475F-BF20-FF667BF62871}">
      <dsp:nvSpPr>
        <dsp:cNvPr id="0" name=""/>
        <dsp:cNvSpPr/>
      </dsp:nvSpPr>
      <dsp:spPr>
        <a:xfrm>
          <a:off x="5112" y="678094"/>
          <a:ext cx="4003840" cy="23014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Budgetary Accounts</a:t>
          </a:r>
        </a:p>
        <a:p>
          <a:pPr lvl="0" algn="ctr" defTabSz="889000">
            <a:lnSpc>
              <a:spcPct val="90000"/>
            </a:lnSpc>
            <a:spcBef>
              <a:spcPct val="0"/>
            </a:spcBef>
            <a:spcAft>
              <a:spcPct val="35000"/>
            </a:spcAft>
          </a:pPr>
          <a:r>
            <a:rPr lang="en-US" sz="1800" kern="1200" dirty="0" smtClean="0">
              <a:solidFill>
                <a:schemeClr val="tx1"/>
              </a:solidFill>
            </a:rPr>
            <a:t>Estimated Revenues</a:t>
          </a:r>
        </a:p>
        <a:p>
          <a:pPr lvl="0" algn="ctr" defTabSz="889000">
            <a:lnSpc>
              <a:spcPct val="90000"/>
            </a:lnSpc>
            <a:spcBef>
              <a:spcPct val="0"/>
            </a:spcBef>
            <a:spcAft>
              <a:spcPct val="35000"/>
            </a:spcAft>
          </a:pPr>
          <a:r>
            <a:rPr lang="en-US" sz="1800" kern="1200" dirty="0" smtClean="0">
              <a:solidFill>
                <a:schemeClr val="tx1"/>
              </a:solidFill>
            </a:rPr>
            <a:t>Appropriations</a:t>
          </a:r>
        </a:p>
        <a:p>
          <a:pPr lvl="0" algn="ctr" defTabSz="889000">
            <a:lnSpc>
              <a:spcPct val="90000"/>
            </a:lnSpc>
            <a:spcBef>
              <a:spcPct val="0"/>
            </a:spcBef>
            <a:spcAft>
              <a:spcPct val="35000"/>
            </a:spcAft>
          </a:pPr>
          <a:r>
            <a:rPr lang="en-US" sz="1800" kern="1200" dirty="0" smtClean="0">
              <a:solidFill>
                <a:schemeClr val="tx1"/>
              </a:solidFill>
            </a:rPr>
            <a:t>Estimated Other Financing Sources</a:t>
          </a:r>
        </a:p>
        <a:p>
          <a:pPr lvl="0" algn="ctr" defTabSz="889000">
            <a:lnSpc>
              <a:spcPct val="90000"/>
            </a:lnSpc>
            <a:spcBef>
              <a:spcPct val="0"/>
            </a:spcBef>
            <a:spcAft>
              <a:spcPct val="35000"/>
            </a:spcAft>
          </a:pPr>
          <a:r>
            <a:rPr lang="en-US" sz="1800" kern="1200" dirty="0" smtClean="0">
              <a:solidFill>
                <a:schemeClr val="tx1"/>
              </a:solidFill>
            </a:rPr>
            <a:t>Estimated Other Financing Uses</a:t>
          </a:r>
        </a:p>
        <a:p>
          <a:pPr lvl="0" algn="ctr" defTabSz="889000">
            <a:lnSpc>
              <a:spcPct val="90000"/>
            </a:lnSpc>
            <a:spcBef>
              <a:spcPct val="0"/>
            </a:spcBef>
            <a:spcAft>
              <a:spcPct val="35000"/>
            </a:spcAft>
          </a:pPr>
          <a:r>
            <a:rPr lang="en-US" sz="1800" kern="1200" dirty="0" smtClean="0">
              <a:solidFill>
                <a:schemeClr val="tx1"/>
              </a:solidFill>
            </a:rPr>
            <a:t>Encumbrances</a:t>
          </a:r>
        </a:p>
      </dsp:txBody>
      <dsp:txXfrm>
        <a:off x="72518" y="745500"/>
        <a:ext cx="3869028" cy="2166599"/>
      </dsp:txXfrm>
    </dsp:sp>
    <dsp:sp modelId="{82C2195A-1068-47F1-88D0-5763132836C4}">
      <dsp:nvSpPr>
        <dsp:cNvPr id="0" name=""/>
        <dsp:cNvSpPr/>
      </dsp:nvSpPr>
      <dsp:spPr>
        <a:xfrm>
          <a:off x="4081349" y="1436638"/>
          <a:ext cx="1158195" cy="784322"/>
        </a:xfrm>
        <a:prstGeom prst="rightArrow">
          <a:avLst>
            <a:gd name="adj1" fmla="val 60000"/>
            <a:gd name="adj2" fmla="val 50000"/>
          </a:avLst>
        </a:prstGeom>
        <a:solidFill>
          <a:schemeClr val="accent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1</a:t>
          </a:r>
          <a:r>
            <a:rPr lang="en-US" sz="1600" kern="1200" baseline="30000" dirty="0" smtClean="0">
              <a:solidFill>
                <a:schemeClr val="tx1"/>
              </a:solidFill>
            </a:rPr>
            <a:t>st</a:t>
          </a:r>
          <a:r>
            <a:rPr lang="en-US" sz="1600" kern="1200" dirty="0" smtClean="0">
              <a:solidFill>
                <a:schemeClr val="tx1"/>
              </a:solidFill>
            </a:rPr>
            <a:t> 4 accounts</a:t>
          </a:r>
        </a:p>
      </dsp:txBody>
      <dsp:txXfrm>
        <a:off x="4081349" y="1593502"/>
        <a:ext cx="922898" cy="470594"/>
      </dsp:txXfrm>
    </dsp:sp>
    <dsp:sp modelId="{66D6B31A-B554-42BD-8E20-B1CC6F4E741E}">
      <dsp:nvSpPr>
        <dsp:cNvPr id="0" name=""/>
        <dsp:cNvSpPr/>
      </dsp:nvSpPr>
      <dsp:spPr>
        <a:xfrm>
          <a:off x="5273989" y="678094"/>
          <a:ext cx="2303726" cy="23014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Budgetary Fund Balance</a:t>
          </a:r>
          <a:endParaRPr lang="en-US" sz="2000" b="1" kern="1200" dirty="0">
            <a:solidFill>
              <a:schemeClr val="tx1"/>
            </a:solidFill>
          </a:endParaRPr>
        </a:p>
      </dsp:txBody>
      <dsp:txXfrm>
        <a:off x="5341395" y="745500"/>
        <a:ext cx="2168914" cy="216659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9C0EA3-2D3E-49EC-A768-B34D7B613A90}">
      <dsp:nvSpPr>
        <dsp:cNvPr id="0" name=""/>
        <dsp:cNvSpPr/>
      </dsp:nvSpPr>
      <dsp:spPr>
        <a:xfrm>
          <a:off x="0" y="3157002"/>
          <a:ext cx="7262036" cy="690674"/>
        </a:xfrm>
        <a:prstGeom prst="rect">
          <a:avLst/>
        </a:prstGeom>
        <a:solidFill>
          <a:schemeClr val="bg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488950">
            <a:lnSpc>
              <a:spcPct val="90000"/>
            </a:lnSpc>
            <a:spcBef>
              <a:spcPct val="0"/>
            </a:spcBef>
            <a:spcAft>
              <a:spcPct val="35000"/>
            </a:spcAft>
          </a:pPr>
          <a:r>
            <a:rPr lang="en-US" sz="1400" i="1" kern="1200" dirty="0" smtClean="0">
              <a:solidFill>
                <a:schemeClr val="tx1"/>
              </a:solidFill>
              <a:latin typeface="+mn-lt"/>
            </a:rPr>
            <a:t> </a:t>
          </a:r>
        </a:p>
        <a:p>
          <a:pPr marL="0" marR="0" lvl="0" indent="0" algn="ctr" defTabSz="914400" eaLnBrk="1" fontAlgn="auto" latinLnBrk="0" hangingPunct="1">
            <a:lnSpc>
              <a:spcPct val="100000"/>
            </a:lnSpc>
            <a:spcBef>
              <a:spcPct val="0"/>
            </a:spcBef>
            <a:spcAft>
              <a:spcPts val="0"/>
            </a:spcAft>
            <a:buClrTx/>
            <a:buSzTx/>
            <a:buFontTx/>
            <a:buNone/>
            <a:tabLst/>
            <a:defRPr/>
          </a:pPr>
          <a:r>
            <a:rPr lang="en-US" sz="1400" b="1" kern="1200" dirty="0" smtClean="0">
              <a:solidFill>
                <a:schemeClr val="tx1"/>
              </a:solidFill>
              <a:latin typeface="+mn-lt"/>
            </a:rPr>
            <a:t>Expenditures are expended appropriations</a:t>
          </a:r>
          <a:r>
            <a:rPr lang="en-US" sz="1800" b="1" kern="1200" dirty="0" smtClean="0">
              <a:solidFill>
                <a:schemeClr val="tx1"/>
              </a:solidFill>
              <a:latin typeface="+mn-lt"/>
            </a:rPr>
            <a:t>.</a:t>
          </a:r>
        </a:p>
        <a:p>
          <a:pPr lvl="0" algn="ctr" defTabSz="488950">
            <a:lnSpc>
              <a:spcPct val="90000"/>
            </a:lnSpc>
            <a:spcBef>
              <a:spcPct val="0"/>
            </a:spcBef>
            <a:spcAft>
              <a:spcPct val="35000"/>
            </a:spcAft>
          </a:pPr>
          <a:endParaRPr lang="en-US" kern="1200" dirty="0"/>
        </a:p>
      </dsp:txBody>
      <dsp:txXfrm>
        <a:off x="0" y="3157002"/>
        <a:ext cx="7262036" cy="690674"/>
      </dsp:txXfrm>
    </dsp:sp>
    <dsp:sp modelId="{CBD346CB-0652-4FE9-A2C5-12AC6023F2A4}">
      <dsp:nvSpPr>
        <dsp:cNvPr id="0" name=""/>
        <dsp:cNvSpPr/>
      </dsp:nvSpPr>
      <dsp:spPr>
        <a:xfrm rot="10800000">
          <a:off x="0" y="2105104"/>
          <a:ext cx="7262036" cy="1062258"/>
        </a:xfrm>
        <a:prstGeom prst="upArrowCallout">
          <a:avLst/>
        </a:prstGeom>
        <a:solidFill>
          <a:schemeClr val="bg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latin typeface="+mn-lt"/>
            </a:rPr>
            <a:t>Thus, budgeted appropriations are sometimes called </a:t>
          </a:r>
          <a:r>
            <a:rPr lang="en-US" sz="1400" b="1" i="1" kern="1200" dirty="0" smtClean="0">
              <a:solidFill>
                <a:schemeClr val="tx1"/>
              </a:solidFill>
              <a:latin typeface="+mn-lt"/>
            </a:rPr>
            <a:t>estimated expenditures</a:t>
          </a:r>
          <a:r>
            <a:rPr lang="en-US" sz="1800" b="1" i="1" kern="1200" dirty="0" smtClean="0">
              <a:solidFill>
                <a:schemeClr val="tx1"/>
              </a:solidFill>
              <a:latin typeface="+mn-lt"/>
            </a:rPr>
            <a:t>.</a:t>
          </a:r>
          <a:endParaRPr lang="en-US" b="1" kern="1200" dirty="0">
            <a:solidFill>
              <a:schemeClr val="tx1"/>
            </a:solidFill>
          </a:endParaRPr>
        </a:p>
      </dsp:txBody>
      <dsp:txXfrm rot="10800000">
        <a:off x="0" y="2105104"/>
        <a:ext cx="7262036" cy="690223"/>
      </dsp:txXfrm>
    </dsp:sp>
    <dsp:sp modelId="{BF9DB30F-93D5-4C11-A749-615ADD6CB3C8}">
      <dsp:nvSpPr>
        <dsp:cNvPr id="0" name=""/>
        <dsp:cNvSpPr/>
      </dsp:nvSpPr>
      <dsp:spPr>
        <a:xfrm rot="10800000">
          <a:off x="0" y="1053206"/>
          <a:ext cx="7262036" cy="1062258"/>
        </a:xfrm>
        <a:prstGeom prst="upArrowCallout">
          <a:avLst/>
        </a:prstGeom>
        <a:solidFill>
          <a:schemeClr val="bg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latin typeface="+mn-lt"/>
            </a:rPr>
            <a:t>When liabilities authorized by an appropriation have been incurred, the appropriation is said to be </a:t>
          </a:r>
          <a:r>
            <a:rPr lang="en-US" sz="1400" b="1" i="1" kern="1200" dirty="0" smtClean="0">
              <a:solidFill>
                <a:schemeClr val="tx1"/>
              </a:solidFill>
              <a:latin typeface="+mn-lt"/>
            </a:rPr>
            <a:t>expended. </a:t>
          </a:r>
          <a:endParaRPr lang="en-US" sz="1400" b="1" kern="1200" dirty="0">
            <a:solidFill>
              <a:schemeClr val="tx1"/>
            </a:solidFill>
          </a:endParaRPr>
        </a:p>
      </dsp:txBody>
      <dsp:txXfrm rot="10800000">
        <a:off x="0" y="1053206"/>
        <a:ext cx="7262036" cy="690223"/>
      </dsp:txXfrm>
    </dsp:sp>
    <dsp:sp modelId="{5B3BA225-95DF-48C5-AD66-2544B850FB2F}">
      <dsp:nvSpPr>
        <dsp:cNvPr id="0" name=""/>
        <dsp:cNvSpPr/>
      </dsp:nvSpPr>
      <dsp:spPr>
        <a:xfrm rot="10800000">
          <a:off x="0" y="1308"/>
          <a:ext cx="7262036" cy="1062258"/>
        </a:xfrm>
        <a:prstGeom prst="upArrowCallout">
          <a:avLst/>
        </a:prstGeom>
        <a:solidFill>
          <a:schemeClr val="bg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latin typeface="+mn-lt"/>
            </a:rPr>
            <a:t>An appropriation is a legal authorization to expend cash or other financial resources for goods, services, and facilities to be used for specified purposes, in amounts not to exceed those authorized for each purpose. </a:t>
          </a:r>
          <a:endParaRPr lang="en-US" sz="1400" b="1" kern="1200" dirty="0">
            <a:solidFill>
              <a:schemeClr val="tx1"/>
            </a:solidFill>
          </a:endParaRPr>
        </a:p>
      </dsp:txBody>
      <dsp:txXfrm rot="10800000">
        <a:off x="0" y="1308"/>
        <a:ext cx="7262036" cy="690223"/>
      </dsp:txXfrm>
    </dsp:sp>
  </dsp:spTree>
</dsp:drawing>
</file>

<file path=ppt/diagrams/layout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1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200" dirty="0">
                <a:latin typeface="Arial" charset="0"/>
                <a:cs typeface="+mn-cs"/>
              </a:defRPr>
            </a:lvl1pPr>
          </a:lstStyle>
          <a:p>
            <a:pPr>
              <a:defRPr/>
            </a:pPr>
            <a:endParaRPr lang="en-US" dirty="0"/>
          </a:p>
        </p:txBody>
      </p:sp>
      <p:sp>
        <p:nvSpPr>
          <p:cNvPr id="9523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dirty="0">
                <a:latin typeface="Arial" charset="0"/>
                <a:cs typeface="+mn-cs"/>
              </a:defRPr>
            </a:lvl1pPr>
          </a:lstStyle>
          <a:p>
            <a:pPr>
              <a:defRPr/>
            </a:pPr>
            <a:endParaRPr lang="en-US" dirty="0"/>
          </a:p>
        </p:txBody>
      </p:sp>
      <p:sp>
        <p:nvSpPr>
          <p:cNvPr id="9523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SzTx/>
              <a:buFontTx/>
              <a:buNone/>
              <a:defRPr sz="1200" dirty="0">
                <a:latin typeface="Arial" charset="0"/>
                <a:cs typeface="+mn-cs"/>
              </a:defRPr>
            </a:lvl1pPr>
          </a:lstStyle>
          <a:p>
            <a:pPr>
              <a:defRPr/>
            </a:pPr>
            <a:endParaRPr lang="en-US" dirty="0"/>
          </a:p>
        </p:txBody>
      </p:sp>
      <p:sp>
        <p:nvSpPr>
          <p:cNvPr id="9523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a:latin typeface="Arial" charset="0"/>
                <a:cs typeface="+mn-cs"/>
              </a:defRPr>
            </a:lvl1pPr>
          </a:lstStyle>
          <a:p>
            <a:pPr>
              <a:defRPr/>
            </a:pPr>
            <a:fld id="{CB6CFF86-9447-4D27-9841-C68B9768029F}" type="slidenum">
              <a:rPr lang="en-US"/>
              <a:pPr>
                <a:defRPr/>
              </a:pPr>
              <a:t>‹#›</a:t>
            </a:fld>
            <a:endParaRPr lang="en-US" dirty="0"/>
          </a:p>
        </p:txBody>
      </p:sp>
    </p:spTree>
    <p:extLst>
      <p:ext uri="{BB962C8B-B14F-4D97-AF65-F5344CB8AC3E}">
        <p14:creationId xmlns:p14="http://schemas.microsoft.com/office/powerpoint/2010/main" val="4213362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200" dirty="0">
                <a:latin typeface="Arial" charset="0"/>
                <a:cs typeface="+mn-cs"/>
              </a:defRPr>
            </a:lvl1pPr>
          </a:lstStyle>
          <a:p>
            <a:pPr>
              <a:defRPr/>
            </a:pPr>
            <a:endParaRPr lang="en-US" dirty="0"/>
          </a:p>
        </p:txBody>
      </p:sp>
      <p:sp>
        <p:nvSpPr>
          <p:cNvPr id="419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dirty="0">
                <a:latin typeface="Arial" charset="0"/>
                <a:cs typeface="+mn-cs"/>
              </a:defRPr>
            </a:lvl1pPr>
          </a:lstStyle>
          <a:p>
            <a:pPr>
              <a:defRPr/>
            </a:pPr>
            <a:endParaRPr lang="en-US" dirty="0"/>
          </a:p>
        </p:txBody>
      </p:sp>
      <p:sp>
        <p:nvSpPr>
          <p:cNvPr id="43012" name="Rectangle 4"/>
          <p:cNvSpPr>
            <a:spLocks noGrp="1" noRot="1" noChangeAspect="1" noChangeArrowheads="1" noTextEdit="1"/>
          </p:cNvSpPr>
          <p:nvPr>
            <p:ph type="sldImg" idx="2"/>
          </p:nvPr>
        </p:nvSpPr>
        <p:spPr bwMode="auto">
          <a:xfrm>
            <a:off x="1055688" y="685800"/>
            <a:ext cx="4746625"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9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SzTx/>
              <a:buFontTx/>
              <a:buNone/>
              <a:defRPr sz="1200" dirty="0">
                <a:latin typeface="Arial" charset="0"/>
                <a:cs typeface="+mn-cs"/>
              </a:defRPr>
            </a:lvl1pPr>
          </a:lstStyle>
          <a:p>
            <a:pPr>
              <a:defRPr/>
            </a:pPr>
            <a:endParaRPr lang="en-US" dirty="0"/>
          </a:p>
        </p:txBody>
      </p:sp>
      <p:sp>
        <p:nvSpPr>
          <p:cNvPr id="419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a:latin typeface="Arial" charset="0"/>
                <a:cs typeface="+mn-cs"/>
              </a:defRPr>
            </a:lvl1pPr>
          </a:lstStyle>
          <a:p>
            <a:pPr>
              <a:defRPr/>
            </a:pPr>
            <a:fld id="{FC39999F-A129-4244-B7F9-5CB0C447A960}" type="slidenum">
              <a:rPr lang="en-US"/>
              <a:pPr>
                <a:defRPr/>
              </a:pPr>
              <a:t>‹#›</a:t>
            </a:fld>
            <a:endParaRPr lang="en-US" dirty="0"/>
          </a:p>
        </p:txBody>
      </p:sp>
    </p:spTree>
    <p:extLst>
      <p:ext uri="{BB962C8B-B14F-4D97-AF65-F5344CB8AC3E}">
        <p14:creationId xmlns:p14="http://schemas.microsoft.com/office/powerpoint/2010/main" val="13953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C39999F-A129-4244-B7F9-5CB0C447A960}" type="slidenum">
              <a:rPr lang="en-US" smtClean="0"/>
              <a:pPr>
                <a:defRPr/>
              </a:pPr>
              <a:t>1</a:t>
            </a:fld>
            <a:endParaRPr lang="en-US" dirty="0"/>
          </a:p>
        </p:txBody>
      </p:sp>
    </p:spTree>
    <p:extLst>
      <p:ext uri="{BB962C8B-B14F-4D97-AF65-F5344CB8AC3E}">
        <p14:creationId xmlns:p14="http://schemas.microsoft.com/office/powerpoint/2010/main" val="987841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C39999F-A129-4244-B7F9-5CB0C447A960}" type="slidenum">
              <a:rPr lang="en-US" smtClean="0"/>
              <a:pPr>
                <a:defRPr/>
              </a:pPr>
              <a:t>2</a:t>
            </a:fld>
            <a:endParaRPr lang="en-US" dirty="0"/>
          </a:p>
        </p:txBody>
      </p:sp>
    </p:spTree>
    <p:extLst>
      <p:ext uri="{BB962C8B-B14F-4D97-AF65-F5344CB8AC3E}">
        <p14:creationId xmlns:p14="http://schemas.microsoft.com/office/powerpoint/2010/main" val="3719662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A31091B-E345-4037-8DFF-55D76499EA93}" type="slidenum">
              <a:rPr lang="en-US" altLang="en-US" smtClean="0">
                <a:cs typeface="Arial" pitchFamily="34" charset="0"/>
              </a:rPr>
              <a:pPr eaLnBrk="1" hangingPunct="1">
                <a:spcBef>
                  <a:spcPct val="0"/>
                </a:spcBef>
              </a:pPr>
              <a:t>3</a:t>
            </a:fld>
            <a:endParaRPr lang="en-US" altLang="en-US" dirty="0" smtClean="0">
              <a:cs typeface="Arial" pitchFamily="34" charset="0"/>
            </a:endParaRPr>
          </a:p>
        </p:txBody>
      </p:sp>
      <p:sp>
        <p:nvSpPr>
          <p:cNvPr id="46083"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20000"/>
              </a:spcBef>
            </a:pPr>
            <a:endParaRPr lang="en-US" altLang="en-US" sz="2400" dirty="0">
              <a:latin typeface="Times New Roman" pitchFamily="18" charset="0"/>
            </a:endParaRPr>
          </a:p>
        </p:txBody>
      </p:sp>
      <p:sp>
        <p:nvSpPr>
          <p:cNvPr id="46084"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a:spcBef>
                <a:spcPct val="0"/>
              </a:spcBef>
              <a:buClrTx/>
              <a:buSzTx/>
              <a:buFontTx/>
              <a:buNone/>
            </a:pPr>
            <a:r>
              <a:rPr lang="en-US" altLang="en-US" dirty="0">
                <a:latin typeface="Times New Roman" pitchFamily="18" charset="0"/>
              </a:rPr>
              <a:t>1</a:t>
            </a:r>
          </a:p>
        </p:txBody>
      </p:sp>
      <p:sp>
        <p:nvSpPr>
          <p:cNvPr id="46085"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20000"/>
              </a:spcBef>
            </a:pPr>
            <a:endParaRPr lang="en-US" altLang="en-US" sz="2400" dirty="0">
              <a:latin typeface="Times New Roman" pitchFamily="18" charset="0"/>
            </a:endParaRPr>
          </a:p>
        </p:txBody>
      </p:sp>
      <p:sp>
        <p:nvSpPr>
          <p:cNvPr id="46086"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20000"/>
              </a:spcBef>
            </a:pPr>
            <a:endParaRPr lang="en-US" altLang="en-US" sz="2400" dirty="0">
              <a:latin typeface="Times New Roman" pitchFamily="18" charset="0"/>
            </a:endParaRPr>
          </a:p>
        </p:txBody>
      </p:sp>
      <p:sp>
        <p:nvSpPr>
          <p:cNvPr id="46087" name="Rectangle 6"/>
          <p:cNvSpPr>
            <a:spLocks noGrp="1" noRot="1" noChangeAspect="1" noChangeArrowheads="1" noTextEdit="1"/>
          </p:cNvSpPr>
          <p:nvPr>
            <p:ph type="sldImg"/>
          </p:nvPr>
        </p:nvSpPr>
        <p:spPr>
          <a:xfrm>
            <a:off x="1065213" y="692150"/>
            <a:ext cx="4727575" cy="3416300"/>
          </a:xfrm>
          <a:ln w="12700" cap="flat"/>
        </p:spPr>
      </p:sp>
      <p:sp>
        <p:nvSpPr>
          <p:cNvPr id="46088" name="Rectangle 7"/>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endParaRPr lang="en-US" altLang="en-US" dirty="0" smtClean="0">
              <a:latin typeface="Arial" pitchFamily="34" charset="0"/>
            </a:endParaRPr>
          </a:p>
        </p:txBody>
      </p:sp>
    </p:spTree>
    <p:extLst>
      <p:ext uri="{BB962C8B-B14F-4D97-AF65-F5344CB8AC3E}">
        <p14:creationId xmlns:p14="http://schemas.microsoft.com/office/powerpoint/2010/main" val="94489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B080BF1D-82C5-4B07-9530-634098E268C1}" type="slidenum">
              <a:rPr lang="en-US" altLang="en-US" smtClean="0">
                <a:cs typeface="Arial" pitchFamily="34" charset="0"/>
              </a:rPr>
              <a:pPr eaLnBrk="1" hangingPunct="1">
                <a:spcBef>
                  <a:spcPct val="0"/>
                </a:spcBef>
              </a:pPr>
              <a:t>4</a:t>
            </a:fld>
            <a:endParaRPr lang="en-US" altLang="en-US" dirty="0" smtClean="0">
              <a:cs typeface="Arial" pitchFamily="34" charset="0"/>
            </a:endParaRPr>
          </a:p>
        </p:txBody>
      </p:sp>
      <p:sp>
        <p:nvSpPr>
          <p:cNvPr id="47107"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20000"/>
              </a:spcBef>
            </a:pPr>
            <a:endParaRPr lang="en-US" altLang="en-US" sz="2400" dirty="0">
              <a:latin typeface="Times New Roman" pitchFamily="18" charset="0"/>
            </a:endParaRPr>
          </a:p>
        </p:txBody>
      </p:sp>
      <p:sp>
        <p:nvSpPr>
          <p:cNvPr id="47108"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a:spcBef>
                <a:spcPct val="0"/>
              </a:spcBef>
              <a:buClrTx/>
              <a:buSzTx/>
              <a:buFontTx/>
              <a:buNone/>
            </a:pPr>
            <a:r>
              <a:rPr lang="en-US" altLang="en-US" dirty="0">
                <a:latin typeface="Times New Roman" pitchFamily="18" charset="0"/>
              </a:rPr>
              <a:t>2</a:t>
            </a:r>
          </a:p>
        </p:txBody>
      </p:sp>
      <p:sp>
        <p:nvSpPr>
          <p:cNvPr id="47109"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20000"/>
              </a:spcBef>
            </a:pPr>
            <a:endParaRPr lang="en-US" altLang="en-US" sz="2400" dirty="0">
              <a:latin typeface="Times New Roman" pitchFamily="18" charset="0"/>
            </a:endParaRPr>
          </a:p>
        </p:txBody>
      </p:sp>
      <p:sp>
        <p:nvSpPr>
          <p:cNvPr id="47110"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20000"/>
              </a:spcBef>
            </a:pPr>
            <a:endParaRPr lang="en-US" altLang="en-US" sz="2400" dirty="0">
              <a:latin typeface="Times New Roman" pitchFamily="18" charset="0"/>
            </a:endParaRPr>
          </a:p>
        </p:txBody>
      </p:sp>
      <p:sp>
        <p:nvSpPr>
          <p:cNvPr id="47111" name="Rectangle 6"/>
          <p:cNvSpPr>
            <a:spLocks noGrp="1" noRot="1" noChangeAspect="1" noChangeArrowheads="1" noTextEdit="1"/>
          </p:cNvSpPr>
          <p:nvPr>
            <p:ph type="sldImg"/>
          </p:nvPr>
        </p:nvSpPr>
        <p:spPr>
          <a:xfrm>
            <a:off x="1065213" y="692150"/>
            <a:ext cx="4727575" cy="3416300"/>
          </a:xfrm>
          <a:ln w="12700" cap="flat"/>
        </p:spPr>
      </p:sp>
      <p:sp>
        <p:nvSpPr>
          <p:cNvPr id="47112" name="Rectangle 7"/>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endParaRPr lang="en-US" altLang="en-US" dirty="0" smtClean="0">
              <a:latin typeface="Arial" pitchFamily="34" charset="0"/>
            </a:endParaRPr>
          </a:p>
        </p:txBody>
      </p:sp>
    </p:spTree>
    <p:extLst>
      <p:ext uri="{BB962C8B-B14F-4D97-AF65-F5344CB8AC3E}">
        <p14:creationId xmlns:p14="http://schemas.microsoft.com/office/powerpoint/2010/main" val="1842177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C39999F-A129-4244-B7F9-5CB0C447A960}" type="slidenum">
              <a:rPr lang="en-US" smtClean="0"/>
              <a:pPr>
                <a:defRPr/>
              </a:pPr>
              <a:t>21</a:t>
            </a:fld>
            <a:endParaRPr lang="en-US" dirty="0"/>
          </a:p>
        </p:txBody>
      </p:sp>
    </p:spTree>
    <p:extLst>
      <p:ext uri="{BB962C8B-B14F-4D97-AF65-F5344CB8AC3E}">
        <p14:creationId xmlns:p14="http://schemas.microsoft.com/office/powerpoint/2010/main" val="1546792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ectangle 10"/>
          <p:cNvSpPr/>
          <p:nvPr/>
        </p:nvSpPr>
        <p:spPr>
          <a:xfrm>
            <a:off x="-27432" y="-116992"/>
            <a:ext cx="8302752" cy="6108192"/>
          </a:xfrm>
          <a:prstGeom prst="rect">
            <a:avLst/>
          </a:prstGeom>
          <a:solidFill>
            <a:srgbClr val="18696F"/>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130453"/>
            <a:ext cx="8266176" cy="4233508"/>
          </a:xfrm>
          <a:prstGeom prst="rect">
            <a:avLst/>
          </a:prstGeom>
        </p:spPr>
      </p:pic>
      <p:sp>
        <p:nvSpPr>
          <p:cNvPr id="4" name="Rectangle 4"/>
          <p:cNvSpPr>
            <a:spLocks noGrp="1" noChangeArrowheads="1"/>
          </p:cNvSpPr>
          <p:nvPr>
            <p:ph type="dt" sz="half" idx="10"/>
          </p:nvPr>
        </p:nvSpPr>
        <p:spPr>
          <a:xfrm>
            <a:off x="411163" y="5411788"/>
            <a:ext cx="1920875" cy="412750"/>
          </a:xfrm>
          <a:ln/>
        </p:spPr>
        <p:txBody>
          <a:bodyPr/>
          <a:lstStyle>
            <a:lvl1pPr>
              <a:defRPr/>
            </a:lvl1pPr>
          </a:lstStyle>
          <a:p>
            <a:pPr>
              <a:defRPr/>
            </a:pPr>
            <a:fld id="{9738343E-5815-4FC3-90EA-DC7D87410B97}" type="datetime1">
              <a:rPr lang="en-US" smtClean="0"/>
              <a:t>1/8/18</a:t>
            </a:fld>
            <a:endParaRPr lang="en-US" dirty="0"/>
          </a:p>
        </p:txBody>
      </p:sp>
      <p:sp>
        <p:nvSpPr>
          <p:cNvPr id="5" name="Rectangle 5"/>
          <p:cNvSpPr>
            <a:spLocks noGrp="1" noChangeArrowheads="1"/>
          </p:cNvSpPr>
          <p:nvPr>
            <p:ph type="ftr" sz="quarter" idx="11"/>
          </p:nvPr>
        </p:nvSpPr>
        <p:spPr>
          <a:xfrm>
            <a:off x="2811463" y="5411788"/>
            <a:ext cx="2606675" cy="412750"/>
          </a:xfr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5897563" y="5411788"/>
            <a:ext cx="1920875" cy="412750"/>
          </a:xfrm>
          <a:ln/>
        </p:spPr>
        <p:txBody>
          <a:bodyPr/>
          <a:lstStyle>
            <a:lvl1pPr>
              <a:defRPr/>
            </a:lvl1pPr>
          </a:lstStyle>
          <a:p>
            <a:pPr>
              <a:defRPr/>
            </a:pPr>
            <a:fld id="{B25E3E77-16F3-4E8E-A1E4-E4CD49F36391}" type="slidenum">
              <a:rPr lang="en-US"/>
              <a:pPr>
                <a:defRPr/>
              </a:pPr>
              <a:t>‹#›</a:t>
            </a:fld>
            <a:endParaRPr lang="en-US" dirty="0"/>
          </a:p>
        </p:txBody>
      </p:sp>
      <p:sp>
        <p:nvSpPr>
          <p:cNvPr id="7" name="Rectangle 6"/>
          <p:cNvSpPr/>
          <p:nvPr userDrawn="1"/>
        </p:nvSpPr>
        <p:spPr>
          <a:xfrm>
            <a:off x="-1" y="223299"/>
            <a:ext cx="5136303" cy="1912001"/>
          </a:xfrm>
          <a:prstGeom prst="rect">
            <a:avLst/>
          </a:prstGeom>
          <a:solidFill>
            <a:schemeClr val="accent6">
              <a:lumMod val="75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9" name="Rectangle 8"/>
          <p:cNvSpPr/>
          <p:nvPr userDrawn="1"/>
        </p:nvSpPr>
        <p:spPr>
          <a:xfrm>
            <a:off x="339363" y="226561"/>
            <a:ext cx="4741111" cy="1846659"/>
          </a:xfrm>
          <a:prstGeom prst="rect">
            <a:avLst/>
          </a:prstGeom>
        </p:spPr>
        <p:txBody>
          <a:bodyPr wrap="square">
            <a:spAutoFit/>
          </a:bodyPr>
          <a:lstStyle/>
          <a:p>
            <a:pPr eaLnBrk="1" hangingPunct="1">
              <a:spcBef>
                <a:spcPct val="0"/>
              </a:spcBef>
              <a:buClrTx/>
              <a:buSzTx/>
              <a:buFontTx/>
              <a:buNone/>
            </a:pPr>
            <a:r>
              <a:rPr lang="en-US" altLang="en-US" sz="3800" b="1" dirty="0" smtClean="0">
                <a:solidFill>
                  <a:schemeClr val="bg1"/>
                </a:solidFill>
                <a:latin typeface="Arial" pitchFamily="34" charset="0"/>
              </a:rPr>
              <a:t>Accounting for Governmental </a:t>
            </a:r>
          </a:p>
          <a:p>
            <a:pPr eaLnBrk="1" hangingPunct="1">
              <a:spcBef>
                <a:spcPct val="0"/>
              </a:spcBef>
              <a:buClrTx/>
              <a:buSzTx/>
              <a:buFontTx/>
              <a:buNone/>
            </a:pPr>
            <a:r>
              <a:rPr lang="en-US" altLang="en-US" sz="3800" b="1" dirty="0" smtClean="0">
                <a:solidFill>
                  <a:schemeClr val="bg1"/>
                </a:solidFill>
                <a:latin typeface="Arial" pitchFamily="34" charset="0"/>
              </a:rPr>
              <a:t>&amp; Nonprofit Entities</a:t>
            </a:r>
            <a:endParaRPr lang="en-US" altLang="en-US" sz="3800" b="1" dirty="0">
              <a:solidFill>
                <a:schemeClr val="bg1"/>
              </a:solidFill>
              <a:latin typeface="Arial" pitchFamily="34" charset="0"/>
            </a:endParaRPr>
          </a:p>
        </p:txBody>
      </p:sp>
      <p:sp>
        <p:nvSpPr>
          <p:cNvPr id="10" name="Rectangle 9"/>
          <p:cNvSpPr/>
          <p:nvPr userDrawn="1"/>
        </p:nvSpPr>
        <p:spPr>
          <a:xfrm>
            <a:off x="5292553" y="118895"/>
            <a:ext cx="3016157" cy="929485"/>
          </a:xfrm>
          <a:prstGeom prst="rect">
            <a:avLst/>
          </a:prstGeom>
        </p:spPr>
        <p:txBody>
          <a:bodyPr wrap="square">
            <a:spAutoFit/>
          </a:bodyPr>
          <a:lstStyle/>
          <a:p>
            <a:pPr eaLnBrk="1" hangingPunct="1"/>
            <a:r>
              <a:rPr lang="en-US" altLang="en-US" sz="1600" b="1" dirty="0" smtClean="0">
                <a:solidFill>
                  <a:srgbClr val="FFFFFF"/>
                </a:solidFill>
                <a:latin typeface="Arial" pitchFamily="34" charset="0"/>
              </a:rPr>
              <a:t>JACQUELINE L. RECK</a:t>
            </a:r>
          </a:p>
          <a:p>
            <a:pPr eaLnBrk="1" hangingPunct="1"/>
            <a:r>
              <a:rPr lang="en-US" altLang="en-US" sz="1600" b="1" dirty="0" smtClean="0">
                <a:solidFill>
                  <a:srgbClr val="FFFFFF"/>
                </a:solidFill>
                <a:latin typeface="Arial" pitchFamily="34" charset="0"/>
              </a:rPr>
              <a:t>SUZANNE L. LOWENSOHN</a:t>
            </a:r>
          </a:p>
          <a:p>
            <a:pPr eaLnBrk="1" hangingPunct="1"/>
            <a:r>
              <a:rPr lang="en-US" altLang="en-US" sz="1600" b="1" dirty="0" smtClean="0">
                <a:solidFill>
                  <a:srgbClr val="FFFFFF"/>
                </a:solidFill>
                <a:latin typeface="Arial" pitchFamily="34" charset="0"/>
              </a:rPr>
              <a:t>DANIEL</a:t>
            </a:r>
            <a:r>
              <a:rPr lang="en-US" altLang="en-US" sz="1600" b="1" baseline="0" dirty="0" smtClean="0">
                <a:solidFill>
                  <a:srgbClr val="FFFFFF"/>
                </a:solidFill>
                <a:latin typeface="Arial" pitchFamily="34" charset="0"/>
              </a:rPr>
              <a:t> G. NEELY</a:t>
            </a:r>
            <a:endParaRPr lang="en-US" altLang="en-US" sz="1600" b="1" dirty="0" smtClean="0">
              <a:solidFill>
                <a:srgbClr val="FFFFFF"/>
              </a:solidFill>
              <a:latin typeface="Arial" pitchFamily="34" charset="0"/>
            </a:endParaRPr>
          </a:p>
        </p:txBody>
      </p:sp>
      <p:sp>
        <p:nvSpPr>
          <p:cNvPr id="3" name="Subtitle 2"/>
          <p:cNvSpPr>
            <a:spLocks noGrp="1"/>
          </p:cNvSpPr>
          <p:nvPr>
            <p:ph type="subTitle" idx="1" hasCustomPrompt="1"/>
          </p:nvPr>
        </p:nvSpPr>
        <p:spPr>
          <a:xfrm>
            <a:off x="4047630" y="2219037"/>
            <a:ext cx="837440" cy="516380"/>
          </a:xfrm>
        </p:spPr>
        <p:txBody>
          <a:bodyPr/>
          <a:lstStyle>
            <a:lvl1pPr marL="0" indent="0" algn="ctr">
              <a:buNone/>
              <a:defRPr sz="2400" b="1">
                <a:solidFill>
                  <a:srgbClr val="262673"/>
                </a:solidFill>
              </a:defRPr>
            </a:lvl1pPr>
            <a:lvl2pPr marL="404942" indent="0" algn="ctr">
              <a:buNone/>
              <a:defRPr/>
            </a:lvl2pPr>
            <a:lvl3pPr marL="809884" indent="0" algn="ctr">
              <a:buNone/>
              <a:defRPr/>
            </a:lvl3pPr>
            <a:lvl4pPr marL="1214826" indent="0" algn="ctr">
              <a:buNone/>
              <a:defRPr/>
            </a:lvl4pPr>
            <a:lvl5pPr marL="1619768" indent="0" algn="ctr">
              <a:buNone/>
              <a:defRPr/>
            </a:lvl5pPr>
            <a:lvl6pPr marL="2024710" indent="0" algn="ctr">
              <a:buNone/>
              <a:defRPr/>
            </a:lvl6pPr>
            <a:lvl7pPr marL="2429652" indent="0" algn="ctr">
              <a:buNone/>
              <a:defRPr/>
            </a:lvl7pPr>
            <a:lvl8pPr marL="2834594" indent="0" algn="ctr">
              <a:buNone/>
              <a:defRPr/>
            </a:lvl8pPr>
            <a:lvl9pPr marL="3239536" indent="0" algn="ctr">
              <a:buNone/>
              <a:defRPr/>
            </a:lvl9pPr>
          </a:lstStyle>
          <a:p>
            <a:r>
              <a:rPr lang="en-US" dirty="0" smtClean="0"/>
              <a:t>18/e</a:t>
            </a:r>
            <a:endParaRPr lang="en-US" dirty="0"/>
          </a:p>
        </p:txBody>
      </p:sp>
    </p:spTree>
    <p:extLst>
      <p:ext uri="{BB962C8B-B14F-4D97-AF65-F5344CB8AC3E}">
        <p14:creationId xmlns:p14="http://schemas.microsoft.com/office/powerpoint/2010/main" val="3322704122"/>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4965AFA-AC52-4113-BC77-CD1099721A01}" type="datetime1">
              <a:rPr lang="en-US" smtClean="0"/>
              <a:t>1/8/18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33B6362-A931-4A68-9AF6-3039B71A9DA1}" type="slidenum">
              <a:rPr lang="en-US"/>
              <a:pPr>
                <a:defRPr/>
              </a:pPr>
              <a:t>‹#›</a:t>
            </a:fld>
            <a:endParaRPr lang="en-US" dirty="0"/>
          </a:p>
        </p:txBody>
      </p:sp>
    </p:spTree>
    <p:extLst>
      <p:ext uri="{BB962C8B-B14F-4D97-AF65-F5344CB8AC3E}">
        <p14:creationId xmlns:p14="http://schemas.microsoft.com/office/powerpoint/2010/main" val="2964683449"/>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238020"/>
            <a:ext cx="1851660" cy="507132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1480" y="238020"/>
            <a:ext cx="5417820" cy="507132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B36AC64-81B7-46DC-A7CC-829C7F266A35}" type="datetime1">
              <a:rPr lang="en-US" smtClean="0"/>
              <a:t>1/8/18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4676688" y="5431884"/>
            <a:ext cx="1920875" cy="412750"/>
          </a:xfrm>
          <a:ln/>
        </p:spPr>
        <p:txBody>
          <a:bodyPr/>
          <a:lstStyle>
            <a:lvl1pPr>
              <a:defRPr/>
            </a:lvl1pPr>
          </a:lstStyle>
          <a:p>
            <a:pPr>
              <a:defRPr/>
            </a:pPr>
            <a:endParaRPr lang="en-US" dirty="0"/>
          </a:p>
        </p:txBody>
      </p:sp>
    </p:spTree>
    <p:extLst>
      <p:ext uri="{BB962C8B-B14F-4D97-AF65-F5344CB8AC3E}">
        <p14:creationId xmlns:p14="http://schemas.microsoft.com/office/powerpoint/2010/main" val="2131544835"/>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F415A934-30A3-4204-A57C-8CA1CD5FB390}" type="datetime1">
              <a:rPr lang="en-US" smtClean="0"/>
              <a:t>1/8/18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D681CA7-6486-4D59-AE0D-FC536715ECE8}" type="slidenum">
              <a:rPr lang="en-US" smtClean="0"/>
              <a:pPr>
                <a:defRPr/>
              </a:pPr>
              <a:t>‹#›</a:t>
            </a:fld>
            <a:endParaRPr lang="en-US" dirty="0"/>
          </a:p>
        </p:txBody>
      </p:sp>
    </p:spTree>
    <p:extLst>
      <p:ext uri="{BB962C8B-B14F-4D97-AF65-F5344CB8AC3E}">
        <p14:creationId xmlns:p14="http://schemas.microsoft.com/office/powerpoint/2010/main" val="908457602"/>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3819314"/>
            <a:ext cx="6995160" cy="1180465"/>
          </a:xfrm>
        </p:spPr>
        <p:txBody>
          <a:bodyPr anchor="t"/>
          <a:lstStyle>
            <a:lvl1pPr algn="l">
              <a:defRPr sz="3500" b="1" cap="all"/>
            </a:lvl1pPr>
          </a:lstStyle>
          <a:p>
            <a:r>
              <a:rPr lang="en-US" smtClean="0"/>
              <a:t>Click to edit Master title style</a:t>
            </a:r>
            <a:endParaRPr lang="en-US"/>
          </a:p>
        </p:txBody>
      </p:sp>
      <p:sp>
        <p:nvSpPr>
          <p:cNvPr id="3" name="Text Placeholder 2"/>
          <p:cNvSpPr>
            <a:spLocks noGrp="1"/>
          </p:cNvSpPr>
          <p:nvPr>
            <p:ph type="body" idx="1"/>
          </p:nvPr>
        </p:nvSpPr>
        <p:spPr>
          <a:xfrm>
            <a:off x="650082" y="2519152"/>
            <a:ext cx="6995160" cy="1300162"/>
          </a:xfrm>
        </p:spPr>
        <p:txBody>
          <a:bodyPr anchor="b"/>
          <a:lstStyle>
            <a:lvl1pPr marL="0" indent="0">
              <a:buNone/>
              <a:defRPr sz="1800"/>
            </a:lvl1pPr>
            <a:lvl2pPr marL="404942" indent="0">
              <a:buNone/>
              <a:defRPr sz="1600"/>
            </a:lvl2pPr>
            <a:lvl3pPr marL="809884" indent="0">
              <a:buNone/>
              <a:defRPr sz="1400"/>
            </a:lvl3pPr>
            <a:lvl4pPr marL="1214826" indent="0">
              <a:buNone/>
              <a:defRPr sz="1200"/>
            </a:lvl4pPr>
            <a:lvl5pPr marL="1619768" indent="0">
              <a:buNone/>
              <a:defRPr sz="1200"/>
            </a:lvl5pPr>
            <a:lvl6pPr marL="2024710" indent="0">
              <a:buNone/>
              <a:defRPr sz="1200"/>
            </a:lvl6pPr>
            <a:lvl7pPr marL="2429652" indent="0">
              <a:buNone/>
              <a:defRPr sz="1200"/>
            </a:lvl7pPr>
            <a:lvl8pPr marL="2834594" indent="0">
              <a:buNone/>
              <a:defRPr sz="1200"/>
            </a:lvl8pPr>
            <a:lvl9pPr marL="3239536" indent="0">
              <a:buNone/>
              <a:defRPr sz="1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84200046-1D95-47EA-9C43-C8967109C798}" type="datetime1">
              <a:rPr lang="en-US" smtClean="0"/>
              <a:t>1/8/18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C9F17E4-9F46-4C68-B7BC-97E60C857115}" type="slidenum">
              <a:rPr lang="en-US"/>
              <a:pPr>
                <a:defRPr/>
              </a:pPr>
              <a:t>‹#›</a:t>
            </a:fld>
            <a:endParaRPr lang="en-US" dirty="0"/>
          </a:p>
        </p:txBody>
      </p:sp>
    </p:spTree>
    <p:extLst>
      <p:ext uri="{BB962C8B-B14F-4D97-AF65-F5344CB8AC3E}">
        <p14:creationId xmlns:p14="http://schemas.microsoft.com/office/powerpoint/2010/main" val="4186842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1480" y="1386841"/>
            <a:ext cx="3634740" cy="3922501"/>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83380" y="1386841"/>
            <a:ext cx="3634740" cy="3922501"/>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3C4EE958-7184-44A4-96F7-4627FC6F07F8}" type="datetime1">
              <a:rPr lang="en-US" smtClean="0"/>
              <a:t>1/8/18</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C907320-5ED7-4D7E-8172-3DEC16E099B8}" type="slidenum">
              <a:rPr lang="en-US"/>
              <a:pPr>
                <a:defRPr/>
              </a:pPr>
              <a:t>‹#›</a:t>
            </a:fld>
            <a:endParaRPr lang="en-US" dirty="0"/>
          </a:p>
        </p:txBody>
      </p:sp>
    </p:spTree>
    <p:extLst>
      <p:ext uri="{BB962C8B-B14F-4D97-AF65-F5344CB8AC3E}">
        <p14:creationId xmlns:p14="http://schemas.microsoft.com/office/powerpoint/2010/main" val="1361126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11480" y="1330431"/>
            <a:ext cx="3636169" cy="554460"/>
          </a:xfrm>
        </p:spPr>
        <p:txBody>
          <a:bodyPr anchor="b"/>
          <a:lstStyle>
            <a:lvl1pPr marL="0" indent="0">
              <a:buNone/>
              <a:defRPr sz="2100" b="1"/>
            </a:lvl1pPr>
            <a:lvl2pPr marL="404942" indent="0">
              <a:buNone/>
              <a:defRPr sz="1800" b="1"/>
            </a:lvl2pPr>
            <a:lvl3pPr marL="809884" indent="0">
              <a:buNone/>
              <a:defRPr sz="1600" b="1"/>
            </a:lvl3pPr>
            <a:lvl4pPr marL="1214826" indent="0">
              <a:buNone/>
              <a:defRPr sz="1400" b="1"/>
            </a:lvl4pPr>
            <a:lvl5pPr marL="1619768" indent="0">
              <a:buNone/>
              <a:defRPr sz="1400" b="1"/>
            </a:lvl5pPr>
            <a:lvl6pPr marL="2024710" indent="0">
              <a:buNone/>
              <a:defRPr sz="1400" b="1"/>
            </a:lvl6pPr>
            <a:lvl7pPr marL="2429652" indent="0">
              <a:buNone/>
              <a:defRPr sz="1400" b="1"/>
            </a:lvl7pPr>
            <a:lvl8pPr marL="2834594" indent="0">
              <a:buNone/>
              <a:defRPr sz="1400" b="1"/>
            </a:lvl8pPr>
            <a:lvl9pPr marL="3239536"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11480" y="1884891"/>
            <a:ext cx="3636169" cy="342445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180523" y="1330431"/>
            <a:ext cx="3637598" cy="554460"/>
          </a:xfrm>
        </p:spPr>
        <p:txBody>
          <a:bodyPr anchor="b"/>
          <a:lstStyle>
            <a:lvl1pPr marL="0" indent="0">
              <a:buNone/>
              <a:defRPr sz="2100" b="1"/>
            </a:lvl1pPr>
            <a:lvl2pPr marL="404942" indent="0">
              <a:buNone/>
              <a:defRPr sz="1800" b="1"/>
            </a:lvl2pPr>
            <a:lvl3pPr marL="809884" indent="0">
              <a:buNone/>
              <a:defRPr sz="1600" b="1"/>
            </a:lvl3pPr>
            <a:lvl4pPr marL="1214826" indent="0">
              <a:buNone/>
              <a:defRPr sz="1400" b="1"/>
            </a:lvl4pPr>
            <a:lvl5pPr marL="1619768" indent="0">
              <a:buNone/>
              <a:defRPr sz="1400" b="1"/>
            </a:lvl5pPr>
            <a:lvl6pPr marL="2024710" indent="0">
              <a:buNone/>
              <a:defRPr sz="1400" b="1"/>
            </a:lvl6pPr>
            <a:lvl7pPr marL="2429652" indent="0">
              <a:buNone/>
              <a:defRPr sz="1400" b="1"/>
            </a:lvl7pPr>
            <a:lvl8pPr marL="2834594" indent="0">
              <a:buNone/>
              <a:defRPr sz="1400" b="1"/>
            </a:lvl8pPr>
            <a:lvl9pPr marL="3239536"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180523" y="1884891"/>
            <a:ext cx="3637598" cy="342445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2ED37383-D7BC-45D7-B30B-7542927DBAFB}" type="datetime1">
              <a:rPr lang="en-US" smtClean="0"/>
              <a:t>1/8/18</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1CC6D33E-434C-492F-B4D2-2B2C0BDB1059}" type="slidenum">
              <a:rPr lang="en-US"/>
              <a:pPr>
                <a:defRPr/>
              </a:pPr>
              <a:t>‹#›</a:t>
            </a:fld>
            <a:endParaRPr lang="en-US" dirty="0"/>
          </a:p>
        </p:txBody>
      </p:sp>
    </p:spTree>
    <p:extLst>
      <p:ext uri="{BB962C8B-B14F-4D97-AF65-F5344CB8AC3E}">
        <p14:creationId xmlns:p14="http://schemas.microsoft.com/office/powerpoint/2010/main" val="1872707845"/>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688EFC28-CD4B-47B5-8D63-7B167757EB04}" type="datetime1">
              <a:rPr lang="en-US" smtClean="0"/>
              <a:t>1/8/18</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D3B8EE1F-9962-4980-B926-74FC19443FC4}" type="slidenum">
              <a:rPr lang="en-US" smtClean="0"/>
              <a:pPr>
                <a:defRPr/>
              </a:pPr>
              <a:t>‹#›</a:t>
            </a:fld>
            <a:endParaRPr lang="en-US" dirty="0"/>
          </a:p>
        </p:txBody>
      </p:sp>
    </p:spTree>
    <p:extLst>
      <p:ext uri="{BB962C8B-B14F-4D97-AF65-F5344CB8AC3E}">
        <p14:creationId xmlns:p14="http://schemas.microsoft.com/office/powerpoint/2010/main" val="3191794542"/>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544382F-68D3-4F6F-AD0C-407A499C058E}" type="datetime1">
              <a:rPr lang="en-US" smtClean="0"/>
              <a:t>1/8/18</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B6078A78-C2FE-45D6-A534-63EC368B885D}" type="slidenum">
              <a:rPr lang="en-US"/>
              <a:pPr>
                <a:defRPr/>
              </a:pPr>
              <a:t>‹#›</a:t>
            </a:fld>
            <a:endParaRPr lang="en-US" dirty="0"/>
          </a:p>
        </p:txBody>
      </p:sp>
    </p:spTree>
    <p:extLst>
      <p:ext uri="{BB962C8B-B14F-4D97-AF65-F5344CB8AC3E}">
        <p14:creationId xmlns:p14="http://schemas.microsoft.com/office/powerpoint/2010/main" val="932614064"/>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0" y="236643"/>
            <a:ext cx="2707482" cy="1007110"/>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217545" y="236644"/>
            <a:ext cx="4600575" cy="5072698"/>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11480" y="1243754"/>
            <a:ext cx="2707482" cy="4065588"/>
          </a:xfrm>
        </p:spPr>
        <p:txBody>
          <a:bodyPr/>
          <a:lstStyle>
            <a:lvl1pPr marL="0" indent="0">
              <a:buNone/>
              <a:defRPr sz="1200"/>
            </a:lvl1pPr>
            <a:lvl2pPr marL="404942" indent="0">
              <a:buNone/>
              <a:defRPr sz="1100"/>
            </a:lvl2pPr>
            <a:lvl3pPr marL="809884" indent="0">
              <a:buNone/>
              <a:defRPr sz="900"/>
            </a:lvl3pPr>
            <a:lvl4pPr marL="1214826" indent="0">
              <a:buNone/>
              <a:defRPr sz="800"/>
            </a:lvl4pPr>
            <a:lvl5pPr marL="1619768" indent="0">
              <a:buNone/>
              <a:defRPr sz="800"/>
            </a:lvl5pPr>
            <a:lvl6pPr marL="2024710" indent="0">
              <a:buNone/>
              <a:defRPr sz="800"/>
            </a:lvl6pPr>
            <a:lvl7pPr marL="2429652" indent="0">
              <a:buNone/>
              <a:defRPr sz="800"/>
            </a:lvl7pPr>
            <a:lvl8pPr marL="2834594" indent="0">
              <a:buNone/>
              <a:defRPr sz="800"/>
            </a:lvl8pPr>
            <a:lvl9pPr marL="3239536"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3BFF427-9E92-4DE6-BC88-62F27D00411A}" type="datetime1">
              <a:rPr lang="en-US" smtClean="0"/>
              <a:t>1/8/18</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2995176-2D54-4B51-B2B3-9CA0882D1F54}" type="slidenum">
              <a:rPr lang="en-US"/>
              <a:pPr>
                <a:defRPr/>
              </a:pPr>
              <a:t>‹#›</a:t>
            </a:fld>
            <a:endParaRPr lang="en-US" dirty="0"/>
          </a:p>
        </p:txBody>
      </p:sp>
    </p:spTree>
    <p:extLst>
      <p:ext uri="{BB962C8B-B14F-4D97-AF65-F5344CB8AC3E}">
        <p14:creationId xmlns:p14="http://schemas.microsoft.com/office/powerpoint/2010/main" val="3685223342"/>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4160520"/>
            <a:ext cx="4937760" cy="491173"/>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613059" y="531072"/>
            <a:ext cx="4937760" cy="3566160"/>
          </a:xfrm>
        </p:spPr>
        <p:txBody>
          <a:bodyPr/>
          <a:lstStyle>
            <a:lvl1pPr marL="0" indent="0">
              <a:buNone/>
              <a:defRPr sz="2800"/>
            </a:lvl1pPr>
            <a:lvl2pPr marL="404942" indent="0">
              <a:buNone/>
              <a:defRPr sz="2500"/>
            </a:lvl2pPr>
            <a:lvl3pPr marL="809884" indent="0">
              <a:buNone/>
              <a:defRPr sz="2100"/>
            </a:lvl3pPr>
            <a:lvl4pPr marL="1214826" indent="0">
              <a:buNone/>
              <a:defRPr sz="1800"/>
            </a:lvl4pPr>
            <a:lvl5pPr marL="1619768" indent="0">
              <a:buNone/>
              <a:defRPr sz="1800"/>
            </a:lvl5pPr>
            <a:lvl6pPr marL="2024710" indent="0">
              <a:buNone/>
              <a:defRPr sz="1800"/>
            </a:lvl6pPr>
            <a:lvl7pPr marL="2429652" indent="0">
              <a:buNone/>
              <a:defRPr sz="1800"/>
            </a:lvl7pPr>
            <a:lvl8pPr marL="2834594" indent="0">
              <a:buNone/>
              <a:defRPr sz="1800"/>
            </a:lvl8pPr>
            <a:lvl9pPr marL="3239536" indent="0">
              <a:buNone/>
              <a:defRPr sz="1800"/>
            </a:lvl9pPr>
          </a:lstStyle>
          <a:p>
            <a:pPr lvl="0"/>
            <a:r>
              <a:rPr lang="en-US" noProof="0" dirty="0" smtClean="0"/>
              <a:t>Click icon to add picture</a:t>
            </a:r>
          </a:p>
        </p:txBody>
      </p:sp>
      <p:sp>
        <p:nvSpPr>
          <p:cNvPr id="4" name="Text Placeholder 3"/>
          <p:cNvSpPr>
            <a:spLocks noGrp="1"/>
          </p:cNvSpPr>
          <p:nvPr>
            <p:ph type="body" sz="half" idx="2"/>
          </p:nvPr>
        </p:nvSpPr>
        <p:spPr>
          <a:xfrm>
            <a:off x="1613059" y="4651693"/>
            <a:ext cx="4937760" cy="697547"/>
          </a:xfrm>
        </p:spPr>
        <p:txBody>
          <a:bodyPr/>
          <a:lstStyle>
            <a:lvl1pPr marL="0" indent="0">
              <a:buNone/>
              <a:defRPr sz="1200"/>
            </a:lvl1pPr>
            <a:lvl2pPr marL="404942" indent="0">
              <a:buNone/>
              <a:defRPr sz="1100"/>
            </a:lvl2pPr>
            <a:lvl3pPr marL="809884" indent="0">
              <a:buNone/>
              <a:defRPr sz="900"/>
            </a:lvl3pPr>
            <a:lvl4pPr marL="1214826" indent="0">
              <a:buNone/>
              <a:defRPr sz="800"/>
            </a:lvl4pPr>
            <a:lvl5pPr marL="1619768" indent="0">
              <a:buNone/>
              <a:defRPr sz="800"/>
            </a:lvl5pPr>
            <a:lvl6pPr marL="2024710" indent="0">
              <a:buNone/>
              <a:defRPr sz="800"/>
            </a:lvl6pPr>
            <a:lvl7pPr marL="2429652" indent="0">
              <a:buNone/>
              <a:defRPr sz="800"/>
            </a:lvl7pPr>
            <a:lvl8pPr marL="2834594" indent="0">
              <a:buNone/>
              <a:defRPr sz="800"/>
            </a:lvl8pPr>
            <a:lvl9pPr marL="3239536"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1F0F28E-BD32-4233-9458-AEB522127B19}" type="datetime1">
              <a:rPr lang="en-US" smtClean="0"/>
              <a:t>1/8/18</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xfrm>
            <a:off x="5268582" y="5448787"/>
            <a:ext cx="1920875" cy="412750"/>
          </a:xfrm>
          <a:ln/>
        </p:spPr>
        <p:txBody>
          <a:bodyPr/>
          <a:lstStyle>
            <a:lvl1pPr>
              <a:defRPr/>
            </a:lvl1pPr>
          </a:lstStyle>
          <a:p>
            <a:pPr>
              <a:defRPr/>
            </a:pPr>
            <a:fld id="{39CFE048-73D8-4CFA-9176-5C4FBB64C91B}" type="slidenum">
              <a:rPr lang="en-US"/>
              <a:pPr>
                <a:defRPr/>
              </a:pPr>
              <a:t>‹#›</a:t>
            </a:fld>
            <a:endParaRPr lang="en-US" dirty="0"/>
          </a:p>
        </p:txBody>
      </p:sp>
    </p:spTree>
    <p:extLst>
      <p:ext uri="{BB962C8B-B14F-4D97-AF65-F5344CB8AC3E}">
        <p14:creationId xmlns:p14="http://schemas.microsoft.com/office/powerpoint/2010/main" val="3427704625"/>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74320" y="0"/>
            <a:ext cx="7818120" cy="112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88" tIns="40494" rIns="80988" bIns="40494" numCol="1" anchor="ctr" anchorCtr="0" compatLnSpc="1">
            <a:prstTxWarp prst="textNoShape">
              <a:avLst/>
            </a:prstTxWarp>
          </a:bodyPr>
          <a:lstStyle/>
          <a:p>
            <a:pPr lvl="0"/>
            <a:r>
              <a:rPr lang="es-ES" altLang="en-US" dirty="0" smtClean="0"/>
              <a:t>Haga clic para cambiar el estilo de título	</a:t>
            </a:r>
          </a:p>
        </p:txBody>
      </p:sp>
      <p:sp>
        <p:nvSpPr>
          <p:cNvPr id="1027" name="Rectangle 3"/>
          <p:cNvSpPr>
            <a:spLocks noGrp="1" noChangeArrowheads="1"/>
          </p:cNvSpPr>
          <p:nvPr>
            <p:ph type="body" idx="1"/>
          </p:nvPr>
        </p:nvSpPr>
        <p:spPr bwMode="auto">
          <a:xfrm>
            <a:off x="411163" y="1520893"/>
            <a:ext cx="7407275" cy="3787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88" tIns="40494" rIns="80988" bIns="40494" numCol="1" anchor="t" anchorCtr="0" compatLnSpc="1">
            <a:prstTxWarp prst="textNoShape">
              <a:avLst/>
            </a:prstTxWarp>
          </a:bodyPr>
          <a:lstStyle/>
          <a:p>
            <a:pPr lvl="0"/>
            <a:r>
              <a:rPr lang="es-ES" altLang="en-US" dirty="0" smtClean="0"/>
              <a:t>Haga clic para modificar el estilo de texto del patrón</a:t>
            </a:r>
          </a:p>
          <a:p>
            <a:pPr lvl="1"/>
            <a:r>
              <a:rPr lang="es-ES" altLang="en-US" dirty="0" smtClean="0"/>
              <a:t>Segundo nivel</a:t>
            </a:r>
          </a:p>
          <a:p>
            <a:pPr lvl="2"/>
            <a:r>
              <a:rPr lang="es-ES" altLang="en-US" dirty="0" smtClean="0"/>
              <a:t>Tercer nivel</a:t>
            </a:r>
          </a:p>
          <a:p>
            <a:pPr lvl="3"/>
            <a:r>
              <a:rPr lang="es-ES" altLang="en-US" dirty="0" smtClean="0"/>
              <a:t>Cuarto nivel</a:t>
            </a:r>
          </a:p>
          <a:p>
            <a:pPr lvl="4"/>
            <a:r>
              <a:rPr lang="es-ES" altLang="en-US" dirty="0" smtClean="0"/>
              <a:t>Quinto nivel</a:t>
            </a:r>
          </a:p>
        </p:txBody>
      </p:sp>
      <p:sp>
        <p:nvSpPr>
          <p:cNvPr id="1028" name="Rectangle 4"/>
          <p:cNvSpPr>
            <a:spLocks noGrp="1" noChangeArrowheads="1"/>
          </p:cNvSpPr>
          <p:nvPr>
            <p:ph type="dt" sz="half" idx="2"/>
          </p:nvPr>
        </p:nvSpPr>
        <p:spPr bwMode="auto">
          <a:xfrm>
            <a:off x="411163" y="5411788"/>
            <a:ext cx="1920875"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88" tIns="40494" rIns="80988" bIns="40494" numCol="1" anchor="t" anchorCtr="0" compatLnSpc="1">
            <a:prstTxWarp prst="textNoShape">
              <a:avLst/>
            </a:prstTxWarp>
          </a:bodyPr>
          <a:lstStyle>
            <a:lvl1pPr>
              <a:defRPr sz="1200">
                <a:cs typeface="+mn-cs"/>
              </a:defRPr>
            </a:lvl1pPr>
          </a:lstStyle>
          <a:p>
            <a:pPr>
              <a:defRPr/>
            </a:pPr>
            <a:fld id="{688EFC28-CD4B-47B5-8D63-7B167757EB04}" type="datetime1">
              <a:rPr lang="en-US" smtClean="0"/>
              <a:t>1/8/18</a:t>
            </a:fld>
            <a:endParaRPr lang="en-US" dirty="0"/>
          </a:p>
        </p:txBody>
      </p:sp>
      <p:sp>
        <p:nvSpPr>
          <p:cNvPr id="1029" name="Rectangle 5"/>
          <p:cNvSpPr>
            <a:spLocks noGrp="1" noChangeArrowheads="1"/>
          </p:cNvSpPr>
          <p:nvPr>
            <p:ph type="ftr" sz="quarter" idx="3"/>
          </p:nvPr>
        </p:nvSpPr>
        <p:spPr bwMode="auto">
          <a:xfrm>
            <a:off x="2811463" y="5411788"/>
            <a:ext cx="2606675"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88" tIns="40494" rIns="80988" bIns="40494" numCol="1" anchor="t" anchorCtr="0" compatLnSpc="1">
            <a:prstTxWarp prst="textNoShape">
              <a:avLst/>
            </a:prstTxWarp>
          </a:bodyPr>
          <a:lstStyle>
            <a:lvl1pPr algn="ctr">
              <a:defRPr sz="1200" dirty="0">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5897563" y="5411788"/>
            <a:ext cx="1920875"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88" tIns="40494" rIns="80988" bIns="40494" numCol="1" anchor="t" anchorCtr="0" compatLnSpc="1">
            <a:prstTxWarp prst="textNoShape">
              <a:avLst/>
            </a:prstTxWarp>
          </a:bodyPr>
          <a:lstStyle>
            <a:lvl1pPr algn="r">
              <a:defRPr sz="1200">
                <a:cs typeface="+mn-cs"/>
              </a:defRPr>
            </a:lvl1pPr>
          </a:lstStyle>
          <a:p>
            <a:pPr>
              <a:defRPr/>
            </a:pPr>
            <a:fld id="{D3B8EE1F-9962-4980-B926-74FC19443FC4}" type="slidenum">
              <a:rPr lang="en-US"/>
              <a:pPr>
                <a:defRPr/>
              </a:pPr>
              <a:t>‹#›</a:t>
            </a:fld>
            <a:endParaRPr lang="en-US" dirty="0"/>
          </a:p>
        </p:txBody>
      </p:sp>
      <p:sp>
        <p:nvSpPr>
          <p:cNvPr id="1031" name="Rectangle 18"/>
          <p:cNvSpPr>
            <a:spLocks noChangeArrowheads="1"/>
          </p:cNvSpPr>
          <p:nvPr userDrawn="1"/>
        </p:nvSpPr>
        <p:spPr bwMode="auto">
          <a:xfrm>
            <a:off x="9525" y="1093788"/>
            <a:ext cx="8050213" cy="3222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9pPr>
          </a:lstStyle>
          <a:p>
            <a:pPr eaLnBrk="1" hangingPunct="1">
              <a:defRPr/>
            </a:pPr>
            <a:endParaRPr lang="en-US" altLang="en-US" dirty="0" smtClean="0"/>
          </a:p>
        </p:txBody>
      </p:sp>
      <p:grpSp>
        <p:nvGrpSpPr>
          <p:cNvPr id="1032" name="Group 13"/>
          <p:cNvGrpSpPr>
            <a:grpSpLocks/>
          </p:cNvGrpSpPr>
          <p:nvPr userDrawn="1"/>
        </p:nvGrpSpPr>
        <p:grpSpPr bwMode="auto">
          <a:xfrm rot="5400000">
            <a:off x="3083719" y="-1724819"/>
            <a:ext cx="234950" cy="5945188"/>
            <a:chOff x="-3" y="0"/>
            <a:chExt cx="153" cy="3745"/>
          </a:xfrm>
        </p:grpSpPr>
        <p:sp>
          <p:nvSpPr>
            <p:cNvPr id="1040" name="Rectangle 11" descr="Greenstone"/>
            <p:cNvSpPr>
              <a:spLocks noChangeArrowheads="1"/>
            </p:cNvSpPr>
            <p:nvPr userDrawn="1"/>
          </p:nvSpPr>
          <p:spPr bwMode="auto">
            <a:xfrm>
              <a:off x="-2" y="-3"/>
              <a:ext cx="152" cy="3744"/>
            </a:xfrm>
            <a:prstGeom prst="rect">
              <a:avLst/>
            </a:prstGeom>
            <a:blipFill dpi="0" rotWithShape="1">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9pPr>
            </a:lstStyle>
            <a:p>
              <a:pPr eaLnBrk="1" hangingPunct="1">
                <a:defRPr/>
              </a:pPr>
              <a:endParaRPr lang="en-US" altLang="en-US" dirty="0" smtClean="0"/>
            </a:p>
          </p:txBody>
        </p:sp>
        <p:sp>
          <p:nvSpPr>
            <p:cNvPr id="1041" name="Rectangle 12"/>
            <p:cNvSpPr>
              <a:spLocks noChangeArrowheads="1"/>
            </p:cNvSpPr>
            <p:nvPr userDrawn="1"/>
          </p:nvSpPr>
          <p:spPr bwMode="auto">
            <a:xfrm>
              <a:off x="-3" y="-2"/>
              <a:ext cx="152" cy="3744"/>
            </a:xfrm>
            <a:prstGeom prst="rect">
              <a:avLst/>
            </a:prstGeom>
            <a:solidFill>
              <a:srgbClr val="8BC5D9">
                <a:alpha val="4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9pPr>
            </a:lstStyle>
            <a:p>
              <a:pPr eaLnBrk="1" hangingPunct="1">
                <a:defRPr/>
              </a:pPr>
              <a:endParaRPr lang="en-US" altLang="en-US" dirty="0" smtClean="0"/>
            </a:p>
          </p:txBody>
        </p:sp>
      </p:grpSp>
      <p:grpSp>
        <p:nvGrpSpPr>
          <p:cNvPr id="1033" name="Group 10"/>
          <p:cNvGrpSpPr>
            <a:grpSpLocks/>
          </p:cNvGrpSpPr>
          <p:nvPr userDrawn="1"/>
        </p:nvGrpSpPr>
        <p:grpSpPr bwMode="auto">
          <a:xfrm>
            <a:off x="0" y="7938"/>
            <a:ext cx="242888" cy="5945187"/>
            <a:chOff x="-3" y="0"/>
            <a:chExt cx="153" cy="3745"/>
          </a:xfrm>
        </p:grpSpPr>
        <p:sp>
          <p:nvSpPr>
            <p:cNvPr id="1038" name="Rectangle 11" descr="Greenstone"/>
            <p:cNvSpPr>
              <a:spLocks noChangeArrowheads="1"/>
            </p:cNvSpPr>
            <p:nvPr userDrawn="1"/>
          </p:nvSpPr>
          <p:spPr bwMode="auto">
            <a:xfrm>
              <a:off x="-2" y="0"/>
              <a:ext cx="152" cy="3744"/>
            </a:xfrm>
            <a:prstGeom prst="rect">
              <a:avLst/>
            </a:prstGeom>
            <a:blipFill dpi="0" rotWithShape="1">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9pPr>
            </a:lstStyle>
            <a:p>
              <a:pPr eaLnBrk="1" hangingPunct="1">
                <a:defRPr/>
              </a:pPr>
              <a:endParaRPr lang="en-US" altLang="en-US" dirty="0" smtClean="0"/>
            </a:p>
          </p:txBody>
        </p:sp>
        <p:sp>
          <p:nvSpPr>
            <p:cNvPr id="1039" name="Rectangle 12"/>
            <p:cNvSpPr>
              <a:spLocks noChangeArrowheads="1"/>
            </p:cNvSpPr>
            <p:nvPr userDrawn="1"/>
          </p:nvSpPr>
          <p:spPr bwMode="auto">
            <a:xfrm>
              <a:off x="-3" y="1"/>
              <a:ext cx="152" cy="3744"/>
            </a:xfrm>
            <a:prstGeom prst="rect">
              <a:avLst/>
            </a:prstGeom>
            <a:solidFill>
              <a:srgbClr val="8BC5D9">
                <a:alpha val="4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9pPr>
            </a:lstStyle>
            <a:p>
              <a:pPr eaLnBrk="1" hangingPunct="1">
                <a:defRPr/>
              </a:pPr>
              <a:endParaRPr lang="en-US" altLang="en-US" dirty="0" smtClean="0"/>
            </a:p>
          </p:txBody>
        </p:sp>
      </p:grpSp>
      <p:sp>
        <p:nvSpPr>
          <p:cNvPr id="1034" name="Rectangle 20"/>
          <p:cNvSpPr>
            <a:spLocks noChangeArrowheads="1"/>
          </p:cNvSpPr>
          <p:nvPr userDrawn="1"/>
        </p:nvSpPr>
        <p:spPr bwMode="auto">
          <a:xfrm>
            <a:off x="9525" y="1184275"/>
            <a:ext cx="7829550" cy="106363"/>
          </a:xfrm>
          <a:prstGeom prst="rect">
            <a:avLst/>
          </a:prstGeom>
          <a:gradFill rotWithShape="1">
            <a:gsLst>
              <a:gs pos="0">
                <a:srgbClr val="18696F"/>
              </a:gs>
              <a:gs pos="100000">
                <a:schemeClr val="bg1"/>
              </a:gs>
            </a:gsLst>
            <a:lin ang="0" scaled="1"/>
          </a:gra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9pPr>
          </a:lstStyle>
          <a:p>
            <a:pPr eaLnBrk="1" hangingPunct="1">
              <a:defRPr/>
            </a:pPr>
            <a:endParaRPr lang="en-US" altLang="en-US" dirty="0" smtClean="0"/>
          </a:p>
        </p:txBody>
      </p:sp>
      <p:sp>
        <p:nvSpPr>
          <p:cNvPr id="1035" name="Rectangle 21"/>
          <p:cNvSpPr>
            <a:spLocks noChangeArrowheads="1"/>
          </p:cNvSpPr>
          <p:nvPr userDrawn="1"/>
        </p:nvSpPr>
        <p:spPr bwMode="auto">
          <a:xfrm rot="-5400000">
            <a:off x="-2317750" y="3509963"/>
            <a:ext cx="4751387" cy="115888"/>
          </a:xfrm>
          <a:prstGeom prst="rect">
            <a:avLst/>
          </a:prstGeom>
          <a:gradFill rotWithShape="1">
            <a:gsLst>
              <a:gs pos="0">
                <a:schemeClr val="bg1"/>
              </a:gs>
              <a:gs pos="100000">
                <a:srgbClr val="18696F"/>
              </a:gs>
            </a:gsLst>
            <a:lin ang="0" scaled="1"/>
          </a:gra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9pPr>
          </a:lstStyle>
          <a:p>
            <a:pPr eaLnBrk="1" hangingPunct="1">
              <a:defRPr/>
            </a:pPr>
            <a:endParaRPr lang="en-US" altLang="en-US" dirty="0" smtClean="0"/>
          </a:p>
        </p:txBody>
      </p:sp>
      <p:sp>
        <p:nvSpPr>
          <p:cNvPr id="1036" name="Rectangle 22"/>
          <p:cNvSpPr>
            <a:spLocks noChangeArrowheads="1"/>
          </p:cNvSpPr>
          <p:nvPr userDrawn="1"/>
        </p:nvSpPr>
        <p:spPr bwMode="auto">
          <a:xfrm rot="5400000" flipV="1">
            <a:off x="-538163" y="538163"/>
            <a:ext cx="1192213" cy="115888"/>
          </a:xfrm>
          <a:prstGeom prst="rect">
            <a:avLst/>
          </a:prstGeom>
          <a:gradFill rotWithShape="1">
            <a:gsLst>
              <a:gs pos="0">
                <a:schemeClr val="bg1"/>
              </a:gs>
              <a:gs pos="100000">
                <a:srgbClr val="18696F"/>
              </a:gs>
            </a:gsLst>
            <a:lin ang="0" scaled="1"/>
          </a:gra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9pPr>
          </a:lstStyle>
          <a:p>
            <a:pPr eaLnBrk="1" hangingPunct="1">
              <a:defRPr/>
            </a:pPr>
            <a:endParaRPr lang="en-US" altLang="en-US" dirty="0" smtClean="0"/>
          </a:p>
        </p:txBody>
      </p:sp>
      <p:sp>
        <p:nvSpPr>
          <p:cNvPr id="17" name="Text Box 10"/>
          <p:cNvSpPr txBox="1">
            <a:spLocks noChangeArrowheads="1"/>
          </p:cNvSpPr>
          <p:nvPr userDrawn="1"/>
        </p:nvSpPr>
        <p:spPr bwMode="auto">
          <a:xfrm>
            <a:off x="7754112" y="5550408"/>
            <a:ext cx="4572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sz="2400">
                <a:solidFill>
                  <a:schemeClr val="tx1"/>
                </a:solidFill>
                <a:latin typeface="Times New Roman" pitchFamily="18" charset="0"/>
              </a:defRPr>
            </a:lvl1pPr>
            <a:lvl2pPr marL="37931725" indent="-37474525" defTabSz="457200" eaLnBrk="0" hangingPunct="0">
              <a:defRPr sz="2400">
                <a:solidFill>
                  <a:schemeClr val="tx1"/>
                </a:solidFill>
                <a:latin typeface="Times New Roman" pitchFamily="18" charset="0"/>
              </a:defRPr>
            </a:lvl2pPr>
            <a:lvl3pPr eaLnBrk="0" hangingPunct="0">
              <a:defRPr sz="2400">
                <a:solidFill>
                  <a:schemeClr val="tx1"/>
                </a:solidFill>
                <a:latin typeface="Times New Roman" pitchFamily="18" charset="0"/>
              </a:defRPr>
            </a:lvl3pPr>
            <a:lvl4pPr eaLnBrk="0" hangingPunct="0">
              <a:defRPr sz="2400">
                <a:solidFill>
                  <a:schemeClr val="tx1"/>
                </a:solidFill>
                <a:latin typeface="Times New Roman" pitchFamily="18" charset="0"/>
              </a:defRPr>
            </a:lvl4pPr>
            <a:lvl5pPr eaLnBrk="0" hangingPunct="0">
              <a:defRPr sz="2400">
                <a:solidFill>
                  <a:schemeClr val="tx1"/>
                </a:solidFill>
                <a:latin typeface="Times New Roman" pitchFamily="18" charset="0"/>
              </a:defRPr>
            </a:lvl5pPr>
            <a:lvl6pPr marL="457200" eaLnBrk="0" fontAlgn="base" hangingPunct="0">
              <a:spcBef>
                <a:spcPct val="20000"/>
              </a:spcBef>
              <a:spcAft>
                <a:spcPct val="0"/>
              </a:spcAft>
              <a:defRPr sz="2400">
                <a:solidFill>
                  <a:schemeClr val="tx1"/>
                </a:solidFill>
                <a:latin typeface="Times New Roman" pitchFamily="18" charset="0"/>
              </a:defRPr>
            </a:lvl6pPr>
            <a:lvl7pPr marL="914400" eaLnBrk="0" fontAlgn="base" hangingPunct="0">
              <a:spcBef>
                <a:spcPct val="20000"/>
              </a:spcBef>
              <a:spcAft>
                <a:spcPct val="0"/>
              </a:spcAft>
              <a:defRPr sz="2400">
                <a:solidFill>
                  <a:schemeClr val="tx1"/>
                </a:solidFill>
                <a:latin typeface="Times New Roman" pitchFamily="18" charset="0"/>
              </a:defRPr>
            </a:lvl7pPr>
            <a:lvl8pPr marL="1371600" eaLnBrk="0" fontAlgn="base" hangingPunct="0">
              <a:spcBef>
                <a:spcPct val="20000"/>
              </a:spcBef>
              <a:spcAft>
                <a:spcPct val="0"/>
              </a:spcAft>
              <a:defRPr sz="2400">
                <a:solidFill>
                  <a:schemeClr val="tx1"/>
                </a:solidFill>
                <a:latin typeface="Times New Roman" pitchFamily="18" charset="0"/>
              </a:defRPr>
            </a:lvl8pPr>
            <a:lvl9pPr marL="1828800" eaLnBrk="0" fontAlgn="base" hangingPunct="0">
              <a:spcBef>
                <a:spcPct val="20000"/>
              </a:spcBef>
              <a:spcAft>
                <a:spcPct val="0"/>
              </a:spcAft>
              <a:defRPr sz="2400">
                <a:solidFill>
                  <a:schemeClr val="tx1"/>
                </a:solidFill>
                <a:latin typeface="Times New Roman" pitchFamily="18" charset="0"/>
              </a:defRPr>
            </a:lvl9pPr>
          </a:lstStyle>
          <a:p>
            <a:pPr eaLnBrk="1" hangingPunct="1">
              <a:spcBef>
                <a:spcPct val="0"/>
              </a:spcBef>
              <a:buClrTx/>
              <a:buSzTx/>
              <a:buFontTx/>
              <a:buNone/>
              <a:defRPr/>
            </a:pPr>
            <a:r>
              <a:rPr lang="en-US" altLang="en-US" sz="1000" dirty="0" smtClean="0">
                <a:ea typeface="ＭＳ Ｐゴシック" charset="-128"/>
                <a:cs typeface="+mn-cs"/>
              </a:rPr>
              <a:t>3-</a:t>
            </a:r>
            <a:fld id="{5560A321-65DA-4238-81FB-E663FC86FCEF}" type="slidenum">
              <a:rPr lang="en-US" altLang="en-US" sz="1000" smtClean="0">
                <a:ea typeface="ＭＳ Ｐゴシック" charset="-128"/>
                <a:cs typeface="+mn-cs"/>
              </a:rPr>
              <a:pPr eaLnBrk="1" hangingPunct="1">
                <a:spcBef>
                  <a:spcPct val="0"/>
                </a:spcBef>
                <a:buClrTx/>
                <a:buSzTx/>
                <a:buFontTx/>
                <a:buNone/>
                <a:defRPr/>
              </a:pPr>
              <a:t>‹#›</a:t>
            </a:fld>
            <a:endParaRPr lang="en-US" altLang="en-US" sz="1000" dirty="0" smtClean="0">
              <a:ea typeface="ＭＳ Ｐゴシック" charset="-128"/>
              <a:cs typeface="+mn-cs"/>
            </a:endParaRPr>
          </a:p>
        </p:txBody>
      </p:sp>
      <p:sp>
        <p:nvSpPr>
          <p:cNvPr id="18" name="Rectangle 5"/>
          <p:cNvSpPr txBox="1">
            <a:spLocks noChangeArrowheads="1"/>
          </p:cNvSpPr>
          <p:nvPr userDrawn="1"/>
        </p:nvSpPr>
        <p:spPr bwMode="auto">
          <a:xfrm>
            <a:off x="195200" y="5731279"/>
            <a:ext cx="7966695" cy="202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88" tIns="40494" rIns="80988" bIns="40494" numCol="1" anchor="t" anchorCtr="0" compatLnSpc="1">
            <a:prstTxWarp prst="textNoShape">
              <a:avLst/>
            </a:prstTxWarp>
          </a:bodyPr>
          <a:lstStyle>
            <a:defPPr>
              <a:defRPr lang="en-US"/>
            </a:defPPr>
            <a:lvl1pPr algn="ctr" rtl="0" fontAlgn="base">
              <a:spcBef>
                <a:spcPct val="20000"/>
              </a:spcBef>
              <a:spcAft>
                <a:spcPct val="0"/>
              </a:spcAft>
              <a:buClr>
                <a:schemeClr val="hlink"/>
              </a:buClr>
              <a:buSzPct val="70000"/>
              <a:buFont typeface="Wingdings" pitchFamily="2" charset="2"/>
              <a:defRPr sz="800" kern="1200" dirty="0">
                <a:solidFill>
                  <a:srgbClr val="000000"/>
                </a:solidFill>
                <a:latin typeface="Times New Roman" pitchFamily="18" charset="0"/>
                <a:ea typeface="+mn-ea"/>
                <a:cs typeface="+mn-cs"/>
              </a:defRPr>
            </a:lvl1pPr>
            <a:lvl2pPr marL="457200" algn="l" rtl="0" fontAlgn="base">
              <a:spcBef>
                <a:spcPct val="20000"/>
              </a:spcBef>
              <a:spcAft>
                <a:spcPct val="0"/>
              </a:spcAft>
              <a:buClr>
                <a:schemeClr val="hlink"/>
              </a:buClr>
              <a:buSzPct val="70000"/>
              <a:buFont typeface="Wingdings" pitchFamily="2" charset="2"/>
              <a:defRPr sz="2400" kern="1200">
                <a:solidFill>
                  <a:schemeClr val="tx1"/>
                </a:solidFill>
                <a:latin typeface="Times New Roman" pitchFamily="18" charset="0"/>
                <a:ea typeface="+mn-ea"/>
                <a:cs typeface="Arial" pitchFamily="34" charset="0"/>
              </a:defRPr>
            </a:lvl2pPr>
            <a:lvl3pPr marL="914400" algn="l" rtl="0" fontAlgn="base">
              <a:spcBef>
                <a:spcPct val="20000"/>
              </a:spcBef>
              <a:spcAft>
                <a:spcPct val="0"/>
              </a:spcAft>
              <a:buClr>
                <a:schemeClr val="hlink"/>
              </a:buClr>
              <a:buSzPct val="70000"/>
              <a:buFont typeface="Wingdings" pitchFamily="2" charset="2"/>
              <a:defRPr sz="2400" kern="1200">
                <a:solidFill>
                  <a:schemeClr val="tx1"/>
                </a:solidFill>
                <a:latin typeface="Times New Roman" pitchFamily="18" charset="0"/>
                <a:ea typeface="+mn-ea"/>
                <a:cs typeface="Arial" pitchFamily="34" charset="0"/>
              </a:defRPr>
            </a:lvl3pPr>
            <a:lvl4pPr marL="1371600" algn="l" rtl="0" fontAlgn="base">
              <a:spcBef>
                <a:spcPct val="20000"/>
              </a:spcBef>
              <a:spcAft>
                <a:spcPct val="0"/>
              </a:spcAft>
              <a:buClr>
                <a:schemeClr val="hlink"/>
              </a:buClr>
              <a:buSzPct val="70000"/>
              <a:buFont typeface="Wingdings" pitchFamily="2" charset="2"/>
              <a:defRPr sz="2400" kern="1200">
                <a:solidFill>
                  <a:schemeClr val="tx1"/>
                </a:solidFill>
                <a:latin typeface="Times New Roman" pitchFamily="18" charset="0"/>
                <a:ea typeface="+mn-ea"/>
                <a:cs typeface="Arial" pitchFamily="34" charset="0"/>
              </a:defRPr>
            </a:lvl4pPr>
            <a:lvl5pPr marL="1828800" algn="l" rtl="0" fontAlgn="base">
              <a:spcBef>
                <a:spcPct val="20000"/>
              </a:spcBef>
              <a:spcAft>
                <a:spcPct val="0"/>
              </a:spcAft>
              <a:buClr>
                <a:schemeClr val="hlink"/>
              </a:buClr>
              <a:buSzPct val="70000"/>
              <a:buFont typeface="Wingdings" pitchFamily="2" charset="2"/>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a:lstStyle>
          <a:p>
            <a:pPr>
              <a:defRPr/>
            </a:pPr>
            <a:r>
              <a:rPr lang="en-US" sz="900" b="0" i="1" dirty="0" smtClean="0">
                <a:solidFill>
                  <a:schemeClr val="tx1"/>
                </a:solidFill>
                <a:latin typeface="Arial"/>
              </a:rPr>
              <a:t>Copyright © </a:t>
            </a:r>
            <a:r>
              <a:rPr lang="en-US" sz="900" b="0" i="1" dirty="0" smtClean="0">
                <a:solidFill>
                  <a:schemeClr val="tx1"/>
                </a:solidFill>
                <a:latin typeface="Arial"/>
              </a:rPr>
              <a:t>2019 </a:t>
            </a:r>
            <a:r>
              <a:rPr lang="en-US" sz="900" b="0" i="1" dirty="0" smtClean="0">
                <a:solidFill>
                  <a:schemeClr val="tx1"/>
                </a:solidFill>
                <a:latin typeface="Arial"/>
              </a:rPr>
              <a:t>McGraw-Hill Education. All rights reserved. No reproduction or distribution without the prior written consent of McGraw-Hill Education.</a:t>
            </a:r>
          </a:p>
          <a:p>
            <a:pPr>
              <a:defRPr/>
            </a:pPr>
            <a:endParaRPr lang="en-US" dirty="0"/>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iming>
    <p:tnLst>
      <p:par>
        <p:cTn xmlns:p14="http://schemas.microsoft.com/office/powerpoint/2010/main" id="1" dur="indefinite" restart="never" nodeType="tmRoot"/>
      </p:par>
    </p:tnLst>
  </p:timing>
  <p:hf sldNum="0" hdr="0" ftr="0" dt="0"/>
  <p:txStyles>
    <p:titleStyle>
      <a:lvl1pPr algn="ctr" rtl="0" eaLnBrk="0" fontAlgn="base" hangingPunct="0">
        <a:spcBef>
          <a:spcPct val="0"/>
        </a:spcBef>
        <a:spcAft>
          <a:spcPct val="0"/>
        </a:spcAft>
        <a:defRPr sz="3900">
          <a:solidFill>
            <a:schemeClr val="tx2"/>
          </a:solidFill>
          <a:latin typeface="+mj-lt"/>
          <a:ea typeface="+mj-ea"/>
          <a:cs typeface="+mj-cs"/>
        </a:defRPr>
      </a:lvl1pPr>
      <a:lvl2pPr algn="ctr" rtl="0" eaLnBrk="0" fontAlgn="base" hangingPunct="0">
        <a:spcBef>
          <a:spcPct val="0"/>
        </a:spcBef>
        <a:spcAft>
          <a:spcPct val="0"/>
        </a:spcAft>
        <a:defRPr sz="3900">
          <a:solidFill>
            <a:schemeClr val="tx2"/>
          </a:solidFill>
          <a:latin typeface="Arial" charset="0"/>
          <a:cs typeface="Arial" charset="0"/>
        </a:defRPr>
      </a:lvl2pPr>
      <a:lvl3pPr algn="ctr" rtl="0" eaLnBrk="0" fontAlgn="base" hangingPunct="0">
        <a:spcBef>
          <a:spcPct val="0"/>
        </a:spcBef>
        <a:spcAft>
          <a:spcPct val="0"/>
        </a:spcAft>
        <a:defRPr sz="3900">
          <a:solidFill>
            <a:schemeClr val="tx2"/>
          </a:solidFill>
          <a:latin typeface="Arial" charset="0"/>
          <a:cs typeface="Arial" charset="0"/>
        </a:defRPr>
      </a:lvl3pPr>
      <a:lvl4pPr algn="ctr" rtl="0" eaLnBrk="0" fontAlgn="base" hangingPunct="0">
        <a:spcBef>
          <a:spcPct val="0"/>
        </a:spcBef>
        <a:spcAft>
          <a:spcPct val="0"/>
        </a:spcAft>
        <a:defRPr sz="3900">
          <a:solidFill>
            <a:schemeClr val="tx2"/>
          </a:solidFill>
          <a:latin typeface="Arial" charset="0"/>
          <a:cs typeface="Arial" charset="0"/>
        </a:defRPr>
      </a:lvl4pPr>
      <a:lvl5pPr algn="ctr" rtl="0" eaLnBrk="0" fontAlgn="base" hangingPunct="0">
        <a:spcBef>
          <a:spcPct val="0"/>
        </a:spcBef>
        <a:spcAft>
          <a:spcPct val="0"/>
        </a:spcAft>
        <a:defRPr sz="3900">
          <a:solidFill>
            <a:schemeClr val="tx2"/>
          </a:solidFill>
          <a:latin typeface="Arial" charset="0"/>
          <a:cs typeface="Arial" charset="0"/>
        </a:defRPr>
      </a:lvl5pPr>
      <a:lvl6pPr marL="404942" algn="ctr" rtl="0" eaLnBrk="1" fontAlgn="base" hangingPunct="1">
        <a:spcBef>
          <a:spcPct val="0"/>
        </a:spcBef>
        <a:spcAft>
          <a:spcPct val="0"/>
        </a:spcAft>
        <a:defRPr sz="3900">
          <a:solidFill>
            <a:schemeClr val="tx2"/>
          </a:solidFill>
          <a:latin typeface="Arial" charset="0"/>
          <a:cs typeface="Arial" charset="0"/>
        </a:defRPr>
      </a:lvl6pPr>
      <a:lvl7pPr marL="809884" algn="ctr" rtl="0" eaLnBrk="1" fontAlgn="base" hangingPunct="1">
        <a:spcBef>
          <a:spcPct val="0"/>
        </a:spcBef>
        <a:spcAft>
          <a:spcPct val="0"/>
        </a:spcAft>
        <a:defRPr sz="3900">
          <a:solidFill>
            <a:schemeClr val="tx2"/>
          </a:solidFill>
          <a:latin typeface="Arial" charset="0"/>
          <a:cs typeface="Arial" charset="0"/>
        </a:defRPr>
      </a:lvl7pPr>
      <a:lvl8pPr marL="1214826" algn="ctr" rtl="0" eaLnBrk="1" fontAlgn="base" hangingPunct="1">
        <a:spcBef>
          <a:spcPct val="0"/>
        </a:spcBef>
        <a:spcAft>
          <a:spcPct val="0"/>
        </a:spcAft>
        <a:defRPr sz="3900">
          <a:solidFill>
            <a:schemeClr val="tx2"/>
          </a:solidFill>
          <a:latin typeface="Arial" charset="0"/>
          <a:cs typeface="Arial" charset="0"/>
        </a:defRPr>
      </a:lvl8pPr>
      <a:lvl9pPr marL="1619768" algn="ctr" rtl="0" eaLnBrk="1" fontAlgn="base" hangingPunct="1">
        <a:spcBef>
          <a:spcPct val="0"/>
        </a:spcBef>
        <a:spcAft>
          <a:spcPct val="0"/>
        </a:spcAft>
        <a:defRPr sz="3900">
          <a:solidFill>
            <a:schemeClr val="tx2"/>
          </a:solidFill>
          <a:latin typeface="Arial" charset="0"/>
          <a:cs typeface="Arial" charset="0"/>
        </a:defRPr>
      </a:lvl9pPr>
    </p:titleStyle>
    <p:bodyStyle>
      <a:lvl1pPr marL="303213" indent="-303213" algn="l" rtl="0" eaLnBrk="0" fontAlgn="base" hangingPunct="0">
        <a:spcBef>
          <a:spcPct val="20000"/>
        </a:spcBef>
        <a:spcAft>
          <a:spcPct val="0"/>
        </a:spcAft>
        <a:buChar char="•"/>
        <a:defRPr sz="2800">
          <a:solidFill>
            <a:schemeClr val="tx1"/>
          </a:solidFill>
          <a:latin typeface="+mn-lt"/>
          <a:ea typeface="+mn-ea"/>
          <a:cs typeface="+mn-cs"/>
        </a:defRPr>
      </a:lvl1pPr>
      <a:lvl2pPr marL="657225" indent="-252413" algn="l" rtl="0" eaLnBrk="0" fontAlgn="base" hangingPunct="0">
        <a:spcBef>
          <a:spcPct val="20000"/>
        </a:spcBef>
        <a:spcAft>
          <a:spcPct val="0"/>
        </a:spcAft>
        <a:buChar char="–"/>
        <a:defRPr sz="2500">
          <a:solidFill>
            <a:schemeClr val="tx1"/>
          </a:solidFill>
          <a:latin typeface="+mn-lt"/>
          <a:cs typeface="+mn-cs"/>
        </a:defRPr>
      </a:lvl2pPr>
      <a:lvl3pPr marL="1011238" indent="-201613" algn="l" rtl="0" eaLnBrk="0" fontAlgn="base" hangingPunct="0">
        <a:spcBef>
          <a:spcPct val="20000"/>
        </a:spcBef>
        <a:spcAft>
          <a:spcPct val="0"/>
        </a:spcAft>
        <a:buChar char="•"/>
        <a:defRPr sz="2100">
          <a:solidFill>
            <a:schemeClr val="tx1"/>
          </a:solidFill>
          <a:latin typeface="+mn-lt"/>
          <a:cs typeface="+mn-cs"/>
        </a:defRPr>
      </a:lvl3pPr>
      <a:lvl4pPr marL="1416050" indent="-201613" algn="l" rtl="0" eaLnBrk="0" fontAlgn="base" hangingPunct="0">
        <a:spcBef>
          <a:spcPct val="20000"/>
        </a:spcBef>
        <a:spcAft>
          <a:spcPct val="0"/>
        </a:spcAft>
        <a:buChar char="–"/>
        <a:defRPr>
          <a:solidFill>
            <a:schemeClr val="tx1"/>
          </a:solidFill>
          <a:latin typeface="+mn-lt"/>
          <a:cs typeface="+mn-cs"/>
        </a:defRPr>
      </a:lvl4pPr>
      <a:lvl5pPr marL="1820863" indent="-201613" algn="l" rtl="0" eaLnBrk="0" fontAlgn="base" hangingPunct="0">
        <a:spcBef>
          <a:spcPct val="20000"/>
        </a:spcBef>
        <a:spcAft>
          <a:spcPct val="0"/>
        </a:spcAft>
        <a:buChar char="»"/>
        <a:defRPr>
          <a:solidFill>
            <a:schemeClr val="tx1"/>
          </a:solidFill>
          <a:latin typeface="+mn-lt"/>
          <a:cs typeface="+mn-cs"/>
        </a:defRPr>
      </a:lvl5pPr>
      <a:lvl6pPr marL="2227181" indent="-202471" algn="l" rtl="0" eaLnBrk="1" fontAlgn="base" hangingPunct="1">
        <a:spcBef>
          <a:spcPct val="20000"/>
        </a:spcBef>
        <a:spcAft>
          <a:spcPct val="0"/>
        </a:spcAft>
        <a:buChar char="»"/>
        <a:defRPr sz="1800">
          <a:solidFill>
            <a:schemeClr val="tx1"/>
          </a:solidFill>
          <a:latin typeface="+mn-lt"/>
          <a:cs typeface="+mn-cs"/>
        </a:defRPr>
      </a:lvl6pPr>
      <a:lvl7pPr marL="2632123" indent="-202471" algn="l" rtl="0" eaLnBrk="1" fontAlgn="base" hangingPunct="1">
        <a:spcBef>
          <a:spcPct val="20000"/>
        </a:spcBef>
        <a:spcAft>
          <a:spcPct val="0"/>
        </a:spcAft>
        <a:buChar char="»"/>
        <a:defRPr sz="1800">
          <a:solidFill>
            <a:schemeClr val="tx1"/>
          </a:solidFill>
          <a:latin typeface="+mn-lt"/>
          <a:cs typeface="+mn-cs"/>
        </a:defRPr>
      </a:lvl7pPr>
      <a:lvl8pPr marL="3037065" indent="-202471" algn="l" rtl="0" eaLnBrk="1" fontAlgn="base" hangingPunct="1">
        <a:spcBef>
          <a:spcPct val="20000"/>
        </a:spcBef>
        <a:spcAft>
          <a:spcPct val="0"/>
        </a:spcAft>
        <a:buChar char="»"/>
        <a:defRPr sz="1800">
          <a:solidFill>
            <a:schemeClr val="tx1"/>
          </a:solidFill>
          <a:latin typeface="+mn-lt"/>
          <a:cs typeface="+mn-cs"/>
        </a:defRPr>
      </a:lvl8pPr>
      <a:lvl9pPr marL="3442007" indent="-202471" algn="l" rtl="0" eaLnBrk="1" fontAlgn="base" hangingPunct="1">
        <a:spcBef>
          <a:spcPct val="20000"/>
        </a:spcBef>
        <a:spcAft>
          <a:spcPct val="0"/>
        </a:spcAft>
        <a:buChar char="»"/>
        <a:defRPr sz="1800">
          <a:solidFill>
            <a:schemeClr val="tx1"/>
          </a:solidFill>
          <a:latin typeface="+mn-lt"/>
          <a:cs typeface="+mn-cs"/>
        </a:defRPr>
      </a:lvl9pPr>
    </p:bodyStyle>
    <p:otherStyle>
      <a:defPPr>
        <a:defRPr lang="en-US"/>
      </a:defPPr>
      <a:lvl1pPr marL="0" algn="l" defTabSz="809884" rtl="0" eaLnBrk="1" latinLnBrk="0" hangingPunct="1">
        <a:defRPr sz="1600" kern="1200">
          <a:solidFill>
            <a:schemeClr val="tx1"/>
          </a:solidFill>
          <a:latin typeface="+mn-lt"/>
          <a:ea typeface="+mn-ea"/>
          <a:cs typeface="+mn-cs"/>
        </a:defRPr>
      </a:lvl1pPr>
      <a:lvl2pPr marL="404942" algn="l" defTabSz="809884" rtl="0" eaLnBrk="1" latinLnBrk="0" hangingPunct="1">
        <a:defRPr sz="1600" kern="1200">
          <a:solidFill>
            <a:schemeClr val="tx1"/>
          </a:solidFill>
          <a:latin typeface="+mn-lt"/>
          <a:ea typeface="+mn-ea"/>
          <a:cs typeface="+mn-cs"/>
        </a:defRPr>
      </a:lvl2pPr>
      <a:lvl3pPr marL="809884" algn="l" defTabSz="809884" rtl="0" eaLnBrk="1" latinLnBrk="0" hangingPunct="1">
        <a:defRPr sz="1600" kern="1200">
          <a:solidFill>
            <a:schemeClr val="tx1"/>
          </a:solidFill>
          <a:latin typeface="+mn-lt"/>
          <a:ea typeface="+mn-ea"/>
          <a:cs typeface="+mn-cs"/>
        </a:defRPr>
      </a:lvl3pPr>
      <a:lvl4pPr marL="1214826" algn="l" defTabSz="809884" rtl="0" eaLnBrk="1" latinLnBrk="0" hangingPunct="1">
        <a:defRPr sz="1600" kern="1200">
          <a:solidFill>
            <a:schemeClr val="tx1"/>
          </a:solidFill>
          <a:latin typeface="+mn-lt"/>
          <a:ea typeface="+mn-ea"/>
          <a:cs typeface="+mn-cs"/>
        </a:defRPr>
      </a:lvl4pPr>
      <a:lvl5pPr marL="1619768" algn="l" defTabSz="809884" rtl="0" eaLnBrk="1" latinLnBrk="0" hangingPunct="1">
        <a:defRPr sz="1600" kern="1200">
          <a:solidFill>
            <a:schemeClr val="tx1"/>
          </a:solidFill>
          <a:latin typeface="+mn-lt"/>
          <a:ea typeface="+mn-ea"/>
          <a:cs typeface="+mn-cs"/>
        </a:defRPr>
      </a:lvl5pPr>
      <a:lvl6pPr marL="2024710" algn="l" defTabSz="809884" rtl="0" eaLnBrk="1" latinLnBrk="0" hangingPunct="1">
        <a:defRPr sz="1600" kern="1200">
          <a:solidFill>
            <a:schemeClr val="tx1"/>
          </a:solidFill>
          <a:latin typeface="+mn-lt"/>
          <a:ea typeface="+mn-ea"/>
          <a:cs typeface="+mn-cs"/>
        </a:defRPr>
      </a:lvl6pPr>
      <a:lvl7pPr marL="2429652" algn="l" defTabSz="809884" rtl="0" eaLnBrk="1" latinLnBrk="0" hangingPunct="1">
        <a:defRPr sz="1600" kern="1200">
          <a:solidFill>
            <a:schemeClr val="tx1"/>
          </a:solidFill>
          <a:latin typeface="+mn-lt"/>
          <a:ea typeface="+mn-ea"/>
          <a:cs typeface="+mn-cs"/>
        </a:defRPr>
      </a:lvl7pPr>
      <a:lvl8pPr marL="2834594" algn="l" defTabSz="809884" rtl="0" eaLnBrk="1" latinLnBrk="0" hangingPunct="1">
        <a:defRPr sz="1600" kern="1200">
          <a:solidFill>
            <a:schemeClr val="tx1"/>
          </a:solidFill>
          <a:latin typeface="+mn-lt"/>
          <a:ea typeface="+mn-ea"/>
          <a:cs typeface="+mn-cs"/>
        </a:defRPr>
      </a:lvl8pPr>
      <a:lvl9pPr marL="3239536" algn="l" defTabSz="809884"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7"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diagramData" Target="../diagrams/data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diagramData" Target="../diagrams/data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4" Type="http://schemas.openxmlformats.org/officeDocument/2006/relationships/diagramQuickStyle" Target="../diagrams/quickStyle8.xml"/><Relationship Id="rId5" Type="http://schemas.openxmlformats.org/officeDocument/2006/relationships/diagramColors" Target="../diagrams/colors8.xml"/><Relationship Id="rId6" Type="http://schemas.microsoft.com/office/2007/relationships/diagramDrawing" Target="../diagrams/drawing8.xml"/><Relationship Id="rId1" Type="http://schemas.openxmlformats.org/officeDocument/2006/relationships/slideLayout" Target="../slideLayouts/slideLayout2.xml"/><Relationship Id="rId2" Type="http://schemas.openxmlformats.org/officeDocument/2006/relationships/diagramData" Target="../diagrams/data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9.xml"/><Relationship Id="rId4" Type="http://schemas.openxmlformats.org/officeDocument/2006/relationships/diagramLayout" Target="../diagrams/layout9.xml"/><Relationship Id="rId5" Type="http://schemas.openxmlformats.org/officeDocument/2006/relationships/diagramQuickStyle" Target="../diagrams/quickStyle9.xml"/><Relationship Id="rId6" Type="http://schemas.openxmlformats.org/officeDocument/2006/relationships/diagramColors" Target="../diagrams/colors9.xml"/><Relationship Id="rId7" Type="http://schemas.microsoft.com/office/2007/relationships/diagramDrawing" Target="../diagrams/drawing9.xml"/><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0.xml"/><Relationship Id="rId4" Type="http://schemas.openxmlformats.org/officeDocument/2006/relationships/diagramQuickStyle" Target="../diagrams/quickStyle10.xml"/><Relationship Id="rId5" Type="http://schemas.openxmlformats.org/officeDocument/2006/relationships/diagramColors" Target="../diagrams/colors10.xml"/><Relationship Id="rId6" Type="http://schemas.microsoft.com/office/2007/relationships/diagramDrawing" Target="../diagrams/drawing10.xml"/><Relationship Id="rId1" Type="http://schemas.openxmlformats.org/officeDocument/2006/relationships/slideLayout" Target="../slideLayouts/slideLayout2.xml"/><Relationship Id="rId2" Type="http://schemas.openxmlformats.org/officeDocument/2006/relationships/diagramData" Target="../diagrams/data10.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1.xml"/><Relationship Id="rId4" Type="http://schemas.openxmlformats.org/officeDocument/2006/relationships/diagramQuickStyle" Target="../diagrams/quickStyle11.xml"/><Relationship Id="rId5" Type="http://schemas.openxmlformats.org/officeDocument/2006/relationships/diagramColors" Target="../diagrams/colors11.xml"/><Relationship Id="rId6" Type="http://schemas.microsoft.com/office/2007/relationships/diagramDrawing" Target="../diagrams/drawing11.xml"/><Relationship Id="rId1" Type="http://schemas.openxmlformats.org/officeDocument/2006/relationships/slideLayout" Target="../slideLayouts/slideLayout2.xml"/><Relationship Id="rId2" Type="http://schemas.openxmlformats.org/officeDocument/2006/relationships/diagramData" Target="../diagrams/data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2.xml"/><Relationship Id="rId4" Type="http://schemas.openxmlformats.org/officeDocument/2006/relationships/diagramQuickStyle" Target="../diagrams/quickStyle12.xml"/><Relationship Id="rId5" Type="http://schemas.openxmlformats.org/officeDocument/2006/relationships/diagramColors" Target="../diagrams/colors12.xml"/><Relationship Id="rId6" Type="http://schemas.microsoft.com/office/2007/relationships/diagramDrawing" Target="../diagrams/drawing12.xml"/><Relationship Id="rId1" Type="http://schemas.openxmlformats.org/officeDocument/2006/relationships/slideLayout" Target="../slideLayouts/slideLayout2.xml"/><Relationship Id="rId2" Type="http://schemas.openxmlformats.org/officeDocument/2006/relationships/diagramData" Target="../diagrams/data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3.xml"/><Relationship Id="rId4" Type="http://schemas.openxmlformats.org/officeDocument/2006/relationships/diagramQuickStyle" Target="../diagrams/quickStyle13.xml"/><Relationship Id="rId5" Type="http://schemas.openxmlformats.org/officeDocument/2006/relationships/diagramColors" Target="../diagrams/colors13.xml"/><Relationship Id="rId6" Type="http://schemas.microsoft.com/office/2007/relationships/diagramDrawing" Target="../diagrams/drawing13.xml"/><Relationship Id="rId1" Type="http://schemas.openxmlformats.org/officeDocument/2006/relationships/slideLayout" Target="../slideLayouts/slideLayout2.xml"/><Relationship Id="rId2" Type="http://schemas.openxmlformats.org/officeDocument/2006/relationships/diagramData" Target="../diagrams/data1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4.xml"/><Relationship Id="rId4" Type="http://schemas.openxmlformats.org/officeDocument/2006/relationships/diagramQuickStyle" Target="../diagrams/quickStyle14.xml"/><Relationship Id="rId5" Type="http://schemas.openxmlformats.org/officeDocument/2006/relationships/diagramColors" Target="../diagrams/colors14.xml"/><Relationship Id="rId6" Type="http://schemas.microsoft.com/office/2007/relationships/diagramDrawing" Target="../diagrams/drawing14.xml"/><Relationship Id="rId1" Type="http://schemas.openxmlformats.org/officeDocument/2006/relationships/slideLayout" Target="../slideLayouts/slideLayout2.xml"/><Relationship Id="rId2" Type="http://schemas.openxmlformats.org/officeDocument/2006/relationships/diagramData" Target="../diagrams/data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5.xml"/><Relationship Id="rId4" Type="http://schemas.openxmlformats.org/officeDocument/2006/relationships/diagramQuickStyle" Target="../diagrams/quickStyle15.xml"/><Relationship Id="rId5" Type="http://schemas.openxmlformats.org/officeDocument/2006/relationships/diagramColors" Target="../diagrams/colors15.xml"/><Relationship Id="rId6" Type="http://schemas.microsoft.com/office/2007/relationships/diagramDrawing" Target="../diagrams/drawing15.xml"/><Relationship Id="rId1" Type="http://schemas.openxmlformats.org/officeDocument/2006/relationships/slideLayout" Target="../slideLayouts/slideLayout2.xml"/><Relationship Id="rId2" Type="http://schemas.openxmlformats.org/officeDocument/2006/relationships/diagramData" Target="../diagrams/data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6.xml"/><Relationship Id="rId4" Type="http://schemas.openxmlformats.org/officeDocument/2006/relationships/diagramQuickStyle" Target="../diagrams/quickStyle16.xml"/><Relationship Id="rId5" Type="http://schemas.openxmlformats.org/officeDocument/2006/relationships/diagramColors" Target="../diagrams/colors16.xml"/><Relationship Id="rId6" Type="http://schemas.microsoft.com/office/2007/relationships/diagramDrawing" Target="../diagrams/drawing16.xml"/><Relationship Id="rId1" Type="http://schemas.openxmlformats.org/officeDocument/2006/relationships/slideLayout" Target="../slideLayouts/slideLayout2.xml"/><Relationship Id="rId2" Type="http://schemas.openxmlformats.org/officeDocument/2006/relationships/diagramData" Target="../diagrams/data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7.xml"/><Relationship Id="rId4" Type="http://schemas.openxmlformats.org/officeDocument/2006/relationships/diagramQuickStyle" Target="../diagrams/quickStyle17.xml"/><Relationship Id="rId5" Type="http://schemas.openxmlformats.org/officeDocument/2006/relationships/diagramColors" Target="../diagrams/colors17.xml"/><Relationship Id="rId6" Type="http://schemas.microsoft.com/office/2007/relationships/diagramDrawing" Target="../diagrams/drawing17.xml"/><Relationship Id="rId1" Type="http://schemas.openxmlformats.org/officeDocument/2006/relationships/slideLayout" Target="../slideLayouts/slideLayout6.xml"/><Relationship Id="rId2" Type="http://schemas.openxmlformats.org/officeDocument/2006/relationships/diagramData" Target="../diagrams/data17.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8.xml"/><Relationship Id="rId4" Type="http://schemas.openxmlformats.org/officeDocument/2006/relationships/diagramQuickStyle" Target="../diagrams/quickStyle18.xml"/><Relationship Id="rId5" Type="http://schemas.openxmlformats.org/officeDocument/2006/relationships/diagramColors" Target="../diagrams/colors18.xml"/><Relationship Id="rId6" Type="http://schemas.microsoft.com/office/2007/relationships/diagramDrawing" Target="../diagrams/drawing18.xml"/><Relationship Id="rId1" Type="http://schemas.openxmlformats.org/officeDocument/2006/relationships/slideLayout" Target="../slideLayouts/slideLayout6.xml"/><Relationship Id="rId2" Type="http://schemas.openxmlformats.org/officeDocument/2006/relationships/diagramData" Target="../diagrams/data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9.xml"/><Relationship Id="rId4" Type="http://schemas.openxmlformats.org/officeDocument/2006/relationships/diagramQuickStyle" Target="../diagrams/quickStyle19.xml"/><Relationship Id="rId5" Type="http://schemas.openxmlformats.org/officeDocument/2006/relationships/diagramColors" Target="../diagrams/colors19.xml"/><Relationship Id="rId6" Type="http://schemas.microsoft.com/office/2007/relationships/diagramDrawing" Target="../diagrams/drawing19.xml"/><Relationship Id="rId1" Type="http://schemas.openxmlformats.org/officeDocument/2006/relationships/slideLayout" Target="../slideLayouts/slideLayout2.xml"/><Relationship Id="rId2" Type="http://schemas.openxmlformats.org/officeDocument/2006/relationships/diagramData" Target="../diagrams/data1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254000" y="5433833"/>
            <a:ext cx="7733307" cy="509767"/>
          </a:xfrm>
        </p:spPr>
        <p:txBody>
          <a:bodyPr/>
          <a:lstStyle/>
          <a:p>
            <a:pPr>
              <a:defRPr/>
            </a:pPr>
            <a:r>
              <a:rPr lang="en-US" dirty="0" smtClean="0">
                <a:solidFill>
                  <a:schemeClr val="bg1"/>
                </a:solidFill>
                <a:latin typeface="Arial"/>
                <a:cs typeface="Arial"/>
              </a:rPr>
              <a:t>Copyright © 2019 </a:t>
            </a:r>
            <a:r>
              <a:rPr lang="en-US" dirty="0" smtClean="0">
                <a:solidFill>
                  <a:schemeClr val="bg1"/>
                </a:solidFill>
                <a:latin typeface="Arial"/>
                <a:cs typeface="Arial"/>
              </a:rPr>
              <a:t>McGraw</a:t>
            </a:r>
            <a:r>
              <a:rPr lang="en-US" dirty="0" smtClean="0">
                <a:solidFill>
                  <a:schemeClr val="bg1"/>
                </a:solidFill>
                <a:latin typeface="Arial"/>
                <a:cs typeface="Arial"/>
              </a:rPr>
              <a:t>-Hill Education. All rights reserved. No reproduction or distribution without the prior written consent of McGraw-Hill Education.</a:t>
            </a:r>
            <a:endParaRPr lang="en-US" dirty="0">
              <a:solidFill>
                <a:schemeClr val="bg1"/>
              </a:solidFill>
              <a:latin typeface="Arial"/>
              <a:cs typeface="Arial"/>
            </a:endParaRPr>
          </a:p>
        </p:txBody>
      </p:sp>
      <p:sp>
        <p:nvSpPr>
          <p:cNvPr id="3" name="TextBox 2"/>
          <p:cNvSpPr txBox="1"/>
          <p:nvPr/>
        </p:nvSpPr>
        <p:spPr>
          <a:xfrm>
            <a:off x="4060494" y="2155991"/>
            <a:ext cx="902331" cy="492443"/>
          </a:xfrm>
          <a:prstGeom prst="rect">
            <a:avLst/>
          </a:prstGeom>
          <a:noFill/>
        </p:spPr>
        <p:txBody>
          <a:bodyPr wrap="square" rtlCol="0">
            <a:spAutoFit/>
          </a:bodyPr>
          <a:lstStyle/>
          <a:p>
            <a:r>
              <a:rPr lang="en-US" sz="2600" b="1" dirty="0" smtClean="0">
                <a:solidFill>
                  <a:schemeClr val="accent2">
                    <a:lumMod val="75000"/>
                  </a:schemeClr>
                </a:solidFill>
                <a:latin typeface="Arial"/>
                <a:cs typeface="Arial"/>
              </a:rPr>
              <a:t>18/e</a:t>
            </a:r>
            <a:endParaRPr lang="en-US" sz="2600" b="1" dirty="0">
              <a:solidFill>
                <a:schemeClr val="accent2">
                  <a:lumMod val="75000"/>
                </a:schemeClr>
              </a:solidFill>
              <a:latin typeface="Arial"/>
              <a:cs typeface="Arial"/>
            </a:endParaRPr>
          </a:p>
        </p:txBody>
      </p:sp>
    </p:spTree>
    <p:extLst>
      <p:ext uri="{BB962C8B-B14F-4D97-AF65-F5344CB8AC3E}">
        <p14:creationId xmlns:p14="http://schemas.microsoft.com/office/powerpoint/2010/main" val="254535843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Program Revenue Categories</a:t>
            </a:r>
            <a:endParaRPr lang="en-US" sz="3200" b="1" dirty="0"/>
          </a:p>
        </p:txBody>
      </p:sp>
      <p:graphicFrame>
        <p:nvGraphicFramePr>
          <p:cNvPr id="4" name="Diagram 3"/>
          <p:cNvGraphicFramePr/>
          <p:nvPr>
            <p:extLst>
              <p:ext uri="{D42A27DB-BD31-4B8C-83A1-F6EECF244321}">
                <p14:modId xmlns:p14="http://schemas.microsoft.com/office/powerpoint/2010/main" val="820100872"/>
              </p:ext>
            </p:extLst>
          </p:nvPr>
        </p:nvGraphicFramePr>
        <p:xfrm>
          <a:off x="701749" y="1802218"/>
          <a:ext cx="7113181"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364526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Reporting Special Items and Certain Transfers</a:t>
            </a:r>
            <a:endParaRPr lang="en-US" sz="3200" b="1" dirty="0"/>
          </a:p>
        </p:txBody>
      </p:sp>
      <p:sp>
        <p:nvSpPr>
          <p:cNvPr id="3" name="Content Placeholder 2"/>
          <p:cNvSpPr>
            <a:spLocks noGrp="1"/>
          </p:cNvSpPr>
          <p:nvPr>
            <p:ph idx="1"/>
          </p:nvPr>
        </p:nvSpPr>
        <p:spPr/>
        <p:txBody>
          <a:bodyPr/>
          <a:lstStyle/>
          <a:p>
            <a:pPr marL="0" indent="0">
              <a:spcBef>
                <a:spcPts val="0"/>
              </a:spcBef>
              <a:spcAft>
                <a:spcPts val="1200"/>
              </a:spcAft>
              <a:buNone/>
            </a:pPr>
            <a:r>
              <a:rPr lang="en-US" sz="2400" dirty="0" smtClean="0"/>
              <a:t>The following items are reported as separate line items below General Revenues in the Statement of Activities:</a:t>
            </a:r>
            <a:endParaRPr lang="en-US" sz="2400" dirty="0"/>
          </a:p>
          <a:p>
            <a:pPr lvl="1">
              <a:spcBef>
                <a:spcPts val="0"/>
              </a:spcBef>
              <a:spcAft>
                <a:spcPts val="600"/>
              </a:spcAft>
              <a:buFont typeface="Wingdings" panose="05000000000000000000" pitchFamily="2" charset="2"/>
              <a:buChar char="§"/>
            </a:pPr>
            <a:r>
              <a:rPr lang="en-US" sz="2100" b="1" dirty="0" smtClean="0"/>
              <a:t>Special items </a:t>
            </a:r>
            <a:r>
              <a:rPr lang="en-US" sz="2100" dirty="0" smtClean="0"/>
              <a:t>are items </a:t>
            </a:r>
            <a:r>
              <a:rPr lang="en-US" sz="2100" i="1" dirty="0"/>
              <a:t>within management’s control </a:t>
            </a:r>
            <a:r>
              <a:rPr lang="en-US" sz="2100" dirty="0"/>
              <a:t>that may be </a:t>
            </a:r>
            <a:r>
              <a:rPr lang="en-US" sz="2100" dirty="0" smtClean="0"/>
              <a:t>either unusual </a:t>
            </a:r>
            <a:r>
              <a:rPr lang="en-US" sz="2100" dirty="0"/>
              <a:t>in nature or infrequent in </a:t>
            </a:r>
            <a:r>
              <a:rPr lang="en-US" sz="2100" dirty="0" smtClean="0"/>
              <a:t>occurrence.</a:t>
            </a:r>
          </a:p>
          <a:p>
            <a:pPr lvl="1">
              <a:spcBef>
                <a:spcPts val="0"/>
              </a:spcBef>
              <a:spcAft>
                <a:spcPts val="600"/>
              </a:spcAft>
              <a:buFont typeface="Wingdings" panose="05000000000000000000" pitchFamily="2" charset="2"/>
              <a:buChar char="§"/>
            </a:pPr>
            <a:r>
              <a:rPr lang="en-US" sz="2100" b="1" dirty="0" smtClean="0"/>
              <a:t>Extraordinary </a:t>
            </a:r>
            <a:r>
              <a:rPr lang="en-US" sz="2100" b="1" dirty="0"/>
              <a:t>items </a:t>
            </a:r>
            <a:r>
              <a:rPr lang="en-US" sz="2100" dirty="0"/>
              <a:t>are </a:t>
            </a:r>
            <a:r>
              <a:rPr lang="en-US" sz="2100" dirty="0" smtClean="0"/>
              <a:t>items </a:t>
            </a:r>
            <a:r>
              <a:rPr lang="en-US" sz="2100" dirty="0"/>
              <a:t>or other events that are both unusual in nature and infrequent in </a:t>
            </a:r>
            <a:r>
              <a:rPr lang="en-US" sz="2100" dirty="0" smtClean="0"/>
              <a:t>occurrence.</a:t>
            </a:r>
          </a:p>
          <a:p>
            <a:pPr lvl="1">
              <a:spcBef>
                <a:spcPts val="0"/>
              </a:spcBef>
              <a:spcAft>
                <a:spcPts val="600"/>
              </a:spcAft>
              <a:buFont typeface="Wingdings" panose="05000000000000000000" pitchFamily="2" charset="2"/>
              <a:buChar char="§"/>
            </a:pPr>
            <a:r>
              <a:rPr lang="en-US" sz="2100" b="1" dirty="0" smtClean="0"/>
              <a:t>Transfers</a:t>
            </a:r>
            <a:r>
              <a:rPr lang="en-US" sz="2100" dirty="0" smtClean="0"/>
              <a:t> between governmental activities and business-type activities.</a:t>
            </a:r>
          </a:p>
        </p:txBody>
      </p:sp>
    </p:spTree>
    <p:extLst>
      <p:ext uri="{BB962C8B-B14F-4D97-AF65-F5344CB8AC3E}">
        <p14:creationId xmlns:p14="http://schemas.microsoft.com/office/powerpoint/2010/main" val="80241587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Structure and Characteristics of Governmental Funds (1 of 2)</a:t>
            </a:r>
            <a:endParaRPr lang="en-US" sz="3200" b="1" dirty="0"/>
          </a:p>
        </p:txBody>
      </p:sp>
      <p:sp>
        <p:nvSpPr>
          <p:cNvPr id="3" name="Content Placeholder 2"/>
          <p:cNvSpPr>
            <a:spLocks noGrp="1"/>
          </p:cNvSpPr>
          <p:nvPr>
            <p:ph idx="1"/>
          </p:nvPr>
        </p:nvSpPr>
        <p:spPr/>
        <p:txBody>
          <a:bodyPr/>
          <a:lstStyle/>
          <a:p>
            <a:pPr marL="0" indent="0">
              <a:buNone/>
            </a:pPr>
            <a:r>
              <a:rPr lang="en-US" sz="2000" dirty="0"/>
              <a:t>The </a:t>
            </a:r>
            <a:r>
              <a:rPr lang="en-US" sz="2000" dirty="0" smtClean="0"/>
              <a:t>primary governmental fund is the General Fund. The General </a:t>
            </a:r>
            <a:r>
              <a:rPr lang="en-US" sz="2000" dirty="0"/>
              <a:t>Fund </a:t>
            </a:r>
            <a:r>
              <a:rPr lang="en-US" sz="2000" dirty="0" smtClean="0"/>
              <a:t>is the </a:t>
            </a:r>
            <a:r>
              <a:rPr lang="en-US" sz="2000" dirty="0"/>
              <a:t>accounting entity of a state or local </a:t>
            </a:r>
            <a:r>
              <a:rPr lang="en-US" sz="2000" dirty="0" smtClean="0"/>
              <a:t>government that </a:t>
            </a:r>
            <a:r>
              <a:rPr lang="en-US" sz="2000" dirty="0"/>
              <a:t>accounts for current financial resources raised and expended for the </a:t>
            </a:r>
            <a:r>
              <a:rPr lang="en-US" sz="2000" dirty="0" smtClean="0"/>
              <a:t>core government </a:t>
            </a:r>
            <a:r>
              <a:rPr lang="en-US" sz="2000" dirty="0"/>
              <a:t>services provided to the citizenry</a:t>
            </a:r>
            <a:r>
              <a:rPr lang="en-US" sz="2000" dirty="0" smtClean="0"/>
              <a:t>.</a:t>
            </a:r>
          </a:p>
          <a:p>
            <a:pPr marL="0" indent="0">
              <a:buNone/>
            </a:pPr>
            <a:endParaRPr lang="en-US" sz="2000" dirty="0" smtClean="0"/>
          </a:p>
          <a:p>
            <a:pPr marL="0" indent="0">
              <a:buNone/>
            </a:pPr>
            <a:r>
              <a:rPr lang="en-US" sz="2000" dirty="0" smtClean="0"/>
              <a:t>Special revenue funds are also governmental funds. Special revenue funds are created when </a:t>
            </a:r>
            <a:r>
              <a:rPr lang="en-US" sz="2000" dirty="0"/>
              <a:t>a revenue source is restricted by an outside </a:t>
            </a:r>
            <a:r>
              <a:rPr lang="en-US" sz="2000" dirty="0" smtClean="0"/>
              <a:t>donor or </a:t>
            </a:r>
            <a:r>
              <a:rPr lang="en-US" sz="2000" dirty="0"/>
              <a:t>grantor, or a tax or other revenue source is authorized by a legislative body </a:t>
            </a:r>
            <a:r>
              <a:rPr lang="en-US" sz="2000" dirty="0" smtClean="0"/>
              <a:t>for a </a:t>
            </a:r>
            <a:r>
              <a:rPr lang="en-US" sz="2000" dirty="0"/>
              <a:t>specified </a:t>
            </a:r>
            <a:r>
              <a:rPr lang="en-US" sz="2000" dirty="0" smtClean="0"/>
              <a:t>purpose. Special revenue funds help demonstrate that </a:t>
            </a:r>
            <a:r>
              <a:rPr lang="en-US" sz="2000" dirty="0"/>
              <a:t>all revenue from </a:t>
            </a:r>
            <a:r>
              <a:rPr lang="en-US" sz="2000" dirty="0" smtClean="0"/>
              <a:t>the restricted </a:t>
            </a:r>
            <a:r>
              <a:rPr lang="en-US" sz="2000" dirty="0"/>
              <a:t>source was used for the specified purpose only.</a:t>
            </a:r>
          </a:p>
        </p:txBody>
      </p:sp>
    </p:spTree>
    <p:extLst>
      <p:ext uri="{BB962C8B-B14F-4D97-AF65-F5344CB8AC3E}">
        <p14:creationId xmlns:p14="http://schemas.microsoft.com/office/powerpoint/2010/main" val="154311874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Structure and Characteristics of Governmental Funds (2 of 2)</a:t>
            </a:r>
            <a:endParaRPr lang="en-US" sz="3200" b="1" dirty="0"/>
          </a:p>
        </p:txBody>
      </p:sp>
      <p:graphicFrame>
        <p:nvGraphicFramePr>
          <p:cNvPr id="5" name="Diagram 4"/>
          <p:cNvGraphicFramePr/>
          <p:nvPr>
            <p:extLst>
              <p:ext uri="{D42A27DB-BD31-4B8C-83A1-F6EECF244321}">
                <p14:modId xmlns:p14="http://schemas.microsoft.com/office/powerpoint/2010/main" val="3942243682"/>
              </p:ext>
            </p:extLst>
          </p:nvPr>
        </p:nvGraphicFramePr>
        <p:xfrm>
          <a:off x="551856" y="1446408"/>
          <a:ext cx="7187609" cy="42530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38262" y="1585490"/>
            <a:ext cx="2468563"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316441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610" y="131799"/>
            <a:ext cx="7814930" cy="990600"/>
          </a:xfrm>
        </p:spPr>
        <p:txBody>
          <a:bodyPr/>
          <a:lstStyle/>
          <a:p>
            <a:r>
              <a:rPr lang="en-US" sz="3200" b="1" dirty="0" smtClean="0"/>
              <a:t>Governmental Fund Balance Sheet Accounts</a:t>
            </a:r>
            <a:endParaRPr lang="en-US" sz="3200" b="1" dirty="0"/>
          </a:p>
        </p:txBody>
      </p:sp>
      <p:graphicFrame>
        <p:nvGraphicFramePr>
          <p:cNvPr id="4" name="Diagram 3"/>
          <p:cNvGraphicFramePr/>
          <p:nvPr>
            <p:extLst>
              <p:ext uri="{D42A27DB-BD31-4B8C-83A1-F6EECF244321}">
                <p14:modId xmlns:p14="http://schemas.microsoft.com/office/powerpoint/2010/main" val="4224776851"/>
              </p:ext>
            </p:extLst>
          </p:nvPr>
        </p:nvGraphicFramePr>
        <p:xfrm>
          <a:off x="510363" y="1557669"/>
          <a:ext cx="7340414" cy="39818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3019992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610" y="131799"/>
            <a:ext cx="7814930" cy="990600"/>
          </a:xfrm>
        </p:spPr>
        <p:txBody>
          <a:bodyPr/>
          <a:lstStyle/>
          <a:p>
            <a:r>
              <a:rPr lang="en-US" sz="3200" b="1" dirty="0" smtClean="0"/>
              <a:t>Governmental Fund Operating Statement Accounts</a:t>
            </a:r>
            <a:endParaRPr lang="en-US" sz="3200" b="1" dirty="0"/>
          </a:p>
        </p:txBody>
      </p:sp>
      <p:graphicFrame>
        <p:nvGraphicFramePr>
          <p:cNvPr id="5" name="Diagram 4"/>
          <p:cNvGraphicFramePr/>
          <p:nvPr>
            <p:extLst>
              <p:ext uri="{D42A27DB-BD31-4B8C-83A1-F6EECF244321}">
                <p14:modId xmlns:p14="http://schemas.microsoft.com/office/powerpoint/2010/main" val="2171659601"/>
              </p:ext>
            </p:extLst>
          </p:nvPr>
        </p:nvGraphicFramePr>
        <p:xfrm>
          <a:off x="956929" y="1525772"/>
          <a:ext cx="6719777"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383031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Budgetary Accounts</a:t>
            </a:r>
            <a:endParaRPr lang="en-US" sz="3200" b="1" dirty="0"/>
          </a:p>
        </p:txBody>
      </p:sp>
      <p:sp>
        <p:nvSpPr>
          <p:cNvPr id="3" name="Content Placeholder 2"/>
          <p:cNvSpPr>
            <a:spLocks noGrp="1"/>
          </p:cNvSpPr>
          <p:nvPr>
            <p:ph idx="1"/>
          </p:nvPr>
        </p:nvSpPr>
        <p:spPr>
          <a:xfrm>
            <a:off x="443060" y="1589494"/>
            <a:ext cx="7407275" cy="3921125"/>
          </a:xfrm>
        </p:spPr>
        <p:txBody>
          <a:bodyPr/>
          <a:lstStyle/>
          <a:p>
            <a:r>
              <a:rPr lang="en-US" sz="2200" dirty="0"/>
              <a:t>The fact that budgets are legally binding upon administrators has led to the </a:t>
            </a:r>
            <a:r>
              <a:rPr lang="en-US" sz="2200" dirty="0" smtClean="0"/>
              <a:t>integration of </a:t>
            </a:r>
            <a:r>
              <a:rPr lang="en-US" sz="2200" dirty="0"/>
              <a:t>budgetary accounts into the general ledgers of the General </a:t>
            </a:r>
            <a:r>
              <a:rPr lang="en-US" sz="2200" dirty="0" smtClean="0"/>
              <a:t>Fund, special revenue </a:t>
            </a:r>
            <a:r>
              <a:rPr lang="en-US" sz="2200" dirty="0"/>
              <a:t>funds, and other funds that are required by state laws to adopt a budget</a:t>
            </a:r>
            <a:r>
              <a:rPr lang="en-US" sz="2200" dirty="0" smtClean="0"/>
              <a:t>.</a:t>
            </a:r>
          </a:p>
          <a:p>
            <a:r>
              <a:rPr lang="en-US" sz="2200" dirty="0" smtClean="0"/>
              <a:t>Each operating account has a corresponding </a:t>
            </a:r>
            <a:r>
              <a:rPr lang="en-US" sz="2200" i="1" dirty="0" smtClean="0"/>
              <a:t>budgetary account</a:t>
            </a:r>
            <a:r>
              <a:rPr lang="en-US" sz="2200" dirty="0" smtClean="0"/>
              <a:t>.</a:t>
            </a:r>
          </a:p>
          <a:p>
            <a:r>
              <a:rPr lang="en-US" sz="2200" dirty="0" smtClean="0"/>
              <a:t>With the </a:t>
            </a:r>
            <a:r>
              <a:rPr lang="en-US" sz="2200" dirty="0"/>
              <a:t>exception of Encumbrances, the </a:t>
            </a:r>
            <a:r>
              <a:rPr lang="en-US" sz="2200" dirty="0" smtClean="0"/>
              <a:t>budgetary accounts </a:t>
            </a:r>
            <a:r>
              <a:rPr lang="en-US" sz="2200" dirty="0"/>
              <a:t>have normal balances that are the opposite of the corresponding </a:t>
            </a:r>
            <a:r>
              <a:rPr lang="en-US" sz="2200" dirty="0" smtClean="0"/>
              <a:t>operating statement </a:t>
            </a:r>
            <a:r>
              <a:rPr lang="en-US" sz="2200" dirty="0"/>
              <a:t>accounts</a:t>
            </a:r>
            <a:r>
              <a:rPr lang="en-US" sz="2200" dirty="0" smtClean="0"/>
              <a:t>.</a:t>
            </a:r>
          </a:p>
          <a:p>
            <a:endParaRPr lang="en-US" dirty="0"/>
          </a:p>
        </p:txBody>
      </p:sp>
    </p:spTree>
    <p:extLst>
      <p:ext uri="{BB962C8B-B14F-4D97-AF65-F5344CB8AC3E}">
        <p14:creationId xmlns:p14="http://schemas.microsoft.com/office/powerpoint/2010/main" val="428635927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Balance Sheet and Operating Statement</a:t>
            </a:r>
            <a:r>
              <a:rPr lang="en-US" sz="3200" b="1" dirty="0"/>
              <a:t> </a:t>
            </a:r>
            <a:r>
              <a:rPr lang="en-US" sz="3200" b="1" dirty="0" smtClean="0"/>
              <a:t>Accounts </a:t>
            </a:r>
            <a:endParaRPr lang="en-US" sz="3200" b="1" dirty="0"/>
          </a:p>
        </p:txBody>
      </p:sp>
      <p:graphicFrame>
        <p:nvGraphicFramePr>
          <p:cNvPr id="4" name="Diagram 3"/>
          <p:cNvGraphicFramePr/>
          <p:nvPr>
            <p:extLst>
              <p:ext uri="{D42A27DB-BD31-4B8C-83A1-F6EECF244321}">
                <p14:modId xmlns:p14="http://schemas.microsoft.com/office/powerpoint/2010/main" val="1899968158"/>
              </p:ext>
            </p:extLst>
          </p:nvPr>
        </p:nvGraphicFramePr>
        <p:xfrm>
          <a:off x="499212" y="1494910"/>
          <a:ext cx="7474688" cy="27272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le 4"/>
          <p:cNvSpPr/>
          <p:nvPr/>
        </p:nvSpPr>
        <p:spPr>
          <a:xfrm>
            <a:off x="5439461" y="4045688"/>
            <a:ext cx="2647506" cy="1616149"/>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r>
              <a:rPr lang="en-US" sz="1600" b="1" dirty="0" smtClean="0">
                <a:solidFill>
                  <a:schemeClr val="accent1">
                    <a:lumMod val="25000"/>
                  </a:schemeClr>
                </a:solidFill>
              </a:rPr>
              <a:t>Operating Statement Accounts</a:t>
            </a:r>
          </a:p>
          <a:p>
            <a:pPr algn="ctr">
              <a:spcBef>
                <a:spcPts val="0"/>
              </a:spcBef>
            </a:pPr>
            <a:r>
              <a:rPr lang="en-US" sz="1400" dirty="0" smtClean="0">
                <a:solidFill>
                  <a:schemeClr val="accent1">
                    <a:lumMod val="25000"/>
                  </a:schemeClr>
                </a:solidFill>
              </a:rPr>
              <a:t>Revenues</a:t>
            </a:r>
          </a:p>
          <a:p>
            <a:pPr algn="ctr">
              <a:spcBef>
                <a:spcPts val="0"/>
              </a:spcBef>
            </a:pPr>
            <a:r>
              <a:rPr lang="en-US" sz="1400" dirty="0" smtClean="0">
                <a:solidFill>
                  <a:schemeClr val="accent1">
                    <a:lumMod val="25000"/>
                  </a:schemeClr>
                </a:solidFill>
              </a:rPr>
              <a:t>Expenditures</a:t>
            </a:r>
          </a:p>
          <a:p>
            <a:pPr algn="ctr">
              <a:spcBef>
                <a:spcPts val="0"/>
              </a:spcBef>
            </a:pPr>
            <a:r>
              <a:rPr lang="en-US" sz="1400" dirty="0" smtClean="0">
                <a:solidFill>
                  <a:schemeClr val="accent1">
                    <a:lumMod val="25000"/>
                  </a:schemeClr>
                </a:solidFill>
              </a:rPr>
              <a:t>Other Financing Sources</a:t>
            </a:r>
          </a:p>
          <a:p>
            <a:pPr algn="ctr">
              <a:spcBef>
                <a:spcPts val="0"/>
              </a:spcBef>
            </a:pPr>
            <a:r>
              <a:rPr lang="en-US" sz="1400" dirty="0" smtClean="0">
                <a:solidFill>
                  <a:schemeClr val="accent1">
                    <a:lumMod val="25000"/>
                  </a:schemeClr>
                </a:solidFill>
              </a:rPr>
              <a:t>Other Financing Uses</a:t>
            </a:r>
          </a:p>
        </p:txBody>
      </p:sp>
      <p:cxnSp>
        <p:nvCxnSpPr>
          <p:cNvPr id="8" name="Straight Connector 7"/>
          <p:cNvCxnSpPr/>
          <p:nvPr/>
        </p:nvCxnSpPr>
        <p:spPr>
          <a:xfrm>
            <a:off x="6981181" y="3751411"/>
            <a:ext cx="0" cy="313661"/>
          </a:xfrm>
          <a:prstGeom prst="line">
            <a:avLst/>
          </a:prstGeom>
          <a:ln w="38100">
            <a:solidFill>
              <a:schemeClr val="accent1">
                <a:lumMod val="5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8018236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rgbClr val="000000"/>
                </a:solidFill>
              </a:rPr>
              <a:t>In Addition There are Budgetary Accounts</a:t>
            </a:r>
            <a:endParaRPr lang="en-US" dirty="0"/>
          </a:p>
        </p:txBody>
      </p:sp>
      <p:graphicFrame>
        <p:nvGraphicFramePr>
          <p:cNvPr id="3" name="Diagram 2"/>
          <p:cNvGraphicFramePr/>
          <p:nvPr>
            <p:extLst>
              <p:ext uri="{D42A27DB-BD31-4B8C-83A1-F6EECF244321}">
                <p14:modId xmlns:p14="http://schemas.microsoft.com/office/powerpoint/2010/main" val="2854167602"/>
              </p:ext>
            </p:extLst>
          </p:nvPr>
        </p:nvGraphicFramePr>
        <p:xfrm>
          <a:off x="468351" y="1143000"/>
          <a:ext cx="7582829"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045854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1"/>
            <a:ext cx="7818120" cy="1124712"/>
          </a:xfrm>
        </p:spPr>
        <p:txBody>
          <a:bodyPr/>
          <a:lstStyle/>
          <a:p>
            <a:r>
              <a:rPr lang="en-US" sz="3200" b="1" dirty="0" smtClean="0"/>
              <a:t>Budgetary and Operating Account Relationships</a:t>
            </a:r>
            <a:endParaRPr lang="en-US" sz="3200" b="1" dirty="0"/>
          </a:p>
        </p:txBody>
      </p:sp>
      <p:graphicFrame>
        <p:nvGraphicFramePr>
          <p:cNvPr id="3" name="Table 2"/>
          <p:cNvGraphicFramePr>
            <a:graphicFrameLocks noGrp="1"/>
          </p:cNvGraphicFramePr>
          <p:nvPr>
            <p:extLst>
              <p:ext uri="{D42A27DB-BD31-4B8C-83A1-F6EECF244321}">
                <p14:modId xmlns:p14="http://schemas.microsoft.com/office/powerpoint/2010/main" val="1172732474"/>
              </p:ext>
            </p:extLst>
          </p:nvPr>
        </p:nvGraphicFramePr>
        <p:xfrm>
          <a:off x="318978" y="1419448"/>
          <a:ext cx="7718459" cy="4338971"/>
        </p:xfrm>
        <a:graphic>
          <a:graphicData uri="http://schemas.openxmlformats.org/drawingml/2006/table">
            <a:tbl>
              <a:tblPr firstRow="1" bandRow="1">
                <a:tableStyleId>{5C22544A-7EE6-4342-B048-85BDC9FD1C3A}</a:tableStyleId>
              </a:tblPr>
              <a:tblGrid>
                <a:gridCol w="2056102"/>
                <a:gridCol w="1882318"/>
                <a:gridCol w="3780039"/>
              </a:tblGrid>
              <a:tr h="496133">
                <a:tc>
                  <a:txBody>
                    <a:bodyPr/>
                    <a:lstStyle/>
                    <a:p>
                      <a:pPr algn="ctr"/>
                      <a:r>
                        <a:rPr lang="en-US" sz="1400" dirty="0" smtClean="0">
                          <a:solidFill>
                            <a:schemeClr val="tx1"/>
                          </a:solidFill>
                        </a:rPr>
                        <a:t>Budgetary</a:t>
                      </a:r>
                      <a:r>
                        <a:rPr lang="en-US" sz="1400" baseline="0" dirty="0" smtClean="0">
                          <a:solidFill>
                            <a:schemeClr val="tx1"/>
                          </a:solidFill>
                        </a:rPr>
                        <a:t> Accounts</a:t>
                      </a:r>
                      <a:endParaRPr lang="en-US" sz="1400" dirty="0">
                        <a:solidFill>
                          <a:schemeClr val="tx1"/>
                        </a:solidFill>
                      </a:endParaRPr>
                    </a:p>
                  </a:txBody>
                  <a:tcPr/>
                </a:tc>
                <a:tc>
                  <a:txBody>
                    <a:bodyPr/>
                    <a:lstStyle/>
                    <a:p>
                      <a:pPr algn="ctr"/>
                      <a:r>
                        <a:rPr lang="en-US" sz="1400" dirty="0" smtClean="0">
                          <a:solidFill>
                            <a:srgbClr val="000000"/>
                          </a:solidFill>
                        </a:rPr>
                        <a:t>Operating</a:t>
                      </a:r>
                      <a:r>
                        <a:rPr lang="en-US" sz="1400" baseline="0" dirty="0" smtClean="0">
                          <a:solidFill>
                            <a:srgbClr val="000000"/>
                          </a:solidFill>
                        </a:rPr>
                        <a:t> </a:t>
                      </a:r>
                      <a:r>
                        <a:rPr lang="en-US" sz="1400" dirty="0" smtClean="0">
                          <a:solidFill>
                            <a:srgbClr val="000000"/>
                          </a:solidFill>
                        </a:rPr>
                        <a:t>Accounts</a:t>
                      </a:r>
                      <a:endParaRPr lang="en-US" sz="1400" dirty="0">
                        <a:solidFill>
                          <a:srgbClr val="000000"/>
                        </a:solidFill>
                      </a:endParaRPr>
                    </a:p>
                  </a:txBody>
                  <a:tcPr/>
                </a:tc>
                <a:tc>
                  <a:txBody>
                    <a:bodyPr/>
                    <a:lstStyle/>
                    <a:p>
                      <a:pPr algn="ctr"/>
                      <a:r>
                        <a:rPr lang="en-US" sz="1400" dirty="0" smtClean="0">
                          <a:solidFill>
                            <a:srgbClr val="000000"/>
                          </a:solidFill>
                        </a:rPr>
                        <a:t>Budgetary Status</a:t>
                      </a:r>
                      <a:endParaRPr lang="en-US" sz="1400" dirty="0">
                        <a:solidFill>
                          <a:srgbClr val="000000"/>
                        </a:solidFill>
                      </a:endParaRPr>
                    </a:p>
                  </a:txBody>
                  <a:tcPr/>
                </a:tc>
              </a:tr>
              <a:tr h="614142">
                <a:tc>
                  <a:txBody>
                    <a:bodyPr/>
                    <a:lstStyle/>
                    <a:p>
                      <a:r>
                        <a:rPr lang="en-US" sz="1400" dirty="0" smtClean="0"/>
                        <a:t>Estimated</a:t>
                      </a:r>
                      <a:r>
                        <a:rPr lang="en-US" sz="1400" baseline="0" dirty="0" smtClean="0"/>
                        <a:t> Revenues</a:t>
                      </a:r>
                    </a:p>
                    <a:p>
                      <a:r>
                        <a:rPr lang="en-US" sz="1400" baseline="0" dirty="0" smtClean="0"/>
                        <a:t>(Debit)</a:t>
                      </a:r>
                      <a:endParaRPr lang="en-US" sz="1400" dirty="0"/>
                    </a:p>
                  </a:txBody>
                  <a:tcPr/>
                </a:tc>
                <a:tc>
                  <a:txBody>
                    <a:bodyPr/>
                    <a:lstStyle/>
                    <a:p>
                      <a:r>
                        <a:rPr lang="en-US" sz="1400" dirty="0" smtClean="0"/>
                        <a:t>Revenues</a:t>
                      </a:r>
                      <a:r>
                        <a:rPr lang="en-US" sz="1400" baseline="0" dirty="0" smtClean="0"/>
                        <a:t> </a:t>
                      </a:r>
                    </a:p>
                    <a:p>
                      <a:r>
                        <a:rPr lang="en-US" sz="1400" baseline="0" dirty="0" smtClean="0"/>
                        <a:t>(Credit)</a:t>
                      </a:r>
                      <a:endParaRPr lang="en-US" sz="1400" dirty="0"/>
                    </a:p>
                  </a:txBody>
                  <a:tcPr/>
                </a:tc>
                <a:tc>
                  <a:txBody>
                    <a:bodyPr/>
                    <a:lstStyle/>
                    <a:p>
                      <a:r>
                        <a:rPr lang="en-US" sz="1400" b="0" i="0" u="none" strike="noStrike" kern="1200" baseline="0" dirty="0" smtClean="0">
                          <a:solidFill>
                            <a:schemeClr val="dk1"/>
                          </a:solidFill>
                          <a:latin typeface="+mn-lt"/>
                          <a:ea typeface="+mn-ea"/>
                          <a:cs typeface="+mn-cs"/>
                        </a:rPr>
                        <a:t>Net balance indicates deficit (excess) of operating (actual) vs. budgeted revenues.</a:t>
                      </a:r>
                      <a:endParaRPr lang="en-US" sz="1400" dirty="0"/>
                    </a:p>
                  </a:txBody>
                  <a:tcPr/>
                </a:tc>
              </a:tr>
              <a:tr h="718610">
                <a:tc>
                  <a:txBody>
                    <a:bodyPr/>
                    <a:lstStyle/>
                    <a:p>
                      <a:r>
                        <a:rPr lang="en-US" sz="1400" dirty="0" smtClean="0"/>
                        <a:t>Estimated Other Financing Sources  (Debit)</a:t>
                      </a:r>
                      <a:endParaRPr lang="en-US" sz="1400" dirty="0"/>
                    </a:p>
                  </a:txBody>
                  <a:tcPr/>
                </a:tc>
                <a:tc>
                  <a:txBody>
                    <a:bodyPr/>
                    <a:lstStyle/>
                    <a:p>
                      <a:r>
                        <a:rPr lang="en-US" sz="1400" dirty="0" smtClean="0"/>
                        <a:t>Other Financing Sources (OFS)</a:t>
                      </a:r>
                    </a:p>
                    <a:p>
                      <a:r>
                        <a:rPr lang="en-US" sz="1400" dirty="0" smtClean="0"/>
                        <a:t>(Credit)</a:t>
                      </a:r>
                      <a:endParaRPr lang="en-US" sz="1400" dirty="0"/>
                    </a:p>
                  </a:txBody>
                  <a:tcPr/>
                </a:tc>
                <a:tc>
                  <a:txBody>
                    <a:bodyPr/>
                    <a:lstStyle/>
                    <a:p>
                      <a:pPr marL="0" marR="0" lvl="0" indent="0" algn="l" defTabSz="809884"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mn-lt"/>
                          <a:ea typeface="+mn-ea"/>
                          <a:cs typeface="+mn-cs"/>
                        </a:rPr>
                        <a:t>Net balance indicates the amount of remaining or overspent </a:t>
                      </a:r>
                      <a:r>
                        <a:rPr kumimoji="0" lang="en-US" sz="1400" b="0" i="0" u="none" strike="noStrike" kern="1200" cap="none" spc="0" normalizeH="0" baseline="0" noProof="0" dirty="0" err="1" smtClean="0">
                          <a:ln>
                            <a:noFill/>
                          </a:ln>
                          <a:solidFill>
                            <a:srgbClr val="000000"/>
                          </a:solidFill>
                          <a:effectLst/>
                          <a:uLnTx/>
                          <a:uFillTx/>
                          <a:latin typeface="+mn-lt"/>
                          <a:ea typeface="+mn-ea"/>
                          <a:cs typeface="+mn-cs"/>
                        </a:rPr>
                        <a:t>interfund</a:t>
                      </a:r>
                      <a:r>
                        <a:rPr kumimoji="0" lang="en-US" sz="1400" b="0" i="0" u="none" strike="noStrike" kern="1200" cap="none" spc="0" normalizeH="0" baseline="0" noProof="0" dirty="0" smtClean="0">
                          <a:ln>
                            <a:noFill/>
                          </a:ln>
                          <a:solidFill>
                            <a:srgbClr val="000000"/>
                          </a:solidFill>
                          <a:effectLst/>
                          <a:uLnTx/>
                          <a:uFillTx/>
                          <a:latin typeface="+mn-lt"/>
                          <a:ea typeface="+mn-ea"/>
                          <a:cs typeface="+mn-cs"/>
                        </a:rPr>
                        <a:t> transfer authority.</a:t>
                      </a:r>
                      <a:endParaRPr lang="en-US" sz="1400" dirty="0"/>
                    </a:p>
                  </a:txBody>
                  <a:tcPr/>
                </a:tc>
              </a:tr>
              <a:tr h="793266">
                <a:tc>
                  <a:txBody>
                    <a:bodyPr/>
                    <a:lstStyle/>
                    <a:p>
                      <a:r>
                        <a:rPr lang="en-US" sz="1400" dirty="0" smtClean="0"/>
                        <a:t>Appropriations (Credit)</a:t>
                      </a:r>
                      <a:endParaRPr lang="en-US" sz="1400" dirty="0"/>
                    </a:p>
                  </a:txBody>
                  <a:tcPr/>
                </a:tc>
                <a:tc>
                  <a:txBody>
                    <a:bodyPr/>
                    <a:lstStyle/>
                    <a:p>
                      <a:r>
                        <a:rPr lang="en-US" sz="1400" dirty="0" smtClean="0"/>
                        <a:t>Expenditures (Debit)</a:t>
                      </a:r>
                      <a:endParaRPr lang="en-US" sz="1400" dirty="0"/>
                    </a:p>
                  </a:txBody>
                  <a:tcPr/>
                </a:tc>
                <a:tc>
                  <a:txBody>
                    <a:bodyPr/>
                    <a:lstStyle/>
                    <a:p>
                      <a:r>
                        <a:rPr lang="en-US" sz="1400" b="0" i="0" u="none" strike="noStrike" kern="1200" baseline="0" dirty="0" smtClean="0">
                          <a:solidFill>
                            <a:schemeClr val="dk1"/>
                          </a:solidFill>
                          <a:latin typeface="+mn-lt"/>
                          <a:ea typeface="+mn-ea"/>
                          <a:cs typeface="+mn-cs"/>
                        </a:rPr>
                        <a:t>Appropriations minus the sum of Expenditures and Encumbrances indicates remaining or overspent expenditure authority.</a:t>
                      </a:r>
                      <a:endParaRPr lang="en-US" sz="1400" dirty="0"/>
                    </a:p>
                  </a:txBody>
                  <a:tcPr/>
                </a:tc>
              </a:tr>
              <a:tr h="718610">
                <a:tc>
                  <a:txBody>
                    <a:bodyPr/>
                    <a:lstStyle/>
                    <a:p>
                      <a:r>
                        <a:rPr lang="en-US" sz="1400" dirty="0" smtClean="0"/>
                        <a:t>Estimated Other Financing Uses (Credit)</a:t>
                      </a:r>
                      <a:endParaRPr lang="en-US" sz="1400" dirty="0"/>
                    </a:p>
                  </a:txBody>
                  <a:tcPr/>
                </a:tc>
                <a:tc>
                  <a:txBody>
                    <a:bodyPr/>
                    <a:lstStyle/>
                    <a:p>
                      <a:r>
                        <a:rPr lang="en-US" sz="1400" dirty="0" smtClean="0"/>
                        <a:t>Other Financing Uses (OFU)</a:t>
                      </a:r>
                    </a:p>
                    <a:p>
                      <a:r>
                        <a:rPr lang="en-US" sz="1400" dirty="0" smtClean="0"/>
                        <a:t>(Debit)</a:t>
                      </a:r>
                      <a:endParaRPr lang="en-US" sz="1400" dirty="0"/>
                    </a:p>
                  </a:txBody>
                  <a:tcPr/>
                </a:tc>
                <a:tc>
                  <a:txBody>
                    <a:bodyPr/>
                    <a:lstStyle/>
                    <a:p>
                      <a:r>
                        <a:rPr lang="en-US" sz="1400" b="0" i="0" u="none" strike="noStrike" kern="1200" baseline="0" dirty="0" smtClean="0">
                          <a:solidFill>
                            <a:schemeClr val="dk1"/>
                          </a:solidFill>
                          <a:latin typeface="+mn-lt"/>
                          <a:ea typeface="+mn-ea"/>
                          <a:cs typeface="+mn-cs"/>
                        </a:rPr>
                        <a:t>Net balance indicates the amount of remaining or overspent interfund transfer authority.</a:t>
                      </a:r>
                      <a:endParaRPr lang="en-US" sz="1400" dirty="0"/>
                    </a:p>
                  </a:txBody>
                  <a:tcPr/>
                </a:tc>
              </a:tr>
              <a:tr h="972391">
                <a:tc>
                  <a:txBody>
                    <a:bodyPr/>
                    <a:lstStyle/>
                    <a:p>
                      <a:r>
                        <a:rPr lang="en-US" sz="1400" dirty="0" smtClean="0"/>
                        <a:t>Encumbrances </a:t>
                      </a:r>
                    </a:p>
                    <a:p>
                      <a:r>
                        <a:rPr lang="en-US" sz="1400" dirty="0" smtClean="0"/>
                        <a:t>(Debit)</a:t>
                      </a:r>
                      <a:endParaRPr lang="en-US" sz="1400" dirty="0"/>
                    </a:p>
                  </a:txBody>
                  <a:tcPr/>
                </a:tc>
                <a:tc>
                  <a:txBody>
                    <a:bodyPr/>
                    <a:lstStyle/>
                    <a:p>
                      <a:r>
                        <a:rPr lang="en-US" sz="1400" dirty="0" smtClean="0"/>
                        <a:t>N/A</a:t>
                      </a:r>
                      <a:endParaRPr lang="en-US" sz="1400" dirty="0"/>
                    </a:p>
                  </a:txBody>
                  <a:tcPr/>
                </a:tc>
                <a:tc>
                  <a:txBody>
                    <a:bodyPr/>
                    <a:lstStyle/>
                    <a:p>
                      <a:r>
                        <a:rPr lang="en-US" sz="1400" b="0" i="0" u="none" strike="noStrike" kern="1200" baseline="0" dirty="0" smtClean="0">
                          <a:solidFill>
                            <a:schemeClr val="dk1"/>
                          </a:solidFill>
                          <a:latin typeface="+mn-lt"/>
                          <a:ea typeface="+mn-ea"/>
                          <a:cs typeface="+mn-cs"/>
                        </a:rPr>
                        <a:t>An encumbrance has a normal debit balance because it is a commitment to make an expenditure.</a:t>
                      </a:r>
                      <a:endParaRPr lang="en-US" sz="1400" dirty="0"/>
                    </a:p>
                  </a:txBody>
                  <a:tcPr/>
                </a:tc>
              </a:tr>
            </a:tbl>
          </a:graphicData>
        </a:graphic>
      </p:graphicFrame>
    </p:spTree>
    <p:extLst>
      <p:ext uri="{BB962C8B-B14F-4D97-AF65-F5344CB8AC3E}">
        <p14:creationId xmlns:p14="http://schemas.microsoft.com/office/powerpoint/2010/main" val="391671656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67107" y="2221755"/>
            <a:ext cx="4114800" cy="1815882"/>
          </a:xfrm>
          <a:prstGeom prst="rect">
            <a:avLst/>
          </a:prstGeom>
        </p:spPr>
        <p:txBody>
          <a:bodyPr>
            <a:spAutoFit/>
          </a:bodyPr>
          <a:lstStyle/>
          <a:p>
            <a:pPr algn="ctr" eaLnBrk="1" hangingPunct="1">
              <a:defRPr/>
            </a:pPr>
            <a:r>
              <a:rPr lang="en-US" altLang="en-US" sz="2800" b="1" dirty="0" smtClean="0">
                <a:latin typeface="+mj-lt"/>
              </a:rPr>
              <a:t>Governmental Operating Statement Accounts; Budgetary Accounting</a:t>
            </a:r>
            <a:endParaRPr lang="en-US" altLang="en-US" sz="2800" dirty="0">
              <a:latin typeface="+mj-lt"/>
            </a:endParaRPr>
          </a:p>
        </p:txBody>
      </p:sp>
      <p:sp>
        <p:nvSpPr>
          <p:cNvPr id="6" name="TextBox 5"/>
          <p:cNvSpPr txBox="1"/>
          <p:nvPr/>
        </p:nvSpPr>
        <p:spPr>
          <a:xfrm>
            <a:off x="6878472" y="201669"/>
            <a:ext cx="914399" cy="5312223"/>
          </a:xfrm>
          <a:prstGeom prst="rect">
            <a:avLst/>
          </a:prstGeom>
          <a:solidFill>
            <a:schemeClr val="accent2">
              <a:lumMod val="75000"/>
            </a:schemeClr>
          </a:solidFill>
        </p:spPr>
        <p:txBody>
          <a:bodyPr wrap="square" rtlCol="0">
            <a:spAutoFit/>
          </a:bodyPr>
          <a:lstStyle/>
          <a:p>
            <a:pPr algn="ctr"/>
            <a:r>
              <a:rPr lang="en-US" sz="3200" b="1" dirty="0" smtClean="0">
                <a:solidFill>
                  <a:schemeClr val="bg1"/>
                </a:solidFill>
                <a:latin typeface="+mj-lt"/>
              </a:rPr>
              <a:t>C</a:t>
            </a:r>
          </a:p>
          <a:p>
            <a:pPr algn="ctr"/>
            <a:r>
              <a:rPr lang="en-US" sz="3200" b="1" dirty="0">
                <a:solidFill>
                  <a:schemeClr val="bg1"/>
                </a:solidFill>
                <a:latin typeface="+mj-lt"/>
              </a:rPr>
              <a:t>H</a:t>
            </a:r>
            <a:endParaRPr lang="en-US" sz="3200" b="1" dirty="0" smtClean="0">
              <a:solidFill>
                <a:schemeClr val="bg1"/>
              </a:solidFill>
              <a:latin typeface="+mj-lt"/>
            </a:endParaRPr>
          </a:p>
          <a:p>
            <a:pPr algn="ctr"/>
            <a:r>
              <a:rPr lang="en-US" sz="3200" b="1" dirty="0" smtClean="0">
                <a:solidFill>
                  <a:schemeClr val="bg1"/>
                </a:solidFill>
                <a:latin typeface="+mj-lt"/>
              </a:rPr>
              <a:t>A</a:t>
            </a:r>
          </a:p>
          <a:p>
            <a:pPr algn="ctr"/>
            <a:r>
              <a:rPr lang="en-US" sz="3200" b="1" dirty="0" smtClean="0">
                <a:solidFill>
                  <a:schemeClr val="bg1"/>
                </a:solidFill>
                <a:latin typeface="+mj-lt"/>
              </a:rPr>
              <a:t>P</a:t>
            </a:r>
          </a:p>
          <a:p>
            <a:pPr algn="ctr"/>
            <a:r>
              <a:rPr lang="en-US" sz="3200" b="1" dirty="0" smtClean="0">
                <a:solidFill>
                  <a:schemeClr val="bg1"/>
                </a:solidFill>
                <a:latin typeface="+mj-lt"/>
              </a:rPr>
              <a:t>T</a:t>
            </a:r>
          </a:p>
          <a:p>
            <a:pPr algn="ctr"/>
            <a:r>
              <a:rPr lang="en-US" sz="3200" b="1" dirty="0" smtClean="0">
                <a:solidFill>
                  <a:schemeClr val="bg1"/>
                </a:solidFill>
                <a:latin typeface="+mj-lt"/>
              </a:rPr>
              <a:t>E</a:t>
            </a:r>
          </a:p>
          <a:p>
            <a:pPr algn="ctr"/>
            <a:r>
              <a:rPr lang="en-US" sz="3200" b="1" dirty="0" smtClean="0">
                <a:solidFill>
                  <a:schemeClr val="bg1"/>
                </a:solidFill>
                <a:latin typeface="+mj-lt"/>
              </a:rPr>
              <a:t>R</a:t>
            </a:r>
          </a:p>
          <a:p>
            <a:pPr algn="ctr"/>
            <a:endParaRPr lang="en-US" sz="3200" b="1" dirty="0" smtClean="0">
              <a:solidFill>
                <a:schemeClr val="bg1"/>
              </a:solidFill>
              <a:latin typeface="+mj-lt"/>
            </a:endParaRPr>
          </a:p>
          <a:p>
            <a:pPr algn="ctr"/>
            <a:r>
              <a:rPr lang="en-US" sz="3200" b="1" dirty="0">
                <a:solidFill>
                  <a:schemeClr val="bg1"/>
                </a:solidFill>
                <a:latin typeface="+mj-lt"/>
              </a:rPr>
              <a:t>3</a:t>
            </a:r>
            <a:endParaRPr lang="en-US" sz="3200" b="1" dirty="0" smtClean="0">
              <a:solidFill>
                <a:schemeClr val="bg1"/>
              </a:solidFill>
              <a:latin typeface="+mj-lt"/>
            </a:endParaRPr>
          </a:p>
        </p:txBody>
      </p:sp>
    </p:spTree>
    <p:extLst>
      <p:ext uri="{BB962C8B-B14F-4D97-AF65-F5344CB8AC3E}">
        <p14:creationId xmlns:p14="http://schemas.microsoft.com/office/powerpoint/2010/main" val="226643719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Reporting Budgeted and Actual Results</a:t>
            </a:r>
            <a:endParaRPr lang="en-US" sz="3200" b="1" dirty="0"/>
          </a:p>
        </p:txBody>
      </p:sp>
      <p:sp>
        <p:nvSpPr>
          <p:cNvPr id="4" name="Content Placeholder 3"/>
          <p:cNvSpPr>
            <a:spLocks noGrp="1"/>
          </p:cNvSpPr>
          <p:nvPr>
            <p:ph idx="1"/>
          </p:nvPr>
        </p:nvSpPr>
        <p:spPr/>
        <p:txBody>
          <a:bodyPr/>
          <a:lstStyle/>
          <a:p>
            <a:pPr marL="0" indent="0">
              <a:spcBef>
                <a:spcPts val="1800"/>
              </a:spcBef>
              <a:buNone/>
            </a:pPr>
            <a:r>
              <a:rPr lang="en-US" sz="2000" dirty="0"/>
              <a:t>GASB standards require that a </a:t>
            </a:r>
            <a:r>
              <a:rPr lang="en-US" sz="2000" dirty="0" smtClean="0"/>
              <a:t>budget-to-actual </a:t>
            </a:r>
            <a:r>
              <a:rPr lang="en-US" sz="2000" dirty="0"/>
              <a:t>comparison schedule be provided for the General Fund and for each </a:t>
            </a:r>
            <a:r>
              <a:rPr lang="en-US" sz="2000" i="1" dirty="0"/>
              <a:t>major </a:t>
            </a:r>
            <a:r>
              <a:rPr lang="en-US" sz="2000" dirty="0"/>
              <a:t>special revenue fund for which a budget is legally adopted.</a:t>
            </a:r>
          </a:p>
          <a:p>
            <a:pPr marL="0" indent="0">
              <a:spcBef>
                <a:spcPts val="1800"/>
              </a:spcBef>
              <a:buNone/>
            </a:pPr>
            <a:r>
              <a:rPr lang="en-US" sz="2000" dirty="0"/>
              <a:t>Individual fund budgetary comparisons are required to be presented at the legal level of budgetary control, which represents the fund, program, or organizational unit at which expenditures may not exceed appropriations without a formal budgetary amendment.</a:t>
            </a:r>
          </a:p>
          <a:p>
            <a:pPr marL="0" indent="0">
              <a:spcBef>
                <a:spcPts val="1800"/>
              </a:spcBef>
              <a:buNone/>
            </a:pPr>
            <a:r>
              <a:rPr lang="en-US" sz="2000" dirty="0"/>
              <a:t>Actual amounts in a budgetary comparison should be presented using the government’s budgetary basis (cash, accrual, or modified accrual).</a:t>
            </a:r>
          </a:p>
          <a:p>
            <a:pPr marL="0" indent="0">
              <a:buNone/>
            </a:pPr>
            <a:endParaRPr lang="en-US" sz="2000" dirty="0"/>
          </a:p>
        </p:txBody>
      </p:sp>
    </p:spTree>
    <p:extLst>
      <p:ext uri="{BB962C8B-B14F-4D97-AF65-F5344CB8AC3E}">
        <p14:creationId xmlns:p14="http://schemas.microsoft.com/office/powerpoint/2010/main" val="284730276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0"/>
            <a:ext cx="7818120" cy="1124712"/>
          </a:xfrm>
        </p:spPr>
        <p:txBody>
          <a:bodyPr/>
          <a:lstStyle/>
          <a:p>
            <a:r>
              <a:rPr lang="en-US" sz="3200" b="1" dirty="0" smtClean="0"/>
              <a:t>Budgetary and Operating Account Terminology</a:t>
            </a:r>
            <a:endParaRPr lang="en-US" sz="3200" b="1" dirty="0"/>
          </a:p>
        </p:txBody>
      </p:sp>
      <p:graphicFrame>
        <p:nvGraphicFramePr>
          <p:cNvPr id="4" name="Diagram 3"/>
          <p:cNvGraphicFramePr/>
          <p:nvPr>
            <p:extLst>
              <p:ext uri="{D42A27DB-BD31-4B8C-83A1-F6EECF244321}">
                <p14:modId xmlns:p14="http://schemas.microsoft.com/office/powerpoint/2010/main" val="164330476"/>
              </p:ext>
            </p:extLst>
          </p:nvPr>
        </p:nvGraphicFramePr>
        <p:xfrm>
          <a:off x="606057" y="1658679"/>
          <a:ext cx="7262036" cy="38489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75480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Expenditure Classification</a:t>
            </a:r>
            <a:endParaRPr lang="en-US" sz="3200" b="1" dirty="0"/>
          </a:p>
        </p:txBody>
      </p:sp>
      <p:graphicFrame>
        <p:nvGraphicFramePr>
          <p:cNvPr id="5" name="Diagram 4"/>
          <p:cNvGraphicFramePr/>
          <p:nvPr>
            <p:extLst>
              <p:ext uri="{D42A27DB-BD31-4B8C-83A1-F6EECF244321}">
                <p14:modId xmlns:p14="http://schemas.microsoft.com/office/powerpoint/2010/main" val="3222168234"/>
              </p:ext>
            </p:extLst>
          </p:nvPr>
        </p:nvGraphicFramePr>
        <p:xfrm>
          <a:off x="616688" y="1791586"/>
          <a:ext cx="6943061"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9227768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Revenue and Estimated Revenue Classification</a:t>
            </a:r>
            <a:endParaRPr lang="en-US" sz="3200" b="1" dirty="0"/>
          </a:p>
        </p:txBody>
      </p:sp>
      <p:sp>
        <p:nvSpPr>
          <p:cNvPr id="7" name="Content Placeholder 6"/>
          <p:cNvSpPr>
            <a:spLocks noGrp="1"/>
          </p:cNvSpPr>
          <p:nvPr>
            <p:ph idx="1"/>
          </p:nvPr>
        </p:nvSpPr>
        <p:spPr/>
        <p:txBody>
          <a:bodyPr/>
          <a:lstStyle/>
          <a:p>
            <a:pPr marL="0" indent="0">
              <a:spcBef>
                <a:spcPts val="0"/>
              </a:spcBef>
              <a:buNone/>
            </a:pPr>
            <a:r>
              <a:rPr lang="en-US" sz="2000" i="1" dirty="0"/>
              <a:t>Revenue </a:t>
            </a:r>
            <a:r>
              <a:rPr lang="en-US" sz="2000" dirty="0"/>
              <a:t>usually includes all financial resource inflows—all amounts that increase the fund balance of a fund. A government may raise revenues only from sources available to it by law.</a:t>
            </a:r>
          </a:p>
          <a:p>
            <a:pPr marL="0" indent="0">
              <a:spcBef>
                <a:spcPts val="0"/>
              </a:spcBef>
              <a:buNone/>
            </a:pPr>
            <a:endParaRPr lang="en-US" sz="2000" dirty="0"/>
          </a:p>
          <a:p>
            <a:pPr marL="0" indent="0">
              <a:spcBef>
                <a:spcPts val="0"/>
              </a:spcBef>
              <a:buNone/>
            </a:pPr>
            <a:r>
              <a:rPr lang="en-US" sz="2000" dirty="0"/>
              <a:t>Revenues are classified by</a:t>
            </a:r>
          </a:p>
          <a:p>
            <a:pPr>
              <a:buFont typeface="Arial"/>
              <a:buChar char="•"/>
            </a:pPr>
            <a:endParaRPr lang="en-US" sz="2000" dirty="0"/>
          </a:p>
        </p:txBody>
      </p:sp>
      <p:graphicFrame>
        <p:nvGraphicFramePr>
          <p:cNvPr id="4" name="Diagram 3"/>
          <p:cNvGraphicFramePr/>
          <p:nvPr>
            <p:extLst>
              <p:ext uri="{D42A27DB-BD31-4B8C-83A1-F6EECF244321}">
                <p14:modId xmlns:p14="http://schemas.microsoft.com/office/powerpoint/2010/main" val="322442756"/>
              </p:ext>
            </p:extLst>
          </p:nvPr>
        </p:nvGraphicFramePr>
        <p:xfrm>
          <a:off x="1084521" y="3438182"/>
          <a:ext cx="6432697" cy="20588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8389031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Major Revenue Source Classes</a:t>
            </a:r>
            <a:endParaRPr lang="en-US" sz="3200" b="1" dirty="0"/>
          </a:p>
        </p:txBody>
      </p:sp>
      <p:sp>
        <p:nvSpPr>
          <p:cNvPr id="3" name="Content Placeholder 2"/>
          <p:cNvSpPr>
            <a:spLocks noGrp="1"/>
          </p:cNvSpPr>
          <p:nvPr>
            <p:ph idx="1"/>
          </p:nvPr>
        </p:nvSpPr>
        <p:spPr>
          <a:xfrm>
            <a:off x="411163" y="1494263"/>
            <a:ext cx="7407275" cy="3814337"/>
          </a:xfrm>
        </p:spPr>
        <p:txBody>
          <a:bodyPr/>
          <a:lstStyle/>
          <a:p>
            <a:r>
              <a:rPr lang="en-US" sz="2400" dirty="0" smtClean="0"/>
              <a:t>Taxes</a:t>
            </a:r>
          </a:p>
          <a:p>
            <a:r>
              <a:rPr lang="en-US" sz="2400" dirty="0" smtClean="0"/>
              <a:t>Special Assessments</a:t>
            </a:r>
          </a:p>
          <a:p>
            <a:r>
              <a:rPr lang="en-US" sz="2400" dirty="0" smtClean="0"/>
              <a:t>Licenses and Permits</a:t>
            </a:r>
          </a:p>
          <a:p>
            <a:r>
              <a:rPr lang="en-US" sz="2400" dirty="0" smtClean="0"/>
              <a:t>Intergovernmental Revenues</a:t>
            </a:r>
          </a:p>
          <a:p>
            <a:r>
              <a:rPr lang="en-US" sz="2400" dirty="0" smtClean="0"/>
              <a:t>Charges for Services</a:t>
            </a:r>
          </a:p>
          <a:p>
            <a:r>
              <a:rPr lang="en-US" sz="2400" dirty="0" smtClean="0"/>
              <a:t>Fines and Forfeits</a:t>
            </a:r>
          </a:p>
          <a:p>
            <a:r>
              <a:rPr lang="en-US" sz="2400" dirty="0" smtClean="0"/>
              <a:t>Miscellaneous Revenue</a:t>
            </a:r>
          </a:p>
          <a:p>
            <a:endParaRPr lang="en-US" dirty="0"/>
          </a:p>
        </p:txBody>
      </p:sp>
    </p:spTree>
    <p:extLst>
      <p:ext uri="{BB962C8B-B14F-4D97-AF65-F5344CB8AC3E}">
        <p14:creationId xmlns:p14="http://schemas.microsoft.com/office/powerpoint/2010/main" val="51936051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Taxes</a:t>
            </a:r>
            <a:endParaRPr lang="en-US" sz="3200" b="1" dirty="0"/>
          </a:p>
        </p:txBody>
      </p:sp>
      <p:sp>
        <p:nvSpPr>
          <p:cNvPr id="3" name="Content Placeholder 2"/>
          <p:cNvSpPr>
            <a:spLocks noGrp="1"/>
          </p:cNvSpPr>
          <p:nvPr>
            <p:ph idx="1"/>
          </p:nvPr>
        </p:nvSpPr>
        <p:spPr>
          <a:xfrm>
            <a:off x="411163" y="1550020"/>
            <a:ext cx="7407275" cy="3758580"/>
          </a:xfrm>
        </p:spPr>
        <p:txBody>
          <a:bodyPr/>
          <a:lstStyle/>
          <a:p>
            <a:r>
              <a:rPr lang="en-US" sz="2400" dirty="0" smtClean="0"/>
              <a:t>Taxes are an important source of funding for governments because they provide a large portion of revenue and they are compulsory contributions.</a:t>
            </a:r>
          </a:p>
          <a:p>
            <a:endParaRPr lang="en-US" sz="2400" dirty="0" smtClean="0"/>
          </a:p>
          <a:p>
            <a:r>
              <a:rPr lang="en-US" sz="2400" dirty="0" smtClean="0"/>
              <a:t>Revenue from taxes is recognized on the modified accrual basis, which means recognition occurs when the revenue is measurable and available.</a:t>
            </a:r>
            <a:endParaRPr lang="en-US" sz="2400" dirty="0"/>
          </a:p>
        </p:txBody>
      </p:sp>
    </p:spTree>
    <p:extLst>
      <p:ext uri="{BB962C8B-B14F-4D97-AF65-F5344CB8AC3E}">
        <p14:creationId xmlns:p14="http://schemas.microsoft.com/office/powerpoint/2010/main" val="192893031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Types of Taxes</a:t>
            </a:r>
            <a:endParaRPr lang="en-US" sz="3200" b="1" dirty="0"/>
          </a:p>
        </p:txBody>
      </p:sp>
      <p:graphicFrame>
        <p:nvGraphicFramePr>
          <p:cNvPr id="4" name="Diagram 3"/>
          <p:cNvGraphicFramePr/>
          <p:nvPr>
            <p:extLst>
              <p:ext uri="{D42A27DB-BD31-4B8C-83A1-F6EECF244321}">
                <p14:modId xmlns:p14="http://schemas.microsoft.com/office/powerpoint/2010/main" val="2434284008"/>
              </p:ext>
            </p:extLst>
          </p:nvPr>
        </p:nvGraphicFramePr>
        <p:xfrm>
          <a:off x="1414130" y="1695894"/>
          <a:ext cx="548640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953719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Ad Valorem Property Taxes</a:t>
            </a:r>
            <a:endParaRPr lang="en-US" sz="3200" b="1" dirty="0"/>
          </a:p>
        </p:txBody>
      </p:sp>
      <p:sp>
        <p:nvSpPr>
          <p:cNvPr id="3" name="Content Placeholder 2"/>
          <p:cNvSpPr>
            <a:spLocks noGrp="1"/>
          </p:cNvSpPr>
          <p:nvPr>
            <p:ph idx="1"/>
          </p:nvPr>
        </p:nvSpPr>
        <p:spPr>
          <a:xfrm>
            <a:off x="411163" y="1572322"/>
            <a:ext cx="7407275" cy="3736278"/>
          </a:xfrm>
        </p:spPr>
        <p:txBody>
          <a:bodyPr/>
          <a:lstStyle/>
          <a:p>
            <a:r>
              <a:rPr lang="en-US" sz="2400" dirty="0" smtClean="0"/>
              <a:t>Ad valorem (based on value) taxes are a major source of funding for local governments, such as county or city governments, and are typically assessed on real property and/or personal property.</a:t>
            </a:r>
          </a:p>
          <a:p>
            <a:endParaRPr lang="en-US" sz="2400" dirty="0" smtClean="0"/>
          </a:p>
          <a:p>
            <a:r>
              <a:rPr lang="en-US" sz="2400" dirty="0" smtClean="0"/>
              <a:t>There are several steps in determining the amount of taxes to be levied</a:t>
            </a:r>
            <a:r>
              <a:rPr lang="en-US" dirty="0" smtClean="0"/>
              <a:t>.</a:t>
            </a:r>
            <a:endParaRPr lang="en-US" dirty="0"/>
          </a:p>
        </p:txBody>
      </p:sp>
    </p:spTree>
    <p:extLst>
      <p:ext uri="{BB962C8B-B14F-4D97-AF65-F5344CB8AC3E}">
        <p14:creationId xmlns:p14="http://schemas.microsoft.com/office/powerpoint/2010/main" val="389583560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Tax Levy Process</a:t>
            </a:r>
            <a:endParaRPr lang="en-US" sz="32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48515984"/>
              </p:ext>
            </p:extLst>
          </p:nvPr>
        </p:nvGraphicFramePr>
        <p:xfrm>
          <a:off x="411163" y="1387475"/>
          <a:ext cx="7407275" cy="3921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300157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Residual Source Approach</a:t>
            </a:r>
            <a:endParaRPr lang="en-US" sz="32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48731868"/>
              </p:ext>
            </p:extLst>
          </p:nvPr>
        </p:nvGraphicFramePr>
        <p:xfrm>
          <a:off x="436563" y="1552575"/>
          <a:ext cx="7407275" cy="3921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377124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2057400" y="0"/>
            <a:ext cx="59658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5123" name="Rectangle 3"/>
          <p:cNvSpPr>
            <a:spLocks noChangeArrowheads="1"/>
          </p:cNvSpPr>
          <p:nvPr/>
        </p:nvSpPr>
        <p:spPr bwMode="auto">
          <a:xfrm>
            <a:off x="0" y="0"/>
            <a:ext cx="8229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5124" name="Rectangle 4"/>
          <p:cNvSpPr>
            <a:spLocks noChangeArrowheads="1"/>
          </p:cNvSpPr>
          <p:nvPr/>
        </p:nvSpPr>
        <p:spPr bwMode="auto">
          <a:xfrm>
            <a:off x="1646238" y="0"/>
            <a:ext cx="6583362"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5125" name="Rectangle 5"/>
          <p:cNvSpPr>
            <a:spLocks noChangeArrowheads="1"/>
          </p:cNvSpPr>
          <p:nvPr/>
        </p:nvSpPr>
        <p:spPr bwMode="auto">
          <a:xfrm>
            <a:off x="206375" y="0"/>
            <a:ext cx="79168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5126" name="Rectangle 6"/>
          <p:cNvSpPr>
            <a:spLocks noChangeArrowheads="1"/>
          </p:cNvSpPr>
          <p:nvPr/>
        </p:nvSpPr>
        <p:spPr bwMode="auto">
          <a:xfrm>
            <a:off x="288925" y="39688"/>
            <a:ext cx="77501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5127" name="Rectangle 7"/>
          <p:cNvSpPr>
            <a:spLocks noChangeArrowheads="1"/>
          </p:cNvSpPr>
          <p:nvPr/>
        </p:nvSpPr>
        <p:spPr bwMode="auto">
          <a:xfrm>
            <a:off x="0" y="0"/>
            <a:ext cx="80232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10250" name="Rectangle 9"/>
          <p:cNvSpPr>
            <a:spLocks noChangeArrowheads="1"/>
          </p:cNvSpPr>
          <p:nvPr/>
        </p:nvSpPr>
        <p:spPr bwMode="auto">
          <a:xfrm>
            <a:off x="393192" y="1490472"/>
            <a:ext cx="7834313" cy="4060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526" tIns="40763" rIns="81526" bIns="40763"/>
          <a:lstStyle>
            <a:lvl1pPr marL="460375" indent="-460375" defTabSz="809625" eaLnBrk="0" hangingPunct="0">
              <a:defRPr sz="2400">
                <a:solidFill>
                  <a:schemeClr val="tx1"/>
                </a:solidFill>
                <a:latin typeface="Times New Roman" pitchFamily="18" charset="0"/>
              </a:defRPr>
            </a:lvl1pPr>
            <a:lvl2pPr marL="742950" indent="-285750" defTabSz="809625" eaLnBrk="0" hangingPunct="0">
              <a:defRPr sz="2400">
                <a:solidFill>
                  <a:schemeClr val="tx1"/>
                </a:solidFill>
                <a:latin typeface="Times New Roman" pitchFamily="18" charset="0"/>
              </a:defRPr>
            </a:lvl2pPr>
            <a:lvl3pPr marL="1143000" indent="-228600" defTabSz="809625" eaLnBrk="0" hangingPunct="0">
              <a:defRPr sz="2400">
                <a:solidFill>
                  <a:schemeClr val="tx1"/>
                </a:solidFill>
                <a:latin typeface="Times New Roman" pitchFamily="18" charset="0"/>
              </a:defRPr>
            </a:lvl3pPr>
            <a:lvl4pPr marL="1600200" indent="-228600" defTabSz="809625" eaLnBrk="0" hangingPunct="0">
              <a:defRPr sz="2400">
                <a:solidFill>
                  <a:schemeClr val="tx1"/>
                </a:solidFill>
                <a:latin typeface="Times New Roman" pitchFamily="18" charset="0"/>
              </a:defRPr>
            </a:lvl4pPr>
            <a:lvl5pPr marL="2057400" indent="-228600" defTabSz="809625" eaLnBrk="0" hangingPunct="0">
              <a:defRPr sz="2400">
                <a:solidFill>
                  <a:schemeClr val="tx1"/>
                </a:solidFill>
                <a:latin typeface="Times New Roman" pitchFamily="18" charset="0"/>
              </a:defRPr>
            </a:lvl5pPr>
            <a:lvl6pPr marL="2514600" indent="-228600" defTabSz="809625"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defRPr>
            </a:lvl6pPr>
            <a:lvl7pPr marL="2971800" indent="-228600" defTabSz="809625"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defRPr>
            </a:lvl7pPr>
            <a:lvl8pPr marL="3429000" indent="-228600" defTabSz="809625"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defRPr>
            </a:lvl8pPr>
            <a:lvl9pPr marL="3886200" indent="-228600" defTabSz="809625"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defRPr>
            </a:lvl9pPr>
          </a:lstStyle>
          <a:p>
            <a:pPr marL="0" indent="0">
              <a:spcBef>
                <a:spcPts val="0"/>
              </a:spcBef>
              <a:buClrTx/>
              <a:buSzTx/>
              <a:defRPr/>
            </a:pPr>
            <a:r>
              <a:rPr lang="en-US" altLang="en-US" dirty="0" smtClean="0">
                <a:latin typeface="+mj-lt"/>
                <a:cs typeface="+mn-cs"/>
              </a:rPr>
              <a:t>3-1	Describe how operating revenues and expenses 	related to governmental activities are reported in</a:t>
            </a:r>
          </a:p>
          <a:p>
            <a:pPr marL="0" indent="0">
              <a:spcBef>
                <a:spcPts val="0"/>
              </a:spcBef>
              <a:buClrTx/>
              <a:buSzTx/>
              <a:defRPr/>
            </a:pPr>
            <a:r>
              <a:rPr lang="en-US" altLang="en-US" dirty="0" smtClean="0">
                <a:latin typeface="+mj-lt"/>
                <a:cs typeface="+mn-cs"/>
              </a:rPr>
              <a:t>	the government-wide statement of activities.</a:t>
            </a:r>
            <a:endParaRPr lang="en-US" altLang="en-US" dirty="0">
              <a:latin typeface="+mj-lt"/>
              <a:cs typeface="+mn-cs"/>
            </a:endParaRPr>
          </a:p>
          <a:p>
            <a:pPr marL="0" indent="0">
              <a:spcBef>
                <a:spcPts val="0"/>
              </a:spcBef>
              <a:buClrTx/>
              <a:buSzTx/>
              <a:defRPr/>
            </a:pPr>
            <a:r>
              <a:rPr lang="en-US" altLang="en-US" dirty="0" smtClean="0">
                <a:latin typeface="+mj-lt"/>
                <a:cs typeface="+mn-cs"/>
              </a:rPr>
              <a:t>3-2	Distinguish, in governmental funds, between 	Revenues and Other Financing Sources and 	between Expenditures and Other Financing Uses.</a:t>
            </a:r>
            <a:endParaRPr lang="en-US" altLang="en-US" dirty="0">
              <a:latin typeface="+mj-lt"/>
              <a:cs typeface="+mn-cs"/>
            </a:endParaRPr>
          </a:p>
          <a:p>
            <a:pPr marL="0" indent="0">
              <a:spcBef>
                <a:spcPts val="0"/>
              </a:spcBef>
              <a:buClrTx/>
              <a:buSzTx/>
              <a:defRPr/>
            </a:pPr>
            <a:r>
              <a:rPr lang="en-US" altLang="en-US" dirty="0" smtClean="0">
                <a:latin typeface="+mj-lt"/>
                <a:cs typeface="+mn-cs"/>
              </a:rPr>
              <a:t>3-3	Discuss budgetary reporting.</a:t>
            </a:r>
          </a:p>
          <a:p>
            <a:pPr marL="801688" indent="-801688">
              <a:spcBef>
                <a:spcPts val="0"/>
              </a:spcBef>
              <a:buClrTx/>
              <a:buSzTx/>
              <a:defRPr/>
            </a:pPr>
            <a:r>
              <a:rPr lang="en-US" altLang="en-US" dirty="0" smtClean="0">
                <a:latin typeface="+mj-lt"/>
                <a:cs typeface="+mn-cs"/>
              </a:rPr>
              <a:t>3-4	Explain how budgetary and operating statement accounts are classified in the governmental funds. </a:t>
            </a:r>
          </a:p>
        </p:txBody>
      </p:sp>
      <p:sp>
        <p:nvSpPr>
          <p:cNvPr id="6" name="Title 5"/>
          <p:cNvSpPr>
            <a:spLocks noGrp="1"/>
          </p:cNvSpPr>
          <p:nvPr>
            <p:ph type="title"/>
          </p:nvPr>
        </p:nvSpPr>
        <p:spPr/>
        <p:txBody>
          <a:bodyPr/>
          <a:lstStyle/>
          <a:p>
            <a:r>
              <a:rPr lang="en-US" sz="3200" b="1" dirty="0" smtClean="0"/>
              <a:t>Learning Objectives</a:t>
            </a:r>
            <a:br>
              <a:rPr lang="en-US" sz="3200" b="1" dirty="0" smtClean="0"/>
            </a:br>
            <a:r>
              <a:rPr lang="en-US" sz="3200" dirty="0" smtClean="0"/>
              <a:t>(1 of 2)</a:t>
            </a:r>
            <a:endParaRPr lang="en-US" sz="3200" b="1"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Interest and Penalties on Delinquent Taxes</a:t>
            </a:r>
            <a:endParaRPr lang="en-US" sz="3200" b="1" dirty="0"/>
          </a:p>
        </p:txBody>
      </p:sp>
      <p:sp>
        <p:nvSpPr>
          <p:cNvPr id="4" name="Content Placeholder 3"/>
          <p:cNvSpPr>
            <a:spLocks noGrp="1"/>
          </p:cNvSpPr>
          <p:nvPr>
            <p:ph idx="1"/>
          </p:nvPr>
        </p:nvSpPr>
        <p:spPr>
          <a:xfrm>
            <a:off x="411163" y="1838442"/>
            <a:ext cx="7407275" cy="3470158"/>
          </a:xfrm>
        </p:spPr>
        <p:txBody>
          <a:bodyPr/>
          <a:lstStyle/>
          <a:p>
            <a:pPr marL="0" indent="0">
              <a:buNone/>
            </a:pPr>
            <a:r>
              <a:rPr lang="en-US" sz="2400" dirty="0"/>
              <a:t>When taxes are not paid by the due date, they become delinquent.</a:t>
            </a:r>
          </a:p>
          <a:p>
            <a:pPr lvl="1">
              <a:buFont typeface="Wingdings" panose="05000000000000000000" pitchFamily="2" charset="2"/>
              <a:buChar char="§"/>
            </a:pPr>
            <a:r>
              <a:rPr lang="en-US" dirty="0"/>
              <a:t>Interest may be assessed on delinquent taxes beginning with the day after the due date.</a:t>
            </a:r>
          </a:p>
          <a:p>
            <a:pPr lvl="1">
              <a:buFont typeface="Wingdings" panose="05000000000000000000" pitchFamily="2" charset="2"/>
              <a:buChar char="§"/>
            </a:pPr>
            <a:r>
              <a:rPr lang="en-US" dirty="0"/>
              <a:t>A legally mandated addition to delinquent taxes may also be assessed on the day, usually on the day after the due date.</a:t>
            </a:r>
          </a:p>
          <a:p>
            <a:pPr marL="0" indent="0">
              <a:buNone/>
            </a:pPr>
            <a:endParaRPr lang="en-US" dirty="0"/>
          </a:p>
        </p:txBody>
      </p:sp>
    </p:spTree>
    <p:extLst>
      <p:ext uri="{BB962C8B-B14F-4D97-AF65-F5344CB8AC3E}">
        <p14:creationId xmlns:p14="http://schemas.microsoft.com/office/powerpoint/2010/main" val="168033269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Sales Taxes, Income Taxes, and Gross Receipts Taxes</a:t>
            </a:r>
            <a:endParaRPr lang="en-US" sz="3200" b="1" dirty="0"/>
          </a:p>
        </p:txBody>
      </p:sp>
      <p:sp>
        <p:nvSpPr>
          <p:cNvPr id="4" name="Content Placeholder 3"/>
          <p:cNvSpPr>
            <a:spLocks noGrp="1"/>
          </p:cNvSpPr>
          <p:nvPr>
            <p:ph idx="1"/>
          </p:nvPr>
        </p:nvSpPr>
        <p:spPr>
          <a:xfrm>
            <a:off x="411163" y="1871868"/>
            <a:ext cx="7407275" cy="3436732"/>
          </a:xfrm>
        </p:spPr>
        <p:txBody>
          <a:bodyPr/>
          <a:lstStyle/>
          <a:p>
            <a:pPr marL="0" indent="0">
              <a:buNone/>
            </a:pPr>
            <a:r>
              <a:rPr lang="en-US" sz="2400" dirty="0"/>
              <a:t>Revenue from these taxes should be recognized (net of estimated refunds) in the period in which the underlying event (sale, income earned, gross receipts generated) takes place.  </a:t>
            </a:r>
          </a:p>
          <a:p>
            <a:pPr marL="0" indent="0">
              <a:buNone/>
            </a:pPr>
            <a:endParaRPr lang="en-US" sz="2400" dirty="0"/>
          </a:p>
          <a:p>
            <a:pPr marL="0" indent="0">
              <a:buNone/>
            </a:pPr>
            <a:r>
              <a:rPr lang="en-US" sz="2400" dirty="0"/>
              <a:t>On the modified accrual basis of accounting, revenue must also be “available” to be recognized.</a:t>
            </a:r>
          </a:p>
          <a:p>
            <a:pPr marL="0" indent="0">
              <a:buNone/>
            </a:pPr>
            <a:endParaRPr lang="en-US" dirty="0"/>
          </a:p>
        </p:txBody>
      </p:sp>
    </p:spTree>
    <p:extLst>
      <p:ext uri="{BB962C8B-B14F-4D97-AF65-F5344CB8AC3E}">
        <p14:creationId xmlns:p14="http://schemas.microsoft.com/office/powerpoint/2010/main" val="200597401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Special Assessments (1 of 2)</a:t>
            </a:r>
            <a:endParaRPr lang="en-US" sz="3200" b="1" dirty="0"/>
          </a:p>
        </p:txBody>
      </p:sp>
      <p:sp>
        <p:nvSpPr>
          <p:cNvPr id="4" name="Content Placeholder 3"/>
          <p:cNvSpPr>
            <a:spLocks noGrp="1"/>
          </p:cNvSpPr>
          <p:nvPr>
            <p:ph idx="1"/>
          </p:nvPr>
        </p:nvSpPr>
        <p:spPr>
          <a:xfrm>
            <a:off x="417745" y="1855154"/>
            <a:ext cx="7778435" cy="3453445"/>
          </a:xfrm>
        </p:spPr>
        <p:txBody>
          <a:bodyPr/>
          <a:lstStyle/>
          <a:p>
            <a:pPr marL="0" indent="0">
              <a:buNone/>
            </a:pPr>
            <a:r>
              <a:rPr lang="en-US" sz="2400" dirty="0"/>
              <a:t>Unlike ad valorem property taxes, special assessments are not levied against all taxable property in the government’s jurisdiction. </a:t>
            </a:r>
          </a:p>
          <a:p>
            <a:pPr marL="0" indent="0">
              <a:buNone/>
            </a:pPr>
            <a:endParaRPr lang="en-US" sz="2400" dirty="0"/>
          </a:p>
          <a:p>
            <a:pPr marL="0" indent="0">
              <a:buNone/>
            </a:pPr>
            <a:r>
              <a:rPr lang="en-US" sz="2400" dirty="0"/>
              <a:t>Instead, they are levied only against the properties that are deemed to benefit from the underlying service or improvement to be provided.</a:t>
            </a:r>
          </a:p>
          <a:p>
            <a:pPr marL="0" indent="0">
              <a:buNone/>
            </a:pPr>
            <a:endParaRPr lang="en-US" dirty="0"/>
          </a:p>
        </p:txBody>
      </p:sp>
    </p:spTree>
    <p:extLst>
      <p:ext uri="{BB962C8B-B14F-4D97-AF65-F5344CB8AC3E}">
        <p14:creationId xmlns:p14="http://schemas.microsoft.com/office/powerpoint/2010/main" val="216925237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Special Assessments (2 of 2)</a:t>
            </a:r>
            <a:endParaRPr lang="en-US" sz="3200" b="1" dirty="0"/>
          </a:p>
        </p:txBody>
      </p:sp>
      <p:sp>
        <p:nvSpPr>
          <p:cNvPr id="3" name="Text Placeholder 2"/>
          <p:cNvSpPr>
            <a:spLocks noGrp="1"/>
          </p:cNvSpPr>
          <p:nvPr>
            <p:ph type="body" idx="1"/>
          </p:nvPr>
        </p:nvSpPr>
        <p:spPr>
          <a:xfrm>
            <a:off x="411480" y="1631265"/>
            <a:ext cx="3636169" cy="554460"/>
          </a:xfrm>
        </p:spPr>
        <p:txBody>
          <a:bodyPr/>
          <a:lstStyle/>
          <a:p>
            <a:pPr algn="ctr"/>
            <a:r>
              <a:rPr lang="en-US" dirty="0" smtClean="0"/>
              <a:t>Service-type special assessments</a:t>
            </a:r>
            <a:endParaRPr lang="en-US" dirty="0"/>
          </a:p>
        </p:txBody>
      </p:sp>
      <p:sp>
        <p:nvSpPr>
          <p:cNvPr id="4" name="Content Placeholder 3"/>
          <p:cNvSpPr>
            <a:spLocks noGrp="1"/>
          </p:cNvSpPr>
          <p:nvPr>
            <p:ph sz="half" idx="2"/>
          </p:nvPr>
        </p:nvSpPr>
        <p:spPr>
          <a:xfrm>
            <a:off x="411480" y="2185725"/>
            <a:ext cx="3636169" cy="3424450"/>
          </a:xfrm>
        </p:spPr>
        <p:txBody>
          <a:bodyPr/>
          <a:lstStyle/>
          <a:p>
            <a:r>
              <a:rPr lang="en-US" dirty="0" smtClean="0"/>
              <a:t>Routine services that are provided outside the normal service area or at a higher rate or level of quality than available to the general public</a:t>
            </a:r>
          </a:p>
          <a:p>
            <a:r>
              <a:rPr lang="en-US" dirty="0" smtClean="0"/>
              <a:t>Accounted for by the fund that renders the same services to the general public</a:t>
            </a:r>
          </a:p>
        </p:txBody>
      </p:sp>
      <p:sp>
        <p:nvSpPr>
          <p:cNvPr id="5" name="Text Placeholder 4"/>
          <p:cNvSpPr>
            <a:spLocks noGrp="1"/>
          </p:cNvSpPr>
          <p:nvPr>
            <p:ph type="body" sz="quarter" idx="3"/>
          </p:nvPr>
        </p:nvSpPr>
        <p:spPr>
          <a:xfrm>
            <a:off x="4180523" y="1631265"/>
            <a:ext cx="3637598" cy="554460"/>
          </a:xfrm>
        </p:spPr>
        <p:txBody>
          <a:bodyPr/>
          <a:lstStyle/>
          <a:p>
            <a:pPr algn="ctr"/>
            <a:r>
              <a:rPr lang="en-US" dirty="0" smtClean="0"/>
              <a:t>Capital improvements special assessments</a:t>
            </a:r>
            <a:endParaRPr lang="en-US" dirty="0"/>
          </a:p>
        </p:txBody>
      </p:sp>
      <p:sp>
        <p:nvSpPr>
          <p:cNvPr id="6" name="Content Placeholder 5"/>
          <p:cNvSpPr>
            <a:spLocks noGrp="1"/>
          </p:cNvSpPr>
          <p:nvPr>
            <p:ph sz="quarter" idx="4"/>
          </p:nvPr>
        </p:nvSpPr>
        <p:spPr>
          <a:xfrm>
            <a:off x="4180523" y="2185725"/>
            <a:ext cx="3637598" cy="3424450"/>
          </a:xfrm>
        </p:spPr>
        <p:txBody>
          <a:bodyPr/>
          <a:lstStyle/>
          <a:p>
            <a:r>
              <a:rPr lang="en-US" dirty="0" smtClean="0"/>
              <a:t>Capital improvements that benefit only certain property owners</a:t>
            </a:r>
          </a:p>
          <a:p>
            <a:r>
              <a:rPr lang="en-US" dirty="0" smtClean="0"/>
              <a:t>Accounted for by a capital projects fund during construction, and debt service fund if debt financing is used</a:t>
            </a:r>
            <a:endParaRPr lang="en-US" dirty="0"/>
          </a:p>
        </p:txBody>
      </p:sp>
    </p:spTree>
    <p:extLst>
      <p:ext uri="{BB962C8B-B14F-4D97-AF65-F5344CB8AC3E}">
        <p14:creationId xmlns:p14="http://schemas.microsoft.com/office/powerpoint/2010/main" val="386147821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Licenses and Permits</a:t>
            </a:r>
            <a:endParaRPr lang="en-US" sz="3200" b="1" dirty="0"/>
          </a:p>
        </p:txBody>
      </p:sp>
      <p:graphicFrame>
        <p:nvGraphicFramePr>
          <p:cNvPr id="5" name="Diagram 4"/>
          <p:cNvGraphicFramePr/>
          <p:nvPr>
            <p:extLst>
              <p:ext uri="{D42A27DB-BD31-4B8C-83A1-F6EECF244321}">
                <p14:modId xmlns:p14="http://schemas.microsoft.com/office/powerpoint/2010/main" val="1725285850"/>
              </p:ext>
            </p:extLst>
          </p:nvPr>
        </p:nvGraphicFramePr>
        <p:xfrm>
          <a:off x="698500" y="1079500"/>
          <a:ext cx="7099300" cy="444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038586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Intergovernmental Revenue</a:t>
            </a:r>
            <a:endParaRPr lang="en-US" sz="3200" b="1" dirty="0"/>
          </a:p>
        </p:txBody>
      </p:sp>
      <p:sp>
        <p:nvSpPr>
          <p:cNvPr id="3" name="Content Placeholder 2"/>
          <p:cNvSpPr>
            <a:spLocks noGrp="1"/>
          </p:cNvSpPr>
          <p:nvPr>
            <p:ph idx="1"/>
          </p:nvPr>
        </p:nvSpPr>
        <p:spPr>
          <a:xfrm>
            <a:off x="411163" y="1574800"/>
            <a:ext cx="7407275" cy="4013200"/>
          </a:xfrm>
        </p:spPr>
        <p:txBody>
          <a:bodyPr/>
          <a:lstStyle/>
          <a:p>
            <a:pPr marL="0" indent="0">
              <a:buNone/>
            </a:pPr>
            <a:r>
              <a:rPr lang="en-US" sz="2200" dirty="0" smtClean="0"/>
              <a:t>According to GASB</a:t>
            </a:r>
            <a:r>
              <a:rPr lang="en-US" sz="2200" i="1" dirty="0" smtClean="0"/>
              <a:t>, grants </a:t>
            </a:r>
            <a:r>
              <a:rPr lang="en-US" sz="2200" i="1" dirty="0"/>
              <a:t>and other financial assistance </a:t>
            </a:r>
            <a:r>
              <a:rPr lang="en-US" sz="2200" dirty="0" smtClean="0"/>
              <a:t>are transactions </a:t>
            </a:r>
            <a:r>
              <a:rPr lang="en-US" sz="2200" dirty="0"/>
              <a:t>in which one </a:t>
            </a:r>
            <a:r>
              <a:rPr lang="en-US" sz="2200" dirty="0" smtClean="0"/>
              <a:t>government transfers </a:t>
            </a:r>
            <a:r>
              <a:rPr lang="en-US" sz="2200" dirty="0"/>
              <a:t>cash or other items of value </a:t>
            </a:r>
            <a:r>
              <a:rPr lang="en-US" sz="2200" dirty="0" smtClean="0"/>
              <a:t>to (or </a:t>
            </a:r>
            <a:r>
              <a:rPr lang="en-US" sz="2200" dirty="0"/>
              <a:t>incurs a liability </a:t>
            </a:r>
            <a:r>
              <a:rPr lang="en-US" sz="2200" dirty="0" smtClean="0"/>
              <a:t>for) </a:t>
            </a:r>
            <a:r>
              <a:rPr lang="en-US" sz="2200" dirty="0"/>
              <a:t>another </a:t>
            </a:r>
            <a:r>
              <a:rPr lang="en-US" sz="2200" dirty="0" smtClean="0"/>
              <a:t>government, </a:t>
            </a:r>
            <a:r>
              <a:rPr lang="en-US" sz="2200" dirty="0"/>
              <a:t>an individual, or an </a:t>
            </a:r>
            <a:r>
              <a:rPr lang="en-US" sz="2200" dirty="0" smtClean="0"/>
              <a:t>organization as </a:t>
            </a:r>
            <a:r>
              <a:rPr lang="en-US" sz="2200" dirty="0"/>
              <a:t>a means of sharing program costs, subsidizing other governments or entities, </a:t>
            </a:r>
            <a:r>
              <a:rPr lang="en-US" sz="2200" dirty="0" smtClean="0"/>
              <a:t>or otherwise </a:t>
            </a:r>
            <a:r>
              <a:rPr lang="en-US" sz="2200" dirty="0"/>
              <a:t>reallocating resources to the </a:t>
            </a:r>
            <a:r>
              <a:rPr lang="en-US" sz="2200" dirty="0" smtClean="0"/>
              <a:t>recipients</a:t>
            </a:r>
            <a:r>
              <a:rPr lang="en-US" sz="2000" dirty="0" smtClean="0"/>
              <a:t>.</a:t>
            </a:r>
          </a:p>
          <a:p>
            <a:pPr marL="0" indent="0">
              <a:buNone/>
            </a:pPr>
            <a:endParaRPr lang="en-US" sz="2200" dirty="0" smtClean="0"/>
          </a:p>
          <a:p>
            <a:pPr marL="0" indent="0">
              <a:buNone/>
            </a:pPr>
            <a:r>
              <a:rPr lang="en-US" sz="2200" dirty="0" smtClean="0"/>
              <a:t>Grants and other financial assistance are nonexchange transactions, and may be government-mandated or voluntary.</a:t>
            </a:r>
            <a:endParaRPr lang="en-US" sz="2200" dirty="0"/>
          </a:p>
        </p:txBody>
      </p:sp>
    </p:spTree>
    <p:extLst>
      <p:ext uri="{BB962C8B-B14F-4D97-AF65-F5344CB8AC3E}">
        <p14:creationId xmlns:p14="http://schemas.microsoft.com/office/powerpoint/2010/main" val="2643374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Charges for Services</a:t>
            </a:r>
            <a:endParaRPr lang="en-US" sz="3200" b="1" dirty="0"/>
          </a:p>
        </p:txBody>
      </p:sp>
      <p:graphicFrame>
        <p:nvGraphicFramePr>
          <p:cNvPr id="4" name="Diagram 3"/>
          <p:cNvGraphicFramePr/>
          <p:nvPr>
            <p:extLst>
              <p:ext uri="{D42A27DB-BD31-4B8C-83A1-F6EECF244321}">
                <p14:modId xmlns:p14="http://schemas.microsoft.com/office/powerpoint/2010/main" val="3809201226"/>
              </p:ext>
            </p:extLst>
          </p:nvPr>
        </p:nvGraphicFramePr>
        <p:xfrm>
          <a:off x="348920" y="1387188"/>
          <a:ext cx="7747000" cy="4289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207106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Fines and Forfeits</a:t>
            </a:r>
            <a:endParaRPr lang="en-US" sz="3200" b="1" dirty="0"/>
          </a:p>
        </p:txBody>
      </p:sp>
      <p:sp>
        <p:nvSpPr>
          <p:cNvPr id="3" name="Content Placeholder 2"/>
          <p:cNvSpPr>
            <a:spLocks noGrp="1"/>
          </p:cNvSpPr>
          <p:nvPr>
            <p:ph idx="1"/>
          </p:nvPr>
        </p:nvSpPr>
        <p:spPr>
          <a:xfrm>
            <a:off x="411163" y="1565275"/>
            <a:ext cx="7407275" cy="3921125"/>
          </a:xfrm>
        </p:spPr>
        <p:txBody>
          <a:bodyPr/>
          <a:lstStyle/>
          <a:p>
            <a:pPr marL="0" indent="0">
              <a:buNone/>
            </a:pPr>
            <a:r>
              <a:rPr lang="en-US" sz="2400" dirty="0"/>
              <a:t>Revenue from fines and forfeits </a:t>
            </a:r>
            <a:r>
              <a:rPr lang="en-US" sz="2400" dirty="0" smtClean="0"/>
              <a:t>includes:</a:t>
            </a:r>
          </a:p>
          <a:p>
            <a:pPr lvl="1">
              <a:buFont typeface="Wingdings" panose="05000000000000000000" pitchFamily="2" charset="2"/>
              <a:buChar char="§"/>
            </a:pPr>
            <a:r>
              <a:rPr lang="en-US" sz="2400" dirty="0"/>
              <a:t>F</a:t>
            </a:r>
            <a:r>
              <a:rPr lang="en-US" sz="2400" dirty="0" smtClean="0"/>
              <a:t>ines </a:t>
            </a:r>
            <a:r>
              <a:rPr lang="en-US" sz="2400" dirty="0"/>
              <a:t>and penalties for commission of </a:t>
            </a:r>
            <a:r>
              <a:rPr lang="en-US" sz="2400" dirty="0" smtClean="0"/>
              <a:t>statutory offenses </a:t>
            </a:r>
            <a:r>
              <a:rPr lang="en-US" sz="2400" dirty="0"/>
              <a:t>and for neglect of official </a:t>
            </a:r>
            <a:r>
              <a:rPr lang="en-US" sz="2400" dirty="0" smtClean="0"/>
              <a:t>duty.</a:t>
            </a:r>
          </a:p>
          <a:p>
            <a:pPr lvl="1">
              <a:buFont typeface="Wingdings" panose="05000000000000000000" pitchFamily="2" charset="2"/>
              <a:buChar char="§"/>
            </a:pPr>
            <a:r>
              <a:rPr lang="en-US" sz="2400" dirty="0"/>
              <a:t>F</a:t>
            </a:r>
            <a:r>
              <a:rPr lang="en-US" sz="2400" dirty="0" smtClean="0"/>
              <a:t>orfeitures </a:t>
            </a:r>
            <a:r>
              <a:rPr lang="en-US" sz="2400" dirty="0"/>
              <a:t>of amounts held as </a:t>
            </a:r>
            <a:r>
              <a:rPr lang="en-US" sz="2400" dirty="0" smtClean="0"/>
              <a:t>security against </a:t>
            </a:r>
            <a:r>
              <a:rPr lang="en-US" sz="2400" dirty="0"/>
              <a:t>loss or damage, or collections from bonds or sureties placed with </a:t>
            </a:r>
            <a:r>
              <a:rPr lang="en-US" sz="2400" dirty="0" smtClean="0"/>
              <a:t>the government </a:t>
            </a:r>
            <a:r>
              <a:rPr lang="en-US" sz="2400" dirty="0"/>
              <a:t>for the same </a:t>
            </a:r>
            <a:r>
              <a:rPr lang="en-US" sz="2400" dirty="0" smtClean="0"/>
              <a:t>purpose.</a:t>
            </a:r>
          </a:p>
          <a:p>
            <a:pPr lvl="1">
              <a:buFont typeface="Wingdings" panose="05000000000000000000" pitchFamily="2" charset="2"/>
              <a:buChar char="§"/>
            </a:pPr>
            <a:r>
              <a:rPr lang="en-US" sz="2400" dirty="0"/>
              <a:t>P</a:t>
            </a:r>
            <a:r>
              <a:rPr lang="en-US" sz="2400" dirty="0" smtClean="0"/>
              <a:t>enalties </a:t>
            </a:r>
            <a:r>
              <a:rPr lang="en-US" sz="2400" dirty="0"/>
              <a:t>of any </a:t>
            </a:r>
            <a:r>
              <a:rPr lang="en-US" sz="2400" dirty="0" smtClean="0"/>
              <a:t>sort.</a:t>
            </a:r>
            <a:endParaRPr lang="en-US" sz="2400" dirty="0"/>
          </a:p>
        </p:txBody>
      </p:sp>
    </p:spTree>
    <p:extLst>
      <p:ext uri="{BB962C8B-B14F-4D97-AF65-F5344CB8AC3E}">
        <p14:creationId xmlns:p14="http://schemas.microsoft.com/office/powerpoint/2010/main" val="845198386"/>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Miscellaneous Revenues</a:t>
            </a:r>
            <a:endParaRPr lang="en-US" sz="3200" b="1" dirty="0"/>
          </a:p>
        </p:txBody>
      </p:sp>
      <p:graphicFrame>
        <p:nvGraphicFramePr>
          <p:cNvPr id="3" name="Diagram 2"/>
          <p:cNvGraphicFramePr/>
          <p:nvPr>
            <p:extLst>
              <p:ext uri="{D42A27DB-BD31-4B8C-83A1-F6EECF244321}">
                <p14:modId xmlns:p14="http://schemas.microsoft.com/office/powerpoint/2010/main" val="1319875444"/>
              </p:ext>
            </p:extLst>
          </p:nvPr>
        </p:nvGraphicFramePr>
        <p:xfrm>
          <a:off x="444500" y="1460499"/>
          <a:ext cx="7442548" cy="42720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167972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Budgetary Control Accounts</a:t>
            </a:r>
            <a:endParaRPr lang="en-US" sz="3200" b="1" dirty="0"/>
          </a:p>
        </p:txBody>
      </p:sp>
      <p:graphicFrame>
        <p:nvGraphicFramePr>
          <p:cNvPr id="4" name="Diagram 3"/>
          <p:cNvGraphicFramePr/>
          <p:nvPr>
            <p:extLst>
              <p:ext uri="{D42A27DB-BD31-4B8C-83A1-F6EECF244321}">
                <p14:modId xmlns:p14="http://schemas.microsoft.com/office/powerpoint/2010/main" val="2747245384"/>
              </p:ext>
            </p:extLst>
          </p:nvPr>
        </p:nvGraphicFramePr>
        <p:xfrm>
          <a:off x="457200" y="1612900"/>
          <a:ext cx="726440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290539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0"/>
            <a:ext cx="8229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6147" name="Rectangle 3"/>
          <p:cNvSpPr>
            <a:spLocks noChangeArrowheads="1"/>
          </p:cNvSpPr>
          <p:nvPr/>
        </p:nvSpPr>
        <p:spPr bwMode="auto">
          <a:xfrm>
            <a:off x="1646238" y="0"/>
            <a:ext cx="6583362"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6148" name="Rectangle 4"/>
          <p:cNvSpPr>
            <a:spLocks noChangeArrowheads="1"/>
          </p:cNvSpPr>
          <p:nvPr/>
        </p:nvSpPr>
        <p:spPr bwMode="auto">
          <a:xfrm>
            <a:off x="206375" y="0"/>
            <a:ext cx="79168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6149" name="Rectangle 5"/>
          <p:cNvSpPr>
            <a:spLocks noChangeArrowheads="1"/>
          </p:cNvSpPr>
          <p:nvPr/>
        </p:nvSpPr>
        <p:spPr bwMode="auto">
          <a:xfrm>
            <a:off x="288925" y="39688"/>
            <a:ext cx="77501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6150" name="Rectangle 6"/>
          <p:cNvSpPr>
            <a:spLocks noChangeArrowheads="1"/>
          </p:cNvSpPr>
          <p:nvPr/>
        </p:nvSpPr>
        <p:spPr bwMode="auto">
          <a:xfrm>
            <a:off x="0" y="0"/>
            <a:ext cx="80232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11273" name="Rectangle 8"/>
          <p:cNvSpPr>
            <a:spLocks noChangeArrowheads="1"/>
          </p:cNvSpPr>
          <p:nvPr/>
        </p:nvSpPr>
        <p:spPr bwMode="auto">
          <a:xfrm>
            <a:off x="395288" y="1487467"/>
            <a:ext cx="7627937" cy="4064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526" tIns="40763" rIns="81526" bIns="40763"/>
          <a:lstStyle>
            <a:lvl1pPr marL="460375" indent="-460375" defTabSz="809625" eaLnBrk="0" hangingPunct="0">
              <a:defRPr sz="2400">
                <a:solidFill>
                  <a:schemeClr val="tx1"/>
                </a:solidFill>
                <a:latin typeface="Times New Roman" pitchFamily="18" charset="0"/>
              </a:defRPr>
            </a:lvl1pPr>
            <a:lvl2pPr marL="742950" indent="-285750" defTabSz="809625" eaLnBrk="0" hangingPunct="0">
              <a:defRPr sz="2400">
                <a:solidFill>
                  <a:schemeClr val="tx1"/>
                </a:solidFill>
                <a:latin typeface="Times New Roman" pitchFamily="18" charset="0"/>
              </a:defRPr>
            </a:lvl2pPr>
            <a:lvl3pPr marL="1143000" indent="-228600" defTabSz="809625" eaLnBrk="0" hangingPunct="0">
              <a:defRPr sz="2400">
                <a:solidFill>
                  <a:schemeClr val="tx1"/>
                </a:solidFill>
                <a:latin typeface="Times New Roman" pitchFamily="18" charset="0"/>
              </a:defRPr>
            </a:lvl3pPr>
            <a:lvl4pPr marL="1600200" indent="-228600" defTabSz="809625" eaLnBrk="0" hangingPunct="0">
              <a:defRPr sz="2400">
                <a:solidFill>
                  <a:schemeClr val="tx1"/>
                </a:solidFill>
                <a:latin typeface="Times New Roman" pitchFamily="18" charset="0"/>
              </a:defRPr>
            </a:lvl4pPr>
            <a:lvl5pPr marL="2057400" indent="-228600" defTabSz="809625" eaLnBrk="0" hangingPunct="0">
              <a:defRPr sz="2400">
                <a:solidFill>
                  <a:schemeClr val="tx1"/>
                </a:solidFill>
                <a:latin typeface="Times New Roman" pitchFamily="18" charset="0"/>
              </a:defRPr>
            </a:lvl5pPr>
            <a:lvl6pPr marL="2514600" indent="-228600" defTabSz="809625"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defRPr>
            </a:lvl6pPr>
            <a:lvl7pPr marL="2971800" indent="-228600" defTabSz="809625"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defRPr>
            </a:lvl7pPr>
            <a:lvl8pPr marL="3429000" indent="-228600" defTabSz="809625"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defRPr>
            </a:lvl8pPr>
            <a:lvl9pPr marL="3886200" indent="-228600" defTabSz="809625"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defRPr>
            </a:lvl9pPr>
          </a:lstStyle>
          <a:p>
            <a:pPr marL="801688" indent="-801688"/>
            <a:r>
              <a:rPr lang="en-US" sz="2300" dirty="0" smtClean="0">
                <a:latin typeface="+mj-lt"/>
                <a:cs typeface="+mn-cs"/>
              </a:rPr>
              <a:t>3-5</a:t>
            </a:r>
            <a:r>
              <a:rPr lang="en-US" sz="2300" dirty="0">
                <a:latin typeface="+mj-lt"/>
                <a:cs typeface="+mn-cs"/>
              </a:rPr>
              <a:t>	</a:t>
            </a:r>
            <a:r>
              <a:rPr lang="en-US" sz="2300" dirty="0" smtClean="0">
                <a:latin typeface="+mj-lt"/>
                <a:cs typeface="+mn-cs"/>
              </a:rPr>
              <a:t>	</a:t>
            </a:r>
            <a:r>
              <a:rPr lang="en-US" dirty="0" smtClean="0">
                <a:latin typeface="+mj-lt"/>
              </a:rPr>
              <a:t>Explain </a:t>
            </a:r>
            <a:r>
              <a:rPr lang="en-US" dirty="0">
                <a:latin typeface="+mj-lt"/>
              </a:rPr>
              <a:t>how budgetary accounting contributes </a:t>
            </a:r>
            <a:r>
              <a:rPr lang="en-US" dirty="0" smtClean="0">
                <a:latin typeface="+mj-lt"/>
              </a:rPr>
              <a:t>to achieving </a:t>
            </a:r>
            <a:r>
              <a:rPr lang="en-US" dirty="0">
                <a:latin typeface="+mj-lt"/>
              </a:rPr>
              <a:t>budgetary </a:t>
            </a:r>
            <a:r>
              <a:rPr lang="en-US" dirty="0" smtClean="0">
                <a:latin typeface="+mj-lt"/>
              </a:rPr>
              <a:t>control over </a:t>
            </a:r>
            <a:r>
              <a:rPr lang="en-US" dirty="0">
                <a:latin typeface="+mj-lt"/>
              </a:rPr>
              <a:t>revenues and </a:t>
            </a:r>
            <a:r>
              <a:rPr lang="en-US" dirty="0" smtClean="0">
                <a:latin typeface="+mj-lt"/>
              </a:rPr>
              <a:t>expenditures</a:t>
            </a:r>
            <a:r>
              <a:rPr lang="en-US" dirty="0">
                <a:latin typeface="+mj-lt"/>
              </a:rPr>
              <a:t>, including such aspects </a:t>
            </a:r>
            <a:r>
              <a:rPr lang="en-US" dirty="0" smtClean="0">
                <a:latin typeface="+mj-lt"/>
              </a:rPr>
              <a:t>as</a:t>
            </a:r>
            <a:endParaRPr lang="en-US" dirty="0">
              <a:latin typeface="+mj-lt"/>
            </a:endParaRPr>
          </a:p>
          <a:p>
            <a:r>
              <a:rPr lang="en-US" dirty="0" smtClean="0">
                <a:latin typeface="+mj-lt"/>
              </a:rPr>
              <a:t>			</a:t>
            </a:r>
            <a:r>
              <a:rPr lang="en-US" sz="2200" dirty="0" smtClean="0">
                <a:latin typeface="+mj-lt"/>
              </a:rPr>
              <a:t>Recording and revising </a:t>
            </a:r>
            <a:r>
              <a:rPr lang="en-US" sz="2200" dirty="0">
                <a:latin typeface="+mj-lt"/>
              </a:rPr>
              <a:t>the annual budget.</a:t>
            </a:r>
          </a:p>
          <a:p>
            <a:r>
              <a:rPr lang="en-US" sz="2200" dirty="0" smtClean="0">
                <a:latin typeface="+mj-lt"/>
              </a:rPr>
              <a:t>			Accounting </a:t>
            </a:r>
            <a:r>
              <a:rPr lang="en-US" sz="2200" dirty="0">
                <a:latin typeface="+mj-lt"/>
              </a:rPr>
              <a:t>for </a:t>
            </a:r>
            <a:r>
              <a:rPr lang="en-US" sz="2200" dirty="0" smtClean="0">
                <a:latin typeface="+mj-lt"/>
              </a:rPr>
              <a:t>revenues, encumbrances, and 		expenditures.</a:t>
            </a:r>
          </a:p>
          <a:p>
            <a:r>
              <a:rPr lang="en-US" sz="2200" dirty="0">
                <a:latin typeface="+mj-lt"/>
              </a:rPr>
              <a:t>	</a:t>
            </a:r>
            <a:r>
              <a:rPr lang="en-US" sz="2200" dirty="0" smtClean="0">
                <a:latin typeface="+mj-lt"/>
              </a:rPr>
              <a:t>		Closing budgetary accounts.</a:t>
            </a:r>
            <a:endParaRPr lang="en-US" sz="2200" dirty="0">
              <a:latin typeface="+mj-lt"/>
            </a:endParaRPr>
          </a:p>
          <a:p>
            <a:pPr>
              <a:spcAft>
                <a:spcPts val="600"/>
              </a:spcAft>
            </a:pPr>
            <a:r>
              <a:rPr lang="en-US" sz="2200" dirty="0" smtClean="0">
                <a:latin typeface="+mj-lt"/>
              </a:rPr>
              <a:t>			Accounting </a:t>
            </a:r>
            <a:r>
              <a:rPr lang="en-US" sz="2200" dirty="0">
                <a:latin typeface="+mj-lt"/>
              </a:rPr>
              <a:t>for allotments</a:t>
            </a:r>
            <a:r>
              <a:rPr lang="en-US" sz="2200" dirty="0" smtClean="0">
                <a:latin typeface="+mj-lt"/>
              </a:rPr>
              <a:t>.</a:t>
            </a:r>
          </a:p>
          <a:p>
            <a:pPr marL="801688" lvl="0" indent="-801688" defTabSz="914400" eaLnBrk="1" hangingPunct="1">
              <a:spcBef>
                <a:spcPts val="0"/>
              </a:spcBef>
              <a:buClr>
                <a:srgbClr val="009999"/>
              </a:buClr>
            </a:pPr>
            <a:r>
              <a:rPr lang="en-US" dirty="0">
                <a:solidFill>
                  <a:srgbClr val="000000"/>
                </a:solidFill>
                <a:latin typeface="Arial"/>
              </a:rPr>
              <a:t>3-</a:t>
            </a:r>
            <a:r>
              <a:rPr lang="en-US" dirty="0" smtClean="0">
                <a:solidFill>
                  <a:srgbClr val="000000"/>
                </a:solidFill>
                <a:latin typeface="Arial"/>
              </a:rPr>
              <a:t>6	Explain </a:t>
            </a:r>
            <a:r>
              <a:rPr lang="en-US" dirty="0">
                <a:solidFill>
                  <a:srgbClr val="000000"/>
                </a:solidFill>
                <a:latin typeface="Arial"/>
              </a:rPr>
              <a:t>the classification of revenues </a:t>
            </a:r>
            <a:r>
              <a:rPr lang="en-US" dirty="0" smtClean="0">
                <a:solidFill>
                  <a:srgbClr val="000000"/>
                </a:solidFill>
                <a:latin typeface="Arial"/>
              </a:rPr>
              <a:t>and expenditures </a:t>
            </a:r>
            <a:r>
              <a:rPr lang="en-US" dirty="0">
                <a:solidFill>
                  <a:srgbClr val="000000"/>
                </a:solidFill>
                <a:latin typeface="Arial"/>
              </a:rPr>
              <a:t>of a public school system.</a:t>
            </a:r>
            <a:endParaRPr lang="en-US" altLang="en-US" dirty="0">
              <a:solidFill>
                <a:srgbClr val="000000"/>
              </a:solidFill>
              <a:latin typeface="Arial"/>
              <a:cs typeface="Arial"/>
            </a:endParaRPr>
          </a:p>
          <a:p>
            <a:endParaRPr lang="en-US" sz="2200" dirty="0" smtClean="0">
              <a:latin typeface="+mj-lt"/>
            </a:endParaRPr>
          </a:p>
          <a:p>
            <a:r>
              <a:rPr lang="en-US" sz="2200" dirty="0" smtClean="0">
                <a:latin typeface="+mj-lt"/>
              </a:rPr>
              <a:t>			</a:t>
            </a:r>
            <a:endParaRPr lang="en-US" altLang="en-US" sz="2500" dirty="0" smtClean="0">
              <a:cs typeface="+mn-cs"/>
            </a:endParaRPr>
          </a:p>
        </p:txBody>
      </p:sp>
      <p:sp>
        <p:nvSpPr>
          <p:cNvPr id="2" name="Title 1"/>
          <p:cNvSpPr>
            <a:spLocks noGrp="1"/>
          </p:cNvSpPr>
          <p:nvPr>
            <p:ph type="title"/>
          </p:nvPr>
        </p:nvSpPr>
        <p:spPr/>
        <p:txBody>
          <a:bodyPr/>
          <a:lstStyle/>
          <a:p>
            <a:r>
              <a:rPr lang="en-US" sz="3200" b="1" dirty="0" smtClean="0"/>
              <a:t>Learning Objectives</a:t>
            </a:r>
            <a:br>
              <a:rPr lang="en-US" sz="3200" b="1" dirty="0" smtClean="0"/>
            </a:br>
            <a:r>
              <a:rPr lang="en-US" sz="3200" dirty="0" smtClean="0"/>
              <a:t>(2 of 2)</a:t>
            </a:r>
            <a:endParaRPr lang="en-US" sz="3200" b="1"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Recording the Budget (1 of 2)</a:t>
            </a:r>
            <a:endParaRPr lang="en-US" sz="3200" b="1" dirty="0"/>
          </a:p>
        </p:txBody>
      </p:sp>
      <p:sp>
        <p:nvSpPr>
          <p:cNvPr id="3" name="Rectangle 2"/>
          <p:cNvSpPr/>
          <p:nvPr/>
        </p:nvSpPr>
        <p:spPr>
          <a:xfrm>
            <a:off x="530352" y="1581912"/>
            <a:ext cx="7412463" cy="2117503"/>
          </a:xfrm>
          <a:prstGeom prst="rect">
            <a:avLst/>
          </a:prstGeom>
        </p:spPr>
        <p:txBody>
          <a:bodyPr wrap="square">
            <a:spAutoFit/>
          </a:bodyPr>
          <a:lstStyle/>
          <a:p>
            <a:r>
              <a:rPr lang="en-US" sz="1400" dirty="0">
                <a:latin typeface="Arial"/>
                <a:cs typeface="Arial"/>
              </a:rPr>
              <a:t>			 	    </a:t>
            </a:r>
            <a:r>
              <a:rPr lang="en-US" sz="1400" b="1" dirty="0">
                <a:latin typeface="Arial"/>
                <a:cs typeface="Arial"/>
              </a:rPr>
              <a:t>General Ledger     Subsidiary Ledger</a:t>
            </a:r>
          </a:p>
          <a:p>
            <a:r>
              <a:rPr lang="en-US" sz="1400" dirty="0">
                <a:latin typeface="Arial"/>
                <a:cs typeface="Arial"/>
              </a:rPr>
              <a:t>				  </a:t>
            </a:r>
            <a:r>
              <a:rPr lang="en-US" sz="1400" b="1" i="1" dirty="0">
                <a:latin typeface="Arial"/>
                <a:cs typeface="Arial"/>
              </a:rPr>
              <a:t>Debits        Credits     Debits       Credits</a:t>
            </a:r>
            <a:endParaRPr lang="en-US" sz="1400" i="1" dirty="0">
              <a:solidFill>
                <a:srgbClr val="000000"/>
              </a:solidFill>
              <a:latin typeface="Arial"/>
            </a:endParaRPr>
          </a:p>
          <a:p>
            <a:pPr>
              <a:tabLst>
                <a:tab pos="4344988" algn="dec"/>
              </a:tabLst>
            </a:pPr>
            <a:r>
              <a:rPr lang="en-US" sz="1400" dirty="0" smtClean="0">
                <a:latin typeface="+mn-lt"/>
              </a:rPr>
              <a:t>Estimated </a:t>
            </a:r>
            <a:r>
              <a:rPr lang="en-US" sz="1400" dirty="0">
                <a:latin typeface="+mn-lt"/>
              </a:rPr>
              <a:t>Revenues . . . . . . . . . </a:t>
            </a:r>
            <a:r>
              <a:rPr lang="en-US" sz="1400" dirty="0" smtClean="0">
                <a:latin typeface="+mn-lt"/>
              </a:rPr>
              <a:t>. .	1,277,500</a:t>
            </a:r>
            <a:endParaRPr lang="en-US" sz="1400" dirty="0">
              <a:latin typeface="+mn-lt"/>
            </a:endParaRPr>
          </a:p>
          <a:p>
            <a:pPr>
              <a:tabLst>
                <a:tab pos="5264150" algn="dec"/>
              </a:tabLst>
            </a:pPr>
            <a:r>
              <a:rPr lang="en-US" sz="1400" dirty="0" smtClean="0">
                <a:latin typeface="+mn-lt"/>
              </a:rPr>
              <a:t>       Budgetary </a:t>
            </a:r>
            <a:r>
              <a:rPr lang="en-US" sz="1400" dirty="0">
                <a:latin typeface="+mn-lt"/>
              </a:rPr>
              <a:t>Fund Balance . . . . </a:t>
            </a:r>
            <a:r>
              <a:rPr lang="en-US" sz="1400" dirty="0" smtClean="0">
                <a:latin typeface="+mn-lt"/>
              </a:rPr>
              <a:t>.	1,277,500</a:t>
            </a:r>
            <a:endParaRPr lang="en-US" sz="1400" dirty="0">
              <a:latin typeface="+mn-lt"/>
            </a:endParaRPr>
          </a:p>
          <a:p>
            <a:r>
              <a:rPr lang="en-US" sz="1400" i="1" dirty="0">
                <a:latin typeface="+mn-lt"/>
              </a:rPr>
              <a:t>Estimated Revenues Ledger:</a:t>
            </a:r>
          </a:p>
          <a:p>
            <a:pPr>
              <a:tabLst>
                <a:tab pos="6165850" algn="dec"/>
              </a:tabLst>
            </a:pPr>
            <a:r>
              <a:rPr lang="en-US" sz="1400" dirty="0">
                <a:latin typeface="+mn-lt"/>
              </a:rPr>
              <a:t>Taxes . . . . . . . . . . . . . . . . . . . . . . </a:t>
            </a:r>
            <a:r>
              <a:rPr lang="en-US" sz="1400" dirty="0" smtClean="0">
                <a:latin typeface="+mn-lt"/>
              </a:rPr>
              <a:t>.	882,500</a:t>
            </a:r>
            <a:endParaRPr lang="en-US" sz="1400" dirty="0">
              <a:latin typeface="+mn-lt"/>
            </a:endParaRPr>
          </a:p>
          <a:p>
            <a:pPr>
              <a:tabLst>
                <a:tab pos="6165850" algn="dec"/>
              </a:tabLst>
            </a:pPr>
            <a:r>
              <a:rPr lang="en-US" sz="1400" dirty="0">
                <a:latin typeface="+mn-lt"/>
              </a:rPr>
              <a:t>Intergovernmental Revenues . . . . </a:t>
            </a:r>
            <a:r>
              <a:rPr lang="en-US" sz="1400" dirty="0" smtClean="0">
                <a:latin typeface="+mn-lt"/>
              </a:rPr>
              <a:t>.	200,000</a:t>
            </a:r>
            <a:endParaRPr lang="en-US" sz="1400" dirty="0">
              <a:latin typeface="+mn-lt"/>
            </a:endParaRPr>
          </a:p>
          <a:p>
            <a:pPr>
              <a:tabLst>
                <a:tab pos="6165850" algn="dec"/>
              </a:tabLst>
            </a:pPr>
            <a:r>
              <a:rPr lang="en-US" sz="1400" dirty="0">
                <a:latin typeface="+mn-lt"/>
              </a:rPr>
              <a:t>Licenses and Permits . . . . . . . . . . </a:t>
            </a:r>
            <a:r>
              <a:rPr lang="en-US" sz="1400" dirty="0" smtClean="0">
                <a:latin typeface="+mn-lt"/>
              </a:rPr>
              <a:t>.	195,000</a:t>
            </a:r>
            <a:endParaRPr lang="en-US" sz="1400" dirty="0">
              <a:latin typeface="+mn-lt"/>
            </a:endParaRPr>
          </a:p>
        </p:txBody>
      </p:sp>
    </p:spTree>
    <p:extLst>
      <p:ext uri="{BB962C8B-B14F-4D97-AF65-F5344CB8AC3E}">
        <p14:creationId xmlns:p14="http://schemas.microsoft.com/office/powerpoint/2010/main" val="306188734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Recording the Budget (2 of 2)</a:t>
            </a:r>
            <a:endParaRPr lang="en-US" sz="3200" b="1" dirty="0"/>
          </a:p>
        </p:txBody>
      </p:sp>
      <p:sp>
        <p:nvSpPr>
          <p:cNvPr id="4" name="Rectangle 3"/>
          <p:cNvSpPr/>
          <p:nvPr/>
        </p:nvSpPr>
        <p:spPr>
          <a:xfrm>
            <a:off x="530352" y="1581912"/>
            <a:ext cx="7391400" cy="3151632"/>
          </a:xfrm>
          <a:prstGeom prst="rect">
            <a:avLst/>
          </a:prstGeom>
        </p:spPr>
        <p:txBody>
          <a:bodyPr wrap="square">
            <a:spAutoFit/>
          </a:bodyPr>
          <a:lstStyle/>
          <a:p>
            <a:r>
              <a:rPr lang="en-US" sz="1400" dirty="0">
                <a:latin typeface="Arial"/>
                <a:cs typeface="Arial"/>
              </a:rPr>
              <a:t>			 	    </a:t>
            </a:r>
            <a:r>
              <a:rPr lang="en-US" sz="1400" b="1" dirty="0">
                <a:latin typeface="Arial"/>
                <a:cs typeface="Arial"/>
              </a:rPr>
              <a:t>General Ledger     Subsidiary Ledger</a:t>
            </a:r>
          </a:p>
          <a:p>
            <a:r>
              <a:rPr lang="en-US" sz="1400" dirty="0">
                <a:latin typeface="Arial"/>
                <a:cs typeface="Arial"/>
              </a:rPr>
              <a:t>				  </a:t>
            </a:r>
            <a:r>
              <a:rPr lang="en-US" sz="1400" b="1" i="1" dirty="0">
                <a:latin typeface="Arial"/>
                <a:cs typeface="Arial"/>
              </a:rPr>
              <a:t>Debits        Credits     Debits       Credits</a:t>
            </a:r>
            <a:endParaRPr lang="en-US" sz="1400" i="1" dirty="0">
              <a:solidFill>
                <a:srgbClr val="000000"/>
              </a:solidFill>
              <a:latin typeface="Arial"/>
            </a:endParaRPr>
          </a:p>
          <a:p>
            <a:pPr lvl="0">
              <a:buClr>
                <a:srgbClr val="009999"/>
              </a:buClr>
              <a:tabLst>
                <a:tab pos="4344988" algn="dec"/>
              </a:tabLst>
            </a:pPr>
            <a:r>
              <a:rPr lang="en-US" sz="1400" dirty="0" smtClean="0">
                <a:solidFill>
                  <a:srgbClr val="000000"/>
                </a:solidFill>
                <a:latin typeface="+mn-lt"/>
              </a:rPr>
              <a:t>Budgetary </a:t>
            </a:r>
            <a:r>
              <a:rPr lang="en-US" sz="1400" dirty="0">
                <a:solidFill>
                  <a:srgbClr val="000000"/>
                </a:solidFill>
                <a:latin typeface="+mn-lt"/>
              </a:rPr>
              <a:t>Fund Balance . . . . . . . . </a:t>
            </a:r>
            <a:r>
              <a:rPr lang="en-US" sz="1400" dirty="0" smtClean="0">
                <a:solidFill>
                  <a:srgbClr val="000000"/>
                </a:solidFill>
                <a:latin typeface="+mn-lt"/>
              </a:rPr>
              <a:t>.	1,636,500</a:t>
            </a:r>
            <a:endParaRPr lang="en-US" sz="1400" dirty="0">
              <a:solidFill>
                <a:srgbClr val="000000"/>
              </a:solidFill>
              <a:latin typeface="+mn-lt"/>
            </a:endParaRPr>
          </a:p>
          <a:p>
            <a:pPr lvl="0">
              <a:buClr>
                <a:srgbClr val="009999"/>
              </a:buClr>
              <a:tabLst>
                <a:tab pos="5264150" algn="dec"/>
              </a:tabLst>
            </a:pPr>
            <a:r>
              <a:rPr lang="en-US" sz="1400" dirty="0" smtClean="0">
                <a:solidFill>
                  <a:srgbClr val="000000"/>
                </a:solidFill>
                <a:latin typeface="+mn-lt"/>
              </a:rPr>
              <a:t>   Appropriations </a:t>
            </a:r>
            <a:r>
              <a:rPr lang="en-US" sz="1400" dirty="0">
                <a:solidFill>
                  <a:srgbClr val="000000"/>
                </a:solidFill>
                <a:latin typeface="+mn-lt"/>
              </a:rPr>
              <a:t>. . . . . . . . . . . . . . </a:t>
            </a:r>
            <a:r>
              <a:rPr lang="en-US" sz="1400" dirty="0" smtClean="0">
                <a:solidFill>
                  <a:srgbClr val="000000"/>
                </a:solidFill>
                <a:latin typeface="+mn-lt"/>
              </a:rPr>
              <a:t>. .	1,362,000</a:t>
            </a:r>
            <a:endParaRPr lang="en-US" sz="1400" dirty="0">
              <a:solidFill>
                <a:srgbClr val="000000"/>
              </a:solidFill>
              <a:latin typeface="+mn-lt"/>
            </a:endParaRPr>
          </a:p>
          <a:p>
            <a:pPr lvl="0">
              <a:buClr>
                <a:srgbClr val="009999"/>
              </a:buClr>
              <a:tabLst>
                <a:tab pos="5264150" algn="dec"/>
              </a:tabLst>
            </a:pPr>
            <a:r>
              <a:rPr lang="en-US" sz="1400" dirty="0" smtClean="0">
                <a:solidFill>
                  <a:srgbClr val="000000"/>
                </a:solidFill>
                <a:latin typeface="+mn-lt"/>
              </a:rPr>
              <a:t>   Estimated </a:t>
            </a:r>
            <a:r>
              <a:rPr lang="en-US" sz="1400" dirty="0">
                <a:solidFill>
                  <a:srgbClr val="000000"/>
                </a:solidFill>
                <a:latin typeface="+mn-lt"/>
              </a:rPr>
              <a:t>Other Financing Uses . </a:t>
            </a:r>
            <a:r>
              <a:rPr lang="en-US" sz="1400" dirty="0" smtClean="0">
                <a:solidFill>
                  <a:srgbClr val="000000"/>
                </a:solidFill>
                <a:latin typeface="+mn-lt"/>
              </a:rPr>
              <a:t>.	274,500</a:t>
            </a:r>
            <a:endParaRPr lang="en-US" sz="1400" dirty="0">
              <a:solidFill>
                <a:srgbClr val="000000"/>
              </a:solidFill>
              <a:latin typeface="+mn-lt"/>
            </a:endParaRPr>
          </a:p>
          <a:p>
            <a:pPr lvl="0">
              <a:buClr>
                <a:srgbClr val="009999"/>
              </a:buClr>
              <a:tabLst>
                <a:tab pos="7085013" algn="dec"/>
              </a:tabLst>
            </a:pPr>
            <a:r>
              <a:rPr lang="en-US" sz="1400" i="1" dirty="0">
                <a:solidFill>
                  <a:srgbClr val="000000"/>
                </a:solidFill>
                <a:latin typeface="+mn-lt"/>
              </a:rPr>
              <a:t>Appropriations Ledger:</a:t>
            </a:r>
          </a:p>
          <a:p>
            <a:pPr lvl="0">
              <a:buClr>
                <a:srgbClr val="009999"/>
              </a:buClr>
              <a:tabLst>
                <a:tab pos="7085013" algn="dec"/>
              </a:tabLst>
            </a:pPr>
            <a:r>
              <a:rPr lang="en-US" sz="1400" dirty="0" smtClean="0">
                <a:solidFill>
                  <a:srgbClr val="000000"/>
                </a:solidFill>
                <a:latin typeface="+mn-lt"/>
              </a:rPr>
              <a:t>   General </a:t>
            </a:r>
            <a:r>
              <a:rPr lang="en-US" sz="1400" dirty="0">
                <a:solidFill>
                  <a:srgbClr val="000000"/>
                </a:solidFill>
                <a:latin typeface="+mn-lt"/>
              </a:rPr>
              <a:t>Government . . . . . . . . . </a:t>
            </a:r>
            <a:r>
              <a:rPr lang="en-US" sz="1400" dirty="0" smtClean="0">
                <a:solidFill>
                  <a:srgbClr val="000000"/>
                </a:solidFill>
                <a:latin typeface="+mn-lt"/>
              </a:rPr>
              <a:t>.	1,150,000</a:t>
            </a:r>
            <a:endParaRPr lang="en-US" sz="1400" dirty="0">
              <a:solidFill>
                <a:srgbClr val="000000"/>
              </a:solidFill>
              <a:latin typeface="+mn-lt"/>
            </a:endParaRPr>
          </a:p>
          <a:p>
            <a:pPr lvl="0">
              <a:buClr>
                <a:srgbClr val="009999"/>
              </a:buClr>
              <a:tabLst>
                <a:tab pos="7085013" algn="dec"/>
              </a:tabLst>
            </a:pPr>
            <a:r>
              <a:rPr lang="en-US" sz="1400" dirty="0" smtClean="0">
                <a:solidFill>
                  <a:srgbClr val="000000"/>
                </a:solidFill>
                <a:latin typeface="+mn-lt"/>
              </a:rPr>
              <a:t>   Public </a:t>
            </a:r>
            <a:r>
              <a:rPr lang="en-US" sz="1400" dirty="0">
                <a:solidFill>
                  <a:srgbClr val="000000"/>
                </a:solidFill>
                <a:latin typeface="+mn-lt"/>
              </a:rPr>
              <a:t>Safety . . . . . . . . . . . . . . . </a:t>
            </a:r>
            <a:r>
              <a:rPr lang="en-US" sz="1400" dirty="0" smtClean="0">
                <a:solidFill>
                  <a:srgbClr val="000000"/>
                </a:solidFill>
                <a:latin typeface="+mn-lt"/>
              </a:rPr>
              <a:t>.	212,000</a:t>
            </a:r>
            <a:endParaRPr lang="en-US" sz="1400" dirty="0">
              <a:solidFill>
                <a:srgbClr val="000000"/>
              </a:solidFill>
              <a:latin typeface="+mn-lt"/>
            </a:endParaRPr>
          </a:p>
          <a:p>
            <a:pPr lvl="0">
              <a:buClr>
                <a:srgbClr val="009999"/>
              </a:buClr>
              <a:tabLst>
                <a:tab pos="7085013" algn="dec"/>
              </a:tabLst>
            </a:pPr>
            <a:r>
              <a:rPr lang="en-US" sz="1400" i="1" dirty="0">
                <a:solidFill>
                  <a:srgbClr val="000000"/>
                </a:solidFill>
                <a:latin typeface="+mn-lt"/>
              </a:rPr>
              <a:t>Estimated Other Financing Uses</a:t>
            </a:r>
          </a:p>
          <a:p>
            <a:pPr lvl="0">
              <a:buClr>
                <a:srgbClr val="009999"/>
              </a:buClr>
              <a:tabLst>
                <a:tab pos="7085013" algn="dec"/>
              </a:tabLst>
            </a:pPr>
            <a:r>
              <a:rPr lang="en-US" sz="1400" i="1" dirty="0" smtClean="0">
                <a:solidFill>
                  <a:srgbClr val="000000"/>
                </a:solidFill>
                <a:latin typeface="+mn-lt"/>
              </a:rPr>
              <a:t>   Ledger</a:t>
            </a:r>
            <a:r>
              <a:rPr lang="en-US" sz="1400" i="1" dirty="0">
                <a:solidFill>
                  <a:srgbClr val="000000"/>
                </a:solidFill>
                <a:latin typeface="+mn-lt"/>
              </a:rPr>
              <a:t>:</a:t>
            </a:r>
          </a:p>
          <a:p>
            <a:pPr lvl="0">
              <a:buClr>
                <a:srgbClr val="009999"/>
              </a:buClr>
              <a:tabLst>
                <a:tab pos="7085013" algn="dec"/>
              </a:tabLst>
            </a:pPr>
            <a:r>
              <a:rPr lang="en-US" sz="1400" dirty="0" smtClean="0">
                <a:solidFill>
                  <a:srgbClr val="000000"/>
                </a:solidFill>
                <a:latin typeface="+mn-lt"/>
              </a:rPr>
              <a:t>   Interfund</a:t>
            </a:r>
            <a:r>
              <a:rPr lang="en-US" sz="1400" dirty="0">
                <a:solidFill>
                  <a:srgbClr val="000000"/>
                </a:solidFill>
                <a:latin typeface="+mn-lt"/>
              </a:rPr>
              <a:t> </a:t>
            </a:r>
            <a:r>
              <a:rPr lang="en-US" sz="1400" dirty="0" smtClean="0">
                <a:solidFill>
                  <a:srgbClr val="000000"/>
                </a:solidFill>
                <a:latin typeface="+mn-lt"/>
              </a:rPr>
              <a:t>Transfers </a:t>
            </a:r>
            <a:r>
              <a:rPr lang="en-US" sz="1400" dirty="0">
                <a:solidFill>
                  <a:srgbClr val="000000"/>
                </a:solidFill>
                <a:latin typeface="+mn-lt"/>
              </a:rPr>
              <a:t>Out to</a:t>
            </a:r>
          </a:p>
          <a:p>
            <a:pPr lvl="0">
              <a:buClr>
                <a:srgbClr val="009999"/>
              </a:buClr>
              <a:tabLst>
                <a:tab pos="7085013" algn="dec"/>
              </a:tabLst>
            </a:pPr>
            <a:r>
              <a:rPr lang="en-US" sz="1400" dirty="0" smtClean="0">
                <a:solidFill>
                  <a:srgbClr val="000000"/>
                </a:solidFill>
                <a:latin typeface="+mn-lt"/>
              </a:rPr>
              <a:t>        Other </a:t>
            </a:r>
            <a:r>
              <a:rPr lang="en-US" sz="1400" dirty="0">
                <a:solidFill>
                  <a:srgbClr val="000000"/>
                </a:solidFill>
                <a:latin typeface="+mn-lt"/>
              </a:rPr>
              <a:t>Funds . . . . . . . . . . . . . . </a:t>
            </a:r>
            <a:r>
              <a:rPr lang="en-US" sz="1400" dirty="0" smtClean="0">
                <a:solidFill>
                  <a:srgbClr val="000000"/>
                </a:solidFill>
                <a:latin typeface="+mn-lt"/>
              </a:rPr>
              <a:t>.	274,500</a:t>
            </a:r>
            <a:endParaRPr lang="en-US" sz="1400" dirty="0">
              <a:solidFill>
                <a:srgbClr val="000000"/>
              </a:solidFill>
              <a:latin typeface="+mn-lt"/>
            </a:endParaRPr>
          </a:p>
        </p:txBody>
      </p:sp>
    </p:spTree>
    <p:extLst>
      <p:ext uri="{BB962C8B-B14F-4D97-AF65-F5344CB8AC3E}">
        <p14:creationId xmlns:p14="http://schemas.microsoft.com/office/powerpoint/2010/main" val="301357241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Receipt of Revenues</a:t>
            </a:r>
            <a:endParaRPr lang="en-US" sz="3200" b="1" dirty="0"/>
          </a:p>
        </p:txBody>
      </p:sp>
      <p:sp>
        <p:nvSpPr>
          <p:cNvPr id="3" name="Rectangle 2"/>
          <p:cNvSpPr/>
          <p:nvPr/>
        </p:nvSpPr>
        <p:spPr>
          <a:xfrm>
            <a:off x="530352" y="1581912"/>
            <a:ext cx="7559548" cy="2376035"/>
          </a:xfrm>
          <a:prstGeom prst="rect">
            <a:avLst/>
          </a:prstGeom>
        </p:spPr>
        <p:txBody>
          <a:bodyPr wrap="square">
            <a:spAutoFit/>
          </a:bodyPr>
          <a:lstStyle/>
          <a:p>
            <a:r>
              <a:rPr lang="en-US" sz="1400" dirty="0">
                <a:latin typeface="Arial"/>
                <a:cs typeface="Arial"/>
              </a:rPr>
              <a:t>			 	    </a:t>
            </a:r>
            <a:r>
              <a:rPr lang="en-US" sz="1400" b="1" dirty="0">
                <a:latin typeface="Arial"/>
                <a:cs typeface="Arial"/>
              </a:rPr>
              <a:t>General Ledger     Subsidiary Ledger</a:t>
            </a:r>
          </a:p>
          <a:p>
            <a:r>
              <a:rPr lang="en-US" sz="1400" dirty="0">
                <a:latin typeface="Arial"/>
                <a:cs typeface="Arial"/>
              </a:rPr>
              <a:t>				  </a:t>
            </a:r>
            <a:r>
              <a:rPr lang="en-US" sz="1400" b="1" i="1" dirty="0">
                <a:latin typeface="Arial"/>
                <a:cs typeface="Arial"/>
              </a:rPr>
              <a:t>Debits        Credits     Debits       Credits</a:t>
            </a:r>
            <a:endParaRPr lang="en-US" sz="1400" i="1" dirty="0">
              <a:solidFill>
                <a:srgbClr val="000000"/>
              </a:solidFill>
              <a:latin typeface="Arial"/>
            </a:endParaRPr>
          </a:p>
          <a:p>
            <a:pPr>
              <a:tabLst>
                <a:tab pos="4343400" algn="dec"/>
              </a:tabLst>
            </a:pPr>
            <a:r>
              <a:rPr lang="en-US" sz="1400" dirty="0" smtClean="0">
                <a:latin typeface="+mn-lt"/>
              </a:rPr>
              <a:t>Cash </a:t>
            </a:r>
            <a:r>
              <a:rPr lang="en-US" sz="1400" dirty="0">
                <a:latin typeface="+mn-lt"/>
              </a:rPr>
              <a:t>. . . . . . . . . . . . . . . . . . . . . . . . </a:t>
            </a:r>
            <a:r>
              <a:rPr lang="en-US" sz="1400" dirty="0" smtClean="0">
                <a:latin typeface="+mn-lt"/>
              </a:rPr>
              <a:t>.	75,100</a:t>
            </a:r>
            <a:endParaRPr lang="en-US" sz="1400" dirty="0">
              <a:latin typeface="+mn-lt"/>
            </a:endParaRPr>
          </a:p>
          <a:p>
            <a:pPr>
              <a:tabLst>
                <a:tab pos="5257800" algn="dec"/>
              </a:tabLst>
            </a:pPr>
            <a:r>
              <a:rPr lang="en-US" sz="1400" dirty="0" smtClean="0">
                <a:latin typeface="+mn-lt"/>
              </a:rPr>
              <a:t>    Revenues </a:t>
            </a:r>
            <a:r>
              <a:rPr lang="en-US" sz="1400" dirty="0">
                <a:latin typeface="+mn-lt"/>
              </a:rPr>
              <a:t>. . . . . . . . . . . . . . . . . . </a:t>
            </a:r>
            <a:r>
              <a:rPr lang="en-US" sz="1400" dirty="0" smtClean="0">
                <a:latin typeface="+mn-lt"/>
              </a:rPr>
              <a:t>.	75,100</a:t>
            </a:r>
            <a:endParaRPr lang="en-US" sz="1400" dirty="0">
              <a:latin typeface="+mn-lt"/>
            </a:endParaRPr>
          </a:p>
          <a:p>
            <a:r>
              <a:rPr lang="en-US" sz="1400" i="1" dirty="0">
                <a:latin typeface="+mn-lt"/>
              </a:rPr>
              <a:t>Revenues Ledger:</a:t>
            </a:r>
          </a:p>
          <a:p>
            <a:pPr>
              <a:tabLst>
                <a:tab pos="7086600" algn="dec"/>
              </a:tabLst>
            </a:pPr>
            <a:r>
              <a:rPr lang="en-US" sz="1400" dirty="0" smtClean="0">
                <a:latin typeface="+mn-lt"/>
              </a:rPr>
              <a:t>    Licenses </a:t>
            </a:r>
            <a:r>
              <a:rPr lang="en-US" sz="1400" dirty="0">
                <a:latin typeface="+mn-lt"/>
              </a:rPr>
              <a:t>and Permits . . . . . . . . . . </a:t>
            </a:r>
            <a:r>
              <a:rPr lang="en-US" sz="1400" dirty="0" smtClean="0">
                <a:latin typeface="+mn-lt"/>
              </a:rPr>
              <a:t>.	13,200</a:t>
            </a:r>
            <a:endParaRPr lang="en-US" sz="1400" dirty="0">
              <a:latin typeface="+mn-lt"/>
            </a:endParaRPr>
          </a:p>
          <a:p>
            <a:pPr>
              <a:tabLst>
                <a:tab pos="7086600" algn="dec"/>
              </a:tabLst>
            </a:pPr>
            <a:r>
              <a:rPr lang="en-US" sz="1400" dirty="0" smtClean="0">
                <a:latin typeface="+mn-lt"/>
              </a:rPr>
              <a:t>    Intergovernmental </a:t>
            </a:r>
            <a:r>
              <a:rPr lang="en-US" sz="1400" dirty="0">
                <a:latin typeface="+mn-lt"/>
              </a:rPr>
              <a:t>Revenues . . . . </a:t>
            </a:r>
            <a:r>
              <a:rPr lang="en-US" sz="1400" dirty="0" smtClean="0">
                <a:latin typeface="+mn-lt"/>
              </a:rPr>
              <a:t>.	61,900</a:t>
            </a:r>
          </a:p>
          <a:p>
            <a:endParaRPr lang="en-US" sz="1400" dirty="0">
              <a:latin typeface="Frutiger-Light"/>
            </a:endParaRPr>
          </a:p>
          <a:p>
            <a:pPr algn="ctr"/>
            <a:r>
              <a:rPr lang="en-US" sz="1400" dirty="0" smtClean="0">
                <a:latin typeface="Frutiger-Light"/>
              </a:rPr>
              <a:t>Records collection of revenues.</a:t>
            </a:r>
            <a:endParaRPr lang="en-US" sz="1400" dirty="0"/>
          </a:p>
        </p:txBody>
      </p:sp>
    </p:spTree>
    <p:extLst>
      <p:ext uri="{BB962C8B-B14F-4D97-AF65-F5344CB8AC3E}">
        <p14:creationId xmlns:p14="http://schemas.microsoft.com/office/powerpoint/2010/main" val="2912326405"/>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Budgetary Control of Revenues</a:t>
            </a:r>
            <a:endParaRPr lang="en-US" sz="3200" b="1" dirty="0"/>
          </a:p>
        </p:txBody>
      </p:sp>
      <p:sp>
        <p:nvSpPr>
          <p:cNvPr id="3" name="Content Placeholder 2"/>
          <p:cNvSpPr>
            <a:spLocks noGrp="1"/>
          </p:cNvSpPr>
          <p:nvPr>
            <p:ph idx="1"/>
          </p:nvPr>
        </p:nvSpPr>
        <p:spPr>
          <a:xfrm>
            <a:off x="436563" y="1666875"/>
            <a:ext cx="7407275" cy="3375025"/>
          </a:xfrm>
        </p:spPr>
        <p:txBody>
          <a:bodyPr/>
          <a:lstStyle/>
          <a:p>
            <a:r>
              <a:rPr lang="en-US" sz="2400" dirty="0" smtClean="0"/>
              <a:t>Each revenue account should have a comparable Estimated Revenue account to facilitate comparison throughout the year of actual revenues to estimated revenues.</a:t>
            </a:r>
          </a:p>
          <a:p>
            <a:r>
              <a:rPr lang="en-US" sz="2400" dirty="0" smtClean="0"/>
              <a:t>Material differences should be investigated to determine if the estimates used are no longer realistic or if actions need to be taken to ensure realization of estimated revenues.</a:t>
            </a:r>
            <a:endParaRPr lang="en-US" sz="2400" dirty="0"/>
          </a:p>
        </p:txBody>
      </p:sp>
    </p:spTree>
    <p:extLst>
      <p:ext uri="{BB962C8B-B14F-4D97-AF65-F5344CB8AC3E}">
        <p14:creationId xmlns:p14="http://schemas.microsoft.com/office/powerpoint/2010/main" val="2407217748"/>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Encumbrances and Expenditures</a:t>
            </a:r>
            <a:endParaRPr lang="en-US" sz="3200" b="1" dirty="0"/>
          </a:p>
        </p:txBody>
      </p:sp>
      <p:sp>
        <p:nvSpPr>
          <p:cNvPr id="3" name="Content Placeholder 2"/>
          <p:cNvSpPr>
            <a:spLocks noGrp="1"/>
          </p:cNvSpPr>
          <p:nvPr>
            <p:ph idx="1"/>
          </p:nvPr>
        </p:nvSpPr>
        <p:spPr>
          <a:xfrm>
            <a:off x="411163" y="1489075"/>
            <a:ext cx="7407275" cy="3921125"/>
          </a:xfrm>
        </p:spPr>
        <p:txBody>
          <a:bodyPr/>
          <a:lstStyle/>
          <a:p>
            <a:pPr>
              <a:buFont typeface="Arial" panose="020B0604020202020204" pitchFamily="34" charset="0"/>
              <a:buChar char="•"/>
            </a:pPr>
            <a:r>
              <a:rPr lang="en-US" sz="2200" dirty="0" smtClean="0">
                <a:latin typeface="TimesNewRomanPS"/>
              </a:rPr>
              <a:t>Each purchase order and </a:t>
            </a:r>
            <a:r>
              <a:rPr lang="en-US" sz="2200" dirty="0">
                <a:latin typeface="TimesNewRomanPS"/>
              </a:rPr>
              <a:t>contract </a:t>
            </a:r>
            <a:r>
              <a:rPr lang="en-US" sz="2200" dirty="0" smtClean="0">
                <a:latin typeface="TimesNewRomanPS"/>
              </a:rPr>
              <a:t>should be </a:t>
            </a:r>
            <a:r>
              <a:rPr lang="en-US" sz="2200" dirty="0">
                <a:latin typeface="TimesNewRomanPS"/>
              </a:rPr>
              <a:t>reviewed before it is signed to determine that a valid and </a:t>
            </a:r>
            <a:r>
              <a:rPr lang="en-US" sz="2200" dirty="0" smtClean="0">
                <a:latin typeface="TimesNewRomanPS"/>
              </a:rPr>
              <a:t>sufficient appropriation exists.</a:t>
            </a:r>
          </a:p>
          <a:p>
            <a:pPr>
              <a:buFont typeface="Arial" panose="020B0604020202020204" pitchFamily="34" charset="0"/>
              <a:buChar char="•"/>
            </a:pPr>
            <a:r>
              <a:rPr lang="en-US" sz="2200" dirty="0" smtClean="0">
                <a:latin typeface="TimesNewRomanPS"/>
              </a:rPr>
              <a:t>Once issued</a:t>
            </a:r>
            <a:r>
              <a:rPr lang="en-US" sz="2200" dirty="0">
                <a:latin typeface="TimesNewRomanPS"/>
              </a:rPr>
              <a:t>, it is important to record </a:t>
            </a:r>
            <a:r>
              <a:rPr lang="en-US" sz="2200" dirty="0" smtClean="0">
                <a:latin typeface="TimesNewRomanPS"/>
              </a:rPr>
              <a:t>the fact </a:t>
            </a:r>
            <a:r>
              <a:rPr lang="en-US" sz="2200" dirty="0">
                <a:latin typeface="TimesNewRomanPS"/>
              </a:rPr>
              <a:t>that the appropriation has been </a:t>
            </a:r>
            <a:r>
              <a:rPr lang="en-US" sz="2200" i="1" dirty="0">
                <a:latin typeface="TimesNewRomanPS-Italic"/>
              </a:rPr>
              <a:t>encumbered </a:t>
            </a:r>
            <a:r>
              <a:rPr lang="en-US" sz="2200" dirty="0">
                <a:latin typeface="TimesNewRomanPS"/>
              </a:rPr>
              <a:t>in the amount of the purchase </a:t>
            </a:r>
            <a:r>
              <a:rPr lang="en-US" sz="2200" dirty="0" smtClean="0">
                <a:latin typeface="TimesNewRomanPS"/>
              </a:rPr>
              <a:t>order or contract.</a:t>
            </a:r>
          </a:p>
          <a:p>
            <a:pPr>
              <a:buFont typeface="Arial" panose="020B0604020202020204" pitchFamily="34" charset="0"/>
              <a:buChar char="•"/>
            </a:pPr>
            <a:r>
              <a:rPr lang="en-US" sz="2200" dirty="0" smtClean="0">
                <a:latin typeface="TimesNewRomanPS"/>
              </a:rPr>
              <a:t>When </a:t>
            </a:r>
            <a:r>
              <a:rPr lang="en-US" sz="2200" dirty="0">
                <a:latin typeface="TimesNewRomanPS"/>
              </a:rPr>
              <a:t>goods or services for which encumbrances have been recorded are </a:t>
            </a:r>
            <a:r>
              <a:rPr lang="en-US" sz="2200" dirty="0" smtClean="0">
                <a:latin typeface="TimesNewRomanPS"/>
              </a:rPr>
              <a:t>received and </a:t>
            </a:r>
            <a:r>
              <a:rPr lang="en-US" sz="2200" dirty="0">
                <a:latin typeface="TimesNewRomanPS"/>
              </a:rPr>
              <a:t>the suppliers’ invoices are approved for payment, the accounts should record </a:t>
            </a:r>
            <a:r>
              <a:rPr lang="en-US" sz="2200" dirty="0" smtClean="0">
                <a:latin typeface="TimesNewRomanPS"/>
              </a:rPr>
              <a:t>the fact </a:t>
            </a:r>
            <a:r>
              <a:rPr lang="en-US" sz="2200" dirty="0">
                <a:latin typeface="TimesNewRomanPS"/>
              </a:rPr>
              <a:t>that appropriations have been </a:t>
            </a:r>
            <a:r>
              <a:rPr lang="en-US" sz="2200" i="1" dirty="0" smtClean="0">
                <a:latin typeface="TimesNewRomanPS-Italic"/>
              </a:rPr>
              <a:t>expended </a:t>
            </a:r>
            <a:r>
              <a:rPr lang="en-US" sz="2200" dirty="0" smtClean="0">
                <a:latin typeface="TimesNewRomanPS"/>
              </a:rPr>
              <a:t>and </a:t>
            </a:r>
            <a:r>
              <a:rPr lang="en-US" sz="2200" dirty="0">
                <a:latin typeface="TimesNewRomanPS"/>
              </a:rPr>
              <a:t>that </a:t>
            </a:r>
            <a:r>
              <a:rPr lang="en-US" sz="2200" dirty="0" smtClean="0">
                <a:latin typeface="TimesNewRomanPS"/>
              </a:rPr>
              <a:t>an actual liability exists.</a:t>
            </a:r>
            <a:endParaRPr lang="en-US" sz="2200" dirty="0"/>
          </a:p>
        </p:txBody>
      </p:sp>
    </p:spTree>
    <p:extLst>
      <p:ext uri="{BB962C8B-B14F-4D97-AF65-F5344CB8AC3E}">
        <p14:creationId xmlns:p14="http://schemas.microsoft.com/office/powerpoint/2010/main" val="2238765275"/>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0"/>
            <a:ext cx="7818120" cy="1124712"/>
          </a:xfrm>
        </p:spPr>
        <p:txBody>
          <a:bodyPr/>
          <a:lstStyle/>
          <a:p>
            <a:r>
              <a:rPr lang="en-US" sz="3200" b="1" dirty="0" smtClean="0"/>
              <a:t>Budgetary Control of Encumbrances and Expenditures</a:t>
            </a:r>
            <a:endParaRPr lang="en-US" sz="3200" b="1" dirty="0"/>
          </a:p>
        </p:txBody>
      </p:sp>
      <p:sp>
        <p:nvSpPr>
          <p:cNvPr id="3" name="Rectangle 2"/>
          <p:cNvSpPr/>
          <p:nvPr/>
        </p:nvSpPr>
        <p:spPr>
          <a:xfrm>
            <a:off x="530352" y="1581912"/>
            <a:ext cx="7493000" cy="2376035"/>
          </a:xfrm>
          <a:prstGeom prst="rect">
            <a:avLst/>
          </a:prstGeom>
        </p:spPr>
        <p:txBody>
          <a:bodyPr wrap="square">
            <a:spAutoFit/>
          </a:bodyPr>
          <a:lstStyle/>
          <a:p>
            <a:r>
              <a:rPr lang="en-US" sz="1400" dirty="0">
                <a:latin typeface="Arial"/>
                <a:cs typeface="Arial"/>
              </a:rPr>
              <a:t>			 	    </a:t>
            </a:r>
            <a:r>
              <a:rPr lang="en-US" sz="1400" b="1" dirty="0">
                <a:latin typeface="Arial"/>
                <a:cs typeface="Arial"/>
              </a:rPr>
              <a:t>General Ledger     Subsidiary Ledger</a:t>
            </a:r>
          </a:p>
          <a:p>
            <a:r>
              <a:rPr lang="en-US" sz="1400" dirty="0">
                <a:latin typeface="Arial"/>
                <a:cs typeface="Arial"/>
              </a:rPr>
              <a:t>				  </a:t>
            </a:r>
            <a:r>
              <a:rPr lang="en-US" sz="1400" b="1" i="1" dirty="0">
                <a:latin typeface="Arial"/>
                <a:cs typeface="Arial"/>
              </a:rPr>
              <a:t>Debits        Credits     Debits       </a:t>
            </a:r>
            <a:r>
              <a:rPr lang="en-US" sz="1400" b="1" i="1" dirty="0" smtClean="0">
                <a:latin typeface="Arial"/>
                <a:cs typeface="Arial"/>
              </a:rPr>
              <a:t>Credits</a:t>
            </a:r>
            <a:endParaRPr lang="en-US" sz="1400" dirty="0" smtClean="0">
              <a:latin typeface="Frutiger-Light"/>
            </a:endParaRPr>
          </a:p>
          <a:p>
            <a:pPr>
              <a:tabLst>
                <a:tab pos="4343400" algn="dec"/>
              </a:tabLst>
            </a:pPr>
            <a:r>
              <a:rPr lang="en-US" sz="1400" dirty="0" smtClean="0">
                <a:latin typeface="+mn-lt"/>
              </a:rPr>
              <a:t>Encumbrances—2020 </a:t>
            </a:r>
            <a:r>
              <a:rPr lang="en-US" sz="1400" dirty="0">
                <a:latin typeface="+mn-lt"/>
              </a:rPr>
              <a:t>. . . . . . . . . . . </a:t>
            </a:r>
            <a:r>
              <a:rPr lang="en-US" sz="1400" dirty="0" smtClean="0">
                <a:latin typeface="+mn-lt"/>
              </a:rPr>
              <a:t>. .	45,400</a:t>
            </a:r>
            <a:endParaRPr lang="en-US" sz="1400" dirty="0">
              <a:latin typeface="+mn-lt"/>
            </a:endParaRPr>
          </a:p>
          <a:p>
            <a:pPr>
              <a:tabLst>
                <a:tab pos="5257800" algn="dec"/>
              </a:tabLst>
            </a:pPr>
            <a:r>
              <a:rPr lang="en-US" sz="1400" dirty="0" smtClean="0">
                <a:latin typeface="+mn-lt"/>
              </a:rPr>
              <a:t>    Encumbrances Outstanding—2020 .	45,400</a:t>
            </a:r>
            <a:endParaRPr lang="en-US" sz="1400" dirty="0">
              <a:latin typeface="+mn-lt"/>
            </a:endParaRPr>
          </a:p>
          <a:p>
            <a:r>
              <a:rPr lang="en-US" sz="1400" i="1" dirty="0">
                <a:latin typeface="+mn-lt"/>
              </a:rPr>
              <a:t>Encumbrances Ledger:</a:t>
            </a:r>
          </a:p>
          <a:p>
            <a:pPr>
              <a:tabLst>
                <a:tab pos="6172200" algn="dec"/>
              </a:tabLst>
            </a:pPr>
            <a:r>
              <a:rPr lang="en-US" sz="1400" dirty="0">
                <a:latin typeface="+mn-lt"/>
              </a:rPr>
              <a:t>General Government . . . . . . . . . . . . . </a:t>
            </a:r>
            <a:r>
              <a:rPr lang="en-US" sz="1400" dirty="0" smtClean="0">
                <a:latin typeface="+mn-lt"/>
              </a:rPr>
              <a:t>.	38,000</a:t>
            </a:r>
            <a:endParaRPr lang="en-US" sz="1400" dirty="0">
              <a:latin typeface="+mn-lt"/>
            </a:endParaRPr>
          </a:p>
          <a:p>
            <a:pPr>
              <a:tabLst>
                <a:tab pos="6172200" algn="dec"/>
              </a:tabLst>
            </a:pPr>
            <a:r>
              <a:rPr lang="en-US" sz="1400" dirty="0">
                <a:latin typeface="+mn-lt"/>
              </a:rPr>
              <a:t>Public Safety . . . . . . . . . . . . . . . . . . . </a:t>
            </a:r>
            <a:r>
              <a:rPr lang="en-US" sz="1400" dirty="0" smtClean="0">
                <a:latin typeface="+mn-lt"/>
              </a:rPr>
              <a:t>.	7,400</a:t>
            </a:r>
          </a:p>
          <a:p>
            <a:endParaRPr lang="en-US" sz="1400" dirty="0" smtClean="0"/>
          </a:p>
          <a:p>
            <a:pPr algn="ctr"/>
            <a:r>
              <a:rPr lang="en-US" sz="1400" dirty="0" smtClean="0">
                <a:latin typeface="+mn-lt"/>
              </a:rPr>
              <a:t>Records purchase orders issued.</a:t>
            </a:r>
            <a:endParaRPr lang="en-US" sz="1400" dirty="0">
              <a:latin typeface="+mn-lt"/>
            </a:endParaRPr>
          </a:p>
        </p:txBody>
      </p:sp>
    </p:spTree>
    <p:extLst>
      <p:ext uri="{BB962C8B-B14F-4D97-AF65-F5344CB8AC3E}">
        <p14:creationId xmlns:p14="http://schemas.microsoft.com/office/powerpoint/2010/main" val="2964932273"/>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0"/>
            <a:ext cx="7818120" cy="1124712"/>
          </a:xfrm>
        </p:spPr>
        <p:txBody>
          <a:bodyPr/>
          <a:lstStyle/>
          <a:p>
            <a:r>
              <a:rPr lang="en-US" sz="3200" b="1" dirty="0" smtClean="0"/>
              <a:t>Budgetary Control of Encumbrances and Incurrence of Expenditures</a:t>
            </a:r>
            <a:endParaRPr lang="en-US" sz="3200" b="1" dirty="0"/>
          </a:p>
        </p:txBody>
      </p:sp>
      <p:sp>
        <p:nvSpPr>
          <p:cNvPr id="3" name="Rectangle 2"/>
          <p:cNvSpPr/>
          <p:nvPr/>
        </p:nvSpPr>
        <p:spPr>
          <a:xfrm>
            <a:off x="530352" y="1585976"/>
            <a:ext cx="7369048" cy="3899529"/>
          </a:xfrm>
          <a:prstGeom prst="rect">
            <a:avLst/>
          </a:prstGeom>
        </p:spPr>
        <p:txBody>
          <a:bodyPr wrap="square">
            <a:spAutoFit/>
          </a:bodyPr>
          <a:lstStyle/>
          <a:p>
            <a:r>
              <a:rPr lang="en-US" sz="1400" dirty="0">
                <a:latin typeface="Arial"/>
                <a:cs typeface="Arial"/>
              </a:rPr>
              <a:t>			 	    </a:t>
            </a:r>
            <a:r>
              <a:rPr lang="en-US" sz="1400" b="1" dirty="0">
                <a:latin typeface="Arial"/>
                <a:cs typeface="Arial"/>
              </a:rPr>
              <a:t>General Ledger     Subsidiary Ledger</a:t>
            </a:r>
          </a:p>
          <a:p>
            <a:r>
              <a:rPr lang="en-US" sz="1400" dirty="0">
                <a:latin typeface="Arial"/>
                <a:cs typeface="Arial"/>
              </a:rPr>
              <a:t>				  </a:t>
            </a:r>
            <a:r>
              <a:rPr lang="en-US" sz="1400" b="1" i="1" dirty="0">
                <a:latin typeface="Arial"/>
                <a:cs typeface="Arial"/>
              </a:rPr>
              <a:t>Debits        Credits     Debits       Credits</a:t>
            </a:r>
            <a:endParaRPr lang="en-US" sz="1400" i="1" dirty="0">
              <a:solidFill>
                <a:srgbClr val="000000"/>
              </a:solidFill>
              <a:latin typeface="Arial"/>
            </a:endParaRPr>
          </a:p>
          <a:p>
            <a:pPr>
              <a:tabLst>
                <a:tab pos="4343400" algn="dec"/>
              </a:tabLst>
            </a:pPr>
            <a:r>
              <a:rPr lang="en-US" sz="1400" dirty="0" smtClean="0">
                <a:latin typeface="+mn-lt"/>
              </a:rPr>
              <a:t>Encumbrances Outstanding—2020	42,000</a:t>
            </a:r>
            <a:endParaRPr lang="en-US" sz="1400" dirty="0">
              <a:latin typeface="+mn-lt"/>
            </a:endParaRPr>
          </a:p>
          <a:p>
            <a:pPr>
              <a:tabLst>
                <a:tab pos="5257800" algn="dec"/>
              </a:tabLst>
            </a:pPr>
            <a:r>
              <a:rPr lang="en-US" sz="1400" dirty="0" smtClean="0">
                <a:latin typeface="+mn-lt"/>
              </a:rPr>
              <a:t>    Encumbrances—2020 </a:t>
            </a:r>
            <a:r>
              <a:rPr lang="en-US" sz="1400" dirty="0">
                <a:latin typeface="+mn-lt"/>
              </a:rPr>
              <a:t>. . . . . . . </a:t>
            </a:r>
            <a:r>
              <a:rPr lang="en-US" sz="1400" dirty="0" smtClean="0">
                <a:latin typeface="+mn-lt"/>
              </a:rPr>
              <a:t>.	42,000</a:t>
            </a:r>
            <a:endParaRPr lang="en-US" sz="1400" dirty="0">
              <a:latin typeface="+mn-lt"/>
            </a:endParaRPr>
          </a:p>
          <a:p>
            <a:r>
              <a:rPr lang="en-US" sz="1400" i="1" dirty="0">
                <a:latin typeface="+mn-lt"/>
              </a:rPr>
              <a:t>Encumbrances Ledger:</a:t>
            </a:r>
          </a:p>
          <a:p>
            <a:pPr>
              <a:tabLst>
                <a:tab pos="7086600" algn="dec"/>
              </a:tabLst>
            </a:pPr>
            <a:r>
              <a:rPr lang="en-US" sz="1400" dirty="0" smtClean="0">
                <a:latin typeface="+mn-lt"/>
              </a:rPr>
              <a:t>    General </a:t>
            </a:r>
            <a:r>
              <a:rPr lang="en-US" sz="1400" dirty="0">
                <a:latin typeface="+mn-lt"/>
              </a:rPr>
              <a:t>Government . . . . . . . </a:t>
            </a:r>
            <a:r>
              <a:rPr lang="en-US" sz="1400" dirty="0" smtClean="0">
                <a:latin typeface="+mn-lt"/>
              </a:rPr>
              <a:t>.	35,000</a:t>
            </a:r>
            <a:endParaRPr lang="en-US" sz="1400" dirty="0">
              <a:latin typeface="+mn-lt"/>
            </a:endParaRPr>
          </a:p>
          <a:p>
            <a:pPr>
              <a:tabLst>
                <a:tab pos="7086600" algn="dec"/>
              </a:tabLst>
            </a:pPr>
            <a:r>
              <a:rPr lang="en-US" sz="1400" dirty="0" smtClean="0">
                <a:latin typeface="+mn-lt"/>
              </a:rPr>
              <a:t>    Public </a:t>
            </a:r>
            <a:r>
              <a:rPr lang="en-US" sz="1400" dirty="0">
                <a:latin typeface="+mn-lt"/>
              </a:rPr>
              <a:t>Safety . . . . . . . . . . . . . . </a:t>
            </a:r>
            <a:r>
              <a:rPr lang="en-US" sz="1400" dirty="0" smtClean="0">
                <a:latin typeface="+mn-lt"/>
              </a:rPr>
              <a:t>.	7,000</a:t>
            </a:r>
          </a:p>
          <a:p>
            <a:endParaRPr lang="en-US" sz="1400" dirty="0">
              <a:latin typeface="+mn-lt"/>
            </a:endParaRPr>
          </a:p>
          <a:p>
            <a:pPr>
              <a:tabLst>
                <a:tab pos="4343400" algn="dec"/>
              </a:tabLst>
            </a:pPr>
            <a:r>
              <a:rPr lang="en-US" sz="1400" dirty="0" smtClean="0">
                <a:latin typeface="+mn-lt"/>
              </a:rPr>
              <a:t>Expenditures—2020 </a:t>
            </a:r>
            <a:r>
              <a:rPr lang="en-US" sz="1400" dirty="0">
                <a:latin typeface="+mn-lt"/>
              </a:rPr>
              <a:t>. . </a:t>
            </a:r>
            <a:r>
              <a:rPr lang="en-US" sz="1400" dirty="0" smtClean="0">
                <a:latin typeface="+mn-lt"/>
              </a:rPr>
              <a:t>. </a:t>
            </a:r>
            <a:r>
              <a:rPr lang="en-US" sz="1400" dirty="0">
                <a:latin typeface="+mn-lt"/>
              </a:rPr>
              <a:t>. . . . . . . </a:t>
            </a:r>
            <a:r>
              <a:rPr lang="en-US" sz="1400" dirty="0" smtClean="0">
                <a:latin typeface="+mn-lt"/>
              </a:rPr>
              <a:t>.	42,400</a:t>
            </a:r>
            <a:endParaRPr lang="en-US" sz="1400" dirty="0">
              <a:latin typeface="+mn-lt"/>
            </a:endParaRPr>
          </a:p>
          <a:p>
            <a:pPr>
              <a:tabLst>
                <a:tab pos="5257800" algn="dec"/>
              </a:tabLst>
            </a:pPr>
            <a:r>
              <a:rPr lang="en-US" sz="1400" dirty="0" smtClean="0">
                <a:latin typeface="+mn-lt"/>
              </a:rPr>
              <a:t>   Vouchers </a:t>
            </a:r>
            <a:r>
              <a:rPr lang="en-US" sz="1400" dirty="0">
                <a:latin typeface="+mn-lt"/>
              </a:rPr>
              <a:t>Payable . . . . . . . . . . </a:t>
            </a:r>
            <a:r>
              <a:rPr lang="en-US" sz="1400" dirty="0" smtClean="0">
                <a:latin typeface="+mn-lt"/>
              </a:rPr>
              <a:t>.	42,400</a:t>
            </a:r>
            <a:endParaRPr lang="en-US" sz="1400" dirty="0">
              <a:latin typeface="+mn-lt"/>
            </a:endParaRPr>
          </a:p>
          <a:p>
            <a:r>
              <a:rPr lang="en-US" sz="1400" i="1" dirty="0">
                <a:latin typeface="+mn-lt"/>
              </a:rPr>
              <a:t>Expenditures Ledger:</a:t>
            </a:r>
          </a:p>
          <a:p>
            <a:pPr>
              <a:tabLst>
                <a:tab pos="6172200" algn="dec"/>
              </a:tabLst>
            </a:pPr>
            <a:r>
              <a:rPr lang="en-US" sz="1400" dirty="0">
                <a:latin typeface="+mn-lt"/>
              </a:rPr>
              <a:t>General Government . . . . . . . . . </a:t>
            </a:r>
            <a:r>
              <a:rPr lang="en-US" sz="1400" dirty="0" smtClean="0">
                <a:latin typeface="+mn-lt"/>
              </a:rPr>
              <a:t>.	35,100</a:t>
            </a:r>
            <a:endParaRPr lang="en-US" sz="1400" dirty="0">
              <a:latin typeface="+mn-lt"/>
            </a:endParaRPr>
          </a:p>
          <a:p>
            <a:pPr>
              <a:spcAft>
                <a:spcPts val="1800"/>
              </a:spcAft>
              <a:tabLst>
                <a:tab pos="6172200" algn="dec"/>
              </a:tabLst>
            </a:pPr>
            <a:r>
              <a:rPr lang="en-US" sz="1400" dirty="0">
                <a:latin typeface="+mn-lt"/>
              </a:rPr>
              <a:t>Public Safety . . . . . . . . . . . . . . . . </a:t>
            </a:r>
            <a:r>
              <a:rPr lang="en-US" sz="1400" dirty="0" smtClean="0">
                <a:latin typeface="+mn-lt"/>
              </a:rPr>
              <a:t>.	7,300</a:t>
            </a:r>
          </a:p>
          <a:p>
            <a:pPr algn="ctr"/>
            <a:r>
              <a:rPr lang="en-US" sz="1400" dirty="0" smtClean="0">
                <a:latin typeface="+mn-lt"/>
              </a:rPr>
              <a:t>Records partial receipt of goods ordered and actual liability incurred for goods</a:t>
            </a:r>
            <a:r>
              <a:rPr lang="en-US" sz="1400" dirty="0" smtClean="0">
                <a:latin typeface="Frutiger-Light"/>
              </a:rPr>
              <a:t>.</a:t>
            </a:r>
          </a:p>
        </p:txBody>
      </p:sp>
    </p:spTree>
    <p:extLst>
      <p:ext uri="{BB962C8B-B14F-4D97-AF65-F5344CB8AC3E}">
        <p14:creationId xmlns:p14="http://schemas.microsoft.com/office/powerpoint/2010/main" val="314924032"/>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Expenditures Budgetary Control Flow</a:t>
            </a:r>
            <a:endParaRPr lang="en-US" sz="3200" b="1" dirty="0"/>
          </a:p>
        </p:txBody>
      </p:sp>
      <p:graphicFrame>
        <p:nvGraphicFramePr>
          <p:cNvPr id="3" name="Diagram 2"/>
          <p:cNvGraphicFramePr/>
          <p:nvPr>
            <p:extLst>
              <p:ext uri="{D42A27DB-BD31-4B8C-83A1-F6EECF244321}">
                <p14:modId xmlns:p14="http://schemas.microsoft.com/office/powerpoint/2010/main" val="3555029959"/>
              </p:ext>
            </p:extLst>
          </p:nvPr>
        </p:nvGraphicFramePr>
        <p:xfrm>
          <a:off x="373650" y="1143000"/>
          <a:ext cx="7772400" cy="39377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8509757"/>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Revision of the Budget</a:t>
            </a:r>
            <a:endParaRPr lang="en-US" sz="3200" b="1" dirty="0"/>
          </a:p>
        </p:txBody>
      </p:sp>
      <p:sp>
        <p:nvSpPr>
          <p:cNvPr id="4" name="Content Placeholder 3"/>
          <p:cNvSpPr>
            <a:spLocks noGrp="1"/>
          </p:cNvSpPr>
          <p:nvPr>
            <p:ph idx="1"/>
          </p:nvPr>
        </p:nvSpPr>
        <p:spPr/>
        <p:txBody>
          <a:bodyPr/>
          <a:lstStyle/>
          <a:p>
            <a:pPr>
              <a:spcBef>
                <a:spcPts val="1200"/>
              </a:spcBef>
            </a:pPr>
            <a:r>
              <a:rPr lang="en-US" sz="2000" dirty="0">
                <a:latin typeface="TimesNewRomanPS"/>
              </a:rPr>
              <a:t>During the fiscal year, comparisons should be made of budgeted amounts to actual amounts. A review may be necessary to determine whether the budget appears realistic or whether changes should be made in light of current information about local economic conditions; possible changes in state or federal laws relating to grants, entitlements, or shared revenues; or other changes relating to license and permit fees, fines and forfeits, and charges for services.</a:t>
            </a:r>
          </a:p>
          <a:p>
            <a:pPr>
              <a:spcBef>
                <a:spcPts val="1200"/>
              </a:spcBef>
            </a:pPr>
            <a:r>
              <a:rPr lang="en-US" sz="2000" dirty="0"/>
              <a:t>If the budget is legally amended, appropriate journal entries should be made to record the changes that would adjust the budgetary accounts and budgetary fund balance.</a:t>
            </a:r>
          </a:p>
          <a:p>
            <a:pPr marL="0" indent="0">
              <a:buNone/>
            </a:pPr>
            <a:endParaRPr lang="en-US" dirty="0"/>
          </a:p>
        </p:txBody>
      </p:sp>
    </p:spTree>
    <p:extLst>
      <p:ext uri="{BB962C8B-B14F-4D97-AF65-F5344CB8AC3E}">
        <p14:creationId xmlns:p14="http://schemas.microsoft.com/office/powerpoint/2010/main" val="3636867661"/>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Closing Entries</a:t>
            </a:r>
            <a:endParaRPr lang="en-US" sz="3200" b="1" dirty="0"/>
          </a:p>
        </p:txBody>
      </p:sp>
      <p:sp>
        <p:nvSpPr>
          <p:cNvPr id="3" name="Content Placeholder 2"/>
          <p:cNvSpPr>
            <a:spLocks noGrp="1"/>
          </p:cNvSpPr>
          <p:nvPr>
            <p:ph idx="1"/>
          </p:nvPr>
        </p:nvSpPr>
        <p:spPr>
          <a:xfrm>
            <a:off x="411163" y="1550020"/>
            <a:ext cx="7407275" cy="3758580"/>
          </a:xfrm>
        </p:spPr>
        <p:txBody>
          <a:bodyPr/>
          <a:lstStyle/>
          <a:p>
            <a:r>
              <a:rPr lang="en-US" sz="2200" dirty="0" smtClean="0"/>
              <a:t>At the end of the reporting period the budgetary accounts Estimated Revenues, Estimated Other Financing Sources, Appropriations, and Estimated Other Financing Uses are closed to Budgetary Fund </a:t>
            </a:r>
            <a:r>
              <a:rPr lang="en-US" sz="2200" dirty="0"/>
              <a:t>B</a:t>
            </a:r>
            <a:r>
              <a:rPr lang="en-US" sz="2200" dirty="0" smtClean="0"/>
              <a:t>alance.</a:t>
            </a:r>
          </a:p>
          <a:p>
            <a:r>
              <a:rPr lang="en-US" sz="2200" dirty="0" smtClean="0"/>
              <a:t>If the intent of government is to honor outstanding encumbrances, the account Encumbrances may remain open at the end of the reporting period. If the account is closed to Encumbrances Outstanding, it would be reopened at the beginning of the new reporting period.</a:t>
            </a:r>
            <a:endParaRPr lang="en-US" sz="2200" dirty="0"/>
          </a:p>
        </p:txBody>
      </p:sp>
    </p:spTree>
    <p:extLst>
      <p:ext uri="{BB962C8B-B14F-4D97-AF65-F5344CB8AC3E}">
        <p14:creationId xmlns:p14="http://schemas.microsoft.com/office/powerpoint/2010/main" val="154680052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Government-wide Classification and Reporting of Expenses and Revenues</a:t>
            </a:r>
            <a:endParaRPr lang="en-US" sz="2800" b="1" dirty="0"/>
          </a:p>
        </p:txBody>
      </p:sp>
      <p:sp>
        <p:nvSpPr>
          <p:cNvPr id="4" name="Content Placeholder 3"/>
          <p:cNvSpPr>
            <a:spLocks noGrp="1"/>
          </p:cNvSpPr>
          <p:nvPr>
            <p:ph idx="1"/>
          </p:nvPr>
        </p:nvSpPr>
        <p:spPr>
          <a:xfrm>
            <a:off x="434456" y="1490472"/>
            <a:ext cx="7383982" cy="3787707"/>
          </a:xfrm>
        </p:spPr>
        <p:txBody>
          <a:bodyPr/>
          <a:lstStyle/>
          <a:p>
            <a:pPr marL="0" indent="0">
              <a:buNone/>
            </a:pPr>
            <a:r>
              <a:rPr lang="en-US" sz="2400" dirty="0"/>
              <a:t>Net expense or revenue for each function or program reported for governmental activities is displayed in the government-wide statement of activities.</a:t>
            </a:r>
          </a:p>
          <a:p>
            <a:endParaRPr lang="en-US" sz="2400" dirty="0"/>
          </a:p>
          <a:p>
            <a:pPr marL="0" indent="0">
              <a:buNone/>
            </a:pPr>
            <a:r>
              <a:rPr lang="en-US" sz="2400" dirty="0"/>
              <a:t>The format for reporting is as follows:</a:t>
            </a:r>
          </a:p>
          <a:p>
            <a:pPr marL="0" indent="117475" algn="ctr">
              <a:buNone/>
            </a:pPr>
            <a:endParaRPr lang="fr-FR" sz="2000" b="1" dirty="0" smtClean="0"/>
          </a:p>
          <a:p>
            <a:pPr marL="0" indent="117475" algn="ctr">
              <a:buNone/>
            </a:pPr>
            <a:r>
              <a:rPr lang="fr-FR" sz="2000" b="1" dirty="0" err="1" smtClean="0"/>
              <a:t>Expenses</a:t>
            </a:r>
            <a:r>
              <a:rPr lang="fr-FR" sz="2000" b="1" dirty="0" smtClean="0"/>
              <a:t> </a:t>
            </a:r>
            <a:r>
              <a:rPr lang="fr-FR" sz="2000" b="1" dirty="0"/>
              <a:t>– Program Revenues = Net (</a:t>
            </a:r>
            <a:r>
              <a:rPr lang="fr-FR" sz="2000" b="1" dirty="0" err="1"/>
              <a:t>Expense</a:t>
            </a:r>
            <a:r>
              <a:rPr lang="fr-FR" sz="2000" b="1" dirty="0"/>
              <a:t>) </a:t>
            </a:r>
            <a:r>
              <a:rPr lang="fr-FR" sz="2000" b="1" dirty="0" smtClean="0"/>
              <a:t>Revenue</a:t>
            </a:r>
            <a:endParaRPr lang="en-US" sz="2000" b="1" dirty="0" smtClean="0"/>
          </a:p>
          <a:p>
            <a:pPr marL="0" indent="0">
              <a:buNone/>
            </a:pPr>
            <a:endParaRPr lang="en-US" sz="2000" dirty="0" smtClean="0"/>
          </a:p>
          <a:p>
            <a:pPr marL="0" indent="0">
              <a:buNone/>
            </a:pPr>
            <a:r>
              <a:rPr lang="en-US" sz="2400" dirty="0" smtClean="0"/>
              <a:t>Functions </a:t>
            </a:r>
            <a:r>
              <a:rPr lang="en-US" sz="2400" dirty="0"/>
              <a:t>and programs represent major activities or services of a government.</a:t>
            </a:r>
          </a:p>
          <a:p>
            <a:pPr marL="0" indent="0">
              <a:buNone/>
            </a:pPr>
            <a:endParaRPr lang="en-US" dirty="0"/>
          </a:p>
        </p:txBody>
      </p:sp>
    </p:spTree>
    <p:extLst>
      <p:ext uri="{BB962C8B-B14F-4D97-AF65-F5344CB8AC3E}">
        <p14:creationId xmlns:p14="http://schemas.microsoft.com/office/powerpoint/2010/main" val="4132538533"/>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Closing Entry for the Budget</a:t>
            </a:r>
            <a:endParaRPr lang="en-US" sz="3200" b="1" dirty="0"/>
          </a:p>
        </p:txBody>
      </p:sp>
      <p:sp>
        <p:nvSpPr>
          <p:cNvPr id="3" name="Rectangle 2"/>
          <p:cNvSpPr/>
          <p:nvPr/>
        </p:nvSpPr>
        <p:spPr>
          <a:xfrm>
            <a:off x="973254" y="1699222"/>
            <a:ext cx="6542668" cy="2406813"/>
          </a:xfrm>
          <a:prstGeom prst="rect">
            <a:avLst/>
          </a:prstGeom>
        </p:spPr>
        <p:txBody>
          <a:bodyPr wrap="square">
            <a:spAutoFit/>
          </a:bodyPr>
          <a:lstStyle/>
          <a:p>
            <a:pPr>
              <a:buClr>
                <a:srgbClr val="009999"/>
              </a:buClr>
            </a:pPr>
            <a:r>
              <a:rPr lang="en-US" sz="1600" b="1" dirty="0" smtClean="0">
                <a:solidFill>
                  <a:srgbClr val="000000"/>
                </a:solidFill>
              </a:rPr>
              <a:t>			                  </a:t>
            </a:r>
            <a:r>
              <a:rPr lang="en-US" sz="1600" b="1" dirty="0" smtClean="0">
                <a:solidFill>
                  <a:srgbClr val="000000"/>
                </a:solidFill>
                <a:latin typeface="Arial"/>
              </a:rPr>
              <a:t>General  Ledger    </a:t>
            </a:r>
            <a:r>
              <a:rPr lang="en-US" sz="1600" b="1" i="1" dirty="0" smtClean="0">
                <a:solidFill>
                  <a:srgbClr val="000000"/>
                </a:solidFill>
                <a:latin typeface="Arial"/>
              </a:rPr>
              <a:t>			</a:t>
            </a:r>
            <a:r>
              <a:rPr lang="en-US" sz="1600" b="1" i="1" dirty="0">
                <a:solidFill>
                  <a:srgbClr val="000000"/>
                </a:solidFill>
                <a:latin typeface="Arial"/>
              </a:rPr>
              <a:t> </a:t>
            </a:r>
            <a:r>
              <a:rPr lang="en-US" sz="1600" b="1" i="1" dirty="0" smtClean="0">
                <a:solidFill>
                  <a:srgbClr val="000000"/>
                </a:solidFill>
                <a:latin typeface="Arial"/>
              </a:rPr>
              <a:t>                               Debits     Credits</a:t>
            </a:r>
            <a:endParaRPr lang="en-US" sz="1600" b="1" i="1" dirty="0">
              <a:solidFill>
                <a:srgbClr val="000000"/>
              </a:solidFill>
              <a:latin typeface="Arial"/>
            </a:endParaRPr>
          </a:p>
          <a:p>
            <a:pPr>
              <a:buClr>
                <a:srgbClr val="009999"/>
              </a:buClr>
              <a:tabLst>
                <a:tab pos="4343400" algn="dec"/>
              </a:tabLst>
            </a:pPr>
            <a:r>
              <a:rPr lang="en-US" sz="1600" dirty="0" smtClean="0">
                <a:solidFill>
                  <a:srgbClr val="000000"/>
                </a:solidFill>
                <a:latin typeface="Arial"/>
              </a:rPr>
              <a:t>Appropriations . . . . . . . </a:t>
            </a:r>
            <a:r>
              <a:rPr lang="en-US" sz="1600" dirty="0">
                <a:solidFill>
                  <a:srgbClr val="000000"/>
                </a:solidFill>
                <a:latin typeface="Arial"/>
              </a:rPr>
              <a:t>. . . . . . . . </a:t>
            </a:r>
            <a:r>
              <a:rPr lang="en-US" sz="1600" dirty="0" smtClean="0">
                <a:solidFill>
                  <a:srgbClr val="000000"/>
                </a:solidFill>
                <a:latin typeface="Arial"/>
              </a:rPr>
              <a:t>.	1,362,000</a:t>
            </a:r>
            <a:endParaRPr lang="en-US" sz="1600" dirty="0">
              <a:solidFill>
                <a:srgbClr val="000000"/>
              </a:solidFill>
              <a:latin typeface="Arial"/>
            </a:endParaRPr>
          </a:p>
          <a:p>
            <a:pPr>
              <a:buClr>
                <a:srgbClr val="009999"/>
              </a:buClr>
              <a:tabLst>
                <a:tab pos="4343400" algn="dec"/>
              </a:tabLst>
            </a:pPr>
            <a:r>
              <a:rPr lang="en-US" sz="1600" dirty="0" smtClean="0">
                <a:solidFill>
                  <a:srgbClr val="000000"/>
                </a:solidFill>
                <a:latin typeface="Arial"/>
              </a:rPr>
              <a:t>Estimated Other Financing Uses . .	274,500</a:t>
            </a:r>
            <a:endParaRPr lang="en-US" sz="1600" dirty="0">
              <a:solidFill>
                <a:srgbClr val="000000"/>
              </a:solidFill>
              <a:latin typeface="Arial"/>
            </a:endParaRPr>
          </a:p>
          <a:p>
            <a:pPr>
              <a:buClr>
                <a:srgbClr val="009999"/>
              </a:buClr>
              <a:tabLst>
                <a:tab pos="5257800" algn="dec"/>
              </a:tabLst>
            </a:pPr>
            <a:r>
              <a:rPr lang="en-US" sz="1600" dirty="0" smtClean="0">
                <a:solidFill>
                  <a:srgbClr val="000000"/>
                </a:solidFill>
                <a:latin typeface="Arial"/>
              </a:rPr>
              <a:t>       Estimated Revenues . </a:t>
            </a:r>
            <a:r>
              <a:rPr lang="en-US" sz="1600" dirty="0">
                <a:solidFill>
                  <a:srgbClr val="000000"/>
                </a:solidFill>
                <a:latin typeface="Arial"/>
              </a:rPr>
              <a:t>. . . . </a:t>
            </a:r>
            <a:r>
              <a:rPr lang="en-US" sz="1600" dirty="0" smtClean="0">
                <a:solidFill>
                  <a:srgbClr val="000000"/>
                </a:solidFill>
                <a:latin typeface="Arial"/>
              </a:rPr>
              <a:t>. . .	1,277,500</a:t>
            </a:r>
          </a:p>
          <a:p>
            <a:pPr>
              <a:buClr>
                <a:srgbClr val="009999"/>
              </a:buClr>
              <a:tabLst>
                <a:tab pos="5257800" algn="dec"/>
              </a:tabLst>
            </a:pPr>
            <a:r>
              <a:rPr lang="en-US" sz="1600" dirty="0" smtClean="0">
                <a:solidFill>
                  <a:srgbClr val="000000"/>
                </a:solidFill>
                <a:latin typeface="Arial"/>
              </a:rPr>
              <a:t>       Budgetary Fund Balance . . . . .	 359,000</a:t>
            </a:r>
            <a:endParaRPr lang="en-US" sz="1600" dirty="0">
              <a:solidFill>
                <a:srgbClr val="000000"/>
              </a:solidFill>
              <a:latin typeface="Arial"/>
            </a:endParaRPr>
          </a:p>
          <a:p>
            <a:pPr>
              <a:buClr>
                <a:srgbClr val="009999"/>
              </a:buClr>
            </a:pPr>
            <a:endParaRPr lang="en-US" sz="1600" dirty="0" smtClean="0">
              <a:solidFill>
                <a:srgbClr val="000000"/>
              </a:solidFill>
              <a:latin typeface="Arial"/>
            </a:endParaRPr>
          </a:p>
          <a:p>
            <a:pPr>
              <a:buClr>
                <a:srgbClr val="009999"/>
              </a:buClr>
            </a:pPr>
            <a:r>
              <a:rPr lang="en-US" sz="1600" dirty="0" smtClean="0">
                <a:solidFill>
                  <a:srgbClr val="000000"/>
                </a:solidFill>
                <a:latin typeface="Arial"/>
              </a:rPr>
              <a:t>Close related subsidiary accounts.</a:t>
            </a:r>
            <a:endParaRPr lang="en-US" sz="1600" dirty="0">
              <a:solidFill>
                <a:srgbClr val="000000"/>
              </a:solidFill>
              <a:latin typeface="Arial"/>
            </a:endParaRPr>
          </a:p>
        </p:txBody>
      </p:sp>
    </p:spTree>
    <p:extLst>
      <p:ext uri="{BB962C8B-B14F-4D97-AF65-F5344CB8AC3E}">
        <p14:creationId xmlns:p14="http://schemas.microsoft.com/office/powerpoint/2010/main" val="1153144333"/>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Looking Forward</a:t>
            </a:r>
            <a:endParaRPr lang="en-US" sz="3200" b="1" dirty="0"/>
          </a:p>
        </p:txBody>
      </p:sp>
      <p:sp>
        <p:nvSpPr>
          <p:cNvPr id="3" name="Content Placeholder 2"/>
          <p:cNvSpPr>
            <a:spLocks noGrp="1"/>
          </p:cNvSpPr>
          <p:nvPr>
            <p:ph idx="1"/>
          </p:nvPr>
        </p:nvSpPr>
        <p:spPr>
          <a:xfrm>
            <a:off x="457200" y="1538868"/>
            <a:ext cx="7454900" cy="3769732"/>
          </a:xfrm>
        </p:spPr>
        <p:txBody>
          <a:bodyPr/>
          <a:lstStyle/>
          <a:p>
            <a:pPr marL="0" indent="0">
              <a:buNone/>
            </a:pPr>
            <a:r>
              <a:rPr lang="en-US" sz="2400" dirty="0" smtClean="0">
                <a:latin typeface="TimesNewRomanPS"/>
              </a:rPr>
              <a:t>In this chapter, sample transactions were used to illustrate budgetary control over revenues and expenditures, without regard to the effects of those transactions at the government-wide level. In </a:t>
            </a:r>
            <a:r>
              <a:rPr lang="en-US" sz="2400" dirty="0">
                <a:latin typeface="TimesNewRomanPS"/>
              </a:rPr>
              <a:t>Chapter </a:t>
            </a:r>
            <a:r>
              <a:rPr lang="en-US" sz="2400" dirty="0" smtClean="0">
                <a:latin typeface="TimesNewRomanPS"/>
              </a:rPr>
              <a:t>4, the </a:t>
            </a:r>
            <a:r>
              <a:rPr lang="en-US" sz="2400" dirty="0">
                <a:latin typeface="TimesNewRomanPS"/>
              </a:rPr>
              <a:t>dual effects of accounting transactions are analyzed and appropriate journal </a:t>
            </a:r>
            <a:r>
              <a:rPr lang="en-US" sz="2400" dirty="0" smtClean="0">
                <a:latin typeface="TimesNewRomanPS"/>
              </a:rPr>
              <a:t>entries are </a:t>
            </a:r>
            <a:r>
              <a:rPr lang="en-US" sz="2400" dirty="0">
                <a:latin typeface="TimesNewRomanPS"/>
              </a:rPr>
              <a:t>made in both the general journal for the General Fund and the general </a:t>
            </a:r>
            <a:r>
              <a:rPr lang="en-US" sz="2400" dirty="0" smtClean="0">
                <a:latin typeface="TimesNewRomanPS"/>
              </a:rPr>
              <a:t>journal used </a:t>
            </a:r>
            <a:r>
              <a:rPr lang="en-US" sz="2400" dirty="0">
                <a:latin typeface="TimesNewRomanPS"/>
              </a:rPr>
              <a:t>to record government activities at the government-wide level.</a:t>
            </a:r>
            <a:endParaRPr lang="en-US" sz="2400" dirty="0"/>
          </a:p>
        </p:txBody>
      </p:sp>
    </p:spTree>
    <p:extLst>
      <p:ext uri="{BB962C8B-B14F-4D97-AF65-F5344CB8AC3E}">
        <p14:creationId xmlns:p14="http://schemas.microsoft.com/office/powerpoint/2010/main" val="281772174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Functions and Programs</a:t>
            </a:r>
            <a:endParaRPr lang="en-US" sz="3200" b="1" dirty="0"/>
          </a:p>
        </p:txBody>
      </p:sp>
      <p:sp>
        <p:nvSpPr>
          <p:cNvPr id="4" name="Content Placeholder 3"/>
          <p:cNvSpPr>
            <a:spLocks noGrp="1"/>
          </p:cNvSpPr>
          <p:nvPr>
            <p:ph idx="1"/>
          </p:nvPr>
        </p:nvSpPr>
        <p:spPr>
          <a:xfrm>
            <a:off x="411163" y="1587747"/>
            <a:ext cx="7407275" cy="3720854"/>
          </a:xfrm>
        </p:spPr>
        <p:txBody>
          <a:bodyPr/>
          <a:lstStyle/>
          <a:p>
            <a:pPr marL="0" indent="0">
              <a:buNone/>
            </a:pPr>
            <a:r>
              <a:rPr lang="en-US" sz="2400" i="1" dirty="0"/>
              <a:t>Functions</a:t>
            </a:r>
            <a:r>
              <a:rPr lang="en-US" sz="2400" dirty="0"/>
              <a:t> are group-related activities that are aimed at accomplishing a major service or regulatory responsibility, such as Public Safety.</a:t>
            </a:r>
          </a:p>
          <a:p>
            <a:pPr marL="0" indent="0">
              <a:buNone/>
            </a:pPr>
            <a:endParaRPr lang="en-US" sz="2400" dirty="0"/>
          </a:p>
          <a:p>
            <a:pPr marL="0" indent="0">
              <a:buNone/>
            </a:pPr>
            <a:r>
              <a:rPr lang="en-US" sz="2400" i="1" dirty="0"/>
              <a:t>Programs</a:t>
            </a:r>
            <a:r>
              <a:rPr lang="en-US" sz="2400" dirty="0"/>
              <a:t> are group activities, operations, or organizational units that are directed to the attainment of specific purposes or objectives, such as Highway Beautification.</a:t>
            </a:r>
          </a:p>
          <a:p>
            <a:pPr marL="0" indent="0">
              <a:buNone/>
            </a:pPr>
            <a:endParaRPr lang="en-US" dirty="0"/>
          </a:p>
        </p:txBody>
      </p:sp>
    </p:spTree>
    <p:extLst>
      <p:ext uri="{BB962C8B-B14F-4D97-AF65-F5344CB8AC3E}">
        <p14:creationId xmlns:p14="http://schemas.microsoft.com/office/powerpoint/2010/main" val="354248868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133" y="0"/>
            <a:ext cx="7813964" cy="1124712"/>
          </a:xfrm>
        </p:spPr>
        <p:txBody>
          <a:bodyPr/>
          <a:lstStyle/>
          <a:p>
            <a:r>
              <a:rPr lang="en-US" sz="3200" b="1" dirty="0" smtClean="0"/>
              <a:t>Direct and Indirect Expenses</a:t>
            </a:r>
            <a:endParaRPr lang="en-US" sz="3200" b="1" dirty="0"/>
          </a:p>
        </p:txBody>
      </p:sp>
      <p:graphicFrame>
        <p:nvGraphicFramePr>
          <p:cNvPr id="8" name="Diagram 7"/>
          <p:cNvGraphicFramePr/>
          <p:nvPr>
            <p:extLst>
              <p:ext uri="{D42A27DB-BD31-4B8C-83A1-F6EECF244321}">
                <p14:modId xmlns:p14="http://schemas.microsoft.com/office/powerpoint/2010/main" val="1923350820"/>
              </p:ext>
            </p:extLst>
          </p:nvPr>
        </p:nvGraphicFramePr>
        <p:xfrm>
          <a:off x="925549" y="1561169"/>
          <a:ext cx="6592824" cy="38039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763766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133" y="0"/>
            <a:ext cx="7813964" cy="1122400"/>
          </a:xfrm>
        </p:spPr>
        <p:txBody>
          <a:bodyPr/>
          <a:lstStyle/>
          <a:p>
            <a:r>
              <a:rPr lang="en-US" sz="3200" b="1" dirty="0" smtClean="0"/>
              <a:t>Program and General Revenues</a:t>
            </a:r>
            <a:br>
              <a:rPr lang="en-US" sz="3200" b="1" dirty="0" smtClean="0"/>
            </a:br>
            <a:r>
              <a:rPr lang="en-US" sz="3200" b="1" dirty="0" smtClean="0"/>
              <a:t>(1 of 2)</a:t>
            </a:r>
            <a:endParaRPr lang="en-US" sz="3200" b="1" dirty="0"/>
          </a:p>
        </p:txBody>
      </p:sp>
      <p:graphicFrame>
        <p:nvGraphicFramePr>
          <p:cNvPr id="8" name="Diagram 7"/>
          <p:cNvGraphicFramePr/>
          <p:nvPr>
            <p:extLst>
              <p:ext uri="{D42A27DB-BD31-4B8C-83A1-F6EECF244321}">
                <p14:modId xmlns:p14="http://schemas.microsoft.com/office/powerpoint/2010/main" val="2108087623"/>
              </p:ext>
            </p:extLst>
          </p:nvPr>
        </p:nvGraphicFramePr>
        <p:xfrm>
          <a:off x="923544" y="1563624"/>
          <a:ext cx="6590370" cy="3803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786699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0"/>
            <a:ext cx="7818120" cy="1124712"/>
          </a:xfrm>
        </p:spPr>
        <p:txBody>
          <a:bodyPr/>
          <a:lstStyle/>
          <a:p>
            <a:r>
              <a:rPr lang="en-US" sz="3200" b="1" dirty="0" smtClean="0"/>
              <a:t>Program and General Revenues</a:t>
            </a:r>
            <a:br>
              <a:rPr lang="en-US" sz="3200" b="1" dirty="0" smtClean="0"/>
            </a:br>
            <a:r>
              <a:rPr lang="en-US" sz="3200" b="1" dirty="0" smtClean="0"/>
              <a:t>(2 of 2)</a:t>
            </a:r>
            <a:endParaRPr lang="en-US" sz="3200" b="1" dirty="0"/>
          </a:p>
        </p:txBody>
      </p:sp>
      <p:sp>
        <p:nvSpPr>
          <p:cNvPr id="3" name="Content Placeholder 2"/>
          <p:cNvSpPr>
            <a:spLocks noGrp="1"/>
          </p:cNvSpPr>
          <p:nvPr>
            <p:ph idx="1"/>
          </p:nvPr>
        </p:nvSpPr>
        <p:spPr>
          <a:xfrm>
            <a:off x="518005" y="1604459"/>
            <a:ext cx="7300433" cy="3874262"/>
          </a:xfrm>
        </p:spPr>
        <p:txBody>
          <a:bodyPr/>
          <a:lstStyle/>
          <a:p>
            <a:pPr marL="0" indent="0">
              <a:buNone/>
            </a:pPr>
            <a:r>
              <a:rPr lang="en-US" sz="2400" dirty="0" smtClean="0"/>
              <a:t>Program revenues are reported separately from general revenues in the government-wide operating statement.</a:t>
            </a:r>
          </a:p>
          <a:p>
            <a:pPr marL="0" indent="0">
              <a:buNone/>
            </a:pPr>
            <a:endParaRPr lang="en-US" sz="2400" dirty="0" smtClean="0"/>
          </a:p>
          <a:p>
            <a:pPr marL="0" indent="0">
              <a:buNone/>
            </a:pPr>
            <a:r>
              <a:rPr lang="en-US" sz="2400" dirty="0" smtClean="0"/>
              <a:t>Separate reporting allows statement users to evaluate whether functions or programs are self-sufficient or require general revenue to cover net costs.</a:t>
            </a:r>
            <a:endParaRPr lang="en-US" sz="2400" dirty="0"/>
          </a:p>
        </p:txBody>
      </p:sp>
    </p:spTree>
    <p:extLst>
      <p:ext uri="{BB962C8B-B14F-4D97-AF65-F5344CB8AC3E}">
        <p14:creationId xmlns:p14="http://schemas.microsoft.com/office/powerpoint/2010/main" val="4014576799"/>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314&quot;/&gt;&lt;/object&gt;&lt;object type=&quot;3&quot; unique_id=&quot;10005&quot;&gt;&lt;property id=&quot;20148&quot; value=&quot;5&quot;/&gt;&lt;property id=&quot;20300&quot; value=&quot;Slide 2 - &amp;quot;&amp;#x0D;&amp;#x0A;&amp;quot;&quot;/&gt;&lt;property id=&quot;20307&quot; value=&quot;315&quot;/&gt;&lt;/object&gt;&lt;object type=&quot;3&quot; unique_id=&quot;10006&quot;&gt;&lt;property id=&quot;20148&quot; value=&quot;5&quot;/&gt;&lt;property id=&quot;20300&quot; value=&quot;Slide 3&quot;/&gt;&lt;property id=&quot;20307&quot; value=&quot;265&quot;/&gt;&lt;/object&gt;&lt;object type=&quot;3&quot; unique_id=&quot;10007&quot;&gt;&lt;property id=&quot;20148&quot; value=&quot;5&quot;/&gt;&lt;property id=&quot;20300&quot; value=&quot;Slide 4&quot;/&gt;&lt;property id=&quot;20307&quot; value=&quot;266&quot;/&gt;&lt;/object&gt;&lt;object type=&quot;3&quot; unique_id=&quot;10008&quot;&gt;&lt;property id=&quot;20148&quot; value=&quot;5&quot;/&gt;&lt;property id=&quot;20300&quot; value=&quot;Slide 5 - &amp;quot;Welcome to Accounting for Governmental and Not-for-Profit Organizations&amp;quot;&quot;/&gt;&lt;property id=&quot;20307&quot; value=&quot;305&quot;/&gt;&lt;/object&gt;&lt;object type=&quot;3&quot; unique_id=&quot;10009&quot;&gt;&lt;property id=&quot;20148&quot; value=&quot;5&quot;/&gt;&lt;property id=&quot;20300&quot; value=&quot;Slide 6 - &amp;quot;What are Governmental Organizations? &amp;quot;&quot;/&gt;&lt;property id=&quot;20307&quot; value=&quot;267&quot;/&gt;&lt;/object&gt;&lt;object type=&quot;3&quot; unique_id=&quot;10010&quot;&gt;&lt;property id=&quot;20148&quot; value=&quot;5&quot;/&gt;&lt;property id=&quot;20300&quot; value=&quot;Slide 7 - &amp;quot;What are Not-for-Profit Organizations? &amp;quot;&quot;/&gt;&lt;property id=&quot;20307&quot; value=&quot;268&quot;/&gt;&lt;/object&gt;&lt;object type=&quot;3&quot; unique_id=&quot;10011&quot;&gt;&lt;property id=&quot;20148&quot; value=&quot;5&quot;/&gt;&lt;property id=&quot;20300&quot; value=&quot;Slide 8&quot;/&gt;&lt;property id=&quot;20307&quot; value=&quot;269&quot;/&gt;&lt;/object&gt;&lt;object type=&quot;3&quot; unique_id=&quot;10012&quot;&gt;&lt;property id=&quot;20148&quot; value=&quot;5&quot;/&gt;&lt;property id=&quot;20300&quot; value=&quot;Slide 9&quot;/&gt;&lt;property id=&quot;20307&quot; value=&quot;270&quot;/&gt;&lt;/object&gt;&lt;object type=&quot;3&quot; unique_id=&quot;10013&quot;&gt;&lt;property id=&quot;20148&quot; value=&quot;5&quot;/&gt;&lt;property id=&quot;20300&quot; value=&quot;Slide 10&quot;/&gt;&lt;property id=&quot;20307&quot; value=&quot;271&quot;/&gt;&lt;/object&gt;&lt;object type=&quot;3&quot; unique_id=&quot;10014&quot;&gt;&lt;property id=&quot;20148&quot; value=&quot;5&quot;/&gt;&lt;property id=&quot;20300&quot; value=&quot;Slide 11&quot;/&gt;&lt;property id=&quot;20307&quot; value=&quot;302&quot;/&gt;&lt;/object&gt;&lt;object type=&quot;3&quot; unique_id=&quot;10015&quot;&gt;&lt;property id=&quot;20148&quot; value=&quot;5&quot;/&gt;&lt;property id=&quot;20300&quot; value=&quot;Slide 12&quot;/&gt;&lt;property id=&quot;20307&quot; value=&quot;273&quot;/&gt;&lt;/object&gt;&lt;object type=&quot;3&quot; unique_id=&quot;10016&quot;&gt;&lt;property id=&quot;20148&quot; value=&quot;5&quot;/&gt;&lt;property id=&quot;20300&quot; value=&quot;Slide 13&quot;/&gt;&lt;property id=&quot;20307&quot; value=&quot;274&quot;/&gt;&lt;/object&gt;&lt;object type=&quot;3&quot; unique_id=&quot;10017&quot;&gt;&lt;property id=&quot;20148&quot; value=&quot;5&quot;/&gt;&lt;property id=&quot;20300&quot; value=&quot;Slide 14&quot;/&gt;&lt;property id=&quot;20307&quot; value=&quot;275&quot;/&gt;&lt;/object&gt;&lt;object type=&quot;3&quot; unique_id=&quot;10018&quot;&gt;&lt;property id=&quot;20148&quot; value=&quot;5&quot;/&gt;&lt;property id=&quot;20300&quot; value=&quot;Slide 15&quot;/&gt;&lt;property id=&quot;20307&quot; value=&quot;276&quot;/&gt;&lt;/object&gt;&lt;object type=&quot;3&quot; unique_id=&quot;10019&quot;&gt;&lt;property id=&quot;20148&quot; value=&quot;5&quot;/&gt;&lt;property id=&quot;20300&quot; value=&quot;Slide 16&quot;/&gt;&lt;property id=&quot;20307&quot; value=&quot;277&quot;/&gt;&lt;/object&gt;&lt;object type=&quot;3&quot; unique_id=&quot;10020&quot;&gt;&lt;property id=&quot;20148&quot; value=&quot;5&quot;/&gt;&lt;property id=&quot;20300&quot; value=&quot;Slide 17&quot;/&gt;&lt;property id=&quot;20307&quot; value=&quot;278&quot;/&gt;&lt;/object&gt;&lt;object type=&quot;3&quot; unique_id=&quot;10021&quot;&gt;&lt;property id=&quot;20148&quot; value=&quot;5&quot;/&gt;&lt;property id=&quot;20300&quot; value=&quot;Slide 18&quot;/&gt;&lt;property id=&quot;20307&quot; value=&quot;279&quot;/&gt;&lt;/object&gt;&lt;object type=&quot;3&quot; unique_id=&quot;10022&quot;&gt;&lt;property id=&quot;20148&quot; value=&quot;5&quot;/&gt;&lt;property id=&quot;20300&quot; value=&quot;Slide 19 - &amp;quot;Minimum Requirement for General Purpose External Financial Reporting&amp;quot;&quot;/&gt;&lt;property id=&quot;20307&quot; value=&quot;280&quot;/&gt;&lt;/object&gt;&lt;object type=&quot;3&quot; unique_id=&quot;10023&quot;&gt;&lt;property id=&quot;20148&quot; value=&quot;5&quot;/&gt;&lt;property id=&quot;20300&quot; value=&quot;Slide 20 - &amp;quot;Government-wide Financial Statements&amp;quot;&quot;/&gt;&lt;property id=&quot;20307&quot; value=&quot;306&quot;/&gt;&lt;/object&gt;&lt;object type=&quot;3&quot; unique_id=&quot;10024&quot;&gt;&lt;property id=&quot;20148&quot; value=&quot;5&quot;/&gt;&lt;property id=&quot;20300&quot; value=&quot;Slide 21&quot;/&gt;&lt;property id=&quot;20307&quot; value=&quot;281&quot;/&gt;&lt;/object&gt;&lt;object type=&quot;3&quot; unique_id=&quot;10025&quot;&gt;&lt;property id=&quot;20148&quot; value=&quot;5&quot;/&gt;&lt;property id=&quot;20300&quot; value=&quot;Slide 22 - &amp;quot;Fund Financial Statements (Cont’d)&amp;quot;&quot;/&gt;&lt;property id=&quot;20307&quot; value=&quot;307&quot;/&gt;&lt;/object&gt;&lt;object type=&quot;3&quot; unique_id=&quot;10026&quot;&gt;&lt;property id=&quot;20148&quot; value=&quot;5&quot;/&gt;&lt;property id=&quot;20300&quot; value=&quot;Slide 23&quot;/&gt;&lt;property id=&quot;20307&quot; value=&quot;282&quot;/&gt;&lt;/object&gt;&lt;object type=&quot;3&quot; unique_id=&quot;10027&quot;&gt;&lt;property id=&quot;20148&quot; value=&quot;5&quot;/&gt;&lt;property id=&quot;20300&quot; value=&quot;Slide 24 - &amp;quot;&amp;#x0D;&amp;#x0A;Comprehensive Annual Financial Report (CAFR)&amp;#x0D;&amp;#x0A;&amp;quot;&quot;/&gt;&lt;property id=&quot;20307&quot; value=&quot;285&quot;/&gt;&lt;/object&gt;&lt;object type=&quot;3&quot; unique_id=&quot;10028&quot;&gt;&lt;property id=&quot;20148&quot; value=&quot;5&quot;/&gt;&lt;property id=&quot;20300&quot; value=&quot;Slide 25&quot;/&gt;&lt;property id=&quot;20307&quot; value=&quot;286&quot;/&gt;&lt;/object&gt;&lt;object type=&quot;3&quot; unique_id=&quot;10029&quot;&gt;&lt;property id=&quot;20148&quot; value=&quot;5&quot;/&gt;&lt;property id=&quot;20300&quot; value=&quot;Slide 26&quot;/&gt;&lt;property id=&quot;20307&quot; value=&quot;287&quot;/&gt;&lt;/object&gt;&lt;object type=&quot;3&quot; unique_id=&quot;10030&quot;&gt;&lt;property id=&quot;20148&quot; value=&quot;5&quot;/&gt;&lt;property id=&quot;20300&quot; value=&quot;Slide 27&quot;/&gt;&lt;property id=&quot;20307&quot; value=&quot;288&quot;/&gt;&lt;/object&gt;&lt;object type=&quot;3&quot; unique_id=&quot;10031&quot;&gt;&lt;property id=&quot;20148&quot; value=&quot;5&quot;/&gt;&lt;property id=&quot;20300&quot; value=&quot;Slide 28 - &amp;quot;Basic Financial Statements&amp;quot;&quot;/&gt;&lt;property id=&quot;20307&quot; value=&quot;289&quot;/&gt;&lt;/object&gt;&lt;object type=&quot;3&quot; unique_id=&quot;10032&quot;&gt;&lt;property id=&quot;20148&quot; value=&quot;5&quot;/&gt;&lt;property id=&quot;20300&quot; value=&quot;Slide 29&quot;/&gt;&lt;property id=&quot;20307&quot; value=&quot;299&quot;/&gt;&lt;/object&gt;&lt;object type=&quot;3&quot; unique_id=&quot;10033&quot;&gt;&lt;property id=&quot;20148&quot; value=&quot;5&quot;/&gt;&lt;property id=&quot;20300&quot; value=&quot;Slide 30 - &amp;quot;Overview of Federal Government &amp;#x0D;&amp;#x0A;Financial Reporting&amp;quot;&quot;/&gt;&lt;property id=&quot;20307&quot; value=&quot;308&quot;/&gt;&lt;/object&gt;&lt;object type=&quot;3&quot; unique_id=&quot;10034&quot;&gt;&lt;property id=&quot;20148&quot; value=&quot;5&quot;/&gt;&lt;property id=&quot;20300&quot; value=&quot;Slide 31 - &amp;quot;U.S. Government-wide Financial Reporting&amp;quot;&quot;/&gt;&lt;property id=&quot;20307&quot; value=&quot;309&quot;/&gt;&lt;/object&gt;&lt;object type=&quot;3&quot; unique_id=&quot;10035&quot;&gt;&lt;property id=&quot;20148&quot; value=&quot;5&quot;/&gt;&lt;property id=&quot;20300&quot; value=&quot;Slide 32 - &amp;quot;Federal Agency and Department &amp;#x0D;&amp;#x0A;Financial Reporting&amp;quot;&quot;/&gt;&lt;property id=&quot;20307&quot; value=&quot;310&quot;/&gt;&lt;/object&gt;&lt;object type=&quot;3&quot; unique_id=&quot;10036&quot;&gt;&lt;property id=&quot;20148&quot; value=&quot;5&quot;/&gt;&lt;property id=&quot;20300&quot; value=&quot;Slide 33 - &amp;quot;Overview—Not-for-Profit (NFP) Organization Financial Reporting&amp;quot;&quot;/&gt;&lt;property id=&quot;20307&quot; value=&quot;311&quot;/&gt;&lt;/object&gt;&lt;object type=&quot;3&quot; unique_id=&quot;10037&quot;&gt;&lt;property id=&quot;20148&quot; value=&quot;5&quot;/&gt;&lt;property id=&quot;20300&quot; value=&quot;Slide 34 - &amp;quot;Not-for-Profit (NFP) Organization Financial Reporting (Cont’d)&amp;quot;&quot;/&gt;&lt;property id=&quot;20307&quot; value=&quot;312&quot;/&gt;&lt;/object&gt;&lt;object type=&quot;3&quot; unique_id=&quot;10038&quot;&gt;&lt;property id=&quot;20148&quot; value=&quot;5&quot;/&gt;&lt;property id=&quot;20300&quot; value=&quot;Slide 35 - &amp;quot;Not-for-Profit (NFP) Organization Financial Reporting (Cont’d)&amp;quot;&quot;/&gt;&lt;property id=&quot;20307&quot; value=&quot;313&quot;/&gt;&lt;/object&gt;&lt;object type=&quot;3&quot; unique_id=&quot;10039&quot;&gt;&lt;property id=&quot;20148&quot; value=&quot;5&quot;/&gt;&lt;property id=&quot;20300&quot; value=&quot;Slide 36&quot;/&gt;&lt;property id=&quot;20307&quot; value=&quot;300&quot;/&gt;&lt;/object&gt;&lt;object type=&quot;3&quot; unique_id=&quot;10040&quot;&gt;&lt;property id=&quot;20148&quot; value=&quot;5&quot;/&gt;&lt;property id=&quot;20300&quot; value=&quot;Slide 37 - &amp;quot;A Quote from the Original Author&amp;quot;&quot;/&gt;&lt;property id=&quot;20307&quot; value=&quot;301&quot;/&gt;&lt;/object&gt;&lt;/object&gt;&lt;/object&gt;&lt;/database&gt;"/>
  <p:tag name="SECTOMILLISECCONVERTED" val="1"/>
</p:tagLst>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1818</Template>
  <TotalTime>3451</TotalTime>
  <Words>2343</Words>
  <Application>Microsoft Macintosh PowerPoint</Application>
  <PresentationFormat>Custom</PresentationFormat>
  <Paragraphs>351</Paragraphs>
  <Slides>51</Slides>
  <Notes>5</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Diseño predeterminado</vt:lpstr>
      <vt:lpstr>PowerPoint Presentation</vt:lpstr>
      <vt:lpstr>PowerPoint Presentation</vt:lpstr>
      <vt:lpstr>Learning Objectives (1 of 2)</vt:lpstr>
      <vt:lpstr>Learning Objectives (2 of 2)</vt:lpstr>
      <vt:lpstr>Government-wide Classification and Reporting of Expenses and Revenues</vt:lpstr>
      <vt:lpstr>Functions and Programs</vt:lpstr>
      <vt:lpstr>Direct and Indirect Expenses</vt:lpstr>
      <vt:lpstr>Program and General Revenues (1 of 2)</vt:lpstr>
      <vt:lpstr>Program and General Revenues (2 of 2)</vt:lpstr>
      <vt:lpstr>Program Revenue Categories</vt:lpstr>
      <vt:lpstr>Reporting Special Items and Certain Transfers</vt:lpstr>
      <vt:lpstr>Structure and Characteristics of Governmental Funds (1 of 2)</vt:lpstr>
      <vt:lpstr>Structure and Characteristics of Governmental Funds (2 of 2)</vt:lpstr>
      <vt:lpstr>Governmental Fund Balance Sheet Accounts</vt:lpstr>
      <vt:lpstr>Governmental Fund Operating Statement Accounts</vt:lpstr>
      <vt:lpstr>Budgetary Accounts</vt:lpstr>
      <vt:lpstr>Balance Sheet and Operating Statement Accounts </vt:lpstr>
      <vt:lpstr>In Addition There are Budgetary Accounts</vt:lpstr>
      <vt:lpstr>Budgetary and Operating Account Relationships</vt:lpstr>
      <vt:lpstr>Reporting Budgeted and Actual Results</vt:lpstr>
      <vt:lpstr>Budgetary and Operating Account Terminology</vt:lpstr>
      <vt:lpstr>Expenditure Classification</vt:lpstr>
      <vt:lpstr>Revenue and Estimated Revenue Classification</vt:lpstr>
      <vt:lpstr>Major Revenue Source Classes</vt:lpstr>
      <vt:lpstr>Taxes</vt:lpstr>
      <vt:lpstr>Types of Taxes</vt:lpstr>
      <vt:lpstr>Ad Valorem Property Taxes</vt:lpstr>
      <vt:lpstr>Tax Levy Process</vt:lpstr>
      <vt:lpstr>Residual Source Approach</vt:lpstr>
      <vt:lpstr>Interest and Penalties on Delinquent Taxes</vt:lpstr>
      <vt:lpstr>Sales Taxes, Income Taxes, and Gross Receipts Taxes</vt:lpstr>
      <vt:lpstr>Special Assessments (1 of 2)</vt:lpstr>
      <vt:lpstr>Special Assessments (2 of 2)</vt:lpstr>
      <vt:lpstr>Licenses and Permits</vt:lpstr>
      <vt:lpstr>Intergovernmental Revenue</vt:lpstr>
      <vt:lpstr>Charges for Services</vt:lpstr>
      <vt:lpstr>Fines and Forfeits</vt:lpstr>
      <vt:lpstr>Miscellaneous Revenues</vt:lpstr>
      <vt:lpstr>Budgetary Control Accounts</vt:lpstr>
      <vt:lpstr>Recording the Budget (1 of 2)</vt:lpstr>
      <vt:lpstr>Recording the Budget (2 of 2)</vt:lpstr>
      <vt:lpstr>Receipt of Revenues</vt:lpstr>
      <vt:lpstr>Budgetary Control of Revenues</vt:lpstr>
      <vt:lpstr>Encumbrances and Expenditures</vt:lpstr>
      <vt:lpstr>Budgetary Control of Encumbrances and Expenditures</vt:lpstr>
      <vt:lpstr>Budgetary Control of Encumbrances and Incurrence of Expenditures</vt:lpstr>
      <vt:lpstr>Expenditures Budgetary Control Flow</vt:lpstr>
      <vt:lpstr>Revision of the Budget</vt:lpstr>
      <vt:lpstr>Closing Entries</vt:lpstr>
      <vt:lpstr>Closing Entry for the Budget</vt:lpstr>
      <vt:lpstr>Looking Forward</vt:lpstr>
    </vt:vector>
  </TitlesOfParts>
  <Manager>Rose Range</Manager>
  <Company>AzureWing Studio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Reck Lowensohn</dc:title>
  <dc:subject>Accounting for Govt &amp; Nonprofit Entities 14/e</dc:subject>
  <dc:creator>jreck</dc:creator>
  <cp:lastModifiedBy>Colton Gigot</cp:lastModifiedBy>
  <cp:revision>349</cp:revision>
  <dcterms:created xsi:type="dcterms:W3CDTF">2005-07-29T18:32:25Z</dcterms:created>
  <dcterms:modified xsi:type="dcterms:W3CDTF">2018-01-08T18:07:37Z</dcterms:modified>
  <cp:category>Presentation</cp:category>
</cp:coreProperties>
</file>