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7"/>
  </p:notesMasterIdLst>
  <p:handoutMasterIdLst>
    <p:handoutMasterId r:id="rId68"/>
  </p:handoutMasterIdLst>
  <p:sldIdLst>
    <p:sldId id="667" r:id="rId2"/>
    <p:sldId id="619" r:id="rId3"/>
    <p:sldId id="561" r:id="rId4"/>
    <p:sldId id="491" r:id="rId5"/>
    <p:sldId id="492" r:id="rId6"/>
    <p:sldId id="567" r:id="rId7"/>
    <p:sldId id="493" r:id="rId8"/>
    <p:sldId id="568" r:id="rId9"/>
    <p:sldId id="495" r:id="rId10"/>
    <p:sldId id="496" r:id="rId11"/>
    <p:sldId id="569" r:id="rId12"/>
    <p:sldId id="601" r:id="rId13"/>
    <p:sldId id="497" r:id="rId14"/>
    <p:sldId id="498" r:id="rId15"/>
    <p:sldId id="499" r:id="rId16"/>
    <p:sldId id="500" r:id="rId17"/>
    <p:sldId id="501" r:id="rId18"/>
    <p:sldId id="502" r:id="rId19"/>
    <p:sldId id="503" r:id="rId20"/>
    <p:sldId id="668" r:id="rId21"/>
    <p:sldId id="535" r:id="rId22"/>
    <p:sldId id="570" r:id="rId23"/>
    <p:sldId id="536" r:id="rId24"/>
    <p:sldId id="537" r:id="rId25"/>
    <p:sldId id="571" r:id="rId26"/>
    <p:sldId id="538" r:id="rId27"/>
    <p:sldId id="539" r:id="rId28"/>
    <p:sldId id="660" r:id="rId29"/>
    <p:sldId id="540" r:id="rId30"/>
    <p:sldId id="661" r:id="rId31"/>
    <p:sldId id="662" r:id="rId32"/>
    <p:sldId id="518" r:id="rId33"/>
    <p:sldId id="515" r:id="rId34"/>
    <p:sldId id="516" r:id="rId35"/>
    <p:sldId id="562" r:id="rId36"/>
    <p:sldId id="669" r:id="rId37"/>
    <p:sldId id="626" r:id="rId38"/>
    <p:sldId id="627" r:id="rId39"/>
    <p:sldId id="628" r:id="rId40"/>
    <p:sldId id="629" r:id="rId41"/>
    <p:sldId id="630" r:id="rId42"/>
    <p:sldId id="631" r:id="rId43"/>
    <p:sldId id="672" r:id="rId44"/>
    <p:sldId id="632" r:id="rId45"/>
    <p:sldId id="673" r:id="rId46"/>
    <p:sldId id="674" r:id="rId47"/>
    <p:sldId id="633" r:id="rId48"/>
    <p:sldId id="634" r:id="rId49"/>
    <p:sldId id="635" r:id="rId50"/>
    <p:sldId id="636" r:id="rId51"/>
    <p:sldId id="680" r:id="rId52"/>
    <p:sldId id="549" r:id="rId53"/>
    <p:sldId id="576" r:id="rId54"/>
    <p:sldId id="663" r:id="rId55"/>
    <p:sldId id="577" r:id="rId56"/>
    <p:sldId id="637" r:id="rId57"/>
    <p:sldId id="638" r:id="rId58"/>
    <p:sldId id="639" r:id="rId59"/>
    <p:sldId id="640" r:id="rId60"/>
    <p:sldId id="641" r:id="rId61"/>
    <p:sldId id="642" r:id="rId62"/>
    <p:sldId id="649" r:id="rId63"/>
    <p:sldId id="648" r:id="rId64"/>
    <p:sldId id="650" r:id="rId65"/>
    <p:sldId id="679" r:id="rId66"/>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800" b="1" i="1" kern="1200">
        <a:solidFill>
          <a:srgbClr val="BC0000"/>
        </a:solidFill>
        <a:latin typeface="Comic Sans MS" pitchFamily="66" charset="0"/>
        <a:ea typeface="+mn-ea"/>
        <a:cs typeface="+mn-cs"/>
      </a:defRPr>
    </a:lvl1pPr>
    <a:lvl2pPr marL="457200" algn="l" rtl="0" eaLnBrk="0" fontAlgn="base" hangingPunct="0">
      <a:spcBef>
        <a:spcPct val="0"/>
      </a:spcBef>
      <a:spcAft>
        <a:spcPct val="0"/>
      </a:spcAft>
      <a:defRPr sz="2800" b="1" i="1" kern="1200">
        <a:solidFill>
          <a:srgbClr val="BC0000"/>
        </a:solidFill>
        <a:latin typeface="Comic Sans MS" pitchFamily="66" charset="0"/>
        <a:ea typeface="+mn-ea"/>
        <a:cs typeface="+mn-cs"/>
      </a:defRPr>
    </a:lvl2pPr>
    <a:lvl3pPr marL="914400" algn="l" rtl="0" eaLnBrk="0" fontAlgn="base" hangingPunct="0">
      <a:spcBef>
        <a:spcPct val="0"/>
      </a:spcBef>
      <a:spcAft>
        <a:spcPct val="0"/>
      </a:spcAft>
      <a:defRPr sz="2800" b="1" i="1" kern="1200">
        <a:solidFill>
          <a:srgbClr val="BC0000"/>
        </a:solidFill>
        <a:latin typeface="Comic Sans MS" pitchFamily="66" charset="0"/>
        <a:ea typeface="+mn-ea"/>
        <a:cs typeface="+mn-cs"/>
      </a:defRPr>
    </a:lvl3pPr>
    <a:lvl4pPr marL="1371600" algn="l" rtl="0" eaLnBrk="0" fontAlgn="base" hangingPunct="0">
      <a:spcBef>
        <a:spcPct val="0"/>
      </a:spcBef>
      <a:spcAft>
        <a:spcPct val="0"/>
      </a:spcAft>
      <a:defRPr sz="2800" b="1" i="1" kern="1200">
        <a:solidFill>
          <a:srgbClr val="BC0000"/>
        </a:solidFill>
        <a:latin typeface="Comic Sans MS" pitchFamily="66" charset="0"/>
        <a:ea typeface="+mn-ea"/>
        <a:cs typeface="+mn-cs"/>
      </a:defRPr>
    </a:lvl4pPr>
    <a:lvl5pPr marL="1828800" algn="l" rtl="0" eaLnBrk="0" fontAlgn="base" hangingPunct="0">
      <a:spcBef>
        <a:spcPct val="0"/>
      </a:spcBef>
      <a:spcAft>
        <a:spcPct val="0"/>
      </a:spcAft>
      <a:defRPr sz="2800" b="1" i="1" kern="1200">
        <a:solidFill>
          <a:srgbClr val="BC0000"/>
        </a:solidFill>
        <a:latin typeface="Comic Sans MS" pitchFamily="66" charset="0"/>
        <a:ea typeface="+mn-ea"/>
        <a:cs typeface="+mn-cs"/>
      </a:defRPr>
    </a:lvl5pPr>
    <a:lvl6pPr marL="2286000" algn="l" defTabSz="914400" rtl="0" eaLnBrk="1" latinLnBrk="0" hangingPunct="1">
      <a:defRPr sz="2800" b="1" i="1" kern="1200">
        <a:solidFill>
          <a:srgbClr val="BC0000"/>
        </a:solidFill>
        <a:latin typeface="Comic Sans MS" pitchFamily="66" charset="0"/>
        <a:ea typeface="+mn-ea"/>
        <a:cs typeface="+mn-cs"/>
      </a:defRPr>
    </a:lvl6pPr>
    <a:lvl7pPr marL="2743200" algn="l" defTabSz="914400" rtl="0" eaLnBrk="1" latinLnBrk="0" hangingPunct="1">
      <a:defRPr sz="2800" b="1" i="1" kern="1200">
        <a:solidFill>
          <a:srgbClr val="BC0000"/>
        </a:solidFill>
        <a:latin typeface="Comic Sans MS" pitchFamily="66" charset="0"/>
        <a:ea typeface="+mn-ea"/>
        <a:cs typeface="+mn-cs"/>
      </a:defRPr>
    </a:lvl7pPr>
    <a:lvl8pPr marL="3200400" algn="l" defTabSz="914400" rtl="0" eaLnBrk="1" latinLnBrk="0" hangingPunct="1">
      <a:defRPr sz="2800" b="1" i="1" kern="1200">
        <a:solidFill>
          <a:srgbClr val="BC0000"/>
        </a:solidFill>
        <a:latin typeface="Comic Sans MS" pitchFamily="66" charset="0"/>
        <a:ea typeface="+mn-ea"/>
        <a:cs typeface="+mn-cs"/>
      </a:defRPr>
    </a:lvl8pPr>
    <a:lvl9pPr marL="3657600" algn="l" defTabSz="914400" rtl="0" eaLnBrk="1" latinLnBrk="0" hangingPunct="1">
      <a:defRPr sz="2800" b="1" i="1" kern="1200">
        <a:solidFill>
          <a:srgbClr val="BC0000"/>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0027A4"/>
    <a:srgbClr val="006600"/>
    <a:srgbClr val="004274"/>
    <a:srgbClr val="0060A8"/>
    <a:srgbClr val="000066"/>
    <a:srgbClr val="B00000"/>
    <a:srgbClr val="EBFFFF"/>
    <a:srgbClr val="99FFCC"/>
    <a:srgbClr val="E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4" autoAdjust="0"/>
    <p:restoredTop sz="88632" autoAdjust="0"/>
  </p:normalViewPr>
  <p:slideViewPr>
    <p:cSldViewPr>
      <p:cViewPr varScale="1">
        <p:scale>
          <a:sx n="107" d="100"/>
          <a:sy n="107" d="100"/>
        </p:scale>
        <p:origin x="114" y="14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Lst>
  </p:outlineViewPr>
  <p:notesTextViewPr>
    <p:cViewPr>
      <p:scale>
        <a:sx n="100" d="100"/>
        <a:sy n="100" d="100"/>
      </p:scale>
      <p:origin x="0" y="0"/>
    </p:cViewPr>
  </p:notesTextViewPr>
  <p:sorterViewPr>
    <p:cViewPr>
      <p:scale>
        <a:sx n="140" d="100"/>
        <a:sy n="140" d="100"/>
      </p:scale>
      <p:origin x="0" y="0"/>
    </p:cViewPr>
  </p:sorterViewPr>
  <p:notesViewPr>
    <p:cSldViewPr>
      <p:cViewPr>
        <p:scale>
          <a:sx n="75" d="100"/>
          <a:sy n="75" d="100"/>
        </p:scale>
        <p:origin x="-2064" y="-22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_rels/viewProps.xml.rels><?xml version="1.0" encoding="UTF-8" standalone="yes"?>
<Relationships xmlns="http://schemas.openxmlformats.org/package/2006/relationships"><Relationship Id="rId13" Type="http://schemas.openxmlformats.org/officeDocument/2006/relationships/slide" Target="slides/slide14.xml"/><Relationship Id="rId18" Type="http://schemas.openxmlformats.org/officeDocument/2006/relationships/slide" Target="slides/slide19.xml"/><Relationship Id="rId26" Type="http://schemas.openxmlformats.org/officeDocument/2006/relationships/slide" Target="slides/slide27.xml"/><Relationship Id="rId39" Type="http://schemas.openxmlformats.org/officeDocument/2006/relationships/slide" Target="slides/slide40.xml"/><Relationship Id="rId21" Type="http://schemas.openxmlformats.org/officeDocument/2006/relationships/slide" Target="slides/slide22.xml"/><Relationship Id="rId34" Type="http://schemas.openxmlformats.org/officeDocument/2006/relationships/slide" Target="slides/slide35.xml"/><Relationship Id="rId42" Type="http://schemas.openxmlformats.org/officeDocument/2006/relationships/slide" Target="slides/slide43.xml"/><Relationship Id="rId47" Type="http://schemas.openxmlformats.org/officeDocument/2006/relationships/slide" Target="slides/slide48.xml"/><Relationship Id="rId50" Type="http://schemas.openxmlformats.org/officeDocument/2006/relationships/slide" Target="slides/slide51.xml"/><Relationship Id="rId55" Type="http://schemas.openxmlformats.org/officeDocument/2006/relationships/slide" Target="slides/slide56.xml"/><Relationship Id="rId7" Type="http://schemas.openxmlformats.org/officeDocument/2006/relationships/slide" Target="slides/slide8.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4.xml"/><Relationship Id="rId38" Type="http://schemas.openxmlformats.org/officeDocument/2006/relationships/slide" Target="slides/slide39.xml"/><Relationship Id="rId46" Type="http://schemas.openxmlformats.org/officeDocument/2006/relationships/slide" Target="slides/slide47.xml"/><Relationship Id="rId2" Type="http://schemas.openxmlformats.org/officeDocument/2006/relationships/slide" Target="slides/slide3.xml"/><Relationship Id="rId16" Type="http://schemas.openxmlformats.org/officeDocument/2006/relationships/slide" Target="slides/slide17.xml"/><Relationship Id="rId20" Type="http://schemas.openxmlformats.org/officeDocument/2006/relationships/slide" Target="slides/slide21.xml"/><Relationship Id="rId29" Type="http://schemas.openxmlformats.org/officeDocument/2006/relationships/slide" Target="slides/slide30.xml"/><Relationship Id="rId41" Type="http://schemas.openxmlformats.org/officeDocument/2006/relationships/slide" Target="slides/slide42.xml"/><Relationship Id="rId54" Type="http://schemas.openxmlformats.org/officeDocument/2006/relationships/slide" Target="slides/slide55.xml"/><Relationship Id="rId1" Type="http://schemas.openxmlformats.org/officeDocument/2006/relationships/slide" Target="slides/slide2.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25.xml"/><Relationship Id="rId32" Type="http://schemas.openxmlformats.org/officeDocument/2006/relationships/slide" Target="slides/slide33.xml"/><Relationship Id="rId37" Type="http://schemas.openxmlformats.org/officeDocument/2006/relationships/slide" Target="slides/slide38.xml"/><Relationship Id="rId40" Type="http://schemas.openxmlformats.org/officeDocument/2006/relationships/slide" Target="slides/slide41.xml"/><Relationship Id="rId45" Type="http://schemas.openxmlformats.org/officeDocument/2006/relationships/slide" Target="slides/slide46.xml"/><Relationship Id="rId53" Type="http://schemas.openxmlformats.org/officeDocument/2006/relationships/slide" Target="slides/slide54.xml"/><Relationship Id="rId58" Type="http://schemas.openxmlformats.org/officeDocument/2006/relationships/slide" Target="slides/slide59.xml"/><Relationship Id="rId5" Type="http://schemas.openxmlformats.org/officeDocument/2006/relationships/slide" Target="slides/slide6.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36" Type="http://schemas.openxmlformats.org/officeDocument/2006/relationships/slide" Target="slides/slide37.xml"/><Relationship Id="rId49" Type="http://schemas.openxmlformats.org/officeDocument/2006/relationships/slide" Target="slides/slide50.xml"/><Relationship Id="rId57" Type="http://schemas.openxmlformats.org/officeDocument/2006/relationships/slide" Target="slides/slide58.xml"/><Relationship Id="rId10" Type="http://schemas.openxmlformats.org/officeDocument/2006/relationships/slide" Target="slides/slide11.xml"/><Relationship Id="rId19" Type="http://schemas.openxmlformats.org/officeDocument/2006/relationships/slide" Target="slides/slide20.xml"/><Relationship Id="rId31" Type="http://schemas.openxmlformats.org/officeDocument/2006/relationships/slide" Target="slides/slide32.xml"/><Relationship Id="rId44" Type="http://schemas.openxmlformats.org/officeDocument/2006/relationships/slide" Target="slides/slide45.xml"/><Relationship Id="rId52" Type="http://schemas.openxmlformats.org/officeDocument/2006/relationships/slide" Target="slides/slide53.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 Id="rId35" Type="http://schemas.openxmlformats.org/officeDocument/2006/relationships/slide" Target="slides/slide36.xml"/><Relationship Id="rId43" Type="http://schemas.openxmlformats.org/officeDocument/2006/relationships/slide" Target="slides/slide44.xml"/><Relationship Id="rId48" Type="http://schemas.openxmlformats.org/officeDocument/2006/relationships/slide" Target="slides/slide49.xml"/><Relationship Id="rId56" Type="http://schemas.openxmlformats.org/officeDocument/2006/relationships/slide" Target="slides/slide57.xml"/><Relationship Id="rId8" Type="http://schemas.openxmlformats.org/officeDocument/2006/relationships/slide" Target="slides/slide9.xml"/><Relationship Id="rId51" Type="http://schemas.openxmlformats.org/officeDocument/2006/relationships/slide" Target="slides/slide52.xml"/><Relationship Id="rId3"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664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406400" y="4560888"/>
            <a:ext cx="6583363" cy="4319587"/>
          </a:xfrm>
          <a:prstGeom prst="rect">
            <a:avLst/>
          </a:prstGeom>
          <a:noFill/>
          <a:ln>
            <a:noFill/>
          </a:ln>
          <a:extLst/>
        </p:spPr>
        <p:txBody>
          <a:bodyPr vert="horz" wrap="square" lIns="95371" tIns="46849" rIns="95371" bIns="46849"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3" name="Rectangle 3"/>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7547113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mn-ea"/>
        <a:cs typeface="+mn-cs"/>
      </a:defRPr>
    </a:lvl1pPr>
    <a:lvl2pPr marL="457200" algn="l" rtl="0" eaLnBrk="0" fontAlgn="base" hangingPunct="0">
      <a:spcBef>
        <a:spcPct val="30000"/>
      </a:spcBef>
      <a:spcAft>
        <a:spcPct val="0"/>
      </a:spcAft>
      <a:defRPr sz="1400" kern="1200">
        <a:solidFill>
          <a:schemeClr val="tx1"/>
        </a:solidFill>
        <a:latin typeface="Arial" charset="0"/>
        <a:ea typeface="+mn-ea"/>
        <a:cs typeface="+mn-cs"/>
      </a:defRPr>
    </a:lvl2pPr>
    <a:lvl3pPr marL="914400" algn="l" rtl="0" eaLnBrk="0" fontAlgn="base" hangingPunct="0">
      <a:spcBef>
        <a:spcPct val="30000"/>
      </a:spcBef>
      <a:spcAft>
        <a:spcPct val="0"/>
      </a:spcAft>
      <a:defRPr sz="1400" kern="1200">
        <a:solidFill>
          <a:schemeClr val="tx1"/>
        </a:solidFill>
        <a:latin typeface="Arial" charset="0"/>
        <a:ea typeface="+mn-ea"/>
        <a:cs typeface="+mn-cs"/>
      </a:defRPr>
    </a:lvl3pPr>
    <a:lvl4pPr marL="1371600" algn="l" rtl="0" eaLnBrk="0" fontAlgn="base" hangingPunct="0">
      <a:spcBef>
        <a:spcPct val="30000"/>
      </a:spcBef>
      <a:spcAft>
        <a:spcPct val="0"/>
      </a:spcAft>
      <a:defRPr sz="1400" kern="1200">
        <a:solidFill>
          <a:schemeClr val="tx1"/>
        </a:solidFill>
        <a:latin typeface="Arial" charset="0"/>
        <a:ea typeface="+mn-ea"/>
        <a:cs typeface="+mn-cs"/>
      </a:defRPr>
    </a:lvl4pPr>
    <a:lvl5pPr marL="1828800" algn="l" rtl="0" eaLnBrk="0" fontAlgn="base" hangingPunct="0">
      <a:spcBef>
        <a:spcPct val="3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Arial" charset="0"/>
            </a:endParaRPr>
          </a:p>
        </p:txBody>
      </p:sp>
    </p:spTree>
    <p:extLst>
      <p:ext uri="{BB962C8B-B14F-4D97-AF65-F5344CB8AC3E}">
        <p14:creationId xmlns:p14="http://schemas.microsoft.com/office/powerpoint/2010/main" val="1733087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84977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268413" y="727075"/>
            <a:ext cx="4781550" cy="3586163"/>
          </a:xfrm>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746804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902227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799514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22984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514562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08972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964114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pic>
        <p:nvPicPr>
          <p:cNvPr id="102403"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48452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879307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440809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281667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pic>
        <p:nvPicPr>
          <p:cNvPr id="105475"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16369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835086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pic>
        <p:nvPicPr>
          <p:cNvPr id="107523"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71900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746721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599932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708705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669092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Answer = A</a:t>
            </a:r>
          </a:p>
        </p:txBody>
      </p:sp>
    </p:spTree>
    <p:extLst>
      <p:ext uri="{BB962C8B-B14F-4D97-AF65-F5344CB8AC3E}">
        <p14:creationId xmlns:p14="http://schemas.microsoft.com/office/powerpoint/2010/main" val="3272992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Answer = B</a:t>
            </a:r>
          </a:p>
          <a:p>
            <a:endParaRPr lang="en-US" altLang="en-US" dirty="0" smtClean="0"/>
          </a:p>
        </p:txBody>
      </p:sp>
    </p:spTree>
    <p:extLst>
      <p:ext uri="{BB962C8B-B14F-4D97-AF65-F5344CB8AC3E}">
        <p14:creationId xmlns:p14="http://schemas.microsoft.com/office/powerpoint/2010/main" val="3248442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541571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4085740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268413" y="727075"/>
            <a:ext cx="4781550" cy="3586163"/>
          </a:xfrm>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857747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278691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4131893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660500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405207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pic>
        <p:nvPicPr>
          <p:cNvPr id="124931" name="Rectangle 3"/>
          <p:cNvPicPr>
            <a:picLocks noGrp="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69119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26"/>
          <p:cNvSpPr>
            <a:spLocks noGrp="1" noRot="1" noChangeAspect="1" noChangeArrowheads="1" noTextEdit="1"/>
          </p:cNvSpPr>
          <p:nvPr>
            <p:ph type="sldImg"/>
          </p:nvPr>
        </p:nvSpPr>
        <p:spPr>
          <a:ln/>
        </p:spPr>
      </p:sp>
      <p:sp>
        <p:nvSpPr>
          <p:cNvPr id="125955"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600940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268413" y="727075"/>
            <a:ext cx="4781550" cy="3586163"/>
          </a:xfrm>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964452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866378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578249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247809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325880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773135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7358647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409377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4267163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268413" y="727075"/>
            <a:ext cx="4781550" cy="3586163"/>
          </a:xfrm>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9319934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052197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pic>
        <p:nvPicPr>
          <p:cNvPr id="13414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5037138"/>
            <a:ext cx="4833938" cy="35861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2958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pic>
        <p:nvPicPr>
          <p:cNvPr id="13517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5037138"/>
            <a:ext cx="4833938" cy="35861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850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40161997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pic>
        <p:nvPicPr>
          <p:cNvPr id="13619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5037138"/>
            <a:ext cx="4833938" cy="35861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2878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1593440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7141069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229582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7962072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61" tIns="46844" rIns="95361" bIns="46844"/>
          <a:lstStyle/>
          <a:p>
            <a:endParaRPr lang="en-US" altLang="en-US" dirty="0" smtClean="0"/>
          </a:p>
        </p:txBody>
      </p:sp>
    </p:spTree>
    <p:extLst>
      <p:ext uri="{BB962C8B-B14F-4D97-AF65-F5344CB8AC3E}">
        <p14:creationId xmlns:p14="http://schemas.microsoft.com/office/powerpoint/2010/main" val="25895237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61" tIns="46844" rIns="95361" bIns="46844"/>
          <a:lstStyle/>
          <a:p>
            <a:endParaRPr lang="en-US" altLang="en-US" dirty="0" smtClean="0"/>
          </a:p>
        </p:txBody>
      </p:sp>
    </p:spTree>
    <p:extLst>
      <p:ext uri="{BB962C8B-B14F-4D97-AF65-F5344CB8AC3E}">
        <p14:creationId xmlns:p14="http://schemas.microsoft.com/office/powerpoint/2010/main" val="764976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61" tIns="46844" rIns="95361" bIns="46844"/>
          <a:lstStyle/>
          <a:p>
            <a:endParaRPr lang="en-US" altLang="en-US" dirty="0" smtClean="0"/>
          </a:p>
        </p:txBody>
      </p:sp>
    </p:spTree>
    <p:extLst>
      <p:ext uri="{BB962C8B-B14F-4D97-AF65-F5344CB8AC3E}">
        <p14:creationId xmlns:p14="http://schemas.microsoft.com/office/powerpoint/2010/main" val="8245399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61" tIns="46844" rIns="95361" bIns="46844"/>
          <a:lstStyle/>
          <a:p>
            <a:endParaRPr lang="en-US" altLang="en-US" dirty="0" smtClean="0"/>
          </a:p>
        </p:txBody>
      </p:sp>
    </p:spTree>
    <p:extLst>
      <p:ext uri="{BB962C8B-B14F-4D97-AF65-F5344CB8AC3E}">
        <p14:creationId xmlns:p14="http://schemas.microsoft.com/office/powerpoint/2010/main" val="22345281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61" tIns="46844" rIns="95361" bIns="46844"/>
          <a:lstStyle/>
          <a:p>
            <a:endParaRPr lang="en-US" altLang="en-US" dirty="0" smtClean="0"/>
          </a:p>
        </p:txBody>
      </p:sp>
    </p:spTree>
    <p:extLst>
      <p:ext uri="{BB962C8B-B14F-4D97-AF65-F5344CB8AC3E}">
        <p14:creationId xmlns:p14="http://schemas.microsoft.com/office/powerpoint/2010/main" val="1620465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715358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260475" y="722313"/>
            <a:ext cx="4794250" cy="3595687"/>
          </a:xfrm>
          <a:solidFill>
            <a:srgbClr val="FFFFFF"/>
          </a:solidFill>
          <a:ln cap="fla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3" name="Rectangle 3"/>
          <p:cNvSpPr>
            <a:spLocks noGrp="1" noChangeArrowheads="1"/>
          </p:cNvSpPr>
          <p:nvPr>
            <p:ph type="body" idx="1"/>
          </p:nvPr>
        </p:nvSpPr>
        <p:spPr>
          <a:xfrm>
            <a:off x="974918" y="4561062"/>
            <a:ext cx="5365364" cy="431988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7044" tIns="48523" rIns="97044" bIns="48523"/>
          <a:lstStyle/>
          <a:p>
            <a:endParaRPr lang="en-US" altLang="en-US" dirty="0" smtClean="0">
              <a:latin typeface="Arial" charset="0"/>
            </a:endParaRPr>
          </a:p>
        </p:txBody>
      </p:sp>
    </p:spTree>
    <p:extLst>
      <p:ext uri="{BB962C8B-B14F-4D97-AF65-F5344CB8AC3E}">
        <p14:creationId xmlns:p14="http://schemas.microsoft.com/office/powerpoint/2010/main" val="107625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69626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Answer = A</a:t>
            </a:r>
          </a:p>
        </p:txBody>
      </p:sp>
    </p:spTree>
    <p:extLst>
      <p:ext uri="{BB962C8B-B14F-4D97-AF65-F5344CB8AC3E}">
        <p14:creationId xmlns:p14="http://schemas.microsoft.com/office/powerpoint/2010/main" val="4079213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006507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ext Box 16"/>
          <p:cNvSpPr txBox="1">
            <a:spLocks noChangeArrowheads="1"/>
          </p:cNvSpPr>
          <p:nvPr userDrawn="1"/>
        </p:nvSpPr>
        <p:spPr bwMode="auto">
          <a:xfrm>
            <a:off x="76200" y="6400800"/>
            <a:ext cx="762000" cy="274638"/>
          </a:xfrm>
          <a:prstGeom prst="rect">
            <a:avLst/>
          </a:prstGeom>
          <a:noFill/>
          <a:ln>
            <a:noFill/>
          </a:ln>
          <a:effectLs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1200" i="0" dirty="0">
                <a:solidFill>
                  <a:schemeClr val="tx1"/>
                </a:solidFill>
                <a:latin typeface="Arial" charset="0"/>
              </a:rPr>
              <a:t>6-</a:t>
            </a:r>
            <a:fld id="{3489FC96-A15A-439A-99A9-1296589C7A68}" type="slidenum">
              <a:rPr lang="en-US" altLang="en-US" sz="1200" i="0">
                <a:solidFill>
                  <a:schemeClr val="tx1"/>
                </a:solidFill>
                <a:latin typeface="Arial" charset="0"/>
              </a:rPr>
              <a:pPr algn="ctr">
                <a:spcBef>
                  <a:spcPct val="50000"/>
                </a:spcBef>
              </a:pPr>
              <a:t>‹#›</a:t>
            </a:fld>
            <a:endParaRPr lang="en-US" altLang="en-US" sz="1200" i="0" dirty="0">
              <a:solidFill>
                <a:schemeClr val="tx1"/>
              </a:solidFill>
              <a:latin typeface="Arial" charset="0"/>
            </a:endParaRPr>
          </a:p>
        </p:txBody>
      </p:sp>
      <p:sp>
        <p:nvSpPr>
          <p:cNvPr id="3" name="Text Box 16"/>
          <p:cNvSpPr txBox="1">
            <a:spLocks noChangeArrowheads="1"/>
          </p:cNvSpPr>
          <p:nvPr userDrawn="1"/>
        </p:nvSpPr>
        <p:spPr bwMode="auto">
          <a:xfrm>
            <a:off x="76200" y="6400800"/>
            <a:ext cx="762000" cy="274638"/>
          </a:xfrm>
          <a:prstGeom prst="rect">
            <a:avLst/>
          </a:prstGeom>
          <a:noFill/>
          <a:ln>
            <a:noFill/>
          </a:ln>
          <a:effectLs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1200" i="0" dirty="0">
                <a:solidFill>
                  <a:schemeClr val="tx1"/>
                </a:solidFill>
                <a:latin typeface="Arial" charset="0"/>
              </a:rPr>
              <a:t>6-</a:t>
            </a:r>
            <a:fld id="{D39D6687-CFD7-4B51-8C31-564A2F34232F}" type="slidenum">
              <a:rPr lang="en-US" altLang="en-US" sz="1200" i="0">
                <a:solidFill>
                  <a:schemeClr val="tx1"/>
                </a:solidFill>
                <a:latin typeface="Arial" charset="0"/>
              </a:rPr>
              <a:pPr algn="ctr">
                <a:spcBef>
                  <a:spcPct val="50000"/>
                </a:spcBef>
              </a:pPr>
              <a:t>‹#›</a:t>
            </a:fld>
            <a:endParaRPr lang="en-US" altLang="en-US" sz="1200" i="0" dirty="0">
              <a:solidFill>
                <a:schemeClr val="tx1"/>
              </a:solidFill>
              <a:latin typeface="Arial" charset="0"/>
            </a:endParaRPr>
          </a:p>
        </p:txBody>
      </p:sp>
    </p:spTree>
    <p:extLst>
      <p:ext uri="{BB962C8B-B14F-4D97-AF65-F5344CB8AC3E}">
        <p14:creationId xmlns:p14="http://schemas.microsoft.com/office/powerpoint/2010/main" val="179828208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ext Box 16"/>
          <p:cNvSpPr txBox="1">
            <a:spLocks noChangeArrowheads="1"/>
          </p:cNvSpPr>
          <p:nvPr userDrawn="1"/>
        </p:nvSpPr>
        <p:spPr bwMode="auto">
          <a:xfrm>
            <a:off x="76200" y="6400800"/>
            <a:ext cx="762000" cy="274638"/>
          </a:xfrm>
          <a:prstGeom prst="rect">
            <a:avLst/>
          </a:prstGeom>
          <a:noFill/>
          <a:ln>
            <a:noFill/>
          </a:ln>
          <a:effectLs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1200" i="0" dirty="0">
                <a:solidFill>
                  <a:schemeClr val="tx1"/>
                </a:solidFill>
                <a:latin typeface="Arial" charset="0"/>
              </a:rPr>
              <a:t>6-</a:t>
            </a:r>
            <a:fld id="{A75A1439-E963-483C-8AEC-E2C737684C9A}" type="slidenum">
              <a:rPr lang="en-US" altLang="en-US" sz="1200" i="0">
                <a:solidFill>
                  <a:schemeClr val="tx1"/>
                </a:solidFill>
                <a:latin typeface="Arial" charset="0"/>
              </a:rPr>
              <a:pPr algn="ctr">
                <a:spcBef>
                  <a:spcPct val="50000"/>
                </a:spcBef>
              </a:pPr>
              <a:t>‹#›</a:t>
            </a:fld>
            <a:endParaRPr lang="en-US" altLang="en-US" sz="1200" i="0" dirty="0">
              <a:solidFill>
                <a:schemeClr val="tx1"/>
              </a:solidFill>
              <a:latin typeface="Arial" charset="0"/>
            </a:endParaRPr>
          </a:p>
        </p:txBody>
      </p:sp>
      <p:sp>
        <p:nvSpPr>
          <p:cNvPr id="3" name="Text Box 16"/>
          <p:cNvSpPr txBox="1">
            <a:spLocks noChangeArrowheads="1"/>
          </p:cNvSpPr>
          <p:nvPr userDrawn="1"/>
        </p:nvSpPr>
        <p:spPr bwMode="auto">
          <a:xfrm>
            <a:off x="76200" y="6400800"/>
            <a:ext cx="762000" cy="274638"/>
          </a:xfrm>
          <a:prstGeom prst="rect">
            <a:avLst/>
          </a:prstGeom>
          <a:noFill/>
          <a:ln>
            <a:noFill/>
          </a:ln>
          <a:effectLs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1200" i="0" dirty="0">
                <a:solidFill>
                  <a:schemeClr val="tx1"/>
                </a:solidFill>
                <a:latin typeface="Arial" charset="0"/>
              </a:rPr>
              <a:t>6-</a:t>
            </a:r>
            <a:fld id="{065F2E90-892F-4A00-B367-28DA7163F557}" type="slidenum">
              <a:rPr lang="en-US" altLang="en-US" sz="1200" i="0">
                <a:solidFill>
                  <a:schemeClr val="tx1"/>
                </a:solidFill>
                <a:latin typeface="Arial" charset="0"/>
              </a:rPr>
              <a:pPr algn="ctr">
                <a:spcBef>
                  <a:spcPct val="50000"/>
                </a:spcBef>
              </a:pPr>
              <a:t>‹#›</a:t>
            </a:fld>
            <a:endParaRPr lang="en-US" altLang="en-US" sz="1200" i="0" dirty="0">
              <a:solidFill>
                <a:schemeClr val="tx1"/>
              </a:solidFill>
              <a:latin typeface="Arial" charset="0"/>
            </a:endParaRPr>
          </a:p>
        </p:txBody>
      </p:sp>
    </p:spTree>
    <p:extLst>
      <p:ext uri="{BB962C8B-B14F-4D97-AF65-F5344CB8AC3E}">
        <p14:creationId xmlns:p14="http://schemas.microsoft.com/office/powerpoint/2010/main" val="424781336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16"/>
          <p:cNvSpPr txBox="1">
            <a:spLocks noChangeArrowheads="1"/>
          </p:cNvSpPr>
          <p:nvPr userDrawn="1"/>
        </p:nvSpPr>
        <p:spPr bwMode="auto">
          <a:xfrm>
            <a:off x="76200" y="6400800"/>
            <a:ext cx="762000" cy="274638"/>
          </a:xfrm>
          <a:prstGeom prst="rect">
            <a:avLst/>
          </a:prstGeom>
          <a:noFill/>
          <a:ln>
            <a:noFill/>
          </a:ln>
          <a:effectLs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1200" i="0" dirty="0">
                <a:solidFill>
                  <a:schemeClr val="tx1"/>
                </a:solidFill>
                <a:latin typeface="Arial" charset="0"/>
              </a:rPr>
              <a:t>6-</a:t>
            </a:r>
            <a:fld id="{C0B696ED-FCB6-4D1F-BB67-93EDB7B354C5}" type="slidenum">
              <a:rPr lang="en-US" altLang="en-US" sz="1200" i="0">
                <a:solidFill>
                  <a:schemeClr val="tx1"/>
                </a:solidFill>
                <a:latin typeface="Arial" charset="0"/>
              </a:rPr>
              <a:pPr algn="ctr">
                <a:spcBef>
                  <a:spcPct val="50000"/>
                </a:spcBef>
              </a:pPr>
              <a:t>‹#›</a:t>
            </a:fld>
            <a:endParaRPr lang="en-US" altLang="en-US" sz="1200" i="0" dirty="0">
              <a:solidFill>
                <a:schemeClr val="tx1"/>
              </a:solidFill>
              <a:latin typeface="Arial" charset="0"/>
            </a:endParaRPr>
          </a:p>
        </p:txBody>
      </p:sp>
      <p:sp>
        <p:nvSpPr>
          <p:cNvPr id="3" name="Text Box 16"/>
          <p:cNvSpPr txBox="1">
            <a:spLocks noChangeArrowheads="1"/>
          </p:cNvSpPr>
          <p:nvPr userDrawn="1"/>
        </p:nvSpPr>
        <p:spPr bwMode="auto">
          <a:xfrm>
            <a:off x="76200" y="6400800"/>
            <a:ext cx="762000" cy="274638"/>
          </a:xfrm>
          <a:prstGeom prst="rect">
            <a:avLst/>
          </a:prstGeom>
          <a:noFill/>
          <a:ln>
            <a:noFill/>
          </a:ln>
          <a:effectLs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1200" i="0" dirty="0">
                <a:solidFill>
                  <a:schemeClr val="tx1"/>
                </a:solidFill>
                <a:latin typeface="Arial" charset="0"/>
              </a:rPr>
              <a:t>6-</a:t>
            </a:r>
            <a:fld id="{A914F5DF-AAC1-4AFB-9A10-CCE39F568688}" type="slidenum">
              <a:rPr lang="en-US" altLang="en-US" sz="1200" i="0">
                <a:solidFill>
                  <a:schemeClr val="tx1"/>
                </a:solidFill>
                <a:latin typeface="Arial" charset="0"/>
              </a:rPr>
              <a:pPr algn="ctr">
                <a:spcBef>
                  <a:spcPct val="50000"/>
                </a:spcBef>
              </a:pPr>
              <a:t>‹#›</a:t>
            </a:fld>
            <a:endParaRPr lang="en-US" altLang="en-US" sz="1200" i="0" dirty="0">
              <a:solidFill>
                <a:schemeClr val="tx1"/>
              </a:solidFill>
              <a:latin typeface="Arial" charset="0"/>
            </a:endParaRPr>
          </a:p>
        </p:txBody>
      </p:sp>
    </p:spTree>
    <p:extLst>
      <p:ext uri="{BB962C8B-B14F-4D97-AF65-F5344CB8AC3E}">
        <p14:creationId xmlns:p14="http://schemas.microsoft.com/office/powerpoint/2010/main" val="2826426877"/>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15344725"/>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16"/>
          <p:cNvSpPr txBox="1">
            <a:spLocks noChangeArrowheads="1"/>
          </p:cNvSpPr>
          <p:nvPr userDrawn="1"/>
        </p:nvSpPr>
        <p:spPr bwMode="auto">
          <a:xfrm>
            <a:off x="76200" y="6400800"/>
            <a:ext cx="762000" cy="274638"/>
          </a:xfrm>
          <a:prstGeom prst="rect">
            <a:avLst/>
          </a:prstGeom>
          <a:noFill/>
          <a:ln>
            <a:noFill/>
          </a:ln>
          <a:effectLs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1200" i="0" dirty="0">
                <a:solidFill>
                  <a:schemeClr val="tx1"/>
                </a:solidFill>
                <a:latin typeface="Arial" charset="0"/>
              </a:rPr>
              <a:t>6-</a:t>
            </a:r>
            <a:fld id="{77298B2B-C645-404F-94D8-9E6B8644FD35}" type="slidenum">
              <a:rPr lang="en-US" altLang="en-US" sz="1200" i="0">
                <a:solidFill>
                  <a:schemeClr val="tx1"/>
                </a:solidFill>
                <a:latin typeface="Arial" charset="0"/>
              </a:rPr>
              <a:pPr algn="ctr">
                <a:spcBef>
                  <a:spcPct val="50000"/>
                </a:spcBef>
              </a:pPr>
              <a:t>‹#›</a:t>
            </a:fld>
            <a:endParaRPr lang="en-US" altLang="en-US" sz="1200" i="0" dirty="0">
              <a:solidFill>
                <a:schemeClr val="tx1"/>
              </a:solidFill>
              <a:latin typeface="Arial" charset="0"/>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9" r:id="rId4"/>
  </p:sldLayoutIdLst>
  <p:transition>
    <p:wipe dir="r"/>
  </p:transition>
  <p:timing>
    <p:tnLst>
      <p:par>
        <p:cTn id="1" dur="indefinite" restart="never" nodeType="tmRoot"/>
      </p:par>
    </p:tnLst>
  </p:timing>
  <p:txStyles>
    <p:titleStyle>
      <a:lvl1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3000" b="1" i="1">
          <a:solidFill>
            <a:srgbClr val="BC0000"/>
          </a:solidFill>
          <a:effectLst>
            <a:outerShdw blurRad="38100" dist="38100" dir="2700000" algn="tl">
              <a:srgbClr val="C0C0C0"/>
            </a:outerShdw>
          </a:effectLst>
          <a:latin typeface="Comic Sans MS" pitchFamily="66" charset="0"/>
        </a:defRPr>
      </a:lvl5pPr>
      <a:lvl6pPr marL="4572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6pPr>
      <a:lvl7pPr marL="9144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7pPr>
      <a:lvl8pPr marL="13716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8pPr>
      <a:lvl9pPr marL="18288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microsoft.com/office/2007/relationships/hdphoto" Target="../media/hdphoto18.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microsoft.com/office/2007/relationships/hdphoto" Target="../media/hdphoto19.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microsoft.com/office/2007/relationships/hdphoto" Target="../media/hdphoto21.wdp"/><Relationship Id="rId5" Type="http://schemas.openxmlformats.org/officeDocument/2006/relationships/image" Target="../media/image31.png"/><Relationship Id="rId4" Type="http://schemas.microsoft.com/office/2007/relationships/hdphoto" Target="../media/hdphoto20.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32.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microsoft.com/office/2007/relationships/hdphoto" Target="../media/hdphoto22.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microsoft.com/office/2007/relationships/hdphoto" Target="../media/hdphoto23.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microsoft.com/office/2007/relationships/hdphoto" Target="../media/hdphoto24.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microsoft.com/office/2007/relationships/hdphoto" Target="../media/hdphoto25.wdp"/></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microsoft.com/office/2007/relationships/hdphoto" Target="../media/hdphoto26.wdp"/></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27.wdp"/></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28.wdp"/></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29.wdp"/></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microsoft.com/office/2007/relationships/hdphoto" Target="../media/hdphoto30.wdp"/></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microsoft.com/office/2007/relationships/hdphoto" Target="../media/hdphoto31.wdp"/></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microsoft.com/office/2007/relationships/hdphoto" Target="../media/hdphoto32.wdp"/></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microsoft.com/office/2007/relationships/hdphoto" Target="../media/hdphoto33.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5"/>
          <p:cNvSpPr>
            <a:spLocks noChangeArrowheads="1"/>
          </p:cNvSpPr>
          <p:nvPr/>
        </p:nvSpPr>
        <p:spPr bwMode="auto">
          <a:xfrm>
            <a:off x="0" y="228600"/>
            <a:ext cx="9144000" cy="1752600"/>
          </a:xfrm>
          <a:prstGeom prst="rect">
            <a:avLst/>
          </a:prstGeom>
          <a:solidFill>
            <a:srgbClr val="C5C5FF"/>
          </a:solidFill>
          <a:ln>
            <a:noFill/>
          </a:ln>
          <a:effectLst/>
        </p:spPr>
        <p:txBody>
          <a:bodyPr wrap="none" anchor="ctr"/>
          <a:lstStyle/>
          <a:p>
            <a:endParaRPr lang="en-US" dirty="0">
              <a:latin typeface="Liberation Sans" panose="020B0604020202020204" pitchFamily="34" charset="0"/>
            </a:endParaRPr>
          </a:p>
        </p:txBody>
      </p:sp>
      <p:sp>
        <p:nvSpPr>
          <p:cNvPr id="8" name="Rectangle 6"/>
          <p:cNvSpPr>
            <a:spLocks noChangeArrowheads="1"/>
          </p:cNvSpPr>
          <p:nvPr/>
        </p:nvSpPr>
        <p:spPr bwMode="auto">
          <a:xfrm>
            <a:off x="0" y="685800"/>
            <a:ext cx="2514600" cy="914400"/>
          </a:xfrm>
          <a:prstGeom prst="rect">
            <a:avLst/>
          </a:prstGeom>
          <a:solidFill>
            <a:schemeClr val="bg1">
              <a:lumMod val="65000"/>
            </a:schemeClr>
          </a:solidFill>
          <a:ln>
            <a:noFill/>
          </a:ln>
          <a:effectLst/>
        </p:spPr>
        <p:txBody>
          <a:bodyPr wrap="none" anchor="ctr"/>
          <a:lstStyle/>
          <a:p>
            <a:pPr algn="ctr"/>
            <a:endParaRPr lang="en-US" altLang="en-US" i="0" dirty="0">
              <a:latin typeface="Liberation Sans" panose="020B0604020202020204" pitchFamily="34" charset="0"/>
            </a:endParaRPr>
          </a:p>
        </p:txBody>
      </p:sp>
      <p:sp>
        <p:nvSpPr>
          <p:cNvPr id="9" name="Rectangle 8"/>
          <p:cNvSpPr txBox="1">
            <a:spLocks noChangeArrowheads="1"/>
          </p:cNvSpPr>
          <p:nvPr/>
        </p:nvSpPr>
        <p:spPr>
          <a:xfrm>
            <a:off x="2514600" y="533400"/>
            <a:ext cx="6400800" cy="1200329"/>
          </a:xfrm>
          <a:prstGeom prst="rect">
            <a:avLst/>
          </a:prstGeom>
          <a:solidFill>
            <a:schemeClr val="bg1"/>
          </a:solidFill>
          <a:ln w="28575" cap="flat" cmpd="sng" algn="ctr">
            <a:solidFill>
              <a:schemeClr val="bg1">
                <a:lumMod val="65000"/>
              </a:schemeClr>
            </a:solidFill>
            <a:prstDash val="solid"/>
            <a:miter lim="800000"/>
            <a:headEnd/>
            <a:tailEnd/>
          </a:ln>
        </p:spPr>
        <p:txBody>
          <a:bodyPr wrap="square" lIns="91440" tIns="45720" rIns="91440" bIns="45720" anchor="ctr" anchorCtr="0">
            <a:noAutofit/>
          </a:bodyPr>
          <a:lstStyle>
            <a:defPPr>
              <a:defRPr lang="en-US"/>
            </a:defPPr>
            <a:lvl1pPr marL="58738" indent="0">
              <a:spcBef>
                <a:spcPct val="50000"/>
              </a:spcBef>
              <a:buClr>
                <a:schemeClr val="accent2"/>
              </a:buClr>
              <a:buSzTx/>
              <a:buFontTx/>
              <a:buNone/>
              <a:defRPr sz="3800" kern="0">
                <a:solidFill>
                  <a:srgbClr val="CC0000"/>
                </a:solidFill>
                <a:effectLst/>
                <a:latin typeface="Liberation Sans" panose="020B0604020202020204" pitchFamily="34" charset="0"/>
              </a:defRPr>
            </a:lvl1pPr>
            <a:lvl2pPr marL="742950" indent="-285750">
              <a:spcBef>
                <a:spcPct val="20000"/>
              </a:spcBef>
              <a:buClr>
                <a:schemeClr val="accent2"/>
              </a:buClr>
              <a:buSzPct val="75000"/>
              <a:buFont typeface="Wingdings" pitchFamily="2" charset="2"/>
              <a:buChar char="l"/>
              <a:defRPr sz="2400">
                <a:solidFill>
                  <a:schemeClr val="bg2"/>
                </a:solidFill>
                <a:effectLst>
                  <a:outerShdw blurRad="38100" dist="38100" dir="2700000" algn="tl">
                    <a:srgbClr val="C0C0C0"/>
                  </a:outerShdw>
                </a:effectLst>
                <a:latin typeface="+mn-lt"/>
              </a:defRPr>
            </a:lvl2pPr>
            <a:lvl3pPr marL="1143000" indent="-228600">
              <a:spcBef>
                <a:spcPct val="20000"/>
              </a:spcBef>
              <a:buClr>
                <a:schemeClr val="accent2"/>
              </a:buClr>
              <a:buSzPct val="75000"/>
              <a:buFont typeface="Wingdings" pitchFamily="2" charset="2"/>
              <a:buChar char="l"/>
              <a:defRPr sz="2000">
                <a:solidFill>
                  <a:schemeClr val="bg2"/>
                </a:solidFill>
                <a:effectLst>
                  <a:outerShdw blurRad="38100" dist="38100" dir="2700000" algn="tl">
                    <a:srgbClr val="C0C0C0"/>
                  </a:outerShdw>
                </a:effectLst>
                <a:latin typeface="+mn-lt"/>
              </a:defRPr>
            </a:lvl3pPr>
            <a:lvl4pPr marL="1600200" indent="-228600">
              <a:spcBef>
                <a:spcPct val="20000"/>
              </a:spcBef>
              <a:buClr>
                <a:schemeClr val="accent2"/>
              </a:buClr>
              <a:buSzPct val="75000"/>
              <a:buFont typeface="Wingdings" pitchFamily="2" charset="2"/>
              <a:buChar char="l"/>
              <a:defRPr sz="2000">
                <a:solidFill>
                  <a:schemeClr val="bg2"/>
                </a:solidFill>
                <a:effectLst>
                  <a:outerShdw blurRad="38100" dist="38100" dir="2700000" algn="tl">
                    <a:srgbClr val="C0C0C0"/>
                  </a:outerShdw>
                </a:effectLst>
                <a:latin typeface="+mn-lt"/>
              </a:defRPr>
            </a:lvl4pPr>
            <a:lvl5pPr marL="2057400" indent="-228600">
              <a:spcBef>
                <a:spcPct val="20000"/>
              </a:spcBef>
              <a:buClr>
                <a:schemeClr val="accent2"/>
              </a:buClr>
              <a:buSzPct val="75000"/>
              <a:buFont typeface="Wingdings" pitchFamily="2" charset="2"/>
              <a:buChar char="l"/>
              <a:defRPr sz="2000">
                <a:solidFill>
                  <a:schemeClr val="bg2"/>
                </a:solidFill>
                <a:effectLst>
                  <a:outerShdw blurRad="38100" dist="38100" dir="2700000" algn="tl">
                    <a:srgbClr val="C0C0C0"/>
                  </a:outerShdw>
                </a:effectLst>
                <a:latin typeface="+mn-lt"/>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effectLst>
                  <a:outerShdw blurRad="38100" dist="38100" dir="2700000" algn="tl">
                    <a:srgbClr val="C0C0C0"/>
                  </a:outerShdw>
                </a:effectLst>
                <a:latin typeface="+mn-lt"/>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effectLst>
                  <a:outerShdw blurRad="38100" dist="38100" dir="2700000" algn="tl">
                    <a:srgbClr val="C0C0C0"/>
                  </a:outerShdw>
                </a:effectLst>
                <a:latin typeface="+mn-lt"/>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effectLst>
                  <a:outerShdw blurRad="38100" dist="38100" dir="2700000" algn="tl">
                    <a:srgbClr val="C0C0C0"/>
                  </a:outerShdw>
                </a:effectLst>
                <a:latin typeface="+mn-lt"/>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a:solidFill>
                  <a:schemeClr val="bg2"/>
                </a:solidFill>
                <a:effectLst>
                  <a:outerShdw blurRad="38100" dist="38100" dir="2700000" algn="tl">
                    <a:srgbClr val="C0C0C0"/>
                  </a:outerShdw>
                </a:effectLst>
                <a:latin typeface="+mn-lt"/>
              </a:defRPr>
            </a:lvl9pPr>
          </a:lstStyle>
          <a:p>
            <a:r>
              <a:rPr lang="en-US" altLang="en-US" sz="4400" i="0" dirty="0"/>
              <a:t>Inventories</a:t>
            </a:r>
          </a:p>
        </p:txBody>
      </p:sp>
      <p:sp>
        <p:nvSpPr>
          <p:cNvPr id="10" name="Oval 9"/>
          <p:cNvSpPr/>
          <p:nvPr/>
        </p:nvSpPr>
        <p:spPr bwMode="auto">
          <a:xfrm>
            <a:off x="762000" y="381000"/>
            <a:ext cx="1447800" cy="1447800"/>
          </a:xfrm>
          <a:prstGeom prst="ellipse">
            <a:avLst/>
          </a:prstGeom>
          <a:solidFill>
            <a:srgbClr val="0027A4"/>
          </a:solidFill>
          <a:ln w="12700" cap="flat" cmpd="sng" algn="ctr">
            <a:noFill/>
            <a:prstDash val="solid"/>
            <a:round/>
            <a:headEnd type="none" w="med" len="med"/>
            <a:tailEnd type="none" w="med" len="med"/>
          </a:ln>
          <a:effectLst/>
        </p:spPr>
        <p:txBody>
          <a:bodyPr vert="horz" wrap="square" lIns="91440" tIns="0" rIns="91440" bIns="45720" numCol="1" rtlCol="0" anchor="ctr" anchorCtr="0" compatLnSpc="1">
            <a:prstTxWarp prst="textNoShape">
              <a:avLst/>
            </a:prstTxWarp>
          </a:bodyPr>
          <a:lstStyle/>
          <a:p>
            <a:pPr algn="ctr"/>
            <a:r>
              <a:rPr lang="en-US" sz="10000" i="0" dirty="0">
                <a:solidFill>
                  <a:schemeClr val="bg1"/>
                </a:solidFill>
                <a:latin typeface="Liberation Sans" panose="020B0604020202020204" pitchFamily="34" charset="0"/>
              </a:rPr>
              <a:t>6</a:t>
            </a:r>
          </a:p>
        </p:txBody>
      </p:sp>
      <p:sp>
        <p:nvSpPr>
          <p:cNvPr id="11" name="Rectangle 6"/>
          <p:cNvSpPr>
            <a:spLocks noChangeArrowheads="1"/>
          </p:cNvSpPr>
          <p:nvPr/>
        </p:nvSpPr>
        <p:spPr bwMode="auto">
          <a:xfrm>
            <a:off x="0" y="3544824"/>
            <a:ext cx="1447800" cy="722376"/>
          </a:xfrm>
          <a:prstGeom prst="rect">
            <a:avLst/>
          </a:prstGeom>
          <a:solidFill>
            <a:schemeClr val="bg1">
              <a:lumMod val="75000"/>
            </a:schemeClr>
          </a:solidFill>
          <a:ln>
            <a:noFill/>
          </a:ln>
          <a:effectLst/>
        </p:spPr>
        <p:txBody>
          <a:bodyPr wrap="none" anchor="ctr"/>
          <a:lstStyle/>
          <a:p>
            <a:pPr algn="ctr"/>
            <a:endParaRPr lang="en-US" altLang="en-US" i="0" dirty="0">
              <a:latin typeface="Liberation Sans" panose="020B0604020202020204" pitchFamily="34" charset="0"/>
            </a:endParaRPr>
          </a:p>
        </p:txBody>
      </p:sp>
      <p:sp>
        <p:nvSpPr>
          <p:cNvPr id="12" name="Rectangle 6"/>
          <p:cNvSpPr>
            <a:spLocks noChangeArrowheads="1"/>
          </p:cNvSpPr>
          <p:nvPr/>
        </p:nvSpPr>
        <p:spPr bwMode="auto">
          <a:xfrm>
            <a:off x="0" y="2667000"/>
            <a:ext cx="1447800" cy="722376"/>
          </a:xfrm>
          <a:prstGeom prst="rect">
            <a:avLst/>
          </a:prstGeom>
          <a:solidFill>
            <a:schemeClr val="bg1">
              <a:lumMod val="75000"/>
            </a:schemeClr>
          </a:solidFill>
          <a:ln>
            <a:noFill/>
          </a:ln>
          <a:effectLst/>
        </p:spPr>
        <p:txBody>
          <a:bodyPr wrap="none" anchor="ctr"/>
          <a:lstStyle/>
          <a:p>
            <a:pPr algn="ctr"/>
            <a:endParaRPr lang="en-US" altLang="en-US" i="0" dirty="0">
              <a:latin typeface="Liberation Sans" panose="020B0604020202020204" pitchFamily="34" charset="0"/>
            </a:endParaRPr>
          </a:p>
        </p:txBody>
      </p:sp>
      <p:sp>
        <p:nvSpPr>
          <p:cNvPr id="13" name="Rectangle 10"/>
          <p:cNvSpPr>
            <a:spLocks noChangeArrowheads="1"/>
          </p:cNvSpPr>
          <p:nvPr/>
        </p:nvSpPr>
        <p:spPr bwMode="auto">
          <a:xfrm>
            <a:off x="457200" y="2057400"/>
            <a:ext cx="4419600" cy="523220"/>
          </a:xfrm>
          <a:prstGeom prst="rect">
            <a:avLst/>
          </a:prstGeom>
          <a:noFill/>
          <a:ln>
            <a:noFill/>
          </a:ln>
          <a:effectLst/>
        </p:spPr>
        <p:txBody>
          <a:bodyPr wrap="square">
            <a:spAutoFit/>
          </a:bodyPr>
          <a:lstStyle/>
          <a:p>
            <a:pPr algn="l" eaLnBrk="1" hangingPunct="1">
              <a:spcBef>
                <a:spcPct val="30000"/>
              </a:spcBef>
            </a:pPr>
            <a:r>
              <a:rPr lang="en-US" altLang="en-US" sz="2800" b="1" i="0" dirty="0">
                <a:solidFill>
                  <a:schemeClr val="tx1"/>
                </a:solidFill>
                <a:latin typeface="Liberation Sans" panose="020B0604020202020204" pitchFamily="34" charset="0"/>
              </a:rPr>
              <a:t>Learning Objectives</a:t>
            </a:r>
          </a:p>
        </p:txBody>
      </p:sp>
      <p:sp>
        <p:nvSpPr>
          <p:cNvPr id="14" name="Rectangle 5"/>
          <p:cNvSpPr>
            <a:spLocks noChangeArrowheads="1"/>
          </p:cNvSpPr>
          <p:nvPr/>
        </p:nvSpPr>
        <p:spPr bwMode="auto">
          <a:xfrm>
            <a:off x="1447800" y="2667000"/>
            <a:ext cx="7696200" cy="722376"/>
          </a:xfrm>
          <a:prstGeom prst="rect">
            <a:avLst/>
          </a:prstGeom>
          <a:solidFill>
            <a:srgbClr val="0027A4"/>
          </a:solidFill>
          <a:ln>
            <a:noFill/>
          </a:ln>
          <a:effectLst/>
        </p:spPr>
        <p:txBody>
          <a:bodyPr wrap="square" tIns="27432" rIns="365760" anchor="ctr"/>
          <a:lstStyle/>
          <a:p>
            <a:pPr marL="117475"/>
            <a:r>
              <a:rPr lang="en-US" sz="2000" i="0" dirty="0">
                <a:solidFill>
                  <a:schemeClr val="accent3"/>
                </a:solidFill>
                <a:latin typeface="Liberation Sans" panose="020B0604020202020204" pitchFamily="34" charset="0"/>
              </a:rPr>
              <a:t>Discuss how to classify and determine inventory.</a:t>
            </a:r>
          </a:p>
        </p:txBody>
      </p:sp>
      <p:sp>
        <p:nvSpPr>
          <p:cNvPr id="15" name="Rectangle 5"/>
          <p:cNvSpPr>
            <a:spLocks noChangeArrowheads="1"/>
          </p:cNvSpPr>
          <p:nvPr/>
        </p:nvSpPr>
        <p:spPr bwMode="auto">
          <a:xfrm>
            <a:off x="1447800" y="3544824"/>
            <a:ext cx="7696200" cy="722376"/>
          </a:xfrm>
          <a:prstGeom prst="rect">
            <a:avLst/>
          </a:prstGeom>
          <a:solidFill>
            <a:srgbClr val="0027A4"/>
          </a:solidFill>
          <a:ln>
            <a:noFill/>
          </a:ln>
          <a:effectLst/>
        </p:spPr>
        <p:txBody>
          <a:bodyPr wrap="square" tIns="27432" rIns="365760" anchor="ctr"/>
          <a:lstStyle/>
          <a:p>
            <a:pPr marL="117475"/>
            <a:r>
              <a:rPr lang="en-US" sz="2000" i="0" dirty="0">
                <a:solidFill>
                  <a:schemeClr val="accent3"/>
                </a:solidFill>
                <a:latin typeface="Liberation Sans" panose="020B0604020202020204" pitchFamily="34" charset="0"/>
              </a:rPr>
              <a:t>Apply inventory cost flow methods and discuss their financial effects.</a:t>
            </a:r>
          </a:p>
        </p:txBody>
      </p:sp>
      <p:sp>
        <p:nvSpPr>
          <p:cNvPr id="16" name="Rectangle 6"/>
          <p:cNvSpPr>
            <a:spLocks noChangeArrowheads="1"/>
          </p:cNvSpPr>
          <p:nvPr/>
        </p:nvSpPr>
        <p:spPr bwMode="auto">
          <a:xfrm>
            <a:off x="0" y="4422648"/>
            <a:ext cx="1447800" cy="722376"/>
          </a:xfrm>
          <a:prstGeom prst="rect">
            <a:avLst/>
          </a:prstGeom>
          <a:solidFill>
            <a:schemeClr val="bg1">
              <a:lumMod val="75000"/>
            </a:schemeClr>
          </a:solidFill>
          <a:ln>
            <a:noFill/>
          </a:ln>
          <a:effectLst/>
        </p:spPr>
        <p:txBody>
          <a:bodyPr wrap="none" anchor="ctr"/>
          <a:lstStyle/>
          <a:p>
            <a:pPr algn="ctr"/>
            <a:endParaRPr lang="en-US" altLang="en-US" i="0" dirty="0">
              <a:latin typeface="Liberation Sans" panose="020B0604020202020204" pitchFamily="34" charset="0"/>
            </a:endParaRPr>
          </a:p>
        </p:txBody>
      </p:sp>
      <p:sp>
        <p:nvSpPr>
          <p:cNvPr id="17" name="Rectangle 5"/>
          <p:cNvSpPr>
            <a:spLocks noChangeArrowheads="1"/>
          </p:cNvSpPr>
          <p:nvPr/>
        </p:nvSpPr>
        <p:spPr bwMode="auto">
          <a:xfrm>
            <a:off x="1447800" y="4422648"/>
            <a:ext cx="7696200" cy="722376"/>
          </a:xfrm>
          <a:prstGeom prst="rect">
            <a:avLst/>
          </a:prstGeom>
          <a:solidFill>
            <a:srgbClr val="0027A4"/>
          </a:solidFill>
          <a:ln>
            <a:noFill/>
          </a:ln>
          <a:effectLst/>
        </p:spPr>
        <p:txBody>
          <a:bodyPr wrap="square" tIns="27432" rIns="365760" anchor="ctr"/>
          <a:lstStyle/>
          <a:p>
            <a:pPr marL="117475"/>
            <a:r>
              <a:rPr lang="en-US" sz="2000" i="0" dirty="0">
                <a:solidFill>
                  <a:schemeClr val="accent3"/>
                </a:solidFill>
                <a:latin typeface="Liberation Sans" panose="020B0604020202020204" pitchFamily="34" charset="0"/>
              </a:rPr>
              <a:t>Indicate the effects of inventory errors on the financial statements.</a:t>
            </a:r>
          </a:p>
        </p:txBody>
      </p:sp>
      <p:sp>
        <p:nvSpPr>
          <p:cNvPr id="18" name="Oval 17"/>
          <p:cNvSpPr/>
          <p:nvPr/>
        </p:nvSpPr>
        <p:spPr bwMode="auto">
          <a:xfrm>
            <a:off x="685800" y="4584192"/>
            <a:ext cx="548640" cy="54864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algn="ctr"/>
            <a:r>
              <a:rPr lang="en-US" sz="2500" i="0" dirty="0">
                <a:solidFill>
                  <a:schemeClr val="bg1"/>
                </a:solidFill>
                <a:latin typeface="Liberation Sans" panose="020B0604020202020204" pitchFamily="34" charset="0"/>
              </a:rPr>
              <a:t>3</a:t>
            </a:r>
          </a:p>
        </p:txBody>
      </p:sp>
      <p:sp>
        <p:nvSpPr>
          <p:cNvPr id="19" name="Rectangle 5"/>
          <p:cNvSpPr>
            <a:spLocks noChangeArrowheads="1"/>
          </p:cNvSpPr>
          <p:nvPr/>
        </p:nvSpPr>
        <p:spPr bwMode="auto">
          <a:xfrm>
            <a:off x="1447800" y="5297424"/>
            <a:ext cx="7696200" cy="722376"/>
          </a:xfrm>
          <a:prstGeom prst="rect">
            <a:avLst/>
          </a:prstGeom>
          <a:solidFill>
            <a:srgbClr val="0027A4"/>
          </a:solidFill>
          <a:ln>
            <a:noFill/>
          </a:ln>
          <a:effectLst/>
        </p:spPr>
        <p:txBody>
          <a:bodyPr wrap="square" tIns="27432" rIns="365760" anchor="ctr"/>
          <a:lstStyle/>
          <a:p>
            <a:pPr marL="117475"/>
            <a:r>
              <a:rPr lang="en-US" sz="2000" i="0" dirty="0">
                <a:solidFill>
                  <a:schemeClr val="accent3"/>
                </a:solidFill>
                <a:latin typeface="Liberation Sans" panose="020B0604020202020204" pitchFamily="34" charset="0"/>
              </a:rPr>
              <a:t>Explain the statement presentation and analysis of inventory.</a:t>
            </a:r>
          </a:p>
        </p:txBody>
      </p:sp>
      <p:sp>
        <p:nvSpPr>
          <p:cNvPr id="20" name="Oval 19"/>
          <p:cNvSpPr/>
          <p:nvPr/>
        </p:nvSpPr>
        <p:spPr bwMode="auto">
          <a:xfrm>
            <a:off x="685800" y="3642360"/>
            <a:ext cx="548640" cy="54864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algn="ctr"/>
            <a:r>
              <a:rPr lang="en-US" sz="2500" i="0" dirty="0">
                <a:solidFill>
                  <a:schemeClr val="bg1"/>
                </a:solidFill>
                <a:latin typeface="Liberation Sans" panose="020B0604020202020204" pitchFamily="34" charset="0"/>
              </a:rPr>
              <a:t>2</a:t>
            </a:r>
          </a:p>
        </p:txBody>
      </p:sp>
      <p:sp>
        <p:nvSpPr>
          <p:cNvPr id="21" name="Oval 20"/>
          <p:cNvSpPr/>
          <p:nvPr/>
        </p:nvSpPr>
        <p:spPr bwMode="auto">
          <a:xfrm>
            <a:off x="685800" y="2752344"/>
            <a:ext cx="548640" cy="54864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algn="ctr"/>
            <a:r>
              <a:rPr lang="en-US" sz="2500" i="0" dirty="0">
                <a:solidFill>
                  <a:schemeClr val="bg1"/>
                </a:solidFill>
                <a:latin typeface="Liberation Sans" panose="020B0604020202020204" pitchFamily="34" charset="0"/>
              </a:rPr>
              <a:t>1</a:t>
            </a:r>
          </a:p>
        </p:txBody>
      </p:sp>
      <p:sp>
        <p:nvSpPr>
          <p:cNvPr id="22" name="Rectangle 6"/>
          <p:cNvSpPr>
            <a:spLocks noChangeArrowheads="1"/>
          </p:cNvSpPr>
          <p:nvPr/>
        </p:nvSpPr>
        <p:spPr bwMode="auto">
          <a:xfrm>
            <a:off x="0" y="5297424"/>
            <a:ext cx="1447800" cy="722376"/>
          </a:xfrm>
          <a:prstGeom prst="rect">
            <a:avLst/>
          </a:prstGeom>
          <a:solidFill>
            <a:schemeClr val="bg1">
              <a:lumMod val="75000"/>
            </a:schemeClr>
          </a:solidFill>
          <a:ln>
            <a:noFill/>
          </a:ln>
          <a:effectLst/>
        </p:spPr>
        <p:txBody>
          <a:bodyPr wrap="none" anchor="ctr"/>
          <a:lstStyle/>
          <a:p>
            <a:pPr algn="ctr"/>
            <a:endParaRPr lang="en-US" altLang="en-US" i="0" dirty="0">
              <a:latin typeface="Liberation Sans" panose="020B0604020202020204" pitchFamily="34" charset="0"/>
            </a:endParaRPr>
          </a:p>
        </p:txBody>
      </p:sp>
      <p:sp>
        <p:nvSpPr>
          <p:cNvPr id="23" name="Oval 22"/>
          <p:cNvSpPr/>
          <p:nvPr/>
        </p:nvSpPr>
        <p:spPr bwMode="auto">
          <a:xfrm>
            <a:off x="685800" y="5394960"/>
            <a:ext cx="548640" cy="54864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algn="ctr"/>
            <a:r>
              <a:rPr lang="en-US" sz="2500" i="0" dirty="0">
                <a:solidFill>
                  <a:schemeClr val="bg1"/>
                </a:solidFill>
                <a:latin typeface="Liberation Sans" panose="020B0604020202020204" pitchFamily="34" charset="0"/>
              </a:rPr>
              <a:t>4</a:t>
            </a:r>
          </a:p>
        </p:txBody>
      </p:sp>
    </p:spTree>
    <p:extLst>
      <p:ext uri="{BB962C8B-B14F-4D97-AF65-F5344CB8AC3E}">
        <p14:creationId xmlns:p14="http://schemas.microsoft.com/office/powerpoint/2010/main" val="1329258807"/>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533400" y="1295400"/>
            <a:ext cx="8153400" cy="2536079"/>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square">
            <a:spAutoFit/>
          </a:bodyPr>
          <a:lstStyle>
            <a:lvl1pPr marL="228600" indent="-2286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50000"/>
              </a:spcBef>
              <a:buSzPct val="80000"/>
            </a:pPr>
            <a:r>
              <a:rPr lang="en-US" altLang="en-US" sz="2600" i="0" dirty="0" smtClean="0">
                <a:solidFill>
                  <a:srgbClr val="000000"/>
                </a:solidFill>
                <a:latin typeface="Liberation Sans" panose="020B0604020202020204" pitchFamily="34" charset="0"/>
              </a:rPr>
              <a:t>CONSIGNED GOODS</a:t>
            </a:r>
          </a:p>
          <a:p>
            <a:pPr marL="0" indent="0">
              <a:lnSpc>
                <a:spcPct val="120000"/>
              </a:lnSpc>
              <a:spcBef>
                <a:spcPct val="50000"/>
              </a:spcBef>
              <a:buSzPct val="80000"/>
            </a:pPr>
            <a:r>
              <a:rPr lang="en-US" altLang="en-US" sz="2100" b="0" i="0" dirty="0" smtClean="0">
                <a:solidFill>
                  <a:srgbClr val="000000"/>
                </a:solidFill>
                <a:latin typeface="Liberation Sans" panose="020B0604020202020204" pitchFamily="34" charset="0"/>
              </a:rPr>
              <a:t>To </a:t>
            </a:r>
            <a:r>
              <a:rPr lang="en-US" altLang="en-US" sz="2200" b="0" i="0" dirty="0">
                <a:solidFill>
                  <a:srgbClr val="000000"/>
                </a:solidFill>
                <a:latin typeface="Liberation Sans" panose="020B0604020202020204" pitchFamily="34" charset="0"/>
              </a:rPr>
              <a:t>hold the goods of other parties and try to sell the goods for them for a fee, but without taking ownership of the goods.</a:t>
            </a:r>
          </a:p>
          <a:p>
            <a:pPr marL="0" indent="0">
              <a:lnSpc>
                <a:spcPct val="120000"/>
              </a:lnSpc>
              <a:spcBef>
                <a:spcPct val="50000"/>
              </a:spcBef>
              <a:buSzPct val="80000"/>
            </a:pPr>
            <a:r>
              <a:rPr lang="en-US" altLang="en-US" sz="2200" b="0" i="0" dirty="0" smtClean="0">
                <a:solidFill>
                  <a:srgbClr val="000000"/>
                </a:solidFill>
                <a:latin typeface="Liberation Sans" panose="020B0604020202020204" pitchFamily="34" charset="0"/>
              </a:rPr>
              <a:t>Many </a:t>
            </a:r>
            <a:r>
              <a:rPr lang="en-US" altLang="en-US" sz="2200" b="0" i="0" dirty="0">
                <a:solidFill>
                  <a:srgbClr val="000000"/>
                </a:solidFill>
                <a:latin typeface="Liberation Sans" panose="020B0604020202020204" pitchFamily="34" charset="0"/>
              </a:rPr>
              <a:t>car, boat, and antique dealers sell goods on consignment, why? </a:t>
            </a:r>
          </a:p>
        </p:txBody>
      </p:sp>
      <p:sp>
        <p:nvSpPr>
          <p:cNvPr id="17413"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741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1</a:t>
            </a:r>
          </a:p>
        </p:txBody>
      </p:sp>
      <p:sp>
        <p:nvSpPr>
          <p:cNvPr id="7"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r>
              <a:rPr lang="en-US" altLang="en-US" sz="3200" i="0" dirty="0">
                <a:solidFill>
                  <a:schemeClr val="tx1"/>
                </a:solidFill>
                <a:latin typeface="Liberation Sans" panose="020B0604020202020204" pitchFamily="34" charset="0"/>
              </a:rPr>
              <a:t>Determining </a:t>
            </a:r>
            <a:r>
              <a:rPr lang="en-US" altLang="en-US" sz="3200" i="0" dirty="0" smtClean="0">
                <a:solidFill>
                  <a:schemeClr val="tx1"/>
                </a:solidFill>
                <a:latin typeface="Liberation Sans" panose="020B0604020202020204" pitchFamily="34" charset="0"/>
              </a:rPr>
              <a:t>Ownership of Goods</a:t>
            </a:r>
            <a:endParaRPr lang="en-US" altLang="en-US" sz="3200" i="0" dirty="0">
              <a:solidFill>
                <a:schemeClr val="tx1"/>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98463" y="457200"/>
            <a:ext cx="8288337" cy="572611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330761" name="Rectangle 9"/>
          <p:cNvSpPr>
            <a:spLocks noChangeArrowheads="1"/>
          </p:cNvSpPr>
          <p:nvPr/>
        </p:nvSpPr>
        <p:spPr bwMode="auto">
          <a:xfrm>
            <a:off x="228600" y="4495800"/>
            <a:ext cx="8610600" cy="1295400"/>
          </a:xfrm>
          <a:prstGeom prst="rect">
            <a:avLst/>
          </a:prstGeom>
          <a:solidFill>
            <a:schemeClr val="bg1"/>
          </a:solidFill>
          <a:ln w="19050" algn="ctr">
            <a:noFill/>
            <a:miter lim="800000"/>
            <a:headEnd/>
            <a:tailEnd/>
          </a:ln>
          <a:effectLs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18437"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1</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330761"/>
                                        </p:tgtEl>
                                      </p:cBhvr>
                                    </p:animEffect>
                                    <p:set>
                                      <p:cBhvr>
                                        <p:cTn id="7" dur="1" fill="hold">
                                          <p:stCondLst>
                                            <p:cond delay="499"/>
                                          </p:stCondLst>
                                        </p:cTn>
                                        <p:tgtEl>
                                          <p:spTgt spid="3307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305" name="Text Box 17"/>
          <p:cNvSpPr txBox="1">
            <a:spLocks noChangeArrowheads="1"/>
          </p:cNvSpPr>
          <p:nvPr/>
        </p:nvSpPr>
        <p:spPr bwMode="auto">
          <a:xfrm>
            <a:off x="457200" y="4598988"/>
            <a:ext cx="8305800" cy="15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tabLst>
                <a:tab pos="342900" algn="l"/>
                <a:tab pos="1943100" algn="l"/>
              </a:tabLst>
              <a:defRPr sz="2800" b="1" i="1">
                <a:solidFill>
                  <a:srgbClr val="BC0000"/>
                </a:solidFill>
                <a:latin typeface="Comic Sans MS" pitchFamily="66" charset="0"/>
              </a:defRPr>
            </a:lvl1pPr>
            <a:lvl2pPr marL="742950" indent="-285750">
              <a:tabLst>
                <a:tab pos="342900" algn="l"/>
                <a:tab pos="1943100" algn="l"/>
              </a:tabLst>
              <a:defRPr sz="2800" b="1" i="1">
                <a:solidFill>
                  <a:srgbClr val="BC0000"/>
                </a:solidFill>
                <a:latin typeface="Comic Sans MS" pitchFamily="66" charset="0"/>
              </a:defRPr>
            </a:lvl2pPr>
            <a:lvl3pPr marL="1143000" indent="-228600">
              <a:tabLst>
                <a:tab pos="342900" algn="l"/>
                <a:tab pos="1943100" algn="l"/>
              </a:tabLst>
              <a:defRPr sz="2800" b="1" i="1">
                <a:solidFill>
                  <a:srgbClr val="BC0000"/>
                </a:solidFill>
                <a:latin typeface="Comic Sans MS" pitchFamily="66" charset="0"/>
              </a:defRPr>
            </a:lvl3pPr>
            <a:lvl4pPr marL="1600200" indent="-228600">
              <a:tabLst>
                <a:tab pos="342900" algn="l"/>
                <a:tab pos="1943100" algn="l"/>
              </a:tabLst>
              <a:defRPr sz="2800" b="1" i="1">
                <a:solidFill>
                  <a:srgbClr val="BC0000"/>
                </a:solidFill>
                <a:latin typeface="Comic Sans MS" pitchFamily="66" charset="0"/>
              </a:defRPr>
            </a:lvl4pPr>
            <a:lvl5pPr marL="2057400" indent="-228600">
              <a:tabLst>
                <a:tab pos="342900" algn="l"/>
                <a:tab pos="1943100" algn="l"/>
              </a:tabLst>
              <a:defRPr sz="2800" b="1" i="1">
                <a:solidFill>
                  <a:srgbClr val="BC0000"/>
                </a:solidFill>
                <a:latin typeface="Comic Sans MS" pitchFamily="66" charset="0"/>
              </a:defRPr>
            </a:lvl5pPr>
            <a:lvl6pPr marL="2514600" indent="-228600" eaLnBrk="0" fontAlgn="base" hangingPunct="0">
              <a:spcBef>
                <a:spcPct val="0"/>
              </a:spcBef>
              <a:spcAft>
                <a:spcPct val="0"/>
              </a:spcAft>
              <a:tabLst>
                <a:tab pos="342900" algn="l"/>
                <a:tab pos="1943100" algn="l"/>
              </a:tabLst>
              <a:defRPr sz="2800" b="1" i="1">
                <a:solidFill>
                  <a:srgbClr val="BC0000"/>
                </a:solidFill>
                <a:latin typeface="Comic Sans MS" pitchFamily="66" charset="0"/>
              </a:defRPr>
            </a:lvl6pPr>
            <a:lvl7pPr marL="2971800" indent="-228600" eaLnBrk="0" fontAlgn="base" hangingPunct="0">
              <a:spcBef>
                <a:spcPct val="0"/>
              </a:spcBef>
              <a:spcAft>
                <a:spcPct val="0"/>
              </a:spcAft>
              <a:tabLst>
                <a:tab pos="342900" algn="l"/>
                <a:tab pos="1943100" algn="l"/>
              </a:tabLst>
              <a:defRPr sz="2800" b="1" i="1">
                <a:solidFill>
                  <a:srgbClr val="BC0000"/>
                </a:solidFill>
                <a:latin typeface="Comic Sans MS" pitchFamily="66" charset="0"/>
              </a:defRPr>
            </a:lvl7pPr>
            <a:lvl8pPr marL="3429000" indent="-228600" eaLnBrk="0" fontAlgn="base" hangingPunct="0">
              <a:spcBef>
                <a:spcPct val="0"/>
              </a:spcBef>
              <a:spcAft>
                <a:spcPct val="0"/>
              </a:spcAft>
              <a:tabLst>
                <a:tab pos="342900" algn="l"/>
                <a:tab pos="1943100" algn="l"/>
              </a:tabLst>
              <a:defRPr sz="2800" b="1" i="1">
                <a:solidFill>
                  <a:srgbClr val="BC0000"/>
                </a:solidFill>
                <a:latin typeface="Comic Sans MS" pitchFamily="66" charset="0"/>
              </a:defRPr>
            </a:lvl8pPr>
            <a:lvl9pPr marL="3886200" indent="-228600" eaLnBrk="0" fontAlgn="base" hangingPunct="0">
              <a:spcBef>
                <a:spcPct val="0"/>
              </a:spcBef>
              <a:spcAft>
                <a:spcPct val="0"/>
              </a:spcAft>
              <a:tabLst>
                <a:tab pos="342900" algn="l"/>
                <a:tab pos="1943100" algn="l"/>
              </a:tabLst>
              <a:defRPr sz="2800" b="1" i="1">
                <a:solidFill>
                  <a:srgbClr val="BC0000"/>
                </a:solidFill>
                <a:latin typeface="Comic Sans MS" pitchFamily="66" charset="0"/>
              </a:defRPr>
            </a:lvl9pPr>
          </a:lstStyle>
          <a:p>
            <a:pPr>
              <a:lnSpc>
                <a:spcPct val="110000"/>
              </a:lnSpc>
              <a:spcBef>
                <a:spcPct val="20000"/>
              </a:spcBef>
            </a:pPr>
            <a:r>
              <a:rPr lang="en-US" altLang="en-US" sz="1600" b="0" i="0" dirty="0">
                <a:solidFill>
                  <a:schemeClr val="bg2"/>
                </a:solidFill>
                <a:latin typeface="Liberation Sans" panose="020B0604020202020204" pitchFamily="34" charset="0"/>
              </a:rPr>
              <a:t>1.	Goods of $15,000 held on consignment should be deducted from the inventory 	count.</a:t>
            </a:r>
          </a:p>
          <a:p>
            <a:pPr>
              <a:lnSpc>
                <a:spcPct val="110000"/>
              </a:lnSpc>
              <a:spcBef>
                <a:spcPct val="20000"/>
              </a:spcBef>
            </a:pPr>
            <a:r>
              <a:rPr lang="en-US" altLang="en-US" sz="1600" b="0" i="0" dirty="0">
                <a:solidFill>
                  <a:schemeClr val="bg2"/>
                </a:solidFill>
                <a:latin typeface="Liberation Sans" panose="020B0604020202020204" pitchFamily="34" charset="0"/>
              </a:rPr>
              <a:t>2.	The goods of $10,000 purchased FOB shipping point should be added to the 	inventory count. </a:t>
            </a:r>
          </a:p>
          <a:p>
            <a:pPr>
              <a:lnSpc>
                <a:spcPct val="110000"/>
              </a:lnSpc>
              <a:spcBef>
                <a:spcPct val="20000"/>
              </a:spcBef>
            </a:pPr>
            <a:r>
              <a:rPr lang="en-US" altLang="en-US" sz="1600" b="0" i="0" dirty="0">
                <a:solidFill>
                  <a:schemeClr val="bg2"/>
                </a:solidFill>
                <a:latin typeface="Liberation Sans" panose="020B0604020202020204" pitchFamily="34" charset="0"/>
              </a:rPr>
              <a:t>3.	Item 3 was treated correctly. </a:t>
            </a:r>
          </a:p>
        </p:txBody>
      </p:sp>
      <p:sp>
        <p:nvSpPr>
          <p:cNvPr id="17411" name="Rectangle 3"/>
          <p:cNvSpPr>
            <a:spLocks noChangeArrowheads="1"/>
          </p:cNvSpPr>
          <p:nvPr/>
        </p:nvSpPr>
        <p:spPr bwMode="auto">
          <a:xfrm>
            <a:off x="457200" y="1350963"/>
            <a:ext cx="830580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p>
            <a:pPr>
              <a:lnSpc>
                <a:spcPct val="115000"/>
              </a:lnSpc>
              <a:spcBef>
                <a:spcPct val="20000"/>
              </a:spcBef>
              <a:tabLst>
                <a:tab pos="342900" algn="l"/>
                <a:tab pos="1943100" algn="l"/>
              </a:tabLst>
              <a:defRPr/>
            </a:pPr>
            <a:r>
              <a:rPr lang="en-US" sz="1600" b="0" i="0" dirty="0">
                <a:solidFill>
                  <a:schemeClr val="bg2"/>
                </a:solidFill>
                <a:latin typeface="Liberation Sans" panose="020B0604020202020204" pitchFamily="34" charset="0"/>
              </a:rPr>
              <a:t>Hasbeen Company completed its inventory count. It arrived at a total inventory value of $200,000. You have been given the information listed below. Discuss how this information affects the reported cost of inventory.</a:t>
            </a:r>
          </a:p>
          <a:p>
            <a:pPr marL="341313" indent="-341313">
              <a:lnSpc>
                <a:spcPct val="115000"/>
              </a:lnSpc>
              <a:spcBef>
                <a:spcPct val="20000"/>
              </a:spcBef>
              <a:tabLst>
                <a:tab pos="342900" algn="l"/>
                <a:tab pos="1943100" algn="l"/>
              </a:tabLst>
              <a:defRPr/>
            </a:pPr>
            <a:r>
              <a:rPr lang="en-US" sz="1600" b="0" i="0" dirty="0">
                <a:solidFill>
                  <a:schemeClr val="bg2"/>
                </a:solidFill>
                <a:latin typeface="Liberation Sans" panose="020B0604020202020204" pitchFamily="34" charset="0"/>
              </a:rPr>
              <a:t>1. 	Hasbeen included in the inventory goods held on consignment for Falls Co., costing $15,000.</a:t>
            </a:r>
          </a:p>
          <a:p>
            <a:pPr marL="341313" indent="-341313">
              <a:lnSpc>
                <a:spcPct val="115000"/>
              </a:lnSpc>
              <a:spcBef>
                <a:spcPct val="20000"/>
              </a:spcBef>
              <a:tabLst>
                <a:tab pos="342900" algn="l"/>
                <a:tab pos="1943100" algn="l"/>
              </a:tabLst>
              <a:defRPr/>
            </a:pPr>
            <a:r>
              <a:rPr lang="en-US" sz="1600" b="0" i="0" dirty="0">
                <a:solidFill>
                  <a:schemeClr val="bg2"/>
                </a:solidFill>
                <a:latin typeface="Liberation Sans" panose="020B0604020202020204" pitchFamily="34" charset="0"/>
              </a:rPr>
              <a:t>2. 	The company did not include in the count purchased goods of $10,000, which 	were in transit (terms: FOB shipping point).</a:t>
            </a:r>
          </a:p>
          <a:p>
            <a:pPr marL="341313" indent="-341313">
              <a:lnSpc>
                <a:spcPct val="115000"/>
              </a:lnSpc>
              <a:spcBef>
                <a:spcPct val="20000"/>
              </a:spcBef>
              <a:tabLst>
                <a:tab pos="342900" algn="l"/>
                <a:tab pos="1943100" algn="l"/>
              </a:tabLst>
              <a:defRPr/>
            </a:pPr>
            <a:r>
              <a:rPr lang="en-US" sz="1600" b="0" i="0" dirty="0">
                <a:solidFill>
                  <a:schemeClr val="bg2"/>
                </a:solidFill>
                <a:latin typeface="Liberation Sans" panose="020B0604020202020204" pitchFamily="34" charset="0"/>
              </a:rPr>
              <a:t>3. 	The company did not include in the count inventory that had been sold with a 	cost of $12,000, which was in transit (terms: FOB shipping point).</a:t>
            </a:r>
          </a:p>
        </p:txBody>
      </p:sp>
      <p:sp>
        <p:nvSpPr>
          <p:cNvPr id="19460" name="Text Box 16"/>
          <p:cNvSpPr txBox="1">
            <a:spLocks noChangeArrowheads="1"/>
          </p:cNvSpPr>
          <p:nvPr/>
        </p:nvSpPr>
        <p:spPr bwMode="auto">
          <a:xfrm>
            <a:off x="457200" y="4235450"/>
            <a:ext cx="1600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a:spAutoFit/>
          </a:bodyPr>
          <a:lstStyle>
            <a:lvl1pPr>
              <a:tabLst>
                <a:tab pos="342900" algn="l"/>
                <a:tab pos="5257800" algn="r"/>
                <a:tab pos="6858000" algn="r"/>
                <a:tab pos="8001000" algn="r"/>
              </a:tabLst>
              <a:defRPr sz="2800" b="1" i="1">
                <a:solidFill>
                  <a:srgbClr val="BC0000"/>
                </a:solidFill>
                <a:latin typeface="Comic Sans MS" pitchFamily="66" charset="0"/>
              </a:defRPr>
            </a:lvl1pPr>
            <a:lvl2pPr marL="742950" indent="-285750">
              <a:tabLst>
                <a:tab pos="342900" algn="l"/>
                <a:tab pos="5257800" algn="r"/>
                <a:tab pos="6858000" algn="r"/>
                <a:tab pos="8001000" algn="r"/>
              </a:tabLst>
              <a:defRPr sz="2800" b="1" i="1">
                <a:solidFill>
                  <a:srgbClr val="BC0000"/>
                </a:solidFill>
                <a:latin typeface="Comic Sans MS" pitchFamily="66" charset="0"/>
              </a:defRPr>
            </a:lvl2pPr>
            <a:lvl3pPr marL="1143000" indent="-228600">
              <a:tabLst>
                <a:tab pos="342900" algn="l"/>
                <a:tab pos="5257800" algn="r"/>
                <a:tab pos="6858000" algn="r"/>
                <a:tab pos="8001000" algn="r"/>
              </a:tabLst>
              <a:defRPr sz="2800" b="1" i="1">
                <a:solidFill>
                  <a:srgbClr val="BC0000"/>
                </a:solidFill>
                <a:latin typeface="Comic Sans MS" pitchFamily="66" charset="0"/>
              </a:defRPr>
            </a:lvl3pPr>
            <a:lvl4pPr marL="1600200" indent="-228600">
              <a:tabLst>
                <a:tab pos="342900" algn="l"/>
                <a:tab pos="5257800" algn="r"/>
                <a:tab pos="6858000" algn="r"/>
                <a:tab pos="8001000" algn="r"/>
              </a:tabLst>
              <a:defRPr sz="2800" b="1" i="1">
                <a:solidFill>
                  <a:srgbClr val="BC0000"/>
                </a:solidFill>
                <a:latin typeface="Comic Sans MS" pitchFamily="66" charset="0"/>
              </a:defRPr>
            </a:lvl4pPr>
            <a:lvl5pPr marL="2057400" indent="-228600">
              <a:tabLst>
                <a:tab pos="342900" algn="l"/>
                <a:tab pos="5257800" algn="r"/>
                <a:tab pos="6858000" algn="r"/>
                <a:tab pos="8001000" algn="r"/>
              </a:tabLst>
              <a:defRPr sz="2800" b="1" i="1">
                <a:solidFill>
                  <a:srgbClr val="BC0000"/>
                </a:solidFill>
                <a:latin typeface="Comic Sans MS" pitchFamily="66" charset="0"/>
              </a:defRPr>
            </a:lvl5pPr>
            <a:lvl6pPr marL="2514600" indent="-228600" eaLnBrk="0" fontAlgn="base" hangingPunct="0">
              <a:spcBef>
                <a:spcPct val="0"/>
              </a:spcBef>
              <a:spcAft>
                <a:spcPct val="0"/>
              </a:spcAft>
              <a:tabLst>
                <a:tab pos="342900" algn="l"/>
                <a:tab pos="5257800" algn="r"/>
                <a:tab pos="6858000" algn="r"/>
                <a:tab pos="8001000" algn="r"/>
              </a:tabLst>
              <a:defRPr sz="2800" b="1" i="1">
                <a:solidFill>
                  <a:srgbClr val="BC0000"/>
                </a:solidFill>
                <a:latin typeface="Comic Sans MS" pitchFamily="66" charset="0"/>
              </a:defRPr>
            </a:lvl6pPr>
            <a:lvl7pPr marL="2971800" indent="-228600" eaLnBrk="0" fontAlgn="base" hangingPunct="0">
              <a:spcBef>
                <a:spcPct val="0"/>
              </a:spcBef>
              <a:spcAft>
                <a:spcPct val="0"/>
              </a:spcAft>
              <a:tabLst>
                <a:tab pos="342900" algn="l"/>
                <a:tab pos="5257800" algn="r"/>
                <a:tab pos="6858000" algn="r"/>
                <a:tab pos="8001000" algn="r"/>
              </a:tabLst>
              <a:defRPr sz="2800" b="1" i="1">
                <a:solidFill>
                  <a:srgbClr val="BC0000"/>
                </a:solidFill>
                <a:latin typeface="Comic Sans MS" pitchFamily="66" charset="0"/>
              </a:defRPr>
            </a:lvl7pPr>
            <a:lvl8pPr marL="3429000" indent="-228600" eaLnBrk="0" fontAlgn="base" hangingPunct="0">
              <a:spcBef>
                <a:spcPct val="0"/>
              </a:spcBef>
              <a:spcAft>
                <a:spcPct val="0"/>
              </a:spcAft>
              <a:tabLst>
                <a:tab pos="342900" algn="l"/>
                <a:tab pos="5257800" algn="r"/>
                <a:tab pos="6858000" algn="r"/>
                <a:tab pos="8001000" algn="r"/>
              </a:tabLst>
              <a:defRPr sz="2800" b="1" i="1">
                <a:solidFill>
                  <a:srgbClr val="BC0000"/>
                </a:solidFill>
                <a:latin typeface="Comic Sans MS" pitchFamily="66" charset="0"/>
              </a:defRPr>
            </a:lvl8pPr>
            <a:lvl9pPr marL="3886200" indent="-228600" eaLnBrk="0" fontAlgn="base" hangingPunct="0">
              <a:spcBef>
                <a:spcPct val="0"/>
              </a:spcBef>
              <a:spcAft>
                <a:spcPct val="0"/>
              </a:spcAft>
              <a:tabLst>
                <a:tab pos="342900" algn="l"/>
                <a:tab pos="5257800" algn="r"/>
                <a:tab pos="6858000" algn="r"/>
                <a:tab pos="8001000" algn="r"/>
              </a:tabLst>
              <a:defRPr sz="2800" b="1" i="1">
                <a:solidFill>
                  <a:srgbClr val="BC0000"/>
                </a:solidFill>
                <a:latin typeface="Comic Sans MS" pitchFamily="66" charset="0"/>
              </a:defRPr>
            </a:lvl9pPr>
          </a:lstStyle>
          <a:p>
            <a:pPr>
              <a:lnSpc>
                <a:spcPct val="105000"/>
              </a:lnSpc>
              <a:spcBef>
                <a:spcPct val="20000"/>
              </a:spcBef>
            </a:pPr>
            <a:r>
              <a:rPr lang="en-US" altLang="en-US" sz="1700" i="0" dirty="0">
                <a:solidFill>
                  <a:schemeClr val="bg2"/>
                </a:solidFill>
                <a:latin typeface="Liberation Sans" panose="020B0604020202020204" pitchFamily="34" charset="0"/>
              </a:rPr>
              <a:t>Solution</a:t>
            </a:r>
          </a:p>
        </p:txBody>
      </p:sp>
      <p:sp>
        <p:nvSpPr>
          <p:cNvPr id="396306" name="Text Box 18"/>
          <p:cNvSpPr txBox="1">
            <a:spLocks noChangeArrowheads="1"/>
          </p:cNvSpPr>
          <p:nvPr/>
        </p:nvSpPr>
        <p:spPr bwMode="auto">
          <a:xfrm>
            <a:off x="4343400" y="5740400"/>
            <a:ext cx="3429000" cy="736600"/>
          </a:xfrm>
          <a:prstGeom prst="rect">
            <a:avLst/>
          </a:prstGeom>
          <a:solidFill>
            <a:schemeClr val="bg1"/>
          </a:solidFill>
          <a:ln w="19050" algn="ctr">
            <a:solidFill>
              <a:schemeClr val="tx1"/>
            </a:solidFill>
            <a:miter lim="800000"/>
            <a:headEnd/>
            <a:tailEnd/>
          </a:ln>
        </p:spPr>
        <p:txBody>
          <a:bodyPr tIns="18288" anchor="ctr"/>
          <a:lstStyle>
            <a:lvl1pPr>
              <a:tabLst>
                <a:tab pos="342900" algn="l"/>
                <a:tab pos="1943100" algn="l"/>
              </a:tabLst>
              <a:defRPr sz="2800" b="1" i="1">
                <a:solidFill>
                  <a:srgbClr val="BC0000"/>
                </a:solidFill>
                <a:latin typeface="Comic Sans MS" pitchFamily="66" charset="0"/>
              </a:defRPr>
            </a:lvl1pPr>
            <a:lvl2pPr marL="742950" indent="-285750">
              <a:tabLst>
                <a:tab pos="342900" algn="l"/>
                <a:tab pos="1943100" algn="l"/>
              </a:tabLst>
              <a:defRPr sz="2800" b="1" i="1">
                <a:solidFill>
                  <a:srgbClr val="BC0000"/>
                </a:solidFill>
                <a:latin typeface="Comic Sans MS" pitchFamily="66" charset="0"/>
              </a:defRPr>
            </a:lvl2pPr>
            <a:lvl3pPr marL="1143000" indent="-228600">
              <a:tabLst>
                <a:tab pos="342900" algn="l"/>
                <a:tab pos="1943100" algn="l"/>
              </a:tabLst>
              <a:defRPr sz="2800" b="1" i="1">
                <a:solidFill>
                  <a:srgbClr val="BC0000"/>
                </a:solidFill>
                <a:latin typeface="Comic Sans MS" pitchFamily="66" charset="0"/>
              </a:defRPr>
            </a:lvl3pPr>
            <a:lvl4pPr marL="1600200" indent="-228600">
              <a:tabLst>
                <a:tab pos="342900" algn="l"/>
                <a:tab pos="1943100" algn="l"/>
              </a:tabLst>
              <a:defRPr sz="2800" b="1" i="1">
                <a:solidFill>
                  <a:srgbClr val="BC0000"/>
                </a:solidFill>
                <a:latin typeface="Comic Sans MS" pitchFamily="66" charset="0"/>
              </a:defRPr>
            </a:lvl4pPr>
            <a:lvl5pPr marL="2057400" indent="-228600">
              <a:tabLst>
                <a:tab pos="342900" algn="l"/>
                <a:tab pos="1943100" algn="l"/>
              </a:tabLst>
              <a:defRPr sz="2800" b="1" i="1">
                <a:solidFill>
                  <a:srgbClr val="BC0000"/>
                </a:solidFill>
                <a:latin typeface="Comic Sans MS" pitchFamily="66" charset="0"/>
              </a:defRPr>
            </a:lvl5pPr>
            <a:lvl6pPr marL="2514600" indent="-228600" eaLnBrk="0" fontAlgn="base" hangingPunct="0">
              <a:spcBef>
                <a:spcPct val="0"/>
              </a:spcBef>
              <a:spcAft>
                <a:spcPct val="0"/>
              </a:spcAft>
              <a:tabLst>
                <a:tab pos="342900" algn="l"/>
                <a:tab pos="1943100" algn="l"/>
              </a:tabLst>
              <a:defRPr sz="2800" b="1" i="1">
                <a:solidFill>
                  <a:srgbClr val="BC0000"/>
                </a:solidFill>
                <a:latin typeface="Comic Sans MS" pitchFamily="66" charset="0"/>
              </a:defRPr>
            </a:lvl6pPr>
            <a:lvl7pPr marL="2971800" indent="-228600" eaLnBrk="0" fontAlgn="base" hangingPunct="0">
              <a:spcBef>
                <a:spcPct val="0"/>
              </a:spcBef>
              <a:spcAft>
                <a:spcPct val="0"/>
              </a:spcAft>
              <a:tabLst>
                <a:tab pos="342900" algn="l"/>
                <a:tab pos="1943100" algn="l"/>
              </a:tabLst>
              <a:defRPr sz="2800" b="1" i="1">
                <a:solidFill>
                  <a:srgbClr val="BC0000"/>
                </a:solidFill>
                <a:latin typeface="Comic Sans MS" pitchFamily="66" charset="0"/>
              </a:defRPr>
            </a:lvl7pPr>
            <a:lvl8pPr marL="3429000" indent="-228600" eaLnBrk="0" fontAlgn="base" hangingPunct="0">
              <a:spcBef>
                <a:spcPct val="0"/>
              </a:spcBef>
              <a:spcAft>
                <a:spcPct val="0"/>
              </a:spcAft>
              <a:tabLst>
                <a:tab pos="342900" algn="l"/>
                <a:tab pos="1943100" algn="l"/>
              </a:tabLst>
              <a:defRPr sz="2800" b="1" i="1">
                <a:solidFill>
                  <a:srgbClr val="BC0000"/>
                </a:solidFill>
                <a:latin typeface="Comic Sans MS" pitchFamily="66" charset="0"/>
              </a:defRPr>
            </a:lvl8pPr>
            <a:lvl9pPr marL="3886200" indent="-228600" eaLnBrk="0" fontAlgn="base" hangingPunct="0">
              <a:spcBef>
                <a:spcPct val="0"/>
              </a:spcBef>
              <a:spcAft>
                <a:spcPct val="0"/>
              </a:spcAft>
              <a:tabLst>
                <a:tab pos="342900" algn="l"/>
                <a:tab pos="1943100" algn="l"/>
              </a:tabLst>
              <a:defRPr sz="2800" b="1" i="1">
                <a:solidFill>
                  <a:srgbClr val="BC0000"/>
                </a:solidFill>
                <a:latin typeface="Comic Sans MS" pitchFamily="66" charset="0"/>
              </a:defRPr>
            </a:lvl9pPr>
          </a:lstStyle>
          <a:p>
            <a:pPr algn="ctr">
              <a:lnSpc>
                <a:spcPct val="110000"/>
              </a:lnSpc>
              <a:spcBef>
                <a:spcPct val="20000"/>
              </a:spcBef>
            </a:pPr>
            <a:r>
              <a:rPr lang="en-US" altLang="en-US" sz="1700" i="0" dirty="0">
                <a:solidFill>
                  <a:schemeClr val="bg2"/>
                </a:solidFill>
                <a:latin typeface="Liberation Sans" panose="020B0604020202020204" pitchFamily="34" charset="0"/>
              </a:rPr>
              <a:t>Inventory should be $195,000</a:t>
            </a:r>
            <a:r>
              <a:rPr lang="en-US" altLang="en-US" sz="1700" b="0" i="0" dirty="0">
                <a:solidFill>
                  <a:schemeClr val="bg2"/>
                </a:solidFill>
                <a:latin typeface="Liberation Sans" panose="020B0604020202020204" pitchFamily="34" charset="0"/>
              </a:rPr>
              <a:t> ($200,000 - $15,000 + $10,000).</a:t>
            </a:r>
          </a:p>
        </p:txBody>
      </p:sp>
      <p:sp>
        <p:nvSpPr>
          <p:cNvPr id="19462"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1</a:t>
            </a:r>
          </a:p>
        </p:txBody>
      </p:sp>
      <p:sp>
        <p:nvSpPr>
          <p:cNvPr id="19" name="TextBox 18"/>
          <p:cNvSpPr txBox="1"/>
          <p:nvPr/>
        </p:nvSpPr>
        <p:spPr>
          <a:xfrm>
            <a:off x="304800" y="398360"/>
            <a:ext cx="2971800" cy="691039"/>
          </a:xfrm>
          <a:prstGeom prst="rect">
            <a:avLst/>
          </a:prstGeom>
          <a:solidFill>
            <a:schemeClr val="bg1">
              <a:lumMod val="85000"/>
            </a:schemeClr>
          </a:solidFill>
          <a:ln>
            <a:noFill/>
          </a:ln>
        </p:spPr>
        <p:txBody>
          <a:bodyPr wrap="square" tIns="18288" rtlCol="0" anchor="ctr" anchorCtr="0">
            <a:noAutofit/>
          </a:bodyPr>
          <a:lstStyle>
            <a:defPPr>
              <a:defRPr lang="en-US"/>
            </a:defPPr>
            <a:lvl1pPr>
              <a:defRPr sz="4200" i="0">
                <a:solidFill>
                  <a:srgbClr val="FF6600"/>
                </a:solidFill>
                <a:latin typeface="Liberation Sans" panose="020B0604020202020204" pitchFamily="34" charset="0"/>
              </a:defRPr>
            </a:lvl1pPr>
          </a:lstStyle>
          <a:p>
            <a:r>
              <a:rPr lang="en-US" dirty="0">
                <a:solidFill>
                  <a:srgbClr val="FF0000"/>
                </a:solidFill>
              </a:rPr>
              <a:t>DO IT!</a:t>
            </a:r>
          </a:p>
        </p:txBody>
      </p:sp>
      <p:sp>
        <p:nvSpPr>
          <p:cNvPr id="20" name="TextBox 19"/>
          <p:cNvSpPr txBox="1"/>
          <p:nvPr/>
        </p:nvSpPr>
        <p:spPr>
          <a:xfrm>
            <a:off x="3276600" y="398361"/>
            <a:ext cx="5486400" cy="691038"/>
          </a:xfrm>
          <a:prstGeom prst="rect">
            <a:avLst/>
          </a:prstGeom>
          <a:solidFill>
            <a:srgbClr val="0027A4"/>
          </a:solidFill>
        </p:spPr>
        <p:txBody>
          <a:bodyPr wrap="square" lIns="86493" tIns="18288" rIns="86493" bIns="43247" rtlCol="0" anchor="ctr" anchorCtr="0">
            <a:noAutofit/>
          </a:bodyPr>
          <a:lstStyle/>
          <a:p>
            <a:pPr marL="63500"/>
            <a:r>
              <a:rPr lang="en-US" sz="3400" i="0" dirty="0" smtClean="0">
                <a:solidFill>
                  <a:schemeClr val="bg1"/>
                </a:solidFill>
                <a:latin typeface="Liberation Sans" panose="020B0604020202020204" pitchFamily="34" charset="0"/>
              </a:rPr>
              <a:t>Rules of Ownership</a:t>
            </a:r>
            <a:endParaRPr lang="en-US" sz="3400" b="1" i="0" dirty="0">
              <a:solidFill>
                <a:schemeClr val="bg1"/>
              </a:solidFill>
              <a:latin typeface="Liberation Sans" panose="020B0604020202020204" pitchFamily="34" charset="0"/>
            </a:endParaRPr>
          </a:p>
        </p:txBody>
      </p:sp>
      <p:sp>
        <p:nvSpPr>
          <p:cNvPr id="22" name="Oval 21"/>
          <p:cNvSpPr/>
          <p:nvPr/>
        </p:nvSpPr>
        <p:spPr bwMode="auto">
          <a:xfrm>
            <a:off x="2286000" y="398360"/>
            <a:ext cx="685800" cy="691039"/>
          </a:xfrm>
          <a:prstGeom prst="ellipse">
            <a:avLst/>
          </a:prstGeom>
          <a:solidFill>
            <a:schemeClr val="accent3"/>
          </a:solidFill>
          <a:ln w="12700" cap="sq" cmpd="sng" algn="ctr">
            <a:solidFill>
              <a:schemeClr val="tx1"/>
            </a:solidFill>
            <a:prstDash val="sysDot"/>
            <a:round/>
            <a:headEnd type="none" w="sm" len="sm"/>
            <a:tailEnd type="none" w="sm" len="sm"/>
          </a:ln>
          <a:effectLst/>
        </p:spPr>
        <p:txBody>
          <a:bodyPr vert="horz" wrap="square" lIns="91440" tIns="18288" rIns="91440" bIns="45720" numCol="1" rtlCol="0" anchor="ctr" anchorCtr="0" compatLnSpc="1">
            <a:prstTxWarp prst="textNoShape">
              <a:avLst/>
            </a:prstTxWarp>
          </a:bodyPr>
          <a:lstStyle/>
          <a:p>
            <a:pPr algn="ctr"/>
            <a:r>
              <a:rPr lang="en-US" sz="4200" i="0" dirty="0" smtClean="0">
                <a:solidFill>
                  <a:srgbClr val="FF0000"/>
                </a:solidFill>
                <a:latin typeface="Liberation Sans" panose="020B0604020202020204" pitchFamily="34" charset="0"/>
              </a:rPr>
              <a:t>1</a:t>
            </a:r>
            <a:endParaRPr lang="en-US" sz="4200" i="0" dirty="0">
              <a:solidFill>
                <a:srgbClr val="FF0000"/>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6305">
                                            <p:txEl>
                                              <p:pRg st="0" end="0"/>
                                            </p:txEl>
                                          </p:spTgt>
                                        </p:tgtEl>
                                        <p:attrNameLst>
                                          <p:attrName>style.visibility</p:attrName>
                                        </p:attrNameLst>
                                      </p:cBhvr>
                                      <p:to>
                                        <p:strVal val="visible"/>
                                      </p:to>
                                    </p:set>
                                    <p:animEffect transition="in" filter="wipe(left)">
                                      <p:cBhvr>
                                        <p:cTn id="7" dur="500"/>
                                        <p:tgtEl>
                                          <p:spTgt spid="3963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6305">
                                            <p:txEl>
                                              <p:pRg st="1" end="1"/>
                                            </p:txEl>
                                          </p:spTgt>
                                        </p:tgtEl>
                                        <p:attrNameLst>
                                          <p:attrName>style.visibility</p:attrName>
                                        </p:attrNameLst>
                                      </p:cBhvr>
                                      <p:to>
                                        <p:strVal val="visible"/>
                                      </p:to>
                                    </p:set>
                                    <p:animEffect transition="in" filter="wipe(left)">
                                      <p:cBhvr>
                                        <p:cTn id="12" dur="500"/>
                                        <p:tgtEl>
                                          <p:spTgt spid="3963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6305">
                                            <p:txEl>
                                              <p:pRg st="2" end="2"/>
                                            </p:txEl>
                                          </p:spTgt>
                                        </p:tgtEl>
                                        <p:attrNameLst>
                                          <p:attrName>style.visibility</p:attrName>
                                        </p:attrNameLst>
                                      </p:cBhvr>
                                      <p:to>
                                        <p:strVal val="visible"/>
                                      </p:to>
                                    </p:set>
                                    <p:animEffect transition="in" filter="wipe(left)">
                                      <p:cBhvr>
                                        <p:cTn id="17" dur="500"/>
                                        <p:tgtEl>
                                          <p:spTgt spid="396305">
                                            <p:txEl>
                                              <p:pRg st="2" end="2"/>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96306"/>
                                        </p:tgtEl>
                                        <p:attrNameLst>
                                          <p:attrName>style.visibility</p:attrName>
                                        </p:attrNameLst>
                                      </p:cBhvr>
                                      <p:to>
                                        <p:strVal val="visible"/>
                                      </p:to>
                                    </p:set>
                                    <p:animEffect transition="in" filter="wipe(left)">
                                      <p:cBhvr>
                                        <p:cTn id="21" dur="500"/>
                                        <p:tgtEl>
                                          <p:spTgt spid="39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305" grpId="0" build="p"/>
      <p:bldP spid="3963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8"/>
          <p:cNvSpPr txBox="1">
            <a:spLocks noChangeArrowheads="1"/>
          </p:cNvSpPr>
          <p:nvPr/>
        </p:nvSpPr>
        <p:spPr bwMode="auto">
          <a:xfrm>
            <a:off x="533400" y="1447800"/>
            <a:ext cx="7924800" cy="4729756"/>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685800" indent="-457200">
              <a:defRPr sz="2800" b="1" i="1">
                <a:solidFill>
                  <a:srgbClr val="BC0000"/>
                </a:solidFill>
                <a:latin typeface="Comic Sans MS" pitchFamily="66" charset="0"/>
              </a:defRPr>
            </a:lvl2pPr>
            <a:lvl3pPr marL="1257300" indent="-4572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15000"/>
              </a:lnSpc>
              <a:spcBef>
                <a:spcPct val="50000"/>
              </a:spcBef>
              <a:buSzPct val="80000"/>
            </a:pPr>
            <a:r>
              <a:rPr lang="en-US" altLang="en-US" sz="2400" i="0" dirty="0">
                <a:solidFill>
                  <a:srgbClr val="000000"/>
                </a:solidFill>
                <a:latin typeface="Liberation Sans" panose="020B0604020202020204" pitchFamily="34" charset="0"/>
              </a:rPr>
              <a:t>Inventory is accounted for at cost. </a:t>
            </a:r>
          </a:p>
          <a:p>
            <a:pPr lvl="1">
              <a:lnSpc>
                <a:spcPct val="115000"/>
              </a:lnSpc>
              <a:spcBef>
                <a:spcPct val="50000"/>
              </a:spcBef>
              <a:buClr>
                <a:srgbClr val="800000"/>
              </a:buClr>
              <a:buSzPct val="80000"/>
              <a:buFont typeface="Wingdings" pitchFamily="2" charset="2"/>
              <a:buChar char="u"/>
            </a:pPr>
            <a:r>
              <a:rPr lang="en-US" altLang="en-US" sz="2100" b="0" i="0" dirty="0">
                <a:solidFill>
                  <a:srgbClr val="000000"/>
                </a:solidFill>
                <a:latin typeface="Liberation Sans" panose="020B0604020202020204" pitchFamily="34" charset="0"/>
              </a:rPr>
              <a:t>Cost includes all expenditures necessary to acquire goods and place them in a condition ready for sale.</a:t>
            </a:r>
          </a:p>
          <a:p>
            <a:pPr lvl="1">
              <a:lnSpc>
                <a:spcPct val="115000"/>
              </a:lnSpc>
              <a:spcBef>
                <a:spcPct val="50000"/>
              </a:spcBef>
              <a:buClr>
                <a:srgbClr val="800000"/>
              </a:buClr>
              <a:buSzPct val="80000"/>
              <a:buFont typeface="Wingdings" pitchFamily="2" charset="2"/>
              <a:buChar char="u"/>
            </a:pPr>
            <a:r>
              <a:rPr lang="en-US" altLang="en-US" sz="2100" b="0" i="0" dirty="0">
                <a:solidFill>
                  <a:srgbClr val="000000"/>
                </a:solidFill>
                <a:latin typeface="Liberation Sans" panose="020B0604020202020204" pitchFamily="34" charset="0"/>
              </a:rPr>
              <a:t>Unit costs are applied to quantities to compute the total cost of the inventory and the cost of goods sold using the following costing methods:</a:t>
            </a:r>
          </a:p>
          <a:p>
            <a:pPr lvl="2">
              <a:lnSpc>
                <a:spcPct val="115000"/>
              </a:lnSpc>
              <a:spcBef>
                <a:spcPct val="50000"/>
              </a:spcBef>
              <a:buClr>
                <a:srgbClr val="800000"/>
              </a:buClr>
              <a:buSzPct val="80000"/>
              <a:buFont typeface="Arial" charset="0"/>
              <a:buChar char="►"/>
            </a:pPr>
            <a:r>
              <a:rPr lang="en-US" altLang="en-US" sz="2000" b="0" i="0" dirty="0">
                <a:solidFill>
                  <a:srgbClr val="000000"/>
                </a:solidFill>
                <a:latin typeface="Liberation Sans" panose="020B0604020202020204" pitchFamily="34" charset="0"/>
              </a:rPr>
              <a:t>Specific identification</a:t>
            </a:r>
          </a:p>
          <a:p>
            <a:pPr lvl="2">
              <a:lnSpc>
                <a:spcPct val="115000"/>
              </a:lnSpc>
              <a:spcBef>
                <a:spcPct val="50000"/>
              </a:spcBef>
              <a:buClr>
                <a:srgbClr val="800000"/>
              </a:buClr>
              <a:buSzPct val="80000"/>
              <a:buFont typeface="Arial" charset="0"/>
              <a:buChar char="►"/>
            </a:pPr>
            <a:r>
              <a:rPr lang="en-US" altLang="en-US" sz="2000" b="0" i="0" dirty="0">
                <a:solidFill>
                  <a:srgbClr val="000000"/>
                </a:solidFill>
                <a:latin typeface="Liberation Sans" panose="020B0604020202020204" pitchFamily="34" charset="0"/>
              </a:rPr>
              <a:t>First-in, first-out (FIFO)</a:t>
            </a:r>
          </a:p>
          <a:p>
            <a:pPr lvl="2">
              <a:lnSpc>
                <a:spcPct val="115000"/>
              </a:lnSpc>
              <a:spcBef>
                <a:spcPct val="50000"/>
              </a:spcBef>
              <a:buClr>
                <a:srgbClr val="800000"/>
              </a:buClr>
              <a:buSzPct val="80000"/>
              <a:buFont typeface="Arial" charset="0"/>
              <a:buChar char="►"/>
            </a:pPr>
            <a:r>
              <a:rPr lang="en-US" altLang="en-US" sz="2000" b="0" i="0" dirty="0">
                <a:solidFill>
                  <a:srgbClr val="000000"/>
                </a:solidFill>
                <a:latin typeface="Liberation Sans" panose="020B0604020202020204" pitchFamily="34" charset="0"/>
              </a:rPr>
              <a:t>Last-in, first-out (LIFO)</a:t>
            </a:r>
          </a:p>
          <a:p>
            <a:pPr lvl="2">
              <a:lnSpc>
                <a:spcPct val="115000"/>
              </a:lnSpc>
              <a:spcBef>
                <a:spcPct val="50000"/>
              </a:spcBef>
              <a:buClr>
                <a:srgbClr val="800000"/>
              </a:buClr>
              <a:buSzPct val="80000"/>
              <a:buFont typeface="Arial" charset="0"/>
              <a:buChar char="►"/>
            </a:pPr>
            <a:r>
              <a:rPr lang="en-US" altLang="en-US" sz="2000" b="0" i="0" dirty="0">
                <a:solidFill>
                  <a:srgbClr val="000000"/>
                </a:solidFill>
                <a:latin typeface="Liberation Sans" panose="020B0604020202020204" pitchFamily="34" charset="0"/>
              </a:rPr>
              <a:t>Average-cost</a:t>
            </a:r>
          </a:p>
        </p:txBody>
      </p:sp>
      <p:sp>
        <p:nvSpPr>
          <p:cNvPr id="186379" name="AutoShape 11"/>
          <p:cNvSpPr>
            <a:spLocks/>
          </p:cNvSpPr>
          <p:nvPr/>
        </p:nvSpPr>
        <p:spPr bwMode="auto">
          <a:xfrm>
            <a:off x="4800600" y="4648200"/>
            <a:ext cx="304800" cy="1447800"/>
          </a:xfrm>
          <a:prstGeom prst="rightBrace">
            <a:avLst>
              <a:gd name="adj1" fmla="val 35417"/>
              <a:gd name="adj2" fmla="val 50000"/>
            </a:avLst>
          </a:prstGeom>
          <a:noFill/>
          <a:ln w="38100" cap="sq">
            <a:solidFill>
              <a:srgbClr val="800000"/>
            </a:solidFill>
            <a:round/>
            <a:headEnd type="none" w="sm" len="sm"/>
            <a:tailEnd type="none" w="sm" len="sm"/>
          </a:ln>
          <a:effectLst/>
          <a:extLst/>
        </p:spPr>
        <p:txBody>
          <a:bodyPr wrap="none"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19461" name="Text Box 12"/>
          <p:cNvSpPr txBox="1">
            <a:spLocks noChangeArrowheads="1"/>
          </p:cNvSpPr>
          <p:nvPr/>
        </p:nvSpPr>
        <p:spPr bwMode="auto">
          <a:xfrm>
            <a:off x="5334000" y="4960937"/>
            <a:ext cx="2286000" cy="830263"/>
          </a:xfrm>
          <a:prstGeom prst="rect">
            <a:avLst/>
          </a:prstGeom>
          <a:noFill/>
          <a:ln w="28575" cap="sq">
            <a:noFill/>
            <a:miter lim="800000"/>
            <a:headEnd type="none" w="sm" len="sm"/>
            <a:tailEnd type="none" w="sm" len="sm"/>
          </a:ln>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defRPr/>
            </a:pPr>
            <a:r>
              <a:rPr lang="en-US" sz="2400" i="0" dirty="0" smtClean="0">
                <a:solidFill>
                  <a:schemeClr val="accent6">
                    <a:lumMod val="50000"/>
                  </a:schemeClr>
                </a:solidFill>
                <a:latin typeface="Liberation Sans" panose="020B0604020202020204" pitchFamily="34" charset="0"/>
              </a:rPr>
              <a:t>Cost Flow Assumptions</a:t>
            </a:r>
          </a:p>
        </p:txBody>
      </p:sp>
      <p:sp>
        <p:nvSpPr>
          <p:cNvPr id="8" name="Rectangle 7"/>
          <p:cNvSpPr>
            <a:spLocks noChangeArrowheads="1"/>
          </p:cNvSpPr>
          <p:nvPr/>
        </p:nvSpPr>
        <p:spPr bwMode="auto">
          <a:xfrm>
            <a:off x="290286" y="405765"/>
            <a:ext cx="2249714" cy="677228"/>
          </a:xfrm>
          <a:prstGeom prst="rect">
            <a:avLst/>
          </a:prstGeom>
          <a:solidFill>
            <a:schemeClr val="bg1">
              <a:lumMod val="85000"/>
            </a:schemeClr>
          </a:solidFill>
          <a:ln>
            <a:noFill/>
          </a:ln>
          <a:effectLst/>
        </p:spPr>
        <p:txBody>
          <a:bodyPr wrap="none" lIns="86493" tIns="43247" rIns="86493" bIns="43247" anchor="ctr"/>
          <a:lstStyle/>
          <a:p>
            <a:pPr algn="l"/>
            <a:r>
              <a:rPr lang="en-US" altLang="en-US" sz="1700" b="1" i="0" dirty="0">
                <a:solidFill>
                  <a:schemeClr val="tx1"/>
                </a:solidFill>
                <a:latin typeface="Liberation Sans" panose="020B0604020202020204" pitchFamily="34" charset="0"/>
              </a:rPr>
              <a:t>LEARNING</a:t>
            </a:r>
          </a:p>
          <a:p>
            <a:pPr algn="l"/>
            <a:r>
              <a:rPr lang="en-US" altLang="en-US" sz="1700" b="1" i="0" dirty="0">
                <a:solidFill>
                  <a:schemeClr val="tx1"/>
                </a:solidFill>
                <a:latin typeface="Liberation Sans" panose="020B0604020202020204" pitchFamily="34" charset="0"/>
              </a:rPr>
              <a:t>OBJECTIVE</a:t>
            </a:r>
          </a:p>
        </p:txBody>
      </p:sp>
      <p:sp>
        <p:nvSpPr>
          <p:cNvPr id="9" name="Rectangle 5"/>
          <p:cNvSpPr>
            <a:spLocks noChangeArrowheads="1"/>
          </p:cNvSpPr>
          <p:nvPr/>
        </p:nvSpPr>
        <p:spPr bwMode="auto">
          <a:xfrm>
            <a:off x="2540000" y="274320"/>
            <a:ext cx="6241143" cy="928688"/>
          </a:xfrm>
          <a:prstGeom prst="rect">
            <a:avLst/>
          </a:prstGeom>
          <a:solidFill>
            <a:srgbClr val="0027A4"/>
          </a:solidFill>
          <a:ln>
            <a:noFill/>
          </a:ln>
          <a:effectLst/>
        </p:spPr>
        <p:txBody>
          <a:bodyPr wrap="square" lIns="86493" tIns="27432" rIns="86493" bIns="43247" anchor="ctr"/>
          <a:lstStyle/>
          <a:p>
            <a:pPr marL="111120" algn="l"/>
            <a:r>
              <a:rPr lang="en-US" sz="2400" i="0" dirty="0" smtClean="0">
                <a:solidFill>
                  <a:schemeClr val="bg1"/>
                </a:solidFill>
                <a:latin typeface="Liberation Sans" panose="020B0604020202020204" pitchFamily="34" charset="0"/>
              </a:rPr>
              <a:t>Apply </a:t>
            </a:r>
            <a:r>
              <a:rPr lang="en-US" sz="2400" i="0" dirty="0">
                <a:solidFill>
                  <a:schemeClr val="bg1"/>
                </a:solidFill>
                <a:latin typeface="Liberation Sans" panose="020B0604020202020204" pitchFamily="34" charset="0"/>
              </a:rPr>
              <a:t>inventory cost </a:t>
            </a:r>
            <a:r>
              <a:rPr lang="en-US" sz="2400" i="0" dirty="0" smtClean="0">
                <a:solidFill>
                  <a:schemeClr val="bg1"/>
                </a:solidFill>
                <a:latin typeface="Liberation Sans" panose="020B0604020202020204" pitchFamily="34" charset="0"/>
              </a:rPr>
              <a:t>flow </a:t>
            </a:r>
            <a:r>
              <a:rPr lang="en-US" sz="2400" i="0" dirty="0">
                <a:solidFill>
                  <a:schemeClr val="bg1"/>
                </a:solidFill>
                <a:latin typeface="Liberation Sans" panose="020B0604020202020204" pitchFamily="34" charset="0"/>
              </a:rPr>
              <a:t>methods and discuss </a:t>
            </a:r>
            <a:r>
              <a:rPr lang="en-US" sz="2400" i="0" dirty="0" smtClean="0">
                <a:solidFill>
                  <a:schemeClr val="bg1"/>
                </a:solidFill>
                <a:latin typeface="Liberation Sans" panose="020B0604020202020204" pitchFamily="34" charset="0"/>
              </a:rPr>
              <a:t>their financial </a:t>
            </a:r>
            <a:r>
              <a:rPr lang="en-US" sz="2400" i="0" dirty="0">
                <a:solidFill>
                  <a:schemeClr val="bg1"/>
                </a:solidFill>
                <a:latin typeface="Liberation Sans" panose="020B0604020202020204" pitchFamily="34" charset="0"/>
              </a:rPr>
              <a:t>effects.</a:t>
            </a:r>
          </a:p>
        </p:txBody>
      </p:sp>
      <p:sp>
        <p:nvSpPr>
          <p:cNvPr id="10" name="Oval 9"/>
          <p:cNvSpPr/>
          <p:nvPr/>
        </p:nvSpPr>
        <p:spPr bwMode="auto">
          <a:xfrm>
            <a:off x="1872343" y="485775"/>
            <a:ext cx="522514" cy="51435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r>
              <a:rPr lang="en-US" sz="2500" b="1" i="0" dirty="0" smtClean="0">
                <a:solidFill>
                  <a:schemeClr val="bg1"/>
                </a:solidFill>
                <a:latin typeface="Liberation Sans" panose="020B0604020202020204" pitchFamily="34" charset="0"/>
              </a:rPr>
              <a:t>2</a:t>
            </a:r>
            <a:endParaRPr lang="en-US" sz="2500" b="1" i="0" dirty="0">
              <a:solidFill>
                <a:schemeClr val="bg1"/>
              </a:solidFill>
              <a:latin typeface="Liberation Sans" panose="020B0604020202020204" pitchFamily="34" charset="0"/>
            </a:endParaRPr>
          </a:p>
        </p:txBody>
      </p:sp>
      <p:sp>
        <p:nvSpPr>
          <p:cNvPr id="11"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533400" y="1295400"/>
            <a:ext cx="8001000" cy="16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pPr>
            <a:r>
              <a:rPr lang="en-US" altLang="en-US" sz="2200" i="0" dirty="0">
                <a:solidFill>
                  <a:schemeClr val="tx1"/>
                </a:solidFill>
                <a:latin typeface="Liberation Sans" panose="020B0604020202020204" pitchFamily="34" charset="0"/>
              </a:rPr>
              <a:t>Illustration:</a:t>
            </a:r>
            <a:r>
              <a:rPr lang="en-US" altLang="en-US" sz="2200" b="0" i="0" dirty="0">
                <a:solidFill>
                  <a:schemeClr val="tx1"/>
                </a:solidFill>
                <a:latin typeface="Liberation Sans" panose="020B0604020202020204" pitchFamily="34" charset="0"/>
              </a:rPr>
              <a:t>  Crivitz TV Company purchases three identical 50-inch TVs on different dates at costs of $700, $750, and $800. During the year Crivitz sold two sets at $1,200 each. These facts are summarized below.</a:t>
            </a:r>
          </a:p>
        </p:txBody>
      </p:sp>
      <p:sp>
        <p:nvSpPr>
          <p:cNvPr id="22531" name="Rectangle 7"/>
          <p:cNvSpPr>
            <a:spLocks noChangeArrowheads="1"/>
          </p:cNvSpPr>
          <p:nvPr/>
        </p:nvSpPr>
        <p:spPr bwMode="auto">
          <a:xfrm>
            <a:off x="6324600" y="2743200"/>
            <a:ext cx="19050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6-3</a:t>
            </a:r>
          </a:p>
          <a:p>
            <a:pPr algn="r"/>
            <a:r>
              <a:rPr lang="en-US" altLang="en-US" sz="1200" b="0" i="0" dirty="0">
                <a:solidFill>
                  <a:schemeClr val="tx1"/>
                </a:solidFill>
                <a:latin typeface="Liberation Sans" panose="020B0604020202020204" pitchFamily="34" charset="0"/>
              </a:rPr>
              <a:t>Data for inventory costing example</a:t>
            </a:r>
          </a:p>
        </p:txBody>
      </p:sp>
      <p:sp>
        <p:nvSpPr>
          <p:cNvPr id="22532"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a:solidFill>
                  <a:schemeClr val="tx1"/>
                </a:solidFill>
                <a:latin typeface="Liberation Sans" panose="020B0604020202020204" pitchFamily="34" charset="0"/>
              </a:rPr>
              <a:t>Inventory Costing</a:t>
            </a:r>
          </a:p>
        </p:txBody>
      </p:sp>
      <p:sp>
        <p:nvSpPr>
          <p:cNvPr id="22533"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2253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2</a:t>
            </a:r>
          </a:p>
        </p:txBody>
      </p:sp>
      <p:pic>
        <p:nvPicPr>
          <p:cNvPr id="22535" name="Picture 8"/>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762000" y="3432175"/>
            <a:ext cx="7620000" cy="2219193"/>
          </a:xfrm>
          <a:prstGeom prst="rect">
            <a:avLst/>
          </a:prstGeom>
          <a:noFill/>
          <a:ln w="12700"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5"/>
          <p:cNvSpPr>
            <a:spLocks noChangeArrowheads="1"/>
          </p:cNvSpPr>
          <p:nvPr/>
        </p:nvSpPr>
        <p:spPr bwMode="auto">
          <a:xfrm>
            <a:off x="533400" y="1295400"/>
            <a:ext cx="8077200" cy="131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5000"/>
              </a:lnSpc>
            </a:pPr>
            <a:r>
              <a:rPr lang="en-US" altLang="en-US" sz="2200" b="0" i="0" dirty="0">
                <a:solidFill>
                  <a:schemeClr val="tx1"/>
                </a:solidFill>
                <a:latin typeface="Liberation Sans" panose="020B0604020202020204" pitchFamily="34" charset="0"/>
              </a:rPr>
              <a:t>If Crivitz sold the TVs it purchased on February 3 and May 22, then its cost of goods sold is $1,500 ($700 + $800), and its ending inventory is $750.</a:t>
            </a:r>
          </a:p>
        </p:txBody>
      </p:sp>
      <p:pic>
        <p:nvPicPr>
          <p:cNvPr id="23556" name="Picture 2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758190" y="2895600"/>
            <a:ext cx="762381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23557" name="Rectangle 17"/>
          <p:cNvSpPr>
            <a:spLocks noChangeArrowheads="1"/>
          </p:cNvSpPr>
          <p:nvPr/>
        </p:nvSpPr>
        <p:spPr bwMode="auto">
          <a:xfrm>
            <a:off x="7149455" y="2514600"/>
            <a:ext cx="1346845"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6-4</a:t>
            </a:r>
          </a:p>
        </p:txBody>
      </p:sp>
      <p:sp>
        <p:nvSpPr>
          <p:cNvPr id="23558"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smtClean="0">
                <a:solidFill>
                  <a:schemeClr val="tx2">
                    <a:lumMod val="75000"/>
                  </a:schemeClr>
                </a:solidFill>
                <a:latin typeface="Liberation Sans" panose="020B0604020202020204" pitchFamily="34" charset="0"/>
              </a:rPr>
              <a:t>Specific Identification</a:t>
            </a:r>
            <a:endParaRPr lang="en-US" altLang="en-US" sz="3200" i="0" dirty="0">
              <a:solidFill>
                <a:schemeClr val="tx2">
                  <a:lumMod val="75000"/>
                </a:schemeClr>
              </a:solidFill>
              <a:latin typeface="Liberation Sans" panose="020B0604020202020204" pitchFamily="34" charset="0"/>
            </a:endParaRPr>
          </a:p>
        </p:txBody>
      </p:sp>
      <p:sp>
        <p:nvSpPr>
          <p:cNvPr id="23559"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23560"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2</a:t>
            </a: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10"/>
          <p:cNvSpPr txBox="1">
            <a:spLocks noChangeArrowheads="1"/>
          </p:cNvSpPr>
          <p:nvPr/>
        </p:nvSpPr>
        <p:spPr bwMode="auto">
          <a:xfrm>
            <a:off x="533400" y="1295400"/>
            <a:ext cx="7924800" cy="1320298"/>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5000"/>
              </a:lnSpc>
              <a:spcBef>
                <a:spcPct val="70000"/>
              </a:spcBef>
              <a:buSzPct val="80000"/>
            </a:pPr>
            <a:r>
              <a:rPr lang="en-US" altLang="en-US" sz="2200" i="0" dirty="0">
                <a:solidFill>
                  <a:schemeClr val="tx1"/>
                </a:solidFill>
                <a:latin typeface="Liberation Sans" panose="020B0604020202020204" pitchFamily="34" charset="0"/>
              </a:rPr>
              <a:t>Actual physical flow costing method</a:t>
            </a:r>
            <a:r>
              <a:rPr lang="en-US" altLang="en-US" sz="2200" b="0" i="0" dirty="0">
                <a:solidFill>
                  <a:schemeClr val="tx1"/>
                </a:solidFill>
                <a:latin typeface="Liberation Sans" panose="020B0604020202020204" pitchFamily="34" charset="0"/>
              </a:rPr>
              <a:t> in which items still in inventory are specifically costed to arrive at the total cost of the ending inventory.</a:t>
            </a:r>
          </a:p>
        </p:txBody>
      </p:sp>
      <p:sp>
        <p:nvSpPr>
          <p:cNvPr id="24581"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24582"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2</a:t>
            </a:r>
          </a:p>
        </p:txBody>
      </p:sp>
      <p:sp>
        <p:nvSpPr>
          <p:cNvPr id="24583" name="Text Box 10"/>
          <p:cNvSpPr txBox="1">
            <a:spLocks noChangeArrowheads="1"/>
          </p:cNvSpPr>
          <p:nvPr/>
        </p:nvSpPr>
        <p:spPr bwMode="auto">
          <a:xfrm>
            <a:off x="533400" y="2743200"/>
            <a:ext cx="5029200" cy="229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lvl="1">
              <a:lnSpc>
                <a:spcPct val="125000"/>
              </a:lnSpc>
              <a:spcBef>
                <a:spcPct val="70000"/>
              </a:spcBef>
              <a:buClr>
                <a:srgbClr val="800000"/>
              </a:buClr>
              <a:buSzPct val="80000"/>
              <a:buFont typeface="Wingdings" pitchFamily="2" charset="2"/>
              <a:buChar char="u"/>
            </a:pPr>
            <a:r>
              <a:rPr lang="en-US" altLang="en-US" sz="2100" b="0" i="0" dirty="0">
                <a:solidFill>
                  <a:schemeClr val="tx1"/>
                </a:solidFill>
                <a:latin typeface="Liberation Sans" panose="020B0604020202020204" pitchFamily="34" charset="0"/>
              </a:rPr>
              <a:t>Practice is relatively rare.</a:t>
            </a:r>
          </a:p>
          <a:p>
            <a:pPr lvl="1">
              <a:lnSpc>
                <a:spcPct val="125000"/>
              </a:lnSpc>
              <a:spcBef>
                <a:spcPct val="70000"/>
              </a:spcBef>
              <a:buClr>
                <a:srgbClr val="800000"/>
              </a:buClr>
              <a:buSzPct val="80000"/>
              <a:buFont typeface="Wingdings" pitchFamily="2" charset="2"/>
              <a:buChar char="u"/>
            </a:pPr>
            <a:r>
              <a:rPr lang="en-US" altLang="en-US" sz="2100" b="0" i="0" dirty="0">
                <a:solidFill>
                  <a:schemeClr val="tx1"/>
                </a:solidFill>
                <a:latin typeface="Liberation Sans" panose="020B0604020202020204" pitchFamily="34" charset="0"/>
              </a:rPr>
              <a:t>Most companies make assumptions (</a:t>
            </a:r>
            <a:r>
              <a:rPr lang="en-US" altLang="en-US" sz="2100" i="0" dirty="0">
                <a:solidFill>
                  <a:schemeClr val="tx1"/>
                </a:solidFill>
                <a:latin typeface="Liberation Sans" panose="020B0604020202020204" pitchFamily="34" charset="0"/>
              </a:rPr>
              <a:t>cost flow assumptions</a:t>
            </a:r>
            <a:r>
              <a:rPr lang="en-US" altLang="en-US" sz="2100" b="0" i="0" dirty="0">
                <a:solidFill>
                  <a:schemeClr val="tx1"/>
                </a:solidFill>
                <a:latin typeface="Liberation Sans" panose="020B0604020202020204" pitchFamily="34" charset="0"/>
              </a:rPr>
              <a:t>) about which units were sold.</a:t>
            </a:r>
          </a:p>
        </p:txBody>
      </p:sp>
      <p:sp>
        <p:nvSpPr>
          <p:cNvPr id="9"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smtClean="0">
                <a:solidFill>
                  <a:schemeClr val="tx2">
                    <a:lumMod val="75000"/>
                  </a:schemeClr>
                </a:solidFill>
                <a:latin typeface="Liberation Sans" panose="020B0604020202020204" pitchFamily="34" charset="0"/>
              </a:rPr>
              <a:t>Specific Identification</a:t>
            </a:r>
            <a:endParaRPr lang="en-US" altLang="en-US" sz="3200" i="0" dirty="0">
              <a:solidFill>
                <a:schemeClr val="tx2">
                  <a:lumMod val="75000"/>
                </a:schemeClr>
              </a:solidFill>
              <a:latin typeface="Liberation Sans" panose="020B0604020202020204" pitchFamily="34" charset="0"/>
            </a:endParaRPr>
          </a:p>
        </p:txBody>
      </p:sp>
      <p:pic>
        <p:nvPicPr>
          <p:cNvPr id="24585" name="Picture 9"/>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5715000" y="2634515"/>
            <a:ext cx="2950543" cy="33813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2362200" y="4953000"/>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6-12</a:t>
            </a:r>
          </a:p>
          <a:p>
            <a:pPr algn="r"/>
            <a:r>
              <a:rPr lang="en-US" altLang="en-US" sz="1200" b="0" i="0" dirty="0">
                <a:solidFill>
                  <a:schemeClr val="tx1"/>
                </a:solidFill>
                <a:latin typeface="Liberation Sans" panose="020B0604020202020204" pitchFamily="34" charset="0"/>
              </a:rPr>
              <a:t>Use of cost flow methods in major U.S. companies</a:t>
            </a:r>
          </a:p>
        </p:txBody>
      </p:sp>
      <p:sp>
        <p:nvSpPr>
          <p:cNvPr id="23555" name="Text Box 6"/>
          <p:cNvSpPr txBox="1">
            <a:spLocks noChangeArrowheads="1"/>
          </p:cNvSpPr>
          <p:nvPr/>
        </p:nvSpPr>
        <p:spPr bwMode="auto">
          <a:xfrm>
            <a:off x="457200" y="1600200"/>
            <a:ext cx="3733800" cy="24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lnSpc>
                <a:spcPct val="125000"/>
              </a:lnSpc>
              <a:spcBef>
                <a:spcPct val="50000"/>
              </a:spcBef>
              <a:defRPr/>
            </a:pPr>
            <a:r>
              <a:rPr lang="en-US" sz="2500" i="0" dirty="0" smtClean="0">
                <a:solidFill>
                  <a:schemeClr val="tx1"/>
                </a:solidFill>
                <a:latin typeface="Liberation Sans" panose="020B0604020202020204" pitchFamily="34" charset="0"/>
              </a:rPr>
              <a:t>Cost flow assumptions DO NOT </a:t>
            </a:r>
            <a:r>
              <a:rPr lang="en-US" sz="2500" b="0" i="0" dirty="0" smtClean="0">
                <a:solidFill>
                  <a:schemeClr val="tx1"/>
                </a:solidFill>
                <a:latin typeface="Liberation Sans" panose="020B0604020202020204" pitchFamily="34" charset="0"/>
              </a:rPr>
              <a:t>need to be consistent with the physical movement of the goods</a:t>
            </a:r>
          </a:p>
        </p:txBody>
      </p:sp>
      <p:pic>
        <p:nvPicPr>
          <p:cNvPr id="25604" name="Picture 9"/>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4724400" y="1620838"/>
            <a:ext cx="4114800"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25605"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r>
              <a:rPr lang="en-US" sz="3200" i="0" dirty="0">
                <a:solidFill>
                  <a:schemeClr val="tx2">
                    <a:lumMod val="75000"/>
                  </a:schemeClr>
                </a:solidFill>
                <a:latin typeface="Liberation Sans" panose="020B0604020202020204" pitchFamily="34" charset="0"/>
              </a:rPr>
              <a:t>Cost Flow </a:t>
            </a:r>
            <a:r>
              <a:rPr lang="en-US" sz="3200" i="0" dirty="0" smtClean="0">
                <a:solidFill>
                  <a:schemeClr val="tx2">
                    <a:lumMod val="75000"/>
                  </a:schemeClr>
                </a:solidFill>
                <a:latin typeface="Liberation Sans" panose="020B0604020202020204" pitchFamily="34" charset="0"/>
              </a:rPr>
              <a:t>Assumptions</a:t>
            </a:r>
            <a:endParaRPr lang="en-US" sz="3200" i="0" dirty="0">
              <a:solidFill>
                <a:schemeClr val="tx2">
                  <a:lumMod val="75000"/>
                </a:schemeClr>
              </a:solidFill>
              <a:latin typeface="Liberation Sans" panose="020B0604020202020204" pitchFamily="34" charset="0"/>
            </a:endParaRPr>
          </a:p>
        </p:txBody>
      </p:sp>
      <p:sp>
        <p:nvSpPr>
          <p:cNvPr id="25606"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25607"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2</a:t>
            </a:r>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2174874"/>
            <a:ext cx="8534399" cy="3249729"/>
          </a:xfrm>
          <a:prstGeom prst="rect">
            <a:avLst/>
          </a:prstGeom>
          <a:noFill/>
          <a:ln w="12700"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sp>
        <p:nvSpPr>
          <p:cNvPr id="26627" name="Text Box 12"/>
          <p:cNvSpPr txBox="1">
            <a:spLocks noChangeArrowheads="1"/>
          </p:cNvSpPr>
          <p:nvPr/>
        </p:nvSpPr>
        <p:spPr bwMode="auto">
          <a:xfrm>
            <a:off x="533400" y="1295400"/>
            <a:ext cx="8001000" cy="46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pPr>
            <a:r>
              <a:rPr lang="en-US" altLang="en-US" sz="2200" i="0" dirty="0">
                <a:solidFill>
                  <a:schemeClr val="tx1"/>
                </a:solidFill>
                <a:latin typeface="Liberation Sans" panose="020B0604020202020204" pitchFamily="34" charset="0"/>
              </a:rPr>
              <a:t>Illustration:  </a:t>
            </a:r>
            <a:r>
              <a:rPr lang="en-US" altLang="en-US" sz="2200" b="0" i="0" dirty="0">
                <a:solidFill>
                  <a:schemeClr val="tx1"/>
                </a:solidFill>
                <a:latin typeface="Liberation Sans" panose="020B0604020202020204" pitchFamily="34" charset="0"/>
              </a:rPr>
              <a:t>Data for Houston Electronics’ Astro condensers.</a:t>
            </a:r>
          </a:p>
        </p:txBody>
      </p:sp>
      <p:sp>
        <p:nvSpPr>
          <p:cNvPr id="26628" name="Rectangle 7"/>
          <p:cNvSpPr>
            <a:spLocks noChangeArrowheads="1"/>
          </p:cNvSpPr>
          <p:nvPr/>
        </p:nvSpPr>
        <p:spPr bwMode="auto">
          <a:xfrm>
            <a:off x="7568555" y="1828800"/>
            <a:ext cx="1346845"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6-5</a:t>
            </a:r>
          </a:p>
        </p:txBody>
      </p:sp>
      <p:sp>
        <p:nvSpPr>
          <p:cNvPr id="24581" name="Rectangle 8"/>
          <p:cNvSpPr>
            <a:spLocks noChangeArrowheads="1"/>
          </p:cNvSpPr>
          <p:nvPr/>
        </p:nvSpPr>
        <p:spPr bwMode="auto">
          <a:xfrm>
            <a:off x="152400" y="5687683"/>
            <a:ext cx="8891588" cy="40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p>
            <a:pPr algn="ctr">
              <a:lnSpc>
                <a:spcPct val="115000"/>
              </a:lnSpc>
              <a:defRPr/>
            </a:pPr>
            <a:r>
              <a:rPr lang="en-US" sz="1800" i="0" dirty="0">
                <a:solidFill>
                  <a:schemeClr val="tx1"/>
                </a:solidFill>
                <a:latin typeface="Liberation Sans" panose="020B0604020202020204" pitchFamily="34" charset="0"/>
              </a:rPr>
              <a:t>(Beginning Inventory + Purchases) - Ending Inventory = </a:t>
            </a:r>
            <a:r>
              <a:rPr lang="en-US" sz="1800" i="0" dirty="0">
                <a:solidFill>
                  <a:schemeClr val="accent6">
                    <a:lumMod val="50000"/>
                  </a:schemeClr>
                </a:solidFill>
                <a:latin typeface="Liberation Sans" panose="020B0604020202020204" pitchFamily="34" charset="0"/>
              </a:rPr>
              <a:t>Cost of Goods Sold</a:t>
            </a:r>
          </a:p>
        </p:txBody>
      </p:sp>
      <p:sp>
        <p:nvSpPr>
          <p:cNvPr id="26630"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r>
              <a:rPr lang="en-US" altLang="en-US" sz="3200" i="0" dirty="0">
                <a:solidFill>
                  <a:schemeClr val="tx2">
                    <a:lumMod val="75000"/>
                  </a:schemeClr>
                </a:solidFill>
                <a:latin typeface="Liberation Sans" panose="020B0604020202020204" pitchFamily="34" charset="0"/>
              </a:rPr>
              <a:t>Cost Flow Assumptions</a:t>
            </a:r>
          </a:p>
        </p:txBody>
      </p:sp>
      <p:sp>
        <p:nvSpPr>
          <p:cNvPr id="26631"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26632"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2</a:t>
            </a:r>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33400" y="1952625"/>
            <a:ext cx="7543800" cy="3330575"/>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marL="342900" indent="-342900">
              <a:defRPr sz="2800" b="1" i="1">
                <a:solidFill>
                  <a:srgbClr val="BC0000"/>
                </a:solidFill>
                <a:latin typeface="Comic Sans MS" pitchFamily="66" charset="0"/>
              </a:defRPr>
            </a:lvl1pPr>
            <a:lvl2pPr marL="68580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lvl="1">
              <a:lnSpc>
                <a:spcPct val="125000"/>
              </a:lnSpc>
              <a:spcBef>
                <a:spcPts val="1600"/>
              </a:spcBef>
              <a:buClr>
                <a:srgbClr val="800000"/>
              </a:buClr>
              <a:buSzPct val="80000"/>
              <a:buFont typeface="Wingdings" pitchFamily="2" charset="2"/>
              <a:buChar char="u"/>
            </a:pPr>
            <a:r>
              <a:rPr lang="en-US" altLang="en-US" sz="2100" i="0" dirty="0">
                <a:solidFill>
                  <a:srgbClr val="000000"/>
                </a:solidFill>
                <a:latin typeface="Liberation Sans" panose="020B0604020202020204" pitchFamily="34" charset="0"/>
              </a:rPr>
              <a:t>Costs of the earliest goods purchased </a:t>
            </a:r>
            <a:r>
              <a:rPr lang="en-US" altLang="en-US" sz="2100" b="0" i="0" dirty="0">
                <a:solidFill>
                  <a:srgbClr val="000000"/>
                </a:solidFill>
                <a:latin typeface="Liberation Sans" panose="020B0604020202020204" pitchFamily="34" charset="0"/>
              </a:rPr>
              <a:t>are the first to be recognized in determining cost of goods sold.</a:t>
            </a:r>
          </a:p>
          <a:p>
            <a:pPr lvl="1">
              <a:lnSpc>
                <a:spcPct val="125000"/>
              </a:lnSpc>
              <a:spcBef>
                <a:spcPts val="1600"/>
              </a:spcBef>
              <a:buClr>
                <a:srgbClr val="800000"/>
              </a:buClr>
              <a:buSzPct val="80000"/>
              <a:buFont typeface="Wingdings" pitchFamily="2" charset="2"/>
              <a:buChar char="u"/>
            </a:pPr>
            <a:r>
              <a:rPr lang="en-US" altLang="en-US" sz="2100" b="0" i="0" dirty="0">
                <a:solidFill>
                  <a:srgbClr val="000000"/>
                </a:solidFill>
                <a:latin typeface="Liberation Sans" panose="020B0604020202020204" pitchFamily="34" charset="0"/>
              </a:rPr>
              <a:t>Often parallels actual physical flow of merchandise.</a:t>
            </a:r>
          </a:p>
          <a:p>
            <a:pPr lvl="1">
              <a:lnSpc>
                <a:spcPct val="125000"/>
              </a:lnSpc>
              <a:spcBef>
                <a:spcPts val="1600"/>
              </a:spcBef>
              <a:buClr>
                <a:srgbClr val="800000"/>
              </a:buClr>
              <a:buSzPct val="80000"/>
              <a:buFont typeface="Wingdings" pitchFamily="2" charset="2"/>
              <a:buChar char="u"/>
            </a:pPr>
            <a:r>
              <a:rPr lang="en-US" altLang="en-US" sz="2100" b="0" i="0" dirty="0">
                <a:solidFill>
                  <a:srgbClr val="000000"/>
                </a:solidFill>
                <a:latin typeface="Liberation Sans" panose="020B0604020202020204" pitchFamily="34" charset="0"/>
              </a:rPr>
              <a:t>Companies determine the cost of the ending inventory by taking the unit cost of the most recent purchase and working backward until all units of inventory have been costed.</a:t>
            </a:r>
          </a:p>
        </p:txBody>
      </p:sp>
      <p:sp>
        <p:nvSpPr>
          <p:cNvPr id="27651" name="Text Box 7"/>
          <p:cNvSpPr txBox="1">
            <a:spLocks noChangeArrowheads="1"/>
          </p:cNvSpPr>
          <p:nvPr/>
        </p:nvSpPr>
        <p:spPr bwMode="auto">
          <a:xfrm>
            <a:off x="547688" y="1295400"/>
            <a:ext cx="68437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pPr>
            <a:r>
              <a:rPr lang="en-US" altLang="en-US" i="0" dirty="0" smtClean="0">
                <a:solidFill>
                  <a:schemeClr val="tx1"/>
                </a:solidFill>
                <a:latin typeface="Liberation Sans" panose="020B0604020202020204" pitchFamily="34" charset="0"/>
              </a:rPr>
              <a:t>FIRST-IN, FIRST-OUT (FIFO)</a:t>
            </a:r>
            <a:endParaRPr lang="en-US" altLang="en-US" i="0" dirty="0">
              <a:solidFill>
                <a:schemeClr val="tx1"/>
              </a:solidFill>
              <a:latin typeface="Liberation Sans" panose="020B0604020202020204" pitchFamily="34" charset="0"/>
            </a:endParaRPr>
          </a:p>
        </p:txBody>
      </p:sp>
      <p:sp>
        <p:nvSpPr>
          <p:cNvPr id="27652"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r>
              <a:rPr lang="en-US" altLang="en-US" sz="3200" i="0" dirty="0">
                <a:solidFill>
                  <a:schemeClr val="tx2">
                    <a:lumMod val="75000"/>
                  </a:schemeClr>
                </a:solidFill>
                <a:latin typeface="Liberation Sans" panose="020B0604020202020204" pitchFamily="34" charset="0"/>
              </a:rPr>
              <a:t>Cost Flow Assumptions</a:t>
            </a:r>
          </a:p>
        </p:txBody>
      </p:sp>
      <p:sp>
        <p:nvSpPr>
          <p:cNvPr id="27653"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2765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2</a:t>
            </a:r>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685800" y="3365500"/>
            <a:ext cx="3581400" cy="1649413"/>
          </a:xfrm>
          <a:prstGeom prst="rect">
            <a:avLst/>
          </a:prstGeom>
          <a:solidFill>
            <a:schemeClr val="bg1"/>
          </a:solidFill>
          <a:ln>
            <a:noFill/>
          </a:ln>
          <a:extLs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231775">
              <a:defRPr sz="2800" b="1" i="1">
                <a:solidFill>
                  <a:srgbClr val="BC0000"/>
                </a:solidFill>
                <a:latin typeface="Comic Sans MS" pitchFamily="66" charset="0"/>
              </a:defRPr>
            </a:lvl1pPr>
            <a:lvl2pPr marL="855663"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50000"/>
              </a:spcBef>
              <a:buSzPct val="80000"/>
            </a:pPr>
            <a:r>
              <a:rPr lang="en-US" altLang="en-US" sz="2200" i="0" dirty="0">
                <a:solidFill>
                  <a:schemeClr val="tx1"/>
                </a:solidFill>
                <a:latin typeface="Liberation Sans" panose="020B0604020202020204" pitchFamily="34" charset="0"/>
              </a:rPr>
              <a:t>One Classification:</a:t>
            </a:r>
          </a:p>
          <a:p>
            <a:pPr lvl="1">
              <a:lnSpc>
                <a:spcPct val="120000"/>
              </a:lnSpc>
              <a:spcBef>
                <a:spcPct val="50000"/>
              </a:spcBef>
              <a:buClr>
                <a:srgbClr val="800000"/>
              </a:buClr>
              <a:buSzPct val="80000"/>
              <a:buFont typeface="Wingdings" pitchFamily="2" charset="2"/>
              <a:buChar char="u"/>
            </a:pPr>
            <a:r>
              <a:rPr lang="en-US" altLang="en-US" sz="2200" i="0" dirty="0">
                <a:solidFill>
                  <a:schemeClr val="tx1"/>
                </a:solidFill>
                <a:latin typeface="Liberation Sans" panose="020B0604020202020204" pitchFamily="34" charset="0"/>
              </a:rPr>
              <a:t>Inventory</a:t>
            </a:r>
          </a:p>
          <a:p>
            <a:pPr>
              <a:lnSpc>
                <a:spcPct val="120000"/>
              </a:lnSpc>
              <a:spcBef>
                <a:spcPct val="50000"/>
              </a:spcBef>
              <a:buSzPct val="80000"/>
              <a:buFontTx/>
              <a:buBlip>
                <a:blip r:embed="rId3"/>
              </a:buBlip>
            </a:pPr>
            <a:endParaRPr lang="en-US" altLang="en-US" sz="2200" b="0" i="0" dirty="0">
              <a:solidFill>
                <a:schemeClr val="tx1"/>
              </a:solidFill>
              <a:latin typeface="Liberation Sans" panose="020B0604020202020204" pitchFamily="34" charset="0"/>
            </a:endParaRPr>
          </a:p>
        </p:txBody>
      </p:sp>
      <p:sp>
        <p:nvSpPr>
          <p:cNvPr id="9219" name="Rectangle 4"/>
          <p:cNvSpPr>
            <a:spLocks noChangeArrowheads="1"/>
          </p:cNvSpPr>
          <p:nvPr/>
        </p:nvSpPr>
        <p:spPr bwMode="auto">
          <a:xfrm>
            <a:off x="4800600" y="3335338"/>
            <a:ext cx="3581400" cy="2225225"/>
          </a:xfrm>
          <a:prstGeom prst="rect">
            <a:avLst/>
          </a:prstGeom>
          <a:solidFill>
            <a:schemeClr val="bg1"/>
          </a:solidFill>
          <a:ln>
            <a:noFill/>
          </a:ln>
          <a:extLs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236538">
              <a:defRPr sz="2800" b="1" i="1">
                <a:solidFill>
                  <a:srgbClr val="BC0000"/>
                </a:solidFill>
                <a:latin typeface="Comic Sans MS" pitchFamily="66" charset="0"/>
              </a:defRPr>
            </a:lvl1pPr>
            <a:lvl2pPr marL="909638"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50000"/>
              </a:spcBef>
              <a:buSzPct val="80000"/>
            </a:pPr>
            <a:r>
              <a:rPr lang="en-US" altLang="en-US" sz="2200" i="0" dirty="0">
                <a:solidFill>
                  <a:schemeClr val="tx1"/>
                </a:solidFill>
                <a:latin typeface="Liberation Sans" panose="020B0604020202020204" pitchFamily="34" charset="0"/>
              </a:rPr>
              <a:t>Three Classifications:</a:t>
            </a:r>
          </a:p>
          <a:p>
            <a:pPr lvl="1">
              <a:lnSpc>
                <a:spcPct val="120000"/>
              </a:lnSpc>
              <a:spcBef>
                <a:spcPct val="50000"/>
              </a:spcBef>
              <a:buClr>
                <a:srgbClr val="800000"/>
              </a:buClr>
              <a:buSzPct val="80000"/>
              <a:buFont typeface="Wingdings" pitchFamily="2" charset="2"/>
              <a:buChar char="u"/>
            </a:pPr>
            <a:r>
              <a:rPr lang="en-US" altLang="en-US" sz="2200" i="0" dirty="0">
                <a:solidFill>
                  <a:schemeClr val="tx2">
                    <a:lumMod val="75000"/>
                  </a:schemeClr>
                </a:solidFill>
                <a:latin typeface="Liberation Sans" panose="020B0604020202020204" pitchFamily="34" charset="0"/>
              </a:rPr>
              <a:t>Raw Materials</a:t>
            </a:r>
          </a:p>
          <a:p>
            <a:pPr lvl="1">
              <a:lnSpc>
                <a:spcPct val="120000"/>
              </a:lnSpc>
              <a:spcBef>
                <a:spcPct val="50000"/>
              </a:spcBef>
              <a:buClr>
                <a:srgbClr val="800000"/>
              </a:buClr>
              <a:buSzPct val="80000"/>
              <a:buFont typeface="Wingdings" pitchFamily="2" charset="2"/>
              <a:buChar char="u"/>
            </a:pPr>
            <a:r>
              <a:rPr lang="en-US" altLang="en-US" sz="2200" i="0" dirty="0">
                <a:solidFill>
                  <a:schemeClr val="tx2">
                    <a:lumMod val="75000"/>
                  </a:schemeClr>
                </a:solidFill>
                <a:latin typeface="Liberation Sans" panose="020B0604020202020204" pitchFamily="34" charset="0"/>
              </a:rPr>
              <a:t>Work in Process</a:t>
            </a:r>
          </a:p>
          <a:p>
            <a:pPr lvl="1">
              <a:lnSpc>
                <a:spcPct val="120000"/>
              </a:lnSpc>
              <a:spcBef>
                <a:spcPct val="50000"/>
              </a:spcBef>
              <a:buClr>
                <a:srgbClr val="800000"/>
              </a:buClr>
              <a:buSzPct val="80000"/>
              <a:buFont typeface="Wingdings" pitchFamily="2" charset="2"/>
              <a:buChar char="u"/>
            </a:pPr>
            <a:r>
              <a:rPr lang="en-US" altLang="en-US" sz="2200" i="0" dirty="0">
                <a:solidFill>
                  <a:schemeClr val="tx2">
                    <a:lumMod val="75000"/>
                  </a:schemeClr>
                </a:solidFill>
                <a:latin typeface="Liberation Sans" panose="020B0604020202020204" pitchFamily="34" charset="0"/>
              </a:rPr>
              <a:t>Finished Goods</a:t>
            </a:r>
          </a:p>
        </p:txBody>
      </p:sp>
      <p:sp>
        <p:nvSpPr>
          <p:cNvPr id="9220" name="Rectangle 5"/>
          <p:cNvSpPr>
            <a:spLocks noChangeArrowheads="1"/>
          </p:cNvSpPr>
          <p:nvPr/>
        </p:nvSpPr>
        <p:spPr bwMode="auto">
          <a:xfrm>
            <a:off x="685800" y="2300288"/>
            <a:ext cx="3581400" cy="862012"/>
          </a:xfrm>
          <a:prstGeom prst="rect">
            <a:avLst/>
          </a:prstGeom>
          <a:solidFill>
            <a:srgbClr val="F6E27C"/>
          </a:solidFill>
          <a:ln w="28575" cap="sq">
            <a:solidFill>
              <a:schemeClr val="tx1"/>
            </a:solidFill>
            <a:miter lim="800000"/>
            <a:headEnd type="none" w="sm" len="sm"/>
            <a:tailEnd type="none" w="sm" len="sm"/>
          </a:ln>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500" i="0" dirty="0">
                <a:solidFill>
                  <a:schemeClr val="tx1"/>
                </a:solidFill>
                <a:latin typeface="Liberation Sans" panose="020B0604020202020204" pitchFamily="34" charset="0"/>
              </a:rPr>
              <a:t>Merchandising </a:t>
            </a:r>
            <a:r>
              <a:rPr lang="en-US" altLang="en-US" sz="2500" b="0" i="0" dirty="0">
                <a:solidFill>
                  <a:schemeClr val="tx1"/>
                </a:solidFill>
                <a:latin typeface="Liberation Sans" panose="020B0604020202020204" pitchFamily="34" charset="0"/>
              </a:rPr>
              <a:t>Company</a:t>
            </a:r>
          </a:p>
        </p:txBody>
      </p:sp>
      <p:sp>
        <p:nvSpPr>
          <p:cNvPr id="9221" name="Rectangle 6"/>
          <p:cNvSpPr>
            <a:spLocks noChangeArrowheads="1"/>
          </p:cNvSpPr>
          <p:nvPr/>
        </p:nvSpPr>
        <p:spPr bwMode="auto">
          <a:xfrm>
            <a:off x="4800600" y="2298700"/>
            <a:ext cx="3581400" cy="862013"/>
          </a:xfrm>
          <a:prstGeom prst="rect">
            <a:avLst/>
          </a:prstGeom>
          <a:solidFill>
            <a:srgbClr val="F6E27C"/>
          </a:solidFill>
          <a:ln w="28575" cap="sq">
            <a:solidFill>
              <a:schemeClr val="tx1"/>
            </a:solidFill>
            <a:miter lim="800000"/>
            <a:headEnd type="none" w="sm" len="sm"/>
            <a:tailEnd type="none" w="sm" len="sm"/>
          </a:ln>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500" i="0" dirty="0">
                <a:solidFill>
                  <a:schemeClr val="tx1"/>
                </a:solidFill>
                <a:latin typeface="Liberation Sans" panose="020B0604020202020204" pitchFamily="34" charset="0"/>
              </a:rPr>
              <a:t>Manufacturing </a:t>
            </a:r>
            <a:r>
              <a:rPr lang="en-US" altLang="en-US" sz="2500" b="0" i="0" dirty="0">
                <a:solidFill>
                  <a:schemeClr val="tx1"/>
                </a:solidFill>
                <a:latin typeface="Liberation Sans" panose="020B0604020202020204" pitchFamily="34" charset="0"/>
              </a:rPr>
              <a:t>Company</a:t>
            </a:r>
          </a:p>
        </p:txBody>
      </p:sp>
      <p:sp>
        <p:nvSpPr>
          <p:cNvPr id="9224" name="Rectangle 10"/>
          <p:cNvSpPr>
            <a:spLocks noChangeArrowheads="1"/>
          </p:cNvSpPr>
          <p:nvPr/>
        </p:nvSpPr>
        <p:spPr bwMode="auto">
          <a:xfrm>
            <a:off x="1600200" y="4830763"/>
            <a:ext cx="2514600" cy="1570037"/>
          </a:xfrm>
          <a:prstGeom prst="rect">
            <a:avLst/>
          </a:prstGeom>
          <a:noFill/>
          <a:ln w="19050" cap="sq"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1600" i="0" dirty="0">
                <a:solidFill>
                  <a:srgbClr val="004274"/>
                </a:solidFill>
                <a:latin typeface="Liberation Sans" panose="020B0604020202020204" pitchFamily="34" charset="0"/>
              </a:rPr>
              <a:t>Helpful Hint</a:t>
            </a:r>
            <a:r>
              <a:rPr lang="en-US" altLang="en-US" sz="1600" b="0" i="0" dirty="0">
                <a:solidFill>
                  <a:srgbClr val="004274"/>
                </a:solidFill>
                <a:latin typeface="Liberation Sans" panose="020B0604020202020204" pitchFamily="34" charset="0"/>
              </a:rPr>
              <a:t> </a:t>
            </a:r>
          </a:p>
          <a:p>
            <a:r>
              <a:rPr lang="en-US" altLang="en-US" sz="1600" b="0" i="0" dirty="0">
                <a:solidFill>
                  <a:schemeClr val="tx1"/>
                </a:solidFill>
                <a:latin typeface="Liberation Sans" panose="020B0604020202020204" pitchFamily="34" charset="0"/>
              </a:rPr>
              <a:t>Regardless of the</a:t>
            </a:r>
          </a:p>
          <a:p>
            <a:r>
              <a:rPr lang="en-US" altLang="en-US" sz="1600" b="0" i="0" dirty="0">
                <a:solidFill>
                  <a:schemeClr val="tx1"/>
                </a:solidFill>
                <a:latin typeface="Liberation Sans" panose="020B0604020202020204" pitchFamily="34" charset="0"/>
              </a:rPr>
              <a:t>classification, companies report all inventories under Current Assets on the balance sheet.</a:t>
            </a:r>
          </a:p>
        </p:txBody>
      </p:sp>
      <p:sp>
        <p:nvSpPr>
          <p:cNvPr id="922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1</a:t>
            </a:r>
          </a:p>
        </p:txBody>
      </p:sp>
      <p:sp>
        <p:nvSpPr>
          <p:cNvPr id="10" name="Text Box 9"/>
          <p:cNvSpPr txBox="1">
            <a:spLocks noChangeArrowheads="1"/>
          </p:cNvSpPr>
          <p:nvPr/>
        </p:nvSpPr>
        <p:spPr bwMode="auto">
          <a:xfrm>
            <a:off x="533400" y="1447800"/>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i="0" dirty="0" smtClean="0">
                <a:solidFill>
                  <a:schemeClr val="tx2">
                    <a:lumMod val="75000"/>
                  </a:schemeClr>
                </a:solidFill>
                <a:latin typeface="Liberation Sans" panose="020B0604020202020204" pitchFamily="34" charset="0"/>
              </a:rPr>
              <a:t>Classifying Inventory</a:t>
            </a:r>
          </a:p>
        </p:txBody>
      </p:sp>
      <p:sp>
        <p:nvSpPr>
          <p:cNvPr id="11" name="Rectangle 10"/>
          <p:cNvSpPr>
            <a:spLocks noChangeArrowheads="1"/>
          </p:cNvSpPr>
          <p:nvPr/>
        </p:nvSpPr>
        <p:spPr bwMode="auto">
          <a:xfrm>
            <a:off x="290286" y="405765"/>
            <a:ext cx="2249714" cy="677228"/>
          </a:xfrm>
          <a:prstGeom prst="rect">
            <a:avLst/>
          </a:prstGeom>
          <a:solidFill>
            <a:schemeClr val="bg1">
              <a:lumMod val="85000"/>
            </a:schemeClr>
          </a:solidFill>
          <a:ln>
            <a:noFill/>
          </a:ln>
          <a:effectLst/>
        </p:spPr>
        <p:txBody>
          <a:bodyPr wrap="none" lIns="86493" tIns="43247" rIns="86493" bIns="43247" anchor="ctr"/>
          <a:lstStyle/>
          <a:p>
            <a:pPr algn="l"/>
            <a:r>
              <a:rPr lang="en-US" altLang="en-US" sz="1700" b="1" i="0" dirty="0">
                <a:solidFill>
                  <a:schemeClr val="tx1"/>
                </a:solidFill>
                <a:latin typeface="Liberation Sans" panose="020B0604020202020204" pitchFamily="34" charset="0"/>
              </a:rPr>
              <a:t>LEARNING</a:t>
            </a:r>
          </a:p>
          <a:p>
            <a:pPr algn="l"/>
            <a:r>
              <a:rPr lang="en-US" altLang="en-US" sz="1700" b="1" i="0" dirty="0">
                <a:solidFill>
                  <a:schemeClr val="tx1"/>
                </a:solidFill>
                <a:latin typeface="Liberation Sans" panose="020B0604020202020204" pitchFamily="34" charset="0"/>
              </a:rPr>
              <a:t>OBJECTIVE</a:t>
            </a:r>
          </a:p>
        </p:txBody>
      </p:sp>
      <p:sp>
        <p:nvSpPr>
          <p:cNvPr id="12" name="Rectangle 5"/>
          <p:cNvSpPr>
            <a:spLocks noChangeArrowheads="1"/>
          </p:cNvSpPr>
          <p:nvPr/>
        </p:nvSpPr>
        <p:spPr bwMode="auto">
          <a:xfrm>
            <a:off x="2540000" y="274320"/>
            <a:ext cx="6241143" cy="928688"/>
          </a:xfrm>
          <a:prstGeom prst="rect">
            <a:avLst/>
          </a:prstGeom>
          <a:solidFill>
            <a:srgbClr val="0027A4"/>
          </a:solidFill>
          <a:ln>
            <a:noFill/>
          </a:ln>
          <a:effectLst/>
        </p:spPr>
        <p:txBody>
          <a:bodyPr wrap="square" lIns="86493" tIns="27432" rIns="86493" bIns="43247" anchor="ctr"/>
          <a:lstStyle/>
          <a:p>
            <a:pPr marL="111120"/>
            <a:r>
              <a:rPr lang="en-US" sz="2400" i="0" dirty="0">
                <a:solidFill>
                  <a:schemeClr val="bg1"/>
                </a:solidFill>
                <a:latin typeface="Liberation Sans" panose="020B0604020202020204" pitchFamily="34" charset="0"/>
              </a:rPr>
              <a:t>Discuss how to classify and determine inventory.</a:t>
            </a:r>
          </a:p>
        </p:txBody>
      </p:sp>
      <p:sp>
        <p:nvSpPr>
          <p:cNvPr id="13" name="Oval 12"/>
          <p:cNvSpPr/>
          <p:nvPr/>
        </p:nvSpPr>
        <p:spPr bwMode="auto">
          <a:xfrm>
            <a:off x="1872343" y="485775"/>
            <a:ext cx="522514" cy="51435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86493" tIns="0" rIns="86493" bIns="43247" numCol="1" spcCol="0" rtlCol="0" fromWordArt="0" anchor="ctr" anchorCtr="0" forceAA="0" compatLnSpc="1">
            <a:prstTxWarp prst="textNoShape">
              <a:avLst/>
            </a:prstTxWarp>
            <a:noAutofit/>
          </a:bodyPr>
          <a:lstStyle/>
          <a:p>
            <a:pPr algn="ctr"/>
            <a:r>
              <a:rPr lang="en-US" sz="2400" i="0" dirty="0">
                <a:solidFill>
                  <a:schemeClr val="accent3"/>
                </a:solidFill>
                <a:latin typeface="Liberation Sans" panose="020B0604020202020204" pitchFamily="34" charset="0"/>
              </a:rPr>
              <a:t>1</a:t>
            </a:r>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1295400"/>
            <a:ext cx="8534400" cy="452354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199693" name="Rectangle 13"/>
          <p:cNvSpPr>
            <a:spLocks noChangeArrowheads="1"/>
          </p:cNvSpPr>
          <p:nvPr/>
        </p:nvSpPr>
        <p:spPr bwMode="auto">
          <a:xfrm>
            <a:off x="304800" y="4800600"/>
            <a:ext cx="3733800" cy="255588"/>
          </a:xfrm>
          <a:prstGeom prst="rect">
            <a:avLst/>
          </a:prstGeom>
          <a:solidFill>
            <a:schemeClr val="bg1"/>
          </a:solidFill>
          <a:ln w="19050" algn="ctr">
            <a:noFill/>
            <a:miter lim="800000"/>
            <a:headEnd/>
            <a:tailEnd/>
          </a:ln>
          <a:effectLs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199707" name="Rectangle 27"/>
          <p:cNvSpPr>
            <a:spLocks noChangeArrowheads="1"/>
          </p:cNvSpPr>
          <p:nvPr/>
        </p:nvSpPr>
        <p:spPr bwMode="auto">
          <a:xfrm>
            <a:off x="304800" y="5029200"/>
            <a:ext cx="3733800" cy="255588"/>
          </a:xfrm>
          <a:prstGeom prst="rect">
            <a:avLst/>
          </a:prstGeom>
          <a:solidFill>
            <a:schemeClr val="bg1"/>
          </a:solidFill>
          <a:ln w="19050" algn="ctr">
            <a:noFill/>
            <a:miter lim="800000"/>
            <a:headEnd/>
            <a:tailEnd/>
          </a:ln>
          <a:effectLs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199708" name="Rectangle 28"/>
          <p:cNvSpPr>
            <a:spLocks noChangeArrowheads="1"/>
          </p:cNvSpPr>
          <p:nvPr/>
        </p:nvSpPr>
        <p:spPr bwMode="auto">
          <a:xfrm>
            <a:off x="304800" y="5334000"/>
            <a:ext cx="3733800" cy="658812"/>
          </a:xfrm>
          <a:prstGeom prst="rect">
            <a:avLst/>
          </a:prstGeom>
          <a:solidFill>
            <a:schemeClr val="bg1"/>
          </a:solidFill>
          <a:ln w="19050" algn="ctr">
            <a:noFill/>
            <a:miter lim="800000"/>
            <a:headEnd/>
            <a:tailEnd/>
          </a:ln>
          <a:effectLs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199713" name="Rectangle 33"/>
          <p:cNvSpPr>
            <a:spLocks noChangeArrowheads="1"/>
          </p:cNvSpPr>
          <p:nvPr/>
        </p:nvSpPr>
        <p:spPr bwMode="auto">
          <a:xfrm>
            <a:off x="4038600" y="5029200"/>
            <a:ext cx="4800600" cy="255587"/>
          </a:xfrm>
          <a:prstGeom prst="rect">
            <a:avLst/>
          </a:prstGeom>
          <a:solidFill>
            <a:schemeClr val="bg1"/>
          </a:solidFill>
          <a:ln w="19050" algn="ctr">
            <a:noFill/>
            <a:miter lim="800000"/>
            <a:headEnd/>
            <a:tailEnd/>
          </a:ln>
          <a:effectLs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199714" name="Rectangle 34"/>
          <p:cNvSpPr>
            <a:spLocks noChangeArrowheads="1"/>
          </p:cNvSpPr>
          <p:nvPr/>
        </p:nvSpPr>
        <p:spPr bwMode="auto">
          <a:xfrm>
            <a:off x="4038600" y="5334000"/>
            <a:ext cx="4800600" cy="658812"/>
          </a:xfrm>
          <a:prstGeom prst="rect">
            <a:avLst/>
          </a:prstGeom>
          <a:solidFill>
            <a:schemeClr val="bg1"/>
          </a:solidFill>
          <a:ln w="19050" algn="ctr">
            <a:noFill/>
            <a:miter lim="800000"/>
            <a:headEnd/>
            <a:tailEnd/>
          </a:ln>
          <a:effectLs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28681"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pPr>
              <a:buSzPct val="80000"/>
            </a:pPr>
            <a:r>
              <a:rPr lang="en-US" altLang="en-US" sz="3200" i="0" dirty="0" smtClean="0">
                <a:solidFill>
                  <a:schemeClr val="tx1"/>
                </a:solidFill>
                <a:latin typeface="Liberation Sans" panose="020B0604020202020204" pitchFamily="34" charset="0"/>
              </a:rPr>
              <a:t>FIRST-IN, FIRST-OUT (FIFO)</a:t>
            </a:r>
            <a:endParaRPr lang="en-US" altLang="en-US" sz="3200" i="0" dirty="0">
              <a:solidFill>
                <a:schemeClr val="tx1"/>
              </a:solidFill>
              <a:latin typeface="Liberation Sans" panose="020B0604020202020204" pitchFamily="34" charset="0"/>
            </a:endParaRPr>
          </a:p>
        </p:txBody>
      </p:sp>
      <p:sp>
        <p:nvSpPr>
          <p:cNvPr id="28682"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99698" name="Line 18"/>
          <p:cNvSpPr>
            <a:spLocks noChangeShapeType="1"/>
          </p:cNvSpPr>
          <p:nvPr/>
        </p:nvSpPr>
        <p:spPr bwMode="auto">
          <a:xfrm>
            <a:off x="7696200" y="4191000"/>
            <a:ext cx="0" cy="990600"/>
          </a:xfrm>
          <a:prstGeom prst="line">
            <a:avLst/>
          </a:prstGeom>
          <a:noFill/>
          <a:ln w="28575">
            <a:solidFill>
              <a:srgbClr val="B00000"/>
            </a:solidFill>
            <a:round/>
            <a:headEnd/>
            <a:tailEnd type="triangle" w="med" len="med"/>
          </a:ln>
          <a:effectLst/>
          <a:extLst/>
        </p:spPr>
        <p:txBody>
          <a:bodyPr lIns="90488" tIns="44450" rIns="90488" bIns="44450"/>
          <a:lstStyle/>
          <a:p>
            <a:pPr>
              <a:defRPr/>
            </a:pPr>
            <a:endParaRPr lang="en-US" dirty="0">
              <a:effectLst>
                <a:outerShdw blurRad="38100" dist="38100" dir="2700000" algn="tl">
                  <a:srgbClr val="000000">
                    <a:alpha val="43137"/>
                  </a:srgbClr>
                </a:outerShdw>
              </a:effectLst>
              <a:latin typeface="Liberation Sans" panose="020B0604020202020204" pitchFamily="34" charset="0"/>
            </a:endParaRPr>
          </a:p>
        </p:txBody>
      </p:sp>
      <p:sp>
        <p:nvSpPr>
          <p:cNvPr id="2868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2</a:t>
            </a:r>
          </a:p>
        </p:txBody>
      </p:sp>
      <p:sp>
        <p:nvSpPr>
          <p:cNvPr id="28675" name="Rectangle 11"/>
          <p:cNvSpPr>
            <a:spLocks noChangeArrowheads="1"/>
          </p:cNvSpPr>
          <p:nvPr/>
        </p:nvSpPr>
        <p:spPr bwMode="auto">
          <a:xfrm>
            <a:off x="7467600" y="914400"/>
            <a:ext cx="1346845" cy="274434"/>
          </a:xfrm>
          <a:prstGeom prst="rect">
            <a:avLst/>
          </a:prstGeom>
          <a:solidFill>
            <a:schemeClr val="accent3"/>
          </a:solidFill>
          <a:ln>
            <a:noFill/>
          </a:ln>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6-6</a:t>
            </a:r>
          </a:p>
        </p:txBody>
      </p:sp>
    </p:spTree>
    <p:extLst>
      <p:ext uri="{BB962C8B-B14F-4D97-AF65-F5344CB8AC3E}">
        <p14:creationId xmlns:p14="http://schemas.microsoft.com/office/powerpoint/2010/main" val="406658711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99693"/>
                                        </p:tgtEl>
                                      </p:cBhvr>
                                    </p:animEffect>
                                    <p:set>
                                      <p:cBhvr>
                                        <p:cTn id="7" dur="1" fill="hold">
                                          <p:stCondLst>
                                            <p:cond delay="499"/>
                                          </p:stCondLst>
                                        </p:cTn>
                                        <p:tgtEl>
                                          <p:spTgt spid="19969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199707"/>
                                        </p:tgtEl>
                                      </p:cBhvr>
                                    </p:animEffect>
                                    <p:set>
                                      <p:cBhvr>
                                        <p:cTn id="12" dur="1" fill="hold">
                                          <p:stCondLst>
                                            <p:cond delay="499"/>
                                          </p:stCondLst>
                                        </p:cTn>
                                        <p:tgtEl>
                                          <p:spTgt spid="19970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199708"/>
                                        </p:tgtEl>
                                      </p:cBhvr>
                                    </p:animEffect>
                                    <p:set>
                                      <p:cBhvr>
                                        <p:cTn id="17" dur="1" fill="hold">
                                          <p:stCondLst>
                                            <p:cond delay="499"/>
                                          </p:stCondLst>
                                        </p:cTn>
                                        <p:tgtEl>
                                          <p:spTgt spid="19970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99698"/>
                                        </p:tgtEl>
                                        <p:attrNameLst>
                                          <p:attrName>style.visibility</p:attrName>
                                        </p:attrNameLst>
                                      </p:cBhvr>
                                      <p:to>
                                        <p:strVal val="visible"/>
                                      </p:to>
                                    </p:set>
                                    <p:animEffect transition="in" filter="wipe(up)">
                                      <p:cBhvr>
                                        <p:cTn id="22" dur="500"/>
                                        <p:tgtEl>
                                          <p:spTgt spid="1996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199713"/>
                                        </p:tgtEl>
                                      </p:cBhvr>
                                    </p:animEffect>
                                    <p:set>
                                      <p:cBhvr>
                                        <p:cTn id="27" dur="1" fill="hold">
                                          <p:stCondLst>
                                            <p:cond delay="499"/>
                                          </p:stCondLst>
                                        </p:cTn>
                                        <p:tgtEl>
                                          <p:spTgt spid="199713"/>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199714"/>
                                        </p:tgtEl>
                                      </p:cBhvr>
                                    </p:animEffect>
                                    <p:set>
                                      <p:cBhvr>
                                        <p:cTn id="32" dur="1" fill="hold">
                                          <p:stCondLst>
                                            <p:cond delay="499"/>
                                          </p:stCondLst>
                                        </p:cTn>
                                        <p:tgtEl>
                                          <p:spTgt spid="1997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93" grpId="0" animBg="1"/>
      <p:bldP spid="199707" grpId="0" animBg="1"/>
      <p:bldP spid="199708" grpId="0" animBg="1"/>
      <p:bldP spid="199713" grpId="0" animBg="1"/>
      <p:bldP spid="1997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799" y="1371600"/>
            <a:ext cx="8509645" cy="384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29699" name="Rectangle 14"/>
          <p:cNvSpPr>
            <a:spLocks noChangeArrowheads="1"/>
          </p:cNvSpPr>
          <p:nvPr/>
        </p:nvSpPr>
        <p:spPr bwMode="auto">
          <a:xfrm>
            <a:off x="2743200" y="5486400"/>
            <a:ext cx="36576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1600" i="0" dirty="0">
                <a:solidFill>
                  <a:srgbClr val="004274"/>
                </a:solidFill>
                <a:latin typeface="Liberation Sans" panose="020B0604020202020204" pitchFamily="34" charset="0"/>
              </a:rPr>
              <a:t>Helpful Hint</a:t>
            </a:r>
            <a:r>
              <a:rPr lang="en-US" altLang="en-US" sz="1600" i="0" dirty="0">
                <a:solidFill>
                  <a:srgbClr val="0060A8"/>
                </a:solidFill>
                <a:latin typeface="Liberation Sans" panose="020B0604020202020204" pitchFamily="34" charset="0"/>
              </a:rPr>
              <a:t>  </a:t>
            </a:r>
            <a:r>
              <a:rPr lang="en-US" altLang="en-US" sz="1600" b="0" i="0" dirty="0">
                <a:solidFill>
                  <a:schemeClr val="tx1"/>
                </a:solidFill>
                <a:latin typeface="Liberation Sans" panose="020B0604020202020204" pitchFamily="34" charset="0"/>
              </a:rPr>
              <a:t>Another way of</a:t>
            </a:r>
          </a:p>
          <a:p>
            <a:r>
              <a:rPr lang="en-US" altLang="en-US" sz="1600" b="0" i="0" dirty="0">
                <a:solidFill>
                  <a:schemeClr val="tx1"/>
                </a:solidFill>
                <a:latin typeface="Liberation Sans" panose="020B0604020202020204" pitchFamily="34" charset="0"/>
              </a:rPr>
              <a:t>thinking about the calculation</a:t>
            </a:r>
          </a:p>
          <a:p>
            <a:r>
              <a:rPr lang="en-US" altLang="en-US" sz="1600" b="0" i="0" dirty="0">
                <a:solidFill>
                  <a:schemeClr val="tx1"/>
                </a:solidFill>
                <a:latin typeface="Liberation Sans" panose="020B0604020202020204" pitchFamily="34" charset="0"/>
              </a:rPr>
              <a:t>of FIFO ending inventory is the</a:t>
            </a:r>
          </a:p>
          <a:p>
            <a:r>
              <a:rPr lang="en-US" altLang="en-US" sz="1600" dirty="0">
                <a:solidFill>
                  <a:schemeClr val="tx1"/>
                </a:solidFill>
                <a:latin typeface="Liberation Sans" panose="020B0604020202020204" pitchFamily="34" charset="0"/>
              </a:rPr>
              <a:t>LISH assumption</a:t>
            </a:r>
            <a:r>
              <a:rPr lang="en-US" altLang="en-US" sz="1600" b="0" i="0" dirty="0">
                <a:solidFill>
                  <a:schemeClr val="tx1"/>
                </a:solidFill>
                <a:latin typeface="Liberation Sans" panose="020B0604020202020204" pitchFamily="34" charset="0"/>
              </a:rPr>
              <a:t>—last in still here.</a:t>
            </a:r>
          </a:p>
        </p:txBody>
      </p:sp>
      <p:sp>
        <p:nvSpPr>
          <p:cNvPr id="29701"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9"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pPr>
              <a:buSzPct val="80000"/>
            </a:pPr>
            <a:r>
              <a:rPr lang="en-US" altLang="en-US" sz="3200" i="0" dirty="0" smtClean="0">
                <a:solidFill>
                  <a:schemeClr val="tx1"/>
                </a:solidFill>
                <a:latin typeface="Liberation Sans" panose="020B0604020202020204" pitchFamily="34" charset="0"/>
              </a:rPr>
              <a:t>FIRST-IN, FIRST-OUT (FIFO)</a:t>
            </a:r>
            <a:endParaRPr lang="en-US" altLang="en-US" sz="3200" i="0" dirty="0">
              <a:solidFill>
                <a:schemeClr val="tx1"/>
              </a:solidFill>
              <a:latin typeface="Liberation Sans" panose="020B0604020202020204" pitchFamily="34" charset="0"/>
            </a:endParaRPr>
          </a:p>
        </p:txBody>
      </p:sp>
      <p:sp>
        <p:nvSpPr>
          <p:cNvPr id="10" name="Rectangle 11"/>
          <p:cNvSpPr>
            <a:spLocks noChangeArrowheads="1"/>
          </p:cNvSpPr>
          <p:nvPr/>
        </p:nvSpPr>
        <p:spPr bwMode="auto">
          <a:xfrm>
            <a:off x="7467600" y="914400"/>
            <a:ext cx="1346845" cy="274434"/>
          </a:xfrm>
          <a:prstGeom prst="rect">
            <a:avLst/>
          </a:prstGeom>
          <a:solidFill>
            <a:schemeClr val="accent3"/>
          </a:solidFill>
          <a:ln>
            <a:noFill/>
          </a:ln>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6-6</a:t>
            </a:r>
          </a:p>
        </p:txBody>
      </p:sp>
      <p:sp>
        <p:nvSpPr>
          <p:cNvPr id="11"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533400" y="1981200"/>
            <a:ext cx="7772400" cy="2925763"/>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marL="342900" indent="-342900">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lvl="1">
              <a:lnSpc>
                <a:spcPct val="125000"/>
              </a:lnSpc>
              <a:spcBef>
                <a:spcPts val="1600"/>
              </a:spcBef>
              <a:buClr>
                <a:srgbClr val="800000"/>
              </a:buClr>
              <a:buSzPct val="80000"/>
              <a:buFont typeface="Wingdings" pitchFamily="2" charset="2"/>
              <a:buChar char="u"/>
            </a:pPr>
            <a:r>
              <a:rPr lang="en-US" altLang="en-US" sz="2100" i="0" dirty="0">
                <a:solidFill>
                  <a:schemeClr val="tx1"/>
                </a:solidFill>
                <a:latin typeface="Liberation Sans" panose="020B0604020202020204" pitchFamily="34" charset="0"/>
              </a:rPr>
              <a:t>Costs of the latest goods purchased</a:t>
            </a:r>
            <a:r>
              <a:rPr lang="en-US" altLang="en-US" sz="2100" b="0" i="0" dirty="0">
                <a:solidFill>
                  <a:schemeClr val="tx1"/>
                </a:solidFill>
                <a:latin typeface="Liberation Sans" panose="020B0604020202020204" pitchFamily="34" charset="0"/>
              </a:rPr>
              <a:t> are the first to be recognized in determining cost of goods sold.</a:t>
            </a:r>
          </a:p>
          <a:p>
            <a:pPr lvl="1">
              <a:lnSpc>
                <a:spcPct val="125000"/>
              </a:lnSpc>
              <a:spcBef>
                <a:spcPts val="1600"/>
              </a:spcBef>
              <a:buClr>
                <a:srgbClr val="800000"/>
              </a:buClr>
              <a:buSzPct val="80000"/>
              <a:buFont typeface="Wingdings" pitchFamily="2" charset="2"/>
              <a:buChar char="u"/>
            </a:pPr>
            <a:r>
              <a:rPr lang="en-US" altLang="en-US" sz="2100" i="0" dirty="0">
                <a:solidFill>
                  <a:schemeClr val="tx1"/>
                </a:solidFill>
                <a:latin typeface="Liberation Sans" panose="020B0604020202020204" pitchFamily="34" charset="0"/>
              </a:rPr>
              <a:t>Seldom coincides</a:t>
            </a:r>
            <a:r>
              <a:rPr lang="en-US" altLang="en-US" sz="2100" b="0" i="0" dirty="0">
                <a:solidFill>
                  <a:schemeClr val="tx1"/>
                </a:solidFill>
                <a:latin typeface="Liberation Sans" panose="020B0604020202020204" pitchFamily="34" charset="0"/>
              </a:rPr>
              <a:t> with actual physical flow of merchandise.</a:t>
            </a:r>
          </a:p>
          <a:p>
            <a:pPr lvl="1">
              <a:lnSpc>
                <a:spcPct val="125000"/>
              </a:lnSpc>
              <a:spcBef>
                <a:spcPts val="1600"/>
              </a:spcBef>
              <a:buClr>
                <a:srgbClr val="800000"/>
              </a:buClr>
              <a:buSzPct val="80000"/>
              <a:buFont typeface="Wingdings" pitchFamily="2" charset="2"/>
              <a:buChar char="u"/>
            </a:pPr>
            <a:r>
              <a:rPr lang="en-US" altLang="en-US" sz="2100" i="0" dirty="0">
                <a:solidFill>
                  <a:schemeClr val="tx1"/>
                </a:solidFill>
                <a:latin typeface="Liberation Sans" panose="020B0604020202020204" pitchFamily="34" charset="0"/>
              </a:rPr>
              <a:t>Exceptions </a:t>
            </a:r>
            <a:r>
              <a:rPr lang="en-US" altLang="en-US" sz="2100" b="0" i="0" dirty="0">
                <a:solidFill>
                  <a:schemeClr val="tx1"/>
                </a:solidFill>
                <a:latin typeface="Liberation Sans" panose="020B0604020202020204" pitchFamily="34" charset="0"/>
              </a:rPr>
              <a:t>include goods stored in piles, such as coal or hay.</a:t>
            </a:r>
          </a:p>
        </p:txBody>
      </p:sp>
      <p:sp>
        <p:nvSpPr>
          <p:cNvPr id="30723"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r>
              <a:rPr lang="en-US" altLang="en-US" sz="3200" i="0" dirty="0">
                <a:solidFill>
                  <a:schemeClr val="tx2">
                    <a:lumMod val="75000"/>
                  </a:schemeClr>
                </a:solidFill>
                <a:latin typeface="Liberation Sans" panose="020B0604020202020204" pitchFamily="34" charset="0"/>
              </a:rPr>
              <a:t>Cost Flow Assumptions</a:t>
            </a:r>
          </a:p>
        </p:txBody>
      </p:sp>
      <p:sp>
        <p:nvSpPr>
          <p:cNvPr id="30724"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30725" name="Text Box 25"/>
          <p:cNvSpPr txBox="1">
            <a:spLocks noChangeArrowheads="1"/>
          </p:cNvSpPr>
          <p:nvPr/>
        </p:nvSpPr>
        <p:spPr bwMode="auto">
          <a:xfrm>
            <a:off x="533400" y="1295400"/>
            <a:ext cx="6843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defPPr>
              <a:defRPr lang="en-US"/>
            </a:defPPr>
            <a:lvl1pPr>
              <a:buSzPct val="80000"/>
              <a:defRPr i="0">
                <a:solidFill>
                  <a:srgbClr val="006600"/>
                </a:solidFill>
                <a:latin typeface="Liberation Sans"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dirty="0" smtClean="0">
                <a:solidFill>
                  <a:schemeClr val="tx1"/>
                </a:solidFill>
              </a:rPr>
              <a:t>LAST-IN, FIRST-OUT (LIFO)</a:t>
            </a:r>
            <a:endParaRPr lang="en-US" altLang="en-US" dirty="0">
              <a:solidFill>
                <a:schemeClr val="tx1"/>
              </a:solidFill>
            </a:endParaRPr>
          </a:p>
        </p:txBody>
      </p:sp>
      <p:sp>
        <p:nvSpPr>
          <p:cNvPr id="30726"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2</a:t>
            </a:r>
          </a:p>
        </p:txBody>
      </p:sp>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1295400"/>
            <a:ext cx="8534400" cy="47831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254985" name="Rectangle 9"/>
          <p:cNvSpPr>
            <a:spLocks noChangeArrowheads="1"/>
          </p:cNvSpPr>
          <p:nvPr/>
        </p:nvSpPr>
        <p:spPr bwMode="auto">
          <a:xfrm>
            <a:off x="304800" y="4800600"/>
            <a:ext cx="3886200" cy="250825"/>
          </a:xfrm>
          <a:prstGeom prst="rect">
            <a:avLst/>
          </a:prstGeom>
          <a:solidFill>
            <a:schemeClr val="bg1"/>
          </a:solidFill>
          <a:ln w="19050" algn="ctr">
            <a:noFill/>
            <a:miter lim="800000"/>
            <a:headEnd/>
            <a:tailEnd/>
          </a:ln>
          <a:effectLs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254986" name="Rectangle 10"/>
          <p:cNvSpPr>
            <a:spLocks noChangeArrowheads="1"/>
          </p:cNvSpPr>
          <p:nvPr/>
        </p:nvSpPr>
        <p:spPr bwMode="auto">
          <a:xfrm>
            <a:off x="304800" y="5051425"/>
            <a:ext cx="3886200" cy="282575"/>
          </a:xfrm>
          <a:prstGeom prst="rect">
            <a:avLst/>
          </a:prstGeom>
          <a:solidFill>
            <a:schemeClr val="bg1"/>
          </a:solidFill>
          <a:ln w="19050" algn="ctr">
            <a:noFill/>
            <a:miter lim="800000"/>
            <a:headEnd/>
            <a:tailEnd/>
          </a:ln>
          <a:effectLs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254987" name="Rectangle 11"/>
          <p:cNvSpPr>
            <a:spLocks noChangeArrowheads="1"/>
          </p:cNvSpPr>
          <p:nvPr/>
        </p:nvSpPr>
        <p:spPr bwMode="auto">
          <a:xfrm>
            <a:off x="304800" y="5341937"/>
            <a:ext cx="3886200" cy="830263"/>
          </a:xfrm>
          <a:prstGeom prst="rect">
            <a:avLst/>
          </a:prstGeom>
          <a:solidFill>
            <a:schemeClr val="bg1"/>
          </a:solidFill>
          <a:ln w="19050" algn="ctr">
            <a:noFill/>
            <a:miter lim="800000"/>
            <a:headEnd/>
            <a:tailEnd/>
          </a:ln>
          <a:effectLs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254989" name="Rectangle 13"/>
          <p:cNvSpPr>
            <a:spLocks noChangeArrowheads="1"/>
          </p:cNvSpPr>
          <p:nvPr/>
        </p:nvSpPr>
        <p:spPr bwMode="auto">
          <a:xfrm>
            <a:off x="4191000" y="5089525"/>
            <a:ext cx="4648200" cy="989013"/>
          </a:xfrm>
          <a:prstGeom prst="rect">
            <a:avLst/>
          </a:prstGeom>
          <a:solidFill>
            <a:schemeClr val="bg1"/>
          </a:solidFill>
          <a:ln w="19050" algn="ctr">
            <a:noFill/>
            <a:miter lim="800000"/>
            <a:headEnd/>
            <a:tailEnd/>
          </a:ln>
          <a:effectLs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31753"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3"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pPr>
              <a:buSzPct val="80000"/>
            </a:pPr>
            <a:r>
              <a:rPr lang="en-US" altLang="en-US" sz="3200" i="0" dirty="0" smtClean="0">
                <a:solidFill>
                  <a:schemeClr val="tx1"/>
                </a:solidFill>
                <a:latin typeface="Liberation Sans" panose="020B0604020202020204" pitchFamily="34" charset="0"/>
              </a:rPr>
              <a:t>LAST-IN, FIRST-OUT (LIFO)</a:t>
            </a:r>
            <a:endParaRPr lang="en-US" altLang="en-US" sz="3200" i="0" dirty="0">
              <a:solidFill>
                <a:schemeClr val="tx1"/>
              </a:solidFill>
              <a:latin typeface="Liberation Sans" panose="020B0604020202020204" pitchFamily="34" charset="0"/>
            </a:endParaRPr>
          </a:p>
        </p:txBody>
      </p:sp>
      <p:sp>
        <p:nvSpPr>
          <p:cNvPr id="14" name="Rectangle 11"/>
          <p:cNvSpPr>
            <a:spLocks noChangeArrowheads="1"/>
          </p:cNvSpPr>
          <p:nvPr/>
        </p:nvSpPr>
        <p:spPr bwMode="auto">
          <a:xfrm>
            <a:off x="7467600" y="914400"/>
            <a:ext cx="1346845" cy="274434"/>
          </a:xfrm>
          <a:prstGeom prst="rect">
            <a:avLst/>
          </a:prstGeom>
          <a:solidFill>
            <a:schemeClr val="accent3"/>
          </a:solidFill>
          <a:ln>
            <a:noFill/>
          </a:ln>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a:t>
            </a:r>
            <a:r>
              <a:rPr lang="en-US" altLang="en-US" sz="1200" i="0" dirty="0" smtClean="0">
                <a:solidFill>
                  <a:schemeClr val="tx1"/>
                </a:solidFill>
                <a:latin typeface="Liberation Sans" panose="020B0604020202020204" pitchFamily="34" charset="0"/>
              </a:rPr>
              <a:t>6-8</a:t>
            </a:r>
            <a:endParaRPr lang="en-US" altLang="en-US" sz="1200" i="0" dirty="0">
              <a:solidFill>
                <a:schemeClr val="tx1"/>
              </a:solidFill>
              <a:latin typeface="Liberation Sans" panose="020B0604020202020204" pitchFamily="34" charset="0"/>
            </a:endParaRPr>
          </a:p>
        </p:txBody>
      </p:sp>
      <p:sp>
        <p:nvSpPr>
          <p:cNvPr id="1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254985"/>
                                        </p:tgtEl>
                                      </p:cBhvr>
                                    </p:animEffect>
                                    <p:set>
                                      <p:cBhvr>
                                        <p:cTn id="7" dur="1" fill="hold">
                                          <p:stCondLst>
                                            <p:cond delay="499"/>
                                          </p:stCondLst>
                                        </p:cTn>
                                        <p:tgtEl>
                                          <p:spTgt spid="25498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254986"/>
                                        </p:tgtEl>
                                      </p:cBhvr>
                                    </p:animEffect>
                                    <p:set>
                                      <p:cBhvr>
                                        <p:cTn id="12" dur="1" fill="hold">
                                          <p:stCondLst>
                                            <p:cond delay="499"/>
                                          </p:stCondLst>
                                        </p:cTn>
                                        <p:tgtEl>
                                          <p:spTgt spid="25498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254987"/>
                                        </p:tgtEl>
                                      </p:cBhvr>
                                    </p:animEffect>
                                    <p:set>
                                      <p:cBhvr>
                                        <p:cTn id="17" dur="1" fill="hold">
                                          <p:stCondLst>
                                            <p:cond delay="499"/>
                                          </p:stCondLst>
                                        </p:cTn>
                                        <p:tgtEl>
                                          <p:spTgt spid="25498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1" fill="hold" grpId="0" nodeType="clickEffect">
                                  <p:stCondLst>
                                    <p:cond delay="0"/>
                                  </p:stCondLst>
                                  <p:childTnLst>
                                    <p:animEffect transition="out" filter="wipe(up)">
                                      <p:cBhvr>
                                        <p:cTn id="21" dur="500"/>
                                        <p:tgtEl>
                                          <p:spTgt spid="254989"/>
                                        </p:tgtEl>
                                      </p:cBhvr>
                                    </p:animEffect>
                                    <p:set>
                                      <p:cBhvr>
                                        <p:cTn id="22" dur="1" fill="hold">
                                          <p:stCondLst>
                                            <p:cond delay="499"/>
                                          </p:stCondLst>
                                        </p:cTn>
                                        <p:tgtEl>
                                          <p:spTgt spid="2549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5" grpId="0" animBg="1"/>
      <p:bldP spid="254986" grpId="0" animBg="1"/>
      <p:bldP spid="254987" grpId="0" animBg="1"/>
      <p:bldP spid="25498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1" y="1371600"/>
            <a:ext cx="8509644" cy="385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32772" name="Rectangle 16"/>
          <p:cNvSpPr>
            <a:spLocks noChangeArrowheads="1"/>
          </p:cNvSpPr>
          <p:nvPr/>
        </p:nvSpPr>
        <p:spPr bwMode="auto">
          <a:xfrm>
            <a:off x="2552700" y="5486400"/>
            <a:ext cx="3581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1600" i="0" dirty="0">
                <a:solidFill>
                  <a:srgbClr val="004274"/>
                </a:solidFill>
                <a:latin typeface="Liberation Sans" panose="020B0604020202020204" pitchFamily="34" charset="0"/>
              </a:rPr>
              <a:t>Helpful Hint  </a:t>
            </a:r>
            <a:r>
              <a:rPr lang="en-US" altLang="en-US" sz="1600" b="0" i="0" dirty="0">
                <a:solidFill>
                  <a:schemeClr val="tx1"/>
                </a:solidFill>
                <a:latin typeface="Liberation Sans" panose="020B0604020202020204" pitchFamily="34" charset="0"/>
              </a:rPr>
              <a:t>Another way of</a:t>
            </a:r>
          </a:p>
          <a:p>
            <a:r>
              <a:rPr lang="en-US" altLang="en-US" sz="1600" b="0" i="0" dirty="0">
                <a:solidFill>
                  <a:schemeClr val="tx1"/>
                </a:solidFill>
                <a:latin typeface="Liberation Sans" panose="020B0604020202020204" pitchFamily="34" charset="0"/>
              </a:rPr>
              <a:t>thinking about the calculation</a:t>
            </a:r>
          </a:p>
          <a:p>
            <a:r>
              <a:rPr lang="en-US" altLang="en-US" sz="1600" b="0" i="0" dirty="0">
                <a:solidFill>
                  <a:schemeClr val="tx1"/>
                </a:solidFill>
                <a:latin typeface="Liberation Sans" panose="020B0604020202020204" pitchFamily="34" charset="0"/>
              </a:rPr>
              <a:t>of LIFO </a:t>
            </a:r>
            <a:r>
              <a:rPr lang="en-US" altLang="en-US" sz="1600" i="0" dirty="0">
                <a:solidFill>
                  <a:schemeClr val="tx1"/>
                </a:solidFill>
                <a:latin typeface="Liberation Sans" panose="020B0604020202020204" pitchFamily="34" charset="0"/>
              </a:rPr>
              <a:t>ending inventory</a:t>
            </a:r>
            <a:r>
              <a:rPr lang="en-US" altLang="en-US" sz="1600" b="0" i="0" dirty="0">
                <a:solidFill>
                  <a:schemeClr val="tx1"/>
                </a:solidFill>
                <a:latin typeface="Liberation Sans" panose="020B0604020202020204" pitchFamily="34" charset="0"/>
              </a:rPr>
              <a:t> is the</a:t>
            </a:r>
          </a:p>
          <a:p>
            <a:r>
              <a:rPr lang="en-US" altLang="en-US" sz="1600" b="0" i="0" dirty="0">
                <a:solidFill>
                  <a:schemeClr val="tx1"/>
                </a:solidFill>
                <a:latin typeface="Liberation Sans" panose="020B0604020202020204" pitchFamily="34" charset="0"/>
              </a:rPr>
              <a:t>FISH assumption—first in still here.</a:t>
            </a:r>
          </a:p>
        </p:txBody>
      </p:sp>
      <p:sp>
        <p:nvSpPr>
          <p:cNvPr id="32774"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0"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pPr>
              <a:buSzPct val="80000"/>
            </a:pPr>
            <a:r>
              <a:rPr lang="en-US" altLang="en-US" sz="3200" i="0" dirty="0" smtClean="0">
                <a:solidFill>
                  <a:schemeClr val="tx1"/>
                </a:solidFill>
                <a:latin typeface="Liberation Sans" panose="020B0604020202020204" pitchFamily="34" charset="0"/>
              </a:rPr>
              <a:t>LAST-IN, FIRST-OUT (LIFO)</a:t>
            </a:r>
            <a:endParaRPr lang="en-US" altLang="en-US" sz="3200" i="0" dirty="0">
              <a:solidFill>
                <a:schemeClr val="tx1"/>
              </a:solidFill>
              <a:latin typeface="Liberation Sans" panose="020B0604020202020204" pitchFamily="34" charset="0"/>
            </a:endParaRPr>
          </a:p>
        </p:txBody>
      </p:sp>
      <p:sp>
        <p:nvSpPr>
          <p:cNvPr id="11" name="Rectangle 11"/>
          <p:cNvSpPr>
            <a:spLocks noChangeArrowheads="1"/>
          </p:cNvSpPr>
          <p:nvPr/>
        </p:nvSpPr>
        <p:spPr bwMode="auto">
          <a:xfrm>
            <a:off x="7467600" y="914400"/>
            <a:ext cx="1346845" cy="274434"/>
          </a:xfrm>
          <a:prstGeom prst="rect">
            <a:avLst/>
          </a:prstGeom>
          <a:solidFill>
            <a:schemeClr val="accent3"/>
          </a:solidFill>
          <a:ln>
            <a:noFill/>
          </a:ln>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a:t>
            </a:r>
            <a:r>
              <a:rPr lang="en-US" altLang="en-US" sz="1200" i="0" dirty="0" smtClean="0">
                <a:solidFill>
                  <a:schemeClr val="tx1"/>
                </a:solidFill>
                <a:latin typeface="Liberation Sans" panose="020B0604020202020204" pitchFamily="34" charset="0"/>
              </a:rPr>
              <a:t>6-8</a:t>
            </a:r>
            <a:endParaRPr lang="en-US" altLang="en-US" sz="1200" i="0" dirty="0">
              <a:solidFill>
                <a:schemeClr val="tx1"/>
              </a:solidFill>
              <a:latin typeface="Liberation Sans" panose="020B0604020202020204" pitchFamily="34" charset="0"/>
            </a:endParaRPr>
          </a:p>
        </p:txBody>
      </p:sp>
      <p:sp>
        <p:nvSpPr>
          <p:cNvPr id="12"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33400" y="1919288"/>
            <a:ext cx="7543800" cy="1913344"/>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marL="342900" indent="-342900">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lvl="1">
              <a:lnSpc>
                <a:spcPct val="125000"/>
              </a:lnSpc>
              <a:spcBef>
                <a:spcPts val="1600"/>
              </a:spcBef>
              <a:buClr>
                <a:srgbClr val="800000"/>
              </a:buClr>
              <a:buSzPct val="80000"/>
              <a:buFont typeface="Wingdings" pitchFamily="2" charset="2"/>
              <a:buChar char="u"/>
            </a:pPr>
            <a:r>
              <a:rPr lang="en-US" altLang="en-US" sz="2100" b="0" i="0" dirty="0">
                <a:solidFill>
                  <a:schemeClr val="tx1"/>
                </a:solidFill>
                <a:latin typeface="Liberation Sans" panose="020B0604020202020204" pitchFamily="34" charset="0"/>
              </a:rPr>
              <a:t>Allocates cost of goods available for sale on the basis of </a:t>
            </a:r>
            <a:r>
              <a:rPr lang="en-US" altLang="en-US" sz="2100" i="0" dirty="0">
                <a:solidFill>
                  <a:schemeClr val="tx1"/>
                </a:solidFill>
                <a:latin typeface="Liberation Sans" panose="020B0604020202020204" pitchFamily="34" charset="0"/>
              </a:rPr>
              <a:t>weighted-average unit cost</a:t>
            </a:r>
            <a:r>
              <a:rPr lang="en-US" altLang="en-US" sz="2100" b="0" i="0" dirty="0">
                <a:solidFill>
                  <a:schemeClr val="tx1"/>
                </a:solidFill>
                <a:latin typeface="Liberation Sans" panose="020B0604020202020204" pitchFamily="34" charset="0"/>
              </a:rPr>
              <a:t> incurred.</a:t>
            </a:r>
          </a:p>
          <a:p>
            <a:pPr lvl="1">
              <a:lnSpc>
                <a:spcPct val="125000"/>
              </a:lnSpc>
              <a:spcBef>
                <a:spcPts val="1600"/>
              </a:spcBef>
              <a:buClr>
                <a:srgbClr val="800000"/>
              </a:buClr>
              <a:buSzPct val="80000"/>
              <a:buFont typeface="Wingdings" pitchFamily="2" charset="2"/>
              <a:buChar char="u"/>
            </a:pPr>
            <a:r>
              <a:rPr lang="en-US" altLang="en-US" sz="2100" b="0" i="0" dirty="0">
                <a:solidFill>
                  <a:schemeClr val="tx1"/>
                </a:solidFill>
                <a:latin typeface="Liberation Sans" panose="020B0604020202020204" pitchFamily="34" charset="0"/>
              </a:rPr>
              <a:t>Applies weighted-average unit cost to the </a:t>
            </a:r>
            <a:r>
              <a:rPr lang="en-US" altLang="en-US" sz="2100" i="0" dirty="0">
                <a:solidFill>
                  <a:schemeClr val="tx1"/>
                </a:solidFill>
                <a:latin typeface="Liberation Sans" panose="020B0604020202020204" pitchFamily="34" charset="0"/>
              </a:rPr>
              <a:t>units on hand</a:t>
            </a:r>
            <a:r>
              <a:rPr lang="en-US" altLang="en-US" sz="2100" b="0" i="0" dirty="0">
                <a:solidFill>
                  <a:schemeClr val="tx1"/>
                </a:solidFill>
                <a:latin typeface="Liberation Sans" panose="020B0604020202020204" pitchFamily="34" charset="0"/>
              </a:rPr>
              <a:t> to determine cost of the ending inventory.</a:t>
            </a:r>
          </a:p>
        </p:txBody>
      </p:sp>
      <p:sp>
        <p:nvSpPr>
          <p:cNvPr id="33795" name="Text Box 5"/>
          <p:cNvSpPr txBox="1">
            <a:spLocks noChangeArrowheads="1"/>
          </p:cNvSpPr>
          <p:nvPr/>
        </p:nvSpPr>
        <p:spPr bwMode="auto">
          <a:xfrm>
            <a:off x="547688" y="1295400"/>
            <a:ext cx="68437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pPr>
            <a:r>
              <a:rPr lang="en-US" altLang="en-US" i="0" dirty="0" smtClean="0">
                <a:solidFill>
                  <a:schemeClr val="tx1"/>
                </a:solidFill>
                <a:latin typeface="Liberation Sans" panose="020B0604020202020204" pitchFamily="34" charset="0"/>
              </a:rPr>
              <a:t>AVERAGE-COST</a:t>
            </a:r>
            <a:endParaRPr lang="en-US" altLang="en-US" i="0" dirty="0">
              <a:solidFill>
                <a:schemeClr val="tx1"/>
              </a:solidFill>
              <a:latin typeface="Liberation Sans" panose="020B0604020202020204" pitchFamily="34" charset="0"/>
            </a:endParaRPr>
          </a:p>
        </p:txBody>
      </p:sp>
      <p:sp>
        <p:nvSpPr>
          <p:cNvPr id="33796"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r>
              <a:rPr lang="en-US" altLang="en-US" sz="3200" i="0" dirty="0">
                <a:solidFill>
                  <a:schemeClr val="tx2">
                    <a:lumMod val="75000"/>
                  </a:schemeClr>
                </a:solidFill>
                <a:latin typeface="Liberation Sans" panose="020B0604020202020204" pitchFamily="34" charset="0"/>
              </a:rPr>
              <a:t>Cost Flow Assumptions</a:t>
            </a:r>
          </a:p>
        </p:txBody>
      </p:sp>
      <p:sp>
        <p:nvSpPr>
          <p:cNvPr id="33797"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33798"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2</a:t>
            </a:r>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1295400"/>
            <a:ext cx="8534400" cy="427654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257033" name="Rectangle 9"/>
          <p:cNvSpPr>
            <a:spLocks noChangeArrowheads="1"/>
          </p:cNvSpPr>
          <p:nvPr/>
        </p:nvSpPr>
        <p:spPr bwMode="auto">
          <a:xfrm>
            <a:off x="304800" y="5105400"/>
            <a:ext cx="3886200" cy="660400"/>
          </a:xfrm>
          <a:prstGeom prst="rect">
            <a:avLst/>
          </a:prstGeom>
          <a:solidFill>
            <a:schemeClr val="bg1"/>
          </a:solidFill>
          <a:ln w="19050" algn="ctr">
            <a:noFill/>
            <a:miter lim="800000"/>
            <a:headEnd/>
            <a:tailEnd/>
          </a:ln>
          <a:effectLs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257034" name="Rectangle 10"/>
          <p:cNvSpPr>
            <a:spLocks noChangeArrowheads="1"/>
          </p:cNvSpPr>
          <p:nvPr/>
        </p:nvSpPr>
        <p:spPr bwMode="auto">
          <a:xfrm>
            <a:off x="4191000" y="4495799"/>
            <a:ext cx="4800600" cy="1076145"/>
          </a:xfrm>
          <a:prstGeom prst="rect">
            <a:avLst/>
          </a:prstGeom>
          <a:solidFill>
            <a:schemeClr val="bg1"/>
          </a:solidFill>
          <a:ln w="19050" algn="ctr">
            <a:noFill/>
            <a:miter lim="800000"/>
            <a:headEnd/>
            <a:tailEnd/>
          </a:ln>
          <a:effectLs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34822"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pPr>
              <a:buSzPct val="80000"/>
            </a:pPr>
            <a:r>
              <a:rPr lang="en-US" altLang="en-US" sz="3200" i="0" dirty="0" smtClean="0">
                <a:solidFill>
                  <a:schemeClr val="tx1"/>
                </a:solidFill>
                <a:latin typeface="Liberation Sans" panose="020B0604020202020204" pitchFamily="34" charset="0"/>
              </a:rPr>
              <a:t>AVERAGE-COST</a:t>
            </a:r>
            <a:endParaRPr lang="en-US" altLang="en-US" sz="3200" i="0" dirty="0">
              <a:solidFill>
                <a:schemeClr val="tx1"/>
              </a:solidFill>
              <a:latin typeface="Liberation Sans" panose="020B0604020202020204" pitchFamily="34" charset="0"/>
            </a:endParaRPr>
          </a:p>
        </p:txBody>
      </p:sp>
      <p:sp>
        <p:nvSpPr>
          <p:cNvPr id="34823"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3482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2</a:t>
            </a:r>
          </a:p>
        </p:txBody>
      </p:sp>
      <p:sp>
        <p:nvSpPr>
          <p:cNvPr id="10" name="Rectangle 11"/>
          <p:cNvSpPr>
            <a:spLocks noChangeArrowheads="1"/>
          </p:cNvSpPr>
          <p:nvPr/>
        </p:nvSpPr>
        <p:spPr bwMode="auto">
          <a:xfrm>
            <a:off x="7382642" y="914400"/>
            <a:ext cx="1431803" cy="274434"/>
          </a:xfrm>
          <a:prstGeom prst="rect">
            <a:avLst/>
          </a:prstGeom>
          <a:solidFill>
            <a:schemeClr val="accent3"/>
          </a:solidFill>
          <a:ln>
            <a:noFill/>
          </a:ln>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a:t>
            </a:r>
            <a:r>
              <a:rPr lang="en-US" altLang="en-US" sz="1200" i="0" dirty="0" smtClean="0">
                <a:solidFill>
                  <a:schemeClr val="tx1"/>
                </a:solidFill>
                <a:latin typeface="Liberation Sans" panose="020B0604020202020204" pitchFamily="34" charset="0"/>
              </a:rPr>
              <a:t>6-11</a:t>
            </a:r>
            <a:endParaRPr lang="en-US" altLang="en-US" sz="1200" i="0" dirty="0">
              <a:solidFill>
                <a:schemeClr val="tx1"/>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257033"/>
                                        </p:tgtEl>
                                      </p:cBhvr>
                                    </p:animEffect>
                                    <p:set>
                                      <p:cBhvr>
                                        <p:cTn id="7" dur="1" fill="hold">
                                          <p:stCondLst>
                                            <p:cond delay="499"/>
                                          </p:stCondLst>
                                        </p:cTn>
                                        <p:tgtEl>
                                          <p:spTgt spid="25703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257034"/>
                                        </p:tgtEl>
                                      </p:cBhvr>
                                    </p:animEffect>
                                    <p:set>
                                      <p:cBhvr>
                                        <p:cTn id="12" dur="1" fill="hold">
                                          <p:stCondLst>
                                            <p:cond delay="499"/>
                                          </p:stCondLst>
                                        </p:cTn>
                                        <p:tgtEl>
                                          <p:spTgt spid="2570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3" grpId="0" animBg="1"/>
      <p:bldP spid="2570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1507860"/>
            <a:ext cx="8534400" cy="405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35843" name="Rectangle 16"/>
          <p:cNvSpPr>
            <a:spLocks noChangeArrowheads="1"/>
          </p:cNvSpPr>
          <p:nvPr/>
        </p:nvSpPr>
        <p:spPr bwMode="auto">
          <a:xfrm>
            <a:off x="7148634" y="1497014"/>
            <a:ext cx="1431803"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6-11</a:t>
            </a:r>
          </a:p>
        </p:txBody>
      </p:sp>
      <p:sp>
        <p:nvSpPr>
          <p:cNvPr id="35845"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35847"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2</a:t>
            </a:r>
          </a:p>
        </p:txBody>
      </p:sp>
      <p:sp>
        <p:nvSpPr>
          <p:cNvPr id="8"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pPr>
              <a:buSzPct val="80000"/>
            </a:pPr>
            <a:r>
              <a:rPr lang="en-US" altLang="en-US" sz="3200" i="0" dirty="0" smtClean="0">
                <a:solidFill>
                  <a:schemeClr val="tx1"/>
                </a:solidFill>
                <a:latin typeface="Liberation Sans" panose="020B0604020202020204" pitchFamily="34" charset="0"/>
              </a:rPr>
              <a:t>AVERAGE-COST</a:t>
            </a:r>
            <a:endParaRPr lang="en-US" altLang="en-US" sz="3200" i="0" dirty="0">
              <a:solidFill>
                <a:schemeClr val="tx1"/>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33400" y="2362200"/>
            <a:ext cx="8039100" cy="4016375"/>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marL="342900" indent="-342900">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marL="3175" lvl="1" indent="0">
              <a:lnSpc>
                <a:spcPct val="125000"/>
              </a:lnSpc>
              <a:spcBef>
                <a:spcPts val="1200"/>
              </a:spcBef>
              <a:spcAft>
                <a:spcPts val="0"/>
              </a:spcAft>
              <a:buClr>
                <a:srgbClr val="800000"/>
              </a:buClr>
              <a:buSzPct val="80000"/>
              <a:defRPr/>
            </a:pPr>
            <a:r>
              <a:rPr lang="en-US" sz="2100" b="0" i="0" dirty="0" smtClean="0">
                <a:solidFill>
                  <a:schemeClr val="tx1"/>
                </a:solidFill>
                <a:latin typeface="Liberation Sans" panose="020B0604020202020204" pitchFamily="34" charset="0"/>
              </a:rPr>
              <a:t>Each of the three cost flow methods is acceptable for use. </a:t>
            </a:r>
          </a:p>
          <a:p>
            <a:pPr lvl="1">
              <a:lnSpc>
                <a:spcPct val="125000"/>
              </a:lnSpc>
              <a:spcBef>
                <a:spcPts val="1200"/>
              </a:spcBef>
              <a:spcAft>
                <a:spcPts val="0"/>
              </a:spcAft>
              <a:buClr>
                <a:srgbClr val="800000"/>
              </a:buClr>
              <a:buSzPct val="80000"/>
              <a:buFont typeface="Wingdings" pitchFamily="2" charset="2"/>
              <a:buChar char="u"/>
              <a:defRPr/>
            </a:pPr>
            <a:r>
              <a:rPr lang="en-US" sz="1900" i="0" dirty="0" smtClean="0">
                <a:solidFill>
                  <a:schemeClr val="accent6">
                    <a:lumMod val="50000"/>
                  </a:schemeClr>
                </a:solidFill>
                <a:latin typeface="Liberation Sans" panose="020B0604020202020204" pitchFamily="34" charset="0"/>
              </a:rPr>
              <a:t>Reebok International Ltd. </a:t>
            </a:r>
            <a:r>
              <a:rPr lang="en-US" sz="1900" b="0" i="0" dirty="0" smtClean="0">
                <a:solidFill>
                  <a:schemeClr val="tx1"/>
                </a:solidFill>
                <a:latin typeface="Liberation Sans" panose="020B0604020202020204" pitchFamily="34" charset="0"/>
              </a:rPr>
              <a:t>and </a:t>
            </a:r>
            <a:r>
              <a:rPr lang="en-US" sz="1900" i="0" dirty="0" smtClean="0">
                <a:solidFill>
                  <a:schemeClr val="accent6">
                    <a:lumMod val="50000"/>
                  </a:schemeClr>
                </a:solidFill>
                <a:latin typeface="Liberation Sans" panose="020B0604020202020204" pitchFamily="34" charset="0"/>
              </a:rPr>
              <a:t>Wendy’s International </a:t>
            </a:r>
            <a:r>
              <a:rPr lang="en-US" sz="1900" b="0" i="0" dirty="0" smtClean="0">
                <a:solidFill>
                  <a:schemeClr val="tx1"/>
                </a:solidFill>
                <a:latin typeface="Liberation Sans" panose="020B0604020202020204" pitchFamily="34" charset="0"/>
              </a:rPr>
              <a:t>currently use the FIFO method. </a:t>
            </a:r>
          </a:p>
          <a:p>
            <a:pPr lvl="1">
              <a:lnSpc>
                <a:spcPct val="125000"/>
              </a:lnSpc>
              <a:spcBef>
                <a:spcPts val="1200"/>
              </a:spcBef>
              <a:spcAft>
                <a:spcPts val="0"/>
              </a:spcAft>
              <a:buClr>
                <a:srgbClr val="800000"/>
              </a:buClr>
              <a:buSzPct val="80000"/>
              <a:buFont typeface="Wingdings" pitchFamily="2" charset="2"/>
              <a:buChar char="u"/>
              <a:defRPr/>
            </a:pPr>
            <a:r>
              <a:rPr lang="en-US" sz="1900" i="0" dirty="0" smtClean="0">
                <a:solidFill>
                  <a:schemeClr val="accent6">
                    <a:lumMod val="50000"/>
                  </a:schemeClr>
                </a:solidFill>
                <a:latin typeface="Liberation Sans" panose="020B0604020202020204" pitchFamily="34" charset="0"/>
              </a:rPr>
              <a:t>Campbell Soup Company</a:t>
            </a:r>
            <a:r>
              <a:rPr lang="en-US" sz="1900" b="0" i="0" dirty="0" smtClean="0">
                <a:solidFill>
                  <a:schemeClr val="tx1"/>
                </a:solidFill>
                <a:latin typeface="Liberation Sans" panose="020B0604020202020204" pitchFamily="34" charset="0"/>
              </a:rPr>
              <a:t>, </a:t>
            </a:r>
            <a:r>
              <a:rPr lang="en-US" sz="1900" i="0" dirty="0" smtClean="0">
                <a:solidFill>
                  <a:schemeClr val="accent6">
                    <a:lumMod val="50000"/>
                  </a:schemeClr>
                </a:solidFill>
                <a:latin typeface="Liberation Sans" panose="020B0604020202020204" pitchFamily="34" charset="0"/>
              </a:rPr>
              <a:t>Krogers</a:t>
            </a:r>
            <a:r>
              <a:rPr lang="en-US" sz="1900" b="0" i="0" dirty="0" smtClean="0">
                <a:solidFill>
                  <a:schemeClr val="tx1"/>
                </a:solidFill>
                <a:latin typeface="Liberation Sans" panose="020B0604020202020204" pitchFamily="34" charset="0"/>
              </a:rPr>
              <a:t>, and </a:t>
            </a:r>
            <a:r>
              <a:rPr lang="en-US" sz="1900" i="0" dirty="0" smtClean="0">
                <a:solidFill>
                  <a:schemeClr val="accent6">
                    <a:lumMod val="50000"/>
                  </a:schemeClr>
                </a:solidFill>
                <a:latin typeface="Liberation Sans" panose="020B0604020202020204" pitchFamily="34" charset="0"/>
              </a:rPr>
              <a:t>Walgreen Drugs </a:t>
            </a:r>
            <a:r>
              <a:rPr lang="en-US" sz="1900" b="0" i="0" dirty="0" smtClean="0">
                <a:solidFill>
                  <a:schemeClr val="tx1"/>
                </a:solidFill>
                <a:latin typeface="Liberation Sans" panose="020B0604020202020204" pitchFamily="34" charset="0"/>
              </a:rPr>
              <a:t>use LIFO for part or all of their inventory. </a:t>
            </a:r>
          </a:p>
          <a:p>
            <a:pPr lvl="1">
              <a:lnSpc>
                <a:spcPct val="125000"/>
              </a:lnSpc>
              <a:spcBef>
                <a:spcPts val="1200"/>
              </a:spcBef>
              <a:spcAft>
                <a:spcPts val="0"/>
              </a:spcAft>
              <a:buClr>
                <a:srgbClr val="800000"/>
              </a:buClr>
              <a:buSzPct val="80000"/>
              <a:buFont typeface="Wingdings" pitchFamily="2" charset="2"/>
              <a:buChar char="u"/>
              <a:defRPr/>
            </a:pPr>
            <a:r>
              <a:rPr lang="en-US" sz="1900" i="0" dirty="0" smtClean="0">
                <a:solidFill>
                  <a:schemeClr val="accent6">
                    <a:lumMod val="50000"/>
                  </a:schemeClr>
                </a:solidFill>
                <a:latin typeface="Liberation Sans" panose="020B0604020202020204" pitchFamily="34" charset="0"/>
              </a:rPr>
              <a:t>Bristol-Myers Squibb</a:t>
            </a:r>
            <a:r>
              <a:rPr lang="en-US" sz="1900" b="0" i="0" dirty="0" smtClean="0">
                <a:solidFill>
                  <a:schemeClr val="tx1"/>
                </a:solidFill>
                <a:latin typeface="Liberation Sans" panose="020B0604020202020204" pitchFamily="34" charset="0"/>
              </a:rPr>
              <a:t>, </a:t>
            </a:r>
            <a:r>
              <a:rPr lang="en-US" sz="1900" i="0" dirty="0" smtClean="0">
                <a:solidFill>
                  <a:schemeClr val="accent6">
                    <a:lumMod val="50000"/>
                  </a:schemeClr>
                </a:solidFill>
                <a:latin typeface="Liberation Sans" panose="020B0604020202020204" pitchFamily="34" charset="0"/>
              </a:rPr>
              <a:t>Starbucks</a:t>
            </a:r>
            <a:r>
              <a:rPr lang="en-US" sz="1900" b="0" i="0" dirty="0" smtClean="0">
                <a:solidFill>
                  <a:schemeClr val="tx1"/>
                </a:solidFill>
                <a:latin typeface="Liberation Sans" panose="020B0604020202020204" pitchFamily="34" charset="0"/>
              </a:rPr>
              <a:t>, and </a:t>
            </a:r>
            <a:r>
              <a:rPr lang="en-US" sz="1900" i="0" dirty="0" smtClean="0">
                <a:solidFill>
                  <a:schemeClr val="accent6">
                    <a:lumMod val="50000"/>
                  </a:schemeClr>
                </a:solidFill>
                <a:latin typeface="Liberation Sans" panose="020B0604020202020204" pitchFamily="34" charset="0"/>
              </a:rPr>
              <a:t>Motorola </a:t>
            </a:r>
            <a:r>
              <a:rPr lang="en-US" sz="1900" b="0" i="0" dirty="0" smtClean="0">
                <a:solidFill>
                  <a:schemeClr val="tx1"/>
                </a:solidFill>
                <a:latin typeface="Liberation Sans" panose="020B0604020202020204" pitchFamily="34" charset="0"/>
              </a:rPr>
              <a:t>use the average-cost method. </a:t>
            </a:r>
          </a:p>
          <a:p>
            <a:pPr lvl="1">
              <a:lnSpc>
                <a:spcPct val="125000"/>
              </a:lnSpc>
              <a:spcBef>
                <a:spcPts val="1200"/>
              </a:spcBef>
              <a:spcAft>
                <a:spcPts val="0"/>
              </a:spcAft>
              <a:buClr>
                <a:srgbClr val="800000"/>
              </a:buClr>
              <a:buSzPct val="80000"/>
              <a:buFont typeface="Wingdings" pitchFamily="2" charset="2"/>
              <a:buChar char="u"/>
              <a:defRPr/>
            </a:pPr>
            <a:r>
              <a:rPr lang="en-US" sz="1900" i="0" dirty="0" smtClean="0">
                <a:solidFill>
                  <a:schemeClr val="accent6">
                    <a:lumMod val="50000"/>
                  </a:schemeClr>
                </a:solidFill>
                <a:latin typeface="Liberation Sans" panose="020B0604020202020204" pitchFamily="34" charset="0"/>
              </a:rPr>
              <a:t>Stanley Black &amp; Decker Manufacturing Company </a:t>
            </a:r>
            <a:r>
              <a:rPr lang="en-US" sz="1900" b="0" i="0" dirty="0" smtClean="0">
                <a:solidFill>
                  <a:schemeClr val="tx1"/>
                </a:solidFill>
                <a:latin typeface="Liberation Sans" panose="020B0604020202020204" pitchFamily="34" charset="0"/>
              </a:rPr>
              <a:t>uses LIFO for domestic inventories and FIFO for foreign inventories.</a:t>
            </a:r>
          </a:p>
        </p:txBody>
      </p:sp>
      <p:sp>
        <p:nvSpPr>
          <p:cNvPr id="31747" name="Text Box 5"/>
          <p:cNvSpPr txBox="1">
            <a:spLocks noChangeArrowheads="1"/>
          </p:cNvSpPr>
          <p:nvPr/>
        </p:nvSpPr>
        <p:spPr bwMode="auto">
          <a:xfrm>
            <a:off x="547688" y="1295400"/>
            <a:ext cx="81391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wrap="square">
            <a:spAutoFit/>
          </a:bodyPr>
          <a:lstStyle>
            <a:defPPr>
              <a:defRPr lang="en-US"/>
            </a:defPPr>
            <a:lvl1pPr>
              <a:buSzPct val="80000"/>
              <a:defRPr i="0">
                <a:solidFill>
                  <a:srgbClr val="006600"/>
                </a:solidFill>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smtClean="0">
                <a:solidFill>
                  <a:schemeClr val="tx2">
                    <a:lumMod val="75000"/>
                  </a:schemeClr>
                </a:solidFill>
                <a:latin typeface="Liberation Sans" panose="020B0604020202020204" pitchFamily="34" charset="0"/>
              </a:rPr>
              <a:t>Financial Statement and Tax Effects of Cost Flow Methods</a:t>
            </a:r>
          </a:p>
        </p:txBody>
      </p:sp>
      <p:sp>
        <p:nvSpPr>
          <p:cNvPr id="37892"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a:solidFill>
                  <a:schemeClr val="tx1"/>
                </a:solidFill>
                <a:latin typeface="Liberation Sans" panose="020B0604020202020204" pitchFamily="34" charset="0"/>
              </a:rPr>
              <a:t>Inventory Costing</a:t>
            </a:r>
          </a:p>
        </p:txBody>
      </p:sp>
      <p:sp>
        <p:nvSpPr>
          <p:cNvPr id="37893"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7"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3"/>
          <p:cNvSpPr>
            <a:spLocks noGrp="1" noChangeArrowheads="1"/>
          </p:cNvSpPr>
          <p:nvPr>
            <p:ph type="body" idx="4294967295"/>
          </p:nvPr>
        </p:nvSpPr>
        <p:spPr bwMode="auto">
          <a:xfrm>
            <a:off x="533400" y="1219200"/>
            <a:ext cx="6705600" cy="520700"/>
          </a:xfrm>
          <a:prstGeom prst="rect">
            <a:avLst/>
          </a:prstGeom>
          <a:solidFill>
            <a:srgbClr val="FFFFFF"/>
          </a:solidFill>
          <a:extLs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pPr>
              <a:spcBef>
                <a:spcPct val="0"/>
              </a:spcBef>
              <a:buFont typeface="Wingdings" pitchFamily="2" charset="2"/>
              <a:buNone/>
            </a:pPr>
            <a:r>
              <a:rPr lang="en-US" altLang="en-US" dirty="0" smtClean="0">
                <a:solidFill>
                  <a:schemeClr val="tx1"/>
                </a:solidFill>
                <a:effectLst/>
                <a:latin typeface="Liberation Sans" panose="020B0604020202020204" pitchFamily="34" charset="0"/>
              </a:rPr>
              <a:t>INCOME STATEMENT EFFECTS</a:t>
            </a:r>
          </a:p>
        </p:txBody>
      </p:sp>
      <p:sp>
        <p:nvSpPr>
          <p:cNvPr id="34820" name="Rectangle 41"/>
          <p:cNvSpPr>
            <a:spLocks noChangeArrowheads="1"/>
          </p:cNvSpPr>
          <p:nvPr/>
        </p:nvSpPr>
        <p:spPr bwMode="auto">
          <a:xfrm>
            <a:off x="6705600" y="1184275"/>
            <a:ext cx="19050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p>
            <a:pPr marL="109538" algn="r">
              <a:defRPr/>
            </a:pPr>
            <a:r>
              <a:rPr lang="en-US" sz="1200" i="0" dirty="0">
                <a:solidFill>
                  <a:schemeClr val="tx1"/>
                </a:solidFill>
                <a:latin typeface="Liberation Sans" panose="020B0604020202020204" pitchFamily="34" charset="0"/>
              </a:rPr>
              <a:t>Illustration 6-13</a:t>
            </a:r>
          </a:p>
          <a:p>
            <a:pPr algn="r">
              <a:defRPr/>
            </a:pPr>
            <a:r>
              <a:rPr lang="en-US" sz="1200" b="0" i="0" dirty="0">
                <a:solidFill>
                  <a:schemeClr val="tx1"/>
                </a:solidFill>
                <a:latin typeface="Liberation Sans" panose="020B0604020202020204" pitchFamily="34" charset="0"/>
              </a:rPr>
              <a:t>Comparative effects of cost flow methods</a:t>
            </a:r>
          </a:p>
        </p:txBody>
      </p:sp>
      <p:sp>
        <p:nvSpPr>
          <p:cNvPr id="38916"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a:solidFill>
                  <a:schemeClr val="tx2">
                    <a:lumMod val="75000"/>
                  </a:schemeClr>
                </a:solidFill>
                <a:latin typeface="Liberation Sans" panose="020B0604020202020204" pitchFamily="34" charset="0"/>
              </a:rPr>
              <a:t>Financial Statement and Tax Effects</a:t>
            </a:r>
          </a:p>
        </p:txBody>
      </p:sp>
      <p:sp>
        <p:nvSpPr>
          <p:cNvPr id="38917"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pic>
        <p:nvPicPr>
          <p:cNvPr id="38919" name="Picture 8"/>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533400" y="1898650"/>
            <a:ext cx="8077200" cy="4273550"/>
          </a:xfrm>
          <a:prstGeom prst="rect">
            <a:avLst/>
          </a:prstGeom>
          <a:noFill/>
          <a:ln w="12700"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pic>
        <p:nvPicPr>
          <p:cNvPr id="3892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5105400"/>
            <a:ext cx="447675" cy="3810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24135" y="876331"/>
            <a:ext cx="8534400" cy="4305269"/>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
        <p:nvSpPr>
          <p:cNvPr id="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1</a:t>
            </a: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33400" y="1919288"/>
            <a:ext cx="7848600" cy="2720975"/>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marL="342900" indent="-342900">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lvl="1">
              <a:lnSpc>
                <a:spcPct val="125000"/>
              </a:lnSpc>
              <a:spcBef>
                <a:spcPts val="1600"/>
              </a:spcBef>
              <a:buClr>
                <a:srgbClr val="800000"/>
              </a:buClr>
              <a:buSzPct val="80000"/>
              <a:buFont typeface="Wingdings" pitchFamily="2" charset="2"/>
              <a:buChar char="u"/>
            </a:pPr>
            <a:r>
              <a:rPr lang="en-US" altLang="en-US" sz="2100" b="0" i="0" dirty="0">
                <a:solidFill>
                  <a:schemeClr val="tx1"/>
                </a:solidFill>
                <a:latin typeface="Liberation Sans" panose="020B0604020202020204" pitchFamily="34" charset="0"/>
              </a:rPr>
              <a:t>A major </a:t>
            </a:r>
            <a:r>
              <a:rPr lang="en-US" altLang="en-US" sz="2100" i="0" dirty="0">
                <a:solidFill>
                  <a:schemeClr val="tx1"/>
                </a:solidFill>
                <a:latin typeface="Liberation Sans" panose="020B0604020202020204" pitchFamily="34" charset="0"/>
              </a:rPr>
              <a:t>advantage</a:t>
            </a:r>
            <a:r>
              <a:rPr lang="en-US" altLang="en-US" sz="2100" b="0" i="0" dirty="0">
                <a:solidFill>
                  <a:schemeClr val="tx1"/>
                </a:solidFill>
                <a:latin typeface="Liberation Sans" panose="020B0604020202020204" pitchFamily="34" charset="0"/>
              </a:rPr>
              <a:t> of the </a:t>
            </a:r>
            <a:r>
              <a:rPr lang="en-US" altLang="en-US" sz="2100" i="0" dirty="0">
                <a:solidFill>
                  <a:schemeClr val="tx1"/>
                </a:solidFill>
                <a:latin typeface="Liberation Sans" panose="020B0604020202020204" pitchFamily="34" charset="0"/>
              </a:rPr>
              <a:t>FIFO method </a:t>
            </a:r>
            <a:r>
              <a:rPr lang="en-US" altLang="en-US" sz="2100" b="0" i="0" dirty="0">
                <a:solidFill>
                  <a:schemeClr val="tx1"/>
                </a:solidFill>
                <a:latin typeface="Liberation Sans" panose="020B0604020202020204" pitchFamily="34" charset="0"/>
              </a:rPr>
              <a:t>is that in a period of inflation, the costs allocated to ending inventory will </a:t>
            </a:r>
            <a:r>
              <a:rPr lang="en-US" altLang="en-US" sz="2100" i="0" dirty="0">
                <a:solidFill>
                  <a:schemeClr val="tx1"/>
                </a:solidFill>
                <a:latin typeface="Liberation Sans" panose="020B0604020202020204" pitchFamily="34" charset="0"/>
              </a:rPr>
              <a:t>approximate their current cost</a:t>
            </a:r>
            <a:r>
              <a:rPr lang="en-US" altLang="en-US" sz="2100" b="0" i="0" dirty="0">
                <a:solidFill>
                  <a:schemeClr val="tx1"/>
                </a:solidFill>
                <a:latin typeface="Liberation Sans" panose="020B0604020202020204" pitchFamily="34" charset="0"/>
              </a:rPr>
              <a:t>. </a:t>
            </a:r>
          </a:p>
          <a:p>
            <a:pPr lvl="1">
              <a:lnSpc>
                <a:spcPct val="125000"/>
              </a:lnSpc>
              <a:spcBef>
                <a:spcPts val="1600"/>
              </a:spcBef>
              <a:buClr>
                <a:srgbClr val="800000"/>
              </a:buClr>
              <a:buSzPct val="80000"/>
              <a:buFont typeface="Wingdings" pitchFamily="2" charset="2"/>
              <a:buChar char="u"/>
            </a:pPr>
            <a:r>
              <a:rPr lang="en-US" altLang="en-US" sz="2100" b="0" i="0" dirty="0">
                <a:solidFill>
                  <a:schemeClr val="tx1"/>
                </a:solidFill>
                <a:latin typeface="Liberation Sans" panose="020B0604020202020204" pitchFamily="34" charset="0"/>
              </a:rPr>
              <a:t>A major </a:t>
            </a:r>
            <a:r>
              <a:rPr lang="en-US" altLang="en-US" sz="2100" i="0" dirty="0">
                <a:solidFill>
                  <a:schemeClr val="tx1"/>
                </a:solidFill>
                <a:latin typeface="Liberation Sans" panose="020B0604020202020204" pitchFamily="34" charset="0"/>
              </a:rPr>
              <a:t>shortcoming</a:t>
            </a:r>
            <a:r>
              <a:rPr lang="en-US" altLang="en-US" sz="2100" b="0" i="0" dirty="0">
                <a:solidFill>
                  <a:schemeClr val="tx1"/>
                </a:solidFill>
                <a:latin typeface="Liberation Sans" panose="020B0604020202020204" pitchFamily="34" charset="0"/>
              </a:rPr>
              <a:t> of the </a:t>
            </a:r>
            <a:r>
              <a:rPr lang="en-US" altLang="en-US" sz="2100" i="0" dirty="0">
                <a:solidFill>
                  <a:schemeClr val="tx1"/>
                </a:solidFill>
                <a:latin typeface="Liberation Sans" panose="020B0604020202020204" pitchFamily="34" charset="0"/>
              </a:rPr>
              <a:t>LIFO method </a:t>
            </a:r>
            <a:r>
              <a:rPr lang="en-US" altLang="en-US" sz="2100" b="0" i="0" dirty="0">
                <a:solidFill>
                  <a:schemeClr val="tx1"/>
                </a:solidFill>
                <a:latin typeface="Liberation Sans" panose="020B0604020202020204" pitchFamily="34" charset="0"/>
              </a:rPr>
              <a:t>is that in a period of inflation, the costs allocated to ending inventory may be </a:t>
            </a:r>
            <a:r>
              <a:rPr lang="en-US" altLang="en-US" sz="2100" i="0" dirty="0">
                <a:solidFill>
                  <a:schemeClr val="tx1"/>
                </a:solidFill>
                <a:latin typeface="Liberation Sans" panose="020B0604020202020204" pitchFamily="34" charset="0"/>
              </a:rPr>
              <a:t>significantly understated </a:t>
            </a:r>
            <a:r>
              <a:rPr lang="en-US" altLang="en-US" sz="2100" b="0" i="0" dirty="0">
                <a:solidFill>
                  <a:schemeClr val="tx1"/>
                </a:solidFill>
                <a:latin typeface="Liberation Sans" panose="020B0604020202020204" pitchFamily="34" charset="0"/>
              </a:rPr>
              <a:t>in terms of current cost.</a:t>
            </a:r>
          </a:p>
        </p:txBody>
      </p:sp>
      <p:sp>
        <p:nvSpPr>
          <p:cNvPr id="39939" name="Text Box 5"/>
          <p:cNvSpPr txBox="1">
            <a:spLocks noChangeArrowheads="1"/>
          </p:cNvSpPr>
          <p:nvPr/>
        </p:nvSpPr>
        <p:spPr bwMode="auto">
          <a:xfrm>
            <a:off x="547688" y="1295400"/>
            <a:ext cx="6843712" cy="523875"/>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marL="342900" indent="-3429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Clr>
                <a:schemeClr val="accent2"/>
              </a:buClr>
              <a:buSzPct val="75000"/>
              <a:buFont typeface="Wingdings" pitchFamily="2" charset="2"/>
              <a:buNone/>
            </a:pPr>
            <a:r>
              <a:rPr lang="en-US" altLang="en-US" i="0" dirty="0" smtClean="0">
                <a:solidFill>
                  <a:schemeClr val="tx1"/>
                </a:solidFill>
                <a:latin typeface="Liberation Sans" panose="020B0604020202020204" pitchFamily="34" charset="0"/>
              </a:rPr>
              <a:t>BALANCE SHEET EFFECTS</a:t>
            </a:r>
            <a:endParaRPr lang="en-US" altLang="en-US" i="0" dirty="0">
              <a:solidFill>
                <a:schemeClr val="tx1"/>
              </a:solidFill>
              <a:latin typeface="Liberation Sans" panose="020B0604020202020204" pitchFamily="34" charset="0"/>
            </a:endParaRPr>
          </a:p>
        </p:txBody>
      </p:sp>
      <p:sp>
        <p:nvSpPr>
          <p:cNvPr id="39940"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39942"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a:solidFill>
                  <a:schemeClr val="tx2">
                    <a:lumMod val="75000"/>
                  </a:schemeClr>
                </a:solidFill>
                <a:latin typeface="Liberation Sans" panose="020B0604020202020204" pitchFamily="34" charset="0"/>
              </a:rPr>
              <a:t>Financial Statement and Tax Effects</a:t>
            </a:r>
          </a:p>
        </p:txBody>
      </p:sp>
      <p:sp>
        <p:nvSpPr>
          <p:cNvPr id="7"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33400" y="1919288"/>
            <a:ext cx="7848600" cy="1912937"/>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marL="342900" indent="-342900">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lvl="1">
              <a:lnSpc>
                <a:spcPct val="125000"/>
              </a:lnSpc>
              <a:spcBef>
                <a:spcPts val="1600"/>
              </a:spcBef>
              <a:buClr>
                <a:srgbClr val="800000"/>
              </a:buClr>
              <a:buSzPct val="80000"/>
              <a:buFont typeface="Wingdings" pitchFamily="2" charset="2"/>
              <a:buChar char="u"/>
            </a:pPr>
            <a:r>
              <a:rPr lang="en-US" altLang="en-US" sz="2100" b="0" i="0" dirty="0">
                <a:solidFill>
                  <a:schemeClr val="tx1"/>
                </a:solidFill>
                <a:latin typeface="Liberation Sans" panose="020B0604020202020204" pitchFamily="34" charset="0"/>
              </a:rPr>
              <a:t>Both inventory and net income are higher when companies use </a:t>
            </a:r>
            <a:r>
              <a:rPr lang="en-US" altLang="en-US" sz="2100" i="0" dirty="0">
                <a:solidFill>
                  <a:schemeClr val="tx1"/>
                </a:solidFill>
                <a:latin typeface="Liberation Sans" panose="020B0604020202020204" pitchFamily="34" charset="0"/>
              </a:rPr>
              <a:t>FIFO</a:t>
            </a:r>
            <a:r>
              <a:rPr lang="en-US" altLang="en-US" sz="2100" b="0" i="0" dirty="0">
                <a:solidFill>
                  <a:schemeClr val="tx1"/>
                </a:solidFill>
                <a:latin typeface="Liberation Sans" panose="020B0604020202020204" pitchFamily="34" charset="0"/>
              </a:rPr>
              <a:t> in a period of inflation.</a:t>
            </a:r>
          </a:p>
          <a:p>
            <a:pPr lvl="1">
              <a:lnSpc>
                <a:spcPct val="125000"/>
              </a:lnSpc>
              <a:spcBef>
                <a:spcPts val="1600"/>
              </a:spcBef>
              <a:buClr>
                <a:srgbClr val="800000"/>
              </a:buClr>
              <a:buSzPct val="80000"/>
              <a:buFont typeface="Wingdings" pitchFamily="2" charset="2"/>
              <a:buChar char="u"/>
            </a:pPr>
            <a:r>
              <a:rPr lang="en-US" altLang="en-US" sz="2100" i="0" dirty="0">
                <a:solidFill>
                  <a:schemeClr val="tx1"/>
                </a:solidFill>
                <a:latin typeface="Liberation Sans" panose="020B0604020202020204" pitchFamily="34" charset="0"/>
              </a:rPr>
              <a:t>LIFO</a:t>
            </a:r>
            <a:r>
              <a:rPr lang="en-US" altLang="en-US" sz="2100" b="0" i="0" dirty="0">
                <a:solidFill>
                  <a:schemeClr val="tx1"/>
                </a:solidFill>
                <a:latin typeface="Liberation Sans" panose="020B0604020202020204" pitchFamily="34" charset="0"/>
              </a:rPr>
              <a:t> results in the lowest income taxes (because of lower net income) during times of rising prices.</a:t>
            </a:r>
          </a:p>
        </p:txBody>
      </p:sp>
      <p:sp>
        <p:nvSpPr>
          <p:cNvPr id="40963" name="Text Box 5"/>
          <p:cNvSpPr txBox="1">
            <a:spLocks noChangeArrowheads="1"/>
          </p:cNvSpPr>
          <p:nvPr/>
        </p:nvSpPr>
        <p:spPr bwMode="auto">
          <a:xfrm>
            <a:off x="547688" y="1295400"/>
            <a:ext cx="6843712" cy="523875"/>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marL="342900" indent="-3429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Clr>
                <a:schemeClr val="accent2"/>
              </a:buClr>
              <a:buSzPct val="75000"/>
              <a:buFont typeface="Wingdings" pitchFamily="2" charset="2"/>
              <a:buNone/>
            </a:pPr>
            <a:r>
              <a:rPr lang="en-US" altLang="en-US" i="0" dirty="0" smtClean="0">
                <a:solidFill>
                  <a:schemeClr val="tx1"/>
                </a:solidFill>
                <a:latin typeface="Liberation Sans" panose="020B0604020202020204" pitchFamily="34" charset="0"/>
              </a:rPr>
              <a:t>TAX EFFECTS</a:t>
            </a:r>
            <a:endParaRPr lang="en-US" altLang="en-US" i="0" dirty="0">
              <a:solidFill>
                <a:schemeClr val="tx1"/>
              </a:solidFill>
              <a:latin typeface="Liberation Sans" panose="020B0604020202020204" pitchFamily="34" charset="0"/>
            </a:endParaRPr>
          </a:p>
        </p:txBody>
      </p:sp>
      <p:sp>
        <p:nvSpPr>
          <p:cNvPr id="40964"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40966"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r>
              <a:rPr lang="en-US" altLang="en-US" sz="3200" i="0" dirty="0">
                <a:solidFill>
                  <a:schemeClr val="tx2">
                    <a:lumMod val="75000"/>
                  </a:schemeClr>
                </a:solidFill>
                <a:latin typeface="Liberation Sans" panose="020B0604020202020204" pitchFamily="34" charset="0"/>
              </a:rPr>
              <a:t>Financial Statement and Tax Effects</a:t>
            </a:r>
          </a:p>
        </p:txBody>
      </p:sp>
      <p:sp>
        <p:nvSpPr>
          <p:cNvPr id="40967" name="Rectangle 1"/>
          <p:cNvSpPr>
            <a:spLocks noChangeArrowheads="1"/>
          </p:cNvSpPr>
          <p:nvPr/>
        </p:nvSpPr>
        <p:spPr bwMode="auto">
          <a:xfrm>
            <a:off x="4006850" y="4267200"/>
            <a:ext cx="4146550" cy="1892826"/>
          </a:xfrm>
          <a:prstGeom prst="rect">
            <a:avLst/>
          </a:prstGeom>
          <a:solidFill>
            <a:schemeClr val="accent3"/>
          </a:solidFill>
          <a:ln w="19050" algn="ctr">
            <a:solidFill>
              <a:schemeClr val="tx1"/>
            </a:solidFill>
            <a:miter lim="800000"/>
            <a:headEnd/>
            <a:tailEnd/>
          </a:ln>
          <a:effectLst>
            <a:innerShdw blurRad="114300">
              <a:prstClr val="black"/>
            </a:innerShdw>
          </a:effectLst>
        </p:spPr>
        <p:txBody>
          <a:bodyPr wrap="square" lIns="182880" tIns="109728" rIns="182880" bIns="137160">
            <a:spAutoFit/>
          </a:bodyPr>
          <a:lstStyle>
            <a:lvl1pPr marL="53975">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1800" i="0" dirty="0">
                <a:solidFill>
                  <a:srgbClr val="004274"/>
                </a:solidFill>
                <a:latin typeface="Liberation Sans" panose="020B0604020202020204" pitchFamily="34" charset="0"/>
              </a:rPr>
              <a:t>Helpful Hint</a:t>
            </a:r>
          </a:p>
          <a:p>
            <a:r>
              <a:rPr lang="en-US" altLang="en-US" sz="1800" b="0" i="0" dirty="0">
                <a:solidFill>
                  <a:schemeClr val="tx1"/>
                </a:solidFill>
                <a:latin typeface="Liberation Sans" panose="020B0604020202020204" pitchFamily="34" charset="0"/>
              </a:rPr>
              <a:t>A tax rule, often referred to as the LIFO conformity rule, requires that if companies use LIFO for tax</a:t>
            </a:r>
          </a:p>
          <a:p>
            <a:r>
              <a:rPr lang="en-US" altLang="en-US" sz="1800" b="0" i="0" dirty="0">
                <a:solidFill>
                  <a:schemeClr val="tx1"/>
                </a:solidFill>
                <a:latin typeface="Liberation Sans" panose="020B0604020202020204" pitchFamily="34" charset="0"/>
              </a:rPr>
              <a:t>purposes they must also use</a:t>
            </a:r>
          </a:p>
          <a:p>
            <a:r>
              <a:rPr lang="en-US" altLang="en-US" sz="1800" b="0" i="0" dirty="0">
                <a:solidFill>
                  <a:schemeClr val="tx1"/>
                </a:solidFill>
                <a:latin typeface="Liberation Sans" panose="020B0604020202020204" pitchFamily="34" charset="0"/>
              </a:rPr>
              <a:t>it for financial reporting purposes.</a:t>
            </a:r>
          </a:p>
        </p:txBody>
      </p:sp>
      <p:sp>
        <p:nvSpPr>
          <p:cNvPr id="8"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81000" y="4114800"/>
            <a:ext cx="8458200" cy="1874850"/>
          </a:xfrm>
          <a:prstGeom prst="rect">
            <a:avLst/>
          </a:prstGeom>
          <a:noFill/>
          <a:ln w="19050"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sp>
        <p:nvSpPr>
          <p:cNvPr id="38915" name="Text Box 2"/>
          <p:cNvSpPr txBox="1">
            <a:spLocks noChangeArrowheads="1"/>
          </p:cNvSpPr>
          <p:nvPr/>
        </p:nvSpPr>
        <p:spPr bwMode="auto">
          <a:xfrm>
            <a:off x="533400" y="1295400"/>
            <a:ext cx="8229600" cy="519113"/>
          </a:xfrm>
          <a:prstGeom prst="rect">
            <a:avLst/>
          </a:prstGeom>
          <a:noFill/>
          <a:ln>
            <a:noFill/>
          </a:ln>
          <a:effectLs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i="0" dirty="0" smtClean="0">
                <a:solidFill>
                  <a:schemeClr val="tx2">
                    <a:lumMod val="75000"/>
                  </a:schemeClr>
                </a:solidFill>
                <a:latin typeface="Liberation Sans" panose="020B0604020202020204" pitchFamily="34" charset="0"/>
              </a:rPr>
              <a:t>Using Cost Flow Methods Consistently</a:t>
            </a:r>
          </a:p>
        </p:txBody>
      </p:sp>
      <p:sp>
        <p:nvSpPr>
          <p:cNvPr id="41988" name="Text Box 4"/>
          <p:cNvSpPr txBox="1">
            <a:spLocks noChangeArrowheads="1"/>
          </p:cNvSpPr>
          <p:nvPr/>
        </p:nvSpPr>
        <p:spPr bwMode="auto">
          <a:xfrm>
            <a:off x="533400" y="1939925"/>
            <a:ext cx="7924800" cy="1773238"/>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marL="342900" indent="-342900">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lvl="1">
              <a:lnSpc>
                <a:spcPct val="120000"/>
              </a:lnSpc>
              <a:spcBef>
                <a:spcPct val="35000"/>
              </a:spcBef>
              <a:spcAft>
                <a:spcPct val="20000"/>
              </a:spcAft>
              <a:buClr>
                <a:srgbClr val="800000"/>
              </a:buClr>
              <a:buSzPct val="80000"/>
              <a:buFont typeface="Wingdings" pitchFamily="2" charset="2"/>
              <a:buChar char="u"/>
            </a:pPr>
            <a:r>
              <a:rPr lang="en-US" altLang="en-US" sz="2100" b="0" i="0" dirty="0">
                <a:solidFill>
                  <a:srgbClr val="000000"/>
                </a:solidFill>
                <a:latin typeface="Liberation Sans" panose="020B0604020202020204" pitchFamily="34" charset="0"/>
              </a:rPr>
              <a:t>Method should be used consistently, enhances comparability.</a:t>
            </a:r>
          </a:p>
          <a:p>
            <a:pPr lvl="1">
              <a:lnSpc>
                <a:spcPct val="120000"/>
              </a:lnSpc>
              <a:spcBef>
                <a:spcPct val="25000"/>
              </a:spcBef>
              <a:spcAft>
                <a:spcPct val="20000"/>
              </a:spcAft>
              <a:buClr>
                <a:srgbClr val="800000"/>
              </a:buClr>
              <a:buSzPct val="80000"/>
              <a:buFont typeface="Wingdings" pitchFamily="2" charset="2"/>
              <a:buChar char="u"/>
            </a:pPr>
            <a:r>
              <a:rPr lang="en-US" altLang="en-US" sz="2100" b="0" i="0" dirty="0">
                <a:solidFill>
                  <a:srgbClr val="000000"/>
                </a:solidFill>
                <a:latin typeface="Liberation Sans" panose="020B0604020202020204" pitchFamily="34" charset="0"/>
              </a:rPr>
              <a:t>Although consistency is preferred, a company may change its inventory costing method.</a:t>
            </a:r>
          </a:p>
        </p:txBody>
      </p:sp>
      <p:sp>
        <p:nvSpPr>
          <p:cNvPr id="41989"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a:solidFill>
                  <a:schemeClr val="tx1"/>
                </a:solidFill>
                <a:latin typeface="Liberation Sans" panose="020B0604020202020204" pitchFamily="34" charset="0"/>
              </a:rPr>
              <a:t>Inventory Costing</a:t>
            </a:r>
          </a:p>
        </p:txBody>
      </p:sp>
      <p:sp>
        <p:nvSpPr>
          <p:cNvPr id="41990"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41991" name="Text Box 6"/>
          <p:cNvSpPr txBox="1">
            <a:spLocks noChangeArrowheads="1"/>
          </p:cNvSpPr>
          <p:nvPr/>
        </p:nvSpPr>
        <p:spPr bwMode="auto">
          <a:xfrm>
            <a:off x="6477000" y="3733800"/>
            <a:ext cx="2057400" cy="668338"/>
          </a:xfrm>
          <a:prstGeom prst="rect">
            <a:avLst/>
          </a:prstGeom>
          <a:solidFill>
            <a:schemeClr val="bg1"/>
          </a:solidFill>
          <a:ln w="28575" cap="sq" algn="ctr">
            <a:solidFill>
              <a:srgbClr val="B2B2B2"/>
            </a:solidFill>
            <a:miter lim="800000"/>
            <a:headEnd/>
            <a:tailEnd/>
          </a:ln>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1200" i="0" dirty="0">
                <a:solidFill>
                  <a:schemeClr val="tx1"/>
                </a:solidFill>
                <a:latin typeface="Liberation Sans" panose="020B0604020202020204" pitchFamily="34" charset="0"/>
              </a:rPr>
              <a:t>Illustration </a:t>
            </a:r>
            <a:r>
              <a:rPr lang="en-US" altLang="en-US" sz="1200" i="0" dirty="0" smtClean="0">
                <a:solidFill>
                  <a:schemeClr val="tx1"/>
                </a:solidFill>
                <a:latin typeface="Liberation Sans" panose="020B0604020202020204" pitchFamily="34" charset="0"/>
              </a:rPr>
              <a:t>6-14</a:t>
            </a:r>
            <a:endParaRPr lang="en-US" altLang="en-US" sz="1200" i="0" dirty="0">
              <a:solidFill>
                <a:schemeClr val="tx1"/>
              </a:solidFill>
              <a:latin typeface="Liberation Sans" panose="020B0604020202020204" pitchFamily="34" charset="0"/>
            </a:endParaRPr>
          </a:p>
          <a:p>
            <a:r>
              <a:rPr lang="en-US" altLang="en-US" sz="1200" b="0" i="0" dirty="0">
                <a:solidFill>
                  <a:schemeClr val="tx1"/>
                </a:solidFill>
                <a:latin typeface="Liberation Sans" panose="020B0604020202020204" pitchFamily="34" charset="0"/>
              </a:rPr>
              <a:t>Disclosure of change in cost flow method</a:t>
            </a:r>
          </a:p>
        </p:txBody>
      </p:sp>
      <p:sp>
        <p:nvSpPr>
          <p:cNvPr id="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457200" y="1905000"/>
            <a:ext cx="8001000" cy="36576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562" tIns="46038" rIns="182562" bIns="46038"/>
          <a:lstStyle>
            <a:lvl1pPr>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40000"/>
              </a:spcBef>
              <a:buClr>
                <a:schemeClr val="tx1"/>
              </a:buClr>
              <a:buFont typeface="Wingdings" pitchFamily="2" charset="2"/>
              <a:buNone/>
            </a:pPr>
            <a:r>
              <a:rPr lang="en-US" altLang="en-US" sz="2300" b="0" i="0" dirty="0">
                <a:solidFill>
                  <a:schemeClr val="tx1"/>
                </a:solidFill>
                <a:latin typeface="Liberation Sans" panose="020B0604020202020204" pitchFamily="34" charset="0"/>
                <a:cs typeface="Times New Roman" pitchFamily="18" charset="0"/>
              </a:rPr>
              <a:t>The cost flow method that often parallels the actual physical flow of merchandise is the:  </a:t>
            </a:r>
          </a:p>
          <a:p>
            <a:pPr lvl="1">
              <a:lnSpc>
                <a:spcPct val="120000"/>
              </a:lnSpc>
              <a:spcBef>
                <a:spcPct val="4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FIFO method.  </a:t>
            </a:r>
          </a:p>
          <a:p>
            <a:pPr lvl="1">
              <a:lnSpc>
                <a:spcPct val="120000"/>
              </a:lnSpc>
              <a:spcBef>
                <a:spcPct val="4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LIFO method.  </a:t>
            </a:r>
          </a:p>
          <a:p>
            <a:pPr lvl="1">
              <a:lnSpc>
                <a:spcPct val="120000"/>
              </a:lnSpc>
              <a:spcBef>
                <a:spcPct val="4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average cost method.  </a:t>
            </a:r>
          </a:p>
          <a:p>
            <a:pPr lvl="1">
              <a:lnSpc>
                <a:spcPct val="120000"/>
              </a:lnSpc>
              <a:spcBef>
                <a:spcPct val="4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gross profit method.</a:t>
            </a:r>
          </a:p>
        </p:txBody>
      </p:sp>
      <p:sp>
        <p:nvSpPr>
          <p:cNvPr id="36867" name="Rectangle 4"/>
          <p:cNvSpPr>
            <a:spLocks noChangeArrowheads="1"/>
          </p:cNvSpPr>
          <p:nvPr/>
        </p:nvSpPr>
        <p:spPr bwMode="auto">
          <a:xfrm>
            <a:off x="533400" y="1295400"/>
            <a:ext cx="5334000" cy="553998"/>
          </a:xfrm>
          <a:prstGeom prst="rect">
            <a:avLst/>
          </a:prstGeom>
          <a:noFill/>
          <a:ln>
            <a:noFill/>
          </a:ln>
          <a:effectLst/>
        </p:spPr>
        <p:txBody>
          <a:bodyPr>
            <a:spAutoFit/>
          </a:bodyPr>
          <a:lstStyle/>
          <a:p>
            <a:pPr>
              <a:buSzPct val="80000"/>
              <a:defRPr/>
            </a:pPr>
            <a:r>
              <a:rPr lang="en-US" sz="3000" i="0" dirty="0" smtClean="0">
                <a:solidFill>
                  <a:schemeClr val="tx2">
                    <a:lumMod val="75000"/>
                  </a:schemeClr>
                </a:solidFill>
                <a:latin typeface="Liberation Sans" panose="020B0604020202020204" pitchFamily="34" charset="0"/>
              </a:rPr>
              <a:t>Question</a:t>
            </a:r>
            <a:endParaRPr lang="en-US" sz="3000" i="0" dirty="0">
              <a:solidFill>
                <a:schemeClr val="tx2">
                  <a:lumMod val="75000"/>
                </a:schemeClr>
              </a:solidFill>
              <a:latin typeface="Liberation Sans" panose="020B0604020202020204" pitchFamily="34" charset="0"/>
            </a:endParaRPr>
          </a:p>
        </p:txBody>
      </p:sp>
      <p:sp>
        <p:nvSpPr>
          <p:cNvPr id="43012"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a:solidFill>
                  <a:schemeClr val="tx2">
                    <a:lumMod val="75000"/>
                  </a:schemeClr>
                </a:solidFill>
                <a:latin typeface="Liberation Sans" panose="020B0604020202020204" pitchFamily="34" charset="0"/>
              </a:rPr>
              <a:t>Cost Flow Assumptions</a:t>
            </a:r>
          </a:p>
        </p:txBody>
      </p:sp>
      <p:sp>
        <p:nvSpPr>
          <p:cNvPr id="43013"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0" name="Notched Right Arrow 9"/>
          <p:cNvSpPr/>
          <p:nvPr/>
        </p:nvSpPr>
        <p:spPr bwMode="auto">
          <a:xfrm>
            <a:off x="152400" y="2916936"/>
            <a:ext cx="609600" cy="457200"/>
          </a:xfrm>
          <a:prstGeom prst="notchedRightArrow">
            <a:avLst/>
          </a:prstGeom>
          <a:solidFill>
            <a:schemeClr val="tx2">
              <a:lumMod val="75000"/>
            </a:schemeClr>
          </a:solidFill>
          <a:ln w="12700" cap="sq" cmpd="sng" algn="ctr">
            <a:solidFill>
              <a:schemeClr val="tx1"/>
            </a:solidFill>
            <a:prstDash val="solid"/>
            <a:round/>
            <a:headEnd type="none" w="sm" len="sm"/>
            <a:tailEnd type="none" w="sm" len="sm"/>
          </a:ln>
          <a:effectLst/>
        </p:spPr>
        <p:txBody>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latin typeface="Liberation Sans" panose="020B0604020202020204" pitchFamily="34" charset="0"/>
            </a:endParaRPr>
          </a:p>
        </p:txBody>
      </p:sp>
      <p:sp>
        <p:nvSpPr>
          <p:cNvPr id="8"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457200" y="1905000"/>
            <a:ext cx="7620000" cy="3657600"/>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182562" tIns="46038" rIns="182562" bIns="46038"/>
          <a:lstStyle>
            <a:lvl1pPr>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40000"/>
              </a:spcBef>
              <a:buClr>
                <a:schemeClr val="tx1"/>
              </a:buClr>
              <a:buFont typeface="Wingdings" pitchFamily="2" charset="2"/>
              <a:buNone/>
            </a:pPr>
            <a:r>
              <a:rPr lang="en-US" altLang="en-US" sz="2300" b="0" i="0" dirty="0">
                <a:solidFill>
                  <a:schemeClr val="tx1"/>
                </a:solidFill>
                <a:latin typeface="Liberation Sans" panose="020B0604020202020204" pitchFamily="34" charset="0"/>
                <a:cs typeface="Times New Roman" pitchFamily="18" charset="0"/>
              </a:rPr>
              <a:t>In a period of inflation, the cost flow method that results in the lowest income taxes is the:  </a:t>
            </a:r>
          </a:p>
          <a:p>
            <a:pPr lvl="1">
              <a:lnSpc>
                <a:spcPct val="120000"/>
              </a:lnSpc>
              <a:spcBef>
                <a:spcPct val="4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FIFO method.  </a:t>
            </a:r>
          </a:p>
          <a:p>
            <a:pPr lvl="1">
              <a:lnSpc>
                <a:spcPct val="120000"/>
              </a:lnSpc>
              <a:spcBef>
                <a:spcPct val="4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LIFO method.  </a:t>
            </a:r>
          </a:p>
          <a:p>
            <a:pPr lvl="1">
              <a:lnSpc>
                <a:spcPct val="120000"/>
              </a:lnSpc>
              <a:spcBef>
                <a:spcPct val="4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average cost method.  </a:t>
            </a:r>
          </a:p>
          <a:p>
            <a:pPr lvl="1">
              <a:lnSpc>
                <a:spcPct val="120000"/>
              </a:lnSpc>
              <a:spcBef>
                <a:spcPct val="4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gross profit method.</a:t>
            </a:r>
          </a:p>
        </p:txBody>
      </p:sp>
      <p:sp>
        <p:nvSpPr>
          <p:cNvPr id="44037"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1" name="Notched Right Arrow 10"/>
          <p:cNvSpPr/>
          <p:nvPr/>
        </p:nvSpPr>
        <p:spPr bwMode="auto">
          <a:xfrm>
            <a:off x="152400" y="3484563"/>
            <a:ext cx="609600" cy="457200"/>
          </a:xfrm>
          <a:prstGeom prst="notchedRightArrow">
            <a:avLst/>
          </a:prstGeom>
          <a:solidFill>
            <a:schemeClr val="tx2">
              <a:lumMod val="75000"/>
            </a:schemeClr>
          </a:solidFill>
          <a:ln w="12700" cap="sq" cmpd="sng" algn="ctr">
            <a:solidFill>
              <a:schemeClr val="tx1"/>
            </a:solidFill>
            <a:prstDash val="solid"/>
            <a:round/>
            <a:headEnd type="none" w="sm" len="sm"/>
            <a:tailEnd type="none" w="sm" len="sm"/>
          </a:ln>
          <a:effectLst/>
        </p:spPr>
        <p:txBody>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latin typeface="Liberation Sans" panose="020B0604020202020204" pitchFamily="34" charset="0"/>
            </a:endParaRPr>
          </a:p>
        </p:txBody>
      </p:sp>
      <p:sp>
        <p:nvSpPr>
          <p:cNvPr id="8" name="Rectangle 4"/>
          <p:cNvSpPr>
            <a:spLocks noChangeArrowheads="1"/>
          </p:cNvSpPr>
          <p:nvPr/>
        </p:nvSpPr>
        <p:spPr bwMode="auto">
          <a:xfrm>
            <a:off x="533400" y="1295400"/>
            <a:ext cx="5334000" cy="553998"/>
          </a:xfrm>
          <a:prstGeom prst="rect">
            <a:avLst/>
          </a:prstGeom>
          <a:noFill/>
          <a:ln>
            <a:noFill/>
          </a:ln>
          <a:effectLst/>
        </p:spPr>
        <p:txBody>
          <a:bodyPr>
            <a:spAutoFit/>
          </a:bodyPr>
          <a:lstStyle/>
          <a:p>
            <a:pPr>
              <a:buSzPct val="80000"/>
              <a:defRPr/>
            </a:pPr>
            <a:r>
              <a:rPr lang="en-US" sz="3000" i="0" dirty="0" smtClean="0">
                <a:solidFill>
                  <a:schemeClr val="tx2">
                    <a:lumMod val="75000"/>
                  </a:schemeClr>
                </a:solidFill>
                <a:latin typeface="Liberation Sans" panose="020B0604020202020204" pitchFamily="34" charset="0"/>
              </a:rPr>
              <a:t>Question</a:t>
            </a:r>
            <a:endParaRPr lang="en-US" sz="3000" i="0" dirty="0">
              <a:solidFill>
                <a:schemeClr val="tx2">
                  <a:lumMod val="75000"/>
                </a:schemeClr>
              </a:solidFill>
              <a:latin typeface="Liberation Sans" panose="020B0604020202020204" pitchFamily="34" charset="0"/>
            </a:endParaRPr>
          </a:p>
        </p:txBody>
      </p:sp>
      <p:sp>
        <p:nvSpPr>
          <p:cNvPr id="9"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a:solidFill>
                  <a:schemeClr val="tx2">
                    <a:lumMod val="75000"/>
                  </a:schemeClr>
                </a:solidFill>
                <a:latin typeface="Liberation Sans" panose="020B0604020202020204" pitchFamily="34" charset="0"/>
              </a:rPr>
              <a:t>Cost Flow Assumptions</a:t>
            </a:r>
          </a:p>
        </p:txBody>
      </p:sp>
      <p:sp>
        <p:nvSpPr>
          <p:cNvPr id="10"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08" y="1371599"/>
            <a:ext cx="8552692" cy="448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72" y="609600"/>
            <a:ext cx="8160579" cy="69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290286" y="1447800"/>
            <a:ext cx="8636000" cy="434572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
        <p:nvSpPr>
          <p:cNvPr id="2" name="Rectangle 1"/>
          <p:cNvSpPr/>
          <p:nvPr/>
        </p:nvSpPr>
        <p:spPr bwMode="auto">
          <a:xfrm>
            <a:off x="3810000" y="3810000"/>
            <a:ext cx="4038600"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8" name="Rectangle 17"/>
          <p:cNvSpPr/>
          <p:nvPr/>
        </p:nvSpPr>
        <p:spPr bwMode="auto">
          <a:xfrm>
            <a:off x="2438400" y="4114800"/>
            <a:ext cx="4038600"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9" name="Rectangle 18"/>
          <p:cNvSpPr/>
          <p:nvPr/>
        </p:nvSpPr>
        <p:spPr bwMode="auto">
          <a:xfrm>
            <a:off x="1447800" y="4419600"/>
            <a:ext cx="4038600"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0" name="Rectangle 19"/>
          <p:cNvSpPr/>
          <p:nvPr/>
        </p:nvSpPr>
        <p:spPr bwMode="auto">
          <a:xfrm>
            <a:off x="1447800" y="4724400"/>
            <a:ext cx="4038600"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1" name="Rectangle 20"/>
          <p:cNvSpPr/>
          <p:nvPr/>
        </p:nvSpPr>
        <p:spPr bwMode="auto">
          <a:xfrm>
            <a:off x="2971800" y="5038344"/>
            <a:ext cx="4876800"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2" name="Rectangle 21"/>
          <p:cNvSpPr/>
          <p:nvPr/>
        </p:nvSpPr>
        <p:spPr bwMode="auto">
          <a:xfrm>
            <a:off x="2209800" y="5349240"/>
            <a:ext cx="4876800" cy="3048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3"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2</a:t>
            </a:r>
            <a:endParaRPr lang="en-US" altLang="en-US" sz="1600" dirty="0">
              <a:solidFill>
                <a:schemeClr val="bg2"/>
              </a:solidFill>
              <a:latin typeface="Liberation Sans" panose="020B0604020202020204" pitchFamily="34" charset="0"/>
            </a:endParaRPr>
          </a:p>
        </p:txBody>
      </p:sp>
      <p:sp>
        <p:nvSpPr>
          <p:cNvPr id="25" name="TextBox 24"/>
          <p:cNvSpPr txBox="1"/>
          <p:nvPr/>
        </p:nvSpPr>
        <p:spPr>
          <a:xfrm>
            <a:off x="304800" y="398360"/>
            <a:ext cx="2971800" cy="691039"/>
          </a:xfrm>
          <a:prstGeom prst="rect">
            <a:avLst/>
          </a:prstGeom>
          <a:solidFill>
            <a:schemeClr val="bg1">
              <a:lumMod val="85000"/>
            </a:schemeClr>
          </a:solidFill>
          <a:ln>
            <a:noFill/>
          </a:ln>
        </p:spPr>
        <p:txBody>
          <a:bodyPr wrap="square" tIns="18288" rtlCol="0" anchor="ctr" anchorCtr="0">
            <a:noAutofit/>
          </a:bodyPr>
          <a:lstStyle>
            <a:defPPr>
              <a:defRPr lang="en-US"/>
            </a:defPPr>
            <a:lvl1pPr>
              <a:defRPr sz="4200" i="0">
                <a:solidFill>
                  <a:srgbClr val="FF6600"/>
                </a:solidFill>
                <a:latin typeface="Liberation Sans" panose="020B0604020202020204" pitchFamily="34" charset="0"/>
              </a:defRPr>
            </a:lvl1pPr>
          </a:lstStyle>
          <a:p>
            <a:r>
              <a:rPr lang="en-US" dirty="0">
                <a:solidFill>
                  <a:srgbClr val="FF0000"/>
                </a:solidFill>
              </a:rPr>
              <a:t>DO IT!</a:t>
            </a:r>
          </a:p>
        </p:txBody>
      </p:sp>
      <p:sp>
        <p:nvSpPr>
          <p:cNvPr id="26" name="TextBox 25"/>
          <p:cNvSpPr txBox="1"/>
          <p:nvPr/>
        </p:nvSpPr>
        <p:spPr>
          <a:xfrm>
            <a:off x="3276600" y="398361"/>
            <a:ext cx="5486400" cy="691038"/>
          </a:xfrm>
          <a:prstGeom prst="rect">
            <a:avLst/>
          </a:prstGeom>
          <a:solidFill>
            <a:srgbClr val="0027A4"/>
          </a:solidFill>
        </p:spPr>
        <p:txBody>
          <a:bodyPr wrap="square" lIns="86493" tIns="18288" rIns="86493" bIns="43247" rtlCol="0" anchor="ctr" anchorCtr="0">
            <a:noAutofit/>
          </a:bodyPr>
          <a:lstStyle/>
          <a:p>
            <a:pPr marL="63500"/>
            <a:r>
              <a:rPr lang="en-US" sz="3200" i="0" dirty="0" smtClean="0">
                <a:solidFill>
                  <a:schemeClr val="bg1"/>
                </a:solidFill>
                <a:latin typeface="Liberation Sans" panose="020B0604020202020204" pitchFamily="34" charset="0"/>
              </a:rPr>
              <a:t>Cost Flow Methods</a:t>
            </a:r>
            <a:endParaRPr lang="en-US" sz="3200" b="1" i="0" dirty="0">
              <a:solidFill>
                <a:schemeClr val="bg1"/>
              </a:solidFill>
              <a:latin typeface="Liberation Sans" panose="020B0604020202020204" pitchFamily="34" charset="0"/>
            </a:endParaRPr>
          </a:p>
        </p:txBody>
      </p:sp>
      <p:sp>
        <p:nvSpPr>
          <p:cNvPr id="28" name="Oval 27"/>
          <p:cNvSpPr/>
          <p:nvPr/>
        </p:nvSpPr>
        <p:spPr bwMode="auto">
          <a:xfrm>
            <a:off x="2286000" y="398360"/>
            <a:ext cx="685800" cy="691039"/>
          </a:xfrm>
          <a:prstGeom prst="ellipse">
            <a:avLst/>
          </a:prstGeom>
          <a:solidFill>
            <a:schemeClr val="accent3"/>
          </a:solidFill>
          <a:ln w="12700" cap="sq" cmpd="sng" algn="ctr">
            <a:solidFill>
              <a:schemeClr val="tx1"/>
            </a:solidFill>
            <a:prstDash val="sysDot"/>
            <a:round/>
            <a:headEnd type="none" w="sm" len="sm"/>
            <a:tailEnd type="none" w="sm" len="sm"/>
          </a:ln>
          <a:effectLst/>
        </p:spPr>
        <p:txBody>
          <a:bodyPr vert="horz" wrap="square" lIns="91440" tIns="18288" rIns="91440" bIns="45720" numCol="1" rtlCol="0" anchor="ctr" anchorCtr="0" compatLnSpc="1">
            <a:prstTxWarp prst="textNoShape">
              <a:avLst/>
            </a:prstTxWarp>
          </a:bodyPr>
          <a:lstStyle/>
          <a:p>
            <a:pPr algn="ctr"/>
            <a:r>
              <a:rPr lang="en-US" sz="4200" i="0" dirty="0">
                <a:solidFill>
                  <a:srgbClr val="FF0000"/>
                </a:solidFill>
                <a:latin typeface="Liberation Sans" panose="020B0604020202020204" pitchFamily="34" charset="0"/>
              </a:rPr>
              <a:t>2</a:t>
            </a:r>
          </a:p>
        </p:txBody>
      </p:sp>
    </p:spTree>
    <p:extLst>
      <p:ext uri="{BB962C8B-B14F-4D97-AF65-F5344CB8AC3E}">
        <p14:creationId xmlns:p14="http://schemas.microsoft.com/office/powerpoint/2010/main" val="25579759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533400" y="1447800"/>
            <a:ext cx="7924800" cy="2673809"/>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5000"/>
              </a:lnSpc>
              <a:spcBef>
                <a:spcPct val="50000"/>
              </a:spcBef>
              <a:buSzPct val="80000"/>
            </a:pPr>
            <a:r>
              <a:rPr lang="en-US" altLang="en-US" sz="2500" i="0" dirty="0">
                <a:solidFill>
                  <a:schemeClr val="tx1"/>
                </a:solidFill>
                <a:latin typeface="Liberation Sans" panose="020B0604020202020204" pitchFamily="34" charset="0"/>
              </a:rPr>
              <a:t>Common Cause:</a:t>
            </a:r>
          </a:p>
          <a:p>
            <a:pPr lvl="1">
              <a:lnSpc>
                <a:spcPct val="125000"/>
              </a:lnSpc>
              <a:spcBef>
                <a:spcPct val="50000"/>
              </a:spcBef>
              <a:buClr>
                <a:srgbClr val="800000"/>
              </a:buClr>
              <a:buSzPct val="80000"/>
              <a:buFont typeface="Wingdings" pitchFamily="2" charset="2"/>
              <a:buChar char="u"/>
            </a:pPr>
            <a:r>
              <a:rPr lang="en-US" altLang="en-US" sz="2100" b="0" i="0" dirty="0">
                <a:solidFill>
                  <a:schemeClr val="tx1"/>
                </a:solidFill>
                <a:latin typeface="Liberation Sans" panose="020B0604020202020204" pitchFamily="34" charset="0"/>
              </a:rPr>
              <a:t>Failure to count or price inventory correctly. </a:t>
            </a:r>
          </a:p>
          <a:p>
            <a:pPr lvl="1">
              <a:lnSpc>
                <a:spcPct val="125000"/>
              </a:lnSpc>
              <a:spcBef>
                <a:spcPct val="50000"/>
              </a:spcBef>
              <a:buClr>
                <a:srgbClr val="800000"/>
              </a:buClr>
              <a:buSzPct val="80000"/>
              <a:buFont typeface="Wingdings" pitchFamily="2" charset="2"/>
              <a:buChar char="u"/>
            </a:pPr>
            <a:r>
              <a:rPr lang="en-US" altLang="en-US" sz="2100" b="0" i="0" dirty="0">
                <a:solidFill>
                  <a:schemeClr val="tx1"/>
                </a:solidFill>
                <a:latin typeface="Liberation Sans" panose="020B0604020202020204" pitchFamily="34" charset="0"/>
              </a:rPr>
              <a:t>Not properly recognizing the transfer of legal title to goods in transit.</a:t>
            </a:r>
          </a:p>
          <a:p>
            <a:pPr lvl="1">
              <a:lnSpc>
                <a:spcPct val="125000"/>
              </a:lnSpc>
              <a:spcBef>
                <a:spcPct val="50000"/>
              </a:spcBef>
              <a:buClr>
                <a:srgbClr val="800000"/>
              </a:buClr>
              <a:buSzPct val="80000"/>
              <a:buFont typeface="Wingdings" pitchFamily="2" charset="2"/>
              <a:buChar char="u"/>
            </a:pPr>
            <a:r>
              <a:rPr lang="en-US" altLang="en-US" sz="2100" b="0" i="0" dirty="0">
                <a:solidFill>
                  <a:schemeClr val="tx1"/>
                </a:solidFill>
                <a:latin typeface="Liberation Sans" panose="020B0604020202020204" pitchFamily="34" charset="0"/>
              </a:rPr>
              <a:t>Errors affect both the income statement and balance sheet.</a:t>
            </a:r>
          </a:p>
        </p:txBody>
      </p:sp>
      <p:sp>
        <p:nvSpPr>
          <p:cNvPr id="50181"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3</a:t>
            </a:r>
            <a:endParaRPr lang="en-US" altLang="en-US" sz="1600" dirty="0">
              <a:solidFill>
                <a:schemeClr val="bg2"/>
              </a:solidFill>
              <a:latin typeface="Liberation Sans" panose="020B0604020202020204" pitchFamily="34" charset="0"/>
            </a:endParaRPr>
          </a:p>
        </p:txBody>
      </p:sp>
      <p:sp>
        <p:nvSpPr>
          <p:cNvPr id="6" name="Rectangle 5"/>
          <p:cNvSpPr>
            <a:spLocks noChangeArrowheads="1"/>
          </p:cNvSpPr>
          <p:nvPr/>
        </p:nvSpPr>
        <p:spPr bwMode="auto">
          <a:xfrm>
            <a:off x="290286" y="405765"/>
            <a:ext cx="2249714" cy="677228"/>
          </a:xfrm>
          <a:prstGeom prst="rect">
            <a:avLst/>
          </a:prstGeom>
          <a:solidFill>
            <a:schemeClr val="bg1">
              <a:lumMod val="85000"/>
            </a:schemeClr>
          </a:solidFill>
          <a:ln>
            <a:noFill/>
          </a:ln>
          <a:effectLst/>
        </p:spPr>
        <p:txBody>
          <a:bodyPr wrap="none" lIns="86493" tIns="43247" rIns="86493" bIns="43247" anchor="ctr"/>
          <a:lstStyle/>
          <a:p>
            <a:pPr algn="l"/>
            <a:r>
              <a:rPr lang="en-US" altLang="en-US" sz="1700" b="1" i="0" dirty="0">
                <a:solidFill>
                  <a:schemeClr val="tx1"/>
                </a:solidFill>
                <a:latin typeface="Liberation Sans" panose="020B0604020202020204" pitchFamily="34" charset="0"/>
              </a:rPr>
              <a:t>LEARNING</a:t>
            </a:r>
          </a:p>
          <a:p>
            <a:pPr algn="l"/>
            <a:r>
              <a:rPr lang="en-US" altLang="en-US" sz="1700" b="1" i="0" dirty="0">
                <a:solidFill>
                  <a:schemeClr val="tx1"/>
                </a:solidFill>
                <a:latin typeface="Liberation Sans" panose="020B0604020202020204" pitchFamily="34" charset="0"/>
              </a:rPr>
              <a:t>OBJECTIVE</a:t>
            </a:r>
          </a:p>
        </p:txBody>
      </p:sp>
      <p:sp>
        <p:nvSpPr>
          <p:cNvPr id="7" name="Rectangle 5"/>
          <p:cNvSpPr>
            <a:spLocks noChangeArrowheads="1"/>
          </p:cNvSpPr>
          <p:nvPr/>
        </p:nvSpPr>
        <p:spPr bwMode="auto">
          <a:xfrm>
            <a:off x="2540000" y="274320"/>
            <a:ext cx="6241143" cy="928688"/>
          </a:xfrm>
          <a:prstGeom prst="rect">
            <a:avLst/>
          </a:prstGeom>
          <a:solidFill>
            <a:srgbClr val="0027A4"/>
          </a:solidFill>
          <a:ln>
            <a:noFill/>
          </a:ln>
          <a:effectLst/>
        </p:spPr>
        <p:txBody>
          <a:bodyPr wrap="square" lIns="86493" tIns="27432" rIns="86493" bIns="43247" anchor="ctr"/>
          <a:lstStyle/>
          <a:p>
            <a:pPr marL="111120" algn="l"/>
            <a:r>
              <a:rPr lang="en-US" sz="2400" i="0" dirty="0" smtClean="0">
                <a:solidFill>
                  <a:schemeClr val="bg1"/>
                </a:solidFill>
                <a:latin typeface="Liberation Sans" panose="020B0604020202020204" pitchFamily="34" charset="0"/>
              </a:rPr>
              <a:t>Indicate </a:t>
            </a:r>
            <a:r>
              <a:rPr lang="en-US" sz="2400" i="0" dirty="0">
                <a:solidFill>
                  <a:schemeClr val="bg1"/>
                </a:solidFill>
                <a:latin typeface="Liberation Sans" panose="020B0604020202020204" pitchFamily="34" charset="0"/>
              </a:rPr>
              <a:t>the effects of inventory errors on the </a:t>
            </a:r>
            <a:r>
              <a:rPr lang="en-US" sz="2400" i="0" dirty="0" smtClean="0">
                <a:solidFill>
                  <a:schemeClr val="bg1"/>
                </a:solidFill>
                <a:latin typeface="Liberation Sans" panose="020B0604020202020204" pitchFamily="34" charset="0"/>
              </a:rPr>
              <a:t>financial </a:t>
            </a:r>
            <a:r>
              <a:rPr lang="en-US" sz="2400" i="0" dirty="0">
                <a:solidFill>
                  <a:schemeClr val="bg1"/>
                </a:solidFill>
                <a:latin typeface="Liberation Sans" panose="020B0604020202020204" pitchFamily="34" charset="0"/>
              </a:rPr>
              <a:t>statements.</a:t>
            </a:r>
          </a:p>
        </p:txBody>
      </p:sp>
      <p:sp>
        <p:nvSpPr>
          <p:cNvPr id="8" name="Oval 7"/>
          <p:cNvSpPr/>
          <p:nvPr/>
        </p:nvSpPr>
        <p:spPr bwMode="auto">
          <a:xfrm>
            <a:off x="1872343" y="485775"/>
            <a:ext cx="522514" cy="51435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r>
              <a:rPr lang="en-US" sz="2500" i="0" dirty="0">
                <a:solidFill>
                  <a:schemeClr val="bg1"/>
                </a:solidFill>
                <a:latin typeface="Liberation Sans" panose="020B0604020202020204" pitchFamily="34" charset="0"/>
              </a:rPr>
              <a:t>3</a:t>
            </a:r>
          </a:p>
        </p:txBody>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2393750"/>
            <a:ext cx="8534400" cy="13400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51203" name="Text Box 4"/>
          <p:cNvSpPr txBox="1">
            <a:spLocks noChangeArrowheads="1"/>
          </p:cNvSpPr>
          <p:nvPr/>
        </p:nvSpPr>
        <p:spPr bwMode="auto">
          <a:xfrm>
            <a:off x="533400" y="1295400"/>
            <a:ext cx="7924800" cy="867482"/>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40000"/>
              </a:spcBef>
              <a:spcAft>
                <a:spcPct val="20000"/>
              </a:spcAft>
              <a:buSzPct val="80000"/>
            </a:pPr>
            <a:r>
              <a:rPr lang="en-US" altLang="en-US" sz="2200" i="0" dirty="0">
                <a:solidFill>
                  <a:schemeClr val="tx1"/>
                </a:solidFill>
                <a:latin typeface="Liberation Sans" panose="020B0604020202020204" pitchFamily="34" charset="0"/>
              </a:rPr>
              <a:t>Inventory errors </a:t>
            </a:r>
            <a:r>
              <a:rPr lang="en-US" altLang="en-US" sz="2200" b="0" i="0" dirty="0">
                <a:solidFill>
                  <a:schemeClr val="tx1"/>
                </a:solidFill>
                <a:latin typeface="Liberation Sans" panose="020B0604020202020204" pitchFamily="34" charset="0"/>
              </a:rPr>
              <a:t>affect the computation of cost of goods sold and net income </a:t>
            </a:r>
            <a:r>
              <a:rPr lang="en-US" altLang="en-US" sz="2200" i="0" dirty="0">
                <a:solidFill>
                  <a:schemeClr val="tx1"/>
                </a:solidFill>
                <a:latin typeface="Liberation Sans" panose="020B0604020202020204" pitchFamily="34" charset="0"/>
              </a:rPr>
              <a:t>in two periods</a:t>
            </a:r>
            <a:r>
              <a:rPr lang="en-US" altLang="en-US" sz="2200" b="0" i="0" dirty="0">
                <a:solidFill>
                  <a:schemeClr val="tx1"/>
                </a:solidFill>
                <a:latin typeface="Liberation Sans" panose="020B0604020202020204" pitchFamily="34" charset="0"/>
              </a:rPr>
              <a:t>.</a:t>
            </a:r>
          </a:p>
        </p:txBody>
      </p:sp>
      <p:sp>
        <p:nvSpPr>
          <p:cNvPr id="51204" name="Text Box 8"/>
          <p:cNvSpPr txBox="1">
            <a:spLocks noChangeArrowheads="1"/>
          </p:cNvSpPr>
          <p:nvPr/>
        </p:nvSpPr>
        <p:spPr bwMode="auto">
          <a:xfrm>
            <a:off x="7407397" y="3886200"/>
            <a:ext cx="1431803"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a:t>
            </a:r>
            <a:r>
              <a:rPr lang="en-US" altLang="en-US" sz="1200" i="0" dirty="0" smtClean="0">
                <a:solidFill>
                  <a:schemeClr val="tx1"/>
                </a:solidFill>
                <a:latin typeface="Liberation Sans" panose="020B0604020202020204" pitchFamily="34" charset="0"/>
              </a:rPr>
              <a:t>6-16</a:t>
            </a:r>
            <a:endParaRPr lang="en-US" altLang="en-US" sz="1200" i="0" dirty="0">
              <a:solidFill>
                <a:schemeClr val="tx1"/>
              </a:solidFill>
              <a:latin typeface="Liberation Sans" panose="020B0604020202020204" pitchFamily="34" charset="0"/>
            </a:endParaRPr>
          </a:p>
        </p:txBody>
      </p:sp>
      <p:sp>
        <p:nvSpPr>
          <p:cNvPr id="51205" name="Text Box 9"/>
          <p:cNvSpPr txBox="1">
            <a:spLocks noChangeArrowheads="1"/>
          </p:cNvSpPr>
          <p:nvPr/>
        </p:nvSpPr>
        <p:spPr bwMode="auto">
          <a:xfrm>
            <a:off x="7407275" y="2087562"/>
            <a:ext cx="1431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a:t>
            </a:r>
            <a:r>
              <a:rPr lang="en-US" altLang="en-US" sz="1200" i="0" dirty="0" smtClean="0">
                <a:solidFill>
                  <a:schemeClr val="tx1"/>
                </a:solidFill>
                <a:latin typeface="Liberation Sans" panose="020B0604020202020204" pitchFamily="34" charset="0"/>
              </a:rPr>
              <a:t>6-15</a:t>
            </a:r>
            <a:endParaRPr lang="en-US" altLang="en-US" sz="1200" i="0" dirty="0">
              <a:solidFill>
                <a:schemeClr val="tx1"/>
              </a:solidFill>
              <a:latin typeface="Liberation Sans" panose="020B0604020202020204" pitchFamily="34" charset="0"/>
            </a:endParaRPr>
          </a:p>
        </p:txBody>
      </p:sp>
      <p:sp>
        <p:nvSpPr>
          <p:cNvPr id="51206" name="Line 13"/>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51208"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a:solidFill>
                  <a:schemeClr val="tx2">
                    <a:lumMod val="75000"/>
                  </a:schemeClr>
                </a:solidFill>
                <a:latin typeface="Liberation Sans" panose="020B0604020202020204" pitchFamily="34" charset="0"/>
              </a:rPr>
              <a:t>Income Statement Effects</a:t>
            </a:r>
          </a:p>
        </p:txBody>
      </p:sp>
      <p:sp>
        <p:nvSpPr>
          <p:cNvPr id="5120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3</a:t>
            </a:r>
            <a:endParaRPr lang="en-US" altLang="en-US" sz="1600" dirty="0">
              <a:solidFill>
                <a:schemeClr val="bg2"/>
              </a:solidFill>
              <a:latin typeface="Liberation Sans" panose="020B0604020202020204" pitchFamily="34" charset="0"/>
            </a:endParaRPr>
          </a:p>
        </p:txBody>
      </p:sp>
      <p:pic>
        <p:nvPicPr>
          <p:cNvPr id="51210" name="Picture 1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4203300"/>
            <a:ext cx="8534400" cy="1968900"/>
          </a:xfrm>
          <a:prstGeom prst="rect">
            <a:avLst/>
          </a:prstGeom>
          <a:noFill/>
          <a:ln w="12700"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533400" y="1295400"/>
            <a:ext cx="8039100" cy="4360746"/>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40000"/>
              </a:spcBef>
              <a:spcAft>
                <a:spcPct val="20000"/>
              </a:spcAft>
              <a:buSzPct val="80000"/>
            </a:pPr>
            <a:r>
              <a:rPr lang="en-US" altLang="en-US" sz="2300" i="0" dirty="0">
                <a:solidFill>
                  <a:schemeClr val="tx1"/>
                </a:solidFill>
                <a:latin typeface="Liberation Sans" panose="020B0604020202020204" pitchFamily="34" charset="0"/>
              </a:rPr>
              <a:t>Inventory errors</a:t>
            </a:r>
            <a:r>
              <a:rPr lang="en-US" altLang="en-US" sz="2300" b="0" i="0" dirty="0">
                <a:solidFill>
                  <a:schemeClr val="tx1"/>
                </a:solidFill>
                <a:latin typeface="Liberation Sans" panose="020B0604020202020204" pitchFamily="34" charset="0"/>
              </a:rPr>
              <a:t> affect the computation of cost of goods sold and net income </a:t>
            </a:r>
            <a:r>
              <a:rPr lang="en-US" altLang="en-US" sz="2300" i="0" dirty="0">
                <a:solidFill>
                  <a:schemeClr val="tx1"/>
                </a:solidFill>
                <a:latin typeface="Liberation Sans" panose="020B0604020202020204" pitchFamily="34" charset="0"/>
              </a:rPr>
              <a:t>in two periods</a:t>
            </a:r>
            <a:r>
              <a:rPr lang="en-US" altLang="en-US" sz="2300" b="0" i="0" dirty="0">
                <a:solidFill>
                  <a:schemeClr val="tx1"/>
                </a:solidFill>
                <a:latin typeface="Liberation Sans" panose="020B0604020202020204" pitchFamily="34" charset="0"/>
              </a:rPr>
              <a:t>.</a:t>
            </a:r>
          </a:p>
          <a:p>
            <a:pPr lvl="1">
              <a:lnSpc>
                <a:spcPct val="120000"/>
              </a:lnSpc>
              <a:spcBef>
                <a:spcPct val="40000"/>
              </a:spcBef>
              <a:spcAft>
                <a:spcPct val="20000"/>
              </a:spcAft>
              <a:buClr>
                <a:srgbClr val="800000"/>
              </a:buClr>
              <a:buSzPct val="80000"/>
              <a:buFont typeface="Wingdings" pitchFamily="2" charset="2"/>
              <a:buChar char="u"/>
            </a:pPr>
            <a:r>
              <a:rPr lang="en-US" altLang="en-US" sz="2200" b="0" i="0" dirty="0">
                <a:solidFill>
                  <a:schemeClr val="tx1"/>
                </a:solidFill>
                <a:latin typeface="Liberation Sans" panose="020B0604020202020204" pitchFamily="34" charset="0"/>
              </a:rPr>
              <a:t>An error in ending inventory of the current period will have a </a:t>
            </a:r>
            <a:r>
              <a:rPr lang="en-US" altLang="en-US" sz="2200" i="0" dirty="0">
                <a:solidFill>
                  <a:schemeClr val="tx1"/>
                </a:solidFill>
                <a:latin typeface="Liberation Sans" panose="020B0604020202020204" pitchFamily="34" charset="0"/>
              </a:rPr>
              <a:t>reverse effect on net income of the next accounting period</a:t>
            </a:r>
            <a:r>
              <a:rPr lang="en-US" altLang="en-US" sz="2200" b="0" i="0" dirty="0">
                <a:solidFill>
                  <a:schemeClr val="tx1"/>
                </a:solidFill>
                <a:latin typeface="Liberation Sans" panose="020B0604020202020204" pitchFamily="34" charset="0"/>
              </a:rPr>
              <a:t>.</a:t>
            </a:r>
          </a:p>
          <a:p>
            <a:pPr lvl="1">
              <a:lnSpc>
                <a:spcPct val="120000"/>
              </a:lnSpc>
              <a:spcBef>
                <a:spcPct val="40000"/>
              </a:spcBef>
              <a:spcAft>
                <a:spcPct val="20000"/>
              </a:spcAft>
              <a:buClr>
                <a:srgbClr val="800000"/>
              </a:buClr>
              <a:buSzPct val="80000"/>
              <a:buFont typeface="Wingdings" pitchFamily="2" charset="2"/>
              <a:buChar char="u"/>
            </a:pPr>
            <a:r>
              <a:rPr lang="en-US" altLang="en-US" sz="2200" b="0" i="0" dirty="0">
                <a:solidFill>
                  <a:schemeClr val="tx1"/>
                </a:solidFill>
                <a:latin typeface="Liberation Sans" panose="020B0604020202020204" pitchFamily="34" charset="0"/>
              </a:rPr>
              <a:t>Over the two years, the total net income is correct because the errors </a:t>
            </a:r>
            <a:r>
              <a:rPr lang="en-US" altLang="en-US" sz="2200" i="0" dirty="0">
                <a:solidFill>
                  <a:schemeClr val="tx1"/>
                </a:solidFill>
                <a:latin typeface="Liberation Sans" panose="020B0604020202020204" pitchFamily="34" charset="0"/>
              </a:rPr>
              <a:t>offset each other</a:t>
            </a:r>
            <a:r>
              <a:rPr lang="en-US" altLang="en-US" sz="2200" b="0" i="0" dirty="0">
                <a:solidFill>
                  <a:schemeClr val="tx1"/>
                </a:solidFill>
                <a:latin typeface="Liberation Sans" panose="020B0604020202020204" pitchFamily="34" charset="0"/>
              </a:rPr>
              <a:t>.</a:t>
            </a:r>
          </a:p>
          <a:p>
            <a:pPr lvl="1">
              <a:lnSpc>
                <a:spcPct val="120000"/>
              </a:lnSpc>
              <a:spcBef>
                <a:spcPct val="40000"/>
              </a:spcBef>
              <a:spcAft>
                <a:spcPct val="20000"/>
              </a:spcAft>
              <a:buClr>
                <a:srgbClr val="800000"/>
              </a:buClr>
              <a:buSzPct val="80000"/>
              <a:buFont typeface="Wingdings" pitchFamily="2" charset="2"/>
              <a:buChar char="u"/>
            </a:pPr>
            <a:r>
              <a:rPr lang="en-US" altLang="en-US" sz="2200" b="0" i="0" dirty="0">
                <a:solidFill>
                  <a:schemeClr val="tx1"/>
                </a:solidFill>
                <a:latin typeface="Liberation Sans" panose="020B0604020202020204" pitchFamily="34" charset="0"/>
              </a:rPr>
              <a:t>Ending inventory depends entirely on the accuracy of taking and costing the inventory.</a:t>
            </a:r>
          </a:p>
        </p:txBody>
      </p:sp>
      <p:sp>
        <p:nvSpPr>
          <p:cNvPr id="52227" name="Line 9"/>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52230"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3</a:t>
            </a:r>
            <a:endParaRPr lang="en-US" altLang="en-US" sz="1600" dirty="0">
              <a:solidFill>
                <a:schemeClr val="bg2"/>
              </a:solidFill>
              <a:latin typeface="Liberation Sans" panose="020B0604020202020204" pitchFamily="34" charset="0"/>
            </a:endParaRPr>
          </a:p>
        </p:txBody>
      </p:sp>
      <p:sp>
        <p:nvSpPr>
          <p:cNvPr id="7"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a:solidFill>
                  <a:schemeClr val="tx2">
                    <a:lumMod val="75000"/>
                  </a:schemeClr>
                </a:solidFill>
                <a:latin typeface="Liberation Sans" panose="020B0604020202020204" pitchFamily="34" charset="0"/>
              </a:rPr>
              <a:t>Income Statement Effects</a:t>
            </a: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33400" y="1295400"/>
            <a:ext cx="7772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05000"/>
              </a:lnSpc>
              <a:spcBef>
                <a:spcPct val="30000"/>
              </a:spcBef>
              <a:spcAft>
                <a:spcPct val="20000"/>
              </a:spcAft>
              <a:buSzPct val="80000"/>
            </a:pPr>
            <a:r>
              <a:rPr lang="en-US" altLang="en-US" sz="2600" i="0" dirty="0">
                <a:solidFill>
                  <a:schemeClr val="tx1"/>
                </a:solidFill>
                <a:latin typeface="Liberation Sans" panose="020B0604020202020204" pitchFamily="34" charset="0"/>
              </a:rPr>
              <a:t>Physical Inventory taken for two reasons:</a:t>
            </a:r>
          </a:p>
        </p:txBody>
      </p:sp>
      <p:sp>
        <p:nvSpPr>
          <p:cNvPr id="11267" name="Text Box 3"/>
          <p:cNvSpPr txBox="1">
            <a:spLocks noChangeArrowheads="1"/>
          </p:cNvSpPr>
          <p:nvPr/>
        </p:nvSpPr>
        <p:spPr bwMode="auto">
          <a:xfrm>
            <a:off x="533400" y="1905000"/>
            <a:ext cx="7848600" cy="370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80010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50000"/>
              </a:spcBef>
              <a:buClr>
                <a:srgbClr val="800000"/>
              </a:buClr>
              <a:buSzPct val="95000"/>
            </a:pPr>
            <a:r>
              <a:rPr lang="en-US" altLang="en-US" sz="2300" i="0" dirty="0">
                <a:solidFill>
                  <a:schemeClr val="tx1"/>
                </a:solidFill>
                <a:latin typeface="Liberation Sans" panose="020B0604020202020204" pitchFamily="34" charset="0"/>
              </a:rPr>
              <a:t>Perpetual System</a:t>
            </a:r>
          </a:p>
          <a:p>
            <a:pPr lvl="1">
              <a:lnSpc>
                <a:spcPct val="120000"/>
              </a:lnSpc>
              <a:spcBef>
                <a:spcPct val="50000"/>
              </a:spcBef>
              <a:buFontTx/>
              <a:buAutoNum type="arabicPeriod"/>
            </a:pPr>
            <a:r>
              <a:rPr lang="en-US" altLang="en-US" sz="2100" b="0" i="0" dirty="0">
                <a:solidFill>
                  <a:schemeClr val="tx1"/>
                </a:solidFill>
                <a:latin typeface="Liberation Sans" panose="020B0604020202020204" pitchFamily="34" charset="0"/>
              </a:rPr>
              <a:t>Check accuracy of inventory records.</a:t>
            </a:r>
          </a:p>
          <a:p>
            <a:pPr lvl="1">
              <a:lnSpc>
                <a:spcPct val="120000"/>
              </a:lnSpc>
              <a:spcBef>
                <a:spcPct val="50000"/>
              </a:spcBef>
              <a:buFontTx/>
              <a:buAutoNum type="arabicPeriod"/>
            </a:pPr>
            <a:r>
              <a:rPr lang="en-US" altLang="en-US" sz="2100" b="0" i="0" dirty="0">
                <a:solidFill>
                  <a:schemeClr val="tx1"/>
                </a:solidFill>
                <a:latin typeface="Liberation Sans" panose="020B0604020202020204" pitchFamily="34" charset="0"/>
              </a:rPr>
              <a:t>Determine amount of inventory lost due to wasted raw materials, shoplifting, or employee theft.</a:t>
            </a:r>
          </a:p>
          <a:p>
            <a:pPr>
              <a:lnSpc>
                <a:spcPct val="120000"/>
              </a:lnSpc>
              <a:spcBef>
                <a:spcPct val="50000"/>
              </a:spcBef>
              <a:buClr>
                <a:srgbClr val="800000"/>
              </a:buClr>
              <a:buSzPct val="95000"/>
            </a:pPr>
            <a:r>
              <a:rPr lang="en-US" altLang="en-US" sz="2300" i="0" dirty="0">
                <a:solidFill>
                  <a:schemeClr val="tx1"/>
                </a:solidFill>
                <a:latin typeface="Liberation Sans" panose="020B0604020202020204" pitchFamily="34" charset="0"/>
              </a:rPr>
              <a:t>Periodic System</a:t>
            </a:r>
          </a:p>
          <a:p>
            <a:pPr lvl="1">
              <a:lnSpc>
                <a:spcPct val="120000"/>
              </a:lnSpc>
              <a:spcBef>
                <a:spcPct val="50000"/>
              </a:spcBef>
              <a:buFontTx/>
              <a:buAutoNum type="arabicPeriod"/>
            </a:pPr>
            <a:r>
              <a:rPr lang="en-US" altLang="en-US" sz="2100" b="0" i="0" dirty="0">
                <a:solidFill>
                  <a:schemeClr val="tx1"/>
                </a:solidFill>
                <a:latin typeface="Liberation Sans" panose="020B0604020202020204" pitchFamily="34" charset="0"/>
              </a:rPr>
              <a:t>Determine the inventory on hand.</a:t>
            </a:r>
          </a:p>
          <a:p>
            <a:pPr lvl="1">
              <a:lnSpc>
                <a:spcPct val="120000"/>
              </a:lnSpc>
              <a:spcBef>
                <a:spcPct val="50000"/>
              </a:spcBef>
              <a:buFontTx/>
              <a:buAutoNum type="arabicPeriod"/>
            </a:pPr>
            <a:r>
              <a:rPr lang="en-US" altLang="en-US" sz="2100" b="0" i="0" dirty="0">
                <a:solidFill>
                  <a:schemeClr val="tx1"/>
                </a:solidFill>
                <a:latin typeface="Liberation Sans" panose="020B0604020202020204" pitchFamily="34" charset="0"/>
              </a:rPr>
              <a:t>Determine the cost of goods sold for the period.</a:t>
            </a:r>
          </a:p>
        </p:txBody>
      </p:sp>
      <p:sp>
        <p:nvSpPr>
          <p:cNvPr id="11268"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a:solidFill>
                  <a:schemeClr val="tx2">
                    <a:lumMod val="75000"/>
                  </a:schemeClr>
                </a:solidFill>
                <a:latin typeface="Liberation Sans" panose="020B0604020202020204" pitchFamily="34" charset="0"/>
              </a:rPr>
              <a:t>Determining Inventory Quantities</a:t>
            </a:r>
          </a:p>
        </p:txBody>
      </p:sp>
      <p:sp>
        <p:nvSpPr>
          <p:cNvPr id="11269"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1270"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1</a:t>
            </a:r>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6"/>
          <p:cNvGraphicFramePr>
            <a:graphicFrameLocks noChangeAspect="1"/>
          </p:cNvGraphicFramePr>
          <p:nvPr>
            <p:extLst>
              <p:ext uri="{D42A27DB-BD31-4B8C-83A1-F6EECF244321}">
                <p14:modId xmlns:p14="http://schemas.microsoft.com/office/powerpoint/2010/main" val="2227732677"/>
              </p:ext>
            </p:extLst>
          </p:nvPr>
        </p:nvGraphicFramePr>
        <p:xfrm>
          <a:off x="609600" y="1295400"/>
          <a:ext cx="7924800" cy="3854450"/>
        </p:xfrm>
        <a:graphic>
          <a:graphicData uri="http://schemas.openxmlformats.org/presentationml/2006/ole">
            <mc:AlternateContent xmlns:mc="http://schemas.openxmlformats.org/markup-compatibility/2006">
              <mc:Choice xmlns:v="urn:schemas-microsoft-com:vml" Requires="v">
                <p:oleObj spid="_x0000_s53393" name="Worksheet" r:id="rId5" imgW="4591154" imgH="2390802" progId="Excel.Sheet.8">
                  <p:embed/>
                </p:oleObj>
              </mc:Choice>
              <mc:Fallback>
                <p:oleObj name="Worksheet" r:id="rId5" imgW="4591154" imgH="2390802" progId="Excel.Sheet.8">
                  <p:embed/>
                  <p:pic>
                    <p:nvPicPr>
                      <p:cNvPr id="0" name="Object 6"/>
                      <p:cNvPicPr>
                        <a:picLocks noChangeAspect="1" noChangeArrowheads="1"/>
                      </p:cNvPicPr>
                      <p:nvPr/>
                    </p:nvPicPr>
                    <p:blipFill>
                      <a:blip r:embed="rId6"/>
                      <a:srcRect/>
                      <a:stretch>
                        <a:fillRect/>
                      </a:stretch>
                    </p:blipFill>
                    <p:spPr bwMode="auto">
                      <a:xfrm>
                        <a:off x="609600" y="1295400"/>
                        <a:ext cx="7924800" cy="38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1" name="Text Box 7"/>
          <p:cNvSpPr txBox="1">
            <a:spLocks noChangeArrowheads="1"/>
          </p:cNvSpPr>
          <p:nvPr/>
        </p:nvSpPr>
        <p:spPr bwMode="auto">
          <a:xfrm>
            <a:off x="3657600" y="54229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r>
              <a:rPr lang="en-US" altLang="en-US" sz="1600" i="0" dirty="0">
                <a:solidFill>
                  <a:srgbClr val="800000"/>
                </a:solidFill>
                <a:latin typeface="Liberation Sans" panose="020B0604020202020204" pitchFamily="34" charset="0"/>
              </a:rPr>
              <a:t>($3,000)</a:t>
            </a:r>
          </a:p>
          <a:p>
            <a:pPr algn="ctr"/>
            <a:r>
              <a:rPr lang="en-US" altLang="en-US" sz="1600" i="0" dirty="0">
                <a:solidFill>
                  <a:schemeClr val="tx1"/>
                </a:solidFill>
                <a:latin typeface="Liberation Sans" panose="020B0604020202020204" pitchFamily="34" charset="0"/>
              </a:rPr>
              <a:t>Net Income understated</a:t>
            </a:r>
          </a:p>
        </p:txBody>
      </p:sp>
      <p:sp>
        <p:nvSpPr>
          <p:cNvPr id="53252" name="Text Box 9"/>
          <p:cNvSpPr txBox="1">
            <a:spLocks noChangeArrowheads="1"/>
          </p:cNvSpPr>
          <p:nvPr/>
        </p:nvSpPr>
        <p:spPr bwMode="auto">
          <a:xfrm>
            <a:off x="6324600" y="54102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r>
              <a:rPr lang="en-US" altLang="en-US" sz="1600" i="0" dirty="0">
                <a:solidFill>
                  <a:schemeClr val="tx1"/>
                </a:solidFill>
                <a:latin typeface="Liberation Sans" panose="020B0604020202020204" pitchFamily="34" charset="0"/>
              </a:rPr>
              <a:t>$3,000</a:t>
            </a:r>
          </a:p>
          <a:p>
            <a:pPr algn="ctr"/>
            <a:r>
              <a:rPr lang="en-US" altLang="en-US" sz="1600" i="0" dirty="0">
                <a:solidFill>
                  <a:schemeClr val="tx1"/>
                </a:solidFill>
                <a:latin typeface="Liberation Sans" panose="020B0604020202020204" pitchFamily="34" charset="0"/>
              </a:rPr>
              <a:t>Net Income overstated</a:t>
            </a:r>
          </a:p>
        </p:txBody>
      </p:sp>
      <p:sp>
        <p:nvSpPr>
          <p:cNvPr id="53253" name="AutoShape 10"/>
          <p:cNvSpPr>
            <a:spLocks/>
          </p:cNvSpPr>
          <p:nvPr/>
        </p:nvSpPr>
        <p:spPr bwMode="auto">
          <a:xfrm rot="5400000">
            <a:off x="4495800" y="3962400"/>
            <a:ext cx="228600" cy="2514600"/>
          </a:xfrm>
          <a:prstGeom prst="rightBrace">
            <a:avLst>
              <a:gd name="adj1" fmla="val 91667"/>
              <a:gd name="adj2" fmla="val 50000"/>
            </a:avLst>
          </a:prstGeom>
          <a:noFill/>
          <a:ln w="38100" cap="sq">
            <a:solidFill>
              <a:srgbClr val="8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endParaRPr lang="en-US" altLang="en-US" sz="2000" b="0" i="0" dirty="0">
              <a:solidFill>
                <a:schemeClr val="tx1"/>
              </a:solidFill>
              <a:latin typeface="Liberation Sans" panose="020B0604020202020204" pitchFamily="34" charset="0"/>
            </a:endParaRPr>
          </a:p>
        </p:txBody>
      </p:sp>
      <p:sp>
        <p:nvSpPr>
          <p:cNvPr id="53254" name="AutoShape 11"/>
          <p:cNvSpPr>
            <a:spLocks/>
          </p:cNvSpPr>
          <p:nvPr/>
        </p:nvSpPr>
        <p:spPr bwMode="auto">
          <a:xfrm rot="5400000">
            <a:off x="7162800" y="3962400"/>
            <a:ext cx="228600" cy="2514600"/>
          </a:xfrm>
          <a:prstGeom prst="rightBrace">
            <a:avLst>
              <a:gd name="adj1" fmla="val 91667"/>
              <a:gd name="adj2" fmla="val 50000"/>
            </a:avLst>
          </a:prstGeom>
          <a:noFill/>
          <a:ln w="38100" cap="sq">
            <a:solidFill>
              <a:srgbClr val="8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endParaRPr lang="en-US" altLang="en-US" sz="2000" b="0" i="0" dirty="0">
              <a:solidFill>
                <a:schemeClr val="tx1"/>
              </a:solidFill>
              <a:latin typeface="Liberation Sans" panose="020B0604020202020204" pitchFamily="34" charset="0"/>
            </a:endParaRPr>
          </a:p>
        </p:txBody>
      </p:sp>
      <p:sp>
        <p:nvSpPr>
          <p:cNvPr id="53255" name="Rectangle 12"/>
          <p:cNvSpPr>
            <a:spLocks noChangeArrowheads="1"/>
          </p:cNvSpPr>
          <p:nvPr/>
        </p:nvSpPr>
        <p:spPr bwMode="auto">
          <a:xfrm>
            <a:off x="457200" y="5486400"/>
            <a:ext cx="2971800" cy="730250"/>
          </a:xfrm>
          <a:prstGeom prst="rect">
            <a:avLst/>
          </a:prstGeom>
          <a:solidFill>
            <a:srgbClr val="F6E27C"/>
          </a:solidFill>
          <a:ln w="28575" cap="sq">
            <a:solidFill>
              <a:schemeClr val="tx1"/>
            </a:solidFill>
            <a:miter lim="800000"/>
            <a:headEnd type="none" w="sm" len="sm"/>
            <a:tailEnd type="none" w="sm" len="sm"/>
          </a:ln>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000" b="0" i="0" dirty="0">
                <a:solidFill>
                  <a:schemeClr val="tx1"/>
                </a:solidFill>
                <a:latin typeface="Liberation Sans" panose="020B0604020202020204" pitchFamily="34" charset="0"/>
              </a:rPr>
              <a:t>Combined income for    2-year period is correct.</a:t>
            </a:r>
          </a:p>
        </p:txBody>
      </p:sp>
      <p:sp>
        <p:nvSpPr>
          <p:cNvPr id="53257" name="Line 14"/>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53258" name="Rectangle 15"/>
          <p:cNvSpPr>
            <a:spLocks noChangeArrowheads="1"/>
          </p:cNvSpPr>
          <p:nvPr/>
        </p:nvSpPr>
        <p:spPr bwMode="auto">
          <a:xfrm>
            <a:off x="3200400" y="2924175"/>
            <a:ext cx="5410200" cy="76200"/>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latin typeface="Liberation Sans" panose="020B0604020202020204" pitchFamily="34" charset="0"/>
            </a:endParaRPr>
          </a:p>
        </p:txBody>
      </p:sp>
      <p:sp>
        <p:nvSpPr>
          <p:cNvPr id="53260"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3</a:t>
            </a:r>
            <a:endParaRPr lang="en-US" altLang="en-US" sz="1600" dirty="0">
              <a:solidFill>
                <a:schemeClr val="bg2"/>
              </a:solidFill>
              <a:latin typeface="Liberation Sans" panose="020B0604020202020204" pitchFamily="34" charset="0"/>
            </a:endParaRPr>
          </a:p>
        </p:txBody>
      </p:sp>
      <p:sp>
        <p:nvSpPr>
          <p:cNvPr id="13"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a:solidFill>
                  <a:schemeClr val="tx2">
                    <a:lumMod val="75000"/>
                  </a:schemeClr>
                </a:solidFill>
                <a:latin typeface="Liberation Sans" panose="020B0604020202020204" pitchFamily="34" charset="0"/>
              </a:rPr>
              <a:t>Income Statement Effects</a:t>
            </a:r>
          </a:p>
        </p:txBody>
      </p:sp>
      <p:sp>
        <p:nvSpPr>
          <p:cNvPr id="2" name="Rectangle 1"/>
          <p:cNvSpPr/>
          <p:nvPr/>
        </p:nvSpPr>
        <p:spPr>
          <a:xfrm>
            <a:off x="6705600" y="533400"/>
            <a:ext cx="2286000" cy="646331"/>
          </a:xfrm>
          <a:prstGeom prst="rect">
            <a:avLst/>
          </a:prstGeom>
          <a:solidFill>
            <a:schemeClr val="accent3"/>
          </a:solidFill>
        </p:spPr>
        <p:txBody>
          <a:bodyPr wrap="square">
            <a:spAutoFit/>
          </a:bodyPr>
          <a:lstStyle/>
          <a:p>
            <a:r>
              <a:rPr lang="en-US" sz="1200" i="0" dirty="0">
                <a:solidFill>
                  <a:schemeClr val="tx1"/>
                </a:solidFill>
                <a:latin typeface="Liberation Sans" panose="020B0604020202020204" pitchFamily="34" charset="0"/>
              </a:rPr>
              <a:t>Illustration 6-17</a:t>
            </a:r>
          </a:p>
          <a:p>
            <a:r>
              <a:rPr lang="en-US" sz="1200" b="0" i="0" dirty="0">
                <a:solidFill>
                  <a:schemeClr val="tx1"/>
                </a:solidFill>
                <a:latin typeface="Liberation Sans" panose="020B0604020202020204" pitchFamily="34" charset="0"/>
              </a:rPr>
              <a:t>Effects of inventory errors on</a:t>
            </a:r>
          </a:p>
          <a:p>
            <a:r>
              <a:rPr lang="en-US" sz="1200" b="0" i="0" dirty="0">
                <a:solidFill>
                  <a:schemeClr val="tx1"/>
                </a:solidFill>
                <a:latin typeface="Liberation Sans" panose="020B0604020202020204" pitchFamily="34" charset="0"/>
              </a:rPr>
              <a:t>two years’ income statements</a:t>
            </a:r>
            <a:endParaRPr lang="en-US" sz="1200" dirty="0">
              <a:solidFill>
                <a:schemeClr val="tx1"/>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457200" y="1905000"/>
            <a:ext cx="8001000" cy="36576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562" tIns="46038" rIns="182562" bIns="46038"/>
          <a:lstStyle>
            <a:lvl1pPr>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50000"/>
              </a:spcBef>
              <a:buClr>
                <a:schemeClr val="tx1"/>
              </a:buClr>
              <a:buFont typeface="Wingdings" pitchFamily="2" charset="2"/>
              <a:buNone/>
            </a:pPr>
            <a:r>
              <a:rPr lang="en-US" altLang="en-US" sz="2300" b="0" i="0" dirty="0">
                <a:solidFill>
                  <a:schemeClr val="tx1"/>
                </a:solidFill>
                <a:latin typeface="Liberation Sans" panose="020B0604020202020204" pitchFamily="34" charset="0"/>
                <a:cs typeface="Times New Roman" pitchFamily="18" charset="0"/>
              </a:rPr>
              <a:t>Understating ending inventory will overstate:  </a:t>
            </a:r>
          </a:p>
          <a:p>
            <a:pPr lvl="1">
              <a:lnSpc>
                <a:spcPct val="120000"/>
              </a:lnSpc>
              <a:spcBef>
                <a:spcPct val="5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assets.  </a:t>
            </a:r>
          </a:p>
          <a:p>
            <a:pPr lvl="1">
              <a:lnSpc>
                <a:spcPct val="120000"/>
              </a:lnSpc>
              <a:spcBef>
                <a:spcPct val="5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cost of goods sold. </a:t>
            </a:r>
          </a:p>
          <a:p>
            <a:pPr lvl="1">
              <a:lnSpc>
                <a:spcPct val="120000"/>
              </a:lnSpc>
              <a:spcBef>
                <a:spcPct val="5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net income.  </a:t>
            </a:r>
          </a:p>
          <a:p>
            <a:pPr lvl="1">
              <a:lnSpc>
                <a:spcPct val="120000"/>
              </a:lnSpc>
              <a:spcBef>
                <a:spcPct val="5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stockholders’ equity</a:t>
            </a:r>
          </a:p>
        </p:txBody>
      </p:sp>
      <p:sp>
        <p:nvSpPr>
          <p:cNvPr id="46083" name="Rectangle 4"/>
          <p:cNvSpPr>
            <a:spLocks noChangeArrowheads="1"/>
          </p:cNvSpPr>
          <p:nvPr/>
        </p:nvSpPr>
        <p:spPr bwMode="auto">
          <a:xfrm>
            <a:off x="533400" y="1295400"/>
            <a:ext cx="5334000" cy="553998"/>
          </a:xfrm>
          <a:prstGeom prst="rect">
            <a:avLst/>
          </a:prstGeom>
          <a:noFill/>
          <a:ln>
            <a:noFill/>
          </a:ln>
          <a:effectLst/>
        </p:spPr>
        <p:txBody>
          <a:bodyPr>
            <a:spAutoFit/>
          </a:bodyPr>
          <a:lstStyle/>
          <a:p>
            <a:pPr>
              <a:buSzPct val="80000"/>
              <a:defRPr/>
            </a:pPr>
            <a:r>
              <a:rPr lang="en-US" sz="3000" i="0" dirty="0" smtClean="0">
                <a:solidFill>
                  <a:schemeClr val="tx2">
                    <a:lumMod val="75000"/>
                  </a:schemeClr>
                </a:solidFill>
                <a:latin typeface="Liberation Sans" panose="020B0604020202020204" pitchFamily="34" charset="0"/>
              </a:rPr>
              <a:t>Question</a:t>
            </a:r>
            <a:endParaRPr lang="en-US" sz="3000" i="0" dirty="0">
              <a:solidFill>
                <a:schemeClr val="tx2">
                  <a:lumMod val="75000"/>
                </a:schemeClr>
              </a:solidFill>
              <a:latin typeface="Liberation Sans" panose="020B0604020202020204" pitchFamily="34" charset="0"/>
            </a:endParaRPr>
          </a:p>
        </p:txBody>
      </p:sp>
      <p:sp>
        <p:nvSpPr>
          <p:cNvPr id="54276"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54278"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3</a:t>
            </a:r>
            <a:endParaRPr lang="en-US" altLang="en-US" sz="1600" dirty="0">
              <a:solidFill>
                <a:schemeClr val="bg2"/>
              </a:solidFill>
              <a:latin typeface="Liberation Sans" panose="020B0604020202020204" pitchFamily="34" charset="0"/>
            </a:endParaRPr>
          </a:p>
        </p:txBody>
      </p:sp>
      <p:sp>
        <p:nvSpPr>
          <p:cNvPr id="10" name="Notched Right Arrow 9"/>
          <p:cNvSpPr/>
          <p:nvPr/>
        </p:nvSpPr>
        <p:spPr bwMode="auto">
          <a:xfrm>
            <a:off x="152400" y="3124200"/>
            <a:ext cx="609600" cy="457200"/>
          </a:xfrm>
          <a:prstGeom prst="notchedRightArrow">
            <a:avLst/>
          </a:prstGeom>
          <a:solidFill>
            <a:schemeClr val="tx2">
              <a:lumMod val="75000"/>
            </a:schemeClr>
          </a:solidFill>
          <a:ln w="12700" cap="sq" cmpd="sng" algn="ctr">
            <a:solidFill>
              <a:schemeClr val="tx1"/>
            </a:solidFill>
            <a:prstDash val="solid"/>
            <a:round/>
            <a:headEnd type="none" w="sm" len="sm"/>
            <a:tailEnd type="none" w="sm" len="sm"/>
          </a:ln>
          <a:effectLst/>
        </p:spPr>
        <p:txBody>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latin typeface="Liberation Sans" panose="020B0604020202020204" pitchFamily="34" charset="0"/>
            </a:endParaRPr>
          </a:p>
        </p:txBody>
      </p:sp>
      <p:sp>
        <p:nvSpPr>
          <p:cNvPr id="8"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a:solidFill>
                  <a:schemeClr val="tx2">
                    <a:lumMod val="75000"/>
                  </a:schemeClr>
                </a:solidFill>
                <a:latin typeface="Liberation Sans" panose="020B0604020202020204" pitchFamily="34" charset="0"/>
              </a:rPr>
              <a:t>Income Statement Effects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533400" y="1295400"/>
            <a:ext cx="7924800" cy="1903413"/>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35000"/>
              </a:spcBef>
              <a:spcAft>
                <a:spcPct val="20000"/>
              </a:spcAft>
              <a:buSzPct val="80000"/>
            </a:pPr>
            <a:r>
              <a:rPr lang="en-US" altLang="en-US" sz="2200" b="0" i="0" dirty="0">
                <a:solidFill>
                  <a:schemeClr val="tx1"/>
                </a:solidFill>
                <a:latin typeface="Liberation Sans" panose="020B0604020202020204" pitchFamily="34" charset="0"/>
              </a:rPr>
              <a:t>Effect of inventory errors on the balance sheet is determined by using the basic accounting equation: Assets = Liabilities + Stockholders’ Equity.</a:t>
            </a:r>
          </a:p>
          <a:p>
            <a:pPr>
              <a:lnSpc>
                <a:spcPct val="120000"/>
              </a:lnSpc>
              <a:spcBef>
                <a:spcPct val="35000"/>
              </a:spcBef>
              <a:spcAft>
                <a:spcPct val="20000"/>
              </a:spcAft>
              <a:buSzPct val="80000"/>
            </a:pPr>
            <a:r>
              <a:rPr lang="en-US" altLang="en-US" sz="2200" b="0" i="0" dirty="0">
                <a:solidFill>
                  <a:schemeClr val="tx1"/>
                </a:solidFill>
                <a:latin typeface="Liberation Sans" panose="020B0604020202020204" pitchFamily="34" charset="0"/>
              </a:rPr>
              <a:t>Errors in the ending inventory have the following effects.</a:t>
            </a:r>
          </a:p>
        </p:txBody>
      </p:sp>
      <p:sp>
        <p:nvSpPr>
          <p:cNvPr id="55300" name="Line 11"/>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55303"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3</a:t>
            </a:r>
            <a:endParaRPr lang="en-US" altLang="en-US" sz="1600" dirty="0">
              <a:solidFill>
                <a:schemeClr val="bg2"/>
              </a:solidFill>
              <a:latin typeface="Liberation Sans" panose="020B0604020202020204" pitchFamily="34" charset="0"/>
            </a:endParaRPr>
          </a:p>
        </p:txBody>
      </p:sp>
      <p:pic>
        <p:nvPicPr>
          <p:cNvPr id="55304" name="Picture 1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3505200"/>
            <a:ext cx="8534400" cy="1402163"/>
          </a:xfrm>
          <a:prstGeom prst="rect">
            <a:avLst/>
          </a:prstGeom>
          <a:noFill/>
          <a:ln w="19050"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sp>
        <p:nvSpPr>
          <p:cNvPr id="9" name="Rectangle 8"/>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smtClean="0">
                <a:solidFill>
                  <a:schemeClr val="tx2">
                    <a:lumMod val="75000"/>
                  </a:schemeClr>
                </a:solidFill>
                <a:latin typeface="Liberation Sans" panose="020B0604020202020204" pitchFamily="34" charset="0"/>
              </a:rPr>
              <a:t>Balance Sheet Effects</a:t>
            </a:r>
            <a:endParaRPr lang="en-US" sz="3200" i="0" dirty="0">
              <a:solidFill>
                <a:schemeClr val="tx2">
                  <a:lumMod val="75000"/>
                </a:schemeClr>
              </a:solidFill>
              <a:latin typeface="Liberation Sans" panose="020B0604020202020204" pitchFamily="34" charset="0"/>
            </a:endParaRPr>
          </a:p>
        </p:txBody>
      </p:sp>
      <p:sp>
        <p:nvSpPr>
          <p:cNvPr id="2" name="Rectangle 1"/>
          <p:cNvSpPr/>
          <p:nvPr/>
        </p:nvSpPr>
        <p:spPr>
          <a:xfrm>
            <a:off x="228600" y="4992469"/>
            <a:ext cx="4572000" cy="646331"/>
          </a:xfrm>
          <a:prstGeom prst="rect">
            <a:avLst/>
          </a:prstGeom>
          <a:solidFill>
            <a:schemeClr val="accent3"/>
          </a:solidFill>
        </p:spPr>
        <p:txBody>
          <a:bodyPr wrap="square">
            <a:spAutoFit/>
          </a:bodyPr>
          <a:lstStyle/>
          <a:p>
            <a:r>
              <a:rPr lang="en-US" sz="1200" i="0" dirty="0">
                <a:solidFill>
                  <a:schemeClr val="tx1"/>
                </a:solidFill>
                <a:latin typeface="Liberation Sans" panose="020B0604020202020204" pitchFamily="34" charset="0"/>
              </a:rPr>
              <a:t>Illustration 6-18</a:t>
            </a:r>
          </a:p>
          <a:p>
            <a:r>
              <a:rPr lang="en-US" sz="1200" b="0" i="0" dirty="0">
                <a:solidFill>
                  <a:schemeClr val="tx1"/>
                </a:solidFill>
                <a:latin typeface="Liberation Sans" panose="020B0604020202020204" pitchFamily="34" charset="0"/>
              </a:rPr>
              <a:t>Effects of ending inventory</a:t>
            </a:r>
          </a:p>
          <a:p>
            <a:r>
              <a:rPr lang="en-US" sz="1200" b="0" i="0" dirty="0">
                <a:solidFill>
                  <a:schemeClr val="tx1"/>
                </a:solidFill>
                <a:latin typeface="Liberation Sans" panose="020B0604020202020204" pitchFamily="34" charset="0"/>
              </a:rPr>
              <a:t>errors on balance sheet</a:t>
            </a:r>
          </a:p>
        </p:txBody>
      </p:sp>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28600" y="4070628"/>
            <a:ext cx="8915400" cy="1415772"/>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square">
            <a:spAutoFit/>
          </a:bodyPr>
          <a:lstStyle/>
          <a:p>
            <a:pPr>
              <a:spcBef>
                <a:spcPts val="1200"/>
              </a:spcBef>
              <a:tabLst>
                <a:tab pos="3206750" algn="l"/>
                <a:tab pos="6169025" algn="l"/>
              </a:tabLst>
            </a:pPr>
            <a:r>
              <a:rPr lang="en-US" sz="2200" b="0" i="0" dirty="0" smtClean="0">
                <a:solidFill>
                  <a:schemeClr val="tx1"/>
                </a:solidFill>
                <a:latin typeface="Liberation Sans" panose="020B0604020202020204" pitchFamily="34" charset="0"/>
              </a:rPr>
              <a:t>Ending </a:t>
            </a:r>
            <a:r>
              <a:rPr lang="en-US" sz="2200" b="0" i="0" dirty="0">
                <a:solidFill>
                  <a:schemeClr val="tx1"/>
                </a:solidFill>
                <a:latin typeface="Liberation Sans" panose="020B0604020202020204" pitchFamily="34" charset="0"/>
              </a:rPr>
              <a:t>inventory </a:t>
            </a:r>
            <a:r>
              <a:rPr lang="en-US" sz="2200" b="0" i="0" dirty="0" smtClean="0">
                <a:solidFill>
                  <a:schemeClr val="tx1"/>
                </a:solidFill>
                <a:latin typeface="Liberation Sans" panose="020B0604020202020204" pitchFamily="34" charset="0"/>
              </a:rPr>
              <a:t>	</a:t>
            </a:r>
          </a:p>
          <a:p>
            <a:pPr>
              <a:spcBef>
                <a:spcPts val="1200"/>
              </a:spcBef>
              <a:tabLst>
                <a:tab pos="3206750" algn="l"/>
                <a:tab pos="6169025" algn="l"/>
              </a:tabLst>
            </a:pPr>
            <a:r>
              <a:rPr lang="en-US" sz="2200" b="0" i="0" dirty="0" smtClean="0">
                <a:solidFill>
                  <a:schemeClr val="tx1"/>
                </a:solidFill>
                <a:latin typeface="Liberation Sans" panose="020B0604020202020204" pitchFamily="34" charset="0"/>
              </a:rPr>
              <a:t>Cost </a:t>
            </a:r>
            <a:r>
              <a:rPr lang="en-US" sz="2200" b="0" i="0" dirty="0">
                <a:solidFill>
                  <a:schemeClr val="tx1"/>
                </a:solidFill>
                <a:latin typeface="Liberation Sans" panose="020B0604020202020204" pitchFamily="34" charset="0"/>
              </a:rPr>
              <a:t>of goods sold </a:t>
            </a:r>
            <a:r>
              <a:rPr lang="en-US" sz="2200" b="0" i="0" dirty="0" smtClean="0">
                <a:solidFill>
                  <a:schemeClr val="tx1"/>
                </a:solidFill>
                <a:latin typeface="Liberation Sans" panose="020B0604020202020204" pitchFamily="34" charset="0"/>
              </a:rPr>
              <a:t>	</a:t>
            </a:r>
            <a:endParaRPr lang="en-US" sz="2200" b="0" i="0" dirty="0">
              <a:solidFill>
                <a:schemeClr val="tx1"/>
              </a:solidFill>
              <a:latin typeface="Liberation Sans" panose="020B0604020202020204" pitchFamily="34" charset="0"/>
            </a:endParaRPr>
          </a:p>
          <a:p>
            <a:pPr>
              <a:spcBef>
                <a:spcPts val="1200"/>
              </a:spcBef>
              <a:tabLst>
                <a:tab pos="3206750" algn="l"/>
                <a:tab pos="6169025" algn="l"/>
              </a:tabLst>
            </a:pPr>
            <a:r>
              <a:rPr lang="en-US" sz="2200" b="0" i="0" dirty="0">
                <a:solidFill>
                  <a:schemeClr val="tx1"/>
                </a:solidFill>
                <a:latin typeface="Liberation Sans" panose="020B0604020202020204" pitchFamily="34" charset="0"/>
              </a:rPr>
              <a:t>Stockholders’ equity </a:t>
            </a:r>
            <a:r>
              <a:rPr lang="en-US" sz="2200" b="0" i="0" dirty="0" smtClean="0">
                <a:solidFill>
                  <a:schemeClr val="tx1"/>
                </a:solidFill>
                <a:latin typeface="Liberation Sans" panose="020B0604020202020204" pitchFamily="34" charset="0"/>
              </a:rPr>
              <a:t>	</a:t>
            </a:r>
            <a:endParaRPr lang="en-US" sz="2200" b="0" i="0" dirty="0">
              <a:solidFill>
                <a:schemeClr val="tx1"/>
              </a:solidFill>
              <a:latin typeface="Liberation Sans" panose="020B0604020202020204" pitchFamily="34" charset="0"/>
            </a:endParaRPr>
          </a:p>
        </p:txBody>
      </p:sp>
      <p:sp>
        <p:nvSpPr>
          <p:cNvPr id="24" name="Rectangle 23"/>
          <p:cNvSpPr/>
          <p:nvPr/>
        </p:nvSpPr>
        <p:spPr>
          <a:xfrm>
            <a:off x="228600" y="4070628"/>
            <a:ext cx="8915400" cy="1415772"/>
          </a:xfrm>
          <a:prstGeom prst="rect">
            <a:avLst/>
          </a:prstGeom>
          <a:noFill/>
          <a:ln>
            <a:noFill/>
          </a:ln>
        </p:spPr>
        <p:txBody>
          <a:bodyPr wrap="square">
            <a:spAutoFit/>
          </a:bodyPr>
          <a:lstStyle/>
          <a:p>
            <a:pPr>
              <a:spcBef>
                <a:spcPts val="1200"/>
              </a:spcBef>
              <a:tabLst>
                <a:tab pos="3206750" algn="l"/>
                <a:tab pos="6169025" algn="l"/>
              </a:tabLst>
            </a:pPr>
            <a:r>
              <a:rPr lang="en-US" sz="2200" b="0" i="0" dirty="0" smtClean="0">
                <a:solidFill>
                  <a:schemeClr val="tx1"/>
                </a:solidFill>
                <a:latin typeface="Liberation Sans" panose="020B0604020202020204" pitchFamily="34" charset="0"/>
              </a:rPr>
              <a:t>Ending </a:t>
            </a:r>
            <a:r>
              <a:rPr lang="en-US" sz="2200" b="0" i="0" dirty="0">
                <a:solidFill>
                  <a:schemeClr val="tx1"/>
                </a:solidFill>
                <a:latin typeface="Liberation Sans" panose="020B0604020202020204" pitchFamily="34" charset="0"/>
              </a:rPr>
              <a:t>inventory </a:t>
            </a:r>
            <a:r>
              <a:rPr lang="en-US" sz="2200" b="0" i="0" dirty="0" smtClean="0">
                <a:solidFill>
                  <a:schemeClr val="tx1"/>
                </a:solidFill>
                <a:latin typeface="Liberation Sans" panose="020B0604020202020204" pitchFamily="34" charset="0"/>
              </a:rPr>
              <a:t>	$</a:t>
            </a:r>
            <a:r>
              <a:rPr lang="en-US" sz="2200" b="0" i="0" dirty="0">
                <a:solidFill>
                  <a:schemeClr val="tx1"/>
                </a:solidFill>
                <a:latin typeface="Liberation Sans" panose="020B0604020202020204" pitchFamily="34" charset="0"/>
              </a:rPr>
              <a:t>22,000 overstated </a:t>
            </a:r>
            <a:r>
              <a:rPr lang="en-US" sz="2200" b="0" i="0" dirty="0" smtClean="0">
                <a:solidFill>
                  <a:schemeClr val="tx1"/>
                </a:solidFill>
                <a:latin typeface="Liberation Sans" panose="020B0604020202020204" pitchFamily="34" charset="0"/>
              </a:rPr>
              <a:t>	No </a:t>
            </a:r>
            <a:r>
              <a:rPr lang="en-US" sz="2200" b="0" i="0" dirty="0">
                <a:solidFill>
                  <a:schemeClr val="tx1"/>
                </a:solidFill>
                <a:latin typeface="Liberation Sans" panose="020B0604020202020204" pitchFamily="34" charset="0"/>
              </a:rPr>
              <a:t>effect</a:t>
            </a:r>
          </a:p>
          <a:p>
            <a:pPr>
              <a:spcBef>
                <a:spcPts val="1200"/>
              </a:spcBef>
              <a:tabLst>
                <a:tab pos="3206750" algn="l"/>
                <a:tab pos="6169025" algn="l"/>
              </a:tabLst>
            </a:pPr>
            <a:r>
              <a:rPr lang="en-US" sz="2200" b="0" i="0" dirty="0">
                <a:solidFill>
                  <a:schemeClr val="tx1"/>
                </a:solidFill>
                <a:latin typeface="Liberation Sans" panose="020B0604020202020204" pitchFamily="34" charset="0"/>
              </a:rPr>
              <a:t>Cost of goods sold </a:t>
            </a:r>
            <a:r>
              <a:rPr lang="en-US" sz="2200" b="0" i="0" dirty="0" smtClean="0">
                <a:solidFill>
                  <a:schemeClr val="tx1"/>
                </a:solidFill>
                <a:latin typeface="Liberation Sans" panose="020B0604020202020204" pitchFamily="34" charset="0"/>
              </a:rPr>
              <a:t>	$</a:t>
            </a:r>
            <a:r>
              <a:rPr lang="en-US" sz="2200" b="0" i="0" dirty="0">
                <a:solidFill>
                  <a:schemeClr val="tx1"/>
                </a:solidFill>
                <a:latin typeface="Liberation Sans" panose="020B0604020202020204" pitchFamily="34" charset="0"/>
              </a:rPr>
              <a:t>22,000 understated </a:t>
            </a:r>
            <a:r>
              <a:rPr lang="en-US" sz="2200" b="0" i="0" dirty="0" smtClean="0">
                <a:solidFill>
                  <a:schemeClr val="tx1"/>
                </a:solidFill>
                <a:latin typeface="Liberation Sans" panose="020B0604020202020204" pitchFamily="34" charset="0"/>
              </a:rPr>
              <a:t>	$</a:t>
            </a:r>
            <a:r>
              <a:rPr lang="en-US" sz="2200" b="0" i="0" dirty="0">
                <a:solidFill>
                  <a:schemeClr val="tx1"/>
                </a:solidFill>
                <a:latin typeface="Liberation Sans" panose="020B0604020202020204" pitchFamily="34" charset="0"/>
              </a:rPr>
              <a:t>22,000 overstated</a:t>
            </a:r>
          </a:p>
          <a:p>
            <a:pPr>
              <a:spcBef>
                <a:spcPts val="1200"/>
              </a:spcBef>
              <a:tabLst>
                <a:tab pos="3206750" algn="l"/>
                <a:tab pos="6169025" algn="l"/>
              </a:tabLst>
            </a:pPr>
            <a:r>
              <a:rPr lang="en-US" sz="2200" b="0" i="0" dirty="0">
                <a:solidFill>
                  <a:schemeClr val="tx1"/>
                </a:solidFill>
                <a:latin typeface="Liberation Sans" panose="020B0604020202020204" pitchFamily="34" charset="0"/>
              </a:rPr>
              <a:t>Stockholders’ equity </a:t>
            </a:r>
            <a:r>
              <a:rPr lang="en-US" sz="2200" b="0" i="0" dirty="0" smtClean="0">
                <a:solidFill>
                  <a:schemeClr val="tx1"/>
                </a:solidFill>
                <a:latin typeface="Liberation Sans" panose="020B0604020202020204" pitchFamily="34" charset="0"/>
              </a:rPr>
              <a:t>	$</a:t>
            </a:r>
            <a:r>
              <a:rPr lang="en-US" sz="2200" b="0" i="0" dirty="0">
                <a:solidFill>
                  <a:schemeClr val="tx1"/>
                </a:solidFill>
                <a:latin typeface="Liberation Sans" panose="020B0604020202020204" pitchFamily="34" charset="0"/>
              </a:rPr>
              <a:t>22,000 overstated </a:t>
            </a:r>
            <a:r>
              <a:rPr lang="en-US" sz="2200" b="0" i="0" dirty="0" smtClean="0">
                <a:solidFill>
                  <a:schemeClr val="tx1"/>
                </a:solidFill>
                <a:latin typeface="Liberation Sans" panose="020B0604020202020204" pitchFamily="34" charset="0"/>
              </a:rPr>
              <a:t>	No </a:t>
            </a:r>
            <a:r>
              <a:rPr lang="en-US" sz="2200" b="0" i="0" dirty="0">
                <a:solidFill>
                  <a:schemeClr val="tx1"/>
                </a:solidFill>
                <a:latin typeface="Liberation Sans" panose="020B0604020202020204" pitchFamily="34" charset="0"/>
              </a:rPr>
              <a:t>effect</a:t>
            </a:r>
          </a:p>
        </p:txBody>
      </p:sp>
      <p:sp>
        <p:nvSpPr>
          <p:cNvPr id="3" name="Rectangle 2"/>
          <p:cNvSpPr/>
          <p:nvPr/>
        </p:nvSpPr>
        <p:spPr>
          <a:xfrm>
            <a:off x="533400" y="1447800"/>
            <a:ext cx="8001000" cy="2309863"/>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square">
            <a:spAutoFit/>
          </a:bodyPr>
          <a:lstStyle/>
          <a:p>
            <a:pPr>
              <a:lnSpc>
                <a:spcPct val="120000"/>
              </a:lnSpc>
              <a:spcBef>
                <a:spcPct val="35000"/>
              </a:spcBef>
              <a:spcAft>
                <a:spcPct val="20000"/>
              </a:spcAft>
              <a:buSzPct val="80000"/>
            </a:pPr>
            <a:r>
              <a:rPr lang="en-US" sz="2200" b="0" i="0" dirty="0">
                <a:solidFill>
                  <a:schemeClr val="tx1"/>
                </a:solidFill>
                <a:latin typeface="Liberation Sans" panose="020B0604020202020204" pitchFamily="34" charset="0"/>
              </a:rPr>
              <a:t>Visual Company overstated its 2016 ending inventory by $22,000. Determine the </a:t>
            </a:r>
            <a:r>
              <a:rPr lang="en-US" sz="2200" b="0" i="0" dirty="0" smtClean="0">
                <a:solidFill>
                  <a:schemeClr val="tx1"/>
                </a:solidFill>
                <a:latin typeface="Liberation Sans" panose="020B0604020202020204" pitchFamily="34" charset="0"/>
              </a:rPr>
              <a:t>impact this </a:t>
            </a:r>
            <a:r>
              <a:rPr lang="en-US" sz="2200" b="0" i="0" dirty="0">
                <a:solidFill>
                  <a:schemeClr val="tx1"/>
                </a:solidFill>
                <a:latin typeface="Liberation Sans" panose="020B0604020202020204" pitchFamily="34" charset="0"/>
              </a:rPr>
              <a:t>error has on ending inventory, cost of goods sold, and stockholders’ equity in </a:t>
            </a:r>
            <a:r>
              <a:rPr lang="en-US" sz="2200" b="0" i="0" dirty="0" smtClean="0">
                <a:solidFill>
                  <a:schemeClr val="tx1"/>
                </a:solidFill>
                <a:latin typeface="Liberation Sans" panose="020B0604020202020204" pitchFamily="34" charset="0"/>
              </a:rPr>
              <a:t>2016 and </a:t>
            </a:r>
            <a:r>
              <a:rPr lang="en-US" sz="2200" b="0" i="0" dirty="0">
                <a:solidFill>
                  <a:schemeClr val="tx1"/>
                </a:solidFill>
                <a:latin typeface="Liberation Sans" panose="020B0604020202020204" pitchFamily="34" charset="0"/>
              </a:rPr>
              <a:t>2017.</a:t>
            </a:r>
          </a:p>
          <a:p>
            <a:pPr>
              <a:lnSpc>
                <a:spcPct val="120000"/>
              </a:lnSpc>
              <a:spcBef>
                <a:spcPct val="35000"/>
              </a:spcBef>
              <a:spcAft>
                <a:spcPct val="20000"/>
              </a:spcAft>
              <a:buSzPct val="80000"/>
            </a:pPr>
            <a:r>
              <a:rPr lang="en-US" sz="2200" i="0" dirty="0">
                <a:solidFill>
                  <a:schemeClr val="accent6">
                    <a:lumMod val="75000"/>
                  </a:schemeClr>
                </a:solidFill>
                <a:latin typeface="Liberation Sans" panose="020B0604020202020204" pitchFamily="34" charset="0"/>
              </a:rPr>
              <a:t>Solution</a:t>
            </a:r>
          </a:p>
        </p:txBody>
      </p:sp>
      <p:sp>
        <p:nvSpPr>
          <p:cNvPr id="5" name="TextBox 4"/>
          <p:cNvSpPr txBox="1"/>
          <p:nvPr/>
        </p:nvSpPr>
        <p:spPr>
          <a:xfrm>
            <a:off x="3588657" y="3581400"/>
            <a:ext cx="2431143" cy="430887"/>
          </a:xfrm>
          <a:prstGeom prst="rect">
            <a:avLst/>
          </a:prstGeom>
          <a:noFill/>
          <a:ln>
            <a:noFill/>
          </a:ln>
        </p:spPr>
        <p:txBody>
          <a:bodyPr wrap="square">
            <a:spAutoFit/>
          </a:bodyPr>
          <a:lstStyle>
            <a:defPPr>
              <a:defRPr lang="en-US"/>
            </a:defPPr>
            <a:lvl1pPr>
              <a:spcBef>
                <a:spcPts val="1200"/>
              </a:spcBef>
              <a:tabLst>
                <a:tab pos="3206750" algn="l"/>
                <a:tab pos="6169025" algn="l"/>
              </a:tabLst>
              <a:defRPr sz="2200" b="0" i="0">
                <a:solidFill>
                  <a:schemeClr val="tx1"/>
                </a:solidFill>
                <a:latin typeface="Liberation Sans" panose="020B0604020202020204" pitchFamily="34" charset="0"/>
              </a:defRPr>
            </a:lvl1pPr>
          </a:lstStyle>
          <a:p>
            <a:pPr algn="ctr"/>
            <a:r>
              <a:rPr lang="en-US" dirty="0"/>
              <a:t>2016</a:t>
            </a:r>
          </a:p>
        </p:txBody>
      </p:sp>
      <p:sp>
        <p:nvSpPr>
          <p:cNvPr id="27" name="TextBox 26"/>
          <p:cNvSpPr txBox="1"/>
          <p:nvPr/>
        </p:nvSpPr>
        <p:spPr>
          <a:xfrm>
            <a:off x="6400800" y="3581400"/>
            <a:ext cx="2431143" cy="430887"/>
          </a:xfrm>
          <a:prstGeom prst="rect">
            <a:avLst/>
          </a:prstGeom>
          <a:noFill/>
          <a:ln>
            <a:noFill/>
          </a:ln>
        </p:spPr>
        <p:txBody>
          <a:bodyPr wrap="square">
            <a:spAutoFit/>
          </a:bodyPr>
          <a:lstStyle>
            <a:defPPr>
              <a:defRPr lang="en-US"/>
            </a:defPPr>
            <a:lvl1pPr>
              <a:spcBef>
                <a:spcPts val="1200"/>
              </a:spcBef>
              <a:tabLst>
                <a:tab pos="3206750" algn="l"/>
                <a:tab pos="6169025" algn="l"/>
              </a:tabLst>
              <a:defRPr sz="2200" b="0" i="0">
                <a:solidFill>
                  <a:schemeClr val="tx1"/>
                </a:solidFill>
                <a:latin typeface="Liberation Sans" panose="020B0604020202020204" pitchFamily="34" charset="0"/>
              </a:defRPr>
            </a:lvl1pPr>
          </a:lstStyle>
          <a:p>
            <a:pPr algn="ctr"/>
            <a:r>
              <a:rPr lang="en-US" dirty="0" smtClean="0"/>
              <a:t>2017</a:t>
            </a:r>
            <a:endParaRPr lang="en-US" dirty="0"/>
          </a:p>
        </p:txBody>
      </p:sp>
      <p:cxnSp>
        <p:nvCxnSpPr>
          <p:cNvPr id="7" name="Straight Connector 6"/>
          <p:cNvCxnSpPr/>
          <p:nvPr/>
        </p:nvCxnSpPr>
        <p:spPr bwMode="auto">
          <a:xfrm>
            <a:off x="3505200" y="4038600"/>
            <a:ext cx="2514600" cy="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33" name="Straight Connector 32"/>
          <p:cNvCxnSpPr/>
          <p:nvPr/>
        </p:nvCxnSpPr>
        <p:spPr bwMode="auto">
          <a:xfrm>
            <a:off x="6477000" y="4038600"/>
            <a:ext cx="2354943" cy="0"/>
          </a:xfrm>
          <a:prstGeom prst="line">
            <a:avLst/>
          </a:prstGeom>
          <a:solidFill>
            <a:schemeClr val="accent1"/>
          </a:solidFill>
          <a:ln w="28575" cap="sq" cmpd="sng" algn="ctr">
            <a:solidFill>
              <a:schemeClr val="tx1"/>
            </a:solidFill>
            <a:prstDash val="solid"/>
            <a:round/>
            <a:headEnd type="none" w="sm" len="sm"/>
            <a:tailEnd type="none" w="sm" len="sm"/>
          </a:ln>
          <a:effectLst/>
        </p:spPr>
      </p:cxnSp>
      <p:sp>
        <p:nvSpPr>
          <p:cNvPr id="36"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3</a:t>
            </a:r>
            <a:endParaRPr lang="en-US" altLang="en-US" sz="1600" dirty="0">
              <a:solidFill>
                <a:schemeClr val="bg2"/>
              </a:solidFill>
              <a:latin typeface="Liberation Sans" panose="020B0604020202020204" pitchFamily="34" charset="0"/>
            </a:endParaRPr>
          </a:p>
        </p:txBody>
      </p:sp>
      <p:sp>
        <p:nvSpPr>
          <p:cNvPr id="21" name="TextBox 20"/>
          <p:cNvSpPr txBox="1"/>
          <p:nvPr/>
        </p:nvSpPr>
        <p:spPr>
          <a:xfrm>
            <a:off x="304800" y="398360"/>
            <a:ext cx="2971800" cy="691039"/>
          </a:xfrm>
          <a:prstGeom prst="rect">
            <a:avLst/>
          </a:prstGeom>
          <a:solidFill>
            <a:schemeClr val="bg1">
              <a:lumMod val="85000"/>
            </a:schemeClr>
          </a:solidFill>
          <a:ln>
            <a:noFill/>
          </a:ln>
        </p:spPr>
        <p:txBody>
          <a:bodyPr wrap="square" tIns="18288" rtlCol="0" anchor="ctr" anchorCtr="0">
            <a:noAutofit/>
          </a:bodyPr>
          <a:lstStyle>
            <a:defPPr>
              <a:defRPr lang="en-US"/>
            </a:defPPr>
            <a:lvl1pPr>
              <a:defRPr sz="4200" i="0">
                <a:solidFill>
                  <a:srgbClr val="FF6600"/>
                </a:solidFill>
                <a:latin typeface="Liberation Sans" panose="020B0604020202020204" pitchFamily="34" charset="0"/>
              </a:defRPr>
            </a:lvl1pPr>
          </a:lstStyle>
          <a:p>
            <a:r>
              <a:rPr lang="en-US" dirty="0">
                <a:solidFill>
                  <a:srgbClr val="FF0000"/>
                </a:solidFill>
              </a:rPr>
              <a:t>DO IT!</a:t>
            </a:r>
          </a:p>
        </p:txBody>
      </p:sp>
      <p:sp>
        <p:nvSpPr>
          <p:cNvPr id="22" name="TextBox 21"/>
          <p:cNvSpPr txBox="1"/>
          <p:nvPr/>
        </p:nvSpPr>
        <p:spPr>
          <a:xfrm>
            <a:off x="3276600" y="398361"/>
            <a:ext cx="5555343" cy="691038"/>
          </a:xfrm>
          <a:prstGeom prst="rect">
            <a:avLst/>
          </a:prstGeom>
          <a:solidFill>
            <a:srgbClr val="0027A4"/>
          </a:solidFill>
        </p:spPr>
        <p:txBody>
          <a:bodyPr wrap="square" lIns="86493" tIns="18288" rIns="86493" bIns="43247" rtlCol="0" anchor="ctr" anchorCtr="0">
            <a:noAutofit/>
          </a:bodyPr>
          <a:lstStyle/>
          <a:p>
            <a:pPr marL="63500"/>
            <a:r>
              <a:rPr lang="en-US" sz="3200" i="0" dirty="0" smtClean="0">
                <a:solidFill>
                  <a:schemeClr val="bg1"/>
                </a:solidFill>
                <a:latin typeface="Liberation Sans" panose="020B0604020202020204" pitchFamily="34" charset="0"/>
              </a:rPr>
              <a:t>Inventory Errors</a:t>
            </a:r>
            <a:endParaRPr lang="en-US" sz="3200" b="1" i="0" dirty="0">
              <a:solidFill>
                <a:schemeClr val="bg1"/>
              </a:solidFill>
              <a:latin typeface="Liberation Sans" panose="020B0604020202020204" pitchFamily="34" charset="0"/>
            </a:endParaRPr>
          </a:p>
        </p:txBody>
      </p:sp>
      <p:sp>
        <p:nvSpPr>
          <p:cNvPr id="26" name="Oval 25"/>
          <p:cNvSpPr/>
          <p:nvPr/>
        </p:nvSpPr>
        <p:spPr bwMode="auto">
          <a:xfrm>
            <a:off x="2286000" y="398360"/>
            <a:ext cx="685800" cy="691039"/>
          </a:xfrm>
          <a:prstGeom prst="ellipse">
            <a:avLst/>
          </a:prstGeom>
          <a:solidFill>
            <a:schemeClr val="accent3"/>
          </a:solidFill>
          <a:ln w="12700" cap="sq" cmpd="sng" algn="ctr">
            <a:solidFill>
              <a:schemeClr val="tx1"/>
            </a:solidFill>
            <a:prstDash val="sysDot"/>
            <a:round/>
            <a:headEnd type="none" w="sm" len="sm"/>
            <a:tailEnd type="none" w="sm" len="sm"/>
          </a:ln>
          <a:effectLst/>
        </p:spPr>
        <p:txBody>
          <a:bodyPr rot="0" spcFirstLastPara="0" vertOverflow="overflow" horzOverflow="overflow" vert="horz" wrap="square" lIns="91440" tIns="18288" rIns="91440" bIns="45720" numCol="1" spcCol="0" rtlCol="0" fromWordArt="0" anchor="ctr" anchorCtr="0" forceAA="0" compatLnSpc="1">
            <a:prstTxWarp prst="textNoShape">
              <a:avLst/>
            </a:prstTxWarp>
            <a:noAutofit/>
          </a:bodyPr>
          <a:lstStyle/>
          <a:p>
            <a:pPr algn="ctr"/>
            <a:r>
              <a:rPr lang="en-US" sz="4200" i="0" dirty="0">
                <a:solidFill>
                  <a:srgbClr val="FF0000"/>
                </a:solidFill>
                <a:latin typeface="Liberation Sans" panose="020B0604020202020204" pitchFamily="34" charset="0"/>
              </a:rPr>
              <a:t>3</a:t>
            </a:r>
          </a:p>
        </p:txBody>
      </p:sp>
    </p:spTree>
    <p:extLst>
      <p:ext uri="{BB962C8B-B14F-4D97-AF65-F5344CB8AC3E}">
        <p14:creationId xmlns:p14="http://schemas.microsoft.com/office/powerpoint/2010/main" val="14380202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left)">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wipe(left)">
                                      <p:cBhvr>
                                        <p:cTn id="17"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bldLvl="2"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533400" y="2057400"/>
            <a:ext cx="7924800" cy="4060825"/>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ts val="1600"/>
              </a:spcBef>
              <a:buSzPct val="80000"/>
            </a:pPr>
            <a:r>
              <a:rPr lang="en-US" altLang="en-US" sz="2400" i="0" dirty="0">
                <a:solidFill>
                  <a:schemeClr val="tx1"/>
                </a:solidFill>
                <a:latin typeface="Liberation Sans" panose="020B0604020202020204" pitchFamily="34" charset="0"/>
              </a:rPr>
              <a:t>Balance Sheet</a:t>
            </a:r>
            <a:r>
              <a:rPr lang="en-US" altLang="en-US" sz="2400" b="0" i="0" dirty="0">
                <a:solidFill>
                  <a:schemeClr val="tx1"/>
                </a:solidFill>
                <a:latin typeface="Liberation Sans" panose="020B0604020202020204" pitchFamily="34" charset="0"/>
              </a:rPr>
              <a:t> - </a:t>
            </a:r>
            <a:r>
              <a:rPr lang="en-US" altLang="en-US" sz="2200" b="0" i="0" dirty="0">
                <a:solidFill>
                  <a:schemeClr val="tx1"/>
                </a:solidFill>
                <a:latin typeface="Liberation Sans" panose="020B0604020202020204" pitchFamily="34" charset="0"/>
              </a:rPr>
              <a:t>Inventory classified as current asset.</a:t>
            </a:r>
            <a:r>
              <a:rPr lang="en-US" altLang="en-US" sz="2300" b="0" i="0" dirty="0">
                <a:solidFill>
                  <a:schemeClr val="tx1"/>
                </a:solidFill>
                <a:latin typeface="Liberation Sans" panose="020B0604020202020204" pitchFamily="34" charset="0"/>
              </a:rPr>
              <a:t>   </a:t>
            </a:r>
          </a:p>
          <a:p>
            <a:pPr>
              <a:lnSpc>
                <a:spcPct val="120000"/>
              </a:lnSpc>
              <a:spcBef>
                <a:spcPts val="1600"/>
              </a:spcBef>
              <a:buSzPct val="80000"/>
            </a:pPr>
            <a:r>
              <a:rPr lang="en-US" altLang="en-US" sz="2400" i="0" dirty="0">
                <a:solidFill>
                  <a:schemeClr val="tx1"/>
                </a:solidFill>
                <a:latin typeface="Liberation Sans" panose="020B0604020202020204" pitchFamily="34" charset="0"/>
              </a:rPr>
              <a:t>Income Statement</a:t>
            </a:r>
            <a:r>
              <a:rPr lang="en-US" altLang="en-US" sz="2400" b="0" i="0" dirty="0">
                <a:solidFill>
                  <a:schemeClr val="tx1"/>
                </a:solidFill>
                <a:latin typeface="Liberation Sans" panose="020B0604020202020204" pitchFamily="34" charset="0"/>
              </a:rPr>
              <a:t> - </a:t>
            </a:r>
            <a:r>
              <a:rPr lang="en-US" altLang="en-US" sz="2200" b="0" i="0" dirty="0">
                <a:solidFill>
                  <a:schemeClr val="tx1"/>
                </a:solidFill>
                <a:latin typeface="Liberation Sans" panose="020B0604020202020204" pitchFamily="34" charset="0"/>
              </a:rPr>
              <a:t>Cost of goods sold is subtracted from sales.</a:t>
            </a:r>
          </a:p>
          <a:p>
            <a:pPr>
              <a:lnSpc>
                <a:spcPct val="120000"/>
              </a:lnSpc>
              <a:spcBef>
                <a:spcPts val="1600"/>
              </a:spcBef>
              <a:buSzPct val="80000"/>
            </a:pPr>
            <a:r>
              <a:rPr lang="en-US" altLang="en-US" sz="2200" b="0" i="0" dirty="0">
                <a:solidFill>
                  <a:schemeClr val="tx1"/>
                </a:solidFill>
                <a:latin typeface="Liberation Sans" panose="020B0604020202020204" pitchFamily="34" charset="0"/>
              </a:rPr>
              <a:t>There also should be disclosure of the</a:t>
            </a:r>
          </a:p>
          <a:p>
            <a:pPr lvl="1">
              <a:lnSpc>
                <a:spcPct val="120000"/>
              </a:lnSpc>
              <a:spcBef>
                <a:spcPts val="1600"/>
              </a:spcBef>
              <a:buSzPct val="95000"/>
              <a:buFontTx/>
              <a:buAutoNum type="arabicParenR"/>
            </a:pPr>
            <a:r>
              <a:rPr lang="en-US" altLang="en-US" sz="2100" b="0" i="0" dirty="0">
                <a:solidFill>
                  <a:schemeClr val="tx1"/>
                </a:solidFill>
                <a:latin typeface="Liberation Sans" panose="020B0604020202020204" pitchFamily="34" charset="0"/>
              </a:rPr>
              <a:t>major inventory classifications,</a:t>
            </a:r>
          </a:p>
          <a:p>
            <a:pPr lvl="1">
              <a:lnSpc>
                <a:spcPct val="120000"/>
              </a:lnSpc>
              <a:spcBef>
                <a:spcPts val="1600"/>
              </a:spcBef>
              <a:buSzPct val="95000"/>
              <a:buFontTx/>
              <a:buAutoNum type="arabicParenR"/>
            </a:pPr>
            <a:r>
              <a:rPr lang="en-US" altLang="en-US" sz="2100" b="0" i="0" dirty="0">
                <a:solidFill>
                  <a:schemeClr val="tx1"/>
                </a:solidFill>
                <a:latin typeface="Liberation Sans" panose="020B0604020202020204" pitchFamily="34" charset="0"/>
              </a:rPr>
              <a:t>basis of accounting (cost or LCM), and </a:t>
            </a:r>
          </a:p>
          <a:p>
            <a:pPr lvl="1">
              <a:lnSpc>
                <a:spcPct val="120000"/>
              </a:lnSpc>
              <a:spcBef>
                <a:spcPts val="1600"/>
              </a:spcBef>
              <a:buSzPct val="95000"/>
              <a:buFontTx/>
              <a:buAutoNum type="arabicParenR"/>
            </a:pPr>
            <a:r>
              <a:rPr lang="en-US" altLang="en-US" sz="2100" b="0" i="0" dirty="0">
                <a:solidFill>
                  <a:schemeClr val="tx1"/>
                </a:solidFill>
                <a:latin typeface="Liberation Sans" panose="020B0604020202020204" pitchFamily="34" charset="0"/>
              </a:rPr>
              <a:t>costing method (FIFO, LIFO, or average-cost).</a:t>
            </a:r>
          </a:p>
        </p:txBody>
      </p:sp>
      <p:sp>
        <p:nvSpPr>
          <p:cNvPr id="48133" name="Text Box 7"/>
          <p:cNvSpPr txBox="1">
            <a:spLocks noChangeArrowheads="1"/>
          </p:cNvSpPr>
          <p:nvPr/>
        </p:nvSpPr>
        <p:spPr bwMode="auto">
          <a:xfrm>
            <a:off x="533400" y="1447800"/>
            <a:ext cx="822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i="0" dirty="0" smtClean="0">
                <a:solidFill>
                  <a:schemeClr val="tx2">
                    <a:lumMod val="75000"/>
                  </a:schemeClr>
                </a:solidFill>
                <a:latin typeface="Liberation Sans" panose="020B0604020202020204" pitchFamily="34" charset="0"/>
              </a:rPr>
              <a:t>Presentation</a:t>
            </a:r>
          </a:p>
        </p:txBody>
      </p:sp>
      <p:sp>
        <p:nvSpPr>
          <p:cNvPr id="57350"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a:t>
            </a:r>
            <a:r>
              <a:rPr lang="en-US" altLang="en-US" sz="1600" dirty="0" smtClean="0">
                <a:solidFill>
                  <a:schemeClr val="bg2"/>
                </a:solidFill>
                <a:latin typeface="Liberation Sans" panose="020B0604020202020204" pitchFamily="34" charset="0"/>
              </a:rPr>
              <a:t>4</a:t>
            </a:r>
            <a:endParaRPr lang="en-US" altLang="en-US" sz="1600" dirty="0">
              <a:solidFill>
                <a:schemeClr val="bg2"/>
              </a:solidFill>
              <a:latin typeface="Liberation Sans" panose="020B0604020202020204" pitchFamily="34" charset="0"/>
            </a:endParaRPr>
          </a:p>
        </p:txBody>
      </p:sp>
      <p:sp>
        <p:nvSpPr>
          <p:cNvPr id="7" name="Rectangle 6"/>
          <p:cNvSpPr>
            <a:spLocks noChangeArrowheads="1"/>
          </p:cNvSpPr>
          <p:nvPr/>
        </p:nvSpPr>
        <p:spPr bwMode="auto">
          <a:xfrm>
            <a:off x="290286" y="405765"/>
            <a:ext cx="2249714" cy="677228"/>
          </a:xfrm>
          <a:prstGeom prst="rect">
            <a:avLst/>
          </a:prstGeom>
          <a:solidFill>
            <a:schemeClr val="bg1">
              <a:lumMod val="85000"/>
            </a:schemeClr>
          </a:solidFill>
          <a:ln>
            <a:noFill/>
          </a:ln>
          <a:effectLst/>
        </p:spPr>
        <p:txBody>
          <a:bodyPr wrap="none" lIns="86493" tIns="43247" rIns="86493" bIns="43247" anchor="ctr"/>
          <a:lstStyle/>
          <a:p>
            <a:pPr algn="l"/>
            <a:r>
              <a:rPr lang="en-US" altLang="en-US" sz="1700" b="1" i="0" dirty="0">
                <a:solidFill>
                  <a:schemeClr val="tx1"/>
                </a:solidFill>
                <a:latin typeface="Liberation Sans" panose="020B0604020202020204" pitchFamily="34" charset="0"/>
              </a:rPr>
              <a:t>LEARNING</a:t>
            </a:r>
          </a:p>
          <a:p>
            <a:pPr algn="l"/>
            <a:r>
              <a:rPr lang="en-US" altLang="en-US" sz="1700" b="1" i="0" dirty="0">
                <a:solidFill>
                  <a:schemeClr val="tx1"/>
                </a:solidFill>
                <a:latin typeface="Liberation Sans" panose="020B0604020202020204" pitchFamily="34" charset="0"/>
              </a:rPr>
              <a:t>OBJECTIVE</a:t>
            </a:r>
          </a:p>
        </p:txBody>
      </p:sp>
      <p:sp>
        <p:nvSpPr>
          <p:cNvPr id="8" name="Rectangle 5"/>
          <p:cNvSpPr>
            <a:spLocks noChangeArrowheads="1"/>
          </p:cNvSpPr>
          <p:nvPr/>
        </p:nvSpPr>
        <p:spPr bwMode="auto">
          <a:xfrm>
            <a:off x="2540000" y="274320"/>
            <a:ext cx="6241143" cy="928688"/>
          </a:xfrm>
          <a:prstGeom prst="rect">
            <a:avLst/>
          </a:prstGeom>
          <a:solidFill>
            <a:srgbClr val="0027A4"/>
          </a:solidFill>
          <a:ln>
            <a:noFill/>
          </a:ln>
          <a:effectLst/>
        </p:spPr>
        <p:txBody>
          <a:bodyPr wrap="square" lIns="86493" tIns="27432" rIns="86493" bIns="43247" anchor="ctr"/>
          <a:lstStyle/>
          <a:p>
            <a:pPr marL="111120" algn="l"/>
            <a:r>
              <a:rPr lang="en-US" sz="2400" i="0" dirty="0" smtClean="0">
                <a:solidFill>
                  <a:schemeClr val="bg1"/>
                </a:solidFill>
                <a:latin typeface="Liberation Sans" panose="020B0604020202020204" pitchFamily="34" charset="0"/>
              </a:rPr>
              <a:t>Explain </a:t>
            </a:r>
            <a:r>
              <a:rPr lang="en-US" sz="2400" i="0" dirty="0">
                <a:solidFill>
                  <a:schemeClr val="bg1"/>
                </a:solidFill>
                <a:latin typeface="Liberation Sans" panose="020B0604020202020204" pitchFamily="34" charset="0"/>
              </a:rPr>
              <a:t>the statement presentation and analysis of inventory.</a:t>
            </a:r>
          </a:p>
        </p:txBody>
      </p:sp>
      <p:sp>
        <p:nvSpPr>
          <p:cNvPr id="9" name="Oval 8"/>
          <p:cNvSpPr/>
          <p:nvPr/>
        </p:nvSpPr>
        <p:spPr bwMode="auto">
          <a:xfrm>
            <a:off x="1872343" y="485775"/>
            <a:ext cx="522514" cy="51435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r>
              <a:rPr lang="en-US" sz="2500" i="0" dirty="0">
                <a:solidFill>
                  <a:schemeClr val="bg1"/>
                </a:solidFill>
                <a:latin typeface="Liberation Sans" panose="020B0604020202020204" pitchFamily="34" charset="0"/>
              </a:rPr>
              <a:t>4</a:t>
            </a:r>
          </a:p>
        </p:txBody>
      </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5"/>
          <p:cNvSpPr txBox="1">
            <a:spLocks noChangeArrowheads="1"/>
          </p:cNvSpPr>
          <p:nvPr/>
        </p:nvSpPr>
        <p:spPr bwMode="auto">
          <a:xfrm>
            <a:off x="533400" y="1295400"/>
            <a:ext cx="7924800" cy="3160865"/>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40000"/>
              </a:spcBef>
              <a:spcAft>
                <a:spcPct val="20000"/>
              </a:spcAft>
              <a:buSzPct val="80000"/>
            </a:pPr>
            <a:r>
              <a:rPr lang="en-US" altLang="en-US" sz="2300" b="0" i="0" dirty="0">
                <a:solidFill>
                  <a:schemeClr val="tx1"/>
                </a:solidFill>
                <a:latin typeface="Liberation Sans" panose="020B0604020202020204" pitchFamily="34" charset="0"/>
              </a:rPr>
              <a:t>When the value of inventory is lower than its cost</a:t>
            </a:r>
          </a:p>
          <a:p>
            <a:pPr lvl="1">
              <a:lnSpc>
                <a:spcPct val="120000"/>
              </a:lnSpc>
              <a:spcBef>
                <a:spcPct val="40000"/>
              </a:spcBef>
              <a:spcAft>
                <a:spcPct val="20000"/>
              </a:spcAft>
              <a:buClr>
                <a:srgbClr val="800000"/>
              </a:buClr>
              <a:buSzPct val="80000"/>
              <a:buFont typeface="Wingdings" pitchFamily="2" charset="2"/>
              <a:buChar char="u"/>
            </a:pPr>
            <a:r>
              <a:rPr lang="en-US" altLang="en-US" sz="2200" b="0" i="0" dirty="0" smtClean="0">
                <a:solidFill>
                  <a:schemeClr val="tx1"/>
                </a:solidFill>
                <a:latin typeface="Liberation Sans" panose="020B0604020202020204" pitchFamily="34" charset="0"/>
              </a:rPr>
              <a:t>Companies </a:t>
            </a:r>
            <a:r>
              <a:rPr lang="en-US" sz="2200" b="0" i="0" dirty="0" smtClean="0">
                <a:solidFill>
                  <a:schemeClr val="tx1"/>
                </a:solidFill>
                <a:latin typeface="Liberation Sans" panose="020B0604020202020204" pitchFamily="34" charset="0"/>
              </a:rPr>
              <a:t>must </a:t>
            </a:r>
            <a:r>
              <a:rPr lang="en-US" sz="2200" b="0" i="0" dirty="0">
                <a:solidFill>
                  <a:schemeClr val="tx1"/>
                </a:solidFill>
                <a:latin typeface="Liberation Sans" panose="020B0604020202020204" pitchFamily="34" charset="0"/>
              </a:rPr>
              <a:t>“write down” the inventory to its </a:t>
            </a:r>
            <a:r>
              <a:rPr lang="en-US" sz="2200" i="0" dirty="0">
                <a:solidFill>
                  <a:schemeClr val="tx1"/>
                </a:solidFill>
                <a:latin typeface="Liberation Sans" panose="020B0604020202020204" pitchFamily="34" charset="0"/>
              </a:rPr>
              <a:t>net realizable </a:t>
            </a:r>
            <a:r>
              <a:rPr lang="en-US" sz="2200" i="0" dirty="0" smtClean="0">
                <a:solidFill>
                  <a:schemeClr val="tx1"/>
                </a:solidFill>
                <a:latin typeface="Liberation Sans" panose="020B0604020202020204" pitchFamily="34" charset="0"/>
              </a:rPr>
              <a:t>value</a:t>
            </a:r>
            <a:r>
              <a:rPr lang="en-US" sz="2200" b="0" i="0" dirty="0" smtClean="0">
                <a:solidFill>
                  <a:schemeClr val="tx1"/>
                </a:solidFill>
                <a:latin typeface="Liberation Sans" panose="020B0604020202020204" pitchFamily="34" charset="0"/>
              </a:rPr>
              <a:t>.</a:t>
            </a:r>
          </a:p>
          <a:p>
            <a:pPr lvl="1">
              <a:lnSpc>
                <a:spcPct val="120000"/>
              </a:lnSpc>
              <a:spcBef>
                <a:spcPct val="40000"/>
              </a:spcBef>
              <a:spcAft>
                <a:spcPct val="20000"/>
              </a:spcAft>
              <a:buClr>
                <a:srgbClr val="800000"/>
              </a:buClr>
              <a:buSzPct val="80000"/>
              <a:buFont typeface="Wingdings" pitchFamily="2" charset="2"/>
              <a:buChar char="u"/>
            </a:pPr>
            <a:r>
              <a:rPr lang="en-US" sz="2200" b="0" i="0" dirty="0" smtClean="0">
                <a:solidFill>
                  <a:schemeClr val="tx1"/>
                </a:solidFill>
                <a:latin typeface="Liberation Sans" panose="020B0604020202020204" pitchFamily="34" charset="0"/>
              </a:rPr>
              <a:t>Net </a:t>
            </a:r>
            <a:r>
              <a:rPr lang="en-US" sz="2200" b="0" i="0" dirty="0">
                <a:solidFill>
                  <a:schemeClr val="tx1"/>
                </a:solidFill>
                <a:latin typeface="Liberation Sans" panose="020B0604020202020204" pitchFamily="34" charset="0"/>
              </a:rPr>
              <a:t>realizable </a:t>
            </a:r>
            <a:r>
              <a:rPr lang="en-US" sz="2200" b="0" i="0" dirty="0" smtClean="0">
                <a:solidFill>
                  <a:schemeClr val="tx1"/>
                </a:solidFill>
                <a:latin typeface="Liberation Sans" panose="020B0604020202020204" pitchFamily="34" charset="0"/>
              </a:rPr>
              <a:t>value:  Amount </a:t>
            </a:r>
            <a:r>
              <a:rPr lang="en-US" sz="2200" b="0" i="0" dirty="0">
                <a:solidFill>
                  <a:schemeClr val="tx1"/>
                </a:solidFill>
                <a:latin typeface="Liberation Sans" panose="020B0604020202020204" pitchFamily="34" charset="0"/>
              </a:rPr>
              <a:t>that </a:t>
            </a:r>
            <a:r>
              <a:rPr lang="en-US" sz="2200" b="0" i="0" dirty="0" smtClean="0">
                <a:solidFill>
                  <a:schemeClr val="tx1"/>
                </a:solidFill>
                <a:latin typeface="Liberation Sans" panose="020B0604020202020204" pitchFamily="34" charset="0"/>
              </a:rPr>
              <a:t>a company </a:t>
            </a:r>
            <a:r>
              <a:rPr lang="en-US" sz="2200" b="0" i="0" dirty="0">
                <a:solidFill>
                  <a:schemeClr val="tx1"/>
                </a:solidFill>
                <a:latin typeface="Liberation Sans" panose="020B0604020202020204" pitchFamily="34" charset="0"/>
              </a:rPr>
              <a:t>expects to realize (receive from the sale of </a:t>
            </a:r>
            <a:r>
              <a:rPr lang="en-US" sz="2200" b="0" i="0" dirty="0" smtClean="0">
                <a:solidFill>
                  <a:schemeClr val="tx1"/>
                </a:solidFill>
                <a:latin typeface="Liberation Sans" panose="020B0604020202020204" pitchFamily="34" charset="0"/>
              </a:rPr>
              <a:t>inventory).</a:t>
            </a:r>
            <a:endParaRPr lang="en-US" altLang="en-US" sz="2200" b="0" i="0" dirty="0">
              <a:solidFill>
                <a:schemeClr val="tx1"/>
              </a:solidFill>
              <a:latin typeface="Liberation Sans" panose="020B0604020202020204" pitchFamily="34" charset="0"/>
            </a:endParaRPr>
          </a:p>
          <a:p>
            <a:pPr lvl="1">
              <a:lnSpc>
                <a:spcPct val="120000"/>
              </a:lnSpc>
              <a:spcBef>
                <a:spcPct val="40000"/>
              </a:spcBef>
              <a:spcAft>
                <a:spcPct val="20000"/>
              </a:spcAft>
              <a:buClr>
                <a:srgbClr val="800000"/>
              </a:buClr>
              <a:buSzPct val="80000"/>
              <a:buFont typeface="Wingdings" pitchFamily="2" charset="2"/>
              <a:buChar char="u"/>
            </a:pPr>
            <a:r>
              <a:rPr lang="en-US" altLang="en-US" sz="2200" b="0" i="0" dirty="0" smtClean="0">
                <a:solidFill>
                  <a:schemeClr val="tx1"/>
                </a:solidFill>
                <a:latin typeface="Liberation Sans" panose="020B0604020202020204" pitchFamily="34" charset="0"/>
              </a:rPr>
              <a:t>Example </a:t>
            </a:r>
            <a:r>
              <a:rPr lang="en-US" altLang="en-US" sz="2200" b="0" i="0" dirty="0">
                <a:solidFill>
                  <a:schemeClr val="tx1"/>
                </a:solidFill>
                <a:latin typeface="Liberation Sans" panose="020B0604020202020204" pitchFamily="34" charset="0"/>
              </a:rPr>
              <a:t>of </a:t>
            </a:r>
            <a:r>
              <a:rPr lang="en-US" altLang="en-US" sz="2200" i="0" dirty="0">
                <a:solidFill>
                  <a:schemeClr val="tx1"/>
                </a:solidFill>
                <a:latin typeface="Liberation Sans" panose="020B0604020202020204" pitchFamily="34" charset="0"/>
              </a:rPr>
              <a:t>conservatism</a:t>
            </a:r>
            <a:r>
              <a:rPr lang="en-US" altLang="en-US" sz="2200" b="0" i="0" dirty="0">
                <a:solidFill>
                  <a:schemeClr val="tx1"/>
                </a:solidFill>
                <a:latin typeface="Liberation Sans" panose="020B0604020202020204" pitchFamily="34" charset="0"/>
              </a:rPr>
              <a:t>.</a:t>
            </a:r>
          </a:p>
        </p:txBody>
      </p:sp>
      <p:sp>
        <p:nvSpPr>
          <p:cNvPr id="47108" name="Rectangle 7"/>
          <p:cNvSpPr>
            <a:spLocks noChangeArrowheads="1"/>
          </p:cNvSpPr>
          <p:nvPr/>
        </p:nvSpPr>
        <p:spPr bwMode="auto">
          <a:xfrm>
            <a:off x="533400" y="304800"/>
            <a:ext cx="80391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smtClean="0">
                <a:solidFill>
                  <a:schemeClr val="tx2">
                    <a:lumMod val="75000"/>
                  </a:schemeClr>
                </a:solidFill>
                <a:latin typeface="Liberation Sans" panose="020B0604020202020204" pitchFamily="34" charset="0"/>
              </a:rPr>
              <a:t>Lower-of-Cost-or-Net Realizable Value</a:t>
            </a:r>
            <a:endParaRPr lang="en-US" sz="3200" i="0" dirty="0">
              <a:solidFill>
                <a:schemeClr val="tx2">
                  <a:lumMod val="75000"/>
                </a:schemeClr>
              </a:solidFill>
              <a:latin typeface="Liberation Sans" panose="020B0604020202020204" pitchFamily="34" charset="0"/>
            </a:endParaRPr>
          </a:p>
        </p:txBody>
      </p:sp>
      <p:sp>
        <p:nvSpPr>
          <p:cNvPr id="47109"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47110"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4</a:t>
            </a:r>
          </a:p>
        </p:txBody>
      </p:sp>
    </p:spTree>
    <p:extLst>
      <p:ext uri="{BB962C8B-B14F-4D97-AF65-F5344CB8AC3E}">
        <p14:creationId xmlns:p14="http://schemas.microsoft.com/office/powerpoint/2010/main" val="1676455502"/>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1" y="2798435"/>
            <a:ext cx="8534400" cy="2306965"/>
          </a:xfrm>
          <a:prstGeom prst="rect">
            <a:avLst/>
          </a:prstGeom>
          <a:noFill/>
          <a:ln w="12700" cap="flat" cmpd="sng" algn="ctr">
            <a:solidFill>
              <a:schemeClr val="tx1"/>
            </a:solidFill>
            <a:prstDash val="solid"/>
            <a:miter lim="800000"/>
            <a:headEnd/>
            <a:tailEnd/>
          </a:ln>
          <a:extLst>
            <a:ext uri="{909E8E84-426E-40DD-AFC4-6F175D3DCCD1}">
              <a14:hiddenFill xmlns:a14="http://schemas.microsoft.com/office/drawing/2010/main">
                <a:solidFill>
                  <a:schemeClr val="bg1"/>
                </a:solidFill>
              </a14:hiddenFill>
            </a:ext>
          </a:extLst>
        </p:spPr>
      </p:pic>
      <p:sp>
        <p:nvSpPr>
          <p:cNvPr id="48131" name="Text Box 5"/>
          <p:cNvSpPr txBox="1">
            <a:spLocks noChangeArrowheads="1"/>
          </p:cNvSpPr>
          <p:nvPr/>
        </p:nvSpPr>
        <p:spPr bwMode="auto">
          <a:xfrm>
            <a:off x="533400" y="1295400"/>
            <a:ext cx="7772400"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pPr>
            <a:r>
              <a:rPr lang="en-US" altLang="en-US" sz="2200" i="0" dirty="0">
                <a:solidFill>
                  <a:schemeClr val="tx1"/>
                </a:solidFill>
                <a:latin typeface="Liberation Sans" panose="020B0604020202020204" pitchFamily="34" charset="0"/>
              </a:rPr>
              <a:t>Illustration:</a:t>
            </a:r>
            <a:r>
              <a:rPr lang="en-US" altLang="en-US" sz="2200" b="0" i="0" dirty="0">
                <a:solidFill>
                  <a:schemeClr val="tx1"/>
                </a:solidFill>
                <a:latin typeface="Liberation Sans" panose="020B0604020202020204" pitchFamily="34" charset="0"/>
              </a:rPr>
              <a:t>  Assume that Ken Tuckie TV has the following lines of merchandise with costs and market values as indicated.</a:t>
            </a:r>
          </a:p>
        </p:txBody>
      </p:sp>
      <p:sp>
        <p:nvSpPr>
          <p:cNvPr id="48135"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48136"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4</a:t>
            </a:r>
          </a:p>
        </p:txBody>
      </p:sp>
      <p:sp>
        <p:nvSpPr>
          <p:cNvPr id="15" name="Rectangle 7"/>
          <p:cNvSpPr>
            <a:spLocks noChangeArrowheads="1"/>
          </p:cNvSpPr>
          <p:nvPr/>
        </p:nvSpPr>
        <p:spPr bwMode="auto">
          <a:xfrm>
            <a:off x="533400" y="304800"/>
            <a:ext cx="80391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smtClean="0">
                <a:solidFill>
                  <a:schemeClr val="tx2">
                    <a:lumMod val="75000"/>
                  </a:schemeClr>
                </a:solidFill>
                <a:latin typeface="Liberation Sans" panose="020B0604020202020204" pitchFamily="34" charset="0"/>
              </a:rPr>
              <a:t>Lower-of-Cost-or-Net Realizable Value</a:t>
            </a:r>
            <a:endParaRPr lang="en-US" sz="3200" i="0" dirty="0">
              <a:solidFill>
                <a:schemeClr val="tx2">
                  <a:lumMod val="75000"/>
                </a:schemeClr>
              </a:solidFill>
              <a:latin typeface="Liberation Sans" panose="020B0604020202020204" pitchFamily="34" charset="0"/>
            </a:endParaRPr>
          </a:p>
        </p:txBody>
      </p:sp>
      <p:sp>
        <p:nvSpPr>
          <p:cNvPr id="2" name="Rectangle 1"/>
          <p:cNvSpPr/>
          <p:nvPr/>
        </p:nvSpPr>
        <p:spPr>
          <a:xfrm>
            <a:off x="228600" y="5181600"/>
            <a:ext cx="2133600" cy="646331"/>
          </a:xfrm>
          <a:prstGeom prst="rect">
            <a:avLst/>
          </a:prstGeom>
          <a:solidFill>
            <a:schemeClr val="accent3"/>
          </a:solidFill>
        </p:spPr>
        <p:txBody>
          <a:bodyPr wrap="square">
            <a:spAutoFit/>
          </a:bodyPr>
          <a:lstStyle/>
          <a:p>
            <a:r>
              <a:rPr lang="en-US" sz="1200" i="0" dirty="0">
                <a:solidFill>
                  <a:schemeClr val="tx1"/>
                </a:solidFill>
                <a:latin typeface="Liberation Sans" panose="020B0604020202020204" pitchFamily="34" charset="0"/>
              </a:rPr>
              <a:t>Illustration 6-20</a:t>
            </a:r>
          </a:p>
          <a:p>
            <a:r>
              <a:rPr lang="en-US" sz="1200" b="0" i="0" dirty="0">
                <a:solidFill>
                  <a:schemeClr val="tx1"/>
                </a:solidFill>
                <a:latin typeface="Liberation Sans" panose="020B0604020202020204" pitchFamily="34" charset="0"/>
              </a:rPr>
              <a:t>Computation of </a:t>
            </a:r>
            <a:r>
              <a:rPr lang="en-US" sz="1200" b="0" i="0" dirty="0" smtClean="0">
                <a:solidFill>
                  <a:schemeClr val="tx1"/>
                </a:solidFill>
                <a:latin typeface="Liberation Sans" panose="020B0604020202020204" pitchFamily="34" charset="0"/>
              </a:rPr>
              <a:t>lower-of-cost-or-net </a:t>
            </a:r>
            <a:r>
              <a:rPr lang="en-US" sz="1200" b="0" i="0" dirty="0">
                <a:solidFill>
                  <a:schemeClr val="tx1"/>
                </a:solidFill>
                <a:latin typeface="Liberation Sans" panose="020B0604020202020204" pitchFamily="34" charset="0"/>
              </a:rPr>
              <a:t>realizable value</a:t>
            </a:r>
          </a:p>
        </p:txBody>
      </p:sp>
    </p:spTree>
    <p:extLst>
      <p:ext uri="{BB962C8B-B14F-4D97-AF65-F5344CB8AC3E}">
        <p14:creationId xmlns:p14="http://schemas.microsoft.com/office/powerpoint/2010/main" val="3314406139"/>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3"/>
          <p:cNvSpPr txBox="1">
            <a:spLocks noChangeArrowheads="1"/>
          </p:cNvSpPr>
          <p:nvPr/>
        </p:nvSpPr>
        <p:spPr bwMode="auto">
          <a:xfrm>
            <a:off x="533400" y="1905000"/>
            <a:ext cx="7924800" cy="2896947"/>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68580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5000"/>
              </a:lnSpc>
              <a:spcBef>
                <a:spcPct val="50000"/>
              </a:spcBef>
              <a:buSzPct val="80000"/>
            </a:pPr>
            <a:r>
              <a:rPr lang="en-US" altLang="en-US" sz="2400" i="0" dirty="0">
                <a:solidFill>
                  <a:schemeClr val="tx1"/>
                </a:solidFill>
                <a:latin typeface="Liberation Sans" panose="020B0604020202020204" pitchFamily="34" charset="0"/>
              </a:rPr>
              <a:t>Inventory management</a:t>
            </a:r>
            <a:r>
              <a:rPr lang="en-US" altLang="en-US" sz="2400" b="0" i="0" dirty="0">
                <a:solidFill>
                  <a:schemeClr val="tx1"/>
                </a:solidFill>
                <a:latin typeface="Liberation Sans" panose="020B0604020202020204" pitchFamily="34" charset="0"/>
              </a:rPr>
              <a:t> </a:t>
            </a:r>
            <a:r>
              <a:rPr lang="en-US" altLang="en-US" sz="2300" b="0" i="0" dirty="0">
                <a:solidFill>
                  <a:schemeClr val="tx1"/>
                </a:solidFill>
                <a:latin typeface="Liberation Sans" panose="020B0604020202020204" pitchFamily="34" charset="0"/>
              </a:rPr>
              <a:t>is a double-edged sword</a:t>
            </a:r>
          </a:p>
          <a:p>
            <a:pPr lvl="1">
              <a:lnSpc>
                <a:spcPct val="125000"/>
              </a:lnSpc>
              <a:spcBef>
                <a:spcPct val="50000"/>
              </a:spcBef>
              <a:buSzPct val="95000"/>
              <a:buFontTx/>
              <a:buAutoNum type="arabicPeriod"/>
            </a:pPr>
            <a:r>
              <a:rPr lang="en-US" altLang="en-US" sz="2100" i="0" dirty="0">
                <a:solidFill>
                  <a:schemeClr val="tx1"/>
                </a:solidFill>
                <a:latin typeface="Liberation Sans" panose="020B0604020202020204" pitchFamily="34" charset="0"/>
              </a:rPr>
              <a:t>High Inventory Levels</a:t>
            </a:r>
            <a:r>
              <a:rPr lang="en-US" altLang="en-US" sz="2100" b="0" i="0" dirty="0">
                <a:solidFill>
                  <a:schemeClr val="tx1"/>
                </a:solidFill>
                <a:latin typeface="Liberation Sans" panose="020B0604020202020204" pitchFamily="34" charset="0"/>
              </a:rPr>
              <a:t> - may incur high carrying costs (e.g., investment, storage, insurance, obsolescence, and damage).</a:t>
            </a:r>
          </a:p>
          <a:p>
            <a:pPr lvl="1">
              <a:lnSpc>
                <a:spcPct val="125000"/>
              </a:lnSpc>
              <a:spcBef>
                <a:spcPct val="50000"/>
              </a:spcBef>
              <a:buSzPct val="95000"/>
              <a:buFontTx/>
              <a:buAutoNum type="arabicPeriod"/>
            </a:pPr>
            <a:r>
              <a:rPr lang="en-US" altLang="en-US" sz="2100" i="0" dirty="0">
                <a:solidFill>
                  <a:schemeClr val="tx1"/>
                </a:solidFill>
                <a:latin typeface="Liberation Sans" panose="020B0604020202020204" pitchFamily="34" charset="0"/>
              </a:rPr>
              <a:t>Low Inventory Levels</a:t>
            </a:r>
            <a:r>
              <a:rPr lang="en-US" altLang="en-US" sz="2100" b="0" i="0" dirty="0">
                <a:solidFill>
                  <a:schemeClr val="tx1"/>
                </a:solidFill>
                <a:latin typeface="Liberation Sans" panose="020B0604020202020204" pitchFamily="34" charset="0"/>
              </a:rPr>
              <a:t> – may lead to stock-outs and lost sales.</a:t>
            </a:r>
          </a:p>
        </p:txBody>
      </p:sp>
      <p:sp>
        <p:nvSpPr>
          <p:cNvPr id="58371"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a:solidFill>
                  <a:schemeClr val="tx1"/>
                </a:solidFill>
                <a:latin typeface="Liberation Sans" panose="020B0604020202020204" pitchFamily="34" charset="0"/>
              </a:rPr>
              <a:t>Statement Presentation and Analysis</a:t>
            </a:r>
          </a:p>
        </p:txBody>
      </p:sp>
      <p:sp>
        <p:nvSpPr>
          <p:cNvPr id="58372" name="Line 7"/>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49158" name="Text Box 8"/>
          <p:cNvSpPr txBox="1">
            <a:spLocks noChangeArrowheads="1"/>
          </p:cNvSpPr>
          <p:nvPr/>
        </p:nvSpPr>
        <p:spPr bwMode="auto">
          <a:xfrm>
            <a:off x="533400" y="1295400"/>
            <a:ext cx="822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i="0" dirty="0" smtClean="0">
                <a:solidFill>
                  <a:schemeClr val="tx2">
                    <a:lumMod val="75000"/>
                  </a:schemeClr>
                </a:solidFill>
                <a:latin typeface="Liberation Sans" panose="020B0604020202020204" pitchFamily="34" charset="0"/>
              </a:rPr>
              <a:t>Analysis</a:t>
            </a:r>
          </a:p>
        </p:txBody>
      </p:sp>
      <p:sp>
        <p:nvSpPr>
          <p:cNvPr id="5837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4</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533400" y="1295400"/>
            <a:ext cx="8039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nSpc>
                <a:spcPct val="120000"/>
              </a:lnSpc>
              <a:spcBef>
                <a:spcPct val="50000"/>
              </a:spcBef>
              <a:defRPr/>
            </a:pPr>
            <a:r>
              <a:rPr lang="en-US" sz="2300" i="0" dirty="0">
                <a:solidFill>
                  <a:schemeClr val="tx2">
                    <a:lumMod val="75000"/>
                  </a:schemeClr>
                </a:solidFill>
                <a:latin typeface="Liberation Sans" panose="020B0604020202020204" pitchFamily="34" charset="0"/>
              </a:rPr>
              <a:t>Inventory turnover </a:t>
            </a:r>
            <a:r>
              <a:rPr lang="en-US" sz="2200" b="0" i="0" dirty="0">
                <a:solidFill>
                  <a:srgbClr val="000000"/>
                </a:solidFill>
                <a:latin typeface="Liberation Sans" panose="020B0604020202020204" pitchFamily="34" charset="0"/>
              </a:rPr>
              <a:t>measures the number of times on average the inventory is sold during the period.</a:t>
            </a:r>
          </a:p>
        </p:txBody>
      </p:sp>
      <p:sp>
        <p:nvSpPr>
          <p:cNvPr id="59395" name="Text Box 6"/>
          <p:cNvSpPr txBox="1">
            <a:spLocks noChangeArrowheads="1"/>
          </p:cNvSpPr>
          <p:nvPr/>
        </p:nvSpPr>
        <p:spPr bwMode="auto">
          <a:xfrm>
            <a:off x="3657600" y="2392363"/>
            <a:ext cx="4343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200" b="0" i="0" dirty="0">
                <a:solidFill>
                  <a:schemeClr val="tx1"/>
                </a:solidFill>
                <a:latin typeface="Liberation Sans" panose="020B0604020202020204" pitchFamily="34" charset="0"/>
              </a:rPr>
              <a:t>Cost of Goods Sold</a:t>
            </a:r>
          </a:p>
        </p:txBody>
      </p:sp>
      <p:sp>
        <p:nvSpPr>
          <p:cNvPr id="59396" name="Text Box 7"/>
          <p:cNvSpPr txBox="1">
            <a:spLocks noChangeArrowheads="1"/>
          </p:cNvSpPr>
          <p:nvPr/>
        </p:nvSpPr>
        <p:spPr bwMode="auto">
          <a:xfrm>
            <a:off x="3657600" y="3078163"/>
            <a:ext cx="4343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200" b="0" i="0" dirty="0">
                <a:solidFill>
                  <a:schemeClr val="tx1"/>
                </a:solidFill>
                <a:latin typeface="Liberation Sans" panose="020B0604020202020204" pitchFamily="34" charset="0"/>
              </a:rPr>
              <a:t>Average Inventory  </a:t>
            </a:r>
          </a:p>
        </p:txBody>
      </p:sp>
      <p:sp>
        <p:nvSpPr>
          <p:cNvPr id="59397" name="Text Box 9"/>
          <p:cNvSpPr txBox="1">
            <a:spLocks noChangeArrowheads="1"/>
          </p:cNvSpPr>
          <p:nvPr/>
        </p:nvSpPr>
        <p:spPr bwMode="auto">
          <a:xfrm>
            <a:off x="685800" y="2560638"/>
            <a:ext cx="236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200" i="0" dirty="0">
                <a:solidFill>
                  <a:schemeClr val="tx2">
                    <a:lumMod val="75000"/>
                  </a:schemeClr>
                </a:solidFill>
                <a:latin typeface="Liberation Sans" panose="020B0604020202020204" pitchFamily="34" charset="0"/>
              </a:rPr>
              <a:t>Inventory Turnover</a:t>
            </a:r>
          </a:p>
        </p:txBody>
      </p:sp>
      <p:sp>
        <p:nvSpPr>
          <p:cNvPr id="59398" name="Text Box 10"/>
          <p:cNvSpPr txBox="1">
            <a:spLocks noChangeArrowheads="1"/>
          </p:cNvSpPr>
          <p:nvPr/>
        </p:nvSpPr>
        <p:spPr bwMode="auto">
          <a:xfrm>
            <a:off x="2819400" y="2833688"/>
            <a:ext cx="4572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lnSpc>
                <a:spcPct val="75000"/>
              </a:lnSpc>
            </a:pPr>
            <a:r>
              <a:rPr lang="en-US" altLang="en-US" sz="2000" b="0" i="0" dirty="0">
                <a:solidFill>
                  <a:schemeClr val="tx1"/>
                </a:solidFill>
                <a:latin typeface="Liberation Sans" panose="020B0604020202020204" pitchFamily="34" charset="0"/>
              </a:rPr>
              <a:t> =</a:t>
            </a:r>
          </a:p>
        </p:txBody>
      </p:sp>
      <p:sp>
        <p:nvSpPr>
          <p:cNvPr id="50184" name="Rectangle 13"/>
          <p:cNvSpPr>
            <a:spLocks noChangeArrowheads="1"/>
          </p:cNvSpPr>
          <p:nvPr/>
        </p:nvSpPr>
        <p:spPr bwMode="auto">
          <a:xfrm>
            <a:off x="533400" y="3992563"/>
            <a:ext cx="762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nSpc>
                <a:spcPct val="120000"/>
              </a:lnSpc>
              <a:spcBef>
                <a:spcPct val="50000"/>
              </a:spcBef>
              <a:defRPr/>
            </a:pPr>
            <a:r>
              <a:rPr lang="en-US" sz="2300" i="0" dirty="0">
                <a:solidFill>
                  <a:schemeClr val="tx2">
                    <a:lumMod val="75000"/>
                  </a:schemeClr>
                </a:solidFill>
                <a:latin typeface="Liberation Sans" panose="020B0604020202020204" pitchFamily="34" charset="0"/>
              </a:rPr>
              <a:t>Days in inventory </a:t>
            </a:r>
            <a:r>
              <a:rPr lang="en-US" sz="2200" b="0" i="0" dirty="0">
                <a:solidFill>
                  <a:srgbClr val="000000"/>
                </a:solidFill>
                <a:latin typeface="Liberation Sans" panose="020B0604020202020204" pitchFamily="34" charset="0"/>
              </a:rPr>
              <a:t>measures the average number of days inventory is held.</a:t>
            </a:r>
          </a:p>
        </p:txBody>
      </p:sp>
      <p:sp>
        <p:nvSpPr>
          <p:cNvPr id="59400" name="Text Box 14"/>
          <p:cNvSpPr txBox="1">
            <a:spLocks noChangeArrowheads="1"/>
          </p:cNvSpPr>
          <p:nvPr/>
        </p:nvSpPr>
        <p:spPr bwMode="auto">
          <a:xfrm>
            <a:off x="3657600" y="4906963"/>
            <a:ext cx="4343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200" b="0" i="0" dirty="0">
                <a:solidFill>
                  <a:schemeClr val="tx1"/>
                </a:solidFill>
                <a:latin typeface="Liberation Sans" panose="020B0604020202020204" pitchFamily="34" charset="0"/>
              </a:rPr>
              <a:t>Days in Year (365)</a:t>
            </a:r>
          </a:p>
        </p:txBody>
      </p:sp>
      <p:sp>
        <p:nvSpPr>
          <p:cNvPr id="59401" name="Text Box 15"/>
          <p:cNvSpPr txBox="1">
            <a:spLocks noChangeArrowheads="1"/>
          </p:cNvSpPr>
          <p:nvPr/>
        </p:nvSpPr>
        <p:spPr bwMode="auto">
          <a:xfrm>
            <a:off x="3657600" y="5592763"/>
            <a:ext cx="4343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200" b="0" i="0" dirty="0">
                <a:solidFill>
                  <a:schemeClr val="tx1"/>
                </a:solidFill>
                <a:latin typeface="Liberation Sans" panose="020B0604020202020204" pitchFamily="34" charset="0"/>
              </a:rPr>
              <a:t>Inventory Turnover  </a:t>
            </a:r>
          </a:p>
        </p:txBody>
      </p:sp>
      <p:sp>
        <p:nvSpPr>
          <p:cNvPr id="59402" name="Freeform 16"/>
          <p:cNvSpPr>
            <a:spLocks/>
          </p:cNvSpPr>
          <p:nvPr/>
        </p:nvSpPr>
        <p:spPr bwMode="auto">
          <a:xfrm>
            <a:off x="3651250" y="5481638"/>
            <a:ext cx="4425950" cy="3175"/>
          </a:xfrm>
          <a:custGeom>
            <a:avLst/>
            <a:gdLst>
              <a:gd name="T0" fmla="*/ 0 w 2788"/>
              <a:gd name="T1" fmla="*/ 2147483647 h 2"/>
              <a:gd name="T2" fmla="*/ 2147483647 w 2788"/>
              <a:gd name="T3" fmla="*/ 0 h 2"/>
              <a:gd name="T4" fmla="*/ 0 60000 65536"/>
              <a:gd name="T5" fmla="*/ 0 60000 65536"/>
              <a:gd name="T6" fmla="*/ 0 w 2788"/>
              <a:gd name="T7" fmla="*/ 0 h 2"/>
              <a:gd name="T8" fmla="*/ 2788 w 2788"/>
              <a:gd name="T9" fmla="*/ 2 h 2"/>
            </a:gdLst>
            <a:ahLst/>
            <a:cxnLst>
              <a:cxn ang="T4">
                <a:pos x="T0" y="T1"/>
              </a:cxn>
              <a:cxn ang="T5">
                <a:pos x="T2" y="T3"/>
              </a:cxn>
            </a:cxnLst>
            <a:rect l="T6" t="T7" r="T8" b="T9"/>
            <a:pathLst>
              <a:path w="2788" h="2">
                <a:moveTo>
                  <a:pt x="0" y="2"/>
                </a:moveTo>
                <a:lnTo>
                  <a:pt x="2788" y="0"/>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Liberation Sans" panose="020B0604020202020204" pitchFamily="34" charset="0"/>
            </a:endParaRPr>
          </a:p>
        </p:txBody>
      </p:sp>
      <p:sp>
        <p:nvSpPr>
          <p:cNvPr id="59403" name="Text Box 17"/>
          <p:cNvSpPr txBox="1">
            <a:spLocks noChangeArrowheads="1"/>
          </p:cNvSpPr>
          <p:nvPr/>
        </p:nvSpPr>
        <p:spPr bwMode="auto">
          <a:xfrm>
            <a:off x="685800" y="5075238"/>
            <a:ext cx="236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200" i="0" dirty="0">
                <a:solidFill>
                  <a:schemeClr val="tx2">
                    <a:lumMod val="75000"/>
                  </a:schemeClr>
                </a:solidFill>
                <a:latin typeface="Liberation Sans" panose="020B0604020202020204" pitchFamily="34" charset="0"/>
              </a:rPr>
              <a:t>Days in Inventory</a:t>
            </a:r>
          </a:p>
        </p:txBody>
      </p:sp>
      <p:sp>
        <p:nvSpPr>
          <p:cNvPr id="59404" name="Text Box 18"/>
          <p:cNvSpPr txBox="1">
            <a:spLocks noChangeArrowheads="1"/>
          </p:cNvSpPr>
          <p:nvPr/>
        </p:nvSpPr>
        <p:spPr bwMode="auto">
          <a:xfrm>
            <a:off x="2819400" y="5348288"/>
            <a:ext cx="4572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lnSpc>
                <a:spcPct val="75000"/>
              </a:lnSpc>
            </a:pPr>
            <a:r>
              <a:rPr lang="en-US" altLang="en-US" sz="2000" b="0" i="0" dirty="0">
                <a:solidFill>
                  <a:schemeClr val="tx1"/>
                </a:solidFill>
                <a:latin typeface="Liberation Sans" panose="020B0604020202020204" pitchFamily="34" charset="0"/>
              </a:rPr>
              <a:t> =</a:t>
            </a:r>
          </a:p>
        </p:txBody>
      </p:sp>
      <p:sp>
        <p:nvSpPr>
          <p:cNvPr id="59405" name="Line 23"/>
          <p:cNvSpPr>
            <a:spLocks noChangeShapeType="1"/>
          </p:cNvSpPr>
          <p:nvPr/>
        </p:nvSpPr>
        <p:spPr bwMode="auto">
          <a:xfrm>
            <a:off x="457200" y="3763963"/>
            <a:ext cx="8229600" cy="0"/>
          </a:xfrm>
          <a:prstGeom prst="line">
            <a:avLst/>
          </a:prstGeom>
          <a:noFill/>
          <a:ln w="38100" cap="sq">
            <a:solidFill>
              <a:srgbClr val="000099"/>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59406"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smtClean="0">
                <a:solidFill>
                  <a:schemeClr val="tx2">
                    <a:lumMod val="75000"/>
                  </a:schemeClr>
                </a:solidFill>
                <a:latin typeface="Liberation Sans" panose="020B0604020202020204" pitchFamily="34" charset="0"/>
              </a:rPr>
              <a:t>Analysis</a:t>
            </a:r>
            <a:endParaRPr lang="en-US" altLang="en-US" sz="3200" i="0" dirty="0">
              <a:solidFill>
                <a:schemeClr val="tx2">
                  <a:lumMod val="75000"/>
                </a:schemeClr>
              </a:solidFill>
              <a:latin typeface="Liberation Sans" panose="020B0604020202020204" pitchFamily="34" charset="0"/>
            </a:endParaRPr>
          </a:p>
        </p:txBody>
      </p:sp>
      <p:sp>
        <p:nvSpPr>
          <p:cNvPr id="59407" name="Line 18"/>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59408"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4</a:t>
            </a:r>
            <a:endParaRPr lang="en-US" altLang="en-US" sz="1600" dirty="0">
              <a:solidFill>
                <a:schemeClr val="bg2"/>
              </a:solidFill>
              <a:latin typeface="Liberation Sans" panose="020B0604020202020204" pitchFamily="34" charset="0"/>
            </a:endParaRPr>
          </a:p>
        </p:txBody>
      </p:sp>
      <p:sp>
        <p:nvSpPr>
          <p:cNvPr id="59409" name="Freeform 16"/>
          <p:cNvSpPr>
            <a:spLocks/>
          </p:cNvSpPr>
          <p:nvPr/>
        </p:nvSpPr>
        <p:spPr bwMode="auto">
          <a:xfrm>
            <a:off x="3657600" y="2971800"/>
            <a:ext cx="4425950" cy="3175"/>
          </a:xfrm>
          <a:custGeom>
            <a:avLst/>
            <a:gdLst>
              <a:gd name="T0" fmla="*/ 0 w 2788"/>
              <a:gd name="T1" fmla="*/ 2147483647 h 2"/>
              <a:gd name="T2" fmla="*/ 2147483647 w 2788"/>
              <a:gd name="T3" fmla="*/ 0 h 2"/>
              <a:gd name="T4" fmla="*/ 0 60000 65536"/>
              <a:gd name="T5" fmla="*/ 0 60000 65536"/>
              <a:gd name="T6" fmla="*/ 0 w 2788"/>
              <a:gd name="T7" fmla="*/ 0 h 2"/>
              <a:gd name="T8" fmla="*/ 2788 w 2788"/>
              <a:gd name="T9" fmla="*/ 2 h 2"/>
            </a:gdLst>
            <a:ahLst/>
            <a:cxnLst>
              <a:cxn ang="T4">
                <a:pos x="T0" y="T1"/>
              </a:cxn>
              <a:cxn ang="T5">
                <a:pos x="T2" y="T3"/>
              </a:cxn>
            </a:cxnLst>
            <a:rect l="T6" t="T7" r="T8" b="T9"/>
            <a:pathLst>
              <a:path w="2788" h="2">
                <a:moveTo>
                  <a:pt x="0" y="2"/>
                </a:moveTo>
                <a:lnTo>
                  <a:pt x="2788" y="0"/>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533400" y="1219200"/>
            <a:ext cx="8229600" cy="197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5000"/>
              </a:lnSpc>
            </a:pPr>
            <a:r>
              <a:rPr lang="en-US" altLang="en-US" sz="2000" i="0" dirty="0">
                <a:solidFill>
                  <a:schemeClr val="tx1"/>
                </a:solidFill>
                <a:latin typeface="Liberation Sans" panose="020B0604020202020204" pitchFamily="34" charset="0"/>
              </a:rPr>
              <a:t>Illustration:  </a:t>
            </a:r>
            <a:r>
              <a:rPr lang="en-US" altLang="en-US" sz="2000" i="0" dirty="0">
                <a:solidFill>
                  <a:schemeClr val="accent6">
                    <a:lumMod val="75000"/>
                  </a:schemeClr>
                </a:solidFill>
                <a:latin typeface="Liberation Sans" panose="020B0604020202020204" pitchFamily="34" charset="0"/>
              </a:rPr>
              <a:t>Wal-Mart</a:t>
            </a:r>
            <a:r>
              <a:rPr lang="en-US" altLang="en-US" sz="2000" b="0" i="0" dirty="0">
                <a:solidFill>
                  <a:schemeClr val="tx1"/>
                </a:solidFill>
                <a:latin typeface="Liberation Sans" panose="020B0604020202020204" pitchFamily="34" charset="0"/>
              </a:rPr>
              <a:t> reported in its </a:t>
            </a:r>
            <a:r>
              <a:rPr lang="en-US" altLang="en-US" sz="2000" b="0" i="0" dirty="0" smtClean="0">
                <a:solidFill>
                  <a:schemeClr val="tx1"/>
                </a:solidFill>
                <a:latin typeface="Liberation Sans" panose="020B0604020202020204" pitchFamily="34" charset="0"/>
              </a:rPr>
              <a:t>2014 annual </a:t>
            </a:r>
            <a:r>
              <a:rPr lang="en-US" altLang="en-US" sz="2000" b="0" i="0" dirty="0">
                <a:solidFill>
                  <a:schemeClr val="tx1"/>
                </a:solidFill>
                <a:latin typeface="Liberation Sans" panose="020B0604020202020204" pitchFamily="34" charset="0"/>
              </a:rPr>
              <a:t>report a </a:t>
            </a:r>
            <a:r>
              <a:rPr lang="en-US" sz="2000" b="0" i="0" dirty="0" smtClean="0">
                <a:solidFill>
                  <a:schemeClr val="tx1"/>
                </a:solidFill>
                <a:latin typeface="Liberation Sans" panose="020B0604020202020204" pitchFamily="34" charset="0"/>
              </a:rPr>
              <a:t>beginning inventory of </a:t>
            </a:r>
            <a:r>
              <a:rPr lang="en-US" sz="2000" b="0" i="0" dirty="0">
                <a:solidFill>
                  <a:schemeClr val="tx1"/>
                </a:solidFill>
                <a:latin typeface="Liberation Sans" panose="020B0604020202020204" pitchFamily="34" charset="0"/>
              </a:rPr>
              <a:t>$43,803 million, an ending inventory of $44,858 million, and cost of goods </a:t>
            </a:r>
            <a:r>
              <a:rPr lang="en-US" sz="2000" b="0" i="0" dirty="0" smtClean="0">
                <a:solidFill>
                  <a:schemeClr val="tx1"/>
                </a:solidFill>
                <a:latin typeface="Liberation Sans" panose="020B0604020202020204" pitchFamily="34" charset="0"/>
              </a:rPr>
              <a:t>sold for </a:t>
            </a:r>
            <a:r>
              <a:rPr lang="en-US" sz="2000" b="0" i="0" dirty="0">
                <a:solidFill>
                  <a:schemeClr val="tx1"/>
                </a:solidFill>
                <a:latin typeface="Liberation Sans" panose="020B0604020202020204" pitchFamily="34" charset="0"/>
              </a:rPr>
              <a:t>the year ended January 31, 2014, of $358,069 million</a:t>
            </a:r>
            <a:r>
              <a:rPr lang="en-US" sz="2000" b="0" i="0" dirty="0" smtClean="0">
                <a:solidFill>
                  <a:schemeClr val="tx1"/>
                </a:solidFill>
                <a:latin typeface="Liberation Sans" panose="020B0604020202020204" pitchFamily="34" charset="0"/>
              </a:rPr>
              <a:t>. </a:t>
            </a:r>
            <a:r>
              <a:rPr lang="en-US" altLang="en-US" sz="2000" b="0" i="0" dirty="0" smtClean="0">
                <a:solidFill>
                  <a:schemeClr val="tx1"/>
                </a:solidFill>
                <a:latin typeface="Liberation Sans" panose="020B0604020202020204" pitchFamily="34" charset="0"/>
              </a:rPr>
              <a:t> </a:t>
            </a:r>
            <a:r>
              <a:rPr lang="en-US" altLang="en-US" sz="2000" b="0" i="0" dirty="0">
                <a:solidFill>
                  <a:schemeClr val="tx1"/>
                </a:solidFill>
                <a:latin typeface="Liberation Sans" panose="020B0604020202020204" pitchFamily="34" charset="0"/>
              </a:rPr>
              <a:t>The inventory turnover formula and computation for Wal-Mart are shown below.</a:t>
            </a:r>
          </a:p>
        </p:txBody>
      </p:sp>
      <p:sp>
        <p:nvSpPr>
          <p:cNvPr id="60419" name="Text Box 8"/>
          <p:cNvSpPr txBox="1">
            <a:spLocks noChangeArrowheads="1"/>
          </p:cNvSpPr>
          <p:nvPr/>
        </p:nvSpPr>
        <p:spPr bwMode="auto">
          <a:xfrm>
            <a:off x="7407397" y="3131410"/>
            <a:ext cx="1431803"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a:t>
            </a:r>
            <a:r>
              <a:rPr lang="en-US" altLang="en-US" sz="1200" i="0" dirty="0" smtClean="0">
                <a:solidFill>
                  <a:schemeClr val="tx1"/>
                </a:solidFill>
                <a:latin typeface="Liberation Sans" panose="020B0604020202020204" pitchFamily="34" charset="0"/>
              </a:rPr>
              <a:t>6-21</a:t>
            </a:r>
            <a:endParaRPr lang="en-US" altLang="en-US" sz="1200" i="0" dirty="0">
              <a:solidFill>
                <a:schemeClr val="tx1"/>
              </a:solidFill>
              <a:latin typeface="Liberation Sans" panose="020B0604020202020204" pitchFamily="34" charset="0"/>
            </a:endParaRPr>
          </a:p>
        </p:txBody>
      </p:sp>
      <p:sp>
        <p:nvSpPr>
          <p:cNvPr id="60420" name="Rectangle 7"/>
          <p:cNvSpPr>
            <a:spLocks noChangeArrowheads="1"/>
          </p:cNvSpPr>
          <p:nvPr/>
        </p:nvSpPr>
        <p:spPr bwMode="auto">
          <a:xfrm>
            <a:off x="533400" y="4963471"/>
            <a:ext cx="7848600" cy="120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5000"/>
              </a:lnSpc>
            </a:pPr>
            <a:r>
              <a:rPr lang="en-US" altLang="en-US" sz="2000" i="0" dirty="0">
                <a:solidFill>
                  <a:schemeClr val="tx1"/>
                </a:solidFill>
                <a:latin typeface="Liberation Sans" panose="020B0604020202020204" pitchFamily="34" charset="0"/>
              </a:rPr>
              <a:t>Days in Inventory:</a:t>
            </a:r>
            <a:r>
              <a:rPr lang="en-US" altLang="en-US" sz="2000" b="0" i="0" dirty="0">
                <a:solidFill>
                  <a:schemeClr val="tx1"/>
                </a:solidFill>
                <a:latin typeface="Liberation Sans" panose="020B0604020202020204" pitchFamily="34" charset="0"/>
              </a:rPr>
              <a:t>  Inventory turnover of </a:t>
            </a:r>
            <a:r>
              <a:rPr lang="en-US" altLang="en-US" sz="2000" b="0" i="0" dirty="0" smtClean="0">
                <a:solidFill>
                  <a:schemeClr val="tx1"/>
                </a:solidFill>
                <a:latin typeface="Liberation Sans" panose="020B0604020202020204" pitchFamily="34" charset="0"/>
              </a:rPr>
              <a:t>8.1 </a:t>
            </a:r>
            <a:r>
              <a:rPr lang="en-US" altLang="en-US" sz="2000" b="0" i="0" dirty="0">
                <a:solidFill>
                  <a:schemeClr val="tx1"/>
                </a:solidFill>
                <a:latin typeface="Liberation Sans" panose="020B0604020202020204" pitchFamily="34" charset="0"/>
              </a:rPr>
              <a:t>times divided into 365 is approximately </a:t>
            </a:r>
            <a:r>
              <a:rPr lang="en-US" altLang="en-US" sz="2000" i="0" dirty="0" smtClean="0">
                <a:solidFill>
                  <a:schemeClr val="tx1"/>
                </a:solidFill>
                <a:latin typeface="Liberation Sans" panose="020B0604020202020204" pitchFamily="34" charset="0"/>
              </a:rPr>
              <a:t>45.1 </a:t>
            </a:r>
            <a:r>
              <a:rPr lang="en-US" altLang="en-US" sz="2000" i="0" dirty="0">
                <a:solidFill>
                  <a:schemeClr val="tx1"/>
                </a:solidFill>
                <a:latin typeface="Liberation Sans" panose="020B0604020202020204" pitchFamily="34" charset="0"/>
              </a:rPr>
              <a:t>days</a:t>
            </a:r>
            <a:r>
              <a:rPr lang="en-US" altLang="en-US" sz="2000" b="0" i="0" dirty="0">
                <a:solidFill>
                  <a:schemeClr val="tx1"/>
                </a:solidFill>
                <a:latin typeface="Liberation Sans" panose="020B0604020202020204" pitchFamily="34" charset="0"/>
              </a:rPr>
              <a:t>.  This is the approximate time that it takes a company to sell the inventory.</a:t>
            </a:r>
          </a:p>
        </p:txBody>
      </p:sp>
      <p:sp>
        <p:nvSpPr>
          <p:cNvPr id="60422" name="Line 9"/>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6042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4</a:t>
            </a:r>
            <a:endParaRPr lang="en-US" altLang="en-US" sz="1600" dirty="0">
              <a:solidFill>
                <a:schemeClr val="bg2"/>
              </a:solidFill>
              <a:latin typeface="Liberation Sans" panose="020B0604020202020204" pitchFamily="34" charset="0"/>
            </a:endParaRPr>
          </a:p>
        </p:txBody>
      </p:sp>
      <p:sp>
        <p:nvSpPr>
          <p:cNvPr id="9"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3200" i="0" dirty="0" smtClean="0">
                <a:solidFill>
                  <a:schemeClr val="tx2">
                    <a:lumMod val="75000"/>
                  </a:schemeClr>
                </a:solidFill>
                <a:latin typeface="Liberation Sans" panose="020B0604020202020204" pitchFamily="34" charset="0"/>
              </a:rPr>
              <a:t>Analysis</a:t>
            </a:r>
            <a:endParaRPr lang="en-US" altLang="en-US" sz="3200" i="0" dirty="0">
              <a:solidFill>
                <a:schemeClr val="tx2">
                  <a:lumMod val="75000"/>
                </a:schemeClr>
              </a:solidFill>
              <a:latin typeface="Liberation Sans" panose="020B0604020202020204" pitchFamily="34" charset="0"/>
            </a:endParaRPr>
          </a:p>
        </p:txBody>
      </p:sp>
      <p:pic>
        <p:nvPicPr>
          <p:cNvPr id="60425" name="Picture 9"/>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3436210"/>
            <a:ext cx="8534400" cy="136439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33400" y="1890713"/>
            <a:ext cx="8001000" cy="299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50000"/>
              </a:spcBef>
            </a:pPr>
            <a:r>
              <a:rPr lang="en-US" altLang="en-US" sz="2200" b="0" i="0" dirty="0">
                <a:solidFill>
                  <a:srgbClr val="000000"/>
                </a:solidFill>
                <a:latin typeface="Liberation Sans" panose="020B0604020202020204" pitchFamily="34" charset="0"/>
              </a:rPr>
              <a:t>Involves counting, weighing, or measuring each kind of inventory on hand.</a:t>
            </a:r>
          </a:p>
          <a:p>
            <a:pPr>
              <a:lnSpc>
                <a:spcPct val="120000"/>
              </a:lnSpc>
              <a:spcBef>
                <a:spcPct val="50000"/>
              </a:spcBef>
            </a:pPr>
            <a:r>
              <a:rPr lang="en-US" altLang="en-US" sz="2200" b="0" i="0" dirty="0">
                <a:solidFill>
                  <a:srgbClr val="000000"/>
                </a:solidFill>
                <a:latin typeface="Liberation Sans" panose="020B0604020202020204" pitchFamily="34" charset="0"/>
              </a:rPr>
              <a:t>Companies often “take inventory”</a:t>
            </a:r>
          </a:p>
          <a:p>
            <a:pPr lvl="1">
              <a:lnSpc>
                <a:spcPct val="120000"/>
              </a:lnSpc>
              <a:spcBef>
                <a:spcPct val="50000"/>
              </a:spcBef>
              <a:buClr>
                <a:srgbClr val="800000"/>
              </a:buClr>
              <a:buSzPct val="80000"/>
              <a:buFont typeface="Wingdings" pitchFamily="2" charset="2"/>
              <a:buChar char="u"/>
            </a:pPr>
            <a:r>
              <a:rPr lang="en-US" altLang="en-US" sz="2100" b="0" i="0" dirty="0">
                <a:solidFill>
                  <a:srgbClr val="000000"/>
                </a:solidFill>
                <a:latin typeface="Liberation Sans" panose="020B0604020202020204" pitchFamily="34" charset="0"/>
              </a:rPr>
              <a:t>when the business is closed or </a:t>
            </a:r>
            <a:endParaRPr lang="en-US" altLang="en-US" sz="2100" b="0" i="0" dirty="0" smtClean="0">
              <a:solidFill>
                <a:srgbClr val="000000"/>
              </a:solidFill>
              <a:latin typeface="Liberation Sans" panose="020B0604020202020204" pitchFamily="34" charset="0"/>
            </a:endParaRPr>
          </a:p>
          <a:p>
            <a:pPr marL="234950" lvl="1" indent="447675">
              <a:lnSpc>
                <a:spcPct val="120000"/>
              </a:lnSpc>
              <a:spcBef>
                <a:spcPts val="200"/>
              </a:spcBef>
              <a:buClr>
                <a:srgbClr val="800000"/>
              </a:buClr>
              <a:buSzPct val="80000"/>
            </a:pPr>
            <a:r>
              <a:rPr lang="en-US" altLang="en-US" sz="2100" b="0" i="0" dirty="0" smtClean="0">
                <a:solidFill>
                  <a:srgbClr val="000000"/>
                </a:solidFill>
                <a:latin typeface="Liberation Sans" panose="020B0604020202020204" pitchFamily="34" charset="0"/>
              </a:rPr>
              <a:t>business is </a:t>
            </a:r>
            <a:r>
              <a:rPr lang="en-US" altLang="en-US" sz="2100" b="0" i="0" dirty="0">
                <a:solidFill>
                  <a:srgbClr val="000000"/>
                </a:solidFill>
                <a:latin typeface="Liberation Sans" panose="020B0604020202020204" pitchFamily="34" charset="0"/>
              </a:rPr>
              <a:t>slow.</a:t>
            </a:r>
          </a:p>
          <a:p>
            <a:pPr lvl="1">
              <a:lnSpc>
                <a:spcPct val="120000"/>
              </a:lnSpc>
              <a:spcBef>
                <a:spcPct val="50000"/>
              </a:spcBef>
              <a:buClr>
                <a:srgbClr val="800000"/>
              </a:buClr>
              <a:buSzPct val="80000"/>
              <a:buFont typeface="Wingdings" pitchFamily="2" charset="2"/>
              <a:buChar char="u"/>
            </a:pPr>
            <a:r>
              <a:rPr lang="en-US" altLang="en-US" sz="2100" b="0" i="0" dirty="0">
                <a:solidFill>
                  <a:srgbClr val="000000"/>
                </a:solidFill>
                <a:latin typeface="Liberation Sans" panose="020B0604020202020204" pitchFamily="34" charset="0"/>
              </a:rPr>
              <a:t>at the end of the accounting period.</a:t>
            </a:r>
          </a:p>
        </p:txBody>
      </p:sp>
      <p:sp>
        <p:nvSpPr>
          <p:cNvPr id="12291" name="Text Box 3"/>
          <p:cNvSpPr txBox="1">
            <a:spLocks noChangeArrowheads="1"/>
          </p:cNvSpPr>
          <p:nvPr/>
        </p:nvSpPr>
        <p:spPr bwMode="auto">
          <a:xfrm>
            <a:off x="533400" y="1295400"/>
            <a:ext cx="6843713" cy="4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05000"/>
              </a:lnSpc>
              <a:spcBef>
                <a:spcPct val="30000"/>
              </a:spcBef>
              <a:spcAft>
                <a:spcPct val="20000"/>
              </a:spcAft>
              <a:buSzPct val="80000"/>
            </a:pPr>
            <a:r>
              <a:rPr lang="en-US" altLang="en-US" sz="2600" i="0" dirty="0" smtClean="0">
                <a:solidFill>
                  <a:schemeClr val="tx1"/>
                </a:solidFill>
                <a:latin typeface="Liberation Sans" panose="020B0604020202020204" pitchFamily="34" charset="0"/>
              </a:rPr>
              <a:t>TAKING A PHYSICAL INVENTORY </a:t>
            </a:r>
            <a:endParaRPr lang="en-US" altLang="en-US" sz="2600" i="0" dirty="0">
              <a:solidFill>
                <a:schemeClr val="tx1"/>
              </a:solidFill>
              <a:latin typeface="Liberation Sans" panose="020B0604020202020204" pitchFamily="34" charset="0"/>
            </a:endParaRPr>
          </a:p>
        </p:txBody>
      </p:sp>
      <p:sp>
        <p:nvSpPr>
          <p:cNvPr id="12292"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r>
              <a:rPr lang="en-US" altLang="en-US" sz="3200" i="0" dirty="0">
                <a:solidFill>
                  <a:schemeClr val="tx2">
                    <a:lumMod val="75000"/>
                  </a:schemeClr>
                </a:solidFill>
                <a:latin typeface="Liberation Sans" panose="020B0604020202020204" pitchFamily="34" charset="0"/>
              </a:rPr>
              <a:t>Determining Inventory Quantities</a:t>
            </a:r>
          </a:p>
        </p:txBody>
      </p:sp>
      <p:sp>
        <p:nvSpPr>
          <p:cNvPr id="12293"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2294"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1</a:t>
            </a:r>
          </a:p>
        </p:txBody>
      </p:sp>
      <p:pic>
        <p:nvPicPr>
          <p:cNvPr id="12296" name="Picture 8"/>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6019800" y="2769668"/>
            <a:ext cx="2762078" cy="34004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4</a:t>
            </a:r>
            <a:endParaRPr lang="en-US" altLang="en-US" sz="1600" dirty="0">
              <a:solidFill>
                <a:schemeClr val="bg2"/>
              </a:solidFill>
              <a:latin typeface="Liberation Sans" panose="020B0604020202020204" pitchFamily="34" charset="0"/>
            </a:endParaRPr>
          </a:p>
        </p:txBody>
      </p:sp>
      <p:pic>
        <p:nvPicPr>
          <p:cNvPr id="61444"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890954"/>
            <a:ext cx="8534400" cy="406204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472" y="571501"/>
            <a:ext cx="409385" cy="344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3" name="Rectangle 2"/>
          <p:cNvSpPr/>
          <p:nvPr/>
        </p:nvSpPr>
        <p:spPr>
          <a:xfrm>
            <a:off x="533399" y="1371600"/>
            <a:ext cx="8298543" cy="4265783"/>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square">
            <a:spAutoFit/>
          </a:bodyPr>
          <a:lstStyle/>
          <a:p>
            <a:pPr>
              <a:lnSpc>
                <a:spcPct val="110000"/>
              </a:lnSpc>
              <a:spcBef>
                <a:spcPts val="900"/>
              </a:spcBef>
            </a:pPr>
            <a:r>
              <a:rPr lang="en-US" sz="2200" b="0" i="0" dirty="0" smtClean="0">
                <a:solidFill>
                  <a:schemeClr val="tx1"/>
                </a:solidFill>
                <a:latin typeface="Liberation Sans" panose="020B0604020202020204" pitchFamily="34" charset="0"/>
              </a:rPr>
              <a:t>Tracy Company </a:t>
            </a:r>
            <a:r>
              <a:rPr lang="en-US" sz="2200" b="0" i="0" dirty="0">
                <a:solidFill>
                  <a:schemeClr val="tx1"/>
                </a:solidFill>
                <a:latin typeface="Liberation Sans" panose="020B0604020202020204" pitchFamily="34" charset="0"/>
              </a:rPr>
              <a:t>sells three different types of home </a:t>
            </a:r>
            <a:r>
              <a:rPr lang="en-US" sz="2200" b="0" i="0" dirty="0" smtClean="0">
                <a:solidFill>
                  <a:schemeClr val="tx1"/>
                </a:solidFill>
                <a:latin typeface="Liberation Sans" panose="020B0604020202020204" pitchFamily="34" charset="0"/>
              </a:rPr>
              <a:t>heating stoves </a:t>
            </a:r>
            <a:r>
              <a:rPr lang="en-US" sz="2200" b="0" i="0" dirty="0">
                <a:solidFill>
                  <a:schemeClr val="tx1"/>
                </a:solidFill>
                <a:latin typeface="Liberation Sans" panose="020B0604020202020204" pitchFamily="34" charset="0"/>
              </a:rPr>
              <a:t>(gas, wood, </a:t>
            </a:r>
            <a:r>
              <a:rPr lang="en-US" sz="2200" b="0" i="0" dirty="0" smtClean="0">
                <a:solidFill>
                  <a:schemeClr val="tx1"/>
                </a:solidFill>
                <a:latin typeface="Liberation Sans" panose="020B0604020202020204" pitchFamily="34" charset="0"/>
              </a:rPr>
              <a:t>and pellet</a:t>
            </a:r>
            <a:r>
              <a:rPr lang="en-US" sz="2200" b="0" i="0" dirty="0">
                <a:solidFill>
                  <a:schemeClr val="tx1"/>
                </a:solidFill>
                <a:latin typeface="Liberation Sans" panose="020B0604020202020204" pitchFamily="34" charset="0"/>
              </a:rPr>
              <a:t>). The cost and net </a:t>
            </a:r>
            <a:r>
              <a:rPr lang="en-US" sz="2200" b="0" i="0" dirty="0" smtClean="0">
                <a:solidFill>
                  <a:schemeClr val="tx1"/>
                </a:solidFill>
                <a:latin typeface="Liberation Sans" panose="020B0604020202020204" pitchFamily="34" charset="0"/>
              </a:rPr>
              <a:t>realizable value </a:t>
            </a:r>
            <a:r>
              <a:rPr lang="en-US" sz="2200" b="0" i="0" dirty="0">
                <a:solidFill>
                  <a:schemeClr val="tx1"/>
                </a:solidFill>
                <a:latin typeface="Liberation Sans" panose="020B0604020202020204" pitchFamily="34" charset="0"/>
              </a:rPr>
              <a:t>of its inventory of stoves are as follows.</a:t>
            </a:r>
          </a:p>
          <a:p>
            <a:pPr marL="463550">
              <a:lnSpc>
                <a:spcPct val="110000"/>
              </a:lnSpc>
              <a:spcBef>
                <a:spcPts val="600"/>
              </a:spcBef>
              <a:tabLst>
                <a:tab pos="3944938" algn="ctr"/>
                <a:tab pos="4394200" algn="r"/>
                <a:tab pos="6578600" algn="ctr"/>
              </a:tabLst>
            </a:pPr>
            <a:r>
              <a:rPr lang="en-US" sz="2200" b="0" i="0" dirty="0" smtClean="0">
                <a:solidFill>
                  <a:schemeClr val="tx1"/>
                </a:solidFill>
                <a:latin typeface="Liberation Sans" panose="020B0604020202020204" pitchFamily="34" charset="0"/>
              </a:rPr>
              <a:t>	</a:t>
            </a:r>
            <a:r>
              <a:rPr lang="en-US" sz="2100" b="0" i="0" u="sng" dirty="0" smtClean="0">
                <a:solidFill>
                  <a:schemeClr val="tx1"/>
                </a:solidFill>
                <a:latin typeface="Liberation Sans" panose="020B0604020202020204" pitchFamily="34" charset="0"/>
              </a:rPr>
              <a:t>Cost</a:t>
            </a:r>
            <a:r>
              <a:rPr lang="en-US" sz="2100" b="0" i="0" dirty="0" smtClean="0">
                <a:solidFill>
                  <a:schemeClr val="tx1"/>
                </a:solidFill>
                <a:latin typeface="Liberation Sans" panose="020B0604020202020204" pitchFamily="34" charset="0"/>
              </a:rPr>
              <a:t> 		</a:t>
            </a:r>
            <a:r>
              <a:rPr lang="en-US" sz="2100" b="0" i="0" u="sng" dirty="0" smtClean="0">
                <a:solidFill>
                  <a:schemeClr val="tx1"/>
                </a:solidFill>
                <a:latin typeface="Liberation Sans" panose="020B0604020202020204" pitchFamily="34" charset="0"/>
              </a:rPr>
              <a:t>Net </a:t>
            </a:r>
            <a:r>
              <a:rPr lang="en-US" sz="2100" b="0" i="0" u="sng" dirty="0">
                <a:solidFill>
                  <a:schemeClr val="tx1"/>
                </a:solidFill>
                <a:latin typeface="Liberation Sans" panose="020B0604020202020204" pitchFamily="34" charset="0"/>
              </a:rPr>
              <a:t>Realizable Value</a:t>
            </a:r>
          </a:p>
          <a:p>
            <a:pPr marL="463550">
              <a:lnSpc>
                <a:spcPct val="110000"/>
              </a:lnSpc>
              <a:spcBef>
                <a:spcPts val="600"/>
              </a:spcBef>
              <a:tabLst>
                <a:tab pos="3944938" algn="ctr"/>
                <a:tab pos="6578600" algn="ctr"/>
                <a:tab pos="7205663" algn="r"/>
              </a:tabLst>
            </a:pPr>
            <a:r>
              <a:rPr lang="en-US" sz="2100" b="0" i="0" dirty="0">
                <a:solidFill>
                  <a:schemeClr val="tx1"/>
                </a:solidFill>
                <a:latin typeface="Liberation Sans" panose="020B0604020202020204" pitchFamily="34" charset="0"/>
              </a:rPr>
              <a:t>Gas </a:t>
            </a:r>
            <a:r>
              <a:rPr lang="en-US" sz="2100" b="0" i="0" dirty="0" smtClean="0">
                <a:solidFill>
                  <a:schemeClr val="tx1"/>
                </a:solidFill>
                <a:latin typeface="Liberation Sans" panose="020B0604020202020204" pitchFamily="34" charset="0"/>
              </a:rPr>
              <a:t>	$ </a:t>
            </a:r>
            <a:r>
              <a:rPr lang="en-US" sz="2100" b="0" i="0" dirty="0">
                <a:solidFill>
                  <a:schemeClr val="tx1"/>
                </a:solidFill>
                <a:latin typeface="Liberation Sans" panose="020B0604020202020204" pitchFamily="34" charset="0"/>
              </a:rPr>
              <a:t>84,000 </a:t>
            </a:r>
            <a:r>
              <a:rPr lang="en-US" sz="2100" b="0" i="0" dirty="0" smtClean="0">
                <a:solidFill>
                  <a:schemeClr val="tx1"/>
                </a:solidFill>
                <a:latin typeface="Liberation Sans" panose="020B0604020202020204" pitchFamily="34" charset="0"/>
              </a:rPr>
              <a:t>	$ </a:t>
            </a:r>
            <a:r>
              <a:rPr lang="en-US" sz="2100" b="0" i="0" dirty="0">
                <a:solidFill>
                  <a:schemeClr val="tx1"/>
                </a:solidFill>
                <a:latin typeface="Liberation Sans" panose="020B0604020202020204" pitchFamily="34" charset="0"/>
              </a:rPr>
              <a:t>79,000</a:t>
            </a:r>
          </a:p>
          <a:p>
            <a:pPr marL="463550">
              <a:lnSpc>
                <a:spcPct val="110000"/>
              </a:lnSpc>
              <a:spcBef>
                <a:spcPts val="600"/>
              </a:spcBef>
              <a:tabLst>
                <a:tab pos="3944938" algn="ctr"/>
                <a:tab pos="6578600" algn="ctr"/>
                <a:tab pos="7261225" algn="r"/>
              </a:tabLst>
            </a:pPr>
            <a:r>
              <a:rPr lang="en-US" sz="2100" b="0" i="0" dirty="0">
                <a:solidFill>
                  <a:schemeClr val="tx1"/>
                </a:solidFill>
                <a:latin typeface="Liberation Sans" panose="020B0604020202020204" pitchFamily="34" charset="0"/>
              </a:rPr>
              <a:t>Wood </a:t>
            </a:r>
            <a:r>
              <a:rPr lang="en-US" sz="2100" b="0" i="0" dirty="0" smtClean="0">
                <a:solidFill>
                  <a:schemeClr val="tx1"/>
                </a:solidFill>
                <a:latin typeface="Liberation Sans" panose="020B0604020202020204" pitchFamily="34" charset="0"/>
              </a:rPr>
              <a:t>	250,000 	280,000</a:t>
            </a:r>
            <a:endParaRPr lang="en-US" sz="2100" b="0" i="0" dirty="0">
              <a:solidFill>
                <a:schemeClr val="tx1"/>
              </a:solidFill>
              <a:latin typeface="Liberation Sans" panose="020B0604020202020204" pitchFamily="34" charset="0"/>
            </a:endParaRPr>
          </a:p>
          <a:p>
            <a:pPr marL="463550">
              <a:lnSpc>
                <a:spcPct val="110000"/>
              </a:lnSpc>
              <a:spcBef>
                <a:spcPts val="600"/>
              </a:spcBef>
              <a:tabLst>
                <a:tab pos="3944938" algn="ctr"/>
                <a:tab pos="6578600" algn="ctr"/>
                <a:tab pos="7261225" algn="r"/>
              </a:tabLst>
            </a:pPr>
            <a:r>
              <a:rPr lang="en-US" sz="2100" b="0" i="0" dirty="0">
                <a:solidFill>
                  <a:schemeClr val="tx1"/>
                </a:solidFill>
                <a:latin typeface="Liberation Sans" panose="020B0604020202020204" pitchFamily="34" charset="0"/>
              </a:rPr>
              <a:t>Pellet </a:t>
            </a:r>
            <a:r>
              <a:rPr lang="en-US" sz="2100" b="0" i="0" dirty="0" smtClean="0">
                <a:solidFill>
                  <a:schemeClr val="tx1"/>
                </a:solidFill>
                <a:latin typeface="Liberation Sans" panose="020B0604020202020204" pitchFamily="34" charset="0"/>
              </a:rPr>
              <a:t>	112,000 	101,000</a:t>
            </a:r>
            <a:endParaRPr lang="en-US" sz="2100" b="0" i="0" dirty="0">
              <a:solidFill>
                <a:schemeClr val="tx1"/>
              </a:solidFill>
              <a:latin typeface="Liberation Sans" panose="020B0604020202020204" pitchFamily="34" charset="0"/>
            </a:endParaRPr>
          </a:p>
          <a:p>
            <a:pPr>
              <a:lnSpc>
                <a:spcPct val="110000"/>
              </a:lnSpc>
              <a:spcBef>
                <a:spcPts val="900"/>
              </a:spcBef>
            </a:pPr>
            <a:r>
              <a:rPr lang="en-US" sz="2200" b="0" i="0" dirty="0" smtClean="0">
                <a:solidFill>
                  <a:schemeClr val="tx1"/>
                </a:solidFill>
                <a:latin typeface="Liberation Sans" panose="020B0604020202020204" pitchFamily="34" charset="0"/>
              </a:rPr>
              <a:t>Determine </a:t>
            </a:r>
            <a:r>
              <a:rPr lang="en-US" sz="2200" b="0" i="0" dirty="0">
                <a:solidFill>
                  <a:schemeClr val="tx1"/>
                </a:solidFill>
                <a:latin typeface="Liberation Sans" panose="020B0604020202020204" pitchFamily="34" charset="0"/>
              </a:rPr>
              <a:t>the value of the company’s inventory under the lower-of-cost-or-net </a:t>
            </a:r>
            <a:r>
              <a:rPr lang="en-US" sz="2200" b="0" i="0" dirty="0" smtClean="0">
                <a:solidFill>
                  <a:schemeClr val="tx1"/>
                </a:solidFill>
                <a:latin typeface="Liberation Sans" panose="020B0604020202020204" pitchFamily="34" charset="0"/>
              </a:rPr>
              <a:t>realizable value </a:t>
            </a:r>
            <a:r>
              <a:rPr lang="en-US" sz="2200" b="0" i="0" dirty="0">
                <a:solidFill>
                  <a:schemeClr val="tx1"/>
                </a:solidFill>
                <a:latin typeface="Liberation Sans" panose="020B0604020202020204" pitchFamily="34" charset="0"/>
              </a:rPr>
              <a:t>approach.</a:t>
            </a:r>
          </a:p>
          <a:p>
            <a:pPr>
              <a:lnSpc>
                <a:spcPct val="110000"/>
              </a:lnSpc>
              <a:spcBef>
                <a:spcPts val="600"/>
              </a:spcBef>
              <a:spcAft>
                <a:spcPct val="20000"/>
              </a:spcAft>
              <a:buSzPct val="80000"/>
            </a:pPr>
            <a:r>
              <a:rPr lang="en-US" sz="2200" i="0" dirty="0" smtClean="0">
                <a:solidFill>
                  <a:schemeClr val="accent6">
                    <a:lumMod val="75000"/>
                  </a:schemeClr>
                </a:solidFill>
                <a:latin typeface="Liberation Sans" panose="020B0604020202020204" pitchFamily="34" charset="0"/>
              </a:rPr>
              <a:t>Solution</a:t>
            </a:r>
            <a:endParaRPr lang="en-US" sz="2200" i="0" dirty="0">
              <a:solidFill>
                <a:schemeClr val="accent6">
                  <a:lumMod val="75000"/>
                </a:schemeClr>
              </a:solidFill>
              <a:latin typeface="Liberation Sans" panose="020B0604020202020204" pitchFamily="34" charset="0"/>
            </a:endParaRPr>
          </a:p>
        </p:txBody>
      </p:sp>
      <p:sp>
        <p:nvSpPr>
          <p:cNvPr id="2" name="Rectangle 1"/>
          <p:cNvSpPr/>
          <p:nvPr/>
        </p:nvSpPr>
        <p:spPr>
          <a:xfrm>
            <a:off x="1836058" y="5111496"/>
            <a:ext cx="7079342" cy="1311128"/>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square">
            <a:spAutoFit/>
          </a:bodyPr>
          <a:lstStyle/>
          <a:p>
            <a:pPr>
              <a:lnSpc>
                <a:spcPct val="120000"/>
              </a:lnSpc>
              <a:spcBef>
                <a:spcPts val="1200"/>
              </a:spcBef>
            </a:pPr>
            <a:r>
              <a:rPr lang="en-US" sz="2200" b="0" i="0" dirty="0" smtClean="0">
                <a:solidFill>
                  <a:schemeClr val="tx1"/>
                </a:solidFill>
                <a:latin typeface="Liberation Sans" panose="020B0604020202020204" pitchFamily="34" charset="0"/>
              </a:rPr>
              <a:t>Lowest </a:t>
            </a:r>
            <a:r>
              <a:rPr lang="en-US" sz="2200" b="0" i="0" dirty="0">
                <a:solidFill>
                  <a:schemeClr val="tx1"/>
                </a:solidFill>
                <a:latin typeface="Liberation Sans" panose="020B0604020202020204" pitchFamily="34" charset="0"/>
              </a:rPr>
              <a:t>value for each inventory type is gas </a:t>
            </a:r>
            <a:r>
              <a:rPr lang="en-US" sz="2200" i="0" dirty="0">
                <a:solidFill>
                  <a:schemeClr val="tx1"/>
                </a:solidFill>
                <a:latin typeface="Liberation Sans" panose="020B0604020202020204" pitchFamily="34" charset="0"/>
              </a:rPr>
              <a:t>$79,000</a:t>
            </a:r>
            <a:r>
              <a:rPr lang="en-US" sz="2200" b="0" i="0" dirty="0">
                <a:solidFill>
                  <a:schemeClr val="tx1"/>
                </a:solidFill>
                <a:latin typeface="Liberation Sans" panose="020B0604020202020204" pitchFamily="34" charset="0"/>
              </a:rPr>
              <a:t>, wood </a:t>
            </a:r>
            <a:r>
              <a:rPr lang="en-US" sz="2200" i="0" dirty="0">
                <a:solidFill>
                  <a:schemeClr val="tx1"/>
                </a:solidFill>
                <a:latin typeface="Liberation Sans" panose="020B0604020202020204" pitchFamily="34" charset="0"/>
              </a:rPr>
              <a:t>$250,000</a:t>
            </a:r>
            <a:r>
              <a:rPr lang="en-US" sz="2200" b="0" i="0" dirty="0">
                <a:solidFill>
                  <a:schemeClr val="tx1"/>
                </a:solidFill>
                <a:latin typeface="Liberation Sans" panose="020B0604020202020204" pitchFamily="34" charset="0"/>
              </a:rPr>
              <a:t>, and </a:t>
            </a:r>
            <a:r>
              <a:rPr lang="en-US" sz="2200" b="0" i="0" dirty="0" smtClean="0">
                <a:solidFill>
                  <a:schemeClr val="tx1"/>
                </a:solidFill>
                <a:latin typeface="Liberation Sans" panose="020B0604020202020204" pitchFamily="34" charset="0"/>
              </a:rPr>
              <a:t>pellet </a:t>
            </a:r>
            <a:r>
              <a:rPr lang="en-US" sz="2200" i="0" dirty="0">
                <a:solidFill>
                  <a:schemeClr val="tx1"/>
                </a:solidFill>
                <a:latin typeface="Liberation Sans" panose="020B0604020202020204" pitchFamily="34" charset="0"/>
              </a:rPr>
              <a:t>$101,000</a:t>
            </a:r>
            <a:r>
              <a:rPr lang="en-US" sz="2200" b="0" i="0" dirty="0">
                <a:solidFill>
                  <a:schemeClr val="tx1"/>
                </a:solidFill>
                <a:latin typeface="Liberation Sans" panose="020B0604020202020204" pitchFamily="34" charset="0"/>
              </a:rPr>
              <a:t>. The total inventory value is the sum of these amounts, </a:t>
            </a:r>
            <a:r>
              <a:rPr lang="en-US" sz="2200" i="0" dirty="0">
                <a:solidFill>
                  <a:schemeClr val="accent6">
                    <a:lumMod val="75000"/>
                  </a:schemeClr>
                </a:solidFill>
                <a:latin typeface="Liberation Sans" panose="020B0604020202020204" pitchFamily="34" charset="0"/>
              </a:rPr>
              <a:t>$430,000</a:t>
            </a:r>
            <a:r>
              <a:rPr lang="en-US" sz="2200" b="0" i="0" dirty="0">
                <a:solidFill>
                  <a:schemeClr val="tx1"/>
                </a:solidFill>
                <a:latin typeface="Liberation Sans" panose="020B0604020202020204" pitchFamily="34" charset="0"/>
              </a:rPr>
              <a:t>.</a:t>
            </a:r>
          </a:p>
        </p:txBody>
      </p:sp>
      <p:sp>
        <p:nvSpPr>
          <p:cNvPr id="19"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4</a:t>
            </a:r>
            <a:endParaRPr lang="en-US" altLang="en-US" sz="1600" dirty="0">
              <a:solidFill>
                <a:schemeClr val="bg2"/>
              </a:solidFill>
              <a:latin typeface="Liberation Sans" panose="020B0604020202020204" pitchFamily="34" charset="0"/>
            </a:endParaRPr>
          </a:p>
        </p:txBody>
      </p:sp>
      <p:sp>
        <p:nvSpPr>
          <p:cNvPr id="18" name="TextBox 17"/>
          <p:cNvSpPr txBox="1"/>
          <p:nvPr/>
        </p:nvSpPr>
        <p:spPr>
          <a:xfrm>
            <a:off x="304800" y="398360"/>
            <a:ext cx="2971800" cy="691039"/>
          </a:xfrm>
          <a:prstGeom prst="rect">
            <a:avLst/>
          </a:prstGeom>
          <a:solidFill>
            <a:schemeClr val="bg1">
              <a:lumMod val="85000"/>
            </a:schemeClr>
          </a:solidFill>
          <a:ln>
            <a:noFill/>
          </a:ln>
        </p:spPr>
        <p:txBody>
          <a:bodyPr wrap="square" tIns="18288" rtlCol="0" anchor="ctr" anchorCtr="0">
            <a:noAutofit/>
          </a:bodyPr>
          <a:lstStyle>
            <a:defPPr>
              <a:defRPr lang="en-US"/>
            </a:defPPr>
            <a:lvl1pPr>
              <a:defRPr sz="4200" i="0">
                <a:solidFill>
                  <a:srgbClr val="FF6600"/>
                </a:solidFill>
                <a:latin typeface="Liberation Sans" panose="020B0604020202020204" pitchFamily="34" charset="0"/>
              </a:defRPr>
            </a:lvl1pPr>
          </a:lstStyle>
          <a:p>
            <a:r>
              <a:rPr lang="en-US" dirty="0">
                <a:solidFill>
                  <a:srgbClr val="FF0000"/>
                </a:solidFill>
              </a:rPr>
              <a:t>DO IT!</a:t>
            </a:r>
          </a:p>
        </p:txBody>
      </p:sp>
      <p:sp>
        <p:nvSpPr>
          <p:cNvPr id="20" name="TextBox 19"/>
          <p:cNvSpPr txBox="1"/>
          <p:nvPr/>
        </p:nvSpPr>
        <p:spPr>
          <a:xfrm>
            <a:off x="3276600" y="398361"/>
            <a:ext cx="5555342" cy="691038"/>
          </a:xfrm>
          <a:prstGeom prst="rect">
            <a:avLst/>
          </a:prstGeom>
          <a:solidFill>
            <a:srgbClr val="0027A4"/>
          </a:solidFill>
        </p:spPr>
        <p:txBody>
          <a:bodyPr wrap="square" lIns="86493" tIns="18288" rIns="86493" bIns="43247" rtlCol="0" anchor="ctr" anchorCtr="0">
            <a:noAutofit/>
          </a:bodyPr>
          <a:lstStyle/>
          <a:p>
            <a:pPr marL="63500"/>
            <a:r>
              <a:rPr lang="en-US" i="0" dirty="0">
                <a:solidFill>
                  <a:schemeClr val="bg1"/>
                </a:solidFill>
                <a:latin typeface="Liberation Sans" panose="020B0604020202020204" pitchFamily="34" charset="0"/>
              </a:rPr>
              <a:t>LCNRV and Inventory </a:t>
            </a:r>
            <a:r>
              <a:rPr lang="en-US" i="0" dirty="0" smtClean="0">
                <a:solidFill>
                  <a:schemeClr val="bg1"/>
                </a:solidFill>
                <a:latin typeface="Liberation Sans" panose="020B0604020202020204" pitchFamily="34" charset="0"/>
              </a:rPr>
              <a:t>Turnover</a:t>
            </a:r>
            <a:endParaRPr lang="en-US" b="1" i="0" dirty="0">
              <a:solidFill>
                <a:schemeClr val="bg1"/>
              </a:solidFill>
              <a:latin typeface="Liberation Sans" panose="020B0604020202020204" pitchFamily="34" charset="0"/>
            </a:endParaRPr>
          </a:p>
        </p:txBody>
      </p:sp>
      <p:sp>
        <p:nvSpPr>
          <p:cNvPr id="21" name="Oval 20"/>
          <p:cNvSpPr/>
          <p:nvPr/>
        </p:nvSpPr>
        <p:spPr bwMode="auto">
          <a:xfrm>
            <a:off x="2286000" y="398360"/>
            <a:ext cx="685800" cy="691039"/>
          </a:xfrm>
          <a:prstGeom prst="ellipse">
            <a:avLst/>
          </a:prstGeom>
          <a:solidFill>
            <a:schemeClr val="accent3"/>
          </a:solidFill>
          <a:ln w="12700" cap="sq" cmpd="sng" algn="ctr">
            <a:solidFill>
              <a:schemeClr val="tx1"/>
            </a:solidFill>
            <a:prstDash val="sysDot"/>
            <a:round/>
            <a:headEnd type="none" w="sm" len="sm"/>
            <a:tailEnd type="none" w="sm" len="sm"/>
          </a:ln>
          <a:effectLst/>
        </p:spPr>
        <p:txBody>
          <a:bodyPr rot="0" spcFirstLastPara="0" vertOverflow="overflow" horzOverflow="overflow" vert="horz" wrap="square" lIns="91440" tIns="18288" rIns="91440" bIns="45720" numCol="1" spcCol="0" rtlCol="0" fromWordArt="0" anchor="ctr" anchorCtr="0" forceAA="0" compatLnSpc="1">
            <a:prstTxWarp prst="textNoShape">
              <a:avLst/>
            </a:prstTxWarp>
            <a:noAutofit/>
          </a:bodyPr>
          <a:lstStyle/>
          <a:p>
            <a:pPr algn="ctr"/>
            <a:r>
              <a:rPr lang="en-US" sz="4200" i="0" dirty="0">
                <a:solidFill>
                  <a:srgbClr val="FF0000"/>
                </a:solidFill>
                <a:latin typeface="Liberation Sans" panose="020B0604020202020204" pitchFamily="34" charset="0"/>
              </a:rPr>
              <a:t>4</a:t>
            </a:r>
          </a:p>
        </p:txBody>
      </p:sp>
    </p:spTree>
    <p:extLst>
      <p:ext uri="{BB962C8B-B14F-4D97-AF65-F5344CB8AC3E}">
        <p14:creationId xmlns:p14="http://schemas.microsoft.com/office/powerpoint/2010/main" val="10485951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7391400" y="30480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endParaRPr lang="en-US" altLang="en-US" b="0" i="0" dirty="0">
              <a:solidFill>
                <a:schemeClr val="tx1"/>
              </a:solidFill>
              <a:latin typeface="Liberation Sans" panose="020B0604020202020204" pitchFamily="34" charset="0"/>
            </a:endParaRPr>
          </a:p>
        </p:txBody>
      </p:sp>
      <p:sp>
        <p:nvSpPr>
          <p:cNvPr id="62468" name="Text Box 7"/>
          <p:cNvSpPr txBox="1">
            <a:spLocks noChangeArrowheads="1"/>
          </p:cNvSpPr>
          <p:nvPr/>
        </p:nvSpPr>
        <p:spPr bwMode="auto">
          <a:xfrm>
            <a:off x="533400" y="5436614"/>
            <a:ext cx="8382000" cy="73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tabLst>
                <a:tab pos="692150" algn="r"/>
                <a:tab pos="914400" algn="l"/>
                <a:tab pos="2576513" algn="l"/>
                <a:tab pos="4003675" algn="l"/>
                <a:tab pos="4806950" algn="r"/>
                <a:tab pos="5832475" algn="r"/>
              </a:tabLst>
              <a:defRPr sz="2800" b="1" i="1">
                <a:solidFill>
                  <a:srgbClr val="BC0000"/>
                </a:solidFill>
                <a:latin typeface="Comic Sans MS" pitchFamily="66" charset="0"/>
              </a:defRPr>
            </a:lvl1pPr>
            <a:lvl2pPr marL="742950" indent="-285750">
              <a:tabLst>
                <a:tab pos="692150" algn="r"/>
                <a:tab pos="914400" algn="l"/>
                <a:tab pos="2576513" algn="l"/>
                <a:tab pos="4003675" algn="l"/>
                <a:tab pos="4806950" algn="r"/>
                <a:tab pos="5832475" algn="r"/>
              </a:tabLst>
              <a:defRPr sz="2800" b="1" i="1">
                <a:solidFill>
                  <a:srgbClr val="BC0000"/>
                </a:solidFill>
                <a:latin typeface="Comic Sans MS" pitchFamily="66" charset="0"/>
              </a:defRPr>
            </a:lvl2pPr>
            <a:lvl3pPr marL="1143000" indent="-228600">
              <a:tabLst>
                <a:tab pos="692150" algn="r"/>
                <a:tab pos="914400" algn="l"/>
                <a:tab pos="2576513" algn="l"/>
                <a:tab pos="4003675" algn="l"/>
                <a:tab pos="4806950" algn="r"/>
                <a:tab pos="5832475" algn="r"/>
              </a:tabLst>
              <a:defRPr sz="2800" b="1" i="1">
                <a:solidFill>
                  <a:srgbClr val="BC0000"/>
                </a:solidFill>
                <a:latin typeface="Comic Sans MS" pitchFamily="66" charset="0"/>
              </a:defRPr>
            </a:lvl3pPr>
            <a:lvl4pPr marL="1600200" indent="-228600">
              <a:tabLst>
                <a:tab pos="692150" algn="r"/>
                <a:tab pos="914400" algn="l"/>
                <a:tab pos="2576513" algn="l"/>
                <a:tab pos="4003675" algn="l"/>
                <a:tab pos="4806950" algn="r"/>
                <a:tab pos="5832475" algn="r"/>
              </a:tabLst>
              <a:defRPr sz="2800" b="1" i="1">
                <a:solidFill>
                  <a:srgbClr val="BC0000"/>
                </a:solidFill>
                <a:latin typeface="Comic Sans MS" pitchFamily="66" charset="0"/>
              </a:defRPr>
            </a:lvl4pPr>
            <a:lvl5pPr marL="2057400" indent="-228600">
              <a:tabLst>
                <a:tab pos="692150" algn="r"/>
                <a:tab pos="914400" algn="l"/>
                <a:tab pos="2576513" algn="l"/>
                <a:tab pos="4003675" algn="l"/>
                <a:tab pos="4806950" algn="r"/>
                <a:tab pos="5832475" algn="r"/>
              </a:tabLst>
              <a:defRPr sz="2800" b="1" i="1">
                <a:solidFill>
                  <a:srgbClr val="BC0000"/>
                </a:solidFill>
                <a:latin typeface="Comic Sans MS" pitchFamily="66" charset="0"/>
              </a:defRPr>
            </a:lvl5pPr>
            <a:lvl6pPr marL="2514600" indent="-228600" eaLnBrk="0" fontAlgn="base" hangingPunct="0">
              <a:spcBef>
                <a:spcPct val="0"/>
              </a:spcBef>
              <a:spcAft>
                <a:spcPct val="0"/>
              </a:spcAft>
              <a:tabLst>
                <a:tab pos="692150" algn="r"/>
                <a:tab pos="914400" algn="l"/>
                <a:tab pos="2576513" algn="l"/>
                <a:tab pos="4003675" algn="l"/>
                <a:tab pos="4806950" algn="r"/>
                <a:tab pos="5832475" algn="r"/>
              </a:tabLst>
              <a:defRPr sz="2800" b="1" i="1">
                <a:solidFill>
                  <a:srgbClr val="BC0000"/>
                </a:solidFill>
                <a:latin typeface="Comic Sans MS" pitchFamily="66" charset="0"/>
              </a:defRPr>
            </a:lvl6pPr>
            <a:lvl7pPr marL="2971800" indent="-228600" eaLnBrk="0" fontAlgn="base" hangingPunct="0">
              <a:spcBef>
                <a:spcPct val="0"/>
              </a:spcBef>
              <a:spcAft>
                <a:spcPct val="0"/>
              </a:spcAft>
              <a:tabLst>
                <a:tab pos="692150" algn="r"/>
                <a:tab pos="914400" algn="l"/>
                <a:tab pos="2576513" algn="l"/>
                <a:tab pos="4003675" algn="l"/>
                <a:tab pos="4806950" algn="r"/>
                <a:tab pos="5832475" algn="r"/>
              </a:tabLst>
              <a:defRPr sz="2800" b="1" i="1">
                <a:solidFill>
                  <a:srgbClr val="BC0000"/>
                </a:solidFill>
                <a:latin typeface="Comic Sans MS" pitchFamily="66" charset="0"/>
              </a:defRPr>
            </a:lvl7pPr>
            <a:lvl8pPr marL="3429000" indent="-228600" eaLnBrk="0" fontAlgn="base" hangingPunct="0">
              <a:spcBef>
                <a:spcPct val="0"/>
              </a:spcBef>
              <a:spcAft>
                <a:spcPct val="0"/>
              </a:spcAft>
              <a:tabLst>
                <a:tab pos="692150" algn="r"/>
                <a:tab pos="914400" algn="l"/>
                <a:tab pos="2576513" algn="l"/>
                <a:tab pos="4003675" algn="l"/>
                <a:tab pos="4806950" algn="r"/>
                <a:tab pos="5832475" algn="r"/>
              </a:tabLst>
              <a:defRPr sz="2800" b="1" i="1">
                <a:solidFill>
                  <a:srgbClr val="BC0000"/>
                </a:solidFill>
                <a:latin typeface="Comic Sans MS" pitchFamily="66" charset="0"/>
              </a:defRPr>
            </a:lvl8pPr>
            <a:lvl9pPr marL="3886200" indent="-228600" eaLnBrk="0" fontAlgn="base" hangingPunct="0">
              <a:spcBef>
                <a:spcPct val="0"/>
              </a:spcBef>
              <a:spcAft>
                <a:spcPct val="0"/>
              </a:spcAft>
              <a:tabLst>
                <a:tab pos="692150" algn="r"/>
                <a:tab pos="914400" algn="l"/>
                <a:tab pos="2576513" algn="l"/>
                <a:tab pos="4003675" algn="l"/>
                <a:tab pos="4806950" algn="r"/>
                <a:tab pos="5832475" algn="r"/>
              </a:tabLst>
              <a:defRPr sz="2800" b="1" i="1">
                <a:solidFill>
                  <a:srgbClr val="BC0000"/>
                </a:solidFill>
                <a:latin typeface="Comic Sans MS" pitchFamily="66" charset="0"/>
              </a:defRPr>
            </a:lvl9pPr>
          </a:lstStyle>
          <a:p>
            <a:pPr>
              <a:lnSpc>
                <a:spcPct val="110000"/>
              </a:lnSpc>
              <a:spcBef>
                <a:spcPct val="30000"/>
              </a:spcBef>
              <a:spcAft>
                <a:spcPct val="20000"/>
              </a:spcAft>
            </a:pPr>
            <a:r>
              <a:rPr lang="en-US" altLang="en-US" sz="1900" b="0" i="0" dirty="0">
                <a:solidFill>
                  <a:schemeClr val="tx1"/>
                </a:solidFill>
                <a:latin typeface="Liberation Sans" panose="020B0604020202020204" pitchFamily="34" charset="0"/>
              </a:rPr>
              <a:t>Assuming the </a:t>
            </a:r>
            <a:r>
              <a:rPr lang="en-US" altLang="en-US" sz="1900" i="0" dirty="0">
                <a:solidFill>
                  <a:schemeClr val="tx1"/>
                </a:solidFill>
                <a:latin typeface="Liberation Sans" panose="020B0604020202020204" pitchFamily="34" charset="0"/>
              </a:rPr>
              <a:t>Perpetual</a:t>
            </a:r>
            <a:r>
              <a:rPr lang="en-US" altLang="en-US" sz="1900" b="0" i="0" dirty="0">
                <a:solidFill>
                  <a:schemeClr val="tx1"/>
                </a:solidFill>
                <a:latin typeface="Liberation Sans" panose="020B0604020202020204" pitchFamily="34" charset="0"/>
              </a:rPr>
              <a:t> Inventory System, compute Cost of Goods Sold and Ending Inventory under FIFO, LIFO, and average-cost.</a:t>
            </a:r>
          </a:p>
        </p:txBody>
      </p:sp>
      <p:sp>
        <p:nvSpPr>
          <p:cNvPr id="62469" name="Rectangle 10"/>
          <p:cNvSpPr>
            <a:spLocks noChangeArrowheads="1"/>
          </p:cNvSpPr>
          <p:nvPr/>
        </p:nvSpPr>
        <p:spPr bwMode="auto">
          <a:xfrm>
            <a:off x="6601086" y="1598300"/>
            <a:ext cx="223811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1200" i="0" dirty="0">
                <a:solidFill>
                  <a:schemeClr val="tx1"/>
                </a:solidFill>
                <a:latin typeface="Liberation Sans" panose="020B0604020202020204" pitchFamily="34" charset="0"/>
              </a:rPr>
              <a:t>Illustration </a:t>
            </a:r>
            <a:r>
              <a:rPr lang="en-US" altLang="en-US" sz="1200" i="0" dirty="0" smtClean="0">
                <a:solidFill>
                  <a:schemeClr val="tx1"/>
                </a:solidFill>
                <a:latin typeface="Liberation Sans" panose="020B0604020202020204" pitchFamily="34" charset="0"/>
              </a:rPr>
              <a:t>6A-1</a:t>
            </a:r>
          </a:p>
          <a:p>
            <a:r>
              <a:rPr lang="en-US" altLang="en-US" sz="1200" b="0" i="0" dirty="0" smtClean="0">
                <a:solidFill>
                  <a:schemeClr val="tx1"/>
                </a:solidFill>
                <a:latin typeface="Liberation Sans" panose="020B0604020202020204" pitchFamily="34" charset="0"/>
              </a:rPr>
              <a:t>Inventoriable units and costs</a:t>
            </a:r>
            <a:endParaRPr lang="en-US" altLang="en-US" sz="1200" b="0" i="0" dirty="0">
              <a:solidFill>
                <a:schemeClr val="tx1"/>
              </a:solidFill>
              <a:latin typeface="Liberation Sans" panose="020B0604020202020204" pitchFamily="34" charset="0"/>
            </a:endParaRPr>
          </a:p>
        </p:txBody>
      </p:sp>
      <p:sp>
        <p:nvSpPr>
          <p:cNvPr id="16" name="Text Box 7"/>
          <p:cNvSpPr txBox="1">
            <a:spLocks noChangeArrowheads="1"/>
          </p:cNvSpPr>
          <p:nvPr/>
        </p:nvSpPr>
        <p:spPr bwMode="auto">
          <a:xfrm>
            <a:off x="609600" y="1439289"/>
            <a:ext cx="3276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wrap="square">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2600" i="0" dirty="0" smtClean="0">
                <a:solidFill>
                  <a:schemeClr val="tx1"/>
                </a:solidFill>
                <a:latin typeface="Liberation Sans" panose="020B0604020202020204" pitchFamily="34" charset="0"/>
              </a:rPr>
              <a:t>Illustration</a:t>
            </a:r>
          </a:p>
        </p:txBody>
      </p:sp>
      <p:pic>
        <p:nvPicPr>
          <p:cNvPr id="62474" name="Picture 1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290287" y="2101277"/>
            <a:ext cx="8490856" cy="3179373"/>
          </a:xfrm>
          <a:prstGeom prst="rect">
            <a:avLst/>
          </a:prstGeom>
          <a:noFill/>
          <a:ln w="12700"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sp>
        <p:nvSpPr>
          <p:cNvPr id="11" name="Rectangle 10"/>
          <p:cNvSpPr>
            <a:spLocks noChangeArrowheads="1"/>
          </p:cNvSpPr>
          <p:nvPr/>
        </p:nvSpPr>
        <p:spPr bwMode="auto">
          <a:xfrm>
            <a:off x="290286" y="405765"/>
            <a:ext cx="2249714" cy="677228"/>
          </a:xfrm>
          <a:prstGeom prst="rect">
            <a:avLst/>
          </a:prstGeom>
          <a:solidFill>
            <a:schemeClr val="bg1">
              <a:lumMod val="85000"/>
            </a:schemeClr>
          </a:solidFill>
          <a:ln>
            <a:noFill/>
          </a:ln>
          <a:effectLst/>
        </p:spPr>
        <p:txBody>
          <a:bodyPr wrap="none" lIns="86493" tIns="43247" rIns="86493" bIns="43247" anchor="ctr"/>
          <a:lstStyle/>
          <a:p>
            <a:pPr algn="l"/>
            <a:r>
              <a:rPr lang="en-US" altLang="en-US" sz="1700" b="1" i="0" dirty="0">
                <a:solidFill>
                  <a:schemeClr val="tx1"/>
                </a:solidFill>
                <a:latin typeface="Liberation Sans" panose="020B0604020202020204" pitchFamily="34" charset="0"/>
              </a:rPr>
              <a:t>LEARNING</a:t>
            </a:r>
          </a:p>
          <a:p>
            <a:pPr algn="l"/>
            <a:r>
              <a:rPr lang="en-US" altLang="en-US" sz="1700" b="1" i="0" dirty="0">
                <a:solidFill>
                  <a:schemeClr val="tx1"/>
                </a:solidFill>
                <a:latin typeface="Liberation Sans" panose="020B0604020202020204" pitchFamily="34" charset="0"/>
              </a:rPr>
              <a:t>OBJECTIVE</a:t>
            </a:r>
          </a:p>
        </p:txBody>
      </p:sp>
      <p:sp>
        <p:nvSpPr>
          <p:cNvPr id="12" name="Rectangle 5"/>
          <p:cNvSpPr>
            <a:spLocks noChangeArrowheads="1"/>
          </p:cNvSpPr>
          <p:nvPr/>
        </p:nvSpPr>
        <p:spPr bwMode="auto">
          <a:xfrm>
            <a:off x="2540000" y="274320"/>
            <a:ext cx="6241143" cy="928688"/>
          </a:xfrm>
          <a:prstGeom prst="rect">
            <a:avLst/>
          </a:prstGeom>
          <a:solidFill>
            <a:srgbClr val="0027A4"/>
          </a:solidFill>
          <a:ln>
            <a:noFill/>
          </a:ln>
          <a:effectLst/>
        </p:spPr>
        <p:txBody>
          <a:bodyPr wrap="square" lIns="86493" tIns="27432" rIns="86493" bIns="43247" anchor="ctr"/>
          <a:lstStyle/>
          <a:p>
            <a:pPr marL="111120" algn="l"/>
            <a:r>
              <a:rPr lang="en-US" sz="2200" i="0" dirty="0" smtClean="0">
                <a:solidFill>
                  <a:schemeClr val="bg1"/>
                </a:solidFill>
                <a:latin typeface="Liberation Sans" panose="020B0604020202020204" pitchFamily="34" charset="0"/>
              </a:rPr>
              <a:t>APPENDIX </a:t>
            </a:r>
            <a:r>
              <a:rPr lang="en-US" sz="2200" i="0" dirty="0">
                <a:solidFill>
                  <a:schemeClr val="bg1"/>
                </a:solidFill>
                <a:latin typeface="Liberation Sans" panose="020B0604020202020204" pitchFamily="34" charset="0"/>
              </a:rPr>
              <a:t>6A: Apply the inventory cost </a:t>
            </a:r>
            <a:r>
              <a:rPr lang="en-US" sz="2200" i="0" dirty="0" smtClean="0">
                <a:solidFill>
                  <a:schemeClr val="bg1"/>
                </a:solidFill>
                <a:latin typeface="Liberation Sans" panose="020B0604020202020204" pitchFamily="34" charset="0"/>
              </a:rPr>
              <a:t>flow </a:t>
            </a:r>
            <a:r>
              <a:rPr lang="en-US" sz="2200" i="0" dirty="0">
                <a:solidFill>
                  <a:schemeClr val="bg1"/>
                </a:solidFill>
                <a:latin typeface="Liberation Sans" panose="020B0604020202020204" pitchFamily="34" charset="0"/>
              </a:rPr>
              <a:t>methods to </a:t>
            </a:r>
            <a:r>
              <a:rPr lang="en-US" sz="2200" i="0" dirty="0" smtClean="0">
                <a:solidFill>
                  <a:schemeClr val="bg1"/>
                </a:solidFill>
                <a:latin typeface="Liberation Sans" panose="020B0604020202020204" pitchFamily="34" charset="0"/>
              </a:rPr>
              <a:t>perpetual inventory </a:t>
            </a:r>
            <a:r>
              <a:rPr lang="en-US" sz="2200" i="0" dirty="0">
                <a:solidFill>
                  <a:schemeClr val="bg1"/>
                </a:solidFill>
                <a:latin typeface="Liberation Sans" panose="020B0604020202020204" pitchFamily="34" charset="0"/>
              </a:rPr>
              <a:t>records.</a:t>
            </a:r>
          </a:p>
        </p:txBody>
      </p:sp>
      <p:sp>
        <p:nvSpPr>
          <p:cNvPr id="13" name="Oval 12"/>
          <p:cNvSpPr/>
          <p:nvPr/>
        </p:nvSpPr>
        <p:spPr bwMode="auto">
          <a:xfrm>
            <a:off x="1872343" y="485775"/>
            <a:ext cx="522514" cy="51435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r>
              <a:rPr lang="en-US" sz="2500" i="0" dirty="0">
                <a:solidFill>
                  <a:schemeClr val="bg1"/>
                </a:solidFill>
                <a:latin typeface="Liberation Sans" panose="020B0604020202020204" pitchFamily="34" charset="0"/>
              </a:rPr>
              <a:t>5</a:t>
            </a:r>
          </a:p>
        </p:txBody>
      </p:sp>
      <p:sp>
        <p:nvSpPr>
          <p:cNvPr id="17"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5</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81000" y="1905000"/>
            <a:ext cx="8437563" cy="3886200"/>
          </a:xfrm>
          <a:prstGeom prst="rect">
            <a:avLst/>
          </a:prstGeom>
          <a:noFill/>
          <a:ln w="19050"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sp>
        <p:nvSpPr>
          <p:cNvPr id="54278" name="Text Box 7"/>
          <p:cNvSpPr txBox="1">
            <a:spLocks noChangeArrowheads="1"/>
          </p:cNvSpPr>
          <p:nvPr/>
        </p:nvSpPr>
        <p:spPr bwMode="auto">
          <a:xfrm>
            <a:off x="6324600" y="5991225"/>
            <a:ext cx="2438400" cy="409575"/>
          </a:xfrm>
          <a:prstGeom prst="rect">
            <a:avLst/>
          </a:prstGeom>
          <a:noFill/>
          <a:ln w="12700" cap="sq"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000" i="0" dirty="0">
                <a:solidFill>
                  <a:schemeClr val="tx1"/>
                </a:solidFill>
                <a:latin typeface="Liberation Sans" panose="020B0604020202020204" pitchFamily="34" charset="0"/>
              </a:rPr>
              <a:t>Ending Inventory</a:t>
            </a:r>
          </a:p>
        </p:txBody>
      </p:sp>
      <p:sp>
        <p:nvSpPr>
          <p:cNvPr id="343049" name="Oval 9"/>
          <p:cNvSpPr>
            <a:spLocks noChangeArrowheads="1"/>
          </p:cNvSpPr>
          <p:nvPr/>
        </p:nvSpPr>
        <p:spPr bwMode="auto">
          <a:xfrm>
            <a:off x="5410200" y="5029200"/>
            <a:ext cx="76200" cy="76200"/>
          </a:xfrm>
          <a:prstGeom prst="ellipse">
            <a:avLst/>
          </a:prstGeom>
          <a:noFill/>
          <a:ln>
            <a:noFill/>
          </a:ln>
          <a:effectLst/>
          <a:extLst/>
        </p:spPr>
        <p:txBody>
          <a:bodyPr wrap="none"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cxnSp>
        <p:nvCxnSpPr>
          <p:cNvPr id="54281" name="AutoShape 10"/>
          <p:cNvCxnSpPr>
            <a:cxnSpLocks noChangeShapeType="1"/>
          </p:cNvCxnSpPr>
          <p:nvPr/>
        </p:nvCxnSpPr>
        <p:spPr bwMode="auto">
          <a:xfrm rot="5400000" flipH="1" flipV="1">
            <a:off x="4683918" y="5507832"/>
            <a:ext cx="1090613" cy="438150"/>
          </a:xfrm>
          <a:prstGeom prst="bentConnector3">
            <a:avLst>
              <a:gd name="adj1" fmla="val -56"/>
            </a:avLst>
          </a:prstGeom>
          <a:noFill/>
          <a:ln w="12700" cap="sq">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sp>
        <p:nvSpPr>
          <p:cNvPr id="63495" name="Text Box 8"/>
          <p:cNvSpPr txBox="1">
            <a:spLocks noChangeArrowheads="1"/>
          </p:cNvSpPr>
          <p:nvPr/>
        </p:nvSpPr>
        <p:spPr bwMode="auto">
          <a:xfrm>
            <a:off x="7457949" y="1554163"/>
            <a:ext cx="1457451"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6A-2</a:t>
            </a:r>
          </a:p>
        </p:txBody>
      </p:sp>
      <p:pic>
        <p:nvPicPr>
          <p:cNvPr id="63499"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2638" y="5589588"/>
            <a:ext cx="152400" cy="2016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63500"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903788"/>
            <a:ext cx="3100388" cy="2016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39"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819400"/>
            <a:ext cx="2133600" cy="5207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40"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316288"/>
            <a:ext cx="2133600" cy="7985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41"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038600"/>
            <a:ext cx="2133600" cy="11430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42"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495800"/>
            <a:ext cx="2133600" cy="3810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43"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5181600"/>
            <a:ext cx="2133600" cy="609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343052" name="Line 12"/>
          <p:cNvSpPr>
            <a:spLocks noChangeShapeType="1"/>
          </p:cNvSpPr>
          <p:nvPr/>
        </p:nvSpPr>
        <p:spPr bwMode="auto">
          <a:xfrm flipV="1">
            <a:off x="8382000" y="5645150"/>
            <a:ext cx="0" cy="346075"/>
          </a:xfrm>
          <a:prstGeom prst="line">
            <a:avLst/>
          </a:prstGeom>
          <a:noFill/>
          <a:ln w="12700" cap="sq">
            <a:solidFill>
              <a:schemeClr val="tx1"/>
            </a:solidFill>
            <a:round/>
            <a:headEnd type="none" w="sm" len="sm"/>
            <a:tailEnd type="triangle" w="sm" len="sm"/>
          </a:ln>
          <a:effectLst/>
          <a:extLst/>
        </p:spPr>
        <p:txBody>
          <a:bodyPr/>
          <a:lstStyle/>
          <a:p>
            <a:pPr>
              <a:defRPr/>
            </a:pPr>
            <a:endParaRPr lang="en-US" dirty="0">
              <a:effectLst>
                <a:outerShdw blurRad="38100" dist="38100" dir="2700000" algn="tl">
                  <a:srgbClr val="000000">
                    <a:alpha val="43137"/>
                  </a:srgbClr>
                </a:outerShdw>
              </a:effectLst>
              <a:latin typeface="Liberation Sans" panose="020B0604020202020204" pitchFamily="34" charset="0"/>
            </a:endParaRPr>
          </a:p>
        </p:txBody>
      </p:sp>
      <p:sp>
        <p:nvSpPr>
          <p:cNvPr id="54277" name="Text Box 6"/>
          <p:cNvSpPr txBox="1">
            <a:spLocks noChangeArrowheads="1"/>
          </p:cNvSpPr>
          <p:nvPr/>
        </p:nvSpPr>
        <p:spPr bwMode="auto">
          <a:xfrm>
            <a:off x="2590800" y="5915025"/>
            <a:ext cx="2438400" cy="714375"/>
          </a:xfrm>
          <a:prstGeom prst="rect">
            <a:avLst/>
          </a:prstGeom>
          <a:solidFill>
            <a:schemeClr val="bg1"/>
          </a:solidFill>
          <a:ln w="12700" cap="sq">
            <a:solidFill>
              <a:schemeClr val="tx1"/>
            </a:solidFill>
            <a:miter lim="800000"/>
            <a:headEnd type="none" w="sm" len="sm"/>
            <a:tailEnd type="none" w="sm" len="sm"/>
          </a:ln>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000" i="0" dirty="0">
                <a:solidFill>
                  <a:schemeClr val="tx1"/>
                </a:solidFill>
                <a:latin typeface="Liberation Sans" panose="020B0604020202020204" pitchFamily="34" charset="0"/>
              </a:rPr>
              <a:t>Cost of Goods Sold</a:t>
            </a:r>
          </a:p>
        </p:txBody>
      </p:sp>
      <p:sp>
        <p:nvSpPr>
          <p:cNvPr id="63509" name="Text Box 13"/>
          <p:cNvSpPr txBox="1">
            <a:spLocks noChangeArrowheads="1"/>
          </p:cNvSpPr>
          <p:nvPr/>
        </p:nvSpPr>
        <p:spPr bwMode="auto">
          <a:xfrm>
            <a:off x="8229600" y="647700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5</a:t>
            </a:r>
            <a:endParaRPr lang="en-US" altLang="en-US" sz="1600" dirty="0">
              <a:solidFill>
                <a:schemeClr val="bg2"/>
              </a:solidFill>
              <a:latin typeface="Liberation Sans" panose="020B0604020202020204" pitchFamily="34" charset="0"/>
            </a:endParaRPr>
          </a:p>
        </p:txBody>
      </p:sp>
      <p:sp>
        <p:nvSpPr>
          <p:cNvPr id="22" name="Line 9"/>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23"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a:solidFill>
                  <a:schemeClr val="tx2">
                    <a:lumMod val="75000"/>
                  </a:schemeClr>
                </a:solidFill>
                <a:latin typeface="Liberation Sans" panose="020B0604020202020204" pitchFamily="34" charset="0"/>
              </a:rPr>
              <a:t>First-In, First-Out (FIFO)</a:t>
            </a:r>
          </a:p>
        </p:txBody>
      </p:sp>
      <p:sp>
        <p:nvSpPr>
          <p:cNvPr id="24" name="Text Box 3"/>
          <p:cNvSpPr txBox="1">
            <a:spLocks noChangeArrowheads="1"/>
          </p:cNvSpPr>
          <p:nvPr/>
        </p:nvSpPr>
        <p:spPr bwMode="auto">
          <a:xfrm>
            <a:off x="533400" y="1233488"/>
            <a:ext cx="68437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i="0" dirty="0" smtClean="0">
                <a:solidFill>
                  <a:schemeClr val="tx1"/>
                </a:solidFill>
                <a:latin typeface="Liberation Sans" panose="020B0604020202020204" pitchFamily="34" charset="0"/>
              </a:rPr>
              <a:t>Perpetual Inventory System</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nodeType="clickEffect">
                                  <p:stCondLst>
                                    <p:cond delay="0"/>
                                  </p:stCondLst>
                                  <p:childTnLst>
                                    <p:animEffect transition="out" filter="wipe(left)">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nodeType="clickEffect">
                                  <p:stCondLst>
                                    <p:cond delay="0"/>
                                  </p:stCondLst>
                                  <p:childTnLst>
                                    <p:animEffect transition="out" filter="wipe(left)">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nodeType="clickEffect">
                                  <p:stCondLst>
                                    <p:cond delay="0"/>
                                  </p:stCondLst>
                                  <p:childTnLst>
                                    <p:animEffect transition="out" filter="wipe(left)">
                                      <p:cBhvr>
                                        <p:cTn id="16" dur="500"/>
                                        <p:tgtEl>
                                          <p:spTgt spid="41"/>
                                        </p:tgtEl>
                                      </p:cBhvr>
                                    </p:animEffect>
                                    <p:set>
                                      <p:cBhvr>
                                        <p:cTn id="17" dur="1" fill="hold">
                                          <p:stCondLst>
                                            <p:cond delay="499"/>
                                          </p:stCondLst>
                                        </p:cTn>
                                        <p:tgtEl>
                                          <p:spTgt spid="4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nodeType="clickEffect">
                                  <p:stCondLst>
                                    <p:cond delay="0"/>
                                  </p:stCondLst>
                                  <p:childTnLst>
                                    <p:animEffect transition="out" filter="wipe(left)">
                                      <p:cBhvr>
                                        <p:cTn id="21" dur="500"/>
                                        <p:tgtEl>
                                          <p:spTgt spid="42"/>
                                        </p:tgtEl>
                                      </p:cBhvr>
                                    </p:animEffect>
                                    <p:set>
                                      <p:cBhvr>
                                        <p:cTn id="22" dur="1" fill="hold">
                                          <p:stCondLst>
                                            <p:cond delay="499"/>
                                          </p:stCondLst>
                                        </p:cTn>
                                        <p:tgtEl>
                                          <p:spTgt spid="4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nodeType="clickEffect">
                                  <p:stCondLst>
                                    <p:cond delay="0"/>
                                  </p:stCondLst>
                                  <p:childTnLst>
                                    <p:animEffect transition="out" filter="wipe(left)">
                                      <p:cBhvr>
                                        <p:cTn id="26" dur="500"/>
                                        <p:tgtEl>
                                          <p:spTgt spid="43"/>
                                        </p:tgtEl>
                                      </p:cBhvr>
                                    </p:animEffect>
                                    <p:set>
                                      <p:cBhvr>
                                        <p:cTn id="27" dur="1" fill="hold">
                                          <p:stCondLst>
                                            <p:cond delay="499"/>
                                          </p:stCondLst>
                                        </p:cTn>
                                        <p:tgtEl>
                                          <p:spTgt spid="43"/>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277"/>
                                        </p:tgtEl>
                                        <p:attrNameLst>
                                          <p:attrName>style.visibility</p:attrName>
                                        </p:attrNameLst>
                                      </p:cBhvr>
                                      <p:to>
                                        <p:strVal val="visible"/>
                                      </p:to>
                                    </p:set>
                                    <p:animEffect transition="in" filter="wipe(left)">
                                      <p:cBhvr>
                                        <p:cTn id="32" dur="500"/>
                                        <p:tgtEl>
                                          <p:spTgt spid="54277"/>
                                        </p:tgtEl>
                                      </p:cBhvr>
                                    </p:animEffect>
                                  </p:childTnLst>
                                </p:cTn>
                              </p:par>
                            </p:childTnLst>
                          </p:cTn>
                        </p:par>
                        <p:par>
                          <p:cTn id="33" fill="hold" nodeType="afterGroup">
                            <p:stCondLst>
                              <p:cond delay="500"/>
                            </p:stCondLst>
                            <p:childTnLst>
                              <p:par>
                                <p:cTn id="34" presetID="22" presetClass="entr" presetSubtype="8" fill="hold" nodeType="afterEffect">
                                  <p:stCondLst>
                                    <p:cond delay="0"/>
                                  </p:stCondLst>
                                  <p:childTnLst>
                                    <p:set>
                                      <p:cBhvr>
                                        <p:cTn id="35" dur="1" fill="hold">
                                          <p:stCondLst>
                                            <p:cond delay="0"/>
                                          </p:stCondLst>
                                        </p:cTn>
                                        <p:tgtEl>
                                          <p:spTgt spid="54281"/>
                                        </p:tgtEl>
                                        <p:attrNameLst>
                                          <p:attrName>style.visibility</p:attrName>
                                        </p:attrNameLst>
                                      </p:cBhvr>
                                      <p:to>
                                        <p:strVal val="visible"/>
                                      </p:to>
                                    </p:set>
                                    <p:animEffect transition="in" filter="wipe(left)">
                                      <p:cBhvr>
                                        <p:cTn id="36" dur="500"/>
                                        <p:tgtEl>
                                          <p:spTgt spid="5428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4278"/>
                                        </p:tgtEl>
                                        <p:attrNameLst>
                                          <p:attrName>style.visibility</p:attrName>
                                        </p:attrNameLst>
                                      </p:cBhvr>
                                      <p:to>
                                        <p:strVal val="visible"/>
                                      </p:to>
                                    </p:set>
                                    <p:animEffect transition="in" filter="wipe(left)">
                                      <p:cBhvr>
                                        <p:cTn id="41" dur="500"/>
                                        <p:tgtEl>
                                          <p:spTgt spid="54278"/>
                                        </p:tgtEl>
                                      </p:cBhvr>
                                    </p:animEffect>
                                  </p:childTnLst>
                                </p:cTn>
                              </p:par>
                            </p:childTnLst>
                          </p:cTn>
                        </p:par>
                        <p:par>
                          <p:cTn id="42" fill="hold" nodeType="afterGroup">
                            <p:stCondLst>
                              <p:cond delay="500"/>
                            </p:stCondLst>
                            <p:childTnLst>
                              <p:par>
                                <p:cTn id="43" presetID="22" presetClass="entr" presetSubtype="4" fill="hold" nodeType="afterEffect">
                                  <p:stCondLst>
                                    <p:cond delay="0"/>
                                  </p:stCondLst>
                                  <p:childTnLst>
                                    <p:set>
                                      <p:cBhvr>
                                        <p:cTn id="44" dur="1" fill="hold">
                                          <p:stCondLst>
                                            <p:cond delay="0"/>
                                          </p:stCondLst>
                                        </p:cTn>
                                        <p:tgtEl>
                                          <p:spTgt spid="343052"/>
                                        </p:tgtEl>
                                        <p:attrNameLst>
                                          <p:attrName>style.visibility</p:attrName>
                                        </p:attrNameLst>
                                      </p:cBhvr>
                                      <p:to>
                                        <p:strVal val="visible"/>
                                      </p:to>
                                    </p:set>
                                    <p:animEffect transition="in" filter="wipe(down)">
                                      <p:cBhvr>
                                        <p:cTn id="45" dur="500"/>
                                        <p:tgtEl>
                                          <p:spTgt spid="343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animBg="1"/>
      <p:bldP spid="5427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81000" y="1905000"/>
            <a:ext cx="8437563" cy="3898900"/>
          </a:xfrm>
          <a:prstGeom prst="rect">
            <a:avLst/>
          </a:prstGeom>
          <a:noFill/>
          <a:ln w="19050"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sp>
        <p:nvSpPr>
          <p:cNvPr id="54278" name="Text Box 7"/>
          <p:cNvSpPr txBox="1">
            <a:spLocks noChangeArrowheads="1"/>
          </p:cNvSpPr>
          <p:nvPr/>
        </p:nvSpPr>
        <p:spPr bwMode="auto">
          <a:xfrm>
            <a:off x="6324600" y="5991225"/>
            <a:ext cx="2438400" cy="409575"/>
          </a:xfrm>
          <a:prstGeom prst="rect">
            <a:avLst/>
          </a:prstGeom>
          <a:noFill/>
          <a:ln w="12700" cap="sq"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000" i="0" dirty="0">
                <a:solidFill>
                  <a:schemeClr val="tx1"/>
                </a:solidFill>
                <a:latin typeface="Liberation Sans" panose="020B0604020202020204" pitchFamily="34" charset="0"/>
              </a:rPr>
              <a:t>Ending Inventory</a:t>
            </a:r>
          </a:p>
        </p:txBody>
      </p:sp>
      <p:sp>
        <p:nvSpPr>
          <p:cNvPr id="343049" name="Oval 9"/>
          <p:cNvSpPr>
            <a:spLocks noChangeArrowheads="1"/>
          </p:cNvSpPr>
          <p:nvPr/>
        </p:nvSpPr>
        <p:spPr bwMode="auto">
          <a:xfrm>
            <a:off x="5410200" y="5029200"/>
            <a:ext cx="76200" cy="76200"/>
          </a:xfrm>
          <a:prstGeom prst="ellipse">
            <a:avLst/>
          </a:prstGeom>
          <a:noFill/>
          <a:ln>
            <a:noFill/>
          </a:ln>
          <a:effectLst/>
          <a:extLst/>
        </p:spPr>
        <p:txBody>
          <a:bodyPr wrap="none"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C0C0C0"/>
                </a:outerShdw>
              </a:effectLst>
              <a:latin typeface="Liberation Sans" panose="020B0604020202020204" pitchFamily="34" charset="0"/>
            </a:endParaRPr>
          </a:p>
        </p:txBody>
      </p:sp>
      <p:sp>
        <p:nvSpPr>
          <p:cNvPr id="64518" name="Text Box 8"/>
          <p:cNvSpPr txBox="1">
            <a:spLocks noChangeArrowheads="1"/>
          </p:cNvSpPr>
          <p:nvPr/>
        </p:nvSpPr>
        <p:spPr bwMode="auto">
          <a:xfrm>
            <a:off x="7458075" y="1554163"/>
            <a:ext cx="1457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6A-3</a:t>
            </a:r>
          </a:p>
        </p:txBody>
      </p:sp>
      <p:pic>
        <p:nvPicPr>
          <p:cNvPr id="64522"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2638" y="5589588"/>
            <a:ext cx="152400" cy="2016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64523"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903788"/>
            <a:ext cx="2795588" cy="2016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43"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5181600"/>
            <a:ext cx="2133600" cy="609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64525"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876800"/>
            <a:ext cx="4629150" cy="228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64526"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2938" y="5578475"/>
            <a:ext cx="271462" cy="228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23"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338" y="3276600"/>
            <a:ext cx="2286000" cy="7620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24"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338" y="2819400"/>
            <a:ext cx="2286000" cy="4572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25"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429000"/>
            <a:ext cx="1295400" cy="1752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26"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338" y="4527550"/>
            <a:ext cx="2290762" cy="2730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343052" name="Line 12"/>
          <p:cNvSpPr>
            <a:spLocks noChangeShapeType="1"/>
          </p:cNvSpPr>
          <p:nvPr/>
        </p:nvSpPr>
        <p:spPr bwMode="auto">
          <a:xfrm flipV="1">
            <a:off x="8382000" y="5645150"/>
            <a:ext cx="0" cy="346075"/>
          </a:xfrm>
          <a:prstGeom prst="line">
            <a:avLst/>
          </a:prstGeom>
          <a:noFill/>
          <a:ln w="12700" cap="sq">
            <a:solidFill>
              <a:schemeClr val="tx1"/>
            </a:solidFill>
            <a:round/>
            <a:headEnd type="none" w="sm" len="sm"/>
            <a:tailEnd type="triangle" w="sm" len="sm"/>
          </a:ln>
          <a:effectLst/>
          <a:extLst/>
        </p:spPr>
        <p:txBody>
          <a:bodyPr/>
          <a:lstStyle/>
          <a:p>
            <a:pPr>
              <a:defRPr/>
            </a:pPr>
            <a:endParaRPr lang="en-US" dirty="0">
              <a:effectLst>
                <a:outerShdw blurRad="38100" dist="38100" dir="2700000" algn="tl">
                  <a:srgbClr val="000000">
                    <a:alpha val="43137"/>
                  </a:srgbClr>
                </a:outerShdw>
              </a:effectLst>
              <a:latin typeface="Liberation Sans" panose="020B0604020202020204" pitchFamily="34" charset="0"/>
            </a:endParaRPr>
          </a:p>
        </p:txBody>
      </p:sp>
      <p:cxnSp>
        <p:nvCxnSpPr>
          <p:cNvPr id="29" name="AutoShape 10"/>
          <p:cNvCxnSpPr>
            <a:cxnSpLocks noChangeShapeType="1"/>
          </p:cNvCxnSpPr>
          <p:nvPr/>
        </p:nvCxnSpPr>
        <p:spPr bwMode="auto">
          <a:xfrm rot="5400000" flipH="1" flipV="1">
            <a:off x="4683918" y="5507832"/>
            <a:ext cx="1090613" cy="438150"/>
          </a:xfrm>
          <a:prstGeom prst="bentConnector3">
            <a:avLst>
              <a:gd name="adj1" fmla="val -56"/>
            </a:avLst>
          </a:prstGeom>
          <a:noFill/>
          <a:ln w="12700" cap="sq">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sp>
        <p:nvSpPr>
          <p:cNvPr id="30" name="Text Box 6"/>
          <p:cNvSpPr txBox="1">
            <a:spLocks noChangeArrowheads="1"/>
          </p:cNvSpPr>
          <p:nvPr/>
        </p:nvSpPr>
        <p:spPr bwMode="auto">
          <a:xfrm>
            <a:off x="2590800" y="5915025"/>
            <a:ext cx="2438400" cy="714375"/>
          </a:xfrm>
          <a:prstGeom prst="rect">
            <a:avLst/>
          </a:prstGeom>
          <a:solidFill>
            <a:schemeClr val="bg1"/>
          </a:solidFill>
          <a:ln w="12700" cap="sq">
            <a:solidFill>
              <a:schemeClr val="tx1"/>
            </a:solidFill>
            <a:miter lim="800000"/>
            <a:headEnd type="none" w="sm" len="sm"/>
            <a:tailEnd type="none" w="sm" len="sm"/>
          </a:ln>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000" i="0" dirty="0">
                <a:solidFill>
                  <a:schemeClr val="tx1"/>
                </a:solidFill>
                <a:latin typeface="Liberation Sans" panose="020B0604020202020204" pitchFamily="34" charset="0"/>
              </a:rPr>
              <a:t>Cost of Goods Sold</a:t>
            </a:r>
          </a:p>
        </p:txBody>
      </p:sp>
      <p:sp>
        <p:nvSpPr>
          <p:cNvPr id="64535" name="Text Box 13"/>
          <p:cNvSpPr txBox="1">
            <a:spLocks noChangeArrowheads="1"/>
          </p:cNvSpPr>
          <p:nvPr/>
        </p:nvSpPr>
        <p:spPr bwMode="auto">
          <a:xfrm>
            <a:off x="8229600" y="647700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5</a:t>
            </a:r>
            <a:endParaRPr lang="en-US" altLang="en-US" sz="1600" dirty="0">
              <a:solidFill>
                <a:schemeClr val="bg2"/>
              </a:solidFill>
              <a:latin typeface="Liberation Sans" panose="020B0604020202020204" pitchFamily="34" charset="0"/>
            </a:endParaRPr>
          </a:p>
        </p:txBody>
      </p:sp>
      <p:sp>
        <p:nvSpPr>
          <p:cNvPr id="27" name="Line 9"/>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31"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smtClean="0">
                <a:solidFill>
                  <a:schemeClr val="tx2">
                    <a:lumMod val="75000"/>
                  </a:schemeClr>
                </a:solidFill>
                <a:latin typeface="Liberation Sans" panose="020B0604020202020204" pitchFamily="34" charset="0"/>
              </a:rPr>
              <a:t>Last-In</a:t>
            </a:r>
            <a:r>
              <a:rPr lang="en-US" sz="3200" i="0" dirty="0">
                <a:solidFill>
                  <a:schemeClr val="tx2">
                    <a:lumMod val="75000"/>
                  </a:schemeClr>
                </a:solidFill>
                <a:latin typeface="Liberation Sans" panose="020B0604020202020204" pitchFamily="34" charset="0"/>
              </a:rPr>
              <a:t>, First-Out </a:t>
            </a:r>
            <a:r>
              <a:rPr lang="en-US" sz="3200" i="0" dirty="0" smtClean="0">
                <a:solidFill>
                  <a:schemeClr val="tx2">
                    <a:lumMod val="75000"/>
                  </a:schemeClr>
                </a:solidFill>
                <a:latin typeface="Liberation Sans" panose="020B0604020202020204" pitchFamily="34" charset="0"/>
              </a:rPr>
              <a:t>(LIFO</a:t>
            </a:r>
            <a:r>
              <a:rPr lang="en-US" sz="3200" i="0" dirty="0">
                <a:solidFill>
                  <a:schemeClr val="tx2">
                    <a:lumMod val="75000"/>
                  </a:schemeClr>
                </a:solidFill>
                <a:latin typeface="Liberation Sans" panose="020B0604020202020204" pitchFamily="34" charset="0"/>
              </a:rPr>
              <a:t>)</a:t>
            </a:r>
          </a:p>
        </p:txBody>
      </p:sp>
      <p:sp>
        <p:nvSpPr>
          <p:cNvPr id="32" name="Text Box 3"/>
          <p:cNvSpPr txBox="1">
            <a:spLocks noChangeArrowheads="1"/>
          </p:cNvSpPr>
          <p:nvPr/>
        </p:nvSpPr>
        <p:spPr bwMode="auto">
          <a:xfrm>
            <a:off x="533400" y="1233488"/>
            <a:ext cx="68437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i="0" dirty="0" smtClean="0">
                <a:solidFill>
                  <a:schemeClr val="tx1"/>
                </a:solidFill>
                <a:latin typeface="Liberation Sans" panose="020B0604020202020204" pitchFamily="34" charset="0"/>
              </a:rPr>
              <a:t>Perpetual Inventory System</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nodeType="clickEffect">
                                  <p:stCondLst>
                                    <p:cond delay="0"/>
                                  </p:stCondLst>
                                  <p:childTnLst>
                                    <p:animEffect transition="out" filter="wipe(left)">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nodeType="clickEffect">
                                  <p:stCondLst>
                                    <p:cond delay="0"/>
                                  </p:stCondLst>
                                  <p:childTnLst>
                                    <p:animEffect transition="out" filter="wipe(left)">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nodeType="clickEffect">
                                  <p:stCondLst>
                                    <p:cond delay="0"/>
                                  </p:stCondLst>
                                  <p:childTnLst>
                                    <p:animEffect transition="out" filter="wipe(left)">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nodeType="clickEffect">
                                  <p:stCondLst>
                                    <p:cond delay="0"/>
                                  </p:stCondLst>
                                  <p:childTnLst>
                                    <p:animEffect transition="out" filter="wipe(left)">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nodeType="clickEffect">
                                  <p:stCondLst>
                                    <p:cond delay="0"/>
                                  </p:stCondLst>
                                  <p:childTnLst>
                                    <p:animEffect transition="out" filter="wipe(left)">
                                      <p:cBhvr>
                                        <p:cTn id="26" dur="500"/>
                                        <p:tgtEl>
                                          <p:spTgt spid="43"/>
                                        </p:tgtEl>
                                      </p:cBhvr>
                                    </p:animEffect>
                                    <p:set>
                                      <p:cBhvr>
                                        <p:cTn id="27" dur="1" fill="hold">
                                          <p:stCondLst>
                                            <p:cond delay="499"/>
                                          </p:stCondLst>
                                        </p:cTn>
                                        <p:tgtEl>
                                          <p:spTgt spid="43"/>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par>
                          <p:cTn id="33" fill="hold" nodeType="afterGroup">
                            <p:stCondLst>
                              <p:cond delay="500"/>
                            </p:stCondLst>
                            <p:childTnLst>
                              <p:par>
                                <p:cTn id="34" presetID="22" presetClass="entr" presetSubtype="8"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4278"/>
                                        </p:tgtEl>
                                        <p:attrNameLst>
                                          <p:attrName>style.visibility</p:attrName>
                                        </p:attrNameLst>
                                      </p:cBhvr>
                                      <p:to>
                                        <p:strVal val="visible"/>
                                      </p:to>
                                    </p:set>
                                    <p:animEffect transition="in" filter="wipe(left)">
                                      <p:cBhvr>
                                        <p:cTn id="41" dur="500"/>
                                        <p:tgtEl>
                                          <p:spTgt spid="54278"/>
                                        </p:tgtEl>
                                      </p:cBhvr>
                                    </p:animEffect>
                                  </p:childTnLst>
                                </p:cTn>
                              </p:par>
                            </p:childTnLst>
                          </p:cTn>
                        </p:par>
                        <p:par>
                          <p:cTn id="42" fill="hold" nodeType="afterGroup">
                            <p:stCondLst>
                              <p:cond delay="500"/>
                            </p:stCondLst>
                            <p:childTnLst>
                              <p:par>
                                <p:cTn id="43" presetID="22" presetClass="entr" presetSubtype="8" fill="hold" nodeType="afterEffect">
                                  <p:stCondLst>
                                    <p:cond delay="0"/>
                                  </p:stCondLst>
                                  <p:childTnLst>
                                    <p:set>
                                      <p:cBhvr>
                                        <p:cTn id="44" dur="1" fill="hold">
                                          <p:stCondLst>
                                            <p:cond delay="0"/>
                                          </p:stCondLst>
                                        </p:cTn>
                                        <p:tgtEl>
                                          <p:spTgt spid="343052"/>
                                        </p:tgtEl>
                                        <p:attrNameLst>
                                          <p:attrName>style.visibility</p:attrName>
                                        </p:attrNameLst>
                                      </p:cBhvr>
                                      <p:to>
                                        <p:strVal val="visible"/>
                                      </p:to>
                                    </p:set>
                                    <p:animEffect transition="in" filter="wipe(left)">
                                      <p:cBhvr>
                                        <p:cTn id="45" dur="500"/>
                                        <p:tgtEl>
                                          <p:spTgt spid="343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animBg="1"/>
      <p:bldP spid="3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3"/>
          <p:cNvSpPr txBox="1">
            <a:spLocks noChangeArrowheads="1"/>
          </p:cNvSpPr>
          <p:nvPr/>
        </p:nvSpPr>
        <p:spPr bwMode="auto">
          <a:xfrm>
            <a:off x="533400" y="1233488"/>
            <a:ext cx="68437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i="0" dirty="0" smtClean="0">
                <a:solidFill>
                  <a:schemeClr val="tx1"/>
                </a:solidFill>
                <a:latin typeface="Liberation Sans" panose="020B0604020202020204" pitchFamily="34" charset="0"/>
              </a:rPr>
              <a:t>Moving Average Method</a:t>
            </a:r>
          </a:p>
        </p:txBody>
      </p:sp>
      <p:sp>
        <p:nvSpPr>
          <p:cNvPr id="65539" name="Text Box 8"/>
          <p:cNvSpPr txBox="1">
            <a:spLocks noChangeArrowheads="1"/>
          </p:cNvSpPr>
          <p:nvPr/>
        </p:nvSpPr>
        <p:spPr bwMode="auto">
          <a:xfrm>
            <a:off x="7534149" y="1709738"/>
            <a:ext cx="1457451"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6A-4</a:t>
            </a:r>
          </a:p>
        </p:txBody>
      </p:sp>
      <p:sp>
        <p:nvSpPr>
          <p:cNvPr id="345095" name="Rectangle 7"/>
          <p:cNvSpPr>
            <a:spLocks noChangeArrowheads="1"/>
          </p:cNvSpPr>
          <p:nvPr/>
        </p:nvSpPr>
        <p:spPr bwMode="auto">
          <a:xfrm>
            <a:off x="381000" y="3810000"/>
            <a:ext cx="4572000" cy="152400"/>
          </a:xfrm>
          <a:prstGeom prst="rect">
            <a:avLst/>
          </a:prstGeom>
          <a:solidFill>
            <a:srgbClr val="D5F1FF"/>
          </a:solidFill>
          <a:ln>
            <a:noFill/>
          </a:ln>
          <a:effectLst/>
          <a:extLst/>
        </p:spPr>
        <p:txBody>
          <a:bodyPr wrap="none"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sp>
        <p:nvSpPr>
          <p:cNvPr id="64519" name="Text Box 8"/>
          <p:cNvSpPr txBox="1">
            <a:spLocks noChangeArrowheads="1"/>
          </p:cNvSpPr>
          <p:nvPr/>
        </p:nvSpPr>
        <p:spPr bwMode="auto">
          <a:xfrm>
            <a:off x="1981200" y="4619625"/>
            <a:ext cx="2438400" cy="71437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000" i="0" dirty="0">
                <a:solidFill>
                  <a:schemeClr val="tx1"/>
                </a:solidFill>
                <a:latin typeface="Liberation Sans" panose="020B0604020202020204" pitchFamily="34" charset="0"/>
              </a:rPr>
              <a:t>Cost of Goods Sold</a:t>
            </a:r>
          </a:p>
        </p:txBody>
      </p:sp>
      <p:sp>
        <p:nvSpPr>
          <p:cNvPr id="64520" name="Text Box 9"/>
          <p:cNvSpPr txBox="1">
            <a:spLocks noChangeArrowheads="1"/>
          </p:cNvSpPr>
          <p:nvPr/>
        </p:nvSpPr>
        <p:spPr bwMode="auto">
          <a:xfrm>
            <a:off x="6324600" y="4695825"/>
            <a:ext cx="2438400" cy="409575"/>
          </a:xfrm>
          <a:prstGeom prst="rect">
            <a:avLst/>
          </a:prstGeom>
          <a:noFill/>
          <a:ln w="12700" cap="sq"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ct val="50000"/>
              </a:spcBef>
            </a:pPr>
            <a:r>
              <a:rPr lang="en-US" altLang="en-US" sz="2000" i="0" dirty="0">
                <a:solidFill>
                  <a:schemeClr val="tx1"/>
                </a:solidFill>
                <a:latin typeface="Liberation Sans" panose="020B0604020202020204" pitchFamily="34" charset="0"/>
              </a:rPr>
              <a:t>Ending Inventory</a:t>
            </a:r>
          </a:p>
        </p:txBody>
      </p:sp>
      <p:pic>
        <p:nvPicPr>
          <p:cNvPr id="65546" name="Picture 2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81000" y="2057400"/>
            <a:ext cx="8534400" cy="2354263"/>
          </a:xfrm>
          <a:prstGeom prst="rect">
            <a:avLst/>
          </a:prstGeom>
          <a:noFill/>
          <a:ln w="19050"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cxnSp>
        <p:nvCxnSpPr>
          <p:cNvPr id="64521" name="AutoShape 10"/>
          <p:cNvCxnSpPr>
            <a:cxnSpLocks noChangeShapeType="1"/>
          </p:cNvCxnSpPr>
          <p:nvPr/>
        </p:nvCxnSpPr>
        <p:spPr bwMode="auto">
          <a:xfrm flipV="1">
            <a:off x="4419600" y="4138613"/>
            <a:ext cx="876300" cy="814387"/>
          </a:xfrm>
          <a:prstGeom prst="bentConnector2">
            <a:avLst/>
          </a:prstGeom>
          <a:noFill/>
          <a:ln w="12700" cap="sq">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sp>
        <p:nvSpPr>
          <p:cNvPr id="345099" name="Line 11"/>
          <p:cNvSpPr>
            <a:spLocks noChangeShapeType="1"/>
          </p:cNvSpPr>
          <p:nvPr/>
        </p:nvSpPr>
        <p:spPr bwMode="auto">
          <a:xfrm flipV="1">
            <a:off x="8382000" y="4314825"/>
            <a:ext cx="0" cy="381000"/>
          </a:xfrm>
          <a:prstGeom prst="line">
            <a:avLst/>
          </a:prstGeom>
          <a:noFill/>
          <a:ln w="12700" cap="sq">
            <a:solidFill>
              <a:schemeClr val="tx1"/>
            </a:solidFill>
            <a:round/>
            <a:headEnd type="none" w="sm" len="sm"/>
            <a:tailEnd type="triangle" w="sm" len="sm"/>
          </a:ln>
          <a:effectLst/>
          <a:extLst/>
        </p:spPr>
        <p:txBody>
          <a:bodyPr/>
          <a:lstStyle/>
          <a:p>
            <a:pPr>
              <a:defRPr/>
            </a:pPr>
            <a:endParaRPr lang="en-US" dirty="0">
              <a:effectLst>
                <a:outerShdw blurRad="38100" dist="38100" dir="2700000" algn="tl">
                  <a:srgbClr val="000000">
                    <a:alpha val="43137"/>
                  </a:srgbClr>
                </a:outerShdw>
              </a:effectLst>
              <a:latin typeface="Liberation Sans" panose="020B0604020202020204" pitchFamily="34" charset="0"/>
            </a:endParaRPr>
          </a:p>
        </p:txBody>
      </p:sp>
      <p:pic>
        <p:nvPicPr>
          <p:cNvPr id="65549"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0"/>
            <a:ext cx="4476750" cy="228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65550"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4305300"/>
            <a:ext cx="271463" cy="1095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26"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971800"/>
            <a:ext cx="2514600" cy="2619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27"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243263"/>
            <a:ext cx="2514600" cy="26193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28"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471863"/>
            <a:ext cx="1905000" cy="56673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29"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05200"/>
            <a:ext cx="2514600" cy="2619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30"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038600"/>
            <a:ext cx="2514600" cy="2619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25" name="Line 9"/>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32"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smtClean="0">
                <a:solidFill>
                  <a:schemeClr val="tx2">
                    <a:lumMod val="75000"/>
                  </a:schemeClr>
                </a:solidFill>
                <a:latin typeface="Liberation Sans" panose="020B0604020202020204" pitchFamily="34" charset="0"/>
              </a:rPr>
              <a:t>Average-Cost</a:t>
            </a:r>
            <a:endParaRPr lang="en-US" sz="3200" i="0" dirty="0">
              <a:solidFill>
                <a:schemeClr val="tx2">
                  <a:lumMod val="75000"/>
                </a:schemeClr>
              </a:solidFill>
              <a:latin typeface="Liberation Sans" panose="020B0604020202020204" pitchFamily="34" charset="0"/>
            </a:endParaRPr>
          </a:p>
        </p:txBody>
      </p:sp>
      <p:sp>
        <p:nvSpPr>
          <p:cNvPr id="20"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5</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nodeType="clickEffect">
                                  <p:stCondLst>
                                    <p:cond delay="0"/>
                                  </p:stCondLst>
                                  <p:childTnLst>
                                    <p:animEffect transition="out" filter="wipe(left)">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nodeType="clickEffect">
                                  <p:stCondLst>
                                    <p:cond delay="0"/>
                                  </p:stCondLst>
                                  <p:childTnLst>
                                    <p:animEffect transition="out" filter="wipe(left)">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nodeType="clickEffect">
                                  <p:stCondLst>
                                    <p:cond delay="0"/>
                                  </p:stCondLst>
                                  <p:childTnLst>
                                    <p:animEffect transition="out" filter="wipe(left)">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nodeType="clickEffect">
                                  <p:stCondLst>
                                    <p:cond delay="0"/>
                                  </p:stCondLst>
                                  <p:childTnLst>
                                    <p:animEffect transition="out" filter="wipe(left)">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nodeType="clickEffect">
                                  <p:stCondLst>
                                    <p:cond delay="0"/>
                                  </p:stCondLst>
                                  <p:childTnLst>
                                    <p:animEffect transition="out" filter="wipe(left)">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4519"/>
                                        </p:tgtEl>
                                        <p:attrNameLst>
                                          <p:attrName>style.visibility</p:attrName>
                                        </p:attrNameLst>
                                      </p:cBhvr>
                                      <p:to>
                                        <p:strVal val="visible"/>
                                      </p:to>
                                    </p:set>
                                    <p:animEffect transition="in" filter="wipe(left)">
                                      <p:cBhvr>
                                        <p:cTn id="32" dur="500"/>
                                        <p:tgtEl>
                                          <p:spTgt spid="64519"/>
                                        </p:tgtEl>
                                      </p:cBhvr>
                                    </p:animEffect>
                                  </p:childTnLst>
                                </p:cTn>
                              </p:par>
                            </p:childTnLst>
                          </p:cTn>
                        </p:par>
                        <p:par>
                          <p:cTn id="33" fill="hold" nodeType="afterGroup">
                            <p:stCondLst>
                              <p:cond delay="500"/>
                            </p:stCondLst>
                            <p:childTnLst>
                              <p:par>
                                <p:cTn id="34" presetID="22" presetClass="entr" presetSubtype="8" fill="hold" nodeType="afterEffect">
                                  <p:stCondLst>
                                    <p:cond delay="0"/>
                                  </p:stCondLst>
                                  <p:childTnLst>
                                    <p:set>
                                      <p:cBhvr>
                                        <p:cTn id="35" dur="1" fill="hold">
                                          <p:stCondLst>
                                            <p:cond delay="0"/>
                                          </p:stCondLst>
                                        </p:cTn>
                                        <p:tgtEl>
                                          <p:spTgt spid="64521"/>
                                        </p:tgtEl>
                                        <p:attrNameLst>
                                          <p:attrName>style.visibility</p:attrName>
                                        </p:attrNameLst>
                                      </p:cBhvr>
                                      <p:to>
                                        <p:strVal val="visible"/>
                                      </p:to>
                                    </p:set>
                                    <p:animEffect transition="in" filter="wipe(left)">
                                      <p:cBhvr>
                                        <p:cTn id="36" dur="500"/>
                                        <p:tgtEl>
                                          <p:spTgt spid="6452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4520"/>
                                        </p:tgtEl>
                                        <p:attrNameLst>
                                          <p:attrName>style.visibility</p:attrName>
                                        </p:attrNameLst>
                                      </p:cBhvr>
                                      <p:to>
                                        <p:strVal val="visible"/>
                                      </p:to>
                                    </p:set>
                                    <p:animEffect transition="in" filter="wipe(left)">
                                      <p:cBhvr>
                                        <p:cTn id="41" dur="500"/>
                                        <p:tgtEl>
                                          <p:spTgt spid="64520"/>
                                        </p:tgtEl>
                                      </p:cBhvr>
                                    </p:animEffect>
                                  </p:childTnLst>
                                </p:cTn>
                              </p:par>
                            </p:childTnLst>
                          </p:cTn>
                        </p:par>
                        <p:par>
                          <p:cTn id="42" fill="hold" nodeType="afterGroup">
                            <p:stCondLst>
                              <p:cond delay="500"/>
                            </p:stCondLst>
                            <p:childTnLst>
                              <p:par>
                                <p:cTn id="43" presetID="22" presetClass="entr" presetSubtype="4" fill="hold" nodeType="afterEffect">
                                  <p:stCondLst>
                                    <p:cond delay="0"/>
                                  </p:stCondLst>
                                  <p:childTnLst>
                                    <p:set>
                                      <p:cBhvr>
                                        <p:cTn id="44" dur="1" fill="hold">
                                          <p:stCondLst>
                                            <p:cond delay="0"/>
                                          </p:stCondLst>
                                        </p:cTn>
                                        <p:tgtEl>
                                          <p:spTgt spid="345099"/>
                                        </p:tgtEl>
                                        <p:attrNameLst>
                                          <p:attrName>style.visibility</p:attrName>
                                        </p:attrNameLst>
                                      </p:cBhvr>
                                      <p:to>
                                        <p:strVal val="visible"/>
                                      </p:to>
                                    </p:set>
                                    <p:animEffect transition="in" filter="wipe(down)">
                                      <p:cBhvr>
                                        <p:cTn id="45" dur="500"/>
                                        <p:tgtEl>
                                          <p:spTgt spid="3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9" grpId="0" animBg="1"/>
      <p:bldP spid="645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7391400" y="32004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endParaRPr lang="en-US" altLang="en-US" b="0" i="0" dirty="0">
              <a:solidFill>
                <a:schemeClr val="tx1"/>
              </a:solidFill>
              <a:latin typeface="Liberation Sans" panose="020B0604020202020204" pitchFamily="34" charset="0"/>
            </a:endParaRPr>
          </a:p>
        </p:txBody>
      </p:sp>
      <p:sp>
        <p:nvSpPr>
          <p:cNvPr id="66564" name="Text Box 7"/>
          <p:cNvSpPr txBox="1">
            <a:spLocks noChangeArrowheads="1"/>
          </p:cNvSpPr>
          <p:nvPr/>
        </p:nvSpPr>
        <p:spPr bwMode="auto">
          <a:xfrm>
            <a:off x="533400" y="2065338"/>
            <a:ext cx="8382000" cy="1831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ts val="1200"/>
              </a:spcBef>
              <a:buSzPct val="80000"/>
            </a:pPr>
            <a:r>
              <a:rPr lang="en-US" altLang="en-US" sz="2200" b="0" i="0" dirty="0">
                <a:solidFill>
                  <a:schemeClr val="tx1"/>
                </a:solidFill>
                <a:latin typeface="Liberation Sans" panose="020B0604020202020204" pitchFamily="34" charset="0"/>
              </a:rPr>
              <a:t>A method of estimating the cost of ending inventory by applying a gross profit rate to net sales.  </a:t>
            </a:r>
          </a:p>
          <a:p>
            <a:pPr>
              <a:lnSpc>
                <a:spcPct val="120000"/>
              </a:lnSpc>
              <a:spcBef>
                <a:spcPts val="1200"/>
              </a:spcBef>
              <a:buSzPct val="80000"/>
            </a:pPr>
            <a:r>
              <a:rPr lang="en-US" altLang="en-US" sz="2200" b="0" i="0" dirty="0">
                <a:solidFill>
                  <a:schemeClr val="tx1"/>
                </a:solidFill>
                <a:latin typeface="Liberation Sans" panose="020B0604020202020204" pitchFamily="34" charset="0"/>
              </a:rPr>
              <a:t>A</a:t>
            </a:r>
            <a:r>
              <a:rPr lang="en-US" altLang="en-US" sz="2000" b="0" i="0" dirty="0">
                <a:solidFill>
                  <a:schemeClr val="tx1"/>
                </a:solidFill>
                <a:latin typeface="Liberation Sans" panose="020B0604020202020204" pitchFamily="34" charset="0"/>
              </a:rPr>
              <a:t> company needs to know its </a:t>
            </a:r>
            <a:r>
              <a:rPr lang="en-US" altLang="en-US" sz="2000" i="0" dirty="0">
                <a:solidFill>
                  <a:schemeClr val="tx1"/>
                </a:solidFill>
                <a:latin typeface="Liberation Sans" panose="020B0604020202020204" pitchFamily="34" charset="0"/>
              </a:rPr>
              <a:t>net sales</a:t>
            </a:r>
            <a:r>
              <a:rPr lang="en-US" altLang="en-US" sz="2000" b="0" i="0" dirty="0">
                <a:solidFill>
                  <a:schemeClr val="tx1"/>
                </a:solidFill>
                <a:latin typeface="Liberation Sans" panose="020B0604020202020204" pitchFamily="34" charset="0"/>
              </a:rPr>
              <a:t>, </a:t>
            </a:r>
            <a:r>
              <a:rPr lang="en-US" altLang="en-US" sz="2000" i="0" dirty="0">
                <a:solidFill>
                  <a:schemeClr val="tx1"/>
                </a:solidFill>
                <a:latin typeface="Liberation Sans" panose="020B0604020202020204" pitchFamily="34" charset="0"/>
              </a:rPr>
              <a:t>cost of goods available for sale</a:t>
            </a:r>
            <a:r>
              <a:rPr lang="en-US" altLang="en-US" sz="2000" b="0" i="0" dirty="0">
                <a:solidFill>
                  <a:schemeClr val="tx1"/>
                </a:solidFill>
                <a:latin typeface="Liberation Sans" panose="020B0604020202020204" pitchFamily="34" charset="0"/>
              </a:rPr>
              <a:t>, and </a:t>
            </a:r>
            <a:r>
              <a:rPr lang="en-US" altLang="en-US" sz="2000" i="0" dirty="0">
                <a:solidFill>
                  <a:schemeClr val="tx1"/>
                </a:solidFill>
                <a:latin typeface="Liberation Sans" panose="020B0604020202020204" pitchFamily="34" charset="0"/>
              </a:rPr>
              <a:t>gross profit rate</a:t>
            </a:r>
            <a:r>
              <a:rPr lang="en-US" altLang="en-US" sz="2000" b="0" i="0" dirty="0">
                <a:solidFill>
                  <a:schemeClr val="tx1"/>
                </a:solidFill>
                <a:latin typeface="Liberation Sans" panose="020B0604020202020204" pitchFamily="34" charset="0"/>
              </a:rPr>
              <a:t>.</a:t>
            </a:r>
          </a:p>
        </p:txBody>
      </p:sp>
      <p:sp>
        <p:nvSpPr>
          <p:cNvPr id="65544" name="Text Box 3"/>
          <p:cNvSpPr txBox="1">
            <a:spLocks noChangeArrowheads="1"/>
          </p:cNvSpPr>
          <p:nvPr/>
        </p:nvSpPr>
        <p:spPr bwMode="auto">
          <a:xfrm>
            <a:off x="533400" y="1470025"/>
            <a:ext cx="6843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i="0" dirty="0" smtClean="0">
                <a:solidFill>
                  <a:schemeClr val="tx2">
                    <a:lumMod val="75000"/>
                  </a:schemeClr>
                </a:solidFill>
                <a:latin typeface="Liberation Sans" panose="020B0604020202020204" pitchFamily="34" charset="0"/>
              </a:rPr>
              <a:t>Gross Profit Method</a:t>
            </a:r>
          </a:p>
        </p:txBody>
      </p:sp>
      <p:pic>
        <p:nvPicPr>
          <p:cNvPr id="66569" name="Picture 1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520700" y="4114800"/>
            <a:ext cx="8166100" cy="19288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11" name="Rectangle 10"/>
          <p:cNvSpPr>
            <a:spLocks noChangeArrowheads="1"/>
          </p:cNvSpPr>
          <p:nvPr/>
        </p:nvSpPr>
        <p:spPr bwMode="auto">
          <a:xfrm>
            <a:off x="290286" y="405765"/>
            <a:ext cx="2249714" cy="677228"/>
          </a:xfrm>
          <a:prstGeom prst="rect">
            <a:avLst/>
          </a:prstGeom>
          <a:solidFill>
            <a:schemeClr val="bg1">
              <a:lumMod val="85000"/>
            </a:schemeClr>
          </a:solidFill>
          <a:ln>
            <a:noFill/>
          </a:ln>
          <a:effectLst/>
        </p:spPr>
        <p:txBody>
          <a:bodyPr wrap="none" lIns="86493" tIns="43247" rIns="86493" bIns="43247" anchor="ctr"/>
          <a:lstStyle/>
          <a:p>
            <a:pPr algn="l"/>
            <a:r>
              <a:rPr lang="en-US" altLang="en-US" sz="1700" b="1" i="0" dirty="0">
                <a:solidFill>
                  <a:schemeClr val="tx1"/>
                </a:solidFill>
                <a:latin typeface="Liberation Sans" panose="020B0604020202020204" pitchFamily="34" charset="0"/>
              </a:rPr>
              <a:t>LEARNING</a:t>
            </a:r>
          </a:p>
          <a:p>
            <a:pPr algn="l"/>
            <a:r>
              <a:rPr lang="en-US" altLang="en-US" sz="1700" b="1" i="0" dirty="0">
                <a:solidFill>
                  <a:schemeClr val="tx1"/>
                </a:solidFill>
                <a:latin typeface="Liberation Sans" panose="020B0604020202020204" pitchFamily="34" charset="0"/>
              </a:rPr>
              <a:t>OBJECTIVE</a:t>
            </a:r>
          </a:p>
        </p:txBody>
      </p:sp>
      <p:sp>
        <p:nvSpPr>
          <p:cNvPr id="12" name="Rectangle 5"/>
          <p:cNvSpPr>
            <a:spLocks noChangeArrowheads="1"/>
          </p:cNvSpPr>
          <p:nvPr/>
        </p:nvSpPr>
        <p:spPr bwMode="auto">
          <a:xfrm>
            <a:off x="2540000" y="274320"/>
            <a:ext cx="6241143" cy="928688"/>
          </a:xfrm>
          <a:prstGeom prst="rect">
            <a:avLst/>
          </a:prstGeom>
          <a:solidFill>
            <a:srgbClr val="0027A4"/>
          </a:solidFill>
          <a:ln>
            <a:noFill/>
          </a:ln>
          <a:effectLst/>
        </p:spPr>
        <p:txBody>
          <a:bodyPr wrap="square" lIns="86493" tIns="27432" rIns="86493" bIns="43247" anchor="ctr"/>
          <a:lstStyle/>
          <a:p>
            <a:pPr marL="111120" algn="l"/>
            <a:r>
              <a:rPr lang="en-US" sz="2200" i="0" dirty="0" smtClean="0">
                <a:solidFill>
                  <a:schemeClr val="bg1"/>
                </a:solidFill>
                <a:latin typeface="Liberation Sans" panose="020B0604020202020204" pitchFamily="34" charset="0"/>
              </a:rPr>
              <a:t>APPENDIX </a:t>
            </a:r>
            <a:r>
              <a:rPr lang="en-US" sz="2200" i="0" dirty="0">
                <a:solidFill>
                  <a:schemeClr val="bg1"/>
                </a:solidFill>
                <a:latin typeface="Liberation Sans" panose="020B0604020202020204" pitchFamily="34" charset="0"/>
              </a:rPr>
              <a:t>6B: Describe the two methods of estimating inventories.</a:t>
            </a:r>
          </a:p>
        </p:txBody>
      </p:sp>
      <p:sp>
        <p:nvSpPr>
          <p:cNvPr id="14" name="Oval 13"/>
          <p:cNvSpPr/>
          <p:nvPr/>
        </p:nvSpPr>
        <p:spPr bwMode="auto">
          <a:xfrm>
            <a:off x="1872343" y="485775"/>
            <a:ext cx="522514" cy="51435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r>
              <a:rPr lang="en-US" sz="2500" i="0" dirty="0">
                <a:solidFill>
                  <a:schemeClr val="bg1"/>
                </a:solidFill>
                <a:latin typeface="Liberation Sans" panose="020B0604020202020204" pitchFamily="34" charset="0"/>
              </a:rPr>
              <a:t>6</a:t>
            </a:r>
          </a:p>
        </p:txBody>
      </p:sp>
      <p:sp>
        <p:nvSpPr>
          <p:cNvPr id="2" name="Rectangle 1"/>
          <p:cNvSpPr/>
          <p:nvPr/>
        </p:nvSpPr>
        <p:spPr>
          <a:xfrm>
            <a:off x="762000" y="6064211"/>
            <a:ext cx="4572000" cy="461665"/>
          </a:xfrm>
          <a:prstGeom prst="rect">
            <a:avLst/>
          </a:prstGeom>
        </p:spPr>
        <p:txBody>
          <a:bodyPr>
            <a:spAutoFit/>
          </a:bodyPr>
          <a:lstStyle/>
          <a:p>
            <a:r>
              <a:rPr lang="en-US" sz="1200" i="0" dirty="0">
                <a:solidFill>
                  <a:schemeClr val="tx1"/>
                </a:solidFill>
                <a:latin typeface="Liberation Sans" panose="020B0604020202020204" pitchFamily="34" charset="0"/>
              </a:rPr>
              <a:t>Illustration 6B-1</a:t>
            </a:r>
          </a:p>
          <a:p>
            <a:r>
              <a:rPr lang="en-US" sz="1200" b="0" i="0" dirty="0">
                <a:solidFill>
                  <a:schemeClr val="tx1"/>
                </a:solidFill>
                <a:latin typeface="Liberation Sans" panose="020B0604020202020204" pitchFamily="34" charset="0"/>
              </a:rPr>
              <a:t>Gross </a:t>
            </a:r>
            <a:r>
              <a:rPr lang="en-US" sz="1200" b="0" i="0" dirty="0" smtClean="0">
                <a:solidFill>
                  <a:schemeClr val="tx1"/>
                </a:solidFill>
                <a:latin typeface="Liberation Sans" panose="020B0604020202020204" pitchFamily="34" charset="0"/>
              </a:rPr>
              <a:t>profit </a:t>
            </a:r>
            <a:r>
              <a:rPr lang="en-US" sz="1200" b="0" i="0" dirty="0">
                <a:solidFill>
                  <a:schemeClr val="tx1"/>
                </a:solidFill>
                <a:latin typeface="Liberation Sans" panose="020B0604020202020204" pitchFamily="34" charset="0"/>
              </a:rPr>
              <a:t>method formulas</a:t>
            </a:r>
            <a:endParaRPr lang="en-US" sz="1200" dirty="0">
              <a:solidFill>
                <a:schemeClr val="tx1"/>
              </a:solidFill>
              <a:latin typeface="Liberation Sans" panose="020B0604020202020204" pitchFamily="34" charset="0"/>
            </a:endParaRPr>
          </a:p>
        </p:txBody>
      </p:sp>
      <p:sp>
        <p:nvSpPr>
          <p:cNvPr id="1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smtClean="0">
                <a:solidFill>
                  <a:schemeClr val="bg2"/>
                </a:solidFill>
                <a:latin typeface="Liberation Sans" panose="020B0604020202020204" pitchFamily="34" charset="0"/>
              </a:rPr>
              <a:t>LO 6</a:t>
            </a:r>
            <a:endParaRPr lang="en-US" altLang="en-US" sz="1600" dirty="0">
              <a:solidFill>
                <a:schemeClr val="bg2"/>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p:cNvSpPr txBox="1">
            <a:spLocks noChangeArrowheads="1"/>
          </p:cNvSpPr>
          <p:nvPr/>
        </p:nvSpPr>
        <p:spPr bwMode="auto">
          <a:xfrm>
            <a:off x="7391400" y="30480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endParaRPr lang="en-US" altLang="en-US" b="0" i="0" dirty="0">
              <a:solidFill>
                <a:schemeClr val="tx1"/>
              </a:solidFill>
              <a:latin typeface="Liberation Sans" panose="020B0604020202020204" pitchFamily="34" charset="0"/>
            </a:endParaRPr>
          </a:p>
        </p:txBody>
      </p:sp>
      <p:sp>
        <p:nvSpPr>
          <p:cNvPr id="67587" name="Rectangle 10"/>
          <p:cNvSpPr>
            <a:spLocks noChangeArrowheads="1"/>
          </p:cNvSpPr>
          <p:nvPr/>
        </p:nvSpPr>
        <p:spPr bwMode="auto">
          <a:xfrm>
            <a:off x="7229475" y="3733800"/>
            <a:ext cx="1457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200" i="0" dirty="0">
                <a:solidFill>
                  <a:schemeClr val="tx1"/>
                </a:solidFill>
                <a:latin typeface="Liberation Sans" panose="020B0604020202020204" pitchFamily="34" charset="0"/>
              </a:rPr>
              <a:t>Illustration 6B-1</a:t>
            </a:r>
          </a:p>
        </p:txBody>
      </p:sp>
      <p:sp>
        <p:nvSpPr>
          <p:cNvPr id="14" name="Text Box 3"/>
          <p:cNvSpPr txBox="1">
            <a:spLocks noChangeArrowheads="1"/>
          </p:cNvSpPr>
          <p:nvPr/>
        </p:nvSpPr>
        <p:spPr bwMode="auto">
          <a:xfrm>
            <a:off x="533400" y="1295400"/>
            <a:ext cx="8153400" cy="2308324"/>
          </a:xfrm>
          <a:prstGeom prst="rect">
            <a:avLst/>
          </a:prstGeom>
          <a:solidFill>
            <a:schemeClr val="bg1"/>
          </a:solidFill>
          <a:ln>
            <a:noFill/>
          </a:ln>
          <a:extLst/>
        </p:spPr>
        <p:txBody>
          <a:bodyPr>
            <a:spAutoFit/>
          </a:bodyPr>
          <a:lstStyle>
            <a:defPPr>
              <a:defRPr lang="en-US"/>
            </a:defPPr>
            <a:lvl1pPr>
              <a:lnSpc>
                <a:spcPct val="120000"/>
              </a:lnSpc>
              <a:spcBef>
                <a:spcPct val="50000"/>
              </a:spcBef>
              <a:buSzPct val="80000"/>
              <a:defRPr sz="2200" b="0" i="0">
                <a:solidFill>
                  <a:schemeClr val="tx1"/>
                </a:solidFill>
                <a:effectLst/>
                <a:latin typeface="Arial" charset="0"/>
              </a:defRPr>
            </a:lvl1pPr>
            <a:lvl2pPr marL="682625" lvl="1" indent="-450850">
              <a:lnSpc>
                <a:spcPct val="120000"/>
              </a:lnSpc>
              <a:spcBef>
                <a:spcPct val="50000"/>
              </a:spcBef>
              <a:buClr>
                <a:schemeClr val="accent6">
                  <a:lumMod val="50000"/>
                </a:schemeClr>
              </a:buClr>
              <a:buSzPct val="90000"/>
              <a:buFont typeface="Arial" pitchFamily="34" charset="0"/>
              <a:buChar char="►"/>
              <a:defRPr sz="2100" b="0" i="0">
                <a:solidFill>
                  <a:schemeClr val="tx1"/>
                </a:solidFill>
                <a:effectLst/>
                <a:latin typeface="Arial"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r>
              <a:rPr lang="en-US" sz="2000" b="1" dirty="0" smtClean="0">
                <a:latin typeface="Liberation Sans" panose="020B0604020202020204" pitchFamily="34" charset="0"/>
              </a:rPr>
              <a:t>Illustration:  </a:t>
            </a:r>
            <a:r>
              <a:rPr lang="en-US" sz="2000" dirty="0" smtClean="0">
                <a:latin typeface="Liberation Sans" panose="020B0604020202020204" pitchFamily="34" charset="0"/>
              </a:rPr>
              <a:t>Kishwaukee Company records show net sales of $200,000, beginning inventory $40,000, and cost of goods purchased $120,000. In the preceding year, the company realized a 30% gross profit rate. It expects to earn the same rate this year. Compute the estimated cost of the ending inventory at January 31 under the gross profit method.</a:t>
            </a:r>
          </a:p>
        </p:txBody>
      </p:sp>
      <p:pic>
        <p:nvPicPr>
          <p:cNvPr id="67592" name="Picture 9"/>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2590800" y="3429000"/>
            <a:ext cx="6096000" cy="3094038"/>
          </a:xfrm>
          <a:prstGeom prst="rect">
            <a:avLst/>
          </a:prstGeom>
          <a:noFill/>
          <a:ln w="19050"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sp>
        <p:nvSpPr>
          <p:cNvPr id="9" name="Line 9"/>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1"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smtClean="0">
                <a:solidFill>
                  <a:schemeClr val="tx2">
                    <a:lumMod val="75000"/>
                  </a:schemeClr>
                </a:solidFill>
                <a:latin typeface="Liberation Sans" panose="020B0604020202020204" pitchFamily="34" charset="0"/>
              </a:rPr>
              <a:t>Gross Profit Method</a:t>
            </a:r>
            <a:endParaRPr lang="en-US" sz="3200" i="0" dirty="0">
              <a:solidFill>
                <a:schemeClr val="tx2">
                  <a:lumMod val="75000"/>
                </a:schemeClr>
              </a:solidFill>
              <a:latin typeface="Liberation Sans" panose="020B0604020202020204" pitchFamily="34" charset="0"/>
            </a:endParaRPr>
          </a:p>
        </p:txBody>
      </p:sp>
      <p:sp>
        <p:nvSpPr>
          <p:cNvPr id="2" name="Rectangle 1"/>
          <p:cNvSpPr/>
          <p:nvPr/>
        </p:nvSpPr>
        <p:spPr>
          <a:xfrm>
            <a:off x="914400" y="5867400"/>
            <a:ext cx="1600200" cy="646331"/>
          </a:xfrm>
          <a:prstGeom prst="rect">
            <a:avLst/>
          </a:prstGeom>
        </p:spPr>
        <p:txBody>
          <a:bodyPr wrap="square">
            <a:spAutoFit/>
          </a:bodyPr>
          <a:lstStyle/>
          <a:p>
            <a:r>
              <a:rPr lang="en-US" sz="1200" i="0" dirty="0">
                <a:solidFill>
                  <a:schemeClr val="tx1"/>
                </a:solidFill>
                <a:latin typeface="Liberation Sans" panose="020B0604020202020204" pitchFamily="34" charset="0"/>
              </a:rPr>
              <a:t>Illustration 6B-2</a:t>
            </a:r>
          </a:p>
          <a:p>
            <a:r>
              <a:rPr lang="en-US" sz="1200" b="0" i="0" dirty="0">
                <a:solidFill>
                  <a:schemeClr val="tx1"/>
                </a:solidFill>
                <a:latin typeface="Liberation Sans" panose="020B0604020202020204" pitchFamily="34" charset="0"/>
              </a:rPr>
              <a:t>Example of gross </a:t>
            </a:r>
            <a:r>
              <a:rPr lang="en-US" sz="1200" b="0" i="0" dirty="0" smtClean="0">
                <a:solidFill>
                  <a:schemeClr val="tx1"/>
                </a:solidFill>
                <a:latin typeface="Liberation Sans" panose="020B0604020202020204" pitchFamily="34" charset="0"/>
              </a:rPr>
              <a:t>profit </a:t>
            </a:r>
            <a:r>
              <a:rPr lang="en-US" sz="1200" b="0" i="0" dirty="0">
                <a:solidFill>
                  <a:schemeClr val="tx1"/>
                </a:solidFill>
                <a:latin typeface="Liberation Sans" panose="020B0604020202020204" pitchFamily="34" charset="0"/>
              </a:rPr>
              <a:t>method</a:t>
            </a:r>
          </a:p>
        </p:txBody>
      </p:sp>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7391400" y="30480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endParaRPr lang="en-US" altLang="en-US" b="0" i="0" dirty="0">
              <a:solidFill>
                <a:schemeClr val="tx1"/>
              </a:solidFill>
              <a:latin typeface="Liberation Sans" panose="020B0604020202020204" pitchFamily="34" charset="0"/>
            </a:endParaRPr>
          </a:p>
        </p:txBody>
      </p:sp>
      <p:sp>
        <p:nvSpPr>
          <p:cNvPr id="68611" name="Text Box 6"/>
          <p:cNvSpPr txBox="1">
            <a:spLocks noChangeArrowheads="1"/>
          </p:cNvSpPr>
          <p:nvPr/>
        </p:nvSpPr>
        <p:spPr bwMode="auto">
          <a:xfrm>
            <a:off x="8229600" y="6369050"/>
            <a:ext cx="762000" cy="338138"/>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600" dirty="0" smtClean="0">
                <a:solidFill>
                  <a:schemeClr val="bg2"/>
                </a:solidFill>
                <a:latin typeface="Liberation Sans" panose="020B0604020202020204" pitchFamily="34" charset="0"/>
              </a:rPr>
              <a:t>LO 6</a:t>
            </a:r>
            <a:endParaRPr lang="en-US" altLang="en-US" sz="1600" dirty="0">
              <a:solidFill>
                <a:schemeClr val="bg2"/>
              </a:solidFill>
              <a:latin typeface="Liberation Sans" panose="020B0604020202020204" pitchFamily="34" charset="0"/>
            </a:endParaRPr>
          </a:p>
        </p:txBody>
      </p:sp>
      <p:sp>
        <p:nvSpPr>
          <p:cNvPr id="48134" name="Text Box 7"/>
          <p:cNvSpPr txBox="1">
            <a:spLocks noChangeArrowheads="1"/>
          </p:cNvSpPr>
          <p:nvPr/>
        </p:nvSpPr>
        <p:spPr bwMode="auto">
          <a:xfrm>
            <a:off x="533400" y="1295400"/>
            <a:ext cx="8382000" cy="1849289"/>
          </a:xfrm>
          <a:prstGeom prst="rect">
            <a:avLst/>
          </a:prstGeom>
          <a:solidFill>
            <a:schemeClr val="bg1"/>
          </a:solidFill>
          <a:ln>
            <a:noFill/>
          </a:ln>
          <a:extLst/>
        </p:spPr>
        <p:txBody>
          <a:bodyPr>
            <a:spAutoFit/>
          </a:bodyPr>
          <a:lstStyle>
            <a:defPPr>
              <a:defRPr lang="en-US"/>
            </a:defPPr>
            <a:lvl1pPr>
              <a:lnSpc>
                <a:spcPct val="120000"/>
              </a:lnSpc>
              <a:spcBef>
                <a:spcPct val="50000"/>
              </a:spcBef>
              <a:buSzPct val="80000"/>
              <a:defRPr sz="2400" i="0">
                <a:solidFill>
                  <a:schemeClr val="tx1"/>
                </a:solidFill>
                <a:effectLst/>
                <a:latin typeface="Arial" charset="0"/>
              </a:defRPr>
            </a:lvl1pPr>
            <a:lvl2pPr marL="692150" lvl="1" indent="-457200">
              <a:lnSpc>
                <a:spcPct val="120000"/>
              </a:lnSpc>
              <a:spcBef>
                <a:spcPct val="50000"/>
              </a:spcBef>
              <a:buSzPct val="95000"/>
              <a:buFontTx/>
              <a:buAutoNum type="arabicParenR"/>
              <a:defRPr sz="2200" b="0" i="0">
                <a:solidFill>
                  <a:schemeClr val="tx1"/>
                </a:solidFill>
                <a:effectLst/>
                <a:latin typeface="Arial"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682625" lvl="1" indent="-450850">
              <a:buClr>
                <a:schemeClr val="accent6">
                  <a:lumMod val="50000"/>
                </a:schemeClr>
              </a:buClr>
              <a:buSzPct val="90000"/>
              <a:buFont typeface="Arial" pitchFamily="34" charset="0"/>
              <a:buChar char="►"/>
              <a:defRPr/>
            </a:pPr>
            <a:r>
              <a:rPr lang="en-US" dirty="0" smtClean="0">
                <a:latin typeface="Liberation Sans" panose="020B0604020202020204" pitchFamily="34" charset="0"/>
              </a:rPr>
              <a:t>Retail companies establish a relationship between cost and sales price. </a:t>
            </a:r>
          </a:p>
          <a:p>
            <a:pPr marL="682625" lvl="1" indent="-450850">
              <a:buClr>
                <a:schemeClr val="accent6">
                  <a:lumMod val="50000"/>
                </a:schemeClr>
              </a:buClr>
              <a:buSzPct val="90000"/>
              <a:buFont typeface="Arial" pitchFamily="34" charset="0"/>
              <a:buChar char="►"/>
              <a:defRPr/>
            </a:pPr>
            <a:r>
              <a:rPr lang="en-US" dirty="0" smtClean="0">
                <a:latin typeface="Liberation Sans" panose="020B0604020202020204" pitchFamily="34" charset="0"/>
              </a:rPr>
              <a:t>Company applies cost-to-retail percentage to ending inventory at retail prices to determine inventory at cost.</a:t>
            </a:r>
          </a:p>
        </p:txBody>
      </p:sp>
      <p:sp>
        <p:nvSpPr>
          <p:cNvPr id="68613" name="Rectangle 10"/>
          <p:cNvSpPr>
            <a:spLocks noChangeArrowheads="1"/>
          </p:cNvSpPr>
          <p:nvPr/>
        </p:nvSpPr>
        <p:spPr bwMode="auto">
          <a:xfrm>
            <a:off x="914400" y="6172200"/>
            <a:ext cx="2667000"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90488" tIns="44450" rIns="90488" bIns="44450">
            <a:spAutoFit/>
          </a:bodyPr>
          <a:lstStyle>
            <a:lvl1pPr marL="109538">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marL="0"/>
            <a:r>
              <a:rPr lang="en-US" altLang="en-US" sz="1200" i="0" dirty="0">
                <a:solidFill>
                  <a:schemeClr val="tx1"/>
                </a:solidFill>
                <a:latin typeface="Liberation Sans" panose="020B0604020202020204" pitchFamily="34" charset="0"/>
              </a:rPr>
              <a:t>Illustration 6B-3</a:t>
            </a:r>
          </a:p>
          <a:p>
            <a:pPr marL="0"/>
            <a:r>
              <a:rPr lang="en-US" sz="1200" b="0" i="0" dirty="0">
                <a:solidFill>
                  <a:schemeClr val="tx1"/>
                </a:solidFill>
                <a:latin typeface="Liberation Sans" panose="020B0604020202020204" pitchFamily="34" charset="0"/>
              </a:rPr>
              <a:t>Retail inventory method formulas</a:t>
            </a:r>
            <a:endParaRPr lang="en-US" altLang="en-US" sz="1200" b="0" i="0" dirty="0">
              <a:solidFill>
                <a:schemeClr val="tx1"/>
              </a:solidFill>
              <a:latin typeface="Liberation Sans" panose="020B0604020202020204" pitchFamily="34" charset="0"/>
            </a:endParaRPr>
          </a:p>
        </p:txBody>
      </p:sp>
      <p:pic>
        <p:nvPicPr>
          <p:cNvPr id="68617" name="Picture 1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3352800"/>
            <a:ext cx="8534400" cy="276985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11" name="Line 9"/>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2"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smtClean="0">
                <a:solidFill>
                  <a:schemeClr val="tx2">
                    <a:lumMod val="75000"/>
                  </a:schemeClr>
                </a:solidFill>
                <a:latin typeface="Liberation Sans" panose="020B0604020202020204" pitchFamily="34" charset="0"/>
              </a:rPr>
              <a:t>Retail Inventory Method</a:t>
            </a:r>
            <a:endParaRPr lang="en-US" sz="3200" i="0" dirty="0">
              <a:solidFill>
                <a:schemeClr val="tx2">
                  <a:lumMod val="75000"/>
                </a:schemeClr>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2362200"/>
            <a:ext cx="8534400" cy="2616200"/>
          </a:xfrm>
          <a:prstGeom prst="rect">
            <a:avLst/>
          </a:prstGeom>
          <a:noFill/>
          <a:ln w="19050" algn="ctr">
            <a:solidFill>
              <a:schemeClr val="tx1"/>
            </a:solidFill>
            <a:miter lim="800000"/>
            <a:headEnd/>
            <a:tailEnd/>
          </a:ln>
          <a:extLst>
            <a:ext uri="{909E8E84-426E-40DD-AFC4-6F175D3DCCD1}">
              <a14:hiddenFill xmlns:a14="http://schemas.microsoft.com/office/drawing/2010/main">
                <a:solidFill>
                  <a:schemeClr val="bg1"/>
                </a:solidFill>
              </a14:hiddenFill>
            </a:ext>
          </a:extLst>
        </p:spPr>
      </p:pic>
      <p:sp>
        <p:nvSpPr>
          <p:cNvPr id="69635" name="Text Box 4"/>
          <p:cNvSpPr txBox="1">
            <a:spLocks noChangeArrowheads="1"/>
          </p:cNvSpPr>
          <p:nvPr/>
        </p:nvSpPr>
        <p:spPr bwMode="auto">
          <a:xfrm>
            <a:off x="7391400" y="30480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endParaRPr lang="en-US" altLang="en-US" b="0" i="0" dirty="0">
              <a:solidFill>
                <a:schemeClr val="tx1"/>
              </a:solidFill>
              <a:latin typeface="Liberation Sans" panose="020B0604020202020204" pitchFamily="34" charset="0"/>
            </a:endParaRPr>
          </a:p>
        </p:txBody>
      </p:sp>
      <p:sp>
        <p:nvSpPr>
          <p:cNvPr id="14" name="Text Box 3"/>
          <p:cNvSpPr txBox="1">
            <a:spLocks noChangeArrowheads="1"/>
          </p:cNvSpPr>
          <p:nvPr/>
        </p:nvSpPr>
        <p:spPr bwMode="auto">
          <a:xfrm>
            <a:off x="533400" y="1295400"/>
            <a:ext cx="8153400" cy="832279"/>
          </a:xfrm>
          <a:prstGeom prst="rect">
            <a:avLst/>
          </a:prstGeom>
          <a:solidFill>
            <a:schemeClr val="bg1"/>
          </a:solidFill>
          <a:ln>
            <a:noFill/>
          </a:ln>
          <a:extLst/>
        </p:spPr>
        <p:txBody>
          <a:bodyPr>
            <a:spAutoFit/>
          </a:bodyPr>
          <a:lstStyle>
            <a:defPPr>
              <a:defRPr lang="en-US"/>
            </a:defPPr>
            <a:lvl1pPr>
              <a:lnSpc>
                <a:spcPct val="120000"/>
              </a:lnSpc>
              <a:spcBef>
                <a:spcPct val="50000"/>
              </a:spcBef>
              <a:buSzPct val="80000"/>
              <a:defRPr sz="2200" b="0" i="0">
                <a:solidFill>
                  <a:schemeClr val="tx1"/>
                </a:solidFill>
                <a:effectLst/>
                <a:latin typeface="Arial" charset="0"/>
              </a:defRPr>
            </a:lvl1pPr>
            <a:lvl2pPr marL="682625" lvl="1" indent="-450850">
              <a:lnSpc>
                <a:spcPct val="120000"/>
              </a:lnSpc>
              <a:spcBef>
                <a:spcPct val="50000"/>
              </a:spcBef>
              <a:buClr>
                <a:schemeClr val="accent6">
                  <a:lumMod val="50000"/>
                </a:schemeClr>
              </a:buClr>
              <a:buSzPct val="90000"/>
              <a:buFont typeface="Arial" pitchFamily="34" charset="0"/>
              <a:buChar char="►"/>
              <a:defRPr sz="2100" b="0" i="0">
                <a:solidFill>
                  <a:schemeClr val="tx1"/>
                </a:solidFill>
                <a:effectLst/>
                <a:latin typeface="Arial"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r>
              <a:rPr lang="en-US" sz="2100" b="1" dirty="0" smtClean="0">
                <a:latin typeface="Liberation Sans" panose="020B0604020202020204" pitchFamily="34" charset="0"/>
              </a:rPr>
              <a:t>Illustration: </a:t>
            </a:r>
            <a:r>
              <a:rPr lang="en-US" sz="2100" dirty="0" smtClean="0">
                <a:latin typeface="Liberation Sans" panose="020B0604020202020204" pitchFamily="34" charset="0"/>
              </a:rPr>
              <a:t> It is not necessary to take a physical inventory to determine the estimated cost of goods on hand at any given time.</a:t>
            </a:r>
          </a:p>
        </p:txBody>
      </p:sp>
      <p:sp>
        <p:nvSpPr>
          <p:cNvPr id="13" name="Rectangle 10"/>
          <p:cNvSpPr>
            <a:spLocks noChangeArrowheads="1"/>
          </p:cNvSpPr>
          <p:nvPr/>
        </p:nvSpPr>
        <p:spPr bwMode="auto">
          <a:xfrm>
            <a:off x="3835400" y="2209800"/>
            <a:ext cx="1346200" cy="273050"/>
          </a:xfrm>
          <a:prstGeom prst="rect">
            <a:avLst/>
          </a:prstGeom>
          <a:solidFill>
            <a:schemeClr val="accent3"/>
          </a:solidFill>
          <a:ln w="12700" algn="ctr">
            <a:solidFill>
              <a:schemeClr val="tx1"/>
            </a:solidFill>
            <a:miter lim="800000"/>
            <a:headEnd/>
            <a:tailEnd/>
          </a:ln>
          <a:effectLst/>
        </p:spPr>
        <p:txBody>
          <a:bodyPr wrap="none" lIns="90488" tIns="44450" rIns="90488" bIns="44450">
            <a:spAutoFit/>
          </a:bodyPr>
          <a:lstStyle/>
          <a:p>
            <a:pPr algn="ctr">
              <a:defRPr/>
            </a:pPr>
            <a:r>
              <a:rPr lang="en-US" sz="1200" i="0" dirty="0">
                <a:solidFill>
                  <a:schemeClr val="tx1"/>
                </a:solidFill>
                <a:latin typeface="Liberation Sans" panose="020B0604020202020204" pitchFamily="34" charset="0"/>
              </a:rPr>
              <a:t>Illustration 6B-4</a:t>
            </a:r>
          </a:p>
        </p:txBody>
      </p:sp>
      <p:sp>
        <p:nvSpPr>
          <p:cNvPr id="69638" name="Rectangle 2"/>
          <p:cNvSpPr>
            <a:spLocks noChangeArrowheads="1"/>
          </p:cNvSpPr>
          <p:nvPr/>
        </p:nvSpPr>
        <p:spPr bwMode="auto">
          <a:xfrm>
            <a:off x="515938" y="5159375"/>
            <a:ext cx="832326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50000"/>
              </a:spcBef>
              <a:buSzPct val="80000"/>
            </a:pPr>
            <a:r>
              <a:rPr lang="en-US" altLang="en-US" sz="1800" b="0" i="0" dirty="0">
                <a:solidFill>
                  <a:schemeClr val="tx1"/>
                </a:solidFill>
                <a:latin typeface="Liberation Sans" panose="020B0604020202020204" pitchFamily="34" charset="0"/>
              </a:rPr>
              <a:t>The major disadvantage of the retail method is that it is an averaging technique. It may produce an incorrect inventory valuation if the mix of the ending inventory is not representative of the mix in the goods available for sale.</a:t>
            </a:r>
          </a:p>
        </p:txBody>
      </p:sp>
      <p:sp>
        <p:nvSpPr>
          <p:cNvPr id="69639" name="Text Box 6"/>
          <p:cNvSpPr txBox="1">
            <a:spLocks noChangeArrowheads="1"/>
          </p:cNvSpPr>
          <p:nvPr/>
        </p:nvSpPr>
        <p:spPr bwMode="auto">
          <a:xfrm>
            <a:off x="8229600" y="6369050"/>
            <a:ext cx="762000" cy="338138"/>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600" dirty="0" smtClean="0">
                <a:solidFill>
                  <a:schemeClr val="bg2"/>
                </a:solidFill>
                <a:latin typeface="Liberation Sans" panose="020B0604020202020204" pitchFamily="34" charset="0"/>
              </a:rPr>
              <a:t>LO 6</a:t>
            </a:r>
            <a:endParaRPr lang="en-US" altLang="en-US" sz="1600" dirty="0">
              <a:solidFill>
                <a:schemeClr val="bg2"/>
              </a:solidFill>
              <a:latin typeface="Liberation Sans" panose="020B0604020202020204" pitchFamily="34" charset="0"/>
            </a:endParaRPr>
          </a:p>
        </p:txBody>
      </p:sp>
      <p:sp>
        <p:nvSpPr>
          <p:cNvPr id="10" name="Line 9"/>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1"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buSzPct val="80000"/>
              <a:defRPr/>
            </a:pPr>
            <a:r>
              <a:rPr lang="en-US" sz="3200" i="0" dirty="0" smtClean="0">
                <a:solidFill>
                  <a:schemeClr val="tx2">
                    <a:lumMod val="75000"/>
                  </a:schemeClr>
                </a:solidFill>
                <a:latin typeface="Liberation Sans" panose="020B0604020202020204" pitchFamily="34" charset="0"/>
              </a:rPr>
              <a:t>Retail Inventory Method</a:t>
            </a:r>
            <a:endParaRPr lang="en-US" sz="3200" i="0" dirty="0">
              <a:solidFill>
                <a:schemeClr val="tx2">
                  <a:lumMod val="75000"/>
                </a:schemeClr>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1</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21642"/>
            <a:ext cx="8557203" cy="3387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6980237"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3634" y="4264134"/>
            <a:ext cx="1688766" cy="2212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533400" y="25908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defRPr/>
            </a:pPr>
            <a:r>
              <a:rPr lang="en-US" altLang="en-US" sz="2400" i="0" dirty="0" smtClean="0">
                <a:solidFill>
                  <a:schemeClr val="accent2">
                    <a:lumMod val="75000"/>
                  </a:schemeClr>
                </a:solidFill>
                <a:latin typeface="Liberation Sans" panose="020B0604020202020204" pitchFamily="34" charset="0"/>
              </a:rPr>
              <a:t>Relevant Facts</a:t>
            </a:r>
            <a:endParaRPr lang="en-US" altLang="en-US" sz="2400" i="0" dirty="0">
              <a:solidFill>
                <a:schemeClr val="accent2">
                  <a:lumMod val="75000"/>
                </a:schemeClr>
              </a:solidFill>
              <a:latin typeface="Liberation Sans" panose="020B0604020202020204" pitchFamily="34" charset="0"/>
            </a:endParaRPr>
          </a:p>
        </p:txBody>
      </p:sp>
      <p:sp>
        <p:nvSpPr>
          <p:cNvPr id="70660" name="Rectangle 3"/>
          <p:cNvSpPr>
            <a:spLocks noChangeArrowheads="1"/>
          </p:cNvSpPr>
          <p:nvPr/>
        </p:nvSpPr>
        <p:spPr bwMode="auto">
          <a:xfrm>
            <a:off x="533400" y="3124200"/>
            <a:ext cx="8077200" cy="29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wrap="square">
            <a:spAutoFit/>
          </a:bodyPr>
          <a:lstStyle>
            <a:lvl1pPr marL="342900" indent="-342900">
              <a:defRPr sz="2800" b="1" i="1">
                <a:solidFill>
                  <a:srgbClr val="BC0000"/>
                </a:solidFill>
                <a:latin typeface="Comic Sans MS" pitchFamily="66" charset="0"/>
              </a:defRPr>
            </a:lvl1pPr>
            <a:lvl2pPr marL="690563"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marL="1588" lvl="1" indent="0">
              <a:lnSpc>
                <a:spcPct val="125000"/>
              </a:lnSpc>
              <a:spcBef>
                <a:spcPct val="50000"/>
              </a:spcBef>
              <a:buClr>
                <a:srgbClr val="800000"/>
              </a:buClr>
              <a:buSzPct val="80000"/>
            </a:pPr>
            <a:r>
              <a:rPr lang="en-US" altLang="en-US" sz="1900" i="0" dirty="0" smtClean="0">
                <a:solidFill>
                  <a:schemeClr val="tx1"/>
                </a:solidFill>
                <a:latin typeface="Liberation Sans" panose="020B0604020202020204" pitchFamily="34" charset="0"/>
              </a:rPr>
              <a:t>Similarities</a:t>
            </a:r>
          </a:p>
          <a:p>
            <a:pPr lvl="1">
              <a:lnSpc>
                <a:spcPct val="125000"/>
              </a:lnSpc>
              <a:spcBef>
                <a:spcPct val="50000"/>
              </a:spcBef>
              <a:buClr>
                <a:srgbClr val="800000"/>
              </a:buClr>
              <a:buSzPct val="80000"/>
              <a:buFont typeface="Wingdings" pitchFamily="2" charset="2"/>
              <a:buChar char="u"/>
            </a:pPr>
            <a:r>
              <a:rPr lang="en-US" sz="1900" b="0" i="0" dirty="0" smtClean="0">
                <a:solidFill>
                  <a:schemeClr val="tx1"/>
                </a:solidFill>
                <a:latin typeface="Liberation Sans" panose="020B0604020202020204" pitchFamily="34" charset="0"/>
              </a:rPr>
              <a:t>IFRS </a:t>
            </a:r>
            <a:r>
              <a:rPr lang="en-US" sz="1900" b="0" i="0" dirty="0">
                <a:solidFill>
                  <a:schemeClr val="tx1"/>
                </a:solidFill>
                <a:latin typeface="Liberation Sans" panose="020B0604020202020204" pitchFamily="34" charset="0"/>
              </a:rPr>
              <a:t>and GAAP account for inventory acquisitions at historical cost and value inventory at </a:t>
            </a:r>
            <a:r>
              <a:rPr lang="en-US" sz="1900" b="0" i="0" dirty="0" smtClean="0">
                <a:solidFill>
                  <a:schemeClr val="tx1"/>
                </a:solidFill>
                <a:latin typeface="Liberation Sans" panose="020B0604020202020204" pitchFamily="34" charset="0"/>
              </a:rPr>
              <a:t>the lower-of-cost-or-net-realizable </a:t>
            </a:r>
            <a:r>
              <a:rPr lang="en-US" sz="1900" b="0" i="0" dirty="0">
                <a:solidFill>
                  <a:schemeClr val="tx1"/>
                </a:solidFill>
                <a:latin typeface="Liberation Sans" panose="020B0604020202020204" pitchFamily="34" charset="0"/>
              </a:rPr>
              <a:t>value subsequent to acquisition</a:t>
            </a:r>
            <a:r>
              <a:rPr lang="en-US" sz="1900" b="0" i="0" dirty="0" smtClean="0">
                <a:solidFill>
                  <a:schemeClr val="tx1"/>
                </a:solidFill>
                <a:latin typeface="Liberation Sans" panose="020B0604020202020204" pitchFamily="34" charset="0"/>
              </a:rPr>
              <a:t>.</a:t>
            </a:r>
          </a:p>
          <a:p>
            <a:pPr lvl="1">
              <a:lnSpc>
                <a:spcPct val="125000"/>
              </a:lnSpc>
              <a:spcBef>
                <a:spcPct val="50000"/>
              </a:spcBef>
              <a:buClr>
                <a:srgbClr val="800000"/>
              </a:buClr>
              <a:buSzPct val="80000"/>
              <a:buFont typeface="Wingdings" pitchFamily="2" charset="2"/>
              <a:buChar char="u"/>
            </a:pPr>
            <a:r>
              <a:rPr lang="en-US" sz="1900" b="0" i="0" dirty="0" smtClean="0">
                <a:solidFill>
                  <a:schemeClr val="tx1"/>
                </a:solidFill>
                <a:latin typeface="Liberation Sans" panose="020B0604020202020204" pitchFamily="34" charset="0"/>
              </a:rPr>
              <a:t>Who </a:t>
            </a:r>
            <a:r>
              <a:rPr lang="en-US" sz="1900" b="0" i="0" dirty="0">
                <a:solidFill>
                  <a:schemeClr val="tx1"/>
                </a:solidFill>
                <a:latin typeface="Liberation Sans" panose="020B0604020202020204" pitchFamily="34" charset="0"/>
              </a:rPr>
              <a:t>owns the goods—goods in transit or consigned goods—as well as the costs to include in </a:t>
            </a:r>
            <a:r>
              <a:rPr lang="en-US" sz="1900" b="0" i="0" dirty="0" smtClean="0">
                <a:solidFill>
                  <a:schemeClr val="tx1"/>
                </a:solidFill>
                <a:latin typeface="Liberation Sans" panose="020B0604020202020204" pitchFamily="34" charset="0"/>
              </a:rPr>
              <a:t>inventory are </a:t>
            </a:r>
            <a:r>
              <a:rPr lang="en-US" sz="1900" b="0" i="0" dirty="0">
                <a:solidFill>
                  <a:schemeClr val="tx1"/>
                </a:solidFill>
                <a:latin typeface="Liberation Sans" panose="020B0604020202020204" pitchFamily="34" charset="0"/>
              </a:rPr>
              <a:t>essentially accounted for the same under IFRS and GAAP.</a:t>
            </a:r>
            <a:endParaRPr lang="en-US" altLang="en-US" sz="1900" b="0" i="0" dirty="0">
              <a:solidFill>
                <a:schemeClr val="tx1"/>
              </a:solidFill>
              <a:latin typeface="Liberation Sans" panose="020B0604020202020204" pitchFamily="34" charset="0"/>
            </a:endParaRPr>
          </a:p>
        </p:txBody>
      </p:sp>
      <p:sp>
        <p:nvSpPr>
          <p:cNvPr id="6" name="Rectangle 5"/>
          <p:cNvSpPr>
            <a:spLocks noChangeArrowheads="1"/>
          </p:cNvSpPr>
          <p:nvPr/>
        </p:nvSpPr>
        <p:spPr bwMode="auto">
          <a:xfrm>
            <a:off x="290286" y="1579245"/>
            <a:ext cx="2249714" cy="677228"/>
          </a:xfrm>
          <a:prstGeom prst="rect">
            <a:avLst/>
          </a:prstGeom>
          <a:solidFill>
            <a:schemeClr val="bg1">
              <a:lumMod val="85000"/>
            </a:schemeClr>
          </a:solidFill>
          <a:ln>
            <a:noFill/>
          </a:ln>
          <a:effectLst/>
        </p:spPr>
        <p:txBody>
          <a:bodyPr wrap="none" lIns="86493" tIns="43247" rIns="86493" bIns="43247" anchor="ctr"/>
          <a:lstStyle/>
          <a:p>
            <a:pPr algn="l"/>
            <a:r>
              <a:rPr lang="en-US" altLang="en-US" sz="1700" b="1" i="0" dirty="0">
                <a:solidFill>
                  <a:schemeClr val="tx1"/>
                </a:solidFill>
                <a:latin typeface="Liberation Sans" panose="020B0604020202020204" pitchFamily="34" charset="0"/>
              </a:rPr>
              <a:t>LEARNING</a:t>
            </a:r>
          </a:p>
          <a:p>
            <a:pPr algn="l"/>
            <a:r>
              <a:rPr lang="en-US" altLang="en-US" sz="1700" b="1" i="0" dirty="0">
                <a:solidFill>
                  <a:schemeClr val="tx1"/>
                </a:solidFill>
                <a:latin typeface="Liberation Sans" panose="020B0604020202020204" pitchFamily="34" charset="0"/>
              </a:rPr>
              <a:t>OBJECTIVE</a:t>
            </a:r>
          </a:p>
        </p:txBody>
      </p:sp>
      <p:sp>
        <p:nvSpPr>
          <p:cNvPr id="7" name="Rectangle 5"/>
          <p:cNvSpPr>
            <a:spLocks noChangeArrowheads="1"/>
          </p:cNvSpPr>
          <p:nvPr/>
        </p:nvSpPr>
        <p:spPr bwMode="auto">
          <a:xfrm>
            <a:off x="2540000" y="1447800"/>
            <a:ext cx="6241143" cy="928688"/>
          </a:xfrm>
          <a:prstGeom prst="rect">
            <a:avLst/>
          </a:prstGeom>
          <a:solidFill>
            <a:srgbClr val="0027A4"/>
          </a:solidFill>
          <a:ln>
            <a:noFill/>
          </a:ln>
          <a:effectLst/>
        </p:spPr>
        <p:txBody>
          <a:bodyPr wrap="square" lIns="86493" tIns="27432" rIns="86493" bIns="43247" anchor="ctr"/>
          <a:lstStyle/>
          <a:p>
            <a:pPr marL="111120" algn="l"/>
            <a:r>
              <a:rPr lang="en-US" sz="2200" i="0" dirty="0" smtClean="0">
                <a:solidFill>
                  <a:schemeClr val="bg1"/>
                </a:solidFill>
                <a:latin typeface="Liberation Sans" panose="020B0604020202020204" pitchFamily="34" charset="0"/>
              </a:rPr>
              <a:t>Compare </a:t>
            </a:r>
            <a:r>
              <a:rPr lang="en-US" sz="2200" i="0" dirty="0">
                <a:solidFill>
                  <a:schemeClr val="bg1"/>
                </a:solidFill>
                <a:latin typeface="Liberation Sans" panose="020B0604020202020204" pitchFamily="34" charset="0"/>
              </a:rPr>
              <a:t>the accounting for inventories under GAAP and IFRS.</a:t>
            </a:r>
          </a:p>
        </p:txBody>
      </p:sp>
      <p:sp>
        <p:nvSpPr>
          <p:cNvPr id="8" name="Oval 7"/>
          <p:cNvSpPr/>
          <p:nvPr/>
        </p:nvSpPr>
        <p:spPr bwMode="auto">
          <a:xfrm>
            <a:off x="1872343" y="1659255"/>
            <a:ext cx="522514" cy="51435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r>
              <a:rPr lang="en-US" sz="2500" i="0" dirty="0">
                <a:solidFill>
                  <a:schemeClr val="bg1"/>
                </a:solidFill>
                <a:latin typeface="Liberation Sans" panose="020B0604020202020204" pitchFamily="34" charset="0"/>
              </a:rPr>
              <a:t>7</a:t>
            </a:r>
          </a:p>
        </p:txBody>
      </p:sp>
      <p:sp>
        <p:nvSpPr>
          <p:cNvPr id="9" name="Text Box 6"/>
          <p:cNvSpPr txBox="1">
            <a:spLocks noChangeArrowheads="1"/>
          </p:cNvSpPr>
          <p:nvPr/>
        </p:nvSpPr>
        <p:spPr bwMode="auto">
          <a:xfrm>
            <a:off x="8229600" y="6369050"/>
            <a:ext cx="762000" cy="338138"/>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600" dirty="0" smtClean="0">
                <a:solidFill>
                  <a:schemeClr val="bg2"/>
                </a:solidFill>
                <a:latin typeface="Liberation Sans" panose="020B0604020202020204" pitchFamily="34" charset="0"/>
              </a:rPr>
              <a:t>LO 7</a:t>
            </a:r>
            <a:endParaRPr lang="en-US" altLang="en-US" sz="1600" dirty="0">
              <a:solidFill>
                <a:schemeClr val="bg2"/>
              </a:solidFill>
              <a:latin typeface="Liberation Sans" panose="020B0604020202020204" pitchFamily="34" charset="0"/>
            </a:endParaRPr>
          </a:p>
        </p:txBody>
      </p:sp>
      <p:sp>
        <p:nvSpPr>
          <p:cNvPr id="10" name="Rectangle 4"/>
          <p:cNvSpPr>
            <a:spLocks noChangeArrowheads="1"/>
          </p:cNvSpPr>
          <p:nvPr/>
        </p:nvSpPr>
        <p:spPr bwMode="auto">
          <a:xfrm>
            <a:off x="0" y="411163"/>
            <a:ext cx="9140825" cy="639762"/>
          </a:xfrm>
          <a:prstGeom prst="rect">
            <a:avLst/>
          </a:prstGeom>
          <a:solidFill>
            <a:srgbClr val="A50021"/>
          </a:solidFill>
          <a:ln w="12700" cap="sq">
            <a:solidFill>
              <a:srgbClr val="A5002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sp>
        <p:nvSpPr>
          <p:cNvPr id="11" name="Rectangle 5"/>
          <p:cNvSpPr>
            <a:spLocks noChangeArrowheads="1"/>
          </p:cNvSpPr>
          <p:nvPr/>
        </p:nvSpPr>
        <p:spPr bwMode="auto">
          <a:xfrm>
            <a:off x="0" y="1016000"/>
            <a:ext cx="9144000" cy="128588"/>
          </a:xfrm>
          <a:prstGeom prst="rect">
            <a:avLst/>
          </a:prstGeom>
          <a:solidFill>
            <a:srgbClr val="ADADAD"/>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0"/>
            <a:ext cx="895350" cy="89535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sp>
        <p:nvSpPr>
          <p:cNvPr id="13" name="Text Box 8"/>
          <p:cNvSpPr txBox="1">
            <a:spLocks noChangeArrowheads="1"/>
          </p:cNvSpPr>
          <p:nvPr/>
        </p:nvSpPr>
        <p:spPr bwMode="auto">
          <a:xfrm>
            <a:off x="1905000" y="414338"/>
            <a:ext cx="4114800" cy="582211"/>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lIns="90488" tIns="44450" rIns="90488" bIns="44450">
            <a:spAutoFit/>
          </a:bodyPr>
          <a:lstStyle>
            <a:lvl1pPr marL="114300">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pPr algn="l">
              <a:spcBef>
                <a:spcPct val="50000"/>
              </a:spcBef>
            </a:pPr>
            <a:r>
              <a:rPr lang="en-US" altLang="en-US" sz="3200" i="0" dirty="0">
                <a:latin typeface="Liberation Sans" panose="020B0604020202020204" pitchFamily="34" charset="0"/>
              </a:rPr>
              <a:t>A Look at IFRS</a:t>
            </a:r>
          </a:p>
        </p:txBody>
      </p:sp>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ChangeArrowheads="1"/>
          </p:cNvSpPr>
          <p:nvPr/>
        </p:nvSpPr>
        <p:spPr bwMode="auto">
          <a:xfrm>
            <a:off x="533400" y="1981200"/>
            <a:ext cx="8077200" cy="403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wrap="square">
            <a:spAutoFit/>
          </a:bodyPr>
          <a:lstStyle>
            <a:lvl1pPr marL="342900" indent="-342900">
              <a:defRPr sz="2800" b="1" i="1">
                <a:solidFill>
                  <a:srgbClr val="BC0000"/>
                </a:solidFill>
                <a:latin typeface="Comic Sans MS" pitchFamily="66" charset="0"/>
              </a:defRPr>
            </a:lvl1pPr>
            <a:lvl2pPr marL="690563"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marL="1588" lvl="1" indent="0">
              <a:lnSpc>
                <a:spcPct val="125000"/>
              </a:lnSpc>
              <a:spcBef>
                <a:spcPct val="50000"/>
              </a:spcBef>
              <a:buClr>
                <a:srgbClr val="800000"/>
              </a:buClr>
              <a:buSzPct val="80000"/>
            </a:pPr>
            <a:r>
              <a:rPr lang="en-US" altLang="en-US" sz="1900" i="0" dirty="0" smtClean="0">
                <a:solidFill>
                  <a:schemeClr val="tx1"/>
                </a:solidFill>
                <a:latin typeface="Liberation Sans" panose="020B0604020202020204" pitchFamily="34" charset="0"/>
              </a:rPr>
              <a:t>Differences</a:t>
            </a:r>
          </a:p>
          <a:p>
            <a:pPr lvl="1">
              <a:lnSpc>
                <a:spcPct val="125000"/>
              </a:lnSpc>
              <a:spcBef>
                <a:spcPct val="50000"/>
              </a:spcBef>
              <a:buClr>
                <a:srgbClr val="800000"/>
              </a:buClr>
              <a:buSzPct val="80000"/>
              <a:buFont typeface="Wingdings" pitchFamily="2" charset="2"/>
              <a:buChar char="u"/>
            </a:pPr>
            <a:r>
              <a:rPr lang="en-US" sz="1900" b="0" i="0" dirty="0" smtClean="0">
                <a:solidFill>
                  <a:schemeClr val="tx1"/>
                </a:solidFill>
                <a:latin typeface="Liberation Sans" panose="020B0604020202020204" pitchFamily="34" charset="0"/>
              </a:rPr>
              <a:t>The </a:t>
            </a:r>
            <a:r>
              <a:rPr lang="en-US" sz="1900" b="0" i="0" dirty="0">
                <a:solidFill>
                  <a:schemeClr val="tx1"/>
                </a:solidFill>
                <a:latin typeface="Liberation Sans" panose="020B0604020202020204" pitchFamily="34" charset="0"/>
              </a:rPr>
              <a:t>requirements for accounting for and reporting inventories are more principles-based </a:t>
            </a:r>
            <a:r>
              <a:rPr lang="en-US" sz="1900" b="0" i="0" dirty="0" smtClean="0">
                <a:solidFill>
                  <a:schemeClr val="tx1"/>
                </a:solidFill>
                <a:latin typeface="Liberation Sans" panose="020B0604020202020204" pitchFamily="34" charset="0"/>
              </a:rPr>
              <a:t>under IFRS</a:t>
            </a:r>
            <a:r>
              <a:rPr lang="en-US" sz="1900" b="0" i="0" dirty="0">
                <a:solidFill>
                  <a:schemeClr val="tx1"/>
                </a:solidFill>
                <a:latin typeface="Liberation Sans" panose="020B0604020202020204" pitchFamily="34" charset="0"/>
              </a:rPr>
              <a:t>. That is, GAAP provides more detailed guidelines in inventory accounting</a:t>
            </a:r>
            <a:r>
              <a:rPr lang="en-US" sz="1900" b="0" i="0" dirty="0" smtClean="0">
                <a:solidFill>
                  <a:schemeClr val="tx1"/>
                </a:solidFill>
                <a:latin typeface="Liberation Sans" panose="020B0604020202020204" pitchFamily="34" charset="0"/>
              </a:rPr>
              <a:t>. </a:t>
            </a:r>
          </a:p>
          <a:p>
            <a:pPr lvl="1">
              <a:lnSpc>
                <a:spcPct val="125000"/>
              </a:lnSpc>
              <a:spcBef>
                <a:spcPct val="50000"/>
              </a:spcBef>
              <a:buClr>
                <a:srgbClr val="800000"/>
              </a:buClr>
              <a:buSzPct val="80000"/>
              <a:buFont typeface="Wingdings" pitchFamily="2" charset="2"/>
              <a:buChar char="u"/>
            </a:pPr>
            <a:r>
              <a:rPr lang="en-US" sz="1900" b="0" i="0" dirty="0" smtClean="0">
                <a:solidFill>
                  <a:schemeClr val="tx1"/>
                </a:solidFill>
                <a:latin typeface="Liberation Sans" panose="020B0604020202020204" pitchFamily="34" charset="0"/>
              </a:rPr>
              <a:t>A </a:t>
            </a:r>
            <a:r>
              <a:rPr lang="en-US" sz="1900" b="0" i="0" dirty="0">
                <a:solidFill>
                  <a:schemeClr val="tx1"/>
                </a:solidFill>
                <a:latin typeface="Liberation Sans" panose="020B0604020202020204" pitchFamily="34" charset="0"/>
              </a:rPr>
              <a:t>major difference between IFRS and GAAP relates to the LIFO cost </a:t>
            </a:r>
            <a:r>
              <a:rPr lang="en-US" sz="1900" b="0" i="0" dirty="0" smtClean="0">
                <a:solidFill>
                  <a:schemeClr val="tx1"/>
                </a:solidFill>
                <a:latin typeface="Liberation Sans" panose="020B0604020202020204" pitchFamily="34" charset="0"/>
              </a:rPr>
              <a:t>flow </a:t>
            </a:r>
            <a:r>
              <a:rPr lang="en-US" sz="1900" b="0" i="0" dirty="0">
                <a:solidFill>
                  <a:schemeClr val="tx1"/>
                </a:solidFill>
                <a:latin typeface="Liberation Sans" panose="020B0604020202020204" pitchFamily="34" charset="0"/>
              </a:rPr>
              <a:t>assumption. GAAP </a:t>
            </a:r>
            <a:r>
              <a:rPr lang="en-US" sz="1900" b="0" i="0" dirty="0" smtClean="0">
                <a:solidFill>
                  <a:schemeClr val="tx1"/>
                </a:solidFill>
                <a:latin typeface="Liberation Sans" panose="020B0604020202020204" pitchFamily="34" charset="0"/>
              </a:rPr>
              <a:t>permits the </a:t>
            </a:r>
            <a:r>
              <a:rPr lang="en-US" sz="1900" b="0" i="0" dirty="0">
                <a:solidFill>
                  <a:schemeClr val="tx1"/>
                </a:solidFill>
                <a:latin typeface="Liberation Sans" panose="020B0604020202020204" pitchFamily="34" charset="0"/>
              </a:rPr>
              <a:t>use of LIFO for inventory valuation. IFRS prohibits its use. FIFO and average-cost are </a:t>
            </a:r>
            <a:r>
              <a:rPr lang="en-US" sz="1900" b="0" i="0" dirty="0" smtClean="0">
                <a:solidFill>
                  <a:schemeClr val="tx1"/>
                </a:solidFill>
                <a:latin typeface="Liberation Sans" panose="020B0604020202020204" pitchFamily="34" charset="0"/>
              </a:rPr>
              <a:t>the only </a:t>
            </a:r>
            <a:r>
              <a:rPr lang="en-US" sz="1900" b="0" i="0" dirty="0">
                <a:solidFill>
                  <a:schemeClr val="tx1"/>
                </a:solidFill>
                <a:latin typeface="Liberation Sans" panose="020B0604020202020204" pitchFamily="34" charset="0"/>
              </a:rPr>
              <a:t>two acceptable cost </a:t>
            </a:r>
            <a:r>
              <a:rPr lang="en-US" sz="1900" b="0" i="0" dirty="0" smtClean="0">
                <a:solidFill>
                  <a:schemeClr val="tx1"/>
                </a:solidFill>
                <a:latin typeface="Liberation Sans" panose="020B0604020202020204" pitchFamily="34" charset="0"/>
              </a:rPr>
              <a:t>flow </a:t>
            </a:r>
            <a:r>
              <a:rPr lang="en-US" sz="1900" b="0" i="0" dirty="0">
                <a:solidFill>
                  <a:schemeClr val="tx1"/>
                </a:solidFill>
                <a:latin typeface="Liberation Sans" panose="020B0604020202020204" pitchFamily="34" charset="0"/>
              </a:rPr>
              <a:t>assumptions permitted under IFRS. Both sets of standards </a:t>
            </a:r>
            <a:r>
              <a:rPr lang="en-US" sz="1900" b="0" i="0" dirty="0" smtClean="0">
                <a:solidFill>
                  <a:schemeClr val="tx1"/>
                </a:solidFill>
                <a:latin typeface="Liberation Sans" panose="020B0604020202020204" pitchFamily="34" charset="0"/>
              </a:rPr>
              <a:t>permit specific identification </a:t>
            </a:r>
            <a:r>
              <a:rPr lang="en-US" sz="1900" b="0" i="0" dirty="0">
                <a:solidFill>
                  <a:schemeClr val="tx1"/>
                </a:solidFill>
                <a:latin typeface="Liberation Sans" panose="020B0604020202020204" pitchFamily="34" charset="0"/>
              </a:rPr>
              <a:t>where appropriate.</a:t>
            </a:r>
            <a:endParaRPr lang="en-US" altLang="en-US" sz="1900" b="0" i="0" dirty="0">
              <a:solidFill>
                <a:schemeClr val="tx1"/>
              </a:solidFill>
              <a:latin typeface="Liberation Sans" panose="020B0604020202020204" pitchFamily="34" charset="0"/>
            </a:endParaRPr>
          </a:p>
        </p:txBody>
      </p:sp>
      <p:sp>
        <p:nvSpPr>
          <p:cNvPr id="70659" name="Rectangle 2"/>
          <p:cNvSpPr>
            <a:spLocks noChangeArrowheads="1"/>
          </p:cNvSpPr>
          <p:nvPr/>
        </p:nvSpPr>
        <p:spPr bwMode="auto">
          <a:xfrm>
            <a:off x="533400" y="14478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altLang="en-US" sz="2400" i="0" dirty="0">
                <a:solidFill>
                  <a:schemeClr val="accent2">
                    <a:lumMod val="75000"/>
                  </a:schemeClr>
                </a:solidFill>
                <a:latin typeface="Liberation Sans" panose="020B0604020202020204" pitchFamily="34" charset="0"/>
              </a:rPr>
              <a:t>Relevant Facts</a:t>
            </a:r>
          </a:p>
        </p:txBody>
      </p:sp>
      <p:sp>
        <p:nvSpPr>
          <p:cNvPr id="6" name="Text Box 6"/>
          <p:cNvSpPr txBox="1">
            <a:spLocks noChangeArrowheads="1"/>
          </p:cNvSpPr>
          <p:nvPr/>
        </p:nvSpPr>
        <p:spPr bwMode="auto">
          <a:xfrm>
            <a:off x="8229600" y="6369050"/>
            <a:ext cx="762000" cy="338138"/>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600" dirty="0" smtClean="0">
                <a:solidFill>
                  <a:schemeClr val="bg2"/>
                </a:solidFill>
                <a:latin typeface="Liberation Sans" panose="020B0604020202020204" pitchFamily="34" charset="0"/>
              </a:rPr>
              <a:t>LO 7</a:t>
            </a:r>
            <a:endParaRPr lang="en-US" altLang="en-US" sz="1600" dirty="0">
              <a:solidFill>
                <a:schemeClr val="bg2"/>
              </a:solidFill>
              <a:latin typeface="Liberation Sans" panose="020B0604020202020204" pitchFamily="34" charset="0"/>
            </a:endParaRPr>
          </a:p>
        </p:txBody>
      </p:sp>
      <p:sp>
        <p:nvSpPr>
          <p:cNvPr id="7" name="Rectangle 4"/>
          <p:cNvSpPr>
            <a:spLocks noChangeArrowheads="1"/>
          </p:cNvSpPr>
          <p:nvPr/>
        </p:nvSpPr>
        <p:spPr bwMode="auto">
          <a:xfrm>
            <a:off x="0" y="411163"/>
            <a:ext cx="9140825" cy="639762"/>
          </a:xfrm>
          <a:prstGeom prst="rect">
            <a:avLst/>
          </a:prstGeom>
          <a:solidFill>
            <a:srgbClr val="A50021"/>
          </a:solidFill>
          <a:ln w="12700" cap="sq">
            <a:solidFill>
              <a:srgbClr val="A5002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sp>
        <p:nvSpPr>
          <p:cNvPr id="8" name="Rectangle 5"/>
          <p:cNvSpPr>
            <a:spLocks noChangeArrowheads="1"/>
          </p:cNvSpPr>
          <p:nvPr/>
        </p:nvSpPr>
        <p:spPr bwMode="auto">
          <a:xfrm>
            <a:off x="0" y="1016000"/>
            <a:ext cx="9144000" cy="128588"/>
          </a:xfrm>
          <a:prstGeom prst="rect">
            <a:avLst/>
          </a:prstGeom>
          <a:solidFill>
            <a:srgbClr val="ADADAD"/>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0"/>
            <a:ext cx="895350" cy="89535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sp>
        <p:nvSpPr>
          <p:cNvPr id="10" name="Text Box 8"/>
          <p:cNvSpPr txBox="1">
            <a:spLocks noChangeArrowheads="1"/>
          </p:cNvSpPr>
          <p:nvPr/>
        </p:nvSpPr>
        <p:spPr bwMode="auto">
          <a:xfrm>
            <a:off x="1905000" y="414338"/>
            <a:ext cx="4114800" cy="582211"/>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lIns="90488" tIns="44450" rIns="90488" bIns="44450">
            <a:spAutoFit/>
          </a:bodyPr>
          <a:lstStyle>
            <a:lvl1pPr marL="114300">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pPr algn="l">
              <a:spcBef>
                <a:spcPct val="50000"/>
              </a:spcBef>
            </a:pPr>
            <a:r>
              <a:rPr lang="en-US" altLang="en-US" sz="3200" i="0" dirty="0">
                <a:latin typeface="Liberation Sans" panose="020B0604020202020204" pitchFamily="34" charset="0"/>
              </a:rPr>
              <a:t>A Look at IFRS</a:t>
            </a:r>
          </a:p>
        </p:txBody>
      </p:sp>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533400" y="144780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altLang="en-US" sz="2400" i="0" dirty="0">
                <a:solidFill>
                  <a:schemeClr val="accent2">
                    <a:lumMod val="75000"/>
                  </a:schemeClr>
                </a:solidFill>
                <a:latin typeface="Liberation Sans" panose="020B0604020202020204" pitchFamily="34" charset="0"/>
              </a:rPr>
              <a:t>Looking to the Future</a:t>
            </a:r>
          </a:p>
        </p:txBody>
      </p:sp>
      <p:sp>
        <p:nvSpPr>
          <p:cNvPr id="76803" name="Rectangle 3"/>
          <p:cNvSpPr>
            <a:spLocks noChangeArrowheads="1"/>
          </p:cNvSpPr>
          <p:nvPr/>
        </p:nvSpPr>
        <p:spPr bwMode="auto">
          <a:xfrm>
            <a:off x="533400" y="2035175"/>
            <a:ext cx="7924800" cy="265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5000"/>
              </a:lnSpc>
            </a:pPr>
            <a:r>
              <a:rPr lang="en-US" altLang="en-US" sz="1900" b="0" i="0" dirty="0">
                <a:solidFill>
                  <a:schemeClr val="tx1"/>
                </a:solidFill>
                <a:latin typeface="Liberation Sans" panose="020B0604020202020204" pitchFamily="34" charset="0"/>
              </a:rPr>
              <a:t>One convergence issue that will be difficult to resolve relates to the use of the </a:t>
            </a:r>
            <a:r>
              <a:rPr lang="en-US" altLang="en-US" sz="1900" i="0" dirty="0">
                <a:solidFill>
                  <a:schemeClr val="tx1"/>
                </a:solidFill>
                <a:latin typeface="Liberation Sans" panose="020B0604020202020204" pitchFamily="34" charset="0"/>
              </a:rPr>
              <a:t>LIFO</a:t>
            </a:r>
            <a:r>
              <a:rPr lang="en-US" altLang="en-US" sz="1900" b="0" i="0" dirty="0">
                <a:solidFill>
                  <a:schemeClr val="tx1"/>
                </a:solidFill>
                <a:latin typeface="Liberation Sans" panose="020B0604020202020204" pitchFamily="34" charset="0"/>
              </a:rPr>
              <a:t> cost flow assumption. As indicated, </a:t>
            </a:r>
            <a:r>
              <a:rPr lang="en-US" altLang="en-US" sz="1900" i="0" dirty="0">
                <a:solidFill>
                  <a:schemeClr val="tx1"/>
                </a:solidFill>
                <a:latin typeface="Liberation Sans" panose="020B0604020202020204" pitchFamily="34" charset="0"/>
              </a:rPr>
              <a:t>IFRS</a:t>
            </a:r>
            <a:r>
              <a:rPr lang="en-US" altLang="en-US" sz="1900" b="0" i="0" dirty="0">
                <a:solidFill>
                  <a:schemeClr val="tx1"/>
                </a:solidFill>
                <a:latin typeface="Liberation Sans" panose="020B0604020202020204" pitchFamily="34" charset="0"/>
              </a:rPr>
              <a:t> specifically prohibits its use. Conversely, the </a:t>
            </a:r>
            <a:r>
              <a:rPr lang="en-US" altLang="en-US" sz="1900" i="0" dirty="0">
                <a:solidFill>
                  <a:schemeClr val="tx1"/>
                </a:solidFill>
                <a:latin typeface="Liberation Sans" panose="020B0604020202020204" pitchFamily="34" charset="0"/>
              </a:rPr>
              <a:t>LIFO</a:t>
            </a:r>
            <a:r>
              <a:rPr lang="en-US" altLang="en-US" sz="1900" b="0" i="0" dirty="0">
                <a:solidFill>
                  <a:schemeClr val="tx1"/>
                </a:solidFill>
                <a:latin typeface="Liberation Sans" panose="020B0604020202020204" pitchFamily="34" charset="0"/>
              </a:rPr>
              <a:t> cost flow assumption is widely used in the United States because of its favorable tax advantages. In addition, many argue that </a:t>
            </a:r>
            <a:r>
              <a:rPr lang="en-US" altLang="en-US" sz="1900" i="0" dirty="0">
                <a:solidFill>
                  <a:schemeClr val="tx1"/>
                </a:solidFill>
                <a:latin typeface="Liberation Sans" panose="020B0604020202020204" pitchFamily="34" charset="0"/>
              </a:rPr>
              <a:t>LIFO</a:t>
            </a:r>
            <a:r>
              <a:rPr lang="en-US" altLang="en-US" sz="1900" b="0" i="0" dirty="0">
                <a:solidFill>
                  <a:schemeClr val="tx1"/>
                </a:solidFill>
                <a:latin typeface="Liberation Sans" panose="020B0604020202020204" pitchFamily="34" charset="0"/>
              </a:rPr>
              <a:t> from a financial reporting point of view provides a better matching of current costs against revenue and, therefore, enables companies to compute a more realistic income.</a:t>
            </a:r>
          </a:p>
        </p:txBody>
      </p:sp>
      <p:sp>
        <p:nvSpPr>
          <p:cNvPr id="6" name="Text Box 6"/>
          <p:cNvSpPr txBox="1">
            <a:spLocks noChangeArrowheads="1"/>
          </p:cNvSpPr>
          <p:nvPr/>
        </p:nvSpPr>
        <p:spPr bwMode="auto">
          <a:xfrm>
            <a:off x="8229600" y="6369050"/>
            <a:ext cx="762000" cy="338138"/>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600" dirty="0" smtClean="0">
                <a:solidFill>
                  <a:schemeClr val="bg2"/>
                </a:solidFill>
                <a:latin typeface="Liberation Sans" panose="020B0604020202020204" pitchFamily="34" charset="0"/>
              </a:rPr>
              <a:t>LO 7</a:t>
            </a:r>
            <a:endParaRPr lang="en-US" altLang="en-US" sz="1600" dirty="0">
              <a:solidFill>
                <a:schemeClr val="bg2"/>
              </a:solidFill>
              <a:latin typeface="Liberation Sans" panose="020B0604020202020204" pitchFamily="34" charset="0"/>
            </a:endParaRPr>
          </a:p>
        </p:txBody>
      </p:sp>
      <p:sp>
        <p:nvSpPr>
          <p:cNvPr id="7" name="Rectangle 4"/>
          <p:cNvSpPr>
            <a:spLocks noChangeArrowheads="1"/>
          </p:cNvSpPr>
          <p:nvPr/>
        </p:nvSpPr>
        <p:spPr bwMode="auto">
          <a:xfrm>
            <a:off x="0" y="411163"/>
            <a:ext cx="9140825" cy="639762"/>
          </a:xfrm>
          <a:prstGeom prst="rect">
            <a:avLst/>
          </a:prstGeom>
          <a:solidFill>
            <a:srgbClr val="A50021"/>
          </a:solidFill>
          <a:ln w="12700" cap="sq">
            <a:solidFill>
              <a:srgbClr val="A5002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sp>
        <p:nvSpPr>
          <p:cNvPr id="8" name="Rectangle 5"/>
          <p:cNvSpPr>
            <a:spLocks noChangeArrowheads="1"/>
          </p:cNvSpPr>
          <p:nvPr/>
        </p:nvSpPr>
        <p:spPr bwMode="auto">
          <a:xfrm>
            <a:off x="0" y="1016000"/>
            <a:ext cx="9144000" cy="128588"/>
          </a:xfrm>
          <a:prstGeom prst="rect">
            <a:avLst/>
          </a:prstGeom>
          <a:solidFill>
            <a:srgbClr val="ADADAD"/>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0"/>
            <a:ext cx="895350" cy="89535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sp>
        <p:nvSpPr>
          <p:cNvPr id="10" name="Text Box 8"/>
          <p:cNvSpPr txBox="1">
            <a:spLocks noChangeArrowheads="1"/>
          </p:cNvSpPr>
          <p:nvPr/>
        </p:nvSpPr>
        <p:spPr bwMode="auto">
          <a:xfrm>
            <a:off x="1905000" y="414338"/>
            <a:ext cx="4114800" cy="582211"/>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lIns="90488" tIns="44450" rIns="90488" bIns="44450">
            <a:spAutoFit/>
          </a:bodyPr>
          <a:lstStyle>
            <a:lvl1pPr marL="114300">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pPr algn="l">
              <a:spcBef>
                <a:spcPct val="50000"/>
              </a:spcBef>
            </a:pPr>
            <a:r>
              <a:rPr lang="en-US" altLang="en-US" sz="3200" i="0" dirty="0">
                <a:latin typeface="Liberation Sans" panose="020B0604020202020204" pitchFamily="34" charset="0"/>
              </a:rPr>
              <a:t>A Look at IFRS</a:t>
            </a:r>
          </a:p>
        </p:txBody>
      </p:sp>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9"/>
          <p:cNvSpPr>
            <a:spLocks noChangeArrowheads="1"/>
          </p:cNvSpPr>
          <p:nvPr/>
        </p:nvSpPr>
        <p:spPr bwMode="auto">
          <a:xfrm>
            <a:off x="533400" y="2041525"/>
            <a:ext cx="7924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68580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5000"/>
              </a:lnSpc>
              <a:spcBef>
                <a:spcPct val="50000"/>
              </a:spcBef>
              <a:buClr>
                <a:srgbClr val="800000"/>
              </a:buClr>
              <a:buSzPct val="80000"/>
              <a:buFont typeface="Wingdings" pitchFamily="2" charset="2"/>
              <a:buNone/>
            </a:pPr>
            <a:r>
              <a:rPr lang="en-US" altLang="en-US" sz="2000" b="0" i="0" dirty="0">
                <a:solidFill>
                  <a:schemeClr val="tx1"/>
                </a:solidFill>
                <a:latin typeface="Liberation Sans" panose="020B0604020202020204" pitchFamily="34" charset="0"/>
              </a:rPr>
              <a:t>Which of the following should </a:t>
            </a:r>
            <a:r>
              <a:rPr lang="en-US" altLang="en-US" sz="2000" i="0" dirty="0">
                <a:solidFill>
                  <a:schemeClr val="tx1"/>
                </a:solidFill>
                <a:latin typeface="Liberation Sans" panose="020B0604020202020204" pitchFamily="34" charset="0"/>
              </a:rPr>
              <a:t>not</a:t>
            </a:r>
            <a:r>
              <a:rPr lang="en-US" altLang="en-US" sz="2000" b="0" i="0" dirty="0">
                <a:solidFill>
                  <a:schemeClr val="tx1"/>
                </a:solidFill>
                <a:latin typeface="Liberation Sans" panose="020B0604020202020204" pitchFamily="34" charset="0"/>
              </a:rPr>
              <a:t> be included in the inventory of a company using </a:t>
            </a:r>
            <a:r>
              <a:rPr lang="en-US" altLang="en-US" sz="2000" i="0" dirty="0">
                <a:solidFill>
                  <a:schemeClr val="tx1"/>
                </a:solidFill>
                <a:latin typeface="Liberation Sans" panose="020B0604020202020204" pitchFamily="34" charset="0"/>
              </a:rPr>
              <a:t>IFRS</a:t>
            </a:r>
            <a:r>
              <a:rPr lang="en-US" altLang="en-US" sz="2000" b="0" i="0" dirty="0">
                <a:solidFill>
                  <a:schemeClr val="tx1"/>
                </a:solidFill>
                <a:latin typeface="Liberation Sans" panose="020B0604020202020204" pitchFamily="34" charset="0"/>
              </a:rPr>
              <a:t>?</a:t>
            </a:r>
          </a:p>
          <a:p>
            <a:pPr lvl="1">
              <a:lnSpc>
                <a:spcPct val="125000"/>
              </a:lnSpc>
              <a:spcBef>
                <a:spcPct val="50000"/>
              </a:spcBef>
              <a:buClr>
                <a:schemeClr val="tx1"/>
              </a:buClr>
              <a:buFont typeface="Wingdings" pitchFamily="2" charset="2"/>
              <a:buAutoNum type="alphaLcParenR"/>
            </a:pPr>
            <a:r>
              <a:rPr lang="en-US" altLang="en-US" sz="2000" b="0" i="0" dirty="0">
                <a:solidFill>
                  <a:schemeClr val="tx1"/>
                </a:solidFill>
                <a:latin typeface="Liberation Sans" panose="020B0604020202020204" pitchFamily="34" charset="0"/>
              </a:rPr>
              <a:t>Goods held on consignment from another company.</a:t>
            </a:r>
          </a:p>
          <a:p>
            <a:pPr lvl="1">
              <a:lnSpc>
                <a:spcPct val="125000"/>
              </a:lnSpc>
              <a:spcBef>
                <a:spcPct val="50000"/>
              </a:spcBef>
              <a:buClr>
                <a:schemeClr val="tx1"/>
              </a:buClr>
              <a:buFont typeface="Wingdings" pitchFamily="2" charset="2"/>
              <a:buAutoNum type="alphaLcParenR"/>
            </a:pPr>
            <a:r>
              <a:rPr lang="en-US" altLang="en-US" sz="2000" b="0" i="0" dirty="0">
                <a:solidFill>
                  <a:schemeClr val="tx1"/>
                </a:solidFill>
                <a:latin typeface="Liberation Sans" panose="020B0604020202020204" pitchFamily="34" charset="0"/>
              </a:rPr>
              <a:t>Goods shipped on consignment to another company.</a:t>
            </a:r>
          </a:p>
          <a:p>
            <a:pPr lvl="1">
              <a:lnSpc>
                <a:spcPct val="125000"/>
              </a:lnSpc>
              <a:spcBef>
                <a:spcPct val="50000"/>
              </a:spcBef>
              <a:buClr>
                <a:schemeClr val="tx1"/>
              </a:buClr>
              <a:buFont typeface="Wingdings" pitchFamily="2" charset="2"/>
              <a:buAutoNum type="alphaLcParenR"/>
            </a:pPr>
            <a:r>
              <a:rPr lang="en-US" altLang="en-US" sz="2000" b="0" i="0" dirty="0">
                <a:solidFill>
                  <a:schemeClr val="tx1"/>
                </a:solidFill>
                <a:latin typeface="Liberation Sans" panose="020B0604020202020204" pitchFamily="34" charset="0"/>
              </a:rPr>
              <a:t>Goods in transit from another company shipped FOB shipping point.</a:t>
            </a:r>
          </a:p>
          <a:p>
            <a:pPr lvl="1">
              <a:lnSpc>
                <a:spcPct val="125000"/>
              </a:lnSpc>
              <a:spcBef>
                <a:spcPct val="50000"/>
              </a:spcBef>
              <a:buClr>
                <a:schemeClr val="tx1"/>
              </a:buClr>
              <a:buFont typeface="Wingdings" pitchFamily="2" charset="2"/>
              <a:buAutoNum type="alphaLcParenR"/>
            </a:pPr>
            <a:r>
              <a:rPr lang="en-US" altLang="en-US" sz="2000" b="0" i="0" dirty="0">
                <a:solidFill>
                  <a:schemeClr val="tx1"/>
                </a:solidFill>
                <a:latin typeface="Liberation Sans" panose="020B0604020202020204" pitchFamily="34" charset="0"/>
              </a:rPr>
              <a:t>None of the above.</a:t>
            </a:r>
          </a:p>
        </p:txBody>
      </p:sp>
      <p:sp>
        <p:nvSpPr>
          <p:cNvPr id="76803" name="Rectangle 2"/>
          <p:cNvSpPr>
            <a:spLocks noChangeArrowheads="1"/>
          </p:cNvSpPr>
          <p:nvPr/>
        </p:nvSpPr>
        <p:spPr bwMode="auto">
          <a:xfrm>
            <a:off x="533400" y="1447800"/>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defRPr/>
            </a:pPr>
            <a:r>
              <a:rPr lang="en-US" altLang="en-US" sz="2400" i="0" dirty="0">
                <a:solidFill>
                  <a:schemeClr val="tx1">
                    <a:lumMod val="75000"/>
                    <a:lumOff val="25000"/>
                  </a:schemeClr>
                </a:solidFill>
                <a:latin typeface="Liberation Sans" panose="020B0604020202020204" pitchFamily="34" charset="0"/>
              </a:rPr>
              <a:t>IFRS Self-Test Questions</a:t>
            </a:r>
          </a:p>
        </p:txBody>
      </p:sp>
      <p:sp>
        <p:nvSpPr>
          <p:cNvPr id="77828" name="Text Box 6"/>
          <p:cNvSpPr txBox="1">
            <a:spLocks noChangeArrowheads="1"/>
          </p:cNvSpPr>
          <p:nvPr/>
        </p:nvSpPr>
        <p:spPr bwMode="auto">
          <a:xfrm>
            <a:off x="8229600" y="6369050"/>
            <a:ext cx="762000" cy="338138"/>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600" dirty="0" smtClean="0">
                <a:solidFill>
                  <a:schemeClr val="bg2"/>
                </a:solidFill>
                <a:latin typeface="Liberation Sans" panose="020B0604020202020204" pitchFamily="34" charset="0"/>
              </a:rPr>
              <a:t>LO 7</a:t>
            </a:r>
            <a:endParaRPr lang="en-US" altLang="en-US" sz="1600" dirty="0">
              <a:solidFill>
                <a:schemeClr val="bg2"/>
              </a:solidFill>
              <a:latin typeface="Liberation Sans" panose="020B0604020202020204" pitchFamily="34" charset="0"/>
            </a:endParaRPr>
          </a:p>
        </p:txBody>
      </p:sp>
      <p:sp>
        <p:nvSpPr>
          <p:cNvPr id="13" name="Notched Right Arrow 12"/>
          <p:cNvSpPr/>
          <p:nvPr/>
        </p:nvSpPr>
        <p:spPr bwMode="auto">
          <a:xfrm>
            <a:off x="152400" y="2971800"/>
            <a:ext cx="609600" cy="457200"/>
          </a:xfrm>
          <a:prstGeom prst="notchedRightArrow">
            <a:avLst/>
          </a:prstGeom>
          <a:solidFill>
            <a:schemeClr val="tx2">
              <a:lumMod val="75000"/>
            </a:schemeClr>
          </a:solidFill>
          <a:ln w="12700" cap="sq" cmpd="sng" algn="ctr">
            <a:solidFill>
              <a:schemeClr val="tx1"/>
            </a:solidFill>
            <a:prstDash val="solid"/>
            <a:round/>
            <a:headEnd type="none" w="sm" len="sm"/>
            <a:tailEnd type="none" w="sm" len="sm"/>
          </a:ln>
          <a:effectLst/>
        </p:spPr>
        <p:txBody>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latin typeface="Liberation Sans" panose="020B0604020202020204" pitchFamily="34" charset="0"/>
            </a:endParaRPr>
          </a:p>
        </p:txBody>
      </p:sp>
      <p:sp>
        <p:nvSpPr>
          <p:cNvPr id="7" name="Rectangle 4"/>
          <p:cNvSpPr>
            <a:spLocks noChangeArrowheads="1"/>
          </p:cNvSpPr>
          <p:nvPr/>
        </p:nvSpPr>
        <p:spPr bwMode="auto">
          <a:xfrm>
            <a:off x="0" y="411163"/>
            <a:ext cx="9140825" cy="639762"/>
          </a:xfrm>
          <a:prstGeom prst="rect">
            <a:avLst/>
          </a:prstGeom>
          <a:solidFill>
            <a:srgbClr val="A50021"/>
          </a:solidFill>
          <a:ln w="12700" cap="sq">
            <a:solidFill>
              <a:srgbClr val="A5002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sp>
        <p:nvSpPr>
          <p:cNvPr id="8" name="Rectangle 5"/>
          <p:cNvSpPr>
            <a:spLocks noChangeArrowheads="1"/>
          </p:cNvSpPr>
          <p:nvPr/>
        </p:nvSpPr>
        <p:spPr bwMode="auto">
          <a:xfrm>
            <a:off x="0" y="1016000"/>
            <a:ext cx="9144000" cy="128588"/>
          </a:xfrm>
          <a:prstGeom prst="rect">
            <a:avLst/>
          </a:prstGeom>
          <a:solidFill>
            <a:srgbClr val="ADADAD"/>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0"/>
            <a:ext cx="895350" cy="89535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sp>
        <p:nvSpPr>
          <p:cNvPr id="10" name="Text Box 8"/>
          <p:cNvSpPr txBox="1">
            <a:spLocks noChangeArrowheads="1"/>
          </p:cNvSpPr>
          <p:nvPr/>
        </p:nvSpPr>
        <p:spPr bwMode="auto">
          <a:xfrm>
            <a:off x="1905000" y="414338"/>
            <a:ext cx="4114800" cy="582211"/>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lIns="90488" tIns="44450" rIns="90488" bIns="44450">
            <a:spAutoFit/>
          </a:bodyPr>
          <a:lstStyle>
            <a:lvl1pPr marL="114300">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pPr algn="l">
              <a:spcBef>
                <a:spcPct val="50000"/>
              </a:spcBef>
            </a:pPr>
            <a:r>
              <a:rPr lang="en-US" altLang="en-US" sz="3200" i="0" dirty="0">
                <a:latin typeface="Liberation Sans" panose="020B0604020202020204" pitchFamily="34" charset="0"/>
              </a:rPr>
              <a:t>A Look at IFRS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533400" y="1447800"/>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defRPr/>
            </a:pPr>
            <a:r>
              <a:rPr lang="en-US" altLang="en-US" sz="2400" i="0" dirty="0">
                <a:solidFill>
                  <a:schemeClr val="tx1">
                    <a:lumMod val="75000"/>
                    <a:lumOff val="25000"/>
                  </a:schemeClr>
                </a:solidFill>
                <a:latin typeface="Liberation Sans" panose="020B0604020202020204" pitchFamily="34" charset="0"/>
              </a:rPr>
              <a:t>IFRS Self-Test Questions</a:t>
            </a:r>
          </a:p>
        </p:txBody>
      </p:sp>
      <p:sp>
        <p:nvSpPr>
          <p:cNvPr id="78851" name="Rectangle 9"/>
          <p:cNvSpPr>
            <a:spLocks noChangeArrowheads="1"/>
          </p:cNvSpPr>
          <p:nvPr/>
        </p:nvSpPr>
        <p:spPr bwMode="auto">
          <a:xfrm>
            <a:off x="533400" y="2041525"/>
            <a:ext cx="7924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68580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5000"/>
              </a:lnSpc>
              <a:spcBef>
                <a:spcPct val="50000"/>
              </a:spcBef>
              <a:buClr>
                <a:srgbClr val="800000"/>
              </a:buClr>
              <a:buSzPct val="80000"/>
              <a:buFont typeface="Wingdings" pitchFamily="2" charset="2"/>
              <a:buNone/>
            </a:pPr>
            <a:r>
              <a:rPr lang="en-US" altLang="en-US" sz="2000" b="0" i="0" dirty="0">
                <a:solidFill>
                  <a:schemeClr val="tx1"/>
                </a:solidFill>
                <a:latin typeface="Liberation Sans" panose="020B0604020202020204" pitchFamily="34" charset="0"/>
              </a:rPr>
              <a:t>Which method of inventory costing is prohibited under </a:t>
            </a:r>
            <a:r>
              <a:rPr lang="en-US" altLang="en-US" sz="2000" i="0" dirty="0">
                <a:solidFill>
                  <a:schemeClr val="tx1"/>
                </a:solidFill>
                <a:latin typeface="Liberation Sans" panose="020B0604020202020204" pitchFamily="34" charset="0"/>
              </a:rPr>
              <a:t>IFRS</a:t>
            </a:r>
            <a:r>
              <a:rPr lang="en-US" altLang="en-US" sz="2000" b="0" i="0" dirty="0">
                <a:solidFill>
                  <a:schemeClr val="tx1"/>
                </a:solidFill>
                <a:latin typeface="Liberation Sans" panose="020B0604020202020204" pitchFamily="34" charset="0"/>
              </a:rPr>
              <a:t>?</a:t>
            </a:r>
          </a:p>
          <a:p>
            <a:pPr lvl="1">
              <a:lnSpc>
                <a:spcPct val="125000"/>
              </a:lnSpc>
              <a:spcBef>
                <a:spcPct val="50000"/>
              </a:spcBef>
              <a:buClr>
                <a:schemeClr val="tx1"/>
              </a:buClr>
              <a:buFont typeface="Wingdings" pitchFamily="2" charset="2"/>
              <a:buAutoNum type="alphaLcParenR"/>
            </a:pPr>
            <a:r>
              <a:rPr lang="en-US" altLang="en-US" sz="2000" b="0" i="0" dirty="0">
                <a:solidFill>
                  <a:schemeClr val="tx1"/>
                </a:solidFill>
                <a:latin typeface="Liberation Sans" panose="020B0604020202020204" pitchFamily="34" charset="0"/>
              </a:rPr>
              <a:t>Specific identification.</a:t>
            </a:r>
          </a:p>
          <a:p>
            <a:pPr lvl="1">
              <a:lnSpc>
                <a:spcPct val="125000"/>
              </a:lnSpc>
              <a:spcBef>
                <a:spcPct val="50000"/>
              </a:spcBef>
              <a:buClr>
                <a:schemeClr val="tx1"/>
              </a:buClr>
              <a:buFont typeface="Wingdings" pitchFamily="2" charset="2"/>
              <a:buAutoNum type="alphaLcParenR"/>
            </a:pPr>
            <a:r>
              <a:rPr lang="en-US" altLang="en-US" sz="2000" b="0" i="0" dirty="0">
                <a:solidFill>
                  <a:schemeClr val="tx1"/>
                </a:solidFill>
                <a:latin typeface="Liberation Sans" panose="020B0604020202020204" pitchFamily="34" charset="0"/>
              </a:rPr>
              <a:t>FIFO.</a:t>
            </a:r>
          </a:p>
          <a:p>
            <a:pPr lvl="1">
              <a:lnSpc>
                <a:spcPct val="125000"/>
              </a:lnSpc>
              <a:spcBef>
                <a:spcPct val="50000"/>
              </a:spcBef>
              <a:buClr>
                <a:schemeClr val="tx1"/>
              </a:buClr>
              <a:buFont typeface="Wingdings" pitchFamily="2" charset="2"/>
              <a:buAutoNum type="alphaLcParenR"/>
            </a:pPr>
            <a:r>
              <a:rPr lang="en-US" altLang="en-US" sz="2000" b="0" i="0" dirty="0">
                <a:solidFill>
                  <a:schemeClr val="tx1"/>
                </a:solidFill>
                <a:latin typeface="Liberation Sans" panose="020B0604020202020204" pitchFamily="34" charset="0"/>
              </a:rPr>
              <a:t>LIFO. </a:t>
            </a:r>
          </a:p>
          <a:p>
            <a:pPr lvl="1">
              <a:lnSpc>
                <a:spcPct val="125000"/>
              </a:lnSpc>
              <a:spcBef>
                <a:spcPct val="50000"/>
              </a:spcBef>
              <a:buClr>
                <a:schemeClr val="tx1"/>
              </a:buClr>
              <a:buFont typeface="Wingdings" pitchFamily="2" charset="2"/>
              <a:buAutoNum type="alphaLcParenR"/>
            </a:pPr>
            <a:r>
              <a:rPr lang="en-US" altLang="en-US" sz="2000" b="0" i="0" dirty="0">
                <a:solidFill>
                  <a:schemeClr val="tx1"/>
                </a:solidFill>
                <a:latin typeface="Liberation Sans" panose="020B0604020202020204" pitchFamily="34" charset="0"/>
              </a:rPr>
              <a:t>Average-cost.</a:t>
            </a:r>
          </a:p>
        </p:txBody>
      </p:sp>
      <p:sp>
        <p:nvSpPr>
          <p:cNvPr id="78852" name="Text Box 6"/>
          <p:cNvSpPr txBox="1">
            <a:spLocks noChangeArrowheads="1"/>
          </p:cNvSpPr>
          <p:nvPr/>
        </p:nvSpPr>
        <p:spPr bwMode="auto">
          <a:xfrm>
            <a:off x="8229600" y="6369050"/>
            <a:ext cx="762000" cy="338138"/>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r>
              <a:rPr lang="en-US" altLang="en-US" sz="1600" dirty="0" smtClean="0">
                <a:solidFill>
                  <a:schemeClr val="bg2"/>
                </a:solidFill>
                <a:latin typeface="Liberation Sans" panose="020B0604020202020204" pitchFamily="34" charset="0"/>
              </a:rPr>
              <a:t>LO 7</a:t>
            </a:r>
            <a:endParaRPr lang="en-US" altLang="en-US" sz="1600" dirty="0">
              <a:solidFill>
                <a:schemeClr val="bg2"/>
              </a:solidFill>
              <a:latin typeface="Liberation Sans" panose="020B0604020202020204" pitchFamily="34" charset="0"/>
            </a:endParaRPr>
          </a:p>
        </p:txBody>
      </p:sp>
      <p:sp>
        <p:nvSpPr>
          <p:cNvPr id="13" name="Notched Right Arrow 12"/>
          <p:cNvSpPr/>
          <p:nvPr/>
        </p:nvSpPr>
        <p:spPr bwMode="auto">
          <a:xfrm>
            <a:off x="152400" y="3657600"/>
            <a:ext cx="609600" cy="457200"/>
          </a:xfrm>
          <a:prstGeom prst="notchedRightArrow">
            <a:avLst/>
          </a:prstGeom>
          <a:solidFill>
            <a:schemeClr val="tx2">
              <a:lumMod val="75000"/>
            </a:schemeClr>
          </a:solidFill>
          <a:ln w="12700" cap="sq" cmpd="sng" algn="ctr">
            <a:solidFill>
              <a:schemeClr val="tx1"/>
            </a:solidFill>
            <a:prstDash val="solid"/>
            <a:round/>
            <a:headEnd type="none" w="sm" len="sm"/>
            <a:tailEnd type="none" w="sm" len="sm"/>
          </a:ln>
          <a:effectLst/>
        </p:spPr>
        <p:txBody>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latin typeface="Liberation Sans" panose="020B0604020202020204" pitchFamily="34" charset="0"/>
            </a:endParaRPr>
          </a:p>
        </p:txBody>
      </p:sp>
      <p:sp>
        <p:nvSpPr>
          <p:cNvPr id="7" name="Rectangle 4"/>
          <p:cNvSpPr>
            <a:spLocks noChangeArrowheads="1"/>
          </p:cNvSpPr>
          <p:nvPr/>
        </p:nvSpPr>
        <p:spPr bwMode="auto">
          <a:xfrm>
            <a:off x="0" y="411163"/>
            <a:ext cx="9140825" cy="639762"/>
          </a:xfrm>
          <a:prstGeom prst="rect">
            <a:avLst/>
          </a:prstGeom>
          <a:solidFill>
            <a:srgbClr val="A50021"/>
          </a:solidFill>
          <a:ln w="12700" cap="sq">
            <a:solidFill>
              <a:srgbClr val="A5002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sp>
        <p:nvSpPr>
          <p:cNvPr id="8" name="Rectangle 5"/>
          <p:cNvSpPr>
            <a:spLocks noChangeArrowheads="1"/>
          </p:cNvSpPr>
          <p:nvPr/>
        </p:nvSpPr>
        <p:spPr bwMode="auto">
          <a:xfrm>
            <a:off x="0" y="1016000"/>
            <a:ext cx="9144000" cy="128588"/>
          </a:xfrm>
          <a:prstGeom prst="rect">
            <a:avLst/>
          </a:prstGeom>
          <a:solidFill>
            <a:srgbClr val="ADADAD"/>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0"/>
            <a:ext cx="895350" cy="89535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sp>
        <p:nvSpPr>
          <p:cNvPr id="10" name="Text Box 8"/>
          <p:cNvSpPr txBox="1">
            <a:spLocks noChangeArrowheads="1"/>
          </p:cNvSpPr>
          <p:nvPr/>
        </p:nvSpPr>
        <p:spPr bwMode="auto">
          <a:xfrm>
            <a:off x="1905000" y="414338"/>
            <a:ext cx="4114800" cy="582211"/>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lIns="90488" tIns="44450" rIns="90488" bIns="44450">
            <a:spAutoFit/>
          </a:bodyPr>
          <a:lstStyle>
            <a:lvl1pPr marL="114300">
              <a:defRPr sz="2800" b="1">
                <a:solidFill>
                  <a:schemeClr val="bg1"/>
                </a:solidFill>
                <a:latin typeface="Arial" charset="0"/>
              </a:defRPr>
            </a:lvl1pPr>
            <a:lvl2pPr marL="742950" indent="-285750">
              <a:defRPr sz="2800" b="1">
                <a:solidFill>
                  <a:schemeClr val="bg1"/>
                </a:solidFill>
                <a:latin typeface="Arial" charset="0"/>
              </a:defRPr>
            </a:lvl2pPr>
            <a:lvl3pPr marL="1143000" indent="-228600">
              <a:defRPr sz="2800" b="1">
                <a:solidFill>
                  <a:schemeClr val="bg1"/>
                </a:solidFill>
                <a:latin typeface="Arial" charset="0"/>
              </a:defRPr>
            </a:lvl3pPr>
            <a:lvl4pPr marL="1600200" indent="-228600">
              <a:defRPr sz="2800" b="1">
                <a:solidFill>
                  <a:schemeClr val="bg1"/>
                </a:solidFill>
                <a:latin typeface="Arial" charset="0"/>
              </a:defRPr>
            </a:lvl4pPr>
            <a:lvl5pPr marL="2057400" indent="-228600">
              <a:defRPr sz="2800" b="1">
                <a:solidFill>
                  <a:schemeClr val="bg1"/>
                </a:solidFill>
                <a:latin typeface="Arial" charset="0"/>
              </a:defRPr>
            </a:lvl5pPr>
            <a:lvl6pPr marL="2514600" indent="-228600" eaLnBrk="0" fontAlgn="base" hangingPunct="0">
              <a:spcBef>
                <a:spcPct val="0"/>
              </a:spcBef>
              <a:spcAft>
                <a:spcPct val="0"/>
              </a:spcAft>
              <a:defRPr sz="2800" b="1">
                <a:solidFill>
                  <a:schemeClr val="bg1"/>
                </a:solidFill>
                <a:latin typeface="Arial" charset="0"/>
              </a:defRPr>
            </a:lvl6pPr>
            <a:lvl7pPr marL="2971800" indent="-228600" eaLnBrk="0" fontAlgn="base" hangingPunct="0">
              <a:spcBef>
                <a:spcPct val="0"/>
              </a:spcBef>
              <a:spcAft>
                <a:spcPct val="0"/>
              </a:spcAft>
              <a:defRPr sz="2800" b="1">
                <a:solidFill>
                  <a:schemeClr val="bg1"/>
                </a:solidFill>
                <a:latin typeface="Arial" charset="0"/>
              </a:defRPr>
            </a:lvl7pPr>
            <a:lvl8pPr marL="3429000" indent="-228600" eaLnBrk="0" fontAlgn="base" hangingPunct="0">
              <a:spcBef>
                <a:spcPct val="0"/>
              </a:spcBef>
              <a:spcAft>
                <a:spcPct val="0"/>
              </a:spcAft>
              <a:defRPr sz="2800" b="1">
                <a:solidFill>
                  <a:schemeClr val="bg1"/>
                </a:solidFill>
                <a:latin typeface="Arial" charset="0"/>
              </a:defRPr>
            </a:lvl8pPr>
            <a:lvl9pPr marL="3886200" indent="-228600" eaLnBrk="0" fontAlgn="base" hangingPunct="0">
              <a:spcBef>
                <a:spcPct val="0"/>
              </a:spcBef>
              <a:spcAft>
                <a:spcPct val="0"/>
              </a:spcAft>
              <a:defRPr sz="2800" b="1">
                <a:solidFill>
                  <a:schemeClr val="bg1"/>
                </a:solidFill>
                <a:latin typeface="Arial" charset="0"/>
              </a:defRPr>
            </a:lvl9pPr>
          </a:lstStyle>
          <a:p>
            <a:pPr algn="l">
              <a:spcBef>
                <a:spcPct val="50000"/>
              </a:spcBef>
            </a:pPr>
            <a:r>
              <a:rPr lang="en-US" altLang="en-US" sz="3200" i="0" dirty="0">
                <a:latin typeface="Liberation Sans" panose="020B0604020202020204" pitchFamily="34" charset="0"/>
              </a:rPr>
              <a:t>A Look at IFRS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838200" y="1371600"/>
            <a:ext cx="7772400" cy="405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pPr algn="l">
              <a:lnSpc>
                <a:spcPct val="130000"/>
              </a:lnSpc>
            </a:pPr>
            <a:r>
              <a:rPr lang="en-US" altLang="en-US" sz="2000" b="0" i="0" dirty="0">
                <a:latin typeface="Liberation Sans" panose="020B0604020202020204" pitchFamily="34" charset="0"/>
              </a:rPr>
              <a:t>“Copyright © </a:t>
            </a:r>
            <a:r>
              <a:rPr lang="en-US" altLang="en-US" sz="2000" b="0" i="0" dirty="0" smtClean="0">
                <a:latin typeface="Liberation Sans" panose="020B0604020202020204" pitchFamily="34" charset="0"/>
              </a:rPr>
              <a:t>2015 </a:t>
            </a:r>
            <a:r>
              <a:rPr lang="en-US" altLang="en-US" sz="2000" b="0" i="0" dirty="0">
                <a:latin typeface="Liberation Sans" panose="020B0604020202020204" pitchFamily="34" charset="0"/>
              </a:rPr>
              <a:t>John Wiley &amp; Sons, Inc. All rights reserved. Reproduction or translation of this work beyond that permitted in Section 117 of the 1976 United States Copyright Act without the express written permission of the copyright owner is unlawful. Request for further information should be addressed to the Permissions Department, John Wiley &amp; Sons, Inc. The purchaser may make back-up copies for his/her own use only and not for distribution or resale. The Publisher assumes no responsibility for errors, omissions, or damages, caused by the use of these programs or from the use of the information contained herein.”</a:t>
            </a:r>
          </a:p>
        </p:txBody>
      </p:sp>
      <p:sp>
        <p:nvSpPr>
          <p:cNvPr id="54275" name="Line 3"/>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latin typeface="Liberation Sans" panose="020B0604020202020204" pitchFamily="34" charset="0"/>
            </a:endParaRPr>
          </a:p>
        </p:txBody>
      </p:sp>
      <p:sp>
        <p:nvSpPr>
          <p:cNvPr id="5" name="Rectangle 7"/>
          <p:cNvSpPr>
            <a:spLocks noChangeArrowheads="1"/>
          </p:cNvSpPr>
          <p:nvPr/>
        </p:nvSpPr>
        <p:spPr bwMode="auto">
          <a:xfrm>
            <a:off x="533400" y="304800"/>
            <a:ext cx="7620000" cy="560388"/>
          </a:xfrm>
          <a:prstGeom prst="rect">
            <a:avLst/>
          </a:prstGeom>
          <a:noFill/>
          <a:ln w="63500">
            <a:noFill/>
            <a:miter lim="800000"/>
            <a:headEnd/>
            <a:tailEnd/>
          </a:ln>
          <a:effectLst/>
        </p:spPr>
        <p:txBody>
          <a:bodyPr vert="horz" wrap="square" lIns="90488" tIns="44450" rIns="90488" bIns="44450" numCol="1" anchor="ctr" anchorCtr="0" compatLnSpc="1">
            <a:prstTxWarp prst="textNoShape">
              <a:avLst/>
            </a:prstTxWarp>
          </a:bodyPr>
          <a:lstStyle/>
          <a:p>
            <a:pPr algn="l"/>
            <a:r>
              <a:rPr lang="en-US" altLang="en-US" sz="3200" b="1" i="0" dirty="0" smtClean="0">
                <a:solidFill>
                  <a:schemeClr val="tx2">
                    <a:lumMod val="75000"/>
                  </a:schemeClr>
                </a:solidFill>
                <a:latin typeface="Liberation Sans" panose="020B0604020202020204" pitchFamily="34" charset="0"/>
              </a:rPr>
              <a:t>Copyright</a:t>
            </a:r>
            <a:endParaRPr lang="en-US" altLang="en-US" sz="3200" b="1" i="0" dirty="0">
              <a:solidFill>
                <a:schemeClr val="tx2">
                  <a:lumMod val="75000"/>
                </a:schemeClr>
              </a:solidFill>
              <a:latin typeface="Liberation Sans" panose="020B0604020202020204" pitchFamily="34" charset="0"/>
            </a:endParaRPr>
          </a:p>
        </p:txBody>
      </p:sp>
    </p:spTree>
    <p:extLst>
      <p:ext uri="{BB962C8B-B14F-4D97-AF65-F5344CB8AC3E}">
        <p14:creationId xmlns:p14="http://schemas.microsoft.com/office/powerpoint/2010/main" val="2744231036"/>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533400" y="1890713"/>
            <a:ext cx="7162800" cy="1828193"/>
          </a:xfrm>
          <a:prstGeom prst="rect">
            <a:avLst/>
          </a:prstGeom>
          <a:solidFill>
            <a:schemeClr val="bg1"/>
          </a:solidFill>
          <a:ln>
            <a:noFill/>
          </a:ln>
          <a:extLs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50000"/>
              </a:spcBef>
              <a:spcAft>
                <a:spcPct val="20000"/>
              </a:spcAft>
              <a:buSzPct val="80000"/>
            </a:pPr>
            <a:r>
              <a:rPr lang="en-US" altLang="en-US" sz="2600" i="0" dirty="0" smtClean="0">
                <a:solidFill>
                  <a:srgbClr val="000000"/>
                </a:solidFill>
                <a:latin typeface="Liberation Sans" panose="020B0604020202020204" pitchFamily="34" charset="0"/>
              </a:rPr>
              <a:t>GOODS IN TRANSIT</a:t>
            </a:r>
          </a:p>
          <a:p>
            <a:pPr lvl="1">
              <a:lnSpc>
                <a:spcPct val="120000"/>
              </a:lnSpc>
              <a:spcBef>
                <a:spcPct val="50000"/>
              </a:spcBef>
              <a:spcAft>
                <a:spcPct val="20000"/>
              </a:spcAft>
              <a:buClr>
                <a:srgbClr val="800000"/>
              </a:buClr>
              <a:buSzPct val="80000"/>
              <a:buFont typeface="Wingdings" pitchFamily="2" charset="2"/>
              <a:buChar char="u"/>
            </a:pPr>
            <a:r>
              <a:rPr lang="en-US" altLang="en-US" sz="2200" b="0" i="0" dirty="0" smtClean="0">
                <a:solidFill>
                  <a:srgbClr val="000000"/>
                </a:solidFill>
                <a:latin typeface="Liberation Sans" panose="020B0604020202020204" pitchFamily="34" charset="0"/>
              </a:rPr>
              <a:t>Purchased </a:t>
            </a:r>
            <a:r>
              <a:rPr lang="en-US" altLang="en-US" sz="2200" b="0" i="0" dirty="0">
                <a:solidFill>
                  <a:srgbClr val="000000"/>
                </a:solidFill>
                <a:latin typeface="Liberation Sans" panose="020B0604020202020204" pitchFamily="34" charset="0"/>
              </a:rPr>
              <a:t>goods not yet received.</a:t>
            </a:r>
          </a:p>
          <a:p>
            <a:pPr lvl="1">
              <a:lnSpc>
                <a:spcPct val="120000"/>
              </a:lnSpc>
              <a:spcBef>
                <a:spcPct val="50000"/>
              </a:spcBef>
              <a:spcAft>
                <a:spcPct val="25000"/>
              </a:spcAft>
              <a:buClr>
                <a:srgbClr val="800000"/>
              </a:buClr>
              <a:buSzPct val="80000"/>
              <a:buFont typeface="Wingdings" pitchFamily="2" charset="2"/>
              <a:buChar char="u"/>
            </a:pPr>
            <a:r>
              <a:rPr lang="en-US" altLang="en-US" sz="2200" b="0" i="0" dirty="0">
                <a:solidFill>
                  <a:srgbClr val="000000"/>
                </a:solidFill>
                <a:latin typeface="Liberation Sans" panose="020B0604020202020204" pitchFamily="34" charset="0"/>
              </a:rPr>
              <a:t>Sold goods not yet delivered.</a:t>
            </a:r>
          </a:p>
        </p:txBody>
      </p:sp>
      <p:sp>
        <p:nvSpPr>
          <p:cNvPr id="14339" name="Text Box 3"/>
          <p:cNvSpPr txBox="1">
            <a:spLocks noChangeArrowheads="1"/>
          </p:cNvSpPr>
          <p:nvPr/>
        </p:nvSpPr>
        <p:spPr bwMode="auto">
          <a:xfrm>
            <a:off x="533400" y="1295400"/>
            <a:ext cx="7620000"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wrap="square">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05000"/>
              </a:lnSpc>
              <a:spcBef>
                <a:spcPct val="30000"/>
              </a:spcBef>
              <a:spcAft>
                <a:spcPct val="20000"/>
              </a:spcAft>
              <a:buSzPct val="80000"/>
            </a:pPr>
            <a:r>
              <a:rPr lang="en-US" altLang="en-US" i="0" dirty="0" smtClean="0">
                <a:solidFill>
                  <a:schemeClr val="tx1"/>
                </a:solidFill>
                <a:latin typeface="Liberation Sans" panose="020B0604020202020204" pitchFamily="34" charset="0"/>
              </a:rPr>
              <a:t>DETERMINING OWNERSHIP OF GOODS</a:t>
            </a:r>
            <a:endParaRPr lang="en-US" altLang="en-US" i="0" dirty="0">
              <a:solidFill>
                <a:schemeClr val="tx1"/>
              </a:solidFill>
              <a:latin typeface="Liberation Sans" panose="020B0604020202020204" pitchFamily="34" charset="0"/>
            </a:endParaRPr>
          </a:p>
        </p:txBody>
      </p:sp>
      <p:sp>
        <p:nvSpPr>
          <p:cNvPr id="14340" name="Text Box 6"/>
          <p:cNvSpPr txBox="1">
            <a:spLocks noChangeArrowheads="1"/>
          </p:cNvSpPr>
          <p:nvPr/>
        </p:nvSpPr>
        <p:spPr bwMode="auto">
          <a:xfrm>
            <a:off x="762000" y="4329113"/>
            <a:ext cx="7543800" cy="1116012"/>
          </a:xfrm>
          <a:prstGeom prst="rect">
            <a:avLst/>
          </a:prstGeom>
          <a:solidFill>
            <a:srgbClr val="FAEFB6"/>
          </a:solidFill>
          <a:ln w="28575" cap="sq" algn="ctr">
            <a:solidFill>
              <a:schemeClr val="tx1"/>
            </a:solidFill>
            <a:miter lim="800000"/>
            <a:headEnd type="none" w="sm" len="sm"/>
            <a:tailEnd type="none" w="sm" len="sm"/>
          </a:ln>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lnSpc>
                <a:spcPct val="115000"/>
              </a:lnSpc>
              <a:spcBef>
                <a:spcPct val="50000"/>
              </a:spcBef>
            </a:pPr>
            <a:r>
              <a:rPr lang="en-US" altLang="en-US" sz="2000" b="0" i="0" dirty="0">
                <a:solidFill>
                  <a:schemeClr val="tx1"/>
                </a:solidFill>
                <a:latin typeface="Liberation Sans" panose="020B0604020202020204" pitchFamily="34" charset="0"/>
              </a:rPr>
              <a:t>Goods in transit should be included in the inventory of the company that has </a:t>
            </a:r>
            <a:r>
              <a:rPr lang="en-US" altLang="en-US" sz="2000" i="0" dirty="0">
                <a:solidFill>
                  <a:schemeClr val="tx1"/>
                </a:solidFill>
                <a:latin typeface="Liberation Sans" panose="020B0604020202020204" pitchFamily="34" charset="0"/>
              </a:rPr>
              <a:t>legal title</a:t>
            </a:r>
            <a:r>
              <a:rPr lang="en-US" altLang="en-US" sz="2000" b="0" i="0" dirty="0">
                <a:solidFill>
                  <a:schemeClr val="tx1"/>
                </a:solidFill>
                <a:latin typeface="Liberation Sans" panose="020B0604020202020204" pitchFamily="34" charset="0"/>
              </a:rPr>
              <a:t> to the goods.  Legal title is determined by the </a:t>
            </a:r>
            <a:r>
              <a:rPr lang="en-US" altLang="en-US" sz="2000" i="0" dirty="0">
                <a:solidFill>
                  <a:schemeClr val="tx1"/>
                </a:solidFill>
                <a:latin typeface="Liberation Sans" panose="020B0604020202020204" pitchFamily="34" charset="0"/>
              </a:rPr>
              <a:t>terms of sale</a:t>
            </a:r>
            <a:r>
              <a:rPr lang="en-US" altLang="en-US" sz="2000" b="0" i="0" dirty="0">
                <a:solidFill>
                  <a:schemeClr val="tx1"/>
                </a:solidFill>
                <a:latin typeface="Liberation Sans" panose="020B0604020202020204" pitchFamily="34" charset="0"/>
              </a:rPr>
              <a:t>.</a:t>
            </a:r>
          </a:p>
        </p:txBody>
      </p:sp>
      <p:sp>
        <p:nvSpPr>
          <p:cNvPr id="14341"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r>
              <a:rPr lang="en-US" altLang="en-US" sz="3200" i="0" dirty="0">
                <a:solidFill>
                  <a:schemeClr val="tx2">
                    <a:lumMod val="75000"/>
                  </a:schemeClr>
                </a:solidFill>
                <a:latin typeface="Liberation Sans" panose="020B0604020202020204" pitchFamily="34" charset="0"/>
              </a:rPr>
              <a:t>Determining Inventory Quantities</a:t>
            </a:r>
          </a:p>
        </p:txBody>
      </p:sp>
      <p:sp>
        <p:nvSpPr>
          <p:cNvPr id="14342"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4343"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1</a:t>
            </a: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7467600" y="1600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a:spAutoFit/>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r>
              <a:rPr lang="en-US" altLang="en-US" sz="1200" i="0" dirty="0">
                <a:solidFill>
                  <a:schemeClr val="tx1"/>
                </a:solidFill>
                <a:latin typeface="Liberation Sans" panose="020B0604020202020204" pitchFamily="34" charset="0"/>
              </a:rPr>
              <a:t>Illustration 6-2 </a:t>
            </a:r>
            <a:r>
              <a:rPr lang="en-US" altLang="en-US" sz="1200" b="0" i="0" dirty="0">
                <a:solidFill>
                  <a:schemeClr val="tx1"/>
                </a:solidFill>
                <a:latin typeface="Liberation Sans" panose="020B0604020202020204" pitchFamily="34" charset="0"/>
              </a:rPr>
              <a:t>Terms of sale</a:t>
            </a:r>
          </a:p>
        </p:txBody>
      </p:sp>
      <p:sp>
        <p:nvSpPr>
          <p:cNvPr id="15363" name="Text Box 16"/>
          <p:cNvSpPr txBox="1">
            <a:spLocks noChangeArrowheads="1"/>
          </p:cNvSpPr>
          <p:nvPr/>
        </p:nvSpPr>
        <p:spPr bwMode="auto">
          <a:xfrm>
            <a:off x="533400" y="1295400"/>
            <a:ext cx="68437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05000"/>
              </a:lnSpc>
              <a:spcBef>
                <a:spcPct val="30000"/>
              </a:spcBef>
              <a:spcAft>
                <a:spcPct val="20000"/>
              </a:spcAft>
              <a:buSzPct val="80000"/>
            </a:pPr>
            <a:r>
              <a:rPr lang="en-US" altLang="en-US" sz="2600" i="0" dirty="0" smtClean="0">
                <a:solidFill>
                  <a:schemeClr val="tx1"/>
                </a:solidFill>
                <a:latin typeface="Liberation Sans" panose="020B0604020202020204" pitchFamily="34" charset="0"/>
              </a:rPr>
              <a:t>GOODS IN TRANSIT</a:t>
            </a:r>
            <a:endParaRPr lang="en-US" altLang="en-US" sz="2600" i="0" dirty="0">
              <a:solidFill>
                <a:schemeClr val="tx1"/>
              </a:solidFill>
              <a:latin typeface="Liberation Sans" panose="020B0604020202020204" pitchFamily="34" charset="0"/>
            </a:endParaRPr>
          </a:p>
        </p:txBody>
      </p:sp>
      <p:sp>
        <p:nvSpPr>
          <p:cNvPr id="329745" name="AutoShape 17"/>
          <p:cNvSpPr>
            <a:spLocks noChangeArrowheads="1"/>
          </p:cNvSpPr>
          <p:nvPr/>
        </p:nvSpPr>
        <p:spPr bwMode="auto">
          <a:xfrm rot="16200000">
            <a:off x="4572000" y="4857750"/>
            <a:ext cx="381000" cy="381000"/>
          </a:xfrm>
          <a:prstGeom prst="downArrow">
            <a:avLst>
              <a:gd name="adj1" fmla="val 50000"/>
              <a:gd name="adj2" fmla="val 25000"/>
            </a:avLst>
          </a:prstGeom>
          <a:solidFill>
            <a:srgbClr val="800000"/>
          </a:solidFill>
          <a:ln w="12700" cap="sq">
            <a:solidFill>
              <a:schemeClr val="tx1"/>
            </a:solidFill>
            <a:miter lim="800000"/>
            <a:headEnd type="none" w="sm" len="sm"/>
            <a:tailEnd type="none" w="sm" len="sm"/>
          </a:ln>
          <a:effectLst/>
          <a:extLst/>
        </p:spPr>
        <p:txBody>
          <a:bodyPr wrap="none"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sp>
        <p:nvSpPr>
          <p:cNvPr id="15365" name="Rectangle 19"/>
          <p:cNvSpPr>
            <a:spLocks noChangeArrowheads="1"/>
          </p:cNvSpPr>
          <p:nvPr/>
        </p:nvSpPr>
        <p:spPr bwMode="auto">
          <a:xfrm>
            <a:off x="5029200" y="2316163"/>
            <a:ext cx="3733800" cy="1403350"/>
          </a:xfrm>
          <a:prstGeom prst="rect">
            <a:avLst/>
          </a:prstGeom>
          <a:noFill/>
          <a:ln w="28575" cap="sq"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ts val="600"/>
              </a:spcBef>
            </a:pPr>
            <a:r>
              <a:rPr lang="en-US" altLang="en-US" sz="2000" b="0" i="0" dirty="0">
                <a:solidFill>
                  <a:srgbClr val="000000"/>
                </a:solidFill>
                <a:latin typeface="Liberation Sans" panose="020B0604020202020204" pitchFamily="34" charset="0"/>
              </a:rPr>
              <a:t>Ownership of the goods passes to the buyer when the public carrier accepts the goods from the seller.</a:t>
            </a:r>
          </a:p>
        </p:txBody>
      </p:sp>
      <p:sp>
        <p:nvSpPr>
          <p:cNvPr id="15366" name="Rectangle 20"/>
          <p:cNvSpPr>
            <a:spLocks noChangeArrowheads="1"/>
          </p:cNvSpPr>
          <p:nvPr/>
        </p:nvSpPr>
        <p:spPr bwMode="auto">
          <a:xfrm>
            <a:off x="5029200" y="4476750"/>
            <a:ext cx="3733800" cy="1147763"/>
          </a:xfrm>
          <a:prstGeom prst="rect">
            <a:avLst/>
          </a:prstGeom>
          <a:noFill/>
          <a:ln w="28575" cap="sq"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tIns="0" bIns="64008"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ctr">
              <a:spcBef>
                <a:spcPts val="600"/>
              </a:spcBef>
            </a:pPr>
            <a:r>
              <a:rPr lang="en-US" altLang="en-US" sz="2000" b="0" i="0" dirty="0">
                <a:solidFill>
                  <a:srgbClr val="000000"/>
                </a:solidFill>
                <a:latin typeface="Liberation Sans" panose="020B0604020202020204" pitchFamily="34" charset="0"/>
              </a:rPr>
              <a:t>Ownership of the goods remains with the seller until the goods reach the buyer.</a:t>
            </a:r>
          </a:p>
        </p:txBody>
      </p:sp>
      <p:sp>
        <p:nvSpPr>
          <p:cNvPr id="329749" name="AutoShape 21"/>
          <p:cNvSpPr>
            <a:spLocks noChangeArrowheads="1"/>
          </p:cNvSpPr>
          <p:nvPr/>
        </p:nvSpPr>
        <p:spPr bwMode="auto">
          <a:xfrm rot="16200000">
            <a:off x="4572000" y="2805113"/>
            <a:ext cx="381000" cy="381000"/>
          </a:xfrm>
          <a:prstGeom prst="downArrow">
            <a:avLst>
              <a:gd name="adj1" fmla="val 50000"/>
              <a:gd name="adj2" fmla="val 25000"/>
            </a:avLst>
          </a:prstGeom>
          <a:solidFill>
            <a:srgbClr val="800000"/>
          </a:solidFill>
          <a:ln w="12700" cap="sq">
            <a:solidFill>
              <a:schemeClr val="tx1"/>
            </a:solidFill>
            <a:miter lim="800000"/>
            <a:headEnd type="none" w="sm" len="sm"/>
            <a:tailEnd type="none" w="sm" len="sm"/>
          </a:ln>
          <a:effectLst/>
          <a:extLst/>
        </p:spPr>
        <p:txBody>
          <a:bodyPr wrap="none" anchor="ct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effectLst>
                <a:outerShdw blurRad="38100" dist="38100" dir="2700000" algn="tl">
                  <a:srgbClr val="000000"/>
                </a:outerShdw>
              </a:effectLst>
              <a:latin typeface="Liberation Sans" panose="020B0604020202020204" pitchFamily="34" charset="0"/>
            </a:endParaRPr>
          </a:p>
        </p:txBody>
      </p:sp>
      <p:pic>
        <p:nvPicPr>
          <p:cNvPr id="15368" name="Picture 2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4095750"/>
            <a:ext cx="4267200" cy="1900238"/>
          </a:xfrm>
          <a:prstGeom prst="rect">
            <a:avLst/>
          </a:prstGeom>
          <a:noFill/>
          <a:ln w="28575" cap="sq"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15369" name="Picture 2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304800" y="2043113"/>
            <a:ext cx="4267200" cy="1900237"/>
          </a:xfrm>
          <a:prstGeom prst="rect">
            <a:avLst/>
          </a:prstGeom>
          <a:noFill/>
          <a:ln w="28575" cap="sq"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15370"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r>
              <a:rPr lang="en-US" altLang="en-US" sz="3200" i="0" dirty="0">
                <a:solidFill>
                  <a:schemeClr val="tx1"/>
                </a:solidFill>
                <a:latin typeface="Liberation Sans" panose="020B0604020202020204" pitchFamily="34" charset="0"/>
              </a:rPr>
              <a:t>Determining </a:t>
            </a:r>
            <a:r>
              <a:rPr lang="en-US" altLang="en-US" sz="3200" i="0" dirty="0" smtClean="0">
                <a:solidFill>
                  <a:schemeClr val="tx1"/>
                </a:solidFill>
                <a:latin typeface="Liberation Sans" panose="020B0604020202020204" pitchFamily="34" charset="0"/>
              </a:rPr>
              <a:t>Ownership of Goods</a:t>
            </a:r>
            <a:endParaRPr lang="en-US" altLang="en-US" sz="3200" i="0" dirty="0">
              <a:solidFill>
                <a:schemeClr val="tx1"/>
              </a:solidFill>
              <a:latin typeface="Liberation Sans" panose="020B0604020202020204" pitchFamily="34" charset="0"/>
            </a:endParaRPr>
          </a:p>
        </p:txBody>
      </p:sp>
      <p:sp>
        <p:nvSpPr>
          <p:cNvPr id="15371"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5372"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1</a:t>
            </a:r>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457200" y="1905000"/>
            <a:ext cx="8001000" cy="36576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562" tIns="46038" rIns="182562" bIns="46038"/>
          <a:lstStyle>
            <a:lvl1pPr>
              <a:defRPr sz="2800" b="1" i="1">
                <a:solidFill>
                  <a:srgbClr val="BC0000"/>
                </a:solidFill>
                <a:latin typeface="Comic Sans MS" pitchFamily="66" charset="0"/>
              </a:defRPr>
            </a:lvl1pPr>
            <a:lvl2pPr marL="692150" indent="-45720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nSpc>
                <a:spcPct val="120000"/>
              </a:lnSpc>
              <a:spcBef>
                <a:spcPct val="50000"/>
              </a:spcBef>
              <a:buClr>
                <a:schemeClr val="tx1"/>
              </a:buClr>
              <a:buFont typeface="Wingdings" pitchFamily="2" charset="2"/>
              <a:buNone/>
            </a:pPr>
            <a:r>
              <a:rPr lang="en-US" altLang="en-US" sz="2300" b="0" i="0" dirty="0">
                <a:solidFill>
                  <a:schemeClr val="tx1"/>
                </a:solidFill>
                <a:latin typeface="Liberation Sans" panose="020B0604020202020204" pitchFamily="34" charset="0"/>
                <a:cs typeface="Times New Roman" pitchFamily="18" charset="0"/>
              </a:rPr>
              <a:t>Goods in transit should be included in the inventory of the buyer when the:  </a:t>
            </a:r>
          </a:p>
          <a:p>
            <a:pPr lvl="1">
              <a:lnSpc>
                <a:spcPct val="120000"/>
              </a:lnSpc>
              <a:spcBef>
                <a:spcPct val="5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public carrier accepts the goods from the seller.  </a:t>
            </a:r>
          </a:p>
          <a:p>
            <a:pPr lvl="1">
              <a:lnSpc>
                <a:spcPct val="120000"/>
              </a:lnSpc>
              <a:spcBef>
                <a:spcPct val="5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goods reach the buyer.  </a:t>
            </a:r>
          </a:p>
          <a:p>
            <a:pPr lvl="1">
              <a:lnSpc>
                <a:spcPct val="120000"/>
              </a:lnSpc>
              <a:spcBef>
                <a:spcPct val="5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terms of sale are FOB destination.  </a:t>
            </a:r>
          </a:p>
          <a:p>
            <a:pPr lvl="1">
              <a:lnSpc>
                <a:spcPct val="120000"/>
              </a:lnSpc>
              <a:spcBef>
                <a:spcPct val="50000"/>
              </a:spcBef>
              <a:buClr>
                <a:schemeClr val="tx1"/>
              </a:buClr>
              <a:buFont typeface="Wingdings" pitchFamily="2" charset="2"/>
              <a:buAutoNum type="alphaLcPeriod"/>
            </a:pPr>
            <a:r>
              <a:rPr lang="en-US" altLang="en-US" sz="2300" b="0" i="0" dirty="0">
                <a:solidFill>
                  <a:schemeClr val="tx1"/>
                </a:solidFill>
                <a:latin typeface="Liberation Sans" panose="020B0604020202020204" pitchFamily="34" charset="0"/>
                <a:cs typeface="Times New Roman" pitchFamily="18" charset="0"/>
              </a:rPr>
              <a:t>terms of sale are FOB shipping point.</a:t>
            </a:r>
          </a:p>
        </p:txBody>
      </p:sp>
      <p:sp>
        <p:nvSpPr>
          <p:cNvPr id="16387" name="Text Box 9"/>
          <p:cNvSpPr txBox="1">
            <a:spLocks noChangeArrowheads="1"/>
          </p:cNvSpPr>
          <p:nvPr/>
        </p:nvSpPr>
        <p:spPr bwMode="auto">
          <a:xfrm>
            <a:off x="533400" y="1295400"/>
            <a:ext cx="68437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spcBef>
                <a:spcPct val="30000"/>
              </a:spcBef>
              <a:spcAft>
                <a:spcPct val="20000"/>
              </a:spcAft>
              <a:buSzPct val="80000"/>
            </a:pPr>
            <a:r>
              <a:rPr lang="en-US" altLang="en-US" sz="3000" i="0" dirty="0" smtClean="0">
                <a:solidFill>
                  <a:schemeClr val="tx2">
                    <a:lumMod val="75000"/>
                  </a:schemeClr>
                </a:solidFill>
                <a:latin typeface="Liberation Sans" panose="020B0604020202020204" pitchFamily="34" charset="0"/>
              </a:rPr>
              <a:t>Question</a:t>
            </a:r>
            <a:endParaRPr lang="en-US" altLang="en-US" sz="3000" i="0" dirty="0">
              <a:solidFill>
                <a:schemeClr val="tx2">
                  <a:lumMod val="75000"/>
                </a:schemeClr>
              </a:solidFill>
              <a:latin typeface="Liberation Sans" panose="020B0604020202020204" pitchFamily="34" charset="0"/>
            </a:endParaRPr>
          </a:p>
        </p:txBody>
      </p:sp>
      <p:sp>
        <p:nvSpPr>
          <p:cNvPr id="16389" name="Line 10"/>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Liberation Sans" panose="020B0604020202020204" pitchFamily="34" charset="0"/>
            </a:endParaRPr>
          </a:p>
        </p:txBody>
      </p:sp>
      <p:sp>
        <p:nvSpPr>
          <p:cNvPr id="16390" name="Text Box 13"/>
          <p:cNvSpPr txBox="1">
            <a:spLocks noChangeArrowheads="1"/>
          </p:cNvSpPr>
          <p:nvPr/>
        </p:nvSpPr>
        <p:spPr bwMode="auto">
          <a:xfrm>
            <a:off x="8153400" y="6369050"/>
            <a:ext cx="838200" cy="3365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pPr algn="r">
              <a:spcBef>
                <a:spcPct val="50000"/>
              </a:spcBef>
            </a:pPr>
            <a:r>
              <a:rPr lang="en-US" altLang="en-US" sz="1600" dirty="0">
                <a:solidFill>
                  <a:schemeClr val="bg2"/>
                </a:solidFill>
                <a:latin typeface="Liberation Sans" panose="020B0604020202020204" pitchFamily="34" charset="0"/>
              </a:rPr>
              <a:t>LO 1</a:t>
            </a:r>
          </a:p>
        </p:txBody>
      </p:sp>
      <p:sp>
        <p:nvSpPr>
          <p:cNvPr id="10" name="Notched Right Arrow 9"/>
          <p:cNvSpPr/>
          <p:nvPr/>
        </p:nvSpPr>
        <p:spPr bwMode="auto">
          <a:xfrm>
            <a:off x="152400" y="4724400"/>
            <a:ext cx="609600" cy="457200"/>
          </a:xfrm>
          <a:prstGeom prst="notchedRightArrow">
            <a:avLst/>
          </a:prstGeom>
          <a:solidFill>
            <a:schemeClr val="tx2">
              <a:lumMod val="75000"/>
            </a:schemeClr>
          </a:solidFill>
          <a:ln w="12700" cap="sq" cmpd="sng" algn="ctr">
            <a:solidFill>
              <a:schemeClr val="tx1"/>
            </a:solidFill>
            <a:prstDash val="solid"/>
            <a:round/>
            <a:headEnd type="none" w="sm" len="sm"/>
            <a:tailEnd type="none" w="sm" len="sm"/>
          </a:ln>
          <a:effectLst/>
        </p:spPr>
        <p:txBody>
          <a:bodyPr/>
          <a:lstStyle>
            <a:lvl1pPr>
              <a:defRPr sz="2800" b="1" i="1">
                <a:solidFill>
                  <a:srgbClr val="BC0000"/>
                </a:solidFill>
                <a:latin typeface="Comic Sans MS" pitchFamily="66" charset="0"/>
              </a:defRPr>
            </a:lvl1pPr>
            <a:lvl2pPr marL="742950" indent="-285750">
              <a:defRPr sz="2800" b="1" i="1">
                <a:solidFill>
                  <a:srgbClr val="BC0000"/>
                </a:solidFill>
                <a:latin typeface="Comic Sans MS" pitchFamily="66" charset="0"/>
              </a:defRPr>
            </a:lvl2pPr>
            <a:lvl3pPr marL="1143000" indent="-228600">
              <a:defRPr sz="2800" b="1" i="1">
                <a:solidFill>
                  <a:srgbClr val="BC0000"/>
                </a:solidFill>
                <a:latin typeface="Comic Sans MS" pitchFamily="66" charset="0"/>
              </a:defRPr>
            </a:lvl3pPr>
            <a:lvl4pPr marL="1600200" indent="-228600">
              <a:defRPr sz="2800" b="1" i="1">
                <a:solidFill>
                  <a:srgbClr val="BC0000"/>
                </a:solidFill>
                <a:latin typeface="Comic Sans MS" pitchFamily="66" charset="0"/>
              </a:defRPr>
            </a:lvl4pPr>
            <a:lvl5pPr marL="2057400" indent="-228600">
              <a:defRPr sz="2800" b="1" i="1">
                <a:solidFill>
                  <a:srgbClr val="BC0000"/>
                </a:solidFill>
                <a:latin typeface="Comic Sans MS" pitchFamily="66" charset="0"/>
              </a:defRPr>
            </a:lvl5pPr>
            <a:lvl6pPr marL="2514600" indent="-228600" eaLnBrk="0" fontAlgn="base" hangingPunct="0">
              <a:spcBef>
                <a:spcPct val="0"/>
              </a:spcBef>
              <a:spcAft>
                <a:spcPct val="0"/>
              </a:spcAft>
              <a:defRPr sz="2800" b="1" i="1">
                <a:solidFill>
                  <a:srgbClr val="BC0000"/>
                </a:solidFill>
                <a:latin typeface="Comic Sans MS" pitchFamily="66" charset="0"/>
              </a:defRPr>
            </a:lvl6pPr>
            <a:lvl7pPr marL="2971800" indent="-228600" eaLnBrk="0" fontAlgn="base" hangingPunct="0">
              <a:spcBef>
                <a:spcPct val="0"/>
              </a:spcBef>
              <a:spcAft>
                <a:spcPct val="0"/>
              </a:spcAft>
              <a:defRPr sz="2800" b="1" i="1">
                <a:solidFill>
                  <a:srgbClr val="BC0000"/>
                </a:solidFill>
                <a:latin typeface="Comic Sans MS" pitchFamily="66" charset="0"/>
              </a:defRPr>
            </a:lvl7pPr>
            <a:lvl8pPr marL="3429000" indent="-228600" eaLnBrk="0" fontAlgn="base" hangingPunct="0">
              <a:spcBef>
                <a:spcPct val="0"/>
              </a:spcBef>
              <a:spcAft>
                <a:spcPct val="0"/>
              </a:spcAft>
              <a:defRPr sz="2800" b="1" i="1">
                <a:solidFill>
                  <a:srgbClr val="BC0000"/>
                </a:solidFill>
                <a:latin typeface="Comic Sans MS" pitchFamily="66" charset="0"/>
              </a:defRPr>
            </a:lvl8pPr>
            <a:lvl9pPr marL="3886200" indent="-228600" eaLnBrk="0" fontAlgn="base" hangingPunct="0">
              <a:spcBef>
                <a:spcPct val="0"/>
              </a:spcBef>
              <a:spcAft>
                <a:spcPct val="0"/>
              </a:spcAft>
              <a:defRPr sz="2800" b="1" i="1">
                <a:solidFill>
                  <a:srgbClr val="BC0000"/>
                </a:solidFill>
                <a:latin typeface="Comic Sans MS" pitchFamily="66" charset="0"/>
              </a:defRPr>
            </a:lvl9pPr>
          </a:lstStyle>
          <a:p>
            <a:endParaRPr lang="en-US" altLang="en-US" dirty="0">
              <a:latin typeface="Liberation Sans" panose="020B0604020202020204" pitchFamily="34" charset="0"/>
            </a:endParaRPr>
          </a:p>
        </p:txBody>
      </p:sp>
      <p:sp>
        <p:nvSpPr>
          <p:cNvPr id="8" name="Rectangle 7"/>
          <p:cNvSpPr>
            <a:spLocks noChangeArrowheads="1"/>
          </p:cNvSpPr>
          <p:nvPr/>
        </p:nvSpPr>
        <p:spPr bwMode="auto">
          <a:xfrm>
            <a:off x="533400" y="304800"/>
            <a:ext cx="762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p>
            <a:r>
              <a:rPr lang="en-US" altLang="en-US" sz="3200" i="0" dirty="0">
                <a:solidFill>
                  <a:schemeClr val="tx1"/>
                </a:solidFill>
                <a:latin typeface="Liberation Sans" panose="020B0604020202020204" pitchFamily="34" charset="0"/>
              </a:rPr>
              <a:t>Determining </a:t>
            </a:r>
            <a:r>
              <a:rPr lang="en-US" altLang="en-US" sz="3200" i="0" dirty="0" smtClean="0">
                <a:solidFill>
                  <a:schemeClr val="tx1"/>
                </a:solidFill>
                <a:latin typeface="Liberation Sans" panose="020B0604020202020204" pitchFamily="34" charset="0"/>
              </a:rPr>
              <a:t>Ownership of Goods</a:t>
            </a:r>
            <a:endParaRPr lang="en-US" altLang="en-US" sz="3200" i="0" dirty="0">
              <a:solidFill>
                <a:schemeClr val="tx1"/>
              </a:solidFill>
              <a:latin typeface="Liberation Sans"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movnglnc">
  <a:themeElements>
    <a:clrScheme name="">
      <a:dk1>
        <a:srgbClr val="000000"/>
      </a:dk1>
      <a:lt1>
        <a:srgbClr val="FFFFFF"/>
      </a:lt1>
      <a:dk2>
        <a:srgbClr val="0000FF"/>
      </a:dk2>
      <a:lt2>
        <a:srgbClr val="000000"/>
      </a:lt2>
      <a:accent1>
        <a:srgbClr val="00FFFF"/>
      </a:accent1>
      <a:accent2>
        <a:srgbClr val="FF0000"/>
      </a:accent2>
      <a:accent3>
        <a:srgbClr val="FFFFFF"/>
      </a:accent3>
      <a:accent4>
        <a:srgbClr val="000000"/>
      </a:accent4>
      <a:accent5>
        <a:srgbClr val="AAFFFF"/>
      </a:accent5>
      <a:accent6>
        <a:srgbClr val="E70000"/>
      </a:accent6>
      <a:hlink>
        <a:srgbClr val="000099"/>
      </a:hlink>
      <a:folHlink>
        <a:srgbClr val="000000"/>
      </a:folHlink>
    </a:clrScheme>
    <a:fontScheme name="movnglnc">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vngl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vngl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vngl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vngl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vngl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vngl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vngl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Office\Templates\1033\Company Handbook.pot</Template>
  <TotalTime>10198</TotalTime>
  <Pages>43</Pages>
  <Words>2966</Words>
  <Application>Microsoft Office PowerPoint</Application>
  <PresentationFormat>On-screen Show (4:3)</PresentationFormat>
  <Paragraphs>434</Paragraphs>
  <Slides>65</Slides>
  <Notes>60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2" baseType="lpstr">
      <vt:lpstr>Arial</vt:lpstr>
      <vt:lpstr>Comic Sans MS</vt:lpstr>
      <vt:lpstr>Liberation Sans</vt:lpstr>
      <vt:lpstr>Times New Roman</vt:lpstr>
      <vt:lpstr>Wingdings</vt:lpstr>
      <vt:lpstr>movnglnc</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Accounting and Accounting Standards</dc:title>
  <dc:creator>Coby Harmon</dc:creator>
  <cp:lastModifiedBy>Bashar Qara</cp:lastModifiedBy>
  <cp:revision>1611</cp:revision>
  <cp:lastPrinted>1999-09-16T17:08:20Z</cp:lastPrinted>
  <dcterms:created xsi:type="dcterms:W3CDTF">1997-03-28T18:03:02Z</dcterms:created>
  <dcterms:modified xsi:type="dcterms:W3CDTF">2017-07-02T16:29:27Z</dcterms:modified>
</cp:coreProperties>
</file>