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45"/>
  </p:notesMasterIdLst>
  <p:sldIdLst>
    <p:sldId id="268" r:id="rId2"/>
    <p:sldId id="411" r:id="rId3"/>
    <p:sldId id="398" r:id="rId4"/>
    <p:sldId id="329" r:id="rId5"/>
    <p:sldId id="271" r:id="rId6"/>
    <p:sldId id="273" r:id="rId7"/>
    <p:sldId id="427" r:id="rId8"/>
    <p:sldId id="428" r:id="rId9"/>
    <p:sldId id="453" r:id="rId10"/>
    <p:sldId id="275" r:id="rId11"/>
    <p:sldId id="441" r:id="rId12"/>
    <p:sldId id="449" r:id="rId13"/>
    <p:sldId id="450" r:id="rId14"/>
    <p:sldId id="338" r:id="rId15"/>
    <p:sldId id="401" r:id="rId16"/>
    <p:sldId id="368" r:id="rId17"/>
    <p:sldId id="276" r:id="rId18"/>
    <p:sldId id="364" r:id="rId19"/>
    <p:sldId id="365" r:id="rId20"/>
    <p:sldId id="440" r:id="rId21"/>
    <p:sldId id="344" r:id="rId22"/>
    <p:sldId id="422" r:id="rId23"/>
    <p:sldId id="418" r:id="rId24"/>
    <p:sldId id="452" r:id="rId25"/>
    <p:sldId id="371" r:id="rId26"/>
    <p:sldId id="277" r:id="rId27"/>
    <p:sldId id="327" r:id="rId28"/>
    <p:sldId id="366" r:id="rId29"/>
    <p:sldId id="367" r:id="rId30"/>
    <p:sldId id="340" r:id="rId31"/>
    <p:sldId id="278" r:id="rId32"/>
    <p:sldId id="369" r:id="rId33"/>
    <p:sldId id="280" r:id="rId34"/>
    <p:sldId id="419" r:id="rId35"/>
    <p:sldId id="430" r:id="rId36"/>
    <p:sldId id="355" r:id="rId37"/>
    <p:sldId id="451" r:id="rId38"/>
    <p:sldId id="442" r:id="rId39"/>
    <p:sldId id="444" r:id="rId40"/>
    <p:sldId id="443" r:id="rId41"/>
    <p:sldId id="446" r:id="rId42"/>
    <p:sldId id="445" r:id="rId43"/>
    <p:sldId id="447" r:id="rId44"/>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89" autoAdjust="0"/>
    <p:restoredTop sz="94631" autoAdjust="0"/>
  </p:normalViewPr>
  <p:slideViewPr>
    <p:cSldViewPr>
      <p:cViewPr varScale="1">
        <p:scale>
          <a:sx n="97" d="100"/>
          <a:sy n="97" d="100"/>
        </p:scale>
        <p:origin x="648" y="184"/>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488" y="-96"/>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945A042-B6E3-4040-AC2A-6ABCF5A11FFB}"/>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1" name="Rectangle 3">
            <a:extLst>
              <a:ext uri="{FF2B5EF4-FFF2-40B4-BE49-F238E27FC236}">
                <a16:creationId xmlns:a16="http://schemas.microsoft.com/office/drawing/2014/main" id="{F587FE28-4C93-0742-A787-6E4D1AA24187}"/>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A3CA9E6-8629-1E4E-A1F5-34C4D310D90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59" name="Rectangle 3">
            <a:extLst>
              <a:ext uri="{FF2B5EF4-FFF2-40B4-BE49-F238E27FC236}">
                <a16:creationId xmlns:a16="http://schemas.microsoft.com/office/drawing/2014/main" id="{844C6CE3-5B80-224E-9E06-C8ABEA777BF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8646E83-1B46-0B49-AADC-9B0BE446EC10}"/>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7" name="Rectangle 3">
            <a:extLst>
              <a:ext uri="{FF2B5EF4-FFF2-40B4-BE49-F238E27FC236}">
                <a16:creationId xmlns:a16="http://schemas.microsoft.com/office/drawing/2014/main" id="{89DB139F-010C-3147-B7FB-DCD467C5F1A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19BCCD6-6F08-CA4E-B3CD-C9F9546DFB9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5" name="Rectangle 3">
            <a:extLst>
              <a:ext uri="{FF2B5EF4-FFF2-40B4-BE49-F238E27FC236}">
                <a16:creationId xmlns:a16="http://schemas.microsoft.com/office/drawing/2014/main" id="{AE25E1DB-00E6-D74C-AF2F-09311C00D68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B66CA9F-7DDE-C746-AC89-5CB4F08A22C8}"/>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3" name="Rectangle 3">
            <a:extLst>
              <a:ext uri="{FF2B5EF4-FFF2-40B4-BE49-F238E27FC236}">
                <a16:creationId xmlns:a16="http://schemas.microsoft.com/office/drawing/2014/main" id="{97D8454B-2DD5-714C-A14A-B6A25BCFF00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84BE69B-3E34-0746-8BEC-C6EE3806ACF5}"/>
              </a:ext>
            </a:extLst>
          </p:cNvPr>
          <p:cNvGrpSpPr>
            <a:grpSpLocks/>
          </p:cNvGrpSpPr>
          <p:nvPr/>
        </p:nvGrpSpPr>
        <p:grpSpPr bwMode="auto">
          <a:xfrm>
            <a:off x="0" y="114300"/>
            <a:ext cx="9142413" cy="6742113"/>
            <a:chOff x="0" y="72"/>
            <a:chExt cx="5759" cy="4247"/>
          </a:xfrm>
        </p:grpSpPr>
        <p:sp>
          <p:nvSpPr>
            <p:cNvPr id="5" name="Rectangle 3">
              <a:extLst>
                <a:ext uri="{FF2B5EF4-FFF2-40B4-BE49-F238E27FC236}">
                  <a16:creationId xmlns:a16="http://schemas.microsoft.com/office/drawing/2014/main" id="{814FAD2F-4FE6-804F-BE18-82F6A230B48B}"/>
                </a:ext>
              </a:extLst>
            </p:cNvPr>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6" name="Group 4">
              <a:extLst>
                <a:ext uri="{FF2B5EF4-FFF2-40B4-BE49-F238E27FC236}">
                  <a16:creationId xmlns:a16="http://schemas.microsoft.com/office/drawing/2014/main" id="{009426B2-51CF-7B47-A9EC-73A60C11C092}"/>
                </a:ext>
              </a:extLst>
            </p:cNvPr>
            <p:cNvGrpSpPr>
              <a:grpSpLocks/>
            </p:cNvGrpSpPr>
            <p:nvPr/>
          </p:nvGrpSpPr>
          <p:grpSpPr bwMode="auto">
            <a:xfrm>
              <a:off x="0" y="72"/>
              <a:ext cx="5759" cy="2040"/>
              <a:chOff x="0" y="72"/>
              <a:chExt cx="5759" cy="2040"/>
            </a:xfrm>
          </p:grpSpPr>
          <p:sp>
            <p:nvSpPr>
              <p:cNvPr id="7" name="Rectangle 5">
                <a:extLst>
                  <a:ext uri="{FF2B5EF4-FFF2-40B4-BE49-F238E27FC236}">
                    <a16:creationId xmlns:a16="http://schemas.microsoft.com/office/drawing/2014/main" id="{441FDF68-53E4-AA48-ABC1-955D8406EED0}"/>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8" name="Group 6">
                <a:extLst>
                  <a:ext uri="{FF2B5EF4-FFF2-40B4-BE49-F238E27FC236}">
                    <a16:creationId xmlns:a16="http://schemas.microsoft.com/office/drawing/2014/main" id="{0210AA07-5892-C748-A53D-FA0EBE2BFA92}"/>
                  </a:ext>
                </a:extLst>
              </p:cNvPr>
              <p:cNvGrpSpPr>
                <a:grpSpLocks/>
              </p:cNvGrpSpPr>
              <p:nvPr/>
            </p:nvGrpSpPr>
            <p:grpSpPr bwMode="auto">
              <a:xfrm>
                <a:off x="2289" y="72"/>
                <a:ext cx="1440" cy="1984"/>
                <a:chOff x="2289" y="72"/>
                <a:chExt cx="1440" cy="1984"/>
              </a:xfrm>
            </p:grpSpPr>
            <p:sp>
              <p:nvSpPr>
                <p:cNvPr id="29" name="Freeform 7">
                  <a:extLst>
                    <a:ext uri="{FF2B5EF4-FFF2-40B4-BE49-F238E27FC236}">
                      <a16:creationId xmlns:a16="http://schemas.microsoft.com/office/drawing/2014/main" id="{337584F9-8DE1-CF4B-985B-002A90FC5C54}"/>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8">
                  <a:extLst>
                    <a:ext uri="{FF2B5EF4-FFF2-40B4-BE49-F238E27FC236}">
                      <a16:creationId xmlns:a16="http://schemas.microsoft.com/office/drawing/2014/main" id="{C23255E3-326D-4F4C-B6F1-5693D9CD3096}"/>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9">
                  <a:extLst>
                    <a:ext uri="{FF2B5EF4-FFF2-40B4-BE49-F238E27FC236}">
                      <a16:creationId xmlns:a16="http://schemas.microsoft.com/office/drawing/2014/main" id="{77C88EF3-8A60-5C4B-A1EF-B301F94023EE}"/>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10">
                  <a:extLst>
                    <a:ext uri="{FF2B5EF4-FFF2-40B4-BE49-F238E27FC236}">
                      <a16:creationId xmlns:a16="http://schemas.microsoft.com/office/drawing/2014/main" id="{D62CB50E-C86B-A74E-BB32-7826AE2F9ABD}"/>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Freeform 11">
                  <a:extLst>
                    <a:ext uri="{FF2B5EF4-FFF2-40B4-BE49-F238E27FC236}">
                      <a16:creationId xmlns:a16="http://schemas.microsoft.com/office/drawing/2014/main" id="{276D16F9-5CF6-A34D-B20D-0F3F00674C59}"/>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Oval 12">
                <a:extLst>
                  <a:ext uri="{FF2B5EF4-FFF2-40B4-BE49-F238E27FC236}">
                    <a16:creationId xmlns:a16="http://schemas.microsoft.com/office/drawing/2014/main" id="{B561EB07-D676-6546-9EBD-A7F68258004A}"/>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defRPr/>
                </a:pPr>
                <a:endParaRPr lang="en-US" altLang="en-US">
                  <a:cs typeface="+mn-cs"/>
                </a:endParaRPr>
              </a:p>
            </p:txBody>
          </p:sp>
          <p:grpSp>
            <p:nvGrpSpPr>
              <p:cNvPr id="10" name="Group 13">
                <a:extLst>
                  <a:ext uri="{FF2B5EF4-FFF2-40B4-BE49-F238E27FC236}">
                    <a16:creationId xmlns:a16="http://schemas.microsoft.com/office/drawing/2014/main" id="{236039A0-288A-8645-B265-8C263168E1C7}"/>
                  </a:ext>
                </a:extLst>
              </p:cNvPr>
              <p:cNvGrpSpPr>
                <a:grpSpLocks/>
              </p:cNvGrpSpPr>
              <p:nvPr/>
            </p:nvGrpSpPr>
            <p:grpSpPr bwMode="auto">
              <a:xfrm>
                <a:off x="2071" y="406"/>
                <a:ext cx="1392" cy="1109"/>
                <a:chOff x="2071" y="406"/>
                <a:chExt cx="1392" cy="1109"/>
              </a:xfrm>
            </p:grpSpPr>
            <p:sp>
              <p:nvSpPr>
                <p:cNvPr id="11" name="Freeform 14">
                  <a:extLst>
                    <a:ext uri="{FF2B5EF4-FFF2-40B4-BE49-F238E27FC236}">
                      <a16:creationId xmlns:a16="http://schemas.microsoft.com/office/drawing/2014/main" id="{20ED627F-CF71-004E-827A-E5A0CAD55DFD}"/>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5">
                  <a:extLst>
                    <a:ext uri="{FF2B5EF4-FFF2-40B4-BE49-F238E27FC236}">
                      <a16:creationId xmlns:a16="http://schemas.microsoft.com/office/drawing/2014/main" id="{6EA671E9-6477-3D4C-975B-8196E72CA95E}"/>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6">
                  <a:extLst>
                    <a:ext uri="{FF2B5EF4-FFF2-40B4-BE49-F238E27FC236}">
                      <a16:creationId xmlns:a16="http://schemas.microsoft.com/office/drawing/2014/main" id="{3D962B98-84C8-BD47-A72C-0B4837E30974}"/>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7">
                  <a:extLst>
                    <a:ext uri="{FF2B5EF4-FFF2-40B4-BE49-F238E27FC236}">
                      <a16:creationId xmlns:a16="http://schemas.microsoft.com/office/drawing/2014/main" id="{381CEF92-CFED-334C-A71D-2700679D7BA7}"/>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8">
                  <a:extLst>
                    <a:ext uri="{FF2B5EF4-FFF2-40B4-BE49-F238E27FC236}">
                      <a16:creationId xmlns:a16="http://schemas.microsoft.com/office/drawing/2014/main" id="{73F7E43F-B89A-C246-870B-F0005252AE51}"/>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9">
                  <a:extLst>
                    <a:ext uri="{FF2B5EF4-FFF2-40B4-BE49-F238E27FC236}">
                      <a16:creationId xmlns:a16="http://schemas.microsoft.com/office/drawing/2014/main" id="{70609A47-C2F8-294E-9EBE-C8E109BA2AC2}"/>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20">
                  <a:extLst>
                    <a:ext uri="{FF2B5EF4-FFF2-40B4-BE49-F238E27FC236}">
                      <a16:creationId xmlns:a16="http://schemas.microsoft.com/office/drawing/2014/main" id="{486881DF-AFF9-9D40-AA83-60204F50B9CC}"/>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21">
                  <a:extLst>
                    <a:ext uri="{FF2B5EF4-FFF2-40B4-BE49-F238E27FC236}">
                      <a16:creationId xmlns:a16="http://schemas.microsoft.com/office/drawing/2014/main" id="{EE037E44-B10A-384D-B301-E3062F2BE6B6}"/>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22">
                  <a:extLst>
                    <a:ext uri="{FF2B5EF4-FFF2-40B4-BE49-F238E27FC236}">
                      <a16:creationId xmlns:a16="http://schemas.microsoft.com/office/drawing/2014/main" id="{D63F3E37-E728-774C-AF62-652B718E3342}"/>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23">
                  <a:extLst>
                    <a:ext uri="{FF2B5EF4-FFF2-40B4-BE49-F238E27FC236}">
                      <a16:creationId xmlns:a16="http://schemas.microsoft.com/office/drawing/2014/main" id="{8B938207-CFE4-4742-BF88-F329D222F835}"/>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24">
                  <a:extLst>
                    <a:ext uri="{FF2B5EF4-FFF2-40B4-BE49-F238E27FC236}">
                      <a16:creationId xmlns:a16="http://schemas.microsoft.com/office/drawing/2014/main" id="{4ADE5A6A-E19A-4940-9903-70F23E8AA1F7}"/>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5">
                  <a:extLst>
                    <a:ext uri="{FF2B5EF4-FFF2-40B4-BE49-F238E27FC236}">
                      <a16:creationId xmlns:a16="http://schemas.microsoft.com/office/drawing/2014/main" id="{96683A7B-965B-1B4F-9061-CD91DF807092}"/>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26">
                  <a:extLst>
                    <a:ext uri="{FF2B5EF4-FFF2-40B4-BE49-F238E27FC236}">
                      <a16:creationId xmlns:a16="http://schemas.microsoft.com/office/drawing/2014/main" id="{A980347A-90A2-0247-A598-470628178CA5}"/>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27">
                  <a:extLst>
                    <a:ext uri="{FF2B5EF4-FFF2-40B4-BE49-F238E27FC236}">
                      <a16:creationId xmlns:a16="http://schemas.microsoft.com/office/drawing/2014/main" id="{B3969372-A06B-5148-A0E7-903A6D1EC5FD}"/>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28">
                  <a:extLst>
                    <a:ext uri="{FF2B5EF4-FFF2-40B4-BE49-F238E27FC236}">
                      <a16:creationId xmlns:a16="http://schemas.microsoft.com/office/drawing/2014/main" id="{99B4ED40-685A-3742-AC00-8A6AA920F19A}"/>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9">
                  <a:extLst>
                    <a:ext uri="{FF2B5EF4-FFF2-40B4-BE49-F238E27FC236}">
                      <a16:creationId xmlns:a16="http://schemas.microsoft.com/office/drawing/2014/main" id="{7D681089-792C-6241-B24A-3669AB9204A5}"/>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30">
                  <a:extLst>
                    <a:ext uri="{FF2B5EF4-FFF2-40B4-BE49-F238E27FC236}">
                      <a16:creationId xmlns:a16="http://schemas.microsoft.com/office/drawing/2014/main" id="{970A435B-F569-8747-8AEA-D483AA106B22}"/>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31">
                  <a:extLst>
                    <a:ext uri="{FF2B5EF4-FFF2-40B4-BE49-F238E27FC236}">
                      <a16:creationId xmlns:a16="http://schemas.microsoft.com/office/drawing/2014/main" id="{08460C20-1EED-8E40-B6B3-54B804027337}"/>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240672"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240673"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D67816CE-7D33-D44E-A682-06C2D4F3F1D1}"/>
              </a:ext>
            </a:extLst>
          </p:cNvPr>
          <p:cNvSpPr>
            <a:spLocks noGrp="1" noChangeArrowheads="1"/>
          </p:cNvSpPr>
          <p:nvPr>
            <p:ph type="dt" sz="quarter" idx="10"/>
          </p:nvPr>
        </p:nvSpPr>
        <p:spPr/>
        <p:txBody>
          <a:bodyPr/>
          <a:lstStyle>
            <a:lvl1pPr>
              <a:defRPr/>
            </a:lvl1pPr>
          </a:lstStyle>
          <a:p>
            <a:pPr>
              <a:defRPr/>
            </a:pPr>
            <a:endParaRPr lang="en-US"/>
          </a:p>
        </p:txBody>
      </p:sp>
      <p:sp>
        <p:nvSpPr>
          <p:cNvPr id="35" name="Rectangle 35">
            <a:extLst>
              <a:ext uri="{FF2B5EF4-FFF2-40B4-BE49-F238E27FC236}">
                <a16:creationId xmlns:a16="http://schemas.microsoft.com/office/drawing/2014/main" id="{B2AB0659-E034-9D46-939E-35D02513CAA5}"/>
              </a:ext>
            </a:extLst>
          </p:cNvPr>
          <p:cNvSpPr>
            <a:spLocks noGrp="1" noChangeArrowheads="1"/>
          </p:cNvSpPr>
          <p:nvPr>
            <p:ph type="ftr" sz="quarter" idx="11"/>
          </p:nvPr>
        </p:nvSpPr>
        <p:spPr bwMode="auto">
          <a:xfrm>
            <a:off x="3124200" y="64008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Ninth Edition, (c) 2017 Pearson Education, Inc. All rights reserved. </a:t>
            </a:r>
          </a:p>
        </p:txBody>
      </p:sp>
      <p:sp>
        <p:nvSpPr>
          <p:cNvPr id="36" name="Rectangle 36">
            <a:extLst>
              <a:ext uri="{FF2B5EF4-FFF2-40B4-BE49-F238E27FC236}">
                <a16:creationId xmlns:a16="http://schemas.microsoft.com/office/drawing/2014/main" id="{80D2ECBE-A243-CB4C-B8DF-78821CD14A7C}"/>
              </a:ext>
            </a:extLst>
          </p:cNvPr>
          <p:cNvSpPr>
            <a:spLocks noGrp="1" noChangeArrowheads="1"/>
          </p:cNvSpPr>
          <p:nvPr>
            <p:ph type="sldNum" sz="quarter" idx="12"/>
          </p:nvPr>
        </p:nvSpPr>
        <p:spPr>
          <a:xfrm>
            <a:off x="6553200" y="6400800"/>
            <a:ext cx="1905000" cy="457200"/>
          </a:xfrm>
        </p:spPr>
        <p:txBody>
          <a:bodyPr/>
          <a:lstStyle>
            <a:lvl1pPr>
              <a:defRPr/>
            </a:lvl1pPr>
          </a:lstStyle>
          <a:p>
            <a:pPr>
              <a:defRPr/>
            </a:pPr>
            <a:fld id="{4231582E-E63B-134C-811F-F17F60D50BEB}" type="slidenum">
              <a:rPr lang="en-US" altLang="en-US"/>
              <a:pPr>
                <a:defRPr/>
              </a:pPr>
              <a:t>‹#›</a:t>
            </a:fld>
            <a:endParaRPr lang="en-US" altLang="en-US"/>
          </a:p>
        </p:txBody>
      </p:sp>
    </p:spTree>
    <p:extLst>
      <p:ext uri="{BB962C8B-B14F-4D97-AF65-F5344CB8AC3E}">
        <p14:creationId xmlns:p14="http://schemas.microsoft.com/office/powerpoint/2010/main" val="409649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5DF18C73-D775-074A-BC6A-4FCD44EE28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2D1E0C25-48B5-5A4E-A004-7FF8646C6F0E}"/>
              </a:ext>
            </a:extLst>
          </p:cNvPr>
          <p:cNvSpPr>
            <a:spLocks noGrp="1" noChangeArrowheads="1"/>
          </p:cNvSpPr>
          <p:nvPr>
            <p:ph type="sldNum" sz="quarter" idx="11"/>
          </p:nvPr>
        </p:nvSpPr>
        <p:spPr>
          <a:ln/>
        </p:spPr>
        <p:txBody>
          <a:bodyPr/>
          <a:lstStyle>
            <a:lvl1pPr>
              <a:defRPr/>
            </a:lvl1pPr>
          </a:lstStyle>
          <a:p>
            <a:pPr>
              <a:defRPr/>
            </a:pPr>
            <a:fld id="{547312E5-E300-FA49-B4D7-4892D023064C}" type="slidenum">
              <a:rPr lang="en-US" altLang="en-US"/>
              <a:pPr>
                <a:defRPr/>
              </a:pPr>
              <a:t>‹#›</a:t>
            </a:fld>
            <a:endParaRPr lang="en-US" altLang="en-US"/>
          </a:p>
        </p:txBody>
      </p:sp>
    </p:spTree>
    <p:extLst>
      <p:ext uri="{BB962C8B-B14F-4D97-AF65-F5344CB8AC3E}">
        <p14:creationId xmlns:p14="http://schemas.microsoft.com/office/powerpoint/2010/main" val="69390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EEDF927D-F53A-B14E-99E9-084C0EDF66E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7F71B6BD-7604-6148-81F5-59C9AA68185F}"/>
              </a:ext>
            </a:extLst>
          </p:cNvPr>
          <p:cNvSpPr>
            <a:spLocks noGrp="1" noChangeArrowheads="1"/>
          </p:cNvSpPr>
          <p:nvPr>
            <p:ph type="sldNum" sz="quarter" idx="11"/>
          </p:nvPr>
        </p:nvSpPr>
        <p:spPr>
          <a:ln/>
        </p:spPr>
        <p:txBody>
          <a:bodyPr/>
          <a:lstStyle>
            <a:lvl1pPr>
              <a:defRPr/>
            </a:lvl1pPr>
          </a:lstStyle>
          <a:p>
            <a:pPr>
              <a:defRPr/>
            </a:pPr>
            <a:fld id="{41688E08-1DA1-6949-9F34-9A3BD2DBE820}" type="slidenum">
              <a:rPr lang="en-US" altLang="en-US"/>
              <a:pPr>
                <a:defRPr/>
              </a:pPr>
              <a:t>‹#›</a:t>
            </a:fld>
            <a:endParaRPr lang="en-US" altLang="en-US"/>
          </a:p>
        </p:txBody>
      </p:sp>
    </p:spTree>
    <p:extLst>
      <p:ext uri="{BB962C8B-B14F-4D97-AF65-F5344CB8AC3E}">
        <p14:creationId xmlns:p14="http://schemas.microsoft.com/office/powerpoint/2010/main" val="3918125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42EF3EC-0902-1D45-89B5-8795A63FDD59}"/>
              </a:ext>
            </a:extLst>
          </p:cNvPr>
          <p:cNvPicPr>
            <a:picLocks noChangeAspect="1"/>
          </p:cNvPicPr>
          <p:nvPr userDrawn="1"/>
        </p:nvPicPr>
        <p:blipFill>
          <a:blip r:embed="rId2">
            <a:alphaModFix amt="60000"/>
            <a:extLst>
              <a:ext uri="{28A0092B-C50C-407E-A947-70E740481C1C}">
                <a14:useLocalDpi xmlns:a14="http://schemas.microsoft.com/office/drawing/2010/main" val="0"/>
              </a:ext>
            </a:extLst>
          </a:blip>
          <a:stretch>
            <a:fillRect/>
          </a:stretch>
        </p:blipFill>
        <p:spPr>
          <a:xfrm>
            <a:off x="0" y="2084825"/>
            <a:ext cx="3517900" cy="47498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CE53-A274-B24F-8C63-DE06D1C39115}"/>
              </a:ext>
            </a:extLst>
          </p:cNvPr>
          <p:cNvSpPr>
            <a:spLocks noGrp="1"/>
          </p:cNvSpPr>
          <p:nvPr>
            <p:ph type="dt" sz="half" idx="10"/>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8AD2A7D-4E06-FC44-B78A-B547E28F884A}"/>
              </a:ext>
            </a:extLst>
          </p:cNvPr>
          <p:cNvSpPr>
            <a:spLocks noGrp="1"/>
          </p:cNvSpPr>
          <p:nvPr>
            <p:ph type="sldNum" sz="quarter" idx="11"/>
          </p:nvPr>
        </p:nvSpPr>
        <p:spPr/>
        <p:txBody>
          <a:bodyPr/>
          <a:lstStyle>
            <a:lvl1pPr>
              <a:defRPr/>
            </a:lvl1pPr>
          </a:lstStyle>
          <a:p>
            <a:pPr>
              <a:defRPr/>
            </a:pPr>
            <a:fld id="{D11A0241-8C90-3A48-BF28-64034C0B1654}" type="slidenum">
              <a:rPr lang="en-US" altLang="en-US"/>
              <a:pPr>
                <a:defRPr/>
              </a:pPr>
              <a:t>‹#›</a:t>
            </a:fld>
            <a:endParaRPr lang="en-US" altLang="en-US"/>
          </a:p>
        </p:txBody>
      </p:sp>
      <p:pic>
        <p:nvPicPr>
          <p:cNvPr id="8" name="Picture 7">
            <a:extLst>
              <a:ext uri="{FF2B5EF4-FFF2-40B4-BE49-F238E27FC236}">
                <a16:creationId xmlns:a16="http://schemas.microsoft.com/office/drawing/2014/main" id="{9D8D1859-3217-C643-8334-47E3F695E58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18535"/>
            <a:ext cx="1066800" cy="457200"/>
          </a:xfrm>
          <a:prstGeom prst="rect">
            <a:avLst/>
          </a:prstGeom>
        </p:spPr>
      </p:pic>
    </p:spTree>
    <p:extLst>
      <p:ext uri="{BB962C8B-B14F-4D97-AF65-F5344CB8AC3E}">
        <p14:creationId xmlns:p14="http://schemas.microsoft.com/office/powerpoint/2010/main" val="32620553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B6E9C9C6-3777-9040-8BCF-F3F23441EF2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E31D0263-FF89-FB44-9A57-89209C4B26A8}"/>
              </a:ext>
            </a:extLst>
          </p:cNvPr>
          <p:cNvSpPr>
            <a:spLocks noGrp="1" noChangeArrowheads="1"/>
          </p:cNvSpPr>
          <p:nvPr>
            <p:ph type="sldNum" sz="quarter" idx="11"/>
          </p:nvPr>
        </p:nvSpPr>
        <p:spPr>
          <a:ln/>
        </p:spPr>
        <p:txBody>
          <a:bodyPr/>
          <a:lstStyle>
            <a:lvl1pPr>
              <a:defRPr/>
            </a:lvl1pPr>
          </a:lstStyle>
          <a:p>
            <a:pPr>
              <a:defRPr/>
            </a:pPr>
            <a:fld id="{51D91559-7D0F-284C-A2C2-8B13D84CC676}" type="slidenum">
              <a:rPr lang="en-US" altLang="en-US"/>
              <a:pPr>
                <a:defRPr/>
              </a:pPr>
              <a:t>‹#›</a:t>
            </a:fld>
            <a:endParaRPr lang="en-US" altLang="en-US"/>
          </a:p>
        </p:txBody>
      </p:sp>
    </p:spTree>
    <p:extLst>
      <p:ext uri="{BB962C8B-B14F-4D97-AF65-F5344CB8AC3E}">
        <p14:creationId xmlns:p14="http://schemas.microsoft.com/office/powerpoint/2010/main" val="255472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F72F7F4A-F501-4C4A-BFF3-D8693080E3D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F26DEE99-63B6-8B44-A0E3-F39DC6FD7C2F}"/>
              </a:ext>
            </a:extLst>
          </p:cNvPr>
          <p:cNvSpPr>
            <a:spLocks noGrp="1" noChangeArrowheads="1"/>
          </p:cNvSpPr>
          <p:nvPr>
            <p:ph type="sldNum" sz="quarter" idx="11"/>
          </p:nvPr>
        </p:nvSpPr>
        <p:spPr>
          <a:ln/>
        </p:spPr>
        <p:txBody>
          <a:bodyPr/>
          <a:lstStyle>
            <a:lvl1pPr>
              <a:defRPr/>
            </a:lvl1pPr>
          </a:lstStyle>
          <a:p>
            <a:pPr>
              <a:defRPr/>
            </a:pPr>
            <a:fld id="{64DDF348-7A5D-6E46-877C-44FEA6E61F99}" type="slidenum">
              <a:rPr lang="en-US" altLang="en-US"/>
              <a:pPr>
                <a:defRPr/>
              </a:pPr>
              <a:t>‹#›</a:t>
            </a:fld>
            <a:endParaRPr lang="en-US" altLang="en-US"/>
          </a:p>
        </p:txBody>
      </p:sp>
    </p:spTree>
    <p:extLst>
      <p:ext uri="{BB962C8B-B14F-4D97-AF65-F5344CB8AC3E}">
        <p14:creationId xmlns:p14="http://schemas.microsoft.com/office/powerpoint/2010/main" val="2069863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3CA8CC0D-6268-AE41-BD84-A17080DF3D8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3">
            <a:extLst>
              <a:ext uri="{FF2B5EF4-FFF2-40B4-BE49-F238E27FC236}">
                <a16:creationId xmlns:a16="http://schemas.microsoft.com/office/drawing/2014/main" id="{EAC81B34-6A0D-BD49-B00C-4152876E01D5}"/>
              </a:ext>
            </a:extLst>
          </p:cNvPr>
          <p:cNvSpPr>
            <a:spLocks noGrp="1" noChangeArrowheads="1"/>
          </p:cNvSpPr>
          <p:nvPr>
            <p:ph type="sldNum" sz="quarter" idx="11"/>
          </p:nvPr>
        </p:nvSpPr>
        <p:spPr>
          <a:ln/>
        </p:spPr>
        <p:txBody>
          <a:bodyPr/>
          <a:lstStyle>
            <a:lvl1pPr>
              <a:defRPr/>
            </a:lvl1pPr>
          </a:lstStyle>
          <a:p>
            <a:pPr>
              <a:defRPr/>
            </a:pPr>
            <a:fld id="{FFA332E3-CC6A-E54F-9B9E-350B70ADB94C}" type="slidenum">
              <a:rPr lang="en-US" altLang="en-US"/>
              <a:pPr>
                <a:defRPr/>
              </a:pPr>
              <a:t>‹#›</a:t>
            </a:fld>
            <a:endParaRPr lang="en-US" altLang="en-US"/>
          </a:p>
        </p:txBody>
      </p:sp>
    </p:spTree>
    <p:extLst>
      <p:ext uri="{BB962C8B-B14F-4D97-AF65-F5344CB8AC3E}">
        <p14:creationId xmlns:p14="http://schemas.microsoft.com/office/powerpoint/2010/main" val="260620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E672CAE5-5734-F344-BEAD-73E39CA3947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3">
            <a:extLst>
              <a:ext uri="{FF2B5EF4-FFF2-40B4-BE49-F238E27FC236}">
                <a16:creationId xmlns:a16="http://schemas.microsoft.com/office/drawing/2014/main" id="{8A07A0F3-5888-0B43-A4BA-29F91483CDFB}"/>
              </a:ext>
            </a:extLst>
          </p:cNvPr>
          <p:cNvSpPr>
            <a:spLocks noGrp="1" noChangeArrowheads="1"/>
          </p:cNvSpPr>
          <p:nvPr>
            <p:ph type="sldNum" sz="quarter" idx="11"/>
          </p:nvPr>
        </p:nvSpPr>
        <p:spPr>
          <a:ln/>
        </p:spPr>
        <p:txBody>
          <a:bodyPr/>
          <a:lstStyle>
            <a:lvl1pPr>
              <a:defRPr/>
            </a:lvl1pPr>
          </a:lstStyle>
          <a:p>
            <a:pPr>
              <a:defRPr/>
            </a:pPr>
            <a:fld id="{DE5B4DA6-F6EC-3A44-B931-AF381368A2E3}" type="slidenum">
              <a:rPr lang="en-US" altLang="en-US"/>
              <a:pPr>
                <a:defRPr/>
              </a:pPr>
              <a:t>‹#›</a:t>
            </a:fld>
            <a:endParaRPr lang="en-US" altLang="en-US"/>
          </a:p>
        </p:txBody>
      </p:sp>
    </p:spTree>
    <p:extLst>
      <p:ext uri="{BB962C8B-B14F-4D97-AF65-F5344CB8AC3E}">
        <p14:creationId xmlns:p14="http://schemas.microsoft.com/office/powerpoint/2010/main" val="271685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1194A80F-E56F-E046-AB1C-38B51A42CB7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3">
            <a:extLst>
              <a:ext uri="{FF2B5EF4-FFF2-40B4-BE49-F238E27FC236}">
                <a16:creationId xmlns:a16="http://schemas.microsoft.com/office/drawing/2014/main" id="{62BEB224-200A-E94B-89A1-97A8E147E5D7}"/>
              </a:ext>
            </a:extLst>
          </p:cNvPr>
          <p:cNvSpPr>
            <a:spLocks noGrp="1" noChangeArrowheads="1"/>
          </p:cNvSpPr>
          <p:nvPr>
            <p:ph type="sldNum" sz="quarter" idx="11"/>
          </p:nvPr>
        </p:nvSpPr>
        <p:spPr>
          <a:ln/>
        </p:spPr>
        <p:txBody>
          <a:bodyPr/>
          <a:lstStyle>
            <a:lvl1pPr>
              <a:defRPr/>
            </a:lvl1pPr>
          </a:lstStyle>
          <a:p>
            <a:pPr>
              <a:defRPr/>
            </a:pPr>
            <a:fld id="{9EB6BEE5-3333-914C-85D7-69235599305F}" type="slidenum">
              <a:rPr lang="en-US" altLang="en-US"/>
              <a:pPr>
                <a:defRPr/>
              </a:pPr>
              <a:t>‹#›</a:t>
            </a:fld>
            <a:endParaRPr lang="en-US" altLang="en-US"/>
          </a:p>
        </p:txBody>
      </p:sp>
    </p:spTree>
    <p:extLst>
      <p:ext uri="{BB962C8B-B14F-4D97-AF65-F5344CB8AC3E}">
        <p14:creationId xmlns:p14="http://schemas.microsoft.com/office/powerpoint/2010/main" val="201261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AD69BEAA-2C18-4A43-9218-D2768B7EE7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301D14FA-F1B4-8F41-A7E4-E4D02CC553B9}"/>
              </a:ext>
            </a:extLst>
          </p:cNvPr>
          <p:cNvSpPr>
            <a:spLocks noGrp="1" noChangeArrowheads="1"/>
          </p:cNvSpPr>
          <p:nvPr>
            <p:ph type="sldNum" sz="quarter" idx="11"/>
          </p:nvPr>
        </p:nvSpPr>
        <p:spPr>
          <a:ln/>
        </p:spPr>
        <p:txBody>
          <a:bodyPr/>
          <a:lstStyle>
            <a:lvl1pPr>
              <a:defRPr/>
            </a:lvl1pPr>
          </a:lstStyle>
          <a:p>
            <a:pPr>
              <a:defRPr/>
            </a:pPr>
            <a:fld id="{04AEE64A-667E-0147-A773-1CD3FD1659DF}" type="slidenum">
              <a:rPr lang="en-US" altLang="en-US"/>
              <a:pPr>
                <a:defRPr/>
              </a:pPr>
              <a:t>‹#›</a:t>
            </a:fld>
            <a:endParaRPr lang="en-US" altLang="en-US"/>
          </a:p>
        </p:txBody>
      </p:sp>
    </p:spTree>
    <p:extLst>
      <p:ext uri="{BB962C8B-B14F-4D97-AF65-F5344CB8AC3E}">
        <p14:creationId xmlns:p14="http://schemas.microsoft.com/office/powerpoint/2010/main" val="1488291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EE78760F-50F4-E742-A703-070DC8F4DCB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C1126794-70F3-114D-BD12-AC6669712450}"/>
              </a:ext>
            </a:extLst>
          </p:cNvPr>
          <p:cNvSpPr>
            <a:spLocks noGrp="1" noChangeArrowheads="1"/>
          </p:cNvSpPr>
          <p:nvPr>
            <p:ph type="sldNum" sz="quarter" idx="11"/>
          </p:nvPr>
        </p:nvSpPr>
        <p:spPr>
          <a:ln/>
        </p:spPr>
        <p:txBody>
          <a:bodyPr/>
          <a:lstStyle>
            <a:lvl1pPr>
              <a:defRPr/>
            </a:lvl1pPr>
          </a:lstStyle>
          <a:p>
            <a:pPr>
              <a:defRPr/>
            </a:pPr>
            <a:fld id="{61D61182-B107-1345-A528-23A5E3E841C7}" type="slidenum">
              <a:rPr lang="en-US" altLang="en-US"/>
              <a:pPr>
                <a:defRPr/>
              </a:pPr>
              <a:t>‹#›</a:t>
            </a:fld>
            <a:endParaRPr lang="en-US" altLang="en-US"/>
          </a:p>
        </p:txBody>
      </p:sp>
    </p:spTree>
    <p:extLst>
      <p:ext uri="{BB962C8B-B14F-4D97-AF65-F5344CB8AC3E}">
        <p14:creationId xmlns:p14="http://schemas.microsoft.com/office/powerpoint/2010/main" val="178754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sp>
        <p:nvSpPr>
          <p:cNvPr id="1027" name="Rectangle 30">
            <a:extLst>
              <a:ext uri="{FF2B5EF4-FFF2-40B4-BE49-F238E27FC236}">
                <a16:creationId xmlns:a16="http://schemas.microsoft.com/office/drawing/2014/main" id="{7DC84E77-5923-194E-AB50-05EF13E5CF01}"/>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216E080F-BD84-284B-80B5-03EC839A85D1}"/>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9648" name="Rectangle 32">
            <a:extLst>
              <a:ext uri="{FF2B5EF4-FFF2-40B4-BE49-F238E27FC236}">
                <a16:creationId xmlns:a16="http://schemas.microsoft.com/office/drawing/2014/main" id="{B30F7B6B-DEEE-9642-B70B-75B582B6D2B1}"/>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cs typeface="+mn-cs"/>
              </a:defRPr>
            </a:lvl1pPr>
          </a:lstStyle>
          <a:p>
            <a:pPr>
              <a:defRPr/>
            </a:pPr>
            <a:endParaRPr lang="en-US"/>
          </a:p>
        </p:txBody>
      </p:sp>
      <p:sp>
        <p:nvSpPr>
          <p:cNvPr id="239649" name="Rectangle 33">
            <a:extLst>
              <a:ext uri="{FF2B5EF4-FFF2-40B4-BE49-F238E27FC236}">
                <a16:creationId xmlns:a16="http://schemas.microsoft.com/office/drawing/2014/main" id="{07A7C41A-FC9E-B34D-A7AA-AA45595F2E85}"/>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a:lvl1pPr>
          </a:lstStyle>
          <a:p>
            <a:pPr>
              <a:defRPr/>
            </a:pPr>
            <a:fld id="{21F53D0E-7761-A34D-8F85-943E5D8BD224}" type="slidenum">
              <a:rPr lang="en-US" altLang="en-US"/>
              <a:pPr>
                <a:defRPr/>
              </a:pPr>
              <a:t>‹#›</a:t>
            </a:fld>
            <a:endParaRPr lang="en-US" altLang="en-US"/>
          </a:p>
        </p:txBody>
      </p:sp>
      <p:sp>
        <p:nvSpPr>
          <p:cNvPr id="1031" name="Rectangle 34">
            <a:extLst>
              <a:ext uri="{FF2B5EF4-FFF2-40B4-BE49-F238E27FC236}">
                <a16:creationId xmlns:a16="http://schemas.microsoft.com/office/drawing/2014/main" id="{59FA05AA-86A5-2B41-8F4A-C31FBB8C616A}"/>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eaLnBrk="1" hangingPunct="1">
              <a:defRPr/>
            </a:pPr>
            <a:r>
              <a:rPr lang="en-US" altLang="en-US" sz="1000" dirty="0">
                <a:latin typeface="Arial" pitchFamily="34" charset="0"/>
                <a:cs typeface="+mn-cs"/>
              </a:rPr>
              <a:t>Liang, Introduction to Java Programming, Eleventh Edition, (c) 2017 Pearson Education, Inc. All rights reserved. </a:t>
            </a:r>
          </a:p>
        </p:txBody>
      </p:sp>
    </p:spTree>
  </p:cSld>
  <p:clrMap bg1="lt1" tx1="dk1" bg2="lt2" tx2="dk2" accent1="accent1" accent2="accent2" accent3="accent3" accent4="accent4" accent5="accent5" accent6="accent6" hlink="hlink" folHlink="folHlink"/>
  <p:sldLayoutIdLst>
    <p:sldLayoutId id="2147484034" r:id="rId1"/>
    <p:sldLayoutId id="2147484035"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5.bin"/><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3" Type="http://schemas.openxmlformats.org/officeDocument/2006/relationships/hyperlink" Target="html/FahrenheitToCelsius.bat"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hyperlink" Target="https://liveexample.pearsoncmg.com/html/FahrenheitToCelsius.html" TargetMode="External"/><Relationship Id="rId5" Type="http://schemas.openxmlformats.org/officeDocument/2006/relationships/image" Target="../media/image11.emf"/><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ml/ShowCurrentTime.bat"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hyperlink" Target="https://liveexample.pearsoncmg.com/html/ShowCurrentTime.html" TargetMode="External"/><Relationship Id="rId5" Type="http://schemas.openxmlformats.org/officeDocument/2006/relationships/image" Target="../media/image12.emf"/><Relationship Id="rId4" Type="http://schemas.openxmlformats.org/officeDocument/2006/relationships/oleObject" Target="../embeddings/oleObject9.bin"/></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1.bin"/><Relationship Id="rId5" Type="http://schemas.openxmlformats.org/officeDocument/2006/relationships/image" Target="../media/image15.emf"/><Relationship Id="rId4" Type="http://schemas.openxmlformats.org/officeDocument/2006/relationships/oleObject" Target="../embeddings/oleObject10.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ml/ComputeAverage.bat" TargetMode="External"/><Relationship Id="rId2" Type="http://schemas.openxmlformats.org/officeDocument/2006/relationships/hyperlink" Target="html/ComputeAreaWithConsoleInput.bat" TargetMode="External"/><Relationship Id="rId1" Type="http://schemas.openxmlformats.org/officeDocument/2006/relationships/slideLayout" Target="../slideLayouts/slideLayout2.xml"/><Relationship Id="rId5" Type="http://schemas.openxmlformats.org/officeDocument/2006/relationships/hyperlink" Target="https://liveexample.pearsoncmg.com/html/ComputeAverage.html" TargetMode="External"/><Relationship Id="rId4" Type="http://schemas.openxmlformats.org/officeDocument/2006/relationships/hyperlink" Target="https://liveexample.pearsoncmg.com/html/ComputeAreaWithConsoleInput.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7.emf"/></Relationships>
</file>

<file path=ppt/slides/_rels/slide34.xml.rels><?xml version="1.0" encoding="UTF-8" standalone="yes"?>
<Relationships xmlns="http://schemas.openxmlformats.org/package/2006/relationships"><Relationship Id="rId3" Type="http://schemas.openxmlformats.org/officeDocument/2006/relationships/hyperlink" Target="https://liveexample.pearsoncmg.com/html/SalesTax.html" TargetMode="External"/><Relationship Id="rId2" Type="http://schemas.openxmlformats.org/officeDocument/2006/relationships/hyperlink" Target="html/SalesTax.ba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ml/ComputeLoan.bat" TargetMode="Externa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hyperlink" Target="https://liveexample.pearsoncmg.com/html/ComputeLoan.html" TargetMode="External"/><Relationship Id="rId5" Type="http://schemas.openxmlformats.org/officeDocument/2006/relationships/image" Target="../media/image18.emf"/><Relationship Id="rId4" Type="http://schemas.openxmlformats.org/officeDocument/2006/relationships/oleObject" Target="../embeddings/oleObject13.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9.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1BB2C1E0-165E-8E47-840C-BD7E5231717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7253BDB-BD33-DD4C-8905-1B8CF9D6837F}" type="slidenum">
              <a:rPr lang="en-US" altLang="en-US" sz="1400" smtClean="0"/>
              <a:pPr>
                <a:spcBef>
                  <a:spcPct val="0"/>
                </a:spcBef>
                <a:buClrTx/>
                <a:buSzTx/>
                <a:buFontTx/>
                <a:buNone/>
              </a:pPr>
              <a:t>1</a:t>
            </a:fld>
            <a:endParaRPr lang="en-US" altLang="en-US" sz="1400"/>
          </a:p>
        </p:txBody>
      </p:sp>
      <p:sp>
        <p:nvSpPr>
          <p:cNvPr id="4099" name="Rectangle 2">
            <a:extLst>
              <a:ext uri="{FF2B5EF4-FFF2-40B4-BE49-F238E27FC236}">
                <a16:creationId xmlns:a16="http://schemas.microsoft.com/office/drawing/2014/main" id="{3CF047F7-0A2C-1242-80D5-E7250201C342}"/>
              </a:ext>
            </a:extLst>
          </p:cNvPr>
          <p:cNvSpPr>
            <a:spLocks noGrp="1" noChangeArrowheads="1"/>
          </p:cNvSpPr>
          <p:nvPr>
            <p:ph type="title"/>
          </p:nvPr>
        </p:nvSpPr>
        <p:spPr>
          <a:xfrm>
            <a:off x="693738" y="893763"/>
            <a:ext cx="7772400" cy="1143000"/>
          </a:xfrm>
        </p:spPr>
        <p:txBody>
          <a:bodyPr/>
          <a:lstStyle/>
          <a:p>
            <a:r>
              <a:rPr lang="en-US" altLang="en-US" sz="3600"/>
              <a:t>Chapter 2 Elementary Programming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3E84C351-41BF-8B45-8B03-885B2312888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E412091-9CD5-0B4B-937A-AF98C3E855CB}" type="slidenum">
              <a:rPr lang="en-US" altLang="en-US" sz="1400" smtClean="0"/>
              <a:pPr>
                <a:spcBef>
                  <a:spcPct val="0"/>
                </a:spcBef>
                <a:buClrTx/>
                <a:buSzTx/>
                <a:buFontTx/>
                <a:buNone/>
              </a:pPr>
              <a:t>10</a:t>
            </a:fld>
            <a:endParaRPr lang="en-US" altLang="en-US" sz="1400"/>
          </a:p>
        </p:txBody>
      </p:sp>
      <p:sp>
        <p:nvSpPr>
          <p:cNvPr id="24579" name="Rectangle 2">
            <a:extLst>
              <a:ext uri="{FF2B5EF4-FFF2-40B4-BE49-F238E27FC236}">
                <a16:creationId xmlns:a16="http://schemas.microsoft.com/office/drawing/2014/main" id="{71BBBA63-BA40-7B4D-8AF9-248DAF45E719}"/>
              </a:ext>
            </a:extLst>
          </p:cNvPr>
          <p:cNvSpPr>
            <a:spLocks noGrp="1" noChangeArrowheads="1"/>
          </p:cNvSpPr>
          <p:nvPr>
            <p:ph type="title"/>
          </p:nvPr>
        </p:nvSpPr>
        <p:spPr>
          <a:xfrm>
            <a:off x="685800" y="317500"/>
            <a:ext cx="7772400" cy="538163"/>
          </a:xfrm>
        </p:spPr>
        <p:txBody>
          <a:bodyPr/>
          <a:lstStyle/>
          <a:p>
            <a:r>
              <a:rPr lang="en-US" altLang="en-US" sz="4000"/>
              <a:t>Numerical Data Types</a:t>
            </a:r>
          </a:p>
        </p:txBody>
      </p:sp>
      <p:sp>
        <p:nvSpPr>
          <p:cNvPr id="24580" name="Rectangle 7">
            <a:extLst>
              <a:ext uri="{FF2B5EF4-FFF2-40B4-BE49-F238E27FC236}">
                <a16:creationId xmlns:a16="http://schemas.microsoft.com/office/drawing/2014/main" id="{87E235D4-7FB2-2847-B696-6E131EB559E0}"/>
              </a:ext>
            </a:extLst>
          </p:cNvPr>
          <p:cNvSpPr>
            <a:spLocks noChangeArrowheads="1"/>
          </p:cNvSpPr>
          <p:nvPr/>
        </p:nvSpPr>
        <p:spPr bwMode="auto">
          <a:xfrm>
            <a:off x="0" y="208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24581" name="Rectangle 9">
            <a:extLst>
              <a:ext uri="{FF2B5EF4-FFF2-40B4-BE49-F238E27FC236}">
                <a16:creationId xmlns:a16="http://schemas.microsoft.com/office/drawing/2014/main" id="{F45F3D23-DF5B-5A4F-80E3-ADDFEC786B33}"/>
              </a:ext>
            </a:extLst>
          </p:cNvPr>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24582" name="Object 8">
            <a:extLst>
              <a:ext uri="{FF2B5EF4-FFF2-40B4-BE49-F238E27FC236}">
                <a16:creationId xmlns:a16="http://schemas.microsoft.com/office/drawing/2014/main" id="{E2093AA0-164A-6F4A-991B-7499E3357F4A}"/>
              </a:ext>
            </a:extLst>
          </p:cNvPr>
          <p:cNvGraphicFramePr>
            <a:graphicFrameLocks noChangeAspect="1"/>
          </p:cNvGraphicFramePr>
          <p:nvPr/>
        </p:nvGraphicFramePr>
        <p:xfrm>
          <a:off x="153988" y="1203325"/>
          <a:ext cx="8875712" cy="4011613"/>
        </p:xfrm>
        <a:graphic>
          <a:graphicData uri="http://schemas.openxmlformats.org/presentationml/2006/ole">
            <mc:AlternateContent xmlns:mc="http://schemas.openxmlformats.org/markup-compatibility/2006">
              <mc:Choice xmlns:v="urn:schemas-microsoft-com:vml" Requires="v">
                <p:oleObj spid="_x0000_s24595" name="Picture" r:id="rId3" imgW="63601600" imgH="30683200" progId="Word.Picture.8">
                  <p:embed/>
                </p:oleObj>
              </mc:Choice>
              <mc:Fallback>
                <p:oleObj name="Picture" r:id="rId3" imgW="63601600" imgH="30683200"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88" y="1203325"/>
                        <a:ext cx="8875712" cy="401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D9FECC39-1D61-5F41-A101-22E8D6C9049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6F3CDB5-C6AF-FA46-AF99-41EF1C657635}" type="slidenum">
              <a:rPr lang="en-US" altLang="en-US" sz="1400" smtClean="0"/>
              <a:pPr>
                <a:spcBef>
                  <a:spcPct val="0"/>
                </a:spcBef>
                <a:buClrTx/>
                <a:buSzTx/>
                <a:buFontTx/>
                <a:buNone/>
              </a:pPr>
              <a:t>11</a:t>
            </a:fld>
            <a:endParaRPr lang="en-US" altLang="en-US" sz="1400"/>
          </a:p>
        </p:txBody>
      </p:sp>
      <p:sp>
        <p:nvSpPr>
          <p:cNvPr id="25603" name="Rectangle 2">
            <a:extLst>
              <a:ext uri="{FF2B5EF4-FFF2-40B4-BE49-F238E27FC236}">
                <a16:creationId xmlns:a16="http://schemas.microsoft.com/office/drawing/2014/main" id="{7A5A7BB9-C01A-BB40-8B96-52ABD800C646}"/>
              </a:ext>
            </a:extLst>
          </p:cNvPr>
          <p:cNvSpPr>
            <a:spLocks noGrp="1" noChangeArrowheads="1"/>
          </p:cNvSpPr>
          <p:nvPr>
            <p:ph type="title"/>
          </p:nvPr>
        </p:nvSpPr>
        <p:spPr>
          <a:xfrm>
            <a:off x="231775" y="152400"/>
            <a:ext cx="8642350" cy="762000"/>
          </a:xfrm>
        </p:spPr>
        <p:txBody>
          <a:bodyPr/>
          <a:lstStyle/>
          <a:p>
            <a:r>
              <a:rPr lang="en-US" altLang="en-US"/>
              <a:t>Reading Numbers from the Keyboard</a:t>
            </a:r>
          </a:p>
        </p:txBody>
      </p:sp>
      <p:sp>
        <p:nvSpPr>
          <p:cNvPr id="25604" name="Rectangle 3">
            <a:extLst>
              <a:ext uri="{FF2B5EF4-FFF2-40B4-BE49-F238E27FC236}">
                <a16:creationId xmlns:a16="http://schemas.microsoft.com/office/drawing/2014/main" id="{6A8B059E-1DBF-2143-B97E-D4CEB1CE6B37}"/>
              </a:ext>
            </a:extLst>
          </p:cNvPr>
          <p:cNvSpPr>
            <a:spLocks noGrp="1" noChangeArrowheads="1"/>
          </p:cNvSpPr>
          <p:nvPr>
            <p:ph type="body" idx="1"/>
          </p:nvPr>
        </p:nvSpPr>
        <p:spPr>
          <a:xfrm>
            <a:off x="193675" y="1123950"/>
            <a:ext cx="8756650" cy="1460500"/>
          </a:xfrm>
        </p:spPr>
        <p:txBody>
          <a:bodyPr/>
          <a:lstStyle/>
          <a:p>
            <a:pPr marL="0" indent="0">
              <a:spcBef>
                <a:spcPct val="0"/>
              </a:spcBef>
              <a:buFont typeface="Monotype Sorts" pitchFamily="2" charset="2"/>
              <a:buNone/>
            </a:pPr>
            <a:r>
              <a:rPr lang="en-US" altLang="en-US" sz="2800" b="1">
                <a:latin typeface="Courier New" panose="02070309020205020404" pitchFamily="49" charset="0"/>
                <a:cs typeface="Courier New" panose="02070309020205020404" pitchFamily="49" charset="0"/>
              </a:rPr>
              <a:t>Scanner input = new Scanner(System.in);</a:t>
            </a:r>
          </a:p>
          <a:p>
            <a:pPr marL="0" indent="0">
              <a:spcBef>
                <a:spcPct val="0"/>
              </a:spcBef>
              <a:buFont typeface="Monotype Sorts" pitchFamily="2" charset="2"/>
              <a:buNone/>
            </a:pPr>
            <a:r>
              <a:rPr lang="en-US" altLang="en-US" sz="2800" b="1">
                <a:latin typeface="Courier New" panose="02070309020205020404" pitchFamily="49" charset="0"/>
                <a:cs typeface="Courier New" panose="02070309020205020404" pitchFamily="49" charset="0"/>
              </a:rPr>
              <a:t>int value = input.nextInt();</a:t>
            </a:r>
          </a:p>
        </p:txBody>
      </p:sp>
      <p:sp>
        <p:nvSpPr>
          <p:cNvPr id="25605" name="Rectangle 4">
            <a:extLst>
              <a:ext uri="{FF2B5EF4-FFF2-40B4-BE49-F238E27FC236}">
                <a16:creationId xmlns:a16="http://schemas.microsoft.com/office/drawing/2014/main" id="{8078DA92-BE53-5B4A-9FC0-301C60533584}"/>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3" name="Rectangle 2">
            <a:extLst>
              <a:ext uri="{FF2B5EF4-FFF2-40B4-BE49-F238E27FC236}">
                <a16:creationId xmlns:a16="http://schemas.microsoft.com/office/drawing/2014/main" id="{188B9B45-1FA5-AC4C-89FB-BC9209373219}"/>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graphicFrame>
        <p:nvGraphicFramePr>
          <p:cNvPr id="25607" name="Object 3">
            <a:extLst>
              <a:ext uri="{FF2B5EF4-FFF2-40B4-BE49-F238E27FC236}">
                <a16:creationId xmlns:a16="http://schemas.microsoft.com/office/drawing/2014/main" id="{DC2EBE9C-F3BE-0449-A977-DDD8254DE520}"/>
              </a:ext>
            </a:extLst>
          </p:cNvPr>
          <p:cNvGraphicFramePr>
            <a:graphicFrameLocks noChangeAspect="1"/>
          </p:cNvGraphicFramePr>
          <p:nvPr/>
        </p:nvGraphicFramePr>
        <p:xfrm>
          <a:off x="1000125" y="2546350"/>
          <a:ext cx="7491413" cy="4070350"/>
        </p:xfrm>
        <a:graphic>
          <a:graphicData uri="http://schemas.openxmlformats.org/presentationml/2006/ole">
            <mc:AlternateContent xmlns:mc="http://schemas.openxmlformats.org/markup-compatibility/2006">
              <mc:Choice xmlns:v="urn:schemas-microsoft-com:vml" Requires="v">
                <p:oleObj spid="_x0000_s25620" name="Picture" r:id="rId3" imgW="3251200" imgH="1765300" progId="Word.Picture.8">
                  <p:embed/>
                </p:oleObj>
              </mc:Choice>
              <mc:Fallback>
                <p:oleObj name="Picture" r:id="rId3" imgW="3251200" imgH="1765300"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25" y="2546350"/>
                        <a:ext cx="7491413"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33F5-3AD6-7D4D-896D-E5EB0A059855}"/>
              </a:ext>
            </a:extLst>
          </p:cNvPr>
          <p:cNvSpPr>
            <a:spLocks noGrp="1"/>
          </p:cNvSpPr>
          <p:nvPr>
            <p:ph type="title"/>
          </p:nvPr>
        </p:nvSpPr>
        <p:spPr/>
        <p:txBody>
          <a:bodyPr/>
          <a:lstStyle/>
          <a:p>
            <a:pPr algn="ctr" rtl="1" eaLnBrk="0" fontAlgn="base" hangingPunct="0">
              <a:spcBef>
                <a:spcPct val="0"/>
              </a:spcBef>
              <a:spcAft>
                <a:spcPct val="0"/>
              </a:spcAft>
            </a:pPr>
            <a:r>
              <a:rPr lang="en-US" dirty="0"/>
              <a:t>Strings</a:t>
            </a:r>
          </a:p>
        </p:txBody>
      </p:sp>
      <p:sp>
        <p:nvSpPr>
          <p:cNvPr id="3" name="Content Placeholder 2">
            <a:extLst>
              <a:ext uri="{FF2B5EF4-FFF2-40B4-BE49-F238E27FC236}">
                <a16:creationId xmlns:a16="http://schemas.microsoft.com/office/drawing/2014/main" id="{4D765C71-68DC-7F4E-AE7D-8542103F893C}"/>
              </a:ext>
            </a:extLst>
          </p:cNvPr>
          <p:cNvSpPr>
            <a:spLocks noGrp="1"/>
          </p:cNvSpPr>
          <p:nvPr>
            <p:ph idx="1"/>
          </p:nvPr>
        </p:nvSpPr>
        <p:spPr/>
        <p:txBody>
          <a:bodyPr/>
          <a:lstStyle/>
          <a:p>
            <a:pPr marL="0" indent="0" eaLnBrk="1" hangingPunct="1">
              <a:spcBef>
                <a:spcPct val="0"/>
              </a:spcBef>
              <a:spcAft>
                <a:spcPts val="1200"/>
              </a:spcAft>
            </a:pPr>
            <a:r>
              <a:rPr lang="en-US" dirty="0">
                <a:cs typeface="Courier New" pitchFamily="49" charset="0"/>
              </a:rPr>
              <a:t>The char type only represents </a:t>
            </a:r>
            <a:r>
              <a:rPr lang="en-US" b="1" dirty="0">
                <a:cs typeface="Courier New" pitchFamily="49" charset="0"/>
              </a:rPr>
              <a:t>one</a:t>
            </a:r>
            <a:r>
              <a:rPr lang="en-US" dirty="0">
                <a:cs typeface="Courier New" pitchFamily="49" charset="0"/>
              </a:rPr>
              <a:t> character. To represent a string of characters, use the data type called </a:t>
            </a:r>
            <a:r>
              <a:rPr lang="en-US" b="1" dirty="0">
                <a:cs typeface="Courier New" pitchFamily="49" charset="0"/>
              </a:rPr>
              <a:t>String</a:t>
            </a:r>
            <a:r>
              <a:rPr lang="en-US" dirty="0">
                <a:cs typeface="Courier New" pitchFamily="49" charset="0"/>
              </a:rPr>
              <a:t>. For example: </a:t>
            </a:r>
          </a:p>
          <a:p>
            <a:pPr marL="0" indent="0" algn="ctr">
              <a:spcBef>
                <a:spcPct val="0"/>
              </a:spcBef>
              <a:spcAft>
                <a:spcPts val="1200"/>
              </a:spcAft>
              <a:buNone/>
            </a:pPr>
            <a:r>
              <a:rPr lang="en-US" dirty="0">
                <a:cs typeface="Courier New" pitchFamily="49" charset="0"/>
              </a:rPr>
              <a:t> </a:t>
            </a:r>
            <a:r>
              <a:rPr lang="en-US" b="1" dirty="0">
                <a:cs typeface="Courier New" pitchFamily="49" charset="0"/>
              </a:rPr>
              <a:t>String message = "Welcome to Java!";</a:t>
            </a:r>
            <a:r>
              <a:rPr lang="en-US" dirty="0">
                <a:cs typeface="Courier New" pitchFamily="49" charset="0"/>
              </a:rPr>
              <a:t> </a:t>
            </a:r>
            <a:endParaRPr lang="en-US" dirty="0">
              <a:cs typeface="Times New Roman" pitchFamily="18" charset="0"/>
            </a:endParaRPr>
          </a:p>
          <a:p>
            <a:pPr marL="0" indent="0">
              <a:spcBef>
                <a:spcPct val="0"/>
              </a:spcBef>
              <a:spcAft>
                <a:spcPts val="1200"/>
              </a:spcAft>
            </a:pPr>
            <a:r>
              <a:rPr lang="en-US" dirty="0">
                <a:cs typeface="Courier New" pitchFamily="49" charset="0"/>
              </a:rPr>
              <a:t> String is actually a predefined class in the Java library. </a:t>
            </a:r>
          </a:p>
          <a:p>
            <a:pPr marL="0" indent="0">
              <a:spcBef>
                <a:spcPct val="0"/>
              </a:spcBef>
              <a:spcAft>
                <a:spcPts val="1200"/>
              </a:spcAft>
            </a:pPr>
            <a:r>
              <a:rPr lang="en-US" dirty="0">
                <a:cs typeface="Courier New" pitchFamily="49" charset="0"/>
              </a:rPr>
              <a:t> The String type is not a primitive type. It is known as a </a:t>
            </a:r>
            <a:r>
              <a:rPr lang="en-US" b="1" i="1" dirty="0">
                <a:cs typeface="Courier New" pitchFamily="49" charset="0"/>
              </a:rPr>
              <a:t>reference</a:t>
            </a:r>
            <a:r>
              <a:rPr lang="en-US" i="1" dirty="0">
                <a:cs typeface="Courier New" pitchFamily="49" charset="0"/>
              </a:rPr>
              <a:t> type</a:t>
            </a:r>
            <a:r>
              <a:rPr lang="en-US" dirty="0">
                <a:cs typeface="Courier New" pitchFamily="49" charset="0"/>
              </a:rPr>
              <a:t>. </a:t>
            </a:r>
          </a:p>
          <a:p>
            <a:pPr marL="342900" indent="-342900" algn="r" rtl="1" eaLnBrk="0" fontAlgn="base" hangingPunct="0">
              <a:spcBef>
                <a:spcPct val="20000"/>
              </a:spcBef>
              <a:spcAft>
                <a:spcPct val="0"/>
              </a:spcAft>
              <a:buClr>
                <a:schemeClr val="tx2"/>
              </a:buClr>
              <a:buSzPct val="75000"/>
              <a:buFont typeface="Monotype Sorts" pitchFamily="2" charset="2"/>
              <a:buChar char="F"/>
            </a:pPr>
            <a:endParaRPr lang="en-US" dirty="0"/>
          </a:p>
        </p:txBody>
      </p:sp>
      <p:sp>
        <p:nvSpPr>
          <p:cNvPr id="4" name="Slide Number Placeholder 3">
            <a:extLst>
              <a:ext uri="{FF2B5EF4-FFF2-40B4-BE49-F238E27FC236}">
                <a16:creationId xmlns:a16="http://schemas.microsoft.com/office/drawing/2014/main" id="{DE738190-84A9-A142-A0F1-1110C9FA73E4}"/>
              </a:ext>
            </a:extLst>
          </p:cNvPr>
          <p:cNvSpPr>
            <a:spLocks noGrp="1"/>
          </p:cNvSpPr>
          <p:nvPr>
            <p:ph type="sldNum" sz="quarter" idx="11"/>
          </p:nvPr>
        </p:nvSpPr>
        <p:spPr/>
        <p:txBody>
          <a:bodyPr/>
          <a:lstStyle/>
          <a:p>
            <a:pPr>
              <a:defRPr/>
            </a:pPr>
            <a:fld id="{D11A0241-8C90-3A48-BF28-64034C0B1654}" type="slidenum">
              <a:rPr lang="en-US" altLang="en-US" smtClean="0"/>
              <a:pPr>
                <a:defRPr/>
              </a:pPr>
              <a:t>12</a:t>
            </a:fld>
            <a:endParaRPr lang="en-US" altLang="en-US"/>
          </a:p>
        </p:txBody>
      </p:sp>
    </p:spTree>
    <p:extLst>
      <p:ext uri="{BB962C8B-B14F-4D97-AF65-F5344CB8AC3E}">
        <p14:creationId xmlns:p14="http://schemas.microsoft.com/office/powerpoint/2010/main" val="3448667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12EC-14C4-3142-A996-AB41EC072868}"/>
              </a:ext>
            </a:extLst>
          </p:cNvPr>
          <p:cNvSpPr>
            <a:spLocks noGrp="1"/>
          </p:cNvSpPr>
          <p:nvPr>
            <p:ph type="title"/>
          </p:nvPr>
        </p:nvSpPr>
        <p:spPr/>
        <p:txBody>
          <a:bodyPr/>
          <a:lstStyle/>
          <a:p>
            <a:r>
              <a:rPr lang="en-US" dirty="0">
                <a:solidFill>
                  <a:schemeClr val="tx1"/>
                </a:solidFill>
                <a:cs typeface="Times New Roman" pitchFamily="18" charset="0"/>
              </a:rPr>
              <a:t>More on Strings</a:t>
            </a:r>
            <a:endParaRPr lang="en-US" dirty="0">
              <a:solidFill>
                <a:schemeClr val="tx1"/>
              </a:solidFill>
            </a:endParaRPr>
          </a:p>
        </p:txBody>
      </p:sp>
      <p:sp>
        <p:nvSpPr>
          <p:cNvPr id="3" name="Content Placeholder 2">
            <a:extLst>
              <a:ext uri="{FF2B5EF4-FFF2-40B4-BE49-F238E27FC236}">
                <a16:creationId xmlns:a16="http://schemas.microsoft.com/office/drawing/2014/main" id="{4E1A7C04-2C84-5B43-99E7-A9439F81F4D5}"/>
              </a:ext>
            </a:extLst>
          </p:cNvPr>
          <p:cNvSpPr>
            <a:spLocks noGrp="1"/>
          </p:cNvSpPr>
          <p:nvPr>
            <p:ph idx="1"/>
          </p:nvPr>
        </p:nvSpPr>
        <p:spPr>
          <a:xfrm>
            <a:off x="685800" y="1239915"/>
            <a:ext cx="7772400" cy="4114800"/>
          </a:xfrm>
        </p:spPr>
        <p:txBody>
          <a:bodyPr/>
          <a:lstStyle/>
          <a:p>
            <a:pPr marL="0" indent="0" eaLnBrk="1" hangingPunct="1">
              <a:spcBef>
                <a:spcPct val="0"/>
              </a:spcBef>
              <a:buFontTx/>
              <a:buNone/>
            </a:pPr>
            <a:r>
              <a:rPr lang="en-US" sz="2400" dirty="0">
                <a:cs typeface="Times New Roman" pitchFamily="18" charset="0"/>
              </a:rPr>
              <a:t>// Three strings are concatenated</a:t>
            </a:r>
          </a:p>
          <a:p>
            <a:pPr marL="0" indent="0" eaLnBrk="1" hangingPunct="1">
              <a:spcBef>
                <a:spcPct val="0"/>
              </a:spcBef>
              <a:buFontTx/>
              <a:buNone/>
            </a:pPr>
            <a:r>
              <a:rPr lang="en-US" sz="2400" b="1" dirty="0">
                <a:cs typeface="Times New Roman" pitchFamily="18" charset="0"/>
              </a:rPr>
              <a:t>String message = "Welcome " </a:t>
            </a:r>
            <a:r>
              <a:rPr lang="en-US" sz="4000" b="1" dirty="0">
                <a:cs typeface="Times New Roman" pitchFamily="18" charset="0"/>
              </a:rPr>
              <a:t>+</a:t>
            </a:r>
            <a:r>
              <a:rPr lang="en-US" sz="2400" b="1" dirty="0">
                <a:cs typeface="Times New Roman" pitchFamily="18" charset="0"/>
              </a:rPr>
              <a:t> "to " </a:t>
            </a:r>
            <a:r>
              <a:rPr lang="en-US" sz="4000" b="1" dirty="0">
                <a:cs typeface="Times New Roman" pitchFamily="18" charset="0"/>
              </a:rPr>
              <a:t>+</a:t>
            </a:r>
            <a:r>
              <a:rPr lang="en-US" sz="2400" b="1" dirty="0">
                <a:cs typeface="Times New Roman" pitchFamily="18" charset="0"/>
              </a:rPr>
              <a:t> "Java";</a:t>
            </a:r>
            <a:endParaRPr lang="en-US" sz="2400" dirty="0">
              <a:cs typeface="Times New Roman" pitchFamily="18" charset="0"/>
            </a:endParaRPr>
          </a:p>
          <a:p>
            <a:pPr marL="0" indent="0" eaLnBrk="1" hangingPunct="1">
              <a:spcBef>
                <a:spcPct val="0"/>
              </a:spcBef>
              <a:buFontTx/>
              <a:buNone/>
            </a:pPr>
            <a:r>
              <a:rPr lang="en-US" sz="2400" dirty="0">
                <a:cs typeface="Times New Roman" pitchFamily="18" charset="0"/>
              </a:rPr>
              <a:t>// String Chapter is concatenated with number 2</a:t>
            </a:r>
          </a:p>
          <a:p>
            <a:pPr marL="0" indent="0" eaLnBrk="1" hangingPunct="1">
              <a:spcBef>
                <a:spcPct val="0"/>
              </a:spcBef>
              <a:buFontTx/>
              <a:buNone/>
            </a:pPr>
            <a:r>
              <a:rPr lang="en-US" sz="2400" b="1" dirty="0">
                <a:cs typeface="Times New Roman" pitchFamily="18" charset="0"/>
              </a:rPr>
              <a:t>String s = "Chapter" + 2; </a:t>
            </a:r>
            <a:r>
              <a:rPr lang="en-US" sz="2400" dirty="0">
                <a:cs typeface="Times New Roman" pitchFamily="18" charset="0"/>
              </a:rPr>
              <a:t>// s becomes </a:t>
            </a:r>
            <a:r>
              <a:rPr lang="en-US" sz="2400" b="1" dirty="0">
                <a:cs typeface="Times New Roman" pitchFamily="18" charset="0"/>
              </a:rPr>
              <a:t>Chapter2</a:t>
            </a:r>
          </a:p>
          <a:p>
            <a:r>
              <a:rPr lang="en-US" sz="2400" dirty="0">
                <a:cs typeface="Times New Roman" pitchFamily="18" charset="0"/>
              </a:rPr>
              <a:t>You can use the </a:t>
            </a:r>
            <a:r>
              <a:rPr lang="en-US" sz="2400" b="1" dirty="0">
                <a:cs typeface="Times New Roman" pitchFamily="18" charset="0"/>
              </a:rPr>
              <a:t>Scanner</a:t>
            </a:r>
            <a:r>
              <a:rPr lang="en-US" sz="2400" dirty="0">
                <a:cs typeface="Times New Roman" pitchFamily="18" charset="0"/>
              </a:rPr>
              <a:t> class for console input.</a:t>
            </a:r>
          </a:p>
          <a:p>
            <a:r>
              <a:rPr lang="en-US" sz="2400" dirty="0">
                <a:cs typeface="Times New Roman" pitchFamily="18" charset="0"/>
              </a:rPr>
              <a:t> Java uses </a:t>
            </a:r>
            <a:r>
              <a:rPr lang="en-US" sz="2400" b="1" dirty="0" err="1">
                <a:cs typeface="Times New Roman" pitchFamily="18" charset="0"/>
              </a:rPr>
              <a:t>System.in</a:t>
            </a:r>
            <a:r>
              <a:rPr lang="en-US" sz="2400" dirty="0">
                <a:cs typeface="Times New Roman" pitchFamily="18" charset="0"/>
              </a:rPr>
              <a:t> to refer to the standard input device (i.e. Keyboard).</a:t>
            </a:r>
          </a:p>
          <a:p>
            <a:pPr marL="0" indent="0" eaLnBrk="1" hangingPunct="1">
              <a:spcBef>
                <a:spcPct val="0"/>
              </a:spcBef>
              <a:buFontTx/>
              <a:buNone/>
            </a:pPr>
            <a:endParaRPr lang="en-US" sz="2400" dirty="0"/>
          </a:p>
        </p:txBody>
      </p:sp>
      <p:sp>
        <p:nvSpPr>
          <p:cNvPr id="4" name="Slide Number Placeholder 3">
            <a:extLst>
              <a:ext uri="{FF2B5EF4-FFF2-40B4-BE49-F238E27FC236}">
                <a16:creationId xmlns:a16="http://schemas.microsoft.com/office/drawing/2014/main" id="{E82CFE23-363E-3849-A02A-965055598CD2}"/>
              </a:ext>
            </a:extLst>
          </p:cNvPr>
          <p:cNvSpPr>
            <a:spLocks noGrp="1"/>
          </p:cNvSpPr>
          <p:nvPr>
            <p:ph type="sldNum" sz="quarter" idx="11"/>
          </p:nvPr>
        </p:nvSpPr>
        <p:spPr/>
        <p:txBody>
          <a:bodyPr/>
          <a:lstStyle/>
          <a:p>
            <a:pPr>
              <a:defRPr/>
            </a:pPr>
            <a:fld id="{D11A0241-8C90-3A48-BF28-64034C0B1654}" type="slidenum">
              <a:rPr lang="en-US" altLang="en-US" smtClean="0"/>
              <a:pPr>
                <a:defRPr/>
              </a:pPr>
              <a:t>13</a:t>
            </a:fld>
            <a:endParaRPr lang="en-US" altLang="en-US"/>
          </a:p>
        </p:txBody>
      </p:sp>
      <p:sp>
        <p:nvSpPr>
          <p:cNvPr id="5" name="Rectangle 3">
            <a:extLst>
              <a:ext uri="{FF2B5EF4-FFF2-40B4-BE49-F238E27FC236}">
                <a16:creationId xmlns:a16="http://schemas.microsoft.com/office/drawing/2014/main" id="{72F50824-A399-4346-AAF1-496882B9362F}"/>
              </a:ext>
            </a:extLst>
          </p:cNvPr>
          <p:cNvSpPr txBox="1">
            <a:spLocks noChangeArrowheads="1"/>
          </p:cNvSpPr>
          <p:nvPr/>
        </p:nvSpPr>
        <p:spPr bwMode="auto">
          <a:xfrm>
            <a:off x="3695980" y="4120289"/>
            <a:ext cx="4762220" cy="2573135"/>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v"/>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Monotype Sorts" pitchFamily="2" charset="2"/>
              <a:buNone/>
            </a:pPr>
            <a:r>
              <a:rPr lang="en-US" sz="1800" b="1" dirty="0">
                <a:solidFill>
                  <a:srgbClr val="00B0F0"/>
                </a:solidFill>
                <a:latin typeface="Calibri" panose="020F0502020204030204" pitchFamily="34" charset="0"/>
              </a:rPr>
              <a:t>public class Test{</a:t>
            </a:r>
          </a:p>
          <a:p>
            <a:pPr>
              <a:buFont typeface="Monotype Sorts" pitchFamily="2" charset="2"/>
              <a:buNone/>
            </a:pPr>
            <a:r>
              <a:rPr lang="en-US" sz="1800" b="1" dirty="0">
                <a:solidFill>
                  <a:srgbClr val="00B0F0"/>
                </a:solidFill>
                <a:latin typeface="Calibri" panose="020F0502020204030204" pitchFamily="34" charset="0"/>
              </a:rPr>
              <a:t>    public static void main(String[] s){</a:t>
            </a:r>
          </a:p>
          <a:p>
            <a:pPr>
              <a:buFont typeface="Monotype Sorts" pitchFamily="2" charset="2"/>
              <a:buNone/>
            </a:pPr>
            <a:r>
              <a:rPr lang="en-US" sz="1800" b="1" dirty="0">
                <a:solidFill>
                  <a:srgbClr val="00B0F0"/>
                </a:solidFill>
                <a:latin typeface="Calibri" panose="020F0502020204030204" pitchFamily="34" charset="0"/>
              </a:rPr>
              <a:t>        Scanner input = new Scanner(System.in);</a:t>
            </a:r>
          </a:p>
          <a:p>
            <a:pPr>
              <a:buFont typeface="Monotype Sorts" pitchFamily="2" charset="2"/>
              <a:buNone/>
            </a:pPr>
            <a:r>
              <a:rPr lang="en-US" sz="1800" b="1" dirty="0">
                <a:solidFill>
                  <a:srgbClr val="00B0F0"/>
                </a:solidFill>
                <a:latin typeface="Calibri" panose="020F0502020204030204" pitchFamily="34" charset="0"/>
              </a:rPr>
              <a:t>	   </a:t>
            </a:r>
            <a:r>
              <a:rPr lang="en-US" sz="1800" b="1" dirty="0" err="1">
                <a:solidFill>
                  <a:srgbClr val="00B0F0"/>
                </a:solidFill>
                <a:latin typeface="Calibri" panose="020F0502020204030204" pitchFamily="34" charset="0"/>
              </a:rPr>
              <a:t>System.out.println</a:t>
            </a:r>
            <a:r>
              <a:rPr lang="en-US" sz="1800" b="1" dirty="0">
                <a:solidFill>
                  <a:srgbClr val="00B0F0"/>
                </a:solidFill>
                <a:latin typeface="Calibri" panose="020F0502020204030204" pitchFamily="34" charset="0"/>
              </a:rPr>
              <a:t>(“Enter  text : ”);</a:t>
            </a:r>
          </a:p>
          <a:p>
            <a:pPr>
              <a:buFont typeface="Monotype Sorts" pitchFamily="2" charset="2"/>
              <a:buNone/>
            </a:pPr>
            <a:r>
              <a:rPr lang="en-US" sz="1800" b="1" dirty="0">
                <a:solidFill>
                  <a:srgbClr val="00B0F0"/>
                </a:solidFill>
                <a:latin typeface="Calibri" panose="020F0502020204030204" pitchFamily="34" charset="0"/>
              </a:rPr>
              <a:t>	    </a:t>
            </a:r>
            <a:r>
              <a:rPr lang="en-US" sz="1800" b="1" dirty="0" err="1">
                <a:solidFill>
                  <a:srgbClr val="00B0F0"/>
                </a:solidFill>
                <a:latin typeface="Calibri" panose="020F0502020204030204" pitchFamily="34" charset="0"/>
              </a:rPr>
              <a:t>int</a:t>
            </a:r>
            <a:r>
              <a:rPr lang="en-US" sz="1800" b="1" dirty="0">
                <a:solidFill>
                  <a:srgbClr val="00B0F0"/>
                </a:solidFill>
                <a:latin typeface="Calibri" panose="020F0502020204030204" pitchFamily="34" charset="0"/>
              </a:rPr>
              <a:t> x = </a:t>
            </a:r>
            <a:r>
              <a:rPr lang="en-US" sz="1800" b="1" dirty="0" err="1">
                <a:solidFill>
                  <a:srgbClr val="00B0F0"/>
                </a:solidFill>
                <a:latin typeface="Calibri" panose="020F0502020204030204" pitchFamily="34" charset="0"/>
              </a:rPr>
              <a:t>input.nextLine</a:t>
            </a:r>
            <a:r>
              <a:rPr lang="en-US" sz="1800" b="1" dirty="0">
                <a:solidFill>
                  <a:srgbClr val="00B0F0"/>
                </a:solidFill>
                <a:latin typeface="Calibri" panose="020F0502020204030204" pitchFamily="34" charset="0"/>
              </a:rPr>
              <a:t>();</a:t>
            </a:r>
          </a:p>
          <a:p>
            <a:pPr>
              <a:buFont typeface="Monotype Sorts" pitchFamily="2" charset="2"/>
              <a:buNone/>
            </a:pPr>
            <a:r>
              <a:rPr lang="en-US" sz="1800" b="1" dirty="0">
                <a:solidFill>
                  <a:srgbClr val="00B0F0"/>
                </a:solidFill>
                <a:latin typeface="Calibri" panose="020F0502020204030204" pitchFamily="34" charset="0"/>
              </a:rPr>
              <a:t>	    </a:t>
            </a:r>
            <a:r>
              <a:rPr lang="en-US" sz="1800" b="1" dirty="0" err="1">
                <a:solidFill>
                  <a:srgbClr val="00B0F0"/>
                </a:solidFill>
                <a:latin typeface="Calibri" panose="020F0502020204030204" pitchFamily="34" charset="0"/>
              </a:rPr>
              <a:t>System.out.println</a:t>
            </a:r>
            <a:r>
              <a:rPr lang="en-US" sz="1800" b="1" dirty="0">
                <a:solidFill>
                  <a:srgbClr val="00B0F0"/>
                </a:solidFill>
                <a:latin typeface="Calibri" panose="020F0502020204030204" pitchFamily="34" charset="0"/>
              </a:rPr>
              <a:t>(“You entered: ”+ x);</a:t>
            </a:r>
          </a:p>
          <a:p>
            <a:pPr>
              <a:buFont typeface="Monotype Sorts" pitchFamily="2" charset="2"/>
              <a:buNone/>
            </a:pPr>
            <a:r>
              <a:rPr lang="en-US" sz="1800" b="1" dirty="0">
                <a:solidFill>
                  <a:srgbClr val="00B0F0"/>
                </a:solidFill>
                <a:latin typeface="Calibri" panose="020F0502020204030204" pitchFamily="34" charset="0"/>
              </a:rPr>
              <a:t>    }</a:t>
            </a:r>
          </a:p>
          <a:p>
            <a:pPr>
              <a:buFont typeface="Monotype Sorts" pitchFamily="2" charset="2"/>
              <a:buNone/>
            </a:pPr>
            <a:r>
              <a:rPr lang="en-US" sz="1800" b="1" dirty="0">
                <a:solidFill>
                  <a:srgbClr val="00B0F0"/>
                </a:solidFill>
                <a:latin typeface="Calibri" panose="020F0502020204030204" pitchFamily="34" charset="0"/>
              </a:rPr>
              <a:t>}</a:t>
            </a:r>
            <a:endParaRPr lang="en-US" sz="1800" dirty="0">
              <a:solidFill>
                <a:srgbClr val="00B0F0"/>
              </a:solidFill>
              <a:latin typeface="Calibri" panose="020F0502020204030204" pitchFamily="34" charset="0"/>
            </a:endParaRPr>
          </a:p>
        </p:txBody>
      </p:sp>
    </p:spTree>
    <p:extLst>
      <p:ext uri="{BB962C8B-B14F-4D97-AF65-F5344CB8AC3E}">
        <p14:creationId xmlns:p14="http://schemas.microsoft.com/office/powerpoint/2010/main" val="3911594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1C90B636-81C0-FB4C-98B9-AC8E669CCCB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218CBE4-2264-7E4C-8E2C-7A6D829CD9B7}" type="slidenum">
              <a:rPr lang="en-US" altLang="en-US" sz="1400" smtClean="0"/>
              <a:pPr>
                <a:spcBef>
                  <a:spcPct val="0"/>
                </a:spcBef>
                <a:buClrTx/>
                <a:buSzTx/>
                <a:buFontTx/>
                <a:buNone/>
              </a:pPr>
              <a:t>14</a:t>
            </a:fld>
            <a:endParaRPr lang="en-US" altLang="en-US" sz="1400"/>
          </a:p>
        </p:txBody>
      </p:sp>
      <p:sp>
        <p:nvSpPr>
          <p:cNvPr id="27651" name="Rectangle 2">
            <a:extLst>
              <a:ext uri="{FF2B5EF4-FFF2-40B4-BE49-F238E27FC236}">
                <a16:creationId xmlns:a16="http://schemas.microsoft.com/office/drawing/2014/main" id="{7E46A6D6-8235-9B49-9661-7E2F95A3B656}"/>
              </a:ext>
            </a:extLst>
          </p:cNvPr>
          <p:cNvSpPr>
            <a:spLocks noGrp="1" noChangeArrowheads="1"/>
          </p:cNvSpPr>
          <p:nvPr>
            <p:ph type="title"/>
          </p:nvPr>
        </p:nvSpPr>
        <p:spPr>
          <a:xfrm>
            <a:off x="693738" y="241300"/>
            <a:ext cx="7772400" cy="611188"/>
          </a:xfrm>
        </p:spPr>
        <p:txBody>
          <a:bodyPr/>
          <a:lstStyle/>
          <a:p>
            <a:r>
              <a:rPr lang="en-US" altLang="en-US" sz="4000"/>
              <a:t>Integer Division</a:t>
            </a:r>
          </a:p>
        </p:txBody>
      </p:sp>
      <p:sp>
        <p:nvSpPr>
          <p:cNvPr id="27652" name="Rectangle 3">
            <a:extLst>
              <a:ext uri="{FF2B5EF4-FFF2-40B4-BE49-F238E27FC236}">
                <a16:creationId xmlns:a16="http://schemas.microsoft.com/office/drawing/2014/main" id="{D9311F7B-C82F-4A4A-9384-0B5E663E1FEE}"/>
              </a:ext>
            </a:extLst>
          </p:cNvPr>
          <p:cNvSpPr>
            <a:spLocks noGrp="1" noChangeArrowheads="1"/>
          </p:cNvSpPr>
          <p:nvPr>
            <p:ph type="body" idx="1"/>
          </p:nvPr>
        </p:nvSpPr>
        <p:spPr>
          <a:xfrm>
            <a:off x="309563" y="1277938"/>
            <a:ext cx="8524875" cy="4208462"/>
          </a:xfrm>
        </p:spPr>
        <p:txBody>
          <a:bodyPr/>
          <a:lstStyle/>
          <a:p>
            <a:pPr algn="just">
              <a:lnSpc>
                <a:spcPct val="90000"/>
              </a:lnSpc>
              <a:spcAft>
                <a:spcPct val="25000"/>
              </a:spcAft>
              <a:buFont typeface="Monotype Sorts" pitchFamily="2" charset="2"/>
              <a:buNone/>
            </a:pPr>
            <a:r>
              <a:rPr lang="en-US" altLang="en-US" sz="3400"/>
              <a:t>+, -, *, /, and %</a:t>
            </a:r>
          </a:p>
          <a:p>
            <a:pPr algn="just">
              <a:lnSpc>
                <a:spcPct val="90000"/>
              </a:lnSpc>
              <a:spcAft>
                <a:spcPct val="25000"/>
              </a:spcAft>
              <a:buFont typeface="Monotype Sorts" pitchFamily="2" charset="2"/>
              <a:buNone/>
            </a:pPr>
            <a:endParaRPr lang="en-US" altLang="en-US" sz="3400"/>
          </a:p>
          <a:p>
            <a:pPr algn="just">
              <a:lnSpc>
                <a:spcPct val="90000"/>
              </a:lnSpc>
              <a:spcAft>
                <a:spcPct val="25000"/>
              </a:spcAft>
              <a:buFont typeface="Monotype Sorts" pitchFamily="2" charset="2"/>
              <a:buNone/>
            </a:pPr>
            <a:r>
              <a:rPr lang="en-US" altLang="en-US" sz="3400"/>
              <a:t>5 / 2 yields an integer 2.</a:t>
            </a:r>
          </a:p>
          <a:p>
            <a:pPr algn="just">
              <a:lnSpc>
                <a:spcPct val="90000"/>
              </a:lnSpc>
              <a:spcAft>
                <a:spcPct val="25000"/>
              </a:spcAft>
              <a:buFont typeface="Monotype Sorts" pitchFamily="2" charset="2"/>
              <a:buNone/>
            </a:pPr>
            <a:r>
              <a:rPr lang="en-US" altLang="en-US" sz="3400"/>
              <a:t>5.0 / 2 yields a double value 2.5</a:t>
            </a:r>
          </a:p>
          <a:p>
            <a:pPr algn="just">
              <a:lnSpc>
                <a:spcPct val="90000"/>
              </a:lnSpc>
              <a:spcAft>
                <a:spcPct val="25000"/>
              </a:spcAft>
              <a:buFont typeface="Monotype Sorts" pitchFamily="2" charset="2"/>
              <a:buNone/>
            </a:pPr>
            <a:endParaRPr lang="en-US" altLang="en-US" sz="3400"/>
          </a:p>
          <a:p>
            <a:pPr algn="just">
              <a:lnSpc>
                <a:spcPct val="90000"/>
              </a:lnSpc>
              <a:spcAft>
                <a:spcPct val="25000"/>
              </a:spcAft>
              <a:buFont typeface="Monotype Sorts" pitchFamily="2" charset="2"/>
              <a:buNone/>
            </a:pPr>
            <a:r>
              <a:rPr lang="en-US" altLang="en-US" sz="3400"/>
              <a:t>5 % 2 yields 1 (the remainder of the division)</a:t>
            </a:r>
            <a:r>
              <a:rPr lang="en-US" altLang="en-US" sz="3400">
                <a:latin typeface="Book Antiqua" panose="02040602050305030304" pitchFamily="18" charset="0"/>
              </a:rPr>
              <a:t>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AB9C4DB7-6842-6441-A2FF-E38BAE609E1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80299F0-BF19-0344-A992-009282E5FA5D}" type="slidenum">
              <a:rPr lang="en-US" altLang="en-US" sz="1400" smtClean="0"/>
              <a:pPr>
                <a:spcBef>
                  <a:spcPct val="0"/>
                </a:spcBef>
                <a:buClrTx/>
                <a:buSzTx/>
                <a:buFontTx/>
                <a:buNone/>
              </a:pPr>
              <a:t>15</a:t>
            </a:fld>
            <a:endParaRPr lang="en-US" altLang="en-US" sz="1400"/>
          </a:p>
        </p:txBody>
      </p:sp>
      <p:sp>
        <p:nvSpPr>
          <p:cNvPr id="28675" name="Rectangle 2">
            <a:extLst>
              <a:ext uri="{FF2B5EF4-FFF2-40B4-BE49-F238E27FC236}">
                <a16:creationId xmlns:a16="http://schemas.microsoft.com/office/drawing/2014/main" id="{CB253702-D2F2-1D41-B6A9-4910FAC2D330}"/>
              </a:ext>
            </a:extLst>
          </p:cNvPr>
          <p:cNvSpPr>
            <a:spLocks noGrp="1" noChangeArrowheads="1"/>
          </p:cNvSpPr>
          <p:nvPr>
            <p:ph type="title"/>
          </p:nvPr>
        </p:nvSpPr>
        <p:spPr>
          <a:xfrm>
            <a:off x="685800" y="152400"/>
            <a:ext cx="7772400" cy="762000"/>
          </a:xfrm>
        </p:spPr>
        <p:txBody>
          <a:bodyPr/>
          <a:lstStyle/>
          <a:p>
            <a:r>
              <a:rPr lang="en-US" altLang="en-US"/>
              <a:t>Remainder Operator</a:t>
            </a:r>
          </a:p>
        </p:txBody>
      </p:sp>
      <p:sp>
        <p:nvSpPr>
          <p:cNvPr id="28676" name="Rectangle 3">
            <a:extLst>
              <a:ext uri="{FF2B5EF4-FFF2-40B4-BE49-F238E27FC236}">
                <a16:creationId xmlns:a16="http://schemas.microsoft.com/office/drawing/2014/main" id="{A156B35A-7419-1F4A-8F39-84E2FC2C4345}"/>
              </a:ext>
            </a:extLst>
          </p:cNvPr>
          <p:cNvSpPr>
            <a:spLocks noGrp="1" noChangeArrowheads="1"/>
          </p:cNvSpPr>
          <p:nvPr>
            <p:ph type="body" idx="1"/>
          </p:nvPr>
        </p:nvSpPr>
        <p:spPr>
          <a:xfrm>
            <a:off x="228600" y="1085850"/>
            <a:ext cx="8686800" cy="2876550"/>
          </a:xfrm>
        </p:spPr>
        <p:txBody>
          <a:bodyPr/>
          <a:lstStyle/>
          <a:p>
            <a:pPr marL="0" indent="0">
              <a:lnSpc>
                <a:spcPct val="90000"/>
              </a:lnSpc>
              <a:spcBef>
                <a:spcPct val="0"/>
              </a:spcBef>
              <a:buFont typeface="Monotype Sorts" pitchFamily="2" charset="2"/>
              <a:buNone/>
            </a:pPr>
            <a:r>
              <a:rPr lang="en-US" altLang="en-US" sz="2600"/>
              <a:t>Remainder is very useful in programming. For example, an even number % 2 is always 0 and an odd number % 2 is always 1. So you can use this property to determine whether a number is even or odd. </a:t>
            </a:r>
            <a:r>
              <a:rPr lang="en-US" altLang="en-US" sz="2800"/>
              <a:t>Suppose today is Saturday and you and your friends are going to meet in 10 days. What day is in 10 days? You can find that day is Tuesday using the following expression: </a:t>
            </a:r>
          </a:p>
        </p:txBody>
      </p:sp>
      <p:sp>
        <p:nvSpPr>
          <p:cNvPr id="28677" name="Rectangle 5">
            <a:extLst>
              <a:ext uri="{FF2B5EF4-FFF2-40B4-BE49-F238E27FC236}">
                <a16:creationId xmlns:a16="http://schemas.microsoft.com/office/drawing/2014/main" id="{DA7177BE-DEA3-2641-9DAA-FB0996A08F26}"/>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28678" name="Rectangle 7">
            <a:extLst>
              <a:ext uri="{FF2B5EF4-FFF2-40B4-BE49-F238E27FC236}">
                <a16:creationId xmlns:a16="http://schemas.microsoft.com/office/drawing/2014/main" id="{A02E8C0D-D68C-4E45-AD36-6B2F2F30DD66}"/>
              </a:ext>
            </a:extLst>
          </p:cNvPr>
          <p:cNvSpPr>
            <a:spLocks noChangeArrowheads="1"/>
          </p:cNvSpPr>
          <p:nvPr/>
        </p:nvSpPr>
        <p:spPr bwMode="auto">
          <a:xfrm>
            <a:off x="0" y="2884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28679" name="Object 6">
            <a:extLst>
              <a:ext uri="{FF2B5EF4-FFF2-40B4-BE49-F238E27FC236}">
                <a16:creationId xmlns:a16="http://schemas.microsoft.com/office/drawing/2014/main" id="{93C13347-4F2B-FF4D-8212-E872315F6016}"/>
              </a:ext>
            </a:extLst>
          </p:cNvPr>
          <p:cNvGraphicFramePr>
            <a:graphicFrameLocks noChangeAspect="1"/>
          </p:cNvGraphicFramePr>
          <p:nvPr/>
        </p:nvGraphicFramePr>
        <p:xfrm>
          <a:off x="577850" y="4081463"/>
          <a:ext cx="8064500" cy="1844675"/>
        </p:xfrm>
        <a:graphic>
          <a:graphicData uri="http://schemas.openxmlformats.org/presentationml/2006/ole">
            <mc:AlternateContent xmlns:mc="http://schemas.openxmlformats.org/markup-compatibility/2006">
              <mc:Choice xmlns:v="urn:schemas-microsoft-com:vml" Requires="v">
                <p:oleObj spid="_x0000_s28692" name="Picture" r:id="rId3" imgW="28575000" imgH="6540500" progId="Word.Picture.8">
                  <p:embed/>
                </p:oleObj>
              </mc:Choice>
              <mc:Fallback>
                <p:oleObj name="Picture" r:id="rId3" imgW="28575000" imgH="65405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850" y="4081463"/>
                        <a:ext cx="80645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79A50EC0-7A8D-AF4B-B751-0E9EE22E21C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278872F-EB8E-EC4D-B584-4DB88DE01ACA}" type="slidenum">
              <a:rPr lang="en-US" altLang="en-US" sz="1400" smtClean="0"/>
              <a:pPr>
                <a:spcBef>
                  <a:spcPct val="0"/>
                </a:spcBef>
                <a:buClrTx/>
                <a:buSzTx/>
                <a:buFontTx/>
                <a:buNone/>
              </a:pPr>
              <a:t>16</a:t>
            </a:fld>
            <a:endParaRPr lang="en-US" altLang="en-US" sz="1400"/>
          </a:p>
        </p:txBody>
      </p:sp>
      <p:sp>
        <p:nvSpPr>
          <p:cNvPr id="30723" name="Rectangle 2">
            <a:extLst>
              <a:ext uri="{FF2B5EF4-FFF2-40B4-BE49-F238E27FC236}">
                <a16:creationId xmlns:a16="http://schemas.microsoft.com/office/drawing/2014/main" id="{15106B6F-0BBC-A74F-9DFD-CCB438EA3C20}"/>
              </a:ext>
            </a:extLst>
          </p:cNvPr>
          <p:cNvSpPr>
            <a:spLocks noGrp="1" noChangeArrowheads="1"/>
          </p:cNvSpPr>
          <p:nvPr>
            <p:ph type="title"/>
          </p:nvPr>
        </p:nvSpPr>
        <p:spPr>
          <a:xfrm>
            <a:off x="685800" y="152400"/>
            <a:ext cx="7772400" cy="762000"/>
          </a:xfrm>
        </p:spPr>
        <p:txBody>
          <a:bodyPr/>
          <a:lstStyle/>
          <a:p>
            <a:r>
              <a:rPr lang="en-US" altLang="en-US"/>
              <a:t>NOTE</a:t>
            </a:r>
          </a:p>
        </p:txBody>
      </p:sp>
      <p:sp>
        <p:nvSpPr>
          <p:cNvPr id="30724" name="Rectangle 3">
            <a:extLst>
              <a:ext uri="{FF2B5EF4-FFF2-40B4-BE49-F238E27FC236}">
                <a16:creationId xmlns:a16="http://schemas.microsoft.com/office/drawing/2014/main" id="{8DC15E2B-8B8A-A94A-BCCA-0F0F40FF38CB}"/>
              </a:ext>
            </a:extLst>
          </p:cNvPr>
          <p:cNvSpPr>
            <a:spLocks noGrp="1" noChangeArrowheads="1"/>
          </p:cNvSpPr>
          <p:nvPr>
            <p:ph type="body" idx="1"/>
          </p:nvPr>
        </p:nvSpPr>
        <p:spPr>
          <a:xfrm>
            <a:off x="381000" y="1143000"/>
            <a:ext cx="8610600" cy="5257800"/>
          </a:xfrm>
        </p:spPr>
        <p:txBody>
          <a:bodyPr/>
          <a:lstStyle/>
          <a:p>
            <a:pPr marL="0" indent="0">
              <a:spcAft>
                <a:spcPct val="25000"/>
              </a:spcAft>
              <a:buFont typeface="Monotype Sorts" pitchFamily="2" charset="2"/>
              <a:buNone/>
            </a:pPr>
            <a:r>
              <a:rPr lang="en-US" altLang="en-US" sz="3000"/>
              <a:t>Calculations involving floating-point numbers are approximated because these numbers are not stored with complete accuracy. For example, </a:t>
            </a:r>
          </a:p>
          <a:p>
            <a:pPr marL="0" indent="0" algn="just">
              <a:spcAft>
                <a:spcPct val="25000"/>
              </a:spcAft>
              <a:buFont typeface="Monotype Sorts" pitchFamily="2" charset="2"/>
              <a:buNone/>
            </a:pPr>
            <a:r>
              <a:rPr lang="en-US" altLang="en-US" sz="3000"/>
              <a:t>System.out.println(1.0 - 0.1 - 0.1 - 0.1 - 0.1 - 0.1);</a:t>
            </a:r>
          </a:p>
          <a:p>
            <a:pPr marL="0" indent="0" algn="just">
              <a:spcAft>
                <a:spcPct val="25000"/>
              </a:spcAft>
              <a:buFont typeface="Monotype Sorts" pitchFamily="2" charset="2"/>
              <a:buNone/>
            </a:pPr>
            <a:r>
              <a:rPr lang="en-US" altLang="en-US" sz="3000"/>
              <a:t>displays 0.5000000000000001, not 0.5, and </a:t>
            </a:r>
          </a:p>
          <a:p>
            <a:pPr marL="0" indent="0" algn="just">
              <a:spcAft>
                <a:spcPct val="25000"/>
              </a:spcAft>
              <a:buFont typeface="Monotype Sorts" pitchFamily="2" charset="2"/>
              <a:buNone/>
            </a:pPr>
            <a:r>
              <a:rPr lang="en-US" altLang="en-US" sz="3000"/>
              <a:t>System.out.println(1.0 - 0.9);</a:t>
            </a:r>
          </a:p>
          <a:p>
            <a:pPr marL="0" indent="0">
              <a:spcAft>
                <a:spcPct val="25000"/>
              </a:spcAft>
              <a:buFont typeface="Monotype Sorts" pitchFamily="2" charset="2"/>
              <a:buNone/>
            </a:pPr>
            <a:r>
              <a:rPr lang="en-US" altLang="en-US" sz="3000"/>
              <a:t>displays 0.09999999999999998, not 0.1. Integers are stored precisely. Therefore, calculations with integers yield a precise integer result.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E031AE4C-C39D-B74A-B551-B7DA0FF349E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2569AC5-6350-DB42-9787-BE10CBA0E367}" type="slidenum">
              <a:rPr lang="en-US" altLang="en-US" sz="1400" smtClean="0"/>
              <a:pPr>
                <a:spcBef>
                  <a:spcPct val="0"/>
                </a:spcBef>
                <a:buClrTx/>
                <a:buSzTx/>
                <a:buFontTx/>
                <a:buNone/>
              </a:pPr>
              <a:t>17</a:t>
            </a:fld>
            <a:endParaRPr lang="en-US" altLang="en-US" sz="1400"/>
          </a:p>
        </p:txBody>
      </p:sp>
      <p:sp>
        <p:nvSpPr>
          <p:cNvPr id="31747" name="Rectangle 2">
            <a:extLst>
              <a:ext uri="{FF2B5EF4-FFF2-40B4-BE49-F238E27FC236}">
                <a16:creationId xmlns:a16="http://schemas.microsoft.com/office/drawing/2014/main" id="{1232FD56-70E5-E542-A7EF-81A1AAA05393}"/>
              </a:ext>
            </a:extLst>
          </p:cNvPr>
          <p:cNvSpPr>
            <a:spLocks noGrp="1" noChangeArrowheads="1"/>
          </p:cNvSpPr>
          <p:nvPr>
            <p:ph type="title"/>
          </p:nvPr>
        </p:nvSpPr>
        <p:spPr>
          <a:xfrm>
            <a:off x="685800" y="0"/>
            <a:ext cx="7772400" cy="1428750"/>
          </a:xfrm>
        </p:spPr>
        <p:txBody>
          <a:bodyPr/>
          <a:lstStyle/>
          <a:p>
            <a:r>
              <a:rPr lang="en-US" altLang="en-US"/>
              <a:t>Exponent Operations </a:t>
            </a:r>
          </a:p>
        </p:txBody>
      </p:sp>
      <p:sp>
        <p:nvSpPr>
          <p:cNvPr id="31748" name="Rectangle 3">
            <a:extLst>
              <a:ext uri="{FF2B5EF4-FFF2-40B4-BE49-F238E27FC236}">
                <a16:creationId xmlns:a16="http://schemas.microsoft.com/office/drawing/2014/main" id="{056F7B80-511D-E549-9BD4-EF6FA61CD840}"/>
              </a:ext>
            </a:extLst>
          </p:cNvPr>
          <p:cNvSpPr>
            <a:spLocks noGrp="1" noChangeArrowheads="1"/>
          </p:cNvSpPr>
          <p:nvPr>
            <p:ph type="body" idx="1"/>
          </p:nvPr>
        </p:nvSpPr>
        <p:spPr>
          <a:xfrm>
            <a:off x="269875" y="1470025"/>
            <a:ext cx="8642350" cy="4416425"/>
          </a:xfrm>
        </p:spPr>
        <p:txBody>
          <a:bodyPr/>
          <a:lstStyle/>
          <a:p>
            <a:pPr marL="0" indent="0">
              <a:lnSpc>
                <a:spcPct val="90000"/>
              </a:lnSpc>
              <a:buFont typeface="Monotype Sorts" pitchFamily="2" charset="2"/>
              <a:buNone/>
            </a:pPr>
            <a:r>
              <a:rPr lang="en-US" altLang="en-US" sz="2800" b="1">
                <a:latin typeface="Courier New" panose="02070309020205020404" pitchFamily="49" charset="0"/>
              </a:rPr>
              <a:t>System.out.println(Math.pow(2, 3)); </a:t>
            </a:r>
          </a:p>
          <a:p>
            <a:pPr marL="0" indent="0">
              <a:lnSpc>
                <a:spcPct val="90000"/>
              </a:lnSpc>
              <a:buFont typeface="Monotype Sorts" pitchFamily="2" charset="2"/>
              <a:buNone/>
            </a:pPr>
            <a:r>
              <a:rPr lang="en-US" altLang="en-US" sz="2800" b="1">
                <a:latin typeface="Courier New" panose="02070309020205020404" pitchFamily="49" charset="0"/>
              </a:rPr>
              <a:t>// Displays 8.0 </a:t>
            </a:r>
          </a:p>
          <a:p>
            <a:pPr marL="0" indent="0">
              <a:lnSpc>
                <a:spcPct val="90000"/>
              </a:lnSpc>
              <a:buFont typeface="Monotype Sorts" pitchFamily="2" charset="2"/>
              <a:buNone/>
            </a:pPr>
            <a:r>
              <a:rPr lang="en-US" altLang="en-US" sz="2800" b="1">
                <a:latin typeface="Courier New" panose="02070309020205020404" pitchFamily="49" charset="0"/>
              </a:rPr>
              <a:t>System.out.println(Math.pow(4, 0.5)); </a:t>
            </a:r>
          </a:p>
          <a:p>
            <a:pPr marL="0" indent="0">
              <a:lnSpc>
                <a:spcPct val="90000"/>
              </a:lnSpc>
              <a:buFont typeface="Monotype Sorts" pitchFamily="2" charset="2"/>
              <a:buNone/>
            </a:pPr>
            <a:r>
              <a:rPr lang="en-US" altLang="en-US" sz="2800" b="1">
                <a:latin typeface="Courier New" panose="02070309020205020404" pitchFamily="49" charset="0"/>
              </a:rPr>
              <a:t>// Displays 2.0</a:t>
            </a:r>
          </a:p>
          <a:p>
            <a:pPr marL="0" indent="0">
              <a:lnSpc>
                <a:spcPct val="90000"/>
              </a:lnSpc>
              <a:buFont typeface="Monotype Sorts" pitchFamily="2" charset="2"/>
              <a:buNone/>
            </a:pPr>
            <a:r>
              <a:rPr lang="en-US" altLang="en-US" sz="2800" b="1">
                <a:latin typeface="Courier New" panose="02070309020205020404" pitchFamily="49" charset="0"/>
              </a:rPr>
              <a:t>System.out.println(Math.pow(2.5, 2));</a:t>
            </a:r>
          </a:p>
          <a:p>
            <a:pPr marL="0" indent="0">
              <a:lnSpc>
                <a:spcPct val="90000"/>
              </a:lnSpc>
              <a:buFont typeface="Monotype Sorts" pitchFamily="2" charset="2"/>
              <a:buNone/>
            </a:pPr>
            <a:r>
              <a:rPr lang="en-US" altLang="en-US" sz="2800" b="1">
                <a:latin typeface="Courier New" panose="02070309020205020404" pitchFamily="49" charset="0"/>
              </a:rPr>
              <a:t>// Displays 6.25</a:t>
            </a:r>
          </a:p>
          <a:p>
            <a:pPr marL="0" indent="0">
              <a:lnSpc>
                <a:spcPct val="90000"/>
              </a:lnSpc>
              <a:buFont typeface="Monotype Sorts" pitchFamily="2" charset="2"/>
              <a:buNone/>
            </a:pPr>
            <a:r>
              <a:rPr lang="en-US" altLang="en-US" sz="2800" b="1">
                <a:latin typeface="Courier New" panose="02070309020205020404" pitchFamily="49" charset="0"/>
              </a:rPr>
              <a:t>System.out.println(Math.pow(2.5, -2)); </a:t>
            </a:r>
          </a:p>
          <a:p>
            <a:pPr marL="0" indent="0">
              <a:lnSpc>
                <a:spcPct val="90000"/>
              </a:lnSpc>
              <a:buFont typeface="Monotype Sorts" pitchFamily="2" charset="2"/>
              <a:buNone/>
            </a:pPr>
            <a:r>
              <a:rPr lang="en-US" altLang="en-US" sz="2800" b="1">
                <a:latin typeface="Courier New" panose="02070309020205020404" pitchFamily="49" charset="0"/>
              </a:rPr>
              <a:t>// Displays 0.16</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13B2815A-B696-7644-954D-64DEAE0628D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DADA0C4-DAB6-C541-A53A-998F41A36B84}" type="slidenum">
              <a:rPr lang="en-US" altLang="en-US" sz="1400" smtClean="0"/>
              <a:pPr>
                <a:spcBef>
                  <a:spcPct val="0"/>
                </a:spcBef>
                <a:buClrTx/>
                <a:buSzTx/>
                <a:buFontTx/>
                <a:buNone/>
              </a:pPr>
              <a:t>18</a:t>
            </a:fld>
            <a:endParaRPr lang="en-US" altLang="en-US" sz="1400"/>
          </a:p>
        </p:txBody>
      </p:sp>
      <p:sp>
        <p:nvSpPr>
          <p:cNvPr id="33795" name="Rectangle 2">
            <a:extLst>
              <a:ext uri="{FF2B5EF4-FFF2-40B4-BE49-F238E27FC236}">
                <a16:creationId xmlns:a16="http://schemas.microsoft.com/office/drawing/2014/main" id="{3FA8CC23-1434-ED4B-9670-67C0DD016BB1}"/>
              </a:ext>
            </a:extLst>
          </p:cNvPr>
          <p:cNvSpPr>
            <a:spLocks noGrp="1" noChangeArrowheads="1"/>
          </p:cNvSpPr>
          <p:nvPr>
            <p:ph type="title"/>
          </p:nvPr>
        </p:nvSpPr>
        <p:spPr>
          <a:xfrm>
            <a:off x="685800" y="152400"/>
            <a:ext cx="7772400" cy="762000"/>
          </a:xfrm>
        </p:spPr>
        <p:txBody>
          <a:bodyPr/>
          <a:lstStyle/>
          <a:p>
            <a:r>
              <a:rPr lang="en-US" altLang="en-US"/>
              <a:t>Integer Literals</a:t>
            </a:r>
          </a:p>
        </p:txBody>
      </p:sp>
      <p:sp>
        <p:nvSpPr>
          <p:cNvPr id="33796" name="Rectangle 3">
            <a:extLst>
              <a:ext uri="{FF2B5EF4-FFF2-40B4-BE49-F238E27FC236}">
                <a16:creationId xmlns:a16="http://schemas.microsoft.com/office/drawing/2014/main" id="{74113369-D863-3949-BE68-44749424FD41}"/>
              </a:ext>
            </a:extLst>
          </p:cNvPr>
          <p:cNvSpPr>
            <a:spLocks noGrp="1" noChangeArrowheads="1"/>
          </p:cNvSpPr>
          <p:nvPr>
            <p:ph type="body" idx="1"/>
          </p:nvPr>
        </p:nvSpPr>
        <p:spPr>
          <a:xfrm>
            <a:off x="228600" y="914400"/>
            <a:ext cx="8610600" cy="5715000"/>
          </a:xfrm>
        </p:spPr>
        <p:txBody>
          <a:bodyPr/>
          <a:lstStyle/>
          <a:p>
            <a:pPr marL="0" indent="0" algn="just">
              <a:spcAft>
                <a:spcPct val="25000"/>
              </a:spcAft>
              <a:buFont typeface="Monotype Sorts" pitchFamily="2" charset="2"/>
              <a:buNone/>
            </a:pPr>
            <a:r>
              <a:rPr lang="en-US" altLang="en-US" sz="2800">
                <a:cs typeface="Times New Roman" panose="02020603050405020304" pitchFamily="18" charset="0"/>
              </a:rPr>
              <a:t>An integer literal can be assigned to an integer variable as long as it can fit into the variable. A compilation error would occur if the literal were too large for the variable to hold. For example, the statement byte b = 1000 would cause a compilation error, because 1000 cannot be stored in a variable of the byte type.</a:t>
            </a:r>
          </a:p>
          <a:p>
            <a:pPr marL="0" indent="0" algn="just">
              <a:spcAft>
                <a:spcPct val="25000"/>
              </a:spcAft>
              <a:buFont typeface="Monotype Sorts" pitchFamily="2" charset="2"/>
              <a:buNone/>
            </a:pPr>
            <a:r>
              <a:rPr lang="en-US" altLang="en-US" sz="2800">
                <a:cs typeface="Times New Roman" panose="02020603050405020304" pitchFamily="18" charset="0"/>
              </a:rPr>
              <a:t>An integer literal is assumed to be of the int type, whose value is between -2</a:t>
            </a:r>
            <a:r>
              <a:rPr lang="en-US" altLang="en-US" sz="2800" baseline="30000">
                <a:cs typeface="Times New Roman" panose="02020603050405020304" pitchFamily="18" charset="0"/>
              </a:rPr>
              <a:t>31</a:t>
            </a:r>
            <a:r>
              <a:rPr lang="en-US" altLang="en-US" sz="2800">
                <a:cs typeface="Times New Roman" panose="02020603050405020304" pitchFamily="18" charset="0"/>
              </a:rPr>
              <a:t> (-2147483648) to 2</a:t>
            </a:r>
            <a:r>
              <a:rPr lang="en-US" altLang="en-US" sz="2800" baseline="30000">
                <a:cs typeface="Times New Roman" panose="02020603050405020304" pitchFamily="18" charset="0"/>
              </a:rPr>
              <a:t>31</a:t>
            </a:r>
            <a:r>
              <a:rPr lang="en-US" altLang="en-US" sz="2800">
                <a:cs typeface="Times New Roman" panose="02020603050405020304" pitchFamily="18" charset="0"/>
              </a:rPr>
              <a:t>–1 (2147483647). To denote an integer literal of the long type, append it with the letter L or l. L is preferred because l (lowercase L) can easily be confused with 1 (the digit one).</a:t>
            </a:r>
            <a:r>
              <a:rPr lang="en-US" altLang="en-US" sz="2600">
                <a:cs typeface="Times New Roman" panose="02020603050405020304" pitchFamily="18" charset="0"/>
              </a:rPr>
              <a:t>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FD9265EB-14F6-BA4E-BC70-B1AFCD477D8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CE9E85C-47D9-724F-B4B1-2E4A3E1EB768}" type="slidenum">
              <a:rPr lang="en-US" altLang="en-US" sz="1400" smtClean="0"/>
              <a:pPr>
                <a:spcBef>
                  <a:spcPct val="0"/>
                </a:spcBef>
                <a:buClrTx/>
                <a:buSzTx/>
                <a:buFontTx/>
                <a:buNone/>
              </a:pPr>
              <a:t>19</a:t>
            </a:fld>
            <a:endParaRPr lang="en-US" altLang="en-US" sz="1400"/>
          </a:p>
        </p:txBody>
      </p:sp>
      <p:sp>
        <p:nvSpPr>
          <p:cNvPr id="34819" name="Rectangle 2">
            <a:extLst>
              <a:ext uri="{FF2B5EF4-FFF2-40B4-BE49-F238E27FC236}">
                <a16:creationId xmlns:a16="http://schemas.microsoft.com/office/drawing/2014/main" id="{5970AD71-8123-7348-B5EA-8D4656ABD654}"/>
              </a:ext>
            </a:extLst>
          </p:cNvPr>
          <p:cNvSpPr>
            <a:spLocks noGrp="1" noChangeArrowheads="1"/>
          </p:cNvSpPr>
          <p:nvPr>
            <p:ph type="title"/>
          </p:nvPr>
        </p:nvSpPr>
        <p:spPr>
          <a:xfrm>
            <a:off x="685800" y="152400"/>
            <a:ext cx="7772400" cy="762000"/>
          </a:xfrm>
        </p:spPr>
        <p:txBody>
          <a:bodyPr/>
          <a:lstStyle/>
          <a:p>
            <a:r>
              <a:rPr lang="en-US" altLang="en-US"/>
              <a:t>Floating-Point Literals</a:t>
            </a:r>
          </a:p>
        </p:txBody>
      </p:sp>
      <p:sp>
        <p:nvSpPr>
          <p:cNvPr id="34820" name="Rectangle 3">
            <a:extLst>
              <a:ext uri="{FF2B5EF4-FFF2-40B4-BE49-F238E27FC236}">
                <a16:creationId xmlns:a16="http://schemas.microsoft.com/office/drawing/2014/main" id="{4EFDDCA2-67EE-1342-ADF5-CC35633EC029}"/>
              </a:ext>
            </a:extLst>
          </p:cNvPr>
          <p:cNvSpPr>
            <a:spLocks noGrp="1" noChangeArrowheads="1"/>
          </p:cNvSpPr>
          <p:nvPr>
            <p:ph type="body" idx="1"/>
          </p:nvPr>
        </p:nvSpPr>
        <p:spPr>
          <a:xfrm>
            <a:off x="228600" y="1143000"/>
            <a:ext cx="8610600" cy="5486400"/>
          </a:xfrm>
        </p:spPr>
        <p:txBody>
          <a:bodyPr/>
          <a:lstStyle/>
          <a:p>
            <a:pPr marL="0" indent="0" algn="just">
              <a:spcAft>
                <a:spcPct val="25000"/>
              </a:spcAft>
              <a:buFont typeface="Monotype Sorts" pitchFamily="2" charset="2"/>
              <a:buNone/>
            </a:pPr>
            <a:r>
              <a:rPr lang="en-US" altLang="en-US">
                <a:cs typeface="Times New Roman" panose="02020603050405020304" pitchFamily="18" charset="0"/>
              </a:rPr>
              <a:t>Floating-point literals are written with a decimal point. By default, a floating-point literal is treated as a double type value. For example, 5.0 is considered a double value, not a float value. You can make a number a float by appending the letter f or F, and make a number a double by appending the letter d or D. For example, you can use 100.2f or 100.2F for a float number, and 100.2d or 100.2D for a double number.</a:t>
            </a:r>
            <a:r>
              <a:rPr lang="en-US" altLang="en-US">
                <a:latin typeface="Courier" pitchFamily="2" charset="0"/>
                <a:cs typeface="Times New Roman" panose="02020603050405020304" pitchFamily="18" charset="0"/>
              </a:rPr>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a:extLst>
              <a:ext uri="{FF2B5EF4-FFF2-40B4-BE49-F238E27FC236}">
                <a16:creationId xmlns:a16="http://schemas.microsoft.com/office/drawing/2014/main" id="{D96A2BD4-2715-0A4C-9E9C-62348858513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212FB25-D8B8-3E42-ABB7-98416A75D18C}" type="slidenum">
              <a:rPr lang="en-US" altLang="en-US" sz="1400" smtClean="0"/>
              <a:pPr>
                <a:spcBef>
                  <a:spcPct val="0"/>
                </a:spcBef>
                <a:buClrTx/>
                <a:buSzTx/>
                <a:buFontTx/>
                <a:buNone/>
              </a:pPr>
              <a:t>2</a:t>
            </a:fld>
            <a:endParaRPr lang="en-US" altLang="en-US" sz="1400"/>
          </a:p>
        </p:txBody>
      </p:sp>
      <p:sp>
        <p:nvSpPr>
          <p:cNvPr id="12291" name="Rectangle 2">
            <a:extLst>
              <a:ext uri="{FF2B5EF4-FFF2-40B4-BE49-F238E27FC236}">
                <a16:creationId xmlns:a16="http://schemas.microsoft.com/office/drawing/2014/main" id="{7B833A6B-8ECF-D245-A9C6-79E7FED56816}"/>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12292" name="Rectangle 3">
            <a:extLst>
              <a:ext uri="{FF2B5EF4-FFF2-40B4-BE49-F238E27FC236}">
                <a16:creationId xmlns:a16="http://schemas.microsoft.com/office/drawing/2014/main" id="{92BABB94-EABA-CB45-81C8-62D3AADB8225}"/>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dirty="0"/>
              <a:t>public class </a:t>
            </a:r>
            <a:r>
              <a:rPr lang="en-US" altLang="en-US" sz="1800" dirty="0" err="1"/>
              <a:t>ComputeArea</a:t>
            </a:r>
            <a:r>
              <a:rPr lang="en-US" altLang="en-US" sz="1800" dirty="0"/>
              <a:t> {</a:t>
            </a:r>
          </a:p>
          <a:p>
            <a:pPr>
              <a:lnSpc>
                <a:spcPct val="80000"/>
              </a:lnSpc>
              <a:buFont typeface="Monotype Sorts" pitchFamily="2" charset="2"/>
              <a:buNone/>
            </a:pPr>
            <a:r>
              <a:rPr lang="en-US" altLang="en-US" sz="1800" dirty="0"/>
              <a:t>  /** Main method */</a:t>
            </a:r>
          </a:p>
          <a:p>
            <a:pPr>
              <a:lnSpc>
                <a:spcPct val="80000"/>
              </a:lnSpc>
              <a:buFont typeface="Monotype Sorts" pitchFamily="2" charset="2"/>
              <a:buNone/>
            </a:pPr>
            <a:r>
              <a:rPr lang="en-US" altLang="en-US" sz="1800" dirty="0"/>
              <a:t>  public static void main(String[] </a:t>
            </a:r>
            <a:r>
              <a:rPr lang="en-US" altLang="en-US" sz="1800" dirty="0" err="1"/>
              <a:t>args</a:t>
            </a:r>
            <a:r>
              <a:rPr lang="en-US" altLang="en-US" sz="1800" dirty="0"/>
              <a:t>) {</a:t>
            </a:r>
          </a:p>
          <a:p>
            <a:pPr>
              <a:lnSpc>
                <a:spcPct val="80000"/>
              </a:lnSpc>
              <a:buFont typeface="Monotype Sorts" pitchFamily="2" charset="2"/>
              <a:buNone/>
            </a:pPr>
            <a:r>
              <a:rPr lang="en-US" altLang="en-US" sz="1800" dirty="0"/>
              <a:t>    double radius;</a:t>
            </a:r>
          </a:p>
          <a:p>
            <a:pPr>
              <a:lnSpc>
                <a:spcPct val="80000"/>
              </a:lnSpc>
              <a:buFont typeface="Monotype Sorts" pitchFamily="2" charset="2"/>
              <a:buNone/>
            </a:pPr>
            <a:r>
              <a:rPr lang="en-US" altLang="en-US" sz="1800" dirty="0"/>
              <a:t>    double area;</a:t>
            </a:r>
          </a:p>
          <a:p>
            <a:pPr>
              <a:lnSpc>
                <a:spcPct val="80000"/>
              </a:lnSpc>
              <a:buFont typeface="Monotype Sorts" pitchFamily="2" charset="2"/>
              <a:buNone/>
            </a:pPr>
            <a:r>
              <a:rPr lang="en-US" altLang="en-US" sz="1800" dirty="0"/>
              <a:t>    </a:t>
            </a:r>
          </a:p>
          <a:p>
            <a:pPr>
              <a:lnSpc>
                <a:spcPct val="80000"/>
              </a:lnSpc>
              <a:buFont typeface="Monotype Sorts" pitchFamily="2" charset="2"/>
              <a:buNone/>
            </a:pPr>
            <a:r>
              <a:rPr lang="en-US" altLang="en-US" sz="1800" dirty="0"/>
              <a:t>    // Assign a radius</a:t>
            </a:r>
          </a:p>
          <a:p>
            <a:pPr>
              <a:lnSpc>
                <a:spcPct val="80000"/>
              </a:lnSpc>
              <a:buFont typeface="Monotype Sorts" pitchFamily="2" charset="2"/>
              <a:buNone/>
            </a:pPr>
            <a:r>
              <a:rPr lang="en-US" altLang="en-US" sz="1800" dirty="0"/>
              <a:t>    radius = 20;</a:t>
            </a:r>
          </a:p>
          <a:p>
            <a:pPr>
              <a:lnSpc>
                <a:spcPct val="80000"/>
              </a:lnSpc>
              <a:buFont typeface="Monotype Sorts" pitchFamily="2" charset="2"/>
              <a:buNone/>
            </a:pPr>
            <a:r>
              <a:rPr lang="en-US" altLang="en-US" sz="1800" dirty="0"/>
              <a:t>    </a:t>
            </a:r>
          </a:p>
          <a:p>
            <a:pPr>
              <a:lnSpc>
                <a:spcPct val="80000"/>
              </a:lnSpc>
              <a:buFont typeface="Monotype Sorts" pitchFamily="2" charset="2"/>
              <a:buNone/>
            </a:pPr>
            <a:r>
              <a:rPr lang="en-US" altLang="en-US" sz="1800" dirty="0"/>
              <a:t>    // Compute area</a:t>
            </a:r>
          </a:p>
          <a:p>
            <a:pPr>
              <a:lnSpc>
                <a:spcPct val="80000"/>
              </a:lnSpc>
              <a:buFont typeface="Monotype Sorts" pitchFamily="2" charset="2"/>
              <a:buNone/>
            </a:pPr>
            <a:r>
              <a:rPr lang="en-US" altLang="en-US" sz="1800" dirty="0"/>
              <a:t>    area = radius * radius * 3.14159;</a:t>
            </a:r>
          </a:p>
          <a:p>
            <a:pPr>
              <a:lnSpc>
                <a:spcPct val="80000"/>
              </a:lnSpc>
              <a:buFont typeface="Monotype Sorts" pitchFamily="2" charset="2"/>
              <a:buNone/>
            </a:pPr>
            <a:r>
              <a:rPr lang="en-US" altLang="en-US" sz="1800" dirty="0"/>
              <a:t>    </a:t>
            </a:r>
          </a:p>
          <a:p>
            <a:pPr>
              <a:lnSpc>
                <a:spcPct val="80000"/>
              </a:lnSpc>
              <a:buFont typeface="Monotype Sorts" pitchFamily="2" charset="2"/>
              <a:buNone/>
            </a:pPr>
            <a:r>
              <a:rPr lang="en-US" altLang="en-US" sz="1800" dirty="0"/>
              <a:t>    // Display results</a:t>
            </a:r>
          </a:p>
          <a:p>
            <a:pPr>
              <a:lnSpc>
                <a:spcPct val="80000"/>
              </a:lnSpc>
              <a:buFont typeface="Monotype Sorts" pitchFamily="2" charset="2"/>
              <a:buNone/>
            </a:pPr>
            <a:r>
              <a:rPr lang="en-US" altLang="en-US" sz="1800" dirty="0"/>
              <a:t>    </a:t>
            </a:r>
            <a:r>
              <a:rPr lang="en-US" altLang="en-US" sz="1800" dirty="0" err="1"/>
              <a:t>System.out.println</a:t>
            </a:r>
            <a:r>
              <a:rPr lang="en-US" altLang="en-US" sz="1800" dirty="0"/>
              <a:t>("The area for the circle of radius " +</a:t>
            </a:r>
          </a:p>
          <a:p>
            <a:pPr>
              <a:lnSpc>
                <a:spcPct val="80000"/>
              </a:lnSpc>
              <a:buFont typeface="Monotype Sorts" pitchFamily="2" charset="2"/>
              <a:buNone/>
            </a:pPr>
            <a:r>
              <a:rPr lang="en-US" altLang="en-US" sz="1800" dirty="0"/>
              <a:t>      radius + " is " + area);</a:t>
            </a:r>
          </a:p>
          <a:p>
            <a:pPr>
              <a:lnSpc>
                <a:spcPct val="80000"/>
              </a:lnSpc>
              <a:buFont typeface="Monotype Sorts" pitchFamily="2" charset="2"/>
              <a:buNone/>
            </a:pPr>
            <a:r>
              <a:rPr lang="en-US" altLang="en-US" sz="1800" dirty="0"/>
              <a:t>  }</a:t>
            </a:r>
          </a:p>
          <a:p>
            <a:pPr>
              <a:lnSpc>
                <a:spcPct val="80000"/>
              </a:lnSpc>
              <a:buFont typeface="Monotype Sorts" pitchFamily="2" charset="2"/>
              <a:buNone/>
            </a:pPr>
            <a:r>
              <a:rPr lang="en-US" altLang="en-US" sz="1800" dirty="0"/>
              <a:t>}</a:t>
            </a:r>
          </a:p>
        </p:txBody>
      </p:sp>
      <p:sp>
        <p:nvSpPr>
          <p:cNvPr id="12293" name="Rectangle 4">
            <a:extLst>
              <a:ext uri="{FF2B5EF4-FFF2-40B4-BE49-F238E27FC236}">
                <a16:creationId xmlns:a16="http://schemas.microsoft.com/office/drawing/2014/main" id="{A4E27416-2EA3-4040-8904-65CFF25906F5}"/>
              </a:ext>
            </a:extLst>
          </p:cNvPr>
          <p:cNvSpPr>
            <a:spLocks noChangeArrowheads="1"/>
          </p:cNvSpPr>
          <p:nvPr/>
        </p:nvSpPr>
        <p:spPr bwMode="auto">
          <a:xfrm>
            <a:off x="6858000" y="17526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rPr>
              <a:t>20</a:t>
            </a:r>
          </a:p>
        </p:txBody>
      </p:sp>
      <p:sp>
        <p:nvSpPr>
          <p:cNvPr id="12294" name="Text Box 5">
            <a:extLst>
              <a:ext uri="{FF2B5EF4-FFF2-40B4-BE49-F238E27FC236}">
                <a16:creationId xmlns:a16="http://schemas.microsoft.com/office/drawing/2014/main" id="{E99DCF3F-F178-C849-B0C9-97D34A25048D}"/>
              </a:ext>
            </a:extLst>
          </p:cNvPr>
          <p:cNvSpPr txBox="1">
            <a:spLocks noChangeArrowheads="1"/>
          </p:cNvSpPr>
          <p:nvPr/>
        </p:nvSpPr>
        <p:spPr bwMode="auto">
          <a:xfrm>
            <a:off x="6019800" y="1752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radius</a:t>
            </a:r>
          </a:p>
        </p:txBody>
      </p:sp>
      <p:sp>
        <p:nvSpPr>
          <p:cNvPr id="12295" name="Text Box 6">
            <a:extLst>
              <a:ext uri="{FF2B5EF4-FFF2-40B4-BE49-F238E27FC236}">
                <a16:creationId xmlns:a16="http://schemas.microsoft.com/office/drawing/2014/main" id="{0051528F-3A97-284B-8205-5B93FE91010C}"/>
              </a:ext>
            </a:extLst>
          </p:cNvPr>
          <p:cNvSpPr txBox="1">
            <a:spLocks noChangeArrowheads="1"/>
          </p:cNvSpPr>
          <p:nvPr/>
        </p:nvSpPr>
        <p:spPr bwMode="auto">
          <a:xfrm>
            <a:off x="6858000" y="1219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memory</a:t>
            </a:r>
          </a:p>
        </p:txBody>
      </p:sp>
      <p:sp>
        <p:nvSpPr>
          <p:cNvPr id="12296" name="Rectangle 7">
            <a:extLst>
              <a:ext uri="{FF2B5EF4-FFF2-40B4-BE49-F238E27FC236}">
                <a16:creationId xmlns:a16="http://schemas.microsoft.com/office/drawing/2014/main" id="{9B28399F-8E36-1242-92DD-160C87D9ED31}"/>
              </a:ext>
            </a:extLst>
          </p:cNvPr>
          <p:cNvSpPr>
            <a:spLocks noChangeArrowheads="1"/>
          </p:cNvSpPr>
          <p:nvPr/>
        </p:nvSpPr>
        <p:spPr bwMode="auto">
          <a:xfrm>
            <a:off x="6858000" y="22098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rPr>
              <a:t>1256.636</a:t>
            </a:r>
          </a:p>
        </p:txBody>
      </p:sp>
      <p:sp>
        <p:nvSpPr>
          <p:cNvPr id="12297" name="Text Box 8">
            <a:extLst>
              <a:ext uri="{FF2B5EF4-FFF2-40B4-BE49-F238E27FC236}">
                <a16:creationId xmlns:a16="http://schemas.microsoft.com/office/drawing/2014/main" id="{4A76578F-EF9C-5D42-A031-BFE78567B246}"/>
              </a:ext>
            </a:extLst>
          </p:cNvPr>
          <p:cNvSpPr txBox="1">
            <a:spLocks noChangeArrowheads="1"/>
          </p:cNvSpPr>
          <p:nvPr/>
        </p:nvSpPr>
        <p:spPr bwMode="auto">
          <a:xfrm>
            <a:off x="6019800" y="22098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area</a:t>
            </a:r>
          </a:p>
        </p:txBody>
      </p:sp>
      <p:sp>
        <p:nvSpPr>
          <p:cNvPr id="12298" name="Rectangle 10">
            <a:extLst>
              <a:ext uri="{FF2B5EF4-FFF2-40B4-BE49-F238E27FC236}">
                <a16:creationId xmlns:a16="http://schemas.microsoft.com/office/drawing/2014/main" id="{09EFD65A-E8A0-B54D-9A21-57A90AB53E7C}"/>
              </a:ext>
            </a:extLst>
          </p:cNvPr>
          <p:cNvSpPr>
            <a:spLocks noChangeArrowheads="1"/>
          </p:cNvSpPr>
          <p:nvPr/>
        </p:nvSpPr>
        <p:spPr bwMode="auto">
          <a:xfrm>
            <a:off x="457200" y="4648200"/>
            <a:ext cx="5105400" cy="5334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pic>
        <p:nvPicPr>
          <p:cNvPr id="12299" name="Picture 12">
            <a:extLst>
              <a:ext uri="{FF2B5EF4-FFF2-40B4-BE49-F238E27FC236}">
                <a16:creationId xmlns:a16="http://schemas.microsoft.com/office/drawing/2014/main" id="{044156BA-AE9D-E842-B3BB-2396CA8E7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105400"/>
            <a:ext cx="335280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0" name="Line 13">
            <a:extLst>
              <a:ext uri="{FF2B5EF4-FFF2-40B4-BE49-F238E27FC236}">
                <a16:creationId xmlns:a16="http://schemas.microsoft.com/office/drawing/2014/main" id="{27158FE0-03D1-2D4E-8B7D-5C8BA1A1A499}"/>
              </a:ext>
            </a:extLst>
          </p:cNvPr>
          <p:cNvSpPr>
            <a:spLocks noChangeShapeType="1"/>
          </p:cNvSpPr>
          <p:nvPr/>
        </p:nvSpPr>
        <p:spPr bwMode="auto">
          <a:xfrm>
            <a:off x="3035300" y="5081588"/>
            <a:ext cx="2765425" cy="420687"/>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0478" name="AutoShape 14">
            <a:extLst>
              <a:ext uri="{FF2B5EF4-FFF2-40B4-BE49-F238E27FC236}">
                <a16:creationId xmlns:a16="http://schemas.microsoft.com/office/drawing/2014/main" id="{EB7B6FEB-BD94-3648-A90A-1A6E402FCDF7}"/>
              </a:ext>
            </a:extLst>
          </p:cNvPr>
          <p:cNvSpPr>
            <a:spLocks noChangeArrowheads="1"/>
          </p:cNvSpPr>
          <p:nvPr/>
        </p:nvSpPr>
        <p:spPr bwMode="auto">
          <a:xfrm>
            <a:off x="6108700" y="3736975"/>
            <a:ext cx="2687638" cy="692150"/>
          </a:xfrm>
          <a:prstGeom prst="wedgeRoundRectCallout">
            <a:avLst>
              <a:gd name="adj1" fmla="val -54134"/>
              <a:gd name="adj2" fmla="val 201606"/>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print a message to the console</a:t>
            </a:r>
          </a:p>
        </p:txBody>
      </p:sp>
      <p:sp>
        <p:nvSpPr>
          <p:cNvPr id="12302" name="Rectangle 17">
            <a:extLst>
              <a:ext uri="{FF2B5EF4-FFF2-40B4-BE49-F238E27FC236}">
                <a16:creationId xmlns:a16="http://schemas.microsoft.com/office/drawing/2014/main" id="{33343EC3-FD5D-9747-BEB7-EAE409E73445}"/>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90478"/>
                                        </p:tgtEl>
                                        <p:attrNameLst>
                                          <p:attrName>style.visibility</p:attrName>
                                        </p:attrNameLst>
                                      </p:cBhvr>
                                      <p:to>
                                        <p:strVal val="visible"/>
                                      </p:to>
                                    </p:set>
                                    <p:anim to="" calcmode="lin" valueType="num">
                                      <p:cBhvr>
                                        <p:cTn id="7" dur="1" fill="hold"/>
                                        <p:tgtEl>
                                          <p:spTgt spid="19047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AD3DEC8C-97AF-D541-813A-19EB611A6B0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A932191-7C3D-984A-A32A-C64FCD21AD21}" type="slidenum">
              <a:rPr lang="en-US" altLang="en-US" sz="1400" smtClean="0"/>
              <a:pPr>
                <a:spcBef>
                  <a:spcPct val="0"/>
                </a:spcBef>
                <a:buClrTx/>
                <a:buSzTx/>
                <a:buFontTx/>
                <a:buNone/>
              </a:pPr>
              <a:t>20</a:t>
            </a:fld>
            <a:endParaRPr lang="en-US" altLang="en-US" sz="1400"/>
          </a:p>
        </p:txBody>
      </p:sp>
      <p:sp>
        <p:nvSpPr>
          <p:cNvPr id="35843" name="Rectangle 2">
            <a:extLst>
              <a:ext uri="{FF2B5EF4-FFF2-40B4-BE49-F238E27FC236}">
                <a16:creationId xmlns:a16="http://schemas.microsoft.com/office/drawing/2014/main" id="{8C8220C3-62BE-AC48-90A3-5312629150F1}"/>
              </a:ext>
            </a:extLst>
          </p:cNvPr>
          <p:cNvSpPr>
            <a:spLocks noGrp="1" noChangeArrowheads="1"/>
          </p:cNvSpPr>
          <p:nvPr>
            <p:ph type="title"/>
          </p:nvPr>
        </p:nvSpPr>
        <p:spPr>
          <a:xfrm>
            <a:off x="685800" y="0"/>
            <a:ext cx="7772400" cy="1428750"/>
          </a:xfrm>
        </p:spPr>
        <p:txBody>
          <a:bodyPr/>
          <a:lstStyle/>
          <a:p>
            <a:r>
              <a:rPr lang="en-US" altLang="en-US"/>
              <a:t>double vs. float </a:t>
            </a:r>
          </a:p>
        </p:txBody>
      </p:sp>
      <p:sp>
        <p:nvSpPr>
          <p:cNvPr id="35844" name="Rectangle 3">
            <a:extLst>
              <a:ext uri="{FF2B5EF4-FFF2-40B4-BE49-F238E27FC236}">
                <a16:creationId xmlns:a16="http://schemas.microsoft.com/office/drawing/2014/main" id="{A021F60A-9FBE-A34B-A831-485E03D956FA}"/>
              </a:ext>
            </a:extLst>
          </p:cNvPr>
          <p:cNvSpPr>
            <a:spLocks noGrp="1" noChangeArrowheads="1"/>
          </p:cNvSpPr>
          <p:nvPr>
            <p:ph type="body" idx="1"/>
          </p:nvPr>
        </p:nvSpPr>
        <p:spPr>
          <a:xfrm>
            <a:off x="269875" y="1355725"/>
            <a:ext cx="8680450" cy="1150938"/>
          </a:xfrm>
        </p:spPr>
        <p:txBody>
          <a:bodyPr/>
          <a:lstStyle/>
          <a:p>
            <a:pPr marL="0" indent="0">
              <a:buFont typeface="Monotype Sorts" pitchFamily="2" charset="2"/>
              <a:buNone/>
            </a:pPr>
            <a:r>
              <a:rPr lang="en-US" altLang="en-US"/>
              <a:t>The double type values are more accurate than the float type values. For example,</a:t>
            </a:r>
          </a:p>
        </p:txBody>
      </p:sp>
      <p:sp>
        <p:nvSpPr>
          <p:cNvPr id="35845" name="Rectangle 4">
            <a:extLst>
              <a:ext uri="{FF2B5EF4-FFF2-40B4-BE49-F238E27FC236}">
                <a16:creationId xmlns:a16="http://schemas.microsoft.com/office/drawing/2014/main" id="{F1C74031-6570-D147-8B2A-EB953265F492}"/>
              </a:ext>
            </a:extLst>
          </p:cNvPr>
          <p:cNvSpPr>
            <a:spLocks noChangeArrowheads="1"/>
          </p:cNvSpPr>
          <p:nvPr/>
        </p:nvSpPr>
        <p:spPr bwMode="auto">
          <a:xfrm>
            <a:off x="231775" y="2622550"/>
            <a:ext cx="86804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000" b="1">
                <a:latin typeface="Courier New" panose="02070309020205020404" pitchFamily="49" charset="0"/>
              </a:rPr>
              <a:t>System.out.println("1.0 / 3.0 is " + 1.0 / 3.0);</a:t>
            </a:r>
          </a:p>
        </p:txBody>
      </p:sp>
      <p:sp>
        <p:nvSpPr>
          <p:cNvPr id="35846" name="Rectangle 5">
            <a:extLst>
              <a:ext uri="{FF2B5EF4-FFF2-40B4-BE49-F238E27FC236}">
                <a16:creationId xmlns:a16="http://schemas.microsoft.com/office/drawing/2014/main" id="{0255AA9C-3B9A-104C-8AF5-B7856B2CFB6C}"/>
              </a:ext>
            </a:extLst>
          </p:cNvPr>
          <p:cNvSpPr>
            <a:spLocks noChangeArrowheads="1"/>
          </p:cNvSpPr>
          <p:nvPr/>
        </p:nvSpPr>
        <p:spPr bwMode="auto">
          <a:xfrm>
            <a:off x="0" y="3170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35847" name="Object 6">
            <a:extLst>
              <a:ext uri="{FF2B5EF4-FFF2-40B4-BE49-F238E27FC236}">
                <a16:creationId xmlns:a16="http://schemas.microsoft.com/office/drawing/2014/main" id="{F9C90B9F-E791-7D48-BA0A-3678779CC303}"/>
              </a:ext>
            </a:extLst>
          </p:cNvPr>
          <p:cNvGraphicFramePr>
            <a:graphicFrameLocks noChangeAspect="1"/>
          </p:cNvGraphicFramePr>
          <p:nvPr/>
        </p:nvGraphicFramePr>
        <p:xfrm>
          <a:off x="231775" y="3429000"/>
          <a:ext cx="5492750" cy="906463"/>
        </p:xfrm>
        <a:graphic>
          <a:graphicData uri="http://schemas.openxmlformats.org/presentationml/2006/ole">
            <mc:AlternateContent xmlns:mc="http://schemas.openxmlformats.org/markup-compatibility/2006">
              <mc:Choice xmlns:v="urn:schemas-microsoft-com:vml" Requires="v">
                <p:oleObj spid="_x0000_s35875" name="Picture" r:id="rId3" imgW="2273300" imgH="381000" progId="Word.Picture.8">
                  <p:embed/>
                </p:oleObj>
              </mc:Choice>
              <mc:Fallback>
                <p:oleObj name="Picture" r:id="rId3" imgW="2273300" imgH="3810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3429000"/>
                        <a:ext cx="54927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8" name="Rectangle 8">
            <a:extLst>
              <a:ext uri="{FF2B5EF4-FFF2-40B4-BE49-F238E27FC236}">
                <a16:creationId xmlns:a16="http://schemas.microsoft.com/office/drawing/2014/main" id="{DF3B461E-E211-A54C-8AF8-8752C4A129ED}"/>
              </a:ext>
            </a:extLst>
          </p:cNvPr>
          <p:cNvSpPr>
            <a:spLocks noChangeArrowheads="1"/>
          </p:cNvSpPr>
          <p:nvPr/>
        </p:nvSpPr>
        <p:spPr bwMode="auto">
          <a:xfrm>
            <a:off x="0" y="3170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35849" name="Object 9">
            <a:extLst>
              <a:ext uri="{FF2B5EF4-FFF2-40B4-BE49-F238E27FC236}">
                <a16:creationId xmlns:a16="http://schemas.microsoft.com/office/drawing/2014/main" id="{13FD1107-8514-9E41-9916-970C3A031499}"/>
              </a:ext>
            </a:extLst>
          </p:cNvPr>
          <p:cNvGraphicFramePr>
            <a:graphicFrameLocks noChangeAspect="1"/>
          </p:cNvGraphicFramePr>
          <p:nvPr/>
        </p:nvGraphicFramePr>
        <p:xfrm>
          <a:off x="277813" y="5387975"/>
          <a:ext cx="5476875" cy="903288"/>
        </p:xfrm>
        <a:graphic>
          <a:graphicData uri="http://schemas.openxmlformats.org/presentationml/2006/ole">
            <mc:AlternateContent xmlns:mc="http://schemas.openxmlformats.org/markup-compatibility/2006">
              <mc:Choice xmlns:v="urn:schemas-microsoft-com:vml" Requires="v">
                <p:oleObj spid="_x0000_s35876" name="Picture" r:id="rId5" imgW="2273300" imgH="381000" progId="Word.Picture.8">
                  <p:embed/>
                </p:oleObj>
              </mc:Choice>
              <mc:Fallback>
                <p:oleObj name="Picture" r:id="rId5" imgW="2273300" imgH="381000" progId="Word.Picture.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813" y="5387975"/>
                        <a:ext cx="54768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50" name="Rectangle 10">
            <a:extLst>
              <a:ext uri="{FF2B5EF4-FFF2-40B4-BE49-F238E27FC236}">
                <a16:creationId xmlns:a16="http://schemas.microsoft.com/office/drawing/2014/main" id="{02622AA5-A955-8C4C-8492-7C498443D943}"/>
              </a:ext>
            </a:extLst>
          </p:cNvPr>
          <p:cNvSpPr>
            <a:spLocks noChangeArrowheads="1"/>
          </p:cNvSpPr>
          <p:nvPr/>
        </p:nvSpPr>
        <p:spPr bwMode="auto">
          <a:xfrm>
            <a:off x="231775" y="4657725"/>
            <a:ext cx="86804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000" b="1">
                <a:latin typeface="Courier New" panose="02070309020205020404" pitchFamily="49" charset="0"/>
              </a:rPr>
              <a:t>System.out.println("1.0F / 3.0F is " + 1.0F / 3.0F);</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277360DD-0DA2-4742-BF5C-3143B483E79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9CD78FC-A044-A844-84DB-13364C85D5DB}" type="slidenum">
              <a:rPr lang="en-US" altLang="en-US" sz="1400" smtClean="0"/>
              <a:pPr>
                <a:spcBef>
                  <a:spcPct val="0"/>
                </a:spcBef>
                <a:buClrTx/>
                <a:buSzTx/>
                <a:buFontTx/>
                <a:buNone/>
              </a:pPr>
              <a:t>21</a:t>
            </a:fld>
            <a:endParaRPr lang="en-US" altLang="en-US" sz="1400"/>
          </a:p>
        </p:txBody>
      </p:sp>
      <p:sp>
        <p:nvSpPr>
          <p:cNvPr id="37891" name="Rectangle 2">
            <a:extLst>
              <a:ext uri="{FF2B5EF4-FFF2-40B4-BE49-F238E27FC236}">
                <a16:creationId xmlns:a16="http://schemas.microsoft.com/office/drawing/2014/main" id="{51E73103-C41A-4D46-B301-25F497B87DA7}"/>
              </a:ext>
            </a:extLst>
          </p:cNvPr>
          <p:cNvSpPr>
            <a:spLocks noGrp="1" noChangeArrowheads="1"/>
          </p:cNvSpPr>
          <p:nvPr>
            <p:ph type="title"/>
          </p:nvPr>
        </p:nvSpPr>
        <p:spPr>
          <a:xfrm>
            <a:off x="685800" y="0"/>
            <a:ext cx="7772400" cy="1428750"/>
          </a:xfrm>
        </p:spPr>
        <p:txBody>
          <a:bodyPr/>
          <a:lstStyle/>
          <a:p>
            <a:r>
              <a:rPr lang="en-US" altLang="en-US"/>
              <a:t>Arithmetic Expressions</a:t>
            </a:r>
          </a:p>
        </p:txBody>
      </p:sp>
      <p:sp>
        <p:nvSpPr>
          <p:cNvPr id="37892" name="Rectangle 5">
            <a:extLst>
              <a:ext uri="{FF2B5EF4-FFF2-40B4-BE49-F238E27FC236}">
                <a16:creationId xmlns:a16="http://schemas.microsoft.com/office/drawing/2014/main" id="{A030B985-85BF-8445-B7F5-305E39E614E1}"/>
              </a:ext>
            </a:extLst>
          </p:cNvPr>
          <p:cNvSpPr>
            <a:spLocks noChangeArrowheads="1"/>
          </p:cNvSpPr>
          <p:nvPr/>
        </p:nvSpPr>
        <p:spPr bwMode="auto">
          <a:xfrm>
            <a:off x="321945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37893" name="Object 4">
            <a:extLst>
              <a:ext uri="{FF2B5EF4-FFF2-40B4-BE49-F238E27FC236}">
                <a16:creationId xmlns:a16="http://schemas.microsoft.com/office/drawing/2014/main" id="{C4465854-C23D-7F43-90F7-7D691385D36E}"/>
              </a:ext>
            </a:extLst>
          </p:cNvPr>
          <p:cNvGraphicFramePr>
            <a:graphicFrameLocks noChangeAspect="1"/>
          </p:cNvGraphicFramePr>
          <p:nvPr/>
        </p:nvGraphicFramePr>
        <p:xfrm>
          <a:off x="838200" y="1600200"/>
          <a:ext cx="6159500" cy="968375"/>
        </p:xfrm>
        <a:graphic>
          <a:graphicData uri="http://schemas.openxmlformats.org/presentationml/2006/ole">
            <mc:AlternateContent xmlns:mc="http://schemas.openxmlformats.org/markup-compatibility/2006">
              <mc:Choice xmlns:v="urn:schemas-microsoft-com:vml" Requires="v">
                <p:oleObj spid="_x0000_s37907" name="Equation" r:id="rId3" imgW="61442600" imgH="9652000" progId="Equation.3">
                  <p:embed/>
                </p:oleObj>
              </mc:Choice>
              <mc:Fallback>
                <p:oleObj name="Equation" r:id="rId3" imgW="61442600" imgH="9652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00200"/>
                        <a:ext cx="6159500" cy="968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894" name="Text Box 6">
            <a:extLst>
              <a:ext uri="{FF2B5EF4-FFF2-40B4-BE49-F238E27FC236}">
                <a16:creationId xmlns:a16="http://schemas.microsoft.com/office/drawing/2014/main" id="{68B04374-EF9A-ED4C-9E91-86A917238CEF}"/>
              </a:ext>
            </a:extLst>
          </p:cNvPr>
          <p:cNvSpPr txBox="1">
            <a:spLocks noChangeArrowheads="1"/>
          </p:cNvSpPr>
          <p:nvPr/>
        </p:nvSpPr>
        <p:spPr bwMode="auto">
          <a:xfrm>
            <a:off x="304800" y="2895600"/>
            <a:ext cx="792480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Times New Roman" panose="02020603050405020304" pitchFamily="18" charset="0"/>
              </a:rPr>
              <a:t>is translated to</a:t>
            </a:r>
          </a:p>
          <a:p>
            <a:pPr>
              <a:spcBef>
                <a:spcPct val="50000"/>
              </a:spcBef>
              <a:buClrTx/>
              <a:buSzTx/>
              <a:buFontTx/>
              <a:buNone/>
            </a:pPr>
            <a:endParaRPr lang="en-US" altLang="en-US" sz="2800">
              <a:cs typeface="Times New Roman" panose="02020603050405020304" pitchFamily="18" charset="0"/>
            </a:endParaRPr>
          </a:p>
          <a:p>
            <a:pPr>
              <a:spcBef>
                <a:spcPct val="50000"/>
              </a:spcBef>
              <a:buClrTx/>
              <a:buSzTx/>
              <a:buFontTx/>
              <a:buNone/>
            </a:pPr>
            <a:r>
              <a:rPr lang="en-US" altLang="en-US" sz="2800">
                <a:cs typeface="Times New Roman" panose="02020603050405020304" pitchFamily="18" charset="0"/>
              </a:rPr>
              <a:t>(3+4*x)/5 – 10*(y-5)*(a+b+c)/x + 9*(4/x + (9+x)/y)</a:t>
            </a:r>
          </a:p>
          <a:p>
            <a:pPr>
              <a:spcBef>
                <a:spcPct val="50000"/>
              </a:spcBef>
              <a:buClrTx/>
              <a:buSzTx/>
              <a:buFontTx/>
              <a:buNone/>
            </a:pPr>
            <a:endParaRPr lang="en-US" altLang="en-US" sz="28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6A3BFD67-39F1-D64D-BE4D-E0B82262562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C560669-B128-5041-B42E-D9C69E124A4F}" type="slidenum">
              <a:rPr lang="en-US" altLang="en-US" sz="1400" smtClean="0"/>
              <a:pPr>
                <a:spcBef>
                  <a:spcPct val="0"/>
                </a:spcBef>
                <a:buClrTx/>
                <a:buSzTx/>
                <a:buFontTx/>
                <a:buNone/>
              </a:pPr>
              <a:t>22</a:t>
            </a:fld>
            <a:endParaRPr lang="en-US" altLang="en-US" sz="1400"/>
          </a:p>
        </p:txBody>
      </p:sp>
      <p:sp>
        <p:nvSpPr>
          <p:cNvPr id="38915" name="Rectangle 2">
            <a:extLst>
              <a:ext uri="{FF2B5EF4-FFF2-40B4-BE49-F238E27FC236}">
                <a16:creationId xmlns:a16="http://schemas.microsoft.com/office/drawing/2014/main" id="{A12A9297-648B-8744-9327-507412583701}"/>
              </a:ext>
            </a:extLst>
          </p:cNvPr>
          <p:cNvSpPr>
            <a:spLocks noGrp="1" noChangeArrowheads="1"/>
          </p:cNvSpPr>
          <p:nvPr>
            <p:ph type="title"/>
          </p:nvPr>
        </p:nvSpPr>
        <p:spPr>
          <a:xfrm>
            <a:off x="685800" y="0"/>
            <a:ext cx="7880350" cy="855663"/>
          </a:xfrm>
        </p:spPr>
        <p:txBody>
          <a:bodyPr/>
          <a:lstStyle/>
          <a:p>
            <a:r>
              <a:rPr lang="en-US" altLang="en-US"/>
              <a:t>How to Evaluate an Expression</a:t>
            </a:r>
          </a:p>
        </p:txBody>
      </p:sp>
      <p:sp>
        <p:nvSpPr>
          <p:cNvPr id="38916" name="Rectangle 3">
            <a:extLst>
              <a:ext uri="{FF2B5EF4-FFF2-40B4-BE49-F238E27FC236}">
                <a16:creationId xmlns:a16="http://schemas.microsoft.com/office/drawing/2014/main" id="{F882B2F6-AD49-EB44-ACA8-3728F89469E6}"/>
              </a:ext>
            </a:extLst>
          </p:cNvPr>
          <p:cNvSpPr>
            <a:spLocks noChangeArrowheads="1"/>
          </p:cNvSpPr>
          <p:nvPr/>
        </p:nvSpPr>
        <p:spPr bwMode="auto">
          <a:xfrm>
            <a:off x="321945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38917" name="Text Box 5">
            <a:extLst>
              <a:ext uri="{FF2B5EF4-FFF2-40B4-BE49-F238E27FC236}">
                <a16:creationId xmlns:a16="http://schemas.microsoft.com/office/drawing/2014/main" id="{BF86C041-1F22-CD44-94DC-CC17DDD020F0}"/>
              </a:ext>
            </a:extLst>
          </p:cNvPr>
          <p:cNvSpPr txBox="1">
            <a:spLocks noChangeArrowheads="1"/>
          </p:cNvSpPr>
          <p:nvPr/>
        </p:nvSpPr>
        <p:spPr bwMode="auto">
          <a:xfrm>
            <a:off x="269875" y="971550"/>
            <a:ext cx="8874125"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a:t>Though Java has its own way to evaluate an expression behind the scene, the result of a Java expression and its corresponding arithmetic expression are the same. Therefore, you can safely apply the arithmetic rule for evaluating a Java expression. </a:t>
            </a:r>
          </a:p>
        </p:txBody>
      </p:sp>
      <p:graphicFrame>
        <p:nvGraphicFramePr>
          <p:cNvPr id="38918" name="Object 6">
            <a:extLst>
              <a:ext uri="{FF2B5EF4-FFF2-40B4-BE49-F238E27FC236}">
                <a16:creationId xmlns:a16="http://schemas.microsoft.com/office/drawing/2014/main" id="{2CF72127-A49D-4E42-ADA9-2C8920F1CBEB}"/>
              </a:ext>
            </a:extLst>
          </p:cNvPr>
          <p:cNvGraphicFramePr>
            <a:graphicFrameLocks noChangeAspect="1"/>
          </p:cNvGraphicFramePr>
          <p:nvPr/>
        </p:nvGraphicFramePr>
        <p:xfrm>
          <a:off x="4341813" y="3621088"/>
          <a:ext cx="4546600" cy="2738437"/>
        </p:xfrm>
        <a:graphic>
          <a:graphicData uri="http://schemas.openxmlformats.org/presentationml/2006/ole">
            <mc:AlternateContent xmlns:mc="http://schemas.openxmlformats.org/markup-compatibility/2006">
              <mc:Choice xmlns:v="urn:schemas-microsoft-com:vml" Requires="v">
                <p:oleObj spid="_x0000_s38931" name="Picture" r:id="rId3" imgW="20294600" imgH="12192000" progId="Word.Picture.8">
                  <p:embed/>
                </p:oleObj>
              </mc:Choice>
              <mc:Fallback>
                <p:oleObj name="Picture" r:id="rId3" imgW="20294600" imgH="121920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1813" y="3621088"/>
                        <a:ext cx="45466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752B9E9A-E328-AE44-ADA6-AE03BD1CDF8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B0AF45B-4487-3246-9103-5E7DD2D4345E}" type="slidenum">
              <a:rPr lang="en-US" altLang="en-US" sz="1400" smtClean="0"/>
              <a:pPr>
                <a:spcBef>
                  <a:spcPct val="0"/>
                </a:spcBef>
                <a:buClrTx/>
                <a:buSzTx/>
                <a:buFontTx/>
                <a:buNone/>
              </a:pPr>
              <a:t>23</a:t>
            </a:fld>
            <a:endParaRPr lang="en-US" altLang="en-US" sz="1400"/>
          </a:p>
        </p:txBody>
      </p:sp>
      <p:sp>
        <p:nvSpPr>
          <p:cNvPr id="39939" name="Rectangle 2">
            <a:extLst>
              <a:ext uri="{FF2B5EF4-FFF2-40B4-BE49-F238E27FC236}">
                <a16:creationId xmlns:a16="http://schemas.microsoft.com/office/drawing/2014/main" id="{F2621E28-67C7-2E4C-BEF8-58B5FEBD91E6}"/>
              </a:ext>
            </a:extLst>
          </p:cNvPr>
          <p:cNvSpPr>
            <a:spLocks noGrp="1" noChangeArrowheads="1"/>
          </p:cNvSpPr>
          <p:nvPr>
            <p:ph type="title"/>
          </p:nvPr>
        </p:nvSpPr>
        <p:spPr>
          <a:xfrm>
            <a:off x="685800" y="152400"/>
            <a:ext cx="7772400" cy="762000"/>
          </a:xfrm>
        </p:spPr>
        <p:txBody>
          <a:bodyPr/>
          <a:lstStyle/>
          <a:p>
            <a:r>
              <a:rPr lang="en-US" altLang="en-US" sz="4000"/>
              <a:t>Problem: Converting Temperatures</a:t>
            </a:r>
          </a:p>
        </p:txBody>
      </p:sp>
      <p:sp>
        <p:nvSpPr>
          <p:cNvPr id="39940" name="Rectangle 3">
            <a:extLst>
              <a:ext uri="{FF2B5EF4-FFF2-40B4-BE49-F238E27FC236}">
                <a16:creationId xmlns:a16="http://schemas.microsoft.com/office/drawing/2014/main" id="{ABAE2296-C037-A14A-A589-20F4E4AAE1E7}"/>
              </a:ext>
            </a:extLst>
          </p:cNvPr>
          <p:cNvSpPr>
            <a:spLocks noGrp="1" noChangeArrowheads="1"/>
          </p:cNvSpPr>
          <p:nvPr>
            <p:ph type="body" idx="1"/>
          </p:nvPr>
        </p:nvSpPr>
        <p:spPr>
          <a:xfrm>
            <a:off x="228600" y="990600"/>
            <a:ext cx="8686800" cy="2092325"/>
          </a:xfrm>
        </p:spPr>
        <p:txBody>
          <a:bodyPr/>
          <a:lstStyle/>
          <a:p>
            <a:pPr marL="0" indent="0">
              <a:spcBef>
                <a:spcPct val="0"/>
              </a:spcBef>
              <a:buFont typeface="Monotype Sorts" pitchFamily="2" charset="2"/>
              <a:buNone/>
            </a:pPr>
            <a:r>
              <a:rPr lang="en-US" altLang="en-US"/>
              <a:t>Write a program that converts a Fahrenheit degree to Celsius using the formula:</a:t>
            </a:r>
          </a:p>
        </p:txBody>
      </p:sp>
      <p:sp>
        <p:nvSpPr>
          <p:cNvPr id="39941" name="Rectangle 4">
            <a:extLst>
              <a:ext uri="{FF2B5EF4-FFF2-40B4-BE49-F238E27FC236}">
                <a16:creationId xmlns:a16="http://schemas.microsoft.com/office/drawing/2014/main" id="{3878D951-B7DD-4B4E-8606-1E536C3367EE}"/>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39942" name="AutoShape 6">
            <a:hlinkClick r:id="rId3" action="ppaction://program" highlightClick="1"/>
            <a:extLst>
              <a:ext uri="{FF2B5EF4-FFF2-40B4-BE49-F238E27FC236}">
                <a16:creationId xmlns:a16="http://schemas.microsoft.com/office/drawing/2014/main" id="{63D309A6-1319-434B-BFD2-F0EBC1EC64FE}"/>
              </a:ext>
            </a:extLst>
          </p:cNvPr>
          <p:cNvSpPr>
            <a:spLocks noChangeArrowheads="1"/>
          </p:cNvSpPr>
          <p:nvPr/>
        </p:nvSpPr>
        <p:spPr bwMode="auto">
          <a:xfrm>
            <a:off x="6877050" y="5360988"/>
            <a:ext cx="8064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39943" name="Rectangle 8">
            <a:extLst>
              <a:ext uri="{FF2B5EF4-FFF2-40B4-BE49-F238E27FC236}">
                <a16:creationId xmlns:a16="http://schemas.microsoft.com/office/drawing/2014/main" id="{29F825F9-A3E1-E64B-B7B6-91D8E4ABEA74}"/>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39944" name="Object 7">
            <a:extLst>
              <a:ext uri="{FF2B5EF4-FFF2-40B4-BE49-F238E27FC236}">
                <a16:creationId xmlns:a16="http://schemas.microsoft.com/office/drawing/2014/main" id="{78164505-5DA3-904B-9A44-56450F33A7BE}"/>
              </a:ext>
            </a:extLst>
          </p:cNvPr>
          <p:cNvGraphicFramePr>
            <a:graphicFrameLocks noChangeAspect="1"/>
          </p:cNvGraphicFramePr>
          <p:nvPr/>
        </p:nvGraphicFramePr>
        <p:xfrm>
          <a:off x="1960563" y="2238375"/>
          <a:ext cx="4840287" cy="587375"/>
        </p:xfrm>
        <a:graphic>
          <a:graphicData uri="http://schemas.openxmlformats.org/presentationml/2006/ole">
            <mc:AlternateContent xmlns:mc="http://schemas.openxmlformats.org/markup-compatibility/2006">
              <mc:Choice xmlns:v="urn:schemas-microsoft-com:vml" Requires="v">
                <p:oleObj spid="_x0000_s39959" name="Equation" r:id="rId4" imgW="43307000" imgH="5270500" progId="Equation.3">
                  <p:embed/>
                </p:oleObj>
              </mc:Choice>
              <mc:Fallback>
                <p:oleObj name="Equation" r:id="rId4" imgW="43307000" imgH="52705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0563" y="2238375"/>
                        <a:ext cx="484028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5" name="Rectangle 9">
            <a:extLst>
              <a:ext uri="{FF2B5EF4-FFF2-40B4-BE49-F238E27FC236}">
                <a16:creationId xmlns:a16="http://schemas.microsoft.com/office/drawing/2014/main" id="{FC2DE227-93AC-0E48-BF45-F2AC0E56DAF1}"/>
              </a:ext>
            </a:extLst>
          </p:cNvPr>
          <p:cNvSpPr>
            <a:spLocks noChangeArrowheads="1"/>
          </p:cNvSpPr>
          <p:nvPr/>
        </p:nvSpPr>
        <p:spPr bwMode="auto">
          <a:xfrm>
            <a:off x="457200" y="3467100"/>
            <a:ext cx="69945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Font typeface="Monotype Sorts" pitchFamily="2" charset="2"/>
              <a:buNone/>
            </a:pPr>
            <a:r>
              <a:rPr lang="en-US" altLang="en-US"/>
              <a:t>Note: you have to write</a:t>
            </a:r>
          </a:p>
          <a:p>
            <a:pPr>
              <a:spcBef>
                <a:spcPct val="0"/>
              </a:spcBef>
              <a:buFont typeface="Monotype Sorts" pitchFamily="2" charset="2"/>
              <a:buNone/>
            </a:pPr>
            <a:r>
              <a:rPr lang="en-US" altLang="en-US"/>
              <a:t>celsius = (5.0 / 9) * (fahrenheit – 32)</a:t>
            </a:r>
          </a:p>
        </p:txBody>
      </p:sp>
      <p:sp>
        <p:nvSpPr>
          <p:cNvPr id="39946" name="Rectangle 11">
            <a:hlinkClick r:id="rId6"/>
            <a:extLst>
              <a:ext uri="{FF2B5EF4-FFF2-40B4-BE49-F238E27FC236}">
                <a16:creationId xmlns:a16="http://schemas.microsoft.com/office/drawing/2014/main" id="{68760728-E0CE-3445-9B50-7E69115A828B}"/>
              </a:ext>
            </a:extLst>
          </p:cNvPr>
          <p:cNvSpPr>
            <a:spLocks noChangeArrowheads="1"/>
          </p:cNvSpPr>
          <p:nvPr/>
        </p:nvSpPr>
        <p:spPr bwMode="auto">
          <a:xfrm>
            <a:off x="4024313" y="5360988"/>
            <a:ext cx="27384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FahrenheitToCelsius</a:t>
            </a:r>
            <a:endParaRPr lang="en-US" altLang="en-US" sz="20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4A3345-0FCC-C945-9FEB-8D314ED2E7D7}"/>
              </a:ext>
            </a:extLst>
          </p:cNvPr>
          <p:cNvSpPr>
            <a:spLocks noGrp="1"/>
          </p:cNvSpPr>
          <p:nvPr>
            <p:ph idx="1"/>
          </p:nvPr>
        </p:nvSpPr>
        <p:spPr>
          <a:xfrm>
            <a:off x="685800" y="241385"/>
            <a:ext cx="7772400" cy="5530765"/>
          </a:xfrm>
        </p:spPr>
        <p:txBody>
          <a:bodyPr/>
          <a:lstStyle/>
          <a:p>
            <a:r>
              <a:rPr lang="en-US" sz="2400" dirty="0"/>
              <a:t>public class </a:t>
            </a:r>
            <a:r>
              <a:rPr lang="en-US" sz="2400" dirty="0" err="1"/>
              <a:t>FahrenheitToCelsius</a:t>
            </a:r>
            <a:r>
              <a:rPr lang="en-US" sz="2400" dirty="0"/>
              <a:t> {</a:t>
            </a:r>
          </a:p>
          <a:p>
            <a:r>
              <a:rPr lang="en-US" sz="2400" dirty="0"/>
              <a:t>  public static void main(String[] </a:t>
            </a:r>
            <a:r>
              <a:rPr lang="en-US" sz="2400" dirty="0" err="1"/>
              <a:t>args</a:t>
            </a:r>
            <a:r>
              <a:rPr lang="en-US" sz="2400" dirty="0"/>
              <a:t>) {</a:t>
            </a:r>
          </a:p>
          <a:p>
            <a:r>
              <a:rPr lang="en-US" sz="2400" dirty="0"/>
              <a:t>    Scanner input = new Scanner(</a:t>
            </a:r>
            <a:r>
              <a:rPr lang="en-US" sz="2400" dirty="0" err="1"/>
              <a:t>System.in</a:t>
            </a:r>
            <a:r>
              <a:rPr lang="en-US" sz="2400" dirty="0"/>
              <a:t>);</a:t>
            </a:r>
          </a:p>
          <a:p>
            <a:endParaRPr lang="en-US" sz="2400" dirty="0"/>
          </a:p>
          <a:p>
            <a:r>
              <a:rPr lang="en-US" sz="2400" dirty="0"/>
              <a:t>    </a:t>
            </a:r>
            <a:r>
              <a:rPr lang="en-US" sz="2400" dirty="0" err="1"/>
              <a:t>System.out.print</a:t>
            </a:r>
            <a:r>
              <a:rPr lang="en-US" sz="2400" dirty="0"/>
              <a:t>("Enter a degree in Fahrenheit: ");</a:t>
            </a:r>
          </a:p>
          <a:p>
            <a:r>
              <a:rPr lang="en-US" sz="2400" dirty="0"/>
              <a:t>    double </a:t>
            </a:r>
            <a:r>
              <a:rPr lang="en-US" sz="2400" dirty="0" err="1"/>
              <a:t>fahrenheit</a:t>
            </a:r>
            <a:r>
              <a:rPr lang="en-US" sz="2400" dirty="0"/>
              <a:t> = </a:t>
            </a:r>
            <a:r>
              <a:rPr lang="en-US" sz="2400" dirty="0" err="1"/>
              <a:t>input.nextDouble</a:t>
            </a:r>
            <a:r>
              <a:rPr lang="en-US" sz="2400" dirty="0"/>
              <a:t>(); </a:t>
            </a:r>
          </a:p>
          <a:p>
            <a:endParaRPr lang="en-US" sz="2400" dirty="0"/>
          </a:p>
          <a:p>
            <a:r>
              <a:rPr lang="en-US" sz="2400" dirty="0"/>
              <a:t>    // Convert Fahrenheit to Celsius</a:t>
            </a:r>
          </a:p>
          <a:p>
            <a:r>
              <a:rPr lang="en-US" sz="2400" dirty="0"/>
              <a:t>    double </a:t>
            </a:r>
            <a:r>
              <a:rPr lang="en-US" sz="2400" dirty="0" err="1"/>
              <a:t>celsius</a:t>
            </a:r>
            <a:r>
              <a:rPr lang="en-US" sz="2400" dirty="0"/>
              <a:t> = (5.0 / 9) * (</a:t>
            </a:r>
            <a:r>
              <a:rPr lang="en-US" sz="2400" dirty="0" err="1"/>
              <a:t>fahrenheit</a:t>
            </a:r>
            <a:r>
              <a:rPr lang="en-US" sz="2400" dirty="0"/>
              <a:t> - 32);</a:t>
            </a:r>
          </a:p>
          <a:p>
            <a:r>
              <a:rPr lang="en-US" sz="2400" dirty="0"/>
              <a:t>    </a:t>
            </a:r>
            <a:r>
              <a:rPr lang="en-US" sz="2400" dirty="0" err="1"/>
              <a:t>System.out.println</a:t>
            </a:r>
            <a:r>
              <a:rPr lang="en-US" sz="2400" dirty="0"/>
              <a:t>("Fahrenheit " + </a:t>
            </a:r>
            <a:r>
              <a:rPr lang="en-US" sz="2400" dirty="0" err="1"/>
              <a:t>fahrenheit</a:t>
            </a:r>
            <a:r>
              <a:rPr lang="en-US" sz="2400" dirty="0"/>
              <a:t> + " is " + </a:t>
            </a:r>
          </a:p>
          <a:p>
            <a:r>
              <a:rPr lang="en-US" sz="2400" dirty="0"/>
              <a:t>      </a:t>
            </a:r>
            <a:r>
              <a:rPr lang="en-US" sz="2400" dirty="0" err="1"/>
              <a:t>celsius</a:t>
            </a:r>
            <a:r>
              <a:rPr lang="en-US" sz="2400" dirty="0"/>
              <a:t> + " in Celsius");  </a:t>
            </a:r>
          </a:p>
          <a:p>
            <a:r>
              <a:rPr lang="en-US" sz="2400" dirty="0"/>
              <a:t>  }</a:t>
            </a:r>
          </a:p>
          <a:p>
            <a:r>
              <a:rPr lang="en-US" sz="2400" dirty="0"/>
              <a:t>}</a:t>
            </a:r>
          </a:p>
        </p:txBody>
      </p:sp>
      <p:sp>
        <p:nvSpPr>
          <p:cNvPr id="4" name="Slide Number Placeholder 3">
            <a:extLst>
              <a:ext uri="{FF2B5EF4-FFF2-40B4-BE49-F238E27FC236}">
                <a16:creationId xmlns:a16="http://schemas.microsoft.com/office/drawing/2014/main" id="{F2F60ECA-2BF7-B440-BA5A-98175AE5AF49}"/>
              </a:ext>
            </a:extLst>
          </p:cNvPr>
          <p:cNvSpPr>
            <a:spLocks noGrp="1"/>
          </p:cNvSpPr>
          <p:nvPr>
            <p:ph type="sldNum" sz="quarter" idx="11"/>
          </p:nvPr>
        </p:nvSpPr>
        <p:spPr/>
        <p:txBody>
          <a:bodyPr/>
          <a:lstStyle/>
          <a:p>
            <a:pPr>
              <a:defRPr/>
            </a:pPr>
            <a:fld id="{D11A0241-8C90-3A48-BF28-64034C0B1654}" type="slidenum">
              <a:rPr lang="en-US" altLang="en-US" smtClean="0"/>
              <a:pPr>
                <a:defRPr/>
              </a:pPr>
              <a:t>24</a:t>
            </a:fld>
            <a:endParaRPr lang="en-US" altLang="en-US"/>
          </a:p>
        </p:txBody>
      </p:sp>
    </p:spTree>
    <p:extLst>
      <p:ext uri="{BB962C8B-B14F-4D97-AF65-F5344CB8AC3E}">
        <p14:creationId xmlns:p14="http://schemas.microsoft.com/office/powerpoint/2010/main" val="1039333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166725C7-31A8-D74D-A021-A5A4DD12570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26F1066-3F2F-A748-879A-5378DF39BBEC}" type="slidenum">
              <a:rPr lang="en-US" altLang="en-US" sz="1400" smtClean="0"/>
              <a:pPr>
                <a:spcBef>
                  <a:spcPct val="0"/>
                </a:spcBef>
                <a:buClrTx/>
                <a:buSzTx/>
                <a:buFontTx/>
                <a:buNone/>
              </a:pPr>
              <a:t>25</a:t>
            </a:fld>
            <a:endParaRPr lang="en-US" altLang="en-US" sz="1400"/>
          </a:p>
        </p:txBody>
      </p:sp>
      <p:sp>
        <p:nvSpPr>
          <p:cNvPr id="40963" name="Rectangle 2">
            <a:extLst>
              <a:ext uri="{FF2B5EF4-FFF2-40B4-BE49-F238E27FC236}">
                <a16:creationId xmlns:a16="http://schemas.microsoft.com/office/drawing/2014/main" id="{4244C702-2F6A-BA4A-B4CB-F1E42AFA699F}"/>
              </a:ext>
            </a:extLst>
          </p:cNvPr>
          <p:cNvSpPr>
            <a:spLocks noGrp="1" noChangeArrowheads="1"/>
          </p:cNvSpPr>
          <p:nvPr>
            <p:ph type="title"/>
          </p:nvPr>
        </p:nvSpPr>
        <p:spPr>
          <a:xfrm>
            <a:off x="0" y="241300"/>
            <a:ext cx="9144000" cy="690563"/>
          </a:xfrm>
        </p:spPr>
        <p:txBody>
          <a:bodyPr/>
          <a:lstStyle/>
          <a:p>
            <a:r>
              <a:rPr lang="en-US" altLang="en-US"/>
              <a:t>Problem: </a:t>
            </a:r>
            <a:r>
              <a:rPr lang="en-US" altLang="en-US">
                <a:cs typeface="Times New Roman" panose="02020603050405020304" pitchFamily="18" charset="0"/>
              </a:rPr>
              <a:t>Displaying Current Time</a:t>
            </a:r>
            <a:endParaRPr lang="en-US" altLang="en-US"/>
          </a:p>
        </p:txBody>
      </p:sp>
      <p:sp>
        <p:nvSpPr>
          <p:cNvPr id="40964" name="Text Box 3">
            <a:extLst>
              <a:ext uri="{FF2B5EF4-FFF2-40B4-BE49-F238E27FC236}">
                <a16:creationId xmlns:a16="http://schemas.microsoft.com/office/drawing/2014/main" id="{EA3D2385-0B49-294E-9376-A6EE1E734F11}"/>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40965" name="Text Box 4">
            <a:extLst>
              <a:ext uri="{FF2B5EF4-FFF2-40B4-BE49-F238E27FC236}">
                <a16:creationId xmlns:a16="http://schemas.microsoft.com/office/drawing/2014/main" id="{405D6B19-C43F-2143-A48A-A6F71340D940}"/>
              </a:ext>
            </a:extLst>
          </p:cNvPr>
          <p:cNvSpPr txBox="1">
            <a:spLocks noChangeArrowheads="1"/>
          </p:cNvSpPr>
          <p:nvPr/>
        </p:nvSpPr>
        <p:spPr bwMode="auto">
          <a:xfrm>
            <a:off x="190500" y="1047750"/>
            <a:ext cx="8763000" cy="372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Times New Roman" panose="02020603050405020304" pitchFamily="18" charset="0"/>
              </a:rPr>
              <a:t>Write a program that displays current time in GMT in the format hour:minute:second such as 1:45:19.</a:t>
            </a:r>
          </a:p>
          <a:p>
            <a:pPr>
              <a:spcBef>
                <a:spcPct val="50000"/>
              </a:spcBef>
              <a:buClrTx/>
              <a:buSzTx/>
              <a:buFontTx/>
              <a:buNone/>
            </a:pPr>
            <a:r>
              <a:rPr lang="en-US" altLang="en-US" sz="2800">
                <a:cs typeface="Times New Roman" panose="02020603050405020304" pitchFamily="18" charset="0"/>
              </a:rPr>
              <a:t>The currentTimeMillis method in the System class returns the current time in milliseconds since the midnight, January 1, 1970 GMT. (1970 was the year when the Unix operating system was formally introduced.) You can use this method to obtain the current time, and then compute the current second, minute, and hour as follows.</a:t>
            </a:r>
            <a:endParaRPr lang="en-US" altLang="en-US" sz="2000"/>
          </a:p>
        </p:txBody>
      </p:sp>
      <p:sp>
        <p:nvSpPr>
          <p:cNvPr id="40966" name="AutoShape 6">
            <a:hlinkClick r:id="rId3" action="ppaction://program" highlightClick="1"/>
            <a:extLst>
              <a:ext uri="{FF2B5EF4-FFF2-40B4-BE49-F238E27FC236}">
                <a16:creationId xmlns:a16="http://schemas.microsoft.com/office/drawing/2014/main" id="{08286590-F2E1-3442-A431-C0916B77A88E}"/>
              </a:ext>
            </a:extLst>
          </p:cNvPr>
          <p:cNvSpPr>
            <a:spLocks noChangeArrowheads="1"/>
          </p:cNvSpPr>
          <p:nvPr/>
        </p:nvSpPr>
        <p:spPr bwMode="auto">
          <a:xfrm>
            <a:off x="8266113" y="5824538"/>
            <a:ext cx="685800" cy="30162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40967" name="Rectangle 8">
            <a:extLst>
              <a:ext uri="{FF2B5EF4-FFF2-40B4-BE49-F238E27FC236}">
                <a16:creationId xmlns:a16="http://schemas.microsoft.com/office/drawing/2014/main" id="{62E20600-2D93-B24A-AFAD-5A49DE7EE68B}"/>
              </a:ext>
            </a:extLst>
          </p:cNvPr>
          <p:cNvSpPr>
            <a:spLocks noChangeArrowheads="1"/>
          </p:cNvSpPr>
          <p:nvPr/>
        </p:nvSpPr>
        <p:spPr bwMode="auto">
          <a:xfrm>
            <a:off x="0" y="281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40968" name="Object 7">
            <a:extLst>
              <a:ext uri="{FF2B5EF4-FFF2-40B4-BE49-F238E27FC236}">
                <a16:creationId xmlns:a16="http://schemas.microsoft.com/office/drawing/2014/main" id="{EEF64CD4-3C52-AA4A-B109-695B0139FF5D}"/>
              </a:ext>
            </a:extLst>
          </p:cNvPr>
          <p:cNvGraphicFramePr>
            <a:graphicFrameLocks noChangeAspect="1"/>
          </p:cNvGraphicFramePr>
          <p:nvPr/>
        </p:nvGraphicFramePr>
        <p:xfrm>
          <a:off x="233363" y="4918075"/>
          <a:ext cx="5643562" cy="1406525"/>
        </p:xfrm>
        <a:graphic>
          <a:graphicData uri="http://schemas.openxmlformats.org/presentationml/2006/ole">
            <mc:AlternateContent xmlns:mc="http://schemas.openxmlformats.org/markup-compatibility/2006">
              <mc:Choice xmlns:v="urn:schemas-microsoft-com:vml" Requires="v">
                <p:oleObj spid="_x0000_s40982" name="Picture" r:id="rId4" imgW="3517900" imgH="876300" progId="Word.Picture.8">
                  <p:embed/>
                </p:oleObj>
              </mc:Choice>
              <mc:Fallback>
                <p:oleObj name="Picture" r:id="rId4" imgW="3517900" imgH="876300" progId="Word.Picture.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363" y="4918075"/>
                        <a:ext cx="5643562"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69" name="Rectangle 10">
            <a:hlinkClick r:id="rId6"/>
            <a:extLst>
              <a:ext uri="{FF2B5EF4-FFF2-40B4-BE49-F238E27FC236}">
                <a16:creationId xmlns:a16="http://schemas.microsoft.com/office/drawing/2014/main" id="{AFF5FF0F-5B6F-484A-926B-F8C7F45BA5CC}"/>
              </a:ext>
            </a:extLst>
          </p:cNvPr>
          <p:cNvSpPr>
            <a:spLocks noChangeArrowheads="1"/>
          </p:cNvSpPr>
          <p:nvPr/>
        </p:nvSpPr>
        <p:spPr bwMode="auto">
          <a:xfrm>
            <a:off x="6827838" y="5362575"/>
            <a:ext cx="211296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ShowCurrentTime</a:t>
            </a:r>
            <a:endParaRPr lang="en-US" altLang="en-US" sz="20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3097423D-16DA-E444-85F6-44F45146598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7B77CB7-21C4-6841-ADE2-03CEB2972CA2}" type="slidenum">
              <a:rPr lang="en-US" altLang="en-US" sz="1400" smtClean="0"/>
              <a:pPr>
                <a:spcBef>
                  <a:spcPct val="0"/>
                </a:spcBef>
                <a:buClrTx/>
                <a:buSzTx/>
                <a:buFontTx/>
                <a:buNone/>
              </a:pPr>
              <a:t>26</a:t>
            </a:fld>
            <a:endParaRPr lang="en-US" altLang="en-US" sz="1400"/>
          </a:p>
        </p:txBody>
      </p:sp>
      <p:sp>
        <p:nvSpPr>
          <p:cNvPr id="41987" name="Rectangle 2">
            <a:extLst>
              <a:ext uri="{FF2B5EF4-FFF2-40B4-BE49-F238E27FC236}">
                <a16:creationId xmlns:a16="http://schemas.microsoft.com/office/drawing/2014/main" id="{3AE39406-7440-9D4A-9ED1-5DAD11B836A3}"/>
              </a:ext>
            </a:extLst>
          </p:cNvPr>
          <p:cNvSpPr>
            <a:spLocks noGrp="1" noChangeArrowheads="1"/>
          </p:cNvSpPr>
          <p:nvPr>
            <p:ph type="title"/>
          </p:nvPr>
        </p:nvSpPr>
        <p:spPr>
          <a:xfrm>
            <a:off x="155575" y="0"/>
            <a:ext cx="8794750" cy="1371600"/>
          </a:xfrm>
        </p:spPr>
        <p:txBody>
          <a:bodyPr/>
          <a:lstStyle/>
          <a:p>
            <a:r>
              <a:rPr lang="en-US" altLang="en-US"/>
              <a:t>Augmented Assignment Operators</a:t>
            </a:r>
          </a:p>
        </p:txBody>
      </p:sp>
      <p:pic>
        <p:nvPicPr>
          <p:cNvPr id="41988" name="Picture 5">
            <a:extLst>
              <a:ext uri="{FF2B5EF4-FFF2-40B4-BE49-F238E27FC236}">
                <a16:creationId xmlns:a16="http://schemas.microsoft.com/office/drawing/2014/main" id="{426435B2-2F85-D244-9D05-3DC8084683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882775"/>
            <a:ext cx="8420100" cy="309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2C8E80B0-41FD-0043-8C53-F6F1F204F3C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34132D1-D498-2B48-BAC2-EAF22E0E58B5}" type="slidenum">
              <a:rPr lang="en-US" altLang="en-US" sz="1400" smtClean="0"/>
              <a:pPr>
                <a:spcBef>
                  <a:spcPct val="0"/>
                </a:spcBef>
                <a:buClrTx/>
                <a:buSzTx/>
                <a:buFontTx/>
                <a:buNone/>
              </a:pPr>
              <a:t>27</a:t>
            </a:fld>
            <a:endParaRPr lang="en-US" altLang="en-US" sz="1400"/>
          </a:p>
        </p:txBody>
      </p:sp>
      <p:sp>
        <p:nvSpPr>
          <p:cNvPr id="44035" name="Rectangle 2">
            <a:extLst>
              <a:ext uri="{FF2B5EF4-FFF2-40B4-BE49-F238E27FC236}">
                <a16:creationId xmlns:a16="http://schemas.microsoft.com/office/drawing/2014/main" id="{8CE35314-E49C-C64B-9E04-2EACCAEB7EC0}"/>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a:t>
            </a:r>
          </a:p>
        </p:txBody>
      </p:sp>
      <p:sp>
        <p:nvSpPr>
          <p:cNvPr id="44036" name="Rectangle 9">
            <a:extLst>
              <a:ext uri="{FF2B5EF4-FFF2-40B4-BE49-F238E27FC236}">
                <a16:creationId xmlns:a16="http://schemas.microsoft.com/office/drawing/2014/main" id="{AD427F0D-54F1-F84F-BA07-A50B3EA32B41}"/>
              </a:ext>
            </a:extLst>
          </p:cNvPr>
          <p:cNvSpPr>
            <a:spLocks noChangeArrowheads="1"/>
          </p:cNvSpPr>
          <p:nvPr/>
        </p:nvSpPr>
        <p:spPr bwMode="auto">
          <a:xfrm>
            <a:off x="2933700" y="2667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4037" name="Rectangle 10">
            <a:extLst>
              <a:ext uri="{FF2B5EF4-FFF2-40B4-BE49-F238E27FC236}">
                <a16:creationId xmlns:a16="http://schemas.microsoft.com/office/drawing/2014/main" id="{61F886E2-6FDE-B340-9723-781A2A646093}"/>
              </a:ext>
            </a:extLst>
          </p:cNvPr>
          <p:cNvSpPr>
            <a:spLocks noChangeArrowheads="1"/>
          </p:cNvSpPr>
          <p:nvPr/>
        </p:nvSpPr>
        <p:spPr bwMode="auto">
          <a:xfrm>
            <a:off x="2933700" y="26209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tabLst>
                <a:tab pos="3246438" algn="l"/>
              </a:tabLst>
              <a:defRPr sz="3200">
                <a:solidFill>
                  <a:schemeClr val="tx1"/>
                </a:solidFill>
                <a:latin typeface="Times New Roman" panose="02020603050405020304" pitchFamily="18" charset="0"/>
              </a:defRPr>
            </a:lvl1pPr>
            <a:lvl2pPr marL="742950" indent="-285750">
              <a:spcBef>
                <a:spcPct val="20000"/>
              </a:spcBef>
              <a:buClr>
                <a:schemeClr val="tx1"/>
              </a:buClr>
              <a:buChar char="–"/>
              <a:tabLst>
                <a:tab pos="3246438"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tabLst>
                <a:tab pos="3246438" algn="l"/>
              </a:tabLst>
              <a:defRPr sz="2400">
                <a:solidFill>
                  <a:schemeClr val="tx1"/>
                </a:solidFill>
                <a:latin typeface="Times New Roman" panose="02020603050405020304" pitchFamily="18" charset="0"/>
              </a:defRPr>
            </a:lvl3pPr>
            <a:lvl4pPr marL="1600200" indent="-228600">
              <a:spcBef>
                <a:spcPct val="20000"/>
              </a:spcBef>
              <a:buClr>
                <a:schemeClr val="tx1"/>
              </a:buClr>
              <a:buChar char="–"/>
              <a:tabLst>
                <a:tab pos="3246438" algn="l"/>
              </a:tabLst>
              <a:defRPr sz="2000">
                <a:solidFill>
                  <a:schemeClr val="tx1"/>
                </a:solidFill>
                <a:latin typeface="Times New Roman" panose="02020603050405020304" pitchFamily="18" charset="0"/>
              </a:defRPr>
            </a:lvl4pPr>
            <a:lvl5pPr marL="2057400" indent="-228600">
              <a:spcBef>
                <a:spcPct val="20000"/>
              </a:spcBef>
              <a:buClr>
                <a:schemeClr val="tx2"/>
              </a:buClr>
              <a:buChar char="•"/>
              <a:tabLst>
                <a:tab pos="3246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tabLst>
                <a:tab pos="3246438" algn="l"/>
              </a:tabLst>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44038" name="Picture 7">
            <a:extLst>
              <a:ext uri="{FF2B5EF4-FFF2-40B4-BE49-F238E27FC236}">
                <a16:creationId xmlns:a16="http://schemas.microsoft.com/office/drawing/2014/main" id="{873CF725-6438-FC4F-942B-8EE745086A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1931988"/>
            <a:ext cx="9093200" cy="330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116DE88E-3E93-2B4C-8CC7-7C2558B0FCF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869997D-1BBE-AC49-A0FD-9244F1745EA1}" type="slidenum">
              <a:rPr lang="en-US" altLang="en-US" sz="1400" smtClean="0"/>
              <a:pPr>
                <a:spcBef>
                  <a:spcPct val="0"/>
                </a:spcBef>
                <a:buClrTx/>
                <a:buSzTx/>
                <a:buFontTx/>
                <a:buNone/>
              </a:pPr>
              <a:t>28</a:t>
            </a:fld>
            <a:endParaRPr lang="en-US" altLang="en-US" sz="1400"/>
          </a:p>
        </p:txBody>
      </p:sp>
      <p:sp>
        <p:nvSpPr>
          <p:cNvPr id="46083" name="Rectangle 2">
            <a:extLst>
              <a:ext uri="{FF2B5EF4-FFF2-40B4-BE49-F238E27FC236}">
                <a16:creationId xmlns:a16="http://schemas.microsoft.com/office/drawing/2014/main" id="{C75C16CC-D50E-1949-983E-92AFF96B8E3E}"/>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 cont.</a:t>
            </a:r>
          </a:p>
        </p:txBody>
      </p:sp>
      <p:sp>
        <p:nvSpPr>
          <p:cNvPr id="46084" name="Rectangle 9">
            <a:extLst>
              <a:ext uri="{FF2B5EF4-FFF2-40B4-BE49-F238E27FC236}">
                <a16:creationId xmlns:a16="http://schemas.microsoft.com/office/drawing/2014/main" id="{3660612A-909A-4747-B6B2-3B09943CA6C0}"/>
              </a:ext>
            </a:extLst>
          </p:cNvPr>
          <p:cNvSpPr>
            <a:spLocks noChangeArrowheads="1"/>
          </p:cNvSpPr>
          <p:nvPr/>
        </p:nvSpPr>
        <p:spPr bwMode="auto">
          <a:xfrm>
            <a:off x="24765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6085" name="Rectangle 11">
            <a:extLst>
              <a:ext uri="{FF2B5EF4-FFF2-40B4-BE49-F238E27FC236}">
                <a16:creationId xmlns:a16="http://schemas.microsoft.com/office/drawing/2014/main" id="{47FA1A68-F5A5-954E-817B-02445088A5EF}"/>
              </a:ext>
            </a:extLst>
          </p:cNvPr>
          <p:cNvSpPr>
            <a:spLocks noChangeArrowheads="1"/>
          </p:cNvSpPr>
          <p:nvPr/>
        </p:nvSpPr>
        <p:spPr bwMode="auto">
          <a:xfrm>
            <a:off x="24003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6086" name="Rectangle 13">
            <a:extLst>
              <a:ext uri="{FF2B5EF4-FFF2-40B4-BE49-F238E27FC236}">
                <a16:creationId xmlns:a16="http://schemas.microsoft.com/office/drawing/2014/main" id="{25AAE07B-3C91-3C4C-95D4-196D4E74C978}"/>
              </a:ext>
            </a:extLst>
          </p:cNvPr>
          <p:cNvSpPr>
            <a:spLocks noChangeArrowheads="1"/>
          </p:cNvSpPr>
          <p:nvPr/>
        </p:nvSpPr>
        <p:spPr bwMode="auto">
          <a:xfrm>
            <a:off x="23622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6087" name="Rectangle 15">
            <a:extLst>
              <a:ext uri="{FF2B5EF4-FFF2-40B4-BE49-F238E27FC236}">
                <a16:creationId xmlns:a16="http://schemas.microsoft.com/office/drawing/2014/main" id="{F8C976AA-92B4-D34C-A230-E94AA3A947BB}"/>
              </a:ext>
            </a:extLst>
          </p:cNvPr>
          <p:cNvSpPr>
            <a:spLocks noChangeArrowheads="1"/>
          </p:cNvSpPr>
          <p:nvPr/>
        </p:nvSpPr>
        <p:spPr bwMode="auto">
          <a:xfrm>
            <a:off x="22860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46088" name="Rectangle 17">
            <a:extLst>
              <a:ext uri="{FF2B5EF4-FFF2-40B4-BE49-F238E27FC236}">
                <a16:creationId xmlns:a16="http://schemas.microsoft.com/office/drawing/2014/main" id="{8132B133-CA8C-A742-92BF-893E4E68D147}"/>
              </a:ext>
            </a:extLst>
          </p:cNvPr>
          <p:cNvSpPr>
            <a:spLocks noChangeArrowheads="1"/>
          </p:cNvSpPr>
          <p:nvPr/>
        </p:nvSpPr>
        <p:spPr bwMode="auto">
          <a:xfrm>
            <a:off x="23622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46089" name="Object 16">
            <a:extLst>
              <a:ext uri="{FF2B5EF4-FFF2-40B4-BE49-F238E27FC236}">
                <a16:creationId xmlns:a16="http://schemas.microsoft.com/office/drawing/2014/main" id="{6361FA24-0811-0A4F-8E29-4DD1BF854AA8}"/>
              </a:ext>
            </a:extLst>
          </p:cNvPr>
          <p:cNvGraphicFramePr>
            <a:graphicFrameLocks noChangeAspect="1"/>
          </p:cNvGraphicFramePr>
          <p:nvPr/>
        </p:nvGraphicFramePr>
        <p:xfrm>
          <a:off x="762000" y="2514600"/>
          <a:ext cx="7467600" cy="1158875"/>
        </p:xfrm>
        <a:graphic>
          <a:graphicData uri="http://schemas.openxmlformats.org/presentationml/2006/ole">
            <mc:AlternateContent xmlns:mc="http://schemas.openxmlformats.org/markup-compatibility/2006">
              <mc:Choice xmlns:v="urn:schemas-microsoft-com:vml" Requires="v">
                <p:oleObj spid="_x0000_s46118" name="Picture" r:id="rId4" imgW="26530300" imgH="4114800" progId="Word.Picture.8">
                  <p:embed/>
                </p:oleObj>
              </mc:Choice>
              <mc:Fallback>
                <p:oleObj name="Picture" r:id="rId4" imgW="26530300" imgH="4114800" progId="Word.Picture.8">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514600"/>
                        <a:ext cx="74676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90" name="Rectangle 19">
            <a:extLst>
              <a:ext uri="{FF2B5EF4-FFF2-40B4-BE49-F238E27FC236}">
                <a16:creationId xmlns:a16="http://schemas.microsoft.com/office/drawing/2014/main" id="{1E4FF8BD-73D2-BE4A-BF5A-0450CF90F20E}"/>
              </a:ext>
            </a:extLst>
          </p:cNvPr>
          <p:cNvSpPr>
            <a:spLocks noChangeArrowheads="1"/>
          </p:cNvSpPr>
          <p:nvPr/>
        </p:nvSpPr>
        <p:spPr bwMode="auto">
          <a:xfrm>
            <a:off x="22860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46091" name="Object 18">
            <a:extLst>
              <a:ext uri="{FF2B5EF4-FFF2-40B4-BE49-F238E27FC236}">
                <a16:creationId xmlns:a16="http://schemas.microsoft.com/office/drawing/2014/main" id="{BA790174-D71F-1541-ADFB-3F1ADED61A38}"/>
              </a:ext>
            </a:extLst>
          </p:cNvPr>
          <p:cNvGraphicFramePr>
            <a:graphicFrameLocks noChangeAspect="1"/>
          </p:cNvGraphicFramePr>
          <p:nvPr/>
        </p:nvGraphicFramePr>
        <p:xfrm>
          <a:off x="762000" y="4419600"/>
          <a:ext cx="7772400" cy="1165225"/>
        </p:xfrm>
        <a:graphic>
          <a:graphicData uri="http://schemas.openxmlformats.org/presentationml/2006/ole">
            <mc:AlternateContent xmlns:mc="http://schemas.openxmlformats.org/markup-compatibility/2006">
              <mc:Choice xmlns:v="urn:schemas-microsoft-com:vml" Requires="v">
                <p:oleObj spid="_x0000_s46119" name="Picture" r:id="rId6" imgW="27444700" imgH="4114800" progId="Word.Picture.8">
                  <p:embed/>
                </p:oleObj>
              </mc:Choice>
              <mc:Fallback>
                <p:oleObj name="Picture" r:id="rId6" imgW="27444700" imgH="4114800" progId="Word.Picture.8">
                  <p:embed/>
                  <p:pic>
                    <p:nvPicPr>
                      <p:cNvPr id="0" name="Object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419600"/>
                        <a:ext cx="77724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F91F0BD8-CADD-3546-B447-467EC11F368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36A468A-39B1-4146-B59A-EB330350CAFB}" type="slidenum">
              <a:rPr lang="en-US" altLang="en-US" sz="1400" smtClean="0"/>
              <a:pPr>
                <a:spcBef>
                  <a:spcPct val="0"/>
                </a:spcBef>
                <a:buClrTx/>
                <a:buSzTx/>
                <a:buFontTx/>
                <a:buNone/>
              </a:pPr>
              <a:t>29</a:t>
            </a:fld>
            <a:endParaRPr lang="en-US" altLang="en-US" sz="1400"/>
          </a:p>
        </p:txBody>
      </p:sp>
      <p:sp>
        <p:nvSpPr>
          <p:cNvPr id="48131" name="Rectangle 2">
            <a:extLst>
              <a:ext uri="{FF2B5EF4-FFF2-40B4-BE49-F238E27FC236}">
                <a16:creationId xmlns:a16="http://schemas.microsoft.com/office/drawing/2014/main" id="{31BFB7FB-DA11-4740-99B0-28F9929C3716}"/>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 cont.</a:t>
            </a:r>
          </a:p>
        </p:txBody>
      </p:sp>
      <p:sp>
        <p:nvSpPr>
          <p:cNvPr id="48132" name="Rectangle 4">
            <a:extLst>
              <a:ext uri="{FF2B5EF4-FFF2-40B4-BE49-F238E27FC236}">
                <a16:creationId xmlns:a16="http://schemas.microsoft.com/office/drawing/2014/main" id="{528C8BF7-D353-EC43-9401-6AF55D549B1C}"/>
              </a:ext>
            </a:extLst>
          </p:cNvPr>
          <p:cNvSpPr>
            <a:spLocks noChangeArrowheads="1"/>
          </p:cNvSpPr>
          <p:nvPr/>
        </p:nvSpPr>
        <p:spPr bwMode="auto">
          <a:xfrm>
            <a:off x="533400" y="2057400"/>
            <a:ext cx="78486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500">
                <a:cs typeface="Times New Roman" panose="02020603050405020304" pitchFamily="18" charset="0"/>
              </a:rPr>
              <a:t>Using increment and decrement operators makes expressions short, but it also makes them complex and difficult to read. Avoid using these operators in expressions that modify multiple variables, or the same variable for multiple times such as this: int k = ++i + i.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5F7DA0DB-868A-A04E-8358-019885A4292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73F39DA-0508-3C42-A9FB-BB8C64941268}" type="slidenum">
              <a:rPr lang="en-US" altLang="en-US" sz="1400" smtClean="0"/>
              <a:pPr>
                <a:spcBef>
                  <a:spcPct val="0"/>
                </a:spcBef>
                <a:buClrTx/>
                <a:buSzTx/>
                <a:buFontTx/>
                <a:buNone/>
              </a:pPr>
              <a:t>3</a:t>
            </a:fld>
            <a:endParaRPr lang="en-US" altLang="en-US" sz="1400"/>
          </a:p>
        </p:txBody>
      </p:sp>
      <p:sp>
        <p:nvSpPr>
          <p:cNvPr id="13315" name="Rectangle 2">
            <a:extLst>
              <a:ext uri="{FF2B5EF4-FFF2-40B4-BE49-F238E27FC236}">
                <a16:creationId xmlns:a16="http://schemas.microsoft.com/office/drawing/2014/main" id="{9EBC7A0A-4C23-C144-9708-25EAB401EC8A}"/>
              </a:ext>
            </a:extLst>
          </p:cNvPr>
          <p:cNvSpPr>
            <a:spLocks noGrp="1" noChangeArrowheads="1"/>
          </p:cNvSpPr>
          <p:nvPr>
            <p:ph type="title"/>
          </p:nvPr>
        </p:nvSpPr>
        <p:spPr>
          <a:xfrm>
            <a:off x="423863" y="296863"/>
            <a:ext cx="8334375" cy="417512"/>
          </a:xfrm>
        </p:spPr>
        <p:txBody>
          <a:bodyPr/>
          <a:lstStyle/>
          <a:p>
            <a:r>
              <a:rPr lang="en-US" altLang="en-US"/>
              <a:t>Reading Input from the Console</a:t>
            </a:r>
            <a:endParaRPr lang="en-US" altLang="en-US">
              <a:cs typeface="Times New Roman" panose="02020603050405020304" pitchFamily="18" charset="0"/>
            </a:endParaRPr>
          </a:p>
        </p:txBody>
      </p:sp>
      <p:sp>
        <p:nvSpPr>
          <p:cNvPr id="13316" name="Text Box 3">
            <a:extLst>
              <a:ext uri="{FF2B5EF4-FFF2-40B4-BE49-F238E27FC236}">
                <a16:creationId xmlns:a16="http://schemas.microsoft.com/office/drawing/2014/main" id="{EE4EE704-8433-194F-8305-2C623F3DA92B}"/>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13317" name="Text Box 4">
            <a:extLst>
              <a:ext uri="{FF2B5EF4-FFF2-40B4-BE49-F238E27FC236}">
                <a16:creationId xmlns:a16="http://schemas.microsoft.com/office/drawing/2014/main" id="{14CFD7EA-19C1-FA42-AC66-F6131A08792B}"/>
              </a:ext>
            </a:extLst>
          </p:cNvPr>
          <p:cNvSpPr txBox="1">
            <a:spLocks noChangeArrowheads="1"/>
          </p:cNvSpPr>
          <p:nvPr/>
        </p:nvSpPr>
        <p:spPr bwMode="auto">
          <a:xfrm>
            <a:off x="228600" y="990600"/>
            <a:ext cx="8763000" cy="344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800">
                <a:cs typeface="Courier New" panose="02070309020205020404" pitchFamily="49" charset="0"/>
              </a:rPr>
              <a:t>1. Create a Scanner object </a:t>
            </a:r>
          </a:p>
          <a:p>
            <a:pPr lvl="1">
              <a:spcBef>
                <a:spcPct val="50000"/>
              </a:spcBef>
              <a:buClrTx/>
              <a:buFontTx/>
              <a:buNone/>
            </a:pPr>
            <a:r>
              <a:rPr lang="en-US" altLang="en-US" sz="2400" b="1">
                <a:latin typeface="Courier New" panose="02070309020205020404" pitchFamily="49" charset="0"/>
                <a:cs typeface="Courier New" panose="02070309020205020404" pitchFamily="49" charset="0"/>
              </a:rPr>
              <a:t>Scanner input = new Scanner(System.in);</a:t>
            </a:r>
            <a:endParaRPr lang="en-US" altLang="en-US" sz="2400" b="1">
              <a:latin typeface="Courier" pitchFamily="2" charset="0"/>
              <a:ea typeface="PMingLiU" panose="02020500000000000000" pitchFamily="18" charset="-120"/>
            </a:endParaRPr>
          </a:p>
          <a:p>
            <a:pPr>
              <a:spcBef>
                <a:spcPct val="50000"/>
              </a:spcBef>
              <a:buClrTx/>
              <a:buSzTx/>
              <a:buFontTx/>
              <a:buNone/>
            </a:pPr>
            <a:r>
              <a:rPr lang="en-US" altLang="en-US" sz="2800">
                <a:cs typeface="Courier New" panose="02070309020205020404" pitchFamily="49" charset="0"/>
              </a:rPr>
              <a:t>2. Use the method</a:t>
            </a:r>
            <a:r>
              <a:rPr lang="en-US" altLang="en-US" sz="2800">
                <a:latin typeface="Palatino" pitchFamily="2" charset="77"/>
                <a:ea typeface="PMingLiU" panose="02020500000000000000" pitchFamily="18" charset="-120"/>
              </a:rPr>
              <a:t> nextDouble() to obtain to a double value. For example,</a:t>
            </a:r>
          </a:p>
          <a:p>
            <a:pPr lvl="1">
              <a:spcBef>
                <a:spcPct val="50000"/>
              </a:spcBef>
              <a:buClrTx/>
              <a:buFontTx/>
              <a:buNone/>
            </a:pPr>
            <a:r>
              <a:rPr lang="en-US" altLang="en-US" sz="2400" b="1">
                <a:latin typeface="Courier New" panose="02070309020205020404" pitchFamily="49" charset="0"/>
                <a:cs typeface="Courier New" panose="02070309020205020404" pitchFamily="49" charset="0"/>
              </a:rPr>
              <a:t>System.out.print("Enter a double value: ");</a:t>
            </a:r>
            <a:endParaRPr lang="en-US" altLang="en-US" sz="2400" b="1">
              <a:latin typeface="Courier" pitchFamily="2" charset="0"/>
              <a:ea typeface="PMingLiU" panose="02020500000000000000" pitchFamily="18" charset="-120"/>
            </a:endParaRPr>
          </a:p>
          <a:p>
            <a:pPr lvl="1">
              <a:spcBef>
                <a:spcPct val="0"/>
              </a:spcBef>
              <a:buClrTx/>
              <a:buFontTx/>
              <a:buNone/>
            </a:pPr>
            <a:r>
              <a:rPr lang="en-US" altLang="en-US" sz="2400" b="1">
                <a:latin typeface="Courier New" panose="02070309020205020404" pitchFamily="49" charset="0"/>
                <a:cs typeface="Courier New" panose="02070309020205020404" pitchFamily="49" charset="0"/>
              </a:rPr>
              <a:t>Scanner input = new Scanner(System.in);</a:t>
            </a:r>
            <a:endParaRPr lang="en-US" altLang="en-US" sz="2400" b="1">
              <a:latin typeface="Courier" pitchFamily="2" charset="0"/>
              <a:ea typeface="PMingLiU" panose="02020500000000000000" pitchFamily="18" charset="-120"/>
            </a:endParaRPr>
          </a:p>
          <a:p>
            <a:pPr lvl="1">
              <a:spcBef>
                <a:spcPct val="0"/>
              </a:spcBef>
              <a:buClrTx/>
              <a:buFontTx/>
              <a:buNone/>
            </a:pPr>
            <a:r>
              <a:rPr lang="en-US" altLang="en-US" sz="2400" b="1">
                <a:latin typeface="Courier New" panose="02070309020205020404" pitchFamily="49" charset="0"/>
                <a:cs typeface="Courier New" panose="02070309020205020404" pitchFamily="49" charset="0"/>
              </a:rPr>
              <a:t>double d = input.nextDouble();</a:t>
            </a:r>
            <a:endParaRPr lang="en-US" altLang="en-US" sz="2400" b="1">
              <a:cs typeface="Courier New" panose="02070309020205020404" pitchFamily="49" charset="0"/>
            </a:endParaRPr>
          </a:p>
        </p:txBody>
      </p:sp>
      <p:sp>
        <p:nvSpPr>
          <p:cNvPr id="13318" name="AutoShape 6">
            <a:hlinkClick r:id="rId2" action="ppaction://program" highlightClick="1"/>
            <a:extLst>
              <a:ext uri="{FF2B5EF4-FFF2-40B4-BE49-F238E27FC236}">
                <a16:creationId xmlns:a16="http://schemas.microsoft.com/office/drawing/2014/main" id="{764861CE-B987-8743-8475-85D0E5B2DE7D}"/>
              </a:ext>
            </a:extLst>
          </p:cNvPr>
          <p:cNvSpPr>
            <a:spLocks noChangeArrowheads="1"/>
          </p:cNvSpPr>
          <p:nvPr/>
        </p:nvSpPr>
        <p:spPr bwMode="auto">
          <a:xfrm>
            <a:off x="7607300" y="5349875"/>
            <a:ext cx="833438" cy="392113"/>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13319" name="AutoShape 9">
            <a:hlinkClick r:id="rId3" action="ppaction://program" highlightClick="1"/>
            <a:extLst>
              <a:ext uri="{FF2B5EF4-FFF2-40B4-BE49-F238E27FC236}">
                <a16:creationId xmlns:a16="http://schemas.microsoft.com/office/drawing/2014/main" id="{923679B1-A5AE-B746-89D6-DCFE69645B6F}"/>
              </a:ext>
            </a:extLst>
          </p:cNvPr>
          <p:cNvSpPr>
            <a:spLocks noChangeArrowheads="1"/>
          </p:cNvSpPr>
          <p:nvPr/>
        </p:nvSpPr>
        <p:spPr bwMode="auto">
          <a:xfrm>
            <a:off x="7607300" y="5886450"/>
            <a:ext cx="833438" cy="34607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13320" name="Rectangle 12">
            <a:hlinkClick r:id="rId4"/>
            <a:extLst>
              <a:ext uri="{FF2B5EF4-FFF2-40B4-BE49-F238E27FC236}">
                <a16:creationId xmlns:a16="http://schemas.microsoft.com/office/drawing/2014/main" id="{2E7995FF-09CA-7F4A-B658-361106557447}"/>
              </a:ext>
            </a:extLst>
          </p:cNvPr>
          <p:cNvSpPr>
            <a:spLocks noChangeArrowheads="1"/>
          </p:cNvSpPr>
          <p:nvPr/>
        </p:nvSpPr>
        <p:spPr bwMode="auto">
          <a:xfrm>
            <a:off x="4024313" y="5360988"/>
            <a:ext cx="34940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ComputeAreaWithConsoleInput</a:t>
            </a:r>
          </a:p>
        </p:txBody>
      </p:sp>
      <p:sp>
        <p:nvSpPr>
          <p:cNvPr id="13321" name="Rectangle 14">
            <a:hlinkClick r:id="rId5"/>
            <a:extLst>
              <a:ext uri="{FF2B5EF4-FFF2-40B4-BE49-F238E27FC236}">
                <a16:creationId xmlns:a16="http://schemas.microsoft.com/office/drawing/2014/main" id="{D2AAAB08-7BE1-4141-B3B4-BFAD35E2A77C}"/>
              </a:ext>
            </a:extLst>
          </p:cNvPr>
          <p:cNvSpPr>
            <a:spLocks noChangeArrowheads="1"/>
          </p:cNvSpPr>
          <p:nvPr/>
        </p:nvSpPr>
        <p:spPr bwMode="auto">
          <a:xfrm>
            <a:off x="4024313" y="5870575"/>
            <a:ext cx="34940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ComputeAverage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812AF521-F644-2B45-B630-E01F9955B78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4B086C2-E555-3944-8AF4-B4659AD946EF}" type="slidenum">
              <a:rPr lang="en-US" altLang="en-US" sz="1400" smtClean="0"/>
              <a:pPr>
                <a:spcBef>
                  <a:spcPct val="0"/>
                </a:spcBef>
                <a:buClrTx/>
                <a:buSzTx/>
                <a:buFontTx/>
                <a:buNone/>
              </a:pPr>
              <a:t>30</a:t>
            </a:fld>
            <a:endParaRPr lang="en-US" altLang="en-US" sz="1400"/>
          </a:p>
        </p:txBody>
      </p:sp>
      <p:sp>
        <p:nvSpPr>
          <p:cNvPr id="50179" name="Rectangle 2">
            <a:extLst>
              <a:ext uri="{FF2B5EF4-FFF2-40B4-BE49-F238E27FC236}">
                <a16:creationId xmlns:a16="http://schemas.microsoft.com/office/drawing/2014/main" id="{936314D5-A221-6D4A-AF45-9D15305EFFFA}"/>
              </a:ext>
            </a:extLst>
          </p:cNvPr>
          <p:cNvSpPr>
            <a:spLocks noGrp="1" noChangeArrowheads="1"/>
          </p:cNvSpPr>
          <p:nvPr>
            <p:ph type="title"/>
          </p:nvPr>
        </p:nvSpPr>
        <p:spPr>
          <a:xfrm>
            <a:off x="685800" y="381000"/>
            <a:ext cx="7772400" cy="1295400"/>
          </a:xfrm>
        </p:spPr>
        <p:txBody>
          <a:bodyPr/>
          <a:lstStyle/>
          <a:p>
            <a:r>
              <a:rPr lang="en-US" altLang="en-US" sz="4000"/>
              <a:t>Assignment Expressions and Assignment Statements</a:t>
            </a:r>
          </a:p>
        </p:txBody>
      </p:sp>
      <p:sp>
        <p:nvSpPr>
          <p:cNvPr id="50180" name="Rectangle 4">
            <a:extLst>
              <a:ext uri="{FF2B5EF4-FFF2-40B4-BE49-F238E27FC236}">
                <a16:creationId xmlns:a16="http://schemas.microsoft.com/office/drawing/2014/main" id="{9310490D-EDBF-3C4B-813B-F0604FED2294}"/>
              </a:ext>
            </a:extLst>
          </p:cNvPr>
          <p:cNvSpPr>
            <a:spLocks noGrp="1" noChangeArrowheads="1"/>
          </p:cNvSpPr>
          <p:nvPr>
            <p:ph type="body" idx="1"/>
          </p:nvPr>
        </p:nvSpPr>
        <p:spPr>
          <a:xfrm>
            <a:off x="304800" y="1905000"/>
            <a:ext cx="8686800" cy="4114800"/>
          </a:xfrm>
        </p:spPr>
        <p:txBody>
          <a:bodyPr/>
          <a:lstStyle/>
          <a:p>
            <a:pPr marL="0" indent="0">
              <a:buFont typeface="Monotype Sorts" pitchFamily="2" charset="2"/>
              <a:buNone/>
            </a:pPr>
            <a:r>
              <a:rPr lang="en-US" altLang="en-US" sz="2800">
                <a:cs typeface="Times New Roman" panose="02020603050405020304" pitchFamily="18" charset="0"/>
              </a:rPr>
              <a:t>Prior to Java 2, all the expressions can be used as statements. Since Java 2, only the following types of expressions can be statements:</a:t>
            </a:r>
          </a:p>
          <a:p>
            <a:pPr marL="0" indent="0">
              <a:buFont typeface="Monotype Sorts" pitchFamily="2" charset="2"/>
              <a:buNone/>
            </a:pPr>
            <a:r>
              <a:rPr lang="en-US" altLang="en-US" sz="2800">
                <a:cs typeface="Times New Roman" panose="02020603050405020304" pitchFamily="18" charset="0"/>
              </a:rPr>
              <a:t>variable op= expression; // Where op is +, -, *, /, or %</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endParaRPr lang="en-US" altLang="en-US" sz="280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3747A064-8F32-8847-B49B-7F3C5FAF227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137D0A5-558A-514B-BF37-6999C18A0F41}" type="slidenum">
              <a:rPr lang="en-US" altLang="en-US" sz="1400" smtClean="0"/>
              <a:pPr>
                <a:spcBef>
                  <a:spcPct val="0"/>
                </a:spcBef>
                <a:buClrTx/>
                <a:buSzTx/>
                <a:buFontTx/>
                <a:buNone/>
              </a:pPr>
              <a:t>31</a:t>
            </a:fld>
            <a:endParaRPr lang="en-US" altLang="en-US" sz="1400"/>
          </a:p>
        </p:txBody>
      </p:sp>
      <p:sp>
        <p:nvSpPr>
          <p:cNvPr id="52227" name="Rectangle 2">
            <a:extLst>
              <a:ext uri="{FF2B5EF4-FFF2-40B4-BE49-F238E27FC236}">
                <a16:creationId xmlns:a16="http://schemas.microsoft.com/office/drawing/2014/main" id="{CBE503F4-93C5-7047-A7C6-DE2779D0E381}"/>
              </a:ext>
            </a:extLst>
          </p:cNvPr>
          <p:cNvSpPr>
            <a:spLocks noGrp="1" noChangeArrowheads="1"/>
          </p:cNvSpPr>
          <p:nvPr>
            <p:ph type="title"/>
          </p:nvPr>
        </p:nvSpPr>
        <p:spPr>
          <a:xfrm>
            <a:off x="685800" y="0"/>
            <a:ext cx="7772400" cy="1428750"/>
          </a:xfrm>
        </p:spPr>
        <p:txBody>
          <a:bodyPr/>
          <a:lstStyle/>
          <a:p>
            <a:r>
              <a:rPr lang="en-US" altLang="en-US"/>
              <a:t>Numeric Type Conversion</a:t>
            </a:r>
          </a:p>
        </p:txBody>
      </p:sp>
      <p:sp>
        <p:nvSpPr>
          <p:cNvPr id="52228" name="Rectangle 3">
            <a:extLst>
              <a:ext uri="{FF2B5EF4-FFF2-40B4-BE49-F238E27FC236}">
                <a16:creationId xmlns:a16="http://schemas.microsoft.com/office/drawing/2014/main" id="{5B946363-4535-214F-A56D-22ADCABF2F8F}"/>
              </a:ext>
            </a:extLst>
          </p:cNvPr>
          <p:cNvSpPr>
            <a:spLocks noGrp="1" noChangeArrowheads="1"/>
          </p:cNvSpPr>
          <p:nvPr>
            <p:ph type="body" idx="1"/>
          </p:nvPr>
        </p:nvSpPr>
        <p:spPr>
          <a:xfrm>
            <a:off x="381000" y="1371600"/>
            <a:ext cx="8458200" cy="4495800"/>
          </a:xfrm>
        </p:spPr>
        <p:txBody>
          <a:bodyPr/>
          <a:lstStyle/>
          <a:p>
            <a:pPr algn="just">
              <a:buFont typeface="Monotype Sorts" pitchFamily="2" charset="2"/>
              <a:buNone/>
            </a:pPr>
            <a:r>
              <a:rPr lang="en-US" altLang="en-US" sz="3600"/>
              <a:t>Consider the following statements:</a:t>
            </a:r>
          </a:p>
          <a:p>
            <a:pPr algn="just">
              <a:spcBef>
                <a:spcPct val="100000"/>
              </a:spcBef>
              <a:buFont typeface="Monotype Sorts" pitchFamily="2" charset="2"/>
              <a:buNone/>
            </a:pPr>
            <a:r>
              <a:rPr lang="en-US" altLang="en-US">
                <a:latin typeface="Courier New" panose="02070309020205020404" pitchFamily="49" charset="0"/>
              </a:rPr>
              <a:t>byte i = 100;</a:t>
            </a:r>
          </a:p>
          <a:p>
            <a:pPr algn="just">
              <a:buFont typeface="Monotype Sorts" pitchFamily="2" charset="2"/>
              <a:buNone/>
            </a:pPr>
            <a:r>
              <a:rPr lang="en-US" altLang="en-US">
                <a:latin typeface="Courier New" panose="02070309020205020404" pitchFamily="49" charset="0"/>
              </a:rPr>
              <a:t>long k = i * 3 + 4;</a:t>
            </a:r>
          </a:p>
          <a:p>
            <a:pPr algn="just">
              <a:buFont typeface="Monotype Sorts" pitchFamily="2" charset="2"/>
              <a:buNone/>
            </a:pPr>
            <a:r>
              <a:rPr lang="en-US" altLang="en-US">
                <a:latin typeface="Courier New" panose="02070309020205020404" pitchFamily="49" charset="0"/>
              </a:rPr>
              <a:t>double d = i * 3.1 + k / 2;</a:t>
            </a:r>
          </a:p>
          <a:p>
            <a:pPr algn="just">
              <a:buFont typeface="Monotype Sorts" pitchFamily="2" charset="2"/>
              <a:buNone/>
            </a:pPr>
            <a:endParaRPr lang="en-US" altLang="en-US" sz="3600">
              <a:latin typeface="Book Antiqua" panose="02040602050305030304" pitchFamily="18"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6026F245-304C-BD40-81B4-317AC622EC6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C9FAF13-419B-3E4C-9E72-19243FAF8E9C}" type="slidenum">
              <a:rPr lang="en-US" altLang="en-US" sz="1400" smtClean="0"/>
              <a:pPr>
                <a:spcBef>
                  <a:spcPct val="0"/>
                </a:spcBef>
                <a:buClrTx/>
                <a:buSzTx/>
                <a:buFontTx/>
                <a:buNone/>
              </a:pPr>
              <a:t>32</a:t>
            </a:fld>
            <a:endParaRPr lang="en-US" altLang="en-US" sz="1400"/>
          </a:p>
        </p:txBody>
      </p:sp>
      <p:sp>
        <p:nvSpPr>
          <p:cNvPr id="53251" name="Rectangle 2">
            <a:extLst>
              <a:ext uri="{FF2B5EF4-FFF2-40B4-BE49-F238E27FC236}">
                <a16:creationId xmlns:a16="http://schemas.microsoft.com/office/drawing/2014/main" id="{6EAB56B7-45F4-8444-9776-24A0D1F3A09F}"/>
              </a:ext>
            </a:extLst>
          </p:cNvPr>
          <p:cNvSpPr>
            <a:spLocks noGrp="1" noChangeArrowheads="1"/>
          </p:cNvSpPr>
          <p:nvPr>
            <p:ph type="title"/>
          </p:nvPr>
        </p:nvSpPr>
        <p:spPr>
          <a:xfrm>
            <a:off x="609600" y="228600"/>
            <a:ext cx="7772400" cy="762000"/>
          </a:xfrm>
        </p:spPr>
        <p:txBody>
          <a:bodyPr/>
          <a:lstStyle/>
          <a:p>
            <a:r>
              <a:rPr lang="en-US" altLang="en-US"/>
              <a:t>Conversion Rules</a:t>
            </a:r>
          </a:p>
        </p:txBody>
      </p:sp>
      <p:sp>
        <p:nvSpPr>
          <p:cNvPr id="53252" name="Rectangle 3">
            <a:extLst>
              <a:ext uri="{FF2B5EF4-FFF2-40B4-BE49-F238E27FC236}">
                <a16:creationId xmlns:a16="http://schemas.microsoft.com/office/drawing/2014/main" id="{8601FA48-A0E3-1D46-9E68-D034E553AB9C}"/>
              </a:ext>
            </a:extLst>
          </p:cNvPr>
          <p:cNvSpPr>
            <a:spLocks noGrp="1" noChangeArrowheads="1"/>
          </p:cNvSpPr>
          <p:nvPr>
            <p:ph type="body" idx="1"/>
          </p:nvPr>
        </p:nvSpPr>
        <p:spPr>
          <a:xfrm>
            <a:off x="304800" y="1143000"/>
            <a:ext cx="8534400" cy="5181600"/>
          </a:xfrm>
        </p:spPr>
        <p:txBody>
          <a:bodyPr/>
          <a:lstStyle/>
          <a:p>
            <a:pPr marL="630238" indent="-630238">
              <a:spcBef>
                <a:spcPct val="0"/>
              </a:spcBef>
              <a:buFont typeface="Monotype Sorts" pitchFamily="2" charset="2"/>
              <a:buNone/>
            </a:pPr>
            <a:r>
              <a:rPr lang="en-US" altLang="en-US" sz="2800"/>
              <a:t>	When performing a binary operation involving two operands of different types, Java automatically converts the operand based on the following rules:</a:t>
            </a:r>
          </a:p>
          <a:p>
            <a:pPr marL="630238" indent="-630238">
              <a:spcBef>
                <a:spcPct val="0"/>
              </a:spcBef>
              <a:buClrTx/>
              <a:buSzTx/>
              <a:buFontTx/>
              <a:buNone/>
            </a:pPr>
            <a:r>
              <a:rPr lang="en-US" altLang="en-US" sz="2800"/>
              <a:t> </a:t>
            </a:r>
          </a:p>
          <a:p>
            <a:pPr marL="630238" indent="-630238">
              <a:spcBef>
                <a:spcPct val="0"/>
              </a:spcBef>
              <a:buClrTx/>
              <a:buSzTx/>
              <a:buFontTx/>
              <a:buNone/>
            </a:pPr>
            <a:r>
              <a:rPr lang="en-US" altLang="en-US" sz="2800"/>
              <a:t>1.    If one of the operands is double, the other is converted into double.</a:t>
            </a:r>
          </a:p>
          <a:p>
            <a:pPr marL="630238" indent="-630238">
              <a:spcBef>
                <a:spcPct val="0"/>
              </a:spcBef>
              <a:buClrTx/>
              <a:buSzTx/>
              <a:buFontTx/>
              <a:buNone/>
            </a:pPr>
            <a:r>
              <a:rPr lang="en-US" altLang="en-US" sz="2800"/>
              <a:t>2.    Otherwise, if one of the operands is float, the other is converted into float.</a:t>
            </a:r>
          </a:p>
          <a:p>
            <a:pPr marL="630238" indent="-630238">
              <a:spcBef>
                <a:spcPct val="0"/>
              </a:spcBef>
              <a:buClrTx/>
              <a:buSzTx/>
              <a:buFontTx/>
              <a:buNone/>
            </a:pPr>
            <a:r>
              <a:rPr lang="en-US" altLang="en-US" sz="2800"/>
              <a:t>3.    Otherwise, if one of the operands is long, the other is converted into long.</a:t>
            </a:r>
          </a:p>
          <a:p>
            <a:pPr marL="630238" indent="-630238">
              <a:spcBef>
                <a:spcPct val="0"/>
              </a:spcBef>
              <a:buClrTx/>
              <a:buSzTx/>
              <a:buFontTx/>
              <a:buNone/>
            </a:pPr>
            <a:r>
              <a:rPr lang="en-US" altLang="en-US" sz="2800"/>
              <a:t>4.    Otherwise, both operands are converted into int.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DF4092FC-5C76-6040-98EB-3702F8D9416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5812113-B235-9449-B5D7-5F3F3CC6A8EB}" type="slidenum">
              <a:rPr lang="en-US" altLang="en-US" sz="1400" smtClean="0"/>
              <a:pPr>
                <a:spcBef>
                  <a:spcPct val="0"/>
                </a:spcBef>
                <a:buClrTx/>
                <a:buSzTx/>
                <a:buFontTx/>
                <a:buNone/>
              </a:pPr>
              <a:t>33</a:t>
            </a:fld>
            <a:endParaRPr lang="en-US" altLang="en-US" sz="1400"/>
          </a:p>
        </p:txBody>
      </p:sp>
      <p:sp>
        <p:nvSpPr>
          <p:cNvPr id="54275" name="Rectangle 2">
            <a:extLst>
              <a:ext uri="{FF2B5EF4-FFF2-40B4-BE49-F238E27FC236}">
                <a16:creationId xmlns:a16="http://schemas.microsoft.com/office/drawing/2014/main" id="{2C00F68E-492B-CF40-BBC2-BA6509B572BB}"/>
              </a:ext>
            </a:extLst>
          </p:cNvPr>
          <p:cNvSpPr>
            <a:spLocks noGrp="1" noChangeArrowheads="1"/>
          </p:cNvSpPr>
          <p:nvPr>
            <p:ph type="title"/>
          </p:nvPr>
        </p:nvSpPr>
        <p:spPr>
          <a:xfrm>
            <a:off x="685800" y="203200"/>
            <a:ext cx="7772400" cy="652463"/>
          </a:xfrm>
        </p:spPr>
        <p:txBody>
          <a:bodyPr/>
          <a:lstStyle/>
          <a:p>
            <a:r>
              <a:rPr lang="en-US" altLang="en-US" sz="4000"/>
              <a:t>Type Casting</a:t>
            </a:r>
          </a:p>
        </p:txBody>
      </p:sp>
      <p:sp>
        <p:nvSpPr>
          <p:cNvPr id="54276" name="Rectangle 3">
            <a:extLst>
              <a:ext uri="{FF2B5EF4-FFF2-40B4-BE49-F238E27FC236}">
                <a16:creationId xmlns:a16="http://schemas.microsoft.com/office/drawing/2014/main" id="{2371FDCF-0DD4-1641-9615-EA470B3313D1}"/>
              </a:ext>
            </a:extLst>
          </p:cNvPr>
          <p:cNvSpPr>
            <a:spLocks noGrp="1" noChangeArrowheads="1"/>
          </p:cNvSpPr>
          <p:nvPr>
            <p:ph type="body" idx="1"/>
          </p:nvPr>
        </p:nvSpPr>
        <p:spPr>
          <a:xfrm>
            <a:off x="231775" y="1085850"/>
            <a:ext cx="8610600" cy="3173413"/>
          </a:xfrm>
        </p:spPr>
        <p:txBody>
          <a:bodyPr/>
          <a:lstStyle/>
          <a:p>
            <a:pPr algn="just">
              <a:lnSpc>
                <a:spcPct val="80000"/>
              </a:lnSpc>
              <a:buFont typeface="Monotype Sorts" pitchFamily="2" charset="2"/>
              <a:buNone/>
            </a:pPr>
            <a:r>
              <a:rPr lang="en-US" altLang="en-US" sz="2600"/>
              <a:t>Implicit casting</a:t>
            </a:r>
          </a:p>
          <a:p>
            <a:pPr>
              <a:lnSpc>
                <a:spcPct val="80000"/>
              </a:lnSpc>
              <a:buFont typeface="Monotype Sorts" pitchFamily="2" charset="2"/>
              <a:buNone/>
            </a:pPr>
            <a:r>
              <a:rPr lang="en-US" altLang="en-US" sz="2600" b="1">
                <a:latin typeface="Courier New" panose="02070309020205020404" pitchFamily="49" charset="0"/>
              </a:rPr>
              <a:t>  double d = 3; </a:t>
            </a:r>
            <a:r>
              <a:rPr lang="en-US" altLang="en-US" sz="2600"/>
              <a:t>(type widening)</a:t>
            </a:r>
          </a:p>
          <a:p>
            <a:pPr algn="just">
              <a:lnSpc>
                <a:spcPct val="80000"/>
              </a:lnSpc>
              <a:buFont typeface="Monotype Sorts" pitchFamily="2" charset="2"/>
              <a:buNone/>
            </a:pPr>
            <a:endParaRPr lang="en-US" altLang="en-US" sz="2600">
              <a:latin typeface="Courier New" panose="02070309020205020404" pitchFamily="49" charset="0"/>
            </a:endParaRPr>
          </a:p>
          <a:p>
            <a:pPr algn="just">
              <a:lnSpc>
                <a:spcPct val="80000"/>
              </a:lnSpc>
              <a:buFont typeface="Monotype Sorts" pitchFamily="2" charset="2"/>
              <a:buNone/>
            </a:pPr>
            <a:r>
              <a:rPr lang="en-US" altLang="en-US" sz="2600"/>
              <a:t>Explicit casting</a:t>
            </a:r>
          </a:p>
          <a:p>
            <a:pPr>
              <a:lnSpc>
                <a:spcPct val="80000"/>
              </a:lnSpc>
              <a:buFont typeface="Monotype Sorts" pitchFamily="2" charset="2"/>
              <a:buNone/>
            </a:pPr>
            <a:r>
              <a:rPr lang="en-US" altLang="en-US" sz="2600" b="1">
                <a:latin typeface="Courier New" panose="02070309020205020404" pitchFamily="49" charset="0"/>
              </a:rPr>
              <a:t>  int i = (int)3.0; </a:t>
            </a:r>
            <a:r>
              <a:rPr lang="en-US" altLang="en-US" sz="2600"/>
              <a:t>(type narrowing)</a:t>
            </a:r>
          </a:p>
          <a:p>
            <a:pPr>
              <a:lnSpc>
                <a:spcPct val="80000"/>
              </a:lnSpc>
              <a:buFont typeface="Monotype Sorts" pitchFamily="2" charset="2"/>
              <a:buNone/>
            </a:pPr>
            <a:r>
              <a:rPr lang="en-US" altLang="en-US" sz="2600" b="1">
                <a:latin typeface="Courier New" panose="02070309020205020404" pitchFamily="49" charset="0"/>
              </a:rPr>
              <a:t>  int i = (int)3.9; </a:t>
            </a:r>
            <a:r>
              <a:rPr lang="en-US" altLang="en-US" sz="2600"/>
              <a:t>(Fraction part is truncated)</a:t>
            </a:r>
          </a:p>
          <a:p>
            <a:pPr>
              <a:lnSpc>
                <a:spcPct val="80000"/>
              </a:lnSpc>
              <a:buFont typeface="Monotype Sorts" pitchFamily="2" charset="2"/>
              <a:buNone/>
            </a:pPr>
            <a:r>
              <a:rPr lang="en-US" altLang="en-US" sz="2600"/>
              <a:t> </a:t>
            </a:r>
          </a:p>
          <a:p>
            <a:pPr algn="just">
              <a:lnSpc>
                <a:spcPct val="80000"/>
              </a:lnSpc>
              <a:buFont typeface="Monotype Sorts" pitchFamily="2" charset="2"/>
              <a:buNone/>
            </a:pPr>
            <a:r>
              <a:rPr lang="en-US" altLang="en-US" sz="2600"/>
              <a:t>What is wrong?	int x = 5 / 2.0;</a:t>
            </a:r>
          </a:p>
        </p:txBody>
      </p:sp>
      <p:sp>
        <p:nvSpPr>
          <p:cNvPr id="54277" name="Rectangle 7">
            <a:extLst>
              <a:ext uri="{FF2B5EF4-FFF2-40B4-BE49-F238E27FC236}">
                <a16:creationId xmlns:a16="http://schemas.microsoft.com/office/drawing/2014/main" id="{6D56DFAA-03CA-AB4E-842F-F35CC498F5AB}"/>
              </a:ext>
            </a:extLst>
          </p:cNvPr>
          <p:cNvSpPr>
            <a:spLocks noChangeArrowheads="1"/>
          </p:cNvSpPr>
          <p:nvPr/>
        </p:nvSpPr>
        <p:spPr bwMode="auto">
          <a:xfrm>
            <a:off x="0" y="3059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graphicFrame>
        <p:nvGraphicFramePr>
          <p:cNvPr id="54278" name="Object 6">
            <a:extLst>
              <a:ext uri="{FF2B5EF4-FFF2-40B4-BE49-F238E27FC236}">
                <a16:creationId xmlns:a16="http://schemas.microsoft.com/office/drawing/2014/main" id="{66FD355A-5E4D-824E-8AEF-6144FA06A00E}"/>
              </a:ext>
            </a:extLst>
          </p:cNvPr>
          <p:cNvGraphicFramePr>
            <a:graphicFrameLocks noChangeAspect="1"/>
          </p:cNvGraphicFramePr>
          <p:nvPr/>
        </p:nvGraphicFramePr>
        <p:xfrm>
          <a:off x="544513" y="4505325"/>
          <a:ext cx="7861300" cy="1717675"/>
        </p:xfrm>
        <a:graphic>
          <a:graphicData uri="http://schemas.openxmlformats.org/presentationml/2006/ole">
            <mc:AlternateContent xmlns:mc="http://schemas.openxmlformats.org/markup-compatibility/2006">
              <mc:Choice xmlns:v="urn:schemas-microsoft-com:vml" Requires="v">
                <p:oleObj spid="_x0000_s54291" name="Picture" r:id="rId3" imgW="2438400" imgH="533400" progId="Word.Picture.8">
                  <p:embed/>
                </p:oleObj>
              </mc:Choice>
              <mc:Fallback>
                <p:oleObj name="Picture" r:id="rId3" imgW="2438400" imgH="5334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513" y="4505325"/>
                        <a:ext cx="7861300"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FA52C460-F4AD-5340-B57A-04E790BA7B9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940205A-56BA-B94D-9F85-9BAE99DA5E57}" type="slidenum">
              <a:rPr lang="en-US" altLang="en-US" sz="1400" smtClean="0"/>
              <a:pPr>
                <a:spcBef>
                  <a:spcPct val="0"/>
                </a:spcBef>
                <a:buClrTx/>
                <a:buSzTx/>
                <a:buFontTx/>
                <a:buNone/>
              </a:pPr>
              <a:t>34</a:t>
            </a:fld>
            <a:endParaRPr lang="en-US" altLang="en-US" sz="1400"/>
          </a:p>
        </p:txBody>
      </p:sp>
      <p:sp>
        <p:nvSpPr>
          <p:cNvPr id="55299" name="Rectangle 2">
            <a:extLst>
              <a:ext uri="{FF2B5EF4-FFF2-40B4-BE49-F238E27FC236}">
                <a16:creationId xmlns:a16="http://schemas.microsoft.com/office/drawing/2014/main" id="{C1102DDF-6A5F-6F48-A6B2-35E3EBC3B59A}"/>
              </a:ext>
            </a:extLst>
          </p:cNvPr>
          <p:cNvSpPr>
            <a:spLocks noGrp="1" noChangeArrowheads="1"/>
          </p:cNvSpPr>
          <p:nvPr>
            <p:ph type="title"/>
          </p:nvPr>
        </p:nvSpPr>
        <p:spPr>
          <a:xfrm>
            <a:off x="693738" y="357188"/>
            <a:ext cx="7880350" cy="1317625"/>
          </a:xfrm>
        </p:spPr>
        <p:txBody>
          <a:bodyPr/>
          <a:lstStyle/>
          <a:p>
            <a:r>
              <a:rPr lang="en-US" altLang="en-US" sz="4000"/>
              <a:t>Problem: Keeping Two Digits After Decimal Points</a:t>
            </a:r>
          </a:p>
        </p:txBody>
      </p:sp>
      <p:sp>
        <p:nvSpPr>
          <p:cNvPr id="55300" name="Rectangle 3">
            <a:extLst>
              <a:ext uri="{FF2B5EF4-FFF2-40B4-BE49-F238E27FC236}">
                <a16:creationId xmlns:a16="http://schemas.microsoft.com/office/drawing/2014/main" id="{FBAD4554-F406-9E4C-A24D-5741CA9855CE}"/>
              </a:ext>
            </a:extLst>
          </p:cNvPr>
          <p:cNvSpPr>
            <a:spLocks noGrp="1" noChangeArrowheads="1"/>
          </p:cNvSpPr>
          <p:nvPr>
            <p:ph type="body" idx="1"/>
          </p:nvPr>
        </p:nvSpPr>
        <p:spPr>
          <a:xfrm>
            <a:off x="228600" y="2084388"/>
            <a:ext cx="8686800" cy="998537"/>
          </a:xfrm>
        </p:spPr>
        <p:txBody>
          <a:bodyPr/>
          <a:lstStyle/>
          <a:p>
            <a:pPr marL="0" indent="0">
              <a:lnSpc>
                <a:spcPct val="90000"/>
              </a:lnSpc>
              <a:spcBef>
                <a:spcPct val="0"/>
              </a:spcBef>
              <a:buFont typeface="Monotype Sorts" pitchFamily="2" charset="2"/>
              <a:buNone/>
            </a:pPr>
            <a:r>
              <a:rPr lang="en-US" altLang="en-US"/>
              <a:t>Write a program that displays the sales tax with two digits after the decimal point.</a:t>
            </a:r>
          </a:p>
        </p:txBody>
      </p:sp>
      <p:sp>
        <p:nvSpPr>
          <p:cNvPr id="55301" name="Rectangle 4">
            <a:extLst>
              <a:ext uri="{FF2B5EF4-FFF2-40B4-BE49-F238E27FC236}">
                <a16:creationId xmlns:a16="http://schemas.microsoft.com/office/drawing/2014/main" id="{7660C5DD-802E-E345-AFBC-9BF9CD3232C5}"/>
              </a:ext>
            </a:extLst>
          </p:cNvPr>
          <p:cNvSpPr>
            <a:spLocks noChangeArrowheads="1"/>
          </p:cNvSpPr>
          <p:nvPr/>
        </p:nvSpPr>
        <p:spPr bwMode="auto">
          <a:xfrm>
            <a:off x="2190750" y="2881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55302" name="AutoShape 6">
            <a:hlinkClick r:id="rId2" action="ppaction://program" highlightClick="1"/>
            <a:extLst>
              <a:ext uri="{FF2B5EF4-FFF2-40B4-BE49-F238E27FC236}">
                <a16:creationId xmlns:a16="http://schemas.microsoft.com/office/drawing/2014/main" id="{4141F594-819C-A84F-99ED-B833B2C9E539}"/>
              </a:ext>
            </a:extLst>
          </p:cNvPr>
          <p:cNvSpPr>
            <a:spLocks noChangeArrowheads="1"/>
          </p:cNvSpPr>
          <p:nvPr/>
        </p:nvSpPr>
        <p:spPr bwMode="auto">
          <a:xfrm>
            <a:off x="6607175" y="5172075"/>
            <a:ext cx="730250" cy="379413"/>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latin typeface="Book Antiqua" panose="02040602050305030304" pitchFamily="18" charset="0"/>
              </a:rPr>
              <a:t>Run</a:t>
            </a:r>
            <a:endParaRPr lang="en-US" altLang="en-US" sz="2000"/>
          </a:p>
        </p:txBody>
      </p:sp>
      <p:sp>
        <p:nvSpPr>
          <p:cNvPr id="55303" name="Rectangle 7">
            <a:extLst>
              <a:ext uri="{FF2B5EF4-FFF2-40B4-BE49-F238E27FC236}">
                <a16:creationId xmlns:a16="http://schemas.microsoft.com/office/drawing/2014/main" id="{9F921921-C9B5-5C47-98C8-BB36769EF738}"/>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
        <p:nvSpPr>
          <p:cNvPr id="55304" name="Rectangle 9">
            <a:hlinkClick r:id="rId3"/>
            <a:extLst>
              <a:ext uri="{FF2B5EF4-FFF2-40B4-BE49-F238E27FC236}">
                <a16:creationId xmlns:a16="http://schemas.microsoft.com/office/drawing/2014/main" id="{B04AC0C0-9641-944C-A1A2-724EEB112DFF}"/>
              </a:ext>
            </a:extLst>
          </p:cNvPr>
          <p:cNvSpPr>
            <a:spLocks noChangeArrowheads="1"/>
          </p:cNvSpPr>
          <p:nvPr/>
        </p:nvSpPr>
        <p:spPr bwMode="auto">
          <a:xfrm>
            <a:off x="5224463" y="5170488"/>
            <a:ext cx="12779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SalesTax</a:t>
            </a:r>
            <a:endParaRPr lang="en-US" altLang="en-US" sz="2000" dirty="0"/>
          </a:p>
        </p:txBody>
      </p:sp>
      <p:sp>
        <p:nvSpPr>
          <p:cNvPr id="2" name="Rectangle 1">
            <a:extLst>
              <a:ext uri="{FF2B5EF4-FFF2-40B4-BE49-F238E27FC236}">
                <a16:creationId xmlns:a16="http://schemas.microsoft.com/office/drawing/2014/main" id="{DEC785D1-6FE1-054D-909F-8191F7FF3160}"/>
              </a:ext>
            </a:extLst>
          </p:cNvPr>
          <p:cNvSpPr/>
          <p:nvPr/>
        </p:nvSpPr>
        <p:spPr>
          <a:xfrm>
            <a:off x="710032" y="3314700"/>
            <a:ext cx="5321357" cy="2308324"/>
          </a:xfrm>
          <a:prstGeom prst="rect">
            <a:avLst/>
          </a:prstGeom>
        </p:spPr>
        <p:txBody>
          <a:bodyPr wrap="square">
            <a:spAutoFit/>
          </a:bodyPr>
          <a:lstStyle/>
          <a:p>
            <a:r>
              <a:rPr lang="en-US" b="1" dirty="0">
                <a:solidFill>
                  <a:srgbClr val="000FD6"/>
                </a:solidFill>
                <a:effectLst/>
              </a:rPr>
              <a:t>public</a:t>
            </a:r>
            <a:r>
              <a:rPr lang="en-US" dirty="0"/>
              <a:t> </a:t>
            </a:r>
            <a:r>
              <a:rPr lang="en-US" b="1" dirty="0">
                <a:solidFill>
                  <a:srgbClr val="000FD6"/>
                </a:solidFill>
                <a:effectLst/>
              </a:rPr>
              <a:t>class</a:t>
            </a:r>
            <a:r>
              <a:rPr lang="en-US" dirty="0"/>
              <a:t> </a:t>
            </a:r>
            <a:r>
              <a:rPr lang="en-US" dirty="0" err="1"/>
              <a:t>SalesTax</a:t>
            </a:r>
            <a:r>
              <a:rPr lang="en-US" dirty="0"/>
              <a:t> {</a:t>
            </a:r>
          </a:p>
          <a:p>
            <a:r>
              <a:rPr lang="en-US" dirty="0"/>
              <a:t>   </a:t>
            </a:r>
            <a:r>
              <a:rPr lang="en-US" b="1" dirty="0">
                <a:solidFill>
                  <a:srgbClr val="000FD6"/>
                </a:solidFill>
                <a:effectLst/>
              </a:rPr>
              <a:t>public</a:t>
            </a:r>
            <a:r>
              <a:rPr lang="en-US" dirty="0"/>
              <a:t> </a:t>
            </a:r>
            <a:r>
              <a:rPr lang="en-US" b="1" dirty="0">
                <a:solidFill>
                  <a:srgbClr val="000FD6"/>
                </a:solidFill>
                <a:effectLst/>
              </a:rPr>
              <a:t>static</a:t>
            </a:r>
            <a:r>
              <a:rPr lang="en-US" dirty="0"/>
              <a:t> </a:t>
            </a:r>
            <a:r>
              <a:rPr lang="en-US" b="1" dirty="0">
                <a:solidFill>
                  <a:srgbClr val="000FD6"/>
                </a:solidFill>
                <a:effectLst/>
              </a:rPr>
              <a:t>void</a:t>
            </a:r>
            <a:r>
              <a:rPr lang="en-US" dirty="0"/>
              <a:t> main(String[] </a:t>
            </a:r>
            <a:r>
              <a:rPr lang="en-US" dirty="0" err="1"/>
              <a:t>args</a:t>
            </a:r>
            <a:r>
              <a:rPr lang="en-US" dirty="0"/>
              <a:t>) { </a:t>
            </a:r>
          </a:p>
          <a:p>
            <a:r>
              <a:rPr lang="en-US" dirty="0"/>
              <a:t>      Scanner        input = </a:t>
            </a:r>
            <a:r>
              <a:rPr lang="en-US" b="1" dirty="0">
                <a:solidFill>
                  <a:srgbClr val="000FD6"/>
                </a:solidFill>
                <a:effectLst/>
              </a:rPr>
              <a:t>new</a:t>
            </a:r>
            <a:r>
              <a:rPr lang="en-US" dirty="0"/>
              <a:t> Scanner(</a:t>
            </a:r>
            <a:r>
              <a:rPr lang="en-US" dirty="0" err="1"/>
              <a:t>System.in</a:t>
            </a:r>
            <a:r>
              <a:rPr lang="en-US" dirty="0"/>
              <a:t>);    </a:t>
            </a:r>
          </a:p>
          <a:p>
            <a:r>
              <a:rPr lang="en-US" dirty="0"/>
              <a:t>      </a:t>
            </a:r>
            <a:r>
              <a:rPr lang="en-US" dirty="0" err="1"/>
              <a:t>System.out.print</a:t>
            </a:r>
            <a:r>
              <a:rPr lang="en-US" dirty="0"/>
              <a:t>(</a:t>
            </a:r>
            <a:r>
              <a:rPr lang="en-US" dirty="0">
                <a:solidFill>
                  <a:srgbClr val="007D9F"/>
                </a:solidFill>
                <a:effectLst/>
              </a:rPr>
              <a:t>"Enter purchase amount: "</a:t>
            </a:r>
            <a:r>
              <a:rPr lang="en-US" dirty="0"/>
              <a:t>); </a:t>
            </a:r>
          </a:p>
          <a:p>
            <a:r>
              <a:rPr lang="en-US" b="1" dirty="0">
                <a:solidFill>
                  <a:srgbClr val="000FD6"/>
                </a:solidFill>
                <a:effectLst/>
              </a:rPr>
              <a:t>       double</a:t>
            </a:r>
            <a:r>
              <a:rPr lang="en-US" dirty="0"/>
              <a:t> </a:t>
            </a:r>
            <a:r>
              <a:rPr lang="en-US" dirty="0" err="1"/>
              <a:t>purchaseAmount</a:t>
            </a:r>
            <a:r>
              <a:rPr lang="en-US" dirty="0"/>
              <a:t> = </a:t>
            </a:r>
            <a:r>
              <a:rPr lang="en-US" dirty="0" err="1"/>
              <a:t>input.nextDouble</a:t>
            </a:r>
            <a:r>
              <a:rPr lang="en-US" dirty="0"/>
              <a:t>(); </a:t>
            </a:r>
            <a:r>
              <a:rPr lang="en-US" b="1" dirty="0">
                <a:solidFill>
                  <a:srgbClr val="000FD6"/>
                </a:solidFill>
                <a:effectLst/>
              </a:rPr>
              <a:t>double</a:t>
            </a:r>
            <a:r>
              <a:rPr lang="en-US" dirty="0"/>
              <a:t> tax = </a:t>
            </a:r>
            <a:r>
              <a:rPr lang="en-US" dirty="0" err="1"/>
              <a:t>purchaseAmount</a:t>
            </a:r>
            <a:r>
              <a:rPr lang="en-US" dirty="0"/>
              <a:t> * </a:t>
            </a:r>
            <a:r>
              <a:rPr lang="en-US" dirty="0">
                <a:solidFill>
                  <a:srgbClr val="007D9F"/>
                </a:solidFill>
                <a:effectLst/>
              </a:rPr>
              <a:t>0.06</a:t>
            </a:r>
            <a:r>
              <a:rPr lang="en-US" dirty="0"/>
              <a:t>; </a:t>
            </a:r>
            <a:r>
              <a:rPr lang="en-US" dirty="0" err="1"/>
              <a:t>System.out.println</a:t>
            </a:r>
            <a:r>
              <a:rPr lang="en-US" dirty="0"/>
              <a:t>(</a:t>
            </a:r>
            <a:r>
              <a:rPr lang="en-US" dirty="0">
                <a:solidFill>
                  <a:srgbClr val="007D9F"/>
                </a:solidFill>
                <a:effectLst/>
              </a:rPr>
              <a:t>"Sales tax is "</a:t>
            </a:r>
            <a:r>
              <a:rPr lang="en-US" dirty="0"/>
              <a:t> + (</a:t>
            </a:r>
            <a:r>
              <a:rPr lang="en-US" b="1" dirty="0" err="1">
                <a:solidFill>
                  <a:srgbClr val="000FD6"/>
                </a:solidFill>
                <a:effectLst/>
              </a:rPr>
              <a:t>int</a:t>
            </a:r>
            <a:r>
              <a:rPr lang="en-US" dirty="0"/>
              <a:t>)(tax * </a:t>
            </a:r>
            <a:r>
              <a:rPr lang="en-US" dirty="0">
                <a:solidFill>
                  <a:srgbClr val="007D9F"/>
                </a:solidFill>
                <a:effectLst/>
              </a:rPr>
              <a:t>100</a:t>
            </a:r>
            <a:r>
              <a:rPr lang="en-US" dirty="0"/>
              <a:t>) / </a:t>
            </a:r>
            <a:r>
              <a:rPr lang="en-US" dirty="0">
                <a:solidFill>
                  <a:srgbClr val="007D9F"/>
                </a:solidFill>
                <a:effectLst/>
              </a:rPr>
              <a:t>100.0</a:t>
            </a:r>
            <a:r>
              <a:rPr lang="en-US" dirty="0"/>
              <a:t>); </a:t>
            </a:r>
          </a:p>
          <a:p>
            <a:r>
              <a:rPr lang="en-US" dirty="0"/>
              <a:t>  } </a:t>
            </a:r>
          </a:p>
          <a:p>
            <a:r>
              <a:rPr lang="en-US" dirty="0"/>
              <a: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0887D29E-E7E9-9047-BEC2-DC2B96DA0F4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7498B28-7018-944A-A225-56A6F2CF4505}" type="slidenum">
              <a:rPr lang="en-US" altLang="en-US" sz="1400" smtClean="0"/>
              <a:pPr>
                <a:spcBef>
                  <a:spcPct val="0"/>
                </a:spcBef>
                <a:buClrTx/>
                <a:buSzTx/>
                <a:buFontTx/>
                <a:buNone/>
              </a:pPr>
              <a:t>35</a:t>
            </a:fld>
            <a:endParaRPr lang="en-US" altLang="en-US" sz="1400"/>
          </a:p>
        </p:txBody>
      </p:sp>
      <p:sp>
        <p:nvSpPr>
          <p:cNvPr id="56323" name="Rectangle 2">
            <a:extLst>
              <a:ext uri="{FF2B5EF4-FFF2-40B4-BE49-F238E27FC236}">
                <a16:creationId xmlns:a16="http://schemas.microsoft.com/office/drawing/2014/main" id="{5F032467-C736-E041-AEA9-008F89C227BD}"/>
              </a:ext>
            </a:extLst>
          </p:cNvPr>
          <p:cNvSpPr>
            <a:spLocks noGrp="1" noChangeArrowheads="1"/>
          </p:cNvSpPr>
          <p:nvPr>
            <p:ph type="title"/>
          </p:nvPr>
        </p:nvSpPr>
        <p:spPr>
          <a:xfrm>
            <a:off x="269875" y="357188"/>
            <a:ext cx="8642350" cy="958850"/>
          </a:xfrm>
        </p:spPr>
        <p:txBody>
          <a:bodyPr/>
          <a:lstStyle/>
          <a:p>
            <a:r>
              <a:rPr lang="en-US" altLang="en-US"/>
              <a:t>Casting in an Augmented Expression </a:t>
            </a:r>
          </a:p>
        </p:txBody>
      </p:sp>
      <p:sp>
        <p:nvSpPr>
          <p:cNvPr id="56324" name="Rectangle 3">
            <a:extLst>
              <a:ext uri="{FF2B5EF4-FFF2-40B4-BE49-F238E27FC236}">
                <a16:creationId xmlns:a16="http://schemas.microsoft.com/office/drawing/2014/main" id="{29C9888E-5B50-894C-847D-FF52035D5676}"/>
              </a:ext>
            </a:extLst>
          </p:cNvPr>
          <p:cNvSpPr>
            <a:spLocks noGrp="1" noChangeArrowheads="1"/>
          </p:cNvSpPr>
          <p:nvPr>
            <p:ph type="body" idx="1"/>
          </p:nvPr>
        </p:nvSpPr>
        <p:spPr>
          <a:xfrm>
            <a:off x="231775" y="1662113"/>
            <a:ext cx="8912225" cy="4724400"/>
          </a:xfrm>
        </p:spPr>
        <p:txBody>
          <a:bodyPr/>
          <a:lstStyle/>
          <a:p>
            <a:pPr marL="0" indent="0">
              <a:buFont typeface="Monotype Sorts" pitchFamily="2" charset="2"/>
              <a:buNone/>
            </a:pPr>
            <a:r>
              <a:rPr lang="en-US" altLang="en-US"/>
              <a:t>In Java, an augmented expression of the form </a:t>
            </a:r>
            <a:r>
              <a:rPr lang="en-US" altLang="en-US" b="1"/>
              <a:t>x1 op= x2</a:t>
            </a:r>
            <a:r>
              <a:rPr lang="en-US" altLang="en-US"/>
              <a:t> is implemented as </a:t>
            </a:r>
            <a:r>
              <a:rPr lang="en-US" altLang="en-US" b="1"/>
              <a:t>x1 = (T)(x1 op x2)</a:t>
            </a:r>
            <a:r>
              <a:rPr lang="en-US" altLang="en-US"/>
              <a:t>, where </a:t>
            </a:r>
            <a:r>
              <a:rPr lang="en-US" altLang="en-US" b="1"/>
              <a:t>T</a:t>
            </a:r>
            <a:r>
              <a:rPr lang="en-US" altLang="en-US"/>
              <a:t> is the type for </a:t>
            </a:r>
            <a:r>
              <a:rPr lang="en-US" altLang="en-US" b="1"/>
              <a:t>x1</a:t>
            </a:r>
            <a:r>
              <a:rPr lang="en-US" altLang="en-US"/>
              <a:t>. Therefore, the following code is correct.</a:t>
            </a:r>
            <a:endParaRPr lang="en-US" altLang="en-US" b="1"/>
          </a:p>
          <a:p>
            <a:pPr marL="0" indent="0">
              <a:buFont typeface="Monotype Sorts" pitchFamily="2" charset="2"/>
              <a:buNone/>
            </a:pPr>
            <a:r>
              <a:rPr lang="en-US" altLang="en-US" b="1"/>
              <a:t>int</a:t>
            </a:r>
            <a:r>
              <a:rPr lang="en-US" altLang="en-US"/>
              <a:t> sum = </a:t>
            </a:r>
            <a:r>
              <a:rPr lang="en-US" altLang="en-US" b="1"/>
              <a:t>0</a:t>
            </a:r>
            <a:r>
              <a:rPr lang="en-US" altLang="en-US"/>
              <a:t>;</a:t>
            </a:r>
          </a:p>
          <a:p>
            <a:pPr marL="0" indent="0">
              <a:buFont typeface="Monotype Sorts" pitchFamily="2" charset="2"/>
              <a:buNone/>
            </a:pPr>
            <a:r>
              <a:rPr lang="en-US" altLang="en-US"/>
              <a:t>sum += </a:t>
            </a:r>
            <a:r>
              <a:rPr lang="en-US" altLang="en-US" b="1"/>
              <a:t>4.5</a:t>
            </a:r>
            <a:r>
              <a:rPr lang="en-US" altLang="en-US"/>
              <a:t>; // sum becomes 4 after this statement</a:t>
            </a:r>
          </a:p>
          <a:p>
            <a:pPr marL="0" indent="0">
              <a:buFont typeface="Monotype Sorts" pitchFamily="2" charset="2"/>
              <a:buNone/>
            </a:pPr>
            <a:endParaRPr lang="en-US" altLang="en-US" b="1"/>
          </a:p>
          <a:p>
            <a:pPr marL="0" indent="0">
              <a:buFont typeface="Monotype Sorts" pitchFamily="2" charset="2"/>
              <a:buNone/>
            </a:pPr>
            <a:r>
              <a:rPr lang="en-US" altLang="en-US" b="1"/>
              <a:t>sum += 4.5</a:t>
            </a:r>
            <a:r>
              <a:rPr lang="en-US" altLang="en-US"/>
              <a:t> is equivalent to </a:t>
            </a:r>
            <a:r>
              <a:rPr lang="en-US" altLang="en-US" b="1"/>
              <a:t>sum = (int)(sum + 4.5)</a:t>
            </a:r>
            <a:r>
              <a:rPr lang="en-US" altLang="en-US"/>
              <a:t>. </a:t>
            </a:r>
          </a:p>
        </p:txBody>
      </p:sp>
      <p:sp>
        <p:nvSpPr>
          <p:cNvPr id="56325" name="Rectangle 7">
            <a:extLst>
              <a:ext uri="{FF2B5EF4-FFF2-40B4-BE49-F238E27FC236}">
                <a16:creationId xmlns:a16="http://schemas.microsoft.com/office/drawing/2014/main" id="{41DE418C-6740-504E-A3D4-D883313BBB43}"/>
              </a:ext>
            </a:extLst>
          </p:cNvPr>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160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a:extLst>
              <a:ext uri="{FF2B5EF4-FFF2-40B4-BE49-F238E27FC236}">
                <a16:creationId xmlns:a16="http://schemas.microsoft.com/office/drawing/2014/main" id="{B59F47AF-BD52-2F48-9EDB-528E82BEC90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76DC4EC-D94A-E441-8FA3-142B8AE7096E}" type="slidenum">
              <a:rPr lang="en-US" altLang="en-US" sz="1400" smtClean="0"/>
              <a:pPr>
                <a:spcBef>
                  <a:spcPct val="0"/>
                </a:spcBef>
                <a:buClrTx/>
                <a:buSzTx/>
                <a:buFontTx/>
                <a:buNone/>
              </a:pPr>
              <a:t>36</a:t>
            </a:fld>
            <a:endParaRPr lang="en-US" altLang="en-US" sz="1400"/>
          </a:p>
        </p:txBody>
      </p:sp>
      <p:sp>
        <p:nvSpPr>
          <p:cNvPr id="66563" name="Rectangle 2">
            <a:extLst>
              <a:ext uri="{FF2B5EF4-FFF2-40B4-BE49-F238E27FC236}">
                <a16:creationId xmlns:a16="http://schemas.microsoft.com/office/drawing/2014/main" id="{AA3CC61A-9193-304B-9CD7-B7F0FA30B9E0}"/>
              </a:ext>
            </a:extLst>
          </p:cNvPr>
          <p:cNvSpPr>
            <a:spLocks noGrp="1" noChangeArrowheads="1"/>
          </p:cNvSpPr>
          <p:nvPr>
            <p:ph type="title"/>
          </p:nvPr>
        </p:nvSpPr>
        <p:spPr>
          <a:xfrm>
            <a:off x="685800" y="0"/>
            <a:ext cx="7772400" cy="1428750"/>
          </a:xfrm>
        </p:spPr>
        <p:txBody>
          <a:bodyPr/>
          <a:lstStyle/>
          <a:p>
            <a:r>
              <a:rPr lang="en-US" altLang="en-US"/>
              <a:t>Problem:</a:t>
            </a:r>
            <a:br>
              <a:rPr lang="en-US" altLang="en-US"/>
            </a:br>
            <a:r>
              <a:rPr lang="en-US" altLang="en-US"/>
              <a:t> Computing Loan Payments</a:t>
            </a:r>
            <a:endParaRPr lang="en-US" altLang="en-US" sz="5400"/>
          </a:p>
        </p:txBody>
      </p:sp>
      <p:sp>
        <p:nvSpPr>
          <p:cNvPr id="66564" name="AutoShape 4">
            <a:hlinkClick r:id="rId3" action="ppaction://program" highlightClick="1"/>
            <a:extLst>
              <a:ext uri="{FF2B5EF4-FFF2-40B4-BE49-F238E27FC236}">
                <a16:creationId xmlns:a16="http://schemas.microsoft.com/office/drawing/2014/main" id="{28763BAD-3325-A14F-AE15-4F56B9ECC409}"/>
              </a:ext>
            </a:extLst>
          </p:cNvPr>
          <p:cNvSpPr>
            <a:spLocks noChangeArrowheads="1"/>
          </p:cNvSpPr>
          <p:nvPr/>
        </p:nvSpPr>
        <p:spPr bwMode="auto">
          <a:xfrm>
            <a:off x="7105650" y="5872163"/>
            <a:ext cx="692150" cy="376237"/>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latin typeface="Book Antiqua" panose="02040602050305030304" pitchFamily="18" charset="0"/>
              </a:rPr>
              <a:t>Run</a:t>
            </a:r>
            <a:endParaRPr lang="en-US" altLang="en-US" sz="1800"/>
          </a:p>
        </p:txBody>
      </p:sp>
      <p:sp>
        <p:nvSpPr>
          <p:cNvPr id="66565" name="Text Box 5">
            <a:extLst>
              <a:ext uri="{FF2B5EF4-FFF2-40B4-BE49-F238E27FC236}">
                <a16:creationId xmlns:a16="http://schemas.microsoft.com/office/drawing/2014/main" id="{471797C3-EE0E-044C-A75A-9BBDEBA9FF71}"/>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66566" name="Text Box 6">
            <a:extLst>
              <a:ext uri="{FF2B5EF4-FFF2-40B4-BE49-F238E27FC236}">
                <a16:creationId xmlns:a16="http://schemas.microsoft.com/office/drawing/2014/main" id="{E70265AB-3AB9-6546-9C65-0D5276589A1B}"/>
              </a:ext>
            </a:extLst>
          </p:cNvPr>
          <p:cNvSpPr txBox="1">
            <a:spLocks noChangeArrowheads="1"/>
          </p:cNvSpPr>
          <p:nvPr/>
        </p:nvSpPr>
        <p:spPr bwMode="auto">
          <a:xfrm>
            <a:off x="838200" y="1676400"/>
            <a:ext cx="7696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a:t>This program lets the user enter the interest rate, number of years, and loan amount, and computes monthly payment and total payment.</a:t>
            </a:r>
            <a:endParaRPr lang="en-US" altLang="en-US" sz="2400"/>
          </a:p>
        </p:txBody>
      </p:sp>
      <p:graphicFrame>
        <p:nvGraphicFramePr>
          <p:cNvPr id="66567" name="Object 7">
            <a:extLst>
              <a:ext uri="{FF2B5EF4-FFF2-40B4-BE49-F238E27FC236}">
                <a16:creationId xmlns:a16="http://schemas.microsoft.com/office/drawing/2014/main" id="{5E8A67CB-C56E-3F4E-A429-CE863629F90C}"/>
              </a:ext>
            </a:extLst>
          </p:cNvPr>
          <p:cNvGraphicFramePr>
            <a:graphicFrameLocks noChangeAspect="1"/>
          </p:cNvGraphicFramePr>
          <p:nvPr/>
        </p:nvGraphicFramePr>
        <p:xfrm>
          <a:off x="231775" y="4043363"/>
          <a:ext cx="8682038" cy="1331912"/>
        </p:xfrm>
        <a:graphic>
          <a:graphicData uri="http://schemas.openxmlformats.org/presentationml/2006/ole">
            <mc:AlternateContent xmlns:mc="http://schemas.openxmlformats.org/markup-compatibility/2006">
              <mc:Choice xmlns:v="urn:schemas-microsoft-com:vml" Requires="v">
                <p:oleObj spid="_x0000_s66581" name="Equation" r:id="rId4" imgW="85140800" imgH="13169900" progId="Equation.3">
                  <p:embed/>
                </p:oleObj>
              </mc:Choice>
              <mc:Fallback>
                <p:oleObj name="Equation" r:id="rId4" imgW="85140800" imgH="131699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75" y="4043363"/>
                        <a:ext cx="8682038"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6568" name="Rectangle 9">
            <a:hlinkClick r:id="rId6"/>
            <a:extLst>
              <a:ext uri="{FF2B5EF4-FFF2-40B4-BE49-F238E27FC236}">
                <a16:creationId xmlns:a16="http://schemas.microsoft.com/office/drawing/2014/main" id="{A3C2E9DE-6429-AA49-BD9F-74E376EF733C}"/>
              </a:ext>
            </a:extLst>
          </p:cNvPr>
          <p:cNvSpPr>
            <a:spLocks noChangeArrowheads="1"/>
          </p:cNvSpPr>
          <p:nvPr/>
        </p:nvSpPr>
        <p:spPr bwMode="auto">
          <a:xfrm>
            <a:off x="5302250" y="5867400"/>
            <a:ext cx="17272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ComputeLoan</a:t>
            </a:r>
            <a:endParaRPr lang="en-US" altLang="en-US" sz="2000"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4424F9-AF01-CF45-97C8-D6F90C8CD304}"/>
              </a:ext>
            </a:extLst>
          </p:cNvPr>
          <p:cNvSpPr>
            <a:spLocks noGrp="1"/>
          </p:cNvSpPr>
          <p:nvPr>
            <p:ph idx="1"/>
          </p:nvPr>
        </p:nvSpPr>
        <p:spPr>
          <a:xfrm>
            <a:off x="462665" y="285749"/>
            <a:ext cx="7772400" cy="5908411"/>
          </a:xfrm>
        </p:spPr>
        <p:txBody>
          <a:bodyPr/>
          <a:lstStyle/>
          <a:p>
            <a:r>
              <a:rPr lang="en-US" sz="1400" dirty="0"/>
              <a:t>public class </a:t>
            </a:r>
            <a:r>
              <a:rPr lang="en-US" sz="1400" dirty="0" err="1"/>
              <a:t>ComputeLoan</a:t>
            </a:r>
            <a:r>
              <a:rPr lang="en-US" sz="1400" dirty="0"/>
              <a:t> {</a:t>
            </a:r>
          </a:p>
          <a:p>
            <a:r>
              <a:rPr lang="en-US" sz="1400" dirty="0"/>
              <a:t>    public static void main(String[] </a:t>
            </a:r>
            <a:r>
              <a:rPr lang="en-US" sz="1400" dirty="0" err="1"/>
              <a:t>args</a:t>
            </a:r>
            <a:r>
              <a:rPr lang="en-US" sz="1400" dirty="0"/>
              <a:t>) {   </a:t>
            </a:r>
          </a:p>
          <a:p>
            <a:r>
              <a:rPr lang="en-US" sz="1400" dirty="0"/>
              <a:t>    Scanner input = new Scanner(</a:t>
            </a:r>
            <a:r>
              <a:rPr lang="en-US" sz="1400" dirty="0" err="1"/>
              <a:t>System.in</a:t>
            </a:r>
            <a:r>
              <a:rPr lang="en-US" sz="1400" dirty="0"/>
              <a:t>);</a:t>
            </a:r>
          </a:p>
          <a:p>
            <a:pPr marL="0" indent="0">
              <a:buNone/>
            </a:pPr>
            <a:r>
              <a:rPr lang="en-US" sz="1400" dirty="0"/>
              <a:t>            </a:t>
            </a:r>
            <a:r>
              <a:rPr lang="en-US" sz="1400" dirty="0" err="1"/>
              <a:t>System.out.print</a:t>
            </a:r>
            <a:r>
              <a:rPr lang="en-US" sz="1400" dirty="0"/>
              <a:t>("Enter yearly interest rate, for example 8.25: ");</a:t>
            </a:r>
          </a:p>
          <a:p>
            <a:r>
              <a:rPr lang="en-US" sz="1400" dirty="0"/>
              <a:t>    double </a:t>
            </a:r>
            <a:r>
              <a:rPr lang="en-US" sz="1400" dirty="0" err="1"/>
              <a:t>annualInterestRate</a:t>
            </a:r>
            <a:r>
              <a:rPr lang="en-US" sz="1400" dirty="0"/>
              <a:t> = </a:t>
            </a:r>
            <a:r>
              <a:rPr lang="en-US" sz="1400" dirty="0" err="1"/>
              <a:t>input.nextDouble</a:t>
            </a:r>
            <a:r>
              <a:rPr lang="en-US" sz="1400" dirty="0"/>
              <a:t>();</a:t>
            </a:r>
          </a:p>
          <a:p>
            <a:r>
              <a:rPr lang="en-US" sz="1400" dirty="0"/>
              <a:t>    </a:t>
            </a:r>
          </a:p>
          <a:p>
            <a:r>
              <a:rPr lang="en-US" sz="1400" dirty="0"/>
              <a:t>    double </a:t>
            </a:r>
            <a:r>
              <a:rPr lang="en-US" sz="1400" dirty="0" err="1"/>
              <a:t>monthlyInterestRate</a:t>
            </a:r>
            <a:r>
              <a:rPr lang="en-US" sz="1400" dirty="0"/>
              <a:t> = </a:t>
            </a:r>
            <a:r>
              <a:rPr lang="en-US" sz="1400" dirty="0" err="1"/>
              <a:t>annualInterestRate</a:t>
            </a:r>
            <a:r>
              <a:rPr lang="en-US" sz="1400" dirty="0"/>
              <a:t> / 1200;</a:t>
            </a:r>
          </a:p>
          <a:p>
            <a:pPr marL="0" indent="0">
              <a:buNone/>
            </a:pPr>
            <a:r>
              <a:rPr lang="en-US" sz="1400" dirty="0"/>
              <a:t>            </a:t>
            </a:r>
            <a:r>
              <a:rPr lang="en-US" sz="1400" dirty="0" err="1"/>
              <a:t>System.out.print</a:t>
            </a:r>
            <a:r>
              <a:rPr lang="en-US" sz="1400" dirty="0"/>
              <a:t>( "Enter number of years as an integer, for example 5: ");</a:t>
            </a:r>
          </a:p>
          <a:p>
            <a:r>
              <a:rPr lang="en-US" sz="1400" dirty="0"/>
              <a:t>    </a:t>
            </a:r>
            <a:r>
              <a:rPr lang="en-US" sz="1400" dirty="0" err="1"/>
              <a:t>int</a:t>
            </a:r>
            <a:r>
              <a:rPr lang="en-US" sz="1400" dirty="0"/>
              <a:t> </a:t>
            </a:r>
            <a:r>
              <a:rPr lang="en-US" sz="1400" dirty="0" err="1"/>
              <a:t>numberOfYears</a:t>
            </a:r>
            <a:r>
              <a:rPr lang="en-US" sz="1400" dirty="0"/>
              <a:t> = </a:t>
            </a:r>
            <a:r>
              <a:rPr lang="en-US" sz="1400" dirty="0" err="1"/>
              <a:t>input.nextInt</a:t>
            </a:r>
            <a:r>
              <a:rPr lang="en-US" sz="1400" dirty="0"/>
              <a:t>();</a:t>
            </a:r>
          </a:p>
          <a:p>
            <a:r>
              <a:rPr lang="en-US" sz="1400" dirty="0"/>
              <a:t>    </a:t>
            </a:r>
          </a:p>
          <a:p>
            <a:r>
              <a:rPr lang="en-US" sz="1400" dirty="0"/>
              <a:t>    </a:t>
            </a:r>
            <a:r>
              <a:rPr lang="en-US" sz="1400" dirty="0" err="1"/>
              <a:t>System.out.print</a:t>
            </a:r>
            <a:r>
              <a:rPr lang="en-US" sz="1400" dirty="0"/>
              <a:t>("Enter loan amount, for example 120000.95: ");</a:t>
            </a:r>
          </a:p>
          <a:p>
            <a:r>
              <a:rPr lang="en-US" sz="1400" dirty="0"/>
              <a:t>    double </a:t>
            </a:r>
            <a:r>
              <a:rPr lang="en-US" sz="1400" dirty="0" err="1"/>
              <a:t>loanAmount</a:t>
            </a:r>
            <a:r>
              <a:rPr lang="en-US" sz="1400" dirty="0"/>
              <a:t> = </a:t>
            </a:r>
            <a:r>
              <a:rPr lang="en-US" sz="1400" dirty="0" err="1"/>
              <a:t>input.nextDouble</a:t>
            </a:r>
            <a:r>
              <a:rPr lang="en-US" sz="1400" dirty="0"/>
              <a:t>();</a:t>
            </a:r>
          </a:p>
          <a:p>
            <a:r>
              <a:rPr lang="en-US" sz="1400" dirty="0"/>
              <a:t>    </a:t>
            </a:r>
          </a:p>
          <a:p>
            <a:r>
              <a:rPr lang="en-US" sz="1400" dirty="0"/>
              <a:t>    double </a:t>
            </a:r>
            <a:r>
              <a:rPr lang="en-US" sz="1400" dirty="0" err="1"/>
              <a:t>monthlyPayment</a:t>
            </a:r>
            <a:r>
              <a:rPr lang="en-US" sz="1400" dirty="0"/>
              <a:t> = </a:t>
            </a:r>
            <a:r>
              <a:rPr lang="en-US" sz="1400" dirty="0" err="1"/>
              <a:t>loanAmount</a:t>
            </a:r>
            <a:r>
              <a:rPr lang="en-US" sz="1400" dirty="0"/>
              <a:t> * </a:t>
            </a:r>
            <a:r>
              <a:rPr lang="en-US" sz="1400" dirty="0" err="1"/>
              <a:t>monthlyInterestRate</a:t>
            </a:r>
            <a:r>
              <a:rPr lang="en-US" sz="1400" dirty="0"/>
              <a:t> / (1</a:t>
            </a:r>
          </a:p>
          <a:p>
            <a:r>
              <a:rPr lang="en-US" sz="1400" dirty="0"/>
              <a:t>      - 1 / </a:t>
            </a:r>
            <a:r>
              <a:rPr lang="en-US" sz="1400" dirty="0" err="1"/>
              <a:t>Math.pow</a:t>
            </a:r>
            <a:r>
              <a:rPr lang="en-US" sz="1400" dirty="0"/>
              <a:t>(1 + </a:t>
            </a:r>
            <a:r>
              <a:rPr lang="en-US" sz="1400" dirty="0" err="1"/>
              <a:t>monthlyInterestRate</a:t>
            </a:r>
            <a:r>
              <a:rPr lang="en-US" sz="1400" dirty="0"/>
              <a:t>, </a:t>
            </a:r>
            <a:r>
              <a:rPr lang="en-US" sz="1400" dirty="0" err="1"/>
              <a:t>numberOfYears</a:t>
            </a:r>
            <a:r>
              <a:rPr lang="en-US" sz="1400" dirty="0"/>
              <a:t> * 12));</a:t>
            </a:r>
          </a:p>
          <a:p>
            <a:r>
              <a:rPr lang="en-US" sz="1400" dirty="0"/>
              <a:t>    double </a:t>
            </a:r>
            <a:r>
              <a:rPr lang="en-US" sz="1400" dirty="0" err="1"/>
              <a:t>totalPayment</a:t>
            </a:r>
            <a:r>
              <a:rPr lang="en-US" sz="1400" dirty="0"/>
              <a:t> = </a:t>
            </a:r>
            <a:r>
              <a:rPr lang="en-US" sz="1400" dirty="0" err="1"/>
              <a:t>monthlyPayment</a:t>
            </a:r>
            <a:r>
              <a:rPr lang="en-US" sz="1400" dirty="0"/>
              <a:t> * </a:t>
            </a:r>
            <a:r>
              <a:rPr lang="en-US" sz="1400" dirty="0" err="1"/>
              <a:t>numberOfYears</a:t>
            </a:r>
            <a:r>
              <a:rPr lang="en-US" sz="1400" dirty="0"/>
              <a:t> * 12;</a:t>
            </a:r>
          </a:p>
          <a:p>
            <a:endParaRPr lang="en-US" sz="1400" dirty="0"/>
          </a:p>
          <a:p>
            <a:r>
              <a:rPr lang="en-US" sz="1400" dirty="0" err="1"/>
              <a:t>System.out.println</a:t>
            </a:r>
            <a:r>
              <a:rPr lang="en-US" sz="1400" dirty="0"/>
              <a:t>("The monthly payment is $" + </a:t>
            </a:r>
          </a:p>
          <a:p>
            <a:r>
              <a:rPr lang="en-US" sz="1400" dirty="0"/>
              <a:t>      (</a:t>
            </a:r>
            <a:r>
              <a:rPr lang="en-US" sz="1400" dirty="0" err="1"/>
              <a:t>int</a:t>
            </a:r>
            <a:r>
              <a:rPr lang="en-US" sz="1400" dirty="0"/>
              <a:t>)(</a:t>
            </a:r>
            <a:r>
              <a:rPr lang="en-US" sz="1400" dirty="0" err="1"/>
              <a:t>monthlyPayment</a:t>
            </a:r>
            <a:r>
              <a:rPr lang="en-US" sz="1400" dirty="0"/>
              <a:t> * 100) / 100.0);</a:t>
            </a:r>
          </a:p>
          <a:p>
            <a:r>
              <a:rPr lang="en-US" sz="1400" dirty="0"/>
              <a:t>    </a:t>
            </a:r>
            <a:r>
              <a:rPr lang="en-US" sz="1400" dirty="0" err="1"/>
              <a:t>System.out.println</a:t>
            </a:r>
            <a:r>
              <a:rPr lang="en-US" sz="1400" dirty="0"/>
              <a:t>("The total payment is $" + </a:t>
            </a:r>
          </a:p>
          <a:p>
            <a:r>
              <a:rPr lang="en-US" sz="1400" dirty="0"/>
              <a:t>      (</a:t>
            </a:r>
            <a:r>
              <a:rPr lang="en-US" sz="1400" dirty="0" err="1"/>
              <a:t>int</a:t>
            </a:r>
            <a:r>
              <a:rPr lang="en-US" sz="1400" dirty="0"/>
              <a:t>)(</a:t>
            </a:r>
            <a:r>
              <a:rPr lang="en-US" sz="1400" dirty="0" err="1"/>
              <a:t>totalPayment</a:t>
            </a:r>
            <a:r>
              <a:rPr lang="en-US" sz="1400" dirty="0"/>
              <a:t> * 100) / 100.0);</a:t>
            </a:r>
          </a:p>
          <a:p>
            <a:r>
              <a:rPr lang="en-US" sz="1400" dirty="0"/>
              <a:t>  }</a:t>
            </a:r>
          </a:p>
          <a:p>
            <a:r>
              <a:rPr lang="en-US" sz="1400" dirty="0"/>
              <a:t>}</a:t>
            </a:r>
          </a:p>
        </p:txBody>
      </p:sp>
      <p:sp>
        <p:nvSpPr>
          <p:cNvPr id="4" name="Slide Number Placeholder 3">
            <a:extLst>
              <a:ext uri="{FF2B5EF4-FFF2-40B4-BE49-F238E27FC236}">
                <a16:creationId xmlns:a16="http://schemas.microsoft.com/office/drawing/2014/main" id="{78E341A0-724F-2A4F-ABA7-471EF3CB4D30}"/>
              </a:ext>
            </a:extLst>
          </p:cNvPr>
          <p:cNvSpPr>
            <a:spLocks noGrp="1"/>
          </p:cNvSpPr>
          <p:nvPr>
            <p:ph type="sldNum" sz="quarter" idx="11"/>
          </p:nvPr>
        </p:nvSpPr>
        <p:spPr/>
        <p:txBody>
          <a:bodyPr/>
          <a:lstStyle/>
          <a:p>
            <a:pPr>
              <a:defRPr/>
            </a:pPr>
            <a:fld id="{D11A0241-8C90-3A48-BF28-64034C0B1654}" type="slidenum">
              <a:rPr lang="en-US" altLang="en-US" smtClean="0"/>
              <a:pPr>
                <a:defRPr/>
              </a:pPr>
              <a:t>37</a:t>
            </a:fld>
            <a:endParaRPr lang="en-US" altLang="en-US"/>
          </a:p>
        </p:txBody>
      </p:sp>
    </p:spTree>
    <p:extLst>
      <p:ext uri="{BB962C8B-B14F-4D97-AF65-F5344CB8AC3E}">
        <p14:creationId xmlns:p14="http://schemas.microsoft.com/office/powerpoint/2010/main" val="16328803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4">
            <a:extLst>
              <a:ext uri="{FF2B5EF4-FFF2-40B4-BE49-F238E27FC236}">
                <a16:creationId xmlns:a16="http://schemas.microsoft.com/office/drawing/2014/main" id="{5A4DEBD5-7399-5141-BC02-B57F7258D8A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5CB20A8-38B6-BC43-A4BD-E2D5A732DD67}" type="slidenum">
              <a:rPr lang="en-US" altLang="en-US" sz="1400" smtClean="0"/>
              <a:pPr>
                <a:spcBef>
                  <a:spcPct val="0"/>
                </a:spcBef>
                <a:buClrTx/>
                <a:buSzTx/>
                <a:buFontTx/>
                <a:buNone/>
              </a:pPr>
              <a:t>38</a:t>
            </a:fld>
            <a:endParaRPr lang="en-US" altLang="en-US" sz="1400"/>
          </a:p>
        </p:txBody>
      </p:sp>
      <p:sp>
        <p:nvSpPr>
          <p:cNvPr id="68611" name="Rectangle 2">
            <a:extLst>
              <a:ext uri="{FF2B5EF4-FFF2-40B4-BE49-F238E27FC236}">
                <a16:creationId xmlns:a16="http://schemas.microsoft.com/office/drawing/2014/main" id="{9842F1B9-8BCD-0D41-ACEA-998A8F6DCB33}"/>
              </a:ext>
            </a:extLst>
          </p:cNvPr>
          <p:cNvSpPr>
            <a:spLocks noGrp="1" noChangeArrowheads="1"/>
          </p:cNvSpPr>
          <p:nvPr>
            <p:ph type="title"/>
          </p:nvPr>
        </p:nvSpPr>
        <p:spPr>
          <a:xfrm>
            <a:off x="685800" y="0"/>
            <a:ext cx="7772400" cy="1428750"/>
          </a:xfrm>
        </p:spPr>
        <p:txBody>
          <a:bodyPr/>
          <a:lstStyle/>
          <a:p>
            <a:r>
              <a:rPr lang="en-US" altLang="en-US"/>
              <a:t>Common Errors and Pitfalls</a:t>
            </a:r>
            <a:endParaRPr lang="en-US" altLang="en-US" sz="5400"/>
          </a:p>
        </p:txBody>
      </p:sp>
      <p:sp>
        <p:nvSpPr>
          <p:cNvPr id="68612" name="Text Box 6">
            <a:extLst>
              <a:ext uri="{FF2B5EF4-FFF2-40B4-BE49-F238E27FC236}">
                <a16:creationId xmlns:a16="http://schemas.microsoft.com/office/drawing/2014/main" id="{27E4C0B2-1499-3044-81DA-2A76EA1D5AA2}"/>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68613" name="Rectangle 3">
            <a:extLst>
              <a:ext uri="{FF2B5EF4-FFF2-40B4-BE49-F238E27FC236}">
                <a16:creationId xmlns:a16="http://schemas.microsoft.com/office/drawing/2014/main" id="{4404551E-0B2A-064F-B4FA-A6C6BB53A29C}"/>
              </a:ext>
            </a:extLst>
          </p:cNvPr>
          <p:cNvSpPr txBox="1">
            <a:spLocks noChangeArrowheads="1"/>
          </p:cNvSpPr>
          <p:nvPr/>
        </p:nvSpPr>
        <p:spPr bwMode="auto">
          <a:xfrm>
            <a:off x="155575" y="1355725"/>
            <a:ext cx="8839200" cy="503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hangingPunct="1"/>
            <a:r>
              <a:rPr lang="en-US" altLang="en-US"/>
              <a:t>Common Error 1: Undeclared/Uninitialized Variables and Unused Variables </a:t>
            </a:r>
          </a:p>
          <a:p>
            <a:pPr hangingPunct="1"/>
            <a:r>
              <a:rPr lang="en-US" altLang="en-US"/>
              <a:t>Common Error 2: Integer Overflow</a:t>
            </a:r>
          </a:p>
          <a:p>
            <a:pPr hangingPunct="1"/>
            <a:r>
              <a:rPr lang="en-US" altLang="en-US"/>
              <a:t>Common Error 3: Round-off Errors</a:t>
            </a:r>
          </a:p>
          <a:p>
            <a:pPr hangingPunct="1"/>
            <a:r>
              <a:rPr lang="en-US" altLang="en-US"/>
              <a:t>Common Error 4: Unintended Integer Division</a:t>
            </a:r>
          </a:p>
          <a:p>
            <a:pPr hangingPunct="1"/>
            <a:r>
              <a:rPr lang="en-US" altLang="en-US"/>
              <a:t>Common Error 5: Redundant Input Objects</a:t>
            </a:r>
          </a:p>
          <a:p>
            <a:pPr hangingPunct="1"/>
            <a:endParaRPr lang="en-US" altLang="en-US"/>
          </a:p>
          <a:p>
            <a:pPr hangingPunct="1"/>
            <a:r>
              <a:rPr lang="en-US" altLang="en-US"/>
              <a:t>Common Pitfall 1: Redundant Input Objects</a:t>
            </a:r>
          </a:p>
          <a:p>
            <a:pPr hangingPunct="1"/>
            <a:endParaRPr lang="en-US" alt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a:extLst>
              <a:ext uri="{FF2B5EF4-FFF2-40B4-BE49-F238E27FC236}">
                <a16:creationId xmlns:a16="http://schemas.microsoft.com/office/drawing/2014/main" id="{EC1C2DDA-6E45-BA41-A9EA-7EE22F7ED21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45E74F8-4D09-FB42-BE9D-8AA402796674}" type="slidenum">
              <a:rPr lang="en-US" altLang="en-US" sz="1400" smtClean="0"/>
              <a:pPr>
                <a:spcBef>
                  <a:spcPct val="0"/>
                </a:spcBef>
                <a:buClrTx/>
                <a:buSzTx/>
                <a:buFontTx/>
                <a:buNone/>
              </a:pPr>
              <a:t>39</a:t>
            </a:fld>
            <a:endParaRPr lang="en-US" altLang="en-US" sz="1400"/>
          </a:p>
        </p:txBody>
      </p:sp>
      <p:sp>
        <p:nvSpPr>
          <p:cNvPr id="69635" name="Rectangle 2">
            <a:extLst>
              <a:ext uri="{FF2B5EF4-FFF2-40B4-BE49-F238E27FC236}">
                <a16:creationId xmlns:a16="http://schemas.microsoft.com/office/drawing/2014/main" id="{6A2C07D1-A73D-8048-AF0B-7248C29E46D1}"/>
              </a:ext>
            </a:extLst>
          </p:cNvPr>
          <p:cNvSpPr>
            <a:spLocks noGrp="1" noChangeArrowheads="1"/>
          </p:cNvSpPr>
          <p:nvPr>
            <p:ph type="title"/>
          </p:nvPr>
        </p:nvSpPr>
        <p:spPr>
          <a:xfrm>
            <a:off x="155575" y="357188"/>
            <a:ext cx="8839200" cy="1804987"/>
          </a:xfrm>
        </p:spPr>
        <p:txBody>
          <a:bodyPr/>
          <a:lstStyle/>
          <a:p>
            <a:pPr hangingPunct="1"/>
            <a:r>
              <a:rPr lang="en-US" altLang="en-US"/>
              <a:t>Common Error 1: Undeclared/Uninitialized Variables and Unused Variables </a:t>
            </a:r>
          </a:p>
        </p:txBody>
      </p:sp>
      <p:sp>
        <p:nvSpPr>
          <p:cNvPr id="69636" name="Text Box 6">
            <a:extLst>
              <a:ext uri="{FF2B5EF4-FFF2-40B4-BE49-F238E27FC236}">
                <a16:creationId xmlns:a16="http://schemas.microsoft.com/office/drawing/2014/main" id="{887229AA-EDB5-DF4B-AB49-7F90DA3BE22D}"/>
              </a:ext>
            </a:extLst>
          </p:cNvPr>
          <p:cNvSpPr txBox="1">
            <a:spLocks noChangeArrowheads="1"/>
          </p:cNvSpPr>
          <p:nvPr/>
        </p:nvSpPr>
        <p:spPr bwMode="auto">
          <a:xfrm>
            <a:off x="914400" y="15240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endParaRPr lang="en-US" altLang="en-US" sz="2400"/>
          </a:p>
        </p:txBody>
      </p:sp>
      <p:sp>
        <p:nvSpPr>
          <p:cNvPr id="69637" name="Rectangle 3">
            <a:extLst>
              <a:ext uri="{FF2B5EF4-FFF2-40B4-BE49-F238E27FC236}">
                <a16:creationId xmlns:a16="http://schemas.microsoft.com/office/drawing/2014/main" id="{E4B9D466-67E9-5345-AF4A-F7366BBF9D52}"/>
              </a:ext>
            </a:extLst>
          </p:cNvPr>
          <p:cNvSpPr txBox="1">
            <a:spLocks noChangeArrowheads="1"/>
          </p:cNvSpPr>
          <p:nvPr/>
        </p:nvSpPr>
        <p:spPr bwMode="auto">
          <a:xfrm>
            <a:off x="155575" y="2584450"/>
            <a:ext cx="8839200" cy="380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b="1"/>
              <a:t>double</a:t>
            </a:r>
            <a:r>
              <a:rPr lang="en-US" altLang="en-US"/>
              <a:t> interestRate = </a:t>
            </a:r>
            <a:r>
              <a:rPr lang="en-US" altLang="en-US" b="1"/>
              <a:t>0.05</a:t>
            </a:r>
            <a:r>
              <a:rPr lang="en-US" altLang="en-US"/>
              <a:t>;</a:t>
            </a:r>
            <a:endParaRPr lang="en-US" altLang="en-US" u="sng"/>
          </a:p>
          <a:p>
            <a:pPr>
              <a:buFont typeface="Monotype Sorts" pitchFamily="2" charset="2"/>
              <a:buNone/>
            </a:pPr>
            <a:r>
              <a:rPr lang="en-US" altLang="en-US" b="1"/>
              <a:t>double</a:t>
            </a:r>
            <a:r>
              <a:rPr lang="en-US" altLang="en-US"/>
              <a:t> interest = interestrate * </a:t>
            </a:r>
            <a:r>
              <a:rPr lang="en-US" altLang="en-US" b="1"/>
              <a:t>45</a:t>
            </a:r>
            <a:r>
              <a:rPr lang="en-US" altLang="en-US"/>
              <a:t>;</a:t>
            </a:r>
            <a:endParaRPr lang="en-US" altLang="en-US" u="sng"/>
          </a:p>
          <a:p>
            <a:pPr hangingPunct="1">
              <a:buFont typeface="Monotype Sorts" pitchFamily="2" charset="2"/>
              <a:buNone/>
            </a:pPr>
            <a:endParaRPr lang="en-US" alt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a:extLst>
              <a:ext uri="{FF2B5EF4-FFF2-40B4-BE49-F238E27FC236}">
                <a16:creationId xmlns:a16="http://schemas.microsoft.com/office/drawing/2014/main" id="{649F9D1A-6098-9446-81DC-A9AE0E8E0E6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FF340E3-2B8C-E446-9A49-124F25DCF7BF}" type="slidenum">
              <a:rPr lang="en-US" altLang="en-US" sz="1400" smtClean="0"/>
              <a:pPr>
                <a:spcBef>
                  <a:spcPct val="0"/>
                </a:spcBef>
                <a:buClrTx/>
                <a:buSzTx/>
                <a:buFontTx/>
                <a:buNone/>
              </a:pPr>
              <a:t>4</a:t>
            </a:fld>
            <a:endParaRPr lang="en-US" altLang="en-US" sz="1400"/>
          </a:p>
        </p:txBody>
      </p:sp>
      <p:sp>
        <p:nvSpPr>
          <p:cNvPr id="16387" name="Rectangle 2">
            <a:extLst>
              <a:ext uri="{FF2B5EF4-FFF2-40B4-BE49-F238E27FC236}">
                <a16:creationId xmlns:a16="http://schemas.microsoft.com/office/drawing/2014/main" id="{7920F908-1EC6-3A43-BC4B-DC56D0DA4ED8}"/>
              </a:ext>
            </a:extLst>
          </p:cNvPr>
          <p:cNvSpPr>
            <a:spLocks noGrp="1" noChangeArrowheads="1"/>
          </p:cNvSpPr>
          <p:nvPr>
            <p:ph type="title"/>
          </p:nvPr>
        </p:nvSpPr>
        <p:spPr>
          <a:xfrm>
            <a:off x="685800" y="228600"/>
            <a:ext cx="7772400" cy="685800"/>
          </a:xfrm>
        </p:spPr>
        <p:txBody>
          <a:bodyPr/>
          <a:lstStyle/>
          <a:p>
            <a:r>
              <a:rPr lang="en-US" altLang="en-US"/>
              <a:t>Identifiers</a:t>
            </a:r>
          </a:p>
        </p:txBody>
      </p:sp>
      <p:sp>
        <p:nvSpPr>
          <p:cNvPr id="16388" name="Rectangle 3">
            <a:extLst>
              <a:ext uri="{FF2B5EF4-FFF2-40B4-BE49-F238E27FC236}">
                <a16:creationId xmlns:a16="http://schemas.microsoft.com/office/drawing/2014/main" id="{B91EA0A5-0EC1-7644-B26B-FD05D6D1C987}"/>
              </a:ext>
            </a:extLst>
          </p:cNvPr>
          <p:cNvSpPr>
            <a:spLocks noGrp="1" noChangeArrowheads="1"/>
          </p:cNvSpPr>
          <p:nvPr>
            <p:ph type="body" idx="1"/>
          </p:nvPr>
        </p:nvSpPr>
        <p:spPr>
          <a:xfrm>
            <a:off x="228600" y="1143000"/>
            <a:ext cx="8686800" cy="4876800"/>
          </a:xfrm>
        </p:spPr>
        <p:txBody>
          <a:bodyPr/>
          <a:lstStyle/>
          <a:p>
            <a:r>
              <a:rPr lang="en-US" altLang="en-US" sz="2800"/>
              <a:t>An identifier is a sequence of characters that consist of letters, digits, underscores (_), and dollar signs ($). </a:t>
            </a:r>
          </a:p>
          <a:p>
            <a:r>
              <a:rPr lang="en-US" altLang="en-US" sz="2800"/>
              <a:t>An identifier must start with a letter, an underscore (_), or a dollar sign ($). It cannot start with a digit. </a:t>
            </a:r>
          </a:p>
          <a:p>
            <a:r>
              <a:rPr lang="en-US" altLang="en-US" sz="2800"/>
              <a:t>An identifier cannot be a reserved word. (See Appendix A, “Java Keywords,” for a list of reserved words).</a:t>
            </a:r>
          </a:p>
          <a:p>
            <a:r>
              <a:rPr lang="en-US" altLang="en-US" sz="2800"/>
              <a:t>An identifier cannot be </a:t>
            </a:r>
            <a:r>
              <a:rPr lang="en-US" altLang="en-US" sz="2800">
                <a:latin typeface="Courier New" panose="02070309020205020404" pitchFamily="49" charset="0"/>
              </a:rPr>
              <a:t>true</a:t>
            </a:r>
            <a:r>
              <a:rPr lang="en-US" altLang="en-US" sz="2800"/>
              <a:t>, </a:t>
            </a:r>
            <a:r>
              <a:rPr lang="en-US" altLang="en-US" sz="2800">
                <a:latin typeface="Courier New" panose="02070309020205020404" pitchFamily="49" charset="0"/>
              </a:rPr>
              <a:t>false</a:t>
            </a:r>
            <a:r>
              <a:rPr lang="en-US" altLang="en-US" sz="2800"/>
              <a:t>, or</a:t>
            </a:r>
            <a:br>
              <a:rPr lang="en-US" altLang="en-US" sz="2800"/>
            </a:br>
            <a:r>
              <a:rPr lang="en-US" altLang="en-US" sz="2800">
                <a:latin typeface="Courier New" panose="02070309020205020404" pitchFamily="49" charset="0"/>
              </a:rPr>
              <a:t>null</a:t>
            </a:r>
            <a:r>
              <a:rPr lang="en-US" altLang="en-US" sz="2800"/>
              <a:t>.</a:t>
            </a:r>
          </a:p>
          <a:p>
            <a:r>
              <a:rPr lang="en-US" altLang="en-US" sz="2800"/>
              <a:t>An identifier can be of any length.</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a:extLst>
              <a:ext uri="{FF2B5EF4-FFF2-40B4-BE49-F238E27FC236}">
                <a16:creationId xmlns:a16="http://schemas.microsoft.com/office/drawing/2014/main" id="{58740167-F39D-1E4A-B017-FAEF024B80D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F4887C0-86DA-2645-84FF-F49E5431818E}" type="slidenum">
              <a:rPr lang="en-US" altLang="en-US" sz="1400" smtClean="0"/>
              <a:pPr>
                <a:spcBef>
                  <a:spcPct val="0"/>
                </a:spcBef>
                <a:buClrTx/>
                <a:buSzTx/>
                <a:buFontTx/>
                <a:buNone/>
              </a:pPr>
              <a:t>40</a:t>
            </a:fld>
            <a:endParaRPr lang="en-US" altLang="en-US" sz="1400"/>
          </a:p>
        </p:txBody>
      </p:sp>
      <p:sp>
        <p:nvSpPr>
          <p:cNvPr id="70659" name="Rectangle 2">
            <a:extLst>
              <a:ext uri="{FF2B5EF4-FFF2-40B4-BE49-F238E27FC236}">
                <a16:creationId xmlns:a16="http://schemas.microsoft.com/office/drawing/2014/main" id="{EF7A3297-B526-7341-99EE-8CE25424146C}"/>
              </a:ext>
            </a:extLst>
          </p:cNvPr>
          <p:cNvSpPr>
            <a:spLocks noGrp="1" noChangeArrowheads="1"/>
          </p:cNvSpPr>
          <p:nvPr>
            <p:ph type="title"/>
          </p:nvPr>
        </p:nvSpPr>
        <p:spPr>
          <a:xfrm>
            <a:off x="155575" y="357188"/>
            <a:ext cx="8839200" cy="1804987"/>
          </a:xfrm>
        </p:spPr>
        <p:txBody>
          <a:bodyPr/>
          <a:lstStyle/>
          <a:p>
            <a:pPr hangingPunct="1"/>
            <a:r>
              <a:rPr lang="en-US" altLang="en-US"/>
              <a:t>Common Error 2: Integer Overflow</a:t>
            </a:r>
          </a:p>
        </p:txBody>
      </p:sp>
      <p:sp>
        <p:nvSpPr>
          <p:cNvPr id="70660" name="Rectangle 3">
            <a:extLst>
              <a:ext uri="{FF2B5EF4-FFF2-40B4-BE49-F238E27FC236}">
                <a16:creationId xmlns:a16="http://schemas.microsoft.com/office/drawing/2014/main" id="{8399DA6C-4B8C-8443-9B71-6AD5F4AC5786}"/>
              </a:ext>
            </a:extLst>
          </p:cNvPr>
          <p:cNvSpPr txBox="1">
            <a:spLocks noChangeArrowheads="1"/>
          </p:cNvSpPr>
          <p:nvPr/>
        </p:nvSpPr>
        <p:spPr bwMode="auto">
          <a:xfrm>
            <a:off x="155575" y="2584450"/>
            <a:ext cx="8839200" cy="380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b="1"/>
              <a:t>int</a:t>
            </a:r>
            <a:r>
              <a:rPr lang="en-US" altLang="en-US"/>
              <a:t> value = </a:t>
            </a:r>
            <a:r>
              <a:rPr lang="en-US" altLang="en-US" b="1"/>
              <a:t>2147483647</a:t>
            </a:r>
            <a:r>
              <a:rPr lang="en-US" altLang="en-US"/>
              <a:t> + </a:t>
            </a:r>
            <a:r>
              <a:rPr lang="en-US" altLang="en-US" b="1"/>
              <a:t>1</a:t>
            </a:r>
            <a:r>
              <a:rPr lang="en-US" altLang="en-US"/>
              <a:t>; </a:t>
            </a:r>
            <a:endParaRPr lang="en-US" altLang="en-US" u="sng"/>
          </a:p>
          <a:p>
            <a:pPr>
              <a:buFont typeface="Monotype Sorts" pitchFamily="2" charset="2"/>
              <a:buNone/>
            </a:pPr>
            <a:r>
              <a:rPr lang="en-US" altLang="en-US"/>
              <a:t>// value will actually be -2147483648</a:t>
            </a:r>
            <a:endParaRPr lang="en-US" altLang="en-US" u="sng"/>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4">
            <a:extLst>
              <a:ext uri="{FF2B5EF4-FFF2-40B4-BE49-F238E27FC236}">
                <a16:creationId xmlns:a16="http://schemas.microsoft.com/office/drawing/2014/main" id="{4F8DE64B-9BEB-BE47-97DA-62C60C5CFD3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D6ECD91-3587-8146-BBF8-2EDD2FC8F8D2}" type="slidenum">
              <a:rPr lang="en-US" altLang="en-US" sz="1400" smtClean="0"/>
              <a:pPr>
                <a:spcBef>
                  <a:spcPct val="0"/>
                </a:spcBef>
                <a:buClrTx/>
                <a:buSzTx/>
                <a:buFontTx/>
                <a:buNone/>
              </a:pPr>
              <a:t>41</a:t>
            </a:fld>
            <a:endParaRPr lang="en-US" altLang="en-US" sz="1400"/>
          </a:p>
        </p:txBody>
      </p:sp>
      <p:sp>
        <p:nvSpPr>
          <p:cNvPr id="71683" name="Rectangle 2">
            <a:extLst>
              <a:ext uri="{FF2B5EF4-FFF2-40B4-BE49-F238E27FC236}">
                <a16:creationId xmlns:a16="http://schemas.microsoft.com/office/drawing/2014/main" id="{F7148198-8D41-EF4D-BD6A-0A2768CC06CE}"/>
              </a:ext>
            </a:extLst>
          </p:cNvPr>
          <p:cNvSpPr>
            <a:spLocks noGrp="1" noChangeArrowheads="1"/>
          </p:cNvSpPr>
          <p:nvPr>
            <p:ph type="title"/>
          </p:nvPr>
        </p:nvSpPr>
        <p:spPr>
          <a:xfrm>
            <a:off x="155575" y="357188"/>
            <a:ext cx="8839200" cy="1804987"/>
          </a:xfrm>
        </p:spPr>
        <p:txBody>
          <a:bodyPr/>
          <a:lstStyle/>
          <a:p>
            <a:pPr hangingPunct="1"/>
            <a:r>
              <a:rPr lang="en-US" altLang="en-US"/>
              <a:t>Common Error 3: Round-off Errors</a:t>
            </a:r>
          </a:p>
        </p:txBody>
      </p:sp>
      <p:sp>
        <p:nvSpPr>
          <p:cNvPr id="71684" name="Rectangle 3">
            <a:extLst>
              <a:ext uri="{FF2B5EF4-FFF2-40B4-BE49-F238E27FC236}">
                <a16:creationId xmlns:a16="http://schemas.microsoft.com/office/drawing/2014/main" id="{72EEC495-4840-A84D-8530-C44BD68C0D89}"/>
              </a:ext>
            </a:extLst>
          </p:cNvPr>
          <p:cNvSpPr txBox="1">
            <a:spLocks noChangeArrowheads="1"/>
          </p:cNvSpPr>
          <p:nvPr/>
        </p:nvSpPr>
        <p:spPr bwMode="auto">
          <a:xfrm>
            <a:off x="225425" y="2162175"/>
            <a:ext cx="8839200" cy="422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a:t>System.out.println(</a:t>
            </a:r>
            <a:r>
              <a:rPr lang="en-US" altLang="en-US" b="1"/>
              <a:t>1.0</a:t>
            </a:r>
            <a:r>
              <a:rPr lang="en-US" altLang="en-US"/>
              <a:t> - </a:t>
            </a:r>
            <a:r>
              <a:rPr lang="en-US" altLang="en-US" b="1"/>
              <a:t>0.1</a:t>
            </a:r>
            <a:r>
              <a:rPr lang="en-US" altLang="en-US"/>
              <a:t> - </a:t>
            </a:r>
            <a:r>
              <a:rPr lang="en-US" altLang="en-US" b="1"/>
              <a:t>0.1</a:t>
            </a:r>
            <a:r>
              <a:rPr lang="en-US" altLang="en-US"/>
              <a:t> - </a:t>
            </a:r>
            <a:r>
              <a:rPr lang="en-US" altLang="en-US" b="1"/>
              <a:t>0.1</a:t>
            </a:r>
            <a:r>
              <a:rPr lang="en-US" altLang="en-US"/>
              <a:t> - </a:t>
            </a:r>
            <a:r>
              <a:rPr lang="en-US" altLang="en-US" b="1"/>
              <a:t>0.1</a:t>
            </a:r>
            <a:r>
              <a:rPr lang="en-US" altLang="en-US"/>
              <a:t> - </a:t>
            </a:r>
            <a:r>
              <a:rPr lang="en-US" altLang="en-US" b="1"/>
              <a:t>0.1</a:t>
            </a:r>
            <a:r>
              <a:rPr lang="en-US" altLang="en-US"/>
              <a:t>);</a:t>
            </a:r>
          </a:p>
          <a:p>
            <a:pPr>
              <a:buFont typeface="Monotype Sorts" pitchFamily="2" charset="2"/>
              <a:buNone/>
            </a:pPr>
            <a:endParaRPr lang="en-US" altLang="en-US"/>
          </a:p>
          <a:p>
            <a:pPr>
              <a:buFont typeface="Monotype Sorts" pitchFamily="2" charset="2"/>
              <a:buNone/>
            </a:pPr>
            <a:r>
              <a:rPr lang="en-US" altLang="en-US"/>
              <a:t>System.out.println(</a:t>
            </a:r>
            <a:r>
              <a:rPr lang="en-US" altLang="en-US" b="1"/>
              <a:t>1.0</a:t>
            </a:r>
            <a:r>
              <a:rPr lang="en-US" altLang="en-US"/>
              <a:t> - </a:t>
            </a:r>
            <a:r>
              <a:rPr lang="en-US" altLang="en-US" b="1"/>
              <a:t>0.9</a:t>
            </a:r>
            <a:r>
              <a:rPr lang="en-US" altLang="en-US"/>
              <a:t>);</a:t>
            </a:r>
          </a:p>
          <a:p>
            <a:pPr>
              <a:buFont typeface="Monotype Sorts" pitchFamily="2" charset="2"/>
              <a:buNone/>
            </a:pPr>
            <a:endParaRPr lang="en-US" alt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a:extLst>
              <a:ext uri="{FF2B5EF4-FFF2-40B4-BE49-F238E27FC236}">
                <a16:creationId xmlns:a16="http://schemas.microsoft.com/office/drawing/2014/main" id="{69F72F3D-6B33-C04A-A747-133162128D6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9B24B55-238C-DC40-A30A-A9409FC6D268}" type="slidenum">
              <a:rPr lang="en-US" altLang="en-US" sz="1400" smtClean="0"/>
              <a:pPr>
                <a:spcBef>
                  <a:spcPct val="0"/>
                </a:spcBef>
                <a:buClrTx/>
                <a:buSzTx/>
                <a:buFontTx/>
                <a:buNone/>
              </a:pPr>
              <a:t>42</a:t>
            </a:fld>
            <a:endParaRPr lang="en-US" altLang="en-US" sz="1400"/>
          </a:p>
        </p:txBody>
      </p:sp>
      <p:sp>
        <p:nvSpPr>
          <p:cNvPr id="72707" name="Rectangle 2">
            <a:extLst>
              <a:ext uri="{FF2B5EF4-FFF2-40B4-BE49-F238E27FC236}">
                <a16:creationId xmlns:a16="http://schemas.microsoft.com/office/drawing/2014/main" id="{9169C737-6217-7946-896B-EB69A244ED91}"/>
              </a:ext>
            </a:extLst>
          </p:cNvPr>
          <p:cNvSpPr>
            <a:spLocks noGrp="1" noChangeArrowheads="1"/>
          </p:cNvSpPr>
          <p:nvPr>
            <p:ph type="title"/>
          </p:nvPr>
        </p:nvSpPr>
        <p:spPr>
          <a:xfrm>
            <a:off x="155575" y="357188"/>
            <a:ext cx="8839200" cy="1804987"/>
          </a:xfrm>
        </p:spPr>
        <p:txBody>
          <a:bodyPr/>
          <a:lstStyle/>
          <a:p>
            <a:pPr hangingPunct="1"/>
            <a:r>
              <a:rPr lang="en-US" altLang="en-US"/>
              <a:t>Common Error 4: Unintended Integer Division</a:t>
            </a:r>
          </a:p>
        </p:txBody>
      </p:sp>
      <p:sp>
        <p:nvSpPr>
          <p:cNvPr id="2" name="Rectangle 2">
            <a:extLst>
              <a:ext uri="{FF2B5EF4-FFF2-40B4-BE49-F238E27FC236}">
                <a16:creationId xmlns:a16="http://schemas.microsoft.com/office/drawing/2014/main" id="{D5461465-533E-784E-8039-1F24D48BC690}"/>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graphicFrame>
        <p:nvGraphicFramePr>
          <p:cNvPr id="72709" name="Object 2">
            <a:extLst>
              <a:ext uri="{FF2B5EF4-FFF2-40B4-BE49-F238E27FC236}">
                <a16:creationId xmlns:a16="http://schemas.microsoft.com/office/drawing/2014/main" id="{CF1CFADB-9D16-234B-B809-DF05403D0878}"/>
              </a:ext>
            </a:extLst>
          </p:cNvPr>
          <p:cNvGraphicFramePr>
            <a:graphicFrameLocks noChangeAspect="1"/>
          </p:cNvGraphicFramePr>
          <p:nvPr/>
        </p:nvGraphicFramePr>
        <p:xfrm>
          <a:off x="269875" y="2162175"/>
          <a:ext cx="8655050" cy="1304925"/>
        </p:xfrm>
        <a:graphic>
          <a:graphicData uri="http://schemas.openxmlformats.org/presentationml/2006/ole">
            <mc:AlternateContent xmlns:mc="http://schemas.openxmlformats.org/markup-compatibility/2006">
              <mc:Choice xmlns:v="urn:schemas-microsoft-com:vml" Requires="v">
                <p:oleObj spid="_x0000_s72722" name="Picture" r:id="rId3" imgW="3873500" imgH="584200" progId="Word.Picture.8">
                  <p:embed/>
                </p:oleObj>
              </mc:Choice>
              <mc:Fallback>
                <p:oleObj name="Picture" r:id="rId3" imgW="3873500" imgH="584200"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75" y="2162175"/>
                        <a:ext cx="865505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a:extLst>
              <a:ext uri="{FF2B5EF4-FFF2-40B4-BE49-F238E27FC236}">
                <a16:creationId xmlns:a16="http://schemas.microsoft.com/office/drawing/2014/main" id="{B5053037-A27B-2647-88A9-F510B051E5C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1384DB00-589F-5C45-80D9-2AD565ACECCF}" type="slidenum">
              <a:rPr lang="en-US" altLang="en-US" sz="1400" smtClean="0"/>
              <a:pPr>
                <a:spcBef>
                  <a:spcPct val="0"/>
                </a:spcBef>
                <a:buClrTx/>
                <a:buSzTx/>
                <a:buFontTx/>
                <a:buNone/>
              </a:pPr>
              <a:t>43</a:t>
            </a:fld>
            <a:endParaRPr lang="en-US" altLang="en-US" sz="1400"/>
          </a:p>
        </p:txBody>
      </p:sp>
      <p:sp>
        <p:nvSpPr>
          <p:cNvPr id="73731" name="Rectangle 2">
            <a:extLst>
              <a:ext uri="{FF2B5EF4-FFF2-40B4-BE49-F238E27FC236}">
                <a16:creationId xmlns:a16="http://schemas.microsoft.com/office/drawing/2014/main" id="{DEEE6000-D625-C647-9DE7-6F228D9CEADE}"/>
              </a:ext>
            </a:extLst>
          </p:cNvPr>
          <p:cNvSpPr>
            <a:spLocks noGrp="1" noChangeArrowheads="1"/>
          </p:cNvSpPr>
          <p:nvPr>
            <p:ph type="title"/>
          </p:nvPr>
        </p:nvSpPr>
        <p:spPr>
          <a:xfrm>
            <a:off x="155575" y="357188"/>
            <a:ext cx="8839200" cy="1804987"/>
          </a:xfrm>
        </p:spPr>
        <p:txBody>
          <a:bodyPr/>
          <a:lstStyle/>
          <a:p>
            <a:r>
              <a:rPr lang="en-US" altLang="en-US"/>
              <a:t>Common Pitfall 1: Redundant Input Objects</a:t>
            </a:r>
          </a:p>
        </p:txBody>
      </p:sp>
      <p:sp>
        <p:nvSpPr>
          <p:cNvPr id="2" name="Rectangle 2">
            <a:extLst>
              <a:ext uri="{FF2B5EF4-FFF2-40B4-BE49-F238E27FC236}">
                <a16:creationId xmlns:a16="http://schemas.microsoft.com/office/drawing/2014/main" id="{639932AF-6639-464F-B7E2-830D96844BDD}"/>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cs typeface="+mn-cs"/>
            </a:endParaRPr>
          </a:p>
        </p:txBody>
      </p:sp>
      <p:sp>
        <p:nvSpPr>
          <p:cNvPr id="73733" name="Rectangle 3">
            <a:extLst>
              <a:ext uri="{FF2B5EF4-FFF2-40B4-BE49-F238E27FC236}">
                <a16:creationId xmlns:a16="http://schemas.microsoft.com/office/drawing/2014/main" id="{ADC2480C-B873-A341-AD89-D90AF8CDB789}"/>
              </a:ext>
            </a:extLst>
          </p:cNvPr>
          <p:cNvSpPr txBox="1">
            <a:spLocks noChangeArrowheads="1"/>
          </p:cNvSpPr>
          <p:nvPr/>
        </p:nvSpPr>
        <p:spPr bwMode="auto">
          <a:xfrm>
            <a:off x="225425" y="2162175"/>
            <a:ext cx="8839200" cy="422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a:t>Scanner input = </a:t>
            </a:r>
            <a:r>
              <a:rPr lang="en-US" altLang="en-US" b="1"/>
              <a:t>new</a:t>
            </a:r>
            <a:r>
              <a:rPr lang="en-US" altLang="en-US"/>
              <a:t> Scanner(System.in);</a:t>
            </a:r>
          </a:p>
          <a:p>
            <a:pPr>
              <a:buFont typeface="Monotype Sorts" pitchFamily="2" charset="2"/>
              <a:buNone/>
            </a:pPr>
            <a:r>
              <a:rPr lang="de-DE" altLang="en-US"/>
              <a:t>System.out.print(</a:t>
            </a:r>
            <a:r>
              <a:rPr lang="de-DE" altLang="en-US" b="1"/>
              <a:t>"Enter an integer: "</a:t>
            </a:r>
            <a:r>
              <a:rPr lang="de-DE" altLang="en-US"/>
              <a:t>);</a:t>
            </a:r>
            <a:endParaRPr lang="en-US" altLang="en-US"/>
          </a:p>
          <a:p>
            <a:pPr>
              <a:buFont typeface="Monotype Sorts" pitchFamily="2" charset="2"/>
              <a:buNone/>
            </a:pPr>
            <a:r>
              <a:rPr lang="en-US" altLang="en-US" b="1"/>
              <a:t>int</a:t>
            </a:r>
            <a:r>
              <a:rPr lang="en-US" altLang="en-US"/>
              <a:t> v1 = input.nextInt();</a:t>
            </a:r>
          </a:p>
          <a:p>
            <a:pPr>
              <a:buFont typeface="Monotype Sorts" pitchFamily="2" charset="2"/>
              <a:buNone/>
            </a:pPr>
            <a:r>
              <a:rPr lang="en-US" altLang="en-US"/>
              <a:t> </a:t>
            </a:r>
          </a:p>
          <a:p>
            <a:pPr>
              <a:buFont typeface="Monotype Sorts" pitchFamily="2" charset="2"/>
              <a:buNone/>
            </a:pPr>
            <a:r>
              <a:rPr lang="en-US" altLang="en-US"/>
              <a:t>Scanner input1 = </a:t>
            </a:r>
            <a:r>
              <a:rPr lang="en-US" altLang="en-US" b="1"/>
              <a:t>new</a:t>
            </a:r>
            <a:r>
              <a:rPr lang="en-US" altLang="en-US"/>
              <a:t> Scanner(System.in);</a:t>
            </a:r>
          </a:p>
          <a:p>
            <a:pPr>
              <a:buFont typeface="Monotype Sorts" pitchFamily="2" charset="2"/>
              <a:buNone/>
            </a:pPr>
            <a:r>
              <a:rPr lang="en-US" altLang="en-US"/>
              <a:t>System.out.print(</a:t>
            </a:r>
            <a:r>
              <a:rPr lang="en-US" altLang="en-US" b="1"/>
              <a:t>"Enter a double value: "</a:t>
            </a:r>
            <a:r>
              <a:rPr lang="en-US" altLang="en-US"/>
              <a:t>);</a:t>
            </a:r>
          </a:p>
          <a:p>
            <a:pPr>
              <a:buFont typeface="Monotype Sorts" pitchFamily="2" charset="2"/>
              <a:buNone/>
            </a:pPr>
            <a:r>
              <a:rPr lang="en-US" altLang="en-US" b="1"/>
              <a:t>double</a:t>
            </a:r>
            <a:r>
              <a:rPr lang="en-US" altLang="en-US"/>
              <a:t> v2 = input1.nextDouble();</a:t>
            </a:r>
          </a:p>
          <a:p>
            <a:pPr>
              <a:buFont typeface="Monotype Sorts" pitchFamily="2" charset="2"/>
              <a:buNone/>
            </a:pPr>
            <a:endParaRPr lang="en-US"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589D8767-10D3-CE49-ABF0-0C54FEB1BC5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B153D8B-EB4C-9C45-B6BA-7A5DAA15D2E4}" type="slidenum">
              <a:rPr lang="en-US" altLang="en-US" sz="1400" smtClean="0"/>
              <a:pPr>
                <a:spcBef>
                  <a:spcPct val="0"/>
                </a:spcBef>
                <a:buClrTx/>
                <a:buSzTx/>
                <a:buFontTx/>
                <a:buNone/>
              </a:pPr>
              <a:t>5</a:t>
            </a:fld>
            <a:endParaRPr lang="en-US" altLang="en-US" sz="1400"/>
          </a:p>
        </p:txBody>
      </p:sp>
      <p:sp>
        <p:nvSpPr>
          <p:cNvPr id="18435" name="Rectangle 2">
            <a:extLst>
              <a:ext uri="{FF2B5EF4-FFF2-40B4-BE49-F238E27FC236}">
                <a16:creationId xmlns:a16="http://schemas.microsoft.com/office/drawing/2014/main" id="{75A10314-6FDB-1747-97FB-400021661589}"/>
              </a:ext>
            </a:extLst>
          </p:cNvPr>
          <p:cNvSpPr>
            <a:spLocks noGrp="1" noChangeArrowheads="1"/>
          </p:cNvSpPr>
          <p:nvPr>
            <p:ph type="title"/>
          </p:nvPr>
        </p:nvSpPr>
        <p:spPr>
          <a:xfrm>
            <a:off x="685800" y="0"/>
            <a:ext cx="7772400" cy="1428750"/>
          </a:xfrm>
        </p:spPr>
        <p:txBody>
          <a:bodyPr/>
          <a:lstStyle/>
          <a:p>
            <a:r>
              <a:rPr lang="en-US" altLang="en-US" dirty="0"/>
              <a:t>Variables</a:t>
            </a:r>
          </a:p>
        </p:txBody>
      </p:sp>
      <p:sp>
        <p:nvSpPr>
          <p:cNvPr id="18436" name="Rectangle 3">
            <a:extLst>
              <a:ext uri="{FF2B5EF4-FFF2-40B4-BE49-F238E27FC236}">
                <a16:creationId xmlns:a16="http://schemas.microsoft.com/office/drawing/2014/main" id="{F2A58A12-0BFF-7744-A371-02B0D0F6073E}"/>
              </a:ext>
            </a:extLst>
          </p:cNvPr>
          <p:cNvSpPr>
            <a:spLocks noGrp="1" noChangeArrowheads="1"/>
          </p:cNvSpPr>
          <p:nvPr>
            <p:ph type="body" idx="1"/>
          </p:nvPr>
        </p:nvSpPr>
        <p:spPr>
          <a:xfrm>
            <a:off x="347663" y="1371600"/>
            <a:ext cx="8720137" cy="2914650"/>
          </a:xfrm>
        </p:spPr>
        <p:txBody>
          <a:bodyPr/>
          <a:lstStyle/>
          <a:p>
            <a:pPr>
              <a:lnSpc>
                <a:spcPct val="90000"/>
              </a:lnSpc>
              <a:buFont typeface="Monotype Sorts" pitchFamily="2" charset="2"/>
              <a:buNone/>
            </a:pPr>
            <a:r>
              <a:rPr lang="en-US" altLang="en-US" sz="2600" b="1" dirty="0" err="1">
                <a:latin typeface="Courier New" panose="02070309020205020404" pitchFamily="49" charset="0"/>
              </a:rPr>
              <a:t>int</a:t>
            </a:r>
            <a:r>
              <a:rPr lang="en-US" altLang="en-US" sz="2600" b="1" dirty="0">
                <a:latin typeface="Courier New" panose="02070309020205020404" pitchFamily="49" charset="0"/>
              </a:rPr>
              <a:t> x;         // Declare x to be an</a:t>
            </a:r>
          </a:p>
          <a:p>
            <a:pPr>
              <a:lnSpc>
                <a:spcPct val="90000"/>
              </a:lnSpc>
              <a:buFont typeface="Monotype Sorts" pitchFamily="2" charset="2"/>
              <a:buNone/>
            </a:pPr>
            <a:r>
              <a:rPr lang="en-US" altLang="en-US" sz="2600" b="1" dirty="0">
                <a:latin typeface="Courier New" panose="02070309020205020404" pitchFamily="49" charset="0"/>
              </a:rPr>
              <a:t>               // integer variable;</a:t>
            </a:r>
          </a:p>
          <a:p>
            <a:pPr>
              <a:lnSpc>
                <a:spcPct val="90000"/>
              </a:lnSpc>
              <a:spcBef>
                <a:spcPct val="50000"/>
              </a:spcBef>
              <a:buFont typeface="Monotype Sorts" pitchFamily="2" charset="2"/>
              <a:buNone/>
            </a:pPr>
            <a:r>
              <a:rPr lang="en-US" altLang="en-US" sz="2600" b="1" dirty="0">
                <a:latin typeface="Courier New" panose="02070309020205020404" pitchFamily="49" charset="0"/>
              </a:rPr>
              <a:t>double radius; // Declare radius to</a:t>
            </a:r>
          </a:p>
          <a:p>
            <a:pPr>
              <a:lnSpc>
                <a:spcPct val="90000"/>
              </a:lnSpc>
              <a:buFont typeface="Monotype Sorts" pitchFamily="2" charset="2"/>
              <a:buNone/>
            </a:pPr>
            <a:r>
              <a:rPr lang="en-US" altLang="en-US" sz="2600" b="1" dirty="0">
                <a:latin typeface="Courier New" panose="02070309020205020404" pitchFamily="49" charset="0"/>
              </a:rPr>
              <a:t>               // be a double variable;</a:t>
            </a:r>
          </a:p>
          <a:p>
            <a:pPr>
              <a:lnSpc>
                <a:spcPct val="90000"/>
              </a:lnSpc>
              <a:spcBef>
                <a:spcPct val="50000"/>
              </a:spcBef>
              <a:buFont typeface="Monotype Sorts" pitchFamily="2" charset="2"/>
              <a:buNone/>
            </a:pPr>
            <a:r>
              <a:rPr lang="en-US" altLang="en-US" sz="2600" b="1" dirty="0">
                <a:latin typeface="Courier New" panose="02070309020205020404" pitchFamily="49" charset="0"/>
              </a:rPr>
              <a:t>char a;        // Declare a to be a</a:t>
            </a:r>
          </a:p>
          <a:p>
            <a:pPr>
              <a:lnSpc>
                <a:spcPct val="90000"/>
              </a:lnSpc>
              <a:buFont typeface="Monotype Sorts" pitchFamily="2" charset="2"/>
              <a:buNone/>
            </a:pPr>
            <a:r>
              <a:rPr lang="en-US" altLang="en-US" sz="2600" b="1" dirty="0">
                <a:latin typeface="Courier New" panose="02070309020205020404" pitchFamily="49" charset="0"/>
              </a:rPr>
              <a:t>               // character variable;</a:t>
            </a:r>
          </a:p>
          <a:p>
            <a:pPr>
              <a:lnSpc>
                <a:spcPct val="90000"/>
              </a:lnSpc>
              <a:buFont typeface="Monotype Sorts" pitchFamily="2" charset="2"/>
              <a:buNone/>
            </a:pPr>
            <a:endParaRPr lang="en-US" altLang="en-US" sz="2600" b="1" dirty="0">
              <a:latin typeface="Courier New" panose="02070309020205020404" pitchFamily="49" charset="0"/>
            </a:endParaRPr>
          </a:p>
          <a:p>
            <a:pPr>
              <a:spcAft>
                <a:spcPct val="25000"/>
              </a:spcAft>
              <a:buNone/>
            </a:pPr>
            <a:r>
              <a:rPr lang="en-US" altLang="en-US" sz="2800" b="1" dirty="0">
                <a:latin typeface="Courier New" panose="02070309020205020404" pitchFamily="49" charset="0"/>
              </a:rPr>
              <a:t>x = 1;          // Assign 1 to x;</a:t>
            </a:r>
          </a:p>
          <a:p>
            <a:pPr>
              <a:spcBef>
                <a:spcPct val="50000"/>
              </a:spcBef>
              <a:buNone/>
            </a:pPr>
            <a:r>
              <a:rPr lang="en-US" altLang="en-US" sz="2800" b="1" dirty="0">
                <a:latin typeface="Courier New" panose="02070309020205020404" pitchFamily="49" charset="0"/>
              </a:rPr>
              <a:t>radius = 1.0;   // Assign 1.0 to radius;</a:t>
            </a:r>
          </a:p>
          <a:p>
            <a:pPr>
              <a:spcBef>
                <a:spcPct val="50000"/>
              </a:spcBef>
              <a:buNone/>
            </a:pPr>
            <a:r>
              <a:rPr lang="en-US" altLang="en-US" sz="2800" b="1" dirty="0">
                <a:latin typeface="Courier New" panose="02070309020205020404" pitchFamily="49" charset="0"/>
              </a:rPr>
              <a:t>a = 'A';        // Assign 'A' to a;</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a:extLst>
              <a:ext uri="{FF2B5EF4-FFF2-40B4-BE49-F238E27FC236}">
                <a16:creationId xmlns:a16="http://schemas.microsoft.com/office/drawing/2014/main" id="{6C0DFF94-6CE1-B44F-B39F-06C018C3681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A6477C4-20BD-FB46-B529-030365B0CC42}" type="slidenum">
              <a:rPr lang="en-US" altLang="en-US" sz="1400" smtClean="0"/>
              <a:pPr>
                <a:spcBef>
                  <a:spcPct val="0"/>
                </a:spcBef>
                <a:buClrTx/>
                <a:buSzTx/>
                <a:buFontTx/>
                <a:buNone/>
              </a:pPr>
              <a:t>6</a:t>
            </a:fld>
            <a:endParaRPr lang="en-US" altLang="en-US" sz="1400"/>
          </a:p>
        </p:txBody>
      </p:sp>
      <p:sp>
        <p:nvSpPr>
          <p:cNvPr id="20483" name="Rectangle 2">
            <a:extLst>
              <a:ext uri="{FF2B5EF4-FFF2-40B4-BE49-F238E27FC236}">
                <a16:creationId xmlns:a16="http://schemas.microsoft.com/office/drawing/2014/main" id="{8F08E9C9-2A9C-D647-B822-E07306C94FA6}"/>
              </a:ext>
            </a:extLst>
          </p:cNvPr>
          <p:cNvSpPr>
            <a:spLocks noGrp="1" noChangeArrowheads="1"/>
          </p:cNvSpPr>
          <p:nvPr>
            <p:ph type="title"/>
          </p:nvPr>
        </p:nvSpPr>
        <p:spPr>
          <a:xfrm>
            <a:off x="685800" y="228600"/>
            <a:ext cx="7772400" cy="1676400"/>
          </a:xfrm>
        </p:spPr>
        <p:txBody>
          <a:bodyPr/>
          <a:lstStyle/>
          <a:p>
            <a:r>
              <a:rPr lang="en-US" altLang="en-US"/>
              <a:t>Declaring and Initializing</a:t>
            </a:r>
            <a:br>
              <a:rPr lang="en-US" altLang="en-US"/>
            </a:br>
            <a:r>
              <a:rPr lang="en-US" altLang="en-US"/>
              <a:t>in One Step</a:t>
            </a:r>
            <a:endParaRPr lang="en-US" altLang="en-US" sz="3600" b="1"/>
          </a:p>
        </p:txBody>
      </p:sp>
      <p:sp>
        <p:nvSpPr>
          <p:cNvPr id="20484" name="Rectangle 3">
            <a:extLst>
              <a:ext uri="{FF2B5EF4-FFF2-40B4-BE49-F238E27FC236}">
                <a16:creationId xmlns:a16="http://schemas.microsoft.com/office/drawing/2014/main" id="{5170DFA8-F9FB-E04A-A684-F3E855B89FEB}"/>
              </a:ext>
            </a:extLst>
          </p:cNvPr>
          <p:cNvSpPr>
            <a:spLocks noGrp="1" noChangeArrowheads="1"/>
          </p:cNvSpPr>
          <p:nvPr>
            <p:ph type="body" idx="1"/>
          </p:nvPr>
        </p:nvSpPr>
        <p:spPr>
          <a:xfrm>
            <a:off x="685800" y="2057399"/>
            <a:ext cx="7265840" cy="3867925"/>
          </a:xfrm>
        </p:spPr>
        <p:txBody>
          <a:bodyPr/>
          <a:lstStyle/>
          <a:p>
            <a:r>
              <a:rPr lang="en-US" altLang="en-US" sz="3000" b="1" dirty="0" err="1">
                <a:latin typeface="Courier New" panose="02070309020205020404" pitchFamily="49" charset="0"/>
              </a:rPr>
              <a:t>int</a:t>
            </a:r>
            <a:r>
              <a:rPr lang="en-US" altLang="en-US" sz="3000" b="1" dirty="0">
                <a:latin typeface="Courier New" panose="02070309020205020404" pitchFamily="49" charset="0"/>
              </a:rPr>
              <a:t> x = 1;</a:t>
            </a:r>
          </a:p>
          <a:p>
            <a:pPr>
              <a:spcBef>
                <a:spcPct val="50000"/>
              </a:spcBef>
            </a:pPr>
            <a:r>
              <a:rPr lang="en-US" altLang="en-US" sz="3000" b="1" dirty="0">
                <a:latin typeface="Courier New" panose="02070309020205020404" pitchFamily="49" charset="0"/>
              </a:rPr>
              <a:t>double d = 1.4;</a:t>
            </a:r>
          </a:p>
          <a:p>
            <a:pPr>
              <a:spcBef>
                <a:spcPct val="50000"/>
              </a:spcBef>
            </a:pPr>
            <a:r>
              <a:rPr lang="en-US" altLang="en-US" sz="2800" dirty="0"/>
              <a:t>Named Constants</a:t>
            </a:r>
            <a:endParaRPr lang="en-US" altLang="en-US" sz="3000" b="1" dirty="0">
              <a:latin typeface="Courier New" panose="02070309020205020404" pitchFamily="49" charset="0"/>
            </a:endParaRPr>
          </a:p>
          <a:p>
            <a:pPr lvl="3">
              <a:buNone/>
            </a:pPr>
            <a:r>
              <a:rPr lang="en-US" altLang="en-US" b="1" dirty="0">
                <a:latin typeface="Courier New" panose="02070309020205020404" pitchFamily="49" charset="0"/>
              </a:rPr>
              <a:t>final datatype CONSTANTNAME = VALUE;   </a:t>
            </a:r>
          </a:p>
          <a:p>
            <a:pPr lvl="3">
              <a:buNone/>
            </a:pPr>
            <a:endParaRPr lang="en-US" altLang="en-US" b="1" dirty="0">
              <a:latin typeface="Courier New" panose="02070309020205020404" pitchFamily="49" charset="0"/>
            </a:endParaRPr>
          </a:p>
          <a:p>
            <a:pPr lvl="3">
              <a:buNone/>
            </a:pPr>
            <a:r>
              <a:rPr lang="en-US" altLang="en-US" b="1" dirty="0">
                <a:latin typeface="Courier New" panose="02070309020205020404" pitchFamily="49" charset="0"/>
              </a:rPr>
              <a:t>final double PI = 3.14159; </a:t>
            </a:r>
          </a:p>
          <a:p>
            <a:pPr lvl="3">
              <a:buNone/>
            </a:pPr>
            <a:r>
              <a:rPr lang="en-US" altLang="en-US" b="1" dirty="0">
                <a:latin typeface="Courier New" panose="02070309020205020404" pitchFamily="49" charset="0"/>
              </a:rPr>
              <a:t>final </a:t>
            </a:r>
            <a:r>
              <a:rPr lang="en-US" altLang="en-US" b="1" dirty="0" err="1">
                <a:latin typeface="Courier New" panose="02070309020205020404" pitchFamily="49" charset="0"/>
              </a:rPr>
              <a:t>int</a:t>
            </a:r>
            <a:r>
              <a:rPr lang="en-US" altLang="en-US" b="1" dirty="0">
                <a:latin typeface="Courier New" panose="02070309020205020404" pitchFamily="49" charset="0"/>
              </a:rPr>
              <a:t> SIZE = 3;</a:t>
            </a:r>
          </a:p>
          <a:p>
            <a:pPr>
              <a:spcBef>
                <a:spcPct val="50000"/>
              </a:spcBef>
            </a:pPr>
            <a:endParaRPr lang="en-US" altLang="en-US" sz="3000" b="1" dirty="0">
              <a:latin typeface="Courier New" panose="02070309020205020404" pitchFamily="49" charset="0"/>
            </a:endParaRPr>
          </a:p>
          <a:p>
            <a:pPr>
              <a:spcBef>
                <a:spcPct val="50000"/>
              </a:spcBef>
              <a:buFont typeface="Monotype Sorts" pitchFamily="2" charset="2"/>
              <a:buNone/>
            </a:pPr>
            <a:endParaRPr lang="en-US" altLang="en-US" sz="2800" dirty="0">
              <a:latin typeface="Courier New" panose="02070309020205020404" pitchFamily="49"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a:extLst>
              <a:ext uri="{FF2B5EF4-FFF2-40B4-BE49-F238E27FC236}">
                <a16:creationId xmlns:a16="http://schemas.microsoft.com/office/drawing/2014/main" id="{ECA6A09C-672A-294E-920E-3262F40718F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50D4770-0BA7-CA4A-81B0-D590A150C169}" type="slidenum">
              <a:rPr lang="en-US" altLang="en-US" sz="1400" smtClean="0"/>
              <a:pPr>
                <a:spcBef>
                  <a:spcPct val="0"/>
                </a:spcBef>
                <a:buClrTx/>
                <a:buSzTx/>
                <a:buFontTx/>
                <a:buNone/>
              </a:pPr>
              <a:t>7</a:t>
            </a:fld>
            <a:endParaRPr lang="en-US" altLang="en-US" sz="1400"/>
          </a:p>
        </p:txBody>
      </p:sp>
      <p:sp>
        <p:nvSpPr>
          <p:cNvPr id="22531" name="Rectangle 2">
            <a:extLst>
              <a:ext uri="{FF2B5EF4-FFF2-40B4-BE49-F238E27FC236}">
                <a16:creationId xmlns:a16="http://schemas.microsoft.com/office/drawing/2014/main" id="{3F0D9B90-9FC5-884C-81A0-0DD36BBA4C2A}"/>
              </a:ext>
            </a:extLst>
          </p:cNvPr>
          <p:cNvSpPr>
            <a:spLocks noGrp="1" noChangeArrowheads="1"/>
          </p:cNvSpPr>
          <p:nvPr>
            <p:ph type="title"/>
          </p:nvPr>
        </p:nvSpPr>
        <p:spPr>
          <a:xfrm>
            <a:off x="685800" y="0"/>
            <a:ext cx="7772400" cy="1428750"/>
          </a:xfrm>
        </p:spPr>
        <p:txBody>
          <a:bodyPr/>
          <a:lstStyle/>
          <a:p>
            <a:r>
              <a:rPr lang="en-US" altLang="en-US"/>
              <a:t>Naming Conventions</a:t>
            </a:r>
          </a:p>
        </p:txBody>
      </p:sp>
      <p:sp>
        <p:nvSpPr>
          <p:cNvPr id="22532" name="Rectangle 3">
            <a:extLst>
              <a:ext uri="{FF2B5EF4-FFF2-40B4-BE49-F238E27FC236}">
                <a16:creationId xmlns:a16="http://schemas.microsoft.com/office/drawing/2014/main" id="{858FCE3A-F4DB-B846-A79A-107147B1FF0F}"/>
              </a:ext>
            </a:extLst>
          </p:cNvPr>
          <p:cNvSpPr>
            <a:spLocks noGrp="1" noChangeArrowheads="1"/>
          </p:cNvSpPr>
          <p:nvPr>
            <p:ph type="body" idx="1"/>
          </p:nvPr>
        </p:nvSpPr>
        <p:spPr>
          <a:xfrm>
            <a:off x="685800" y="1371600"/>
            <a:ext cx="7696200" cy="4495800"/>
          </a:xfrm>
        </p:spPr>
        <p:txBody>
          <a:bodyPr/>
          <a:lstStyle/>
          <a:p>
            <a:pPr algn="just"/>
            <a:r>
              <a:rPr lang="en-US" altLang="en-US" dirty="0"/>
              <a:t>Choose meaningful and descriptive names.</a:t>
            </a:r>
          </a:p>
          <a:p>
            <a:pPr algn="just"/>
            <a:r>
              <a:rPr lang="en-US" altLang="en-US" dirty="0"/>
              <a:t>Variables and method names:  </a:t>
            </a:r>
          </a:p>
          <a:p>
            <a:pPr lvl="1"/>
            <a:r>
              <a:rPr lang="en-US" altLang="en-US" dirty="0"/>
              <a:t>Use lowercase. </a:t>
            </a:r>
          </a:p>
          <a:p>
            <a:pPr lvl="1"/>
            <a:r>
              <a:rPr lang="en-US" altLang="en-US" dirty="0"/>
              <a:t>If the name consists of several words, concatenate all in one, use lowercase for the first word, and capitalize the first letter of each subsequent word in the name. </a:t>
            </a:r>
          </a:p>
          <a:p>
            <a:pPr lvl="1"/>
            <a:r>
              <a:rPr lang="en-US" altLang="en-US" dirty="0"/>
              <a:t>For example, the variables </a:t>
            </a:r>
            <a:r>
              <a:rPr lang="en-US" altLang="en-US" sz="2600" dirty="0">
                <a:latin typeface="Courier New" panose="02070309020205020404" pitchFamily="49" charset="0"/>
              </a:rPr>
              <a:t>radius</a:t>
            </a:r>
            <a:r>
              <a:rPr lang="en-US" altLang="en-US" dirty="0"/>
              <a:t> and </a:t>
            </a:r>
            <a:r>
              <a:rPr lang="en-US" altLang="en-US" sz="2600" dirty="0">
                <a:latin typeface="Courier New" panose="02070309020205020404" pitchFamily="49" charset="0"/>
              </a:rPr>
              <a:t>area</a:t>
            </a:r>
            <a:r>
              <a:rPr lang="en-US" altLang="en-US" dirty="0"/>
              <a:t>, and the method </a:t>
            </a:r>
            <a:r>
              <a:rPr lang="en-US" altLang="en-US" sz="2600" dirty="0" err="1">
                <a:latin typeface="Courier New" panose="02070309020205020404" pitchFamily="49" charset="0"/>
              </a:rPr>
              <a:t>computeArea</a:t>
            </a:r>
            <a:r>
              <a:rPr lang="en-US" altLang="en-US" dirty="0"/>
              <a: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DA6957F2-F12B-7D4A-B117-0649AD415184}"/>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EAF94BB-D525-B44B-8A7D-36D24C4F470F}" type="slidenum">
              <a:rPr lang="en-US" altLang="en-US" sz="1400" smtClean="0"/>
              <a:pPr>
                <a:spcBef>
                  <a:spcPct val="0"/>
                </a:spcBef>
                <a:buClrTx/>
                <a:buSzTx/>
                <a:buFontTx/>
                <a:buNone/>
              </a:pPr>
              <a:t>8</a:t>
            </a:fld>
            <a:endParaRPr lang="en-US" altLang="en-US" sz="1400"/>
          </a:p>
        </p:txBody>
      </p:sp>
      <p:sp>
        <p:nvSpPr>
          <p:cNvPr id="23555" name="Rectangle 2">
            <a:extLst>
              <a:ext uri="{FF2B5EF4-FFF2-40B4-BE49-F238E27FC236}">
                <a16:creationId xmlns:a16="http://schemas.microsoft.com/office/drawing/2014/main" id="{EBE11F3E-CE32-A041-A54D-362274680210}"/>
              </a:ext>
            </a:extLst>
          </p:cNvPr>
          <p:cNvSpPr>
            <a:spLocks noGrp="1" noChangeArrowheads="1"/>
          </p:cNvSpPr>
          <p:nvPr>
            <p:ph type="title"/>
          </p:nvPr>
        </p:nvSpPr>
        <p:spPr>
          <a:xfrm>
            <a:off x="685800" y="0"/>
            <a:ext cx="7772400" cy="1428750"/>
          </a:xfrm>
        </p:spPr>
        <p:txBody>
          <a:bodyPr/>
          <a:lstStyle/>
          <a:p>
            <a:r>
              <a:rPr lang="en-US" altLang="en-US" sz="4000"/>
              <a:t>Naming Conventions, cont.</a:t>
            </a:r>
            <a:endParaRPr lang="en-US" altLang="en-US"/>
          </a:p>
        </p:txBody>
      </p:sp>
      <p:sp>
        <p:nvSpPr>
          <p:cNvPr id="23556" name="Rectangle 3">
            <a:extLst>
              <a:ext uri="{FF2B5EF4-FFF2-40B4-BE49-F238E27FC236}">
                <a16:creationId xmlns:a16="http://schemas.microsoft.com/office/drawing/2014/main" id="{6951FF0E-D8C0-B749-845A-9FD2DA1A1F73}"/>
              </a:ext>
            </a:extLst>
          </p:cNvPr>
          <p:cNvSpPr>
            <a:spLocks noGrp="1" noChangeArrowheads="1"/>
          </p:cNvSpPr>
          <p:nvPr>
            <p:ph type="body" idx="1"/>
          </p:nvPr>
        </p:nvSpPr>
        <p:spPr>
          <a:xfrm>
            <a:off x="685800" y="1371600"/>
            <a:ext cx="6172200" cy="4114800"/>
          </a:xfrm>
        </p:spPr>
        <p:txBody>
          <a:bodyPr/>
          <a:lstStyle/>
          <a:p>
            <a:pPr algn="just">
              <a:lnSpc>
                <a:spcPct val="90000"/>
              </a:lnSpc>
            </a:pPr>
            <a:r>
              <a:rPr lang="en-US" altLang="en-US" sz="2800"/>
              <a:t>Class names:</a:t>
            </a:r>
            <a:r>
              <a:rPr lang="en-US" altLang="en-US" sz="2800">
                <a:latin typeface="Book Antiqua" panose="02040602050305030304" pitchFamily="18" charset="0"/>
              </a:rPr>
              <a:t> </a:t>
            </a:r>
          </a:p>
          <a:p>
            <a:pPr lvl="1">
              <a:lnSpc>
                <a:spcPct val="90000"/>
              </a:lnSpc>
            </a:pPr>
            <a:r>
              <a:rPr lang="en-US" altLang="en-US" sz="2400"/>
              <a:t>Capitalize the first letter of each word in the name.  For example, the class name </a:t>
            </a:r>
            <a:r>
              <a:rPr lang="en-US" altLang="en-US" sz="2200">
                <a:latin typeface="Courier New" panose="02070309020205020404" pitchFamily="49" charset="0"/>
              </a:rPr>
              <a:t>ComputeArea</a:t>
            </a:r>
            <a:r>
              <a:rPr lang="en-US" altLang="en-US" sz="2400"/>
              <a:t>.</a:t>
            </a:r>
            <a:endParaRPr lang="en-US" altLang="en-US" sz="2400">
              <a:latin typeface="Book Antiqua" panose="02040602050305030304" pitchFamily="18" charset="0"/>
            </a:endParaRPr>
          </a:p>
          <a:p>
            <a:pPr algn="just">
              <a:lnSpc>
                <a:spcPct val="90000"/>
              </a:lnSpc>
            </a:pPr>
            <a:endParaRPr lang="en-US" altLang="en-US" sz="2800">
              <a:latin typeface="Book Antiqua" panose="02040602050305030304" pitchFamily="18" charset="0"/>
            </a:endParaRPr>
          </a:p>
          <a:p>
            <a:pPr algn="just">
              <a:lnSpc>
                <a:spcPct val="90000"/>
              </a:lnSpc>
              <a:spcBef>
                <a:spcPct val="0"/>
              </a:spcBef>
            </a:pPr>
            <a:r>
              <a:rPr lang="en-US" altLang="en-US" sz="2800"/>
              <a:t>Constants: </a:t>
            </a:r>
          </a:p>
          <a:p>
            <a:pPr lvl="1">
              <a:lnSpc>
                <a:spcPct val="90000"/>
              </a:lnSpc>
            </a:pPr>
            <a:r>
              <a:rPr lang="en-US" altLang="en-US" sz="2400"/>
              <a:t>Capitalize all letters in constants, and use underscores to connect words.  For example, the constant </a:t>
            </a:r>
            <a:r>
              <a:rPr lang="en-US" altLang="en-US" sz="2200">
                <a:latin typeface="Courier New" panose="02070309020205020404" pitchFamily="49" charset="0"/>
              </a:rPr>
              <a:t>PI and </a:t>
            </a:r>
            <a:r>
              <a:rPr lang="en-US" altLang="en-US" sz="2400"/>
              <a:t>MAX_VALUE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a:xfrm>
            <a:off x="6553200" y="6399213"/>
            <a:ext cx="1905000" cy="457200"/>
          </a:xfrm>
        </p:spPr>
        <p:txBody>
          <a:bodyPr/>
          <a:lstStyle/>
          <a:p>
            <a:pPr>
              <a:defRPr/>
            </a:pPr>
            <a:fld id="{90DFFA98-0902-4361-AA01-F3ED5BF50B59}" type="slidenum">
              <a:rPr lang="en-US"/>
              <a:pPr>
                <a:defRPr/>
              </a:pPr>
              <a:t>9</a:t>
            </a:fld>
            <a:endParaRPr lang="en-US"/>
          </a:p>
        </p:txBody>
      </p:sp>
      <p:sp>
        <p:nvSpPr>
          <p:cNvPr id="23555" name="Rectangle 2"/>
          <p:cNvSpPr>
            <a:spLocks noGrp="1" noChangeArrowheads="1"/>
          </p:cNvSpPr>
          <p:nvPr>
            <p:ph type="title"/>
          </p:nvPr>
        </p:nvSpPr>
        <p:spPr>
          <a:xfrm>
            <a:off x="285720" y="285728"/>
            <a:ext cx="7772400" cy="533400"/>
          </a:xfrm>
          <a:noFill/>
        </p:spPr>
        <p:txBody>
          <a:bodyPr/>
          <a:lstStyle/>
          <a:p>
            <a:pPr eaLnBrk="1" hangingPunct="1"/>
            <a:r>
              <a:rPr lang="en-US" sz="5400" dirty="0"/>
              <a:t>Character Data Type</a:t>
            </a:r>
          </a:p>
        </p:txBody>
      </p:sp>
      <p:sp>
        <p:nvSpPr>
          <p:cNvPr id="23556" name="Rectangle 3"/>
          <p:cNvSpPr>
            <a:spLocks noGrp="1" noChangeArrowheads="1"/>
          </p:cNvSpPr>
          <p:nvPr>
            <p:ph type="body" idx="1"/>
          </p:nvPr>
        </p:nvSpPr>
        <p:spPr>
          <a:xfrm>
            <a:off x="1259632" y="1210816"/>
            <a:ext cx="6408712" cy="2362200"/>
          </a:xfrm>
          <a:noFill/>
        </p:spPr>
        <p:txBody>
          <a:bodyPr/>
          <a:lstStyle/>
          <a:p>
            <a:pPr algn="just" eaLnBrk="1" hangingPunct="1">
              <a:buFont typeface="Monotype Sorts" pitchFamily="2" charset="2"/>
              <a:buNone/>
            </a:pPr>
            <a:r>
              <a:rPr lang="en-US" sz="3000" dirty="0"/>
              <a:t>char letter = 'A'; 		(ASCII)       </a:t>
            </a:r>
          </a:p>
          <a:p>
            <a:pPr algn="just" eaLnBrk="1" hangingPunct="1">
              <a:buFont typeface="Monotype Sorts" pitchFamily="2" charset="2"/>
              <a:buNone/>
            </a:pPr>
            <a:r>
              <a:rPr lang="en-US" sz="3000" dirty="0"/>
              <a:t>char </a:t>
            </a:r>
            <a:r>
              <a:rPr lang="en-US" sz="3000" dirty="0" err="1"/>
              <a:t>numChar</a:t>
            </a:r>
            <a:r>
              <a:rPr lang="en-US" sz="3000" dirty="0"/>
              <a:t> = '4'; 	(ASCII)</a:t>
            </a:r>
          </a:p>
          <a:p>
            <a:pPr eaLnBrk="1" hangingPunct="1">
              <a:lnSpc>
                <a:spcPct val="30000"/>
              </a:lnSpc>
              <a:spcBef>
                <a:spcPct val="100000"/>
              </a:spcBef>
              <a:buFont typeface="Monotype Sorts" pitchFamily="2" charset="2"/>
              <a:buNone/>
            </a:pPr>
            <a:r>
              <a:rPr lang="en-US" sz="3000" dirty="0"/>
              <a:t>char letter = '</a:t>
            </a:r>
            <a:r>
              <a:rPr lang="en-US" sz="3000" b="1" dirty="0"/>
              <a:t>\u</a:t>
            </a:r>
            <a:r>
              <a:rPr lang="en-US" sz="3000" dirty="0"/>
              <a:t>0041'; 	(Unicode)</a:t>
            </a:r>
          </a:p>
          <a:p>
            <a:pPr eaLnBrk="1" hangingPunct="1">
              <a:lnSpc>
                <a:spcPct val="30000"/>
              </a:lnSpc>
              <a:spcBef>
                <a:spcPct val="100000"/>
              </a:spcBef>
              <a:buFont typeface="Monotype Sorts" pitchFamily="2" charset="2"/>
              <a:buNone/>
            </a:pPr>
            <a:r>
              <a:rPr lang="en-US" sz="3000" dirty="0"/>
              <a:t>char </a:t>
            </a:r>
            <a:r>
              <a:rPr lang="en-US" sz="3000" dirty="0" err="1"/>
              <a:t>numChar</a:t>
            </a:r>
            <a:r>
              <a:rPr lang="en-US" sz="3000" dirty="0"/>
              <a:t> = '</a:t>
            </a:r>
            <a:r>
              <a:rPr lang="en-US" sz="3000" b="1" dirty="0"/>
              <a:t>\u</a:t>
            </a:r>
            <a:r>
              <a:rPr lang="en-US" sz="3000" dirty="0"/>
              <a:t>0034'; (Unicode)</a:t>
            </a:r>
          </a:p>
        </p:txBody>
      </p:sp>
      <p:sp>
        <p:nvSpPr>
          <p:cNvPr id="23559" name="Rectangle 7"/>
          <p:cNvSpPr>
            <a:spLocks noChangeArrowheads="1"/>
          </p:cNvSpPr>
          <p:nvPr/>
        </p:nvSpPr>
        <p:spPr bwMode="auto">
          <a:xfrm>
            <a:off x="539552" y="3705944"/>
            <a:ext cx="8136904" cy="2819400"/>
          </a:xfrm>
          <a:prstGeom prst="rect">
            <a:avLst/>
          </a:prstGeom>
          <a:noFill/>
          <a:ln w="9525">
            <a:noFill/>
            <a:miter lim="800000"/>
            <a:headEnd/>
            <a:tailEnd/>
          </a:ln>
        </p:spPr>
        <p:txBody>
          <a:bodyPr lIns="92075" tIns="46038" rIns="92075" bIns="46038"/>
          <a:lstStyle/>
          <a:p>
            <a:pPr algn="just">
              <a:spcBef>
                <a:spcPct val="20000"/>
              </a:spcBef>
              <a:buClr>
                <a:schemeClr val="tx2"/>
              </a:buClr>
              <a:buSzPct val="75000"/>
              <a:buFont typeface="Monotype Sorts" pitchFamily="2" charset="2"/>
              <a:buNone/>
            </a:pPr>
            <a:r>
              <a:rPr lang="en-US" sz="2800" dirty="0">
                <a:latin typeface="+mn-lt"/>
                <a:cs typeface="Times New Roman" pitchFamily="18" charset="0"/>
              </a:rPr>
              <a:t>NOTE: The increment and decrement operators can also be used on </a:t>
            </a:r>
            <a:r>
              <a:rPr lang="en-US" sz="2800" b="1" dirty="0">
                <a:latin typeface="+mn-lt"/>
                <a:cs typeface="Times New Roman" pitchFamily="18" charset="0"/>
              </a:rPr>
              <a:t>char</a:t>
            </a:r>
            <a:r>
              <a:rPr lang="en-US" sz="2800" dirty="0">
                <a:latin typeface="+mn-lt"/>
                <a:cs typeface="Times New Roman" pitchFamily="18" charset="0"/>
              </a:rPr>
              <a:t> variables to get the next or preceding Unicode character. For example, the following statements display character </a:t>
            </a:r>
            <a:r>
              <a:rPr lang="en-US" sz="2800" b="1" dirty="0">
                <a:latin typeface="+mn-lt"/>
                <a:cs typeface="Times New Roman" pitchFamily="18" charset="0"/>
              </a:rPr>
              <a:t>b</a:t>
            </a:r>
            <a:r>
              <a:rPr lang="en-US" sz="2800" dirty="0">
                <a:latin typeface="+mn-lt"/>
                <a:cs typeface="Times New Roman" pitchFamily="18" charset="0"/>
              </a:rPr>
              <a:t>.</a:t>
            </a:r>
          </a:p>
          <a:p>
            <a:pPr marL="742950" lvl="1" indent="-285750" algn="just">
              <a:spcBef>
                <a:spcPct val="20000"/>
              </a:spcBef>
              <a:buClr>
                <a:schemeClr val="tx1"/>
              </a:buClr>
            </a:pPr>
            <a:r>
              <a:rPr lang="en-US" sz="2600" dirty="0">
                <a:latin typeface="+mn-lt"/>
                <a:cs typeface="Times New Roman" pitchFamily="18" charset="0"/>
              </a:rPr>
              <a:t>    </a:t>
            </a:r>
            <a:r>
              <a:rPr lang="en-US" sz="2800" b="1" dirty="0">
                <a:latin typeface="+mn-lt"/>
                <a:cs typeface="Times New Roman" pitchFamily="18" charset="0"/>
              </a:rPr>
              <a:t>char </a:t>
            </a:r>
            <a:r>
              <a:rPr lang="en-US" sz="2800" b="1" dirty="0" err="1">
                <a:latin typeface="+mn-lt"/>
                <a:cs typeface="Times New Roman" pitchFamily="18" charset="0"/>
              </a:rPr>
              <a:t>ch</a:t>
            </a:r>
            <a:r>
              <a:rPr lang="en-US" sz="2800" b="1" dirty="0">
                <a:latin typeface="+mn-lt"/>
                <a:cs typeface="Times New Roman" pitchFamily="18" charset="0"/>
              </a:rPr>
              <a:t> = 'a';</a:t>
            </a:r>
          </a:p>
          <a:p>
            <a:pPr marL="742950" lvl="1" indent="-285750" algn="just">
              <a:spcBef>
                <a:spcPct val="20000"/>
              </a:spcBef>
              <a:buClr>
                <a:schemeClr val="tx1"/>
              </a:buClr>
            </a:pPr>
            <a:r>
              <a:rPr lang="en-US" sz="2800" b="1" dirty="0">
                <a:latin typeface="+mn-lt"/>
                <a:cs typeface="Times New Roman" pitchFamily="18" charset="0"/>
              </a:rPr>
              <a:t>    </a:t>
            </a:r>
            <a:r>
              <a:rPr lang="en-US" sz="2800" b="1" dirty="0" err="1">
                <a:latin typeface="+mn-lt"/>
                <a:cs typeface="Times New Roman" pitchFamily="18" charset="0"/>
              </a:rPr>
              <a:t>System.out.println</a:t>
            </a:r>
            <a:r>
              <a:rPr lang="en-US" sz="2800" b="1" dirty="0">
                <a:latin typeface="+mn-lt"/>
                <a:cs typeface="Times New Roman" pitchFamily="18" charset="0"/>
              </a:rPr>
              <a:t>(++</a:t>
            </a:r>
            <a:r>
              <a:rPr lang="en-US" sz="2800" b="1" dirty="0" err="1">
                <a:latin typeface="+mn-lt"/>
                <a:cs typeface="Times New Roman" pitchFamily="18" charset="0"/>
              </a:rPr>
              <a:t>ch</a:t>
            </a:r>
            <a:r>
              <a:rPr lang="en-US" sz="2800" b="1" dirty="0">
                <a:latin typeface="+mn-lt"/>
                <a:cs typeface="Times New Roman" pitchFamily="18" charset="0"/>
              </a:rPr>
              <a:t>);</a:t>
            </a:r>
          </a:p>
        </p:txBody>
      </p:sp>
    </p:spTree>
    <p:extLst>
      <p:ext uri="{BB962C8B-B14F-4D97-AF65-F5344CB8AC3E}">
        <p14:creationId xmlns:p14="http://schemas.microsoft.com/office/powerpoint/2010/main" val="3738397940"/>
      </p:ext>
    </p:extLst>
  </p:cSld>
  <p:clrMapOvr>
    <a:masterClrMapping/>
  </p:clrMapOvr>
  <p:transition/>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22255</TotalTime>
  <Words>2355</Words>
  <Application>Microsoft Macintosh PowerPoint</Application>
  <PresentationFormat>On-screen Show (4:3)</PresentationFormat>
  <Paragraphs>316</Paragraphs>
  <Slides>43</Slides>
  <Notes>5</Notes>
  <HiddenSlides>0</HiddenSlides>
  <MMClips>0</MMClips>
  <ScaleCrop>false</ScaleCrop>
  <HeadingPairs>
    <vt:vector size="10"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43</vt:i4>
      </vt:variant>
      <vt:variant>
        <vt:lpstr>Custom Shows</vt:lpstr>
      </vt:variant>
      <vt:variant>
        <vt:i4>1</vt:i4>
      </vt:variant>
    </vt:vector>
  </HeadingPairs>
  <TitlesOfParts>
    <vt:vector size="57" baseType="lpstr">
      <vt:lpstr>PMingLiU</vt:lpstr>
      <vt:lpstr>Arial</vt:lpstr>
      <vt:lpstr>Book Antiqua</vt:lpstr>
      <vt:lpstr>Calibri</vt:lpstr>
      <vt:lpstr>Courier</vt:lpstr>
      <vt:lpstr>Courier New</vt:lpstr>
      <vt:lpstr>Forte</vt:lpstr>
      <vt:lpstr>Monotype Sorts</vt:lpstr>
      <vt:lpstr>Palatino</vt:lpstr>
      <vt:lpstr>Times New Roman</vt:lpstr>
      <vt:lpstr>International</vt:lpstr>
      <vt:lpstr>Picture</vt:lpstr>
      <vt:lpstr>Equation</vt:lpstr>
      <vt:lpstr>Chapter 2 Elementary Programming</vt:lpstr>
      <vt:lpstr>Trace a Program Execution</vt:lpstr>
      <vt:lpstr>Reading Input from the Console</vt:lpstr>
      <vt:lpstr>Identifiers</vt:lpstr>
      <vt:lpstr>Variables</vt:lpstr>
      <vt:lpstr>Declaring and Initializing in One Step</vt:lpstr>
      <vt:lpstr>Naming Conventions</vt:lpstr>
      <vt:lpstr>Naming Conventions, cont.</vt:lpstr>
      <vt:lpstr>Character Data Type</vt:lpstr>
      <vt:lpstr>Numerical Data Types</vt:lpstr>
      <vt:lpstr>Reading Numbers from the Keyboard</vt:lpstr>
      <vt:lpstr>Strings</vt:lpstr>
      <vt:lpstr>More on Strings</vt:lpstr>
      <vt:lpstr>Integer Division</vt:lpstr>
      <vt:lpstr>Remainder Operator</vt:lpstr>
      <vt:lpstr>NOTE</vt:lpstr>
      <vt:lpstr>Exponent Operations </vt:lpstr>
      <vt:lpstr>Integer Literals</vt:lpstr>
      <vt:lpstr>Floating-Point Literals</vt:lpstr>
      <vt:lpstr>double vs. float </vt:lpstr>
      <vt:lpstr>Arithmetic Expressions</vt:lpstr>
      <vt:lpstr>How to Evaluate an Expression</vt:lpstr>
      <vt:lpstr>Problem: Converting Temperatures</vt:lpstr>
      <vt:lpstr>PowerPoint Presentation</vt:lpstr>
      <vt:lpstr>Problem: Displaying Current Time</vt:lpstr>
      <vt:lpstr>Augmented Assignment Operators</vt:lpstr>
      <vt:lpstr>Increment and Decrement Operators</vt:lpstr>
      <vt:lpstr>Increment and Decrement Operators, cont.</vt:lpstr>
      <vt:lpstr>Increment and Decrement Operators, cont.</vt:lpstr>
      <vt:lpstr>Assignment Expressions and Assignment Statements</vt:lpstr>
      <vt:lpstr>Numeric Type Conversion</vt:lpstr>
      <vt:lpstr>Conversion Rules</vt:lpstr>
      <vt:lpstr>Type Casting</vt:lpstr>
      <vt:lpstr>Problem: Keeping Two Digits After Decimal Points</vt:lpstr>
      <vt:lpstr>Casting in an Augmented Expression </vt:lpstr>
      <vt:lpstr>Problem:  Computing Loan Payments</vt:lpstr>
      <vt:lpstr>PowerPoint Presentation</vt:lpstr>
      <vt:lpstr>Common Errors and Pitfalls</vt:lpstr>
      <vt:lpstr>Common Error 1: Undeclared/Uninitialized Variables and Unused Variables </vt:lpstr>
      <vt:lpstr>Common Error 2: Integer Overflow</vt:lpstr>
      <vt:lpstr>Common Error 3: Round-off Errors</vt:lpstr>
      <vt:lpstr>Common Error 4: Unintended Integer Division</vt:lpstr>
      <vt:lpstr>Common Pitfall 1: Redundant Input Objects</vt:lpstr>
      <vt:lpstr>Custom Show 1</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Primitive Data Type and Operations</dc:title>
  <dc:creator>Y. Daniel Liang</dc:creator>
  <cp:lastModifiedBy>Bassem S Sayrafi</cp:lastModifiedBy>
  <cp:revision>315</cp:revision>
  <dcterms:created xsi:type="dcterms:W3CDTF">1995-06-10T17:31:50Z</dcterms:created>
  <dcterms:modified xsi:type="dcterms:W3CDTF">2019-09-08T09:11:24Z</dcterms:modified>
</cp:coreProperties>
</file>