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45"/>
  </p:notesMasterIdLst>
  <p:sldIdLst>
    <p:sldId id="268" r:id="rId2"/>
    <p:sldId id="411" r:id="rId3"/>
    <p:sldId id="398" r:id="rId4"/>
    <p:sldId id="329" r:id="rId5"/>
    <p:sldId id="271" r:id="rId6"/>
    <p:sldId id="273" r:id="rId7"/>
    <p:sldId id="427" r:id="rId8"/>
    <p:sldId id="428" r:id="rId9"/>
    <p:sldId id="453" r:id="rId10"/>
    <p:sldId id="275" r:id="rId11"/>
    <p:sldId id="441" r:id="rId12"/>
    <p:sldId id="449" r:id="rId13"/>
    <p:sldId id="450" r:id="rId14"/>
    <p:sldId id="338" r:id="rId15"/>
    <p:sldId id="401" r:id="rId16"/>
    <p:sldId id="368" r:id="rId17"/>
    <p:sldId id="276" r:id="rId18"/>
    <p:sldId id="364" r:id="rId19"/>
    <p:sldId id="365" r:id="rId20"/>
    <p:sldId id="440" r:id="rId21"/>
    <p:sldId id="344" r:id="rId22"/>
    <p:sldId id="422" r:id="rId23"/>
    <p:sldId id="418" r:id="rId24"/>
    <p:sldId id="452" r:id="rId25"/>
    <p:sldId id="371" r:id="rId26"/>
    <p:sldId id="277" r:id="rId27"/>
    <p:sldId id="327" r:id="rId28"/>
    <p:sldId id="366" r:id="rId29"/>
    <p:sldId id="367" r:id="rId30"/>
    <p:sldId id="340" r:id="rId31"/>
    <p:sldId id="278" r:id="rId32"/>
    <p:sldId id="369" r:id="rId33"/>
    <p:sldId id="280" r:id="rId34"/>
    <p:sldId id="419" r:id="rId35"/>
    <p:sldId id="430" r:id="rId36"/>
    <p:sldId id="355" r:id="rId37"/>
    <p:sldId id="451" r:id="rId38"/>
    <p:sldId id="442" r:id="rId39"/>
    <p:sldId id="444" r:id="rId40"/>
    <p:sldId id="443" r:id="rId41"/>
    <p:sldId id="446" r:id="rId42"/>
    <p:sldId id="445" r:id="rId43"/>
    <p:sldId id="447" r:id="rId44"/>
  </p:sldIdLst>
  <p:sldSz cx="9144000" cy="6858000" type="screen4x3"/>
  <p:notesSz cx="6858000" cy="9144000"/>
  <p:custShowLst>
    <p:custShow name="Custom Show 1" id="0">
      <p:sldLst/>
    </p:custShow>
  </p:custShowLst>
  <p:defaultTextStyle>
    <a:defPPr>
      <a:defRPr lang="en-US"/>
    </a:defPPr>
    <a:lvl1pPr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6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6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6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6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864">
          <p15:clr>
            <a:srgbClr val="A4A3A4"/>
          </p15:clr>
        </p15:guide>
        <p15:guide id="2" pos="57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89" autoAdjust="0"/>
    <p:restoredTop sz="94631" autoAdjust="0"/>
  </p:normalViewPr>
  <p:slideViewPr>
    <p:cSldViewPr>
      <p:cViewPr varScale="1">
        <p:scale>
          <a:sx n="97" d="100"/>
          <a:sy n="97" d="100"/>
        </p:scale>
        <p:origin x="648" y="184"/>
      </p:cViewPr>
      <p:guideLst>
        <p:guide orient="horz" pos="864"/>
        <p:guide pos="5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0" d="100"/>
          <a:sy n="40" d="100"/>
        </p:scale>
        <p:origin x="-1488" y="-96"/>
      </p:cViewPr>
      <p:guideLst>
        <p:guide orient="horz" pos="2880"/>
        <p:guide pos="2160"/>
      </p:guideLst>
    </p:cSldViewPr>
  </p:notesViewPr>
  <p:gridSpacing cx="38405" cy="384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image" Target="../media/image1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3945A042-B6E3-4040-AC2A-6ABCF5A11FFB}"/>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1" name="Rectangle 3">
            <a:extLst>
              <a:ext uri="{FF2B5EF4-FFF2-40B4-BE49-F238E27FC236}">
                <a16:creationId xmlns:a16="http://schemas.microsoft.com/office/drawing/2014/main" id="{F587FE28-4C93-0742-A787-6E4D1AA24187}"/>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4A3CA9E6-8629-1E4E-A1F5-34C4D310D90A}"/>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5059" name="Rectangle 3">
            <a:extLst>
              <a:ext uri="{FF2B5EF4-FFF2-40B4-BE49-F238E27FC236}">
                <a16:creationId xmlns:a16="http://schemas.microsoft.com/office/drawing/2014/main" id="{844C6CE3-5B80-224E-9E06-C8ABEA777BFF}"/>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78646E83-1B46-0B49-AADC-9B0BE446EC10}"/>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7107" name="Rectangle 3">
            <a:extLst>
              <a:ext uri="{FF2B5EF4-FFF2-40B4-BE49-F238E27FC236}">
                <a16:creationId xmlns:a16="http://schemas.microsoft.com/office/drawing/2014/main" id="{89DB139F-010C-3147-B7FB-DCD467C5F1AE}"/>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D19BCCD6-6F08-CA4E-B3CD-C9F9546DFB91}"/>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9155" name="Rectangle 3">
            <a:extLst>
              <a:ext uri="{FF2B5EF4-FFF2-40B4-BE49-F238E27FC236}">
                <a16:creationId xmlns:a16="http://schemas.microsoft.com/office/drawing/2014/main" id="{AE25E1DB-00E6-D74C-AF2F-09311C00D685}"/>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7B66CA9F-7DDE-C746-AC89-5CB4F08A22C8}"/>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3" name="Rectangle 3">
            <a:extLst>
              <a:ext uri="{FF2B5EF4-FFF2-40B4-BE49-F238E27FC236}">
                <a16:creationId xmlns:a16="http://schemas.microsoft.com/office/drawing/2014/main" id="{97D8454B-2DD5-714C-A14A-B6A25BCFF00F}"/>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chemeClr val="bg2"/>
            </a:gs>
          </a:gsLst>
          <a:path path="rect">
            <a:fillToRect r="100000" b="100000"/>
          </a:path>
        </a:gradFill>
        <a:effectLst/>
      </p:bgPr>
    </p:bg>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D84BE69B-3E34-0746-8BEC-C6EE3806ACF5}"/>
              </a:ext>
            </a:extLst>
          </p:cNvPr>
          <p:cNvGrpSpPr>
            <a:grpSpLocks/>
          </p:cNvGrpSpPr>
          <p:nvPr/>
        </p:nvGrpSpPr>
        <p:grpSpPr bwMode="auto">
          <a:xfrm>
            <a:off x="0" y="114300"/>
            <a:ext cx="9142413" cy="6742113"/>
            <a:chOff x="0" y="72"/>
            <a:chExt cx="5759" cy="4247"/>
          </a:xfrm>
        </p:grpSpPr>
        <p:sp>
          <p:nvSpPr>
            <p:cNvPr id="5" name="Rectangle 3">
              <a:extLst>
                <a:ext uri="{FF2B5EF4-FFF2-40B4-BE49-F238E27FC236}">
                  <a16:creationId xmlns:a16="http://schemas.microsoft.com/office/drawing/2014/main" id="{814FAD2F-4FE6-804F-BE18-82F6A230B48B}"/>
                </a:ext>
              </a:extLst>
            </p:cNvPr>
            <p:cNvSpPr>
              <a:spLocks noChangeArrowheads="1"/>
            </p:cNvSpPr>
            <p:nvPr/>
          </p:nvSpPr>
          <p:spPr bwMode="hidden">
            <a:xfrm>
              <a:off x="0" y="2112"/>
              <a:ext cx="5759" cy="220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Times New Roman" pitchFamily="18" charset="0"/>
                </a:defRPr>
              </a:lvl1pPr>
              <a:lvl2pPr marL="742950" indent="-285750">
                <a:defRPr sz="1600">
                  <a:solidFill>
                    <a:schemeClr val="tx1"/>
                  </a:solidFill>
                  <a:latin typeface="Times New Roman" pitchFamily="18" charset="0"/>
                </a:defRPr>
              </a:lvl2pPr>
              <a:lvl3pPr marL="1143000" indent="-228600">
                <a:defRPr sz="1600">
                  <a:solidFill>
                    <a:schemeClr val="tx1"/>
                  </a:solidFill>
                  <a:latin typeface="Times New Roman" pitchFamily="18" charset="0"/>
                </a:defRPr>
              </a:lvl3pPr>
              <a:lvl4pPr marL="1600200" indent="-228600">
                <a:defRPr sz="1600">
                  <a:solidFill>
                    <a:schemeClr val="tx1"/>
                  </a:solidFill>
                  <a:latin typeface="Times New Roman" pitchFamily="18" charset="0"/>
                </a:defRPr>
              </a:lvl4pPr>
              <a:lvl5pPr marL="2057400" indent="-228600">
                <a:defRPr sz="1600">
                  <a:solidFill>
                    <a:schemeClr val="tx1"/>
                  </a:solidFill>
                  <a:latin typeface="Times New Roman" pitchFamily="18" charset="0"/>
                </a:defRPr>
              </a:lvl5pPr>
              <a:lvl6pPr marL="2514600" indent="-228600" eaLnBrk="0" fontAlgn="base" hangingPunct="0">
                <a:spcBef>
                  <a:spcPct val="0"/>
                </a:spcBef>
                <a:spcAft>
                  <a:spcPct val="0"/>
                </a:spcAft>
                <a:defRPr sz="1600">
                  <a:solidFill>
                    <a:schemeClr val="tx1"/>
                  </a:solidFill>
                  <a:latin typeface="Times New Roman" pitchFamily="18" charset="0"/>
                </a:defRPr>
              </a:lvl6pPr>
              <a:lvl7pPr marL="2971800" indent="-228600" eaLnBrk="0" fontAlgn="base" hangingPunct="0">
                <a:spcBef>
                  <a:spcPct val="0"/>
                </a:spcBef>
                <a:spcAft>
                  <a:spcPct val="0"/>
                </a:spcAft>
                <a:defRPr sz="1600">
                  <a:solidFill>
                    <a:schemeClr val="tx1"/>
                  </a:solidFill>
                  <a:latin typeface="Times New Roman" pitchFamily="18" charset="0"/>
                </a:defRPr>
              </a:lvl7pPr>
              <a:lvl8pPr marL="3429000" indent="-228600" eaLnBrk="0" fontAlgn="base" hangingPunct="0">
                <a:spcBef>
                  <a:spcPct val="0"/>
                </a:spcBef>
                <a:spcAft>
                  <a:spcPct val="0"/>
                </a:spcAft>
                <a:defRPr sz="1600">
                  <a:solidFill>
                    <a:schemeClr val="tx1"/>
                  </a:solidFill>
                  <a:latin typeface="Times New Roman" pitchFamily="18" charset="0"/>
                </a:defRPr>
              </a:lvl8pPr>
              <a:lvl9pPr marL="3886200" indent="-228600" eaLnBrk="0" fontAlgn="base" hangingPunct="0">
                <a:spcBef>
                  <a:spcPct val="0"/>
                </a:spcBef>
                <a:spcAft>
                  <a:spcPct val="0"/>
                </a:spcAft>
                <a:defRPr sz="1600">
                  <a:solidFill>
                    <a:schemeClr val="tx1"/>
                  </a:solidFill>
                  <a:latin typeface="Times New Roman" pitchFamily="18" charset="0"/>
                </a:defRPr>
              </a:lvl9pPr>
            </a:lstStyle>
            <a:p>
              <a:pPr>
                <a:defRPr/>
              </a:pPr>
              <a:endParaRPr lang="en-US" altLang="en-US">
                <a:cs typeface="+mn-cs"/>
              </a:endParaRPr>
            </a:p>
          </p:txBody>
        </p:sp>
        <p:grpSp>
          <p:nvGrpSpPr>
            <p:cNvPr id="6" name="Group 4">
              <a:extLst>
                <a:ext uri="{FF2B5EF4-FFF2-40B4-BE49-F238E27FC236}">
                  <a16:creationId xmlns:a16="http://schemas.microsoft.com/office/drawing/2014/main" id="{009426B2-51CF-7B47-A9EC-73A60C11C092}"/>
                </a:ext>
              </a:extLst>
            </p:cNvPr>
            <p:cNvGrpSpPr>
              <a:grpSpLocks/>
            </p:cNvGrpSpPr>
            <p:nvPr/>
          </p:nvGrpSpPr>
          <p:grpSpPr bwMode="auto">
            <a:xfrm>
              <a:off x="0" y="72"/>
              <a:ext cx="5759" cy="2040"/>
              <a:chOff x="0" y="72"/>
              <a:chExt cx="5759" cy="2040"/>
            </a:xfrm>
          </p:grpSpPr>
          <p:sp>
            <p:nvSpPr>
              <p:cNvPr id="7" name="Rectangle 5">
                <a:extLst>
                  <a:ext uri="{FF2B5EF4-FFF2-40B4-BE49-F238E27FC236}">
                    <a16:creationId xmlns:a16="http://schemas.microsoft.com/office/drawing/2014/main" id="{441FDF68-53E4-AA48-ABC1-955D8406EED0}"/>
                  </a:ext>
                </a:extLst>
              </p:cNvPr>
              <p:cNvSpPr>
                <a:spLocks noChangeArrowheads="1"/>
              </p:cNvSpPr>
              <p:nvPr/>
            </p:nvSpPr>
            <p:spPr bwMode="hidden">
              <a:xfrm>
                <a:off x="0" y="1872"/>
                <a:ext cx="5759" cy="240"/>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Times New Roman" pitchFamily="18" charset="0"/>
                  </a:defRPr>
                </a:lvl1pPr>
                <a:lvl2pPr marL="742950" indent="-285750">
                  <a:defRPr sz="1600">
                    <a:solidFill>
                      <a:schemeClr val="tx1"/>
                    </a:solidFill>
                    <a:latin typeface="Times New Roman" pitchFamily="18" charset="0"/>
                  </a:defRPr>
                </a:lvl2pPr>
                <a:lvl3pPr marL="1143000" indent="-228600">
                  <a:defRPr sz="1600">
                    <a:solidFill>
                      <a:schemeClr val="tx1"/>
                    </a:solidFill>
                    <a:latin typeface="Times New Roman" pitchFamily="18" charset="0"/>
                  </a:defRPr>
                </a:lvl3pPr>
                <a:lvl4pPr marL="1600200" indent="-228600">
                  <a:defRPr sz="1600">
                    <a:solidFill>
                      <a:schemeClr val="tx1"/>
                    </a:solidFill>
                    <a:latin typeface="Times New Roman" pitchFamily="18" charset="0"/>
                  </a:defRPr>
                </a:lvl4pPr>
                <a:lvl5pPr marL="2057400" indent="-228600">
                  <a:defRPr sz="1600">
                    <a:solidFill>
                      <a:schemeClr val="tx1"/>
                    </a:solidFill>
                    <a:latin typeface="Times New Roman" pitchFamily="18" charset="0"/>
                  </a:defRPr>
                </a:lvl5pPr>
                <a:lvl6pPr marL="2514600" indent="-228600" eaLnBrk="0" fontAlgn="base" hangingPunct="0">
                  <a:spcBef>
                    <a:spcPct val="0"/>
                  </a:spcBef>
                  <a:spcAft>
                    <a:spcPct val="0"/>
                  </a:spcAft>
                  <a:defRPr sz="1600">
                    <a:solidFill>
                      <a:schemeClr val="tx1"/>
                    </a:solidFill>
                    <a:latin typeface="Times New Roman" pitchFamily="18" charset="0"/>
                  </a:defRPr>
                </a:lvl6pPr>
                <a:lvl7pPr marL="2971800" indent="-228600" eaLnBrk="0" fontAlgn="base" hangingPunct="0">
                  <a:spcBef>
                    <a:spcPct val="0"/>
                  </a:spcBef>
                  <a:spcAft>
                    <a:spcPct val="0"/>
                  </a:spcAft>
                  <a:defRPr sz="1600">
                    <a:solidFill>
                      <a:schemeClr val="tx1"/>
                    </a:solidFill>
                    <a:latin typeface="Times New Roman" pitchFamily="18" charset="0"/>
                  </a:defRPr>
                </a:lvl7pPr>
                <a:lvl8pPr marL="3429000" indent="-228600" eaLnBrk="0" fontAlgn="base" hangingPunct="0">
                  <a:spcBef>
                    <a:spcPct val="0"/>
                  </a:spcBef>
                  <a:spcAft>
                    <a:spcPct val="0"/>
                  </a:spcAft>
                  <a:defRPr sz="1600">
                    <a:solidFill>
                      <a:schemeClr val="tx1"/>
                    </a:solidFill>
                    <a:latin typeface="Times New Roman" pitchFamily="18" charset="0"/>
                  </a:defRPr>
                </a:lvl8pPr>
                <a:lvl9pPr marL="3886200" indent="-228600" eaLnBrk="0" fontAlgn="base" hangingPunct="0">
                  <a:spcBef>
                    <a:spcPct val="0"/>
                  </a:spcBef>
                  <a:spcAft>
                    <a:spcPct val="0"/>
                  </a:spcAft>
                  <a:defRPr sz="1600">
                    <a:solidFill>
                      <a:schemeClr val="tx1"/>
                    </a:solidFill>
                    <a:latin typeface="Times New Roman" pitchFamily="18" charset="0"/>
                  </a:defRPr>
                </a:lvl9pPr>
              </a:lstStyle>
              <a:p>
                <a:pPr>
                  <a:defRPr/>
                </a:pPr>
                <a:endParaRPr lang="en-US" altLang="en-US">
                  <a:cs typeface="+mn-cs"/>
                </a:endParaRPr>
              </a:p>
            </p:txBody>
          </p:sp>
          <p:grpSp>
            <p:nvGrpSpPr>
              <p:cNvPr id="8" name="Group 6">
                <a:extLst>
                  <a:ext uri="{FF2B5EF4-FFF2-40B4-BE49-F238E27FC236}">
                    <a16:creationId xmlns:a16="http://schemas.microsoft.com/office/drawing/2014/main" id="{0210AA07-5892-C748-A53D-FA0EBE2BFA92}"/>
                  </a:ext>
                </a:extLst>
              </p:cNvPr>
              <p:cNvGrpSpPr>
                <a:grpSpLocks/>
              </p:cNvGrpSpPr>
              <p:nvPr/>
            </p:nvGrpSpPr>
            <p:grpSpPr bwMode="auto">
              <a:xfrm>
                <a:off x="2289" y="72"/>
                <a:ext cx="1440" cy="1984"/>
                <a:chOff x="2289" y="72"/>
                <a:chExt cx="1440" cy="1984"/>
              </a:xfrm>
            </p:grpSpPr>
            <p:sp>
              <p:nvSpPr>
                <p:cNvPr id="29" name="Freeform 7">
                  <a:extLst>
                    <a:ext uri="{FF2B5EF4-FFF2-40B4-BE49-F238E27FC236}">
                      <a16:creationId xmlns:a16="http://schemas.microsoft.com/office/drawing/2014/main" id="{337584F9-8DE1-CF4B-985B-002A90FC5C54}"/>
                    </a:ext>
                  </a:extLst>
                </p:cNvPr>
                <p:cNvSpPr>
                  <a:spLocks/>
                </p:cNvSpPr>
                <p:nvPr/>
              </p:nvSpPr>
              <p:spPr bwMode="ltGray">
                <a:xfrm>
                  <a:off x="2289" y="127"/>
                  <a:ext cx="1440" cy="1770"/>
                </a:xfrm>
                <a:custGeom>
                  <a:avLst/>
                  <a:gdLst>
                    <a:gd name="T0" fmla="*/ 901 w 1440"/>
                    <a:gd name="T1" fmla="*/ 33 h 1770"/>
                    <a:gd name="T2" fmla="*/ 1066 w 1440"/>
                    <a:gd name="T3" fmla="*/ 129 h 1770"/>
                    <a:gd name="T4" fmla="*/ 1207 w 1440"/>
                    <a:gd name="T5" fmla="*/ 256 h 1770"/>
                    <a:gd name="T6" fmla="*/ 1316 w 1440"/>
                    <a:gd name="T7" fmla="*/ 410 h 1770"/>
                    <a:gd name="T8" fmla="*/ 1394 w 1440"/>
                    <a:gd name="T9" fmla="*/ 581 h 1770"/>
                    <a:gd name="T10" fmla="*/ 1435 w 1440"/>
                    <a:gd name="T11" fmla="*/ 766 h 1770"/>
                    <a:gd name="T12" fmla="*/ 1435 w 1440"/>
                    <a:gd name="T13" fmla="*/ 958 h 1770"/>
                    <a:gd name="T14" fmla="*/ 1394 w 1440"/>
                    <a:gd name="T15" fmla="*/ 1143 h 1770"/>
                    <a:gd name="T16" fmla="*/ 1316 w 1440"/>
                    <a:gd name="T17" fmla="*/ 1314 h 1770"/>
                    <a:gd name="T18" fmla="*/ 1207 w 1440"/>
                    <a:gd name="T19" fmla="*/ 1468 h 1770"/>
                    <a:gd name="T20" fmla="*/ 1066 w 1440"/>
                    <a:gd name="T21" fmla="*/ 1597 h 1770"/>
                    <a:gd name="T22" fmla="*/ 901 w 1440"/>
                    <a:gd name="T23" fmla="*/ 1691 h 1770"/>
                    <a:gd name="T24" fmla="*/ 721 w 1440"/>
                    <a:gd name="T25" fmla="*/ 1749 h 1770"/>
                    <a:gd name="T26" fmla="*/ 533 w 1440"/>
                    <a:gd name="T27" fmla="*/ 1769 h 1770"/>
                    <a:gd name="T28" fmla="*/ 344 w 1440"/>
                    <a:gd name="T29" fmla="*/ 1749 h 1770"/>
                    <a:gd name="T30" fmla="*/ 165 w 1440"/>
                    <a:gd name="T31" fmla="*/ 1691 h 1770"/>
                    <a:gd name="T32" fmla="*/ 0 w 1440"/>
                    <a:gd name="T33" fmla="*/ 1597 h 1770"/>
                    <a:gd name="T34" fmla="*/ 125 w 1440"/>
                    <a:gd name="T35" fmla="*/ 1571 h 1770"/>
                    <a:gd name="T36" fmla="*/ 281 w 1440"/>
                    <a:gd name="T37" fmla="*/ 1640 h 1770"/>
                    <a:gd name="T38" fmla="*/ 446 w 1440"/>
                    <a:gd name="T39" fmla="*/ 1675 h 1770"/>
                    <a:gd name="T40" fmla="*/ 618 w 1440"/>
                    <a:gd name="T41" fmla="*/ 1675 h 1770"/>
                    <a:gd name="T42" fmla="*/ 785 w 1440"/>
                    <a:gd name="T43" fmla="*/ 1640 h 1770"/>
                    <a:gd name="T44" fmla="*/ 941 w 1440"/>
                    <a:gd name="T45" fmla="*/ 1571 h 1770"/>
                    <a:gd name="T46" fmla="*/ 1080 w 1440"/>
                    <a:gd name="T47" fmla="*/ 1470 h 1770"/>
                    <a:gd name="T48" fmla="*/ 1194 w 1440"/>
                    <a:gd name="T49" fmla="*/ 1343 h 1770"/>
                    <a:gd name="T50" fmla="*/ 1281 w 1440"/>
                    <a:gd name="T51" fmla="*/ 1194 h 1770"/>
                    <a:gd name="T52" fmla="*/ 1332 w 1440"/>
                    <a:gd name="T53" fmla="*/ 1032 h 1770"/>
                    <a:gd name="T54" fmla="*/ 1350 w 1440"/>
                    <a:gd name="T55" fmla="*/ 862 h 1770"/>
                    <a:gd name="T56" fmla="*/ 1332 w 1440"/>
                    <a:gd name="T57" fmla="*/ 691 h 1770"/>
                    <a:gd name="T58" fmla="*/ 1281 w 1440"/>
                    <a:gd name="T59" fmla="*/ 530 h 1770"/>
                    <a:gd name="T60" fmla="*/ 1194 w 1440"/>
                    <a:gd name="T61" fmla="*/ 381 h 1770"/>
                    <a:gd name="T62" fmla="*/ 1080 w 1440"/>
                    <a:gd name="T63" fmla="*/ 254 h 1770"/>
                    <a:gd name="T64" fmla="*/ 941 w 1440"/>
                    <a:gd name="T65" fmla="*/ 154 h 1770"/>
                    <a:gd name="T66" fmla="*/ 785 w 1440"/>
                    <a:gd name="T67" fmla="*/ 85 h 1770"/>
                    <a:gd name="T68" fmla="*/ 812 w 1440"/>
                    <a:gd name="T69" fmla="*/ 0 h 17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40" h="1770">
                      <a:moveTo>
                        <a:pt x="812" y="0"/>
                      </a:moveTo>
                      <a:lnTo>
                        <a:pt x="901" y="33"/>
                      </a:lnTo>
                      <a:lnTo>
                        <a:pt x="986" y="78"/>
                      </a:lnTo>
                      <a:lnTo>
                        <a:pt x="1066" y="129"/>
                      </a:lnTo>
                      <a:lnTo>
                        <a:pt x="1140" y="187"/>
                      </a:lnTo>
                      <a:lnTo>
                        <a:pt x="1207" y="256"/>
                      </a:lnTo>
                      <a:lnTo>
                        <a:pt x="1265" y="330"/>
                      </a:lnTo>
                      <a:lnTo>
                        <a:pt x="1316" y="410"/>
                      </a:lnTo>
                      <a:lnTo>
                        <a:pt x="1361" y="492"/>
                      </a:lnTo>
                      <a:lnTo>
                        <a:pt x="1394" y="581"/>
                      </a:lnTo>
                      <a:lnTo>
                        <a:pt x="1419" y="673"/>
                      </a:lnTo>
                      <a:lnTo>
                        <a:pt x="1435" y="766"/>
                      </a:lnTo>
                      <a:lnTo>
                        <a:pt x="1439" y="862"/>
                      </a:lnTo>
                      <a:lnTo>
                        <a:pt x="1435" y="958"/>
                      </a:lnTo>
                      <a:lnTo>
                        <a:pt x="1419" y="1052"/>
                      </a:lnTo>
                      <a:lnTo>
                        <a:pt x="1394" y="1143"/>
                      </a:lnTo>
                      <a:lnTo>
                        <a:pt x="1361" y="1230"/>
                      </a:lnTo>
                      <a:lnTo>
                        <a:pt x="1316" y="1314"/>
                      </a:lnTo>
                      <a:lnTo>
                        <a:pt x="1265" y="1395"/>
                      </a:lnTo>
                      <a:lnTo>
                        <a:pt x="1207" y="1468"/>
                      </a:lnTo>
                      <a:lnTo>
                        <a:pt x="1140" y="1537"/>
                      </a:lnTo>
                      <a:lnTo>
                        <a:pt x="1066" y="1597"/>
                      </a:lnTo>
                      <a:lnTo>
                        <a:pt x="986" y="1646"/>
                      </a:lnTo>
                      <a:lnTo>
                        <a:pt x="901" y="1691"/>
                      </a:lnTo>
                      <a:lnTo>
                        <a:pt x="812" y="1724"/>
                      </a:lnTo>
                      <a:lnTo>
                        <a:pt x="721" y="1749"/>
                      </a:lnTo>
                      <a:lnTo>
                        <a:pt x="627" y="1765"/>
                      </a:lnTo>
                      <a:lnTo>
                        <a:pt x="533" y="1769"/>
                      </a:lnTo>
                      <a:lnTo>
                        <a:pt x="437" y="1765"/>
                      </a:lnTo>
                      <a:lnTo>
                        <a:pt x="344" y="1749"/>
                      </a:lnTo>
                      <a:lnTo>
                        <a:pt x="252" y="1724"/>
                      </a:lnTo>
                      <a:lnTo>
                        <a:pt x="165" y="1691"/>
                      </a:lnTo>
                      <a:lnTo>
                        <a:pt x="80" y="1646"/>
                      </a:lnTo>
                      <a:lnTo>
                        <a:pt x="0" y="1597"/>
                      </a:lnTo>
                      <a:lnTo>
                        <a:pt x="51" y="1524"/>
                      </a:lnTo>
                      <a:lnTo>
                        <a:pt x="125" y="1571"/>
                      </a:lnTo>
                      <a:lnTo>
                        <a:pt x="201" y="1609"/>
                      </a:lnTo>
                      <a:lnTo>
                        <a:pt x="281" y="1640"/>
                      </a:lnTo>
                      <a:lnTo>
                        <a:pt x="364" y="1662"/>
                      </a:lnTo>
                      <a:lnTo>
                        <a:pt x="446" y="1675"/>
                      </a:lnTo>
                      <a:lnTo>
                        <a:pt x="533" y="1680"/>
                      </a:lnTo>
                      <a:lnTo>
                        <a:pt x="618" y="1675"/>
                      </a:lnTo>
                      <a:lnTo>
                        <a:pt x="703" y="1662"/>
                      </a:lnTo>
                      <a:lnTo>
                        <a:pt x="785" y="1640"/>
                      </a:lnTo>
                      <a:lnTo>
                        <a:pt x="866" y="1609"/>
                      </a:lnTo>
                      <a:lnTo>
                        <a:pt x="941" y="1571"/>
                      </a:lnTo>
                      <a:lnTo>
                        <a:pt x="1013" y="1524"/>
                      </a:lnTo>
                      <a:lnTo>
                        <a:pt x="1080" y="1470"/>
                      </a:lnTo>
                      <a:lnTo>
                        <a:pt x="1140" y="1410"/>
                      </a:lnTo>
                      <a:lnTo>
                        <a:pt x="1194" y="1343"/>
                      </a:lnTo>
                      <a:lnTo>
                        <a:pt x="1240" y="1270"/>
                      </a:lnTo>
                      <a:lnTo>
                        <a:pt x="1281" y="1194"/>
                      </a:lnTo>
                      <a:lnTo>
                        <a:pt x="1312" y="1116"/>
                      </a:lnTo>
                      <a:lnTo>
                        <a:pt x="1332" y="1032"/>
                      </a:lnTo>
                      <a:lnTo>
                        <a:pt x="1345" y="947"/>
                      </a:lnTo>
                      <a:lnTo>
                        <a:pt x="1350" y="862"/>
                      </a:lnTo>
                      <a:lnTo>
                        <a:pt x="1345" y="775"/>
                      </a:lnTo>
                      <a:lnTo>
                        <a:pt x="1332" y="691"/>
                      </a:lnTo>
                      <a:lnTo>
                        <a:pt x="1312" y="608"/>
                      </a:lnTo>
                      <a:lnTo>
                        <a:pt x="1281" y="530"/>
                      </a:lnTo>
                      <a:lnTo>
                        <a:pt x="1240" y="452"/>
                      </a:lnTo>
                      <a:lnTo>
                        <a:pt x="1194" y="381"/>
                      </a:lnTo>
                      <a:lnTo>
                        <a:pt x="1140" y="314"/>
                      </a:lnTo>
                      <a:lnTo>
                        <a:pt x="1080" y="254"/>
                      </a:lnTo>
                      <a:lnTo>
                        <a:pt x="1013" y="201"/>
                      </a:lnTo>
                      <a:lnTo>
                        <a:pt x="941" y="154"/>
                      </a:lnTo>
                      <a:lnTo>
                        <a:pt x="866" y="114"/>
                      </a:lnTo>
                      <a:lnTo>
                        <a:pt x="785" y="85"/>
                      </a:lnTo>
                      <a:lnTo>
                        <a:pt x="788" y="78"/>
                      </a:lnTo>
                      <a:lnTo>
                        <a:pt x="812" y="0"/>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Line 8">
                  <a:extLst>
                    <a:ext uri="{FF2B5EF4-FFF2-40B4-BE49-F238E27FC236}">
                      <a16:creationId xmlns:a16="http://schemas.microsoft.com/office/drawing/2014/main" id="{C23255E3-326D-4F4C-B6F1-5693D9CD3096}"/>
                    </a:ext>
                  </a:extLst>
                </p:cNvPr>
                <p:cNvSpPr>
                  <a:spLocks noChangeShapeType="1"/>
                </p:cNvSpPr>
                <p:nvPr/>
              </p:nvSpPr>
              <p:spPr bwMode="ltGray">
                <a:xfrm flipV="1">
                  <a:off x="2324" y="1620"/>
                  <a:ext cx="143" cy="258"/>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 name="Line 9">
                  <a:extLst>
                    <a:ext uri="{FF2B5EF4-FFF2-40B4-BE49-F238E27FC236}">
                      <a16:creationId xmlns:a16="http://schemas.microsoft.com/office/drawing/2014/main" id="{77C88EF3-8A60-5C4B-A1EF-B301F94023EE}"/>
                    </a:ext>
                  </a:extLst>
                </p:cNvPr>
                <p:cNvSpPr>
                  <a:spLocks noChangeShapeType="1"/>
                </p:cNvSpPr>
                <p:nvPr/>
              </p:nvSpPr>
              <p:spPr bwMode="ltGray">
                <a:xfrm flipV="1">
                  <a:off x="3119" y="243"/>
                  <a:ext cx="50" cy="99"/>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 name="Line 10">
                  <a:extLst>
                    <a:ext uri="{FF2B5EF4-FFF2-40B4-BE49-F238E27FC236}">
                      <a16:creationId xmlns:a16="http://schemas.microsoft.com/office/drawing/2014/main" id="{D62CB50E-C86B-A74E-BB32-7826AE2F9ABD}"/>
                    </a:ext>
                  </a:extLst>
                </p:cNvPr>
                <p:cNvSpPr>
                  <a:spLocks noChangeShapeType="1"/>
                </p:cNvSpPr>
                <p:nvPr/>
              </p:nvSpPr>
              <p:spPr bwMode="ltGray">
                <a:xfrm flipV="1">
                  <a:off x="3203" y="72"/>
                  <a:ext cx="50" cy="99"/>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 name="Freeform 11">
                  <a:extLst>
                    <a:ext uri="{FF2B5EF4-FFF2-40B4-BE49-F238E27FC236}">
                      <a16:creationId xmlns:a16="http://schemas.microsoft.com/office/drawing/2014/main" id="{276D16F9-5CF6-A34D-B20D-0F3F00674C59}"/>
                    </a:ext>
                  </a:extLst>
                </p:cNvPr>
                <p:cNvSpPr>
                  <a:spLocks/>
                </p:cNvSpPr>
                <p:nvPr/>
              </p:nvSpPr>
              <p:spPr bwMode="ltGray">
                <a:xfrm>
                  <a:off x="2483" y="1903"/>
                  <a:ext cx="841" cy="153"/>
                </a:xfrm>
                <a:custGeom>
                  <a:avLst/>
                  <a:gdLst>
                    <a:gd name="T0" fmla="*/ 3 w 841"/>
                    <a:gd name="T1" fmla="*/ 98 h 153"/>
                    <a:gd name="T2" fmla="*/ 20 w 841"/>
                    <a:gd name="T3" fmla="*/ 80 h 153"/>
                    <a:gd name="T4" fmla="*/ 44 w 841"/>
                    <a:gd name="T5" fmla="*/ 65 h 153"/>
                    <a:gd name="T6" fmla="*/ 89 w 841"/>
                    <a:gd name="T7" fmla="*/ 43 h 153"/>
                    <a:gd name="T8" fmla="*/ 140 w 841"/>
                    <a:gd name="T9" fmla="*/ 30 h 153"/>
                    <a:gd name="T10" fmla="*/ 188 w 841"/>
                    <a:gd name="T11" fmla="*/ 19 h 153"/>
                    <a:gd name="T12" fmla="*/ 253 w 841"/>
                    <a:gd name="T13" fmla="*/ 9 h 153"/>
                    <a:gd name="T14" fmla="*/ 314 w 841"/>
                    <a:gd name="T15" fmla="*/ 3 h 153"/>
                    <a:gd name="T16" fmla="*/ 386 w 841"/>
                    <a:gd name="T17" fmla="*/ 0 h 153"/>
                    <a:gd name="T18" fmla="*/ 475 w 841"/>
                    <a:gd name="T19" fmla="*/ 1 h 153"/>
                    <a:gd name="T20" fmla="*/ 567 w 841"/>
                    <a:gd name="T21" fmla="*/ 6 h 153"/>
                    <a:gd name="T22" fmla="*/ 632 w 841"/>
                    <a:gd name="T23" fmla="*/ 14 h 153"/>
                    <a:gd name="T24" fmla="*/ 700 w 841"/>
                    <a:gd name="T25" fmla="*/ 27 h 153"/>
                    <a:gd name="T26" fmla="*/ 765 w 841"/>
                    <a:gd name="T27" fmla="*/ 47 h 153"/>
                    <a:gd name="T28" fmla="*/ 799 w 841"/>
                    <a:gd name="T29" fmla="*/ 66 h 153"/>
                    <a:gd name="T30" fmla="*/ 820 w 841"/>
                    <a:gd name="T31" fmla="*/ 82 h 153"/>
                    <a:gd name="T32" fmla="*/ 840 w 841"/>
                    <a:gd name="T33" fmla="*/ 108 h 153"/>
                    <a:gd name="T34" fmla="*/ 806 w 841"/>
                    <a:gd name="T35" fmla="*/ 122 h 153"/>
                    <a:gd name="T36" fmla="*/ 748 w 841"/>
                    <a:gd name="T37" fmla="*/ 133 h 153"/>
                    <a:gd name="T38" fmla="*/ 676 w 841"/>
                    <a:gd name="T39" fmla="*/ 141 h 153"/>
                    <a:gd name="T40" fmla="*/ 608 w 841"/>
                    <a:gd name="T41" fmla="*/ 148 h 153"/>
                    <a:gd name="T42" fmla="*/ 526 w 841"/>
                    <a:gd name="T43" fmla="*/ 151 h 153"/>
                    <a:gd name="T44" fmla="*/ 437 w 841"/>
                    <a:gd name="T45" fmla="*/ 152 h 153"/>
                    <a:gd name="T46" fmla="*/ 352 w 841"/>
                    <a:gd name="T47" fmla="*/ 152 h 153"/>
                    <a:gd name="T48" fmla="*/ 263 w 841"/>
                    <a:gd name="T49" fmla="*/ 151 h 153"/>
                    <a:gd name="T50" fmla="*/ 164 w 841"/>
                    <a:gd name="T51" fmla="*/ 143 h 153"/>
                    <a:gd name="T52" fmla="*/ 85 w 841"/>
                    <a:gd name="T53" fmla="*/ 135 h 153"/>
                    <a:gd name="T54" fmla="*/ 20 w 841"/>
                    <a:gd name="T55" fmla="*/ 120 h 153"/>
                    <a:gd name="T56" fmla="*/ 0 w 841"/>
                    <a:gd name="T57" fmla="*/ 109 h 153"/>
                    <a:gd name="T58" fmla="*/ 3 w 841"/>
                    <a:gd name="T59" fmla="*/ 98 h 15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41" h="153">
                      <a:moveTo>
                        <a:pt x="3" y="98"/>
                      </a:moveTo>
                      <a:lnTo>
                        <a:pt x="20" y="80"/>
                      </a:lnTo>
                      <a:lnTo>
                        <a:pt x="44" y="65"/>
                      </a:lnTo>
                      <a:lnTo>
                        <a:pt x="89" y="43"/>
                      </a:lnTo>
                      <a:lnTo>
                        <a:pt x="140" y="30"/>
                      </a:lnTo>
                      <a:lnTo>
                        <a:pt x="188" y="19"/>
                      </a:lnTo>
                      <a:lnTo>
                        <a:pt x="253" y="9"/>
                      </a:lnTo>
                      <a:lnTo>
                        <a:pt x="314" y="3"/>
                      </a:lnTo>
                      <a:lnTo>
                        <a:pt x="386" y="0"/>
                      </a:lnTo>
                      <a:lnTo>
                        <a:pt x="475" y="1"/>
                      </a:lnTo>
                      <a:lnTo>
                        <a:pt x="567" y="6"/>
                      </a:lnTo>
                      <a:lnTo>
                        <a:pt x="632" y="14"/>
                      </a:lnTo>
                      <a:lnTo>
                        <a:pt x="700" y="27"/>
                      </a:lnTo>
                      <a:lnTo>
                        <a:pt x="765" y="47"/>
                      </a:lnTo>
                      <a:lnTo>
                        <a:pt x="799" y="66"/>
                      </a:lnTo>
                      <a:lnTo>
                        <a:pt x="820" y="82"/>
                      </a:lnTo>
                      <a:lnTo>
                        <a:pt x="840" y="108"/>
                      </a:lnTo>
                      <a:lnTo>
                        <a:pt x="806" y="122"/>
                      </a:lnTo>
                      <a:lnTo>
                        <a:pt x="748" y="133"/>
                      </a:lnTo>
                      <a:lnTo>
                        <a:pt x="676" y="141"/>
                      </a:lnTo>
                      <a:lnTo>
                        <a:pt x="608" y="148"/>
                      </a:lnTo>
                      <a:lnTo>
                        <a:pt x="526" y="151"/>
                      </a:lnTo>
                      <a:lnTo>
                        <a:pt x="437" y="152"/>
                      </a:lnTo>
                      <a:lnTo>
                        <a:pt x="352" y="152"/>
                      </a:lnTo>
                      <a:lnTo>
                        <a:pt x="263" y="151"/>
                      </a:lnTo>
                      <a:lnTo>
                        <a:pt x="164" y="143"/>
                      </a:lnTo>
                      <a:lnTo>
                        <a:pt x="85" y="135"/>
                      </a:lnTo>
                      <a:lnTo>
                        <a:pt x="20" y="120"/>
                      </a:lnTo>
                      <a:lnTo>
                        <a:pt x="0" y="109"/>
                      </a:lnTo>
                      <a:lnTo>
                        <a:pt x="3" y="98"/>
                      </a:lnTo>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 name="Oval 12">
                <a:extLst>
                  <a:ext uri="{FF2B5EF4-FFF2-40B4-BE49-F238E27FC236}">
                    <a16:creationId xmlns:a16="http://schemas.microsoft.com/office/drawing/2014/main" id="{B561EB07-D676-6546-9EBD-A7F68258004A}"/>
                  </a:ext>
                </a:extLst>
              </p:cNvPr>
              <p:cNvSpPr>
                <a:spLocks noChangeArrowheads="1"/>
              </p:cNvSpPr>
              <p:nvPr/>
            </p:nvSpPr>
            <p:spPr bwMode="blackWhite">
              <a:xfrm>
                <a:off x="2071" y="250"/>
                <a:ext cx="1497" cy="1494"/>
              </a:xfrm>
              <a:prstGeom prst="ellipse">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Times New Roman" pitchFamily="18" charset="0"/>
                  </a:defRPr>
                </a:lvl1pPr>
                <a:lvl2pPr marL="742950" indent="-285750">
                  <a:defRPr sz="1600">
                    <a:solidFill>
                      <a:schemeClr val="tx1"/>
                    </a:solidFill>
                    <a:latin typeface="Times New Roman" pitchFamily="18" charset="0"/>
                  </a:defRPr>
                </a:lvl2pPr>
                <a:lvl3pPr marL="1143000" indent="-228600">
                  <a:defRPr sz="1600">
                    <a:solidFill>
                      <a:schemeClr val="tx1"/>
                    </a:solidFill>
                    <a:latin typeface="Times New Roman" pitchFamily="18" charset="0"/>
                  </a:defRPr>
                </a:lvl3pPr>
                <a:lvl4pPr marL="1600200" indent="-228600">
                  <a:defRPr sz="1600">
                    <a:solidFill>
                      <a:schemeClr val="tx1"/>
                    </a:solidFill>
                    <a:latin typeface="Times New Roman" pitchFamily="18" charset="0"/>
                  </a:defRPr>
                </a:lvl4pPr>
                <a:lvl5pPr marL="2057400" indent="-228600">
                  <a:defRPr sz="1600">
                    <a:solidFill>
                      <a:schemeClr val="tx1"/>
                    </a:solidFill>
                    <a:latin typeface="Times New Roman" pitchFamily="18" charset="0"/>
                  </a:defRPr>
                </a:lvl5pPr>
                <a:lvl6pPr marL="2514600" indent="-228600" eaLnBrk="0" fontAlgn="base" hangingPunct="0">
                  <a:spcBef>
                    <a:spcPct val="0"/>
                  </a:spcBef>
                  <a:spcAft>
                    <a:spcPct val="0"/>
                  </a:spcAft>
                  <a:defRPr sz="1600">
                    <a:solidFill>
                      <a:schemeClr val="tx1"/>
                    </a:solidFill>
                    <a:latin typeface="Times New Roman" pitchFamily="18" charset="0"/>
                  </a:defRPr>
                </a:lvl6pPr>
                <a:lvl7pPr marL="2971800" indent="-228600" eaLnBrk="0" fontAlgn="base" hangingPunct="0">
                  <a:spcBef>
                    <a:spcPct val="0"/>
                  </a:spcBef>
                  <a:spcAft>
                    <a:spcPct val="0"/>
                  </a:spcAft>
                  <a:defRPr sz="1600">
                    <a:solidFill>
                      <a:schemeClr val="tx1"/>
                    </a:solidFill>
                    <a:latin typeface="Times New Roman" pitchFamily="18" charset="0"/>
                  </a:defRPr>
                </a:lvl7pPr>
                <a:lvl8pPr marL="3429000" indent="-228600" eaLnBrk="0" fontAlgn="base" hangingPunct="0">
                  <a:spcBef>
                    <a:spcPct val="0"/>
                  </a:spcBef>
                  <a:spcAft>
                    <a:spcPct val="0"/>
                  </a:spcAft>
                  <a:defRPr sz="1600">
                    <a:solidFill>
                      <a:schemeClr val="tx1"/>
                    </a:solidFill>
                    <a:latin typeface="Times New Roman" pitchFamily="18" charset="0"/>
                  </a:defRPr>
                </a:lvl8pPr>
                <a:lvl9pPr marL="3886200" indent="-228600" eaLnBrk="0" fontAlgn="base" hangingPunct="0">
                  <a:spcBef>
                    <a:spcPct val="0"/>
                  </a:spcBef>
                  <a:spcAft>
                    <a:spcPct val="0"/>
                  </a:spcAft>
                  <a:defRPr sz="1600">
                    <a:solidFill>
                      <a:schemeClr val="tx1"/>
                    </a:solidFill>
                    <a:latin typeface="Times New Roman" pitchFamily="18" charset="0"/>
                  </a:defRPr>
                </a:lvl9pPr>
              </a:lstStyle>
              <a:p>
                <a:pPr>
                  <a:defRPr/>
                </a:pPr>
                <a:endParaRPr lang="en-US" altLang="en-US">
                  <a:cs typeface="+mn-cs"/>
                </a:endParaRPr>
              </a:p>
            </p:txBody>
          </p:sp>
          <p:grpSp>
            <p:nvGrpSpPr>
              <p:cNvPr id="10" name="Group 13">
                <a:extLst>
                  <a:ext uri="{FF2B5EF4-FFF2-40B4-BE49-F238E27FC236}">
                    <a16:creationId xmlns:a16="http://schemas.microsoft.com/office/drawing/2014/main" id="{236039A0-288A-8645-B265-8C263168E1C7}"/>
                  </a:ext>
                </a:extLst>
              </p:cNvPr>
              <p:cNvGrpSpPr>
                <a:grpSpLocks/>
              </p:cNvGrpSpPr>
              <p:nvPr/>
            </p:nvGrpSpPr>
            <p:grpSpPr bwMode="auto">
              <a:xfrm>
                <a:off x="2071" y="406"/>
                <a:ext cx="1392" cy="1109"/>
                <a:chOff x="2071" y="406"/>
                <a:chExt cx="1392" cy="1109"/>
              </a:xfrm>
            </p:grpSpPr>
            <p:sp>
              <p:nvSpPr>
                <p:cNvPr id="11" name="Freeform 14">
                  <a:extLst>
                    <a:ext uri="{FF2B5EF4-FFF2-40B4-BE49-F238E27FC236}">
                      <a16:creationId xmlns:a16="http://schemas.microsoft.com/office/drawing/2014/main" id="{20ED627F-CF71-004E-827A-E5A0CAD55DFD}"/>
                    </a:ext>
                  </a:extLst>
                </p:cNvPr>
                <p:cNvSpPr>
                  <a:spLocks/>
                </p:cNvSpPr>
                <p:nvPr/>
              </p:nvSpPr>
              <p:spPr bwMode="grayWhite">
                <a:xfrm>
                  <a:off x="2268" y="812"/>
                  <a:ext cx="1" cy="17"/>
                </a:xfrm>
                <a:custGeom>
                  <a:avLst/>
                  <a:gdLst>
                    <a:gd name="T0" fmla="*/ 0 w 1"/>
                    <a:gd name="T1" fmla="*/ 0 h 17"/>
                    <a:gd name="T2" fmla="*/ 0 w 1"/>
                    <a:gd name="T3" fmla="*/ 16 h 17"/>
                    <a:gd name="T4" fmla="*/ 0 w 1"/>
                    <a:gd name="T5" fmla="*/ 16 h 17"/>
                    <a:gd name="T6" fmla="*/ 0 w 1"/>
                    <a:gd name="T7" fmla="*/ 6 h 17"/>
                    <a:gd name="T8" fmla="*/ 0 w 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7">
                      <a:moveTo>
                        <a:pt x="0" y="0"/>
                      </a:moveTo>
                      <a:lnTo>
                        <a:pt x="0" y="16"/>
                      </a:lnTo>
                      <a:lnTo>
                        <a:pt x="0" y="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Freeform 15">
                  <a:extLst>
                    <a:ext uri="{FF2B5EF4-FFF2-40B4-BE49-F238E27FC236}">
                      <a16:creationId xmlns:a16="http://schemas.microsoft.com/office/drawing/2014/main" id="{6EA671E9-6477-3D4C-975B-8196E72CA95E}"/>
                    </a:ext>
                  </a:extLst>
                </p:cNvPr>
                <p:cNvSpPr>
                  <a:spLocks/>
                </p:cNvSpPr>
                <p:nvPr/>
              </p:nvSpPr>
              <p:spPr bwMode="grayWhite">
                <a:xfrm>
                  <a:off x="2292" y="843"/>
                  <a:ext cx="17" cy="17"/>
                </a:xfrm>
                <a:custGeom>
                  <a:avLst/>
                  <a:gdLst>
                    <a:gd name="T0" fmla="*/ 0 w 17"/>
                    <a:gd name="T1" fmla="*/ 0 h 17"/>
                    <a:gd name="T2" fmla="*/ 16 w 17"/>
                    <a:gd name="T3" fmla="*/ 0 h 17"/>
                    <a:gd name="T4" fmla="*/ 16 w 17"/>
                    <a:gd name="T5" fmla="*/ 16 h 17"/>
                    <a:gd name="T6" fmla="*/ 0 w 17"/>
                    <a:gd name="T7" fmla="*/ 0 h 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 h="17">
                      <a:moveTo>
                        <a:pt x="0" y="0"/>
                      </a:moveTo>
                      <a:lnTo>
                        <a:pt x="16" y="0"/>
                      </a:lnTo>
                      <a:lnTo>
                        <a:pt x="16" y="1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Freeform 16">
                  <a:extLst>
                    <a:ext uri="{FF2B5EF4-FFF2-40B4-BE49-F238E27FC236}">
                      <a16:creationId xmlns:a16="http://schemas.microsoft.com/office/drawing/2014/main" id="{3D962B98-84C8-BD47-A72C-0B4837E30974}"/>
                    </a:ext>
                  </a:extLst>
                </p:cNvPr>
                <p:cNvSpPr>
                  <a:spLocks/>
                </p:cNvSpPr>
                <p:nvPr/>
              </p:nvSpPr>
              <p:spPr bwMode="grayWhite">
                <a:xfrm>
                  <a:off x="2372" y="802"/>
                  <a:ext cx="51" cy="48"/>
                </a:xfrm>
                <a:custGeom>
                  <a:avLst/>
                  <a:gdLst>
                    <a:gd name="T0" fmla="*/ 50 w 51"/>
                    <a:gd name="T1" fmla="*/ 0 h 48"/>
                    <a:gd name="T2" fmla="*/ 31 w 51"/>
                    <a:gd name="T3" fmla="*/ 0 h 48"/>
                    <a:gd name="T4" fmla="*/ 20 w 51"/>
                    <a:gd name="T5" fmla="*/ 13 h 48"/>
                    <a:gd name="T6" fmla="*/ 13 w 51"/>
                    <a:gd name="T7" fmla="*/ 13 h 48"/>
                    <a:gd name="T8" fmla="*/ 7 w 51"/>
                    <a:gd name="T9" fmla="*/ 19 h 48"/>
                    <a:gd name="T10" fmla="*/ 0 w 51"/>
                    <a:gd name="T11" fmla="*/ 19 h 48"/>
                    <a:gd name="T12" fmla="*/ 0 w 51"/>
                    <a:gd name="T13" fmla="*/ 35 h 48"/>
                    <a:gd name="T14" fmla="*/ 12 w 51"/>
                    <a:gd name="T15" fmla="*/ 47 h 48"/>
                    <a:gd name="T16" fmla="*/ 41 w 51"/>
                    <a:gd name="T17" fmla="*/ 47 h 48"/>
                    <a:gd name="T18" fmla="*/ 50 w 51"/>
                    <a:gd name="T19" fmla="*/ 35 h 48"/>
                    <a:gd name="T20" fmla="*/ 50 w 51"/>
                    <a:gd name="T21" fmla="*/ 0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1" h="48">
                      <a:moveTo>
                        <a:pt x="50" y="0"/>
                      </a:moveTo>
                      <a:lnTo>
                        <a:pt x="31" y="0"/>
                      </a:lnTo>
                      <a:lnTo>
                        <a:pt x="20" y="13"/>
                      </a:lnTo>
                      <a:lnTo>
                        <a:pt x="13" y="13"/>
                      </a:lnTo>
                      <a:lnTo>
                        <a:pt x="7" y="19"/>
                      </a:lnTo>
                      <a:lnTo>
                        <a:pt x="0" y="19"/>
                      </a:lnTo>
                      <a:lnTo>
                        <a:pt x="0" y="35"/>
                      </a:lnTo>
                      <a:lnTo>
                        <a:pt x="12" y="47"/>
                      </a:lnTo>
                      <a:lnTo>
                        <a:pt x="41" y="47"/>
                      </a:lnTo>
                      <a:lnTo>
                        <a:pt x="50" y="35"/>
                      </a:lnTo>
                      <a:lnTo>
                        <a:pt x="5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Freeform 17">
                  <a:extLst>
                    <a:ext uri="{FF2B5EF4-FFF2-40B4-BE49-F238E27FC236}">
                      <a16:creationId xmlns:a16="http://schemas.microsoft.com/office/drawing/2014/main" id="{381CEF92-CFED-334C-A71D-2700679D7BA7}"/>
                    </a:ext>
                  </a:extLst>
                </p:cNvPr>
                <p:cNvSpPr>
                  <a:spLocks/>
                </p:cNvSpPr>
                <p:nvPr/>
              </p:nvSpPr>
              <p:spPr bwMode="grayWhite">
                <a:xfrm>
                  <a:off x="2071" y="840"/>
                  <a:ext cx="451" cy="587"/>
                </a:xfrm>
                <a:custGeom>
                  <a:avLst/>
                  <a:gdLst>
                    <a:gd name="T0" fmla="*/ 107 w 451"/>
                    <a:gd name="T1" fmla="*/ 0 h 587"/>
                    <a:gd name="T2" fmla="*/ 99 w 451"/>
                    <a:gd name="T3" fmla="*/ 16 h 587"/>
                    <a:gd name="T4" fmla="*/ 64 w 451"/>
                    <a:gd name="T5" fmla="*/ 47 h 587"/>
                    <a:gd name="T6" fmla="*/ 56 w 451"/>
                    <a:gd name="T7" fmla="*/ 75 h 587"/>
                    <a:gd name="T8" fmla="*/ 30 w 451"/>
                    <a:gd name="T9" fmla="*/ 95 h 587"/>
                    <a:gd name="T10" fmla="*/ 12 w 451"/>
                    <a:gd name="T11" fmla="*/ 135 h 587"/>
                    <a:gd name="T12" fmla="*/ 12 w 451"/>
                    <a:gd name="T13" fmla="*/ 159 h 587"/>
                    <a:gd name="T14" fmla="*/ 0 w 451"/>
                    <a:gd name="T15" fmla="*/ 201 h 587"/>
                    <a:gd name="T16" fmla="*/ 16 w 451"/>
                    <a:gd name="T17" fmla="*/ 219 h 587"/>
                    <a:gd name="T18" fmla="*/ 56 w 451"/>
                    <a:gd name="T19" fmla="*/ 272 h 587"/>
                    <a:gd name="T20" fmla="*/ 68 w 451"/>
                    <a:gd name="T21" fmla="*/ 265 h 587"/>
                    <a:gd name="T22" fmla="*/ 139 w 451"/>
                    <a:gd name="T23" fmla="*/ 265 h 587"/>
                    <a:gd name="T24" fmla="*/ 172 w 451"/>
                    <a:gd name="T25" fmla="*/ 278 h 587"/>
                    <a:gd name="T26" fmla="*/ 169 w 451"/>
                    <a:gd name="T27" fmla="*/ 319 h 587"/>
                    <a:gd name="T28" fmla="*/ 193 w 451"/>
                    <a:gd name="T29" fmla="*/ 374 h 587"/>
                    <a:gd name="T30" fmla="*/ 191 w 451"/>
                    <a:gd name="T31" fmla="*/ 389 h 587"/>
                    <a:gd name="T32" fmla="*/ 201 w 451"/>
                    <a:gd name="T33" fmla="*/ 406 h 587"/>
                    <a:gd name="T34" fmla="*/ 186 w 451"/>
                    <a:gd name="T35" fmla="*/ 445 h 587"/>
                    <a:gd name="T36" fmla="*/ 204 w 451"/>
                    <a:gd name="T37" fmla="*/ 494 h 587"/>
                    <a:gd name="T38" fmla="*/ 214 w 451"/>
                    <a:gd name="T39" fmla="*/ 532 h 587"/>
                    <a:gd name="T40" fmla="*/ 226 w 451"/>
                    <a:gd name="T41" fmla="*/ 556 h 587"/>
                    <a:gd name="T42" fmla="*/ 239 w 451"/>
                    <a:gd name="T43" fmla="*/ 586 h 587"/>
                    <a:gd name="T44" fmla="*/ 263 w 451"/>
                    <a:gd name="T45" fmla="*/ 582 h 587"/>
                    <a:gd name="T46" fmla="*/ 302 w 451"/>
                    <a:gd name="T47" fmla="*/ 560 h 587"/>
                    <a:gd name="T48" fmla="*/ 320 w 451"/>
                    <a:gd name="T49" fmla="*/ 533 h 587"/>
                    <a:gd name="T50" fmla="*/ 319 w 451"/>
                    <a:gd name="T51" fmla="*/ 515 h 587"/>
                    <a:gd name="T52" fmla="*/ 342 w 451"/>
                    <a:gd name="T53" fmla="*/ 500 h 587"/>
                    <a:gd name="T54" fmla="*/ 338 w 451"/>
                    <a:gd name="T55" fmla="*/ 474 h 587"/>
                    <a:gd name="T56" fmla="*/ 373 w 451"/>
                    <a:gd name="T57" fmla="*/ 432 h 587"/>
                    <a:gd name="T58" fmla="*/ 378 w 451"/>
                    <a:gd name="T59" fmla="*/ 398 h 587"/>
                    <a:gd name="T60" fmla="*/ 369 w 451"/>
                    <a:gd name="T61" fmla="*/ 386 h 587"/>
                    <a:gd name="T62" fmla="*/ 373 w 451"/>
                    <a:gd name="T63" fmla="*/ 372 h 587"/>
                    <a:gd name="T64" fmla="*/ 365 w 451"/>
                    <a:gd name="T65" fmla="*/ 360 h 587"/>
                    <a:gd name="T66" fmla="*/ 391 w 451"/>
                    <a:gd name="T67" fmla="*/ 327 h 587"/>
                    <a:gd name="T68" fmla="*/ 391 w 451"/>
                    <a:gd name="T69" fmla="*/ 310 h 587"/>
                    <a:gd name="T70" fmla="*/ 427 w 451"/>
                    <a:gd name="T71" fmla="*/ 282 h 587"/>
                    <a:gd name="T72" fmla="*/ 450 w 451"/>
                    <a:gd name="T73" fmla="*/ 207 h 587"/>
                    <a:gd name="T74" fmla="*/ 417 w 451"/>
                    <a:gd name="T75" fmla="*/ 226 h 587"/>
                    <a:gd name="T76" fmla="*/ 388 w 451"/>
                    <a:gd name="T77" fmla="*/ 218 h 587"/>
                    <a:gd name="T78" fmla="*/ 392 w 451"/>
                    <a:gd name="T79" fmla="*/ 200 h 587"/>
                    <a:gd name="T80" fmla="*/ 363 w 451"/>
                    <a:gd name="T81" fmla="*/ 180 h 587"/>
                    <a:gd name="T82" fmla="*/ 349 w 451"/>
                    <a:gd name="T83" fmla="*/ 132 h 587"/>
                    <a:gd name="T84" fmla="*/ 321 w 451"/>
                    <a:gd name="T85" fmla="*/ 93 h 587"/>
                    <a:gd name="T86" fmla="*/ 321 w 451"/>
                    <a:gd name="T87" fmla="*/ 66 h 587"/>
                    <a:gd name="T88" fmla="*/ 306 w 451"/>
                    <a:gd name="T89" fmla="*/ 65 h 587"/>
                    <a:gd name="T90" fmla="*/ 296 w 451"/>
                    <a:gd name="T91" fmla="*/ 69 h 587"/>
                    <a:gd name="T92" fmla="*/ 254 w 451"/>
                    <a:gd name="T93" fmla="*/ 54 h 587"/>
                    <a:gd name="T94" fmla="*/ 243 w 451"/>
                    <a:gd name="T95" fmla="*/ 65 h 587"/>
                    <a:gd name="T96" fmla="*/ 234 w 451"/>
                    <a:gd name="T97" fmla="*/ 78 h 587"/>
                    <a:gd name="T98" fmla="*/ 211 w 451"/>
                    <a:gd name="T99" fmla="*/ 53 h 587"/>
                    <a:gd name="T100" fmla="*/ 189 w 451"/>
                    <a:gd name="T101" fmla="*/ 47 h 587"/>
                    <a:gd name="T102" fmla="*/ 187 w 451"/>
                    <a:gd name="T103" fmla="*/ 15 h 587"/>
                    <a:gd name="T104" fmla="*/ 155 w 451"/>
                    <a:gd name="T105" fmla="*/ 20 h 587"/>
                    <a:gd name="T106" fmla="*/ 135 w 451"/>
                    <a:gd name="T107" fmla="*/ 13 h 587"/>
                    <a:gd name="T108" fmla="*/ 107 w 451"/>
                    <a:gd name="T109" fmla="*/ 0 h 58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51" h="587">
                      <a:moveTo>
                        <a:pt x="107" y="0"/>
                      </a:moveTo>
                      <a:lnTo>
                        <a:pt x="99" y="16"/>
                      </a:lnTo>
                      <a:lnTo>
                        <a:pt x="64" y="47"/>
                      </a:lnTo>
                      <a:lnTo>
                        <a:pt x="56" y="75"/>
                      </a:lnTo>
                      <a:lnTo>
                        <a:pt x="30" y="95"/>
                      </a:lnTo>
                      <a:lnTo>
                        <a:pt x="12" y="135"/>
                      </a:lnTo>
                      <a:lnTo>
                        <a:pt x="12" y="159"/>
                      </a:lnTo>
                      <a:lnTo>
                        <a:pt x="0" y="201"/>
                      </a:lnTo>
                      <a:lnTo>
                        <a:pt x="16" y="219"/>
                      </a:lnTo>
                      <a:lnTo>
                        <a:pt x="56" y="272"/>
                      </a:lnTo>
                      <a:lnTo>
                        <a:pt x="68" y="265"/>
                      </a:lnTo>
                      <a:lnTo>
                        <a:pt x="139" y="265"/>
                      </a:lnTo>
                      <a:lnTo>
                        <a:pt x="172" y="278"/>
                      </a:lnTo>
                      <a:lnTo>
                        <a:pt x="169" y="319"/>
                      </a:lnTo>
                      <a:lnTo>
                        <a:pt x="193" y="374"/>
                      </a:lnTo>
                      <a:lnTo>
                        <a:pt x="191" y="389"/>
                      </a:lnTo>
                      <a:lnTo>
                        <a:pt x="201" y="406"/>
                      </a:lnTo>
                      <a:lnTo>
                        <a:pt x="186" y="445"/>
                      </a:lnTo>
                      <a:lnTo>
                        <a:pt x="204" y="494"/>
                      </a:lnTo>
                      <a:lnTo>
                        <a:pt x="214" y="532"/>
                      </a:lnTo>
                      <a:lnTo>
                        <a:pt x="226" y="556"/>
                      </a:lnTo>
                      <a:lnTo>
                        <a:pt x="239" y="586"/>
                      </a:lnTo>
                      <a:lnTo>
                        <a:pt x="263" y="582"/>
                      </a:lnTo>
                      <a:lnTo>
                        <a:pt x="302" y="560"/>
                      </a:lnTo>
                      <a:lnTo>
                        <a:pt x="320" y="533"/>
                      </a:lnTo>
                      <a:lnTo>
                        <a:pt x="319" y="515"/>
                      </a:lnTo>
                      <a:lnTo>
                        <a:pt x="342" y="500"/>
                      </a:lnTo>
                      <a:lnTo>
                        <a:pt x="338" y="474"/>
                      </a:lnTo>
                      <a:lnTo>
                        <a:pt x="373" y="432"/>
                      </a:lnTo>
                      <a:lnTo>
                        <a:pt x="378" y="398"/>
                      </a:lnTo>
                      <a:lnTo>
                        <a:pt x="369" y="386"/>
                      </a:lnTo>
                      <a:lnTo>
                        <a:pt x="373" y="372"/>
                      </a:lnTo>
                      <a:lnTo>
                        <a:pt x="365" y="360"/>
                      </a:lnTo>
                      <a:lnTo>
                        <a:pt x="391" y="327"/>
                      </a:lnTo>
                      <a:lnTo>
                        <a:pt x="391" y="310"/>
                      </a:lnTo>
                      <a:lnTo>
                        <a:pt x="427" y="282"/>
                      </a:lnTo>
                      <a:lnTo>
                        <a:pt x="450" y="207"/>
                      </a:lnTo>
                      <a:lnTo>
                        <a:pt x="417" y="226"/>
                      </a:lnTo>
                      <a:lnTo>
                        <a:pt x="388" y="218"/>
                      </a:lnTo>
                      <a:lnTo>
                        <a:pt x="392" y="200"/>
                      </a:lnTo>
                      <a:lnTo>
                        <a:pt x="363" y="180"/>
                      </a:lnTo>
                      <a:lnTo>
                        <a:pt x="349" y="132"/>
                      </a:lnTo>
                      <a:lnTo>
                        <a:pt x="321" y="93"/>
                      </a:lnTo>
                      <a:lnTo>
                        <a:pt x="321" y="66"/>
                      </a:lnTo>
                      <a:lnTo>
                        <a:pt x="306" y="65"/>
                      </a:lnTo>
                      <a:lnTo>
                        <a:pt x="296" y="69"/>
                      </a:lnTo>
                      <a:lnTo>
                        <a:pt x="254" y="54"/>
                      </a:lnTo>
                      <a:lnTo>
                        <a:pt x="243" y="65"/>
                      </a:lnTo>
                      <a:lnTo>
                        <a:pt x="234" y="78"/>
                      </a:lnTo>
                      <a:lnTo>
                        <a:pt x="211" y="53"/>
                      </a:lnTo>
                      <a:lnTo>
                        <a:pt x="189" y="47"/>
                      </a:lnTo>
                      <a:lnTo>
                        <a:pt x="187" y="15"/>
                      </a:lnTo>
                      <a:lnTo>
                        <a:pt x="155" y="20"/>
                      </a:lnTo>
                      <a:lnTo>
                        <a:pt x="135" y="13"/>
                      </a:lnTo>
                      <a:lnTo>
                        <a:pt x="10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Freeform 18">
                  <a:extLst>
                    <a:ext uri="{FF2B5EF4-FFF2-40B4-BE49-F238E27FC236}">
                      <a16:creationId xmlns:a16="http://schemas.microsoft.com/office/drawing/2014/main" id="{73F7E43F-B89A-C246-870B-F0005252AE51}"/>
                    </a:ext>
                  </a:extLst>
                </p:cNvPr>
                <p:cNvSpPr>
                  <a:spLocks/>
                </p:cNvSpPr>
                <p:nvPr/>
              </p:nvSpPr>
              <p:spPr bwMode="grayWhite">
                <a:xfrm>
                  <a:off x="3112" y="987"/>
                  <a:ext cx="17" cy="28"/>
                </a:xfrm>
                <a:custGeom>
                  <a:avLst/>
                  <a:gdLst>
                    <a:gd name="T0" fmla="*/ 7 w 17"/>
                    <a:gd name="T1" fmla="*/ 0 h 28"/>
                    <a:gd name="T2" fmla="*/ 9 w 17"/>
                    <a:gd name="T3" fmla="*/ 8 h 28"/>
                    <a:gd name="T4" fmla="*/ 7 w 17"/>
                    <a:gd name="T5" fmla="*/ 14 h 28"/>
                    <a:gd name="T6" fmla="*/ 7 w 17"/>
                    <a:gd name="T7" fmla="*/ 19 h 28"/>
                    <a:gd name="T8" fmla="*/ 16 w 17"/>
                    <a:gd name="T9" fmla="*/ 23 h 28"/>
                    <a:gd name="T10" fmla="*/ 16 w 17"/>
                    <a:gd name="T11" fmla="*/ 27 h 28"/>
                    <a:gd name="T12" fmla="*/ 9 w 17"/>
                    <a:gd name="T13" fmla="*/ 23 h 28"/>
                    <a:gd name="T14" fmla="*/ 3 w 17"/>
                    <a:gd name="T15" fmla="*/ 27 h 28"/>
                    <a:gd name="T16" fmla="*/ 0 w 17"/>
                    <a:gd name="T17" fmla="*/ 23 h 28"/>
                    <a:gd name="T18" fmla="*/ 3 w 17"/>
                    <a:gd name="T19" fmla="*/ 19 h 28"/>
                    <a:gd name="T20" fmla="*/ 0 w 17"/>
                    <a:gd name="T21" fmla="*/ 14 h 28"/>
                    <a:gd name="T22" fmla="*/ 3 w 17"/>
                    <a:gd name="T23" fmla="*/ 4 h 28"/>
                    <a:gd name="T24" fmla="*/ 7 w 17"/>
                    <a:gd name="T25" fmla="*/ 0 h 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28">
                      <a:moveTo>
                        <a:pt x="7" y="0"/>
                      </a:moveTo>
                      <a:lnTo>
                        <a:pt x="9" y="8"/>
                      </a:lnTo>
                      <a:lnTo>
                        <a:pt x="7" y="14"/>
                      </a:lnTo>
                      <a:lnTo>
                        <a:pt x="7" y="19"/>
                      </a:lnTo>
                      <a:lnTo>
                        <a:pt x="16" y="23"/>
                      </a:lnTo>
                      <a:lnTo>
                        <a:pt x="16" y="27"/>
                      </a:lnTo>
                      <a:lnTo>
                        <a:pt x="9" y="23"/>
                      </a:lnTo>
                      <a:lnTo>
                        <a:pt x="3" y="27"/>
                      </a:lnTo>
                      <a:lnTo>
                        <a:pt x="0" y="23"/>
                      </a:lnTo>
                      <a:lnTo>
                        <a:pt x="3" y="19"/>
                      </a:lnTo>
                      <a:lnTo>
                        <a:pt x="0" y="14"/>
                      </a:lnTo>
                      <a:lnTo>
                        <a:pt x="3" y="4"/>
                      </a:lnTo>
                      <a:lnTo>
                        <a:pt x="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Freeform 19">
                  <a:extLst>
                    <a:ext uri="{FF2B5EF4-FFF2-40B4-BE49-F238E27FC236}">
                      <a16:creationId xmlns:a16="http://schemas.microsoft.com/office/drawing/2014/main" id="{70609A47-C2F8-294E-9EBE-C8E109BA2AC2}"/>
                    </a:ext>
                  </a:extLst>
                </p:cNvPr>
                <p:cNvSpPr>
                  <a:spLocks/>
                </p:cNvSpPr>
                <p:nvPr/>
              </p:nvSpPr>
              <p:spPr bwMode="grayWhite">
                <a:xfrm>
                  <a:off x="3027" y="1109"/>
                  <a:ext cx="68" cy="97"/>
                </a:xfrm>
                <a:custGeom>
                  <a:avLst/>
                  <a:gdLst>
                    <a:gd name="T0" fmla="*/ 0 w 68"/>
                    <a:gd name="T1" fmla="*/ 48 h 97"/>
                    <a:gd name="T2" fmla="*/ 24 w 68"/>
                    <a:gd name="T3" fmla="*/ 48 h 97"/>
                    <a:gd name="T4" fmla="*/ 52 w 68"/>
                    <a:gd name="T5" fmla="*/ 0 h 97"/>
                    <a:gd name="T6" fmla="*/ 67 w 68"/>
                    <a:gd name="T7" fmla="*/ 28 h 97"/>
                    <a:gd name="T8" fmla="*/ 55 w 68"/>
                    <a:gd name="T9" fmla="*/ 96 h 97"/>
                    <a:gd name="T10" fmla="*/ 5 w 68"/>
                    <a:gd name="T11" fmla="*/ 80 h 97"/>
                    <a:gd name="T12" fmla="*/ 0 w 68"/>
                    <a:gd name="T13" fmla="*/ 48 h 9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97">
                      <a:moveTo>
                        <a:pt x="0" y="48"/>
                      </a:moveTo>
                      <a:lnTo>
                        <a:pt x="24" y="48"/>
                      </a:lnTo>
                      <a:lnTo>
                        <a:pt x="52" y="0"/>
                      </a:lnTo>
                      <a:lnTo>
                        <a:pt x="67" y="28"/>
                      </a:lnTo>
                      <a:lnTo>
                        <a:pt x="55" y="96"/>
                      </a:lnTo>
                      <a:lnTo>
                        <a:pt x="5" y="80"/>
                      </a:lnTo>
                      <a:lnTo>
                        <a:pt x="0" y="4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Freeform 20">
                  <a:extLst>
                    <a:ext uri="{FF2B5EF4-FFF2-40B4-BE49-F238E27FC236}">
                      <a16:creationId xmlns:a16="http://schemas.microsoft.com/office/drawing/2014/main" id="{486881DF-AFF9-9D40-AA83-60204F50B9CC}"/>
                    </a:ext>
                  </a:extLst>
                </p:cNvPr>
                <p:cNvSpPr>
                  <a:spLocks/>
                </p:cNvSpPr>
                <p:nvPr/>
              </p:nvSpPr>
              <p:spPr bwMode="grayWhite">
                <a:xfrm>
                  <a:off x="3162" y="1146"/>
                  <a:ext cx="117" cy="94"/>
                </a:xfrm>
                <a:custGeom>
                  <a:avLst/>
                  <a:gdLst>
                    <a:gd name="T0" fmla="*/ 7 w 117"/>
                    <a:gd name="T1" fmla="*/ 22 h 94"/>
                    <a:gd name="T2" fmla="*/ 0 w 117"/>
                    <a:gd name="T3" fmla="*/ 0 h 94"/>
                    <a:gd name="T4" fmla="*/ 39 w 117"/>
                    <a:gd name="T5" fmla="*/ 9 h 94"/>
                    <a:gd name="T6" fmla="*/ 95 w 117"/>
                    <a:gd name="T7" fmla="*/ 32 h 94"/>
                    <a:gd name="T8" fmla="*/ 95 w 117"/>
                    <a:gd name="T9" fmla="*/ 49 h 94"/>
                    <a:gd name="T10" fmla="*/ 116 w 117"/>
                    <a:gd name="T11" fmla="*/ 93 h 94"/>
                    <a:gd name="T12" fmla="*/ 73 w 117"/>
                    <a:gd name="T13" fmla="*/ 51 h 94"/>
                    <a:gd name="T14" fmla="*/ 44 w 117"/>
                    <a:gd name="T15" fmla="*/ 54 h 94"/>
                    <a:gd name="T16" fmla="*/ 7 w 117"/>
                    <a:gd name="T17" fmla="*/ 22 h 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7" h="94">
                      <a:moveTo>
                        <a:pt x="7" y="22"/>
                      </a:moveTo>
                      <a:lnTo>
                        <a:pt x="0" y="0"/>
                      </a:lnTo>
                      <a:lnTo>
                        <a:pt x="39" y="9"/>
                      </a:lnTo>
                      <a:lnTo>
                        <a:pt x="95" y="32"/>
                      </a:lnTo>
                      <a:lnTo>
                        <a:pt x="95" y="49"/>
                      </a:lnTo>
                      <a:lnTo>
                        <a:pt x="116" y="93"/>
                      </a:lnTo>
                      <a:lnTo>
                        <a:pt x="73" y="51"/>
                      </a:lnTo>
                      <a:lnTo>
                        <a:pt x="44" y="54"/>
                      </a:lnTo>
                      <a:lnTo>
                        <a:pt x="7" y="22"/>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Freeform 21">
                  <a:extLst>
                    <a:ext uri="{FF2B5EF4-FFF2-40B4-BE49-F238E27FC236}">
                      <a16:creationId xmlns:a16="http://schemas.microsoft.com/office/drawing/2014/main" id="{EE037E44-B10A-384D-B301-E3062F2BE6B6}"/>
                    </a:ext>
                  </a:extLst>
                </p:cNvPr>
                <p:cNvSpPr>
                  <a:spLocks/>
                </p:cNvSpPr>
                <p:nvPr/>
              </p:nvSpPr>
              <p:spPr bwMode="grayWhite">
                <a:xfrm>
                  <a:off x="3384" y="1337"/>
                  <a:ext cx="79" cy="101"/>
                </a:xfrm>
                <a:custGeom>
                  <a:avLst/>
                  <a:gdLst>
                    <a:gd name="T0" fmla="*/ 48 w 79"/>
                    <a:gd name="T1" fmla="*/ 0 h 101"/>
                    <a:gd name="T2" fmla="*/ 78 w 79"/>
                    <a:gd name="T3" fmla="*/ 30 h 101"/>
                    <a:gd name="T4" fmla="*/ 16 w 79"/>
                    <a:gd name="T5" fmla="*/ 100 h 101"/>
                    <a:gd name="T6" fmla="*/ 0 w 79"/>
                    <a:gd name="T7" fmla="*/ 84 h 101"/>
                    <a:gd name="T8" fmla="*/ 45 w 79"/>
                    <a:gd name="T9" fmla="*/ 39 h 101"/>
                    <a:gd name="T10" fmla="*/ 48 w 79"/>
                    <a:gd name="T11" fmla="*/ 0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9" h="101">
                      <a:moveTo>
                        <a:pt x="48" y="0"/>
                      </a:moveTo>
                      <a:lnTo>
                        <a:pt x="78" y="30"/>
                      </a:lnTo>
                      <a:lnTo>
                        <a:pt x="16" y="100"/>
                      </a:lnTo>
                      <a:lnTo>
                        <a:pt x="0" y="84"/>
                      </a:lnTo>
                      <a:lnTo>
                        <a:pt x="45" y="39"/>
                      </a:lnTo>
                      <a:lnTo>
                        <a:pt x="4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Freeform 22">
                  <a:extLst>
                    <a:ext uri="{FF2B5EF4-FFF2-40B4-BE49-F238E27FC236}">
                      <a16:creationId xmlns:a16="http://schemas.microsoft.com/office/drawing/2014/main" id="{D63F3E37-E728-774C-AF62-652B718E3342}"/>
                    </a:ext>
                  </a:extLst>
                </p:cNvPr>
                <p:cNvSpPr>
                  <a:spLocks/>
                </p:cNvSpPr>
                <p:nvPr/>
              </p:nvSpPr>
              <p:spPr bwMode="grayWhite">
                <a:xfrm>
                  <a:off x="2211" y="651"/>
                  <a:ext cx="39" cy="66"/>
                </a:xfrm>
                <a:custGeom>
                  <a:avLst/>
                  <a:gdLst>
                    <a:gd name="T0" fmla="*/ 38 w 39"/>
                    <a:gd name="T1" fmla="*/ 51 h 66"/>
                    <a:gd name="T2" fmla="*/ 28 w 39"/>
                    <a:gd name="T3" fmla="*/ 43 h 66"/>
                    <a:gd name="T4" fmla="*/ 28 w 39"/>
                    <a:gd name="T5" fmla="*/ 14 h 66"/>
                    <a:gd name="T6" fmla="*/ 33 w 39"/>
                    <a:gd name="T7" fmla="*/ 8 h 66"/>
                    <a:gd name="T8" fmla="*/ 24 w 39"/>
                    <a:gd name="T9" fmla="*/ 8 h 66"/>
                    <a:gd name="T10" fmla="*/ 29 w 39"/>
                    <a:gd name="T11" fmla="*/ 0 h 66"/>
                    <a:gd name="T12" fmla="*/ 22 w 39"/>
                    <a:gd name="T13" fmla="*/ 0 h 66"/>
                    <a:gd name="T14" fmla="*/ 14 w 39"/>
                    <a:gd name="T15" fmla="*/ 9 h 66"/>
                    <a:gd name="T16" fmla="*/ 14 w 39"/>
                    <a:gd name="T17" fmla="*/ 27 h 66"/>
                    <a:gd name="T18" fmla="*/ 18 w 39"/>
                    <a:gd name="T19" fmla="*/ 31 h 66"/>
                    <a:gd name="T20" fmla="*/ 18 w 39"/>
                    <a:gd name="T21" fmla="*/ 39 h 66"/>
                    <a:gd name="T22" fmla="*/ 16 w 39"/>
                    <a:gd name="T23" fmla="*/ 39 h 66"/>
                    <a:gd name="T24" fmla="*/ 9 w 39"/>
                    <a:gd name="T25" fmla="*/ 46 h 66"/>
                    <a:gd name="T26" fmla="*/ 9 w 39"/>
                    <a:gd name="T27" fmla="*/ 53 h 66"/>
                    <a:gd name="T28" fmla="*/ 0 w 39"/>
                    <a:gd name="T29" fmla="*/ 65 h 66"/>
                    <a:gd name="T30" fmla="*/ 29 w 39"/>
                    <a:gd name="T31" fmla="*/ 65 h 66"/>
                    <a:gd name="T32" fmla="*/ 38 w 39"/>
                    <a:gd name="T33" fmla="*/ 51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66">
                      <a:moveTo>
                        <a:pt x="38" y="51"/>
                      </a:moveTo>
                      <a:lnTo>
                        <a:pt x="28" y="43"/>
                      </a:lnTo>
                      <a:lnTo>
                        <a:pt x="28" y="14"/>
                      </a:lnTo>
                      <a:lnTo>
                        <a:pt x="33" y="8"/>
                      </a:lnTo>
                      <a:lnTo>
                        <a:pt x="24" y="8"/>
                      </a:lnTo>
                      <a:lnTo>
                        <a:pt x="29" y="0"/>
                      </a:lnTo>
                      <a:lnTo>
                        <a:pt x="22" y="0"/>
                      </a:lnTo>
                      <a:lnTo>
                        <a:pt x="14" y="9"/>
                      </a:lnTo>
                      <a:lnTo>
                        <a:pt x="14" y="27"/>
                      </a:lnTo>
                      <a:lnTo>
                        <a:pt x="18" y="31"/>
                      </a:lnTo>
                      <a:lnTo>
                        <a:pt x="18" y="39"/>
                      </a:lnTo>
                      <a:lnTo>
                        <a:pt x="16" y="39"/>
                      </a:lnTo>
                      <a:lnTo>
                        <a:pt x="9" y="46"/>
                      </a:lnTo>
                      <a:lnTo>
                        <a:pt x="9" y="53"/>
                      </a:lnTo>
                      <a:lnTo>
                        <a:pt x="0" y="65"/>
                      </a:lnTo>
                      <a:lnTo>
                        <a:pt x="29" y="65"/>
                      </a:lnTo>
                      <a:lnTo>
                        <a:pt x="38" y="5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Freeform 23">
                  <a:extLst>
                    <a:ext uri="{FF2B5EF4-FFF2-40B4-BE49-F238E27FC236}">
                      <a16:creationId xmlns:a16="http://schemas.microsoft.com/office/drawing/2014/main" id="{8B938207-CFE4-4742-BF88-F329D222F835}"/>
                    </a:ext>
                  </a:extLst>
                </p:cNvPr>
                <p:cNvSpPr>
                  <a:spLocks/>
                </p:cNvSpPr>
                <p:nvPr/>
              </p:nvSpPr>
              <p:spPr bwMode="grayWhite">
                <a:xfrm>
                  <a:off x="2198" y="673"/>
                  <a:ext cx="21" cy="24"/>
                </a:xfrm>
                <a:custGeom>
                  <a:avLst/>
                  <a:gdLst>
                    <a:gd name="T0" fmla="*/ 17 w 21"/>
                    <a:gd name="T1" fmla="*/ 8 h 24"/>
                    <a:gd name="T2" fmla="*/ 20 w 21"/>
                    <a:gd name="T3" fmla="*/ 8 h 24"/>
                    <a:gd name="T4" fmla="*/ 20 w 21"/>
                    <a:gd name="T5" fmla="*/ 0 h 24"/>
                    <a:gd name="T6" fmla="*/ 13 w 21"/>
                    <a:gd name="T7" fmla="*/ 0 h 24"/>
                    <a:gd name="T8" fmla="*/ 0 w 21"/>
                    <a:gd name="T9" fmla="*/ 15 h 24"/>
                    <a:gd name="T10" fmla="*/ 0 w 21"/>
                    <a:gd name="T11" fmla="*/ 23 h 24"/>
                    <a:gd name="T12" fmla="*/ 12 w 21"/>
                    <a:gd name="T13" fmla="*/ 23 h 24"/>
                    <a:gd name="T14" fmla="*/ 17 w 21"/>
                    <a:gd name="T15" fmla="*/ 17 h 24"/>
                    <a:gd name="T16" fmla="*/ 17 w 21"/>
                    <a:gd name="T17" fmla="*/ 8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4">
                      <a:moveTo>
                        <a:pt x="17" y="8"/>
                      </a:moveTo>
                      <a:lnTo>
                        <a:pt x="20" y="8"/>
                      </a:lnTo>
                      <a:lnTo>
                        <a:pt x="20" y="0"/>
                      </a:lnTo>
                      <a:lnTo>
                        <a:pt x="13" y="0"/>
                      </a:lnTo>
                      <a:lnTo>
                        <a:pt x="0" y="15"/>
                      </a:lnTo>
                      <a:lnTo>
                        <a:pt x="0" y="23"/>
                      </a:lnTo>
                      <a:lnTo>
                        <a:pt x="12" y="23"/>
                      </a:lnTo>
                      <a:lnTo>
                        <a:pt x="17" y="17"/>
                      </a:lnTo>
                      <a:lnTo>
                        <a:pt x="17" y="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Freeform 24">
                  <a:extLst>
                    <a:ext uri="{FF2B5EF4-FFF2-40B4-BE49-F238E27FC236}">
                      <a16:creationId xmlns:a16="http://schemas.microsoft.com/office/drawing/2014/main" id="{4ADE5A6A-E19A-4940-9903-70F23E8AA1F7}"/>
                    </a:ext>
                  </a:extLst>
                </p:cNvPr>
                <p:cNvSpPr>
                  <a:spLocks/>
                </p:cNvSpPr>
                <p:nvPr/>
              </p:nvSpPr>
              <p:spPr bwMode="grayWhite">
                <a:xfrm>
                  <a:off x="2167" y="634"/>
                  <a:ext cx="256" cy="216"/>
                </a:xfrm>
                <a:custGeom>
                  <a:avLst/>
                  <a:gdLst>
                    <a:gd name="T0" fmla="*/ 168 w 256"/>
                    <a:gd name="T1" fmla="*/ 15 h 216"/>
                    <a:gd name="T2" fmla="*/ 201 w 256"/>
                    <a:gd name="T3" fmla="*/ 20 h 216"/>
                    <a:gd name="T4" fmla="*/ 181 w 256"/>
                    <a:gd name="T5" fmla="*/ 28 h 216"/>
                    <a:gd name="T6" fmla="*/ 172 w 256"/>
                    <a:gd name="T7" fmla="*/ 41 h 216"/>
                    <a:gd name="T8" fmla="*/ 160 w 256"/>
                    <a:gd name="T9" fmla="*/ 70 h 216"/>
                    <a:gd name="T10" fmla="*/ 140 w 256"/>
                    <a:gd name="T11" fmla="*/ 72 h 216"/>
                    <a:gd name="T12" fmla="*/ 123 w 256"/>
                    <a:gd name="T13" fmla="*/ 69 h 216"/>
                    <a:gd name="T14" fmla="*/ 131 w 256"/>
                    <a:gd name="T15" fmla="*/ 55 h 216"/>
                    <a:gd name="T16" fmla="*/ 124 w 256"/>
                    <a:gd name="T17" fmla="*/ 37 h 216"/>
                    <a:gd name="T18" fmla="*/ 114 w 256"/>
                    <a:gd name="T19" fmla="*/ 69 h 216"/>
                    <a:gd name="T20" fmla="*/ 87 w 256"/>
                    <a:gd name="T21" fmla="*/ 84 h 216"/>
                    <a:gd name="T22" fmla="*/ 73 w 256"/>
                    <a:gd name="T23" fmla="*/ 94 h 216"/>
                    <a:gd name="T24" fmla="*/ 53 w 256"/>
                    <a:gd name="T25" fmla="*/ 108 h 216"/>
                    <a:gd name="T26" fmla="*/ 43 w 256"/>
                    <a:gd name="T27" fmla="*/ 143 h 216"/>
                    <a:gd name="T28" fmla="*/ 8 w 256"/>
                    <a:gd name="T29" fmla="*/ 130 h 216"/>
                    <a:gd name="T30" fmla="*/ 0 w 256"/>
                    <a:gd name="T31" fmla="*/ 156 h 216"/>
                    <a:gd name="T32" fmla="*/ 15 w 256"/>
                    <a:gd name="T33" fmla="*/ 194 h 216"/>
                    <a:gd name="T34" fmla="*/ 71 w 256"/>
                    <a:gd name="T35" fmla="*/ 153 h 216"/>
                    <a:gd name="T36" fmla="*/ 105 w 256"/>
                    <a:gd name="T37" fmla="*/ 145 h 216"/>
                    <a:gd name="T38" fmla="*/ 111 w 256"/>
                    <a:gd name="T39" fmla="*/ 161 h 216"/>
                    <a:gd name="T40" fmla="*/ 139 w 256"/>
                    <a:gd name="T41" fmla="*/ 201 h 216"/>
                    <a:gd name="T42" fmla="*/ 142 w 256"/>
                    <a:gd name="T43" fmla="*/ 189 h 216"/>
                    <a:gd name="T44" fmla="*/ 150 w 256"/>
                    <a:gd name="T45" fmla="*/ 189 h 216"/>
                    <a:gd name="T46" fmla="*/ 123 w 256"/>
                    <a:gd name="T47" fmla="*/ 152 h 216"/>
                    <a:gd name="T48" fmla="*/ 131 w 256"/>
                    <a:gd name="T49" fmla="*/ 139 h 216"/>
                    <a:gd name="T50" fmla="*/ 160 w 256"/>
                    <a:gd name="T51" fmla="*/ 178 h 216"/>
                    <a:gd name="T52" fmla="*/ 172 w 256"/>
                    <a:gd name="T53" fmla="*/ 202 h 216"/>
                    <a:gd name="T54" fmla="*/ 178 w 256"/>
                    <a:gd name="T55" fmla="*/ 215 h 216"/>
                    <a:gd name="T56" fmla="*/ 183 w 256"/>
                    <a:gd name="T57" fmla="*/ 191 h 216"/>
                    <a:gd name="T58" fmla="*/ 202 w 256"/>
                    <a:gd name="T59" fmla="*/ 182 h 216"/>
                    <a:gd name="T60" fmla="*/ 214 w 256"/>
                    <a:gd name="T61" fmla="*/ 177 h 216"/>
                    <a:gd name="T62" fmla="*/ 210 w 256"/>
                    <a:gd name="T63" fmla="*/ 158 h 216"/>
                    <a:gd name="T64" fmla="*/ 219 w 256"/>
                    <a:gd name="T65" fmla="*/ 126 h 216"/>
                    <a:gd name="T66" fmla="*/ 232 w 256"/>
                    <a:gd name="T67" fmla="*/ 130 h 216"/>
                    <a:gd name="T68" fmla="*/ 236 w 256"/>
                    <a:gd name="T69" fmla="*/ 145 h 216"/>
                    <a:gd name="T70" fmla="*/ 247 w 256"/>
                    <a:gd name="T71" fmla="*/ 137 h 216"/>
                    <a:gd name="T72" fmla="*/ 244 w 256"/>
                    <a:gd name="T73" fmla="*/ 134 h 216"/>
                    <a:gd name="T74" fmla="*/ 252 w 256"/>
                    <a:gd name="T75" fmla="*/ 114 h 216"/>
                    <a:gd name="T76" fmla="*/ 255 w 256"/>
                    <a:gd name="T77" fmla="*/ 137 h 216"/>
                    <a:gd name="T78" fmla="*/ 168 w 256"/>
                    <a:gd name="T79" fmla="*/ 0 h 21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56" h="216">
                      <a:moveTo>
                        <a:pt x="168" y="0"/>
                      </a:moveTo>
                      <a:lnTo>
                        <a:pt x="168" y="15"/>
                      </a:lnTo>
                      <a:lnTo>
                        <a:pt x="173" y="20"/>
                      </a:lnTo>
                      <a:lnTo>
                        <a:pt x="201" y="20"/>
                      </a:lnTo>
                      <a:lnTo>
                        <a:pt x="201" y="28"/>
                      </a:lnTo>
                      <a:lnTo>
                        <a:pt x="181" y="28"/>
                      </a:lnTo>
                      <a:lnTo>
                        <a:pt x="181" y="52"/>
                      </a:lnTo>
                      <a:lnTo>
                        <a:pt x="172" y="41"/>
                      </a:lnTo>
                      <a:lnTo>
                        <a:pt x="172" y="56"/>
                      </a:lnTo>
                      <a:lnTo>
                        <a:pt x="160" y="70"/>
                      </a:lnTo>
                      <a:lnTo>
                        <a:pt x="152" y="62"/>
                      </a:lnTo>
                      <a:lnTo>
                        <a:pt x="140" y="72"/>
                      </a:lnTo>
                      <a:lnTo>
                        <a:pt x="138" y="69"/>
                      </a:lnTo>
                      <a:lnTo>
                        <a:pt x="123" y="69"/>
                      </a:lnTo>
                      <a:lnTo>
                        <a:pt x="131" y="59"/>
                      </a:lnTo>
                      <a:lnTo>
                        <a:pt x="131" y="55"/>
                      </a:lnTo>
                      <a:lnTo>
                        <a:pt x="124" y="48"/>
                      </a:lnTo>
                      <a:lnTo>
                        <a:pt x="124" y="37"/>
                      </a:lnTo>
                      <a:lnTo>
                        <a:pt x="114" y="48"/>
                      </a:lnTo>
                      <a:lnTo>
                        <a:pt x="114" y="69"/>
                      </a:lnTo>
                      <a:lnTo>
                        <a:pt x="102" y="69"/>
                      </a:lnTo>
                      <a:lnTo>
                        <a:pt x="87" y="84"/>
                      </a:lnTo>
                      <a:lnTo>
                        <a:pt x="81" y="84"/>
                      </a:lnTo>
                      <a:lnTo>
                        <a:pt x="73" y="94"/>
                      </a:lnTo>
                      <a:lnTo>
                        <a:pt x="43" y="94"/>
                      </a:lnTo>
                      <a:lnTo>
                        <a:pt x="53" y="108"/>
                      </a:lnTo>
                      <a:lnTo>
                        <a:pt x="53" y="130"/>
                      </a:lnTo>
                      <a:lnTo>
                        <a:pt x="43" y="143"/>
                      </a:lnTo>
                      <a:lnTo>
                        <a:pt x="31" y="130"/>
                      </a:lnTo>
                      <a:lnTo>
                        <a:pt x="8" y="130"/>
                      </a:lnTo>
                      <a:lnTo>
                        <a:pt x="8" y="146"/>
                      </a:lnTo>
                      <a:lnTo>
                        <a:pt x="0" y="156"/>
                      </a:lnTo>
                      <a:lnTo>
                        <a:pt x="0" y="177"/>
                      </a:lnTo>
                      <a:lnTo>
                        <a:pt x="15" y="194"/>
                      </a:lnTo>
                      <a:lnTo>
                        <a:pt x="37" y="194"/>
                      </a:lnTo>
                      <a:lnTo>
                        <a:pt x="71" y="153"/>
                      </a:lnTo>
                      <a:lnTo>
                        <a:pt x="101" y="153"/>
                      </a:lnTo>
                      <a:lnTo>
                        <a:pt x="105" y="145"/>
                      </a:lnTo>
                      <a:lnTo>
                        <a:pt x="112" y="153"/>
                      </a:lnTo>
                      <a:lnTo>
                        <a:pt x="111" y="161"/>
                      </a:lnTo>
                      <a:lnTo>
                        <a:pt x="139" y="189"/>
                      </a:lnTo>
                      <a:lnTo>
                        <a:pt x="139" y="201"/>
                      </a:lnTo>
                      <a:lnTo>
                        <a:pt x="145" y="196"/>
                      </a:lnTo>
                      <a:lnTo>
                        <a:pt x="142" y="189"/>
                      </a:lnTo>
                      <a:lnTo>
                        <a:pt x="145" y="185"/>
                      </a:lnTo>
                      <a:lnTo>
                        <a:pt x="150" y="189"/>
                      </a:lnTo>
                      <a:lnTo>
                        <a:pt x="152" y="188"/>
                      </a:lnTo>
                      <a:lnTo>
                        <a:pt x="123" y="152"/>
                      </a:lnTo>
                      <a:lnTo>
                        <a:pt x="123" y="139"/>
                      </a:lnTo>
                      <a:lnTo>
                        <a:pt x="131" y="139"/>
                      </a:lnTo>
                      <a:lnTo>
                        <a:pt x="131" y="146"/>
                      </a:lnTo>
                      <a:lnTo>
                        <a:pt x="160" y="178"/>
                      </a:lnTo>
                      <a:lnTo>
                        <a:pt x="160" y="188"/>
                      </a:lnTo>
                      <a:lnTo>
                        <a:pt x="172" y="202"/>
                      </a:lnTo>
                      <a:lnTo>
                        <a:pt x="169" y="205"/>
                      </a:lnTo>
                      <a:lnTo>
                        <a:pt x="178" y="215"/>
                      </a:lnTo>
                      <a:lnTo>
                        <a:pt x="191" y="200"/>
                      </a:lnTo>
                      <a:lnTo>
                        <a:pt x="183" y="191"/>
                      </a:lnTo>
                      <a:lnTo>
                        <a:pt x="191" y="182"/>
                      </a:lnTo>
                      <a:lnTo>
                        <a:pt x="202" y="182"/>
                      </a:lnTo>
                      <a:lnTo>
                        <a:pt x="207" y="177"/>
                      </a:lnTo>
                      <a:lnTo>
                        <a:pt x="214" y="177"/>
                      </a:lnTo>
                      <a:lnTo>
                        <a:pt x="205" y="164"/>
                      </a:lnTo>
                      <a:lnTo>
                        <a:pt x="210" y="158"/>
                      </a:lnTo>
                      <a:lnTo>
                        <a:pt x="210" y="137"/>
                      </a:lnTo>
                      <a:lnTo>
                        <a:pt x="219" y="126"/>
                      </a:lnTo>
                      <a:lnTo>
                        <a:pt x="223" y="130"/>
                      </a:lnTo>
                      <a:lnTo>
                        <a:pt x="232" y="130"/>
                      </a:lnTo>
                      <a:lnTo>
                        <a:pt x="228" y="136"/>
                      </a:lnTo>
                      <a:lnTo>
                        <a:pt x="236" y="145"/>
                      </a:lnTo>
                      <a:lnTo>
                        <a:pt x="241" y="137"/>
                      </a:lnTo>
                      <a:lnTo>
                        <a:pt x="247" y="137"/>
                      </a:lnTo>
                      <a:lnTo>
                        <a:pt x="247" y="134"/>
                      </a:lnTo>
                      <a:lnTo>
                        <a:pt x="244" y="134"/>
                      </a:lnTo>
                      <a:lnTo>
                        <a:pt x="239" y="130"/>
                      </a:lnTo>
                      <a:lnTo>
                        <a:pt x="252" y="114"/>
                      </a:lnTo>
                      <a:lnTo>
                        <a:pt x="252" y="137"/>
                      </a:lnTo>
                      <a:lnTo>
                        <a:pt x="255" y="137"/>
                      </a:lnTo>
                      <a:lnTo>
                        <a:pt x="255" y="0"/>
                      </a:lnTo>
                      <a:lnTo>
                        <a:pt x="16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Freeform 25">
                  <a:extLst>
                    <a:ext uri="{FF2B5EF4-FFF2-40B4-BE49-F238E27FC236}">
                      <a16:creationId xmlns:a16="http://schemas.microsoft.com/office/drawing/2014/main" id="{96683A7B-965B-1B4F-9061-CD91DF807092}"/>
                    </a:ext>
                  </a:extLst>
                </p:cNvPr>
                <p:cNvSpPr>
                  <a:spLocks/>
                </p:cNvSpPr>
                <p:nvPr/>
              </p:nvSpPr>
              <p:spPr bwMode="grayWhite">
                <a:xfrm>
                  <a:off x="2276" y="406"/>
                  <a:ext cx="1089" cy="769"/>
                </a:xfrm>
                <a:custGeom>
                  <a:avLst/>
                  <a:gdLst>
                    <a:gd name="T0" fmla="*/ 32 w 1089"/>
                    <a:gd name="T1" fmla="*/ 202 h 769"/>
                    <a:gd name="T2" fmla="*/ 99 w 1089"/>
                    <a:gd name="T3" fmla="*/ 134 h 769"/>
                    <a:gd name="T4" fmla="*/ 142 w 1089"/>
                    <a:gd name="T5" fmla="*/ 181 h 769"/>
                    <a:gd name="T6" fmla="*/ 118 w 1089"/>
                    <a:gd name="T7" fmla="*/ 179 h 769"/>
                    <a:gd name="T8" fmla="*/ 216 w 1089"/>
                    <a:gd name="T9" fmla="*/ 172 h 769"/>
                    <a:gd name="T10" fmla="*/ 240 w 1089"/>
                    <a:gd name="T11" fmla="*/ 110 h 769"/>
                    <a:gd name="T12" fmla="*/ 241 w 1089"/>
                    <a:gd name="T13" fmla="*/ 124 h 769"/>
                    <a:gd name="T14" fmla="*/ 223 w 1089"/>
                    <a:gd name="T15" fmla="*/ 172 h 769"/>
                    <a:gd name="T16" fmla="*/ 301 w 1089"/>
                    <a:gd name="T17" fmla="*/ 133 h 769"/>
                    <a:gd name="T18" fmla="*/ 460 w 1089"/>
                    <a:gd name="T19" fmla="*/ 23 h 769"/>
                    <a:gd name="T20" fmla="*/ 574 w 1089"/>
                    <a:gd name="T21" fmla="*/ 29 h 769"/>
                    <a:gd name="T22" fmla="*/ 701 w 1089"/>
                    <a:gd name="T23" fmla="*/ 15 h 769"/>
                    <a:gd name="T24" fmla="*/ 840 w 1089"/>
                    <a:gd name="T25" fmla="*/ 71 h 769"/>
                    <a:gd name="T26" fmla="*/ 1001 w 1089"/>
                    <a:gd name="T27" fmla="*/ 91 h 769"/>
                    <a:gd name="T28" fmla="*/ 1080 w 1089"/>
                    <a:gd name="T29" fmla="*/ 156 h 769"/>
                    <a:gd name="T30" fmla="*/ 1019 w 1089"/>
                    <a:gd name="T31" fmla="*/ 206 h 769"/>
                    <a:gd name="T32" fmla="*/ 985 w 1089"/>
                    <a:gd name="T33" fmla="*/ 270 h 769"/>
                    <a:gd name="T34" fmla="*/ 945 w 1089"/>
                    <a:gd name="T35" fmla="*/ 273 h 769"/>
                    <a:gd name="T36" fmla="*/ 958 w 1089"/>
                    <a:gd name="T37" fmla="*/ 184 h 769"/>
                    <a:gd name="T38" fmla="*/ 906 w 1089"/>
                    <a:gd name="T39" fmla="*/ 232 h 769"/>
                    <a:gd name="T40" fmla="*/ 868 w 1089"/>
                    <a:gd name="T41" fmla="*/ 273 h 769"/>
                    <a:gd name="T42" fmla="*/ 881 w 1089"/>
                    <a:gd name="T43" fmla="*/ 318 h 769"/>
                    <a:gd name="T44" fmla="*/ 837 w 1089"/>
                    <a:gd name="T45" fmla="*/ 385 h 769"/>
                    <a:gd name="T46" fmla="*/ 844 w 1089"/>
                    <a:gd name="T47" fmla="*/ 439 h 769"/>
                    <a:gd name="T48" fmla="*/ 839 w 1089"/>
                    <a:gd name="T49" fmla="*/ 413 h 769"/>
                    <a:gd name="T50" fmla="*/ 797 w 1089"/>
                    <a:gd name="T51" fmla="*/ 416 h 769"/>
                    <a:gd name="T52" fmla="*/ 828 w 1089"/>
                    <a:gd name="T53" fmla="*/ 496 h 769"/>
                    <a:gd name="T54" fmla="*/ 751 w 1089"/>
                    <a:gd name="T55" fmla="*/ 589 h 769"/>
                    <a:gd name="T56" fmla="*/ 730 w 1089"/>
                    <a:gd name="T57" fmla="*/ 615 h 769"/>
                    <a:gd name="T58" fmla="*/ 703 w 1089"/>
                    <a:gd name="T59" fmla="*/ 706 h 769"/>
                    <a:gd name="T60" fmla="*/ 665 w 1089"/>
                    <a:gd name="T61" fmla="*/ 708 h 769"/>
                    <a:gd name="T62" fmla="*/ 711 w 1089"/>
                    <a:gd name="T63" fmla="*/ 768 h 769"/>
                    <a:gd name="T64" fmla="*/ 634 w 1089"/>
                    <a:gd name="T65" fmla="*/ 626 h 769"/>
                    <a:gd name="T66" fmla="*/ 545 w 1089"/>
                    <a:gd name="T67" fmla="*/ 596 h 769"/>
                    <a:gd name="T68" fmla="*/ 503 w 1089"/>
                    <a:gd name="T69" fmla="*/ 689 h 769"/>
                    <a:gd name="T70" fmla="*/ 471 w 1089"/>
                    <a:gd name="T71" fmla="*/ 738 h 769"/>
                    <a:gd name="T72" fmla="*/ 416 w 1089"/>
                    <a:gd name="T73" fmla="*/ 592 h 769"/>
                    <a:gd name="T74" fmla="*/ 373 w 1089"/>
                    <a:gd name="T75" fmla="*/ 607 h 769"/>
                    <a:gd name="T76" fmla="*/ 336 w 1089"/>
                    <a:gd name="T77" fmla="*/ 545 h 769"/>
                    <a:gd name="T78" fmla="*/ 223 w 1089"/>
                    <a:gd name="T79" fmla="*/ 510 h 769"/>
                    <a:gd name="T80" fmla="*/ 263 w 1089"/>
                    <a:gd name="T81" fmla="*/ 577 h 769"/>
                    <a:gd name="T82" fmla="*/ 234 w 1089"/>
                    <a:gd name="T83" fmla="*/ 620 h 769"/>
                    <a:gd name="T84" fmla="*/ 190 w 1089"/>
                    <a:gd name="T85" fmla="*/ 605 h 769"/>
                    <a:gd name="T86" fmla="*/ 119 w 1089"/>
                    <a:gd name="T87" fmla="*/ 495 h 769"/>
                    <a:gd name="T88" fmla="*/ 149 w 1089"/>
                    <a:gd name="T89" fmla="*/ 432 h 769"/>
                    <a:gd name="T90" fmla="*/ 166 w 1089"/>
                    <a:gd name="T91" fmla="*/ 385 h 769"/>
                    <a:gd name="T92" fmla="*/ 149 w 1089"/>
                    <a:gd name="T93" fmla="*/ 226 h 769"/>
                    <a:gd name="T94" fmla="*/ 86 w 1089"/>
                    <a:gd name="T95" fmla="*/ 193 h 769"/>
                    <a:gd name="T96" fmla="*/ 55 w 1089"/>
                    <a:gd name="T97" fmla="*/ 210 h 769"/>
                    <a:gd name="T98" fmla="*/ 0 w 1089"/>
                    <a:gd name="T99" fmla="*/ 226 h 76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9" h="769">
                      <a:moveTo>
                        <a:pt x="0" y="226"/>
                      </a:moveTo>
                      <a:lnTo>
                        <a:pt x="32" y="202"/>
                      </a:lnTo>
                      <a:lnTo>
                        <a:pt x="62" y="156"/>
                      </a:lnTo>
                      <a:lnTo>
                        <a:pt x="99" y="134"/>
                      </a:lnTo>
                      <a:lnTo>
                        <a:pt x="137" y="160"/>
                      </a:lnTo>
                      <a:lnTo>
                        <a:pt x="142" y="181"/>
                      </a:lnTo>
                      <a:lnTo>
                        <a:pt x="133" y="181"/>
                      </a:lnTo>
                      <a:lnTo>
                        <a:pt x="118" y="179"/>
                      </a:lnTo>
                      <a:lnTo>
                        <a:pt x="137" y="202"/>
                      </a:lnTo>
                      <a:lnTo>
                        <a:pt x="216" y="172"/>
                      </a:lnTo>
                      <a:lnTo>
                        <a:pt x="206" y="149"/>
                      </a:lnTo>
                      <a:lnTo>
                        <a:pt x="240" y="110"/>
                      </a:lnTo>
                      <a:lnTo>
                        <a:pt x="262" y="111"/>
                      </a:lnTo>
                      <a:lnTo>
                        <a:pt x="241" y="124"/>
                      </a:lnTo>
                      <a:lnTo>
                        <a:pt x="223" y="153"/>
                      </a:lnTo>
                      <a:lnTo>
                        <a:pt x="223" y="172"/>
                      </a:lnTo>
                      <a:lnTo>
                        <a:pt x="255" y="193"/>
                      </a:lnTo>
                      <a:lnTo>
                        <a:pt x="301" y="133"/>
                      </a:lnTo>
                      <a:lnTo>
                        <a:pt x="461" y="63"/>
                      </a:lnTo>
                      <a:lnTo>
                        <a:pt x="460" y="23"/>
                      </a:lnTo>
                      <a:lnTo>
                        <a:pt x="533" y="8"/>
                      </a:lnTo>
                      <a:lnTo>
                        <a:pt x="574" y="29"/>
                      </a:lnTo>
                      <a:lnTo>
                        <a:pt x="671" y="0"/>
                      </a:lnTo>
                      <a:lnTo>
                        <a:pt x="701" y="15"/>
                      </a:lnTo>
                      <a:lnTo>
                        <a:pt x="766" y="85"/>
                      </a:lnTo>
                      <a:lnTo>
                        <a:pt x="840" y="71"/>
                      </a:lnTo>
                      <a:lnTo>
                        <a:pt x="886" y="96"/>
                      </a:lnTo>
                      <a:lnTo>
                        <a:pt x="1001" y="91"/>
                      </a:lnTo>
                      <a:lnTo>
                        <a:pt x="1088" y="118"/>
                      </a:lnTo>
                      <a:lnTo>
                        <a:pt x="1080" y="156"/>
                      </a:lnTo>
                      <a:lnTo>
                        <a:pt x="1006" y="181"/>
                      </a:lnTo>
                      <a:lnTo>
                        <a:pt x="1019" y="206"/>
                      </a:lnTo>
                      <a:lnTo>
                        <a:pt x="987" y="220"/>
                      </a:lnTo>
                      <a:lnTo>
                        <a:pt x="985" y="270"/>
                      </a:lnTo>
                      <a:lnTo>
                        <a:pt x="957" y="304"/>
                      </a:lnTo>
                      <a:lnTo>
                        <a:pt x="945" y="273"/>
                      </a:lnTo>
                      <a:lnTo>
                        <a:pt x="961" y="244"/>
                      </a:lnTo>
                      <a:lnTo>
                        <a:pt x="958" y="184"/>
                      </a:lnTo>
                      <a:lnTo>
                        <a:pt x="929" y="215"/>
                      </a:lnTo>
                      <a:lnTo>
                        <a:pt x="906" y="232"/>
                      </a:lnTo>
                      <a:lnTo>
                        <a:pt x="884" y="205"/>
                      </a:lnTo>
                      <a:lnTo>
                        <a:pt x="868" y="273"/>
                      </a:lnTo>
                      <a:lnTo>
                        <a:pt x="885" y="273"/>
                      </a:lnTo>
                      <a:lnTo>
                        <a:pt x="881" y="318"/>
                      </a:lnTo>
                      <a:lnTo>
                        <a:pt x="861" y="366"/>
                      </a:lnTo>
                      <a:lnTo>
                        <a:pt x="837" y="385"/>
                      </a:lnTo>
                      <a:lnTo>
                        <a:pt x="857" y="417"/>
                      </a:lnTo>
                      <a:lnTo>
                        <a:pt x="844" y="439"/>
                      </a:lnTo>
                      <a:lnTo>
                        <a:pt x="839" y="420"/>
                      </a:lnTo>
                      <a:lnTo>
                        <a:pt x="839" y="413"/>
                      </a:lnTo>
                      <a:lnTo>
                        <a:pt x="823" y="402"/>
                      </a:lnTo>
                      <a:lnTo>
                        <a:pt x="797" y="416"/>
                      </a:lnTo>
                      <a:lnTo>
                        <a:pt x="820" y="469"/>
                      </a:lnTo>
                      <a:lnTo>
                        <a:pt x="828" y="496"/>
                      </a:lnTo>
                      <a:lnTo>
                        <a:pt x="801" y="569"/>
                      </a:lnTo>
                      <a:lnTo>
                        <a:pt x="751" y="589"/>
                      </a:lnTo>
                      <a:lnTo>
                        <a:pt x="710" y="585"/>
                      </a:lnTo>
                      <a:lnTo>
                        <a:pt x="730" y="615"/>
                      </a:lnTo>
                      <a:lnTo>
                        <a:pt x="732" y="657"/>
                      </a:lnTo>
                      <a:lnTo>
                        <a:pt x="703" y="706"/>
                      </a:lnTo>
                      <a:lnTo>
                        <a:pt x="670" y="679"/>
                      </a:lnTo>
                      <a:lnTo>
                        <a:pt x="665" y="708"/>
                      </a:lnTo>
                      <a:lnTo>
                        <a:pt x="690" y="732"/>
                      </a:lnTo>
                      <a:lnTo>
                        <a:pt x="711" y="768"/>
                      </a:lnTo>
                      <a:lnTo>
                        <a:pt x="676" y="747"/>
                      </a:lnTo>
                      <a:lnTo>
                        <a:pt x="634" y="626"/>
                      </a:lnTo>
                      <a:lnTo>
                        <a:pt x="583" y="593"/>
                      </a:lnTo>
                      <a:lnTo>
                        <a:pt x="545" y="596"/>
                      </a:lnTo>
                      <a:lnTo>
                        <a:pt x="497" y="665"/>
                      </a:lnTo>
                      <a:lnTo>
                        <a:pt x="503" y="689"/>
                      </a:lnTo>
                      <a:lnTo>
                        <a:pt x="487" y="738"/>
                      </a:lnTo>
                      <a:lnTo>
                        <a:pt x="471" y="738"/>
                      </a:lnTo>
                      <a:lnTo>
                        <a:pt x="416" y="636"/>
                      </a:lnTo>
                      <a:lnTo>
                        <a:pt x="416" y="592"/>
                      </a:lnTo>
                      <a:lnTo>
                        <a:pt x="404" y="608"/>
                      </a:lnTo>
                      <a:lnTo>
                        <a:pt x="373" y="607"/>
                      </a:lnTo>
                      <a:lnTo>
                        <a:pt x="385" y="580"/>
                      </a:lnTo>
                      <a:lnTo>
                        <a:pt x="336" y="545"/>
                      </a:lnTo>
                      <a:lnTo>
                        <a:pt x="275" y="545"/>
                      </a:lnTo>
                      <a:lnTo>
                        <a:pt x="223" y="510"/>
                      </a:lnTo>
                      <a:lnTo>
                        <a:pt x="220" y="545"/>
                      </a:lnTo>
                      <a:lnTo>
                        <a:pt x="263" y="577"/>
                      </a:lnTo>
                      <a:lnTo>
                        <a:pt x="278" y="576"/>
                      </a:lnTo>
                      <a:lnTo>
                        <a:pt x="234" y="620"/>
                      </a:lnTo>
                      <a:lnTo>
                        <a:pt x="190" y="630"/>
                      </a:lnTo>
                      <a:lnTo>
                        <a:pt x="190" y="605"/>
                      </a:lnTo>
                      <a:lnTo>
                        <a:pt x="127" y="518"/>
                      </a:lnTo>
                      <a:lnTo>
                        <a:pt x="119" y="495"/>
                      </a:lnTo>
                      <a:lnTo>
                        <a:pt x="153" y="467"/>
                      </a:lnTo>
                      <a:lnTo>
                        <a:pt x="149" y="432"/>
                      </a:lnTo>
                      <a:lnTo>
                        <a:pt x="149" y="393"/>
                      </a:lnTo>
                      <a:lnTo>
                        <a:pt x="166" y="385"/>
                      </a:lnTo>
                      <a:lnTo>
                        <a:pt x="149" y="366"/>
                      </a:lnTo>
                      <a:lnTo>
                        <a:pt x="149" y="226"/>
                      </a:lnTo>
                      <a:lnTo>
                        <a:pt x="61" y="226"/>
                      </a:lnTo>
                      <a:lnTo>
                        <a:pt x="86" y="193"/>
                      </a:lnTo>
                      <a:lnTo>
                        <a:pt x="84" y="181"/>
                      </a:lnTo>
                      <a:lnTo>
                        <a:pt x="55" y="210"/>
                      </a:lnTo>
                      <a:lnTo>
                        <a:pt x="45" y="226"/>
                      </a:lnTo>
                      <a:lnTo>
                        <a:pt x="0" y="22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Freeform 26">
                  <a:extLst>
                    <a:ext uri="{FF2B5EF4-FFF2-40B4-BE49-F238E27FC236}">
                      <a16:creationId xmlns:a16="http://schemas.microsoft.com/office/drawing/2014/main" id="{A980347A-90A2-0247-A598-470628178CA5}"/>
                    </a:ext>
                  </a:extLst>
                </p:cNvPr>
                <p:cNvSpPr>
                  <a:spLocks/>
                </p:cNvSpPr>
                <p:nvPr/>
              </p:nvSpPr>
              <p:spPr bwMode="grayWhite">
                <a:xfrm>
                  <a:off x="3135" y="720"/>
                  <a:ext cx="94" cy="157"/>
                </a:xfrm>
                <a:custGeom>
                  <a:avLst/>
                  <a:gdLst>
                    <a:gd name="T0" fmla="*/ 63 w 94"/>
                    <a:gd name="T1" fmla="*/ 0 h 157"/>
                    <a:gd name="T2" fmla="*/ 63 w 94"/>
                    <a:gd name="T3" fmla="*/ 20 h 157"/>
                    <a:gd name="T4" fmla="*/ 55 w 94"/>
                    <a:gd name="T5" fmla="*/ 33 h 157"/>
                    <a:gd name="T6" fmla="*/ 57 w 94"/>
                    <a:gd name="T7" fmla="*/ 54 h 157"/>
                    <a:gd name="T8" fmla="*/ 47 w 94"/>
                    <a:gd name="T9" fmla="*/ 82 h 157"/>
                    <a:gd name="T10" fmla="*/ 31 w 94"/>
                    <a:gd name="T11" fmla="*/ 108 h 157"/>
                    <a:gd name="T12" fmla="*/ 7 w 94"/>
                    <a:gd name="T13" fmla="*/ 125 h 157"/>
                    <a:gd name="T14" fmla="*/ 0 w 94"/>
                    <a:gd name="T15" fmla="*/ 154 h 157"/>
                    <a:gd name="T16" fmla="*/ 10 w 94"/>
                    <a:gd name="T17" fmla="*/ 156 h 157"/>
                    <a:gd name="T18" fmla="*/ 10 w 94"/>
                    <a:gd name="T19" fmla="*/ 129 h 157"/>
                    <a:gd name="T20" fmla="*/ 44 w 94"/>
                    <a:gd name="T21" fmla="*/ 127 h 157"/>
                    <a:gd name="T22" fmla="*/ 69 w 94"/>
                    <a:gd name="T23" fmla="*/ 109 h 157"/>
                    <a:gd name="T24" fmla="*/ 69 w 94"/>
                    <a:gd name="T25" fmla="*/ 72 h 157"/>
                    <a:gd name="T26" fmla="*/ 77 w 94"/>
                    <a:gd name="T27" fmla="*/ 58 h 157"/>
                    <a:gd name="T28" fmla="*/ 64 w 94"/>
                    <a:gd name="T29" fmla="*/ 34 h 157"/>
                    <a:gd name="T30" fmla="*/ 82 w 94"/>
                    <a:gd name="T31" fmla="*/ 27 h 157"/>
                    <a:gd name="T32" fmla="*/ 93 w 94"/>
                    <a:gd name="T33" fmla="*/ 8 h 157"/>
                    <a:gd name="T34" fmla="*/ 69 w 94"/>
                    <a:gd name="T35" fmla="*/ 11 h 157"/>
                    <a:gd name="T36" fmla="*/ 63 w 94"/>
                    <a:gd name="T37" fmla="*/ 0 h 1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4" h="157">
                      <a:moveTo>
                        <a:pt x="63" y="0"/>
                      </a:moveTo>
                      <a:lnTo>
                        <a:pt x="63" y="20"/>
                      </a:lnTo>
                      <a:lnTo>
                        <a:pt x="55" y="33"/>
                      </a:lnTo>
                      <a:lnTo>
                        <a:pt x="57" y="54"/>
                      </a:lnTo>
                      <a:lnTo>
                        <a:pt x="47" y="82"/>
                      </a:lnTo>
                      <a:lnTo>
                        <a:pt x="31" y="108"/>
                      </a:lnTo>
                      <a:lnTo>
                        <a:pt x="7" y="125"/>
                      </a:lnTo>
                      <a:lnTo>
                        <a:pt x="0" y="154"/>
                      </a:lnTo>
                      <a:lnTo>
                        <a:pt x="10" y="156"/>
                      </a:lnTo>
                      <a:lnTo>
                        <a:pt x="10" y="129"/>
                      </a:lnTo>
                      <a:lnTo>
                        <a:pt x="44" y="127"/>
                      </a:lnTo>
                      <a:lnTo>
                        <a:pt x="69" y="109"/>
                      </a:lnTo>
                      <a:lnTo>
                        <a:pt x="69" y="72"/>
                      </a:lnTo>
                      <a:lnTo>
                        <a:pt x="77" y="58"/>
                      </a:lnTo>
                      <a:lnTo>
                        <a:pt x="64" y="34"/>
                      </a:lnTo>
                      <a:lnTo>
                        <a:pt x="82" y="27"/>
                      </a:lnTo>
                      <a:lnTo>
                        <a:pt x="93" y="8"/>
                      </a:lnTo>
                      <a:lnTo>
                        <a:pt x="69" y="11"/>
                      </a:lnTo>
                      <a:lnTo>
                        <a:pt x="63"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Freeform 27">
                  <a:extLst>
                    <a:ext uri="{FF2B5EF4-FFF2-40B4-BE49-F238E27FC236}">
                      <a16:creationId xmlns:a16="http://schemas.microsoft.com/office/drawing/2014/main" id="{B3969372-A06B-5148-A0E7-903A6D1EC5FD}"/>
                    </a:ext>
                  </a:extLst>
                </p:cNvPr>
                <p:cNvSpPr>
                  <a:spLocks/>
                </p:cNvSpPr>
                <p:nvPr/>
              </p:nvSpPr>
              <p:spPr bwMode="grayWhite">
                <a:xfrm>
                  <a:off x="2780" y="1139"/>
                  <a:ext cx="19" cy="36"/>
                </a:xfrm>
                <a:custGeom>
                  <a:avLst/>
                  <a:gdLst>
                    <a:gd name="T0" fmla="*/ 9 w 19"/>
                    <a:gd name="T1" fmla="*/ 0 h 36"/>
                    <a:gd name="T2" fmla="*/ 0 w 19"/>
                    <a:gd name="T3" fmla="*/ 16 h 36"/>
                    <a:gd name="T4" fmla="*/ 6 w 19"/>
                    <a:gd name="T5" fmla="*/ 35 h 36"/>
                    <a:gd name="T6" fmla="*/ 18 w 19"/>
                    <a:gd name="T7" fmla="*/ 21 h 36"/>
                    <a:gd name="T8" fmla="*/ 9 w 19"/>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36">
                      <a:moveTo>
                        <a:pt x="9" y="0"/>
                      </a:moveTo>
                      <a:lnTo>
                        <a:pt x="0" y="16"/>
                      </a:lnTo>
                      <a:lnTo>
                        <a:pt x="6" y="35"/>
                      </a:lnTo>
                      <a:lnTo>
                        <a:pt x="18" y="21"/>
                      </a:lnTo>
                      <a:lnTo>
                        <a:pt x="9"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Freeform 28">
                  <a:extLst>
                    <a:ext uri="{FF2B5EF4-FFF2-40B4-BE49-F238E27FC236}">
                      <a16:creationId xmlns:a16="http://schemas.microsoft.com/office/drawing/2014/main" id="{99B4ED40-685A-3742-AC00-8A6AA920F19A}"/>
                    </a:ext>
                  </a:extLst>
                </p:cNvPr>
                <p:cNvSpPr>
                  <a:spLocks/>
                </p:cNvSpPr>
                <p:nvPr/>
              </p:nvSpPr>
              <p:spPr bwMode="grayWhite">
                <a:xfrm>
                  <a:off x="2923" y="1177"/>
                  <a:ext cx="220" cy="94"/>
                </a:xfrm>
                <a:custGeom>
                  <a:avLst/>
                  <a:gdLst>
                    <a:gd name="T0" fmla="*/ 0 w 220"/>
                    <a:gd name="T1" fmla="*/ 0 h 94"/>
                    <a:gd name="T2" fmla="*/ 33 w 220"/>
                    <a:gd name="T3" fmla="*/ 7 h 94"/>
                    <a:gd name="T4" fmla="*/ 82 w 220"/>
                    <a:gd name="T5" fmla="*/ 41 h 94"/>
                    <a:gd name="T6" fmla="*/ 75 w 220"/>
                    <a:gd name="T7" fmla="*/ 60 h 94"/>
                    <a:gd name="T8" fmla="*/ 115 w 220"/>
                    <a:gd name="T9" fmla="*/ 77 h 94"/>
                    <a:gd name="T10" fmla="*/ 219 w 220"/>
                    <a:gd name="T11" fmla="*/ 77 h 94"/>
                    <a:gd name="T12" fmla="*/ 106 w 220"/>
                    <a:gd name="T13" fmla="*/ 93 h 94"/>
                    <a:gd name="T14" fmla="*/ 75 w 220"/>
                    <a:gd name="T15" fmla="*/ 60 h 94"/>
                    <a:gd name="T16" fmla="*/ 46 w 220"/>
                    <a:gd name="T17" fmla="*/ 54 h 94"/>
                    <a:gd name="T18" fmla="*/ 0 w 220"/>
                    <a:gd name="T19" fmla="*/ 0 h 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20" h="94">
                      <a:moveTo>
                        <a:pt x="0" y="0"/>
                      </a:moveTo>
                      <a:lnTo>
                        <a:pt x="33" y="7"/>
                      </a:lnTo>
                      <a:lnTo>
                        <a:pt x="82" y="41"/>
                      </a:lnTo>
                      <a:lnTo>
                        <a:pt x="75" y="60"/>
                      </a:lnTo>
                      <a:lnTo>
                        <a:pt x="115" y="77"/>
                      </a:lnTo>
                      <a:lnTo>
                        <a:pt x="219" y="77"/>
                      </a:lnTo>
                      <a:lnTo>
                        <a:pt x="106" y="93"/>
                      </a:lnTo>
                      <a:lnTo>
                        <a:pt x="75" y="60"/>
                      </a:lnTo>
                      <a:lnTo>
                        <a:pt x="46" y="54"/>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Freeform 29">
                  <a:extLst>
                    <a:ext uri="{FF2B5EF4-FFF2-40B4-BE49-F238E27FC236}">
                      <a16:creationId xmlns:a16="http://schemas.microsoft.com/office/drawing/2014/main" id="{7D681089-792C-6241-B24A-3669AB9204A5}"/>
                    </a:ext>
                  </a:extLst>
                </p:cNvPr>
                <p:cNvSpPr>
                  <a:spLocks/>
                </p:cNvSpPr>
                <p:nvPr/>
              </p:nvSpPr>
              <p:spPr bwMode="grayWhite">
                <a:xfrm>
                  <a:off x="3098" y="1255"/>
                  <a:ext cx="236" cy="221"/>
                </a:xfrm>
                <a:custGeom>
                  <a:avLst/>
                  <a:gdLst>
                    <a:gd name="T0" fmla="*/ 190 w 236"/>
                    <a:gd name="T1" fmla="*/ 216 h 221"/>
                    <a:gd name="T2" fmla="*/ 179 w 236"/>
                    <a:gd name="T3" fmla="*/ 212 h 221"/>
                    <a:gd name="T4" fmla="*/ 154 w 236"/>
                    <a:gd name="T5" fmla="*/ 187 h 221"/>
                    <a:gd name="T6" fmla="*/ 130 w 236"/>
                    <a:gd name="T7" fmla="*/ 182 h 221"/>
                    <a:gd name="T8" fmla="*/ 124 w 236"/>
                    <a:gd name="T9" fmla="*/ 167 h 221"/>
                    <a:gd name="T10" fmla="*/ 110 w 236"/>
                    <a:gd name="T11" fmla="*/ 155 h 221"/>
                    <a:gd name="T12" fmla="*/ 87 w 236"/>
                    <a:gd name="T13" fmla="*/ 155 h 221"/>
                    <a:gd name="T14" fmla="*/ 62 w 236"/>
                    <a:gd name="T15" fmla="*/ 165 h 221"/>
                    <a:gd name="T16" fmla="*/ 40 w 236"/>
                    <a:gd name="T17" fmla="*/ 169 h 221"/>
                    <a:gd name="T18" fmla="*/ 15 w 236"/>
                    <a:gd name="T19" fmla="*/ 169 h 221"/>
                    <a:gd name="T20" fmla="*/ 14 w 236"/>
                    <a:gd name="T21" fmla="*/ 152 h 221"/>
                    <a:gd name="T22" fmla="*/ 5 w 236"/>
                    <a:gd name="T23" fmla="*/ 127 h 221"/>
                    <a:gd name="T24" fmla="*/ 3 w 236"/>
                    <a:gd name="T25" fmla="*/ 114 h 221"/>
                    <a:gd name="T26" fmla="*/ 3 w 236"/>
                    <a:gd name="T27" fmla="*/ 79 h 221"/>
                    <a:gd name="T28" fmla="*/ 44 w 236"/>
                    <a:gd name="T29" fmla="*/ 60 h 221"/>
                    <a:gd name="T30" fmla="*/ 48 w 236"/>
                    <a:gd name="T31" fmla="*/ 41 h 221"/>
                    <a:gd name="T32" fmla="*/ 57 w 236"/>
                    <a:gd name="T33" fmla="*/ 43 h 221"/>
                    <a:gd name="T34" fmla="*/ 77 w 236"/>
                    <a:gd name="T35" fmla="*/ 22 h 221"/>
                    <a:gd name="T36" fmla="*/ 98 w 236"/>
                    <a:gd name="T37" fmla="*/ 25 h 221"/>
                    <a:gd name="T38" fmla="*/ 113 w 236"/>
                    <a:gd name="T39" fmla="*/ 10 h 221"/>
                    <a:gd name="T40" fmla="*/ 125 w 236"/>
                    <a:gd name="T41" fmla="*/ 8 h 221"/>
                    <a:gd name="T42" fmla="*/ 145 w 236"/>
                    <a:gd name="T43" fmla="*/ 34 h 221"/>
                    <a:gd name="T44" fmla="*/ 163 w 236"/>
                    <a:gd name="T45" fmla="*/ 43 h 221"/>
                    <a:gd name="T46" fmla="*/ 165 w 236"/>
                    <a:gd name="T47" fmla="*/ 16 h 221"/>
                    <a:gd name="T48" fmla="*/ 172 w 236"/>
                    <a:gd name="T49" fmla="*/ 0 h 221"/>
                    <a:gd name="T50" fmla="*/ 185 w 236"/>
                    <a:gd name="T51" fmla="*/ 22 h 221"/>
                    <a:gd name="T52" fmla="*/ 196 w 236"/>
                    <a:gd name="T53" fmla="*/ 60 h 221"/>
                    <a:gd name="T54" fmla="*/ 219 w 236"/>
                    <a:gd name="T55" fmla="*/ 83 h 221"/>
                    <a:gd name="T56" fmla="*/ 232 w 236"/>
                    <a:gd name="T57" fmla="*/ 101 h 221"/>
                    <a:gd name="T58" fmla="*/ 235 w 236"/>
                    <a:gd name="T59" fmla="*/ 133 h 221"/>
                    <a:gd name="T60" fmla="*/ 221 w 236"/>
                    <a:gd name="T61" fmla="*/ 169 h 221"/>
                    <a:gd name="T62" fmla="*/ 217 w 236"/>
                    <a:gd name="T63" fmla="*/ 202 h 221"/>
                    <a:gd name="T64" fmla="*/ 196 w 236"/>
                    <a:gd name="T65" fmla="*/ 215 h 2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36" h="221">
                      <a:moveTo>
                        <a:pt x="196" y="215"/>
                      </a:moveTo>
                      <a:lnTo>
                        <a:pt x="190" y="216"/>
                      </a:lnTo>
                      <a:lnTo>
                        <a:pt x="185" y="220"/>
                      </a:lnTo>
                      <a:lnTo>
                        <a:pt x="179" y="212"/>
                      </a:lnTo>
                      <a:lnTo>
                        <a:pt x="158" y="202"/>
                      </a:lnTo>
                      <a:lnTo>
                        <a:pt x="154" y="187"/>
                      </a:lnTo>
                      <a:lnTo>
                        <a:pt x="147" y="182"/>
                      </a:lnTo>
                      <a:lnTo>
                        <a:pt x="130" y="182"/>
                      </a:lnTo>
                      <a:lnTo>
                        <a:pt x="130" y="170"/>
                      </a:lnTo>
                      <a:lnTo>
                        <a:pt x="124" y="167"/>
                      </a:lnTo>
                      <a:lnTo>
                        <a:pt x="123" y="157"/>
                      </a:lnTo>
                      <a:lnTo>
                        <a:pt x="110" y="155"/>
                      </a:lnTo>
                      <a:lnTo>
                        <a:pt x="98" y="152"/>
                      </a:lnTo>
                      <a:lnTo>
                        <a:pt x="87" y="155"/>
                      </a:lnTo>
                      <a:lnTo>
                        <a:pt x="87" y="157"/>
                      </a:lnTo>
                      <a:lnTo>
                        <a:pt x="62" y="165"/>
                      </a:lnTo>
                      <a:lnTo>
                        <a:pt x="62" y="169"/>
                      </a:lnTo>
                      <a:lnTo>
                        <a:pt x="40" y="169"/>
                      </a:lnTo>
                      <a:lnTo>
                        <a:pt x="28" y="176"/>
                      </a:lnTo>
                      <a:lnTo>
                        <a:pt x="15" y="169"/>
                      </a:lnTo>
                      <a:lnTo>
                        <a:pt x="14" y="167"/>
                      </a:lnTo>
                      <a:lnTo>
                        <a:pt x="14" y="152"/>
                      </a:lnTo>
                      <a:lnTo>
                        <a:pt x="10" y="139"/>
                      </a:lnTo>
                      <a:lnTo>
                        <a:pt x="5" y="127"/>
                      </a:lnTo>
                      <a:lnTo>
                        <a:pt x="8" y="118"/>
                      </a:lnTo>
                      <a:lnTo>
                        <a:pt x="3" y="114"/>
                      </a:lnTo>
                      <a:lnTo>
                        <a:pt x="0" y="93"/>
                      </a:lnTo>
                      <a:lnTo>
                        <a:pt x="3" y="79"/>
                      </a:lnTo>
                      <a:lnTo>
                        <a:pt x="16" y="68"/>
                      </a:lnTo>
                      <a:lnTo>
                        <a:pt x="44" y="60"/>
                      </a:lnTo>
                      <a:lnTo>
                        <a:pt x="51" y="51"/>
                      </a:lnTo>
                      <a:lnTo>
                        <a:pt x="48" y="41"/>
                      </a:lnTo>
                      <a:lnTo>
                        <a:pt x="55" y="38"/>
                      </a:lnTo>
                      <a:lnTo>
                        <a:pt x="57" y="43"/>
                      </a:lnTo>
                      <a:lnTo>
                        <a:pt x="60" y="35"/>
                      </a:lnTo>
                      <a:lnTo>
                        <a:pt x="77" y="22"/>
                      </a:lnTo>
                      <a:lnTo>
                        <a:pt x="87" y="28"/>
                      </a:lnTo>
                      <a:lnTo>
                        <a:pt x="98" y="25"/>
                      </a:lnTo>
                      <a:lnTo>
                        <a:pt x="102" y="13"/>
                      </a:lnTo>
                      <a:lnTo>
                        <a:pt x="113" y="10"/>
                      </a:lnTo>
                      <a:lnTo>
                        <a:pt x="110" y="2"/>
                      </a:lnTo>
                      <a:lnTo>
                        <a:pt x="125" y="8"/>
                      </a:lnTo>
                      <a:lnTo>
                        <a:pt x="138" y="5"/>
                      </a:lnTo>
                      <a:lnTo>
                        <a:pt x="145" y="34"/>
                      </a:lnTo>
                      <a:lnTo>
                        <a:pt x="154" y="43"/>
                      </a:lnTo>
                      <a:lnTo>
                        <a:pt x="163" y="43"/>
                      </a:lnTo>
                      <a:lnTo>
                        <a:pt x="167" y="25"/>
                      </a:lnTo>
                      <a:lnTo>
                        <a:pt x="165" y="16"/>
                      </a:lnTo>
                      <a:lnTo>
                        <a:pt x="167" y="2"/>
                      </a:lnTo>
                      <a:lnTo>
                        <a:pt x="172" y="0"/>
                      </a:lnTo>
                      <a:lnTo>
                        <a:pt x="179" y="18"/>
                      </a:lnTo>
                      <a:lnTo>
                        <a:pt x="185" y="22"/>
                      </a:lnTo>
                      <a:lnTo>
                        <a:pt x="189" y="38"/>
                      </a:lnTo>
                      <a:lnTo>
                        <a:pt x="196" y="60"/>
                      </a:lnTo>
                      <a:lnTo>
                        <a:pt x="206" y="66"/>
                      </a:lnTo>
                      <a:lnTo>
                        <a:pt x="219" y="83"/>
                      </a:lnTo>
                      <a:lnTo>
                        <a:pt x="221" y="91"/>
                      </a:lnTo>
                      <a:lnTo>
                        <a:pt x="232" y="101"/>
                      </a:lnTo>
                      <a:lnTo>
                        <a:pt x="235" y="119"/>
                      </a:lnTo>
                      <a:lnTo>
                        <a:pt x="235" y="133"/>
                      </a:lnTo>
                      <a:lnTo>
                        <a:pt x="232" y="155"/>
                      </a:lnTo>
                      <a:lnTo>
                        <a:pt x="221" y="169"/>
                      </a:lnTo>
                      <a:lnTo>
                        <a:pt x="217" y="187"/>
                      </a:lnTo>
                      <a:lnTo>
                        <a:pt x="217" y="202"/>
                      </a:lnTo>
                      <a:lnTo>
                        <a:pt x="206" y="205"/>
                      </a:lnTo>
                      <a:lnTo>
                        <a:pt x="196" y="21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Freeform 30">
                  <a:extLst>
                    <a:ext uri="{FF2B5EF4-FFF2-40B4-BE49-F238E27FC236}">
                      <a16:creationId xmlns:a16="http://schemas.microsoft.com/office/drawing/2014/main" id="{970A435B-F569-8747-8AEA-D483AA106B22}"/>
                    </a:ext>
                  </a:extLst>
                </p:cNvPr>
                <p:cNvSpPr>
                  <a:spLocks/>
                </p:cNvSpPr>
                <p:nvPr/>
              </p:nvSpPr>
              <p:spPr bwMode="grayWhite">
                <a:xfrm>
                  <a:off x="3286" y="1488"/>
                  <a:ext cx="18" cy="27"/>
                </a:xfrm>
                <a:custGeom>
                  <a:avLst/>
                  <a:gdLst>
                    <a:gd name="T0" fmla="*/ 9 w 18"/>
                    <a:gd name="T1" fmla="*/ 23 h 27"/>
                    <a:gd name="T2" fmla="*/ 3 w 18"/>
                    <a:gd name="T3" fmla="*/ 19 h 27"/>
                    <a:gd name="T4" fmla="*/ 3 w 18"/>
                    <a:gd name="T5" fmla="*/ 15 h 27"/>
                    <a:gd name="T6" fmla="*/ 3 w 18"/>
                    <a:gd name="T7" fmla="*/ 11 h 27"/>
                    <a:gd name="T8" fmla="*/ 2 w 18"/>
                    <a:gd name="T9" fmla="*/ 7 h 27"/>
                    <a:gd name="T10" fmla="*/ 0 w 18"/>
                    <a:gd name="T11" fmla="*/ 0 h 27"/>
                    <a:gd name="T12" fmla="*/ 3 w 18"/>
                    <a:gd name="T13" fmla="*/ 0 h 27"/>
                    <a:gd name="T14" fmla="*/ 9 w 18"/>
                    <a:gd name="T15" fmla="*/ 4 h 27"/>
                    <a:gd name="T16" fmla="*/ 12 w 18"/>
                    <a:gd name="T17" fmla="*/ 3 h 27"/>
                    <a:gd name="T18" fmla="*/ 13 w 18"/>
                    <a:gd name="T19" fmla="*/ 3 h 27"/>
                    <a:gd name="T20" fmla="*/ 17 w 18"/>
                    <a:gd name="T21" fmla="*/ 0 h 27"/>
                    <a:gd name="T22" fmla="*/ 17 w 18"/>
                    <a:gd name="T23" fmla="*/ 11 h 27"/>
                    <a:gd name="T24" fmla="*/ 15 w 18"/>
                    <a:gd name="T25" fmla="*/ 15 h 27"/>
                    <a:gd name="T26" fmla="*/ 13 w 18"/>
                    <a:gd name="T27" fmla="*/ 19 h 27"/>
                    <a:gd name="T28" fmla="*/ 13 w 18"/>
                    <a:gd name="T29" fmla="*/ 22 h 27"/>
                    <a:gd name="T30" fmla="*/ 12 w 18"/>
                    <a:gd name="T31" fmla="*/ 23 h 27"/>
                    <a:gd name="T32" fmla="*/ 12 w 18"/>
                    <a:gd name="T33" fmla="*/ 26 h 27"/>
                    <a:gd name="T34" fmla="*/ 9 w 18"/>
                    <a:gd name="T35" fmla="*/ 23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8" h="27">
                      <a:moveTo>
                        <a:pt x="9" y="23"/>
                      </a:moveTo>
                      <a:lnTo>
                        <a:pt x="3" y="19"/>
                      </a:lnTo>
                      <a:lnTo>
                        <a:pt x="3" y="15"/>
                      </a:lnTo>
                      <a:lnTo>
                        <a:pt x="3" y="11"/>
                      </a:lnTo>
                      <a:lnTo>
                        <a:pt x="2" y="7"/>
                      </a:lnTo>
                      <a:lnTo>
                        <a:pt x="0" y="0"/>
                      </a:lnTo>
                      <a:lnTo>
                        <a:pt x="3" y="0"/>
                      </a:lnTo>
                      <a:lnTo>
                        <a:pt x="9" y="4"/>
                      </a:lnTo>
                      <a:lnTo>
                        <a:pt x="12" y="3"/>
                      </a:lnTo>
                      <a:lnTo>
                        <a:pt x="13" y="3"/>
                      </a:lnTo>
                      <a:lnTo>
                        <a:pt x="17" y="0"/>
                      </a:lnTo>
                      <a:lnTo>
                        <a:pt x="17" y="11"/>
                      </a:lnTo>
                      <a:lnTo>
                        <a:pt x="15" y="15"/>
                      </a:lnTo>
                      <a:lnTo>
                        <a:pt x="13" y="19"/>
                      </a:lnTo>
                      <a:lnTo>
                        <a:pt x="13" y="22"/>
                      </a:lnTo>
                      <a:lnTo>
                        <a:pt x="12" y="23"/>
                      </a:lnTo>
                      <a:lnTo>
                        <a:pt x="12" y="26"/>
                      </a:lnTo>
                      <a:lnTo>
                        <a:pt x="9" y="23"/>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Freeform 31">
                  <a:extLst>
                    <a:ext uri="{FF2B5EF4-FFF2-40B4-BE49-F238E27FC236}">
                      <a16:creationId xmlns:a16="http://schemas.microsoft.com/office/drawing/2014/main" id="{08460C20-1EED-8E40-B6B3-54B804027337}"/>
                    </a:ext>
                  </a:extLst>
                </p:cNvPr>
                <p:cNvSpPr>
                  <a:spLocks/>
                </p:cNvSpPr>
                <p:nvPr/>
              </p:nvSpPr>
              <p:spPr bwMode="grayWhite">
                <a:xfrm>
                  <a:off x="2463" y="1235"/>
                  <a:ext cx="26" cy="106"/>
                </a:xfrm>
                <a:custGeom>
                  <a:avLst/>
                  <a:gdLst>
                    <a:gd name="T0" fmla="*/ 3 w 26"/>
                    <a:gd name="T1" fmla="*/ 37 h 106"/>
                    <a:gd name="T2" fmla="*/ 13 w 26"/>
                    <a:gd name="T3" fmla="*/ 28 h 106"/>
                    <a:gd name="T4" fmla="*/ 20 w 26"/>
                    <a:gd name="T5" fmla="*/ 0 h 106"/>
                    <a:gd name="T6" fmla="*/ 25 w 26"/>
                    <a:gd name="T7" fmla="*/ 42 h 106"/>
                    <a:gd name="T8" fmla="*/ 17 w 26"/>
                    <a:gd name="T9" fmla="*/ 94 h 106"/>
                    <a:gd name="T10" fmla="*/ 0 w 26"/>
                    <a:gd name="T11" fmla="*/ 105 h 106"/>
                    <a:gd name="T12" fmla="*/ 0 w 26"/>
                    <a:gd name="T13" fmla="*/ 80 h 106"/>
                    <a:gd name="T14" fmla="*/ 5 w 26"/>
                    <a:gd name="T15" fmla="*/ 64 h 106"/>
                    <a:gd name="T16" fmla="*/ 3 w 26"/>
                    <a:gd name="T17" fmla="*/ 37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 h="106">
                      <a:moveTo>
                        <a:pt x="3" y="37"/>
                      </a:moveTo>
                      <a:lnTo>
                        <a:pt x="13" y="28"/>
                      </a:lnTo>
                      <a:lnTo>
                        <a:pt x="20" y="0"/>
                      </a:lnTo>
                      <a:lnTo>
                        <a:pt x="25" y="42"/>
                      </a:lnTo>
                      <a:lnTo>
                        <a:pt x="17" y="94"/>
                      </a:lnTo>
                      <a:lnTo>
                        <a:pt x="0" y="105"/>
                      </a:lnTo>
                      <a:lnTo>
                        <a:pt x="0" y="80"/>
                      </a:lnTo>
                      <a:lnTo>
                        <a:pt x="5" y="64"/>
                      </a:lnTo>
                      <a:lnTo>
                        <a:pt x="3" y="37"/>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sp>
        <p:nvSpPr>
          <p:cNvPr id="240672" name="Rectangle 32"/>
          <p:cNvSpPr>
            <a:spLocks noGrp="1" noChangeArrowheads="1"/>
          </p:cNvSpPr>
          <p:nvPr>
            <p:ph type="ctrTitle" sz="quarter"/>
          </p:nvPr>
        </p:nvSpPr>
        <p:spPr>
          <a:xfrm>
            <a:off x="685800" y="3429000"/>
            <a:ext cx="7772400" cy="1143000"/>
          </a:xfrm>
        </p:spPr>
        <p:txBody>
          <a:bodyPr/>
          <a:lstStyle>
            <a:lvl1pPr>
              <a:defRPr/>
            </a:lvl1pPr>
          </a:lstStyle>
          <a:p>
            <a:pPr lvl="0"/>
            <a:r>
              <a:rPr lang="en-US" noProof="0"/>
              <a:t>Click to edit Master title style</a:t>
            </a:r>
          </a:p>
        </p:txBody>
      </p:sp>
      <p:sp>
        <p:nvSpPr>
          <p:cNvPr id="240673" name="Rectangle 33"/>
          <p:cNvSpPr>
            <a:spLocks noGrp="1" noChangeArrowheads="1"/>
          </p:cNvSpPr>
          <p:nvPr>
            <p:ph type="subTitle" sz="quarter" idx="1"/>
          </p:nvPr>
        </p:nvSpPr>
        <p:spPr>
          <a:xfrm>
            <a:off x="1371600" y="4648200"/>
            <a:ext cx="6400800" cy="1752600"/>
          </a:xfrm>
        </p:spPr>
        <p:txBody>
          <a:bodyPr anchor="ctr"/>
          <a:lstStyle>
            <a:lvl1pPr marL="0" indent="0" algn="ctr">
              <a:buFont typeface="Monotype Sorts" pitchFamily="2" charset="2"/>
              <a:buNone/>
              <a:defRPr/>
            </a:lvl1pPr>
          </a:lstStyle>
          <a:p>
            <a:pPr lvl="0"/>
            <a:r>
              <a:rPr lang="en-US" noProof="0"/>
              <a:t>Click to edit Master subtitle style</a:t>
            </a:r>
          </a:p>
        </p:txBody>
      </p:sp>
      <p:sp>
        <p:nvSpPr>
          <p:cNvPr id="34" name="Rectangle 34">
            <a:extLst>
              <a:ext uri="{FF2B5EF4-FFF2-40B4-BE49-F238E27FC236}">
                <a16:creationId xmlns:a16="http://schemas.microsoft.com/office/drawing/2014/main" id="{D67816CE-7D33-D44E-A682-06C2D4F3F1D1}"/>
              </a:ext>
            </a:extLst>
          </p:cNvPr>
          <p:cNvSpPr>
            <a:spLocks noGrp="1" noChangeArrowheads="1"/>
          </p:cNvSpPr>
          <p:nvPr>
            <p:ph type="dt" sz="quarter" idx="10"/>
          </p:nvPr>
        </p:nvSpPr>
        <p:spPr/>
        <p:txBody>
          <a:bodyPr/>
          <a:lstStyle>
            <a:lvl1pPr>
              <a:defRPr/>
            </a:lvl1pPr>
          </a:lstStyle>
          <a:p>
            <a:pPr>
              <a:defRPr/>
            </a:pPr>
            <a:endParaRPr lang="en-US"/>
          </a:p>
        </p:txBody>
      </p:sp>
      <p:sp>
        <p:nvSpPr>
          <p:cNvPr id="35" name="Rectangle 35">
            <a:extLst>
              <a:ext uri="{FF2B5EF4-FFF2-40B4-BE49-F238E27FC236}">
                <a16:creationId xmlns:a16="http://schemas.microsoft.com/office/drawing/2014/main" id="{B2AB0659-E034-9D46-939E-35D02513CAA5}"/>
              </a:ext>
            </a:extLst>
          </p:cNvPr>
          <p:cNvSpPr>
            <a:spLocks noGrp="1" noChangeArrowheads="1"/>
          </p:cNvSpPr>
          <p:nvPr>
            <p:ph type="ftr" sz="quarter" idx="11"/>
          </p:nvPr>
        </p:nvSpPr>
        <p:spPr bwMode="auto">
          <a:xfrm>
            <a:off x="3124200" y="64008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eaLnBrk="0" hangingPunct="0">
              <a:defRPr sz="1400">
                <a:cs typeface="+mn-cs"/>
              </a:defRPr>
            </a:lvl1pPr>
          </a:lstStyle>
          <a:p>
            <a:pPr>
              <a:defRPr/>
            </a:pPr>
            <a:r>
              <a:rPr lang="en-US"/>
              <a:t>Liang, Introduction to Java Programming, Ninth Edition, (c) 2017 Pearson Education, Inc. All rights reserved. </a:t>
            </a:r>
          </a:p>
        </p:txBody>
      </p:sp>
      <p:sp>
        <p:nvSpPr>
          <p:cNvPr id="36" name="Rectangle 36">
            <a:extLst>
              <a:ext uri="{FF2B5EF4-FFF2-40B4-BE49-F238E27FC236}">
                <a16:creationId xmlns:a16="http://schemas.microsoft.com/office/drawing/2014/main" id="{80D2ECBE-A243-CB4C-B8DF-78821CD14A7C}"/>
              </a:ext>
            </a:extLst>
          </p:cNvPr>
          <p:cNvSpPr>
            <a:spLocks noGrp="1" noChangeArrowheads="1"/>
          </p:cNvSpPr>
          <p:nvPr>
            <p:ph type="sldNum" sz="quarter" idx="12"/>
          </p:nvPr>
        </p:nvSpPr>
        <p:spPr>
          <a:xfrm>
            <a:off x="6553200" y="6400800"/>
            <a:ext cx="1905000" cy="457200"/>
          </a:xfrm>
        </p:spPr>
        <p:txBody>
          <a:bodyPr/>
          <a:lstStyle>
            <a:lvl1pPr>
              <a:defRPr/>
            </a:lvl1pPr>
          </a:lstStyle>
          <a:p>
            <a:pPr>
              <a:defRPr/>
            </a:pPr>
            <a:fld id="{4231582E-E63B-134C-811F-F17F60D50BEB}" type="slidenum">
              <a:rPr lang="en-US" altLang="en-US"/>
              <a:pPr>
                <a:defRPr/>
              </a:pPr>
              <a:t>‹#›</a:t>
            </a:fld>
            <a:endParaRPr lang="en-US" altLang="en-US"/>
          </a:p>
        </p:txBody>
      </p:sp>
    </p:spTree>
    <p:extLst>
      <p:ext uri="{BB962C8B-B14F-4D97-AF65-F5344CB8AC3E}">
        <p14:creationId xmlns:p14="http://schemas.microsoft.com/office/powerpoint/2010/main" val="4096490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5DF18C73-D775-074A-BC6A-4FCD44EE28A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3">
            <a:extLst>
              <a:ext uri="{FF2B5EF4-FFF2-40B4-BE49-F238E27FC236}">
                <a16:creationId xmlns:a16="http://schemas.microsoft.com/office/drawing/2014/main" id="{2D1E0C25-48B5-5A4E-A004-7FF8646C6F0E}"/>
              </a:ext>
            </a:extLst>
          </p:cNvPr>
          <p:cNvSpPr>
            <a:spLocks noGrp="1" noChangeArrowheads="1"/>
          </p:cNvSpPr>
          <p:nvPr>
            <p:ph type="sldNum" sz="quarter" idx="11"/>
          </p:nvPr>
        </p:nvSpPr>
        <p:spPr>
          <a:ln/>
        </p:spPr>
        <p:txBody>
          <a:bodyPr/>
          <a:lstStyle>
            <a:lvl1pPr>
              <a:defRPr/>
            </a:lvl1pPr>
          </a:lstStyle>
          <a:p>
            <a:pPr>
              <a:defRPr/>
            </a:pPr>
            <a:fld id="{547312E5-E300-FA49-B4D7-4892D023064C}" type="slidenum">
              <a:rPr lang="en-US" altLang="en-US"/>
              <a:pPr>
                <a:defRPr/>
              </a:pPr>
              <a:t>‹#›</a:t>
            </a:fld>
            <a:endParaRPr lang="en-US" altLang="en-US"/>
          </a:p>
        </p:txBody>
      </p:sp>
    </p:spTree>
    <p:extLst>
      <p:ext uri="{BB962C8B-B14F-4D97-AF65-F5344CB8AC3E}">
        <p14:creationId xmlns:p14="http://schemas.microsoft.com/office/powerpoint/2010/main" val="693905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8575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8575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EEDF927D-F53A-B14E-99E9-084C0EDF66E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3">
            <a:extLst>
              <a:ext uri="{FF2B5EF4-FFF2-40B4-BE49-F238E27FC236}">
                <a16:creationId xmlns:a16="http://schemas.microsoft.com/office/drawing/2014/main" id="{7F71B6BD-7604-6148-81F5-59C9AA68185F}"/>
              </a:ext>
            </a:extLst>
          </p:cNvPr>
          <p:cNvSpPr>
            <a:spLocks noGrp="1" noChangeArrowheads="1"/>
          </p:cNvSpPr>
          <p:nvPr>
            <p:ph type="sldNum" sz="quarter" idx="11"/>
          </p:nvPr>
        </p:nvSpPr>
        <p:spPr>
          <a:ln/>
        </p:spPr>
        <p:txBody>
          <a:bodyPr/>
          <a:lstStyle>
            <a:lvl1pPr>
              <a:defRPr/>
            </a:lvl1pPr>
          </a:lstStyle>
          <a:p>
            <a:pPr>
              <a:defRPr/>
            </a:pPr>
            <a:fld id="{41688E08-1DA1-6949-9F34-9A3BD2DBE820}" type="slidenum">
              <a:rPr lang="en-US" altLang="en-US"/>
              <a:pPr>
                <a:defRPr/>
              </a:pPr>
              <a:t>‹#›</a:t>
            </a:fld>
            <a:endParaRPr lang="en-US" altLang="en-US"/>
          </a:p>
        </p:txBody>
      </p:sp>
    </p:spTree>
    <p:extLst>
      <p:ext uri="{BB962C8B-B14F-4D97-AF65-F5344CB8AC3E}">
        <p14:creationId xmlns:p14="http://schemas.microsoft.com/office/powerpoint/2010/main" val="3918125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42EF3EC-0902-1D45-89B5-8795A63FDD59}"/>
              </a:ext>
            </a:extLst>
          </p:cNvPr>
          <p:cNvPicPr>
            <a:picLocks noChangeAspect="1"/>
          </p:cNvPicPr>
          <p:nvPr userDrawn="1"/>
        </p:nvPicPr>
        <p:blipFill>
          <a:blip r:embed="rId2">
            <a:alphaModFix amt="60000"/>
            <a:extLst>
              <a:ext uri="{28A0092B-C50C-407E-A947-70E740481C1C}">
                <a14:useLocalDpi xmlns:a14="http://schemas.microsoft.com/office/drawing/2010/main" val="0"/>
              </a:ext>
            </a:extLst>
          </a:blip>
          <a:stretch>
            <a:fillRect/>
          </a:stretch>
        </p:blipFill>
        <p:spPr>
          <a:xfrm>
            <a:off x="0" y="2084825"/>
            <a:ext cx="3517900" cy="4749800"/>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ADCE53-A274-B24F-8C63-DE06D1C39115}"/>
              </a:ext>
            </a:extLst>
          </p:cNvPr>
          <p:cNvSpPr>
            <a:spLocks noGrp="1"/>
          </p:cNvSpPr>
          <p:nvPr>
            <p:ph type="dt" sz="half" idx="10"/>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C8AD2A7D-4E06-FC44-B78A-B547E28F884A}"/>
              </a:ext>
            </a:extLst>
          </p:cNvPr>
          <p:cNvSpPr>
            <a:spLocks noGrp="1"/>
          </p:cNvSpPr>
          <p:nvPr>
            <p:ph type="sldNum" sz="quarter" idx="11"/>
          </p:nvPr>
        </p:nvSpPr>
        <p:spPr/>
        <p:txBody>
          <a:bodyPr/>
          <a:lstStyle>
            <a:lvl1pPr>
              <a:defRPr/>
            </a:lvl1pPr>
          </a:lstStyle>
          <a:p>
            <a:pPr>
              <a:defRPr/>
            </a:pPr>
            <a:fld id="{D11A0241-8C90-3A48-BF28-64034C0B1654}" type="slidenum">
              <a:rPr lang="en-US" altLang="en-US"/>
              <a:pPr>
                <a:defRPr/>
              </a:pPr>
              <a:t>‹#›</a:t>
            </a:fld>
            <a:endParaRPr lang="en-US" altLang="en-US"/>
          </a:p>
        </p:txBody>
      </p:sp>
      <p:pic>
        <p:nvPicPr>
          <p:cNvPr id="8" name="Picture 7">
            <a:extLst>
              <a:ext uri="{FF2B5EF4-FFF2-40B4-BE49-F238E27FC236}">
                <a16:creationId xmlns:a16="http://schemas.microsoft.com/office/drawing/2014/main" id="{9D8D1859-3217-C643-8334-47E3F695E58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18535"/>
            <a:ext cx="1066800" cy="457200"/>
          </a:xfrm>
          <a:prstGeom prst="rect">
            <a:avLst/>
          </a:prstGeom>
        </p:spPr>
      </p:pic>
    </p:spTree>
    <p:extLst>
      <p:ext uri="{BB962C8B-B14F-4D97-AF65-F5344CB8AC3E}">
        <p14:creationId xmlns:p14="http://schemas.microsoft.com/office/powerpoint/2010/main" val="326205537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32">
            <a:extLst>
              <a:ext uri="{FF2B5EF4-FFF2-40B4-BE49-F238E27FC236}">
                <a16:creationId xmlns:a16="http://schemas.microsoft.com/office/drawing/2014/main" id="{B6E9C9C6-3777-9040-8BCF-F3F23441EF2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3">
            <a:extLst>
              <a:ext uri="{FF2B5EF4-FFF2-40B4-BE49-F238E27FC236}">
                <a16:creationId xmlns:a16="http://schemas.microsoft.com/office/drawing/2014/main" id="{E31D0263-FF89-FB44-9A57-89209C4B26A8}"/>
              </a:ext>
            </a:extLst>
          </p:cNvPr>
          <p:cNvSpPr>
            <a:spLocks noGrp="1" noChangeArrowheads="1"/>
          </p:cNvSpPr>
          <p:nvPr>
            <p:ph type="sldNum" sz="quarter" idx="11"/>
          </p:nvPr>
        </p:nvSpPr>
        <p:spPr>
          <a:ln/>
        </p:spPr>
        <p:txBody>
          <a:bodyPr/>
          <a:lstStyle>
            <a:lvl1pPr>
              <a:defRPr/>
            </a:lvl1pPr>
          </a:lstStyle>
          <a:p>
            <a:pPr>
              <a:defRPr/>
            </a:pPr>
            <a:fld id="{51D91559-7D0F-284C-A2C2-8B13D84CC676}" type="slidenum">
              <a:rPr lang="en-US" altLang="en-US"/>
              <a:pPr>
                <a:defRPr/>
              </a:pPr>
              <a:t>‹#›</a:t>
            </a:fld>
            <a:endParaRPr lang="en-US" altLang="en-US"/>
          </a:p>
        </p:txBody>
      </p:sp>
    </p:spTree>
    <p:extLst>
      <p:ext uri="{BB962C8B-B14F-4D97-AF65-F5344CB8AC3E}">
        <p14:creationId xmlns:p14="http://schemas.microsoft.com/office/powerpoint/2010/main" val="2554724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5735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5735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2">
            <a:extLst>
              <a:ext uri="{FF2B5EF4-FFF2-40B4-BE49-F238E27FC236}">
                <a16:creationId xmlns:a16="http://schemas.microsoft.com/office/drawing/2014/main" id="{F72F7F4A-F501-4C4A-BFF3-D8693080E3D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3">
            <a:extLst>
              <a:ext uri="{FF2B5EF4-FFF2-40B4-BE49-F238E27FC236}">
                <a16:creationId xmlns:a16="http://schemas.microsoft.com/office/drawing/2014/main" id="{F26DEE99-63B6-8B44-A0E3-F39DC6FD7C2F}"/>
              </a:ext>
            </a:extLst>
          </p:cNvPr>
          <p:cNvSpPr>
            <a:spLocks noGrp="1" noChangeArrowheads="1"/>
          </p:cNvSpPr>
          <p:nvPr>
            <p:ph type="sldNum" sz="quarter" idx="11"/>
          </p:nvPr>
        </p:nvSpPr>
        <p:spPr>
          <a:ln/>
        </p:spPr>
        <p:txBody>
          <a:bodyPr/>
          <a:lstStyle>
            <a:lvl1pPr>
              <a:defRPr/>
            </a:lvl1pPr>
          </a:lstStyle>
          <a:p>
            <a:pPr>
              <a:defRPr/>
            </a:pPr>
            <a:fld id="{64DDF348-7A5D-6E46-877C-44FEA6E61F99}" type="slidenum">
              <a:rPr lang="en-US" altLang="en-US"/>
              <a:pPr>
                <a:defRPr/>
              </a:pPr>
              <a:t>‹#›</a:t>
            </a:fld>
            <a:endParaRPr lang="en-US" altLang="en-US"/>
          </a:p>
        </p:txBody>
      </p:sp>
    </p:spTree>
    <p:extLst>
      <p:ext uri="{BB962C8B-B14F-4D97-AF65-F5344CB8AC3E}">
        <p14:creationId xmlns:p14="http://schemas.microsoft.com/office/powerpoint/2010/main" val="2069863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2">
            <a:extLst>
              <a:ext uri="{FF2B5EF4-FFF2-40B4-BE49-F238E27FC236}">
                <a16:creationId xmlns:a16="http://schemas.microsoft.com/office/drawing/2014/main" id="{3CA8CC0D-6268-AE41-BD84-A17080DF3D82}"/>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3">
            <a:extLst>
              <a:ext uri="{FF2B5EF4-FFF2-40B4-BE49-F238E27FC236}">
                <a16:creationId xmlns:a16="http://schemas.microsoft.com/office/drawing/2014/main" id="{EAC81B34-6A0D-BD49-B00C-4152876E01D5}"/>
              </a:ext>
            </a:extLst>
          </p:cNvPr>
          <p:cNvSpPr>
            <a:spLocks noGrp="1" noChangeArrowheads="1"/>
          </p:cNvSpPr>
          <p:nvPr>
            <p:ph type="sldNum" sz="quarter" idx="11"/>
          </p:nvPr>
        </p:nvSpPr>
        <p:spPr>
          <a:ln/>
        </p:spPr>
        <p:txBody>
          <a:bodyPr/>
          <a:lstStyle>
            <a:lvl1pPr>
              <a:defRPr/>
            </a:lvl1pPr>
          </a:lstStyle>
          <a:p>
            <a:pPr>
              <a:defRPr/>
            </a:pPr>
            <a:fld id="{FFA332E3-CC6A-E54F-9B9E-350B70ADB94C}" type="slidenum">
              <a:rPr lang="en-US" altLang="en-US"/>
              <a:pPr>
                <a:defRPr/>
              </a:pPr>
              <a:t>‹#›</a:t>
            </a:fld>
            <a:endParaRPr lang="en-US" altLang="en-US"/>
          </a:p>
        </p:txBody>
      </p:sp>
    </p:spTree>
    <p:extLst>
      <p:ext uri="{BB962C8B-B14F-4D97-AF65-F5344CB8AC3E}">
        <p14:creationId xmlns:p14="http://schemas.microsoft.com/office/powerpoint/2010/main" val="2606207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2">
            <a:extLst>
              <a:ext uri="{FF2B5EF4-FFF2-40B4-BE49-F238E27FC236}">
                <a16:creationId xmlns:a16="http://schemas.microsoft.com/office/drawing/2014/main" id="{E672CAE5-5734-F344-BEAD-73E39CA39471}"/>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3">
            <a:extLst>
              <a:ext uri="{FF2B5EF4-FFF2-40B4-BE49-F238E27FC236}">
                <a16:creationId xmlns:a16="http://schemas.microsoft.com/office/drawing/2014/main" id="{8A07A0F3-5888-0B43-A4BA-29F91483CDFB}"/>
              </a:ext>
            </a:extLst>
          </p:cNvPr>
          <p:cNvSpPr>
            <a:spLocks noGrp="1" noChangeArrowheads="1"/>
          </p:cNvSpPr>
          <p:nvPr>
            <p:ph type="sldNum" sz="quarter" idx="11"/>
          </p:nvPr>
        </p:nvSpPr>
        <p:spPr>
          <a:ln/>
        </p:spPr>
        <p:txBody>
          <a:bodyPr/>
          <a:lstStyle>
            <a:lvl1pPr>
              <a:defRPr/>
            </a:lvl1pPr>
          </a:lstStyle>
          <a:p>
            <a:pPr>
              <a:defRPr/>
            </a:pPr>
            <a:fld id="{DE5B4DA6-F6EC-3A44-B931-AF381368A2E3}" type="slidenum">
              <a:rPr lang="en-US" altLang="en-US"/>
              <a:pPr>
                <a:defRPr/>
              </a:pPr>
              <a:t>‹#›</a:t>
            </a:fld>
            <a:endParaRPr lang="en-US" altLang="en-US"/>
          </a:p>
        </p:txBody>
      </p:sp>
    </p:spTree>
    <p:extLst>
      <p:ext uri="{BB962C8B-B14F-4D97-AF65-F5344CB8AC3E}">
        <p14:creationId xmlns:p14="http://schemas.microsoft.com/office/powerpoint/2010/main" val="2716854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2">
            <a:extLst>
              <a:ext uri="{FF2B5EF4-FFF2-40B4-BE49-F238E27FC236}">
                <a16:creationId xmlns:a16="http://schemas.microsoft.com/office/drawing/2014/main" id="{1194A80F-E56F-E046-AB1C-38B51A42CB7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3">
            <a:extLst>
              <a:ext uri="{FF2B5EF4-FFF2-40B4-BE49-F238E27FC236}">
                <a16:creationId xmlns:a16="http://schemas.microsoft.com/office/drawing/2014/main" id="{62BEB224-200A-E94B-89A1-97A8E147E5D7}"/>
              </a:ext>
            </a:extLst>
          </p:cNvPr>
          <p:cNvSpPr>
            <a:spLocks noGrp="1" noChangeArrowheads="1"/>
          </p:cNvSpPr>
          <p:nvPr>
            <p:ph type="sldNum" sz="quarter" idx="11"/>
          </p:nvPr>
        </p:nvSpPr>
        <p:spPr>
          <a:ln/>
        </p:spPr>
        <p:txBody>
          <a:bodyPr/>
          <a:lstStyle>
            <a:lvl1pPr>
              <a:defRPr/>
            </a:lvl1pPr>
          </a:lstStyle>
          <a:p>
            <a:pPr>
              <a:defRPr/>
            </a:pPr>
            <a:fld id="{9EB6BEE5-3333-914C-85D7-69235599305F}" type="slidenum">
              <a:rPr lang="en-US" altLang="en-US"/>
              <a:pPr>
                <a:defRPr/>
              </a:pPr>
              <a:t>‹#›</a:t>
            </a:fld>
            <a:endParaRPr lang="en-US" altLang="en-US"/>
          </a:p>
        </p:txBody>
      </p:sp>
    </p:spTree>
    <p:extLst>
      <p:ext uri="{BB962C8B-B14F-4D97-AF65-F5344CB8AC3E}">
        <p14:creationId xmlns:p14="http://schemas.microsoft.com/office/powerpoint/2010/main" val="2012610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32">
            <a:extLst>
              <a:ext uri="{FF2B5EF4-FFF2-40B4-BE49-F238E27FC236}">
                <a16:creationId xmlns:a16="http://schemas.microsoft.com/office/drawing/2014/main" id="{AD69BEAA-2C18-4A43-9218-D2768B7EE74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3">
            <a:extLst>
              <a:ext uri="{FF2B5EF4-FFF2-40B4-BE49-F238E27FC236}">
                <a16:creationId xmlns:a16="http://schemas.microsoft.com/office/drawing/2014/main" id="{301D14FA-F1B4-8F41-A7E4-E4D02CC553B9}"/>
              </a:ext>
            </a:extLst>
          </p:cNvPr>
          <p:cNvSpPr>
            <a:spLocks noGrp="1" noChangeArrowheads="1"/>
          </p:cNvSpPr>
          <p:nvPr>
            <p:ph type="sldNum" sz="quarter" idx="11"/>
          </p:nvPr>
        </p:nvSpPr>
        <p:spPr>
          <a:ln/>
        </p:spPr>
        <p:txBody>
          <a:bodyPr/>
          <a:lstStyle>
            <a:lvl1pPr>
              <a:defRPr/>
            </a:lvl1pPr>
          </a:lstStyle>
          <a:p>
            <a:pPr>
              <a:defRPr/>
            </a:pPr>
            <a:fld id="{04AEE64A-667E-0147-A773-1CD3FD1659DF}" type="slidenum">
              <a:rPr lang="en-US" altLang="en-US"/>
              <a:pPr>
                <a:defRPr/>
              </a:pPr>
              <a:t>‹#›</a:t>
            </a:fld>
            <a:endParaRPr lang="en-US" altLang="en-US"/>
          </a:p>
        </p:txBody>
      </p:sp>
    </p:spTree>
    <p:extLst>
      <p:ext uri="{BB962C8B-B14F-4D97-AF65-F5344CB8AC3E}">
        <p14:creationId xmlns:p14="http://schemas.microsoft.com/office/powerpoint/2010/main" val="1488291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32">
            <a:extLst>
              <a:ext uri="{FF2B5EF4-FFF2-40B4-BE49-F238E27FC236}">
                <a16:creationId xmlns:a16="http://schemas.microsoft.com/office/drawing/2014/main" id="{EE78760F-50F4-E742-A703-070DC8F4DCB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3">
            <a:extLst>
              <a:ext uri="{FF2B5EF4-FFF2-40B4-BE49-F238E27FC236}">
                <a16:creationId xmlns:a16="http://schemas.microsoft.com/office/drawing/2014/main" id="{C1126794-70F3-114D-BD12-AC6669712450}"/>
              </a:ext>
            </a:extLst>
          </p:cNvPr>
          <p:cNvSpPr>
            <a:spLocks noGrp="1" noChangeArrowheads="1"/>
          </p:cNvSpPr>
          <p:nvPr>
            <p:ph type="sldNum" sz="quarter" idx="11"/>
          </p:nvPr>
        </p:nvSpPr>
        <p:spPr>
          <a:ln/>
        </p:spPr>
        <p:txBody>
          <a:bodyPr/>
          <a:lstStyle>
            <a:lvl1pPr>
              <a:defRPr/>
            </a:lvl1pPr>
          </a:lstStyle>
          <a:p>
            <a:pPr>
              <a:defRPr/>
            </a:pPr>
            <a:fld id="{61D61182-B107-1345-A528-23A5E3E841C7}" type="slidenum">
              <a:rPr lang="en-US" altLang="en-US"/>
              <a:pPr>
                <a:defRPr/>
              </a:pPr>
              <a:t>‹#›</a:t>
            </a:fld>
            <a:endParaRPr lang="en-US" altLang="en-US"/>
          </a:p>
        </p:txBody>
      </p:sp>
    </p:spTree>
    <p:extLst>
      <p:ext uri="{BB962C8B-B14F-4D97-AF65-F5344CB8AC3E}">
        <p14:creationId xmlns:p14="http://schemas.microsoft.com/office/powerpoint/2010/main" val="1787540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hlink"/>
            </a:gs>
          </a:gsLst>
          <a:path path="rect">
            <a:fillToRect r="100000" b="100000"/>
          </a:path>
        </a:gradFill>
        <a:effectLst/>
      </p:bgPr>
    </p:bg>
    <p:spTree>
      <p:nvGrpSpPr>
        <p:cNvPr id="1" name=""/>
        <p:cNvGrpSpPr/>
        <p:nvPr/>
      </p:nvGrpSpPr>
      <p:grpSpPr>
        <a:xfrm>
          <a:off x="0" y="0"/>
          <a:ext cx="0" cy="0"/>
          <a:chOff x="0" y="0"/>
          <a:chExt cx="0" cy="0"/>
        </a:xfrm>
      </p:grpSpPr>
      <p:sp>
        <p:nvSpPr>
          <p:cNvPr id="1027" name="Rectangle 30">
            <a:extLst>
              <a:ext uri="{FF2B5EF4-FFF2-40B4-BE49-F238E27FC236}">
                <a16:creationId xmlns:a16="http://schemas.microsoft.com/office/drawing/2014/main" id="{7DC84E77-5923-194E-AB50-05EF13E5CF01}"/>
              </a:ext>
            </a:extLst>
          </p:cNvPr>
          <p:cNvSpPr>
            <a:spLocks noGrp="1" noChangeArrowheads="1"/>
          </p:cNvSpPr>
          <p:nvPr>
            <p:ph type="title"/>
          </p:nvPr>
        </p:nvSpPr>
        <p:spPr bwMode="auto">
          <a:xfrm>
            <a:off x="685800" y="28575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8" name="Rectangle 31">
            <a:extLst>
              <a:ext uri="{FF2B5EF4-FFF2-40B4-BE49-F238E27FC236}">
                <a16:creationId xmlns:a16="http://schemas.microsoft.com/office/drawing/2014/main" id="{216E080F-BD84-284B-80B5-03EC839A85D1}"/>
              </a:ext>
            </a:extLst>
          </p:cNvPr>
          <p:cNvSpPr>
            <a:spLocks noGrp="1" noChangeArrowheads="1"/>
          </p:cNvSpPr>
          <p:nvPr>
            <p:ph type="body" idx="1"/>
          </p:nvPr>
        </p:nvSpPr>
        <p:spPr bwMode="auto">
          <a:xfrm>
            <a:off x="685800" y="165735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9648" name="Rectangle 32">
            <a:extLst>
              <a:ext uri="{FF2B5EF4-FFF2-40B4-BE49-F238E27FC236}">
                <a16:creationId xmlns:a16="http://schemas.microsoft.com/office/drawing/2014/main" id="{B30F7B6B-DEEE-9642-B70B-75B582B6D2B1}"/>
              </a:ext>
            </a:extLst>
          </p:cNvPr>
          <p:cNvSpPr>
            <a:spLocks noGrp="1" noChangeArrowheads="1"/>
          </p:cNvSpPr>
          <p:nvPr>
            <p:ph type="dt" sz="half" idx="2"/>
          </p:nvPr>
        </p:nvSpPr>
        <p:spPr bwMode="auto">
          <a:xfrm>
            <a:off x="6858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eaLnBrk="0" hangingPunct="0">
              <a:defRPr sz="1400">
                <a:cs typeface="+mn-cs"/>
              </a:defRPr>
            </a:lvl1pPr>
          </a:lstStyle>
          <a:p>
            <a:pPr>
              <a:defRPr/>
            </a:pPr>
            <a:endParaRPr lang="en-US"/>
          </a:p>
        </p:txBody>
      </p:sp>
      <p:sp>
        <p:nvSpPr>
          <p:cNvPr id="239649" name="Rectangle 33">
            <a:extLst>
              <a:ext uri="{FF2B5EF4-FFF2-40B4-BE49-F238E27FC236}">
                <a16:creationId xmlns:a16="http://schemas.microsoft.com/office/drawing/2014/main" id="{07A7C41A-FC9E-B34D-A7AA-AA45595F2E85}"/>
              </a:ext>
            </a:extLst>
          </p:cNvPr>
          <p:cNvSpPr>
            <a:spLocks noGrp="1" noChangeArrowheads="1"/>
          </p:cNvSpPr>
          <p:nvPr>
            <p:ph type="sldNum" sz="quarter" idx="4"/>
          </p:nvPr>
        </p:nvSpPr>
        <p:spPr bwMode="auto">
          <a:xfrm>
            <a:off x="6553200" y="639921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eaLnBrk="0" hangingPunct="0">
              <a:defRPr sz="1400"/>
            </a:lvl1pPr>
          </a:lstStyle>
          <a:p>
            <a:pPr>
              <a:defRPr/>
            </a:pPr>
            <a:fld id="{21F53D0E-7761-A34D-8F85-943E5D8BD224}" type="slidenum">
              <a:rPr lang="en-US" altLang="en-US"/>
              <a:pPr>
                <a:defRPr/>
              </a:pPr>
              <a:t>‹#›</a:t>
            </a:fld>
            <a:endParaRPr lang="en-US" altLang="en-US"/>
          </a:p>
        </p:txBody>
      </p:sp>
      <p:sp>
        <p:nvSpPr>
          <p:cNvPr id="1031" name="Rectangle 34">
            <a:extLst>
              <a:ext uri="{FF2B5EF4-FFF2-40B4-BE49-F238E27FC236}">
                <a16:creationId xmlns:a16="http://schemas.microsoft.com/office/drawing/2014/main" id="{59FA05AA-86A5-2B41-8F4A-C31FBB8C616A}"/>
              </a:ext>
            </a:extLst>
          </p:cNvPr>
          <p:cNvSpPr>
            <a:spLocks noChangeArrowheads="1"/>
          </p:cNvSpPr>
          <p:nvPr/>
        </p:nvSpPr>
        <p:spPr bwMode="auto">
          <a:xfrm>
            <a:off x="1676400" y="6438900"/>
            <a:ext cx="5581650"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1600">
                <a:solidFill>
                  <a:schemeClr val="tx1"/>
                </a:solidFill>
                <a:latin typeface="Times New Roman" pitchFamily="18" charset="0"/>
              </a:defRPr>
            </a:lvl1pPr>
            <a:lvl2pPr marL="742950" indent="-285750">
              <a:defRPr sz="1600">
                <a:solidFill>
                  <a:schemeClr val="tx1"/>
                </a:solidFill>
                <a:latin typeface="Times New Roman" pitchFamily="18" charset="0"/>
              </a:defRPr>
            </a:lvl2pPr>
            <a:lvl3pPr marL="1143000" indent="-228600">
              <a:defRPr sz="1600">
                <a:solidFill>
                  <a:schemeClr val="tx1"/>
                </a:solidFill>
                <a:latin typeface="Times New Roman" pitchFamily="18" charset="0"/>
              </a:defRPr>
            </a:lvl3pPr>
            <a:lvl4pPr marL="1600200" indent="-228600">
              <a:defRPr sz="1600">
                <a:solidFill>
                  <a:schemeClr val="tx1"/>
                </a:solidFill>
                <a:latin typeface="Times New Roman" pitchFamily="18" charset="0"/>
              </a:defRPr>
            </a:lvl4pPr>
            <a:lvl5pPr marL="2057400" indent="-228600">
              <a:defRPr sz="1600">
                <a:solidFill>
                  <a:schemeClr val="tx1"/>
                </a:solidFill>
                <a:latin typeface="Times New Roman" pitchFamily="18" charset="0"/>
              </a:defRPr>
            </a:lvl5pPr>
            <a:lvl6pPr marL="2514600" indent="-228600" eaLnBrk="0" fontAlgn="base" hangingPunct="0">
              <a:spcBef>
                <a:spcPct val="0"/>
              </a:spcBef>
              <a:spcAft>
                <a:spcPct val="0"/>
              </a:spcAft>
              <a:defRPr sz="1600">
                <a:solidFill>
                  <a:schemeClr val="tx1"/>
                </a:solidFill>
                <a:latin typeface="Times New Roman" pitchFamily="18" charset="0"/>
              </a:defRPr>
            </a:lvl6pPr>
            <a:lvl7pPr marL="2971800" indent="-228600" eaLnBrk="0" fontAlgn="base" hangingPunct="0">
              <a:spcBef>
                <a:spcPct val="0"/>
              </a:spcBef>
              <a:spcAft>
                <a:spcPct val="0"/>
              </a:spcAft>
              <a:defRPr sz="1600">
                <a:solidFill>
                  <a:schemeClr val="tx1"/>
                </a:solidFill>
                <a:latin typeface="Times New Roman" pitchFamily="18" charset="0"/>
              </a:defRPr>
            </a:lvl7pPr>
            <a:lvl8pPr marL="3429000" indent="-228600" eaLnBrk="0" fontAlgn="base" hangingPunct="0">
              <a:spcBef>
                <a:spcPct val="0"/>
              </a:spcBef>
              <a:spcAft>
                <a:spcPct val="0"/>
              </a:spcAft>
              <a:defRPr sz="1600">
                <a:solidFill>
                  <a:schemeClr val="tx1"/>
                </a:solidFill>
                <a:latin typeface="Times New Roman" pitchFamily="18" charset="0"/>
              </a:defRPr>
            </a:lvl8pPr>
            <a:lvl9pPr marL="3886200" indent="-228600" eaLnBrk="0" fontAlgn="base" hangingPunct="0">
              <a:spcBef>
                <a:spcPct val="0"/>
              </a:spcBef>
              <a:spcAft>
                <a:spcPct val="0"/>
              </a:spcAft>
              <a:defRPr sz="1600">
                <a:solidFill>
                  <a:schemeClr val="tx1"/>
                </a:solidFill>
                <a:latin typeface="Times New Roman" pitchFamily="18" charset="0"/>
              </a:defRPr>
            </a:lvl9pPr>
          </a:lstStyle>
          <a:p>
            <a:pPr algn="ctr" eaLnBrk="1" hangingPunct="1">
              <a:defRPr/>
            </a:pPr>
            <a:r>
              <a:rPr lang="en-US" altLang="en-US" sz="1000" dirty="0">
                <a:latin typeface="Arial" pitchFamily="34" charset="0"/>
                <a:cs typeface="+mn-cs"/>
              </a:rPr>
              <a:t>Liang, Introduction to Java Programming, Eleventh Edition, (c) 2017 Pearson Education, Inc. All rights reserved. </a:t>
            </a:r>
          </a:p>
        </p:txBody>
      </p:sp>
    </p:spTree>
  </p:cSld>
  <p:clrMap bg1="lt1" tx1="dk1" bg2="lt2" tx2="dk2" accent1="accent1" accent2="accent2" accent3="accent3" accent4="accent4" accent5="accent5" accent6="accent6" hlink="hlink" folHlink="folHlink"/>
  <p:sldLayoutIdLst>
    <p:sldLayoutId id="2147484034" r:id="rId1"/>
    <p:sldLayoutId id="2147484035" r:id="rId2"/>
    <p:sldLayoutId id="2147484025" r:id="rId3"/>
    <p:sldLayoutId id="2147484026" r:id="rId4"/>
    <p:sldLayoutId id="2147484027" r:id="rId5"/>
    <p:sldLayoutId id="2147484028" r:id="rId6"/>
    <p:sldLayoutId id="2147484029" r:id="rId7"/>
    <p:sldLayoutId id="2147484030" r:id="rId8"/>
    <p:sldLayoutId id="2147484031" r:id="rId9"/>
    <p:sldLayoutId id="2147484032" r:id="rId10"/>
    <p:sldLayoutId id="2147484033"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tx2"/>
        </a:buClr>
        <a:buSzPct val="75000"/>
        <a:buFont typeface="Monotype Sorts" pitchFamily="2" charset="2"/>
        <a:buChar char="F"/>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2"/>
        </a:buClr>
        <a:buSzPct val="65000"/>
        <a:buFont typeface="Monotype Sorts" pitchFamily="2" charset="2"/>
        <a:buChar char="u"/>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6.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8.emf"/><Relationship Id="rId5" Type="http://schemas.openxmlformats.org/officeDocument/2006/relationships/oleObject" Target="../embeddings/oleObject5.bin"/><Relationship Id="rId4" Type="http://schemas.openxmlformats.org/officeDocument/2006/relationships/image" Target="../media/image7.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9.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0.emf"/></Relationships>
</file>

<file path=ppt/slides/_rels/slide23.xml.rels><?xml version="1.0" encoding="UTF-8" standalone="yes"?>
<Relationships xmlns="http://schemas.openxmlformats.org/package/2006/relationships"><Relationship Id="rId3" Type="http://schemas.openxmlformats.org/officeDocument/2006/relationships/hyperlink" Target="html/FahrenheitToCelsius.bat" TargetMode="Externa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hyperlink" Target="https://liveexample.pearsoncmg.com/html/FahrenheitToCelsius.html" TargetMode="External"/><Relationship Id="rId5" Type="http://schemas.openxmlformats.org/officeDocument/2006/relationships/image" Target="../media/image11.emf"/><Relationship Id="rId4" Type="http://schemas.openxmlformats.org/officeDocument/2006/relationships/oleObject" Target="../embeddings/oleObject8.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ml/ShowCurrentTime.bat" TargetMode="External"/><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hyperlink" Target="https://liveexample.pearsoncmg.com/html/ShowCurrentTime.html" TargetMode="External"/><Relationship Id="rId5" Type="http://schemas.openxmlformats.org/officeDocument/2006/relationships/image" Target="../media/image12.emf"/><Relationship Id="rId4" Type="http://schemas.openxmlformats.org/officeDocument/2006/relationships/oleObject" Target="../embeddings/oleObject9.bin"/></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16.e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11.bin"/><Relationship Id="rId5" Type="http://schemas.openxmlformats.org/officeDocument/2006/relationships/image" Target="../media/image15.emf"/><Relationship Id="rId4" Type="http://schemas.openxmlformats.org/officeDocument/2006/relationships/oleObject" Target="../embeddings/oleObject10.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ml/ComputeAverage.bat" TargetMode="External"/><Relationship Id="rId2" Type="http://schemas.openxmlformats.org/officeDocument/2006/relationships/hyperlink" Target="html/ComputeAreaWithConsoleInput.bat" TargetMode="External"/><Relationship Id="rId1" Type="http://schemas.openxmlformats.org/officeDocument/2006/relationships/slideLayout" Target="../slideLayouts/slideLayout2.xml"/><Relationship Id="rId5" Type="http://schemas.openxmlformats.org/officeDocument/2006/relationships/hyperlink" Target="https://liveexample.pearsoncmg.com/html/ComputeAverage.html" TargetMode="External"/><Relationship Id="rId4" Type="http://schemas.openxmlformats.org/officeDocument/2006/relationships/hyperlink" Target="https://liveexample.pearsoncmg.com/html/ComputeAreaWithConsoleInput.html"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7.emf"/></Relationships>
</file>

<file path=ppt/slides/_rels/slide34.xml.rels><?xml version="1.0" encoding="UTF-8" standalone="yes"?>
<Relationships xmlns="http://schemas.openxmlformats.org/package/2006/relationships"><Relationship Id="rId3" Type="http://schemas.openxmlformats.org/officeDocument/2006/relationships/hyperlink" Target="https://liveexample.pearsoncmg.com/html/SalesTax.html" TargetMode="External"/><Relationship Id="rId2" Type="http://schemas.openxmlformats.org/officeDocument/2006/relationships/hyperlink" Target="html/SalesTax.bat"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ml/ComputeLoan.bat" TargetMode="External"/><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hyperlink" Target="https://liveexample.pearsoncmg.com/html/ComputeLoan.html" TargetMode="External"/><Relationship Id="rId5" Type="http://schemas.openxmlformats.org/officeDocument/2006/relationships/image" Target="../media/image18.emf"/><Relationship Id="rId4" Type="http://schemas.openxmlformats.org/officeDocument/2006/relationships/oleObject" Target="../embeddings/oleObject13.bin"/></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19.e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a:extLst>
              <a:ext uri="{FF2B5EF4-FFF2-40B4-BE49-F238E27FC236}">
                <a16:creationId xmlns:a16="http://schemas.microsoft.com/office/drawing/2014/main" id="{1BB2C1E0-165E-8E47-840C-BD7E5231717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7253BDB-BD33-DD4C-8905-1B8CF9D6837F}" type="slidenum">
              <a:rPr lang="en-US" altLang="en-US" sz="1400" smtClean="0"/>
              <a:pPr>
                <a:spcBef>
                  <a:spcPct val="0"/>
                </a:spcBef>
                <a:buClrTx/>
                <a:buSzTx/>
                <a:buFontTx/>
                <a:buNone/>
              </a:pPr>
              <a:t>1</a:t>
            </a:fld>
            <a:endParaRPr lang="en-US" altLang="en-US" sz="1400"/>
          </a:p>
        </p:txBody>
      </p:sp>
      <p:sp>
        <p:nvSpPr>
          <p:cNvPr id="4099" name="Rectangle 2">
            <a:extLst>
              <a:ext uri="{FF2B5EF4-FFF2-40B4-BE49-F238E27FC236}">
                <a16:creationId xmlns:a16="http://schemas.microsoft.com/office/drawing/2014/main" id="{3CF047F7-0A2C-1242-80D5-E7250201C342}"/>
              </a:ext>
            </a:extLst>
          </p:cNvPr>
          <p:cNvSpPr>
            <a:spLocks noGrp="1" noChangeArrowheads="1"/>
          </p:cNvSpPr>
          <p:nvPr>
            <p:ph type="title"/>
          </p:nvPr>
        </p:nvSpPr>
        <p:spPr>
          <a:xfrm>
            <a:off x="693738" y="893763"/>
            <a:ext cx="7772400" cy="1143000"/>
          </a:xfrm>
        </p:spPr>
        <p:txBody>
          <a:bodyPr/>
          <a:lstStyle/>
          <a:p>
            <a:r>
              <a:rPr lang="en-US" altLang="en-US" sz="3600"/>
              <a:t>Chapter 2 Elementary Programming</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a:extLst>
              <a:ext uri="{FF2B5EF4-FFF2-40B4-BE49-F238E27FC236}">
                <a16:creationId xmlns:a16="http://schemas.microsoft.com/office/drawing/2014/main" id="{3E84C351-41BF-8B45-8B03-885B2312888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E412091-9CD5-0B4B-937A-AF98C3E855CB}" type="slidenum">
              <a:rPr lang="en-US" altLang="en-US" sz="1400" smtClean="0"/>
              <a:pPr>
                <a:spcBef>
                  <a:spcPct val="0"/>
                </a:spcBef>
                <a:buClrTx/>
                <a:buSzTx/>
                <a:buFontTx/>
                <a:buNone/>
              </a:pPr>
              <a:t>10</a:t>
            </a:fld>
            <a:endParaRPr lang="en-US" altLang="en-US" sz="1400"/>
          </a:p>
        </p:txBody>
      </p:sp>
      <p:sp>
        <p:nvSpPr>
          <p:cNvPr id="24579" name="Rectangle 2">
            <a:extLst>
              <a:ext uri="{FF2B5EF4-FFF2-40B4-BE49-F238E27FC236}">
                <a16:creationId xmlns:a16="http://schemas.microsoft.com/office/drawing/2014/main" id="{71BBBA63-BA40-7B4D-8AF9-248DAF45E719}"/>
              </a:ext>
            </a:extLst>
          </p:cNvPr>
          <p:cNvSpPr>
            <a:spLocks noGrp="1" noChangeArrowheads="1"/>
          </p:cNvSpPr>
          <p:nvPr>
            <p:ph type="title"/>
          </p:nvPr>
        </p:nvSpPr>
        <p:spPr>
          <a:xfrm>
            <a:off x="685800" y="317500"/>
            <a:ext cx="7772400" cy="538163"/>
          </a:xfrm>
        </p:spPr>
        <p:txBody>
          <a:bodyPr/>
          <a:lstStyle/>
          <a:p>
            <a:r>
              <a:rPr lang="en-US" altLang="en-US" sz="4000"/>
              <a:t>Numerical Data Types</a:t>
            </a:r>
          </a:p>
        </p:txBody>
      </p:sp>
      <p:sp>
        <p:nvSpPr>
          <p:cNvPr id="24580" name="Rectangle 7">
            <a:extLst>
              <a:ext uri="{FF2B5EF4-FFF2-40B4-BE49-F238E27FC236}">
                <a16:creationId xmlns:a16="http://schemas.microsoft.com/office/drawing/2014/main" id="{87E235D4-7FB2-2847-B696-6E131EB559E0}"/>
              </a:ext>
            </a:extLst>
          </p:cNvPr>
          <p:cNvSpPr>
            <a:spLocks noChangeArrowheads="1"/>
          </p:cNvSpPr>
          <p:nvPr/>
        </p:nvSpPr>
        <p:spPr bwMode="auto">
          <a:xfrm>
            <a:off x="0" y="2087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24581" name="Rectangle 9">
            <a:extLst>
              <a:ext uri="{FF2B5EF4-FFF2-40B4-BE49-F238E27FC236}">
                <a16:creationId xmlns:a16="http://schemas.microsoft.com/office/drawing/2014/main" id="{F45F3D23-DF5B-5A4F-80E3-ADDFEC786B33}"/>
              </a:ext>
            </a:extLst>
          </p:cNvPr>
          <p:cNvSpPr>
            <a:spLocks noChangeArrowheads="1"/>
          </p:cNvSpPr>
          <p:nvPr/>
        </p:nvSpPr>
        <p:spPr bwMode="auto">
          <a:xfrm>
            <a:off x="0" y="2152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24582" name="Object 8">
            <a:extLst>
              <a:ext uri="{FF2B5EF4-FFF2-40B4-BE49-F238E27FC236}">
                <a16:creationId xmlns:a16="http://schemas.microsoft.com/office/drawing/2014/main" id="{E2093AA0-164A-6F4A-991B-7499E3357F4A}"/>
              </a:ext>
            </a:extLst>
          </p:cNvPr>
          <p:cNvGraphicFramePr>
            <a:graphicFrameLocks noChangeAspect="1"/>
          </p:cNvGraphicFramePr>
          <p:nvPr/>
        </p:nvGraphicFramePr>
        <p:xfrm>
          <a:off x="153988" y="1203325"/>
          <a:ext cx="8875712" cy="4011613"/>
        </p:xfrm>
        <a:graphic>
          <a:graphicData uri="http://schemas.openxmlformats.org/presentationml/2006/ole">
            <mc:AlternateContent xmlns:mc="http://schemas.openxmlformats.org/markup-compatibility/2006">
              <mc:Choice xmlns:v="urn:schemas-microsoft-com:vml" Requires="v">
                <p:oleObj spid="_x0000_s24595" name="Picture" r:id="rId3" imgW="63601600" imgH="30683200" progId="Word.Picture.8">
                  <p:embed/>
                </p:oleObj>
              </mc:Choice>
              <mc:Fallback>
                <p:oleObj name="Picture" r:id="rId3" imgW="63601600" imgH="30683200" progId="Word.Picture.8">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988" y="1203325"/>
                        <a:ext cx="8875712" cy="401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a:extLst>
              <a:ext uri="{FF2B5EF4-FFF2-40B4-BE49-F238E27FC236}">
                <a16:creationId xmlns:a16="http://schemas.microsoft.com/office/drawing/2014/main" id="{D9FECC39-1D61-5F41-A101-22E8D6C9049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6F3CDB5-C6AF-FA46-AF99-41EF1C657635}" type="slidenum">
              <a:rPr lang="en-US" altLang="en-US" sz="1400" smtClean="0"/>
              <a:pPr>
                <a:spcBef>
                  <a:spcPct val="0"/>
                </a:spcBef>
                <a:buClrTx/>
                <a:buSzTx/>
                <a:buFontTx/>
                <a:buNone/>
              </a:pPr>
              <a:t>11</a:t>
            </a:fld>
            <a:endParaRPr lang="en-US" altLang="en-US" sz="1400"/>
          </a:p>
        </p:txBody>
      </p:sp>
      <p:sp>
        <p:nvSpPr>
          <p:cNvPr id="25603" name="Rectangle 2">
            <a:extLst>
              <a:ext uri="{FF2B5EF4-FFF2-40B4-BE49-F238E27FC236}">
                <a16:creationId xmlns:a16="http://schemas.microsoft.com/office/drawing/2014/main" id="{7A5A7BB9-C01A-BB40-8B96-52ABD800C646}"/>
              </a:ext>
            </a:extLst>
          </p:cNvPr>
          <p:cNvSpPr>
            <a:spLocks noGrp="1" noChangeArrowheads="1"/>
          </p:cNvSpPr>
          <p:nvPr>
            <p:ph type="title"/>
          </p:nvPr>
        </p:nvSpPr>
        <p:spPr>
          <a:xfrm>
            <a:off x="231775" y="152400"/>
            <a:ext cx="8642350" cy="762000"/>
          </a:xfrm>
        </p:spPr>
        <p:txBody>
          <a:bodyPr/>
          <a:lstStyle/>
          <a:p>
            <a:r>
              <a:rPr lang="en-US" altLang="en-US"/>
              <a:t>Reading Numbers from the Keyboard</a:t>
            </a:r>
          </a:p>
        </p:txBody>
      </p:sp>
      <p:sp>
        <p:nvSpPr>
          <p:cNvPr id="25604" name="Rectangle 3">
            <a:extLst>
              <a:ext uri="{FF2B5EF4-FFF2-40B4-BE49-F238E27FC236}">
                <a16:creationId xmlns:a16="http://schemas.microsoft.com/office/drawing/2014/main" id="{6A8B059E-1DBF-2143-B97E-D4CEB1CE6B37}"/>
              </a:ext>
            </a:extLst>
          </p:cNvPr>
          <p:cNvSpPr>
            <a:spLocks noGrp="1" noChangeArrowheads="1"/>
          </p:cNvSpPr>
          <p:nvPr>
            <p:ph type="body" idx="1"/>
          </p:nvPr>
        </p:nvSpPr>
        <p:spPr>
          <a:xfrm>
            <a:off x="193675" y="1123950"/>
            <a:ext cx="8756650" cy="1460500"/>
          </a:xfrm>
        </p:spPr>
        <p:txBody>
          <a:bodyPr/>
          <a:lstStyle/>
          <a:p>
            <a:pPr marL="0" indent="0">
              <a:spcBef>
                <a:spcPct val="0"/>
              </a:spcBef>
              <a:buFont typeface="Monotype Sorts" pitchFamily="2" charset="2"/>
              <a:buNone/>
            </a:pPr>
            <a:r>
              <a:rPr lang="en-US" altLang="en-US" sz="2800" b="1">
                <a:latin typeface="Courier New" panose="02070309020205020404" pitchFamily="49" charset="0"/>
                <a:cs typeface="Courier New" panose="02070309020205020404" pitchFamily="49" charset="0"/>
              </a:rPr>
              <a:t>Scanner input = new Scanner(System.in);</a:t>
            </a:r>
          </a:p>
          <a:p>
            <a:pPr marL="0" indent="0">
              <a:spcBef>
                <a:spcPct val="0"/>
              </a:spcBef>
              <a:buFont typeface="Monotype Sorts" pitchFamily="2" charset="2"/>
              <a:buNone/>
            </a:pPr>
            <a:r>
              <a:rPr lang="en-US" altLang="en-US" sz="2800" b="1">
                <a:latin typeface="Courier New" panose="02070309020205020404" pitchFamily="49" charset="0"/>
                <a:cs typeface="Courier New" panose="02070309020205020404" pitchFamily="49" charset="0"/>
              </a:rPr>
              <a:t>int value = input.nextInt();</a:t>
            </a:r>
          </a:p>
        </p:txBody>
      </p:sp>
      <p:sp>
        <p:nvSpPr>
          <p:cNvPr id="25605" name="Rectangle 4">
            <a:extLst>
              <a:ext uri="{FF2B5EF4-FFF2-40B4-BE49-F238E27FC236}">
                <a16:creationId xmlns:a16="http://schemas.microsoft.com/office/drawing/2014/main" id="{8078DA92-BE53-5B4A-9FC0-301C60533584}"/>
              </a:ext>
            </a:extLst>
          </p:cNvPr>
          <p:cNvSpPr>
            <a:spLocks noChangeArrowheads="1"/>
          </p:cNvSpPr>
          <p:nvPr/>
        </p:nvSpPr>
        <p:spPr bwMode="auto">
          <a:xfrm>
            <a:off x="2190750" y="28813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3" name="Rectangle 2">
            <a:extLst>
              <a:ext uri="{FF2B5EF4-FFF2-40B4-BE49-F238E27FC236}">
                <a16:creationId xmlns:a16="http://schemas.microsoft.com/office/drawing/2014/main" id="{188B9B45-1FA5-AC4C-89FB-BC9209373219}"/>
              </a:ext>
            </a:extLst>
          </p:cNvPr>
          <p:cNvSpPr>
            <a:spLocks noChangeArrowheads="1"/>
          </p:cNvSpPr>
          <p:nvPr/>
        </p:nvSpPr>
        <p:spPr bwMode="auto">
          <a:xfrm>
            <a:off x="0" y="0"/>
            <a:ext cx="9144000" cy="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txBody>
          <a:bodyPr wrap="none" anchor="ctr">
            <a:spAutoFit/>
          </a:bodyPr>
          <a:lstStyle/>
          <a:p>
            <a:pPr>
              <a:defRPr/>
            </a:pPr>
            <a:endParaRPr lang="en-US">
              <a:cs typeface="+mn-cs"/>
            </a:endParaRPr>
          </a:p>
        </p:txBody>
      </p:sp>
      <p:graphicFrame>
        <p:nvGraphicFramePr>
          <p:cNvPr id="25607" name="Object 3">
            <a:extLst>
              <a:ext uri="{FF2B5EF4-FFF2-40B4-BE49-F238E27FC236}">
                <a16:creationId xmlns:a16="http://schemas.microsoft.com/office/drawing/2014/main" id="{DC2EBE9C-F3BE-0449-A977-DDD8254DE520}"/>
              </a:ext>
            </a:extLst>
          </p:cNvPr>
          <p:cNvGraphicFramePr>
            <a:graphicFrameLocks noChangeAspect="1"/>
          </p:cNvGraphicFramePr>
          <p:nvPr/>
        </p:nvGraphicFramePr>
        <p:xfrm>
          <a:off x="1000125" y="2546350"/>
          <a:ext cx="7491413" cy="4070350"/>
        </p:xfrm>
        <a:graphic>
          <a:graphicData uri="http://schemas.openxmlformats.org/presentationml/2006/ole">
            <mc:AlternateContent xmlns:mc="http://schemas.openxmlformats.org/markup-compatibility/2006">
              <mc:Choice xmlns:v="urn:schemas-microsoft-com:vml" Requires="v">
                <p:oleObj spid="_x0000_s25620" name="Picture" r:id="rId3" imgW="3251200" imgH="1765300" progId="Word.Picture.8">
                  <p:embed/>
                </p:oleObj>
              </mc:Choice>
              <mc:Fallback>
                <p:oleObj name="Picture" r:id="rId3" imgW="3251200" imgH="1765300" progId="Word.Picture.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0125" y="2546350"/>
                        <a:ext cx="7491413" cy="407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33F5-3AD6-7D4D-896D-E5EB0A059855}"/>
              </a:ext>
            </a:extLst>
          </p:cNvPr>
          <p:cNvSpPr>
            <a:spLocks noGrp="1"/>
          </p:cNvSpPr>
          <p:nvPr>
            <p:ph type="title"/>
          </p:nvPr>
        </p:nvSpPr>
        <p:spPr/>
        <p:txBody>
          <a:bodyPr/>
          <a:lstStyle/>
          <a:p>
            <a:pPr algn="ctr" rtl="1" eaLnBrk="0" fontAlgn="base" hangingPunct="0">
              <a:spcBef>
                <a:spcPct val="0"/>
              </a:spcBef>
              <a:spcAft>
                <a:spcPct val="0"/>
              </a:spcAft>
            </a:pPr>
            <a:r>
              <a:rPr lang="en-US" dirty="0"/>
              <a:t>Strings</a:t>
            </a:r>
          </a:p>
        </p:txBody>
      </p:sp>
      <p:sp>
        <p:nvSpPr>
          <p:cNvPr id="3" name="Content Placeholder 2">
            <a:extLst>
              <a:ext uri="{FF2B5EF4-FFF2-40B4-BE49-F238E27FC236}">
                <a16:creationId xmlns:a16="http://schemas.microsoft.com/office/drawing/2014/main" id="{4D765C71-68DC-7F4E-AE7D-8542103F893C}"/>
              </a:ext>
            </a:extLst>
          </p:cNvPr>
          <p:cNvSpPr>
            <a:spLocks noGrp="1"/>
          </p:cNvSpPr>
          <p:nvPr>
            <p:ph idx="1"/>
          </p:nvPr>
        </p:nvSpPr>
        <p:spPr/>
        <p:txBody>
          <a:bodyPr/>
          <a:lstStyle/>
          <a:p>
            <a:pPr marL="0" indent="0" eaLnBrk="1" hangingPunct="1">
              <a:spcBef>
                <a:spcPct val="0"/>
              </a:spcBef>
              <a:spcAft>
                <a:spcPts val="1200"/>
              </a:spcAft>
            </a:pPr>
            <a:r>
              <a:rPr lang="en-US" dirty="0">
                <a:cs typeface="Courier New" pitchFamily="49" charset="0"/>
              </a:rPr>
              <a:t>The char type only represents </a:t>
            </a:r>
            <a:r>
              <a:rPr lang="en-US" b="1" dirty="0">
                <a:cs typeface="Courier New" pitchFamily="49" charset="0"/>
              </a:rPr>
              <a:t>one</a:t>
            </a:r>
            <a:r>
              <a:rPr lang="en-US" dirty="0">
                <a:cs typeface="Courier New" pitchFamily="49" charset="0"/>
              </a:rPr>
              <a:t> character. To represent a string of characters, use the data type called </a:t>
            </a:r>
            <a:r>
              <a:rPr lang="en-US" b="1" dirty="0">
                <a:cs typeface="Courier New" pitchFamily="49" charset="0"/>
              </a:rPr>
              <a:t>String</a:t>
            </a:r>
            <a:r>
              <a:rPr lang="en-US" dirty="0">
                <a:cs typeface="Courier New" pitchFamily="49" charset="0"/>
              </a:rPr>
              <a:t>. For example: </a:t>
            </a:r>
          </a:p>
          <a:p>
            <a:pPr marL="0" indent="0" algn="ctr">
              <a:spcBef>
                <a:spcPct val="0"/>
              </a:spcBef>
              <a:spcAft>
                <a:spcPts val="1200"/>
              </a:spcAft>
              <a:buNone/>
            </a:pPr>
            <a:r>
              <a:rPr lang="en-US" dirty="0">
                <a:cs typeface="Courier New" pitchFamily="49" charset="0"/>
              </a:rPr>
              <a:t> </a:t>
            </a:r>
            <a:r>
              <a:rPr lang="en-US" b="1" dirty="0">
                <a:cs typeface="Courier New" pitchFamily="49" charset="0"/>
              </a:rPr>
              <a:t>String message = "Welcome to Java!";</a:t>
            </a:r>
            <a:r>
              <a:rPr lang="en-US" dirty="0">
                <a:cs typeface="Courier New" pitchFamily="49" charset="0"/>
              </a:rPr>
              <a:t> </a:t>
            </a:r>
            <a:endParaRPr lang="en-US" dirty="0">
              <a:cs typeface="Times New Roman" pitchFamily="18" charset="0"/>
            </a:endParaRPr>
          </a:p>
          <a:p>
            <a:pPr marL="0" indent="0">
              <a:spcBef>
                <a:spcPct val="0"/>
              </a:spcBef>
              <a:spcAft>
                <a:spcPts val="1200"/>
              </a:spcAft>
            </a:pPr>
            <a:r>
              <a:rPr lang="en-US" dirty="0">
                <a:cs typeface="Courier New" pitchFamily="49" charset="0"/>
              </a:rPr>
              <a:t> String is actually a predefined class in the Java library. </a:t>
            </a:r>
          </a:p>
          <a:p>
            <a:pPr marL="0" indent="0">
              <a:spcBef>
                <a:spcPct val="0"/>
              </a:spcBef>
              <a:spcAft>
                <a:spcPts val="1200"/>
              </a:spcAft>
            </a:pPr>
            <a:r>
              <a:rPr lang="en-US" dirty="0">
                <a:cs typeface="Courier New" pitchFamily="49" charset="0"/>
              </a:rPr>
              <a:t> The String type is not a primitive type. It is known as a </a:t>
            </a:r>
            <a:r>
              <a:rPr lang="en-US" b="1" i="1" dirty="0">
                <a:cs typeface="Courier New" pitchFamily="49" charset="0"/>
              </a:rPr>
              <a:t>reference</a:t>
            </a:r>
            <a:r>
              <a:rPr lang="en-US" i="1" dirty="0">
                <a:cs typeface="Courier New" pitchFamily="49" charset="0"/>
              </a:rPr>
              <a:t> type</a:t>
            </a:r>
            <a:r>
              <a:rPr lang="en-US" dirty="0">
                <a:cs typeface="Courier New" pitchFamily="49" charset="0"/>
              </a:rPr>
              <a:t>. </a:t>
            </a:r>
          </a:p>
          <a:p>
            <a:pPr marL="342900" indent="-342900" algn="r" rtl="1" eaLnBrk="0" fontAlgn="base" hangingPunct="0">
              <a:spcBef>
                <a:spcPct val="20000"/>
              </a:spcBef>
              <a:spcAft>
                <a:spcPct val="0"/>
              </a:spcAft>
              <a:buClr>
                <a:schemeClr val="tx2"/>
              </a:buClr>
              <a:buSzPct val="75000"/>
              <a:buFont typeface="Monotype Sorts" pitchFamily="2" charset="2"/>
              <a:buChar char="F"/>
            </a:pPr>
            <a:endParaRPr lang="en-US" dirty="0"/>
          </a:p>
        </p:txBody>
      </p:sp>
      <p:sp>
        <p:nvSpPr>
          <p:cNvPr id="4" name="Slide Number Placeholder 3">
            <a:extLst>
              <a:ext uri="{FF2B5EF4-FFF2-40B4-BE49-F238E27FC236}">
                <a16:creationId xmlns:a16="http://schemas.microsoft.com/office/drawing/2014/main" id="{DE738190-84A9-A142-A0F1-1110C9FA73E4}"/>
              </a:ext>
            </a:extLst>
          </p:cNvPr>
          <p:cNvSpPr>
            <a:spLocks noGrp="1"/>
          </p:cNvSpPr>
          <p:nvPr>
            <p:ph type="sldNum" sz="quarter" idx="11"/>
          </p:nvPr>
        </p:nvSpPr>
        <p:spPr/>
        <p:txBody>
          <a:bodyPr/>
          <a:lstStyle/>
          <a:p>
            <a:pPr>
              <a:defRPr/>
            </a:pPr>
            <a:fld id="{D11A0241-8C90-3A48-BF28-64034C0B1654}" type="slidenum">
              <a:rPr lang="en-US" altLang="en-US" smtClean="0"/>
              <a:pPr>
                <a:defRPr/>
              </a:pPr>
              <a:t>12</a:t>
            </a:fld>
            <a:endParaRPr lang="en-US" altLang="en-US"/>
          </a:p>
        </p:txBody>
      </p:sp>
    </p:spTree>
    <p:extLst>
      <p:ext uri="{BB962C8B-B14F-4D97-AF65-F5344CB8AC3E}">
        <p14:creationId xmlns:p14="http://schemas.microsoft.com/office/powerpoint/2010/main" val="3448667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812EC-14C4-3142-A996-AB41EC072868}"/>
              </a:ext>
            </a:extLst>
          </p:cNvPr>
          <p:cNvSpPr>
            <a:spLocks noGrp="1"/>
          </p:cNvSpPr>
          <p:nvPr>
            <p:ph type="title"/>
          </p:nvPr>
        </p:nvSpPr>
        <p:spPr/>
        <p:txBody>
          <a:bodyPr/>
          <a:lstStyle/>
          <a:p>
            <a:r>
              <a:rPr lang="en-US" dirty="0">
                <a:solidFill>
                  <a:schemeClr val="tx1"/>
                </a:solidFill>
                <a:cs typeface="Times New Roman" pitchFamily="18" charset="0"/>
              </a:rPr>
              <a:t>More on Strings</a:t>
            </a:r>
            <a:endParaRPr lang="en-US" dirty="0">
              <a:solidFill>
                <a:schemeClr val="tx1"/>
              </a:solidFill>
            </a:endParaRPr>
          </a:p>
        </p:txBody>
      </p:sp>
      <p:sp>
        <p:nvSpPr>
          <p:cNvPr id="3" name="Content Placeholder 2">
            <a:extLst>
              <a:ext uri="{FF2B5EF4-FFF2-40B4-BE49-F238E27FC236}">
                <a16:creationId xmlns:a16="http://schemas.microsoft.com/office/drawing/2014/main" id="{4E1A7C04-2C84-5B43-99E7-A9439F81F4D5}"/>
              </a:ext>
            </a:extLst>
          </p:cNvPr>
          <p:cNvSpPr>
            <a:spLocks noGrp="1"/>
          </p:cNvSpPr>
          <p:nvPr>
            <p:ph idx="1"/>
          </p:nvPr>
        </p:nvSpPr>
        <p:spPr>
          <a:xfrm>
            <a:off x="685800" y="1239915"/>
            <a:ext cx="7772400" cy="4114800"/>
          </a:xfrm>
        </p:spPr>
        <p:txBody>
          <a:bodyPr/>
          <a:lstStyle/>
          <a:p>
            <a:pPr marL="0" indent="0" eaLnBrk="1" hangingPunct="1">
              <a:spcBef>
                <a:spcPct val="0"/>
              </a:spcBef>
              <a:buFontTx/>
              <a:buNone/>
            </a:pPr>
            <a:r>
              <a:rPr lang="en-US" sz="2400" dirty="0">
                <a:cs typeface="Times New Roman" pitchFamily="18" charset="0"/>
              </a:rPr>
              <a:t>// Three strings are concatenated</a:t>
            </a:r>
          </a:p>
          <a:p>
            <a:pPr marL="0" indent="0" eaLnBrk="1" hangingPunct="1">
              <a:spcBef>
                <a:spcPct val="0"/>
              </a:spcBef>
              <a:buFontTx/>
              <a:buNone/>
            </a:pPr>
            <a:r>
              <a:rPr lang="en-US" sz="2400" b="1" dirty="0">
                <a:cs typeface="Times New Roman" pitchFamily="18" charset="0"/>
              </a:rPr>
              <a:t>String message = "Welcome " </a:t>
            </a:r>
            <a:r>
              <a:rPr lang="en-US" sz="4000" b="1" dirty="0">
                <a:cs typeface="Times New Roman" pitchFamily="18" charset="0"/>
              </a:rPr>
              <a:t>+</a:t>
            </a:r>
            <a:r>
              <a:rPr lang="en-US" sz="2400" b="1" dirty="0">
                <a:cs typeface="Times New Roman" pitchFamily="18" charset="0"/>
              </a:rPr>
              <a:t> "to " </a:t>
            </a:r>
            <a:r>
              <a:rPr lang="en-US" sz="4000" b="1" dirty="0">
                <a:cs typeface="Times New Roman" pitchFamily="18" charset="0"/>
              </a:rPr>
              <a:t>+</a:t>
            </a:r>
            <a:r>
              <a:rPr lang="en-US" sz="2400" b="1" dirty="0">
                <a:cs typeface="Times New Roman" pitchFamily="18" charset="0"/>
              </a:rPr>
              <a:t> "Java";</a:t>
            </a:r>
            <a:endParaRPr lang="en-US" sz="2400" dirty="0">
              <a:cs typeface="Times New Roman" pitchFamily="18" charset="0"/>
            </a:endParaRPr>
          </a:p>
          <a:p>
            <a:pPr marL="0" indent="0" eaLnBrk="1" hangingPunct="1">
              <a:spcBef>
                <a:spcPct val="0"/>
              </a:spcBef>
              <a:buFontTx/>
              <a:buNone/>
            </a:pPr>
            <a:r>
              <a:rPr lang="en-US" sz="2400" dirty="0">
                <a:cs typeface="Times New Roman" pitchFamily="18" charset="0"/>
              </a:rPr>
              <a:t>// String Chapter is concatenated with number 2</a:t>
            </a:r>
          </a:p>
          <a:p>
            <a:pPr marL="0" indent="0" eaLnBrk="1" hangingPunct="1">
              <a:spcBef>
                <a:spcPct val="0"/>
              </a:spcBef>
              <a:buFontTx/>
              <a:buNone/>
            </a:pPr>
            <a:r>
              <a:rPr lang="en-US" sz="2400" b="1" dirty="0">
                <a:cs typeface="Times New Roman" pitchFamily="18" charset="0"/>
              </a:rPr>
              <a:t>String s = "Chapter" + 2; </a:t>
            </a:r>
            <a:r>
              <a:rPr lang="en-US" sz="2400" dirty="0">
                <a:cs typeface="Times New Roman" pitchFamily="18" charset="0"/>
              </a:rPr>
              <a:t>// s becomes </a:t>
            </a:r>
            <a:r>
              <a:rPr lang="en-US" sz="2400" b="1" dirty="0">
                <a:cs typeface="Times New Roman" pitchFamily="18" charset="0"/>
              </a:rPr>
              <a:t>Chapter2</a:t>
            </a:r>
          </a:p>
          <a:p>
            <a:r>
              <a:rPr lang="en-US" sz="2400" dirty="0">
                <a:cs typeface="Times New Roman" pitchFamily="18" charset="0"/>
              </a:rPr>
              <a:t>You can use the </a:t>
            </a:r>
            <a:r>
              <a:rPr lang="en-US" sz="2400" b="1" dirty="0">
                <a:cs typeface="Times New Roman" pitchFamily="18" charset="0"/>
              </a:rPr>
              <a:t>Scanner</a:t>
            </a:r>
            <a:r>
              <a:rPr lang="en-US" sz="2400" dirty="0">
                <a:cs typeface="Times New Roman" pitchFamily="18" charset="0"/>
              </a:rPr>
              <a:t> class for console input.</a:t>
            </a:r>
          </a:p>
          <a:p>
            <a:r>
              <a:rPr lang="en-US" sz="2400" dirty="0">
                <a:cs typeface="Times New Roman" pitchFamily="18" charset="0"/>
              </a:rPr>
              <a:t> Java uses </a:t>
            </a:r>
            <a:r>
              <a:rPr lang="en-US" sz="2400" b="1" dirty="0" err="1">
                <a:cs typeface="Times New Roman" pitchFamily="18" charset="0"/>
              </a:rPr>
              <a:t>System.in</a:t>
            </a:r>
            <a:r>
              <a:rPr lang="en-US" sz="2400" dirty="0">
                <a:cs typeface="Times New Roman" pitchFamily="18" charset="0"/>
              </a:rPr>
              <a:t> to refer to the standard input device (i.e. Keyboard).</a:t>
            </a:r>
          </a:p>
          <a:p>
            <a:pPr marL="0" indent="0" eaLnBrk="1" hangingPunct="1">
              <a:spcBef>
                <a:spcPct val="0"/>
              </a:spcBef>
              <a:buFontTx/>
              <a:buNone/>
            </a:pPr>
            <a:endParaRPr lang="en-US" sz="2400" dirty="0"/>
          </a:p>
        </p:txBody>
      </p:sp>
      <p:sp>
        <p:nvSpPr>
          <p:cNvPr id="4" name="Slide Number Placeholder 3">
            <a:extLst>
              <a:ext uri="{FF2B5EF4-FFF2-40B4-BE49-F238E27FC236}">
                <a16:creationId xmlns:a16="http://schemas.microsoft.com/office/drawing/2014/main" id="{E82CFE23-363E-3849-A02A-965055598CD2}"/>
              </a:ext>
            </a:extLst>
          </p:cNvPr>
          <p:cNvSpPr>
            <a:spLocks noGrp="1"/>
          </p:cNvSpPr>
          <p:nvPr>
            <p:ph type="sldNum" sz="quarter" idx="11"/>
          </p:nvPr>
        </p:nvSpPr>
        <p:spPr/>
        <p:txBody>
          <a:bodyPr/>
          <a:lstStyle/>
          <a:p>
            <a:pPr>
              <a:defRPr/>
            </a:pPr>
            <a:fld id="{D11A0241-8C90-3A48-BF28-64034C0B1654}" type="slidenum">
              <a:rPr lang="en-US" altLang="en-US" smtClean="0"/>
              <a:pPr>
                <a:defRPr/>
              </a:pPr>
              <a:t>13</a:t>
            </a:fld>
            <a:endParaRPr lang="en-US" altLang="en-US"/>
          </a:p>
        </p:txBody>
      </p:sp>
      <p:sp>
        <p:nvSpPr>
          <p:cNvPr id="5" name="Rectangle 3">
            <a:extLst>
              <a:ext uri="{FF2B5EF4-FFF2-40B4-BE49-F238E27FC236}">
                <a16:creationId xmlns:a16="http://schemas.microsoft.com/office/drawing/2014/main" id="{72F50824-A399-4346-AAF1-496882B9362F}"/>
              </a:ext>
            </a:extLst>
          </p:cNvPr>
          <p:cNvSpPr txBox="1">
            <a:spLocks noChangeArrowheads="1"/>
          </p:cNvSpPr>
          <p:nvPr/>
        </p:nvSpPr>
        <p:spPr bwMode="auto">
          <a:xfrm>
            <a:off x="3695980" y="4120289"/>
            <a:ext cx="4762220" cy="2573135"/>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Wingdings" pitchFamily="2" charset="2"/>
              <a:buChar char="v"/>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Monotype Sorts" pitchFamily="2" charset="2"/>
              <a:buNone/>
            </a:pPr>
            <a:r>
              <a:rPr lang="en-US" sz="1800" b="1" dirty="0">
                <a:solidFill>
                  <a:srgbClr val="00B0F0"/>
                </a:solidFill>
                <a:latin typeface="Calibri" panose="020F0502020204030204" pitchFamily="34" charset="0"/>
              </a:rPr>
              <a:t>public class Test{</a:t>
            </a:r>
          </a:p>
          <a:p>
            <a:pPr>
              <a:buFont typeface="Monotype Sorts" pitchFamily="2" charset="2"/>
              <a:buNone/>
            </a:pPr>
            <a:r>
              <a:rPr lang="en-US" sz="1800" b="1" dirty="0">
                <a:solidFill>
                  <a:srgbClr val="00B0F0"/>
                </a:solidFill>
                <a:latin typeface="Calibri" panose="020F0502020204030204" pitchFamily="34" charset="0"/>
              </a:rPr>
              <a:t>    public static void main(String[] s){</a:t>
            </a:r>
          </a:p>
          <a:p>
            <a:pPr>
              <a:buFont typeface="Monotype Sorts" pitchFamily="2" charset="2"/>
              <a:buNone/>
            </a:pPr>
            <a:r>
              <a:rPr lang="en-US" sz="1800" b="1" dirty="0">
                <a:solidFill>
                  <a:srgbClr val="00B0F0"/>
                </a:solidFill>
                <a:latin typeface="Calibri" panose="020F0502020204030204" pitchFamily="34" charset="0"/>
              </a:rPr>
              <a:t>        Scanner input = new Scanner(System.in);</a:t>
            </a:r>
          </a:p>
          <a:p>
            <a:pPr>
              <a:buFont typeface="Monotype Sorts" pitchFamily="2" charset="2"/>
              <a:buNone/>
            </a:pPr>
            <a:r>
              <a:rPr lang="en-US" sz="1800" b="1" dirty="0">
                <a:solidFill>
                  <a:srgbClr val="00B0F0"/>
                </a:solidFill>
                <a:latin typeface="Calibri" panose="020F0502020204030204" pitchFamily="34" charset="0"/>
              </a:rPr>
              <a:t>	   </a:t>
            </a:r>
            <a:r>
              <a:rPr lang="en-US" sz="1800" b="1" dirty="0" err="1">
                <a:solidFill>
                  <a:srgbClr val="00B0F0"/>
                </a:solidFill>
                <a:latin typeface="Calibri" panose="020F0502020204030204" pitchFamily="34" charset="0"/>
              </a:rPr>
              <a:t>System.out.println</a:t>
            </a:r>
            <a:r>
              <a:rPr lang="en-US" sz="1800" b="1" dirty="0">
                <a:solidFill>
                  <a:srgbClr val="00B0F0"/>
                </a:solidFill>
                <a:latin typeface="Calibri" panose="020F0502020204030204" pitchFamily="34" charset="0"/>
              </a:rPr>
              <a:t>(“Enter  text : ”);</a:t>
            </a:r>
          </a:p>
          <a:p>
            <a:pPr>
              <a:buFont typeface="Monotype Sorts" pitchFamily="2" charset="2"/>
              <a:buNone/>
            </a:pPr>
            <a:r>
              <a:rPr lang="en-US" sz="1800" b="1" dirty="0">
                <a:solidFill>
                  <a:srgbClr val="00B0F0"/>
                </a:solidFill>
                <a:latin typeface="Calibri" panose="020F0502020204030204" pitchFamily="34" charset="0"/>
              </a:rPr>
              <a:t>	    </a:t>
            </a:r>
            <a:r>
              <a:rPr lang="en-US" sz="1800" b="1" dirty="0" err="1">
                <a:solidFill>
                  <a:srgbClr val="00B0F0"/>
                </a:solidFill>
                <a:latin typeface="Calibri" panose="020F0502020204030204" pitchFamily="34" charset="0"/>
              </a:rPr>
              <a:t>int</a:t>
            </a:r>
            <a:r>
              <a:rPr lang="en-US" sz="1800" b="1" dirty="0">
                <a:solidFill>
                  <a:srgbClr val="00B0F0"/>
                </a:solidFill>
                <a:latin typeface="Calibri" panose="020F0502020204030204" pitchFamily="34" charset="0"/>
              </a:rPr>
              <a:t> x = </a:t>
            </a:r>
            <a:r>
              <a:rPr lang="en-US" sz="1800" b="1" dirty="0" err="1">
                <a:solidFill>
                  <a:srgbClr val="00B0F0"/>
                </a:solidFill>
                <a:latin typeface="Calibri" panose="020F0502020204030204" pitchFamily="34" charset="0"/>
              </a:rPr>
              <a:t>input.nextLine</a:t>
            </a:r>
            <a:r>
              <a:rPr lang="en-US" sz="1800" b="1" dirty="0">
                <a:solidFill>
                  <a:srgbClr val="00B0F0"/>
                </a:solidFill>
                <a:latin typeface="Calibri" panose="020F0502020204030204" pitchFamily="34" charset="0"/>
              </a:rPr>
              <a:t>();</a:t>
            </a:r>
          </a:p>
          <a:p>
            <a:pPr>
              <a:buFont typeface="Monotype Sorts" pitchFamily="2" charset="2"/>
              <a:buNone/>
            </a:pPr>
            <a:r>
              <a:rPr lang="en-US" sz="1800" b="1" dirty="0">
                <a:solidFill>
                  <a:srgbClr val="00B0F0"/>
                </a:solidFill>
                <a:latin typeface="Calibri" panose="020F0502020204030204" pitchFamily="34" charset="0"/>
              </a:rPr>
              <a:t>	    </a:t>
            </a:r>
            <a:r>
              <a:rPr lang="en-US" sz="1800" b="1" dirty="0" err="1">
                <a:solidFill>
                  <a:srgbClr val="00B0F0"/>
                </a:solidFill>
                <a:latin typeface="Calibri" panose="020F0502020204030204" pitchFamily="34" charset="0"/>
              </a:rPr>
              <a:t>System.out.println</a:t>
            </a:r>
            <a:r>
              <a:rPr lang="en-US" sz="1800" b="1" dirty="0">
                <a:solidFill>
                  <a:srgbClr val="00B0F0"/>
                </a:solidFill>
                <a:latin typeface="Calibri" panose="020F0502020204030204" pitchFamily="34" charset="0"/>
              </a:rPr>
              <a:t>(“You entered: ”+ x);</a:t>
            </a:r>
          </a:p>
          <a:p>
            <a:pPr>
              <a:buFont typeface="Monotype Sorts" pitchFamily="2" charset="2"/>
              <a:buNone/>
            </a:pPr>
            <a:r>
              <a:rPr lang="en-US" sz="1800" b="1" dirty="0">
                <a:solidFill>
                  <a:srgbClr val="00B0F0"/>
                </a:solidFill>
                <a:latin typeface="Calibri" panose="020F0502020204030204" pitchFamily="34" charset="0"/>
              </a:rPr>
              <a:t>    }</a:t>
            </a:r>
          </a:p>
          <a:p>
            <a:pPr>
              <a:buFont typeface="Monotype Sorts" pitchFamily="2" charset="2"/>
              <a:buNone/>
            </a:pPr>
            <a:r>
              <a:rPr lang="en-US" sz="1800" b="1" dirty="0">
                <a:solidFill>
                  <a:srgbClr val="00B0F0"/>
                </a:solidFill>
                <a:latin typeface="Calibri" panose="020F0502020204030204" pitchFamily="34" charset="0"/>
              </a:rPr>
              <a:t>}</a:t>
            </a:r>
            <a:endParaRPr lang="en-US" sz="1800" dirty="0">
              <a:solidFill>
                <a:srgbClr val="00B0F0"/>
              </a:solidFill>
              <a:latin typeface="Calibri" panose="020F0502020204030204" pitchFamily="34" charset="0"/>
            </a:endParaRPr>
          </a:p>
        </p:txBody>
      </p:sp>
    </p:spTree>
    <p:extLst>
      <p:ext uri="{BB962C8B-B14F-4D97-AF65-F5344CB8AC3E}">
        <p14:creationId xmlns:p14="http://schemas.microsoft.com/office/powerpoint/2010/main" val="3911594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a:extLst>
              <a:ext uri="{FF2B5EF4-FFF2-40B4-BE49-F238E27FC236}">
                <a16:creationId xmlns:a16="http://schemas.microsoft.com/office/drawing/2014/main" id="{1C90B636-81C0-FB4C-98B9-AC8E669CCCB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A218CBE4-2264-7E4C-8E2C-7A6D829CD9B7}" type="slidenum">
              <a:rPr lang="en-US" altLang="en-US" sz="1400" smtClean="0"/>
              <a:pPr>
                <a:spcBef>
                  <a:spcPct val="0"/>
                </a:spcBef>
                <a:buClrTx/>
                <a:buSzTx/>
                <a:buFontTx/>
                <a:buNone/>
              </a:pPr>
              <a:t>14</a:t>
            </a:fld>
            <a:endParaRPr lang="en-US" altLang="en-US" sz="1400"/>
          </a:p>
        </p:txBody>
      </p:sp>
      <p:sp>
        <p:nvSpPr>
          <p:cNvPr id="27651" name="Rectangle 2">
            <a:extLst>
              <a:ext uri="{FF2B5EF4-FFF2-40B4-BE49-F238E27FC236}">
                <a16:creationId xmlns:a16="http://schemas.microsoft.com/office/drawing/2014/main" id="{7E46A6D6-8235-9B49-9661-7E2F95A3B656}"/>
              </a:ext>
            </a:extLst>
          </p:cNvPr>
          <p:cNvSpPr>
            <a:spLocks noGrp="1" noChangeArrowheads="1"/>
          </p:cNvSpPr>
          <p:nvPr>
            <p:ph type="title"/>
          </p:nvPr>
        </p:nvSpPr>
        <p:spPr>
          <a:xfrm>
            <a:off x="693738" y="241300"/>
            <a:ext cx="7772400" cy="611188"/>
          </a:xfrm>
        </p:spPr>
        <p:txBody>
          <a:bodyPr/>
          <a:lstStyle/>
          <a:p>
            <a:r>
              <a:rPr lang="en-US" altLang="en-US" sz="4000"/>
              <a:t>Integer Division</a:t>
            </a:r>
          </a:p>
        </p:txBody>
      </p:sp>
      <p:sp>
        <p:nvSpPr>
          <p:cNvPr id="27652" name="Rectangle 3">
            <a:extLst>
              <a:ext uri="{FF2B5EF4-FFF2-40B4-BE49-F238E27FC236}">
                <a16:creationId xmlns:a16="http://schemas.microsoft.com/office/drawing/2014/main" id="{D9311F7B-C82F-4A4A-9384-0B5E663E1FEE}"/>
              </a:ext>
            </a:extLst>
          </p:cNvPr>
          <p:cNvSpPr>
            <a:spLocks noGrp="1" noChangeArrowheads="1"/>
          </p:cNvSpPr>
          <p:nvPr>
            <p:ph type="body" idx="1"/>
          </p:nvPr>
        </p:nvSpPr>
        <p:spPr>
          <a:xfrm>
            <a:off x="309563" y="1277938"/>
            <a:ext cx="8524875" cy="4208462"/>
          </a:xfrm>
        </p:spPr>
        <p:txBody>
          <a:bodyPr/>
          <a:lstStyle/>
          <a:p>
            <a:pPr algn="just">
              <a:lnSpc>
                <a:spcPct val="90000"/>
              </a:lnSpc>
              <a:spcAft>
                <a:spcPct val="25000"/>
              </a:spcAft>
              <a:buFont typeface="Monotype Sorts" pitchFamily="2" charset="2"/>
              <a:buNone/>
            </a:pPr>
            <a:r>
              <a:rPr lang="en-US" altLang="en-US" sz="3400"/>
              <a:t>+, -, *, /, and %</a:t>
            </a:r>
          </a:p>
          <a:p>
            <a:pPr algn="just">
              <a:lnSpc>
                <a:spcPct val="90000"/>
              </a:lnSpc>
              <a:spcAft>
                <a:spcPct val="25000"/>
              </a:spcAft>
              <a:buFont typeface="Monotype Sorts" pitchFamily="2" charset="2"/>
              <a:buNone/>
            </a:pPr>
            <a:endParaRPr lang="en-US" altLang="en-US" sz="3400"/>
          </a:p>
          <a:p>
            <a:pPr algn="just">
              <a:lnSpc>
                <a:spcPct val="90000"/>
              </a:lnSpc>
              <a:spcAft>
                <a:spcPct val="25000"/>
              </a:spcAft>
              <a:buFont typeface="Monotype Sorts" pitchFamily="2" charset="2"/>
              <a:buNone/>
            </a:pPr>
            <a:r>
              <a:rPr lang="en-US" altLang="en-US" sz="3400"/>
              <a:t>5 / 2 yields an integer 2.</a:t>
            </a:r>
          </a:p>
          <a:p>
            <a:pPr algn="just">
              <a:lnSpc>
                <a:spcPct val="90000"/>
              </a:lnSpc>
              <a:spcAft>
                <a:spcPct val="25000"/>
              </a:spcAft>
              <a:buFont typeface="Monotype Sorts" pitchFamily="2" charset="2"/>
              <a:buNone/>
            </a:pPr>
            <a:r>
              <a:rPr lang="en-US" altLang="en-US" sz="3400"/>
              <a:t>5.0 / 2 yields a double value 2.5</a:t>
            </a:r>
          </a:p>
          <a:p>
            <a:pPr algn="just">
              <a:lnSpc>
                <a:spcPct val="90000"/>
              </a:lnSpc>
              <a:spcAft>
                <a:spcPct val="25000"/>
              </a:spcAft>
              <a:buFont typeface="Monotype Sorts" pitchFamily="2" charset="2"/>
              <a:buNone/>
            </a:pPr>
            <a:endParaRPr lang="en-US" altLang="en-US" sz="3400"/>
          </a:p>
          <a:p>
            <a:pPr algn="just">
              <a:lnSpc>
                <a:spcPct val="90000"/>
              </a:lnSpc>
              <a:spcAft>
                <a:spcPct val="25000"/>
              </a:spcAft>
              <a:buFont typeface="Monotype Sorts" pitchFamily="2" charset="2"/>
              <a:buNone/>
            </a:pPr>
            <a:r>
              <a:rPr lang="en-US" altLang="en-US" sz="3400"/>
              <a:t>5 % 2 yields 1 (the remainder of the division)</a:t>
            </a:r>
            <a:r>
              <a:rPr lang="en-US" altLang="en-US" sz="3400">
                <a:latin typeface="Book Antiqua" panose="02040602050305030304" pitchFamily="18" charset="0"/>
              </a:rPr>
              <a:t> </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a:extLst>
              <a:ext uri="{FF2B5EF4-FFF2-40B4-BE49-F238E27FC236}">
                <a16:creationId xmlns:a16="http://schemas.microsoft.com/office/drawing/2014/main" id="{AB9C4DB7-6842-6441-A2FF-E38BAE609E1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80299F0-BF19-0344-A992-009282E5FA5D}" type="slidenum">
              <a:rPr lang="en-US" altLang="en-US" sz="1400" smtClean="0"/>
              <a:pPr>
                <a:spcBef>
                  <a:spcPct val="0"/>
                </a:spcBef>
                <a:buClrTx/>
                <a:buSzTx/>
                <a:buFontTx/>
                <a:buNone/>
              </a:pPr>
              <a:t>15</a:t>
            </a:fld>
            <a:endParaRPr lang="en-US" altLang="en-US" sz="1400"/>
          </a:p>
        </p:txBody>
      </p:sp>
      <p:sp>
        <p:nvSpPr>
          <p:cNvPr id="28675" name="Rectangle 2">
            <a:extLst>
              <a:ext uri="{FF2B5EF4-FFF2-40B4-BE49-F238E27FC236}">
                <a16:creationId xmlns:a16="http://schemas.microsoft.com/office/drawing/2014/main" id="{CB253702-D2F2-1D41-B6A9-4910FAC2D330}"/>
              </a:ext>
            </a:extLst>
          </p:cNvPr>
          <p:cNvSpPr>
            <a:spLocks noGrp="1" noChangeArrowheads="1"/>
          </p:cNvSpPr>
          <p:nvPr>
            <p:ph type="title"/>
          </p:nvPr>
        </p:nvSpPr>
        <p:spPr>
          <a:xfrm>
            <a:off x="685800" y="152400"/>
            <a:ext cx="7772400" cy="762000"/>
          </a:xfrm>
        </p:spPr>
        <p:txBody>
          <a:bodyPr/>
          <a:lstStyle/>
          <a:p>
            <a:r>
              <a:rPr lang="en-US" altLang="en-US"/>
              <a:t>Remainder Operator</a:t>
            </a:r>
          </a:p>
        </p:txBody>
      </p:sp>
      <p:sp>
        <p:nvSpPr>
          <p:cNvPr id="28676" name="Rectangle 3">
            <a:extLst>
              <a:ext uri="{FF2B5EF4-FFF2-40B4-BE49-F238E27FC236}">
                <a16:creationId xmlns:a16="http://schemas.microsoft.com/office/drawing/2014/main" id="{A156B35A-7419-1F4A-8F39-84E2FC2C4345}"/>
              </a:ext>
            </a:extLst>
          </p:cNvPr>
          <p:cNvSpPr>
            <a:spLocks noGrp="1" noChangeArrowheads="1"/>
          </p:cNvSpPr>
          <p:nvPr>
            <p:ph type="body" idx="1"/>
          </p:nvPr>
        </p:nvSpPr>
        <p:spPr>
          <a:xfrm>
            <a:off x="228600" y="1085850"/>
            <a:ext cx="8686800" cy="2876550"/>
          </a:xfrm>
        </p:spPr>
        <p:txBody>
          <a:bodyPr/>
          <a:lstStyle/>
          <a:p>
            <a:pPr marL="0" indent="0">
              <a:lnSpc>
                <a:spcPct val="90000"/>
              </a:lnSpc>
              <a:spcBef>
                <a:spcPct val="0"/>
              </a:spcBef>
              <a:buFont typeface="Monotype Sorts" pitchFamily="2" charset="2"/>
              <a:buNone/>
            </a:pPr>
            <a:r>
              <a:rPr lang="en-US" altLang="en-US" sz="2600"/>
              <a:t>Remainder is very useful in programming. For example, an even number % 2 is always 0 and an odd number % 2 is always 1. So you can use this property to determine whether a number is even or odd. </a:t>
            </a:r>
            <a:r>
              <a:rPr lang="en-US" altLang="en-US" sz="2800"/>
              <a:t>Suppose today is Saturday and you and your friends are going to meet in 10 days. What day is in 10 days? You can find that day is Tuesday using the following expression: </a:t>
            </a:r>
          </a:p>
        </p:txBody>
      </p:sp>
      <p:sp>
        <p:nvSpPr>
          <p:cNvPr id="28677" name="Rectangle 5">
            <a:extLst>
              <a:ext uri="{FF2B5EF4-FFF2-40B4-BE49-F238E27FC236}">
                <a16:creationId xmlns:a16="http://schemas.microsoft.com/office/drawing/2014/main" id="{DA7177BE-DEA3-2641-9DAA-FB0996A08F26}"/>
              </a:ext>
            </a:extLst>
          </p:cNvPr>
          <p:cNvSpPr>
            <a:spLocks noChangeArrowheads="1"/>
          </p:cNvSpPr>
          <p:nvPr/>
        </p:nvSpPr>
        <p:spPr bwMode="auto">
          <a:xfrm>
            <a:off x="2190750" y="28813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28678" name="Rectangle 7">
            <a:extLst>
              <a:ext uri="{FF2B5EF4-FFF2-40B4-BE49-F238E27FC236}">
                <a16:creationId xmlns:a16="http://schemas.microsoft.com/office/drawing/2014/main" id="{A02E8C0D-D68C-4E45-AD36-6B2F2F30DD66}"/>
              </a:ext>
            </a:extLst>
          </p:cNvPr>
          <p:cNvSpPr>
            <a:spLocks noChangeArrowheads="1"/>
          </p:cNvSpPr>
          <p:nvPr/>
        </p:nvSpPr>
        <p:spPr bwMode="auto">
          <a:xfrm>
            <a:off x="0" y="28844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28679" name="Object 6">
            <a:extLst>
              <a:ext uri="{FF2B5EF4-FFF2-40B4-BE49-F238E27FC236}">
                <a16:creationId xmlns:a16="http://schemas.microsoft.com/office/drawing/2014/main" id="{93C13347-4F2B-FF4D-8212-E872315F6016}"/>
              </a:ext>
            </a:extLst>
          </p:cNvPr>
          <p:cNvGraphicFramePr>
            <a:graphicFrameLocks noChangeAspect="1"/>
          </p:cNvGraphicFramePr>
          <p:nvPr/>
        </p:nvGraphicFramePr>
        <p:xfrm>
          <a:off x="577850" y="4081463"/>
          <a:ext cx="8064500" cy="1844675"/>
        </p:xfrm>
        <a:graphic>
          <a:graphicData uri="http://schemas.openxmlformats.org/presentationml/2006/ole">
            <mc:AlternateContent xmlns:mc="http://schemas.openxmlformats.org/markup-compatibility/2006">
              <mc:Choice xmlns:v="urn:schemas-microsoft-com:vml" Requires="v">
                <p:oleObj spid="_x0000_s28692" name="Picture" r:id="rId3" imgW="28575000" imgH="6540500" progId="Word.Picture.8">
                  <p:embed/>
                </p:oleObj>
              </mc:Choice>
              <mc:Fallback>
                <p:oleObj name="Picture" r:id="rId3" imgW="28575000" imgH="6540500" progId="Word.Picture.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7850" y="4081463"/>
                        <a:ext cx="8064500"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a:extLst>
              <a:ext uri="{FF2B5EF4-FFF2-40B4-BE49-F238E27FC236}">
                <a16:creationId xmlns:a16="http://schemas.microsoft.com/office/drawing/2014/main" id="{79A50EC0-7A8D-AF4B-B751-0E9EE22E21C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278872F-EB8E-EC4D-B584-4DB88DE01ACA}" type="slidenum">
              <a:rPr lang="en-US" altLang="en-US" sz="1400" smtClean="0"/>
              <a:pPr>
                <a:spcBef>
                  <a:spcPct val="0"/>
                </a:spcBef>
                <a:buClrTx/>
                <a:buSzTx/>
                <a:buFontTx/>
                <a:buNone/>
              </a:pPr>
              <a:t>16</a:t>
            </a:fld>
            <a:endParaRPr lang="en-US" altLang="en-US" sz="1400"/>
          </a:p>
        </p:txBody>
      </p:sp>
      <p:sp>
        <p:nvSpPr>
          <p:cNvPr id="30723" name="Rectangle 2">
            <a:extLst>
              <a:ext uri="{FF2B5EF4-FFF2-40B4-BE49-F238E27FC236}">
                <a16:creationId xmlns:a16="http://schemas.microsoft.com/office/drawing/2014/main" id="{15106B6F-0BBC-A74F-9DFD-CCB438EA3C20}"/>
              </a:ext>
            </a:extLst>
          </p:cNvPr>
          <p:cNvSpPr>
            <a:spLocks noGrp="1" noChangeArrowheads="1"/>
          </p:cNvSpPr>
          <p:nvPr>
            <p:ph type="title"/>
          </p:nvPr>
        </p:nvSpPr>
        <p:spPr>
          <a:xfrm>
            <a:off x="685800" y="152400"/>
            <a:ext cx="7772400" cy="762000"/>
          </a:xfrm>
        </p:spPr>
        <p:txBody>
          <a:bodyPr/>
          <a:lstStyle/>
          <a:p>
            <a:r>
              <a:rPr lang="en-US" altLang="en-US"/>
              <a:t>NOTE</a:t>
            </a:r>
          </a:p>
        </p:txBody>
      </p:sp>
      <p:sp>
        <p:nvSpPr>
          <p:cNvPr id="30724" name="Rectangle 3">
            <a:extLst>
              <a:ext uri="{FF2B5EF4-FFF2-40B4-BE49-F238E27FC236}">
                <a16:creationId xmlns:a16="http://schemas.microsoft.com/office/drawing/2014/main" id="{8DC15E2B-8B8A-A94A-BCCA-0F0F40FF38CB}"/>
              </a:ext>
            </a:extLst>
          </p:cNvPr>
          <p:cNvSpPr>
            <a:spLocks noGrp="1" noChangeArrowheads="1"/>
          </p:cNvSpPr>
          <p:nvPr>
            <p:ph type="body" idx="1"/>
          </p:nvPr>
        </p:nvSpPr>
        <p:spPr>
          <a:xfrm>
            <a:off x="381000" y="1143000"/>
            <a:ext cx="8610600" cy="5257800"/>
          </a:xfrm>
        </p:spPr>
        <p:txBody>
          <a:bodyPr/>
          <a:lstStyle/>
          <a:p>
            <a:pPr marL="0" indent="0">
              <a:spcAft>
                <a:spcPct val="25000"/>
              </a:spcAft>
              <a:buFont typeface="Monotype Sorts" pitchFamily="2" charset="2"/>
              <a:buNone/>
            </a:pPr>
            <a:r>
              <a:rPr lang="en-US" altLang="en-US" sz="3000"/>
              <a:t>Calculations involving floating-point numbers are approximated because these numbers are not stored with complete accuracy. For example, </a:t>
            </a:r>
          </a:p>
          <a:p>
            <a:pPr marL="0" indent="0" algn="just">
              <a:spcAft>
                <a:spcPct val="25000"/>
              </a:spcAft>
              <a:buFont typeface="Monotype Sorts" pitchFamily="2" charset="2"/>
              <a:buNone/>
            </a:pPr>
            <a:r>
              <a:rPr lang="en-US" altLang="en-US" sz="3000"/>
              <a:t>System.out.println(1.0 - 0.1 - 0.1 - 0.1 - 0.1 - 0.1);</a:t>
            </a:r>
          </a:p>
          <a:p>
            <a:pPr marL="0" indent="0" algn="just">
              <a:spcAft>
                <a:spcPct val="25000"/>
              </a:spcAft>
              <a:buFont typeface="Monotype Sorts" pitchFamily="2" charset="2"/>
              <a:buNone/>
            </a:pPr>
            <a:r>
              <a:rPr lang="en-US" altLang="en-US" sz="3000"/>
              <a:t>displays 0.5000000000000001, not 0.5, and </a:t>
            </a:r>
          </a:p>
          <a:p>
            <a:pPr marL="0" indent="0" algn="just">
              <a:spcAft>
                <a:spcPct val="25000"/>
              </a:spcAft>
              <a:buFont typeface="Monotype Sorts" pitchFamily="2" charset="2"/>
              <a:buNone/>
            </a:pPr>
            <a:r>
              <a:rPr lang="en-US" altLang="en-US" sz="3000"/>
              <a:t>System.out.println(1.0 - 0.9);</a:t>
            </a:r>
          </a:p>
          <a:p>
            <a:pPr marL="0" indent="0">
              <a:spcAft>
                <a:spcPct val="25000"/>
              </a:spcAft>
              <a:buFont typeface="Monotype Sorts" pitchFamily="2" charset="2"/>
              <a:buNone/>
            </a:pPr>
            <a:r>
              <a:rPr lang="en-US" altLang="en-US" sz="3000"/>
              <a:t>displays 0.09999999999999998, not 0.1. Integers are stored precisely. Therefore, calculations with integers yield a precise integer result. </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a:extLst>
              <a:ext uri="{FF2B5EF4-FFF2-40B4-BE49-F238E27FC236}">
                <a16:creationId xmlns:a16="http://schemas.microsoft.com/office/drawing/2014/main" id="{E031AE4C-C39D-B74A-B551-B7DA0FF349E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2569AC5-6350-DB42-9787-BE10CBA0E367}" type="slidenum">
              <a:rPr lang="en-US" altLang="en-US" sz="1400" smtClean="0"/>
              <a:pPr>
                <a:spcBef>
                  <a:spcPct val="0"/>
                </a:spcBef>
                <a:buClrTx/>
                <a:buSzTx/>
                <a:buFontTx/>
                <a:buNone/>
              </a:pPr>
              <a:t>17</a:t>
            </a:fld>
            <a:endParaRPr lang="en-US" altLang="en-US" sz="1400"/>
          </a:p>
        </p:txBody>
      </p:sp>
      <p:sp>
        <p:nvSpPr>
          <p:cNvPr id="31747" name="Rectangle 2">
            <a:extLst>
              <a:ext uri="{FF2B5EF4-FFF2-40B4-BE49-F238E27FC236}">
                <a16:creationId xmlns:a16="http://schemas.microsoft.com/office/drawing/2014/main" id="{1232FD56-70E5-E542-A7EF-81A1AAA05393}"/>
              </a:ext>
            </a:extLst>
          </p:cNvPr>
          <p:cNvSpPr>
            <a:spLocks noGrp="1" noChangeArrowheads="1"/>
          </p:cNvSpPr>
          <p:nvPr>
            <p:ph type="title"/>
          </p:nvPr>
        </p:nvSpPr>
        <p:spPr>
          <a:xfrm>
            <a:off x="685800" y="0"/>
            <a:ext cx="7772400" cy="1428750"/>
          </a:xfrm>
        </p:spPr>
        <p:txBody>
          <a:bodyPr/>
          <a:lstStyle/>
          <a:p>
            <a:r>
              <a:rPr lang="en-US" altLang="en-US"/>
              <a:t>Exponent Operations </a:t>
            </a:r>
          </a:p>
        </p:txBody>
      </p:sp>
      <p:sp>
        <p:nvSpPr>
          <p:cNvPr id="31748" name="Rectangle 3">
            <a:extLst>
              <a:ext uri="{FF2B5EF4-FFF2-40B4-BE49-F238E27FC236}">
                <a16:creationId xmlns:a16="http://schemas.microsoft.com/office/drawing/2014/main" id="{056F7B80-511D-E549-9BD4-EF6FA61CD840}"/>
              </a:ext>
            </a:extLst>
          </p:cNvPr>
          <p:cNvSpPr>
            <a:spLocks noGrp="1" noChangeArrowheads="1"/>
          </p:cNvSpPr>
          <p:nvPr>
            <p:ph type="body" idx="1"/>
          </p:nvPr>
        </p:nvSpPr>
        <p:spPr>
          <a:xfrm>
            <a:off x="269875" y="1470025"/>
            <a:ext cx="8642350" cy="4416425"/>
          </a:xfrm>
        </p:spPr>
        <p:txBody>
          <a:bodyPr/>
          <a:lstStyle/>
          <a:p>
            <a:pPr marL="0" indent="0">
              <a:lnSpc>
                <a:spcPct val="90000"/>
              </a:lnSpc>
              <a:buFont typeface="Monotype Sorts" pitchFamily="2" charset="2"/>
              <a:buNone/>
            </a:pPr>
            <a:r>
              <a:rPr lang="en-US" altLang="en-US" sz="2800" b="1">
                <a:latin typeface="Courier New" panose="02070309020205020404" pitchFamily="49" charset="0"/>
              </a:rPr>
              <a:t>System.out.println(Math.pow(2, 3)); </a:t>
            </a:r>
          </a:p>
          <a:p>
            <a:pPr marL="0" indent="0">
              <a:lnSpc>
                <a:spcPct val="90000"/>
              </a:lnSpc>
              <a:buFont typeface="Monotype Sorts" pitchFamily="2" charset="2"/>
              <a:buNone/>
            </a:pPr>
            <a:r>
              <a:rPr lang="en-US" altLang="en-US" sz="2800" b="1">
                <a:latin typeface="Courier New" panose="02070309020205020404" pitchFamily="49" charset="0"/>
              </a:rPr>
              <a:t>// Displays 8.0 </a:t>
            </a:r>
          </a:p>
          <a:p>
            <a:pPr marL="0" indent="0">
              <a:lnSpc>
                <a:spcPct val="90000"/>
              </a:lnSpc>
              <a:buFont typeface="Monotype Sorts" pitchFamily="2" charset="2"/>
              <a:buNone/>
            </a:pPr>
            <a:r>
              <a:rPr lang="en-US" altLang="en-US" sz="2800" b="1">
                <a:latin typeface="Courier New" panose="02070309020205020404" pitchFamily="49" charset="0"/>
              </a:rPr>
              <a:t>System.out.println(Math.pow(4, 0.5)); </a:t>
            </a:r>
          </a:p>
          <a:p>
            <a:pPr marL="0" indent="0">
              <a:lnSpc>
                <a:spcPct val="90000"/>
              </a:lnSpc>
              <a:buFont typeface="Monotype Sorts" pitchFamily="2" charset="2"/>
              <a:buNone/>
            </a:pPr>
            <a:r>
              <a:rPr lang="en-US" altLang="en-US" sz="2800" b="1">
                <a:latin typeface="Courier New" panose="02070309020205020404" pitchFamily="49" charset="0"/>
              </a:rPr>
              <a:t>// Displays 2.0</a:t>
            </a:r>
          </a:p>
          <a:p>
            <a:pPr marL="0" indent="0">
              <a:lnSpc>
                <a:spcPct val="90000"/>
              </a:lnSpc>
              <a:buFont typeface="Monotype Sorts" pitchFamily="2" charset="2"/>
              <a:buNone/>
            </a:pPr>
            <a:r>
              <a:rPr lang="en-US" altLang="en-US" sz="2800" b="1">
                <a:latin typeface="Courier New" panose="02070309020205020404" pitchFamily="49" charset="0"/>
              </a:rPr>
              <a:t>System.out.println(Math.pow(2.5, 2));</a:t>
            </a:r>
          </a:p>
          <a:p>
            <a:pPr marL="0" indent="0">
              <a:lnSpc>
                <a:spcPct val="90000"/>
              </a:lnSpc>
              <a:buFont typeface="Monotype Sorts" pitchFamily="2" charset="2"/>
              <a:buNone/>
            </a:pPr>
            <a:r>
              <a:rPr lang="en-US" altLang="en-US" sz="2800" b="1">
                <a:latin typeface="Courier New" panose="02070309020205020404" pitchFamily="49" charset="0"/>
              </a:rPr>
              <a:t>// Displays 6.25</a:t>
            </a:r>
          </a:p>
          <a:p>
            <a:pPr marL="0" indent="0">
              <a:lnSpc>
                <a:spcPct val="90000"/>
              </a:lnSpc>
              <a:buFont typeface="Monotype Sorts" pitchFamily="2" charset="2"/>
              <a:buNone/>
            </a:pPr>
            <a:r>
              <a:rPr lang="en-US" altLang="en-US" sz="2800" b="1">
                <a:latin typeface="Courier New" panose="02070309020205020404" pitchFamily="49" charset="0"/>
              </a:rPr>
              <a:t>System.out.println(Math.pow(2.5, -2)); </a:t>
            </a:r>
          </a:p>
          <a:p>
            <a:pPr marL="0" indent="0">
              <a:lnSpc>
                <a:spcPct val="90000"/>
              </a:lnSpc>
              <a:buFont typeface="Monotype Sorts" pitchFamily="2" charset="2"/>
              <a:buNone/>
            </a:pPr>
            <a:r>
              <a:rPr lang="en-US" altLang="en-US" sz="2800" b="1">
                <a:latin typeface="Courier New" panose="02070309020205020404" pitchFamily="49" charset="0"/>
              </a:rPr>
              <a:t>// Displays 0.16</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a:extLst>
              <a:ext uri="{FF2B5EF4-FFF2-40B4-BE49-F238E27FC236}">
                <a16:creationId xmlns:a16="http://schemas.microsoft.com/office/drawing/2014/main" id="{13B2815A-B696-7644-954D-64DEAE0628D4}"/>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DADA0C4-DAB6-C541-A53A-998F41A36B84}" type="slidenum">
              <a:rPr lang="en-US" altLang="en-US" sz="1400" smtClean="0"/>
              <a:pPr>
                <a:spcBef>
                  <a:spcPct val="0"/>
                </a:spcBef>
                <a:buClrTx/>
                <a:buSzTx/>
                <a:buFontTx/>
                <a:buNone/>
              </a:pPr>
              <a:t>18</a:t>
            </a:fld>
            <a:endParaRPr lang="en-US" altLang="en-US" sz="1400"/>
          </a:p>
        </p:txBody>
      </p:sp>
      <p:sp>
        <p:nvSpPr>
          <p:cNvPr id="33795" name="Rectangle 2">
            <a:extLst>
              <a:ext uri="{FF2B5EF4-FFF2-40B4-BE49-F238E27FC236}">
                <a16:creationId xmlns:a16="http://schemas.microsoft.com/office/drawing/2014/main" id="{3FA8CC23-1434-ED4B-9670-67C0DD016BB1}"/>
              </a:ext>
            </a:extLst>
          </p:cNvPr>
          <p:cNvSpPr>
            <a:spLocks noGrp="1" noChangeArrowheads="1"/>
          </p:cNvSpPr>
          <p:nvPr>
            <p:ph type="title"/>
          </p:nvPr>
        </p:nvSpPr>
        <p:spPr>
          <a:xfrm>
            <a:off x="685800" y="152400"/>
            <a:ext cx="7772400" cy="762000"/>
          </a:xfrm>
        </p:spPr>
        <p:txBody>
          <a:bodyPr/>
          <a:lstStyle/>
          <a:p>
            <a:r>
              <a:rPr lang="en-US" altLang="en-US"/>
              <a:t>Integer Literals</a:t>
            </a:r>
          </a:p>
        </p:txBody>
      </p:sp>
      <p:sp>
        <p:nvSpPr>
          <p:cNvPr id="33796" name="Rectangle 3">
            <a:extLst>
              <a:ext uri="{FF2B5EF4-FFF2-40B4-BE49-F238E27FC236}">
                <a16:creationId xmlns:a16="http://schemas.microsoft.com/office/drawing/2014/main" id="{74113369-D863-3949-BE68-44749424FD41}"/>
              </a:ext>
            </a:extLst>
          </p:cNvPr>
          <p:cNvSpPr>
            <a:spLocks noGrp="1" noChangeArrowheads="1"/>
          </p:cNvSpPr>
          <p:nvPr>
            <p:ph type="body" idx="1"/>
          </p:nvPr>
        </p:nvSpPr>
        <p:spPr>
          <a:xfrm>
            <a:off x="228600" y="914400"/>
            <a:ext cx="8610600" cy="5715000"/>
          </a:xfrm>
        </p:spPr>
        <p:txBody>
          <a:bodyPr/>
          <a:lstStyle/>
          <a:p>
            <a:pPr marL="0" indent="0" algn="just">
              <a:spcAft>
                <a:spcPct val="25000"/>
              </a:spcAft>
              <a:buFont typeface="Monotype Sorts" pitchFamily="2" charset="2"/>
              <a:buNone/>
            </a:pPr>
            <a:r>
              <a:rPr lang="en-US" altLang="en-US" sz="2800">
                <a:cs typeface="Times New Roman" panose="02020603050405020304" pitchFamily="18" charset="0"/>
              </a:rPr>
              <a:t>An integer literal can be assigned to an integer variable as long as it can fit into the variable. A compilation error would occur if the literal were too large for the variable to hold. For example, the statement byte b = 1000 would cause a compilation error, because 1000 cannot be stored in a variable of the byte type.</a:t>
            </a:r>
          </a:p>
          <a:p>
            <a:pPr marL="0" indent="0" algn="just">
              <a:spcAft>
                <a:spcPct val="25000"/>
              </a:spcAft>
              <a:buFont typeface="Monotype Sorts" pitchFamily="2" charset="2"/>
              <a:buNone/>
            </a:pPr>
            <a:r>
              <a:rPr lang="en-US" altLang="en-US" sz="2800">
                <a:cs typeface="Times New Roman" panose="02020603050405020304" pitchFamily="18" charset="0"/>
              </a:rPr>
              <a:t>An integer literal is assumed to be of the int type, whose value is between -2</a:t>
            </a:r>
            <a:r>
              <a:rPr lang="en-US" altLang="en-US" sz="2800" baseline="30000">
                <a:cs typeface="Times New Roman" panose="02020603050405020304" pitchFamily="18" charset="0"/>
              </a:rPr>
              <a:t>31</a:t>
            </a:r>
            <a:r>
              <a:rPr lang="en-US" altLang="en-US" sz="2800">
                <a:cs typeface="Times New Roman" panose="02020603050405020304" pitchFamily="18" charset="0"/>
              </a:rPr>
              <a:t> (-2147483648) to 2</a:t>
            </a:r>
            <a:r>
              <a:rPr lang="en-US" altLang="en-US" sz="2800" baseline="30000">
                <a:cs typeface="Times New Roman" panose="02020603050405020304" pitchFamily="18" charset="0"/>
              </a:rPr>
              <a:t>31</a:t>
            </a:r>
            <a:r>
              <a:rPr lang="en-US" altLang="en-US" sz="2800">
                <a:cs typeface="Times New Roman" panose="02020603050405020304" pitchFamily="18" charset="0"/>
              </a:rPr>
              <a:t>–1 (2147483647). To denote an integer literal of the long type, append it with the letter L or l. L is preferred because l (lowercase L) can easily be confused with 1 (the digit one).</a:t>
            </a:r>
            <a:r>
              <a:rPr lang="en-US" altLang="en-US" sz="2600">
                <a:cs typeface="Times New Roman" panose="02020603050405020304" pitchFamily="18" charset="0"/>
              </a:rPr>
              <a:t> </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4">
            <a:extLst>
              <a:ext uri="{FF2B5EF4-FFF2-40B4-BE49-F238E27FC236}">
                <a16:creationId xmlns:a16="http://schemas.microsoft.com/office/drawing/2014/main" id="{FD9265EB-14F6-BA4E-BC70-B1AFCD477D8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CE9E85C-47D9-724F-B4B1-2E4A3E1EB768}" type="slidenum">
              <a:rPr lang="en-US" altLang="en-US" sz="1400" smtClean="0"/>
              <a:pPr>
                <a:spcBef>
                  <a:spcPct val="0"/>
                </a:spcBef>
                <a:buClrTx/>
                <a:buSzTx/>
                <a:buFontTx/>
                <a:buNone/>
              </a:pPr>
              <a:t>19</a:t>
            </a:fld>
            <a:endParaRPr lang="en-US" altLang="en-US" sz="1400"/>
          </a:p>
        </p:txBody>
      </p:sp>
      <p:sp>
        <p:nvSpPr>
          <p:cNvPr id="34819" name="Rectangle 2">
            <a:extLst>
              <a:ext uri="{FF2B5EF4-FFF2-40B4-BE49-F238E27FC236}">
                <a16:creationId xmlns:a16="http://schemas.microsoft.com/office/drawing/2014/main" id="{5970AD71-8123-7348-B5EA-8D4656ABD654}"/>
              </a:ext>
            </a:extLst>
          </p:cNvPr>
          <p:cNvSpPr>
            <a:spLocks noGrp="1" noChangeArrowheads="1"/>
          </p:cNvSpPr>
          <p:nvPr>
            <p:ph type="title"/>
          </p:nvPr>
        </p:nvSpPr>
        <p:spPr>
          <a:xfrm>
            <a:off x="685800" y="152400"/>
            <a:ext cx="7772400" cy="762000"/>
          </a:xfrm>
        </p:spPr>
        <p:txBody>
          <a:bodyPr/>
          <a:lstStyle/>
          <a:p>
            <a:r>
              <a:rPr lang="en-US" altLang="en-US"/>
              <a:t>Floating-Point Literals</a:t>
            </a:r>
          </a:p>
        </p:txBody>
      </p:sp>
      <p:sp>
        <p:nvSpPr>
          <p:cNvPr id="34820" name="Rectangle 3">
            <a:extLst>
              <a:ext uri="{FF2B5EF4-FFF2-40B4-BE49-F238E27FC236}">
                <a16:creationId xmlns:a16="http://schemas.microsoft.com/office/drawing/2014/main" id="{4EFDDCA2-67EE-1342-ADF5-CC35633EC029}"/>
              </a:ext>
            </a:extLst>
          </p:cNvPr>
          <p:cNvSpPr>
            <a:spLocks noGrp="1" noChangeArrowheads="1"/>
          </p:cNvSpPr>
          <p:nvPr>
            <p:ph type="body" idx="1"/>
          </p:nvPr>
        </p:nvSpPr>
        <p:spPr>
          <a:xfrm>
            <a:off x="228600" y="1143000"/>
            <a:ext cx="8610600" cy="5486400"/>
          </a:xfrm>
        </p:spPr>
        <p:txBody>
          <a:bodyPr/>
          <a:lstStyle/>
          <a:p>
            <a:pPr marL="0" indent="0" algn="just">
              <a:spcAft>
                <a:spcPct val="25000"/>
              </a:spcAft>
              <a:buFont typeface="Monotype Sorts" pitchFamily="2" charset="2"/>
              <a:buNone/>
            </a:pPr>
            <a:r>
              <a:rPr lang="en-US" altLang="en-US">
                <a:cs typeface="Times New Roman" panose="02020603050405020304" pitchFamily="18" charset="0"/>
              </a:rPr>
              <a:t>Floating-point literals are written with a decimal point. By default, a floating-point literal is treated as a double type value. For example, 5.0 is considered a double value, not a float value. You can make a number a float by appending the letter f or F, and make a number a double by appending the letter d or D. For example, you can use 100.2f or 100.2F for a float number, and 100.2d or 100.2D for a double number.</a:t>
            </a:r>
            <a:r>
              <a:rPr lang="en-US" altLang="en-US">
                <a:latin typeface="Courier" pitchFamily="2" charset="0"/>
                <a:cs typeface="Times New Roman" panose="02020603050405020304" pitchFamily="18" charset="0"/>
              </a:rPr>
              <a:t> </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a:extLst>
              <a:ext uri="{FF2B5EF4-FFF2-40B4-BE49-F238E27FC236}">
                <a16:creationId xmlns:a16="http://schemas.microsoft.com/office/drawing/2014/main" id="{D96A2BD4-2715-0A4C-9E9C-62348858513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212FB25-D8B8-3E42-ABB7-98416A75D18C}" type="slidenum">
              <a:rPr lang="en-US" altLang="en-US" sz="1400" smtClean="0"/>
              <a:pPr>
                <a:spcBef>
                  <a:spcPct val="0"/>
                </a:spcBef>
                <a:buClrTx/>
                <a:buSzTx/>
                <a:buFontTx/>
                <a:buNone/>
              </a:pPr>
              <a:t>2</a:t>
            </a:fld>
            <a:endParaRPr lang="en-US" altLang="en-US" sz="1400"/>
          </a:p>
        </p:txBody>
      </p:sp>
      <p:sp>
        <p:nvSpPr>
          <p:cNvPr id="12291" name="Rectangle 2">
            <a:extLst>
              <a:ext uri="{FF2B5EF4-FFF2-40B4-BE49-F238E27FC236}">
                <a16:creationId xmlns:a16="http://schemas.microsoft.com/office/drawing/2014/main" id="{7B833A6B-8ECF-D245-A9C6-79E7FED56816}"/>
              </a:ext>
            </a:extLst>
          </p:cNvPr>
          <p:cNvSpPr>
            <a:spLocks noGrp="1" noChangeArrowheads="1"/>
          </p:cNvSpPr>
          <p:nvPr>
            <p:ph type="title"/>
          </p:nvPr>
        </p:nvSpPr>
        <p:spPr>
          <a:xfrm>
            <a:off x="685800" y="304800"/>
            <a:ext cx="7772400" cy="533400"/>
          </a:xfrm>
        </p:spPr>
        <p:txBody>
          <a:bodyPr/>
          <a:lstStyle/>
          <a:p>
            <a:r>
              <a:rPr lang="en-US" altLang="en-US" sz="4300"/>
              <a:t>Trace a Program Execution</a:t>
            </a:r>
          </a:p>
        </p:txBody>
      </p:sp>
      <p:sp>
        <p:nvSpPr>
          <p:cNvPr id="12292" name="Rectangle 3">
            <a:extLst>
              <a:ext uri="{FF2B5EF4-FFF2-40B4-BE49-F238E27FC236}">
                <a16:creationId xmlns:a16="http://schemas.microsoft.com/office/drawing/2014/main" id="{92BABB94-EABA-CB45-81C8-62D3AADB8225}"/>
              </a:ext>
            </a:extLst>
          </p:cNvPr>
          <p:cNvSpPr>
            <a:spLocks noGrp="1" noChangeArrowheads="1"/>
          </p:cNvSpPr>
          <p:nvPr>
            <p:ph type="body" idx="1"/>
          </p:nvPr>
        </p:nvSpPr>
        <p:spPr>
          <a:xfrm>
            <a:off x="152400" y="1066800"/>
            <a:ext cx="5562600" cy="5181600"/>
          </a:xfrm>
        </p:spPr>
        <p:txBody>
          <a:bodyPr/>
          <a:lstStyle/>
          <a:p>
            <a:pPr>
              <a:lnSpc>
                <a:spcPct val="80000"/>
              </a:lnSpc>
              <a:buFont typeface="Monotype Sorts" pitchFamily="2" charset="2"/>
              <a:buNone/>
            </a:pPr>
            <a:r>
              <a:rPr lang="en-US" altLang="en-US" sz="1800" dirty="0"/>
              <a:t>public class </a:t>
            </a:r>
            <a:r>
              <a:rPr lang="en-US" altLang="en-US" sz="1800" dirty="0" err="1"/>
              <a:t>ComputeArea</a:t>
            </a:r>
            <a:r>
              <a:rPr lang="en-US" altLang="en-US" sz="1800" dirty="0"/>
              <a:t> {</a:t>
            </a:r>
          </a:p>
          <a:p>
            <a:pPr>
              <a:lnSpc>
                <a:spcPct val="80000"/>
              </a:lnSpc>
              <a:buFont typeface="Monotype Sorts" pitchFamily="2" charset="2"/>
              <a:buNone/>
            </a:pPr>
            <a:r>
              <a:rPr lang="en-US" altLang="en-US" sz="1800" dirty="0"/>
              <a:t>  /** Main method */</a:t>
            </a:r>
          </a:p>
          <a:p>
            <a:pPr>
              <a:lnSpc>
                <a:spcPct val="80000"/>
              </a:lnSpc>
              <a:buFont typeface="Monotype Sorts" pitchFamily="2" charset="2"/>
              <a:buNone/>
            </a:pPr>
            <a:r>
              <a:rPr lang="en-US" altLang="en-US" sz="1800" dirty="0"/>
              <a:t>  public static void main(String[] </a:t>
            </a:r>
            <a:r>
              <a:rPr lang="en-US" altLang="en-US" sz="1800" dirty="0" err="1"/>
              <a:t>args</a:t>
            </a:r>
            <a:r>
              <a:rPr lang="en-US" altLang="en-US" sz="1800" dirty="0"/>
              <a:t>) {</a:t>
            </a:r>
          </a:p>
          <a:p>
            <a:pPr>
              <a:lnSpc>
                <a:spcPct val="80000"/>
              </a:lnSpc>
              <a:buFont typeface="Monotype Sorts" pitchFamily="2" charset="2"/>
              <a:buNone/>
            </a:pPr>
            <a:r>
              <a:rPr lang="en-US" altLang="en-US" sz="1800" dirty="0"/>
              <a:t>    double radius;</a:t>
            </a:r>
          </a:p>
          <a:p>
            <a:pPr>
              <a:lnSpc>
                <a:spcPct val="80000"/>
              </a:lnSpc>
              <a:buFont typeface="Monotype Sorts" pitchFamily="2" charset="2"/>
              <a:buNone/>
            </a:pPr>
            <a:r>
              <a:rPr lang="en-US" altLang="en-US" sz="1800" dirty="0"/>
              <a:t>    double area;</a:t>
            </a:r>
          </a:p>
          <a:p>
            <a:pPr>
              <a:lnSpc>
                <a:spcPct val="80000"/>
              </a:lnSpc>
              <a:buFont typeface="Monotype Sorts" pitchFamily="2" charset="2"/>
              <a:buNone/>
            </a:pPr>
            <a:r>
              <a:rPr lang="en-US" altLang="en-US" sz="1800" dirty="0"/>
              <a:t>    </a:t>
            </a:r>
          </a:p>
          <a:p>
            <a:pPr>
              <a:lnSpc>
                <a:spcPct val="80000"/>
              </a:lnSpc>
              <a:buFont typeface="Monotype Sorts" pitchFamily="2" charset="2"/>
              <a:buNone/>
            </a:pPr>
            <a:r>
              <a:rPr lang="en-US" altLang="en-US" sz="1800" dirty="0"/>
              <a:t>    // Assign a radius</a:t>
            </a:r>
          </a:p>
          <a:p>
            <a:pPr>
              <a:lnSpc>
                <a:spcPct val="80000"/>
              </a:lnSpc>
              <a:buFont typeface="Monotype Sorts" pitchFamily="2" charset="2"/>
              <a:buNone/>
            </a:pPr>
            <a:r>
              <a:rPr lang="en-US" altLang="en-US" sz="1800" dirty="0"/>
              <a:t>    radius = 20;</a:t>
            </a:r>
          </a:p>
          <a:p>
            <a:pPr>
              <a:lnSpc>
                <a:spcPct val="80000"/>
              </a:lnSpc>
              <a:buFont typeface="Monotype Sorts" pitchFamily="2" charset="2"/>
              <a:buNone/>
            </a:pPr>
            <a:r>
              <a:rPr lang="en-US" altLang="en-US" sz="1800" dirty="0"/>
              <a:t>    </a:t>
            </a:r>
          </a:p>
          <a:p>
            <a:pPr>
              <a:lnSpc>
                <a:spcPct val="80000"/>
              </a:lnSpc>
              <a:buFont typeface="Monotype Sorts" pitchFamily="2" charset="2"/>
              <a:buNone/>
            </a:pPr>
            <a:r>
              <a:rPr lang="en-US" altLang="en-US" sz="1800" dirty="0"/>
              <a:t>    // Compute area</a:t>
            </a:r>
          </a:p>
          <a:p>
            <a:pPr>
              <a:lnSpc>
                <a:spcPct val="80000"/>
              </a:lnSpc>
              <a:buFont typeface="Monotype Sorts" pitchFamily="2" charset="2"/>
              <a:buNone/>
            </a:pPr>
            <a:r>
              <a:rPr lang="en-US" altLang="en-US" sz="1800" dirty="0"/>
              <a:t>    area = radius * radius * 3.14159;</a:t>
            </a:r>
          </a:p>
          <a:p>
            <a:pPr>
              <a:lnSpc>
                <a:spcPct val="80000"/>
              </a:lnSpc>
              <a:buFont typeface="Monotype Sorts" pitchFamily="2" charset="2"/>
              <a:buNone/>
            </a:pPr>
            <a:r>
              <a:rPr lang="en-US" altLang="en-US" sz="1800" dirty="0"/>
              <a:t>    </a:t>
            </a:r>
          </a:p>
          <a:p>
            <a:pPr>
              <a:lnSpc>
                <a:spcPct val="80000"/>
              </a:lnSpc>
              <a:buFont typeface="Monotype Sorts" pitchFamily="2" charset="2"/>
              <a:buNone/>
            </a:pPr>
            <a:r>
              <a:rPr lang="en-US" altLang="en-US" sz="1800" dirty="0"/>
              <a:t>    // Display results</a:t>
            </a:r>
          </a:p>
          <a:p>
            <a:pPr>
              <a:lnSpc>
                <a:spcPct val="80000"/>
              </a:lnSpc>
              <a:buFont typeface="Monotype Sorts" pitchFamily="2" charset="2"/>
              <a:buNone/>
            </a:pPr>
            <a:r>
              <a:rPr lang="en-US" altLang="en-US" sz="1800" dirty="0"/>
              <a:t>    </a:t>
            </a:r>
            <a:r>
              <a:rPr lang="en-US" altLang="en-US" sz="1800" dirty="0" err="1"/>
              <a:t>System.out.println</a:t>
            </a:r>
            <a:r>
              <a:rPr lang="en-US" altLang="en-US" sz="1800" dirty="0"/>
              <a:t>("The area for the circle of radius " +</a:t>
            </a:r>
          </a:p>
          <a:p>
            <a:pPr>
              <a:lnSpc>
                <a:spcPct val="80000"/>
              </a:lnSpc>
              <a:buFont typeface="Monotype Sorts" pitchFamily="2" charset="2"/>
              <a:buNone/>
            </a:pPr>
            <a:r>
              <a:rPr lang="en-US" altLang="en-US" sz="1800" dirty="0"/>
              <a:t>      radius + " is " + area);</a:t>
            </a:r>
          </a:p>
          <a:p>
            <a:pPr>
              <a:lnSpc>
                <a:spcPct val="80000"/>
              </a:lnSpc>
              <a:buFont typeface="Monotype Sorts" pitchFamily="2" charset="2"/>
              <a:buNone/>
            </a:pPr>
            <a:r>
              <a:rPr lang="en-US" altLang="en-US" sz="1800" dirty="0"/>
              <a:t>  }</a:t>
            </a:r>
          </a:p>
          <a:p>
            <a:pPr>
              <a:lnSpc>
                <a:spcPct val="80000"/>
              </a:lnSpc>
              <a:buFont typeface="Monotype Sorts" pitchFamily="2" charset="2"/>
              <a:buNone/>
            </a:pPr>
            <a:r>
              <a:rPr lang="en-US" altLang="en-US" sz="1800" dirty="0"/>
              <a:t>}</a:t>
            </a:r>
          </a:p>
        </p:txBody>
      </p:sp>
      <p:sp>
        <p:nvSpPr>
          <p:cNvPr id="12293" name="Rectangle 4">
            <a:extLst>
              <a:ext uri="{FF2B5EF4-FFF2-40B4-BE49-F238E27FC236}">
                <a16:creationId xmlns:a16="http://schemas.microsoft.com/office/drawing/2014/main" id="{A4E27416-2EA3-4040-8904-65CFF25906F5}"/>
              </a:ext>
            </a:extLst>
          </p:cNvPr>
          <p:cNvSpPr>
            <a:spLocks noChangeArrowheads="1"/>
          </p:cNvSpPr>
          <p:nvPr/>
        </p:nvSpPr>
        <p:spPr bwMode="auto">
          <a:xfrm>
            <a:off x="6858000" y="1752600"/>
            <a:ext cx="1524000" cy="3810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rPr>
              <a:t>20</a:t>
            </a:r>
          </a:p>
        </p:txBody>
      </p:sp>
      <p:sp>
        <p:nvSpPr>
          <p:cNvPr id="12294" name="Text Box 5">
            <a:extLst>
              <a:ext uri="{FF2B5EF4-FFF2-40B4-BE49-F238E27FC236}">
                <a16:creationId xmlns:a16="http://schemas.microsoft.com/office/drawing/2014/main" id="{E99DCF3F-F178-C849-B0C9-97D34A25048D}"/>
              </a:ext>
            </a:extLst>
          </p:cNvPr>
          <p:cNvSpPr txBox="1">
            <a:spLocks noChangeArrowheads="1"/>
          </p:cNvSpPr>
          <p:nvPr/>
        </p:nvSpPr>
        <p:spPr bwMode="auto">
          <a:xfrm>
            <a:off x="6019800" y="17526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1800"/>
              <a:t>radius</a:t>
            </a:r>
          </a:p>
        </p:txBody>
      </p:sp>
      <p:sp>
        <p:nvSpPr>
          <p:cNvPr id="12295" name="Text Box 6">
            <a:extLst>
              <a:ext uri="{FF2B5EF4-FFF2-40B4-BE49-F238E27FC236}">
                <a16:creationId xmlns:a16="http://schemas.microsoft.com/office/drawing/2014/main" id="{0051528F-3A97-284B-8205-5B93FE91010C}"/>
              </a:ext>
            </a:extLst>
          </p:cNvPr>
          <p:cNvSpPr txBox="1">
            <a:spLocks noChangeArrowheads="1"/>
          </p:cNvSpPr>
          <p:nvPr/>
        </p:nvSpPr>
        <p:spPr bwMode="auto">
          <a:xfrm>
            <a:off x="6858000" y="1219200"/>
            <a:ext cx="1447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1800"/>
              <a:t>memory</a:t>
            </a:r>
          </a:p>
        </p:txBody>
      </p:sp>
      <p:sp>
        <p:nvSpPr>
          <p:cNvPr id="12296" name="Rectangle 7">
            <a:extLst>
              <a:ext uri="{FF2B5EF4-FFF2-40B4-BE49-F238E27FC236}">
                <a16:creationId xmlns:a16="http://schemas.microsoft.com/office/drawing/2014/main" id="{9B28399F-8E36-1242-92DD-160C87D9ED31}"/>
              </a:ext>
            </a:extLst>
          </p:cNvPr>
          <p:cNvSpPr>
            <a:spLocks noChangeArrowheads="1"/>
          </p:cNvSpPr>
          <p:nvPr/>
        </p:nvSpPr>
        <p:spPr bwMode="auto">
          <a:xfrm>
            <a:off x="6858000" y="2209800"/>
            <a:ext cx="1524000" cy="3810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rPr>
              <a:t>1256.636</a:t>
            </a:r>
          </a:p>
        </p:txBody>
      </p:sp>
      <p:sp>
        <p:nvSpPr>
          <p:cNvPr id="12297" name="Text Box 8">
            <a:extLst>
              <a:ext uri="{FF2B5EF4-FFF2-40B4-BE49-F238E27FC236}">
                <a16:creationId xmlns:a16="http://schemas.microsoft.com/office/drawing/2014/main" id="{4A76578F-EF9C-5D42-A031-BFE78567B246}"/>
              </a:ext>
            </a:extLst>
          </p:cNvPr>
          <p:cNvSpPr txBox="1">
            <a:spLocks noChangeArrowheads="1"/>
          </p:cNvSpPr>
          <p:nvPr/>
        </p:nvSpPr>
        <p:spPr bwMode="auto">
          <a:xfrm>
            <a:off x="6019800" y="22098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1800"/>
              <a:t>area</a:t>
            </a:r>
          </a:p>
        </p:txBody>
      </p:sp>
      <p:sp>
        <p:nvSpPr>
          <p:cNvPr id="12298" name="Rectangle 10">
            <a:extLst>
              <a:ext uri="{FF2B5EF4-FFF2-40B4-BE49-F238E27FC236}">
                <a16:creationId xmlns:a16="http://schemas.microsoft.com/office/drawing/2014/main" id="{09EFD65A-E8A0-B54D-9A21-57A90AB53E7C}"/>
              </a:ext>
            </a:extLst>
          </p:cNvPr>
          <p:cNvSpPr>
            <a:spLocks noChangeArrowheads="1"/>
          </p:cNvSpPr>
          <p:nvPr/>
        </p:nvSpPr>
        <p:spPr bwMode="auto">
          <a:xfrm>
            <a:off x="457200" y="4648200"/>
            <a:ext cx="5105400" cy="533400"/>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pic>
        <p:nvPicPr>
          <p:cNvPr id="12299" name="Picture 12">
            <a:extLst>
              <a:ext uri="{FF2B5EF4-FFF2-40B4-BE49-F238E27FC236}">
                <a16:creationId xmlns:a16="http://schemas.microsoft.com/office/drawing/2014/main" id="{044156BA-AE9D-E842-B3BB-2396CA8E7D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5105400"/>
            <a:ext cx="3352800"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300" name="Line 13">
            <a:extLst>
              <a:ext uri="{FF2B5EF4-FFF2-40B4-BE49-F238E27FC236}">
                <a16:creationId xmlns:a16="http://schemas.microsoft.com/office/drawing/2014/main" id="{27158FE0-03D1-2D4E-8B7D-5C8BA1A1A499}"/>
              </a:ext>
            </a:extLst>
          </p:cNvPr>
          <p:cNvSpPr>
            <a:spLocks noChangeShapeType="1"/>
          </p:cNvSpPr>
          <p:nvPr/>
        </p:nvSpPr>
        <p:spPr bwMode="auto">
          <a:xfrm>
            <a:off x="3035300" y="5081588"/>
            <a:ext cx="2765425" cy="420687"/>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0478" name="AutoShape 14">
            <a:extLst>
              <a:ext uri="{FF2B5EF4-FFF2-40B4-BE49-F238E27FC236}">
                <a16:creationId xmlns:a16="http://schemas.microsoft.com/office/drawing/2014/main" id="{EB7B6FEB-BD94-3648-A90A-1A6E402FCDF7}"/>
              </a:ext>
            </a:extLst>
          </p:cNvPr>
          <p:cNvSpPr>
            <a:spLocks noChangeArrowheads="1"/>
          </p:cNvSpPr>
          <p:nvPr/>
        </p:nvSpPr>
        <p:spPr bwMode="auto">
          <a:xfrm>
            <a:off x="6108700" y="3736975"/>
            <a:ext cx="2687638" cy="692150"/>
          </a:xfrm>
          <a:prstGeom prst="wedgeRoundRectCallout">
            <a:avLst>
              <a:gd name="adj1" fmla="val -54134"/>
              <a:gd name="adj2" fmla="val 201606"/>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1800"/>
              <a:t>print a message to the console</a:t>
            </a:r>
          </a:p>
        </p:txBody>
      </p:sp>
      <p:sp>
        <p:nvSpPr>
          <p:cNvPr id="12302" name="Rectangle 17">
            <a:extLst>
              <a:ext uri="{FF2B5EF4-FFF2-40B4-BE49-F238E27FC236}">
                <a16:creationId xmlns:a16="http://schemas.microsoft.com/office/drawing/2014/main" id="{33343EC3-FD5D-9747-BEB7-EAE409E73445}"/>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itchFamily="66" charset="0"/>
              </a:rPr>
              <a:t>animation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withEffect">
                                  <p:stCondLst>
                                    <p:cond delay="0"/>
                                  </p:stCondLst>
                                  <p:childTnLst>
                                    <p:set>
                                      <p:cBhvr>
                                        <p:cTn id="6" dur="1" fill="hold">
                                          <p:stCondLst>
                                            <p:cond delay="0"/>
                                          </p:stCondLst>
                                        </p:cTn>
                                        <p:tgtEl>
                                          <p:spTgt spid="190478"/>
                                        </p:tgtEl>
                                        <p:attrNameLst>
                                          <p:attrName>style.visibility</p:attrName>
                                        </p:attrNameLst>
                                      </p:cBhvr>
                                      <p:to>
                                        <p:strVal val="visible"/>
                                      </p:to>
                                    </p:set>
                                    <p:anim to="" calcmode="lin" valueType="num">
                                      <p:cBhvr>
                                        <p:cTn id="7" dur="1" fill="hold"/>
                                        <p:tgtEl>
                                          <p:spTgt spid="19047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7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a:extLst>
              <a:ext uri="{FF2B5EF4-FFF2-40B4-BE49-F238E27FC236}">
                <a16:creationId xmlns:a16="http://schemas.microsoft.com/office/drawing/2014/main" id="{AD3DEC8C-97AF-D541-813A-19EB611A6B0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A932191-7C3D-984A-A32A-C64FCD21AD21}" type="slidenum">
              <a:rPr lang="en-US" altLang="en-US" sz="1400" smtClean="0"/>
              <a:pPr>
                <a:spcBef>
                  <a:spcPct val="0"/>
                </a:spcBef>
                <a:buClrTx/>
                <a:buSzTx/>
                <a:buFontTx/>
                <a:buNone/>
              </a:pPr>
              <a:t>20</a:t>
            </a:fld>
            <a:endParaRPr lang="en-US" altLang="en-US" sz="1400"/>
          </a:p>
        </p:txBody>
      </p:sp>
      <p:sp>
        <p:nvSpPr>
          <p:cNvPr id="35843" name="Rectangle 2">
            <a:extLst>
              <a:ext uri="{FF2B5EF4-FFF2-40B4-BE49-F238E27FC236}">
                <a16:creationId xmlns:a16="http://schemas.microsoft.com/office/drawing/2014/main" id="{8C8220C3-62BE-AC48-90A3-5312629150F1}"/>
              </a:ext>
            </a:extLst>
          </p:cNvPr>
          <p:cNvSpPr>
            <a:spLocks noGrp="1" noChangeArrowheads="1"/>
          </p:cNvSpPr>
          <p:nvPr>
            <p:ph type="title"/>
          </p:nvPr>
        </p:nvSpPr>
        <p:spPr>
          <a:xfrm>
            <a:off x="685800" y="0"/>
            <a:ext cx="7772400" cy="1428750"/>
          </a:xfrm>
        </p:spPr>
        <p:txBody>
          <a:bodyPr/>
          <a:lstStyle/>
          <a:p>
            <a:r>
              <a:rPr lang="en-US" altLang="en-US"/>
              <a:t>double vs. float </a:t>
            </a:r>
          </a:p>
        </p:txBody>
      </p:sp>
      <p:sp>
        <p:nvSpPr>
          <p:cNvPr id="35844" name="Rectangle 3">
            <a:extLst>
              <a:ext uri="{FF2B5EF4-FFF2-40B4-BE49-F238E27FC236}">
                <a16:creationId xmlns:a16="http://schemas.microsoft.com/office/drawing/2014/main" id="{A021F60A-9FBE-A34B-A831-485E03D956FA}"/>
              </a:ext>
            </a:extLst>
          </p:cNvPr>
          <p:cNvSpPr>
            <a:spLocks noGrp="1" noChangeArrowheads="1"/>
          </p:cNvSpPr>
          <p:nvPr>
            <p:ph type="body" idx="1"/>
          </p:nvPr>
        </p:nvSpPr>
        <p:spPr>
          <a:xfrm>
            <a:off x="269875" y="1355725"/>
            <a:ext cx="8680450" cy="1150938"/>
          </a:xfrm>
        </p:spPr>
        <p:txBody>
          <a:bodyPr/>
          <a:lstStyle/>
          <a:p>
            <a:pPr marL="0" indent="0">
              <a:buFont typeface="Monotype Sorts" pitchFamily="2" charset="2"/>
              <a:buNone/>
            </a:pPr>
            <a:r>
              <a:rPr lang="en-US" altLang="en-US"/>
              <a:t>The double type values are more accurate than the float type values. For example,</a:t>
            </a:r>
          </a:p>
        </p:txBody>
      </p:sp>
      <p:sp>
        <p:nvSpPr>
          <p:cNvPr id="35845" name="Rectangle 4">
            <a:extLst>
              <a:ext uri="{FF2B5EF4-FFF2-40B4-BE49-F238E27FC236}">
                <a16:creationId xmlns:a16="http://schemas.microsoft.com/office/drawing/2014/main" id="{F1C74031-6570-D147-8B2A-EB953265F492}"/>
              </a:ext>
            </a:extLst>
          </p:cNvPr>
          <p:cNvSpPr>
            <a:spLocks noChangeArrowheads="1"/>
          </p:cNvSpPr>
          <p:nvPr/>
        </p:nvSpPr>
        <p:spPr bwMode="auto">
          <a:xfrm>
            <a:off x="231775" y="2622550"/>
            <a:ext cx="868045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000" b="1">
                <a:latin typeface="Courier New" panose="02070309020205020404" pitchFamily="49" charset="0"/>
              </a:rPr>
              <a:t>System.out.println("1.0 / 3.0 is " + 1.0 / 3.0);</a:t>
            </a:r>
          </a:p>
        </p:txBody>
      </p:sp>
      <p:sp>
        <p:nvSpPr>
          <p:cNvPr id="35846" name="Rectangle 5">
            <a:extLst>
              <a:ext uri="{FF2B5EF4-FFF2-40B4-BE49-F238E27FC236}">
                <a16:creationId xmlns:a16="http://schemas.microsoft.com/office/drawing/2014/main" id="{0255AA9C-3B9A-104C-8AF5-B7856B2CFB6C}"/>
              </a:ext>
            </a:extLst>
          </p:cNvPr>
          <p:cNvSpPr>
            <a:spLocks noChangeArrowheads="1"/>
          </p:cNvSpPr>
          <p:nvPr/>
        </p:nvSpPr>
        <p:spPr bwMode="auto">
          <a:xfrm>
            <a:off x="0" y="31702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35847" name="Object 6">
            <a:extLst>
              <a:ext uri="{FF2B5EF4-FFF2-40B4-BE49-F238E27FC236}">
                <a16:creationId xmlns:a16="http://schemas.microsoft.com/office/drawing/2014/main" id="{F9C90B9F-E791-7D48-BA0A-3678779CC303}"/>
              </a:ext>
            </a:extLst>
          </p:cNvPr>
          <p:cNvGraphicFramePr>
            <a:graphicFrameLocks noChangeAspect="1"/>
          </p:cNvGraphicFramePr>
          <p:nvPr/>
        </p:nvGraphicFramePr>
        <p:xfrm>
          <a:off x="231775" y="3429000"/>
          <a:ext cx="5492750" cy="906463"/>
        </p:xfrm>
        <a:graphic>
          <a:graphicData uri="http://schemas.openxmlformats.org/presentationml/2006/ole">
            <mc:AlternateContent xmlns:mc="http://schemas.openxmlformats.org/markup-compatibility/2006">
              <mc:Choice xmlns:v="urn:schemas-microsoft-com:vml" Requires="v">
                <p:oleObj spid="_x0000_s35875" name="Picture" r:id="rId3" imgW="2273300" imgH="381000" progId="Word.Picture.8">
                  <p:embed/>
                </p:oleObj>
              </mc:Choice>
              <mc:Fallback>
                <p:oleObj name="Picture" r:id="rId3" imgW="2273300" imgH="381000" progId="Word.Picture.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775" y="3429000"/>
                        <a:ext cx="5492750"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48" name="Rectangle 8">
            <a:extLst>
              <a:ext uri="{FF2B5EF4-FFF2-40B4-BE49-F238E27FC236}">
                <a16:creationId xmlns:a16="http://schemas.microsoft.com/office/drawing/2014/main" id="{DF3B461E-E211-A54C-8AF8-8752C4A129ED}"/>
              </a:ext>
            </a:extLst>
          </p:cNvPr>
          <p:cNvSpPr>
            <a:spLocks noChangeArrowheads="1"/>
          </p:cNvSpPr>
          <p:nvPr/>
        </p:nvSpPr>
        <p:spPr bwMode="auto">
          <a:xfrm>
            <a:off x="0" y="31702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35849" name="Object 9">
            <a:extLst>
              <a:ext uri="{FF2B5EF4-FFF2-40B4-BE49-F238E27FC236}">
                <a16:creationId xmlns:a16="http://schemas.microsoft.com/office/drawing/2014/main" id="{13FD1107-8514-9E41-9916-970C3A031499}"/>
              </a:ext>
            </a:extLst>
          </p:cNvPr>
          <p:cNvGraphicFramePr>
            <a:graphicFrameLocks noChangeAspect="1"/>
          </p:cNvGraphicFramePr>
          <p:nvPr/>
        </p:nvGraphicFramePr>
        <p:xfrm>
          <a:off x="277813" y="5387975"/>
          <a:ext cx="5476875" cy="903288"/>
        </p:xfrm>
        <a:graphic>
          <a:graphicData uri="http://schemas.openxmlformats.org/presentationml/2006/ole">
            <mc:AlternateContent xmlns:mc="http://schemas.openxmlformats.org/markup-compatibility/2006">
              <mc:Choice xmlns:v="urn:schemas-microsoft-com:vml" Requires="v">
                <p:oleObj spid="_x0000_s35876" name="Picture" r:id="rId5" imgW="2273300" imgH="381000" progId="Word.Picture.8">
                  <p:embed/>
                </p:oleObj>
              </mc:Choice>
              <mc:Fallback>
                <p:oleObj name="Picture" r:id="rId5" imgW="2273300" imgH="381000" progId="Word.Picture.8">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7813" y="5387975"/>
                        <a:ext cx="5476875" cy="90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50" name="Rectangle 10">
            <a:extLst>
              <a:ext uri="{FF2B5EF4-FFF2-40B4-BE49-F238E27FC236}">
                <a16:creationId xmlns:a16="http://schemas.microsoft.com/office/drawing/2014/main" id="{02622AA5-A955-8C4C-8492-7C498443D943}"/>
              </a:ext>
            </a:extLst>
          </p:cNvPr>
          <p:cNvSpPr>
            <a:spLocks noChangeArrowheads="1"/>
          </p:cNvSpPr>
          <p:nvPr/>
        </p:nvSpPr>
        <p:spPr bwMode="auto">
          <a:xfrm>
            <a:off x="231775" y="4657725"/>
            <a:ext cx="868045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000" b="1">
                <a:latin typeface="Courier New" panose="02070309020205020404" pitchFamily="49" charset="0"/>
              </a:rPr>
              <a:t>System.out.println("1.0F / 3.0F is " + 1.0F / 3.0F);</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4">
            <a:extLst>
              <a:ext uri="{FF2B5EF4-FFF2-40B4-BE49-F238E27FC236}">
                <a16:creationId xmlns:a16="http://schemas.microsoft.com/office/drawing/2014/main" id="{277360DD-0DA2-4742-BF5C-3143B483E79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9CD78FC-A044-A844-84DB-13364C85D5DB}" type="slidenum">
              <a:rPr lang="en-US" altLang="en-US" sz="1400" smtClean="0"/>
              <a:pPr>
                <a:spcBef>
                  <a:spcPct val="0"/>
                </a:spcBef>
                <a:buClrTx/>
                <a:buSzTx/>
                <a:buFontTx/>
                <a:buNone/>
              </a:pPr>
              <a:t>21</a:t>
            </a:fld>
            <a:endParaRPr lang="en-US" altLang="en-US" sz="1400"/>
          </a:p>
        </p:txBody>
      </p:sp>
      <p:sp>
        <p:nvSpPr>
          <p:cNvPr id="37891" name="Rectangle 2">
            <a:extLst>
              <a:ext uri="{FF2B5EF4-FFF2-40B4-BE49-F238E27FC236}">
                <a16:creationId xmlns:a16="http://schemas.microsoft.com/office/drawing/2014/main" id="{51E73103-C41A-4D46-B301-25F497B87DA7}"/>
              </a:ext>
            </a:extLst>
          </p:cNvPr>
          <p:cNvSpPr>
            <a:spLocks noGrp="1" noChangeArrowheads="1"/>
          </p:cNvSpPr>
          <p:nvPr>
            <p:ph type="title"/>
          </p:nvPr>
        </p:nvSpPr>
        <p:spPr>
          <a:xfrm>
            <a:off x="685800" y="0"/>
            <a:ext cx="7772400" cy="1428750"/>
          </a:xfrm>
        </p:spPr>
        <p:txBody>
          <a:bodyPr/>
          <a:lstStyle/>
          <a:p>
            <a:r>
              <a:rPr lang="en-US" altLang="en-US"/>
              <a:t>Arithmetic Expressions</a:t>
            </a:r>
          </a:p>
        </p:txBody>
      </p:sp>
      <p:sp>
        <p:nvSpPr>
          <p:cNvPr id="37892" name="Rectangle 5">
            <a:extLst>
              <a:ext uri="{FF2B5EF4-FFF2-40B4-BE49-F238E27FC236}">
                <a16:creationId xmlns:a16="http://schemas.microsoft.com/office/drawing/2014/main" id="{A030B985-85BF-8445-B7F5-305E39E614E1}"/>
              </a:ext>
            </a:extLst>
          </p:cNvPr>
          <p:cNvSpPr>
            <a:spLocks noChangeArrowheads="1"/>
          </p:cNvSpPr>
          <p:nvPr/>
        </p:nvSpPr>
        <p:spPr bwMode="auto">
          <a:xfrm>
            <a:off x="3219450" y="3219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37893" name="Object 4">
            <a:extLst>
              <a:ext uri="{FF2B5EF4-FFF2-40B4-BE49-F238E27FC236}">
                <a16:creationId xmlns:a16="http://schemas.microsoft.com/office/drawing/2014/main" id="{C4465854-C23D-7F43-90F7-7D691385D36E}"/>
              </a:ext>
            </a:extLst>
          </p:cNvPr>
          <p:cNvGraphicFramePr>
            <a:graphicFrameLocks noChangeAspect="1"/>
          </p:cNvGraphicFramePr>
          <p:nvPr/>
        </p:nvGraphicFramePr>
        <p:xfrm>
          <a:off x="838200" y="1600200"/>
          <a:ext cx="6159500" cy="968375"/>
        </p:xfrm>
        <a:graphic>
          <a:graphicData uri="http://schemas.openxmlformats.org/presentationml/2006/ole">
            <mc:AlternateContent xmlns:mc="http://schemas.openxmlformats.org/markup-compatibility/2006">
              <mc:Choice xmlns:v="urn:schemas-microsoft-com:vml" Requires="v">
                <p:oleObj spid="_x0000_s37907" name="Equation" r:id="rId3" imgW="61442600" imgH="9652000" progId="Equation.3">
                  <p:embed/>
                </p:oleObj>
              </mc:Choice>
              <mc:Fallback>
                <p:oleObj name="Equation" r:id="rId3" imgW="61442600" imgH="96520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600200"/>
                        <a:ext cx="6159500" cy="9683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7894" name="Text Box 6">
            <a:extLst>
              <a:ext uri="{FF2B5EF4-FFF2-40B4-BE49-F238E27FC236}">
                <a16:creationId xmlns:a16="http://schemas.microsoft.com/office/drawing/2014/main" id="{68B04374-EF9A-ED4C-9E91-86A917238CEF}"/>
              </a:ext>
            </a:extLst>
          </p:cNvPr>
          <p:cNvSpPr txBox="1">
            <a:spLocks noChangeArrowheads="1"/>
          </p:cNvSpPr>
          <p:nvPr/>
        </p:nvSpPr>
        <p:spPr bwMode="auto">
          <a:xfrm>
            <a:off x="304800" y="2895600"/>
            <a:ext cx="7924800" cy="2443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800">
                <a:cs typeface="Times New Roman" panose="02020603050405020304" pitchFamily="18" charset="0"/>
              </a:rPr>
              <a:t>is translated to</a:t>
            </a:r>
          </a:p>
          <a:p>
            <a:pPr>
              <a:spcBef>
                <a:spcPct val="50000"/>
              </a:spcBef>
              <a:buClrTx/>
              <a:buSzTx/>
              <a:buFontTx/>
              <a:buNone/>
            </a:pPr>
            <a:endParaRPr lang="en-US" altLang="en-US" sz="2800">
              <a:cs typeface="Times New Roman" panose="02020603050405020304" pitchFamily="18" charset="0"/>
            </a:endParaRPr>
          </a:p>
          <a:p>
            <a:pPr>
              <a:spcBef>
                <a:spcPct val="50000"/>
              </a:spcBef>
              <a:buClrTx/>
              <a:buSzTx/>
              <a:buFontTx/>
              <a:buNone/>
            </a:pPr>
            <a:r>
              <a:rPr lang="en-US" altLang="en-US" sz="2800">
                <a:cs typeface="Times New Roman" panose="02020603050405020304" pitchFamily="18" charset="0"/>
              </a:rPr>
              <a:t>(3+4*x)/5 – 10*(y-5)*(a+b+c)/x + 9*(4/x + (9+x)/y)</a:t>
            </a:r>
          </a:p>
          <a:p>
            <a:pPr>
              <a:spcBef>
                <a:spcPct val="50000"/>
              </a:spcBef>
              <a:buClrTx/>
              <a:buSzTx/>
              <a:buFontTx/>
              <a:buNone/>
            </a:pPr>
            <a:endParaRPr lang="en-US" altLang="en-US" sz="280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4">
            <a:extLst>
              <a:ext uri="{FF2B5EF4-FFF2-40B4-BE49-F238E27FC236}">
                <a16:creationId xmlns:a16="http://schemas.microsoft.com/office/drawing/2014/main" id="{6A3BFD67-39F1-D64D-BE4D-E0B822625628}"/>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1C560669-B128-5041-B42E-D9C69E124A4F}" type="slidenum">
              <a:rPr lang="en-US" altLang="en-US" sz="1400" smtClean="0"/>
              <a:pPr>
                <a:spcBef>
                  <a:spcPct val="0"/>
                </a:spcBef>
                <a:buClrTx/>
                <a:buSzTx/>
                <a:buFontTx/>
                <a:buNone/>
              </a:pPr>
              <a:t>22</a:t>
            </a:fld>
            <a:endParaRPr lang="en-US" altLang="en-US" sz="1400"/>
          </a:p>
        </p:txBody>
      </p:sp>
      <p:sp>
        <p:nvSpPr>
          <p:cNvPr id="38915" name="Rectangle 2">
            <a:extLst>
              <a:ext uri="{FF2B5EF4-FFF2-40B4-BE49-F238E27FC236}">
                <a16:creationId xmlns:a16="http://schemas.microsoft.com/office/drawing/2014/main" id="{A12A9297-648B-8744-9327-507412583701}"/>
              </a:ext>
            </a:extLst>
          </p:cNvPr>
          <p:cNvSpPr>
            <a:spLocks noGrp="1" noChangeArrowheads="1"/>
          </p:cNvSpPr>
          <p:nvPr>
            <p:ph type="title"/>
          </p:nvPr>
        </p:nvSpPr>
        <p:spPr>
          <a:xfrm>
            <a:off x="685800" y="0"/>
            <a:ext cx="7880350" cy="855663"/>
          </a:xfrm>
        </p:spPr>
        <p:txBody>
          <a:bodyPr/>
          <a:lstStyle/>
          <a:p>
            <a:r>
              <a:rPr lang="en-US" altLang="en-US"/>
              <a:t>How to Evaluate an Expression</a:t>
            </a:r>
          </a:p>
        </p:txBody>
      </p:sp>
      <p:sp>
        <p:nvSpPr>
          <p:cNvPr id="38916" name="Rectangle 3">
            <a:extLst>
              <a:ext uri="{FF2B5EF4-FFF2-40B4-BE49-F238E27FC236}">
                <a16:creationId xmlns:a16="http://schemas.microsoft.com/office/drawing/2014/main" id="{F882B2F6-AD49-EB44-ACA8-3728F89469E6}"/>
              </a:ext>
            </a:extLst>
          </p:cNvPr>
          <p:cNvSpPr>
            <a:spLocks noChangeArrowheads="1"/>
          </p:cNvSpPr>
          <p:nvPr/>
        </p:nvSpPr>
        <p:spPr bwMode="auto">
          <a:xfrm>
            <a:off x="3219450" y="3219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38917" name="Text Box 5">
            <a:extLst>
              <a:ext uri="{FF2B5EF4-FFF2-40B4-BE49-F238E27FC236}">
                <a16:creationId xmlns:a16="http://schemas.microsoft.com/office/drawing/2014/main" id="{BF86C041-1F22-CD44-94DC-CC17DDD020F0}"/>
              </a:ext>
            </a:extLst>
          </p:cNvPr>
          <p:cNvSpPr txBox="1">
            <a:spLocks noChangeArrowheads="1"/>
          </p:cNvSpPr>
          <p:nvPr/>
        </p:nvSpPr>
        <p:spPr bwMode="auto">
          <a:xfrm>
            <a:off x="269875" y="971550"/>
            <a:ext cx="8874125" cy="304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a:t>Though Java has its own way to evaluate an expression behind the scene, the result of a Java expression and its corresponding arithmetic expression are the same. Therefore, you can safely apply the arithmetic rule for evaluating a Java expression. </a:t>
            </a:r>
          </a:p>
        </p:txBody>
      </p:sp>
      <p:graphicFrame>
        <p:nvGraphicFramePr>
          <p:cNvPr id="38918" name="Object 6">
            <a:extLst>
              <a:ext uri="{FF2B5EF4-FFF2-40B4-BE49-F238E27FC236}">
                <a16:creationId xmlns:a16="http://schemas.microsoft.com/office/drawing/2014/main" id="{2CF72127-A49D-4E42-ADA9-2C8920F1CBEB}"/>
              </a:ext>
            </a:extLst>
          </p:cNvPr>
          <p:cNvGraphicFramePr>
            <a:graphicFrameLocks noChangeAspect="1"/>
          </p:cNvGraphicFramePr>
          <p:nvPr/>
        </p:nvGraphicFramePr>
        <p:xfrm>
          <a:off x="4341813" y="3621088"/>
          <a:ext cx="4546600" cy="2738437"/>
        </p:xfrm>
        <a:graphic>
          <a:graphicData uri="http://schemas.openxmlformats.org/presentationml/2006/ole">
            <mc:AlternateContent xmlns:mc="http://schemas.openxmlformats.org/markup-compatibility/2006">
              <mc:Choice xmlns:v="urn:schemas-microsoft-com:vml" Requires="v">
                <p:oleObj spid="_x0000_s38931" name="Picture" r:id="rId3" imgW="20294600" imgH="12192000" progId="Word.Picture.8">
                  <p:embed/>
                </p:oleObj>
              </mc:Choice>
              <mc:Fallback>
                <p:oleObj name="Picture" r:id="rId3" imgW="20294600" imgH="12192000" progId="Word.Picture.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1813" y="3621088"/>
                        <a:ext cx="4546600" cy="273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4">
            <a:extLst>
              <a:ext uri="{FF2B5EF4-FFF2-40B4-BE49-F238E27FC236}">
                <a16:creationId xmlns:a16="http://schemas.microsoft.com/office/drawing/2014/main" id="{752B9E9A-E328-AE44-ADA6-AE03BD1CDF8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B0AF45B-4487-3246-9103-5E7DD2D4345E}" type="slidenum">
              <a:rPr lang="en-US" altLang="en-US" sz="1400" smtClean="0"/>
              <a:pPr>
                <a:spcBef>
                  <a:spcPct val="0"/>
                </a:spcBef>
                <a:buClrTx/>
                <a:buSzTx/>
                <a:buFontTx/>
                <a:buNone/>
              </a:pPr>
              <a:t>23</a:t>
            </a:fld>
            <a:endParaRPr lang="en-US" altLang="en-US" sz="1400"/>
          </a:p>
        </p:txBody>
      </p:sp>
      <p:sp>
        <p:nvSpPr>
          <p:cNvPr id="39939" name="Rectangle 2">
            <a:extLst>
              <a:ext uri="{FF2B5EF4-FFF2-40B4-BE49-F238E27FC236}">
                <a16:creationId xmlns:a16="http://schemas.microsoft.com/office/drawing/2014/main" id="{F2621E28-67C7-2E4C-BEF8-58B5FEBD91E6}"/>
              </a:ext>
            </a:extLst>
          </p:cNvPr>
          <p:cNvSpPr>
            <a:spLocks noGrp="1" noChangeArrowheads="1"/>
          </p:cNvSpPr>
          <p:nvPr>
            <p:ph type="title"/>
          </p:nvPr>
        </p:nvSpPr>
        <p:spPr>
          <a:xfrm>
            <a:off x="685800" y="152400"/>
            <a:ext cx="7772400" cy="762000"/>
          </a:xfrm>
        </p:spPr>
        <p:txBody>
          <a:bodyPr/>
          <a:lstStyle/>
          <a:p>
            <a:r>
              <a:rPr lang="en-US" altLang="en-US" sz="4000"/>
              <a:t>Problem: Converting Temperatures</a:t>
            </a:r>
          </a:p>
        </p:txBody>
      </p:sp>
      <p:sp>
        <p:nvSpPr>
          <p:cNvPr id="39940" name="Rectangle 3">
            <a:extLst>
              <a:ext uri="{FF2B5EF4-FFF2-40B4-BE49-F238E27FC236}">
                <a16:creationId xmlns:a16="http://schemas.microsoft.com/office/drawing/2014/main" id="{ABAE2296-C037-A14A-A589-20F4E4AAE1E7}"/>
              </a:ext>
            </a:extLst>
          </p:cNvPr>
          <p:cNvSpPr>
            <a:spLocks noGrp="1" noChangeArrowheads="1"/>
          </p:cNvSpPr>
          <p:nvPr>
            <p:ph type="body" idx="1"/>
          </p:nvPr>
        </p:nvSpPr>
        <p:spPr>
          <a:xfrm>
            <a:off x="228600" y="990600"/>
            <a:ext cx="8686800" cy="2092325"/>
          </a:xfrm>
        </p:spPr>
        <p:txBody>
          <a:bodyPr/>
          <a:lstStyle/>
          <a:p>
            <a:pPr marL="0" indent="0">
              <a:spcBef>
                <a:spcPct val="0"/>
              </a:spcBef>
              <a:buFont typeface="Monotype Sorts" pitchFamily="2" charset="2"/>
              <a:buNone/>
            </a:pPr>
            <a:r>
              <a:rPr lang="en-US" altLang="en-US"/>
              <a:t>Write a program that converts a Fahrenheit degree to Celsius using the formula:</a:t>
            </a:r>
          </a:p>
        </p:txBody>
      </p:sp>
      <p:sp>
        <p:nvSpPr>
          <p:cNvPr id="39941" name="Rectangle 4">
            <a:extLst>
              <a:ext uri="{FF2B5EF4-FFF2-40B4-BE49-F238E27FC236}">
                <a16:creationId xmlns:a16="http://schemas.microsoft.com/office/drawing/2014/main" id="{3878D951-B7DD-4B4E-8606-1E536C3367EE}"/>
              </a:ext>
            </a:extLst>
          </p:cNvPr>
          <p:cNvSpPr>
            <a:spLocks noChangeArrowheads="1"/>
          </p:cNvSpPr>
          <p:nvPr/>
        </p:nvSpPr>
        <p:spPr bwMode="auto">
          <a:xfrm>
            <a:off x="2190750" y="28813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39942" name="AutoShape 6">
            <a:hlinkClick r:id="rId3" action="ppaction://program" highlightClick="1"/>
            <a:extLst>
              <a:ext uri="{FF2B5EF4-FFF2-40B4-BE49-F238E27FC236}">
                <a16:creationId xmlns:a16="http://schemas.microsoft.com/office/drawing/2014/main" id="{63D309A6-1319-434B-BFD2-F0EBC1EC64FE}"/>
              </a:ext>
            </a:extLst>
          </p:cNvPr>
          <p:cNvSpPr>
            <a:spLocks noChangeArrowheads="1"/>
          </p:cNvSpPr>
          <p:nvPr/>
        </p:nvSpPr>
        <p:spPr bwMode="auto">
          <a:xfrm>
            <a:off x="6877050" y="5360988"/>
            <a:ext cx="806450" cy="381000"/>
          </a:xfrm>
          <a:prstGeom prst="actionButtonBlank">
            <a:avLst/>
          </a:prstGeom>
          <a:solidFill>
            <a:srgbClr val="38A1BA"/>
          </a:solidFill>
          <a:ln>
            <a:noFill/>
          </a:ln>
          <a:effectLst>
            <a:prstShdw prst="shdw17" dist="17961" dir="2700000">
              <a:srgbClr val="226170"/>
            </a:prstShdw>
          </a:effectLst>
          <a:extLst>
            <a:ext uri="{91240B29-F687-4F45-9708-019B960494DF}">
              <a14:hiddenLine xmlns:a14="http://schemas.microsoft.com/office/drawing/2010/main" w="19050">
                <a:solidFill>
                  <a:schemeClr val="tx1"/>
                </a:solidFill>
                <a:miter lim="800000"/>
                <a:headEnd type="none" w="sm" len="sm"/>
                <a:tailEnd type="none" w="sm" len="sm"/>
              </a14:hiddenLine>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latin typeface="Book Antiqua" panose="02040602050305030304" pitchFamily="18" charset="0"/>
              </a:rPr>
              <a:t>Run</a:t>
            </a:r>
            <a:endParaRPr lang="en-US" altLang="en-US" sz="1800"/>
          </a:p>
        </p:txBody>
      </p:sp>
      <p:sp>
        <p:nvSpPr>
          <p:cNvPr id="39943" name="Rectangle 8">
            <a:extLst>
              <a:ext uri="{FF2B5EF4-FFF2-40B4-BE49-F238E27FC236}">
                <a16:creationId xmlns:a16="http://schemas.microsoft.com/office/drawing/2014/main" id="{29F825F9-A3E1-E64B-B7B6-91D8E4ABEA74}"/>
              </a:ext>
            </a:extLst>
          </p:cNvPr>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39944" name="Object 7">
            <a:extLst>
              <a:ext uri="{FF2B5EF4-FFF2-40B4-BE49-F238E27FC236}">
                <a16:creationId xmlns:a16="http://schemas.microsoft.com/office/drawing/2014/main" id="{78164505-5DA3-904B-9A44-56450F33A7BE}"/>
              </a:ext>
            </a:extLst>
          </p:cNvPr>
          <p:cNvGraphicFramePr>
            <a:graphicFrameLocks noChangeAspect="1"/>
          </p:cNvGraphicFramePr>
          <p:nvPr/>
        </p:nvGraphicFramePr>
        <p:xfrm>
          <a:off x="1960563" y="2238375"/>
          <a:ext cx="4840287" cy="587375"/>
        </p:xfrm>
        <a:graphic>
          <a:graphicData uri="http://schemas.openxmlformats.org/presentationml/2006/ole">
            <mc:AlternateContent xmlns:mc="http://schemas.openxmlformats.org/markup-compatibility/2006">
              <mc:Choice xmlns:v="urn:schemas-microsoft-com:vml" Requires="v">
                <p:oleObj spid="_x0000_s39959" name="Equation" r:id="rId4" imgW="43307000" imgH="5270500" progId="Equation.3">
                  <p:embed/>
                </p:oleObj>
              </mc:Choice>
              <mc:Fallback>
                <p:oleObj name="Equation" r:id="rId4" imgW="43307000" imgH="5270500" progId="Equation.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60563" y="2238375"/>
                        <a:ext cx="4840287"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9945" name="Rectangle 9">
            <a:extLst>
              <a:ext uri="{FF2B5EF4-FFF2-40B4-BE49-F238E27FC236}">
                <a16:creationId xmlns:a16="http://schemas.microsoft.com/office/drawing/2014/main" id="{FC2DE227-93AC-0E48-BF45-F2AC0E56DAF1}"/>
              </a:ext>
            </a:extLst>
          </p:cNvPr>
          <p:cNvSpPr>
            <a:spLocks noChangeArrowheads="1"/>
          </p:cNvSpPr>
          <p:nvPr/>
        </p:nvSpPr>
        <p:spPr bwMode="auto">
          <a:xfrm>
            <a:off x="457200" y="3467100"/>
            <a:ext cx="6994525"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Font typeface="Monotype Sorts" pitchFamily="2" charset="2"/>
              <a:buNone/>
            </a:pPr>
            <a:r>
              <a:rPr lang="en-US" altLang="en-US"/>
              <a:t>Note: you have to write</a:t>
            </a:r>
          </a:p>
          <a:p>
            <a:pPr>
              <a:spcBef>
                <a:spcPct val="0"/>
              </a:spcBef>
              <a:buFont typeface="Monotype Sorts" pitchFamily="2" charset="2"/>
              <a:buNone/>
            </a:pPr>
            <a:r>
              <a:rPr lang="en-US" altLang="en-US"/>
              <a:t>celsius = (5.0 / 9) * (fahrenheit – 32)</a:t>
            </a:r>
          </a:p>
        </p:txBody>
      </p:sp>
      <p:sp>
        <p:nvSpPr>
          <p:cNvPr id="39946" name="Rectangle 11">
            <a:hlinkClick r:id="rId6"/>
            <a:extLst>
              <a:ext uri="{FF2B5EF4-FFF2-40B4-BE49-F238E27FC236}">
                <a16:creationId xmlns:a16="http://schemas.microsoft.com/office/drawing/2014/main" id="{68760728-E0CE-3445-9B50-7E69115A828B}"/>
              </a:ext>
            </a:extLst>
          </p:cNvPr>
          <p:cNvSpPr>
            <a:spLocks noChangeArrowheads="1"/>
          </p:cNvSpPr>
          <p:nvPr/>
        </p:nvSpPr>
        <p:spPr bwMode="auto">
          <a:xfrm>
            <a:off x="4024313" y="5360988"/>
            <a:ext cx="2738437"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dirty="0" err="1"/>
              <a:t>FahrenheitToCelsius</a:t>
            </a:r>
            <a:endParaRPr lang="en-US" altLang="en-US" sz="2000"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4A3345-0FCC-C945-9FEB-8D314ED2E7D7}"/>
              </a:ext>
            </a:extLst>
          </p:cNvPr>
          <p:cNvSpPr>
            <a:spLocks noGrp="1"/>
          </p:cNvSpPr>
          <p:nvPr>
            <p:ph idx="1"/>
          </p:nvPr>
        </p:nvSpPr>
        <p:spPr>
          <a:xfrm>
            <a:off x="685800" y="241385"/>
            <a:ext cx="7772400" cy="5530765"/>
          </a:xfrm>
        </p:spPr>
        <p:txBody>
          <a:bodyPr/>
          <a:lstStyle/>
          <a:p>
            <a:r>
              <a:rPr lang="en-US" sz="2400" dirty="0"/>
              <a:t>public class </a:t>
            </a:r>
            <a:r>
              <a:rPr lang="en-US" sz="2400" dirty="0" err="1"/>
              <a:t>FahrenheitToCelsius</a:t>
            </a:r>
            <a:r>
              <a:rPr lang="en-US" sz="2400" dirty="0"/>
              <a:t> {</a:t>
            </a:r>
          </a:p>
          <a:p>
            <a:r>
              <a:rPr lang="en-US" sz="2400" dirty="0"/>
              <a:t>  public static void main(String[] </a:t>
            </a:r>
            <a:r>
              <a:rPr lang="en-US" sz="2400" dirty="0" err="1"/>
              <a:t>args</a:t>
            </a:r>
            <a:r>
              <a:rPr lang="en-US" sz="2400" dirty="0"/>
              <a:t>) {</a:t>
            </a:r>
          </a:p>
          <a:p>
            <a:r>
              <a:rPr lang="en-US" sz="2400" dirty="0"/>
              <a:t>    Scanner input = new Scanner(</a:t>
            </a:r>
            <a:r>
              <a:rPr lang="en-US" sz="2400" dirty="0" err="1"/>
              <a:t>System.in</a:t>
            </a:r>
            <a:r>
              <a:rPr lang="en-US" sz="2400" dirty="0"/>
              <a:t>);</a:t>
            </a:r>
          </a:p>
          <a:p>
            <a:endParaRPr lang="en-US" sz="2400" dirty="0"/>
          </a:p>
          <a:p>
            <a:r>
              <a:rPr lang="en-US" sz="2400" dirty="0"/>
              <a:t>    </a:t>
            </a:r>
            <a:r>
              <a:rPr lang="en-US" sz="2400" dirty="0" err="1"/>
              <a:t>System.out.print</a:t>
            </a:r>
            <a:r>
              <a:rPr lang="en-US" sz="2400" dirty="0"/>
              <a:t>("Enter a degree in Fahrenheit: ");</a:t>
            </a:r>
          </a:p>
          <a:p>
            <a:r>
              <a:rPr lang="en-US" sz="2400" dirty="0"/>
              <a:t>    double </a:t>
            </a:r>
            <a:r>
              <a:rPr lang="en-US" sz="2400" dirty="0" err="1"/>
              <a:t>fahrenheit</a:t>
            </a:r>
            <a:r>
              <a:rPr lang="en-US" sz="2400" dirty="0"/>
              <a:t> = </a:t>
            </a:r>
            <a:r>
              <a:rPr lang="en-US" sz="2400" dirty="0" err="1"/>
              <a:t>input.nextDouble</a:t>
            </a:r>
            <a:r>
              <a:rPr lang="en-US" sz="2400" dirty="0"/>
              <a:t>(); </a:t>
            </a:r>
          </a:p>
          <a:p>
            <a:endParaRPr lang="en-US" sz="2400" dirty="0"/>
          </a:p>
          <a:p>
            <a:r>
              <a:rPr lang="en-US" sz="2400" dirty="0"/>
              <a:t>    // Convert Fahrenheit to Celsius</a:t>
            </a:r>
          </a:p>
          <a:p>
            <a:r>
              <a:rPr lang="en-US" sz="2400" dirty="0"/>
              <a:t>    double </a:t>
            </a:r>
            <a:r>
              <a:rPr lang="en-US" sz="2400" dirty="0" err="1"/>
              <a:t>celsius</a:t>
            </a:r>
            <a:r>
              <a:rPr lang="en-US" sz="2400" dirty="0"/>
              <a:t> = (5.0 / 9) * (</a:t>
            </a:r>
            <a:r>
              <a:rPr lang="en-US" sz="2400" dirty="0" err="1"/>
              <a:t>fahrenheit</a:t>
            </a:r>
            <a:r>
              <a:rPr lang="en-US" sz="2400" dirty="0"/>
              <a:t> - 32);</a:t>
            </a:r>
          </a:p>
          <a:p>
            <a:r>
              <a:rPr lang="en-US" sz="2400" dirty="0"/>
              <a:t>    </a:t>
            </a:r>
            <a:r>
              <a:rPr lang="en-US" sz="2400" dirty="0" err="1"/>
              <a:t>System.out.println</a:t>
            </a:r>
            <a:r>
              <a:rPr lang="en-US" sz="2400" dirty="0"/>
              <a:t>("Fahrenheit " + </a:t>
            </a:r>
            <a:r>
              <a:rPr lang="en-US" sz="2400" dirty="0" err="1"/>
              <a:t>fahrenheit</a:t>
            </a:r>
            <a:r>
              <a:rPr lang="en-US" sz="2400" dirty="0"/>
              <a:t> + " is " + </a:t>
            </a:r>
          </a:p>
          <a:p>
            <a:r>
              <a:rPr lang="en-US" sz="2400" dirty="0"/>
              <a:t>      </a:t>
            </a:r>
            <a:r>
              <a:rPr lang="en-US" sz="2400" dirty="0" err="1"/>
              <a:t>celsius</a:t>
            </a:r>
            <a:r>
              <a:rPr lang="en-US" sz="2400" dirty="0"/>
              <a:t> + " in Celsius");  </a:t>
            </a:r>
          </a:p>
          <a:p>
            <a:r>
              <a:rPr lang="en-US" sz="2400" dirty="0"/>
              <a:t>  }</a:t>
            </a:r>
          </a:p>
          <a:p>
            <a:r>
              <a:rPr lang="en-US" sz="2400" dirty="0"/>
              <a:t>}</a:t>
            </a:r>
          </a:p>
        </p:txBody>
      </p:sp>
      <p:sp>
        <p:nvSpPr>
          <p:cNvPr id="4" name="Slide Number Placeholder 3">
            <a:extLst>
              <a:ext uri="{FF2B5EF4-FFF2-40B4-BE49-F238E27FC236}">
                <a16:creationId xmlns:a16="http://schemas.microsoft.com/office/drawing/2014/main" id="{F2F60ECA-2BF7-B440-BA5A-98175AE5AF49}"/>
              </a:ext>
            </a:extLst>
          </p:cNvPr>
          <p:cNvSpPr>
            <a:spLocks noGrp="1"/>
          </p:cNvSpPr>
          <p:nvPr>
            <p:ph type="sldNum" sz="quarter" idx="11"/>
          </p:nvPr>
        </p:nvSpPr>
        <p:spPr/>
        <p:txBody>
          <a:bodyPr/>
          <a:lstStyle/>
          <a:p>
            <a:pPr>
              <a:defRPr/>
            </a:pPr>
            <a:fld id="{D11A0241-8C90-3A48-BF28-64034C0B1654}" type="slidenum">
              <a:rPr lang="en-US" altLang="en-US" smtClean="0"/>
              <a:pPr>
                <a:defRPr/>
              </a:pPr>
              <a:t>24</a:t>
            </a:fld>
            <a:endParaRPr lang="en-US" altLang="en-US"/>
          </a:p>
        </p:txBody>
      </p:sp>
    </p:spTree>
    <p:extLst>
      <p:ext uri="{BB962C8B-B14F-4D97-AF65-F5344CB8AC3E}">
        <p14:creationId xmlns:p14="http://schemas.microsoft.com/office/powerpoint/2010/main" val="10393336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a:extLst>
              <a:ext uri="{FF2B5EF4-FFF2-40B4-BE49-F238E27FC236}">
                <a16:creationId xmlns:a16="http://schemas.microsoft.com/office/drawing/2014/main" id="{166725C7-31A8-D74D-A021-A5A4DD12570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26F1066-3F2F-A748-879A-5378DF39BBEC}" type="slidenum">
              <a:rPr lang="en-US" altLang="en-US" sz="1400" smtClean="0"/>
              <a:pPr>
                <a:spcBef>
                  <a:spcPct val="0"/>
                </a:spcBef>
                <a:buClrTx/>
                <a:buSzTx/>
                <a:buFontTx/>
                <a:buNone/>
              </a:pPr>
              <a:t>25</a:t>
            </a:fld>
            <a:endParaRPr lang="en-US" altLang="en-US" sz="1400"/>
          </a:p>
        </p:txBody>
      </p:sp>
      <p:sp>
        <p:nvSpPr>
          <p:cNvPr id="40963" name="Rectangle 2">
            <a:extLst>
              <a:ext uri="{FF2B5EF4-FFF2-40B4-BE49-F238E27FC236}">
                <a16:creationId xmlns:a16="http://schemas.microsoft.com/office/drawing/2014/main" id="{4244C702-2F6A-BA4A-B4CB-F1E42AFA699F}"/>
              </a:ext>
            </a:extLst>
          </p:cNvPr>
          <p:cNvSpPr>
            <a:spLocks noGrp="1" noChangeArrowheads="1"/>
          </p:cNvSpPr>
          <p:nvPr>
            <p:ph type="title"/>
          </p:nvPr>
        </p:nvSpPr>
        <p:spPr>
          <a:xfrm>
            <a:off x="0" y="241300"/>
            <a:ext cx="9144000" cy="690563"/>
          </a:xfrm>
        </p:spPr>
        <p:txBody>
          <a:bodyPr/>
          <a:lstStyle/>
          <a:p>
            <a:r>
              <a:rPr lang="en-US" altLang="en-US"/>
              <a:t>Problem: </a:t>
            </a:r>
            <a:r>
              <a:rPr lang="en-US" altLang="en-US">
                <a:cs typeface="Times New Roman" panose="02020603050405020304" pitchFamily="18" charset="0"/>
              </a:rPr>
              <a:t>Displaying Current Time</a:t>
            </a:r>
            <a:endParaRPr lang="en-US" altLang="en-US"/>
          </a:p>
        </p:txBody>
      </p:sp>
      <p:sp>
        <p:nvSpPr>
          <p:cNvPr id="40964" name="Text Box 3">
            <a:extLst>
              <a:ext uri="{FF2B5EF4-FFF2-40B4-BE49-F238E27FC236}">
                <a16:creationId xmlns:a16="http://schemas.microsoft.com/office/drawing/2014/main" id="{EA3D2385-0B49-294E-9376-A6EE1E734F11}"/>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40965" name="Text Box 4">
            <a:extLst>
              <a:ext uri="{FF2B5EF4-FFF2-40B4-BE49-F238E27FC236}">
                <a16:creationId xmlns:a16="http://schemas.microsoft.com/office/drawing/2014/main" id="{405D6B19-C43F-2143-A48A-A6F71340D940}"/>
              </a:ext>
            </a:extLst>
          </p:cNvPr>
          <p:cNvSpPr txBox="1">
            <a:spLocks noChangeArrowheads="1"/>
          </p:cNvSpPr>
          <p:nvPr/>
        </p:nvSpPr>
        <p:spPr bwMode="auto">
          <a:xfrm>
            <a:off x="190500" y="1047750"/>
            <a:ext cx="8763000" cy="372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800">
                <a:cs typeface="Times New Roman" panose="02020603050405020304" pitchFamily="18" charset="0"/>
              </a:rPr>
              <a:t>Write a program that displays current time in GMT in the format hour:minute:second such as 1:45:19.</a:t>
            </a:r>
          </a:p>
          <a:p>
            <a:pPr>
              <a:spcBef>
                <a:spcPct val="50000"/>
              </a:spcBef>
              <a:buClrTx/>
              <a:buSzTx/>
              <a:buFontTx/>
              <a:buNone/>
            </a:pPr>
            <a:r>
              <a:rPr lang="en-US" altLang="en-US" sz="2800">
                <a:cs typeface="Times New Roman" panose="02020603050405020304" pitchFamily="18" charset="0"/>
              </a:rPr>
              <a:t>The currentTimeMillis method in the System class returns the current time in milliseconds since the midnight, January 1, 1970 GMT. (1970 was the year when the Unix operating system was formally introduced.) You can use this method to obtain the current time, and then compute the current second, minute, and hour as follows.</a:t>
            </a:r>
            <a:endParaRPr lang="en-US" altLang="en-US" sz="2000"/>
          </a:p>
        </p:txBody>
      </p:sp>
      <p:sp>
        <p:nvSpPr>
          <p:cNvPr id="40966" name="AutoShape 6">
            <a:hlinkClick r:id="rId3" action="ppaction://program" highlightClick="1"/>
            <a:extLst>
              <a:ext uri="{FF2B5EF4-FFF2-40B4-BE49-F238E27FC236}">
                <a16:creationId xmlns:a16="http://schemas.microsoft.com/office/drawing/2014/main" id="{08286590-F2E1-3442-A431-C0916B77A88E}"/>
              </a:ext>
            </a:extLst>
          </p:cNvPr>
          <p:cNvSpPr>
            <a:spLocks noChangeArrowheads="1"/>
          </p:cNvSpPr>
          <p:nvPr/>
        </p:nvSpPr>
        <p:spPr bwMode="auto">
          <a:xfrm>
            <a:off x="8266113" y="5824538"/>
            <a:ext cx="685800" cy="301625"/>
          </a:xfrm>
          <a:prstGeom prst="actionButtonBlank">
            <a:avLst/>
          </a:prstGeom>
          <a:solidFill>
            <a:srgbClr val="38A1BA"/>
          </a:solidFill>
          <a:ln>
            <a:noFill/>
          </a:ln>
          <a:effectLst>
            <a:prstShdw prst="shdw17" dist="17961" dir="2700000">
              <a:srgbClr val="226170"/>
            </a:prstShdw>
          </a:effectLst>
          <a:extLst>
            <a:ext uri="{91240B29-F687-4F45-9708-019B960494DF}">
              <a14:hiddenLine xmlns:a14="http://schemas.microsoft.com/office/drawing/2010/main" w="19050">
                <a:solidFill>
                  <a:schemeClr val="tx1"/>
                </a:solidFill>
                <a:miter lim="800000"/>
                <a:headEnd type="none" w="sm" len="sm"/>
                <a:tailEnd type="none" w="sm" len="sm"/>
              </a14:hiddenLine>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latin typeface="Book Antiqua" panose="02040602050305030304" pitchFamily="18" charset="0"/>
              </a:rPr>
              <a:t>Run</a:t>
            </a:r>
            <a:endParaRPr lang="en-US" altLang="en-US" sz="1800"/>
          </a:p>
        </p:txBody>
      </p:sp>
      <p:sp>
        <p:nvSpPr>
          <p:cNvPr id="40967" name="Rectangle 8">
            <a:extLst>
              <a:ext uri="{FF2B5EF4-FFF2-40B4-BE49-F238E27FC236}">
                <a16:creationId xmlns:a16="http://schemas.microsoft.com/office/drawing/2014/main" id="{62E20600-2D93-B24A-AFAD-5A49DE7EE68B}"/>
              </a:ext>
            </a:extLst>
          </p:cNvPr>
          <p:cNvSpPr>
            <a:spLocks noChangeArrowheads="1"/>
          </p:cNvSpPr>
          <p:nvPr/>
        </p:nvSpPr>
        <p:spPr bwMode="auto">
          <a:xfrm>
            <a:off x="0" y="2819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40968" name="Object 7">
            <a:extLst>
              <a:ext uri="{FF2B5EF4-FFF2-40B4-BE49-F238E27FC236}">
                <a16:creationId xmlns:a16="http://schemas.microsoft.com/office/drawing/2014/main" id="{EEF64CD4-3C52-AA4A-B109-695B0139FF5D}"/>
              </a:ext>
            </a:extLst>
          </p:cNvPr>
          <p:cNvGraphicFramePr>
            <a:graphicFrameLocks noChangeAspect="1"/>
          </p:cNvGraphicFramePr>
          <p:nvPr/>
        </p:nvGraphicFramePr>
        <p:xfrm>
          <a:off x="233363" y="4918075"/>
          <a:ext cx="5643562" cy="1406525"/>
        </p:xfrm>
        <a:graphic>
          <a:graphicData uri="http://schemas.openxmlformats.org/presentationml/2006/ole">
            <mc:AlternateContent xmlns:mc="http://schemas.openxmlformats.org/markup-compatibility/2006">
              <mc:Choice xmlns:v="urn:schemas-microsoft-com:vml" Requires="v">
                <p:oleObj spid="_x0000_s40982" name="Picture" r:id="rId4" imgW="3517900" imgH="876300" progId="Word.Picture.8">
                  <p:embed/>
                </p:oleObj>
              </mc:Choice>
              <mc:Fallback>
                <p:oleObj name="Picture" r:id="rId4" imgW="3517900" imgH="876300" progId="Word.Picture.8">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363" y="4918075"/>
                        <a:ext cx="5643562" cy="140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69" name="Rectangle 10">
            <a:hlinkClick r:id="rId6"/>
            <a:extLst>
              <a:ext uri="{FF2B5EF4-FFF2-40B4-BE49-F238E27FC236}">
                <a16:creationId xmlns:a16="http://schemas.microsoft.com/office/drawing/2014/main" id="{AFF5FF0F-5B6F-484A-926B-F8C7F45BA5CC}"/>
              </a:ext>
            </a:extLst>
          </p:cNvPr>
          <p:cNvSpPr>
            <a:spLocks noChangeArrowheads="1"/>
          </p:cNvSpPr>
          <p:nvPr/>
        </p:nvSpPr>
        <p:spPr bwMode="auto">
          <a:xfrm>
            <a:off x="6827838" y="5362575"/>
            <a:ext cx="2112962"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dirty="0" err="1"/>
              <a:t>ShowCurrentTime</a:t>
            </a:r>
            <a:endParaRPr lang="en-US" altLang="en-US" sz="2000"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4">
            <a:extLst>
              <a:ext uri="{FF2B5EF4-FFF2-40B4-BE49-F238E27FC236}">
                <a16:creationId xmlns:a16="http://schemas.microsoft.com/office/drawing/2014/main" id="{3097423D-16DA-E444-85F6-44F45146598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A7B77CB7-21C4-6841-ADE2-03CEB2972CA2}" type="slidenum">
              <a:rPr lang="en-US" altLang="en-US" sz="1400" smtClean="0"/>
              <a:pPr>
                <a:spcBef>
                  <a:spcPct val="0"/>
                </a:spcBef>
                <a:buClrTx/>
                <a:buSzTx/>
                <a:buFontTx/>
                <a:buNone/>
              </a:pPr>
              <a:t>26</a:t>
            </a:fld>
            <a:endParaRPr lang="en-US" altLang="en-US" sz="1400"/>
          </a:p>
        </p:txBody>
      </p:sp>
      <p:sp>
        <p:nvSpPr>
          <p:cNvPr id="41987" name="Rectangle 2">
            <a:extLst>
              <a:ext uri="{FF2B5EF4-FFF2-40B4-BE49-F238E27FC236}">
                <a16:creationId xmlns:a16="http://schemas.microsoft.com/office/drawing/2014/main" id="{3AE39406-7440-9D4A-9ED1-5DAD11B836A3}"/>
              </a:ext>
            </a:extLst>
          </p:cNvPr>
          <p:cNvSpPr>
            <a:spLocks noGrp="1" noChangeArrowheads="1"/>
          </p:cNvSpPr>
          <p:nvPr>
            <p:ph type="title"/>
          </p:nvPr>
        </p:nvSpPr>
        <p:spPr>
          <a:xfrm>
            <a:off x="155575" y="0"/>
            <a:ext cx="8794750" cy="1371600"/>
          </a:xfrm>
        </p:spPr>
        <p:txBody>
          <a:bodyPr/>
          <a:lstStyle/>
          <a:p>
            <a:r>
              <a:rPr lang="en-US" altLang="en-US"/>
              <a:t>Augmented Assignment Operators</a:t>
            </a:r>
          </a:p>
        </p:txBody>
      </p:sp>
      <p:pic>
        <p:nvPicPr>
          <p:cNvPr id="41988" name="Picture 5">
            <a:extLst>
              <a:ext uri="{FF2B5EF4-FFF2-40B4-BE49-F238E27FC236}">
                <a16:creationId xmlns:a16="http://schemas.microsoft.com/office/drawing/2014/main" id="{426435B2-2F85-D244-9D05-3DC8084683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950" y="1882775"/>
            <a:ext cx="8420100" cy="3092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4">
            <a:extLst>
              <a:ext uri="{FF2B5EF4-FFF2-40B4-BE49-F238E27FC236}">
                <a16:creationId xmlns:a16="http://schemas.microsoft.com/office/drawing/2014/main" id="{2C8E80B0-41FD-0043-8C53-F6F1F204F3C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34132D1-D498-2B48-BAC2-EAF22E0E58B5}" type="slidenum">
              <a:rPr lang="en-US" altLang="en-US" sz="1400" smtClean="0"/>
              <a:pPr>
                <a:spcBef>
                  <a:spcPct val="0"/>
                </a:spcBef>
                <a:buClrTx/>
                <a:buSzTx/>
                <a:buFontTx/>
                <a:buNone/>
              </a:pPr>
              <a:t>27</a:t>
            </a:fld>
            <a:endParaRPr lang="en-US" altLang="en-US" sz="1400"/>
          </a:p>
        </p:txBody>
      </p:sp>
      <p:sp>
        <p:nvSpPr>
          <p:cNvPr id="44035" name="Rectangle 2">
            <a:extLst>
              <a:ext uri="{FF2B5EF4-FFF2-40B4-BE49-F238E27FC236}">
                <a16:creationId xmlns:a16="http://schemas.microsoft.com/office/drawing/2014/main" id="{8CE35314-E49C-C64B-9E04-2EACCAEB7EC0}"/>
              </a:ext>
            </a:extLst>
          </p:cNvPr>
          <p:cNvSpPr>
            <a:spLocks noGrp="1" noChangeArrowheads="1"/>
          </p:cNvSpPr>
          <p:nvPr>
            <p:ph type="title"/>
          </p:nvPr>
        </p:nvSpPr>
        <p:spPr>
          <a:xfrm>
            <a:off x="685800" y="381000"/>
            <a:ext cx="7772400" cy="1295400"/>
          </a:xfrm>
        </p:spPr>
        <p:txBody>
          <a:bodyPr/>
          <a:lstStyle/>
          <a:p>
            <a:r>
              <a:rPr lang="en-US" altLang="en-US"/>
              <a:t>Increment and</a:t>
            </a:r>
            <a:br>
              <a:rPr lang="en-US" altLang="en-US"/>
            </a:br>
            <a:r>
              <a:rPr lang="en-US" altLang="en-US"/>
              <a:t>Decrement Operators</a:t>
            </a:r>
          </a:p>
        </p:txBody>
      </p:sp>
      <p:sp>
        <p:nvSpPr>
          <p:cNvPr id="44036" name="Rectangle 9">
            <a:extLst>
              <a:ext uri="{FF2B5EF4-FFF2-40B4-BE49-F238E27FC236}">
                <a16:creationId xmlns:a16="http://schemas.microsoft.com/office/drawing/2014/main" id="{AD427F0D-54F1-F84F-BA07-A50B3EA32B41}"/>
              </a:ext>
            </a:extLst>
          </p:cNvPr>
          <p:cNvSpPr>
            <a:spLocks noChangeArrowheads="1"/>
          </p:cNvSpPr>
          <p:nvPr/>
        </p:nvSpPr>
        <p:spPr bwMode="auto">
          <a:xfrm>
            <a:off x="2933700" y="2667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44037" name="Rectangle 10">
            <a:extLst>
              <a:ext uri="{FF2B5EF4-FFF2-40B4-BE49-F238E27FC236}">
                <a16:creationId xmlns:a16="http://schemas.microsoft.com/office/drawing/2014/main" id="{61F886E2-6FDE-B340-9723-781A2A646093}"/>
              </a:ext>
            </a:extLst>
          </p:cNvPr>
          <p:cNvSpPr>
            <a:spLocks noChangeArrowheads="1"/>
          </p:cNvSpPr>
          <p:nvPr/>
        </p:nvSpPr>
        <p:spPr bwMode="auto">
          <a:xfrm>
            <a:off x="2933700" y="26209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tabLst>
                <a:tab pos="3246438" algn="l"/>
              </a:tabLst>
              <a:defRPr sz="3200">
                <a:solidFill>
                  <a:schemeClr val="tx1"/>
                </a:solidFill>
                <a:latin typeface="Times New Roman" panose="02020603050405020304" pitchFamily="18" charset="0"/>
              </a:defRPr>
            </a:lvl1pPr>
            <a:lvl2pPr marL="742950" indent="-285750">
              <a:spcBef>
                <a:spcPct val="20000"/>
              </a:spcBef>
              <a:buClr>
                <a:schemeClr val="tx1"/>
              </a:buClr>
              <a:buChar char="–"/>
              <a:tabLst>
                <a:tab pos="3246438" algn="l"/>
              </a:tabLst>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tabLst>
                <a:tab pos="3246438" algn="l"/>
              </a:tabLst>
              <a:defRPr sz="2400">
                <a:solidFill>
                  <a:schemeClr val="tx1"/>
                </a:solidFill>
                <a:latin typeface="Times New Roman" panose="02020603050405020304" pitchFamily="18" charset="0"/>
              </a:defRPr>
            </a:lvl3pPr>
            <a:lvl4pPr marL="1600200" indent="-228600">
              <a:spcBef>
                <a:spcPct val="20000"/>
              </a:spcBef>
              <a:buClr>
                <a:schemeClr val="tx1"/>
              </a:buClr>
              <a:buChar char="–"/>
              <a:tabLst>
                <a:tab pos="3246438" algn="l"/>
              </a:tabLst>
              <a:defRPr sz="2000">
                <a:solidFill>
                  <a:schemeClr val="tx1"/>
                </a:solidFill>
                <a:latin typeface="Times New Roman" panose="02020603050405020304" pitchFamily="18" charset="0"/>
              </a:defRPr>
            </a:lvl4pPr>
            <a:lvl5pPr marL="2057400" indent="-228600">
              <a:spcBef>
                <a:spcPct val="20000"/>
              </a:spcBef>
              <a:buClr>
                <a:schemeClr val="tx2"/>
              </a:buClr>
              <a:buChar char="•"/>
              <a:tabLst>
                <a:tab pos="3246438"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tabLst>
                <a:tab pos="3246438"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tabLst>
                <a:tab pos="3246438"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tabLst>
                <a:tab pos="3246438"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tabLst>
                <a:tab pos="3246438" algn="l"/>
              </a:tabLst>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44038" name="Picture 7">
            <a:extLst>
              <a:ext uri="{FF2B5EF4-FFF2-40B4-BE49-F238E27FC236}">
                <a16:creationId xmlns:a16="http://schemas.microsoft.com/office/drawing/2014/main" id="{873CF725-6438-FC4F-942B-8EE745086A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00" y="1931988"/>
            <a:ext cx="9093200" cy="330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4">
            <a:extLst>
              <a:ext uri="{FF2B5EF4-FFF2-40B4-BE49-F238E27FC236}">
                <a16:creationId xmlns:a16="http://schemas.microsoft.com/office/drawing/2014/main" id="{116DE88E-3E93-2B4C-8CC7-7C2558B0FCF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1869997D-1BBE-AC49-A0FD-9244F1745EA1}" type="slidenum">
              <a:rPr lang="en-US" altLang="en-US" sz="1400" smtClean="0"/>
              <a:pPr>
                <a:spcBef>
                  <a:spcPct val="0"/>
                </a:spcBef>
                <a:buClrTx/>
                <a:buSzTx/>
                <a:buFontTx/>
                <a:buNone/>
              </a:pPr>
              <a:t>28</a:t>
            </a:fld>
            <a:endParaRPr lang="en-US" altLang="en-US" sz="1400"/>
          </a:p>
        </p:txBody>
      </p:sp>
      <p:sp>
        <p:nvSpPr>
          <p:cNvPr id="46083" name="Rectangle 2">
            <a:extLst>
              <a:ext uri="{FF2B5EF4-FFF2-40B4-BE49-F238E27FC236}">
                <a16:creationId xmlns:a16="http://schemas.microsoft.com/office/drawing/2014/main" id="{C75C16CC-D50E-1949-983E-92AFF96B8E3E}"/>
              </a:ext>
            </a:extLst>
          </p:cNvPr>
          <p:cNvSpPr>
            <a:spLocks noGrp="1" noChangeArrowheads="1"/>
          </p:cNvSpPr>
          <p:nvPr>
            <p:ph type="title"/>
          </p:nvPr>
        </p:nvSpPr>
        <p:spPr>
          <a:xfrm>
            <a:off x="685800" y="381000"/>
            <a:ext cx="7772400" cy="1295400"/>
          </a:xfrm>
        </p:spPr>
        <p:txBody>
          <a:bodyPr/>
          <a:lstStyle/>
          <a:p>
            <a:r>
              <a:rPr lang="en-US" altLang="en-US"/>
              <a:t>Increment and</a:t>
            </a:r>
            <a:br>
              <a:rPr lang="en-US" altLang="en-US"/>
            </a:br>
            <a:r>
              <a:rPr lang="en-US" altLang="en-US"/>
              <a:t>Decrement Operators, cont.</a:t>
            </a:r>
          </a:p>
        </p:txBody>
      </p:sp>
      <p:sp>
        <p:nvSpPr>
          <p:cNvPr id="46084" name="Rectangle 9">
            <a:extLst>
              <a:ext uri="{FF2B5EF4-FFF2-40B4-BE49-F238E27FC236}">
                <a16:creationId xmlns:a16="http://schemas.microsoft.com/office/drawing/2014/main" id="{3660612A-909A-4747-B6B2-3B09943CA6C0}"/>
              </a:ext>
            </a:extLst>
          </p:cNvPr>
          <p:cNvSpPr>
            <a:spLocks noChangeArrowheads="1"/>
          </p:cNvSpPr>
          <p:nvPr/>
        </p:nvSpPr>
        <p:spPr bwMode="auto">
          <a:xfrm>
            <a:off x="2476500" y="3086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46085" name="Rectangle 11">
            <a:extLst>
              <a:ext uri="{FF2B5EF4-FFF2-40B4-BE49-F238E27FC236}">
                <a16:creationId xmlns:a16="http://schemas.microsoft.com/office/drawing/2014/main" id="{47FA1A68-F5A5-954E-817B-02445088A5EF}"/>
              </a:ext>
            </a:extLst>
          </p:cNvPr>
          <p:cNvSpPr>
            <a:spLocks noChangeArrowheads="1"/>
          </p:cNvSpPr>
          <p:nvPr/>
        </p:nvSpPr>
        <p:spPr bwMode="auto">
          <a:xfrm>
            <a:off x="2400300" y="3086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46086" name="Rectangle 13">
            <a:extLst>
              <a:ext uri="{FF2B5EF4-FFF2-40B4-BE49-F238E27FC236}">
                <a16:creationId xmlns:a16="http://schemas.microsoft.com/office/drawing/2014/main" id="{25AAE07B-3C91-3C4C-95D4-196D4E74C978}"/>
              </a:ext>
            </a:extLst>
          </p:cNvPr>
          <p:cNvSpPr>
            <a:spLocks noChangeArrowheads="1"/>
          </p:cNvSpPr>
          <p:nvPr/>
        </p:nvSpPr>
        <p:spPr bwMode="auto">
          <a:xfrm>
            <a:off x="2362200" y="3086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46087" name="Rectangle 15">
            <a:extLst>
              <a:ext uri="{FF2B5EF4-FFF2-40B4-BE49-F238E27FC236}">
                <a16:creationId xmlns:a16="http://schemas.microsoft.com/office/drawing/2014/main" id="{F8C976AA-92B4-D34C-A230-E94AA3A947BB}"/>
              </a:ext>
            </a:extLst>
          </p:cNvPr>
          <p:cNvSpPr>
            <a:spLocks noChangeArrowheads="1"/>
          </p:cNvSpPr>
          <p:nvPr/>
        </p:nvSpPr>
        <p:spPr bwMode="auto">
          <a:xfrm>
            <a:off x="2286000" y="3086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46088" name="Rectangle 17">
            <a:extLst>
              <a:ext uri="{FF2B5EF4-FFF2-40B4-BE49-F238E27FC236}">
                <a16:creationId xmlns:a16="http://schemas.microsoft.com/office/drawing/2014/main" id="{8132B133-CA8C-A742-92BF-893E4E68D147}"/>
              </a:ext>
            </a:extLst>
          </p:cNvPr>
          <p:cNvSpPr>
            <a:spLocks noChangeArrowheads="1"/>
          </p:cNvSpPr>
          <p:nvPr/>
        </p:nvSpPr>
        <p:spPr bwMode="auto">
          <a:xfrm>
            <a:off x="2362200" y="3086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46089" name="Object 16">
            <a:extLst>
              <a:ext uri="{FF2B5EF4-FFF2-40B4-BE49-F238E27FC236}">
                <a16:creationId xmlns:a16="http://schemas.microsoft.com/office/drawing/2014/main" id="{6361FA24-0811-0A4F-8E29-4DD1BF854AA8}"/>
              </a:ext>
            </a:extLst>
          </p:cNvPr>
          <p:cNvGraphicFramePr>
            <a:graphicFrameLocks noChangeAspect="1"/>
          </p:cNvGraphicFramePr>
          <p:nvPr/>
        </p:nvGraphicFramePr>
        <p:xfrm>
          <a:off x="762000" y="2514600"/>
          <a:ext cx="7467600" cy="1158875"/>
        </p:xfrm>
        <a:graphic>
          <a:graphicData uri="http://schemas.openxmlformats.org/presentationml/2006/ole">
            <mc:AlternateContent xmlns:mc="http://schemas.openxmlformats.org/markup-compatibility/2006">
              <mc:Choice xmlns:v="urn:schemas-microsoft-com:vml" Requires="v">
                <p:oleObj spid="_x0000_s46118" name="Picture" r:id="rId4" imgW="26530300" imgH="4114800" progId="Word.Picture.8">
                  <p:embed/>
                </p:oleObj>
              </mc:Choice>
              <mc:Fallback>
                <p:oleObj name="Picture" r:id="rId4" imgW="26530300" imgH="4114800" progId="Word.Picture.8">
                  <p:embed/>
                  <p:pic>
                    <p:nvPicPr>
                      <p:cNvPr id="0" name="Object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2514600"/>
                        <a:ext cx="74676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6090" name="Rectangle 19">
            <a:extLst>
              <a:ext uri="{FF2B5EF4-FFF2-40B4-BE49-F238E27FC236}">
                <a16:creationId xmlns:a16="http://schemas.microsoft.com/office/drawing/2014/main" id="{1E4FF8BD-73D2-BE4A-BF5A-0450CF90F20E}"/>
              </a:ext>
            </a:extLst>
          </p:cNvPr>
          <p:cNvSpPr>
            <a:spLocks noChangeArrowheads="1"/>
          </p:cNvSpPr>
          <p:nvPr/>
        </p:nvSpPr>
        <p:spPr bwMode="auto">
          <a:xfrm>
            <a:off x="2286000" y="3086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46091" name="Object 18">
            <a:extLst>
              <a:ext uri="{FF2B5EF4-FFF2-40B4-BE49-F238E27FC236}">
                <a16:creationId xmlns:a16="http://schemas.microsoft.com/office/drawing/2014/main" id="{BA790174-D71F-1541-ADFB-3F1ADED61A38}"/>
              </a:ext>
            </a:extLst>
          </p:cNvPr>
          <p:cNvGraphicFramePr>
            <a:graphicFrameLocks noChangeAspect="1"/>
          </p:cNvGraphicFramePr>
          <p:nvPr/>
        </p:nvGraphicFramePr>
        <p:xfrm>
          <a:off x="762000" y="4419600"/>
          <a:ext cx="7772400" cy="1165225"/>
        </p:xfrm>
        <a:graphic>
          <a:graphicData uri="http://schemas.openxmlformats.org/presentationml/2006/ole">
            <mc:AlternateContent xmlns:mc="http://schemas.openxmlformats.org/markup-compatibility/2006">
              <mc:Choice xmlns:v="urn:schemas-microsoft-com:vml" Requires="v">
                <p:oleObj spid="_x0000_s46119" name="Picture" r:id="rId6" imgW="27444700" imgH="4114800" progId="Word.Picture.8">
                  <p:embed/>
                </p:oleObj>
              </mc:Choice>
              <mc:Fallback>
                <p:oleObj name="Picture" r:id="rId6" imgW="27444700" imgH="4114800" progId="Word.Picture.8">
                  <p:embed/>
                  <p:pic>
                    <p:nvPicPr>
                      <p:cNvPr id="0" name="Object 1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000" y="4419600"/>
                        <a:ext cx="7772400" cy="116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4">
            <a:extLst>
              <a:ext uri="{FF2B5EF4-FFF2-40B4-BE49-F238E27FC236}">
                <a16:creationId xmlns:a16="http://schemas.microsoft.com/office/drawing/2014/main" id="{F91F0BD8-CADD-3546-B447-467EC11F3686}"/>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36A468A-39B1-4146-B59A-EB330350CAFB}" type="slidenum">
              <a:rPr lang="en-US" altLang="en-US" sz="1400" smtClean="0"/>
              <a:pPr>
                <a:spcBef>
                  <a:spcPct val="0"/>
                </a:spcBef>
                <a:buClrTx/>
                <a:buSzTx/>
                <a:buFontTx/>
                <a:buNone/>
              </a:pPr>
              <a:t>29</a:t>
            </a:fld>
            <a:endParaRPr lang="en-US" altLang="en-US" sz="1400"/>
          </a:p>
        </p:txBody>
      </p:sp>
      <p:sp>
        <p:nvSpPr>
          <p:cNvPr id="48131" name="Rectangle 2">
            <a:extLst>
              <a:ext uri="{FF2B5EF4-FFF2-40B4-BE49-F238E27FC236}">
                <a16:creationId xmlns:a16="http://schemas.microsoft.com/office/drawing/2014/main" id="{31BFB7FB-DA11-4740-99B0-28F9929C3716}"/>
              </a:ext>
            </a:extLst>
          </p:cNvPr>
          <p:cNvSpPr>
            <a:spLocks noGrp="1" noChangeArrowheads="1"/>
          </p:cNvSpPr>
          <p:nvPr>
            <p:ph type="title"/>
          </p:nvPr>
        </p:nvSpPr>
        <p:spPr>
          <a:xfrm>
            <a:off x="685800" y="381000"/>
            <a:ext cx="7772400" cy="1295400"/>
          </a:xfrm>
        </p:spPr>
        <p:txBody>
          <a:bodyPr/>
          <a:lstStyle/>
          <a:p>
            <a:r>
              <a:rPr lang="en-US" altLang="en-US"/>
              <a:t>Increment and</a:t>
            </a:r>
            <a:br>
              <a:rPr lang="en-US" altLang="en-US"/>
            </a:br>
            <a:r>
              <a:rPr lang="en-US" altLang="en-US"/>
              <a:t>Decrement Operators, cont.</a:t>
            </a:r>
          </a:p>
        </p:txBody>
      </p:sp>
      <p:sp>
        <p:nvSpPr>
          <p:cNvPr id="48132" name="Rectangle 4">
            <a:extLst>
              <a:ext uri="{FF2B5EF4-FFF2-40B4-BE49-F238E27FC236}">
                <a16:creationId xmlns:a16="http://schemas.microsoft.com/office/drawing/2014/main" id="{528C8BF7-D353-EC43-9401-6AF55D549B1C}"/>
              </a:ext>
            </a:extLst>
          </p:cNvPr>
          <p:cNvSpPr>
            <a:spLocks noChangeArrowheads="1"/>
          </p:cNvSpPr>
          <p:nvPr/>
        </p:nvSpPr>
        <p:spPr bwMode="auto">
          <a:xfrm>
            <a:off x="533400" y="2057400"/>
            <a:ext cx="7848600"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500">
                <a:cs typeface="Times New Roman" panose="02020603050405020304" pitchFamily="18" charset="0"/>
              </a:rPr>
              <a:t>Using increment and decrement operators makes expressions short, but it also makes them complex and difficult to read. Avoid using these operators in expressions that modify multiple variables, or the same variable for multiple times such as this: int k = ++i + i.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a:extLst>
              <a:ext uri="{FF2B5EF4-FFF2-40B4-BE49-F238E27FC236}">
                <a16:creationId xmlns:a16="http://schemas.microsoft.com/office/drawing/2014/main" id="{5F7DA0DB-868A-A04E-8358-019885A4292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73F39DA-0508-3C42-A9FB-BB8C64941268}" type="slidenum">
              <a:rPr lang="en-US" altLang="en-US" sz="1400" smtClean="0"/>
              <a:pPr>
                <a:spcBef>
                  <a:spcPct val="0"/>
                </a:spcBef>
                <a:buClrTx/>
                <a:buSzTx/>
                <a:buFontTx/>
                <a:buNone/>
              </a:pPr>
              <a:t>3</a:t>
            </a:fld>
            <a:endParaRPr lang="en-US" altLang="en-US" sz="1400"/>
          </a:p>
        </p:txBody>
      </p:sp>
      <p:sp>
        <p:nvSpPr>
          <p:cNvPr id="13315" name="Rectangle 2">
            <a:extLst>
              <a:ext uri="{FF2B5EF4-FFF2-40B4-BE49-F238E27FC236}">
                <a16:creationId xmlns:a16="http://schemas.microsoft.com/office/drawing/2014/main" id="{9EBC7A0A-4C23-C144-9708-25EAB401EC8A}"/>
              </a:ext>
            </a:extLst>
          </p:cNvPr>
          <p:cNvSpPr>
            <a:spLocks noGrp="1" noChangeArrowheads="1"/>
          </p:cNvSpPr>
          <p:nvPr>
            <p:ph type="title"/>
          </p:nvPr>
        </p:nvSpPr>
        <p:spPr>
          <a:xfrm>
            <a:off x="423863" y="296863"/>
            <a:ext cx="8334375" cy="417512"/>
          </a:xfrm>
        </p:spPr>
        <p:txBody>
          <a:bodyPr/>
          <a:lstStyle/>
          <a:p>
            <a:r>
              <a:rPr lang="en-US" altLang="en-US"/>
              <a:t>Reading Input from the Console</a:t>
            </a:r>
            <a:endParaRPr lang="en-US" altLang="en-US">
              <a:cs typeface="Times New Roman" panose="02020603050405020304" pitchFamily="18" charset="0"/>
            </a:endParaRPr>
          </a:p>
        </p:txBody>
      </p:sp>
      <p:sp>
        <p:nvSpPr>
          <p:cNvPr id="13316" name="Text Box 3">
            <a:extLst>
              <a:ext uri="{FF2B5EF4-FFF2-40B4-BE49-F238E27FC236}">
                <a16:creationId xmlns:a16="http://schemas.microsoft.com/office/drawing/2014/main" id="{EE4EE704-8433-194F-8305-2C623F3DA92B}"/>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13317" name="Text Box 4">
            <a:extLst>
              <a:ext uri="{FF2B5EF4-FFF2-40B4-BE49-F238E27FC236}">
                <a16:creationId xmlns:a16="http://schemas.microsoft.com/office/drawing/2014/main" id="{14CFD7EA-19C1-FA42-AC66-F6131A08792B}"/>
              </a:ext>
            </a:extLst>
          </p:cNvPr>
          <p:cNvSpPr txBox="1">
            <a:spLocks noChangeArrowheads="1"/>
          </p:cNvSpPr>
          <p:nvPr/>
        </p:nvSpPr>
        <p:spPr bwMode="auto">
          <a:xfrm>
            <a:off x="228600" y="990600"/>
            <a:ext cx="8763000" cy="3446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800">
                <a:cs typeface="Courier New" panose="02070309020205020404" pitchFamily="49" charset="0"/>
              </a:rPr>
              <a:t>1. Create a Scanner object </a:t>
            </a:r>
          </a:p>
          <a:p>
            <a:pPr lvl="1">
              <a:spcBef>
                <a:spcPct val="50000"/>
              </a:spcBef>
              <a:buClrTx/>
              <a:buFontTx/>
              <a:buNone/>
            </a:pPr>
            <a:r>
              <a:rPr lang="en-US" altLang="en-US" sz="2400" b="1">
                <a:latin typeface="Courier New" panose="02070309020205020404" pitchFamily="49" charset="0"/>
                <a:cs typeface="Courier New" panose="02070309020205020404" pitchFamily="49" charset="0"/>
              </a:rPr>
              <a:t>Scanner input = new Scanner(System.in);</a:t>
            </a:r>
            <a:endParaRPr lang="en-US" altLang="en-US" sz="2400" b="1">
              <a:latin typeface="Courier" pitchFamily="2" charset="0"/>
              <a:ea typeface="PMingLiU" panose="02020500000000000000" pitchFamily="18" charset="-120"/>
            </a:endParaRPr>
          </a:p>
          <a:p>
            <a:pPr>
              <a:spcBef>
                <a:spcPct val="50000"/>
              </a:spcBef>
              <a:buClrTx/>
              <a:buSzTx/>
              <a:buFontTx/>
              <a:buNone/>
            </a:pPr>
            <a:r>
              <a:rPr lang="en-US" altLang="en-US" sz="2800">
                <a:cs typeface="Courier New" panose="02070309020205020404" pitchFamily="49" charset="0"/>
              </a:rPr>
              <a:t>2. Use the method</a:t>
            </a:r>
            <a:r>
              <a:rPr lang="en-US" altLang="en-US" sz="2800">
                <a:latin typeface="Palatino" pitchFamily="2" charset="77"/>
                <a:ea typeface="PMingLiU" panose="02020500000000000000" pitchFamily="18" charset="-120"/>
              </a:rPr>
              <a:t> nextDouble() to obtain to a double value. For example,</a:t>
            </a:r>
          </a:p>
          <a:p>
            <a:pPr lvl="1">
              <a:spcBef>
                <a:spcPct val="50000"/>
              </a:spcBef>
              <a:buClrTx/>
              <a:buFontTx/>
              <a:buNone/>
            </a:pPr>
            <a:r>
              <a:rPr lang="en-US" altLang="en-US" sz="2400" b="1">
                <a:latin typeface="Courier New" panose="02070309020205020404" pitchFamily="49" charset="0"/>
                <a:cs typeface="Courier New" panose="02070309020205020404" pitchFamily="49" charset="0"/>
              </a:rPr>
              <a:t>System.out.print("Enter a double value: ");</a:t>
            </a:r>
            <a:endParaRPr lang="en-US" altLang="en-US" sz="2400" b="1">
              <a:latin typeface="Courier" pitchFamily="2" charset="0"/>
              <a:ea typeface="PMingLiU" panose="02020500000000000000" pitchFamily="18" charset="-120"/>
            </a:endParaRPr>
          </a:p>
          <a:p>
            <a:pPr lvl="1">
              <a:spcBef>
                <a:spcPct val="0"/>
              </a:spcBef>
              <a:buClrTx/>
              <a:buFontTx/>
              <a:buNone/>
            </a:pPr>
            <a:r>
              <a:rPr lang="en-US" altLang="en-US" sz="2400" b="1">
                <a:latin typeface="Courier New" panose="02070309020205020404" pitchFamily="49" charset="0"/>
                <a:cs typeface="Courier New" panose="02070309020205020404" pitchFamily="49" charset="0"/>
              </a:rPr>
              <a:t>Scanner input = new Scanner(System.in);</a:t>
            </a:r>
            <a:endParaRPr lang="en-US" altLang="en-US" sz="2400" b="1">
              <a:latin typeface="Courier" pitchFamily="2" charset="0"/>
              <a:ea typeface="PMingLiU" panose="02020500000000000000" pitchFamily="18" charset="-120"/>
            </a:endParaRPr>
          </a:p>
          <a:p>
            <a:pPr lvl="1">
              <a:spcBef>
                <a:spcPct val="0"/>
              </a:spcBef>
              <a:buClrTx/>
              <a:buFontTx/>
              <a:buNone/>
            </a:pPr>
            <a:r>
              <a:rPr lang="en-US" altLang="en-US" sz="2400" b="1">
                <a:latin typeface="Courier New" panose="02070309020205020404" pitchFamily="49" charset="0"/>
                <a:cs typeface="Courier New" panose="02070309020205020404" pitchFamily="49" charset="0"/>
              </a:rPr>
              <a:t>double d = input.nextDouble();</a:t>
            </a:r>
            <a:endParaRPr lang="en-US" altLang="en-US" sz="2400" b="1">
              <a:cs typeface="Courier New" panose="02070309020205020404" pitchFamily="49" charset="0"/>
            </a:endParaRPr>
          </a:p>
        </p:txBody>
      </p:sp>
      <p:sp>
        <p:nvSpPr>
          <p:cNvPr id="13318" name="AutoShape 6">
            <a:hlinkClick r:id="rId2" action="ppaction://program" highlightClick="1"/>
            <a:extLst>
              <a:ext uri="{FF2B5EF4-FFF2-40B4-BE49-F238E27FC236}">
                <a16:creationId xmlns:a16="http://schemas.microsoft.com/office/drawing/2014/main" id="{764861CE-B987-8743-8475-85D0E5B2DE7D}"/>
              </a:ext>
            </a:extLst>
          </p:cNvPr>
          <p:cNvSpPr>
            <a:spLocks noChangeArrowheads="1"/>
          </p:cNvSpPr>
          <p:nvPr/>
        </p:nvSpPr>
        <p:spPr bwMode="auto">
          <a:xfrm>
            <a:off x="7607300" y="5349875"/>
            <a:ext cx="833438" cy="392113"/>
          </a:xfrm>
          <a:prstGeom prst="actionButtonBlank">
            <a:avLst/>
          </a:prstGeom>
          <a:solidFill>
            <a:srgbClr val="38A1BA"/>
          </a:solidFill>
          <a:ln>
            <a:noFill/>
          </a:ln>
          <a:effectLst>
            <a:prstShdw prst="shdw17" dist="17961" dir="2700000">
              <a:srgbClr val="226170"/>
            </a:prstShdw>
          </a:effectLst>
          <a:extLst>
            <a:ext uri="{91240B29-F687-4F45-9708-019B960494DF}">
              <a14:hiddenLine xmlns:a14="http://schemas.microsoft.com/office/drawing/2010/main" w="19050">
                <a:solidFill>
                  <a:schemeClr val="tx1"/>
                </a:solidFill>
                <a:miter lim="800000"/>
                <a:headEnd type="none" w="sm" len="sm"/>
                <a:tailEnd type="none" w="sm" len="sm"/>
              </a14:hiddenLine>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latin typeface="Book Antiqua" panose="02040602050305030304" pitchFamily="18" charset="0"/>
              </a:rPr>
              <a:t>Run</a:t>
            </a:r>
            <a:endParaRPr lang="en-US" altLang="en-US" sz="1800"/>
          </a:p>
        </p:txBody>
      </p:sp>
      <p:sp>
        <p:nvSpPr>
          <p:cNvPr id="13319" name="AutoShape 9">
            <a:hlinkClick r:id="rId3" action="ppaction://program" highlightClick="1"/>
            <a:extLst>
              <a:ext uri="{FF2B5EF4-FFF2-40B4-BE49-F238E27FC236}">
                <a16:creationId xmlns:a16="http://schemas.microsoft.com/office/drawing/2014/main" id="{923679B1-A5AE-B746-89D6-DCFE69645B6F}"/>
              </a:ext>
            </a:extLst>
          </p:cNvPr>
          <p:cNvSpPr>
            <a:spLocks noChangeArrowheads="1"/>
          </p:cNvSpPr>
          <p:nvPr/>
        </p:nvSpPr>
        <p:spPr bwMode="auto">
          <a:xfrm>
            <a:off x="7607300" y="5886450"/>
            <a:ext cx="833438" cy="346075"/>
          </a:xfrm>
          <a:prstGeom prst="actionButtonBlank">
            <a:avLst/>
          </a:prstGeom>
          <a:solidFill>
            <a:srgbClr val="38A1BA"/>
          </a:solidFill>
          <a:ln>
            <a:noFill/>
          </a:ln>
          <a:effectLst>
            <a:prstShdw prst="shdw17" dist="17961" dir="2700000">
              <a:srgbClr val="226170"/>
            </a:prstShdw>
          </a:effectLst>
          <a:extLst>
            <a:ext uri="{91240B29-F687-4F45-9708-019B960494DF}">
              <a14:hiddenLine xmlns:a14="http://schemas.microsoft.com/office/drawing/2010/main" w="19050">
                <a:solidFill>
                  <a:schemeClr val="tx1"/>
                </a:solidFill>
                <a:miter lim="800000"/>
                <a:headEnd type="none" w="sm" len="sm"/>
                <a:tailEnd type="none" w="sm" len="sm"/>
              </a14:hiddenLine>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latin typeface="Book Antiqua" panose="02040602050305030304" pitchFamily="18" charset="0"/>
              </a:rPr>
              <a:t>Run</a:t>
            </a:r>
            <a:endParaRPr lang="en-US" altLang="en-US" sz="1800"/>
          </a:p>
        </p:txBody>
      </p:sp>
      <p:sp>
        <p:nvSpPr>
          <p:cNvPr id="13320" name="Rectangle 12">
            <a:hlinkClick r:id="rId4"/>
            <a:extLst>
              <a:ext uri="{FF2B5EF4-FFF2-40B4-BE49-F238E27FC236}">
                <a16:creationId xmlns:a16="http://schemas.microsoft.com/office/drawing/2014/main" id="{2E7995FF-09CA-7F4A-B658-361106557447}"/>
              </a:ext>
            </a:extLst>
          </p:cNvPr>
          <p:cNvSpPr>
            <a:spLocks noChangeArrowheads="1"/>
          </p:cNvSpPr>
          <p:nvPr/>
        </p:nvSpPr>
        <p:spPr bwMode="auto">
          <a:xfrm>
            <a:off x="4024313" y="5360988"/>
            <a:ext cx="3494087"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ComputeAreaWithConsoleInput</a:t>
            </a:r>
          </a:p>
        </p:txBody>
      </p:sp>
      <p:sp>
        <p:nvSpPr>
          <p:cNvPr id="13321" name="Rectangle 14">
            <a:hlinkClick r:id="rId5"/>
            <a:extLst>
              <a:ext uri="{FF2B5EF4-FFF2-40B4-BE49-F238E27FC236}">
                <a16:creationId xmlns:a16="http://schemas.microsoft.com/office/drawing/2014/main" id="{D2AAAB08-7BE1-4141-B3B4-BFAD35E2A77C}"/>
              </a:ext>
            </a:extLst>
          </p:cNvPr>
          <p:cNvSpPr>
            <a:spLocks noChangeArrowheads="1"/>
          </p:cNvSpPr>
          <p:nvPr/>
        </p:nvSpPr>
        <p:spPr bwMode="auto">
          <a:xfrm>
            <a:off x="4024313" y="5870575"/>
            <a:ext cx="3494087"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ComputeAverage</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4">
            <a:extLst>
              <a:ext uri="{FF2B5EF4-FFF2-40B4-BE49-F238E27FC236}">
                <a16:creationId xmlns:a16="http://schemas.microsoft.com/office/drawing/2014/main" id="{812AF521-F644-2B45-B630-E01F9955B78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4B086C2-E555-3944-8AF4-B4659AD946EF}" type="slidenum">
              <a:rPr lang="en-US" altLang="en-US" sz="1400" smtClean="0"/>
              <a:pPr>
                <a:spcBef>
                  <a:spcPct val="0"/>
                </a:spcBef>
                <a:buClrTx/>
                <a:buSzTx/>
                <a:buFontTx/>
                <a:buNone/>
              </a:pPr>
              <a:t>30</a:t>
            </a:fld>
            <a:endParaRPr lang="en-US" altLang="en-US" sz="1400"/>
          </a:p>
        </p:txBody>
      </p:sp>
      <p:sp>
        <p:nvSpPr>
          <p:cNvPr id="50179" name="Rectangle 2">
            <a:extLst>
              <a:ext uri="{FF2B5EF4-FFF2-40B4-BE49-F238E27FC236}">
                <a16:creationId xmlns:a16="http://schemas.microsoft.com/office/drawing/2014/main" id="{936314D5-A221-6D4A-AF45-9D15305EFFFA}"/>
              </a:ext>
            </a:extLst>
          </p:cNvPr>
          <p:cNvSpPr>
            <a:spLocks noGrp="1" noChangeArrowheads="1"/>
          </p:cNvSpPr>
          <p:nvPr>
            <p:ph type="title"/>
          </p:nvPr>
        </p:nvSpPr>
        <p:spPr>
          <a:xfrm>
            <a:off x="685800" y="381000"/>
            <a:ext cx="7772400" cy="1295400"/>
          </a:xfrm>
        </p:spPr>
        <p:txBody>
          <a:bodyPr/>
          <a:lstStyle/>
          <a:p>
            <a:r>
              <a:rPr lang="en-US" altLang="en-US" sz="4000"/>
              <a:t>Assignment Expressions and Assignment Statements</a:t>
            </a:r>
          </a:p>
        </p:txBody>
      </p:sp>
      <p:sp>
        <p:nvSpPr>
          <p:cNvPr id="50180" name="Rectangle 4">
            <a:extLst>
              <a:ext uri="{FF2B5EF4-FFF2-40B4-BE49-F238E27FC236}">
                <a16:creationId xmlns:a16="http://schemas.microsoft.com/office/drawing/2014/main" id="{9310490D-EDBF-3C4B-813B-F0604FED2294}"/>
              </a:ext>
            </a:extLst>
          </p:cNvPr>
          <p:cNvSpPr>
            <a:spLocks noGrp="1" noChangeArrowheads="1"/>
          </p:cNvSpPr>
          <p:nvPr>
            <p:ph type="body" idx="1"/>
          </p:nvPr>
        </p:nvSpPr>
        <p:spPr>
          <a:xfrm>
            <a:off x="304800" y="1905000"/>
            <a:ext cx="8686800" cy="4114800"/>
          </a:xfrm>
        </p:spPr>
        <p:txBody>
          <a:bodyPr/>
          <a:lstStyle/>
          <a:p>
            <a:pPr marL="0" indent="0">
              <a:buFont typeface="Monotype Sorts" pitchFamily="2" charset="2"/>
              <a:buNone/>
            </a:pPr>
            <a:r>
              <a:rPr lang="en-US" altLang="en-US" sz="2800">
                <a:cs typeface="Times New Roman" panose="02020603050405020304" pitchFamily="18" charset="0"/>
              </a:rPr>
              <a:t>Prior to Java 2, all the expressions can be used as statements. Since Java 2, only the following types of expressions can be statements:</a:t>
            </a:r>
          </a:p>
          <a:p>
            <a:pPr marL="0" indent="0">
              <a:buFont typeface="Monotype Sorts" pitchFamily="2" charset="2"/>
              <a:buNone/>
            </a:pPr>
            <a:r>
              <a:rPr lang="en-US" altLang="en-US" sz="2800">
                <a:cs typeface="Times New Roman" panose="02020603050405020304" pitchFamily="18" charset="0"/>
              </a:rPr>
              <a:t>variable op= expression; // Where op is +, -, *, /, or %</a:t>
            </a:r>
          </a:p>
          <a:p>
            <a:pPr marL="0" indent="0">
              <a:buFont typeface="Monotype Sorts" pitchFamily="2" charset="2"/>
              <a:buNone/>
            </a:pPr>
            <a:r>
              <a:rPr lang="en-US" altLang="en-US" sz="2800">
                <a:cs typeface="Times New Roman" panose="02020603050405020304" pitchFamily="18" charset="0"/>
              </a:rPr>
              <a:t>++variable;</a:t>
            </a:r>
          </a:p>
          <a:p>
            <a:pPr marL="0" indent="0">
              <a:buFont typeface="Monotype Sorts" pitchFamily="2" charset="2"/>
              <a:buNone/>
            </a:pPr>
            <a:r>
              <a:rPr lang="en-US" altLang="en-US" sz="2800">
                <a:cs typeface="Times New Roman" panose="02020603050405020304" pitchFamily="18" charset="0"/>
              </a:rPr>
              <a:t>variable++;</a:t>
            </a:r>
          </a:p>
          <a:p>
            <a:pPr marL="0" indent="0">
              <a:buFont typeface="Monotype Sorts" pitchFamily="2" charset="2"/>
              <a:buNone/>
            </a:pPr>
            <a:r>
              <a:rPr lang="en-US" altLang="en-US" sz="2800">
                <a:cs typeface="Times New Roman" panose="02020603050405020304" pitchFamily="18" charset="0"/>
              </a:rPr>
              <a:t>--variable;</a:t>
            </a:r>
          </a:p>
          <a:p>
            <a:pPr marL="0" indent="0">
              <a:buFont typeface="Monotype Sorts" pitchFamily="2" charset="2"/>
              <a:buNone/>
            </a:pPr>
            <a:r>
              <a:rPr lang="en-US" altLang="en-US" sz="2800">
                <a:cs typeface="Times New Roman" panose="02020603050405020304" pitchFamily="18" charset="0"/>
              </a:rPr>
              <a:t>variable--;</a:t>
            </a:r>
            <a:endParaRPr lang="en-US" altLang="en-US" sz="280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4">
            <a:extLst>
              <a:ext uri="{FF2B5EF4-FFF2-40B4-BE49-F238E27FC236}">
                <a16:creationId xmlns:a16="http://schemas.microsoft.com/office/drawing/2014/main" id="{3747A064-8F32-8847-B49B-7F3C5FAF2276}"/>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137D0A5-558A-514B-BF37-6999C18A0F41}" type="slidenum">
              <a:rPr lang="en-US" altLang="en-US" sz="1400" smtClean="0"/>
              <a:pPr>
                <a:spcBef>
                  <a:spcPct val="0"/>
                </a:spcBef>
                <a:buClrTx/>
                <a:buSzTx/>
                <a:buFontTx/>
                <a:buNone/>
              </a:pPr>
              <a:t>31</a:t>
            </a:fld>
            <a:endParaRPr lang="en-US" altLang="en-US" sz="1400"/>
          </a:p>
        </p:txBody>
      </p:sp>
      <p:sp>
        <p:nvSpPr>
          <p:cNvPr id="52227" name="Rectangle 2">
            <a:extLst>
              <a:ext uri="{FF2B5EF4-FFF2-40B4-BE49-F238E27FC236}">
                <a16:creationId xmlns:a16="http://schemas.microsoft.com/office/drawing/2014/main" id="{CBE503F4-93C5-7047-A7C6-DE2779D0E381}"/>
              </a:ext>
            </a:extLst>
          </p:cNvPr>
          <p:cNvSpPr>
            <a:spLocks noGrp="1" noChangeArrowheads="1"/>
          </p:cNvSpPr>
          <p:nvPr>
            <p:ph type="title"/>
          </p:nvPr>
        </p:nvSpPr>
        <p:spPr>
          <a:xfrm>
            <a:off x="685800" y="0"/>
            <a:ext cx="7772400" cy="1428750"/>
          </a:xfrm>
        </p:spPr>
        <p:txBody>
          <a:bodyPr/>
          <a:lstStyle/>
          <a:p>
            <a:r>
              <a:rPr lang="en-US" altLang="en-US"/>
              <a:t>Numeric Type Conversion</a:t>
            </a:r>
          </a:p>
        </p:txBody>
      </p:sp>
      <p:sp>
        <p:nvSpPr>
          <p:cNvPr id="52228" name="Rectangle 3">
            <a:extLst>
              <a:ext uri="{FF2B5EF4-FFF2-40B4-BE49-F238E27FC236}">
                <a16:creationId xmlns:a16="http://schemas.microsoft.com/office/drawing/2014/main" id="{5B946363-4535-214F-A56D-22ADCABF2F8F}"/>
              </a:ext>
            </a:extLst>
          </p:cNvPr>
          <p:cNvSpPr>
            <a:spLocks noGrp="1" noChangeArrowheads="1"/>
          </p:cNvSpPr>
          <p:nvPr>
            <p:ph type="body" idx="1"/>
          </p:nvPr>
        </p:nvSpPr>
        <p:spPr>
          <a:xfrm>
            <a:off x="381000" y="1371600"/>
            <a:ext cx="8458200" cy="4495800"/>
          </a:xfrm>
        </p:spPr>
        <p:txBody>
          <a:bodyPr/>
          <a:lstStyle/>
          <a:p>
            <a:pPr algn="just">
              <a:buFont typeface="Monotype Sorts" pitchFamily="2" charset="2"/>
              <a:buNone/>
            </a:pPr>
            <a:r>
              <a:rPr lang="en-US" altLang="en-US" sz="3600"/>
              <a:t>Consider the following statements:</a:t>
            </a:r>
          </a:p>
          <a:p>
            <a:pPr algn="just">
              <a:spcBef>
                <a:spcPct val="100000"/>
              </a:spcBef>
              <a:buFont typeface="Monotype Sorts" pitchFamily="2" charset="2"/>
              <a:buNone/>
            </a:pPr>
            <a:r>
              <a:rPr lang="en-US" altLang="en-US">
                <a:latin typeface="Courier New" panose="02070309020205020404" pitchFamily="49" charset="0"/>
              </a:rPr>
              <a:t>byte i = 100;</a:t>
            </a:r>
          </a:p>
          <a:p>
            <a:pPr algn="just">
              <a:buFont typeface="Monotype Sorts" pitchFamily="2" charset="2"/>
              <a:buNone/>
            </a:pPr>
            <a:r>
              <a:rPr lang="en-US" altLang="en-US">
                <a:latin typeface="Courier New" panose="02070309020205020404" pitchFamily="49" charset="0"/>
              </a:rPr>
              <a:t>long k = i * 3 + 4;</a:t>
            </a:r>
          </a:p>
          <a:p>
            <a:pPr algn="just">
              <a:buFont typeface="Monotype Sorts" pitchFamily="2" charset="2"/>
              <a:buNone/>
            </a:pPr>
            <a:r>
              <a:rPr lang="en-US" altLang="en-US">
                <a:latin typeface="Courier New" panose="02070309020205020404" pitchFamily="49" charset="0"/>
              </a:rPr>
              <a:t>double d = i * 3.1 + k / 2;</a:t>
            </a:r>
          </a:p>
          <a:p>
            <a:pPr algn="just">
              <a:buFont typeface="Monotype Sorts" pitchFamily="2" charset="2"/>
              <a:buNone/>
            </a:pPr>
            <a:endParaRPr lang="en-US" altLang="en-US" sz="3600">
              <a:latin typeface="Book Antiqua" panose="02040602050305030304" pitchFamily="18" charset="0"/>
            </a:endParaRP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4">
            <a:extLst>
              <a:ext uri="{FF2B5EF4-FFF2-40B4-BE49-F238E27FC236}">
                <a16:creationId xmlns:a16="http://schemas.microsoft.com/office/drawing/2014/main" id="{6026F245-304C-BD40-81B4-317AC622EC6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C9FAF13-419B-3E4C-9E72-19243FAF8E9C}" type="slidenum">
              <a:rPr lang="en-US" altLang="en-US" sz="1400" smtClean="0"/>
              <a:pPr>
                <a:spcBef>
                  <a:spcPct val="0"/>
                </a:spcBef>
                <a:buClrTx/>
                <a:buSzTx/>
                <a:buFontTx/>
                <a:buNone/>
              </a:pPr>
              <a:t>32</a:t>
            </a:fld>
            <a:endParaRPr lang="en-US" altLang="en-US" sz="1400"/>
          </a:p>
        </p:txBody>
      </p:sp>
      <p:sp>
        <p:nvSpPr>
          <p:cNvPr id="53251" name="Rectangle 2">
            <a:extLst>
              <a:ext uri="{FF2B5EF4-FFF2-40B4-BE49-F238E27FC236}">
                <a16:creationId xmlns:a16="http://schemas.microsoft.com/office/drawing/2014/main" id="{6EAB56B7-45F4-8444-9776-24A0D1F3A09F}"/>
              </a:ext>
            </a:extLst>
          </p:cNvPr>
          <p:cNvSpPr>
            <a:spLocks noGrp="1" noChangeArrowheads="1"/>
          </p:cNvSpPr>
          <p:nvPr>
            <p:ph type="title"/>
          </p:nvPr>
        </p:nvSpPr>
        <p:spPr>
          <a:xfrm>
            <a:off x="609600" y="228600"/>
            <a:ext cx="7772400" cy="762000"/>
          </a:xfrm>
        </p:spPr>
        <p:txBody>
          <a:bodyPr/>
          <a:lstStyle/>
          <a:p>
            <a:r>
              <a:rPr lang="en-US" altLang="en-US"/>
              <a:t>Conversion Rules</a:t>
            </a:r>
          </a:p>
        </p:txBody>
      </p:sp>
      <p:sp>
        <p:nvSpPr>
          <p:cNvPr id="53252" name="Rectangle 3">
            <a:extLst>
              <a:ext uri="{FF2B5EF4-FFF2-40B4-BE49-F238E27FC236}">
                <a16:creationId xmlns:a16="http://schemas.microsoft.com/office/drawing/2014/main" id="{8601FA48-A0E3-1D46-9E68-D034E553AB9C}"/>
              </a:ext>
            </a:extLst>
          </p:cNvPr>
          <p:cNvSpPr>
            <a:spLocks noGrp="1" noChangeArrowheads="1"/>
          </p:cNvSpPr>
          <p:nvPr>
            <p:ph type="body" idx="1"/>
          </p:nvPr>
        </p:nvSpPr>
        <p:spPr>
          <a:xfrm>
            <a:off x="304800" y="1143000"/>
            <a:ext cx="8534400" cy="5181600"/>
          </a:xfrm>
        </p:spPr>
        <p:txBody>
          <a:bodyPr/>
          <a:lstStyle/>
          <a:p>
            <a:pPr marL="630238" indent="-630238">
              <a:spcBef>
                <a:spcPct val="0"/>
              </a:spcBef>
              <a:buFont typeface="Monotype Sorts" pitchFamily="2" charset="2"/>
              <a:buNone/>
            </a:pPr>
            <a:r>
              <a:rPr lang="en-US" altLang="en-US" sz="2800"/>
              <a:t>	When performing a binary operation involving two operands of different types, Java automatically converts the operand based on the following rules:</a:t>
            </a:r>
          </a:p>
          <a:p>
            <a:pPr marL="630238" indent="-630238">
              <a:spcBef>
                <a:spcPct val="0"/>
              </a:spcBef>
              <a:buClrTx/>
              <a:buSzTx/>
              <a:buFontTx/>
              <a:buNone/>
            </a:pPr>
            <a:r>
              <a:rPr lang="en-US" altLang="en-US" sz="2800"/>
              <a:t> </a:t>
            </a:r>
          </a:p>
          <a:p>
            <a:pPr marL="630238" indent="-630238">
              <a:spcBef>
                <a:spcPct val="0"/>
              </a:spcBef>
              <a:buClrTx/>
              <a:buSzTx/>
              <a:buFontTx/>
              <a:buNone/>
            </a:pPr>
            <a:r>
              <a:rPr lang="en-US" altLang="en-US" sz="2800"/>
              <a:t>1.    If one of the operands is double, the other is converted into double.</a:t>
            </a:r>
          </a:p>
          <a:p>
            <a:pPr marL="630238" indent="-630238">
              <a:spcBef>
                <a:spcPct val="0"/>
              </a:spcBef>
              <a:buClrTx/>
              <a:buSzTx/>
              <a:buFontTx/>
              <a:buNone/>
            </a:pPr>
            <a:r>
              <a:rPr lang="en-US" altLang="en-US" sz="2800"/>
              <a:t>2.    Otherwise, if one of the operands is float, the other is converted into float.</a:t>
            </a:r>
          </a:p>
          <a:p>
            <a:pPr marL="630238" indent="-630238">
              <a:spcBef>
                <a:spcPct val="0"/>
              </a:spcBef>
              <a:buClrTx/>
              <a:buSzTx/>
              <a:buFontTx/>
              <a:buNone/>
            </a:pPr>
            <a:r>
              <a:rPr lang="en-US" altLang="en-US" sz="2800"/>
              <a:t>3.    Otherwise, if one of the operands is long, the other is converted into long.</a:t>
            </a:r>
          </a:p>
          <a:p>
            <a:pPr marL="630238" indent="-630238">
              <a:spcBef>
                <a:spcPct val="0"/>
              </a:spcBef>
              <a:buClrTx/>
              <a:buSzTx/>
              <a:buFontTx/>
              <a:buNone/>
            </a:pPr>
            <a:r>
              <a:rPr lang="en-US" altLang="en-US" sz="2800"/>
              <a:t>4.    Otherwise, both operands are converted into int.</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4">
            <a:extLst>
              <a:ext uri="{FF2B5EF4-FFF2-40B4-BE49-F238E27FC236}">
                <a16:creationId xmlns:a16="http://schemas.microsoft.com/office/drawing/2014/main" id="{DF4092FC-5C76-6040-98EB-3702F8D9416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A5812113-B235-9449-B5D7-5F3F3CC6A8EB}" type="slidenum">
              <a:rPr lang="en-US" altLang="en-US" sz="1400" smtClean="0"/>
              <a:pPr>
                <a:spcBef>
                  <a:spcPct val="0"/>
                </a:spcBef>
                <a:buClrTx/>
                <a:buSzTx/>
                <a:buFontTx/>
                <a:buNone/>
              </a:pPr>
              <a:t>33</a:t>
            </a:fld>
            <a:endParaRPr lang="en-US" altLang="en-US" sz="1400"/>
          </a:p>
        </p:txBody>
      </p:sp>
      <p:sp>
        <p:nvSpPr>
          <p:cNvPr id="54275" name="Rectangle 2">
            <a:extLst>
              <a:ext uri="{FF2B5EF4-FFF2-40B4-BE49-F238E27FC236}">
                <a16:creationId xmlns:a16="http://schemas.microsoft.com/office/drawing/2014/main" id="{2C00F68E-492B-CF40-BBC2-BA6509B572BB}"/>
              </a:ext>
            </a:extLst>
          </p:cNvPr>
          <p:cNvSpPr>
            <a:spLocks noGrp="1" noChangeArrowheads="1"/>
          </p:cNvSpPr>
          <p:nvPr>
            <p:ph type="title"/>
          </p:nvPr>
        </p:nvSpPr>
        <p:spPr>
          <a:xfrm>
            <a:off x="685800" y="203200"/>
            <a:ext cx="7772400" cy="652463"/>
          </a:xfrm>
        </p:spPr>
        <p:txBody>
          <a:bodyPr/>
          <a:lstStyle/>
          <a:p>
            <a:r>
              <a:rPr lang="en-US" altLang="en-US" sz="4000"/>
              <a:t>Type Casting</a:t>
            </a:r>
          </a:p>
        </p:txBody>
      </p:sp>
      <p:sp>
        <p:nvSpPr>
          <p:cNvPr id="54276" name="Rectangle 3">
            <a:extLst>
              <a:ext uri="{FF2B5EF4-FFF2-40B4-BE49-F238E27FC236}">
                <a16:creationId xmlns:a16="http://schemas.microsoft.com/office/drawing/2014/main" id="{2371FDCF-0DD4-1641-9615-EA470B3313D1}"/>
              </a:ext>
            </a:extLst>
          </p:cNvPr>
          <p:cNvSpPr>
            <a:spLocks noGrp="1" noChangeArrowheads="1"/>
          </p:cNvSpPr>
          <p:nvPr>
            <p:ph type="body" idx="1"/>
          </p:nvPr>
        </p:nvSpPr>
        <p:spPr>
          <a:xfrm>
            <a:off x="231775" y="1085850"/>
            <a:ext cx="8610600" cy="3173413"/>
          </a:xfrm>
        </p:spPr>
        <p:txBody>
          <a:bodyPr/>
          <a:lstStyle/>
          <a:p>
            <a:pPr algn="just">
              <a:lnSpc>
                <a:spcPct val="80000"/>
              </a:lnSpc>
              <a:buFont typeface="Monotype Sorts" pitchFamily="2" charset="2"/>
              <a:buNone/>
            </a:pPr>
            <a:r>
              <a:rPr lang="en-US" altLang="en-US" sz="2600"/>
              <a:t>Implicit casting</a:t>
            </a:r>
          </a:p>
          <a:p>
            <a:pPr>
              <a:lnSpc>
                <a:spcPct val="80000"/>
              </a:lnSpc>
              <a:buFont typeface="Monotype Sorts" pitchFamily="2" charset="2"/>
              <a:buNone/>
            </a:pPr>
            <a:r>
              <a:rPr lang="en-US" altLang="en-US" sz="2600" b="1">
                <a:latin typeface="Courier New" panose="02070309020205020404" pitchFamily="49" charset="0"/>
              </a:rPr>
              <a:t>  double d = 3; </a:t>
            </a:r>
            <a:r>
              <a:rPr lang="en-US" altLang="en-US" sz="2600"/>
              <a:t>(type widening)</a:t>
            </a:r>
          </a:p>
          <a:p>
            <a:pPr algn="just">
              <a:lnSpc>
                <a:spcPct val="80000"/>
              </a:lnSpc>
              <a:buFont typeface="Monotype Sorts" pitchFamily="2" charset="2"/>
              <a:buNone/>
            </a:pPr>
            <a:endParaRPr lang="en-US" altLang="en-US" sz="2600">
              <a:latin typeface="Courier New" panose="02070309020205020404" pitchFamily="49" charset="0"/>
            </a:endParaRPr>
          </a:p>
          <a:p>
            <a:pPr algn="just">
              <a:lnSpc>
                <a:spcPct val="80000"/>
              </a:lnSpc>
              <a:buFont typeface="Monotype Sorts" pitchFamily="2" charset="2"/>
              <a:buNone/>
            </a:pPr>
            <a:r>
              <a:rPr lang="en-US" altLang="en-US" sz="2600"/>
              <a:t>Explicit casting</a:t>
            </a:r>
          </a:p>
          <a:p>
            <a:pPr>
              <a:lnSpc>
                <a:spcPct val="80000"/>
              </a:lnSpc>
              <a:buFont typeface="Monotype Sorts" pitchFamily="2" charset="2"/>
              <a:buNone/>
            </a:pPr>
            <a:r>
              <a:rPr lang="en-US" altLang="en-US" sz="2600" b="1">
                <a:latin typeface="Courier New" panose="02070309020205020404" pitchFamily="49" charset="0"/>
              </a:rPr>
              <a:t>  int i = (int)3.0; </a:t>
            </a:r>
            <a:r>
              <a:rPr lang="en-US" altLang="en-US" sz="2600"/>
              <a:t>(type narrowing)</a:t>
            </a:r>
          </a:p>
          <a:p>
            <a:pPr>
              <a:lnSpc>
                <a:spcPct val="80000"/>
              </a:lnSpc>
              <a:buFont typeface="Monotype Sorts" pitchFamily="2" charset="2"/>
              <a:buNone/>
            </a:pPr>
            <a:r>
              <a:rPr lang="en-US" altLang="en-US" sz="2600" b="1">
                <a:latin typeface="Courier New" panose="02070309020205020404" pitchFamily="49" charset="0"/>
              </a:rPr>
              <a:t>  int i = (int)3.9; </a:t>
            </a:r>
            <a:r>
              <a:rPr lang="en-US" altLang="en-US" sz="2600"/>
              <a:t>(Fraction part is truncated)</a:t>
            </a:r>
          </a:p>
          <a:p>
            <a:pPr>
              <a:lnSpc>
                <a:spcPct val="80000"/>
              </a:lnSpc>
              <a:buFont typeface="Monotype Sorts" pitchFamily="2" charset="2"/>
              <a:buNone/>
            </a:pPr>
            <a:r>
              <a:rPr lang="en-US" altLang="en-US" sz="2600"/>
              <a:t> </a:t>
            </a:r>
          </a:p>
          <a:p>
            <a:pPr algn="just">
              <a:lnSpc>
                <a:spcPct val="80000"/>
              </a:lnSpc>
              <a:buFont typeface="Monotype Sorts" pitchFamily="2" charset="2"/>
              <a:buNone/>
            </a:pPr>
            <a:r>
              <a:rPr lang="en-US" altLang="en-US" sz="2600"/>
              <a:t>What is wrong?	int x = 5 / 2.0;</a:t>
            </a:r>
          </a:p>
        </p:txBody>
      </p:sp>
      <p:sp>
        <p:nvSpPr>
          <p:cNvPr id="54277" name="Rectangle 7">
            <a:extLst>
              <a:ext uri="{FF2B5EF4-FFF2-40B4-BE49-F238E27FC236}">
                <a16:creationId xmlns:a16="http://schemas.microsoft.com/office/drawing/2014/main" id="{6D56DFAA-03CA-AB4E-842F-F35CC498F5AB}"/>
              </a:ext>
            </a:extLst>
          </p:cNvPr>
          <p:cNvSpPr>
            <a:spLocks noChangeArrowheads="1"/>
          </p:cNvSpPr>
          <p:nvPr/>
        </p:nvSpPr>
        <p:spPr bwMode="auto">
          <a:xfrm>
            <a:off x="0" y="30591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54278" name="Object 6">
            <a:extLst>
              <a:ext uri="{FF2B5EF4-FFF2-40B4-BE49-F238E27FC236}">
                <a16:creationId xmlns:a16="http://schemas.microsoft.com/office/drawing/2014/main" id="{66FD355A-5E4D-824E-8AEF-6144FA06A00E}"/>
              </a:ext>
            </a:extLst>
          </p:cNvPr>
          <p:cNvGraphicFramePr>
            <a:graphicFrameLocks noChangeAspect="1"/>
          </p:cNvGraphicFramePr>
          <p:nvPr/>
        </p:nvGraphicFramePr>
        <p:xfrm>
          <a:off x="544513" y="4505325"/>
          <a:ext cx="7861300" cy="1717675"/>
        </p:xfrm>
        <a:graphic>
          <a:graphicData uri="http://schemas.openxmlformats.org/presentationml/2006/ole">
            <mc:AlternateContent xmlns:mc="http://schemas.openxmlformats.org/markup-compatibility/2006">
              <mc:Choice xmlns:v="urn:schemas-microsoft-com:vml" Requires="v">
                <p:oleObj spid="_x0000_s54291" name="Picture" r:id="rId3" imgW="2438400" imgH="533400" progId="Word.Picture.8">
                  <p:embed/>
                </p:oleObj>
              </mc:Choice>
              <mc:Fallback>
                <p:oleObj name="Picture" r:id="rId3" imgW="2438400" imgH="533400" progId="Word.Picture.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513" y="4505325"/>
                        <a:ext cx="7861300" cy="171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4">
            <a:extLst>
              <a:ext uri="{FF2B5EF4-FFF2-40B4-BE49-F238E27FC236}">
                <a16:creationId xmlns:a16="http://schemas.microsoft.com/office/drawing/2014/main" id="{FA52C460-F4AD-5340-B57A-04E790BA7B9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940205A-56BA-B94D-9F85-9BAE99DA5E57}" type="slidenum">
              <a:rPr lang="en-US" altLang="en-US" sz="1400" smtClean="0"/>
              <a:pPr>
                <a:spcBef>
                  <a:spcPct val="0"/>
                </a:spcBef>
                <a:buClrTx/>
                <a:buSzTx/>
                <a:buFontTx/>
                <a:buNone/>
              </a:pPr>
              <a:t>34</a:t>
            </a:fld>
            <a:endParaRPr lang="en-US" altLang="en-US" sz="1400"/>
          </a:p>
        </p:txBody>
      </p:sp>
      <p:sp>
        <p:nvSpPr>
          <p:cNvPr id="55299" name="Rectangle 2">
            <a:extLst>
              <a:ext uri="{FF2B5EF4-FFF2-40B4-BE49-F238E27FC236}">
                <a16:creationId xmlns:a16="http://schemas.microsoft.com/office/drawing/2014/main" id="{C1102DDF-6A5F-6F48-A6B2-35E3EBC3B59A}"/>
              </a:ext>
            </a:extLst>
          </p:cNvPr>
          <p:cNvSpPr>
            <a:spLocks noGrp="1" noChangeArrowheads="1"/>
          </p:cNvSpPr>
          <p:nvPr>
            <p:ph type="title"/>
          </p:nvPr>
        </p:nvSpPr>
        <p:spPr>
          <a:xfrm>
            <a:off x="693738" y="357188"/>
            <a:ext cx="7880350" cy="1317625"/>
          </a:xfrm>
        </p:spPr>
        <p:txBody>
          <a:bodyPr/>
          <a:lstStyle/>
          <a:p>
            <a:r>
              <a:rPr lang="en-US" altLang="en-US" sz="4000"/>
              <a:t>Problem: Keeping Two Digits After Decimal Points</a:t>
            </a:r>
          </a:p>
        </p:txBody>
      </p:sp>
      <p:sp>
        <p:nvSpPr>
          <p:cNvPr id="55300" name="Rectangle 3">
            <a:extLst>
              <a:ext uri="{FF2B5EF4-FFF2-40B4-BE49-F238E27FC236}">
                <a16:creationId xmlns:a16="http://schemas.microsoft.com/office/drawing/2014/main" id="{FBAD4554-F406-9E4C-A24D-5741CA9855CE}"/>
              </a:ext>
            </a:extLst>
          </p:cNvPr>
          <p:cNvSpPr>
            <a:spLocks noGrp="1" noChangeArrowheads="1"/>
          </p:cNvSpPr>
          <p:nvPr>
            <p:ph type="body" idx="1"/>
          </p:nvPr>
        </p:nvSpPr>
        <p:spPr>
          <a:xfrm>
            <a:off x="228600" y="2084388"/>
            <a:ext cx="8686800" cy="998537"/>
          </a:xfrm>
        </p:spPr>
        <p:txBody>
          <a:bodyPr/>
          <a:lstStyle/>
          <a:p>
            <a:pPr marL="0" indent="0">
              <a:lnSpc>
                <a:spcPct val="90000"/>
              </a:lnSpc>
              <a:spcBef>
                <a:spcPct val="0"/>
              </a:spcBef>
              <a:buFont typeface="Monotype Sorts" pitchFamily="2" charset="2"/>
              <a:buNone/>
            </a:pPr>
            <a:r>
              <a:rPr lang="en-US" altLang="en-US"/>
              <a:t>Write a program that displays the sales tax with two digits after the decimal point.</a:t>
            </a:r>
          </a:p>
        </p:txBody>
      </p:sp>
      <p:sp>
        <p:nvSpPr>
          <p:cNvPr id="55301" name="Rectangle 4">
            <a:extLst>
              <a:ext uri="{FF2B5EF4-FFF2-40B4-BE49-F238E27FC236}">
                <a16:creationId xmlns:a16="http://schemas.microsoft.com/office/drawing/2014/main" id="{7660C5DD-802E-E345-AFBC-9BF9CD3232C5}"/>
              </a:ext>
            </a:extLst>
          </p:cNvPr>
          <p:cNvSpPr>
            <a:spLocks noChangeArrowheads="1"/>
          </p:cNvSpPr>
          <p:nvPr/>
        </p:nvSpPr>
        <p:spPr bwMode="auto">
          <a:xfrm>
            <a:off x="2190750" y="28813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55302" name="AutoShape 6">
            <a:hlinkClick r:id="rId2" action="ppaction://program" highlightClick="1"/>
            <a:extLst>
              <a:ext uri="{FF2B5EF4-FFF2-40B4-BE49-F238E27FC236}">
                <a16:creationId xmlns:a16="http://schemas.microsoft.com/office/drawing/2014/main" id="{4141F594-819C-A84F-99ED-B833B2C9E539}"/>
              </a:ext>
            </a:extLst>
          </p:cNvPr>
          <p:cNvSpPr>
            <a:spLocks noChangeArrowheads="1"/>
          </p:cNvSpPr>
          <p:nvPr/>
        </p:nvSpPr>
        <p:spPr bwMode="auto">
          <a:xfrm>
            <a:off x="6607175" y="5172075"/>
            <a:ext cx="730250" cy="379413"/>
          </a:xfrm>
          <a:prstGeom prst="actionButtonBlank">
            <a:avLst/>
          </a:prstGeom>
          <a:solidFill>
            <a:srgbClr val="38A1BA"/>
          </a:solidFill>
          <a:ln>
            <a:noFill/>
          </a:ln>
          <a:effectLst>
            <a:prstShdw prst="shdw17" dist="17961" dir="2700000">
              <a:srgbClr val="226170"/>
            </a:prstShdw>
          </a:effectLst>
          <a:extLst>
            <a:ext uri="{91240B29-F687-4F45-9708-019B960494DF}">
              <a14:hiddenLine xmlns:a14="http://schemas.microsoft.com/office/drawing/2010/main" w="19050">
                <a:solidFill>
                  <a:schemeClr val="tx1"/>
                </a:solidFill>
                <a:miter lim="800000"/>
                <a:headEnd type="none" w="sm" len="sm"/>
                <a:tailEnd type="none" w="sm" len="sm"/>
              </a14:hiddenLine>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latin typeface="Book Antiqua" panose="02040602050305030304" pitchFamily="18" charset="0"/>
              </a:rPr>
              <a:t>Run</a:t>
            </a:r>
            <a:endParaRPr lang="en-US" altLang="en-US" sz="2000"/>
          </a:p>
        </p:txBody>
      </p:sp>
      <p:sp>
        <p:nvSpPr>
          <p:cNvPr id="55303" name="Rectangle 7">
            <a:extLst>
              <a:ext uri="{FF2B5EF4-FFF2-40B4-BE49-F238E27FC236}">
                <a16:creationId xmlns:a16="http://schemas.microsoft.com/office/drawing/2014/main" id="{9F921921-C9B5-5C47-98C8-BB36769EF738}"/>
              </a:ext>
            </a:extLst>
          </p:cNvPr>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55304" name="Rectangle 9">
            <a:hlinkClick r:id="rId3"/>
            <a:extLst>
              <a:ext uri="{FF2B5EF4-FFF2-40B4-BE49-F238E27FC236}">
                <a16:creationId xmlns:a16="http://schemas.microsoft.com/office/drawing/2014/main" id="{B04AC0C0-9641-944C-A1A2-724EEB112DFF}"/>
              </a:ext>
            </a:extLst>
          </p:cNvPr>
          <p:cNvSpPr>
            <a:spLocks noChangeArrowheads="1"/>
          </p:cNvSpPr>
          <p:nvPr/>
        </p:nvSpPr>
        <p:spPr bwMode="auto">
          <a:xfrm>
            <a:off x="5224463" y="5170488"/>
            <a:ext cx="1277937"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dirty="0" err="1"/>
              <a:t>SalesTax</a:t>
            </a:r>
            <a:endParaRPr lang="en-US" altLang="en-US" sz="2000" dirty="0"/>
          </a:p>
        </p:txBody>
      </p:sp>
      <p:sp>
        <p:nvSpPr>
          <p:cNvPr id="2" name="Rectangle 1">
            <a:extLst>
              <a:ext uri="{FF2B5EF4-FFF2-40B4-BE49-F238E27FC236}">
                <a16:creationId xmlns:a16="http://schemas.microsoft.com/office/drawing/2014/main" id="{DEC785D1-6FE1-054D-909F-8191F7FF3160}"/>
              </a:ext>
            </a:extLst>
          </p:cNvPr>
          <p:cNvSpPr/>
          <p:nvPr/>
        </p:nvSpPr>
        <p:spPr>
          <a:xfrm>
            <a:off x="710032" y="3314700"/>
            <a:ext cx="5321357" cy="2308324"/>
          </a:xfrm>
          <a:prstGeom prst="rect">
            <a:avLst/>
          </a:prstGeom>
        </p:spPr>
        <p:txBody>
          <a:bodyPr wrap="square">
            <a:spAutoFit/>
          </a:bodyPr>
          <a:lstStyle/>
          <a:p>
            <a:r>
              <a:rPr lang="en-US" b="1" dirty="0">
                <a:solidFill>
                  <a:srgbClr val="000FD6"/>
                </a:solidFill>
                <a:effectLst/>
              </a:rPr>
              <a:t>public</a:t>
            </a:r>
            <a:r>
              <a:rPr lang="en-US" dirty="0"/>
              <a:t> </a:t>
            </a:r>
            <a:r>
              <a:rPr lang="en-US" b="1" dirty="0">
                <a:solidFill>
                  <a:srgbClr val="000FD6"/>
                </a:solidFill>
                <a:effectLst/>
              </a:rPr>
              <a:t>class</a:t>
            </a:r>
            <a:r>
              <a:rPr lang="en-US" dirty="0"/>
              <a:t> </a:t>
            </a:r>
            <a:r>
              <a:rPr lang="en-US" dirty="0" err="1"/>
              <a:t>SalesTax</a:t>
            </a:r>
            <a:r>
              <a:rPr lang="en-US" dirty="0"/>
              <a:t> {</a:t>
            </a:r>
          </a:p>
          <a:p>
            <a:r>
              <a:rPr lang="en-US" dirty="0"/>
              <a:t>   </a:t>
            </a:r>
            <a:r>
              <a:rPr lang="en-US" b="1" dirty="0">
                <a:solidFill>
                  <a:srgbClr val="000FD6"/>
                </a:solidFill>
                <a:effectLst/>
              </a:rPr>
              <a:t>public</a:t>
            </a:r>
            <a:r>
              <a:rPr lang="en-US" dirty="0"/>
              <a:t> </a:t>
            </a:r>
            <a:r>
              <a:rPr lang="en-US" b="1" dirty="0">
                <a:solidFill>
                  <a:srgbClr val="000FD6"/>
                </a:solidFill>
                <a:effectLst/>
              </a:rPr>
              <a:t>static</a:t>
            </a:r>
            <a:r>
              <a:rPr lang="en-US" dirty="0"/>
              <a:t> </a:t>
            </a:r>
            <a:r>
              <a:rPr lang="en-US" b="1" dirty="0">
                <a:solidFill>
                  <a:srgbClr val="000FD6"/>
                </a:solidFill>
                <a:effectLst/>
              </a:rPr>
              <a:t>void</a:t>
            </a:r>
            <a:r>
              <a:rPr lang="en-US" dirty="0"/>
              <a:t> main(String[] </a:t>
            </a:r>
            <a:r>
              <a:rPr lang="en-US" dirty="0" err="1"/>
              <a:t>args</a:t>
            </a:r>
            <a:r>
              <a:rPr lang="en-US" dirty="0"/>
              <a:t>) { </a:t>
            </a:r>
          </a:p>
          <a:p>
            <a:r>
              <a:rPr lang="en-US" dirty="0"/>
              <a:t>      Scanner        input = </a:t>
            </a:r>
            <a:r>
              <a:rPr lang="en-US" b="1" dirty="0">
                <a:solidFill>
                  <a:srgbClr val="000FD6"/>
                </a:solidFill>
                <a:effectLst/>
              </a:rPr>
              <a:t>new</a:t>
            </a:r>
            <a:r>
              <a:rPr lang="en-US" dirty="0"/>
              <a:t> Scanner(</a:t>
            </a:r>
            <a:r>
              <a:rPr lang="en-US" dirty="0" err="1"/>
              <a:t>System.in</a:t>
            </a:r>
            <a:r>
              <a:rPr lang="en-US" dirty="0"/>
              <a:t>);    </a:t>
            </a:r>
          </a:p>
          <a:p>
            <a:r>
              <a:rPr lang="en-US" dirty="0"/>
              <a:t>      </a:t>
            </a:r>
            <a:r>
              <a:rPr lang="en-US" dirty="0" err="1"/>
              <a:t>System.out.print</a:t>
            </a:r>
            <a:r>
              <a:rPr lang="en-US" dirty="0"/>
              <a:t>(</a:t>
            </a:r>
            <a:r>
              <a:rPr lang="en-US" dirty="0">
                <a:solidFill>
                  <a:srgbClr val="007D9F"/>
                </a:solidFill>
                <a:effectLst/>
              </a:rPr>
              <a:t>"Enter purchase amount: "</a:t>
            </a:r>
            <a:r>
              <a:rPr lang="en-US" dirty="0"/>
              <a:t>); </a:t>
            </a:r>
          </a:p>
          <a:p>
            <a:r>
              <a:rPr lang="en-US" b="1" dirty="0">
                <a:solidFill>
                  <a:srgbClr val="000FD6"/>
                </a:solidFill>
                <a:effectLst/>
              </a:rPr>
              <a:t>       double</a:t>
            </a:r>
            <a:r>
              <a:rPr lang="en-US" dirty="0"/>
              <a:t> </a:t>
            </a:r>
            <a:r>
              <a:rPr lang="en-US" dirty="0" err="1"/>
              <a:t>purchaseAmount</a:t>
            </a:r>
            <a:r>
              <a:rPr lang="en-US" dirty="0"/>
              <a:t> = </a:t>
            </a:r>
            <a:r>
              <a:rPr lang="en-US" dirty="0" err="1"/>
              <a:t>input.nextDouble</a:t>
            </a:r>
            <a:r>
              <a:rPr lang="en-US" dirty="0"/>
              <a:t>(); </a:t>
            </a:r>
            <a:r>
              <a:rPr lang="en-US" b="1" dirty="0">
                <a:solidFill>
                  <a:srgbClr val="000FD6"/>
                </a:solidFill>
                <a:effectLst/>
              </a:rPr>
              <a:t>double</a:t>
            </a:r>
            <a:r>
              <a:rPr lang="en-US" dirty="0"/>
              <a:t> tax = </a:t>
            </a:r>
            <a:r>
              <a:rPr lang="en-US" dirty="0" err="1"/>
              <a:t>purchaseAmount</a:t>
            </a:r>
            <a:r>
              <a:rPr lang="en-US" dirty="0"/>
              <a:t> * </a:t>
            </a:r>
            <a:r>
              <a:rPr lang="en-US" dirty="0">
                <a:solidFill>
                  <a:srgbClr val="007D9F"/>
                </a:solidFill>
                <a:effectLst/>
              </a:rPr>
              <a:t>0.06</a:t>
            </a:r>
            <a:r>
              <a:rPr lang="en-US" dirty="0"/>
              <a:t>; </a:t>
            </a:r>
            <a:r>
              <a:rPr lang="en-US" dirty="0" err="1"/>
              <a:t>System.out.println</a:t>
            </a:r>
            <a:r>
              <a:rPr lang="en-US" dirty="0"/>
              <a:t>(</a:t>
            </a:r>
            <a:r>
              <a:rPr lang="en-US" dirty="0">
                <a:solidFill>
                  <a:srgbClr val="007D9F"/>
                </a:solidFill>
                <a:effectLst/>
              </a:rPr>
              <a:t>"Sales tax is "</a:t>
            </a:r>
            <a:r>
              <a:rPr lang="en-US" dirty="0"/>
              <a:t> + (</a:t>
            </a:r>
            <a:r>
              <a:rPr lang="en-US" b="1" dirty="0" err="1">
                <a:solidFill>
                  <a:srgbClr val="000FD6"/>
                </a:solidFill>
                <a:effectLst/>
              </a:rPr>
              <a:t>int</a:t>
            </a:r>
            <a:r>
              <a:rPr lang="en-US" dirty="0"/>
              <a:t>)(tax * </a:t>
            </a:r>
            <a:r>
              <a:rPr lang="en-US" dirty="0">
                <a:solidFill>
                  <a:srgbClr val="007D9F"/>
                </a:solidFill>
                <a:effectLst/>
              </a:rPr>
              <a:t>100</a:t>
            </a:r>
            <a:r>
              <a:rPr lang="en-US" dirty="0"/>
              <a:t>) / </a:t>
            </a:r>
            <a:r>
              <a:rPr lang="en-US" dirty="0">
                <a:solidFill>
                  <a:srgbClr val="007D9F"/>
                </a:solidFill>
                <a:effectLst/>
              </a:rPr>
              <a:t>100.0</a:t>
            </a:r>
            <a:r>
              <a:rPr lang="en-US" dirty="0"/>
              <a:t>); </a:t>
            </a:r>
          </a:p>
          <a:p>
            <a:r>
              <a:rPr lang="en-US" dirty="0"/>
              <a:t>  } </a:t>
            </a:r>
          </a:p>
          <a:p>
            <a:r>
              <a:rPr lang="en-US" dirty="0"/>
              <a:t>}</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4">
            <a:extLst>
              <a:ext uri="{FF2B5EF4-FFF2-40B4-BE49-F238E27FC236}">
                <a16:creationId xmlns:a16="http://schemas.microsoft.com/office/drawing/2014/main" id="{0887D29E-E7E9-9047-BEC2-DC2B96DA0F4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7498B28-7018-944A-A225-56A6F2CF4505}" type="slidenum">
              <a:rPr lang="en-US" altLang="en-US" sz="1400" smtClean="0"/>
              <a:pPr>
                <a:spcBef>
                  <a:spcPct val="0"/>
                </a:spcBef>
                <a:buClrTx/>
                <a:buSzTx/>
                <a:buFontTx/>
                <a:buNone/>
              </a:pPr>
              <a:t>35</a:t>
            </a:fld>
            <a:endParaRPr lang="en-US" altLang="en-US" sz="1400"/>
          </a:p>
        </p:txBody>
      </p:sp>
      <p:sp>
        <p:nvSpPr>
          <p:cNvPr id="56323" name="Rectangle 2">
            <a:extLst>
              <a:ext uri="{FF2B5EF4-FFF2-40B4-BE49-F238E27FC236}">
                <a16:creationId xmlns:a16="http://schemas.microsoft.com/office/drawing/2014/main" id="{5F032467-C736-E041-AEA9-008F89C227BD}"/>
              </a:ext>
            </a:extLst>
          </p:cNvPr>
          <p:cNvSpPr>
            <a:spLocks noGrp="1" noChangeArrowheads="1"/>
          </p:cNvSpPr>
          <p:nvPr>
            <p:ph type="title"/>
          </p:nvPr>
        </p:nvSpPr>
        <p:spPr>
          <a:xfrm>
            <a:off x="269875" y="357188"/>
            <a:ext cx="8642350" cy="958850"/>
          </a:xfrm>
        </p:spPr>
        <p:txBody>
          <a:bodyPr/>
          <a:lstStyle/>
          <a:p>
            <a:r>
              <a:rPr lang="en-US" altLang="en-US"/>
              <a:t>Casting in an Augmented Expression </a:t>
            </a:r>
          </a:p>
        </p:txBody>
      </p:sp>
      <p:sp>
        <p:nvSpPr>
          <p:cNvPr id="56324" name="Rectangle 3">
            <a:extLst>
              <a:ext uri="{FF2B5EF4-FFF2-40B4-BE49-F238E27FC236}">
                <a16:creationId xmlns:a16="http://schemas.microsoft.com/office/drawing/2014/main" id="{29C9888E-5B50-894C-847D-FF52035D5676}"/>
              </a:ext>
            </a:extLst>
          </p:cNvPr>
          <p:cNvSpPr>
            <a:spLocks noGrp="1" noChangeArrowheads="1"/>
          </p:cNvSpPr>
          <p:nvPr>
            <p:ph type="body" idx="1"/>
          </p:nvPr>
        </p:nvSpPr>
        <p:spPr>
          <a:xfrm>
            <a:off x="231775" y="1662113"/>
            <a:ext cx="8912225" cy="4724400"/>
          </a:xfrm>
        </p:spPr>
        <p:txBody>
          <a:bodyPr/>
          <a:lstStyle/>
          <a:p>
            <a:pPr marL="0" indent="0">
              <a:buFont typeface="Monotype Sorts" pitchFamily="2" charset="2"/>
              <a:buNone/>
            </a:pPr>
            <a:r>
              <a:rPr lang="en-US" altLang="en-US"/>
              <a:t>In Java, an augmented expression of the form </a:t>
            </a:r>
            <a:r>
              <a:rPr lang="en-US" altLang="en-US" b="1"/>
              <a:t>x1 op= x2</a:t>
            </a:r>
            <a:r>
              <a:rPr lang="en-US" altLang="en-US"/>
              <a:t> is implemented as </a:t>
            </a:r>
            <a:r>
              <a:rPr lang="en-US" altLang="en-US" b="1"/>
              <a:t>x1 = (T)(x1 op x2)</a:t>
            </a:r>
            <a:r>
              <a:rPr lang="en-US" altLang="en-US"/>
              <a:t>, where </a:t>
            </a:r>
            <a:r>
              <a:rPr lang="en-US" altLang="en-US" b="1"/>
              <a:t>T</a:t>
            </a:r>
            <a:r>
              <a:rPr lang="en-US" altLang="en-US"/>
              <a:t> is the type for </a:t>
            </a:r>
            <a:r>
              <a:rPr lang="en-US" altLang="en-US" b="1"/>
              <a:t>x1</a:t>
            </a:r>
            <a:r>
              <a:rPr lang="en-US" altLang="en-US"/>
              <a:t>. Therefore, the following code is correct.</a:t>
            </a:r>
            <a:endParaRPr lang="en-US" altLang="en-US" b="1"/>
          </a:p>
          <a:p>
            <a:pPr marL="0" indent="0">
              <a:buFont typeface="Monotype Sorts" pitchFamily="2" charset="2"/>
              <a:buNone/>
            </a:pPr>
            <a:r>
              <a:rPr lang="en-US" altLang="en-US" b="1"/>
              <a:t>int</a:t>
            </a:r>
            <a:r>
              <a:rPr lang="en-US" altLang="en-US"/>
              <a:t> sum = </a:t>
            </a:r>
            <a:r>
              <a:rPr lang="en-US" altLang="en-US" b="1"/>
              <a:t>0</a:t>
            </a:r>
            <a:r>
              <a:rPr lang="en-US" altLang="en-US"/>
              <a:t>;</a:t>
            </a:r>
          </a:p>
          <a:p>
            <a:pPr marL="0" indent="0">
              <a:buFont typeface="Monotype Sorts" pitchFamily="2" charset="2"/>
              <a:buNone/>
            </a:pPr>
            <a:r>
              <a:rPr lang="en-US" altLang="en-US"/>
              <a:t>sum += </a:t>
            </a:r>
            <a:r>
              <a:rPr lang="en-US" altLang="en-US" b="1"/>
              <a:t>4.5</a:t>
            </a:r>
            <a:r>
              <a:rPr lang="en-US" altLang="en-US"/>
              <a:t>; // sum becomes 4 after this statement</a:t>
            </a:r>
          </a:p>
          <a:p>
            <a:pPr marL="0" indent="0">
              <a:buFont typeface="Monotype Sorts" pitchFamily="2" charset="2"/>
              <a:buNone/>
            </a:pPr>
            <a:endParaRPr lang="en-US" altLang="en-US" b="1"/>
          </a:p>
          <a:p>
            <a:pPr marL="0" indent="0">
              <a:buFont typeface="Monotype Sorts" pitchFamily="2" charset="2"/>
              <a:buNone/>
            </a:pPr>
            <a:r>
              <a:rPr lang="en-US" altLang="en-US" b="1"/>
              <a:t>sum += 4.5</a:t>
            </a:r>
            <a:r>
              <a:rPr lang="en-US" altLang="en-US"/>
              <a:t> is equivalent to </a:t>
            </a:r>
            <a:r>
              <a:rPr lang="en-US" altLang="en-US" b="1"/>
              <a:t>sum = (int)(sum + 4.5)</a:t>
            </a:r>
            <a:r>
              <a:rPr lang="en-US" altLang="en-US"/>
              <a:t>. </a:t>
            </a:r>
          </a:p>
        </p:txBody>
      </p:sp>
      <p:sp>
        <p:nvSpPr>
          <p:cNvPr id="56325" name="Rectangle 7">
            <a:extLst>
              <a:ext uri="{FF2B5EF4-FFF2-40B4-BE49-F238E27FC236}">
                <a16:creationId xmlns:a16="http://schemas.microsoft.com/office/drawing/2014/main" id="{41DE418C-6740-504E-A3D4-D883313BBB43}"/>
              </a:ext>
            </a:extLst>
          </p:cNvPr>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4">
            <a:extLst>
              <a:ext uri="{FF2B5EF4-FFF2-40B4-BE49-F238E27FC236}">
                <a16:creationId xmlns:a16="http://schemas.microsoft.com/office/drawing/2014/main" id="{B59F47AF-BD52-2F48-9EDB-528E82BEC904}"/>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76DC4EC-D94A-E441-8FA3-142B8AE7096E}" type="slidenum">
              <a:rPr lang="en-US" altLang="en-US" sz="1400" smtClean="0"/>
              <a:pPr>
                <a:spcBef>
                  <a:spcPct val="0"/>
                </a:spcBef>
                <a:buClrTx/>
                <a:buSzTx/>
                <a:buFontTx/>
                <a:buNone/>
              </a:pPr>
              <a:t>36</a:t>
            </a:fld>
            <a:endParaRPr lang="en-US" altLang="en-US" sz="1400"/>
          </a:p>
        </p:txBody>
      </p:sp>
      <p:sp>
        <p:nvSpPr>
          <p:cNvPr id="66563" name="Rectangle 2">
            <a:extLst>
              <a:ext uri="{FF2B5EF4-FFF2-40B4-BE49-F238E27FC236}">
                <a16:creationId xmlns:a16="http://schemas.microsoft.com/office/drawing/2014/main" id="{AA3CC61A-9193-304B-9CD7-B7F0FA30B9E0}"/>
              </a:ext>
            </a:extLst>
          </p:cNvPr>
          <p:cNvSpPr>
            <a:spLocks noGrp="1" noChangeArrowheads="1"/>
          </p:cNvSpPr>
          <p:nvPr>
            <p:ph type="title"/>
          </p:nvPr>
        </p:nvSpPr>
        <p:spPr>
          <a:xfrm>
            <a:off x="685800" y="0"/>
            <a:ext cx="7772400" cy="1428750"/>
          </a:xfrm>
        </p:spPr>
        <p:txBody>
          <a:bodyPr/>
          <a:lstStyle/>
          <a:p>
            <a:r>
              <a:rPr lang="en-US" altLang="en-US"/>
              <a:t>Problem:</a:t>
            </a:r>
            <a:br>
              <a:rPr lang="en-US" altLang="en-US"/>
            </a:br>
            <a:r>
              <a:rPr lang="en-US" altLang="en-US"/>
              <a:t> Computing Loan Payments</a:t>
            </a:r>
            <a:endParaRPr lang="en-US" altLang="en-US" sz="5400"/>
          </a:p>
        </p:txBody>
      </p:sp>
      <p:sp>
        <p:nvSpPr>
          <p:cNvPr id="66564" name="AutoShape 4">
            <a:hlinkClick r:id="rId3" action="ppaction://program" highlightClick="1"/>
            <a:extLst>
              <a:ext uri="{FF2B5EF4-FFF2-40B4-BE49-F238E27FC236}">
                <a16:creationId xmlns:a16="http://schemas.microsoft.com/office/drawing/2014/main" id="{28763BAD-3325-A14F-AE15-4F56B9ECC409}"/>
              </a:ext>
            </a:extLst>
          </p:cNvPr>
          <p:cNvSpPr>
            <a:spLocks noChangeArrowheads="1"/>
          </p:cNvSpPr>
          <p:nvPr/>
        </p:nvSpPr>
        <p:spPr bwMode="auto">
          <a:xfrm>
            <a:off x="7105650" y="5872163"/>
            <a:ext cx="692150" cy="376237"/>
          </a:xfrm>
          <a:prstGeom prst="actionButtonBlank">
            <a:avLst/>
          </a:prstGeom>
          <a:solidFill>
            <a:srgbClr val="38A1BA"/>
          </a:solidFill>
          <a:ln>
            <a:noFill/>
          </a:ln>
          <a:effectLst>
            <a:prstShdw prst="shdw17" dist="17961" dir="2700000">
              <a:srgbClr val="226170"/>
            </a:prstShdw>
          </a:effectLst>
          <a:extLst>
            <a:ext uri="{91240B29-F687-4F45-9708-019B960494DF}">
              <a14:hiddenLine xmlns:a14="http://schemas.microsoft.com/office/drawing/2010/main" w="19050">
                <a:solidFill>
                  <a:schemeClr val="tx1"/>
                </a:solidFill>
                <a:miter lim="800000"/>
                <a:headEnd type="none" w="sm" len="sm"/>
                <a:tailEnd type="none" w="sm" len="sm"/>
              </a14:hiddenLine>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latin typeface="Book Antiqua" panose="02040602050305030304" pitchFamily="18" charset="0"/>
              </a:rPr>
              <a:t>Run</a:t>
            </a:r>
            <a:endParaRPr lang="en-US" altLang="en-US" sz="1800"/>
          </a:p>
        </p:txBody>
      </p:sp>
      <p:sp>
        <p:nvSpPr>
          <p:cNvPr id="66565" name="Text Box 5">
            <a:extLst>
              <a:ext uri="{FF2B5EF4-FFF2-40B4-BE49-F238E27FC236}">
                <a16:creationId xmlns:a16="http://schemas.microsoft.com/office/drawing/2014/main" id="{471797C3-EE0E-044C-A75A-9BBDEBA9FF71}"/>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66566" name="Text Box 6">
            <a:extLst>
              <a:ext uri="{FF2B5EF4-FFF2-40B4-BE49-F238E27FC236}">
                <a16:creationId xmlns:a16="http://schemas.microsoft.com/office/drawing/2014/main" id="{E70265AB-3AB9-6546-9C65-0D5276589A1B}"/>
              </a:ext>
            </a:extLst>
          </p:cNvPr>
          <p:cNvSpPr txBox="1">
            <a:spLocks noChangeArrowheads="1"/>
          </p:cNvSpPr>
          <p:nvPr/>
        </p:nvSpPr>
        <p:spPr bwMode="auto">
          <a:xfrm>
            <a:off x="838200" y="1676400"/>
            <a:ext cx="7696200" cy="204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a:t>This program lets the user enter the interest rate, number of years, and loan amount, and computes monthly payment and total payment.</a:t>
            </a:r>
            <a:endParaRPr lang="en-US" altLang="en-US" sz="2400"/>
          </a:p>
        </p:txBody>
      </p:sp>
      <p:graphicFrame>
        <p:nvGraphicFramePr>
          <p:cNvPr id="66567" name="Object 7">
            <a:extLst>
              <a:ext uri="{FF2B5EF4-FFF2-40B4-BE49-F238E27FC236}">
                <a16:creationId xmlns:a16="http://schemas.microsoft.com/office/drawing/2014/main" id="{5E8A67CB-C56E-3F4E-A429-CE863629F90C}"/>
              </a:ext>
            </a:extLst>
          </p:cNvPr>
          <p:cNvGraphicFramePr>
            <a:graphicFrameLocks noChangeAspect="1"/>
          </p:cNvGraphicFramePr>
          <p:nvPr/>
        </p:nvGraphicFramePr>
        <p:xfrm>
          <a:off x="231775" y="4043363"/>
          <a:ext cx="8682038" cy="1331912"/>
        </p:xfrm>
        <a:graphic>
          <a:graphicData uri="http://schemas.openxmlformats.org/presentationml/2006/ole">
            <mc:AlternateContent xmlns:mc="http://schemas.openxmlformats.org/markup-compatibility/2006">
              <mc:Choice xmlns:v="urn:schemas-microsoft-com:vml" Requires="v">
                <p:oleObj spid="_x0000_s66581" name="Equation" r:id="rId4" imgW="85140800" imgH="13169900" progId="Equation.3">
                  <p:embed/>
                </p:oleObj>
              </mc:Choice>
              <mc:Fallback>
                <p:oleObj name="Equation" r:id="rId4" imgW="85140800" imgH="13169900" progId="Equation.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775" y="4043363"/>
                        <a:ext cx="8682038" cy="133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6568" name="Rectangle 9">
            <a:hlinkClick r:id="rId6"/>
            <a:extLst>
              <a:ext uri="{FF2B5EF4-FFF2-40B4-BE49-F238E27FC236}">
                <a16:creationId xmlns:a16="http://schemas.microsoft.com/office/drawing/2014/main" id="{A3C2E9DE-6429-AA49-BD9F-74E376EF733C}"/>
              </a:ext>
            </a:extLst>
          </p:cNvPr>
          <p:cNvSpPr>
            <a:spLocks noChangeArrowheads="1"/>
          </p:cNvSpPr>
          <p:nvPr/>
        </p:nvSpPr>
        <p:spPr bwMode="auto">
          <a:xfrm>
            <a:off x="5302250" y="5867400"/>
            <a:ext cx="1727200"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dirty="0" err="1"/>
              <a:t>ComputeLoan</a:t>
            </a:r>
            <a:endParaRPr lang="en-US" altLang="en-US" sz="2000" dirty="0"/>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4424F9-AF01-CF45-97C8-D6F90C8CD304}"/>
              </a:ext>
            </a:extLst>
          </p:cNvPr>
          <p:cNvSpPr>
            <a:spLocks noGrp="1"/>
          </p:cNvSpPr>
          <p:nvPr>
            <p:ph idx="1"/>
          </p:nvPr>
        </p:nvSpPr>
        <p:spPr>
          <a:xfrm>
            <a:off x="462665" y="285749"/>
            <a:ext cx="7772400" cy="5908411"/>
          </a:xfrm>
        </p:spPr>
        <p:txBody>
          <a:bodyPr/>
          <a:lstStyle/>
          <a:p>
            <a:r>
              <a:rPr lang="en-US" sz="1400" dirty="0"/>
              <a:t>public class </a:t>
            </a:r>
            <a:r>
              <a:rPr lang="en-US" sz="1400" dirty="0" err="1"/>
              <a:t>ComputeLoan</a:t>
            </a:r>
            <a:r>
              <a:rPr lang="en-US" sz="1400" dirty="0"/>
              <a:t> {</a:t>
            </a:r>
          </a:p>
          <a:p>
            <a:r>
              <a:rPr lang="en-US" sz="1400" dirty="0"/>
              <a:t>    public static void main(String[] </a:t>
            </a:r>
            <a:r>
              <a:rPr lang="en-US" sz="1400" dirty="0" err="1"/>
              <a:t>args</a:t>
            </a:r>
            <a:r>
              <a:rPr lang="en-US" sz="1400" dirty="0"/>
              <a:t>) {   </a:t>
            </a:r>
          </a:p>
          <a:p>
            <a:r>
              <a:rPr lang="en-US" sz="1400" dirty="0"/>
              <a:t>    Scanner input = new Scanner(</a:t>
            </a:r>
            <a:r>
              <a:rPr lang="en-US" sz="1400" dirty="0" err="1"/>
              <a:t>System.in</a:t>
            </a:r>
            <a:r>
              <a:rPr lang="en-US" sz="1400" dirty="0"/>
              <a:t>);</a:t>
            </a:r>
          </a:p>
          <a:p>
            <a:pPr marL="0" indent="0">
              <a:buNone/>
            </a:pPr>
            <a:r>
              <a:rPr lang="en-US" sz="1400" dirty="0"/>
              <a:t>            </a:t>
            </a:r>
            <a:r>
              <a:rPr lang="en-US" sz="1400" dirty="0" err="1"/>
              <a:t>System.out.print</a:t>
            </a:r>
            <a:r>
              <a:rPr lang="en-US" sz="1400" dirty="0"/>
              <a:t>("Enter yearly interest rate, for example 8.25: ");</a:t>
            </a:r>
          </a:p>
          <a:p>
            <a:r>
              <a:rPr lang="en-US" sz="1400" dirty="0"/>
              <a:t>    double </a:t>
            </a:r>
            <a:r>
              <a:rPr lang="en-US" sz="1400" dirty="0" err="1"/>
              <a:t>annualInterestRate</a:t>
            </a:r>
            <a:r>
              <a:rPr lang="en-US" sz="1400" dirty="0"/>
              <a:t> = </a:t>
            </a:r>
            <a:r>
              <a:rPr lang="en-US" sz="1400" dirty="0" err="1"/>
              <a:t>input.nextDouble</a:t>
            </a:r>
            <a:r>
              <a:rPr lang="en-US" sz="1400" dirty="0"/>
              <a:t>();</a:t>
            </a:r>
          </a:p>
          <a:p>
            <a:r>
              <a:rPr lang="en-US" sz="1400" dirty="0"/>
              <a:t>    </a:t>
            </a:r>
          </a:p>
          <a:p>
            <a:r>
              <a:rPr lang="en-US" sz="1400" dirty="0"/>
              <a:t>    double </a:t>
            </a:r>
            <a:r>
              <a:rPr lang="en-US" sz="1400" dirty="0" err="1"/>
              <a:t>monthlyInterestRate</a:t>
            </a:r>
            <a:r>
              <a:rPr lang="en-US" sz="1400" dirty="0"/>
              <a:t> = </a:t>
            </a:r>
            <a:r>
              <a:rPr lang="en-US" sz="1400" dirty="0" err="1"/>
              <a:t>annualInterestRate</a:t>
            </a:r>
            <a:r>
              <a:rPr lang="en-US" sz="1400" dirty="0"/>
              <a:t> / 1200;</a:t>
            </a:r>
          </a:p>
          <a:p>
            <a:pPr marL="0" indent="0">
              <a:buNone/>
            </a:pPr>
            <a:r>
              <a:rPr lang="en-US" sz="1400" dirty="0"/>
              <a:t>            </a:t>
            </a:r>
            <a:r>
              <a:rPr lang="en-US" sz="1400" dirty="0" err="1"/>
              <a:t>System.out.print</a:t>
            </a:r>
            <a:r>
              <a:rPr lang="en-US" sz="1400" dirty="0"/>
              <a:t>( "Enter number of years as an integer, for example 5: ");</a:t>
            </a:r>
          </a:p>
          <a:p>
            <a:r>
              <a:rPr lang="en-US" sz="1400" dirty="0"/>
              <a:t>    </a:t>
            </a:r>
            <a:r>
              <a:rPr lang="en-US" sz="1400" dirty="0" err="1"/>
              <a:t>int</a:t>
            </a:r>
            <a:r>
              <a:rPr lang="en-US" sz="1400" dirty="0"/>
              <a:t> </a:t>
            </a:r>
            <a:r>
              <a:rPr lang="en-US" sz="1400" dirty="0" err="1"/>
              <a:t>numberOfYears</a:t>
            </a:r>
            <a:r>
              <a:rPr lang="en-US" sz="1400" dirty="0"/>
              <a:t> = </a:t>
            </a:r>
            <a:r>
              <a:rPr lang="en-US" sz="1400" dirty="0" err="1"/>
              <a:t>input.nextInt</a:t>
            </a:r>
            <a:r>
              <a:rPr lang="en-US" sz="1400" dirty="0"/>
              <a:t>();</a:t>
            </a:r>
          </a:p>
          <a:p>
            <a:r>
              <a:rPr lang="en-US" sz="1400" dirty="0"/>
              <a:t>    </a:t>
            </a:r>
          </a:p>
          <a:p>
            <a:r>
              <a:rPr lang="en-US" sz="1400" dirty="0"/>
              <a:t>    </a:t>
            </a:r>
            <a:r>
              <a:rPr lang="en-US" sz="1400" dirty="0" err="1"/>
              <a:t>System.out.print</a:t>
            </a:r>
            <a:r>
              <a:rPr lang="en-US" sz="1400" dirty="0"/>
              <a:t>("Enter loan amount, for example 120000.95: ");</a:t>
            </a:r>
          </a:p>
          <a:p>
            <a:r>
              <a:rPr lang="en-US" sz="1400" dirty="0"/>
              <a:t>    double </a:t>
            </a:r>
            <a:r>
              <a:rPr lang="en-US" sz="1400" dirty="0" err="1"/>
              <a:t>loanAmount</a:t>
            </a:r>
            <a:r>
              <a:rPr lang="en-US" sz="1400" dirty="0"/>
              <a:t> = </a:t>
            </a:r>
            <a:r>
              <a:rPr lang="en-US" sz="1400" dirty="0" err="1"/>
              <a:t>input.nextDouble</a:t>
            </a:r>
            <a:r>
              <a:rPr lang="en-US" sz="1400" dirty="0"/>
              <a:t>();</a:t>
            </a:r>
          </a:p>
          <a:p>
            <a:r>
              <a:rPr lang="en-US" sz="1400" dirty="0"/>
              <a:t>    </a:t>
            </a:r>
          </a:p>
          <a:p>
            <a:r>
              <a:rPr lang="en-US" sz="1400" dirty="0"/>
              <a:t>    double </a:t>
            </a:r>
            <a:r>
              <a:rPr lang="en-US" sz="1400" dirty="0" err="1"/>
              <a:t>monthlyPayment</a:t>
            </a:r>
            <a:r>
              <a:rPr lang="en-US" sz="1400" dirty="0"/>
              <a:t> = </a:t>
            </a:r>
            <a:r>
              <a:rPr lang="en-US" sz="1400" dirty="0" err="1"/>
              <a:t>loanAmount</a:t>
            </a:r>
            <a:r>
              <a:rPr lang="en-US" sz="1400" dirty="0"/>
              <a:t> * </a:t>
            </a:r>
            <a:r>
              <a:rPr lang="en-US" sz="1400" dirty="0" err="1"/>
              <a:t>monthlyInterestRate</a:t>
            </a:r>
            <a:r>
              <a:rPr lang="en-US" sz="1400" dirty="0"/>
              <a:t> / (1</a:t>
            </a:r>
          </a:p>
          <a:p>
            <a:r>
              <a:rPr lang="en-US" sz="1400" dirty="0"/>
              <a:t>      - 1 / </a:t>
            </a:r>
            <a:r>
              <a:rPr lang="en-US" sz="1400" dirty="0" err="1"/>
              <a:t>Math.pow</a:t>
            </a:r>
            <a:r>
              <a:rPr lang="en-US" sz="1400" dirty="0"/>
              <a:t>(1 + </a:t>
            </a:r>
            <a:r>
              <a:rPr lang="en-US" sz="1400" dirty="0" err="1"/>
              <a:t>monthlyInterestRate</a:t>
            </a:r>
            <a:r>
              <a:rPr lang="en-US" sz="1400" dirty="0"/>
              <a:t>, </a:t>
            </a:r>
            <a:r>
              <a:rPr lang="en-US" sz="1400" dirty="0" err="1"/>
              <a:t>numberOfYears</a:t>
            </a:r>
            <a:r>
              <a:rPr lang="en-US" sz="1400" dirty="0"/>
              <a:t> * 12));</a:t>
            </a:r>
          </a:p>
          <a:p>
            <a:r>
              <a:rPr lang="en-US" sz="1400" dirty="0"/>
              <a:t>    double </a:t>
            </a:r>
            <a:r>
              <a:rPr lang="en-US" sz="1400" dirty="0" err="1"/>
              <a:t>totalPayment</a:t>
            </a:r>
            <a:r>
              <a:rPr lang="en-US" sz="1400" dirty="0"/>
              <a:t> = </a:t>
            </a:r>
            <a:r>
              <a:rPr lang="en-US" sz="1400" dirty="0" err="1"/>
              <a:t>monthlyPayment</a:t>
            </a:r>
            <a:r>
              <a:rPr lang="en-US" sz="1400" dirty="0"/>
              <a:t> * </a:t>
            </a:r>
            <a:r>
              <a:rPr lang="en-US" sz="1400" dirty="0" err="1"/>
              <a:t>numberOfYears</a:t>
            </a:r>
            <a:r>
              <a:rPr lang="en-US" sz="1400" dirty="0"/>
              <a:t> * 12;</a:t>
            </a:r>
          </a:p>
          <a:p>
            <a:endParaRPr lang="en-US" sz="1400" dirty="0"/>
          </a:p>
          <a:p>
            <a:r>
              <a:rPr lang="en-US" sz="1400" dirty="0" err="1"/>
              <a:t>System.out.println</a:t>
            </a:r>
            <a:r>
              <a:rPr lang="en-US" sz="1400" dirty="0"/>
              <a:t>("The monthly payment is $" + </a:t>
            </a:r>
          </a:p>
          <a:p>
            <a:r>
              <a:rPr lang="en-US" sz="1400" dirty="0"/>
              <a:t>      (</a:t>
            </a:r>
            <a:r>
              <a:rPr lang="en-US" sz="1400" dirty="0" err="1"/>
              <a:t>int</a:t>
            </a:r>
            <a:r>
              <a:rPr lang="en-US" sz="1400" dirty="0"/>
              <a:t>)(</a:t>
            </a:r>
            <a:r>
              <a:rPr lang="en-US" sz="1400" dirty="0" err="1"/>
              <a:t>monthlyPayment</a:t>
            </a:r>
            <a:r>
              <a:rPr lang="en-US" sz="1400" dirty="0"/>
              <a:t> * 100) / 100.0);</a:t>
            </a:r>
          </a:p>
          <a:p>
            <a:r>
              <a:rPr lang="en-US" sz="1400" dirty="0"/>
              <a:t>    </a:t>
            </a:r>
            <a:r>
              <a:rPr lang="en-US" sz="1400" dirty="0" err="1"/>
              <a:t>System.out.println</a:t>
            </a:r>
            <a:r>
              <a:rPr lang="en-US" sz="1400" dirty="0"/>
              <a:t>("The total payment is $" + </a:t>
            </a:r>
          </a:p>
          <a:p>
            <a:r>
              <a:rPr lang="en-US" sz="1400" dirty="0"/>
              <a:t>      (</a:t>
            </a:r>
            <a:r>
              <a:rPr lang="en-US" sz="1400" dirty="0" err="1"/>
              <a:t>int</a:t>
            </a:r>
            <a:r>
              <a:rPr lang="en-US" sz="1400" dirty="0"/>
              <a:t>)(</a:t>
            </a:r>
            <a:r>
              <a:rPr lang="en-US" sz="1400" dirty="0" err="1"/>
              <a:t>totalPayment</a:t>
            </a:r>
            <a:r>
              <a:rPr lang="en-US" sz="1400" dirty="0"/>
              <a:t> * 100) / 100.0);</a:t>
            </a:r>
          </a:p>
          <a:p>
            <a:r>
              <a:rPr lang="en-US" sz="1400" dirty="0"/>
              <a:t>  }</a:t>
            </a:r>
          </a:p>
          <a:p>
            <a:r>
              <a:rPr lang="en-US" sz="1400" dirty="0"/>
              <a:t>}</a:t>
            </a:r>
          </a:p>
        </p:txBody>
      </p:sp>
      <p:sp>
        <p:nvSpPr>
          <p:cNvPr id="4" name="Slide Number Placeholder 3">
            <a:extLst>
              <a:ext uri="{FF2B5EF4-FFF2-40B4-BE49-F238E27FC236}">
                <a16:creationId xmlns:a16="http://schemas.microsoft.com/office/drawing/2014/main" id="{78E341A0-724F-2A4F-ABA7-471EF3CB4D30}"/>
              </a:ext>
            </a:extLst>
          </p:cNvPr>
          <p:cNvSpPr>
            <a:spLocks noGrp="1"/>
          </p:cNvSpPr>
          <p:nvPr>
            <p:ph type="sldNum" sz="quarter" idx="11"/>
          </p:nvPr>
        </p:nvSpPr>
        <p:spPr/>
        <p:txBody>
          <a:bodyPr/>
          <a:lstStyle/>
          <a:p>
            <a:pPr>
              <a:defRPr/>
            </a:pPr>
            <a:fld id="{D11A0241-8C90-3A48-BF28-64034C0B1654}" type="slidenum">
              <a:rPr lang="en-US" altLang="en-US" smtClean="0"/>
              <a:pPr>
                <a:defRPr/>
              </a:pPr>
              <a:t>37</a:t>
            </a:fld>
            <a:endParaRPr lang="en-US" altLang="en-US"/>
          </a:p>
        </p:txBody>
      </p:sp>
    </p:spTree>
    <p:extLst>
      <p:ext uri="{BB962C8B-B14F-4D97-AF65-F5344CB8AC3E}">
        <p14:creationId xmlns:p14="http://schemas.microsoft.com/office/powerpoint/2010/main" val="16328803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4">
            <a:extLst>
              <a:ext uri="{FF2B5EF4-FFF2-40B4-BE49-F238E27FC236}">
                <a16:creationId xmlns:a16="http://schemas.microsoft.com/office/drawing/2014/main" id="{5A4DEBD5-7399-5141-BC02-B57F7258D8A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15CB20A8-38B6-BC43-A4BD-E2D5A732DD67}" type="slidenum">
              <a:rPr lang="en-US" altLang="en-US" sz="1400" smtClean="0"/>
              <a:pPr>
                <a:spcBef>
                  <a:spcPct val="0"/>
                </a:spcBef>
                <a:buClrTx/>
                <a:buSzTx/>
                <a:buFontTx/>
                <a:buNone/>
              </a:pPr>
              <a:t>38</a:t>
            </a:fld>
            <a:endParaRPr lang="en-US" altLang="en-US" sz="1400"/>
          </a:p>
        </p:txBody>
      </p:sp>
      <p:sp>
        <p:nvSpPr>
          <p:cNvPr id="68611" name="Rectangle 2">
            <a:extLst>
              <a:ext uri="{FF2B5EF4-FFF2-40B4-BE49-F238E27FC236}">
                <a16:creationId xmlns:a16="http://schemas.microsoft.com/office/drawing/2014/main" id="{9842F1B9-8BCD-0D41-ACEA-998A8F6DCB33}"/>
              </a:ext>
            </a:extLst>
          </p:cNvPr>
          <p:cNvSpPr>
            <a:spLocks noGrp="1" noChangeArrowheads="1"/>
          </p:cNvSpPr>
          <p:nvPr>
            <p:ph type="title"/>
          </p:nvPr>
        </p:nvSpPr>
        <p:spPr>
          <a:xfrm>
            <a:off x="685800" y="0"/>
            <a:ext cx="7772400" cy="1428750"/>
          </a:xfrm>
        </p:spPr>
        <p:txBody>
          <a:bodyPr/>
          <a:lstStyle/>
          <a:p>
            <a:r>
              <a:rPr lang="en-US" altLang="en-US"/>
              <a:t>Common Errors and Pitfalls</a:t>
            </a:r>
            <a:endParaRPr lang="en-US" altLang="en-US" sz="5400"/>
          </a:p>
        </p:txBody>
      </p:sp>
      <p:sp>
        <p:nvSpPr>
          <p:cNvPr id="68612" name="Text Box 6">
            <a:extLst>
              <a:ext uri="{FF2B5EF4-FFF2-40B4-BE49-F238E27FC236}">
                <a16:creationId xmlns:a16="http://schemas.microsoft.com/office/drawing/2014/main" id="{27E4C0B2-1499-3044-81DA-2A76EA1D5AA2}"/>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68613" name="Rectangle 3">
            <a:extLst>
              <a:ext uri="{FF2B5EF4-FFF2-40B4-BE49-F238E27FC236}">
                <a16:creationId xmlns:a16="http://schemas.microsoft.com/office/drawing/2014/main" id="{4404551E-0B2A-064F-B4FA-A6C6BB53A29C}"/>
              </a:ext>
            </a:extLst>
          </p:cNvPr>
          <p:cNvSpPr txBox="1">
            <a:spLocks noChangeArrowheads="1"/>
          </p:cNvSpPr>
          <p:nvPr/>
        </p:nvSpPr>
        <p:spPr bwMode="auto">
          <a:xfrm>
            <a:off x="155575" y="1355725"/>
            <a:ext cx="8839200" cy="5030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hangingPunct="1"/>
            <a:r>
              <a:rPr lang="en-US" altLang="en-US"/>
              <a:t>Common Error 1: Undeclared/Uninitialized Variables and Unused Variables </a:t>
            </a:r>
          </a:p>
          <a:p>
            <a:pPr hangingPunct="1"/>
            <a:r>
              <a:rPr lang="en-US" altLang="en-US"/>
              <a:t>Common Error 2: Integer Overflow</a:t>
            </a:r>
          </a:p>
          <a:p>
            <a:pPr hangingPunct="1"/>
            <a:r>
              <a:rPr lang="en-US" altLang="en-US"/>
              <a:t>Common Error 3: Round-off Errors</a:t>
            </a:r>
          </a:p>
          <a:p>
            <a:pPr hangingPunct="1"/>
            <a:r>
              <a:rPr lang="en-US" altLang="en-US"/>
              <a:t>Common Error 4: Unintended Integer Division</a:t>
            </a:r>
          </a:p>
          <a:p>
            <a:pPr hangingPunct="1"/>
            <a:r>
              <a:rPr lang="en-US" altLang="en-US"/>
              <a:t>Common Error 5: Redundant Input Objects</a:t>
            </a:r>
          </a:p>
          <a:p>
            <a:pPr hangingPunct="1"/>
            <a:endParaRPr lang="en-US" altLang="en-US"/>
          </a:p>
          <a:p>
            <a:pPr hangingPunct="1"/>
            <a:r>
              <a:rPr lang="en-US" altLang="en-US"/>
              <a:t>Common Pitfall 1: Redundant Input Objects</a:t>
            </a:r>
          </a:p>
          <a:p>
            <a:pPr hangingPunct="1"/>
            <a:endParaRPr lang="en-US" altLang="en-US"/>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4">
            <a:extLst>
              <a:ext uri="{FF2B5EF4-FFF2-40B4-BE49-F238E27FC236}">
                <a16:creationId xmlns:a16="http://schemas.microsoft.com/office/drawing/2014/main" id="{EC1C2DDA-6E45-BA41-A9EA-7EE22F7ED21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45E74F8-4D09-FB42-BE9D-8AA402796674}" type="slidenum">
              <a:rPr lang="en-US" altLang="en-US" sz="1400" smtClean="0"/>
              <a:pPr>
                <a:spcBef>
                  <a:spcPct val="0"/>
                </a:spcBef>
                <a:buClrTx/>
                <a:buSzTx/>
                <a:buFontTx/>
                <a:buNone/>
              </a:pPr>
              <a:t>39</a:t>
            </a:fld>
            <a:endParaRPr lang="en-US" altLang="en-US" sz="1400"/>
          </a:p>
        </p:txBody>
      </p:sp>
      <p:sp>
        <p:nvSpPr>
          <p:cNvPr id="69635" name="Rectangle 2">
            <a:extLst>
              <a:ext uri="{FF2B5EF4-FFF2-40B4-BE49-F238E27FC236}">
                <a16:creationId xmlns:a16="http://schemas.microsoft.com/office/drawing/2014/main" id="{6A2C07D1-A73D-8048-AF0B-7248C29E46D1}"/>
              </a:ext>
            </a:extLst>
          </p:cNvPr>
          <p:cNvSpPr>
            <a:spLocks noGrp="1" noChangeArrowheads="1"/>
          </p:cNvSpPr>
          <p:nvPr>
            <p:ph type="title"/>
          </p:nvPr>
        </p:nvSpPr>
        <p:spPr>
          <a:xfrm>
            <a:off x="155575" y="357188"/>
            <a:ext cx="8839200" cy="1804987"/>
          </a:xfrm>
        </p:spPr>
        <p:txBody>
          <a:bodyPr/>
          <a:lstStyle/>
          <a:p>
            <a:pPr hangingPunct="1"/>
            <a:r>
              <a:rPr lang="en-US" altLang="en-US"/>
              <a:t>Common Error 1: Undeclared/Uninitialized Variables and Unused Variables </a:t>
            </a:r>
          </a:p>
        </p:txBody>
      </p:sp>
      <p:sp>
        <p:nvSpPr>
          <p:cNvPr id="69636" name="Text Box 6">
            <a:extLst>
              <a:ext uri="{FF2B5EF4-FFF2-40B4-BE49-F238E27FC236}">
                <a16:creationId xmlns:a16="http://schemas.microsoft.com/office/drawing/2014/main" id="{887229AA-EDB5-DF4B-AB49-7F90DA3BE22D}"/>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69637" name="Rectangle 3">
            <a:extLst>
              <a:ext uri="{FF2B5EF4-FFF2-40B4-BE49-F238E27FC236}">
                <a16:creationId xmlns:a16="http://schemas.microsoft.com/office/drawing/2014/main" id="{E4B9D466-67E9-5345-AF4A-F7366BBF9D52}"/>
              </a:ext>
            </a:extLst>
          </p:cNvPr>
          <p:cNvSpPr txBox="1">
            <a:spLocks noChangeArrowheads="1"/>
          </p:cNvSpPr>
          <p:nvPr/>
        </p:nvSpPr>
        <p:spPr bwMode="auto">
          <a:xfrm>
            <a:off x="155575" y="2584450"/>
            <a:ext cx="8839200" cy="380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b="1"/>
              <a:t>double</a:t>
            </a:r>
            <a:r>
              <a:rPr lang="en-US" altLang="en-US"/>
              <a:t> interestRate = </a:t>
            </a:r>
            <a:r>
              <a:rPr lang="en-US" altLang="en-US" b="1"/>
              <a:t>0.05</a:t>
            </a:r>
            <a:r>
              <a:rPr lang="en-US" altLang="en-US"/>
              <a:t>;</a:t>
            </a:r>
            <a:endParaRPr lang="en-US" altLang="en-US" u="sng"/>
          </a:p>
          <a:p>
            <a:pPr>
              <a:buFont typeface="Monotype Sorts" pitchFamily="2" charset="2"/>
              <a:buNone/>
            </a:pPr>
            <a:r>
              <a:rPr lang="en-US" altLang="en-US" b="1"/>
              <a:t>double</a:t>
            </a:r>
            <a:r>
              <a:rPr lang="en-US" altLang="en-US"/>
              <a:t> interest = interestrate * </a:t>
            </a:r>
            <a:r>
              <a:rPr lang="en-US" altLang="en-US" b="1"/>
              <a:t>45</a:t>
            </a:r>
            <a:r>
              <a:rPr lang="en-US" altLang="en-US"/>
              <a:t>;</a:t>
            </a:r>
            <a:endParaRPr lang="en-US" altLang="en-US" u="sng"/>
          </a:p>
          <a:p>
            <a:pPr hangingPunct="1">
              <a:buFont typeface="Monotype Sorts" pitchFamily="2" charset="2"/>
              <a:buNone/>
            </a:pPr>
            <a:endParaRPr lang="en-US" alt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a:extLst>
              <a:ext uri="{FF2B5EF4-FFF2-40B4-BE49-F238E27FC236}">
                <a16:creationId xmlns:a16="http://schemas.microsoft.com/office/drawing/2014/main" id="{649F9D1A-6098-9446-81DC-A9AE0E8E0E6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FF340E3-2B8C-E446-9A49-124F25DCF7BF}" type="slidenum">
              <a:rPr lang="en-US" altLang="en-US" sz="1400" smtClean="0"/>
              <a:pPr>
                <a:spcBef>
                  <a:spcPct val="0"/>
                </a:spcBef>
                <a:buClrTx/>
                <a:buSzTx/>
                <a:buFontTx/>
                <a:buNone/>
              </a:pPr>
              <a:t>4</a:t>
            </a:fld>
            <a:endParaRPr lang="en-US" altLang="en-US" sz="1400"/>
          </a:p>
        </p:txBody>
      </p:sp>
      <p:sp>
        <p:nvSpPr>
          <p:cNvPr id="16387" name="Rectangle 2">
            <a:extLst>
              <a:ext uri="{FF2B5EF4-FFF2-40B4-BE49-F238E27FC236}">
                <a16:creationId xmlns:a16="http://schemas.microsoft.com/office/drawing/2014/main" id="{7920F908-1EC6-3A43-BC4B-DC56D0DA4ED8}"/>
              </a:ext>
            </a:extLst>
          </p:cNvPr>
          <p:cNvSpPr>
            <a:spLocks noGrp="1" noChangeArrowheads="1"/>
          </p:cNvSpPr>
          <p:nvPr>
            <p:ph type="title"/>
          </p:nvPr>
        </p:nvSpPr>
        <p:spPr>
          <a:xfrm>
            <a:off x="685800" y="228600"/>
            <a:ext cx="7772400" cy="685800"/>
          </a:xfrm>
        </p:spPr>
        <p:txBody>
          <a:bodyPr/>
          <a:lstStyle/>
          <a:p>
            <a:r>
              <a:rPr lang="en-US" altLang="en-US"/>
              <a:t>Identifiers</a:t>
            </a:r>
          </a:p>
        </p:txBody>
      </p:sp>
      <p:sp>
        <p:nvSpPr>
          <p:cNvPr id="16388" name="Rectangle 3">
            <a:extLst>
              <a:ext uri="{FF2B5EF4-FFF2-40B4-BE49-F238E27FC236}">
                <a16:creationId xmlns:a16="http://schemas.microsoft.com/office/drawing/2014/main" id="{B91EA0A5-0EC1-7644-B26B-FD05D6D1C987}"/>
              </a:ext>
            </a:extLst>
          </p:cNvPr>
          <p:cNvSpPr>
            <a:spLocks noGrp="1" noChangeArrowheads="1"/>
          </p:cNvSpPr>
          <p:nvPr>
            <p:ph type="body" idx="1"/>
          </p:nvPr>
        </p:nvSpPr>
        <p:spPr>
          <a:xfrm>
            <a:off x="228600" y="1143000"/>
            <a:ext cx="8686800" cy="4876800"/>
          </a:xfrm>
        </p:spPr>
        <p:txBody>
          <a:bodyPr/>
          <a:lstStyle/>
          <a:p>
            <a:r>
              <a:rPr lang="en-US" altLang="en-US" sz="2800"/>
              <a:t>An identifier is a sequence of characters that consist of letters, digits, underscores (_), and dollar signs ($). </a:t>
            </a:r>
          </a:p>
          <a:p>
            <a:r>
              <a:rPr lang="en-US" altLang="en-US" sz="2800"/>
              <a:t>An identifier must start with a letter, an underscore (_), or a dollar sign ($). It cannot start with a digit. </a:t>
            </a:r>
          </a:p>
          <a:p>
            <a:r>
              <a:rPr lang="en-US" altLang="en-US" sz="2800"/>
              <a:t>An identifier cannot be a reserved word. (See Appendix A, “Java Keywords,” for a list of reserved words).</a:t>
            </a:r>
          </a:p>
          <a:p>
            <a:r>
              <a:rPr lang="en-US" altLang="en-US" sz="2800"/>
              <a:t>An identifier cannot be </a:t>
            </a:r>
            <a:r>
              <a:rPr lang="en-US" altLang="en-US" sz="2800">
                <a:latin typeface="Courier New" panose="02070309020205020404" pitchFamily="49" charset="0"/>
              </a:rPr>
              <a:t>true</a:t>
            </a:r>
            <a:r>
              <a:rPr lang="en-US" altLang="en-US" sz="2800"/>
              <a:t>, </a:t>
            </a:r>
            <a:r>
              <a:rPr lang="en-US" altLang="en-US" sz="2800">
                <a:latin typeface="Courier New" panose="02070309020205020404" pitchFamily="49" charset="0"/>
              </a:rPr>
              <a:t>false</a:t>
            </a:r>
            <a:r>
              <a:rPr lang="en-US" altLang="en-US" sz="2800"/>
              <a:t>, or</a:t>
            </a:r>
            <a:br>
              <a:rPr lang="en-US" altLang="en-US" sz="2800"/>
            </a:br>
            <a:r>
              <a:rPr lang="en-US" altLang="en-US" sz="2800">
                <a:latin typeface="Courier New" panose="02070309020205020404" pitchFamily="49" charset="0"/>
              </a:rPr>
              <a:t>null</a:t>
            </a:r>
            <a:r>
              <a:rPr lang="en-US" altLang="en-US" sz="2800"/>
              <a:t>.</a:t>
            </a:r>
          </a:p>
          <a:p>
            <a:r>
              <a:rPr lang="en-US" altLang="en-US" sz="2800"/>
              <a:t>An identifier can be of any length.</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4">
            <a:extLst>
              <a:ext uri="{FF2B5EF4-FFF2-40B4-BE49-F238E27FC236}">
                <a16:creationId xmlns:a16="http://schemas.microsoft.com/office/drawing/2014/main" id="{58740167-F39D-1E4A-B017-FAEF024B80D6}"/>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F4887C0-86DA-2645-84FF-F49E5431818E}" type="slidenum">
              <a:rPr lang="en-US" altLang="en-US" sz="1400" smtClean="0"/>
              <a:pPr>
                <a:spcBef>
                  <a:spcPct val="0"/>
                </a:spcBef>
                <a:buClrTx/>
                <a:buSzTx/>
                <a:buFontTx/>
                <a:buNone/>
              </a:pPr>
              <a:t>40</a:t>
            </a:fld>
            <a:endParaRPr lang="en-US" altLang="en-US" sz="1400"/>
          </a:p>
        </p:txBody>
      </p:sp>
      <p:sp>
        <p:nvSpPr>
          <p:cNvPr id="70659" name="Rectangle 2">
            <a:extLst>
              <a:ext uri="{FF2B5EF4-FFF2-40B4-BE49-F238E27FC236}">
                <a16:creationId xmlns:a16="http://schemas.microsoft.com/office/drawing/2014/main" id="{EF7A3297-B526-7341-99EE-8CE25424146C}"/>
              </a:ext>
            </a:extLst>
          </p:cNvPr>
          <p:cNvSpPr>
            <a:spLocks noGrp="1" noChangeArrowheads="1"/>
          </p:cNvSpPr>
          <p:nvPr>
            <p:ph type="title"/>
          </p:nvPr>
        </p:nvSpPr>
        <p:spPr>
          <a:xfrm>
            <a:off x="155575" y="357188"/>
            <a:ext cx="8839200" cy="1804987"/>
          </a:xfrm>
        </p:spPr>
        <p:txBody>
          <a:bodyPr/>
          <a:lstStyle/>
          <a:p>
            <a:pPr hangingPunct="1"/>
            <a:r>
              <a:rPr lang="en-US" altLang="en-US"/>
              <a:t>Common Error 2: Integer Overflow</a:t>
            </a:r>
          </a:p>
        </p:txBody>
      </p:sp>
      <p:sp>
        <p:nvSpPr>
          <p:cNvPr id="70660" name="Rectangle 3">
            <a:extLst>
              <a:ext uri="{FF2B5EF4-FFF2-40B4-BE49-F238E27FC236}">
                <a16:creationId xmlns:a16="http://schemas.microsoft.com/office/drawing/2014/main" id="{8399DA6C-4B8C-8443-9B71-6AD5F4AC5786}"/>
              </a:ext>
            </a:extLst>
          </p:cNvPr>
          <p:cNvSpPr txBox="1">
            <a:spLocks noChangeArrowheads="1"/>
          </p:cNvSpPr>
          <p:nvPr/>
        </p:nvSpPr>
        <p:spPr bwMode="auto">
          <a:xfrm>
            <a:off x="155575" y="2584450"/>
            <a:ext cx="8839200" cy="380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b="1"/>
              <a:t>int</a:t>
            </a:r>
            <a:r>
              <a:rPr lang="en-US" altLang="en-US"/>
              <a:t> value = </a:t>
            </a:r>
            <a:r>
              <a:rPr lang="en-US" altLang="en-US" b="1"/>
              <a:t>2147483647</a:t>
            </a:r>
            <a:r>
              <a:rPr lang="en-US" altLang="en-US"/>
              <a:t> + </a:t>
            </a:r>
            <a:r>
              <a:rPr lang="en-US" altLang="en-US" b="1"/>
              <a:t>1</a:t>
            </a:r>
            <a:r>
              <a:rPr lang="en-US" altLang="en-US"/>
              <a:t>; </a:t>
            </a:r>
            <a:endParaRPr lang="en-US" altLang="en-US" u="sng"/>
          </a:p>
          <a:p>
            <a:pPr>
              <a:buFont typeface="Monotype Sorts" pitchFamily="2" charset="2"/>
              <a:buNone/>
            </a:pPr>
            <a:r>
              <a:rPr lang="en-US" altLang="en-US"/>
              <a:t>// value will actually be -2147483648</a:t>
            </a:r>
            <a:endParaRPr lang="en-US" altLang="en-US" u="sng"/>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4">
            <a:extLst>
              <a:ext uri="{FF2B5EF4-FFF2-40B4-BE49-F238E27FC236}">
                <a16:creationId xmlns:a16="http://schemas.microsoft.com/office/drawing/2014/main" id="{4F8DE64B-9BEB-BE47-97DA-62C60C5CFD3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D6ECD91-3587-8146-BBF8-2EDD2FC8F8D2}" type="slidenum">
              <a:rPr lang="en-US" altLang="en-US" sz="1400" smtClean="0"/>
              <a:pPr>
                <a:spcBef>
                  <a:spcPct val="0"/>
                </a:spcBef>
                <a:buClrTx/>
                <a:buSzTx/>
                <a:buFontTx/>
                <a:buNone/>
              </a:pPr>
              <a:t>41</a:t>
            </a:fld>
            <a:endParaRPr lang="en-US" altLang="en-US" sz="1400"/>
          </a:p>
        </p:txBody>
      </p:sp>
      <p:sp>
        <p:nvSpPr>
          <p:cNvPr id="71683" name="Rectangle 2">
            <a:extLst>
              <a:ext uri="{FF2B5EF4-FFF2-40B4-BE49-F238E27FC236}">
                <a16:creationId xmlns:a16="http://schemas.microsoft.com/office/drawing/2014/main" id="{F7148198-8D41-EF4D-BD6A-0A2768CC06CE}"/>
              </a:ext>
            </a:extLst>
          </p:cNvPr>
          <p:cNvSpPr>
            <a:spLocks noGrp="1" noChangeArrowheads="1"/>
          </p:cNvSpPr>
          <p:nvPr>
            <p:ph type="title"/>
          </p:nvPr>
        </p:nvSpPr>
        <p:spPr>
          <a:xfrm>
            <a:off x="155575" y="357188"/>
            <a:ext cx="8839200" cy="1804987"/>
          </a:xfrm>
        </p:spPr>
        <p:txBody>
          <a:bodyPr/>
          <a:lstStyle/>
          <a:p>
            <a:pPr hangingPunct="1"/>
            <a:r>
              <a:rPr lang="en-US" altLang="en-US"/>
              <a:t>Common Error 3: Round-off Errors</a:t>
            </a:r>
          </a:p>
        </p:txBody>
      </p:sp>
      <p:sp>
        <p:nvSpPr>
          <p:cNvPr id="71684" name="Rectangle 3">
            <a:extLst>
              <a:ext uri="{FF2B5EF4-FFF2-40B4-BE49-F238E27FC236}">
                <a16:creationId xmlns:a16="http://schemas.microsoft.com/office/drawing/2014/main" id="{72EEC495-4840-A84D-8530-C44BD68C0D89}"/>
              </a:ext>
            </a:extLst>
          </p:cNvPr>
          <p:cNvSpPr txBox="1">
            <a:spLocks noChangeArrowheads="1"/>
          </p:cNvSpPr>
          <p:nvPr/>
        </p:nvSpPr>
        <p:spPr bwMode="auto">
          <a:xfrm>
            <a:off x="225425" y="2162175"/>
            <a:ext cx="8839200" cy="4224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a:t>System.out.println(</a:t>
            </a:r>
            <a:r>
              <a:rPr lang="en-US" altLang="en-US" b="1"/>
              <a:t>1.0</a:t>
            </a:r>
            <a:r>
              <a:rPr lang="en-US" altLang="en-US"/>
              <a:t> - </a:t>
            </a:r>
            <a:r>
              <a:rPr lang="en-US" altLang="en-US" b="1"/>
              <a:t>0.1</a:t>
            </a:r>
            <a:r>
              <a:rPr lang="en-US" altLang="en-US"/>
              <a:t> - </a:t>
            </a:r>
            <a:r>
              <a:rPr lang="en-US" altLang="en-US" b="1"/>
              <a:t>0.1</a:t>
            </a:r>
            <a:r>
              <a:rPr lang="en-US" altLang="en-US"/>
              <a:t> - </a:t>
            </a:r>
            <a:r>
              <a:rPr lang="en-US" altLang="en-US" b="1"/>
              <a:t>0.1</a:t>
            </a:r>
            <a:r>
              <a:rPr lang="en-US" altLang="en-US"/>
              <a:t> - </a:t>
            </a:r>
            <a:r>
              <a:rPr lang="en-US" altLang="en-US" b="1"/>
              <a:t>0.1</a:t>
            </a:r>
            <a:r>
              <a:rPr lang="en-US" altLang="en-US"/>
              <a:t> - </a:t>
            </a:r>
            <a:r>
              <a:rPr lang="en-US" altLang="en-US" b="1"/>
              <a:t>0.1</a:t>
            </a:r>
            <a:r>
              <a:rPr lang="en-US" altLang="en-US"/>
              <a:t>);</a:t>
            </a:r>
          </a:p>
          <a:p>
            <a:pPr>
              <a:buFont typeface="Monotype Sorts" pitchFamily="2" charset="2"/>
              <a:buNone/>
            </a:pPr>
            <a:endParaRPr lang="en-US" altLang="en-US"/>
          </a:p>
          <a:p>
            <a:pPr>
              <a:buFont typeface="Monotype Sorts" pitchFamily="2" charset="2"/>
              <a:buNone/>
            </a:pPr>
            <a:r>
              <a:rPr lang="en-US" altLang="en-US"/>
              <a:t>System.out.println(</a:t>
            </a:r>
            <a:r>
              <a:rPr lang="en-US" altLang="en-US" b="1"/>
              <a:t>1.0</a:t>
            </a:r>
            <a:r>
              <a:rPr lang="en-US" altLang="en-US"/>
              <a:t> - </a:t>
            </a:r>
            <a:r>
              <a:rPr lang="en-US" altLang="en-US" b="1"/>
              <a:t>0.9</a:t>
            </a:r>
            <a:r>
              <a:rPr lang="en-US" altLang="en-US"/>
              <a:t>);</a:t>
            </a:r>
          </a:p>
          <a:p>
            <a:pPr>
              <a:buFont typeface="Monotype Sorts" pitchFamily="2" charset="2"/>
              <a:buNone/>
            </a:pPr>
            <a:endParaRPr lang="en-US" altLang="en-US"/>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4">
            <a:extLst>
              <a:ext uri="{FF2B5EF4-FFF2-40B4-BE49-F238E27FC236}">
                <a16:creationId xmlns:a16="http://schemas.microsoft.com/office/drawing/2014/main" id="{69F72F3D-6B33-C04A-A747-133162128D6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9B24B55-238C-DC40-A30A-A9409FC6D268}" type="slidenum">
              <a:rPr lang="en-US" altLang="en-US" sz="1400" smtClean="0"/>
              <a:pPr>
                <a:spcBef>
                  <a:spcPct val="0"/>
                </a:spcBef>
                <a:buClrTx/>
                <a:buSzTx/>
                <a:buFontTx/>
                <a:buNone/>
              </a:pPr>
              <a:t>42</a:t>
            </a:fld>
            <a:endParaRPr lang="en-US" altLang="en-US" sz="1400"/>
          </a:p>
        </p:txBody>
      </p:sp>
      <p:sp>
        <p:nvSpPr>
          <p:cNvPr id="72707" name="Rectangle 2">
            <a:extLst>
              <a:ext uri="{FF2B5EF4-FFF2-40B4-BE49-F238E27FC236}">
                <a16:creationId xmlns:a16="http://schemas.microsoft.com/office/drawing/2014/main" id="{9169C737-6217-7946-896B-EB69A244ED91}"/>
              </a:ext>
            </a:extLst>
          </p:cNvPr>
          <p:cNvSpPr>
            <a:spLocks noGrp="1" noChangeArrowheads="1"/>
          </p:cNvSpPr>
          <p:nvPr>
            <p:ph type="title"/>
          </p:nvPr>
        </p:nvSpPr>
        <p:spPr>
          <a:xfrm>
            <a:off x="155575" y="357188"/>
            <a:ext cx="8839200" cy="1804987"/>
          </a:xfrm>
        </p:spPr>
        <p:txBody>
          <a:bodyPr/>
          <a:lstStyle/>
          <a:p>
            <a:pPr hangingPunct="1"/>
            <a:r>
              <a:rPr lang="en-US" altLang="en-US"/>
              <a:t>Common Error 4: Unintended Integer Division</a:t>
            </a:r>
          </a:p>
        </p:txBody>
      </p:sp>
      <p:sp>
        <p:nvSpPr>
          <p:cNvPr id="2" name="Rectangle 2">
            <a:extLst>
              <a:ext uri="{FF2B5EF4-FFF2-40B4-BE49-F238E27FC236}">
                <a16:creationId xmlns:a16="http://schemas.microsoft.com/office/drawing/2014/main" id="{D5461465-533E-784E-8039-1F24D48BC690}"/>
              </a:ext>
            </a:extLst>
          </p:cNvPr>
          <p:cNvSpPr>
            <a:spLocks noChangeArrowheads="1"/>
          </p:cNvSpPr>
          <p:nvPr/>
        </p:nvSpPr>
        <p:spPr bwMode="auto">
          <a:xfrm>
            <a:off x="0" y="0"/>
            <a:ext cx="9144000" cy="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txBody>
          <a:bodyPr wrap="none" anchor="ctr">
            <a:spAutoFit/>
          </a:bodyPr>
          <a:lstStyle/>
          <a:p>
            <a:pPr>
              <a:defRPr/>
            </a:pPr>
            <a:endParaRPr lang="en-US">
              <a:cs typeface="+mn-cs"/>
            </a:endParaRPr>
          </a:p>
        </p:txBody>
      </p:sp>
      <p:graphicFrame>
        <p:nvGraphicFramePr>
          <p:cNvPr id="72709" name="Object 2">
            <a:extLst>
              <a:ext uri="{FF2B5EF4-FFF2-40B4-BE49-F238E27FC236}">
                <a16:creationId xmlns:a16="http://schemas.microsoft.com/office/drawing/2014/main" id="{CF1CFADB-9D16-234B-B809-DF05403D0878}"/>
              </a:ext>
            </a:extLst>
          </p:cNvPr>
          <p:cNvGraphicFramePr>
            <a:graphicFrameLocks noChangeAspect="1"/>
          </p:cNvGraphicFramePr>
          <p:nvPr/>
        </p:nvGraphicFramePr>
        <p:xfrm>
          <a:off x="269875" y="2162175"/>
          <a:ext cx="8655050" cy="1304925"/>
        </p:xfrm>
        <a:graphic>
          <a:graphicData uri="http://schemas.openxmlformats.org/presentationml/2006/ole">
            <mc:AlternateContent xmlns:mc="http://schemas.openxmlformats.org/markup-compatibility/2006">
              <mc:Choice xmlns:v="urn:schemas-microsoft-com:vml" Requires="v">
                <p:oleObj spid="_x0000_s72722" name="Picture" r:id="rId3" imgW="3873500" imgH="584200" progId="Word.Picture.8">
                  <p:embed/>
                </p:oleObj>
              </mc:Choice>
              <mc:Fallback>
                <p:oleObj name="Picture" r:id="rId3" imgW="3873500" imgH="584200" progId="Word.Picture.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875" y="2162175"/>
                        <a:ext cx="8655050"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4">
            <a:extLst>
              <a:ext uri="{FF2B5EF4-FFF2-40B4-BE49-F238E27FC236}">
                <a16:creationId xmlns:a16="http://schemas.microsoft.com/office/drawing/2014/main" id="{B5053037-A27B-2647-88A9-F510B051E5C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1384DB00-589F-5C45-80D9-2AD565ACECCF}" type="slidenum">
              <a:rPr lang="en-US" altLang="en-US" sz="1400" smtClean="0"/>
              <a:pPr>
                <a:spcBef>
                  <a:spcPct val="0"/>
                </a:spcBef>
                <a:buClrTx/>
                <a:buSzTx/>
                <a:buFontTx/>
                <a:buNone/>
              </a:pPr>
              <a:t>43</a:t>
            </a:fld>
            <a:endParaRPr lang="en-US" altLang="en-US" sz="1400"/>
          </a:p>
        </p:txBody>
      </p:sp>
      <p:sp>
        <p:nvSpPr>
          <p:cNvPr id="73731" name="Rectangle 2">
            <a:extLst>
              <a:ext uri="{FF2B5EF4-FFF2-40B4-BE49-F238E27FC236}">
                <a16:creationId xmlns:a16="http://schemas.microsoft.com/office/drawing/2014/main" id="{DEEE6000-D625-C647-9DE7-6F228D9CEADE}"/>
              </a:ext>
            </a:extLst>
          </p:cNvPr>
          <p:cNvSpPr>
            <a:spLocks noGrp="1" noChangeArrowheads="1"/>
          </p:cNvSpPr>
          <p:nvPr>
            <p:ph type="title"/>
          </p:nvPr>
        </p:nvSpPr>
        <p:spPr>
          <a:xfrm>
            <a:off x="155575" y="357188"/>
            <a:ext cx="8839200" cy="1804987"/>
          </a:xfrm>
        </p:spPr>
        <p:txBody>
          <a:bodyPr/>
          <a:lstStyle/>
          <a:p>
            <a:r>
              <a:rPr lang="en-US" altLang="en-US"/>
              <a:t>Common Pitfall 1: Redundant Input Objects</a:t>
            </a:r>
          </a:p>
        </p:txBody>
      </p:sp>
      <p:sp>
        <p:nvSpPr>
          <p:cNvPr id="2" name="Rectangle 2">
            <a:extLst>
              <a:ext uri="{FF2B5EF4-FFF2-40B4-BE49-F238E27FC236}">
                <a16:creationId xmlns:a16="http://schemas.microsoft.com/office/drawing/2014/main" id="{639932AF-6639-464F-B7E2-830D96844BDD}"/>
              </a:ext>
            </a:extLst>
          </p:cNvPr>
          <p:cNvSpPr>
            <a:spLocks noChangeArrowheads="1"/>
          </p:cNvSpPr>
          <p:nvPr/>
        </p:nvSpPr>
        <p:spPr bwMode="auto">
          <a:xfrm>
            <a:off x="0" y="0"/>
            <a:ext cx="9144000" cy="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txBody>
          <a:bodyPr wrap="none" anchor="ctr">
            <a:spAutoFit/>
          </a:bodyPr>
          <a:lstStyle/>
          <a:p>
            <a:pPr>
              <a:defRPr/>
            </a:pPr>
            <a:endParaRPr lang="en-US">
              <a:cs typeface="+mn-cs"/>
            </a:endParaRPr>
          </a:p>
        </p:txBody>
      </p:sp>
      <p:sp>
        <p:nvSpPr>
          <p:cNvPr id="73733" name="Rectangle 3">
            <a:extLst>
              <a:ext uri="{FF2B5EF4-FFF2-40B4-BE49-F238E27FC236}">
                <a16:creationId xmlns:a16="http://schemas.microsoft.com/office/drawing/2014/main" id="{ADC2480C-B873-A341-AD89-D90AF8CDB789}"/>
              </a:ext>
            </a:extLst>
          </p:cNvPr>
          <p:cNvSpPr txBox="1">
            <a:spLocks noChangeArrowheads="1"/>
          </p:cNvSpPr>
          <p:nvPr/>
        </p:nvSpPr>
        <p:spPr bwMode="auto">
          <a:xfrm>
            <a:off x="225425" y="2162175"/>
            <a:ext cx="8839200" cy="4224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a:t>Scanner input = </a:t>
            </a:r>
            <a:r>
              <a:rPr lang="en-US" altLang="en-US" b="1"/>
              <a:t>new</a:t>
            </a:r>
            <a:r>
              <a:rPr lang="en-US" altLang="en-US"/>
              <a:t> Scanner(System.in);</a:t>
            </a:r>
          </a:p>
          <a:p>
            <a:pPr>
              <a:buFont typeface="Monotype Sorts" pitchFamily="2" charset="2"/>
              <a:buNone/>
            </a:pPr>
            <a:r>
              <a:rPr lang="de-DE" altLang="en-US"/>
              <a:t>System.out.print(</a:t>
            </a:r>
            <a:r>
              <a:rPr lang="de-DE" altLang="en-US" b="1"/>
              <a:t>"Enter an integer: "</a:t>
            </a:r>
            <a:r>
              <a:rPr lang="de-DE" altLang="en-US"/>
              <a:t>);</a:t>
            </a:r>
            <a:endParaRPr lang="en-US" altLang="en-US"/>
          </a:p>
          <a:p>
            <a:pPr>
              <a:buFont typeface="Monotype Sorts" pitchFamily="2" charset="2"/>
              <a:buNone/>
            </a:pPr>
            <a:r>
              <a:rPr lang="en-US" altLang="en-US" b="1"/>
              <a:t>int</a:t>
            </a:r>
            <a:r>
              <a:rPr lang="en-US" altLang="en-US"/>
              <a:t> v1 = input.nextInt();</a:t>
            </a:r>
          </a:p>
          <a:p>
            <a:pPr>
              <a:buFont typeface="Monotype Sorts" pitchFamily="2" charset="2"/>
              <a:buNone/>
            </a:pPr>
            <a:r>
              <a:rPr lang="en-US" altLang="en-US"/>
              <a:t> </a:t>
            </a:r>
          </a:p>
          <a:p>
            <a:pPr>
              <a:buFont typeface="Monotype Sorts" pitchFamily="2" charset="2"/>
              <a:buNone/>
            </a:pPr>
            <a:r>
              <a:rPr lang="en-US" altLang="en-US"/>
              <a:t>Scanner input1 = </a:t>
            </a:r>
            <a:r>
              <a:rPr lang="en-US" altLang="en-US" b="1"/>
              <a:t>new</a:t>
            </a:r>
            <a:r>
              <a:rPr lang="en-US" altLang="en-US"/>
              <a:t> Scanner(System.in);</a:t>
            </a:r>
          </a:p>
          <a:p>
            <a:pPr>
              <a:buFont typeface="Monotype Sorts" pitchFamily="2" charset="2"/>
              <a:buNone/>
            </a:pPr>
            <a:r>
              <a:rPr lang="en-US" altLang="en-US"/>
              <a:t>System.out.print(</a:t>
            </a:r>
            <a:r>
              <a:rPr lang="en-US" altLang="en-US" b="1"/>
              <a:t>"Enter a double value: "</a:t>
            </a:r>
            <a:r>
              <a:rPr lang="en-US" altLang="en-US"/>
              <a:t>);</a:t>
            </a:r>
          </a:p>
          <a:p>
            <a:pPr>
              <a:buFont typeface="Monotype Sorts" pitchFamily="2" charset="2"/>
              <a:buNone/>
            </a:pPr>
            <a:r>
              <a:rPr lang="en-US" altLang="en-US" b="1"/>
              <a:t>double</a:t>
            </a:r>
            <a:r>
              <a:rPr lang="en-US" altLang="en-US"/>
              <a:t> v2 = input1.nextDouble();</a:t>
            </a:r>
          </a:p>
          <a:p>
            <a:pPr>
              <a:buFont typeface="Monotype Sorts" pitchFamily="2" charset="2"/>
              <a:buNone/>
            </a:pPr>
            <a:endParaRPr lang="en-US" alt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a:extLst>
              <a:ext uri="{FF2B5EF4-FFF2-40B4-BE49-F238E27FC236}">
                <a16:creationId xmlns:a16="http://schemas.microsoft.com/office/drawing/2014/main" id="{589D8767-10D3-CE49-ABF0-0C54FEB1BC5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B153D8B-EB4C-9C45-B6BA-7A5DAA15D2E4}" type="slidenum">
              <a:rPr lang="en-US" altLang="en-US" sz="1400" smtClean="0"/>
              <a:pPr>
                <a:spcBef>
                  <a:spcPct val="0"/>
                </a:spcBef>
                <a:buClrTx/>
                <a:buSzTx/>
                <a:buFontTx/>
                <a:buNone/>
              </a:pPr>
              <a:t>5</a:t>
            </a:fld>
            <a:endParaRPr lang="en-US" altLang="en-US" sz="1400"/>
          </a:p>
        </p:txBody>
      </p:sp>
      <p:sp>
        <p:nvSpPr>
          <p:cNvPr id="18435" name="Rectangle 2">
            <a:extLst>
              <a:ext uri="{FF2B5EF4-FFF2-40B4-BE49-F238E27FC236}">
                <a16:creationId xmlns:a16="http://schemas.microsoft.com/office/drawing/2014/main" id="{75A10314-6FDB-1747-97FB-400021661589}"/>
              </a:ext>
            </a:extLst>
          </p:cNvPr>
          <p:cNvSpPr>
            <a:spLocks noGrp="1" noChangeArrowheads="1"/>
          </p:cNvSpPr>
          <p:nvPr>
            <p:ph type="title"/>
          </p:nvPr>
        </p:nvSpPr>
        <p:spPr>
          <a:xfrm>
            <a:off x="685800" y="0"/>
            <a:ext cx="7772400" cy="1428750"/>
          </a:xfrm>
        </p:spPr>
        <p:txBody>
          <a:bodyPr/>
          <a:lstStyle/>
          <a:p>
            <a:r>
              <a:rPr lang="en-US" altLang="en-US" dirty="0"/>
              <a:t>Variables</a:t>
            </a:r>
          </a:p>
        </p:txBody>
      </p:sp>
      <p:sp>
        <p:nvSpPr>
          <p:cNvPr id="18436" name="Rectangle 3">
            <a:extLst>
              <a:ext uri="{FF2B5EF4-FFF2-40B4-BE49-F238E27FC236}">
                <a16:creationId xmlns:a16="http://schemas.microsoft.com/office/drawing/2014/main" id="{F2A58A12-0BFF-7744-A371-02B0D0F6073E}"/>
              </a:ext>
            </a:extLst>
          </p:cNvPr>
          <p:cNvSpPr>
            <a:spLocks noGrp="1" noChangeArrowheads="1"/>
          </p:cNvSpPr>
          <p:nvPr>
            <p:ph type="body" idx="1"/>
          </p:nvPr>
        </p:nvSpPr>
        <p:spPr>
          <a:xfrm>
            <a:off x="347663" y="1371600"/>
            <a:ext cx="8720137" cy="2914650"/>
          </a:xfrm>
        </p:spPr>
        <p:txBody>
          <a:bodyPr/>
          <a:lstStyle/>
          <a:p>
            <a:pPr>
              <a:lnSpc>
                <a:spcPct val="90000"/>
              </a:lnSpc>
              <a:buFont typeface="Monotype Sorts" pitchFamily="2" charset="2"/>
              <a:buNone/>
            </a:pPr>
            <a:r>
              <a:rPr lang="en-US" altLang="en-US" sz="2600" b="1" dirty="0" err="1">
                <a:latin typeface="Courier New" panose="02070309020205020404" pitchFamily="49" charset="0"/>
              </a:rPr>
              <a:t>int</a:t>
            </a:r>
            <a:r>
              <a:rPr lang="en-US" altLang="en-US" sz="2600" b="1" dirty="0">
                <a:latin typeface="Courier New" panose="02070309020205020404" pitchFamily="49" charset="0"/>
              </a:rPr>
              <a:t> x;         // Declare x to be an</a:t>
            </a:r>
          </a:p>
          <a:p>
            <a:pPr>
              <a:lnSpc>
                <a:spcPct val="90000"/>
              </a:lnSpc>
              <a:buFont typeface="Monotype Sorts" pitchFamily="2" charset="2"/>
              <a:buNone/>
            </a:pPr>
            <a:r>
              <a:rPr lang="en-US" altLang="en-US" sz="2600" b="1" dirty="0">
                <a:latin typeface="Courier New" panose="02070309020205020404" pitchFamily="49" charset="0"/>
              </a:rPr>
              <a:t>               // integer variable;</a:t>
            </a:r>
          </a:p>
          <a:p>
            <a:pPr>
              <a:lnSpc>
                <a:spcPct val="90000"/>
              </a:lnSpc>
              <a:spcBef>
                <a:spcPct val="50000"/>
              </a:spcBef>
              <a:buFont typeface="Monotype Sorts" pitchFamily="2" charset="2"/>
              <a:buNone/>
            </a:pPr>
            <a:r>
              <a:rPr lang="en-US" altLang="en-US" sz="2600" b="1" dirty="0">
                <a:latin typeface="Courier New" panose="02070309020205020404" pitchFamily="49" charset="0"/>
              </a:rPr>
              <a:t>double radius; // Declare radius to</a:t>
            </a:r>
          </a:p>
          <a:p>
            <a:pPr>
              <a:lnSpc>
                <a:spcPct val="90000"/>
              </a:lnSpc>
              <a:buFont typeface="Monotype Sorts" pitchFamily="2" charset="2"/>
              <a:buNone/>
            </a:pPr>
            <a:r>
              <a:rPr lang="en-US" altLang="en-US" sz="2600" b="1" dirty="0">
                <a:latin typeface="Courier New" panose="02070309020205020404" pitchFamily="49" charset="0"/>
              </a:rPr>
              <a:t>               // be a double variable;</a:t>
            </a:r>
          </a:p>
          <a:p>
            <a:pPr>
              <a:lnSpc>
                <a:spcPct val="90000"/>
              </a:lnSpc>
              <a:spcBef>
                <a:spcPct val="50000"/>
              </a:spcBef>
              <a:buFont typeface="Monotype Sorts" pitchFamily="2" charset="2"/>
              <a:buNone/>
            </a:pPr>
            <a:r>
              <a:rPr lang="en-US" altLang="en-US" sz="2600" b="1" dirty="0">
                <a:latin typeface="Courier New" panose="02070309020205020404" pitchFamily="49" charset="0"/>
              </a:rPr>
              <a:t>char a;        // Declare a to be a</a:t>
            </a:r>
          </a:p>
          <a:p>
            <a:pPr>
              <a:lnSpc>
                <a:spcPct val="90000"/>
              </a:lnSpc>
              <a:buFont typeface="Monotype Sorts" pitchFamily="2" charset="2"/>
              <a:buNone/>
            </a:pPr>
            <a:r>
              <a:rPr lang="en-US" altLang="en-US" sz="2600" b="1" dirty="0">
                <a:latin typeface="Courier New" panose="02070309020205020404" pitchFamily="49" charset="0"/>
              </a:rPr>
              <a:t>               // character variable;</a:t>
            </a:r>
          </a:p>
          <a:p>
            <a:pPr>
              <a:lnSpc>
                <a:spcPct val="90000"/>
              </a:lnSpc>
              <a:buFont typeface="Monotype Sorts" pitchFamily="2" charset="2"/>
              <a:buNone/>
            </a:pPr>
            <a:endParaRPr lang="en-US" altLang="en-US" sz="2600" b="1" dirty="0">
              <a:latin typeface="Courier New" panose="02070309020205020404" pitchFamily="49" charset="0"/>
            </a:endParaRPr>
          </a:p>
          <a:p>
            <a:pPr>
              <a:spcAft>
                <a:spcPct val="25000"/>
              </a:spcAft>
              <a:buNone/>
            </a:pPr>
            <a:r>
              <a:rPr lang="en-US" altLang="en-US" sz="2800" b="1" dirty="0">
                <a:latin typeface="Courier New" panose="02070309020205020404" pitchFamily="49" charset="0"/>
              </a:rPr>
              <a:t>x = 1;          // Assign 1 to x;</a:t>
            </a:r>
          </a:p>
          <a:p>
            <a:pPr>
              <a:spcBef>
                <a:spcPct val="50000"/>
              </a:spcBef>
              <a:buNone/>
            </a:pPr>
            <a:r>
              <a:rPr lang="en-US" altLang="en-US" sz="2800" b="1" dirty="0">
                <a:latin typeface="Courier New" panose="02070309020205020404" pitchFamily="49" charset="0"/>
              </a:rPr>
              <a:t>radius = 1.0;   // Assign 1.0 to radius;</a:t>
            </a:r>
          </a:p>
          <a:p>
            <a:pPr>
              <a:spcBef>
                <a:spcPct val="50000"/>
              </a:spcBef>
              <a:buNone/>
            </a:pPr>
            <a:r>
              <a:rPr lang="en-US" altLang="en-US" sz="2800" b="1" dirty="0">
                <a:latin typeface="Courier New" panose="02070309020205020404" pitchFamily="49" charset="0"/>
              </a:rPr>
              <a:t>a = 'A';        // Assign 'A' to a;</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a:extLst>
              <a:ext uri="{FF2B5EF4-FFF2-40B4-BE49-F238E27FC236}">
                <a16:creationId xmlns:a16="http://schemas.microsoft.com/office/drawing/2014/main" id="{6C0DFF94-6CE1-B44F-B39F-06C018C36818}"/>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A6477C4-20BD-FB46-B529-030365B0CC42}" type="slidenum">
              <a:rPr lang="en-US" altLang="en-US" sz="1400" smtClean="0"/>
              <a:pPr>
                <a:spcBef>
                  <a:spcPct val="0"/>
                </a:spcBef>
                <a:buClrTx/>
                <a:buSzTx/>
                <a:buFontTx/>
                <a:buNone/>
              </a:pPr>
              <a:t>6</a:t>
            </a:fld>
            <a:endParaRPr lang="en-US" altLang="en-US" sz="1400"/>
          </a:p>
        </p:txBody>
      </p:sp>
      <p:sp>
        <p:nvSpPr>
          <p:cNvPr id="20483" name="Rectangle 2">
            <a:extLst>
              <a:ext uri="{FF2B5EF4-FFF2-40B4-BE49-F238E27FC236}">
                <a16:creationId xmlns:a16="http://schemas.microsoft.com/office/drawing/2014/main" id="{8F08E9C9-2A9C-D647-B822-E07306C94FA6}"/>
              </a:ext>
            </a:extLst>
          </p:cNvPr>
          <p:cNvSpPr>
            <a:spLocks noGrp="1" noChangeArrowheads="1"/>
          </p:cNvSpPr>
          <p:nvPr>
            <p:ph type="title"/>
          </p:nvPr>
        </p:nvSpPr>
        <p:spPr>
          <a:xfrm>
            <a:off x="685800" y="228600"/>
            <a:ext cx="7772400" cy="1676400"/>
          </a:xfrm>
        </p:spPr>
        <p:txBody>
          <a:bodyPr/>
          <a:lstStyle/>
          <a:p>
            <a:r>
              <a:rPr lang="en-US" altLang="en-US"/>
              <a:t>Declaring and Initializing</a:t>
            </a:r>
            <a:br>
              <a:rPr lang="en-US" altLang="en-US"/>
            </a:br>
            <a:r>
              <a:rPr lang="en-US" altLang="en-US"/>
              <a:t>in One Step</a:t>
            </a:r>
            <a:endParaRPr lang="en-US" altLang="en-US" sz="3600" b="1"/>
          </a:p>
        </p:txBody>
      </p:sp>
      <p:sp>
        <p:nvSpPr>
          <p:cNvPr id="20484" name="Rectangle 3">
            <a:extLst>
              <a:ext uri="{FF2B5EF4-FFF2-40B4-BE49-F238E27FC236}">
                <a16:creationId xmlns:a16="http://schemas.microsoft.com/office/drawing/2014/main" id="{5170DFA8-F9FB-E04A-A684-F3E855B89FEB}"/>
              </a:ext>
            </a:extLst>
          </p:cNvPr>
          <p:cNvSpPr>
            <a:spLocks noGrp="1" noChangeArrowheads="1"/>
          </p:cNvSpPr>
          <p:nvPr>
            <p:ph type="body" idx="1"/>
          </p:nvPr>
        </p:nvSpPr>
        <p:spPr>
          <a:xfrm>
            <a:off x="685800" y="2057399"/>
            <a:ext cx="7265840" cy="3867925"/>
          </a:xfrm>
        </p:spPr>
        <p:txBody>
          <a:bodyPr/>
          <a:lstStyle/>
          <a:p>
            <a:r>
              <a:rPr lang="en-US" altLang="en-US" sz="3000" b="1" dirty="0" err="1">
                <a:latin typeface="Courier New" panose="02070309020205020404" pitchFamily="49" charset="0"/>
              </a:rPr>
              <a:t>int</a:t>
            </a:r>
            <a:r>
              <a:rPr lang="en-US" altLang="en-US" sz="3000" b="1" dirty="0">
                <a:latin typeface="Courier New" panose="02070309020205020404" pitchFamily="49" charset="0"/>
              </a:rPr>
              <a:t> x = 1;</a:t>
            </a:r>
          </a:p>
          <a:p>
            <a:pPr>
              <a:spcBef>
                <a:spcPct val="50000"/>
              </a:spcBef>
            </a:pPr>
            <a:r>
              <a:rPr lang="en-US" altLang="en-US" sz="3000" b="1" dirty="0">
                <a:latin typeface="Courier New" panose="02070309020205020404" pitchFamily="49" charset="0"/>
              </a:rPr>
              <a:t>double d = 1.4;</a:t>
            </a:r>
          </a:p>
          <a:p>
            <a:pPr>
              <a:spcBef>
                <a:spcPct val="50000"/>
              </a:spcBef>
            </a:pPr>
            <a:r>
              <a:rPr lang="en-US" altLang="en-US" sz="2800" dirty="0"/>
              <a:t>Named Constants</a:t>
            </a:r>
            <a:endParaRPr lang="en-US" altLang="en-US" sz="3000" b="1" dirty="0">
              <a:latin typeface="Courier New" panose="02070309020205020404" pitchFamily="49" charset="0"/>
            </a:endParaRPr>
          </a:p>
          <a:p>
            <a:pPr lvl="3">
              <a:buNone/>
            </a:pPr>
            <a:r>
              <a:rPr lang="en-US" altLang="en-US" b="1" dirty="0">
                <a:latin typeface="Courier New" panose="02070309020205020404" pitchFamily="49" charset="0"/>
              </a:rPr>
              <a:t>final datatype CONSTANTNAME = VALUE;   </a:t>
            </a:r>
          </a:p>
          <a:p>
            <a:pPr lvl="3">
              <a:buNone/>
            </a:pPr>
            <a:endParaRPr lang="en-US" altLang="en-US" b="1" dirty="0">
              <a:latin typeface="Courier New" panose="02070309020205020404" pitchFamily="49" charset="0"/>
            </a:endParaRPr>
          </a:p>
          <a:p>
            <a:pPr lvl="3">
              <a:buNone/>
            </a:pPr>
            <a:r>
              <a:rPr lang="en-US" altLang="en-US" b="1" dirty="0">
                <a:latin typeface="Courier New" panose="02070309020205020404" pitchFamily="49" charset="0"/>
              </a:rPr>
              <a:t>final double PI = 3.14159; </a:t>
            </a:r>
          </a:p>
          <a:p>
            <a:pPr lvl="3">
              <a:buNone/>
            </a:pPr>
            <a:r>
              <a:rPr lang="en-US" altLang="en-US" b="1" dirty="0">
                <a:latin typeface="Courier New" panose="02070309020205020404" pitchFamily="49" charset="0"/>
              </a:rPr>
              <a:t>final </a:t>
            </a:r>
            <a:r>
              <a:rPr lang="en-US" altLang="en-US" b="1" dirty="0" err="1">
                <a:latin typeface="Courier New" panose="02070309020205020404" pitchFamily="49" charset="0"/>
              </a:rPr>
              <a:t>int</a:t>
            </a:r>
            <a:r>
              <a:rPr lang="en-US" altLang="en-US" b="1" dirty="0">
                <a:latin typeface="Courier New" panose="02070309020205020404" pitchFamily="49" charset="0"/>
              </a:rPr>
              <a:t> SIZE = 3;</a:t>
            </a:r>
          </a:p>
          <a:p>
            <a:pPr>
              <a:spcBef>
                <a:spcPct val="50000"/>
              </a:spcBef>
            </a:pPr>
            <a:endParaRPr lang="en-US" altLang="en-US" sz="3000" b="1" dirty="0">
              <a:latin typeface="Courier New" panose="02070309020205020404" pitchFamily="49" charset="0"/>
            </a:endParaRPr>
          </a:p>
          <a:p>
            <a:pPr>
              <a:spcBef>
                <a:spcPct val="50000"/>
              </a:spcBef>
              <a:buFont typeface="Monotype Sorts" pitchFamily="2" charset="2"/>
              <a:buNone/>
            </a:pPr>
            <a:endParaRPr lang="en-US" altLang="en-US" sz="2800" dirty="0">
              <a:latin typeface="Courier New" panose="02070309020205020404" pitchFamily="49"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a:extLst>
              <a:ext uri="{FF2B5EF4-FFF2-40B4-BE49-F238E27FC236}">
                <a16:creationId xmlns:a16="http://schemas.microsoft.com/office/drawing/2014/main" id="{ECA6A09C-672A-294E-920E-3262F40718F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50D4770-0BA7-CA4A-81B0-D590A150C169}" type="slidenum">
              <a:rPr lang="en-US" altLang="en-US" sz="1400" smtClean="0"/>
              <a:pPr>
                <a:spcBef>
                  <a:spcPct val="0"/>
                </a:spcBef>
                <a:buClrTx/>
                <a:buSzTx/>
                <a:buFontTx/>
                <a:buNone/>
              </a:pPr>
              <a:t>7</a:t>
            </a:fld>
            <a:endParaRPr lang="en-US" altLang="en-US" sz="1400"/>
          </a:p>
        </p:txBody>
      </p:sp>
      <p:sp>
        <p:nvSpPr>
          <p:cNvPr id="22531" name="Rectangle 2">
            <a:extLst>
              <a:ext uri="{FF2B5EF4-FFF2-40B4-BE49-F238E27FC236}">
                <a16:creationId xmlns:a16="http://schemas.microsoft.com/office/drawing/2014/main" id="{3F0D9B90-9FC5-884C-81A0-0DD36BBA4C2A}"/>
              </a:ext>
            </a:extLst>
          </p:cNvPr>
          <p:cNvSpPr>
            <a:spLocks noGrp="1" noChangeArrowheads="1"/>
          </p:cNvSpPr>
          <p:nvPr>
            <p:ph type="title"/>
          </p:nvPr>
        </p:nvSpPr>
        <p:spPr>
          <a:xfrm>
            <a:off x="685800" y="0"/>
            <a:ext cx="7772400" cy="1428750"/>
          </a:xfrm>
        </p:spPr>
        <p:txBody>
          <a:bodyPr/>
          <a:lstStyle/>
          <a:p>
            <a:r>
              <a:rPr lang="en-US" altLang="en-US"/>
              <a:t>Naming Conventions</a:t>
            </a:r>
          </a:p>
        </p:txBody>
      </p:sp>
      <p:sp>
        <p:nvSpPr>
          <p:cNvPr id="22532" name="Rectangle 3">
            <a:extLst>
              <a:ext uri="{FF2B5EF4-FFF2-40B4-BE49-F238E27FC236}">
                <a16:creationId xmlns:a16="http://schemas.microsoft.com/office/drawing/2014/main" id="{858FCE3A-F4DB-B846-A79A-107147B1FF0F}"/>
              </a:ext>
            </a:extLst>
          </p:cNvPr>
          <p:cNvSpPr>
            <a:spLocks noGrp="1" noChangeArrowheads="1"/>
          </p:cNvSpPr>
          <p:nvPr>
            <p:ph type="body" idx="1"/>
          </p:nvPr>
        </p:nvSpPr>
        <p:spPr>
          <a:xfrm>
            <a:off x="685800" y="1371600"/>
            <a:ext cx="7696200" cy="4495800"/>
          </a:xfrm>
        </p:spPr>
        <p:txBody>
          <a:bodyPr/>
          <a:lstStyle/>
          <a:p>
            <a:pPr algn="just"/>
            <a:r>
              <a:rPr lang="en-US" altLang="en-US" dirty="0"/>
              <a:t>Choose meaningful and descriptive names.</a:t>
            </a:r>
          </a:p>
          <a:p>
            <a:pPr algn="just"/>
            <a:r>
              <a:rPr lang="en-US" altLang="en-US" dirty="0"/>
              <a:t>Variables and method names:  </a:t>
            </a:r>
          </a:p>
          <a:p>
            <a:pPr lvl="1"/>
            <a:r>
              <a:rPr lang="en-US" altLang="en-US" dirty="0"/>
              <a:t>Use lowercase. </a:t>
            </a:r>
          </a:p>
          <a:p>
            <a:pPr lvl="1"/>
            <a:r>
              <a:rPr lang="en-US" altLang="en-US" dirty="0"/>
              <a:t>If the name consists of several words, concatenate all in one, use lowercase for the first word, and capitalize the first letter of each subsequent word in the name. </a:t>
            </a:r>
          </a:p>
          <a:p>
            <a:pPr lvl="1"/>
            <a:r>
              <a:rPr lang="en-US" altLang="en-US" dirty="0"/>
              <a:t>For example, the variables </a:t>
            </a:r>
            <a:r>
              <a:rPr lang="en-US" altLang="en-US" sz="2600" dirty="0">
                <a:latin typeface="Courier New" panose="02070309020205020404" pitchFamily="49" charset="0"/>
              </a:rPr>
              <a:t>radius</a:t>
            </a:r>
            <a:r>
              <a:rPr lang="en-US" altLang="en-US" dirty="0"/>
              <a:t> and </a:t>
            </a:r>
            <a:r>
              <a:rPr lang="en-US" altLang="en-US" sz="2600" dirty="0">
                <a:latin typeface="Courier New" panose="02070309020205020404" pitchFamily="49" charset="0"/>
              </a:rPr>
              <a:t>area</a:t>
            </a:r>
            <a:r>
              <a:rPr lang="en-US" altLang="en-US" dirty="0"/>
              <a:t>, and the method </a:t>
            </a:r>
            <a:r>
              <a:rPr lang="en-US" altLang="en-US" sz="2600" dirty="0" err="1">
                <a:latin typeface="Courier New" panose="02070309020205020404" pitchFamily="49" charset="0"/>
              </a:rPr>
              <a:t>computeArea</a:t>
            </a:r>
            <a:r>
              <a:rPr lang="en-US" altLang="en-US" dirty="0"/>
              <a:t>. </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a:extLst>
              <a:ext uri="{FF2B5EF4-FFF2-40B4-BE49-F238E27FC236}">
                <a16:creationId xmlns:a16="http://schemas.microsoft.com/office/drawing/2014/main" id="{DA6957F2-F12B-7D4A-B117-0649AD415184}"/>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EAF94BB-D525-B44B-8A7D-36D24C4F470F}" type="slidenum">
              <a:rPr lang="en-US" altLang="en-US" sz="1400" smtClean="0"/>
              <a:pPr>
                <a:spcBef>
                  <a:spcPct val="0"/>
                </a:spcBef>
                <a:buClrTx/>
                <a:buSzTx/>
                <a:buFontTx/>
                <a:buNone/>
              </a:pPr>
              <a:t>8</a:t>
            </a:fld>
            <a:endParaRPr lang="en-US" altLang="en-US" sz="1400"/>
          </a:p>
        </p:txBody>
      </p:sp>
      <p:sp>
        <p:nvSpPr>
          <p:cNvPr id="23555" name="Rectangle 2">
            <a:extLst>
              <a:ext uri="{FF2B5EF4-FFF2-40B4-BE49-F238E27FC236}">
                <a16:creationId xmlns:a16="http://schemas.microsoft.com/office/drawing/2014/main" id="{EBE11F3E-CE32-A041-A54D-362274680210}"/>
              </a:ext>
            </a:extLst>
          </p:cNvPr>
          <p:cNvSpPr>
            <a:spLocks noGrp="1" noChangeArrowheads="1"/>
          </p:cNvSpPr>
          <p:nvPr>
            <p:ph type="title"/>
          </p:nvPr>
        </p:nvSpPr>
        <p:spPr>
          <a:xfrm>
            <a:off x="685800" y="0"/>
            <a:ext cx="7772400" cy="1428750"/>
          </a:xfrm>
        </p:spPr>
        <p:txBody>
          <a:bodyPr/>
          <a:lstStyle/>
          <a:p>
            <a:r>
              <a:rPr lang="en-US" altLang="en-US" sz="4000"/>
              <a:t>Naming Conventions, cont.</a:t>
            </a:r>
            <a:endParaRPr lang="en-US" altLang="en-US"/>
          </a:p>
        </p:txBody>
      </p:sp>
      <p:sp>
        <p:nvSpPr>
          <p:cNvPr id="23556" name="Rectangle 3">
            <a:extLst>
              <a:ext uri="{FF2B5EF4-FFF2-40B4-BE49-F238E27FC236}">
                <a16:creationId xmlns:a16="http://schemas.microsoft.com/office/drawing/2014/main" id="{6951FF0E-D8C0-B749-845A-9FD2DA1A1F73}"/>
              </a:ext>
            </a:extLst>
          </p:cNvPr>
          <p:cNvSpPr>
            <a:spLocks noGrp="1" noChangeArrowheads="1"/>
          </p:cNvSpPr>
          <p:nvPr>
            <p:ph type="body" idx="1"/>
          </p:nvPr>
        </p:nvSpPr>
        <p:spPr>
          <a:xfrm>
            <a:off x="685800" y="1371600"/>
            <a:ext cx="6172200" cy="4114800"/>
          </a:xfrm>
        </p:spPr>
        <p:txBody>
          <a:bodyPr/>
          <a:lstStyle/>
          <a:p>
            <a:pPr algn="just">
              <a:lnSpc>
                <a:spcPct val="90000"/>
              </a:lnSpc>
            </a:pPr>
            <a:r>
              <a:rPr lang="en-US" altLang="en-US" sz="2800"/>
              <a:t>Class names:</a:t>
            </a:r>
            <a:r>
              <a:rPr lang="en-US" altLang="en-US" sz="2800">
                <a:latin typeface="Book Antiqua" panose="02040602050305030304" pitchFamily="18" charset="0"/>
              </a:rPr>
              <a:t> </a:t>
            </a:r>
          </a:p>
          <a:p>
            <a:pPr lvl="1">
              <a:lnSpc>
                <a:spcPct val="90000"/>
              </a:lnSpc>
            </a:pPr>
            <a:r>
              <a:rPr lang="en-US" altLang="en-US" sz="2400"/>
              <a:t>Capitalize the first letter of each word in the name.  For example, the class name </a:t>
            </a:r>
            <a:r>
              <a:rPr lang="en-US" altLang="en-US" sz="2200">
                <a:latin typeface="Courier New" panose="02070309020205020404" pitchFamily="49" charset="0"/>
              </a:rPr>
              <a:t>ComputeArea</a:t>
            </a:r>
            <a:r>
              <a:rPr lang="en-US" altLang="en-US" sz="2400"/>
              <a:t>.</a:t>
            </a:r>
            <a:endParaRPr lang="en-US" altLang="en-US" sz="2400">
              <a:latin typeface="Book Antiqua" panose="02040602050305030304" pitchFamily="18" charset="0"/>
            </a:endParaRPr>
          </a:p>
          <a:p>
            <a:pPr algn="just">
              <a:lnSpc>
                <a:spcPct val="90000"/>
              </a:lnSpc>
            </a:pPr>
            <a:endParaRPr lang="en-US" altLang="en-US" sz="2800">
              <a:latin typeface="Book Antiqua" panose="02040602050305030304" pitchFamily="18" charset="0"/>
            </a:endParaRPr>
          </a:p>
          <a:p>
            <a:pPr algn="just">
              <a:lnSpc>
                <a:spcPct val="90000"/>
              </a:lnSpc>
              <a:spcBef>
                <a:spcPct val="0"/>
              </a:spcBef>
            </a:pPr>
            <a:r>
              <a:rPr lang="en-US" altLang="en-US" sz="2800"/>
              <a:t>Constants: </a:t>
            </a:r>
          </a:p>
          <a:p>
            <a:pPr lvl="1">
              <a:lnSpc>
                <a:spcPct val="90000"/>
              </a:lnSpc>
            </a:pPr>
            <a:r>
              <a:rPr lang="en-US" altLang="en-US" sz="2400"/>
              <a:t>Capitalize all letters in constants, and use underscores to connect words.  For example, the constant </a:t>
            </a:r>
            <a:r>
              <a:rPr lang="en-US" altLang="en-US" sz="2200">
                <a:latin typeface="Courier New" panose="02070309020205020404" pitchFamily="49" charset="0"/>
              </a:rPr>
              <a:t>PI and </a:t>
            </a:r>
            <a:r>
              <a:rPr lang="en-US" altLang="en-US" sz="2400"/>
              <a:t>MAX_VALUE</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0"/>
          </p:nvPr>
        </p:nvSpPr>
        <p:spPr>
          <a:xfrm>
            <a:off x="6553200" y="6399213"/>
            <a:ext cx="1905000" cy="457200"/>
          </a:xfrm>
        </p:spPr>
        <p:txBody>
          <a:bodyPr/>
          <a:lstStyle/>
          <a:p>
            <a:pPr>
              <a:defRPr/>
            </a:pPr>
            <a:fld id="{90DFFA98-0902-4361-AA01-F3ED5BF50B59}" type="slidenum">
              <a:rPr lang="en-US"/>
              <a:pPr>
                <a:defRPr/>
              </a:pPr>
              <a:t>9</a:t>
            </a:fld>
            <a:endParaRPr lang="en-US"/>
          </a:p>
        </p:txBody>
      </p:sp>
      <p:sp>
        <p:nvSpPr>
          <p:cNvPr id="23555" name="Rectangle 2"/>
          <p:cNvSpPr>
            <a:spLocks noGrp="1" noChangeArrowheads="1"/>
          </p:cNvSpPr>
          <p:nvPr>
            <p:ph type="title"/>
          </p:nvPr>
        </p:nvSpPr>
        <p:spPr>
          <a:xfrm>
            <a:off x="285720" y="285728"/>
            <a:ext cx="7772400" cy="533400"/>
          </a:xfrm>
          <a:noFill/>
        </p:spPr>
        <p:txBody>
          <a:bodyPr/>
          <a:lstStyle/>
          <a:p>
            <a:pPr eaLnBrk="1" hangingPunct="1"/>
            <a:r>
              <a:rPr lang="en-US" sz="5400" dirty="0"/>
              <a:t>Character Data Type</a:t>
            </a:r>
          </a:p>
        </p:txBody>
      </p:sp>
      <p:sp>
        <p:nvSpPr>
          <p:cNvPr id="23556" name="Rectangle 3"/>
          <p:cNvSpPr>
            <a:spLocks noGrp="1" noChangeArrowheads="1"/>
          </p:cNvSpPr>
          <p:nvPr>
            <p:ph type="body" idx="1"/>
          </p:nvPr>
        </p:nvSpPr>
        <p:spPr>
          <a:xfrm>
            <a:off x="1259632" y="1210816"/>
            <a:ext cx="6408712" cy="2362200"/>
          </a:xfrm>
          <a:noFill/>
        </p:spPr>
        <p:txBody>
          <a:bodyPr/>
          <a:lstStyle/>
          <a:p>
            <a:pPr algn="just" eaLnBrk="1" hangingPunct="1">
              <a:buFont typeface="Monotype Sorts" pitchFamily="2" charset="2"/>
              <a:buNone/>
            </a:pPr>
            <a:r>
              <a:rPr lang="en-US" sz="3000" dirty="0"/>
              <a:t>char letter = 'A'; 		(ASCII)       </a:t>
            </a:r>
          </a:p>
          <a:p>
            <a:pPr algn="just" eaLnBrk="1" hangingPunct="1">
              <a:buFont typeface="Monotype Sorts" pitchFamily="2" charset="2"/>
              <a:buNone/>
            </a:pPr>
            <a:r>
              <a:rPr lang="en-US" sz="3000" dirty="0"/>
              <a:t>char </a:t>
            </a:r>
            <a:r>
              <a:rPr lang="en-US" sz="3000" dirty="0" err="1"/>
              <a:t>numChar</a:t>
            </a:r>
            <a:r>
              <a:rPr lang="en-US" sz="3000" dirty="0"/>
              <a:t> = '4'; 	(ASCII)</a:t>
            </a:r>
          </a:p>
          <a:p>
            <a:pPr eaLnBrk="1" hangingPunct="1">
              <a:lnSpc>
                <a:spcPct val="30000"/>
              </a:lnSpc>
              <a:spcBef>
                <a:spcPct val="100000"/>
              </a:spcBef>
              <a:buFont typeface="Monotype Sorts" pitchFamily="2" charset="2"/>
              <a:buNone/>
            </a:pPr>
            <a:r>
              <a:rPr lang="en-US" sz="3000" dirty="0"/>
              <a:t>char letter = '</a:t>
            </a:r>
            <a:r>
              <a:rPr lang="en-US" sz="3000" b="1" dirty="0"/>
              <a:t>\u</a:t>
            </a:r>
            <a:r>
              <a:rPr lang="en-US" sz="3000" dirty="0"/>
              <a:t>0041'; 	(Unicode)</a:t>
            </a:r>
          </a:p>
          <a:p>
            <a:pPr eaLnBrk="1" hangingPunct="1">
              <a:lnSpc>
                <a:spcPct val="30000"/>
              </a:lnSpc>
              <a:spcBef>
                <a:spcPct val="100000"/>
              </a:spcBef>
              <a:buFont typeface="Monotype Sorts" pitchFamily="2" charset="2"/>
              <a:buNone/>
            </a:pPr>
            <a:r>
              <a:rPr lang="en-US" sz="3000" dirty="0"/>
              <a:t>char </a:t>
            </a:r>
            <a:r>
              <a:rPr lang="en-US" sz="3000" dirty="0" err="1"/>
              <a:t>numChar</a:t>
            </a:r>
            <a:r>
              <a:rPr lang="en-US" sz="3000" dirty="0"/>
              <a:t> = '</a:t>
            </a:r>
            <a:r>
              <a:rPr lang="en-US" sz="3000" b="1" dirty="0"/>
              <a:t>\u</a:t>
            </a:r>
            <a:r>
              <a:rPr lang="en-US" sz="3000" dirty="0"/>
              <a:t>0034'; (Unicode)</a:t>
            </a:r>
          </a:p>
        </p:txBody>
      </p:sp>
      <p:sp>
        <p:nvSpPr>
          <p:cNvPr id="23559" name="Rectangle 7"/>
          <p:cNvSpPr>
            <a:spLocks noChangeArrowheads="1"/>
          </p:cNvSpPr>
          <p:nvPr/>
        </p:nvSpPr>
        <p:spPr bwMode="auto">
          <a:xfrm>
            <a:off x="539552" y="3705944"/>
            <a:ext cx="8136904" cy="2819400"/>
          </a:xfrm>
          <a:prstGeom prst="rect">
            <a:avLst/>
          </a:prstGeom>
          <a:noFill/>
          <a:ln w="9525">
            <a:noFill/>
            <a:miter lim="800000"/>
            <a:headEnd/>
            <a:tailEnd/>
          </a:ln>
        </p:spPr>
        <p:txBody>
          <a:bodyPr lIns="92075" tIns="46038" rIns="92075" bIns="46038"/>
          <a:lstStyle/>
          <a:p>
            <a:pPr algn="just">
              <a:spcBef>
                <a:spcPct val="20000"/>
              </a:spcBef>
              <a:buClr>
                <a:schemeClr val="tx2"/>
              </a:buClr>
              <a:buSzPct val="75000"/>
              <a:buFont typeface="Monotype Sorts" pitchFamily="2" charset="2"/>
              <a:buNone/>
            </a:pPr>
            <a:r>
              <a:rPr lang="en-US" sz="2800" dirty="0">
                <a:latin typeface="+mn-lt"/>
                <a:cs typeface="Times New Roman" pitchFamily="18" charset="0"/>
              </a:rPr>
              <a:t>NOTE: The increment and decrement operators can also be used on </a:t>
            </a:r>
            <a:r>
              <a:rPr lang="en-US" sz="2800" b="1" dirty="0">
                <a:latin typeface="+mn-lt"/>
                <a:cs typeface="Times New Roman" pitchFamily="18" charset="0"/>
              </a:rPr>
              <a:t>char</a:t>
            </a:r>
            <a:r>
              <a:rPr lang="en-US" sz="2800" dirty="0">
                <a:latin typeface="+mn-lt"/>
                <a:cs typeface="Times New Roman" pitchFamily="18" charset="0"/>
              </a:rPr>
              <a:t> variables to get the next or preceding Unicode character. For example, the following statements display character </a:t>
            </a:r>
            <a:r>
              <a:rPr lang="en-US" sz="2800" b="1" dirty="0">
                <a:latin typeface="+mn-lt"/>
                <a:cs typeface="Times New Roman" pitchFamily="18" charset="0"/>
              </a:rPr>
              <a:t>b</a:t>
            </a:r>
            <a:r>
              <a:rPr lang="en-US" sz="2800" dirty="0">
                <a:latin typeface="+mn-lt"/>
                <a:cs typeface="Times New Roman" pitchFamily="18" charset="0"/>
              </a:rPr>
              <a:t>.</a:t>
            </a:r>
          </a:p>
          <a:p>
            <a:pPr marL="742950" lvl="1" indent="-285750" algn="just">
              <a:spcBef>
                <a:spcPct val="20000"/>
              </a:spcBef>
              <a:buClr>
                <a:schemeClr val="tx1"/>
              </a:buClr>
            </a:pPr>
            <a:r>
              <a:rPr lang="en-US" sz="2600" dirty="0">
                <a:latin typeface="+mn-lt"/>
                <a:cs typeface="Times New Roman" pitchFamily="18" charset="0"/>
              </a:rPr>
              <a:t>    </a:t>
            </a:r>
            <a:r>
              <a:rPr lang="en-US" sz="2800" b="1" dirty="0">
                <a:latin typeface="+mn-lt"/>
                <a:cs typeface="Times New Roman" pitchFamily="18" charset="0"/>
              </a:rPr>
              <a:t>char </a:t>
            </a:r>
            <a:r>
              <a:rPr lang="en-US" sz="2800" b="1" dirty="0" err="1">
                <a:latin typeface="+mn-lt"/>
                <a:cs typeface="Times New Roman" pitchFamily="18" charset="0"/>
              </a:rPr>
              <a:t>ch</a:t>
            </a:r>
            <a:r>
              <a:rPr lang="en-US" sz="2800" b="1" dirty="0">
                <a:latin typeface="+mn-lt"/>
                <a:cs typeface="Times New Roman" pitchFamily="18" charset="0"/>
              </a:rPr>
              <a:t> = 'a';</a:t>
            </a:r>
          </a:p>
          <a:p>
            <a:pPr marL="742950" lvl="1" indent="-285750" algn="just">
              <a:spcBef>
                <a:spcPct val="20000"/>
              </a:spcBef>
              <a:buClr>
                <a:schemeClr val="tx1"/>
              </a:buClr>
            </a:pPr>
            <a:r>
              <a:rPr lang="en-US" sz="2800" b="1" dirty="0">
                <a:latin typeface="+mn-lt"/>
                <a:cs typeface="Times New Roman" pitchFamily="18" charset="0"/>
              </a:rPr>
              <a:t>    </a:t>
            </a:r>
            <a:r>
              <a:rPr lang="en-US" sz="2800" b="1" dirty="0" err="1">
                <a:latin typeface="+mn-lt"/>
                <a:cs typeface="Times New Roman" pitchFamily="18" charset="0"/>
              </a:rPr>
              <a:t>System.out.println</a:t>
            </a:r>
            <a:r>
              <a:rPr lang="en-US" sz="2800" b="1" dirty="0">
                <a:latin typeface="+mn-lt"/>
                <a:cs typeface="Times New Roman" pitchFamily="18" charset="0"/>
              </a:rPr>
              <a:t>(++</a:t>
            </a:r>
            <a:r>
              <a:rPr lang="en-US" sz="2800" b="1" dirty="0" err="1">
                <a:latin typeface="+mn-lt"/>
                <a:cs typeface="Times New Roman" pitchFamily="18" charset="0"/>
              </a:rPr>
              <a:t>ch</a:t>
            </a:r>
            <a:r>
              <a:rPr lang="en-US" sz="2800" b="1" dirty="0">
                <a:latin typeface="+mn-lt"/>
                <a:cs typeface="Times New Roman" pitchFamily="18" charset="0"/>
              </a:rPr>
              <a:t>);</a:t>
            </a:r>
          </a:p>
        </p:txBody>
      </p:sp>
    </p:spTree>
    <p:extLst>
      <p:ext uri="{BB962C8B-B14F-4D97-AF65-F5344CB8AC3E}">
        <p14:creationId xmlns:p14="http://schemas.microsoft.com/office/powerpoint/2010/main" val="3738397940"/>
      </p:ext>
    </p:extLst>
  </p:cSld>
  <p:clrMapOvr>
    <a:masterClrMapping/>
  </p:clrMapOvr>
  <p:transition/>
</p:sld>
</file>

<file path=ppt/theme/theme1.xml><?xml version="1.0" encoding="utf-8"?>
<a:theme xmlns:a="http://schemas.openxmlformats.org/drawingml/2006/main" name="International">
  <a:themeElements>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fontScheme name="Internationa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International 1">
        <a:dk1>
          <a:srgbClr val="000000"/>
        </a:dk1>
        <a:lt1>
          <a:srgbClr val="FFFFFF"/>
        </a:lt1>
        <a:dk2>
          <a:srgbClr val="0000FF"/>
        </a:dk2>
        <a:lt2>
          <a:srgbClr val="FFFF99"/>
        </a:lt2>
        <a:accent1>
          <a:srgbClr val="009966"/>
        </a:accent1>
        <a:accent2>
          <a:srgbClr val="00CCCC"/>
        </a:accent2>
        <a:accent3>
          <a:srgbClr val="AAAAFF"/>
        </a:accent3>
        <a:accent4>
          <a:srgbClr val="DADADA"/>
        </a:accent4>
        <a:accent5>
          <a:srgbClr val="AACAB8"/>
        </a:accent5>
        <a:accent6>
          <a:srgbClr val="00B9B9"/>
        </a:accent6>
        <a:hlink>
          <a:srgbClr val="000080"/>
        </a:hlink>
        <a:folHlink>
          <a:srgbClr val="9999FF"/>
        </a:folHlink>
      </a:clrScheme>
      <a:clrMap bg1="dk2" tx1="lt1" bg2="dk1" tx2="lt2" accent1="accent1" accent2="accent2" accent3="accent3" accent4="accent4" accent5="accent5" accent6="accent6" hlink="hlink" folHlink="folHlink"/>
    </a:extraClrScheme>
    <a:extraClrScheme>
      <a:clrScheme name="International 2">
        <a:dk1>
          <a:srgbClr val="000000"/>
        </a:dk1>
        <a:lt1>
          <a:srgbClr val="FFFFFF"/>
        </a:lt1>
        <a:dk2>
          <a:srgbClr val="000080"/>
        </a:dk2>
        <a:lt2>
          <a:srgbClr val="003399"/>
        </a:lt2>
        <a:accent1>
          <a:srgbClr val="9999FF"/>
        </a:accent1>
        <a:accent2>
          <a:srgbClr val="FF99FF"/>
        </a:accent2>
        <a:accent3>
          <a:srgbClr val="FFFFFF"/>
        </a:accent3>
        <a:accent4>
          <a:srgbClr val="000000"/>
        </a:accent4>
        <a:accent5>
          <a:srgbClr val="CACAFF"/>
        </a:accent5>
        <a:accent6>
          <a:srgbClr val="E78AE7"/>
        </a:accent6>
        <a:hlink>
          <a:srgbClr val="85ADFF"/>
        </a:hlink>
        <a:folHlink>
          <a:srgbClr val="00CCCC"/>
        </a:folHlink>
      </a:clrScheme>
      <a:clrMap bg1="lt1" tx1="dk1" bg2="lt2" tx2="dk2" accent1="accent1" accent2="accent2" accent3="accent3" accent4="accent4" accent5="accent5" accent6="accent6" hlink="hlink" folHlink="folHlink"/>
    </a:extraClrScheme>
    <a:extraClrScheme>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22255</TotalTime>
  <Words>2355</Words>
  <Application>Microsoft Macintosh PowerPoint</Application>
  <PresentationFormat>On-screen Show (4:3)</PresentationFormat>
  <Paragraphs>316</Paragraphs>
  <Slides>43</Slides>
  <Notes>5</Notes>
  <HiddenSlides>0</HiddenSlides>
  <MMClips>0</MMClips>
  <ScaleCrop>false</ScaleCrop>
  <HeadingPairs>
    <vt:vector size="10"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43</vt:i4>
      </vt:variant>
      <vt:variant>
        <vt:lpstr>Custom Shows</vt:lpstr>
      </vt:variant>
      <vt:variant>
        <vt:i4>1</vt:i4>
      </vt:variant>
    </vt:vector>
  </HeadingPairs>
  <TitlesOfParts>
    <vt:vector size="57" baseType="lpstr">
      <vt:lpstr>PMingLiU</vt:lpstr>
      <vt:lpstr>Arial</vt:lpstr>
      <vt:lpstr>Book Antiqua</vt:lpstr>
      <vt:lpstr>Calibri</vt:lpstr>
      <vt:lpstr>Courier</vt:lpstr>
      <vt:lpstr>Courier New</vt:lpstr>
      <vt:lpstr>Forte</vt:lpstr>
      <vt:lpstr>Monotype Sorts</vt:lpstr>
      <vt:lpstr>Palatino</vt:lpstr>
      <vt:lpstr>Times New Roman</vt:lpstr>
      <vt:lpstr>International</vt:lpstr>
      <vt:lpstr>Picture</vt:lpstr>
      <vt:lpstr>Equation</vt:lpstr>
      <vt:lpstr>Chapter 2 Elementary Programming</vt:lpstr>
      <vt:lpstr>Trace a Program Execution</vt:lpstr>
      <vt:lpstr>Reading Input from the Console</vt:lpstr>
      <vt:lpstr>Identifiers</vt:lpstr>
      <vt:lpstr>Variables</vt:lpstr>
      <vt:lpstr>Declaring and Initializing in One Step</vt:lpstr>
      <vt:lpstr>Naming Conventions</vt:lpstr>
      <vt:lpstr>Naming Conventions, cont.</vt:lpstr>
      <vt:lpstr>Character Data Type</vt:lpstr>
      <vt:lpstr>Numerical Data Types</vt:lpstr>
      <vt:lpstr>Reading Numbers from the Keyboard</vt:lpstr>
      <vt:lpstr>Strings</vt:lpstr>
      <vt:lpstr>More on Strings</vt:lpstr>
      <vt:lpstr>Integer Division</vt:lpstr>
      <vt:lpstr>Remainder Operator</vt:lpstr>
      <vt:lpstr>NOTE</vt:lpstr>
      <vt:lpstr>Exponent Operations </vt:lpstr>
      <vt:lpstr>Integer Literals</vt:lpstr>
      <vt:lpstr>Floating-Point Literals</vt:lpstr>
      <vt:lpstr>double vs. float </vt:lpstr>
      <vt:lpstr>Arithmetic Expressions</vt:lpstr>
      <vt:lpstr>How to Evaluate an Expression</vt:lpstr>
      <vt:lpstr>Problem: Converting Temperatures</vt:lpstr>
      <vt:lpstr>PowerPoint Presentation</vt:lpstr>
      <vt:lpstr>Problem: Displaying Current Time</vt:lpstr>
      <vt:lpstr>Augmented Assignment Operators</vt:lpstr>
      <vt:lpstr>Increment and Decrement Operators</vt:lpstr>
      <vt:lpstr>Increment and Decrement Operators, cont.</vt:lpstr>
      <vt:lpstr>Increment and Decrement Operators, cont.</vt:lpstr>
      <vt:lpstr>Assignment Expressions and Assignment Statements</vt:lpstr>
      <vt:lpstr>Numeric Type Conversion</vt:lpstr>
      <vt:lpstr>Conversion Rules</vt:lpstr>
      <vt:lpstr>Type Casting</vt:lpstr>
      <vt:lpstr>Problem: Keeping Two Digits After Decimal Points</vt:lpstr>
      <vt:lpstr>Casting in an Augmented Expression </vt:lpstr>
      <vt:lpstr>Problem:  Computing Loan Payments</vt:lpstr>
      <vt:lpstr>PowerPoint Presentation</vt:lpstr>
      <vt:lpstr>Common Errors and Pitfalls</vt:lpstr>
      <vt:lpstr>Common Error 1: Undeclared/Uninitialized Variables and Unused Variables </vt:lpstr>
      <vt:lpstr>Common Error 2: Integer Overflow</vt:lpstr>
      <vt:lpstr>Common Error 3: Round-off Errors</vt:lpstr>
      <vt:lpstr>Common Error 4: Unintended Integer Division</vt:lpstr>
      <vt:lpstr>Common Pitfall 1: Redundant Input Objects</vt:lpstr>
      <vt:lpstr>Custom Show 1</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Primitive Data Type and Operations</dc:title>
  <dc:creator>Y. Daniel Liang</dc:creator>
  <cp:lastModifiedBy>Bassem S Sayrafi</cp:lastModifiedBy>
  <cp:revision>315</cp:revision>
  <dcterms:created xsi:type="dcterms:W3CDTF">1995-06-10T17:31:50Z</dcterms:created>
  <dcterms:modified xsi:type="dcterms:W3CDTF">2019-09-08T09:11:24Z</dcterms:modified>
</cp:coreProperties>
</file>