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7" r:id="rId22"/>
    <p:sldId id="281"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p:restoredTop sz="94624"/>
  </p:normalViewPr>
  <p:slideViewPr>
    <p:cSldViewPr snapToGrid="0" snapToObjects="1">
      <p:cViewPr varScale="1">
        <p:scale>
          <a:sx n="56" d="100"/>
          <a:sy n="56" d="100"/>
        </p:scale>
        <p:origin x="204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E2298-13F4-0345-BFF5-DA06ADD29AE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B8AF7538-20E1-B04F-97CD-25033B6214FE}">
      <dgm:prSet phldrT="[Text]"/>
      <dgm:spPr/>
      <dgm:t>
        <a:bodyPr/>
        <a:lstStyle/>
        <a:p>
          <a:pPr rtl="0"/>
          <a:r>
            <a:rPr lang="en-US" dirty="0"/>
            <a:t>Protein Quality </a:t>
          </a:r>
        </a:p>
      </dgm:t>
    </dgm:pt>
    <dgm:pt modelId="{73E22CF9-6BE5-4645-B84D-081764DC3CE3}" type="parTrans" cxnId="{C7483915-C0C5-7945-8261-F01255693239}">
      <dgm:prSet/>
      <dgm:spPr/>
      <dgm:t>
        <a:bodyPr/>
        <a:lstStyle/>
        <a:p>
          <a:endParaRPr lang="en-US"/>
        </a:p>
      </dgm:t>
    </dgm:pt>
    <dgm:pt modelId="{870988B6-8F45-6447-880C-6B13C4B694E0}" type="sibTrans" cxnId="{C7483915-C0C5-7945-8261-F01255693239}">
      <dgm:prSet/>
      <dgm:spPr/>
      <dgm:t>
        <a:bodyPr/>
        <a:lstStyle/>
        <a:p>
          <a:endParaRPr lang="en-US"/>
        </a:p>
      </dgm:t>
    </dgm:pt>
    <dgm:pt modelId="{0554307B-B6C4-9449-893B-2CEC0E99B618}">
      <dgm:prSet phldrT="[Text]"/>
      <dgm:spPr/>
      <dgm:t>
        <a:bodyPr/>
        <a:lstStyle/>
        <a:p>
          <a:r>
            <a:rPr lang="en-US" dirty="0"/>
            <a:t>Protein’s digestibility</a:t>
          </a:r>
        </a:p>
      </dgm:t>
    </dgm:pt>
    <dgm:pt modelId="{7A26DE7A-C3B2-994D-96AB-0BEB5564FF00}" type="parTrans" cxnId="{16A9CA51-783E-9A4F-9D6A-F352EB433618}">
      <dgm:prSet/>
      <dgm:spPr/>
      <dgm:t>
        <a:bodyPr/>
        <a:lstStyle/>
        <a:p>
          <a:endParaRPr lang="en-US"/>
        </a:p>
      </dgm:t>
    </dgm:pt>
    <dgm:pt modelId="{794EFF2D-167F-764A-A6C2-2E8D559B2BCA}" type="sibTrans" cxnId="{16A9CA51-783E-9A4F-9D6A-F352EB433618}">
      <dgm:prSet/>
      <dgm:spPr/>
      <dgm:t>
        <a:bodyPr/>
        <a:lstStyle/>
        <a:p>
          <a:endParaRPr lang="en-US"/>
        </a:p>
      </dgm:t>
    </dgm:pt>
    <dgm:pt modelId="{2746DA7E-2D37-E54C-86F5-E433A28BDA55}">
      <dgm:prSet phldrT="[Text]"/>
      <dgm:spPr/>
      <dgm:t>
        <a:bodyPr/>
        <a:lstStyle/>
        <a:p>
          <a:r>
            <a:rPr lang="en-US" dirty="0"/>
            <a:t>Amino acid composition </a:t>
          </a:r>
        </a:p>
      </dgm:t>
    </dgm:pt>
    <dgm:pt modelId="{FCF11A41-765E-1D48-9488-8F6A5C80A2BC}" type="parTrans" cxnId="{8FEEEFA2-6EE1-1D4F-8E07-C35D4AC2E104}">
      <dgm:prSet/>
      <dgm:spPr/>
      <dgm:t>
        <a:bodyPr/>
        <a:lstStyle/>
        <a:p>
          <a:endParaRPr lang="en-US"/>
        </a:p>
      </dgm:t>
    </dgm:pt>
    <dgm:pt modelId="{5A484F2A-63AA-214A-B5B6-B7A729411F88}" type="sibTrans" cxnId="{8FEEEFA2-6EE1-1D4F-8E07-C35D4AC2E104}">
      <dgm:prSet/>
      <dgm:spPr/>
      <dgm:t>
        <a:bodyPr/>
        <a:lstStyle/>
        <a:p>
          <a:endParaRPr lang="en-US"/>
        </a:p>
      </dgm:t>
    </dgm:pt>
    <dgm:pt modelId="{225DB07D-80A4-6742-AC43-77384E9AEDD7}" type="pres">
      <dgm:prSet presAssocID="{4D8E2298-13F4-0345-BFF5-DA06ADD29AED}" presName="hierChild1" presStyleCnt="0">
        <dgm:presLayoutVars>
          <dgm:orgChart val="1"/>
          <dgm:chPref val="1"/>
          <dgm:dir/>
          <dgm:animOne val="branch"/>
          <dgm:animLvl val="lvl"/>
          <dgm:resizeHandles/>
        </dgm:presLayoutVars>
      </dgm:prSet>
      <dgm:spPr/>
    </dgm:pt>
    <dgm:pt modelId="{F23F534C-0A9D-6042-9F8E-7E15693EC1B5}" type="pres">
      <dgm:prSet presAssocID="{B8AF7538-20E1-B04F-97CD-25033B6214FE}" presName="hierRoot1" presStyleCnt="0">
        <dgm:presLayoutVars>
          <dgm:hierBranch val="init"/>
        </dgm:presLayoutVars>
      </dgm:prSet>
      <dgm:spPr/>
    </dgm:pt>
    <dgm:pt modelId="{84D1E3C1-3B25-3D4E-A44E-C8449CD3E2D9}" type="pres">
      <dgm:prSet presAssocID="{B8AF7538-20E1-B04F-97CD-25033B6214FE}" presName="rootComposite1" presStyleCnt="0"/>
      <dgm:spPr/>
    </dgm:pt>
    <dgm:pt modelId="{6B7E87CC-1B08-A24A-AF07-99AFCFDB1E60}" type="pres">
      <dgm:prSet presAssocID="{B8AF7538-20E1-B04F-97CD-25033B6214FE}" presName="rootText1" presStyleLbl="node0" presStyleIdx="0" presStyleCnt="1">
        <dgm:presLayoutVars>
          <dgm:chPref val="3"/>
        </dgm:presLayoutVars>
      </dgm:prSet>
      <dgm:spPr/>
    </dgm:pt>
    <dgm:pt modelId="{26BB37AC-B2CB-6248-B0A0-EE2C86F6D1D7}" type="pres">
      <dgm:prSet presAssocID="{B8AF7538-20E1-B04F-97CD-25033B6214FE}" presName="rootConnector1" presStyleLbl="node1" presStyleIdx="0" presStyleCnt="0"/>
      <dgm:spPr/>
    </dgm:pt>
    <dgm:pt modelId="{13A0F42B-F666-9F4D-BFE5-5E9FCFEF4029}" type="pres">
      <dgm:prSet presAssocID="{B8AF7538-20E1-B04F-97CD-25033B6214FE}" presName="hierChild2" presStyleCnt="0"/>
      <dgm:spPr/>
    </dgm:pt>
    <dgm:pt modelId="{B8E3AA77-3802-4041-AECB-BF5A6C6FC457}" type="pres">
      <dgm:prSet presAssocID="{7A26DE7A-C3B2-994D-96AB-0BEB5564FF00}" presName="Name37" presStyleLbl="parChTrans1D2" presStyleIdx="0" presStyleCnt="2"/>
      <dgm:spPr/>
    </dgm:pt>
    <dgm:pt modelId="{437EA24F-6B05-2642-BA00-08B88408CE1F}" type="pres">
      <dgm:prSet presAssocID="{0554307B-B6C4-9449-893B-2CEC0E99B618}" presName="hierRoot2" presStyleCnt="0">
        <dgm:presLayoutVars>
          <dgm:hierBranch val="init"/>
        </dgm:presLayoutVars>
      </dgm:prSet>
      <dgm:spPr/>
    </dgm:pt>
    <dgm:pt modelId="{836B77CE-8220-B248-BF3E-E92CB2458B6B}" type="pres">
      <dgm:prSet presAssocID="{0554307B-B6C4-9449-893B-2CEC0E99B618}" presName="rootComposite" presStyleCnt="0"/>
      <dgm:spPr/>
    </dgm:pt>
    <dgm:pt modelId="{60D9DDF7-5864-044C-9254-984E585612AD}" type="pres">
      <dgm:prSet presAssocID="{0554307B-B6C4-9449-893B-2CEC0E99B618}" presName="rootText" presStyleLbl="node2" presStyleIdx="0" presStyleCnt="2">
        <dgm:presLayoutVars>
          <dgm:chPref val="3"/>
        </dgm:presLayoutVars>
      </dgm:prSet>
      <dgm:spPr/>
    </dgm:pt>
    <dgm:pt modelId="{9C55E15A-D0CB-F24A-9B52-A53D17E4533E}" type="pres">
      <dgm:prSet presAssocID="{0554307B-B6C4-9449-893B-2CEC0E99B618}" presName="rootConnector" presStyleLbl="node2" presStyleIdx="0" presStyleCnt="2"/>
      <dgm:spPr/>
    </dgm:pt>
    <dgm:pt modelId="{09D93464-1E88-C34C-A3CF-483827ED017D}" type="pres">
      <dgm:prSet presAssocID="{0554307B-B6C4-9449-893B-2CEC0E99B618}" presName="hierChild4" presStyleCnt="0"/>
      <dgm:spPr/>
    </dgm:pt>
    <dgm:pt modelId="{2455F488-78BC-5746-900B-D7A413C53F71}" type="pres">
      <dgm:prSet presAssocID="{0554307B-B6C4-9449-893B-2CEC0E99B618}" presName="hierChild5" presStyleCnt="0"/>
      <dgm:spPr/>
    </dgm:pt>
    <dgm:pt modelId="{B8149C65-2BD8-3A42-AD41-9A9568824EDD}" type="pres">
      <dgm:prSet presAssocID="{FCF11A41-765E-1D48-9488-8F6A5C80A2BC}" presName="Name37" presStyleLbl="parChTrans1D2" presStyleIdx="1" presStyleCnt="2"/>
      <dgm:spPr/>
    </dgm:pt>
    <dgm:pt modelId="{1942A95E-69DE-7E48-B27A-510BF6DAC33B}" type="pres">
      <dgm:prSet presAssocID="{2746DA7E-2D37-E54C-86F5-E433A28BDA55}" presName="hierRoot2" presStyleCnt="0">
        <dgm:presLayoutVars>
          <dgm:hierBranch val="init"/>
        </dgm:presLayoutVars>
      </dgm:prSet>
      <dgm:spPr/>
    </dgm:pt>
    <dgm:pt modelId="{CC8DFF37-8F16-8242-A2E0-635E5830DD3F}" type="pres">
      <dgm:prSet presAssocID="{2746DA7E-2D37-E54C-86F5-E433A28BDA55}" presName="rootComposite" presStyleCnt="0"/>
      <dgm:spPr/>
    </dgm:pt>
    <dgm:pt modelId="{5E44E074-491A-3042-AA73-A45A4D38C2D0}" type="pres">
      <dgm:prSet presAssocID="{2746DA7E-2D37-E54C-86F5-E433A28BDA55}" presName="rootText" presStyleLbl="node2" presStyleIdx="1" presStyleCnt="2">
        <dgm:presLayoutVars>
          <dgm:chPref val="3"/>
        </dgm:presLayoutVars>
      </dgm:prSet>
      <dgm:spPr/>
    </dgm:pt>
    <dgm:pt modelId="{C34D7390-258D-2C46-A8D3-E01AC5CE9F1E}" type="pres">
      <dgm:prSet presAssocID="{2746DA7E-2D37-E54C-86F5-E433A28BDA55}" presName="rootConnector" presStyleLbl="node2" presStyleIdx="1" presStyleCnt="2"/>
      <dgm:spPr/>
    </dgm:pt>
    <dgm:pt modelId="{F7BD555A-86CB-AD44-A2D8-BE3D3DF11212}" type="pres">
      <dgm:prSet presAssocID="{2746DA7E-2D37-E54C-86F5-E433A28BDA55}" presName="hierChild4" presStyleCnt="0"/>
      <dgm:spPr/>
    </dgm:pt>
    <dgm:pt modelId="{766F753F-97F4-A741-8046-90D22ED3B308}" type="pres">
      <dgm:prSet presAssocID="{2746DA7E-2D37-E54C-86F5-E433A28BDA55}" presName="hierChild5" presStyleCnt="0"/>
      <dgm:spPr/>
    </dgm:pt>
    <dgm:pt modelId="{24D31E8F-DE95-C244-A3D8-0BF9870E789F}" type="pres">
      <dgm:prSet presAssocID="{B8AF7538-20E1-B04F-97CD-25033B6214FE}" presName="hierChild3" presStyleCnt="0"/>
      <dgm:spPr/>
    </dgm:pt>
  </dgm:ptLst>
  <dgm:cxnLst>
    <dgm:cxn modelId="{AFC5280B-E7BB-6B47-BA9E-1FB07359F22C}" type="presOf" srcId="{2746DA7E-2D37-E54C-86F5-E433A28BDA55}" destId="{C34D7390-258D-2C46-A8D3-E01AC5CE9F1E}" srcOrd="1" destOrd="0" presId="urn:microsoft.com/office/officeart/2005/8/layout/orgChart1"/>
    <dgm:cxn modelId="{C7483915-C0C5-7945-8261-F01255693239}" srcId="{4D8E2298-13F4-0345-BFF5-DA06ADD29AED}" destId="{B8AF7538-20E1-B04F-97CD-25033B6214FE}" srcOrd="0" destOrd="0" parTransId="{73E22CF9-6BE5-4645-B84D-081764DC3CE3}" sibTransId="{870988B6-8F45-6447-880C-6B13C4B694E0}"/>
    <dgm:cxn modelId="{C9C2102F-3A0F-9F44-9319-460C913EB279}" type="presOf" srcId="{7A26DE7A-C3B2-994D-96AB-0BEB5564FF00}" destId="{B8E3AA77-3802-4041-AECB-BF5A6C6FC457}" srcOrd="0" destOrd="0" presId="urn:microsoft.com/office/officeart/2005/8/layout/orgChart1"/>
    <dgm:cxn modelId="{16A9CA51-783E-9A4F-9D6A-F352EB433618}" srcId="{B8AF7538-20E1-B04F-97CD-25033B6214FE}" destId="{0554307B-B6C4-9449-893B-2CEC0E99B618}" srcOrd="0" destOrd="0" parTransId="{7A26DE7A-C3B2-994D-96AB-0BEB5564FF00}" sibTransId="{794EFF2D-167F-764A-A6C2-2E8D559B2BCA}"/>
    <dgm:cxn modelId="{96EAEF6C-8CEA-D148-843E-621709081645}" type="presOf" srcId="{B8AF7538-20E1-B04F-97CD-25033B6214FE}" destId="{6B7E87CC-1B08-A24A-AF07-99AFCFDB1E60}" srcOrd="0" destOrd="0" presId="urn:microsoft.com/office/officeart/2005/8/layout/orgChart1"/>
    <dgm:cxn modelId="{CB13EC7E-BC02-BB4D-9559-F68B28A2B581}" type="presOf" srcId="{B8AF7538-20E1-B04F-97CD-25033B6214FE}" destId="{26BB37AC-B2CB-6248-B0A0-EE2C86F6D1D7}" srcOrd="1" destOrd="0" presId="urn:microsoft.com/office/officeart/2005/8/layout/orgChart1"/>
    <dgm:cxn modelId="{630D8680-0F54-A34D-BC5A-D1FEA491D611}" type="presOf" srcId="{0554307B-B6C4-9449-893B-2CEC0E99B618}" destId="{9C55E15A-D0CB-F24A-9B52-A53D17E4533E}" srcOrd="1" destOrd="0" presId="urn:microsoft.com/office/officeart/2005/8/layout/orgChart1"/>
    <dgm:cxn modelId="{C63DBFA1-946F-4040-B4F0-21C8EE80A51F}" type="presOf" srcId="{FCF11A41-765E-1D48-9488-8F6A5C80A2BC}" destId="{B8149C65-2BD8-3A42-AD41-9A9568824EDD}" srcOrd="0" destOrd="0" presId="urn:microsoft.com/office/officeart/2005/8/layout/orgChart1"/>
    <dgm:cxn modelId="{8FEEEFA2-6EE1-1D4F-8E07-C35D4AC2E104}" srcId="{B8AF7538-20E1-B04F-97CD-25033B6214FE}" destId="{2746DA7E-2D37-E54C-86F5-E433A28BDA55}" srcOrd="1" destOrd="0" parTransId="{FCF11A41-765E-1D48-9488-8F6A5C80A2BC}" sibTransId="{5A484F2A-63AA-214A-B5B6-B7A729411F88}"/>
    <dgm:cxn modelId="{1F955BCB-990A-0644-A93D-E3B6BA0BFFD2}" type="presOf" srcId="{4D8E2298-13F4-0345-BFF5-DA06ADD29AED}" destId="{225DB07D-80A4-6742-AC43-77384E9AEDD7}" srcOrd="0" destOrd="0" presId="urn:microsoft.com/office/officeart/2005/8/layout/orgChart1"/>
    <dgm:cxn modelId="{3A2381D2-4D64-8F44-94CC-D77C6486E4A9}" type="presOf" srcId="{2746DA7E-2D37-E54C-86F5-E433A28BDA55}" destId="{5E44E074-491A-3042-AA73-A45A4D38C2D0}" srcOrd="0" destOrd="0" presId="urn:microsoft.com/office/officeart/2005/8/layout/orgChart1"/>
    <dgm:cxn modelId="{24BD2CE9-7A0C-6946-8C43-DD6C940DAE08}" type="presOf" srcId="{0554307B-B6C4-9449-893B-2CEC0E99B618}" destId="{60D9DDF7-5864-044C-9254-984E585612AD}" srcOrd="0" destOrd="0" presId="urn:microsoft.com/office/officeart/2005/8/layout/orgChart1"/>
    <dgm:cxn modelId="{30ADADF3-5A9F-BB4A-B7EF-7CAB55022316}" type="presParOf" srcId="{225DB07D-80A4-6742-AC43-77384E9AEDD7}" destId="{F23F534C-0A9D-6042-9F8E-7E15693EC1B5}" srcOrd="0" destOrd="0" presId="urn:microsoft.com/office/officeart/2005/8/layout/orgChart1"/>
    <dgm:cxn modelId="{8C2095E6-776B-1B47-8173-508F71F79D3F}" type="presParOf" srcId="{F23F534C-0A9D-6042-9F8E-7E15693EC1B5}" destId="{84D1E3C1-3B25-3D4E-A44E-C8449CD3E2D9}" srcOrd="0" destOrd="0" presId="urn:microsoft.com/office/officeart/2005/8/layout/orgChart1"/>
    <dgm:cxn modelId="{984F5A8D-7440-914E-8A44-BCD9AAC387F4}" type="presParOf" srcId="{84D1E3C1-3B25-3D4E-A44E-C8449CD3E2D9}" destId="{6B7E87CC-1B08-A24A-AF07-99AFCFDB1E60}" srcOrd="0" destOrd="0" presId="urn:microsoft.com/office/officeart/2005/8/layout/orgChart1"/>
    <dgm:cxn modelId="{D3C47D50-B78B-5447-BD77-29C541474B78}" type="presParOf" srcId="{84D1E3C1-3B25-3D4E-A44E-C8449CD3E2D9}" destId="{26BB37AC-B2CB-6248-B0A0-EE2C86F6D1D7}" srcOrd="1" destOrd="0" presId="urn:microsoft.com/office/officeart/2005/8/layout/orgChart1"/>
    <dgm:cxn modelId="{796F9CEF-A61F-CB41-BCFB-296D09C5D983}" type="presParOf" srcId="{F23F534C-0A9D-6042-9F8E-7E15693EC1B5}" destId="{13A0F42B-F666-9F4D-BFE5-5E9FCFEF4029}" srcOrd="1" destOrd="0" presId="urn:microsoft.com/office/officeart/2005/8/layout/orgChart1"/>
    <dgm:cxn modelId="{CFBC3218-B89C-AF49-926F-4847389EB315}" type="presParOf" srcId="{13A0F42B-F666-9F4D-BFE5-5E9FCFEF4029}" destId="{B8E3AA77-3802-4041-AECB-BF5A6C6FC457}" srcOrd="0" destOrd="0" presId="urn:microsoft.com/office/officeart/2005/8/layout/orgChart1"/>
    <dgm:cxn modelId="{1421D164-4ED5-854C-8892-124A876D21A1}" type="presParOf" srcId="{13A0F42B-F666-9F4D-BFE5-5E9FCFEF4029}" destId="{437EA24F-6B05-2642-BA00-08B88408CE1F}" srcOrd="1" destOrd="0" presId="urn:microsoft.com/office/officeart/2005/8/layout/orgChart1"/>
    <dgm:cxn modelId="{442D581A-EA45-2C45-BFA4-479C306C3875}" type="presParOf" srcId="{437EA24F-6B05-2642-BA00-08B88408CE1F}" destId="{836B77CE-8220-B248-BF3E-E92CB2458B6B}" srcOrd="0" destOrd="0" presId="urn:microsoft.com/office/officeart/2005/8/layout/orgChart1"/>
    <dgm:cxn modelId="{D36A32D6-EBC1-C241-8C71-9D89140E0A09}" type="presParOf" srcId="{836B77CE-8220-B248-BF3E-E92CB2458B6B}" destId="{60D9DDF7-5864-044C-9254-984E585612AD}" srcOrd="0" destOrd="0" presId="urn:microsoft.com/office/officeart/2005/8/layout/orgChart1"/>
    <dgm:cxn modelId="{36FFE8A6-F064-DA46-BD67-B8C3CB8D86EB}" type="presParOf" srcId="{836B77CE-8220-B248-BF3E-E92CB2458B6B}" destId="{9C55E15A-D0CB-F24A-9B52-A53D17E4533E}" srcOrd="1" destOrd="0" presId="urn:microsoft.com/office/officeart/2005/8/layout/orgChart1"/>
    <dgm:cxn modelId="{8503FB82-2AA3-7247-97FA-516F2BF0CC99}" type="presParOf" srcId="{437EA24F-6B05-2642-BA00-08B88408CE1F}" destId="{09D93464-1E88-C34C-A3CF-483827ED017D}" srcOrd="1" destOrd="0" presId="urn:microsoft.com/office/officeart/2005/8/layout/orgChart1"/>
    <dgm:cxn modelId="{AA8D4C61-791D-1D4D-A7D6-FF2BB34DAB71}" type="presParOf" srcId="{437EA24F-6B05-2642-BA00-08B88408CE1F}" destId="{2455F488-78BC-5746-900B-D7A413C53F71}" srcOrd="2" destOrd="0" presId="urn:microsoft.com/office/officeart/2005/8/layout/orgChart1"/>
    <dgm:cxn modelId="{7F6A99BC-EA5B-A045-9CFD-8E4EAF8DD322}" type="presParOf" srcId="{13A0F42B-F666-9F4D-BFE5-5E9FCFEF4029}" destId="{B8149C65-2BD8-3A42-AD41-9A9568824EDD}" srcOrd="2" destOrd="0" presId="urn:microsoft.com/office/officeart/2005/8/layout/orgChart1"/>
    <dgm:cxn modelId="{F7C8CE1D-3482-A341-9A52-7BEC16C9C32C}" type="presParOf" srcId="{13A0F42B-F666-9F4D-BFE5-5E9FCFEF4029}" destId="{1942A95E-69DE-7E48-B27A-510BF6DAC33B}" srcOrd="3" destOrd="0" presId="urn:microsoft.com/office/officeart/2005/8/layout/orgChart1"/>
    <dgm:cxn modelId="{012EBE07-4CBD-9B41-881F-5BB3DFF1BEF8}" type="presParOf" srcId="{1942A95E-69DE-7E48-B27A-510BF6DAC33B}" destId="{CC8DFF37-8F16-8242-A2E0-635E5830DD3F}" srcOrd="0" destOrd="0" presId="urn:microsoft.com/office/officeart/2005/8/layout/orgChart1"/>
    <dgm:cxn modelId="{5917A276-ECFD-5A4B-870C-4C6B69BE3AE2}" type="presParOf" srcId="{CC8DFF37-8F16-8242-A2E0-635E5830DD3F}" destId="{5E44E074-491A-3042-AA73-A45A4D38C2D0}" srcOrd="0" destOrd="0" presId="urn:microsoft.com/office/officeart/2005/8/layout/orgChart1"/>
    <dgm:cxn modelId="{1303888C-A486-DA4B-850A-0D98DF9B74DE}" type="presParOf" srcId="{CC8DFF37-8F16-8242-A2E0-635E5830DD3F}" destId="{C34D7390-258D-2C46-A8D3-E01AC5CE9F1E}" srcOrd="1" destOrd="0" presId="urn:microsoft.com/office/officeart/2005/8/layout/orgChart1"/>
    <dgm:cxn modelId="{0886E2EE-DE81-634F-82F7-7FE0807736D2}" type="presParOf" srcId="{1942A95E-69DE-7E48-B27A-510BF6DAC33B}" destId="{F7BD555A-86CB-AD44-A2D8-BE3D3DF11212}" srcOrd="1" destOrd="0" presId="urn:microsoft.com/office/officeart/2005/8/layout/orgChart1"/>
    <dgm:cxn modelId="{068F4626-3E20-D344-BF75-96042BB721F6}" type="presParOf" srcId="{1942A95E-69DE-7E48-B27A-510BF6DAC33B}" destId="{766F753F-97F4-A741-8046-90D22ED3B308}" srcOrd="2" destOrd="0" presId="urn:microsoft.com/office/officeart/2005/8/layout/orgChart1"/>
    <dgm:cxn modelId="{41D69D53-CD29-DD4C-B355-28B16DE3DE90}" type="presParOf" srcId="{F23F534C-0A9D-6042-9F8E-7E15693EC1B5}" destId="{24D31E8F-DE95-C244-A3D8-0BF9870E78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49C65-2BD8-3A42-AD41-9A9568824EDD}">
      <dsp:nvSpPr>
        <dsp:cNvPr id="0" name=""/>
        <dsp:cNvSpPr/>
      </dsp:nvSpPr>
      <dsp:spPr>
        <a:xfrm>
          <a:off x="3222171" y="1970002"/>
          <a:ext cx="1763324" cy="612063"/>
        </a:xfrm>
        <a:custGeom>
          <a:avLst/>
          <a:gdLst/>
          <a:ahLst/>
          <a:cxnLst/>
          <a:rect l="0" t="0" r="0" b="0"/>
          <a:pathLst>
            <a:path>
              <a:moveTo>
                <a:pt x="0" y="0"/>
              </a:moveTo>
              <a:lnTo>
                <a:pt x="0" y="306031"/>
              </a:lnTo>
              <a:lnTo>
                <a:pt x="1763324" y="306031"/>
              </a:lnTo>
              <a:lnTo>
                <a:pt x="1763324" y="6120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3AA77-3802-4041-AECB-BF5A6C6FC457}">
      <dsp:nvSpPr>
        <dsp:cNvPr id="0" name=""/>
        <dsp:cNvSpPr/>
      </dsp:nvSpPr>
      <dsp:spPr>
        <a:xfrm>
          <a:off x="1458846" y="1970002"/>
          <a:ext cx="1763324" cy="612063"/>
        </a:xfrm>
        <a:custGeom>
          <a:avLst/>
          <a:gdLst/>
          <a:ahLst/>
          <a:cxnLst/>
          <a:rect l="0" t="0" r="0" b="0"/>
          <a:pathLst>
            <a:path>
              <a:moveTo>
                <a:pt x="1763324" y="0"/>
              </a:moveTo>
              <a:lnTo>
                <a:pt x="1763324" y="306031"/>
              </a:lnTo>
              <a:lnTo>
                <a:pt x="0" y="306031"/>
              </a:lnTo>
              <a:lnTo>
                <a:pt x="0" y="6120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E87CC-1B08-A24A-AF07-99AFCFDB1E60}">
      <dsp:nvSpPr>
        <dsp:cNvPr id="0" name=""/>
        <dsp:cNvSpPr/>
      </dsp:nvSpPr>
      <dsp:spPr>
        <a:xfrm>
          <a:off x="1764878" y="512709"/>
          <a:ext cx="2914586" cy="1457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en-US" sz="3900" kern="1200" dirty="0"/>
            <a:t>Protein Quality </a:t>
          </a:r>
        </a:p>
      </dsp:txBody>
      <dsp:txXfrm>
        <a:off x="1764878" y="512709"/>
        <a:ext cx="2914586" cy="1457293"/>
      </dsp:txXfrm>
    </dsp:sp>
    <dsp:sp modelId="{60D9DDF7-5864-044C-9254-984E585612AD}">
      <dsp:nvSpPr>
        <dsp:cNvPr id="0" name=""/>
        <dsp:cNvSpPr/>
      </dsp:nvSpPr>
      <dsp:spPr>
        <a:xfrm>
          <a:off x="1553" y="2582066"/>
          <a:ext cx="2914586" cy="1457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Protein’s digestibility</a:t>
          </a:r>
        </a:p>
      </dsp:txBody>
      <dsp:txXfrm>
        <a:off x="1553" y="2582066"/>
        <a:ext cx="2914586" cy="1457293"/>
      </dsp:txXfrm>
    </dsp:sp>
    <dsp:sp modelId="{5E44E074-491A-3042-AA73-A45A4D38C2D0}">
      <dsp:nvSpPr>
        <dsp:cNvPr id="0" name=""/>
        <dsp:cNvSpPr/>
      </dsp:nvSpPr>
      <dsp:spPr>
        <a:xfrm>
          <a:off x="3528203" y="2582066"/>
          <a:ext cx="2914586" cy="1457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Amino acid composition </a:t>
          </a:r>
        </a:p>
      </dsp:txBody>
      <dsp:txXfrm>
        <a:off x="3528203" y="2582066"/>
        <a:ext cx="2914586" cy="14572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4/24/22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4/24/22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4/24/22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4/24/22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4/24/22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n.wikipedia.org/wiki/Protein_(nutrie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2AA5-814F-A345-ACDA-642364B9BA69}"/>
              </a:ext>
            </a:extLst>
          </p:cNvPr>
          <p:cNvSpPr>
            <a:spLocks noGrp="1"/>
          </p:cNvSpPr>
          <p:nvPr>
            <p:ph type="ctrTitle"/>
          </p:nvPr>
        </p:nvSpPr>
        <p:spPr/>
        <p:txBody>
          <a:bodyPr/>
          <a:lstStyle/>
          <a:p>
            <a:r>
              <a:rPr lang="en-US" dirty="0"/>
              <a:t>Protein </a:t>
            </a:r>
          </a:p>
        </p:txBody>
      </p:sp>
      <p:sp>
        <p:nvSpPr>
          <p:cNvPr id="3" name="Subtitle 2">
            <a:extLst>
              <a:ext uri="{FF2B5EF4-FFF2-40B4-BE49-F238E27FC236}">
                <a16:creationId xmlns:a16="http://schemas.microsoft.com/office/drawing/2014/main" id="{0834EB1A-7DB2-EB4F-BC96-E90AD74AE85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10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5D2E-9F0D-2D4A-BDBC-D7D687416B72}"/>
              </a:ext>
            </a:extLst>
          </p:cNvPr>
          <p:cNvSpPr>
            <a:spLocks noGrp="1"/>
          </p:cNvSpPr>
          <p:nvPr>
            <p:ph type="title"/>
          </p:nvPr>
        </p:nvSpPr>
        <p:spPr/>
        <p:txBody>
          <a:bodyPr/>
          <a:lstStyle/>
          <a:p>
            <a:r>
              <a:rPr lang="en-US" dirty="0"/>
              <a:t>NON ESSENTIAL AMINO ACIDS</a:t>
            </a:r>
          </a:p>
        </p:txBody>
      </p:sp>
      <p:sp>
        <p:nvSpPr>
          <p:cNvPr id="3" name="Content Placeholder 2">
            <a:extLst>
              <a:ext uri="{FF2B5EF4-FFF2-40B4-BE49-F238E27FC236}">
                <a16:creationId xmlns:a16="http://schemas.microsoft.com/office/drawing/2014/main" id="{5ECD733B-EAFE-E549-8536-8FDC8B78336F}"/>
              </a:ext>
            </a:extLst>
          </p:cNvPr>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Can be synthesized by the body from other amino acids or from other precursors.  We can obtain them from other metabolic ways besides diet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6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A778-13BF-BA49-83E0-BC4B54D65101}"/>
              </a:ext>
            </a:extLst>
          </p:cNvPr>
          <p:cNvSpPr>
            <a:spLocks noGrp="1"/>
          </p:cNvSpPr>
          <p:nvPr>
            <p:ph type="title"/>
          </p:nvPr>
        </p:nvSpPr>
        <p:spPr/>
        <p:txBody>
          <a:bodyPr/>
          <a:lstStyle/>
          <a:p>
            <a:r>
              <a:rPr lang="en-US" dirty="0"/>
              <a:t>Conditionally essential </a:t>
            </a:r>
          </a:p>
        </p:txBody>
      </p:sp>
      <p:sp>
        <p:nvSpPr>
          <p:cNvPr id="3" name="Content Placeholder 2">
            <a:extLst>
              <a:ext uri="{FF2B5EF4-FFF2-40B4-BE49-F238E27FC236}">
                <a16:creationId xmlns:a16="http://schemas.microsoft.com/office/drawing/2014/main" id="{A962CAC3-F423-C145-91B1-0E67FD104687}"/>
              </a:ext>
            </a:extLst>
          </p:cNvPr>
          <p:cNvSpPr>
            <a:spLocks noGrp="1"/>
          </p:cNvSpPr>
          <p:nvPr>
            <p:ph idx="1"/>
          </p:nvPr>
        </p:nvSpPr>
        <p:spPr/>
        <p:txBody>
          <a:bodyPr/>
          <a:lstStyle/>
          <a:p>
            <a:r>
              <a:rPr lang="en-US" dirty="0"/>
              <a:t>May in principle be synthesized from the essential amino acids; </a:t>
            </a:r>
          </a:p>
          <a:p>
            <a:r>
              <a:rPr lang="en-US" dirty="0"/>
              <a:t>in nutritional terms, </a:t>
            </a:r>
            <a:r>
              <a:rPr lang="en-US" b="1" dirty="0"/>
              <a:t>they may be needed in the diet under some circumstances! </a:t>
            </a:r>
            <a:br>
              <a:rPr lang="en-US" b="1" dirty="0"/>
            </a:br>
            <a:r>
              <a:rPr lang="en-US" dirty="0"/>
              <a:t>metabolic need is great and endogenous synthesis is not adequate. </a:t>
            </a:r>
            <a:endParaRPr lang="en-US" b="1" dirty="0"/>
          </a:p>
          <a:p>
            <a:r>
              <a:rPr lang="en-US" b="1" dirty="0"/>
              <a:t>Arginine</a:t>
            </a:r>
            <a:r>
              <a:rPr lang="en-US" dirty="0"/>
              <a:t> essential for children for growth. Not essential for adults</a:t>
            </a:r>
          </a:p>
          <a:p>
            <a:r>
              <a:rPr lang="en-US" b="1" dirty="0"/>
              <a:t>Tyrosine and cysteine </a:t>
            </a:r>
            <a:r>
              <a:rPr lang="en-US" dirty="0"/>
              <a:t>can both be synthesized, but from other essential amino acids (phenylalanine and methionine, respectively).</a:t>
            </a:r>
            <a:endParaRPr lang="en-US" b="1" dirty="0"/>
          </a:p>
          <a:p>
            <a:endParaRPr lang="en-US" dirty="0"/>
          </a:p>
        </p:txBody>
      </p:sp>
    </p:spTree>
    <p:extLst>
      <p:ext uri="{BB962C8B-B14F-4D97-AF65-F5344CB8AC3E}">
        <p14:creationId xmlns:p14="http://schemas.microsoft.com/office/powerpoint/2010/main" val="283721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9ABFE-7EBC-504E-B1A9-58D0E6E7687C}"/>
              </a:ext>
            </a:extLst>
          </p:cNvPr>
          <p:cNvSpPr>
            <a:spLocks noGrp="1"/>
          </p:cNvSpPr>
          <p:nvPr>
            <p:ph idx="1"/>
          </p:nvPr>
        </p:nvSpPr>
        <p:spPr/>
        <p:txBody>
          <a:bodyPr/>
          <a:lstStyle/>
          <a:p>
            <a:r>
              <a:rPr lang="en-US" dirty="0"/>
              <a:t> </a:t>
            </a:r>
          </a:p>
        </p:txBody>
      </p:sp>
      <p:pic>
        <p:nvPicPr>
          <p:cNvPr id="4" name="Content Placeholder 3">
            <a:extLst>
              <a:ext uri="{FF2B5EF4-FFF2-40B4-BE49-F238E27FC236}">
                <a16:creationId xmlns:a16="http://schemas.microsoft.com/office/drawing/2014/main" id="{68E03159-3537-3F4D-BCAA-86C2E8D161E8}"/>
              </a:ext>
            </a:extLst>
          </p:cNvPr>
          <p:cNvPicPr>
            <a:picLocks noChangeAspect="1"/>
          </p:cNvPicPr>
          <p:nvPr/>
        </p:nvPicPr>
        <p:blipFill rotWithShape="1">
          <a:blip r:embed="rId2">
            <a:extLst>
              <a:ext uri="{28A0092B-C50C-407E-A947-70E740481C1C}">
                <a14:useLocalDpi xmlns:a14="http://schemas.microsoft.com/office/drawing/2010/main" val="0"/>
              </a:ext>
            </a:extLst>
          </a:blip>
          <a:srcRect r="3774"/>
          <a:stretch/>
        </p:blipFill>
        <p:spPr>
          <a:xfrm>
            <a:off x="849894" y="551542"/>
            <a:ext cx="9992277" cy="5620657"/>
          </a:xfrm>
          <a:prstGeom prst="rect">
            <a:avLst/>
          </a:prstGeom>
        </p:spPr>
      </p:pic>
    </p:spTree>
    <p:extLst>
      <p:ext uri="{BB962C8B-B14F-4D97-AF65-F5344CB8AC3E}">
        <p14:creationId xmlns:p14="http://schemas.microsoft.com/office/powerpoint/2010/main" val="206859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6D26-0930-7945-81B2-CF773544DC27}"/>
              </a:ext>
            </a:extLst>
          </p:cNvPr>
          <p:cNvSpPr>
            <a:spLocks noGrp="1"/>
          </p:cNvSpPr>
          <p:nvPr>
            <p:ph type="title"/>
          </p:nvPr>
        </p:nvSpPr>
        <p:spPr>
          <a:xfrm>
            <a:off x="689428" y="89335"/>
            <a:ext cx="10058400" cy="1609344"/>
          </a:xfrm>
        </p:spPr>
        <p:txBody>
          <a:bodyPr/>
          <a:lstStyle/>
          <a:p>
            <a:r>
              <a:rPr lang="en-US" dirty="0"/>
              <a:t>proteins</a:t>
            </a:r>
          </a:p>
        </p:txBody>
      </p:sp>
      <p:sp>
        <p:nvSpPr>
          <p:cNvPr id="3" name="Content Placeholder 2">
            <a:extLst>
              <a:ext uri="{FF2B5EF4-FFF2-40B4-BE49-F238E27FC236}">
                <a16:creationId xmlns:a16="http://schemas.microsoft.com/office/drawing/2014/main" id="{B3057F59-19C6-E840-8D5F-FD5175E4A29D}"/>
              </a:ext>
            </a:extLst>
          </p:cNvPr>
          <p:cNvSpPr>
            <a:spLocks noGrp="1"/>
          </p:cNvSpPr>
          <p:nvPr>
            <p:ph idx="1"/>
          </p:nvPr>
        </p:nvSpPr>
        <p:spPr>
          <a:xfrm>
            <a:off x="600238" y="1508833"/>
            <a:ext cx="11867533" cy="1035304"/>
          </a:xfrm>
        </p:spPr>
        <p:txBody>
          <a:bodyPr>
            <a:normAutofit/>
          </a:bodyPr>
          <a:lstStyle/>
          <a:p>
            <a:r>
              <a:rPr lang="en-US" dirty="0"/>
              <a:t>Proteins are amino acids linked together by peptide bonds</a:t>
            </a:r>
          </a:p>
          <a:p>
            <a:r>
              <a:rPr lang="en-US" dirty="0"/>
              <a:t>Condensation reactions connect amino acids </a:t>
            </a:r>
          </a:p>
          <a:p>
            <a:endParaRPr lang="en-US" dirty="0"/>
          </a:p>
        </p:txBody>
      </p:sp>
      <p:pic>
        <p:nvPicPr>
          <p:cNvPr id="5" name="Picture 4">
            <a:extLst>
              <a:ext uri="{FF2B5EF4-FFF2-40B4-BE49-F238E27FC236}">
                <a16:creationId xmlns:a16="http://schemas.microsoft.com/office/drawing/2014/main" id="{A1FA9E02-E910-7B47-BCF2-6CB819FB6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3" y="2544138"/>
            <a:ext cx="10852477" cy="4223148"/>
          </a:xfrm>
          <a:prstGeom prst="rect">
            <a:avLst/>
          </a:prstGeom>
        </p:spPr>
        <p:style>
          <a:lnRef idx="2">
            <a:schemeClr val="dk1"/>
          </a:lnRef>
          <a:fillRef idx="1">
            <a:schemeClr val="lt1"/>
          </a:fillRef>
          <a:effectRef idx="0">
            <a:schemeClr val="dk1"/>
          </a:effectRef>
          <a:fontRef idx="minor">
            <a:schemeClr val="dk1"/>
          </a:fontRef>
        </p:style>
      </p:pic>
      <p:sp>
        <p:nvSpPr>
          <p:cNvPr id="7" name="Frame 6">
            <a:extLst>
              <a:ext uri="{FF2B5EF4-FFF2-40B4-BE49-F238E27FC236}">
                <a16:creationId xmlns:a16="http://schemas.microsoft.com/office/drawing/2014/main" id="{E2751880-B9C6-6C4D-9F5F-9929F920C37E}"/>
              </a:ext>
            </a:extLst>
          </p:cNvPr>
          <p:cNvSpPr/>
          <p:nvPr/>
        </p:nvSpPr>
        <p:spPr>
          <a:xfrm>
            <a:off x="3672114" y="3419349"/>
            <a:ext cx="2104571" cy="108857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ame 8">
            <a:extLst>
              <a:ext uri="{FF2B5EF4-FFF2-40B4-BE49-F238E27FC236}">
                <a16:creationId xmlns:a16="http://schemas.microsoft.com/office/drawing/2014/main" id="{95E22B11-B076-C94D-A4E9-5D38B5F4C92E}"/>
              </a:ext>
            </a:extLst>
          </p:cNvPr>
          <p:cNvSpPr/>
          <p:nvPr/>
        </p:nvSpPr>
        <p:spPr>
          <a:xfrm>
            <a:off x="1154830" y="3682345"/>
            <a:ext cx="2036209" cy="8255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B3DC6944-3016-8140-AC40-141263A2C04E}"/>
              </a:ext>
            </a:extLst>
          </p:cNvPr>
          <p:cNvSpPr txBox="1"/>
          <p:nvPr/>
        </p:nvSpPr>
        <p:spPr>
          <a:xfrm>
            <a:off x="2367934" y="3778969"/>
            <a:ext cx="823105" cy="461665"/>
          </a:xfrm>
          <a:prstGeom prst="rect">
            <a:avLst/>
          </a:prstGeom>
          <a:noFill/>
        </p:spPr>
        <p:txBody>
          <a:bodyPr wrap="square" rtlCol="0">
            <a:spAutoFit/>
          </a:bodyPr>
          <a:lstStyle/>
          <a:p>
            <a:r>
              <a:rPr lang="en-US" sz="1200" dirty="0"/>
              <a:t>R GROUP</a:t>
            </a:r>
          </a:p>
        </p:txBody>
      </p:sp>
      <p:sp>
        <p:nvSpPr>
          <p:cNvPr id="11" name="TextBox 10">
            <a:extLst>
              <a:ext uri="{FF2B5EF4-FFF2-40B4-BE49-F238E27FC236}">
                <a16:creationId xmlns:a16="http://schemas.microsoft.com/office/drawing/2014/main" id="{D49486ED-26B5-CF43-9DF6-441EEAA5741E}"/>
              </a:ext>
            </a:extLst>
          </p:cNvPr>
          <p:cNvSpPr txBox="1"/>
          <p:nvPr/>
        </p:nvSpPr>
        <p:spPr>
          <a:xfrm>
            <a:off x="4818743" y="3778969"/>
            <a:ext cx="769257" cy="461665"/>
          </a:xfrm>
          <a:prstGeom prst="rect">
            <a:avLst/>
          </a:prstGeom>
          <a:noFill/>
        </p:spPr>
        <p:txBody>
          <a:bodyPr wrap="square" rtlCol="0">
            <a:spAutoFit/>
          </a:bodyPr>
          <a:lstStyle/>
          <a:p>
            <a:r>
              <a:rPr lang="en-US" sz="1200" dirty="0"/>
              <a:t>R GROUP</a:t>
            </a:r>
          </a:p>
        </p:txBody>
      </p:sp>
    </p:spTree>
    <p:extLst>
      <p:ext uri="{BB962C8B-B14F-4D97-AF65-F5344CB8AC3E}">
        <p14:creationId xmlns:p14="http://schemas.microsoft.com/office/powerpoint/2010/main" val="51572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D248-C6E0-6941-ADE7-B163D7B18284}"/>
              </a:ext>
            </a:extLst>
          </p:cNvPr>
          <p:cNvSpPr>
            <a:spLocks noGrp="1"/>
          </p:cNvSpPr>
          <p:nvPr>
            <p:ph type="title"/>
          </p:nvPr>
        </p:nvSpPr>
        <p:spPr/>
        <p:txBody>
          <a:bodyPr/>
          <a:lstStyle/>
          <a:p>
            <a:r>
              <a:rPr lang="en-US" dirty="0"/>
              <a:t>PROTEIN STRUCTURE </a:t>
            </a:r>
          </a:p>
        </p:txBody>
      </p:sp>
      <p:sp>
        <p:nvSpPr>
          <p:cNvPr id="3" name="Content Placeholder 2">
            <a:extLst>
              <a:ext uri="{FF2B5EF4-FFF2-40B4-BE49-F238E27FC236}">
                <a16:creationId xmlns:a16="http://schemas.microsoft.com/office/drawing/2014/main" id="{99DDDE31-8822-064E-8C2A-CF31AF8863E9}"/>
              </a:ext>
            </a:extLst>
          </p:cNvPr>
          <p:cNvSpPr>
            <a:spLocks noGrp="1"/>
          </p:cNvSpPr>
          <p:nvPr>
            <p:ph idx="1"/>
          </p:nvPr>
        </p:nvSpPr>
        <p:spPr/>
        <p:txBody>
          <a:bodyPr/>
          <a:lstStyle/>
          <a:p>
            <a:r>
              <a:rPr lang="en-US" dirty="0"/>
              <a:t>A protein’s shape/structure determines its function </a:t>
            </a:r>
          </a:p>
          <a:p>
            <a:endParaRPr lang="en-US" dirty="0"/>
          </a:p>
          <a:p>
            <a:pPr marL="457200" indent="-457200">
              <a:buFont typeface="+mj-lt"/>
              <a:buAutoNum type="arabicPeriod"/>
            </a:pPr>
            <a:r>
              <a:rPr lang="en-US" b="1" dirty="0">
                <a:solidFill>
                  <a:srgbClr val="0070C0"/>
                </a:solidFill>
              </a:rPr>
              <a:t>Primary Structure—amino acid Sequence</a:t>
            </a:r>
          </a:p>
          <a:p>
            <a:pPr marL="457200" indent="-457200">
              <a:buFont typeface="+mj-lt"/>
              <a:buAutoNum type="arabicPeriod"/>
            </a:pPr>
            <a:endParaRPr lang="en-US" b="1" dirty="0"/>
          </a:p>
          <a:p>
            <a:pPr marL="274320" lvl="1" indent="0">
              <a:buNone/>
            </a:pPr>
            <a:r>
              <a:rPr lang="en-US" altLang="en-US" sz="2000" b="1" dirty="0">
                <a:solidFill>
                  <a:srgbClr val="FF0000"/>
                </a:solidFill>
              </a:rPr>
              <a:t>A linear chain</a:t>
            </a:r>
          </a:p>
          <a:p>
            <a:pPr marL="274320" lvl="1" indent="0">
              <a:buNone/>
            </a:pPr>
            <a:r>
              <a:rPr lang="en-US" dirty="0"/>
              <a:t>The sequence of amino acids in a polypeptide chain</a:t>
            </a:r>
          </a:p>
        </p:txBody>
      </p:sp>
      <p:pic>
        <p:nvPicPr>
          <p:cNvPr id="5" name="Picture 4">
            <a:extLst>
              <a:ext uri="{FF2B5EF4-FFF2-40B4-BE49-F238E27FC236}">
                <a16:creationId xmlns:a16="http://schemas.microsoft.com/office/drawing/2014/main" id="{3D358308-8EBB-184C-8792-539B4100D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4615543"/>
            <a:ext cx="9797143" cy="2125436"/>
          </a:xfrm>
          <a:prstGeom prst="rect">
            <a:avLst/>
          </a:prstGeom>
        </p:spPr>
      </p:pic>
    </p:spTree>
    <p:extLst>
      <p:ext uri="{BB962C8B-B14F-4D97-AF65-F5344CB8AC3E}">
        <p14:creationId xmlns:p14="http://schemas.microsoft.com/office/powerpoint/2010/main" val="19788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2EA6-D483-A943-A3E1-43B507B2D39A}"/>
              </a:ext>
            </a:extLst>
          </p:cNvPr>
          <p:cNvSpPr>
            <a:spLocks noGrp="1"/>
          </p:cNvSpPr>
          <p:nvPr>
            <p:ph type="title"/>
          </p:nvPr>
        </p:nvSpPr>
        <p:spPr>
          <a:xfrm>
            <a:off x="478971" y="30770"/>
            <a:ext cx="10058400" cy="1609344"/>
          </a:xfrm>
        </p:spPr>
        <p:txBody>
          <a:bodyPr/>
          <a:lstStyle/>
          <a:p>
            <a:r>
              <a:rPr lang="en-US" dirty="0"/>
              <a:t>PROTEIN STRUCTURE </a:t>
            </a:r>
          </a:p>
        </p:txBody>
      </p:sp>
      <p:sp>
        <p:nvSpPr>
          <p:cNvPr id="3" name="Content Placeholder 2">
            <a:extLst>
              <a:ext uri="{FF2B5EF4-FFF2-40B4-BE49-F238E27FC236}">
                <a16:creationId xmlns:a16="http://schemas.microsoft.com/office/drawing/2014/main" id="{F1AE1613-069C-014C-B1CF-3C6011E7E349}"/>
              </a:ext>
            </a:extLst>
          </p:cNvPr>
          <p:cNvSpPr>
            <a:spLocks noGrp="1"/>
          </p:cNvSpPr>
          <p:nvPr>
            <p:ph idx="1"/>
          </p:nvPr>
        </p:nvSpPr>
        <p:spPr>
          <a:xfrm>
            <a:off x="478971" y="1640114"/>
            <a:ext cx="10649277" cy="4532086"/>
          </a:xfrm>
        </p:spPr>
        <p:txBody>
          <a:bodyPr/>
          <a:lstStyle/>
          <a:p>
            <a:pPr marL="0" indent="0">
              <a:buNone/>
            </a:pPr>
            <a:r>
              <a:rPr lang="en-US" b="1" dirty="0">
                <a:solidFill>
                  <a:srgbClr val="0070C0"/>
                </a:solidFill>
              </a:rPr>
              <a:t>2. Secondary Structure</a:t>
            </a:r>
          </a:p>
          <a:p>
            <a:pPr marL="0" indent="0">
              <a:buNone/>
            </a:pPr>
            <a:r>
              <a:rPr lang="en-US" dirty="0"/>
              <a:t>folded structures that form within a polypeptide due to interactions between atoms of the backbone</a:t>
            </a:r>
          </a:p>
          <a:p>
            <a:pPr marL="0" indent="0">
              <a:buNone/>
            </a:pPr>
            <a:r>
              <a:rPr lang="en-US" dirty="0">
                <a:solidFill>
                  <a:srgbClr val="0070C0"/>
                </a:solidFill>
              </a:rPr>
              <a:t>3</a:t>
            </a:r>
            <a:r>
              <a:rPr lang="en-US" b="1" dirty="0">
                <a:solidFill>
                  <a:srgbClr val="0070C0"/>
                </a:solidFill>
              </a:rPr>
              <a:t>. </a:t>
            </a:r>
            <a:r>
              <a:rPr lang="en-US" altLang="en-US" b="1" dirty="0">
                <a:solidFill>
                  <a:srgbClr val="0070C0"/>
                </a:solidFill>
              </a:rPr>
              <a:t>Tertiary Structure </a:t>
            </a:r>
            <a:r>
              <a:rPr lang="en-US" altLang="en-US" dirty="0"/>
              <a:t>3-D folding that results from interaction between the R groups of amino acid in a polypeptide chain </a:t>
            </a:r>
          </a:p>
          <a:p>
            <a:pPr marL="0" indent="0">
              <a:buNone/>
            </a:pPr>
            <a:r>
              <a:rPr lang="en-US" dirty="0"/>
              <a:t>Interaction include: hydrogen bonding, ionic bonding, hydrophobic interactions and London dispersion forces between the different R groups</a:t>
            </a:r>
            <a:endParaRPr lang="he-IL" altLang="en-US" dirty="0"/>
          </a:p>
          <a:p>
            <a:pPr marL="0" indent="0">
              <a:buNone/>
            </a:pPr>
            <a:r>
              <a:rPr lang="en-US" b="1" dirty="0">
                <a:solidFill>
                  <a:srgbClr val="0070C0"/>
                </a:solidFill>
              </a:rPr>
              <a:t>4. Quaternary structure </a:t>
            </a:r>
            <a:r>
              <a:rPr lang="en-US" dirty="0"/>
              <a:t>of proteins involves the interactions between two or more polypeptides. </a:t>
            </a:r>
          </a:p>
          <a:p>
            <a:pPr marL="0" indent="0">
              <a:buNone/>
            </a:pPr>
            <a:r>
              <a:rPr lang="en-US" dirty="0"/>
              <a:t>Proteins that are made up of multiple polypeptide chains. When these subunits come together, they give the protein its </a:t>
            </a:r>
            <a:r>
              <a:rPr lang="en-US" b="1" dirty="0"/>
              <a:t>quaternary structure</a:t>
            </a:r>
            <a:endParaRPr lang="en-US" dirty="0"/>
          </a:p>
          <a:p>
            <a:endParaRPr lang="en-US" dirty="0"/>
          </a:p>
        </p:txBody>
      </p:sp>
    </p:spTree>
    <p:extLst>
      <p:ext uri="{BB962C8B-B14F-4D97-AF65-F5344CB8AC3E}">
        <p14:creationId xmlns:p14="http://schemas.microsoft.com/office/powerpoint/2010/main" val="217855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0CBD29-D0EE-7048-82F8-22E7EE3AB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76" y="333829"/>
            <a:ext cx="10677449" cy="5913664"/>
          </a:xfrm>
        </p:spPr>
      </p:pic>
    </p:spTree>
    <p:extLst>
      <p:ext uri="{BB962C8B-B14F-4D97-AF65-F5344CB8AC3E}">
        <p14:creationId xmlns:p14="http://schemas.microsoft.com/office/powerpoint/2010/main" val="13673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A883-4D8C-124E-9EE4-79EAE6D764F8}"/>
              </a:ext>
            </a:extLst>
          </p:cNvPr>
          <p:cNvSpPr>
            <a:spLocks noGrp="1"/>
          </p:cNvSpPr>
          <p:nvPr>
            <p:ph type="title"/>
          </p:nvPr>
        </p:nvSpPr>
        <p:spPr/>
        <p:txBody>
          <a:bodyPr/>
          <a:lstStyle/>
          <a:p>
            <a:r>
              <a:rPr lang="en-US" b="1" dirty="0"/>
              <a:t>Functions</a:t>
            </a:r>
            <a:endParaRPr lang="en-US" dirty="0"/>
          </a:p>
        </p:txBody>
      </p:sp>
      <p:sp>
        <p:nvSpPr>
          <p:cNvPr id="3" name="Content Placeholder 2">
            <a:extLst>
              <a:ext uri="{FF2B5EF4-FFF2-40B4-BE49-F238E27FC236}">
                <a16:creationId xmlns:a16="http://schemas.microsoft.com/office/drawing/2014/main" id="{1356BF3C-AA6D-4C4D-AFE1-176BF876A848}"/>
              </a:ext>
            </a:extLst>
          </p:cNvPr>
          <p:cNvSpPr>
            <a:spLocks noGrp="1"/>
          </p:cNvSpPr>
          <p:nvPr>
            <p:ph idx="1"/>
          </p:nvPr>
        </p:nvSpPr>
        <p:spPr/>
        <p:txBody>
          <a:bodyPr/>
          <a:lstStyle/>
          <a:p>
            <a:pPr lvl="1"/>
            <a:r>
              <a:rPr lang="en-US" sz="2400" dirty="0"/>
              <a:t>Proteins have many function such as</a:t>
            </a:r>
          </a:p>
          <a:p>
            <a:pPr lvl="1"/>
            <a:r>
              <a:rPr lang="en-US" sz="2400" b="1" dirty="0">
                <a:solidFill>
                  <a:srgbClr val="C00000"/>
                </a:solidFill>
              </a:rPr>
              <a:t>Body structure </a:t>
            </a:r>
            <a:r>
              <a:rPr lang="en-US" sz="2400" dirty="0"/>
              <a:t>: proteins form muscle, skin, some proteins are in blood, are part of membranes, bones etc.</a:t>
            </a:r>
          </a:p>
          <a:p>
            <a:pPr lvl="1"/>
            <a:r>
              <a:rPr lang="en-US" sz="2400" b="1" dirty="0">
                <a:solidFill>
                  <a:srgbClr val="C00000"/>
                </a:solidFill>
              </a:rPr>
              <a:t>Enzymes</a:t>
            </a:r>
          </a:p>
          <a:p>
            <a:pPr lvl="1"/>
            <a:r>
              <a:rPr lang="en-US" sz="2400" b="1" dirty="0">
                <a:solidFill>
                  <a:srgbClr val="C00000"/>
                </a:solidFill>
              </a:rPr>
              <a:t>Neurotransmitters</a:t>
            </a:r>
          </a:p>
          <a:p>
            <a:pPr lvl="1"/>
            <a:r>
              <a:rPr lang="en-US" sz="2400" b="1" dirty="0">
                <a:solidFill>
                  <a:srgbClr val="C00000"/>
                </a:solidFill>
              </a:rPr>
              <a:t>Hormones</a:t>
            </a:r>
          </a:p>
          <a:p>
            <a:pPr lvl="1"/>
            <a:r>
              <a:rPr lang="en-US" sz="2400" b="1" dirty="0">
                <a:solidFill>
                  <a:srgbClr val="C00000"/>
                </a:solidFill>
              </a:rPr>
              <a:t>Transport molecules</a:t>
            </a:r>
          </a:p>
          <a:p>
            <a:pPr lvl="1"/>
            <a:r>
              <a:rPr lang="en-US" sz="2400" b="1" dirty="0">
                <a:solidFill>
                  <a:srgbClr val="C00000"/>
                </a:solidFill>
              </a:rPr>
              <a:t>Fluid balance</a:t>
            </a:r>
          </a:p>
          <a:p>
            <a:pPr lvl="1"/>
            <a:endParaRPr lang="en-US" dirty="0"/>
          </a:p>
          <a:p>
            <a:pPr lvl="1"/>
            <a:endParaRPr lang="en-US" dirty="0"/>
          </a:p>
        </p:txBody>
      </p:sp>
    </p:spTree>
    <p:extLst>
      <p:ext uri="{BB962C8B-B14F-4D97-AF65-F5344CB8AC3E}">
        <p14:creationId xmlns:p14="http://schemas.microsoft.com/office/powerpoint/2010/main" val="245762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0CB0-FBE2-F44A-A9F3-634B4CAF6815}"/>
              </a:ext>
            </a:extLst>
          </p:cNvPr>
          <p:cNvSpPr>
            <a:spLocks noGrp="1"/>
          </p:cNvSpPr>
          <p:nvPr>
            <p:ph type="title"/>
          </p:nvPr>
        </p:nvSpPr>
        <p:spPr/>
        <p:txBody>
          <a:bodyPr>
            <a:normAutofit fontScale="90000"/>
          </a:bodyPr>
          <a:lstStyle/>
          <a:p>
            <a:r>
              <a:rPr lang="en-US" b="1" dirty="0"/>
              <a:t>Digestion and absorption of Proteins </a:t>
            </a:r>
            <a:br>
              <a:rPr lang="en-US" dirty="0"/>
            </a:br>
            <a:endParaRPr lang="en-US" dirty="0"/>
          </a:p>
        </p:txBody>
      </p:sp>
      <p:sp>
        <p:nvSpPr>
          <p:cNvPr id="3" name="Content Placeholder 2">
            <a:extLst>
              <a:ext uri="{FF2B5EF4-FFF2-40B4-BE49-F238E27FC236}">
                <a16:creationId xmlns:a16="http://schemas.microsoft.com/office/drawing/2014/main" id="{A3345C60-A8CB-A64D-80DA-C63EBA3B80E0}"/>
              </a:ext>
            </a:extLst>
          </p:cNvPr>
          <p:cNvSpPr>
            <a:spLocks noGrp="1"/>
          </p:cNvSpPr>
          <p:nvPr>
            <p:ph idx="1"/>
          </p:nvPr>
        </p:nvSpPr>
        <p:spPr>
          <a:xfrm>
            <a:off x="595085" y="1944915"/>
            <a:ext cx="11059885" cy="4717142"/>
          </a:xfrm>
        </p:spPr>
        <p:txBody>
          <a:bodyPr/>
          <a:lstStyle/>
          <a:p>
            <a:r>
              <a:rPr lang="en-US" dirty="0">
                <a:solidFill>
                  <a:srgbClr val="C00000"/>
                </a:solidFill>
              </a:rPr>
              <a:t>Proteins taken in the diet are </a:t>
            </a:r>
            <a:r>
              <a:rPr lang="en-US" dirty="0"/>
              <a:t>broken down to the constituent amino acids by digestion</a:t>
            </a:r>
          </a:p>
          <a:p>
            <a:r>
              <a:rPr lang="en-US" dirty="0"/>
              <a:t>The body then uses these Amino acids to build body proteins such as enzymes, hormones etc.. </a:t>
            </a:r>
          </a:p>
          <a:p>
            <a:endParaRPr lang="en-US" b="1" dirty="0"/>
          </a:p>
          <a:p>
            <a:r>
              <a:rPr lang="en-US" b="1" dirty="0"/>
              <a:t>ALSO Protein provide 4 cal/g</a:t>
            </a:r>
          </a:p>
          <a:p>
            <a:endParaRPr lang="en-US" dirty="0"/>
          </a:p>
          <a:p>
            <a:r>
              <a:rPr lang="en-US" dirty="0"/>
              <a:t>The body does </a:t>
            </a:r>
            <a:r>
              <a:rPr lang="en-US" b="1" dirty="0">
                <a:solidFill>
                  <a:srgbClr val="C00000"/>
                </a:solidFill>
              </a:rPr>
              <a:t>NOT </a:t>
            </a:r>
            <a:r>
              <a:rPr lang="en-US" dirty="0"/>
              <a:t>like to use protein for energy</a:t>
            </a:r>
          </a:p>
          <a:p>
            <a:r>
              <a:rPr lang="en-US" altLang="en-US" dirty="0"/>
              <a:t>Proteins are only used as energy source in times of starvation.  If diet is sufficient, protein stores (muscles) are not broken down to provide energy</a:t>
            </a:r>
            <a:endParaRPr lang="en-US" dirty="0"/>
          </a:p>
        </p:txBody>
      </p:sp>
    </p:spTree>
    <p:extLst>
      <p:ext uri="{BB962C8B-B14F-4D97-AF65-F5344CB8AC3E}">
        <p14:creationId xmlns:p14="http://schemas.microsoft.com/office/powerpoint/2010/main" val="28000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5C64-4390-3644-8BD6-4E93D40C2FFC}"/>
              </a:ext>
            </a:extLst>
          </p:cNvPr>
          <p:cNvSpPr>
            <a:spLocks noGrp="1"/>
          </p:cNvSpPr>
          <p:nvPr>
            <p:ph type="title"/>
          </p:nvPr>
        </p:nvSpPr>
        <p:spPr>
          <a:xfrm>
            <a:off x="304800" y="1117599"/>
            <a:ext cx="11505619" cy="4194629"/>
          </a:xfrm>
        </p:spPr>
        <p:txBody>
          <a:bodyPr/>
          <a:lstStyle/>
          <a:p>
            <a:r>
              <a:rPr lang="en-US" b="1" dirty="0">
                <a:solidFill>
                  <a:srgbClr val="C00000"/>
                </a:solidFill>
              </a:rPr>
              <a:t>Digestion and </a:t>
            </a:r>
            <a:br>
              <a:rPr lang="en-US" b="1" dirty="0">
                <a:solidFill>
                  <a:srgbClr val="C00000"/>
                </a:solidFill>
              </a:rPr>
            </a:br>
            <a:r>
              <a:rPr lang="en-US" b="1" dirty="0">
                <a:solidFill>
                  <a:srgbClr val="C00000"/>
                </a:solidFill>
              </a:rPr>
              <a:t>absorption of Proteins</a:t>
            </a:r>
            <a:endParaRPr lang="en-US" dirty="0">
              <a:solidFill>
                <a:srgbClr val="C00000"/>
              </a:solidFill>
            </a:endParaRPr>
          </a:p>
        </p:txBody>
      </p:sp>
    </p:spTree>
    <p:extLst>
      <p:ext uri="{BB962C8B-B14F-4D97-AF65-F5344CB8AC3E}">
        <p14:creationId xmlns:p14="http://schemas.microsoft.com/office/powerpoint/2010/main" val="52136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8685-7AA1-1E49-8293-6BF47AD1D6AE}"/>
              </a:ext>
            </a:extLst>
          </p:cNvPr>
          <p:cNvSpPr>
            <a:spLocks noGrp="1"/>
          </p:cNvSpPr>
          <p:nvPr>
            <p:ph type="title"/>
          </p:nvPr>
        </p:nvSpPr>
        <p:spPr>
          <a:xfrm>
            <a:off x="953734" y="0"/>
            <a:ext cx="10058400" cy="1609344"/>
          </a:xfrm>
        </p:spPr>
        <p:txBody>
          <a:bodyPr/>
          <a:lstStyle/>
          <a:p>
            <a:r>
              <a:rPr lang="en-US" dirty="0"/>
              <a:t>Introduction </a:t>
            </a:r>
          </a:p>
        </p:txBody>
      </p:sp>
      <p:sp>
        <p:nvSpPr>
          <p:cNvPr id="3" name="Content Placeholder 2">
            <a:extLst>
              <a:ext uri="{FF2B5EF4-FFF2-40B4-BE49-F238E27FC236}">
                <a16:creationId xmlns:a16="http://schemas.microsoft.com/office/drawing/2014/main" id="{3022B247-EE43-E743-852C-9A93BE979C44}"/>
              </a:ext>
            </a:extLst>
          </p:cNvPr>
          <p:cNvSpPr>
            <a:spLocks noGrp="1"/>
          </p:cNvSpPr>
          <p:nvPr>
            <p:ph idx="1"/>
          </p:nvPr>
        </p:nvSpPr>
        <p:spPr>
          <a:xfrm>
            <a:off x="348344" y="1248228"/>
            <a:ext cx="6415313" cy="4659085"/>
          </a:xfrm>
        </p:spPr>
        <p:txBody>
          <a:bodyPr>
            <a:normAutofit/>
          </a:bodyPr>
          <a:lstStyle/>
          <a:p>
            <a:r>
              <a:rPr lang="en-US" b="1" dirty="0"/>
              <a:t>Protein is a vital structural and working substance in all cells—not just muscle cells</a:t>
            </a:r>
          </a:p>
          <a:p>
            <a:r>
              <a:rPr lang="en-US" b="1" dirty="0"/>
              <a:t>Following water, protein is the next most abundant chemical compound in the body </a:t>
            </a:r>
          </a:p>
          <a:p>
            <a:endParaRPr lang="en-US" b="1" dirty="0"/>
          </a:p>
          <a:p>
            <a:r>
              <a:rPr lang="en-US" sz="2400" b="1" u="sng" dirty="0">
                <a:solidFill>
                  <a:srgbClr val="FF0000"/>
                </a:solidFill>
              </a:rPr>
              <a:t>Proteins contain Nitrogen (N) atoms </a:t>
            </a:r>
          </a:p>
          <a:p>
            <a:pPr lvl="1"/>
            <a:r>
              <a:rPr lang="en-US" sz="2400" b="1" dirty="0"/>
              <a:t>And </a:t>
            </a:r>
            <a:r>
              <a:rPr lang="en-US" sz="2400" b="1" dirty="0">
                <a:solidFill>
                  <a:srgbClr val="00B0F0"/>
                </a:solidFill>
              </a:rPr>
              <a:t>carbon (C)</a:t>
            </a:r>
            <a:r>
              <a:rPr lang="en-US" sz="2400" b="1" dirty="0"/>
              <a:t>, </a:t>
            </a:r>
            <a:r>
              <a:rPr lang="en-US" sz="2400" b="1" dirty="0">
                <a:solidFill>
                  <a:srgbClr val="002060"/>
                </a:solidFill>
              </a:rPr>
              <a:t>hydrogen (H), </a:t>
            </a:r>
            <a:r>
              <a:rPr lang="en-US" sz="2400" b="1" dirty="0"/>
              <a:t>and </a:t>
            </a:r>
            <a:r>
              <a:rPr lang="en-US" sz="2400" b="1" dirty="0">
                <a:solidFill>
                  <a:srgbClr val="FFC000"/>
                </a:solidFill>
              </a:rPr>
              <a:t>oxygen (O) </a:t>
            </a:r>
            <a:r>
              <a:rPr lang="en-US" sz="2400" b="1" dirty="0"/>
              <a:t>( Like CHO AND LIPIDS)</a:t>
            </a:r>
          </a:p>
          <a:p>
            <a:pPr lvl="1"/>
            <a:endParaRPr lang="en-US" b="1" dirty="0"/>
          </a:p>
          <a:p>
            <a:r>
              <a:rPr lang="en-US" b="1" dirty="0"/>
              <a:t>Nitrogen atoms give the name </a:t>
            </a:r>
            <a:r>
              <a:rPr lang="en-US" b="1" i="1" dirty="0">
                <a:solidFill>
                  <a:srgbClr val="FF0000"/>
                </a:solidFill>
              </a:rPr>
              <a:t>amino </a:t>
            </a:r>
            <a:r>
              <a:rPr lang="en-US" b="1" dirty="0"/>
              <a:t>(nitrogen containing) to the </a:t>
            </a:r>
            <a:r>
              <a:rPr lang="en-US" b="1" dirty="0">
                <a:solidFill>
                  <a:srgbClr val="FF0000"/>
                </a:solidFill>
              </a:rPr>
              <a:t>amino acids </a:t>
            </a:r>
          </a:p>
          <a:p>
            <a:endParaRPr lang="en-US" b="1" dirty="0"/>
          </a:p>
          <a:p>
            <a:endParaRPr lang="en-US" dirty="0"/>
          </a:p>
        </p:txBody>
      </p:sp>
      <p:pic>
        <p:nvPicPr>
          <p:cNvPr id="4" name="Picture 2">
            <a:extLst>
              <a:ext uri="{FF2B5EF4-FFF2-40B4-BE49-F238E27FC236}">
                <a16:creationId xmlns:a16="http://schemas.microsoft.com/office/drawing/2014/main" id="{14DCF178-877A-E841-BF3C-D4684E347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656" y="1609343"/>
            <a:ext cx="5544457" cy="31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16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36D9-B1E0-AD4D-9849-3DE56DB0A0B0}"/>
              </a:ext>
            </a:extLst>
          </p:cNvPr>
          <p:cNvSpPr>
            <a:spLocks noGrp="1"/>
          </p:cNvSpPr>
          <p:nvPr>
            <p:ph type="title"/>
          </p:nvPr>
        </p:nvSpPr>
        <p:spPr/>
        <p:txBody>
          <a:bodyPr/>
          <a:lstStyle/>
          <a:p>
            <a:r>
              <a:rPr lang="en-US" dirty="0"/>
              <a:t>STOMACH </a:t>
            </a:r>
          </a:p>
        </p:txBody>
      </p:sp>
      <p:sp>
        <p:nvSpPr>
          <p:cNvPr id="3" name="Content Placeholder 2">
            <a:extLst>
              <a:ext uri="{FF2B5EF4-FFF2-40B4-BE49-F238E27FC236}">
                <a16:creationId xmlns:a16="http://schemas.microsoft.com/office/drawing/2014/main" id="{3395E210-CADE-9F47-B2CD-BFF8D41D9996}"/>
              </a:ext>
            </a:extLst>
          </p:cNvPr>
          <p:cNvSpPr>
            <a:spLocks noGrp="1"/>
          </p:cNvSpPr>
          <p:nvPr>
            <p:ph idx="1"/>
          </p:nvPr>
        </p:nvSpPr>
        <p:spPr>
          <a:xfrm>
            <a:off x="754743" y="1828800"/>
            <a:ext cx="10373505" cy="4343400"/>
          </a:xfrm>
        </p:spPr>
        <p:txBody>
          <a:bodyPr/>
          <a:lstStyle/>
          <a:p>
            <a:pPr marL="0" indent="0">
              <a:buNone/>
            </a:pPr>
            <a:r>
              <a:rPr lang="en-US" dirty="0"/>
              <a:t>Partial breakdown (hydrolysis) of proteins </a:t>
            </a:r>
          </a:p>
          <a:p>
            <a:pPr marL="0" indent="0">
              <a:buNone/>
            </a:pPr>
            <a:r>
              <a:rPr lang="en-US" dirty="0"/>
              <a:t>The stomach secretes Hydrochloric acid </a:t>
            </a:r>
          </a:p>
          <a:p>
            <a:pPr marL="0" indent="0">
              <a:buNone/>
            </a:pPr>
            <a:r>
              <a:rPr lang="en-US" dirty="0"/>
              <a:t>HCL has 2 important roles</a:t>
            </a:r>
          </a:p>
          <a:p>
            <a:pPr marL="457200" indent="-457200">
              <a:buFont typeface="+mj-lt"/>
              <a:buAutoNum type="arabicPeriod"/>
            </a:pPr>
            <a:r>
              <a:rPr lang="en-US" dirty="0"/>
              <a:t>HCL uncoils (denatures)  protein AND EXPOSES proteins for attack by digestive enzymes</a:t>
            </a:r>
          </a:p>
          <a:p>
            <a:pPr marL="731520" lvl="1" indent="-457200">
              <a:buFont typeface="+mj-lt"/>
              <a:buAutoNum type="arabicPeriod"/>
            </a:pPr>
            <a:r>
              <a:rPr lang="en-US" dirty="0"/>
              <a:t>Digestive enzymes break peptide bond between AA</a:t>
            </a:r>
          </a:p>
          <a:p>
            <a:pPr marL="731520" lvl="1" indent="-457200">
              <a:buFont typeface="+mj-lt"/>
              <a:buAutoNum type="arabicPeriod"/>
            </a:pPr>
            <a:endParaRPr lang="en-US" dirty="0"/>
          </a:p>
          <a:p>
            <a:pPr marL="457200" indent="-457200">
              <a:buFont typeface="+mj-lt"/>
              <a:buAutoNum type="arabicPeriod"/>
            </a:pPr>
            <a:r>
              <a:rPr lang="en-US" dirty="0"/>
              <a:t>2. Hydrochloric acid converts the inactive form of the enzyme pepsinogen to its active form, </a:t>
            </a:r>
            <a:r>
              <a:rPr lang="en-US" b="1" dirty="0"/>
              <a:t>pepsin </a:t>
            </a:r>
          </a:p>
          <a:p>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536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533D-FAAA-EF4B-B747-14C1BD9BC206}"/>
              </a:ext>
            </a:extLst>
          </p:cNvPr>
          <p:cNvSpPr>
            <a:spLocks noGrp="1"/>
          </p:cNvSpPr>
          <p:nvPr>
            <p:ph type="title"/>
          </p:nvPr>
        </p:nvSpPr>
        <p:spPr/>
        <p:txBody>
          <a:bodyPr/>
          <a:lstStyle/>
          <a:p>
            <a:r>
              <a:rPr lang="en-US" dirty="0"/>
              <a:t>Small intestines</a:t>
            </a:r>
          </a:p>
        </p:txBody>
      </p:sp>
      <p:sp>
        <p:nvSpPr>
          <p:cNvPr id="3" name="Content Placeholder 2">
            <a:extLst>
              <a:ext uri="{FF2B5EF4-FFF2-40B4-BE49-F238E27FC236}">
                <a16:creationId xmlns:a16="http://schemas.microsoft.com/office/drawing/2014/main" id="{93ED964F-B5C8-CE44-A4B2-1E6FAB58E51C}"/>
              </a:ext>
            </a:extLst>
          </p:cNvPr>
          <p:cNvSpPr>
            <a:spLocks noGrp="1"/>
          </p:cNvSpPr>
          <p:nvPr>
            <p:ph idx="1"/>
          </p:nvPr>
        </p:nvSpPr>
        <p:spPr>
          <a:xfrm>
            <a:off x="290286" y="2121408"/>
            <a:ext cx="11785600" cy="4736592"/>
          </a:xfrm>
        </p:spPr>
        <p:txBody>
          <a:bodyPr/>
          <a:lstStyle/>
          <a:p>
            <a:pPr marL="457200" indent="-457200">
              <a:buFont typeface="+mj-lt"/>
              <a:buAutoNum type="arabicPeriod"/>
            </a:pPr>
            <a:r>
              <a:rPr lang="en-US" sz="2400" b="1">
                <a:solidFill>
                  <a:srgbClr val="C00000"/>
                </a:solidFill>
              </a:rPr>
              <a:t>Pancreatic </a:t>
            </a:r>
            <a:r>
              <a:rPr lang="en-US" sz="2400" b="1" dirty="0">
                <a:solidFill>
                  <a:srgbClr val="C00000"/>
                </a:solidFill>
              </a:rPr>
              <a:t>Proteases </a:t>
            </a:r>
            <a:r>
              <a:rPr lang="en-US" sz="2400" b="1" dirty="0"/>
              <a:t>break down polypeptides to </a:t>
            </a:r>
          </a:p>
          <a:p>
            <a:pPr lvl="1"/>
            <a:r>
              <a:rPr lang="en-US" sz="2400" b="1" dirty="0"/>
              <a:t>shorter chains</a:t>
            </a:r>
          </a:p>
          <a:p>
            <a:pPr lvl="1"/>
            <a:r>
              <a:rPr lang="en-US" sz="2400" b="1" dirty="0"/>
              <a:t> Tripeptides (3 amino acids chain)</a:t>
            </a:r>
          </a:p>
          <a:p>
            <a:pPr lvl="1"/>
            <a:r>
              <a:rPr lang="en-US" sz="2400" b="1" dirty="0"/>
              <a:t> Dipeptides ( 2 amino acids chain)</a:t>
            </a:r>
          </a:p>
          <a:p>
            <a:pPr lvl="1"/>
            <a:r>
              <a:rPr lang="en-US" sz="2400" b="1" dirty="0"/>
              <a:t>Single amino acids</a:t>
            </a:r>
            <a:endParaRPr lang="en-US" sz="2400" dirty="0"/>
          </a:p>
          <a:p>
            <a:pPr marL="457200" indent="-457200">
              <a:buFont typeface="+mj-lt"/>
              <a:buAutoNum type="arabicPeriod"/>
            </a:pPr>
            <a:r>
              <a:rPr lang="en-US" sz="2400" b="1" dirty="0"/>
              <a:t>Next </a:t>
            </a:r>
            <a:r>
              <a:rPr lang="en-US" sz="2400" b="1" dirty="0">
                <a:solidFill>
                  <a:srgbClr val="C00000"/>
                </a:solidFill>
              </a:rPr>
              <a:t>Peptidase Enzymes </a:t>
            </a:r>
            <a:r>
              <a:rPr lang="en-US" sz="2400" dirty="0"/>
              <a:t>on the membrane surface of intestinal cells break  dipeptides and tripeptides into single amino acids </a:t>
            </a:r>
          </a:p>
          <a:p>
            <a:endParaRPr lang="en-US" dirty="0"/>
          </a:p>
        </p:txBody>
      </p:sp>
    </p:spTree>
    <p:extLst>
      <p:ext uri="{BB962C8B-B14F-4D97-AF65-F5344CB8AC3E}">
        <p14:creationId xmlns:p14="http://schemas.microsoft.com/office/powerpoint/2010/main" val="360728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5E0D0C6-2E57-2D49-A54D-DDCF84674B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30" y="391886"/>
            <a:ext cx="4992914" cy="5123543"/>
          </a:xfrm>
        </p:spPr>
      </p:pic>
      <p:sp>
        <p:nvSpPr>
          <p:cNvPr id="10" name="TextBox 9">
            <a:extLst>
              <a:ext uri="{FF2B5EF4-FFF2-40B4-BE49-F238E27FC236}">
                <a16:creationId xmlns:a16="http://schemas.microsoft.com/office/drawing/2014/main" id="{BD18B941-B5D5-0342-9447-C1ED9D580DD7}"/>
              </a:ext>
            </a:extLst>
          </p:cNvPr>
          <p:cNvSpPr txBox="1"/>
          <p:nvPr/>
        </p:nvSpPr>
        <p:spPr>
          <a:xfrm>
            <a:off x="5921829" y="691499"/>
            <a:ext cx="5892800" cy="4524315"/>
          </a:xfrm>
          <a:prstGeom prst="rect">
            <a:avLst/>
          </a:prstGeom>
          <a:noFill/>
        </p:spPr>
        <p:txBody>
          <a:bodyPr wrap="square" rtlCol="0">
            <a:spAutoFit/>
          </a:bodyPr>
          <a:lstStyle/>
          <a:p>
            <a:r>
              <a:rPr lang="en-US" b="1" dirty="0">
                <a:solidFill>
                  <a:srgbClr val="C00000"/>
                </a:solidFill>
              </a:rPr>
              <a:t>In the small intestine , the enzymes are categorized as either </a:t>
            </a:r>
          </a:p>
          <a:p>
            <a:endParaRPr lang="en-US" b="1" dirty="0">
              <a:solidFill>
                <a:srgbClr val="C00000"/>
              </a:solidFill>
            </a:endParaRPr>
          </a:p>
          <a:p>
            <a:r>
              <a:rPr lang="en-US" altLang="en-US" b="1" u="sng" dirty="0"/>
              <a:t>1. Endopeptidases: </a:t>
            </a:r>
          </a:p>
          <a:p>
            <a:endParaRPr lang="en-US" altLang="en-US" b="1" u="sng" dirty="0"/>
          </a:p>
          <a:p>
            <a:r>
              <a:rPr lang="en-US" b="1" dirty="0"/>
              <a:t>Trypsin and Chymotrypsin </a:t>
            </a:r>
            <a:r>
              <a:rPr lang="en-US" dirty="0"/>
              <a:t>break peptide bonds between specific amino acids</a:t>
            </a:r>
          </a:p>
          <a:p>
            <a:r>
              <a:rPr lang="en-US" altLang="en-US" b="1" i="1" dirty="0">
                <a:solidFill>
                  <a:srgbClr val="C00000"/>
                </a:solidFill>
              </a:rPr>
              <a:t>cleave peptide bonds in the interior of the polypeptide</a:t>
            </a:r>
          </a:p>
          <a:p>
            <a:endParaRPr lang="en-US" b="1" i="1" dirty="0">
              <a:solidFill>
                <a:srgbClr val="C00000"/>
              </a:solidFill>
            </a:endParaRPr>
          </a:p>
          <a:p>
            <a:r>
              <a:rPr lang="en-US" altLang="en-US" b="1" u="sng" dirty="0"/>
              <a:t>2. Exopeptidases</a:t>
            </a:r>
            <a:r>
              <a:rPr lang="en-US" altLang="en-US" b="1" dirty="0"/>
              <a:t> </a:t>
            </a:r>
          </a:p>
          <a:p>
            <a:r>
              <a:rPr lang="en-US" altLang="en-US" dirty="0"/>
              <a:t>Cleave peptide bonds from the ends of the polypeptide </a:t>
            </a:r>
          </a:p>
          <a:p>
            <a:r>
              <a:rPr lang="en-US" altLang="en-US" dirty="0"/>
              <a:t>(aminopeptidase/carboxypeptidase)</a:t>
            </a:r>
          </a:p>
          <a:p>
            <a:endParaRPr lang="en-US" b="1" i="1" dirty="0">
              <a:solidFill>
                <a:srgbClr val="C00000"/>
              </a:solidFill>
            </a:endParaRPr>
          </a:p>
          <a:p>
            <a:endParaRPr lang="en-US" dirty="0"/>
          </a:p>
        </p:txBody>
      </p:sp>
    </p:spTree>
    <p:extLst>
      <p:ext uri="{BB962C8B-B14F-4D97-AF65-F5344CB8AC3E}">
        <p14:creationId xmlns:p14="http://schemas.microsoft.com/office/powerpoint/2010/main" val="61529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CF40EDF-5E94-5143-B67F-AF1CB15966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864"/>
          <a:stretch/>
        </p:blipFill>
        <p:spPr>
          <a:xfrm>
            <a:off x="494660" y="406399"/>
            <a:ext cx="7819696" cy="6088743"/>
          </a:xfrm>
        </p:spPr>
      </p:pic>
      <p:sp>
        <p:nvSpPr>
          <p:cNvPr id="4" name="TextBox 3">
            <a:extLst>
              <a:ext uri="{FF2B5EF4-FFF2-40B4-BE49-F238E27FC236}">
                <a16:creationId xmlns:a16="http://schemas.microsoft.com/office/drawing/2014/main" id="{9F2AA0D0-B85F-A340-9E54-8D579C5D46C6}"/>
              </a:ext>
            </a:extLst>
          </p:cNvPr>
          <p:cNvSpPr txBox="1"/>
          <p:nvPr/>
        </p:nvSpPr>
        <p:spPr>
          <a:xfrm>
            <a:off x="8476343" y="1204686"/>
            <a:ext cx="3497943" cy="3693319"/>
          </a:xfrm>
          <a:prstGeom prst="rect">
            <a:avLst/>
          </a:prstGeom>
          <a:noFill/>
        </p:spPr>
        <p:txBody>
          <a:bodyPr wrap="square" rtlCol="0">
            <a:spAutoFit/>
          </a:bodyPr>
          <a:lstStyle/>
          <a:p>
            <a:r>
              <a:rPr lang="en-US" b="1" dirty="0">
                <a:solidFill>
                  <a:srgbClr val="C00000"/>
                </a:solidFill>
              </a:rPr>
              <a:t>Peptidase Enzymes released by </a:t>
            </a:r>
            <a:r>
              <a:rPr lang="en-US" dirty="0"/>
              <a:t> the membrane surfaces of the intestinal cells </a:t>
            </a:r>
          </a:p>
          <a:p>
            <a:endParaRPr lang="en-US" b="1" dirty="0">
              <a:solidFill>
                <a:srgbClr val="C00000"/>
              </a:solidFill>
            </a:endParaRPr>
          </a:p>
          <a:p>
            <a:endParaRPr lang="en-US" b="1" dirty="0">
              <a:solidFill>
                <a:srgbClr val="C00000"/>
              </a:solidFill>
            </a:endParaRPr>
          </a:p>
          <a:p>
            <a:endParaRPr lang="en-US" b="1" dirty="0">
              <a:solidFill>
                <a:srgbClr val="C00000"/>
              </a:solidFill>
            </a:endParaRPr>
          </a:p>
          <a:p>
            <a:r>
              <a:rPr lang="en-US" b="1" dirty="0"/>
              <a:t>Intestinal tripeptidases </a:t>
            </a:r>
            <a:endParaRPr lang="en-US" dirty="0"/>
          </a:p>
          <a:p>
            <a:r>
              <a:rPr lang="en-US" dirty="0"/>
              <a:t>Cleave tripeptides to dipeptides and amino acids </a:t>
            </a:r>
          </a:p>
          <a:p>
            <a:r>
              <a:rPr lang="en-US" b="1" dirty="0"/>
              <a:t>Intestinal dipeptidases </a:t>
            </a:r>
            <a:endParaRPr lang="en-US" dirty="0"/>
          </a:p>
          <a:p>
            <a:r>
              <a:rPr lang="en-US" dirty="0"/>
              <a:t>Cleave dipeptides to amino acids </a:t>
            </a:r>
          </a:p>
          <a:p>
            <a:endParaRPr lang="en-US" dirty="0"/>
          </a:p>
        </p:txBody>
      </p:sp>
    </p:spTree>
    <p:extLst>
      <p:ext uri="{BB962C8B-B14F-4D97-AF65-F5344CB8AC3E}">
        <p14:creationId xmlns:p14="http://schemas.microsoft.com/office/powerpoint/2010/main" val="194370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0FEE-8D51-B14E-B2FC-0742170C629A}"/>
              </a:ext>
            </a:extLst>
          </p:cNvPr>
          <p:cNvSpPr>
            <a:spLocks noGrp="1"/>
          </p:cNvSpPr>
          <p:nvPr>
            <p:ph type="title"/>
          </p:nvPr>
        </p:nvSpPr>
        <p:spPr/>
        <p:txBody>
          <a:bodyPr/>
          <a:lstStyle/>
          <a:p>
            <a:r>
              <a:rPr lang="en-US" b="1" dirty="0">
                <a:solidFill>
                  <a:srgbClr val="FF0000"/>
                </a:solidFill>
              </a:rPr>
              <a:t>Absorption</a:t>
            </a:r>
            <a:endParaRPr lang="en-US" dirty="0"/>
          </a:p>
        </p:txBody>
      </p:sp>
      <p:sp>
        <p:nvSpPr>
          <p:cNvPr id="3" name="Content Placeholder 2">
            <a:extLst>
              <a:ext uri="{FF2B5EF4-FFF2-40B4-BE49-F238E27FC236}">
                <a16:creationId xmlns:a16="http://schemas.microsoft.com/office/drawing/2014/main" id="{F717F580-FCF5-8441-9EB4-9A64441FBB8B}"/>
              </a:ext>
            </a:extLst>
          </p:cNvPr>
          <p:cNvSpPr>
            <a:spLocks noGrp="1"/>
          </p:cNvSpPr>
          <p:nvPr>
            <p:ph idx="1"/>
          </p:nvPr>
        </p:nvSpPr>
        <p:spPr/>
        <p:txBody>
          <a:bodyPr/>
          <a:lstStyle/>
          <a:p>
            <a:pPr marL="0" indent="0" rtl="1">
              <a:buNone/>
            </a:pPr>
            <a:r>
              <a:rPr lang="en-US" dirty="0"/>
              <a:t>Amino acids, and sometimes a few dipeptides or larger peptides, are absorbed through </a:t>
            </a:r>
            <a:r>
              <a:rPr lang="en-US" b="1" dirty="0"/>
              <a:t>the mucosa of the small intestine by active transport with the aid of vitamin B6 </a:t>
            </a:r>
          </a:p>
          <a:p>
            <a:pPr marL="0" indent="0" rtl="1">
              <a:buNone/>
            </a:pPr>
            <a:endParaRPr lang="en-US" b="1" dirty="0"/>
          </a:p>
          <a:p>
            <a:pPr marL="0" indent="0" rtl="1">
              <a:buNone/>
            </a:pPr>
            <a:r>
              <a:rPr lang="en-US" dirty="0"/>
              <a:t>Intestinal cells </a:t>
            </a:r>
            <a:r>
              <a:rPr lang="en-US" b="1" dirty="0"/>
              <a:t>release amino acids into the bloodstream for transport to the liver via the portal vein. </a:t>
            </a:r>
          </a:p>
          <a:p>
            <a:endParaRPr lang="en-US" dirty="0"/>
          </a:p>
        </p:txBody>
      </p:sp>
    </p:spTree>
    <p:extLst>
      <p:ext uri="{BB962C8B-B14F-4D97-AF65-F5344CB8AC3E}">
        <p14:creationId xmlns:p14="http://schemas.microsoft.com/office/powerpoint/2010/main" val="213482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D6AB-4BAD-DB4E-9AE2-0524E10E22C0}"/>
              </a:ext>
            </a:extLst>
          </p:cNvPr>
          <p:cNvSpPr>
            <a:spLocks noGrp="1"/>
          </p:cNvSpPr>
          <p:nvPr>
            <p:ph type="title"/>
          </p:nvPr>
        </p:nvSpPr>
        <p:spPr/>
        <p:txBody>
          <a:bodyPr/>
          <a:lstStyle/>
          <a:p>
            <a:r>
              <a:rPr lang="en-US" dirty="0"/>
              <a:t>Protein synthesis </a:t>
            </a:r>
          </a:p>
        </p:txBody>
      </p:sp>
      <p:sp>
        <p:nvSpPr>
          <p:cNvPr id="3" name="Content Placeholder 2">
            <a:extLst>
              <a:ext uri="{FF2B5EF4-FFF2-40B4-BE49-F238E27FC236}">
                <a16:creationId xmlns:a16="http://schemas.microsoft.com/office/drawing/2014/main" id="{AC235DAA-EAC8-284C-A5AD-1ECA2254A4B7}"/>
              </a:ext>
            </a:extLst>
          </p:cNvPr>
          <p:cNvSpPr>
            <a:spLocks noGrp="1"/>
          </p:cNvSpPr>
          <p:nvPr>
            <p:ph idx="1"/>
          </p:nvPr>
        </p:nvSpPr>
        <p:spPr/>
        <p:txBody>
          <a:bodyPr/>
          <a:lstStyle/>
          <a:p>
            <a:r>
              <a:rPr lang="en-US" dirty="0"/>
              <a:t>The human body has an estimated 20,000 to 25,000 genes that code for hundreds of thousands of proteins</a:t>
            </a:r>
          </a:p>
          <a:p>
            <a:r>
              <a:rPr lang="en-US" dirty="0"/>
              <a:t>The instructions for making every protein in a person’s body are transmitted by way of the genetic information received at conception </a:t>
            </a:r>
          </a:p>
          <a:p>
            <a:endParaRPr lang="en-US" dirty="0"/>
          </a:p>
          <a:p>
            <a:r>
              <a:rPr lang="en-US" dirty="0"/>
              <a:t>Transforming the information in DNA into the appropriate sequence of amino acids needed to make a specific protein requires two major step </a:t>
            </a:r>
          </a:p>
          <a:p>
            <a:endParaRPr lang="en-US" dirty="0"/>
          </a:p>
        </p:txBody>
      </p:sp>
      <p:pic>
        <p:nvPicPr>
          <p:cNvPr id="5" name="Picture 4">
            <a:extLst>
              <a:ext uri="{FF2B5EF4-FFF2-40B4-BE49-F238E27FC236}">
                <a16:creationId xmlns:a16="http://schemas.microsoft.com/office/drawing/2014/main" id="{F5117FFA-1248-CA46-99ED-A7491E898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197" y="4963886"/>
            <a:ext cx="7305702" cy="987878"/>
          </a:xfrm>
          <a:prstGeom prst="rect">
            <a:avLst/>
          </a:prstGeom>
        </p:spPr>
      </p:pic>
    </p:spTree>
    <p:extLst>
      <p:ext uri="{BB962C8B-B14F-4D97-AF65-F5344CB8AC3E}">
        <p14:creationId xmlns:p14="http://schemas.microsoft.com/office/powerpoint/2010/main" val="180025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3A33-C07B-E449-B631-7DB5F482D0DE}"/>
              </a:ext>
            </a:extLst>
          </p:cNvPr>
          <p:cNvSpPr>
            <a:spLocks noGrp="1"/>
          </p:cNvSpPr>
          <p:nvPr>
            <p:ph type="title"/>
          </p:nvPr>
        </p:nvSpPr>
        <p:spPr/>
        <p:txBody>
          <a:bodyPr/>
          <a:lstStyle/>
          <a:p>
            <a:r>
              <a:rPr lang="en-US" b="1" dirty="0">
                <a:solidFill>
                  <a:srgbClr val="FF0000"/>
                </a:solidFill>
              </a:rPr>
              <a:t>Protein Turnover </a:t>
            </a:r>
            <a:endParaRPr lang="en-US" dirty="0"/>
          </a:p>
        </p:txBody>
      </p:sp>
      <p:sp>
        <p:nvSpPr>
          <p:cNvPr id="3" name="Content Placeholder 2">
            <a:extLst>
              <a:ext uri="{FF2B5EF4-FFF2-40B4-BE49-F238E27FC236}">
                <a16:creationId xmlns:a16="http://schemas.microsoft.com/office/drawing/2014/main" id="{0735B19E-E668-4242-B581-77F7F7C502BA}"/>
              </a:ext>
            </a:extLst>
          </p:cNvPr>
          <p:cNvSpPr>
            <a:spLocks noGrp="1"/>
          </p:cNvSpPr>
          <p:nvPr>
            <p:ph idx="1"/>
          </p:nvPr>
        </p:nvSpPr>
        <p:spPr/>
        <p:txBody>
          <a:bodyPr/>
          <a:lstStyle/>
          <a:p>
            <a:r>
              <a:rPr lang="en-US" dirty="0"/>
              <a:t>Is a continuous process that occurs within each cell as proteins are broken down from normal wear and tear and replenished</a:t>
            </a:r>
          </a:p>
          <a:p>
            <a:r>
              <a:rPr lang="en-US" dirty="0"/>
              <a:t>Body proteins vary in their rate of turnover</a:t>
            </a:r>
          </a:p>
          <a:p>
            <a:r>
              <a:rPr lang="en-US" b="1" dirty="0"/>
              <a:t>For example</a:t>
            </a:r>
            <a:r>
              <a:rPr lang="en-US" dirty="0"/>
              <a:t>:  Red blood cells are replaced every 60 to 90 days, </a:t>
            </a:r>
            <a:br>
              <a:rPr lang="en-US" dirty="0"/>
            </a:br>
            <a:r>
              <a:rPr lang="en-US" dirty="0"/>
              <a:t>gastrointestinal cells are replaced every 2 to 3 days. and enzymes used in the digestion of food are continuously replenished. </a:t>
            </a:r>
          </a:p>
          <a:p>
            <a:endParaRPr lang="en-US" dirty="0"/>
          </a:p>
        </p:txBody>
      </p:sp>
    </p:spTree>
    <p:extLst>
      <p:ext uri="{BB962C8B-B14F-4D97-AF65-F5344CB8AC3E}">
        <p14:creationId xmlns:p14="http://schemas.microsoft.com/office/powerpoint/2010/main" val="1560670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D341-AED0-8445-8FE6-40015E408351}"/>
              </a:ext>
            </a:extLst>
          </p:cNvPr>
          <p:cNvSpPr>
            <a:spLocks noGrp="1"/>
          </p:cNvSpPr>
          <p:nvPr>
            <p:ph type="title"/>
          </p:nvPr>
        </p:nvSpPr>
        <p:spPr/>
        <p:txBody>
          <a:bodyPr/>
          <a:lstStyle/>
          <a:p>
            <a:r>
              <a:rPr lang="en-US" b="1" dirty="0">
                <a:solidFill>
                  <a:srgbClr val="FF0000"/>
                </a:solidFill>
              </a:rPr>
              <a:t>Metabolic Pool</a:t>
            </a:r>
            <a:endParaRPr lang="en-US" dirty="0"/>
          </a:p>
        </p:txBody>
      </p:sp>
      <p:sp>
        <p:nvSpPr>
          <p:cNvPr id="3" name="Content Placeholder 2">
            <a:extLst>
              <a:ext uri="{FF2B5EF4-FFF2-40B4-BE49-F238E27FC236}">
                <a16:creationId xmlns:a16="http://schemas.microsoft.com/office/drawing/2014/main" id="{94E6C3FB-E91A-BB4D-BD34-36CBAD23BB39}"/>
              </a:ext>
            </a:extLst>
          </p:cNvPr>
          <p:cNvSpPr>
            <a:spLocks noGrp="1"/>
          </p:cNvSpPr>
          <p:nvPr>
            <p:ph idx="1"/>
          </p:nvPr>
        </p:nvSpPr>
        <p:spPr/>
        <p:txBody>
          <a:bodyPr/>
          <a:lstStyle/>
          <a:p>
            <a:r>
              <a:rPr lang="en-US" dirty="0"/>
              <a:t>Although protein is not truly stored in the body as are glucose and fat, </a:t>
            </a:r>
            <a:r>
              <a:rPr lang="en-US" b="1" dirty="0"/>
              <a:t>a supply of each amino acid exists in a metabolic pool of free amino acids within cells and circulating in blood</a:t>
            </a:r>
          </a:p>
          <a:p>
            <a:endParaRPr lang="en-US" b="1" dirty="0"/>
          </a:p>
          <a:p>
            <a:r>
              <a:rPr lang="en-US" b="1" dirty="0"/>
              <a:t>This pool consists of :</a:t>
            </a:r>
            <a:br>
              <a:rPr lang="en-US" dirty="0"/>
            </a:br>
            <a:r>
              <a:rPr lang="en-US" dirty="0"/>
              <a:t>-Recycled amino acids from body proteins that have broken down!</a:t>
            </a:r>
            <a:br>
              <a:rPr lang="en-US" dirty="0"/>
            </a:br>
            <a:r>
              <a:rPr lang="en-US" dirty="0"/>
              <a:t> -Amino acids from food.</a:t>
            </a:r>
          </a:p>
          <a:p>
            <a:r>
              <a:rPr lang="en-US" dirty="0"/>
              <a:t>The pool </a:t>
            </a:r>
            <a:r>
              <a:rPr lang="en-US" b="1" dirty="0"/>
              <a:t>accepts and donates amino acids </a:t>
            </a:r>
            <a:r>
              <a:rPr lang="en-US" dirty="0"/>
              <a:t>as they become available or are needed, </a:t>
            </a:r>
            <a:r>
              <a:rPr lang="en-US" b="1" dirty="0"/>
              <a:t>it is in a constant state of flux. </a:t>
            </a:r>
          </a:p>
          <a:p>
            <a:endParaRPr lang="en-US" dirty="0"/>
          </a:p>
        </p:txBody>
      </p:sp>
    </p:spTree>
    <p:extLst>
      <p:ext uri="{BB962C8B-B14F-4D97-AF65-F5344CB8AC3E}">
        <p14:creationId xmlns:p14="http://schemas.microsoft.com/office/powerpoint/2010/main" val="199876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8D3B-128F-FA41-AD29-8C74E638C67B}"/>
              </a:ext>
            </a:extLst>
          </p:cNvPr>
          <p:cNvSpPr>
            <a:spLocks noGrp="1"/>
          </p:cNvSpPr>
          <p:nvPr>
            <p:ph type="title"/>
          </p:nvPr>
        </p:nvSpPr>
        <p:spPr/>
        <p:txBody>
          <a:bodyPr/>
          <a:lstStyle/>
          <a:p>
            <a:r>
              <a:rPr lang="en-US" dirty="0">
                <a:solidFill>
                  <a:srgbClr val="FF0000"/>
                </a:solidFill>
              </a:rPr>
              <a:t>Nitrogen Balance. </a:t>
            </a:r>
            <a:endParaRPr lang="en-US" dirty="0"/>
          </a:p>
        </p:txBody>
      </p:sp>
      <p:sp>
        <p:nvSpPr>
          <p:cNvPr id="3" name="Content Placeholder 2">
            <a:extLst>
              <a:ext uri="{FF2B5EF4-FFF2-40B4-BE49-F238E27FC236}">
                <a16:creationId xmlns:a16="http://schemas.microsoft.com/office/drawing/2014/main" id="{632E3A93-CC02-014D-8DE3-4FBFF961D7A7}"/>
              </a:ext>
            </a:extLst>
          </p:cNvPr>
          <p:cNvSpPr>
            <a:spLocks noGrp="1"/>
          </p:cNvSpPr>
          <p:nvPr>
            <p:ph idx="1"/>
          </p:nvPr>
        </p:nvSpPr>
        <p:spPr>
          <a:xfrm>
            <a:off x="391886" y="2121408"/>
            <a:ext cx="10736362" cy="4050792"/>
          </a:xfrm>
        </p:spPr>
        <p:txBody>
          <a:bodyPr/>
          <a:lstStyle/>
          <a:p>
            <a:r>
              <a:rPr lang="en-US" dirty="0"/>
              <a:t>Reflects the state of balance between protein break- down and protein synthesis!</a:t>
            </a:r>
          </a:p>
          <a:p>
            <a:r>
              <a:rPr lang="en-US" dirty="0"/>
              <a:t>It is determined by </a:t>
            </a:r>
            <a:r>
              <a:rPr lang="en-US" b="1" dirty="0"/>
              <a:t>comparing nitrogen intake with nitrogen excretion over a specific period of time, usually 24 hours. </a:t>
            </a:r>
          </a:p>
          <a:p>
            <a:endParaRPr lang="en-US" b="1" dirty="0"/>
          </a:p>
          <a:p>
            <a:r>
              <a:rPr lang="en-US" b="1" dirty="0"/>
              <a:t>**To calculate nitrogen intake,</a:t>
            </a:r>
            <a:r>
              <a:rPr lang="en-US" b="1" dirty="0">
                <a:solidFill>
                  <a:srgbClr val="FF0000"/>
                </a:solidFill>
              </a:rPr>
              <a:t> protein intake is measured (in grams) over a 24-hour period and divided by 6.25</a:t>
            </a:r>
            <a:endParaRPr lang="en-US" dirty="0"/>
          </a:p>
        </p:txBody>
      </p:sp>
      <p:sp>
        <p:nvSpPr>
          <p:cNvPr id="4" name="TextBox 3">
            <a:extLst>
              <a:ext uri="{FF2B5EF4-FFF2-40B4-BE49-F238E27FC236}">
                <a16:creationId xmlns:a16="http://schemas.microsoft.com/office/drawing/2014/main" id="{1A5DC840-7102-F245-B00E-6D613F075642}"/>
              </a:ext>
            </a:extLst>
          </p:cNvPr>
          <p:cNvSpPr txBox="1"/>
          <p:nvPr/>
        </p:nvSpPr>
        <p:spPr>
          <a:xfrm>
            <a:off x="827315" y="5167086"/>
            <a:ext cx="8694057" cy="1200329"/>
          </a:xfrm>
          <a:prstGeom prst="rect">
            <a:avLst/>
          </a:prstGeom>
          <a:noFill/>
        </p:spPr>
        <p:txBody>
          <a:bodyPr wrap="square" rtlCol="0">
            <a:spAutoFit/>
          </a:bodyPr>
          <a:lstStyle/>
          <a:p>
            <a:r>
              <a:rPr lang="en-US" dirty="0"/>
              <a:t>Nitrogen can be lost from the body through a number of routes, but 85–90% is lost in urine and 5–10% in stool, with skin and hair or other losses making up the remainder. </a:t>
            </a:r>
          </a:p>
          <a:p>
            <a:endParaRPr lang="en-US" dirty="0"/>
          </a:p>
        </p:txBody>
      </p:sp>
    </p:spTree>
    <p:extLst>
      <p:ext uri="{BB962C8B-B14F-4D97-AF65-F5344CB8AC3E}">
        <p14:creationId xmlns:p14="http://schemas.microsoft.com/office/powerpoint/2010/main" val="236362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5706FA-43FC-044E-8374-28996B982C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4488" y="246743"/>
            <a:ext cx="8905512" cy="4789714"/>
          </a:xfrm>
        </p:spPr>
      </p:pic>
      <p:sp>
        <p:nvSpPr>
          <p:cNvPr id="5" name="Rectangle 4">
            <a:extLst>
              <a:ext uri="{FF2B5EF4-FFF2-40B4-BE49-F238E27FC236}">
                <a16:creationId xmlns:a16="http://schemas.microsoft.com/office/drawing/2014/main" id="{FCEABA2C-A365-E246-8203-7152D56C3992}"/>
              </a:ext>
            </a:extLst>
          </p:cNvPr>
          <p:cNvSpPr/>
          <p:nvPr/>
        </p:nvSpPr>
        <p:spPr>
          <a:xfrm>
            <a:off x="1625600" y="5103674"/>
            <a:ext cx="9666514" cy="1754326"/>
          </a:xfrm>
          <a:prstGeom prst="rect">
            <a:avLst/>
          </a:prstGeom>
        </p:spPr>
        <p:txBody>
          <a:bodyPr wrap="square">
            <a:spAutoFit/>
          </a:bodyPr>
          <a:lstStyle/>
          <a:p>
            <a:r>
              <a:rPr lang="en-US" dirty="0">
                <a:latin typeface="SceneStd"/>
              </a:rPr>
              <a:t>Another equation B </a:t>
            </a:r>
            <a:r>
              <a:rPr lang="en-US" dirty="0">
                <a:latin typeface="SymbolStd"/>
              </a:rPr>
              <a:t>= </a:t>
            </a:r>
            <a:r>
              <a:rPr lang="en-US" dirty="0">
                <a:latin typeface="SceneStd"/>
              </a:rPr>
              <a:t>I </a:t>
            </a:r>
            <a:r>
              <a:rPr lang="en-US" dirty="0">
                <a:latin typeface="SymbolStd"/>
              </a:rPr>
              <a:t>− </a:t>
            </a:r>
            <a:r>
              <a:rPr lang="en-US" dirty="0">
                <a:latin typeface="SceneStd"/>
              </a:rPr>
              <a:t>(U </a:t>
            </a:r>
            <a:r>
              <a:rPr lang="en-US" dirty="0">
                <a:latin typeface="SymbolStd"/>
              </a:rPr>
              <a:t>+ </a:t>
            </a:r>
            <a:r>
              <a:rPr lang="en-US" dirty="0">
                <a:latin typeface="SceneStd"/>
              </a:rPr>
              <a:t>F </a:t>
            </a:r>
            <a:r>
              <a:rPr lang="en-US" dirty="0">
                <a:latin typeface="SymbolStd"/>
              </a:rPr>
              <a:t>+ </a:t>
            </a:r>
            <a:r>
              <a:rPr lang="en-US" dirty="0">
                <a:latin typeface="SceneStd"/>
              </a:rPr>
              <a:t>other) g nitrogen/day</a:t>
            </a:r>
          </a:p>
          <a:p>
            <a:r>
              <a:rPr lang="en-US" dirty="0">
                <a:latin typeface="SceneStd"/>
              </a:rPr>
              <a:t>B= nitrogen balance</a:t>
            </a:r>
          </a:p>
          <a:p>
            <a:r>
              <a:rPr lang="en-US" dirty="0"/>
              <a:t>I=nitrogen intake</a:t>
            </a:r>
          </a:p>
          <a:p>
            <a:r>
              <a:rPr lang="en-US" dirty="0"/>
              <a:t>U = urinary nitrogen</a:t>
            </a:r>
          </a:p>
          <a:p>
            <a:r>
              <a:rPr lang="en-US" dirty="0"/>
              <a:t> F = </a:t>
            </a:r>
            <a:r>
              <a:rPr lang="en-US" dirty="0" err="1"/>
              <a:t>faecal</a:t>
            </a:r>
            <a:r>
              <a:rPr lang="en-US" dirty="0"/>
              <a:t> nitrogen </a:t>
            </a:r>
          </a:p>
          <a:p>
            <a:r>
              <a:rPr lang="en-US" dirty="0">
                <a:latin typeface="SceneStd"/>
              </a:rPr>
              <a:t> </a:t>
            </a:r>
            <a:endParaRPr lang="en-US" dirty="0"/>
          </a:p>
        </p:txBody>
      </p:sp>
    </p:spTree>
    <p:extLst>
      <p:ext uri="{BB962C8B-B14F-4D97-AF65-F5344CB8AC3E}">
        <p14:creationId xmlns:p14="http://schemas.microsoft.com/office/powerpoint/2010/main" val="261853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69A31-A8BD-BB46-9E7F-85A1AF89445A}"/>
              </a:ext>
            </a:extLst>
          </p:cNvPr>
          <p:cNvSpPr>
            <a:spLocks noGrp="1"/>
          </p:cNvSpPr>
          <p:nvPr>
            <p:ph idx="1"/>
          </p:nvPr>
        </p:nvSpPr>
        <p:spPr>
          <a:xfrm>
            <a:off x="435429" y="130629"/>
            <a:ext cx="10692819" cy="6041571"/>
          </a:xfrm>
        </p:spPr>
        <p:txBody>
          <a:bodyPr>
            <a:normAutofit/>
          </a:bodyPr>
          <a:lstStyle/>
          <a:p>
            <a:r>
              <a:rPr lang="en-US" sz="3600" dirty="0">
                <a:latin typeface="Times New Roman" panose="02020603050405020304" pitchFamily="18" charset="0"/>
                <a:cs typeface="Times New Roman" panose="02020603050405020304" pitchFamily="18" charset="0"/>
              </a:rPr>
              <a:t>Proteins taken in the diet are broken down into amino acids in the processes of digestion and absorption</a:t>
            </a:r>
          </a:p>
          <a:p>
            <a:r>
              <a:rPr lang="en-US" sz="3600" dirty="0">
                <a:latin typeface="Times New Roman" panose="02020603050405020304" pitchFamily="18" charset="0"/>
                <a:cs typeface="Times New Roman" panose="02020603050405020304" pitchFamily="18" charset="0"/>
              </a:rPr>
              <a:t>Absorbed amino acids contribute to the amino acid pool of the body, from which all proteins are synthesized </a:t>
            </a:r>
          </a:p>
          <a:p>
            <a:r>
              <a:rPr lang="en-US" sz="3600" dirty="0">
                <a:latin typeface="Times New Roman" panose="02020603050405020304" pitchFamily="18" charset="0"/>
                <a:cs typeface="Times New Roman" panose="02020603050405020304" pitchFamily="18" charset="0"/>
              </a:rPr>
              <a:t>On average, the rates of protein synthesis =  rate of protein degradation in adults</a:t>
            </a:r>
          </a:p>
          <a:p>
            <a:r>
              <a:rPr lang="en-US" sz="3600" dirty="0">
                <a:latin typeface="Times New Roman" panose="02020603050405020304" pitchFamily="18" charset="0"/>
                <a:cs typeface="Times New Roman" panose="02020603050405020304" pitchFamily="18" charset="0"/>
              </a:rPr>
              <a:t>Allowing the amount of protein in the body remains more or less maintaining nitrogen balance</a:t>
            </a:r>
          </a:p>
        </p:txBody>
      </p:sp>
    </p:spTree>
    <p:extLst>
      <p:ext uri="{BB962C8B-B14F-4D97-AF65-F5344CB8AC3E}">
        <p14:creationId xmlns:p14="http://schemas.microsoft.com/office/powerpoint/2010/main" val="2182006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D81EED-900E-C24D-9B5E-86D3C2E0C13E}"/>
              </a:ext>
            </a:extLst>
          </p:cNvPr>
          <p:cNvSpPr>
            <a:spLocks noGrp="1"/>
          </p:cNvSpPr>
          <p:nvPr>
            <p:ph type="title"/>
          </p:nvPr>
        </p:nvSpPr>
        <p:spPr/>
        <p:txBody>
          <a:bodyPr/>
          <a:lstStyle/>
          <a:p>
            <a:r>
              <a:rPr lang="en-US" b="1" dirty="0">
                <a:solidFill>
                  <a:srgbClr val="C00000"/>
                </a:solidFill>
              </a:rPr>
              <a:t>Protein Catabolism for Energy </a:t>
            </a:r>
            <a:endParaRPr lang="en-US" dirty="0">
              <a:solidFill>
                <a:srgbClr val="C00000"/>
              </a:solidFill>
            </a:endParaRPr>
          </a:p>
        </p:txBody>
      </p:sp>
      <p:sp>
        <p:nvSpPr>
          <p:cNvPr id="3" name="Content Placeholder 2">
            <a:extLst>
              <a:ext uri="{FF2B5EF4-FFF2-40B4-BE49-F238E27FC236}">
                <a16:creationId xmlns:a16="http://schemas.microsoft.com/office/drawing/2014/main" id="{2692B3F1-1EAC-2844-B642-6F573D9980E4}"/>
              </a:ext>
            </a:extLst>
          </p:cNvPr>
          <p:cNvSpPr>
            <a:spLocks noGrp="1"/>
          </p:cNvSpPr>
          <p:nvPr>
            <p:ph idx="1"/>
          </p:nvPr>
        </p:nvSpPr>
        <p:spPr>
          <a:xfrm>
            <a:off x="881162" y="2527808"/>
            <a:ext cx="10058400" cy="4050792"/>
          </a:xfrm>
        </p:spPr>
        <p:txBody>
          <a:bodyPr/>
          <a:lstStyle/>
          <a:p>
            <a:r>
              <a:rPr lang="en-US" dirty="0"/>
              <a:t>Using </a:t>
            </a:r>
            <a:r>
              <a:rPr lang="en-US" b="1" i="1" dirty="0"/>
              <a:t>protein for energy is NOT favored </a:t>
            </a:r>
            <a:r>
              <a:rPr lang="en-US" dirty="0"/>
              <a:t>because </a:t>
            </a:r>
            <a:r>
              <a:rPr lang="en-US" b="1" dirty="0">
                <a:solidFill>
                  <a:srgbClr val="FF0000"/>
                </a:solidFill>
              </a:rPr>
              <a:t>amino acids used for energy are not available to be used for protein synthesis</a:t>
            </a:r>
            <a:endParaRPr lang="en-US" dirty="0"/>
          </a:p>
          <a:p>
            <a:r>
              <a:rPr lang="en-US" b="1" dirty="0"/>
              <a:t>As long as intake and storage of carbohydrate and fat is adequate, body uses very little amino acids for energy</a:t>
            </a:r>
          </a:p>
          <a:p>
            <a:endParaRPr lang="en-US" b="1" dirty="0"/>
          </a:p>
          <a:p>
            <a:r>
              <a:rPr lang="en-US" dirty="0"/>
              <a:t>If insufficient carbohydrate and fat are available for energy use (e.g., when calorie intake is inadequate),</a:t>
            </a:r>
            <a:r>
              <a:rPr lang="en-US" b="1" dirty="0"/>
              <a:t> dietary and body proteins are sacrificed to provide amino acids that can be burned for energy</a:t>
            </a:r>
          </a:p>
          <a:p>
            <a:endParaRPr lang="en-US" dirty="0"/>
          </a:p>
        </p:txBody>
      </p:sp>
    </p:spTree>
    <p:extLst>
      <p:ext uri="{BB962C8B-B14F-4D97-AF65-F5344CB8AC3E}">
        <p14:creationId xmlns:p14="http://schemas.microsoft.com/office/powerpoint/2010/main" val="368464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E3F47-4FFA-4C4D-AA92-B6903470759F}"/>
              </a:ext>
            </a:extLst>
          </p:cNvPr>
          <p:cNvSpPr>
            <a:spLocks noGrp="1"/>
          </p:cNvSpPr>
          <p:nvPr>
            <p:ph idx="1"/>
          </p:nvPr>
        </p:nvSpPr>
        <p:spPr>
          <a:xfrm>
            <a:off x="1069848" y="928914"/>
            <a:ext cx="10058400" cy="5243286"/>
          </a:xfrm>
        </p:spPr>
        <p:txBody>
          <a:bodyPr/>
          <a:lstStyle/>
          <a:p>
            <a:r>
              <a:rPr lang="en-US" dirty="0"/>
              <a:t>A </a:t>
            </a:r>
            <a:r>
              <a:rPr lang="en-US" b="1" dirty="0"/>
              <a:t>negative nitrogen balance indicates that protein catabolism is occurring at a faster rate than protein synthesis</a:t>
            </a:r>
            <a:r>
              <a:rPr lang="en-US" dirty="0"/>
              <a:t>, </a:t>
            </a:r>
            <a:r>
              <a:rPr lang="en-US" sz="2400" b="1" dirty="0">
                <a:solidFill>
                  <a:srgbClr val="FF0000"/>
                </a:solidFill>
              </a:rPr>
              <a:t>which occurs during starvation or the catabolic phase after injury</a:t>
            </a:r>
          </a:p>
          <a:p>
            <a:r>
              <a:rPr lang="en-US" b="1" dirty="0">
                <a:solidFill>
                  <a:srgbClr val="FF0000"/>
                </a:solidFill>
              </a:rPr>
              <a:t>Loss of 30% of body protein causes </a:t>
            </a:r>
            <a:r>
              <a:rPr lang="en-US" dirty="0"/>
              <a:t>impaired breathing related to a ----</a:t>
            </a:r>
            <a:r>
              <a:rPr lang="en-US" b="1" dirty="0"/>
              <a:t>Decrease in muscle strength.</a:t>
            </a:r>
            <a:br>
              <a:rPr lang="en-US" b="1" dirty="0"/>
            </a:br>
            <a:r>
              <a:rPr lang="en-US" b="1" dirty="0"/>
              <a:t>Altered immune function.</a:t>
            </a:r>
            <a:br>
              <a:rPr lang="en-US" b="1" dirty="0"/>
            </a:br>
            <a:r>
              <a:rPr lang="en-US" b="1" dirty="0"/>
              <a:t>Altered organ function</a:t>
            </a:r>
            <a:br>
              <a:rPr lang="en-US" b="1" dirty="0"/>
            </a:br>
            <a:r>
              <a:rPr lang="en-US" b="1" dirty="0"/>
              <a:t>Ultimately death </a:t>
            </a:r>
          </a:p>
          <a:p>
            <a:endParaRPr lang="en-US" dirty="0"/>
          </a:p>
        </p:txBody>
      </p:sp>
    </p:spTree>
    <p:extLst>
      <p:ext uri="{BB962C8B-B14F-4D97-AF65-F5344CB8AC3E}">
        <p14:creationId xmlns:p14="http://schemas.microsoft.com/office/powerpoint/2010/main" val="274805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154E-68D8-8446-8DF3-6E08A7B6AE5C}"/>
              </a:ext>
            </a:extLst>
          </p:cNvPr>
          <p:cNvSpPr>
            <a:spLocks noGrp="1"/>
          </p:cNvSpPr>
          <p:nvPr>
            <p:ph type="title"/>
          </p:nvPr>
        </p:nvSpPr>
        <p:spPr>
          <a:xfrm>
            <a:off x="664500" y="211474"/>
            <a:ext cx="10058400" cy="1609344"/>
          </a:xfrm>
        </p:spPr>
        <p:txBody>
          <a:bodyPr/>
          <a:lstStyle/>
          <a:p>
            <a:r>
              <a:rPr lang="en-US" b="1" dirty="0">
                <a:solidFill>
                  <a:srgbClr val="FF0000"/>
                </a:solidFill>
              </a:rPr>
              <a:t>Protein Quality </a:t>
            </a:r>
            <a:endParaRPr lang="en-US" dirty="0"/>
          </a:p>
        </p:txBody>
      </p:sp>
      <p:sp>
        <p:nvSpPr>
          <p:cNvPr id="3" name="Content Placeholder 2">
            <a:extLst>
              <a:ext uri="{FF2B5EF4-FFF2-40B4-BE49-F238E27FC236}">
                <a16:creationId xmlns:a16="http://schemas.microsoft.com/office/drawing/2014/main" id="{38263F39-29F1-B949-A742-0E1687E6BBEC}"/>
              </a:ext>
            </a:extLst>
          </p:cNvPr>
          <p:cNvSpPr>
            <a:spLocks noGrp="1"/>
          </p:cNvSpPr>
          <p:nvPr>
            <p:ph idx="1"/>
          </p:nvPr>
        </p:nvSpPr>
        <p:spPr>
          <a:xfrm>
            <a:off x="664500" y="1769293"/>
            <a:ext cx="9247704" cy="854021"/>
          </a:xfrm>
        </p:spPr>
        <p:txBody>
          <a:bodyPr>
            <a:normAutofit/>
          </a:bodyPr>
          <a:lstStyle/>
          <a:p>
            <a:r>
              <a:rPr lang="en-US" b="1" dirty="0"/>
              <a:t>High-quality proteins provide enough of all the essential amino acids needed to support the body’s work, and low-quality proteins don’t</a:t>
            </a:r>
          </a:p>
          <a:p>
            <a:endParaRPr lang="en-US" dirty="0"/>
          </a:p>
        </p:txBody>
      </p:sp>
      <p:graphicFrame>
        <p:nvGraphicFramePr>
          <p:cNvPr id="4" name="Diagram 3">
            <a:extLst>
              <a:ext uri="{FF2B5EF4-FFF2-40B4-BE49-F238E27FC236}">
                <a16:creationId xmlns:a16="http://schemas.microsoft.com/office/drawing/2014/main" id="{A6C9BE74-6395-B94F-B4C5-7970E019F39B}"/>
              </a:ext>
            </a:extLst>
          </p:cNvPr>
          <p:cNvGraphicFramePr/>
          <p:nvPr>
            <p:extLst>
              <p:ext uri="{D42A27DB-BD31-4B8C-83A1-F6EECF244321}">
                <p14:modId xmlns:p14="http://schemas.microsoft.com/office/powerpoint/2010/main" val="636320820"/>
              </p:ext>
            </p:extLst>
          </p:nvPr>
        </p:nvGraphicFramePr>
        <p:xfrm>
          <a:off x="2598057" y="2623314"/>
          <a:ext cx="6444343" cy="4552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83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0EB1-278D-8443-993F-C1A05528ACB4}"/>
              </a:ext>
            </a:extLst>
          </p:cNvPr>
          <p:cNvSpPr>
            <a:spLocks noGrp="1"/>
          </p:cNvSpPr>
          <p:nvPr>
            <p:ph type="title"/>
          </p:nvPr>
        </p:nvSpPr>
        <p:spPr/>
        <p:txBody>
          <a:bodyPr/>
          <a:lstStyle/>
          <a:p>
            <a:r>
              <a:rPr lang="en-US" b="1" dirty="0">
                <a:solidFill>
                  <a:srgbClr val="C00000"/>
                </a:solidFill>
              </a:rPr>
              <a:t>Digestibility </a:t>
            </a:r>
            <a:br>
              <a:rPr lang="en-US" dirty="0"/>
            </a:br>
            <a:endParaRPr lang="en-US" dirty="0"/>
          </a:p>
        </p:txBody>
      </p:sp>
      <p:sp>
        <p:nvSpPr>
          <p:cNvPr id="3" name="Content Placeholder 2">
            <a:extLst>
              <a:ext uri="{FF2B5EF4-FFF2-40B4-BE49-F238E27FC236}">
                <a16:creationId xmlns:a16="http://schemas.microsoft.com/office/drawing/2014/main" id="{1308E046-E856-A04C-A1B0-25EA4E68A070}"/>
              </a:ext>
            </a:extLst>
          </p:cNvPr>
          <p:cNvSpPr>
            <a:spLocks noGrp="1"/>
          </p:cNvSpPr>
          <p:nvPr>
            <p:ph idx="1"/>
          </p:nvPr>
        </p:nvSpPr>
        <p:spPr/>
        <p:txBody>
          <a:bodyPr/>
          <a:lstStyle/>
          <a:p>
            <a:r>
              <a:rPr lang="en-US" sz="3200" b="1" dirty="0">
                <a:latin typeface="Times New Roman" panose="02020603050405020304" pitchFamily="18" charset="0"/>
                <a:cs typeface="Times New Roman" panose="02020603050405020304" pitchFamily="18" charset="0"/>
              </a:rPr>
              <a:t>Protein digestibility </a:t>
            </a:r>
            <a:r>
              <a:rPr lang="en-US" sz="3200" dirty="0">
                <a:latin typeface="Times New Roman" panose="02020603050405020304" pitchFamily="18" charset="0"/>
                <a:cs typeface="Times New Roman" panose="02020603050405020304" pitchFamily="18" charset="0"/>
              </a:rPr>
              <a:t>depends on such factors as the protein’s source and the other foods eaten with it</a:t>
            </a:r>
          </a:p>
          <a:p>
            <a:r>
              <a:rPr lang="en-US" sz="3200" dirty="0">
                <a:latin typeface="Times New Roman" panose="02020603050405020304" pitchFamily="18" charset="0"/>
                <a:cs typeface="Times New Roman" panose="02020603050405020304" pitchFamily="18" charset="0"/>
              </a:rPr>
              <a:t> The digestibility of most animal proteins is high (90 to 99 percent)</a:t>
            </a:r>
          </a:p>
          <a:p>
            <a:r>
              <a:rPr lang="en-US" sz="3200" dirty="0">
                <a:latin typeface="Times New Roman" panose="02020603050405020304" pitchFamily="18" charset="0"/>
                <a:cs typeface="Times New Roman" panose="02020603050405020304" pitchFamily="18" charset="0"/>
              </a:rPr>
              <a:t>Plant proteins are less digestible (70 to 90 percent for most, but more than 90 percent for soy and other legumes). </a:t>
            </a:r>
          </a:p>
          <a:p>
            <a:endParaRPr lang="en-US" dirty="0"/>
          </a:p>
          <a:p>
            <a:endParaRPr lang="en-US" dirty="0"/>
          </a:p>
        </p:txBody>
      </p:sp>
    </p:spTree>
    <p:extLst>
      <p:ext uri="{BB962C8B-B14F-4D97-AF65-F5344CB8AC3E}">
        <p14:creationId xmlns:p14="http://schemas.microsoft.com/office/powerpoint/2010/main" val="3055388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E22D-9B11-2F42-890C-747C862FE9A2}"/>
              </a:ext>
            </a:extLst>
          </p:cNvPr>
          <p:cNvSpPr>
            <a:spLocks noGrp="1"/>
          </p:cNvSpPr>
          <p:nvPr>
            <p:ph type="title"/>
          </p:nvPr>
        </p:nvSpPr>
        <p:spPr/>
        <p:txBody>
          <a:bodyPr/>
          <a:lstStyle/>
          <a:p>
            <a:r>
              <a:rPr lang="en-US" b="1" dirty="0"/>
              <a:t>amino acid Composition </a:t>
            </a:r>
            <a:br>
              <a:rPr lang="en-US" dirty="0"/>
            </a:br>
            <a:endParaRPr lang="en-US" dirty="0"/>
          </a:p>
        </p:txBody>
      </p:sp>
      <p:sp>
        <p:nvSpPr>
          <p:cNvPr id="3" name="Content Placeholder 2">
            <a:extLst>
              <a:ext uri="{FF2B5EF4-FFF2-40B4-BE49-F238E27FC236}">
                <a16:creationId xmlns:a16="http://schemas.microsoft.com/office/drawing/2014/main" id="{022F0A01-93BF-084A-9485-8C2D58D33557}"/>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liver can make any nonessential amino acid </a:t>
            </a:r>
          </a:p>
          <a:p>
            <a:r>
              <a:rPr lang="en-US" sz="2400" dirty="0">
                <a:latin typeface="Times New Roman" panose="02020603050405020304" pitchFamily="18" charset="0"/>
                <a:cs typeface="Times New Roman" panose="02020603050405020304" pitchFamily="18" charset="0"/>
              </a:rPr>
              <a:t>Dietary animal protein</a:t>
            </a:r>
            <a:r>
              <a:rPr lang="en-US" sz="2400" b="1" dirty="0">
                <a:latin typeface="Times New Roman" panose="02020603050405020304" pitchFamily="18" charset="0"/>
                <a:cs typeface="Times New Roman" panose="02020603050405020304" pitchFamily="18" charset="0"/>
              </a:rPr>
              <a:t> sources are considered to be complete proteins.</a:t>
            </a:r>
          </a:p>
          <a:p>
            <a:r>
              <a:rPr lang="en-US" sz="2400" dirty="0">
                <a:latin typeface="Times New Roman" panose="02020603050405020304" pitchFamily="18" charset="0"/>
                <a:cs typeface="Times New Roman" panose="02020603050405020304" pitchFamily="18" charset="0"/>
              </a:rPr>
              <a:t>A protein that contains </a:t>
            </a:r>
            <a:r>
              <a:rPr lang="en-US" sz="2400" b="1" dirty="0">
                <a:latin typeface="Times New Roman" panose="02020603050405020304" pitchFamily="18" charset="0"/>
                <a:cs typeface="Times New Roman" panose="02020603050405020304" pitchFamily="18" charset="0"/>
              </a:rPr>
              <a:t>all of the essential amino acids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Proteins from vegetable sources are incomplete in that they are generally </a:t>
            </a:r>
            <a:r>
              <a:rPr lang="en-US" sz="2400" b="1" dirty="0">
                <a:latin typeface="Times New Roman" panose="02020603050405020304" pitchFamily="18" charset="0"/>
                <a:cs typeface="Times New Roman" panose="02020603050405020304" pitchFamily="18" charset="0"/>
              </a:rPr>
              <a:t>lacking one or two essential amino acids. </a:t>
            </a:r>
          </a:p>
          <a:p>
            <a:r>
              <a:rPr lang="en-US" sz="2400" dirty="0">
                <a:latin typeface="Times New Roman" panose="02020603050405020304" pitchFamily="18" charset="0"/>
                <a:cs typeface="Times New Roman" panose="02020603050405020304" pitchFamily="18" charset="0"/>
              </a:rPr>
              <a:t>Someone who desires to get their protein from vegetable sources (i.e. vegetarian) will need to consume a variety of vegetables, fruits, grains, and legumes to ensure consumption of all essential amino acids</a:t>
            </a:r>
          </a:p>
          <a:p>
            <a:endParaRPr lang="en-US" dirty="0"/>
          </a:p>
        </p:txBody>
      </p:sp>
    </p:spTree>
    <p:extLst>
      <p:ext uri="{BB962C8B-B14F-4D97-AF65-F5344CB8AC3E}">
        <p14:creationId xmlns:p14="http://schemas.microsoft.com/office/powerpoint/2010/main" val="155092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A131B-C220-784B-9159-836CE7AC5A22}"/>
              </a:ext>
            </a:extLst>
          </p:cNvPr>
          <p:cNvSpPr>
            <a:spLocks noGrp="1"/>
          </p:cNvSpPr>
          <p:nvPr>
            <p:ph idx="1"/>
          </p:nvPr>
        </p:nvSpPr>
        <p:spPr>
          <a:xfrm>
            <a:off x="895676" y="1119923"/>
            <a:ext cx="10058400" cy="4050792"/>
          </a:xfrm>
        </p:spPr>
        <p:txBody>
          <a:bodyPr>
            <a:normAutofit lnSpcReduction="10000"/>
          </a:bodyPr>
          <a:lstStyle/>
          <a:p>
            <a:r>
              <a:rPr lang="en-US" sz="2800" b="1" dirty="0">
                <a:latin typeface="Times New Roman" panose="02020603050405020304" pitchFamily="18" charset="0"/>
                <a:cs typeface="Times New Roman" panose="02020603050405020304" pitchFamily="18" charset="0"/>
              </a:rPr>
              <a:t>Reference Protein </a:t>
            </a:r>
            <a:r>
              <a:rPr lang="en-US" sz="2800" dirty="0">
                <a:latin typeface="Times New Roman" panose="02020603050405020304" pitchFamily="18" charset="0"/>
                <a:cs typeface="Times New Roman" panose="02020603050405020304" pitchFamily="18" charset="0"/>
              </a:rPr>
              <a:t>The quality of a food protein is determined by comparing its amino acid composition with the essential amino acid requirements of preschool-age children </a:t>
            </a:r>
          </a:p>
          <a:p>
            <a:r>
              <a:rPr lang="en-US" sz="2800" b="1" dirty="0">
                <a:latin typeface="Times New Roman" panose="02020603050405020304" pitchFamily="18" charset="0"/>
                <a:cs typeface="Times New Roman" panose="02020603050405020304" pitchFamily="18" charset="0"/>
              </a:rPr>
              <a:t>Complete proteins </a:t>
            </a:r>
            <a:r>
              <a:rPr lang="en-US" sz="2800" dirty="0">
                <a:latin typeface="Times New Roman" panose="02020603050405020304" pitchFamily="18" charset="0"/>
                <a:cs typeface="Times New Roman" panose="02020603050405020304" pitchFamily="18" charset="0"/>
              </a:rPr>
              <a:t>provide all </a:t>
            </a:r>
            <a:r>
              <a:rPr lang="en-US" sz="2800" b="1" dirty="0">
                <a:solidFill>
                  <a:srgbClr val="FF0000"/>
                </a:solidFill>
                <a:latin typeface="Times New Roman" panose="02020603050405020304" pitchFamily="18" charset="0"/>
                <a:cs typeface="Times New Roman" panose="02020603050405020304" pitchFamily="18" charset="0"/>
              </a:rPr>
              <a:t>nine essential amino acids </a:t>
            </a:r>
            <a:r>
              <a:rPr lang="en-US" sz="2800" dirty="0">
                <a:latin typeface="Times New Roman" panose="02020603050405020304" pitchFamily="18" charset="0"/>
                <a:cs typeface="Times New Roman" panose="02020603050405020304" pitchFamily="18" charset="0"/>
              </a:rPr>
              <a:t>in adequate amounts These high-quality proteins are generally from animal sources. </a:t>
            </a:r>
          </a:p>
          <a:p>
            <a:r>
              <a:rPr lang="en-US" sz="2800" b="1" dirty="0">
                <a:latin typeface="Times New Roman" panose="02020603050405020304" pitchFamily="18" charset="0"/>
                <a:cs typeface="Times New Roman" panose="02020603050405020304" pitchFamily="18" charset="0"/>
              </a:rPr>
              <a:t>Soy protein </a:t>
            </a:r>
            <a:r>
              <a:rPr lang="en-US" sz="2800" dirty="0">
                <a:latin typeface="Times New Roman" panose="02020603050405020304" pitchFamily="18" charset="0"/>
                <a:cs typeface="Times New Roman" panose="02020603050405020304" pitchFamily="18" charset="0"/>
              </a:rPr>
              <a:t>is the </a:t>
            </a:r>
            <a:r>
              <a:rPr lang="en-US" sz="2800" b="1" dirty="0">
                <a:latin typeface="Times New Roman" panose="02020603050405020304" pitchFamily="18" charset="0"/>
                <a:cs typeface="Times New Roman" panose="02020603050405020304" pitchFamily="18" charset="0"/>
              </a:rPr>
              <a:t>only plant source of complete protein. </a:t>
            </a:r>
          </a:p>
          <a:p>
            <a:r>
              <a:rPr lang="en-US" sz="2800" b="1" dirty="0">
                <a:latin typeface="Times New Roman" panose="02020603050405020304" pitchFamily="18" charset="0"/>
                <a:cs typeface="Times New Roman" panose="02020603050405020304" pitchFamily="18" charset="0"/>
              </a:rPr>
              <a:t>Incomplete proteins also provide all the essential amino acids</a:t>
            </a:r>
            <a:r>
              <a:rPr lang="en-US" sz="2800" dirty="0">
                <a:latin typeface="Times New Roman" panose="02020603050405020304" pitchFamily="18" charset="0"/>
                <a:cs typeface="Times New Roman" panose="02020603050405020304" pitchFamily="18" charset="0"/>
              </a:rPr>
              <a:t>, but </a:t>
            </a:r>
            <a:r>
              <a:rPr lang="en-US" sz="2800" b="1" dirty="0">
                <a:latin typeface="Times New Roman" panose="02020603050405020304" pitchFamily="18" charset="0"/>
                <a:cs typeface="Times New Roman" panose="02020603050405020304" pitchFamily="18" charset="0"/>
              </a:rPr>
              <a:t>one or more are present in insufficient quantities </a:t>
            </a:r>
          </a:p>
          <a:p>
            <a:pPr lvl="1"/>
            <a:r>
              <a:rPr lang="en-US" sz="2400" b="1" dirty="0">
                <a:latin typeface="Times New Roman" panose="02020603050405020304" pitchFamily="18" charset="0"/>
                <a:cs typeface="Times New Roman" panose="02020603050405020304" pitchFamily="18" charset="0"/>
              </a:rPr>
              <a:t>“Limiting proteins”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3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0692-72DF-F942-9EE3-B2B066A1D780}"/>
              </a:ext>
            </a:extLst>
          </p:cNvPr>
          <p:cNvSpPr>
            <a:spLocks noGrp="1"/>
          </p:cNvSpPr>
          <p:nvPr>
            <p:ph type="title"/>
          </p:nvPr>
        </p:nvSpPr>
        <p:spPr/>
        <p:txBody>
          <a:bodyPr/>
          <a:lstStyle/>
          <a:p>
            <a:r>
              <a:rPr lang="en-US" b="1" dirty="0">
                <a:solidFill>
                  <a:srgbClr val="FF0000"/>
                </a:solidFill>
              </a:rPr>
              <a:t>EXAMPLE:</a:t>
            </a:r>
            <a:endParaRPr lang="en-US" dirty="0"/>
          </a:p>
        </p:txBody>
      </p:sp>
      <p:sp>
        <p:nvSpPr>
          <p:cNvPr id="3" name="Content Placeholder 2">
            <a:extLst>
              <a:ext uri="{FF2B5EF4-FFF2-40B4-BE49-F238E27FC236}">
                <a16:creationId xmlns:a16="http://schemas.microsoft.com/office/drawing/2014/main" id="{A85340D9-018E-B747-85F6-D7739B3BFF7F}"/>
              </a:ext>
            </a:extLst>
          </p:cNvPr>
          <p:cNvSpPr>
            <a:spLocks noGrp="1"/>
          </p:cNvSpPr>
          <p:nvPr>
            <p:ph idx="1"/>
          </p:nvPr>
        </p:nvSpPr>
        <p:spPr>
          <a:xfrm>
            <a:off x="3788228" y="2093975"/>
            <a:ext cx="7019841" cy="4119023"/>
          </a:xfrm>
        </p:spPr>
        <p:txBody>
          <a:bodyPr>
            <a:normAutofit/>
          </a:bodyPr>
          <a:lstStyle/>
          <a:p>
            <a:r>
              <a:rPr lang="en-US" sz="2800" b="1" dirty="0">
                <a:latin typeface="Times New Roman" panose="02020603050405020304" pitchFamily="18" charset="0"/>
                <a:cs typeface="Times New Roman" panose="02020603050405020304" pitchFamily="18" charset="0"/>
              </a:rPr>
              <a:t>Grains are typically low in lysine and isoleucine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legumes are low in methionine and cysteine. </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Eating complementary proteins at the same meal </a:t>
            </a:r>
            <a:r>
              <a:rPr lang="en-US" sz="2800" b="1" dirty="0">
                <a:latin typeface="Times New Roman" panose="02020603050405020304" pitchFamily="18" charset="0"/>
                <a:cs typeface="Times New Roman" panose="02020603050405020304" pitchFamily="18" charset="0"/>
              </a:rPr>
              <a:t>is not necessary </a:t>
            </a:r>
            <a:r>
              <a:rPr lang="en-US" sz="2800" dirty="0">
                <a:latin typeface="Times New Roman" panose="02020603050405020304" pitchFamily="18" charset="0"/>
                <a:cs typeface="Times New Roman" panose="02020603050405020304" pitchFamily="18" charset="0"/>
              </a:rPr>
              <a:t>as long as a </a:t>
            </a:r>
            <a:r>
              <a:rPr lang="en-US" sz="2800" b="1" dirty="0">
                <a:latin typeface="Times New Roman" panose="02020603050405020304" pitchFamily="18" charset="0"/>
                <a:cs typeface="Times New Roman" panose="02020603050405020304" pitchFamily="18" charset="0"/>
              </a:rPr>
              <a:t>variety of incomplete proteins are consumed over the course of a day</a:t>
            </a:r>
            <a:endParaRPr lang="en-US" sz="2800" dirty="0">
              <a:latin typeface="Times New Roman" panose="02020603050405020304" pitchFamily="18" charset="0"/>
              <a:cs typeface="Times New Roman" panose="02020603050405020304" pitchFamily="18" charset="0"/>
            </a:endParaRPr>
          </a:p>
        </p:txBody>
      </p:sp>
      <p:pic>
        <p:nvPicPr>
          <p:cNvPr id="1025" name="Picture 1" descr="page211image3868960">
            <a:extLst>
              <a:ext uri="{FF2B5EF4-FFF2-40B4-BE49-F238E27FC236}">
                <a16:creationId xmlns:a16="http://schemas.microsoft.com/office/drawing/2014/main" id="{0CCBC7C7-42B3-4343-B937-5946F0CB3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73" y="2627086"/>
            <a:ext cx="2765269" cy="257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337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8B0CDF-ED99-F240-973F-A6087DA1B1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81" y="1063662"/>
            <a:ext cx="11793236" cy="4730675"/>
          </a:xfrm>
          <a:prstGeom prst="rect">
            <a:avLst/>
          </a:prstGeom>
        </p:spPr>
      </p:pic>
    </p:spTree>
    <p:extLst>
      <p:ext uri="{BB962C8B-B14F-4D97-AF65-F5344CB8AC3E}">
        <p14:creationId xmlns:p14="http://schemas.microsoft.com/office/powerpoint/2010/main" val="196171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1E7D38-9731-254B-BA99-C6376B144B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484" y="505394"/>
            <a:ext cx="8288574" cy="5847211"/>
          </a:xfrm>
          <a:prstGeom prst="rect">
            <a:avLst/>
          </a:prstGeom>
        </p:spPr>
      </p:pic>
    </p:spTree>
    <p:extLst>
      <p:ext uri="{BB962C8B-B14F-4D97-AF65-F5344CB8AC3E}">
        <p14:creationId xmlns:p14="http://schemas.microsoft.com/office/powerpoint/2010/main" val="3477572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B757-C7B2-5B40-8853-85941C630E6C}"/>
              </a:ext>
            </a:extLst>
          </p:cNvPr>
          <p:cNvSpPr>
            <a:spLocks noGrp="1"/>
          </p:cNvSpPr>
          <p:nvPr>
            <p:ph type="title"/>
          </p:nvPr>
        </p:nvSpPr>
        <p:spPr/>
        <p:txBody>
          <a:bodyPr/>
          <a:lstStyle/>
          <a:p>
            <a:r>
              <a:rPr lang="en-US" b="1" dirty="0"/>
              <a:t>Dietary Reference Intakes </a:t>
            </a:r>
            <a:endParaRPr lang="en-US" dirty="0"/>
          </a:p>
        </p:txBody>
      </p:sp>
      <p:sp>
        <p:nvSpPr>
          <p:cNvPr id="3" name="Content Placeholder 2">
            <a:extLst>
              <a:ext uri="{FF2B5EF4-FFF2-40B4-BE49-F238E27FC236}">
                <a16:creationId xmlns:a16="http://schemas.microsoft.com/office/drawing/2014/main" id="{2D501674-711F-8149-9A26-87EC6E093798}"/>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The Recommended Dietary Allowance (RDA) for protein for healthy </a:t>
            </a:r>
            <a:r>
              <a:rPr lang="en-US" sz="2800" b="1" dirty="0">
                <a:latin typeface="Times New Roman" panose="02020603050405020304" pitchFamily="18" charset="0"/>
                <a:cs typeface="Times New Roman" panose="02020603050405020304" pitchFamily="18" charset="0"/>
              </a:rPr>
              <a:t>adults is 0.8 g/kg</a:t>
            </a:r>
            <a:r>
              <a:rPr lang="en-US" sz="2800" dirty="0">
                <a:latin typeface="Times New Roman" panose="02020603050405020304" pitchFamily="18" charset="0"/>
                <a:cs typeface="Times New Roman" panose="02020603050405020304" pitchFamily="18" charset="0"/>
              </a:rPr>
              <a:t>, derived from the </a:t>
            </a:r>
            <a:r>
              <a:rPr lang="en-US" sz="2800" b="1" dirty="0">
                <a:solidFill>
                  <a:srgbClr val="FF0000"/>
                </a:solidFill>
                <a:latin typeface="Times New Roman" panose="02020603050405020304" pitchFamily="18" charset="0"/>
                <a:cs typeface="Times New Roman" panose="02020603050405020304" pitchFamily="18" charset="0"/>
              </a:rPr>
              <a:t>absolute minimum requirement needed to maintain nitrogen balance plus an additional factor to account for individual variations and the mixed quality of proteins typically consumed </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Acceptable Macronutrient Distribution Range (AMDR) for </a:t>
            </a:r>
            <a:r>
              <a:rPr lang="en-US" sz="2800" b="1" dirty="0">
                <a:latin typeface="Times New Roman" panose="02020603050405020304" pitchFamily="18" charset="0"/>
                <a:cs typeface="Times New Roman" panose="02020603050405020304" pitchFamily="18" charset="0"/>
              </a:rPr>
              <a:t>protein for adults is 10% to 35% of total calorie </a:t>
            </a:r>
          </a:p>
          <a:p>
            <a:endParaRPr lang="en-US" dirty="0"/>
          </a:p>
        </p:txBody>
      </p:sp>
    </p:spTree>
    <p:extLst>
      <p:ext uri="{BB962C8B-B14F-4D97-AF65-F5344CB8AC3E}">
        <p14:creationId xmlns:p14="http://schemas.microsoft.com/office/powerpoint/2010/main" val="230776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7504-CB1D-2741-8DDD-C7ABE99B7275}"/>
              </a:ext>
            </a:extLst>
          </p:cNvPr>
          <p:cNvSpPr>
            <a:spLocks noGrp="1"/>
          </p:cNvSpPr>
          <p:nvPr>
            <p:ph type="title"/>
          </p:nvPr>
        </p:nvSpPr>
        <p:spPr>
          <a:xfrm>
            <a:off x="895676" y="150803"/>
            <a:ext cx="10058400" cy="1609344"/>
          </a:xfrm>
        </p:spPr>
        <p:txBody>
          <a:bodyPr/>
          <a:lstStyle/>
          <a:p>
            <a:r>
              <a:rPr lang="en-US" dirty="0"/>
              <a:t>Amino acids</a:t>
            </a:r>
          </a:p>
        </p:txBody>
      </p:sp>
      <p:sp>
        <p:nvSpPr>
          <p:cNvPr id="3" name="Content Placeholder 2">
            <a:extLst>
              <a:ext uri="{FF2B5EF4-FFF2-40B4-BE49-F238E27FC236}">
                <a16:creationId xmlns:a16="http://schemas.microsoft.com/office/drawing/2014/main" id="{EC7443FD-EC5C-AC42-845D-2702C809CCA2}"/>
              </a:ext>
            </a:extLst>
          </p:cNvPr>
          <p:cNvSpPr>
            <a:spLocks noGrp="1"/>
          </p:cNvSpPr>
          <p:nvPr>
            <p:ph idx="1"/>
          </p:nvPr>
        </p:nvSpPr>
        <p:spPr>
          <a:xfrm>
            <a:off x="895677" y="1874664"/>
            <a:ext cx="5374494" cy="4418875"/>
          </a:xfrm>
        </p:spPr>
        <p:txBody>
          <a:bodyPr>
            <a:normAutofit fontScale="92500"/>
          </a:bodyPr>
          <a:lstStyle/>
          <a:p>
            <a:r>
              <a:rPr lang="en-US" sz="2800" dirty="0">
                <a:latin typeface="Times New Roman" panose="02020603050405020304" pitchFamily="18" charset="0"/>
                <a:cs typeface="Times New Roman" panose="02020603050405020304" pitchFamily="18" charset="0"/>
              </a:rPr>
              <a:t>All </a:t>
            </a:r>
            <a:r>
              <a:rPr lang="en-US" sz="2800" b="1" dirty="0">
                <a:latin typeface="Times New Roman" panose="02020603050405020304" pitchFamily="18" charset="0"/>
                <a:cs typeface="Times New Roman" panose="02020603050405020304" pitchFamily="18" charset="0"/>
              </a:rPr>
              <a:t>amino acids </a:t>
            </a:r>
            <a:r>
              <a:rPr lang="en-US" sz="2800" dirty="0">
                <a:latin typeface="Times New Roman" panose="02020603050405020304" pitchFamily="18" charset="0"/>
                <a:cs typeface="Times New Roman" panose="02020603050405020304" pitchFamily="18" charset="0"/>
              </a:rPr>
              <a:t>have the same basic structure—a central carbon (C) atom with a hydrogen atom (H), an amino group (NH2), and an acid group (COOH) attached to it. </a:t>
            </a:r>
          </a:p>
          <a:p>
            <a:r>
              <a:rPr lang="en-US" sz="2800" dirty="0">
                <a:latin typeface="Times New Roman" panose="02020603050405020304" pitchFamily="18" charset="0"/>
                <a:cs typeface="Times New Roman" panose="02020603050405020304" pitchFamily="18" charset="0"/>
              </a:rPr>
              <a:t>The fourth site distinguishes each amino acid</a:t>
            </a:r>
          </a:p>
          <a:p>
            <a:r>
              <a:rPr lang="en-US" sz="2800" dirty="0">
                <a:latin typeface="Times New Roman" panose="02020603050405020304" pitchFamily="18" charset="0"/>
                <a:cs typeface="Times New Roman" panose="02020603050405020304" pitchFamily="18" charset="0"/>
              </a:rPr>
              <a:t> Attached to the central carbon at the fourth bond is a distinct atom, or group of atoms, known as the </a:t>
            </a:r>
            <a:r>
              <a:rPr lang="en-US" sz="2800" i="1" dirty="0">
                <a:latin typeface="Times New Roman" panose="02020603050405020304" pitchFamily="18" charset="0"/>
                <a:cs typeface="Times New Roman" panose="02020603050405020304" pitchFamily="18" charset="0"/>
              </a:rPr>
              <a:t>side group </a:t>
            </a:r>
            <a:r>
              <a:rPr lang="en-US" sz="2800" dirty="0">
                <a:latin typeface="Times New Roman" panose="02020603050405020304" pitchFamily="18" charset="0"/>
                <a:cs typeface="Times New Roman" panose="02020603050405020304" pitchFamily="18" charset="0"/>
              </a:rPr>
              <a:t>or </a:t>
            </a:r>
            <a:r>
              <a:rPr lang="en-US" sz="2800" i="1" dirty="0">
                <a:latin typeface="Times New Roman" panose="02020603050405020304" pitchFamily="18" charset="0"/>
                <a:cs typeface="Times New Roman" panose="02020603050405020304" pitchFamily="18" charset="0"/>
              </a:rPr>
              <a:t>side chain </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E9E03D4-55BA-3445-B935-EAF8107C1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951" y="1654628"/>
            <a:ext cx="6115049" cy="3135086"/>
          </a:xfrm>
          <a:prstGeom prst="rect">
            <a:avLst/>
          </a:prstGeom>
        </p:spPr>
      </p:pic>
    </p:spTree>
    <p:extLst>
      <p:ext uri="{BB962C8B-B14F-4D97-AF65-F5344CB8AC3E}">
        <p14:creationId xmlns:p14="http://schemas.microsoft.com/office/powerpoint/2010/main" val="3771980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2491BB-9A87-E94E-AC2F-0C272A8FF1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355" y="716692"/>
            <a:ext cx="9114516" cy="4915694"/>
          </a:xfrm>
        </p:spPr>
      </p:pic>
    </p:spTree>
    <p:extLst>
      <p:ext uri="{BB962C8B-B14F-4D97-AF65-F5344CB8AC3E}">
        <p14:creationId xmlns:p14="http://schemas.microsoft.com/office/powerpoint/2010/main" val="102536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8A5B-D6E7-8F4C-A9A4-2F70CB9E38C1}"/>
              </a:ext>
            </a:extLst>
          </p:cNvPr>
          <p:cNvSpPr>
            <a:spLocks noGrp="1"/>
          </p:cNvSpPr>
          <p:nvPr>
            <p:ph type="title"/>
          </p:nvPr>
        </p:nvSpPr>
        <p:spPr/>
        <p:txBody>
          <a:bodyPr/>
          <a:lstStyle/>
          <a:p>
            <a:r>
              <a:rPr lang="en-US" b="1" dirty="0"/>
              <a:t>Protein Deficiency </a:t>
            </a:r>
            <a:br>
              <a:rPr lang="en-US" dirty="0"/>
            </a:br>
            <a:endParaRPr lang="en-US" dirty="0"/>
          </a:p>
        </p:txBody>
      </p:sp>
      <p:sp>
        <p:nvSpPr>
          <p:cNvPr id="3" name="Content Placeholder 2">
            <a:extLst>
              <a:ext uri="{FF2B5EF4-FFF2-40B4-BE49-F238E27FC236}">
                <a16:creationId xmlns:a16="http://schemas.microsoft.com/office/drawing/2014/main" id="{552ABF68-3848-5449-B1A0-B0C3886050C2}"/>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The synthesis of body proteins decreases and degradation increases to provide cells with the amino acids they need. Without proteins to perform their critical roles, many of the body’s activities come to a halt </a:t>
            </a:r>
          </a:p>
          <a:p>
            <a:r>
              <a:rPr lang="en-US" sz="2800" dirty="0">
                <a:latin typeface="Times New Roman" panose="02020603050405020304" pitchFamily="18" charset="0"/>
                <a:cs typeface="Times New Roman" panose="02020603050405020304" pitchFamily="18" charset="0"/>
              </a:rPr>
              <a:t>Protein–energy malnutrition (PEM) occurs when protein, calories, or both are deficient in the diet </a:t>
            </a:r>
          </a:p>
          <a:p>
            <a:r>
              <a:rPr lang="en-US" sz="2800" dirty="0">
                <a:latin typeface="Times New Roman" panose="02020603050405020304" pitchFamily="18" charset="0"/>
                <a:cs typeface="Times New Roman" panose="02020603050405020304" pitchFamily="18" charset="0"/>
              </a:rPr>
              <a:t>Two examples: </a:t>
            </a:r>
            <a:r>
              <a:rPr lang="en-US" sz="2800" b="1" dirty="0">
                <a:latin typeface="Times New Roman" panose="02020603050405020304" pitchFamily="18" charset="0"/>
                <a:cs typeface="Times New Roman" panose="02020603050405020304" pitchFamily="18" charset="0"/>
              </a:rPr>
              <a:t>Kwashiorkor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marasmus </a:t>
            </a:r>
            <a:r>
              <a:rPr lang="en-US" sz="2800" dirty="0">
                <a:latin typeface="Times New Roman" panose="02020603050405020304" pitchFamily="18" charset="0"/>
                <a:cs typeface="Times New Roman" panose="02020603050405020304" pitchFamily="18" charset="0"/>
              </a:rPr>
              <a:t>are generally viewed as two distinctly different forms of PEM </a:t>
            </a:r>
          </a:p>
          <a:p>
            <a:endParaRPr lang="en-US" dirty="0"/>
          </a:p>
        </p:txBody>
      </p:sp>
    </p:spTree>
    <p:extLst>
      <p:ext uri="{BB962C8B-B14F-4D97-AF65-F5344CB8AC3E}">
        <p14:creationId xmlns:p14="http://schemas.microsoft.com/office/powerpoint/2010/main" val="3525301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5970-EFC4-DF4E-B123-EA10EA13CB1F}"/>
              </a:ext>
            </a:extLst>
          </p:cNvPr>
          <p:cNvSpPr>
            <a:spLocks noGrp="1"/>
          </p:cNvSpPr>
          <p:nvPr>
            <p:ph type="title"/>
          </p:nvPr>
        </p:nvSpPr>
        <p:spPr>
          <a:xfrm>
            <a:off x="605391" y="252403"/>
            <a:ext cx="10058400" cy="1609344"/>
          </a:xfrm>
        </p:spPr>
        <p:txBody>
          <a:bodyPr/>
          <a:lstStyle/>
          <a:p>
            <a:r>
              <a:rPr lang="en-US" b="1" dirty="0">
                <a:solidFill>
                  <a:srgbClr val="C00000"/>
                </a:solidFill>
              </a:rPr>
              <a:t>Kwashiorkor</a:t>
            </a:r>
          </a:p>
        </p:txBody>
      </p:sp>
      <p:sp>
        <p:nvSpPr>
          <p:cNvPr id="3" name="Content Placeholder 2">
            <a:extLst>
              <a:ext uri="{FF2B5EF4-FFF2-40B4-BE49-F238E27FC236}">
                <a16:creationId xmlns:a16="http://schemas.microsoft.com/office/drawing/2014/main" id="{2BE9064F-79EB-8A4F-AD3F-D0D9998411BD}"/>
              </a:ext>
            </a:extLst>
          </p:cNvPr>
          <p:cNvSpPr>
            <a:spLocks noGrp="1"/>
          </p:cNvSpPr>
          <p:nvPr>
            <p:ph idx="1"/>
          </p:nvPr>
        </p:nvSpPr>
        <p:spPr>
          <a:xfrm>
            <a:off x="460248" y="2141438"/>
            <a:ext cx="7783866" cy="4419382"/>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A type of protein–energy malnutrition caused by a deficiency of protein or from infections.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kwashiorkor generally occurs in children less than 2 years of age </a:t>
            </a:r>
          </a:p>
          <a:p>
            <a:r>
              <a:rPr lang="en-US" sz="2600" dirty="0">
                <a:latin typeface="Times New Roman" panose="02020603050405020304" pitchFamily="18" charset="0"/>
                <a:cs typeface="Times New Roman" panose="02020603050405020304" pitchFamily="18" charset="0"/>
              </a:rPr>
              <a:t>sufficient calorie intake, but with insufficient </a:t>
            </a:r>
            <a:r>
              <a:rPr lang="en-US" sz="2600" dirty="0">
                <a:latin typeface="Times New Roman" panose="02020603050405020304" pitchFamily="18" charset="0"/>
                <a:cs typeface="Times New Roman" panose="02020603050405020304" pitchFamily="18" charset="0"/>
                <a:hlinkClick r:id="rId2" tooltip="Protein (nutrient)"/>
              </a:rPr>
              <a:t>protein</a:t>
            </a:r>
            <a:r>
              <a:rPr lang="en-US" sz="2600" dirty="0">
                <a:latin typeface="Times New Roman" panose="02020603050405020304" pitchFamily="18" charset="0"/>
                <a:cs typeface="Times New Roman" panose="02020603050405020304" pitchFamily="18" charset="0"/>
              </a:rPr>
              <a:t> consumption</a:t>
            </a:r>
          </a:p>
          <a:p>
            <a:r>
              <a:rPr lang="en-US" sz="2600" dirty="0">
                <a:latin typeface="Times New Roman" panose="02020603050405020304" pitchFamily="18" charset="0"/>
                <a:cs typeface="Times New Roman" panose="02020603050405020304" pitchFamily="18" charset="0"/>
              </a:rPr>
              <a:t>Kwashiorkor results mainly from acute critical illnesses such as trauma, sepsis, and other illnesses seen in intensive care units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Aggressive nutritional support is </a:t>
            </a:r>
            <a:r>
              <a:rPr lang="en-US" sz="2200" dirty="0">
                <a:latin typeface="Times New Roman" panose="02020603050405020304" pitchFamily="18" charset="0"/>
                <a:cs typeface="Times New Roman" panose="02020603050405020304" pitchFamily="18" charset="0"/>
              </a:rPr>
              <a:t>used to restore metabolic balance as quickly as possible. </a:t>
            </a:r>
          </a:p>
          <a:p>
            <a:endParaRPr lang="en-US" dirty="0"/>
          </a:p>
        </p:txBody>
      </p:sp>
      <p:pic>
        <p:nvPicPr>
          <p:cNvPr id="4" name="Picture 3">
            <a:extLst>
              <a:ext uri="{FF2B5EF4-FFF2-40B4-BE49-F238E27FC236}">
                <a16:creationId xmlns:a16="http://schemas.microsoft.com/office/drawing/2014/main" id="{2A3BB42D-AE3E-194C-B3C6-3BDA4A308944}"/>
              </a:ext>
            </a:extLst>
          </p:cNvPr>
          <p:cNvPicPr>
            <a:picLocks noChangeAspect="1"/>
          </p:cNvPicPr>
          <p:nvPr/>
        </p:nvPicPr>
        <p:blipFill>
          <a:blip r:embed="rId3"/>
          <a:stretch>
            <a:fillRect/>
          </a:stretch>
        </p:blipFill>
        <p:spPr>
          <a:xfrm>
            <a:off x="8403771" y="2425046"/>
            <a:ext cx="2946400" cy="2771067"/>
          </a:xfrm>
          <a:prstGeom prst="rect">
            <a:avLst/>
          </a:prstGeom>
        </p:spPr>
      </p:pic>
    </p:spTree>
    <p:extLst>
      <p:ext uri="{BB962C8B-B14F-4D97-AF65-F5344CB8AC3E}">
        <p14:creationId xmlns:p14="http://schemas.microsoft.com/office/powerpoint/2010/main" val="1923902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5678-C117-C14F-9C3D-A4EC9DC6F9CD}"/>
              </a:ext>
            </a:extLst>
          </p:cNvPr>
          <p:cNvSpPr>
            <a:spLocks noGrp="1"/>
          </p:cNvSpPr>
          <p:nvPr>
            <p:ph type="title"/>
          </p:nvPr>
        </p:nvSpPr>
        <p:spPr>
          <a:xfrm>
            <a:off x="547334" y="223374"/>
            <a:ext cx="10058400" cy="1609344"/>
          </a:xfrm>
        </p:spPr>
        <p:txBody>
          <a:bodyPr/>
          <a:lstStyle/>
          <a:p>
            <a:r>
              <a:rPr lang="en-US" b="1" dirty="0">
                <a:solidFill>
                  <a:srgbClr val="FF0000"/>
                </a:solidFill>
              </a:rPr>
              <a:t>Marasmus</a:t>
            </a:r>
            <a:endParaRPr lang="en-US" dirty="0"/>
          </a:p>
        </p:txBody>
      </p:sp>
      <p:sp>
        <p:nvSpPr>
          <p:cNvPr id="3" name="Content Placeholder 2">
            <a:extLst>
              <a:ext uri="{FF2B5EF4-FFF2-40B4-BE49-F238E27FC236}">
                <a16:creationId xmlns:a16="http://schemas.microsoft.com/office/drawing/2014/main" id="{864264AB-6B29-614C-BE35-3EBC411AC95E}"/>
              </a:ext>
            </a:extLst>
          </p:cNvPr>
          <p:cNvSpPr>
            <a:spLocks noGrp="1"/>
          </p:cNvSpPr>
          <p:nvPr>
            <p:ph idx="1"/>
          </p:nvPr>
        </p:nvSpPr>
        <p:spPr>
          <a:xfrm>
            <a:off x="275771" y="1623060"/>
            <a:ext cx="10852477" cy="4549140"/>
          </a:xfrm>
        </p:spPr>
        <p:txBody>
          <a:bodyPr>
            <a:normAutofit lnSpcReduction="10000"/>
          </a:bodyPr>
          <a:lstStyle/>
          <a:p>
            <a:r>
              <a:rPr lang="en-US" sz="2600" dirty="0">
                <a:latin typeface="Times New Roman" panose="02020603050405020304" pitchFamily="18" charset="0"/>
                <a:cs typeface="Times New Roman" panose="02020603050405020304" pitchFamily="18" charset="0"/>
              </a:rPr>
              <a:t>A type of protein–energy malnutrition caused from severe deficiency or impaired absorption of calories, protein, vitamins, and minerals.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Marasmus typically affects children between the ages of 1 to 4 </a:t>
            </a:r>
          </a:p>
          <a:p>
            <a:r>
              <a:rPr lang="en-US" sz="2600" dirty="0">
                <a:latin typeface="Times New Roman" panose="02020603050405020304" pitchFamily="18" charset="0"/>
                <a:cs typeface="Times New Roman" panose="02020603050405020304" pitchFamily="18" charset="0"/>
              </a:rPr>
              <a:t>Occurs </a:t>
            </a:r>
            <a:r>
              <a:rPr lang="en-US" sz="2600" b="1" dirty="0">
                <a:latin typeface="Times New Roman" panose="02020603050405020304" pitchFamily="18" charset="0"/>
                <a:cs typeface="Times New Roman" panose="02020603050405020304" pitchFamily="18" charset="0"/>
              </a:rPr>
              <a:t>secondary to chronic diseases, such as cancer, AIDS, and chronic pulmonary disease.</a:t>
            </a:r>
          </a:p>
          <a:p>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It may also be seen </a:t>
            </a:r>
            <a:r>
              <a:rPr lang="en-US" sz="2600" b="1" dirty="0">
                <a:latin typeface="Times New Roman" panose="02020603050405020304" pitchFamily="18" charset="0"/>
                <a:cs typeface="Times New Roman" panose="02020603050405020304" pitchFamily="18" charset="0"/>
              </a:rPr>
              <a:t>among homeless people, elderly people living alone, fad dieters, adults who are addicted to drugs or alcohol, and people with eating disorders</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Nutritional therapy is started slowly and advanced gradually to avoid life- threatening metabolic imbalances </a:t>
            </a:r>
          </a:p>
          <a:p>
            <a:endParaRPr lang="en-US" dirty="0"/>
          </a:p>
        </p:txBody>
      </p:sp>
    </p:spTree>
    <p:extLst>
      <p:ext uri="{BB962C8B-B14F-4D97-AF65-F5344CB8AC3E}">
        <p14:creationId xmlns:p14="http://schemas.microsoft.com/office/powerpoint/2010/main" val="422465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F75F1B8-A895-8240-BE21-1A4FF6E8C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7" y="-482297"/>
            <a:ext cx="10972799" cy="7550754"/>
          </a:xfrm>
        </p:spPr>
      </p:pic>
    </p:spTree>
    <p:extLst>
      <p:ext uri="{BB962C8B-B14F-4D97-AF65-F5344CB8AC3E}">
        <p14:creationId xmlns:p14="http://schemas.microsoft.com/office/powerpoint/2010/main" val="4065651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0726-1625-BB4F-B251-3592550213E7}"/>
              </a:ext>
            </a:extLst>
          </p:cNvPr>
          <p:cNvSpPr>
            <a:spLocks noGrp="1"/>
          </p:cNvSpPr>
          <p:nvPr>
            <p:ph type="title"/>
          </p:nvPr>
        </p:nvSpPr>
        <p:spPr/>
        <p:txBody>
          <a:bodyPr/>
          <a:lstStyle/>
          <a:p>
            <a:r>
              <a:rPr lang="en-US" dirty="0"/>
              <a:t>Protein excess</a:t>
            </a:r>
          </a:p>
        </p:txBody>
      </p:sp>
      <p:sp>
        <p:nvSpPr>
          <p:cNvPr id="3" name="Content Placeholder 2">
            <a:extLst>
              <a:ext uri="{FF2B5EF4-FFF2-40B4-BE49-F238E27FC236}">
                <a16:creationId xmlns:a16="http://schemas.microsoft.com/office/drawing/2014/main" id="{7D7C7492-6B1C-E041-AC9A-58403FD3BE9F}"/>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When protein intake is high, calcium excretion increases. Whether excess protein depletes the bones of their chief mineral may depend upon the ratio of calcium intake to protein intake</a:t>
            </a:r>
          </a:p>
          <a:p>
            <a:r>
              <a:rPr lang="en-US" sz="2800" dirty="0">
                <a:latin typeface="Times New Roman" panose="02020603050405020304" pitchFamily="18" charset="0"/>
                <a:cs typeface="Times New Roman" panose="02020603050405020304" pitchFamily="18" charset="0"/>
              </a:rPr>
              <a:t>Excretion of the end products of protein metabolism depends on adequate fluid intake and healthy kidneys. A high protein intake does not cause kidney disease, but it does increase the work of the kidneys</a:t>
            </a:r>
          </a:p>
          <a:p>
            <a:r>
              <a:rPr lang="en-US" sz="2800" dirty="0">
                <a:latin typeface="Times New Roman" panose="02020603050405020304" pitchFamily="18" charset="0"/>
                <a:cs typeface="Times New Roman" panose="02020603050405020304" pitchFamily="18" charset="0"/>
              </a:rPr>
              <a:t>Data are conflicting as to whether high-protein diets increase the risk of osteoporosis or renal stones</a:t>
            </a:r>
          </a:p>
        </p:txBody>
      </p:sp>
    </p:spTree>
    <p:extLst>
      <p:ext uri="{BB962C8B-B14F-4D97-AF65-F5344CB8AC3E}">
        <p14:creationId xmlns:p14="http://schemas.microsoft.com/office/powerpoint/2010/main" val="373231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E680-065C-2243-B07A-8642E782A241}"/>
              </a:ext>
            </a:extLst>
          </p:cNvPr>
          <p:cNvSpPr>
            <a:spLocks noGrp="1"/>
          </p:cNvSpPr>
          <p:nvPr>
            <p:ph type="title"/>
          </p:nvPr>
        </p:nvSpPr>
        <p:spPr/>
        <p:txBody>
          <a:bodyPr/>
          <a:lstStyle/>
          <a:p>
            <a:r>
              <a:rPr lang="en-US" dirty="0"/>
              <a:t>Protein excess</a:t>
            </a:r>
          </a:p>
        </p:txBody>
      </p:sp>
      <p:sp>
        <p:nvSpPr>
          <p:cNvPr id="3" name="Content Placeholder 2">
            <a:extLst>
              <a:ext uri="{FF2B5EF4-FFF2-40B4-BE49-F238E27FC236}">
                <a16:creationId xmlns:a16="http://schemas.microsoft.com/office/drawing/2014/main" id="{535CA4C1-6D3D-434E-A7CE-FB0B953A3277}"/>
              </a:ext>
            </a:extLst>
          </p:cNvPr>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A high-protein diet may contribute to the progression of heart disease</a:t>
            </a:r>
          </a:p>
          <a:p>
            <a:pPr marL="0" indent="0">
              <a:buNone/>
            </a:pPr>
            <a:r>
              <a:rPr lang="en-US" sz="3200" dirty="0">
                <a:latin typeface="Times New Roman" panose="02020603050405020304" pitchFamily="18" charset="0"/>
                <a:cs typeface="Times New Roman" panose="02020603050405020304" pitchFamily="18" charset="0"/>
              </a:rPr>
              <a:t>foods rich in animal protein also tend to be rich in saturated fats </a:t>
            </a:r>
          </a:p>
          <a:p>
            <a:pPr marL="0" indent="0">
              <a:buNone/>
            </a:pPr>
            <a:endParaRPr lang="en-US" dirty="0"/>
          </a:p>
          <a:p>
            <a:endParaRPr lang="en-US" dirty="0"/>
          </a:p>
        </p:txBody>
      </p:sp>
    </p:spTree>
    <p:extLst>
      <p:ext uri="{BB962C8B-B14F-4D97-AF65-F5344CB8AC3E}">
        <p14:creationId xmlns:p14="http://schemas.microsoft.com/office/powerpoint/2010/main" val="2029945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157854-D706-0D46-92DF-E5690BD07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480682"/>
            <a:ext cx="8023860" cy="5691518"/>
          </a:xfrm>
        </p:spPr>
      </p:pic>
    </p:spTree>
    <p:extLst>
      <p:ext uri="{BB962C8B-B14F-4D97-AF65-F5344CB8AC3E}">
        <p14:creationId xmlns:p14="http://schemas.microsoft.com/office/powerpoint/2010/main" val="321930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FD99A-FDDD-084F-B9B6-43A42DA8D38C}"/>
              </a:ext>
            </a:extLst>
          </p:cNvPr>
          <p:cNvSpPr>
            <a:spLocks noGrp="1"/>
          </p:cNvSpPr>
          <p:nvPr>
            <p:ph idx="1"/>
          </p:nvPr>
        </p:nvSpPr>
        <p:spPr>
          <a:xfrm>
            <a:off x="275771" y="1117600"/>
            <a:ext cx="11277600" cy="5054600"/>
          </a:xfrm>
        </p:spPr>
        <p:txBody>
          <a:bodyPr/>
          <a:lstStyle/>
          <a:p>
            <a:r>
              <a:rPr lang="en-US" sz="3600" dirty="0">
                <a:latin typeface="Times New Roman" panose="02020603050405020304" pitchFamily="18" charset="0"/>
                <a:cs typeface="Times New Roman" panose="02020603050405020304" pitchFamily="18" charset="0"/>
              </a:rPr>
              <a:t>Because the R group can vary-</a:t>
            </a:r>
            <a:r>
              <a:rPr lang="en-US" sz="3600" dirty="0">
                <a:latin typeface="Times New Roman" panose="02020603050405020304" pitchFamily="18" charset="0"/>
                <a:cs typeface="Times New Roman" panose="02020603050405020304" pitchFamily="18" charset="0"/>
                <a:sym typeface="Wingdings" pitchFamily="2" charset="2"/>
              </a:rPr>
              <a:t> we have a variety of amino acids</a:t>
            </a:r>
          </a:p>
          <a:p>
            <a:r>
              <a:rPr lang="en-US" sz="3600" dirty="0">
                <a:latin typeface="Times New Roman" panose="02020603050405020304" pitchFamily="18" charset="0"/>
                <a:cs typeface="Times New Roman" panose="02020603050405020304" pitchFamily="18" charset="0"/>
              </a:rPr>
              <a:t>20 different amino acids, each with a different side group. </a:t>
            </a:r>
          </a:p>
          <a:p>
            <a:r>
              <a:rPr lang="en-US" sz="3600" dirty="0">
                <a:latin typeface="Times New Roman" panose="02020603050405020304" pitchFamily="18" charset="0"/>
                <a:cs typeface="Times New Roman" panose="02020603050405020304" pitchFamily="18" charset="0"/>
              </a:rPr>
              <a:t>Amino Acids differ in size, shape, electrical charge, and other characteristics because of differences in these side groups </a:t>
            </a:r>
          </a:p>
          <a:p>
            <a:endParaRPr lang="en-US" dirty="0"/>
          </a:p>
        </p:txBody>
      </p:sp>
    </p:spTree>
    <p:extLst>
      <p:ext uri="{BB962C8B-B14F-4D97-AF65-F5344CB8AC3E}">
        <p14:creationId xmlns:p14="http://schemas.microsoft.com/office/powerpoint/2010/main" val="93200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123AEA-D3FB-B74E-AACC-377F33124E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47" y="558800"/>
            <a:ext cx="11578667" cy="4180114"/>
          </a:xfrm>
        </p:spPr>
      </p:pic>
      <p:sp>
        <p:nvSpPr>
          <p:cNvPr id="6" name="TextBox 5">
            <a:extLst>
              <a:ext uri="{FF2B5EF4-FFF2-40B4-BE49-F238E27FC236}">
                <a16:creationId xmlns:a16="http://schemas.microsoft.com/office/drawing/2014/main" id="{A15AFA10-7C37-1748-BF1A-6DEB10106C82}"/>
              </a:ext>
            </a:extLst>
          </p:cNvPr>
          <p:cNvSpPr txBox="1"/>
          <p:nvPr/>
        </p:nvSpPr>
        <p:spPr>
          <a:xfrm>
            <a:off x="1103087" y="5239657"/>
            <a:ext cx="2351314" cy="1200329"/>
          </a:xfrm>
          <a:prstGeom prst="rect">
            <a:avLst/>
          </a:prstGeom>
          <a:noFill/>
        </p:spPr>
        <p:txBody>
          <a:bodyPr wrap="square" rtlCol="0">
            <a:spAutoFit/>
          </a:bodyPr>
          <a:lstStyle/>
          <a:p>
            <a:r>
              <a:rPr lang="en-US" dirty="0"/>
              <a:t>Simplest Amino Acid</a:t>
            </a:r>
          </a:p>
          <a:p>
            <a:r>
              <a:rPr lang="en-US" dirty="0"/>
              <a:t>Hydrogen atom as the R group</a:t>
            </a:r>
          </a:p>
        </p:txBody>
      </p:sp>
      <p:sp>
        <p:nvSpPr>
          <p:cNvPr id="8" name="Up Arrow 7">
            <a:extLst>
              <a:ext uri="{FF2B5EF4-FFF2-40B4-BE49-F238E27FC236}">
                <a16:creationId xmlns:a16="http://schemas.microsoft.com/office/drawing/2014/main" id="{35E11405-47BE-DE4F-A638-ECF40F698193}"/>
              </a:ext>
            </a:extLst>
          </p:cNvPr>
          <p:cNvSpPr/>
          <p:nvPr/>
        </p:nvSpPr>
        <p:spPr>
          <a:xfrm>
            <a:off x="2177142" y="4397829"/>
            <a:ext cx="391885" cy="682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64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4936-7814-7342-93AC-76D3935F2F6B}"/>
              </a:ext>
            </a:extLst>
          </p:cNvPr>
          <p:cNvSpPr>
            <a:spLocks noGrp="1"/>
          </p:cNvSpPr>
          <p:nvPr>
            <p:ph type="title"/>
          </p:nvPr>
        </p:nvSpPr>
        <p:spPr/>
        <p:txBody>
          <a:bodyPr/>
          <a:lstStyle/>
          <a:p>
            <a:r>
              <a:rPr lang="en-US" dirty="0"/>
              <a:t>Essential Amino acids</a:t>
            </a:r>
          </a:p>
        </p:txBody>
      </p:sp>
      <p:sp>
        <p:nvSpPr>
          <p:cNvPr id="3" name="Content Placeholder 2">
            <a:extLst>
              <a:ext uri="{FF2B5EF4-FFF2-40B4-BE49-F238E27FC236}">
                <a16:creationId xmlns:a16="http://schemas.microsoft.com/office/drawing/2014/main" id="{CE33830E-E77C-F148-90D1-DCE3A8A05582}"/>
              </a:ext>
            </a:extLst>
          </p:cNvPr>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There are 9 essential amino acids that the body has no metabolic pathway to synthesize, the are essential and must be present in the diet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35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F498F-D76C-9742-A0D0-A4A8F49B44F0}"/>
              </a:ext>
            </a:extLst>
          </p:cNvPr>
          <p:cNvSpPr>
            <a:spLocks noGrp="1"/>
          </p:cNvSpPr>
          <p:nvPr>
            <p:ph type="title"/>
          </p:nvPr>
        </p:nvSpPr>
        <p:spPr/>
        <p:txBody>
          <a:bodyPr/>
          <a:lstStyle/>
          <a:p>
            <a:r>
              <a:rPr lang="en-US" b="1" dirty="0"/>
              <a:t>essential amino acids </a:t>
            </a:r>
            <a:br>
              <a:rPr lang="en-US" dirty="0"/>
            </a:br>
            <a:endParaRPr lang="en-US" dirty="0"/>
          </a:p>
        </p:txBody>
      </p:sp>
      <p:pic>
        <p:nvPicPr>
          <p:cNvPr id="15" name="Content Placeholder 14">
            <a:extLst>
              <a:ext uri="{FF2B5EF4-FFF2-40B4-BE49-F238E27FC236}">
                <a16:creationId xmlns:a16="http://schemas.microsoft.com/office/drawing/2014/main" id="{336641B8-CCFB-754A-B39B-0F1607B06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715" y="1698171"/>
            <a:ext cx="6959268" cy="4474029"/>
          </a:xfrm>
        </p:spPr>
      </p:pic>
    </p:spTree>
    <p:extLst>
      <p:ext uri="{BB962C8B-B14F-4D97-AF65-F5344CB8AC3E}">
        <p14:creationId xmlns:p14="http://schemas.microsoft.com/office/powerpoint/2010/main" val="207517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E0FDF8-D5A2-3548-AF66-3B99ED9BF80B}"/>
              </a:ext>
            </a:extLst>
          </p:cNvPr>
          <p:cNvSpPr/>
          <p:nvPr/>
        </p:nvSpPr>
        <p:spPr>
          <a:xfrm>
            <a:off x="3846286" y="6371327"/>
            <a:ext cx="8911771" cy="369332"/>
          </a:xfrm>
          <a:prstGeom prst="rect">
            <a:avLst/>
          </a:prstGeom>
        </p:spPr>
        <p:txBody>
          <a:bodyPr wrap="square">
            <a:spAutoFit/>
          </a:bodyPr>
          <a:lstStyle/>
          <a:p>
            <a:r>
              <a:rPr lang="en-US" dirty="0"/>
              <a:t>http://aris.gusc.lv/NutritionBioChem/38Olbalt10311Eng.html</a:t>
            </a:r>
          </a:p>
        </p:txBody>
      </p:sp>
      <p:pic>
        <p:nvPicPr>
          <p:cNvPr id="6" name="Picture 5">
            <a:extLst>
              <a:ext uri="{FF2B5EF4-FFF2-40B4-BE49-F238E27FC236}">
                <a16:creationId xmlns:a16="http://schemas.microsoft.com/office/drawing/2014/main" id="{DBC190CA-0406-1A40-8CA0-2EEBAFCD6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4" y="1422399"/>
            <a:ext cx="7358742" cy="3889830"/>
          </a:xfrm>
          <a:prstGeom prst="rect">
            <a:avLst/>
          </a:prstGeom>
        </p:spPr>
      </p:pic>
    </p:spTree>
    <p:extLst>
      <p:ext uri="{BB962C8B-B14F-4D97-AF65-F5344CB8AC3E}">
        <p14:creationId xmlns:p14="http://schemas.microsoft.com/office/powerpoint/2010/main" val="3460794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7626</TotalTime>
  <Words>2162</Words>
  <Application>Microsoft Macintosh PowerPoint</Application>
  <PresentationFormat>Widescreen</PresentationFormat>
  <Paragraphs>193</Paragraphs>
  <Slides>47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Calibri</vt:lpstr>
      <vt:lpstr>David</vt:lpstr>
      <vt:lpstr>Rockwell</vt:lpstr>
      <vt:lpstr>Rockwell Condensed</vt:lpstr>
      <vt:lpstr>Rockwell Extra Bold</vt:lpstr>
      <vt:lpstr>SceneStd</vt:lpstr>
      <vt:lpstr>SymbolStd</vt:lpstr>
      <vt:lpstr>Times New Roman</vt:lpstr>
      <vt:lpstr>Wingdings</vt:lpstr>
      <vt:lpstr>Wood Type</vt:lpstr>
      <vt:lpstr>Protein </vt:lpstr>
      <vt:lpstr>Introduction </vt:lpstr>
      <vt:lpstr>PowerPoint Presentation</vt:lpstr>
      <vt:lpstr>Amino acids</vt:lpstr>
      <vt:lpstr>PowerPoint Presentation</vt:lpstr>
      <vt:lpstr>PowerPoint Presentation</vt:lpstr>
      <vt:lpstr>Essential Amino acids</vt:lpstr>
      <vt:lpstr>essential amino acids  </vt:lpstr>
      <vt:lpstr>PowerPoint Presentation</vt:lpstr>
      <vt:lpstr>NON ESSENTIAL AMINO ACIDS</vt:lpstr>
      <vt:lpstr>Conditionally essential </vt:lpstr>
      <vt:lpstr>PowerPoint Presentation</vt:lpstr>
      <vt:lpstr>proteins</vt:lpstr>
      <vt:lpstr>PROTEIN STRUCTURE </vt:lpstr>
      <vt:lpstr>PROTEIN STRUCTURE </vt:lpstr>
      <vt:lpstr>PowerPoint Presentation</vt:lpstr>
      <vt:lpstr>Functions</vt:lpstr>
      <vt:lpstr>Digestion and absorption of Proteins  </vt:lpstr>
      <vt:lpstr>Digestion and  absorption of Proteins</vt:lpstr>
      <vt:lpstr>STOMACH </vt:lpstr>
      <vt:lpstr>Small intestines</vt:lpstr>
      <vt:lpstr>PowerPoint Presentation</vt:lpstr>
      <vt:lpstr>PowerPoint Presentation</vt:lpstr>
      <vt:lpstr>Absorption</vt:lpstr>
      <vt:lpstr>Protein synthesis </vt:lpstr>
      <vt:lpstr>Protein Turnover </vt:lpstr>
      <vt:lpstr>Metabolic Pool</vt:lpstr>
      <vt:lpstr>Nitrogen Balance. </vt:lpstr>
      <vt:lpstr>PowerPoint Presentation</vt:lpstr>
      <vt:lpstr>Protein Catabolism for Energy </vt:lpstr>
      <vt:lpstr>PowerPoint Presentation</vt:lpstr>
      <vt:lpstr>Protein Quality </vt:lpstr>
      <vt:lpstr>Digestibility  </vt:lpstr>
      <vt:lpstr>amino acid Composition  </vt:lpstr>
      <vt:lpstr>PowerPoint Presentation</vt:lpstr>
      <vt:lpstr>EXAMPLE:</vt:lpstr>
      <vt:lpstr>PowerPoint Presentation</vt:lpstr>
      <vt:lpstr>PowerPoint Presentation</vt:lpstr>
      <vt:lpstr>Dietary Reference Intakes </vt:lpstr>
      <vt:lpstr>PowerPoint Presentation</vt:lpstr>
      <vt:lpstr>Protein Deficiency  </vt:lpstr>
      <vt:lpstr>Kwashiorkor</vt:lpstr>
      <vt:lpstr>Marasmus</vt:lpstr>
      <vt:lpstr>PowerPoint Presentation</vt:lpstr>
      <vt:lpstr>Protein excess</vt:lpstr>
      <vt:lpstr>Protein excess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dc:title>
  <dc:creator>Hind Eliyan</dc:creator>
  <cp:lastModifiedBy>Hind Eliyan</cp:lastModifiedBy>
  <cp:revision>50</cp:revision>
  <dcterms:created xsi:type="dcterms:W3CDTF">2021-03-17T09:03:25Z</dcterms:created>
  <dcterms:modified xsi:type="dcterms:W3CDTF">2022-04-24T13:07:56Z</dcterms:modified>
</cp:coreProperties>
</file>