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6"/>
  </p:notesMasterIdLst>
  <p:sldIdLst>
    <p:sldId id="324" r:id="rId2"/>
    <p:sldId id="325" r:id="rId3"/>
    <p:sldId id="326" r:id="rId4"/>
    <p:sldId id="327" r:id="rId5"/>
    <p:sldId id="328" r:id="rId6"/>
    <p:sldId id="329" r:id="rId7"/>
    <p:sldId id="330" r:id="rId8"/>
    <p:sldId id="331" r:id="rId9"/>
    <p:sldId id="332" r:id="rId10"/>
    <p:sldId id="335" r:id="rId11"/>
    <p:sldId id="336" r:id="rId12"/>
    <p:sldId id="337" r:id="rId13"/>
    <p:sldId id="338" r:id="rId14"/>
    <p:sldId id="339" r:id="rId15"/>
    <p:sldId id="340" r:id="rId16"/>
    <p:sldId id="349" r:id="rId17"/>
    <p:sldId id="350" r:id="rId18"/>
    <p:sldId id="351" r:id="rId19"/>
    <p:sldId id="352" r:id="rId20"/>
    <p:sldId id="353" r:id="rId21"/>
    <p:sldId id="354" r:id="rId22"/>
    <p:sldId id="355" r:id="rId23"/>
    <p:sldId id="356" r:id="rId24"/>
    <p:sldId id="357" r:id="rId25"/>
    <p:sldId id="341" r:id="rId26"/>
    <p:sldId id="342" r:id="rId27"/>
    <p:sldId id="343" r:id="rId28"/>
    <p:sldId id="346" r:id="rId29"/>
    <p:sldId id="347" r:id="rId30"/>
    <p:sldId id="348" r:id="rId31"/>
    <p:sldId id="358" r:id="rId32"/>
    <p:sldId id="359" r:id="rId33"/>
    <p:sldId id="360" r:id="rId34"/>
    <p:sldId id="361" r:id="rId3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7E4CDED-B19C-433A-B5EF-026D0BD1A6D0}" type="datetimeFigureOut">
              <a:rPr lang="en-US" smtClean="0"/>
              <a:t>7/30/2022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93D026D-34B6-4ED9-807D-408056034FDF}" type="slidenum">
              <a:rPr lang="en-US" smtClean="0"/>
              <a:t>‹#›</a:t>
            </a:fld>
            <a:endParaRPr lang="en-US"/>
          </a:p>
        </p:txBody>
      </p:sp>
    </p:spTree>
    <p:extLst>
      <p:ext uri="{BB962C8B-B14F-4D97-AF65-F5344CB8AC3E}">
        <p14:creationId xmlns:p14="http://schemas.microsoft.com/office/powerpoint/2010/main" val="39896037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sz="2400">
                <a:solidFill>
                  <a:schemeClr val="tx1"/>
                </a:solidFill>
                <a:latin typeface="Arial" charset="0"/>
                <a:ea typeface="Geneva" charset="-128"/>
              </a:defRPr>
            </a:lvl1pPr>
            <a:lvl2pPr marL="742950" indent="-285750" defTabSz="931863" eaLnBrk="0" hangingPunct="0">
              <a:defRPr sz="2400">
                <a:solidFill>
                  <a:schemeClr val="tx1"/>
                </a:solidFill>
                <a:latin typeface="Arial" charset="0"/>
                <a:ea typeface="Geneva" charset="-128"/>
              </a:defRPr>
            </a:lvl2pPr>
            <a:lvl3pPr marL="1143000" indent="-228600" defTabSz="931863" eaLnBrk="0" hangingPunct="0">
              <a:defRPr sz="2400">
                <a:solidFill>
                  <a:schemeClr val="tx1"/>
                </a:solidFill>
                <a:latin typeface="Arial" charset="0"/>
                <a:ea typeface="Geneva" charset="-128"/>
              </a:defRPr>
            </a:lvl3pPr>
            <a:lvl4pPr marL="1600200" indent="-228600" defTabSz="931863" eaLnBrk="0" hangingPunct="0">
              <a:defRPr sz="2400">
                <a:solidFill>
                  <a:schemeClr val="tx1"/>
                </a:solidFill>
                <a:latin typeface="Arial" charset="0"/>
                <a:ea typeface="Geneva" charset="-128"/>
              </a:defRPr>
            </a:lvl4pPr>
            <a:lvl5pPr marL="2057400" indent="-228600" defTabSz="931863" eaLnBrk="0" hangingPunct="0">
              <a:defRPr sz="2400">
                <a:solidFill>
                  <a:schemeClr val="tx1"/>
                </a:solidFill>
                <a:latin typeface="Arial" charset="0"/>
                <a:ea typeface="Geneva" charset="-128"/>
              </a:defRPr>
            </a:lvl5pPr>
            <a:lvl6pPr marL="2514600" indent="-228600" defTabSz="931863" eaLnBrk="0" fontAlgn="base" hangingPunct="0">
              <a:spcBef>
                <a:spcPct val="0"/>
              </a:spcBef>
              <a:spcAft>
                <a:spcPct val="0"/>
              </a:spcAft>
              <a:defRPr sz="2400">
                <a:solidFill>
                  <a:schemeClr val="tx1"/>
                </a:solidFill>
                <a:latin typeface="Arial" charset="0"/>
                <a:ea typeface="Geneva" charset="-128"/>
              </a:defRPr>
            </a:lvl6pPr>
            <a:lvl7pPr marL="2971800" indent="-228600" defTabSz="931863" eaLnBrk="0" fontAlgn="base" hangingPunct="0">
              <a:spcBef>
                <a:spcPct val="0"/>
              </a:spcBef>
              <a:spcAft>
                <a:spcPct val="0"/>
              </a:spcAft>
              <a:defRPr sz="2400">
                <a:solidFill>
                  <a:schemeClr val="tx1"/>
                </a:solidFill>
                <a:latin typeface="Arial" charset="0"/>
                <a:ea typeface="Geneva" charset="-128"/>
              </a:defRPr>
            </a:lvl7pPr>
            <a:lvl8pPr marL="3429000" indent="-228600" defTabSz="931863" eaLnBrk="0" fontAlgn="base" hangingPunct="0">
              <a:spcBef>
                <a:spcPct val="0"/>
              </a:spcBef>
              <a:spcAft>
                <a:spcPct val="0"/>
              </a:spcAft>
              <a:defRPr sz="2400">
                <a:solidFill>
                  <a:schemeClr val="tx1"/>
                </a:solidFill>
                <a:latin typeface="Arial" charset="0"/>
                <a:ea typeface="Geneva" charset="-128"/>
              </a:defRPr>
            </a:lvl8pPr>
            <a:lvl9pPr marL="3886200" indent="-228600" defTabSz="931863" eaLnBrk="0" fontAlgn="base" hangingPunct="0">
              <a:spcBef>
                <a:spcPct val="0"/>
              </a:spcBef>
              <a:spcAft>
                <a:spcPct val="0"/>
              </a:spcAft>
              <a:defRPr sz="2400">
                <a:solidFill>
                  <a:schemeClr val="tx1"/>
                </a:solidFill>
                <a:latin typeface="Arial" charset="0"/>
                <a:ea typeface="Geneva" charset="-128"/>
              </a:defRPr>
            </a:lvl9pPr>
          </a:lstStyle>
          <a:p>
            <a:fld id="{030DC881-FBBF-4377-B3A4-E94E167A0910}" type="slidenum">
              <a:rPr lang="en-US" sz="1200" smtClean="0">
                <a:latin typeface="Times New Roman" charset="0"/>
              </a:rPr>
              <a:pPr/>
              <a:t>1</a:t>
            </a:fld>
            <a:endParaRPr lang="en-US" sz="1200" smtClean="0">
              <a:latin typeface="Times New Roman" charset="0"/>
            </a:endParaRPr>
          </a:p>
        </p:txBody>
      </p:sp>
      <p:sp>
        <p:nvSpPr>
          <p:cNvPr id="31747" name="Rectangle 2"/>
          <p:cNvSpPr>
            <a:spLocks noGrp="1" noRot="1" noChangeAspect="1" noChangeArrowheads="1" noTextEdit="1"/>
          </p:cNvSpPr>
          <p:nvPr>
            <p:ph type="sldImg"/>
          </p:nvPr>
        </p:nvSpPr>
        <p:spPr>
          <a:ln cap="flat"/>
        </p:spPr>
      </p:sp>
      <p:sp>
        <p:nvSpPr>
          <p:cNvPr id="317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801419F-FFC2-432D-90BA-7BA1378F677C}" type="datetimeFigureOut">
              <a:rPr lang="en-US" smtClean="0"/>
              <a:t>7/30/2022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723BD3-004D-4DD0-8300-4E77167B019E}" type="slidenum">
              <a:rPr lang="en-US" smtClean="0"/>
              <a:t>‹#›</a:t>
            </a:fld>
            <a:endParaRPr lang="en-US"/>
          </a:p>
        </p:txBody>
      </p:sp>
    </p:spTree>
    <p:extLst>
      <p:ext uri="{BB962C8B-B14F-4D97-AF65-F5344CB8AC3E}">
        <p14:creationId xmlns:p14="http://schemas.microsoft.com/office/powerpoint/2010/main" val="13058184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01419F-FFC2-432D-90BA-7BA1378F677C}" type="datetimeFigureOut">
              <a:rPr lang="en-US" smtClean="0"/>
              <a:t>7/30/2022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723BD3-004D-4DD0-8300-4E77167B019E}" type="slidenum">
              <a:rPr lang="en-US" smtClean="0"/>
              <a:t>‹#›</a:t>
            </a:fld>
            <a:endParaRPr lang="en-US"/>
          </a:p>
        </p:txBody>
      </p:sp>
    </p:spTree>
    <p:extLst>
      <p:ext uri="{BB962C8B-B14F-4D97-AF65-F5344CB8AC3E}">
        <p14:creationId xmlns:p14="http://schemas.microsoft.com/office/powerpoint/2010/main" val="8938178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01419F-FFC2-432D-90BA-7BA1378F677C}" type="datetimeFigureOut">
              <a:rPr lang="en-US" smtClean="0"/>
              <a:t>7/30/2022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723BD3-004D-4DD0-8300-4E77167B019E}" type="slidenum">
              <a:rPr lang="en-US" smtClean="0"/>
              <a:t>‹#›</a:t>
            </a:fld>
            <a:endParaRPr lang="en-US"/>
          </a:p>
        </p:txBody>
      </p:sp>
    </p:spTree>
    <p:extLst>
      <p:ext uri="{BB962C8B-B14F-4D97-AF65-F5344CB8AC3E}">
        <p14:creationId xmlns:p14="http://schemas.microsoft.com/office/powerpoint/2010/main" val="15464709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01419F-FFC2-432D-90BA-7BA1378F677C}" type="datetimeFigureOut">
              <a:rPr lang="en-US" smtClean="0"/>
              <a:t>7/30/2022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723BD3-004D-4DD0-8300-4E77167B019E}" type="slidenum">
              <a:rPr lang="en-US" smtClean="0"/>
              <a:t>‹#›</a:t>
            </a:fld>
            <a:endParaRPr lang="en-US"/>
          </a:p>
        </p:txBody>
      </p:sp>
    </p:spTree>
    <p:extLst>
      <p:ext uri="{BB962C8B-B14F-4D97-AF65-F5344CB8AC3E}">
        <p14:creationId xmlns:p14="http://schemas.microsoft.com/office/powerpoint/2010/main" val="28829024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801419F-FFC2-432D-90BA-7BA1378F677C}" type="datetimeFigureOut">
              <a:rPr lang="en-US" smtClean="0"/>
              <a:t>7/30/2022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723BD3-004D-4DD0-8300-4E77167B019E}" type="slidenum">
              <a:rPr lang="en-US" smtClean="0"/>
              <a:t>‹#›</a:t>
            </a:fld>
            <a:endParaRPr lang="en-US"/>
          </a:p>
        </p:txBody>
      </p:sp>
    </p:spTree>
    <p:extLst>
      <p:ext uri="{BB962C8B-B14F-4D97-AF65-F5344CB8AC3E}">
        <p14:creationId xmlns:p14="http://schemas.microsoft.com/office/powerpoint/2010/main" val="23231559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801419F-FFC2-432D-90BA-7BA1378F677C}" type="datetimeFigureOut">
              <a:rPr lang="en-US" smtClean="0"/>
              <a:t>7/30/2022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723BD3-004D-4DD0-8300-4E77167B019E}" type="slidenum">
              <a:rPr lang="en-US" smtClean="0"/>
              <a:t>‹#›</a:t>
            </a:fld>
            <a:endParaRPr lang="en-US"/>
          </a:p>
        </p:txBody>
      </p:sp>
    </p:spTree>
    <p:extLst>
      <p:ext uri="{BB962C8B-B14F-4D97-AF65-F5344CB8AC3E}">
        <p14:creationId xmlns:p14="http://schemas.microsoft.com/office/powerpoint/2010/main" val="10795601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801419F-FFC2-432D-90BA-7BA1378F677C}" type="datetimeFigureOut">
              <a:rPr lang="en-US" smtClean="0"/>
              <a:t>7/30/2022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4723BD3-004D-4DD0-8300-4E77167B019E}" type="slidenum">
              <a:rPr lang="en-US" smtClean="0"/>
              <a:t>‹#›</a:t>
            </a:fld>
            <a:endParaRPr lang="en-US"/>
          </a:p>
        </p:txBody>
      </p:sp>
    </p:spTree>
    <p:extLst>
      <p:ext uri="{BB962C8B-B14F-4D97-AF65-F5344CB8AC3E}">
        <p14:creationId xmlns:p14="http://schemas.microsoft.com/office/powerpoint/2010/main" val="18546742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801419F-FFC2-432D-90BA-7BA1378F677C}" type="datetimeFigureOut">
              <a:rPr lang="en-US" smtClean="0"/>
              <a:t>7/30/2022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4723BD3-004D-4DD0-8300-4E77167B019E}" type="slidenum">
              <a:rPr lang="en-US" smtClean="0"/>
              <a:t>‹#›</a:t>
            </a:fld>
            <a:endParaRPr lang="en-US"/>
          </a:p>
        </p:txBody>
      </p:sp>
    </p:spTree>
    <p:extLst>
      <p:ext uri="{BB962C8B-B14F-4D97-AF65-F5344CB8AC3E}">
        <p14:creationId xmlns:p14="http://schemas.microsoft.com/office/powerpoint/2010/main" val="33680807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01419F-FFC2-432D-90BA-7BA1378F677C}" type="datetimeFigureOut">
              <a:rPr lang="en-US" smtClean="0"/>
              <a:t>7/30/2022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4723BD3-004D-4DD0-8300-4E77167B019E}" type="slidenum">
              <a:rPr lang="en-US" smtClean="0"/>
              <a:t>‹#›</a:t>
            </a:fld>
            <a:endParaRPr lang="en-US"/>
          </a:p>
        </p:txBody>
      </p:sp>
    </p:spTree>
    <p:extLst>
      <p:ext uri="{BB962C8B-B14F-4D97-AF65-F5344CB8AC3E}">
        <p14:creationId xmlns:p14="http://schemas.microsoft.com/office/powerpoint/2010/main" val="14334364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801419F-FFC2-432D-90BA-7BA1378F677C}" type="datetimeFigureOut">
              <a:rPr lang="en-US" smtClean="0"/>
              <a:t>7/30/2022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723BD3-004D-4DD0-8300-4E77167B019E}" type="slidenum">
              <a:rPr lang="en-US" smtClean="0"/>
              <a:t>‹#›</a:t>
            </a:fld>
            <a:endParaRPr lang="en-US"/>
          </a:p>
        </p:txBody>
      </p:sp>
    </p:spTree>
    <p:extLst>
      <p:ext uri="{BB962C8B-B14F-4D97-AF65-F5344CB8AC3E}">
        <p14:creationId xmlns:p14="http://schemas.microsoft.com/office/powerpoint/2010/main" val="6335859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801419F-FFC2-432D-90BA-7BA1378F677C}" type="datetimeFigureOut">
              <a:rPr lang="en-US" smtClean="0"/>
              <a:t>7/30/2022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723BD3-004D-4DD0-8300-4E77167B019E}" type="slidenum">
              <a:rPr lang="en-US" smtClean="0"/>
              <a:t>‹#›</a:t>
            </a:fld>
            <a:endParaRPr lang="en-US"/>
          </a:p>
        </p:txBody>
      </p:sp>
    </p:spTree>
    <p:extLst>
      <p:ext uri="{BB962C8B-B14F-4D97-AF65-F5344CB8AC3E}">
        <p14:creationId xmlns:p14="http://schemas.microsoft.com/office/powerpoint/2010/main" val="26788163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01419F-FFC2-432D-90BA-7BA1378F677C}" type="datetimeFigureOut">
              <a:rPr lang="en-US" smtClean="0"/>
              <a:t>7/30/2022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723BD3-004D-4DD0-8300-4E77167B019E}" type="slidenum">
              <a:rPr lang="en-US" smtClean="0"/>
              <a:t>‹#›</a:t>
            </a:fld>
            <a:endParaRPr lang="en-US"/>
          </a:p>
        </p:txBody>
      </p:sp>
    </p:spTree>
    <p:extLst>
      <p:ext uri="{BB962C8B-B14F-4D97-AF65-F5344CB8AC3E}">
        <p14:creationId xmlns:p14="http://schemas.microsoft.com/office/powerpoint/2010/main" val="23698615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3"/>
          <p:cNvSpPr>
            <a:spLocks noGrp="1" noChangeArrowheads="1"/>
          </p:cNvSpPr>
          <p:nvPr>
            <p:ph type="ctrTitle"/>
          </p:nvPr>
        </p:nvSpPr>
        <p:spPr>
          <a:xfrm>
            <a:off x="1444625" y="1066800"/>
            <a:ext cx="6251575" cy="1536700"/>
          </a:xfrm>
          <a:effectLst>
            <a:outerShdw blurRad="63500" dist="17961" dir="2700000" algn="ctr" rotWithShape="0">
              <a:schemeClr val="bg2">
                <a:alpha val="74998"/>
              </a:schemeClr>
            </a:outerShdw>
          </a:effectLst>
        </p:spPr>
        <p:txBody>
          <a:bodyPr>
            <a:normAutofit/>
          </a:bodyPr>
          <a:lstStyle/>
          <a:p>
            <a:pPr eaLnBrk="1" hangingPunct="1">
              <a:defRPr/>
            </a:pPr>
            <a:r>
              <a:rPr lang="en-US" dirty="0" smtClean="0"/>
              <a:t>Hypertension </a:t>
            </a:r>
          </a:p>
        </p:txBody>
      </p:sp>
      <p:sp>
        <p:nvSpPr>
          <p:cNvPr id="3075" name="Rectangle 24"/>
          <p:cNvSpPr>
            <a:spLocks noGrp="1" noChangeArrowheads="1"/>
          </p:cNvSpPr>
          <p:nvPr>
            <p:ph type="subTitle" idx="1"/>
          </p:nvPr>
        </p:nvSpPr>
        <p:spPr>
          <a:xfrm>
            <a:off x="1371600" y="5259388"/>
            <a:ext cx="6400800" cy="501650"/>
          </a:xfrm>
        </p:spPr>
        <p:txBody>
          <a:bodyPr/>
          <a:lstStyle/>
          <a:p>
            <a:pPr eaLnBrk="1" hangingPunct="1">
              <a:lnSpc>
                <a:spcPct val="70000"/>
              </a:lnSpc>
            </a:pPr>
            <a:endParaRPr lang="en-US" sz="1200" smtClean="0"/>
          </a:p>
          <a:p>
            <a:pPr eaLnBrk="1" hangingPunct="1">
              <a:lnSpc>
                <a:spcPct val="70000"/>
              </a:lnSpc>
            </a:pPr>
            <a:endParaRPr lang="en-US" sz="1200" smtClean="0"/>
          </a:p>
        </p:txBody>
      </p:sp>
    </p:spTree>
    <p:extLst>
      <p:ext uri="{BB962C8B-B14F-4D97-AF65-F5344CB8AC3E}">
        <p14:creationId xmlns:p14="http://schemas.microsoft.com/office/powerpoint/2010/main" val="2353355462"/>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314325" y="533400"/>
            <a:ext cx="8524875" cy="384175"/>
          </a:xfrm>
        </p:spPr>
        <p:txBody>
          <a:bodyPr>
            <a:normAutofit fontScale="90000"/>
          </a:bodyPr>
          <a:lstStyle/>
          <a:p>
            <a:pPr eaLnBrk="1" hangingPunct="1">
              <a:defRPr/>
            </a:pPr>
            <a:r>
              <a:rPr lang="en-US" dirty="0" smtClean="0"/>
              <a:t>Medication Treatment</a:t>
            </a:r>
          </a:p>
        </p:txBody>
      </p:sp>
      <p:sp>
        <p:nvSpPr>
          <p:cNvPr id="14339" name="Rectangle 3"/>
          <p:cNvSpPr>
            <a:spLocks noGrp="1" noChangeArrowheads="1"/>
          </p:cNvSpPr>
          <p:nvPr>
            <p:ph type="body" idx="1"/>
          </p:nvPr>
        </p:nvSpPr>
        <p:spPr>
          <a:xfrm>
            <a:off x="457200" y="1828800"/>
            <a:ext cx="8229600" cy="4297363"/>
          </a:xfrm>
        </p:spPr>
        <p:txBody>
          <a:bodyPr>
            <a:normAutofit fontScale="92500" lnSpcReduction="20000"/>
          </a:bodyPr>
          <a:lstStyle/>
          <a:p>
            <a:pPr eaLnBrk="1" hangingPunct="1"/>
            <a:r>
              <a:rPr lang="en-US" dirty="0" smtClean="0"/>
              <a:t>Usually initial medication treatment is a thiazide diuretic.</a:t>
            </a:r>
          </a:p>
          <a:p>
            <a:pPr eaLnBrk="1" hangingPunct="1"/>
            <a:r>
              <a:rPr lang="en-US" dirty="0" smtClean="0"/>
              <a:t>Low doses are initiated, and the medication dosage is increased gradually if blood pressure does not reach target goal.</a:t>
            </a:r>
          </a:p>
          <a:p>
            <a:pPr eaLnBrk="1" hangingPunct="1"/>
            <a:r>
              <a:rPr lang="en-US" dirty="0" smtClean="0"/>
              <a:t>Additional medications are added if needed.</a:t>
            </a:r>
          </a:p>
          <a:p>
            <a:pPr eaLnBrk="1" hangingPunct="1"/>
            <a:r>
              <a:rPr lang="en-US" dirty="0" smtClean="0"/>
              <a:t>Multiple medications may be needed to control blood pressure.</a:t>
            </a:r>
          </a:p>
          <a:p>
            <a:pPr eaLnBrk="1" hangingPunct="1"/>
            <a:r>
              <a:rPr lang="en-US" dirty="0" smtClean="0"/>
              <a:t>Lifestyle changes initiated to control BP must be maintained.</a:t>
            </a:r>
          </a:p>
        </p:txBody>
      </p:sp>
    </p:spTree>
    <p:extLst>
      <p:ext uri="{BB962C8B-B14F-4D97-AF65-F5344CB8AC3E}">
        <p14:creationId xmlns:p14="http://schemas.microsoft.com/office/powerpoint/2010/main" val="310003805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314325" y="609600"/>
            <a:ext cx="8524875" cy="384175"/>
          </a:xfrm>
        </p:spPr>
        <p:txBody>
          <a:bodyPr>
            <a:normAutofit fontScale="90000"/>
          </a:bodyPr>
          <a:lstStyle/>
          <a:p>
            <a:pPr eaLnBrk="1" hangingPunct="1">
              <a:defRPr/>
            </a:pPr>
            <a:r>
              <a:rPr lang="en-US" dirty="0" smtClean="0"/>
              <a:t>Nursing History and Assessment</a:t>
            </a:r>
          </a:p>
        </p:txBody>
      </p:sp>
      <p:sp>
        <p:nvSpPr>
          <p:cNvPr id="15363" name="Rectangle 3"/>
          <p:cNvSpPr>
            <a:spLocks noGrp="1" noChangeArrowheads="1"/>
          </p:cNvSpPr>
          <p:nvPr>
            <p:ph type="body" idx="1"/>
          </p:nvPr>
        </p:nvSpPr>
        <p:spPr>
          <a:xfrm>
            <a:off x="457200" y="1600200"/>
            <a:ext cx="8229600" cy="4525963"/>
          </a:xfrm>
        </p:spPr>
        <p:txBody>
          <a:bodyPr>
            <a:normAutofit fontScale="92500" lnSpcReduction="10000"/>
          </a:bodyPr>
          <a:lstStyle/>
          <a:p>
            <a:pPr eaLnBrk="1" hangingPunct="1"/>
            <a:r>
              <a:rPr lang="en-US" dirty="0" smtClean="0"/>
              <a:t>History and risk factors.</a:t>
            </a:r>
          </a:p>
          <a:p>
            <a:pPr eaLnBrk="1" hangingPunct="1"/>
            <a:r>
              <a:rPr lang="en-US" dirty="0" smtClean="0"/>
              <a:t>Assess potential symptoms of target organ damage.</a:t>
            </a:r>
          </a:p>
          <a:p>
            <a:pPr lvl="1" eaLnBrk="1" hangingPunct="1"/>
            <a:r>
              <a:rPr lang="en-US" dirty="0" smtClean="0"/>
              <a:t>Angina, shortness of breath, altered speech, altered vision, nosebleeds, headaches, dizziness, balance problems, </a:t>
            </a:r>
            <a:r>
              <a:rPr lang="en-US" dirty="0" err="1" smtClean="0"/>
              <a:t>nocturia</a:t>
            </a:r>
            <a:r>
              <a:rPr lang="en-US" dirty="0" smtClean="0"/>
              <a:t>.</a:t>
            </a:r>
          </a:p>
          <a:p>
            <a:pPr lvl="1" eaLnBrk="1" hangingPunct="1"/>
            <a:r>
              <a:rPr lang="en-US" dirty="0" smtClean="0"/>
              <a:t>Cardiovascular assessment: apical and peripheral pulses.</a:t>
            </a:r>
          </a:p>
          <a:p>
            <a:pPr eaLnBrk="1" hangingPunct="1"/>
            <a:r>
              <a:rPr lang="en-US" dirty="0" smtClean="0"/>
              <a:t>Personal, social, and financial factors that will influence the condition or its treatment.</a:t>
            </a:r>
          </a:p>
        </p:txBody>
      </p:sp>
    </p:spTree>
    <p:extLst>
      <p:ext uri="{BB962C8B-B14F-4D97-AF65-F5344CB8AC3E}">
        <p14:creationId xmlns:p14="http://schemas.microsoft.com/office/powerpoint/2010/main" val="399873042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81000" y="533400"/>
            <a:ext cx="8524875" cy="384175"/>
          </a:xfrm>
        </p:spPr>
        <p:txBody>
          <a:bodyPr>
            <a:normAutofit fontScale="90000"/>
          </a:bodyPr>
          <a:lstStyle/>
          <a:p>
            <a:pPr eaLnBrk="1" hangingPunct="1">
              <a:defRPr/>
            </a:pPr>
            <a:r>
              <a:rPr lang="en-US" dirty="0" smtClean="0"/>
              <a:t>Nursing Diagnoses</a:t>
            </a:r>
          </a:p>
        </p:txBody>
      </p:sp>
      <p:sp>
        <p:nvSpPr>
          <p:cNvPr id="16387" name="Rectangle 3"/>
          <p:cNvSpPr>
            <a:spLocks noGrp="1" noChangeArrowheads="1"/>
          </p:cNvSpPr>
          <p:nvPr>
            <p:ph type="body" idx="1"/>
          </p:nvPr>
        </p:nvSpPr>
        <p:spPr>
          <a:xfrm>
            <a:off x="457200" y="1676400"/>
            <a:ext cx="8229600" cy="4449763"/>
          </a:xfrm>
        </p:spPr>
        <p:txBody>
          <a:bodyPr/>
          <a:lstStyle/>
          <a:p>
            <a:r>
              <a:rPr lang="en-US" dirty="0" smtClean="0"/>
              <a:t>Deficient knowledge regarding the relation between the treatment regimen and control of the disease process.</a:t>
            </a:r>
          </a:p>
          <a:p>
            <a:r>
              <a:rPr lang="en-US" dirty="0" smtClean="0"/>
              <a:t>Noncompliance with therapeutic regimen related to side effects of prescribed therapy.</a:t>
            </a:r>
          </a:p>
        </p:txBody>
      </p:sp>
    </p:spTree>
    <p:extLst>
      <p:ext uri="{BB962C8B-B14F-4D97-AF65-F5344CB8AC3E}">
        <p14:creationId xmlns:p14="http://schemas.microsoft.com/office/powerpoint/2010/main" val="398603085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314325" y="381000"/>
            <a:ext cx="8524875" cy="776287"/>
          </a:xfrm>
        </p:spPr>
        <p:txBody>
          <a:bodyPr>
            <a:normAutofit fontScale="90000"/>
          </a:bodyPr>
          <a:lstStyle/>
          <a:p>
            <a:pPr>
              <a:defRPr/>
            </a:pPr>
            <a:r>
              <a:rPr lang="en-US" dirty="0" smtClean="0"/>
              <a:t>Collaborative Problems and Potential Complications</a:t>
            </a:r>
          </a:p>
        </p:txBody>
      </p:sp>
      <p:sp>
        <p:nvSpPr>
          <p:cNvPr id="17411" name="Content Placeholder 2"/>
          <p:cNvSpPr>
            <a:spLocks noGrp="1"/>
          </p:cNvSpPr>
          <p:nvPr>
            <p:ph idx="1"/>
          </p:nvPr>
        </p:nvSpPr>
        <p:spPr/>
        <p:txBody>
          <a:bodyPr>
            <a:normAutofit lnSpcReduction="10000"/>
          </a:bodyPr>
          <a:lstStyle/>
          <a:p>
            <a:r>
              <a:rPr lang="en-US" dirty="0" smtClean="0"/>
              <a:t>Left ventricular hypertrophy.</a:t>
            </a:r>
          </a:p>
          <a:p>
            <a:r>
              <a:rPr lang="en-US" dirty="0" smtClean="0"/>
              <a:t>Myocardial infarction.</a:t>
            </a:r>
          </a:p>
          <a:p>
            <a:r>
              <a:rPr lang="en-US" dirty="0" smtClean="0"/>
              <a:t>Heart failure.</a:t>
            </a:r>
          </a:p>
          <a:p>
            <a:r>
              <a:rPr lang="en-US" dirty="0" smtClean="0"/>
              <a:t>Transient ischemic attack (TIA).</a:t>
            </a:r>
          </a:p>
          <a:p>
            <a:r>
              <a:rPr lang="en-US" dirty="0" smtClean="0"/>
              <a:t>Cerebrovascular accident (CVA, stroke, or brain attack).</a:t>
            </a:r>
          </a:p>
          <a:p>
            <a:r>
              <a:rPr lang="en-US" dirty="0" smtClean="0"/>
              <a:t>Renal insufficiency and failure.</a:t>
            </a:r>
          </a:p>
          <a:p>
            <a:r>
              <a:rPr lang="en-US" dirty="0" smtClean="0"/>
              <a:t>Retinal hemorrhage.</a:t>
            </a:r>
          </a:p>
        </p:txBody>
      </p:sp>
    </p:spTree>
    <p:extLst>
      <p:ext uri="{BB962C8B-B14F-4D97-AF65-F5344CB8AC3E}">
        <p14:creationId xmlns:p14="http://schemas.microsoft.com/office/powerpoint/2010/main" val="16935362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pPr>
              <a:defRPr/>
            </a:pPr>
            <a:r>
              <a:rPr lang="en-US" dirty="0" smtClean="0"/>
              <a:t>Planning and Goals</a:t>
            </a:r>
          </a:p>
        </p:txBody>
      </p:sp>
      <p:sp>
        <p:nvSpPr>
          <p:cNvPr id="18435" name="Content Placeholder 2"/>
          <p:cNvSpPr>
            <a:spLocks noGrp="1"/>
          </p:cNvSpPr>
          <p:nvPr>
            <p:ph idx="1"/>
          </p:nvPr>
        </p:nvSpPr>
        <p:spPr/>
        <p:txBody>
          <a:bodyPr/>
          <a:lstStyle/>
          <a:p>
            <a:r>
              <a:rPr lang="en-US" dirty="0" smtClean="0"/>
              <a:t>Understanding of the disease process and its treatment.</a:t>
            </a:r>
          </a:p>
          <a:p>
            <a:r>
              <a:rPr lang="en-US" dirty="0" smtClean="0"/>
              <a:t>Participation in a self-care program.</a:t>
            </a:r>
          </a:p>
          <a:p>
            <a:r>
              <a:rPr lang="en-US" dirty="0" smtClean="0"/>
              <a:t>Absence of complications.</a:t>
            </a:r>
          </a:p>
        </p:txBody>
      </p:sp>
    </p:spTree>
    <p:extLst>
      <p:ext uri="{BB962C8B-B14F-4D97-AF65-F5344CB8AC3E}">
        <p14:creationId xmlns:p14="http://schemas.microsoft.com/office/powerpoint/2010/main" val="11161304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314325" y="533400"/>
            <a:ext cx="8524875" cy="384175"/>
          </a:xfrm>
        </p:spPr>
        <p:txBody>
          <a:bodyPr>
            <a:normAutofit fontScale="90000"/>
          </a:bodyPr>
          <a:lstStyle/>
          <a:p>
            <a:pPr eaLnBrk="1" hangingPunct="1">
              <a:defRPr/>
            </a:pPr>
            <a:r>
              <a:rPr lang="en-US" dirty="0" smtClean="0"/>
              <a:t>Interventions</a:t>
            </a:r>
          </a:p>
        </p:txBody>
      </p:sp>
      <p:sp>
        <p:nvSpPr>
          <p:cNvPr id="19459" name="Rectangle 3"/>
          <p:cNvSpPr>
            <a:spLocks noGrp="1" noChangeArrowheads="1"/>
          </p:cNvSpPr>
          <p:nvPr>
            <p:ph type="body" idx="1"/>
          </p:nvPr>
        </p:nvSpPr>
        <p:spPr>
          <a:xfrm>
            <a:off x="457200" y="1447800"/>
            <a:ext cx="8229600" cy="4678363"/>
          </a:xfrm>
        </p:spPr>
        <p:txBody>
          <a:bodyPr>
            <a:normAutofit/>
          </a:bodyPr>
          <a:lstStyle/>
          <a:p>
            <a:pPr eaLnBrk="1" hangingPunct="1"/>
            <a:r>
              <a:rPr lang="en-US" dirty="0" smtClean="0"/>
              <a:t>Patient education.</a:t>
            </a:r>
          </a:p>
          <a:p>
            <a:pPr eaLnBrk="1" hangingPunct="1"/>
            <a:r>
              <a:rPr lang="en-US" dirty="0" smtClean="0"/>
              <a:t>Support adherence to the treatment regimen.</a:t>
            </a:r>
          </a:p>
          <a:p>
            <a:pPr eaLnBrk="1" hangingPunct="1"/>
            <a:r>
              <a:rPr lang="en-US" dirty="0" smtClean="0"/>
              <a:t>Consultation and collaboration.</a:t>
            </a:r>
          </a:p>
          <a:p>
            <a:pPr eaLnBrk="1" hangingPunct="1"/>
            <a:r>
              <a:rPr lang="en-US" dirty="0" smtClean="0"/>
              <a:t>Follow-up care.</a:t>
            </a:r>
          </a:p>
          <a:p>
            <a:pPr eaLnBrk="1" hangingPunct="1"/>
            <a:r>
              <a:rPr lang="en-US" dirty="0" smtClean="0"/>
              <a:t>Emphasize control rather than cure.</a:t>
            </a:r>
          </a:p>
          <a:p>
            <a:pPr eaLnBrk="1" hangingPunct="1"/>
            <a:r>
              <a:rPr lang="en-US" dirty="0" smtClean="0"/>
              <a:t>Reinforce and support lifestyle changes.</a:t>
            </a:r>
          </a:p>
          <a:p>
            <a:pPr eaLnBrk="1" hangingPunct="1"/>
            <a:r>
              <a:rPr lang="en-US" dirty="0" smtClean="0"/>
              <a:t>A lifelong process.</a:t>
            </a:r>
          </a:p>
        </p:txBody>
      </p:sp>
    </p:spTree>
    <p:extLst>
      <p:ext uri="{BB962C8B-B14F-4D97-AF65-F5344CB8AC3E}">
        <p14:creationId xmlns:p14="http://schemas.microsoft.com/office/powerpoint/2010/main" val="57905389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EVP</a:t>
            </a:r>
            <a:endParaRPr lang="en-US" dirty="0"/>
          </a:p>
        </p:txBody>
      </p:sp>
      <p:sp>
        <p:nvSpPr>
          <p:cNvPr id="3" name="Content Placeholder 2"/>
          <p:cNvSpPr>
            <a:spLocks noGrp="1"/>
          </p:cNvSpPr>
          <p:nvPr>
            <p:ph idx="1"/>
          </p:nvPr>
        </p:nvSpPr>
        <p:spPr/>
        <p:txBody>
          <a:bodyPr>
            <a:normAutofit fontScale="92500" lnSpcReduction="20000"/>
          </a:bodyPr>
          <a:lstStyle/>
          <a:p>
            <a:pPr>
              <a:buFont typeface="Wingdings" pitchFamily="2" charset="2"/>
              <a:buChar char="q"/>
            </a:pPr>
            <a:r>
              <a:rPr lang="en-US" dirty="0" smtClean="0"/>
              <a:t>Recommendation on blood pressure threshold for initiation of pharmacological treatment:</a:t>
            </a:r>
            <a:endParaRPr lang="en-US" dirty="0"/>
          </a:p>
          <a:p>
            <a:r>
              <a:rPr lang="en-US" dirty="0" smtClean="0"/>
              <a:t>WHO </a:t>
            </a:r>
            <a:r>
              <a:rPr lang="en-US" dirty="0"/>
              <a:t>recommends initiation of pharmacological antihypertensive treatment of </a:t>
            </a:r>
            <a:r>
              <a:rPr lang="en-US" dirty="0" smtClean="0"/>
              <a:t>individuals with </a:t>
            </a:r>
            <a:r>
              <a:rPr lang="en-US" dirty="0"/>
              <a:t>a confirmed diagnosis of hypertension and systolic blood pressure </a:t>
            </a:r>
            <a:r>
              <a:rPr lang="en-US" dirty="0" smtClean="0"/>
              <a:t>of ≥ 140 </a:t>
            </a:r>
            <a:r>
              <a:rPr lang="en-US" dirty="0"/>
              <a:t>mmHg </a:t>
            </a:r>
            <a:r>
              <a:rPr lang="en-US" dirty="0" smtClean="0"/>
              <a:t>or diastolic </a:t>
            </a:r>
            <a:r>
              <a:rPr lang="en-US" dirty="0"/>
              <a:t>blood pressure of </a:t>
            </a:r>
            <a:r>
              <a:rPr lang="en-US" dirty="0" smtClean="0"/>
              <a:t>≥ 90 </a:t>
            </a:r>
            <a:r>
              <a:rPr lang="en-US" dirty="0"/>
              <a:t>mmHg</a:t>
            </a:r>
            <a:r>
              <a:rPr lang="en-US" dirty="0" smtClean="0"/>
              <a:t>.</a:t>
            </a:r>
            <a:endParaRPr lang="en-US" dirty="0"/>
          </a:p>
          <a:p>
            <a:r>
              <a:rPr lang="en-US" dirty="0"/>
              <a:t>WHO recommends pharmacological antihypertensive treatment of individuals with existing cardiovascular disease and systolic blood pressure of 130–139 mmHg</a:t>
            </a:r>
            <a:r>
              <a:rPr lang="en-US" dirty="0" smtClean="0"/>
              <a:t>.</a:t>
            </a:r>
            <a:endParaRPr lang="en-US" dirty="0"/>
          </a:p>
        </p:txBody>
      </p:sp>
    </p:spTree>
    <p:extLst>
      <p:ext uri="{BB962C8B-B14F-4D97-AF65-F5344CB8AC3E}">
        <p14:creationId xmlns:p14="http://schemas.microsoft.com/office/powerpoint/2010/main" val="32284941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EVP</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WHO </a:t>
            </a:r>
            <a:r>
              <a:rPr lang="en-US" dirty="0"/>
              <a:t>suggests pharmacological antihypertensive treatment of individuals without cardiovascular disease but with high cardiovascular risk, diabetes mellitus, or chronic kidney disease, and systolic blood pressure of 130–139 mmHg</a:t>
            </a:r>
            <a:r>
              <a:rPr lang="en-US" dirty="0" smtClean="0"/>
              <a:t>.</a:t>
            </a:r>
            <a:endParaRPr lang="en-US" dirty="0"/>
          </a:p>
          <a:p>
            <a:r>
              <a:rPr lang="en-US" dirty="0"/>
              <a:t>Initiation of pharmacological hypertension (HTN) treatment should start no later than four weeks following diagnosis of HTN. If blood pressure level is high (e.g. systolic ≥160 mmHg or diastolic ≥100 mmHg) or there is accompanying evidence of end organ damage, initiation of treatment should be started without delay</a:t>
            </a:r>
            <a:r>
              <a:rPr lang="en-US" dirty="0" smtClean="0"/>
              <a:t>.</a:t>
            </a:r>
            <a:endParaRPr lang="en-US" dirty="0"/>
          </a:p>
        </p:txBody>
      </p:sp>
    </p:spTree>
    <p:extLst>
      <p:ext uri="{BB962C8B-B14F-4D97-AF65-F5344CB8AC3E}">
        <p14:creationId xmlns:p14="http://schemas.microsoft.com/office/powerpoint/2010/main" val="33411914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Recommendation on Laboratory Testing</a:t>
            </a:r>
            <a:endParaRPr lang="en-US" dirty="0"/>
          </a:p>
        </p:txBody>
      </p:sp>
      <p:sp>
        <p:nvSpPr>
          <p:cNvPr id="3" name="Content Placeholder 2"/>
          <p:cNvSpPr>
            <a:spLocks noGrp="1"/>
          </p:cNvSpPr>
          <p:nvPr>
            <p:ph idx="1"/>
          </p:nvPr>
        </p:nvSpPr>
        <p:spPr/>
        <p:txBody>
          <a:bodyPr>
            <a:normAutofit fontScale="62500" lnSpcReduction="20000"/>
          </a:bodyPr>
          <a:lstStyle/>
          <a:p>
            <a:pPr>
              <a:buFont typeface="Wingdings" pitchFamily="2" charset="2"/>
              <a:buChar char="q"/>
            </a:pPr>
            <a:r>
              <a:rPr lang="en-US" dirty="0"/>
              <a:t>When starting pharmacological therapy for hypertension, WHO suggests obtaining tests to screen for comorbidities and secondary hypertension, but only when testing does not delay or impede starting treatment</a:t>
            </a:r>
            <a:r>
              <a:rPr lang="en-US" dirty="0" smtClean="0"/>
              <a:t>.</a:t>
            </a:r>
            <a:endParaRPr lang="en-US" dirty="0"/>
          </a:p>
          <a:p>
            <a:pPr>
              <a:buFont typeface="Wingdings" pitchFamily="2" charset="2"/>
              <a:buChar char="q"/>
            </a:pPr>
            <a:r>
              <a:rPr lang="en-US" dirty="0"/>
              <a:t>Implementation remarks: </a:t>
            </a:r>
          </a:p>
          <a:p>
            <a:r>
              <a:rPr lang="en-US" dirty="0"/>
              <a:t>Suggested tests include serum electrolytes and creatinine, lipid panel, HbA1C or fasting glucose, urine dipstick, and electrocardiogram (ECG). </a:t>
            </a:r>
          </a:p>
          <a:p>
            <a:r>
              <a:rPr lang="en-US" dirty="0"/>
              <a:t>In low-resourced areas or non-clinical settings, where testing may not be possible because of additional costs, and lack of access to laboratories and ECG, treatment should not be delayed, and testing can be done subsequently. </a:t>
            </a:r>
          </a:p>
          <a:p>
            <a:r>
              <a:rPr lang="en-US" dirty="0"/>
              <a:t>Some medicines, such as long-acting </a:t>
            </a:r>
            <a:r>
              <a:rPr lang="en-US" dirty="0" err="1"/>
              <a:t>dihydropyridine</a:t>
            </a:r>
            <a:r>
              <a:rPr lang="en-US" dirty="0"/>
              <a:t> calcium-channel blockers (CCBs) are more suitable for initiation without testing, compared to diuretics or angiotensin-converting enzyme inhibitors (</a:t>
            </a:r>
            <a:r>
              <a:rPr lang="en-US" dirty="0" smtClean="0"/>
              <a:t>ACEI)/</a:t>
            </a:r>
            <a:r>
              <a:rPr lang="en-US" dirty="0"/>
              <a:t>angiotensin-II receptor blockers (ARBs</a:t>
            </a:r>
            <a:r>
              <a:rPr lang="en-US" dirty="0" smtClean="0"/>
              <a:t>).</a:t>
            </a:r>
            <a:endParaRPr lang="en-US" dirty="0"/>
          </a:p>
        </p:txBody>
      </p:sp>
    </p:spTree>
    <p:extLst>
      <p:ext uri="{BB962C8B-B14F-4D97-AF65-F5344CB8AC3E}">
        <p14:creationId xmlns:p14="http://schemas.microsoft.com/office/powerpoint/2010/main" val="35598577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dirty="0" smtClean="0"/>
              <a:t>Recommendation on Cardiovascular Disease Risk Assessment</a:t>
            </a:r>
            <a:endParaRPr lang="en-US" sz="4000" dirty="0"/>
          </a:p>
        </p:txBody>
      </p:sp>
      <p:sp>
        <p:nvSpPr>
          <p:cNvPr id="3" name="Content Placeholder 2"/>
          <p:cNvSpPr>
            <a:spLocks noGrp="1"/>
          </p:cNvSpPr>
          <p:nvPr>
            <p:ph idx="1"/>
          </p:nvPr>
        </p:nvSpPr>
        <p:spPr/>
        <p:txBody>
          <a:bodyPr>
            <a:normAutofit fontScale="62500" lnSpcReduction="20000"/>
          </a:bodyPr>
          <a:lstStyle/>
          <a:p>
            <a:pPr>
              <a:buFont typeface="Wingdings" pitchFamily="2" charset="2"/>
              <a:buChar char="q"/>
            </a:pPr>
            <a:r>
              <a:rPr lang="en-US" dirty="0"/>
              <a:t>WHO suggests cardiovascular risk assessment at or after the initiation of pharmacological treatment for hypertension, but only where this is feasible and does not delay treatment</a:t>
            </a:r>
            <a:r>
              <a:rPr lang="en-US" dirty="0" smtClean="0"/>
              <a:t>.</a:t>
            </a:r>
          </a:p>
          <a:p>
            <a:pPr>
              <a:buFont typeface="Wingdings" pitchFamily="2" charset="2"/>
              <a:buChar char="q"/>
            </a:pPr>
            <a:r>
              <a:rPr lang="en-US" dirty="0"/>
              <a:t>Implementation remarks: </a:t>
            </a:r>
          </a:p>
          <a:p>
            <a:r>
              <a:rPr lang="en-US" dirty="0"/>
              <a:t>Most patients with SBP ≥140 or DBP ≥90 mmHg are high risk and indicated for pharmacological treatment; they do not require cardiovascular (CVD) risk assessment prior to initiating treatment. CVD risk assessment is most important for guiding decisions about initiating pharmacological treatment for hypertension (HTN) in those with lower SBP (130–139 mmHg). It is critical in those with HTN that other risk factors must be identified and treated appropriately to lower total cardiovascular risk. </a:t>
            </a:r>
          </a:p>
          <a:p>
            <a:r>
              <a:rPr lang="en-US" dirty="0" smtClean="0"/>
              <a:t>Whenever </a:t>
            </a:r>
            <a:r>
              <a:rPr lang="en-US" dirty="0"/>
              <a:t>risk assessment may threaten timely initiation of HTN treatment and/or patient follow up, it should be postponed and included in the follow-up strategy, rather than taken as a first step to indicate treatment</a:t>
            </a:r>
            <a:r>
              <a:rPr lang="en-US" dirty="0" smtClean="0"/>
              <a:t>.</a:t>
            </a:r>
            <a:endParaRPr lang="en-US" dirty="0"/>
          </a:p>
        </p:txBody>
      </p:sp>
    </p:spTree>
    <p:extLst>
      <p:ext uri="{BB962C8B-B14F-4D97-AF65-F5344CB8AC3E}">
        <p14:creationId xmlns:p14="http://schemas.microsoft.com/office/powerpoint/2010/main" val="6887326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314325" y="381000"/>
            <a:ext cx="8524875" cy="384175"/>
          </a:xfrm>
        </p:spPr>
        <p:txBody>
          <a:bodyPr>
            <a:normAutofit fontScale="90000"/>
          </a:bodyPr>
          <a:lstStyle/>
          <a:p>
            <a:pPr eaLnBrk="1" hangingPunct="1">
              <a:defRPr/>
            </a:pPr>
            <a:r>
              <a:rPr lang="en-US" dirty="0" smtClean="0"/>
              <a:t>Hypertension </a:t>
            </a:r>
          </a:p>
        </p:txBody>
      </p:sp>
      <p:sp>
        <p:nvSpPr>
          <p:cNvPr id="4099" name="Rectangle 3"/>
          <p:cNvSpPr>
            <a:spLocks noGrp="1" noChangeArrowheads="1"/>
          </p:cNvSpPr>
          <p:nvPr>
            <p:ph type="body" idx="1"/>
          </p:nvPr>
        </p:nvSpPr>
        <p:spPr>
          <a:xfrm>
            <a:off x="457200" y="1371600"/>
            <a:ext cx="8229600" cy="4754563"/>
          </a:xfrm>
        </p:spPr>
        <p:txBody>
          <a:bodyPr>
            <a:normAutofit fontScale="92500" lnSpcReduction="10000"/>
          </a:bodyPr>
          <a:lstStyle/>
          <a:p>
            <a:pPr eaLnBrk="1" hangingPunct="1"/>
            <a:r>
              <a:rPr lang="en-US" dirty="0" smtClean="0"/>
              <a:t>High blood pressure.</a:t>
            </a:r>
          </a:p>
          <a:p>
            <a:pPr eaLnBrk="1" hangingPunct="1"/>
            <a:r>
              <a:rPr lang="en-US" dirty="0" smtClean="0"/>
              <a:t>Defined by the Seventh Report of the Joint National Commission on the Prevention, Detection, Evaluation, and Treatment of High Blood Pressure (JNC 7) as a systolic pressure greater than 140 mm Hg and a diastolic pressure greater than 90 mm Hg. </a:t>
            </a:r>
          </a:p>
          <a:p>
            <a:pPr eaLnBrk="1" hangingPunct="1"/>
            <a:r>
              <a:rPr lang="en-US" dirty="0" smtClean="0"/>
              <a:t>Based on the average of two or more accurate blood pressure measurements taken during two or more contacts with a health care provider.</a:t>
            </a:r>
          </a:p>
        </p:txBody>
      </p:sp>
    </p:spTree>
    <p:extLst>
      <p:ext uri="{BB962C8B-B14F-4D97-AF65-F5344CB8AC3E}">
        <p14:creationId xmlns:p14="http://schemas.microsoft.com/office/powerpoint/2010/main" val="247049262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Recommendation on Drug Classes to </a:t>
            </a:r>
            <a:r>
              <a:rPr lang="en-US" sz="3200" dirty="0"/>
              <a:t>b</a:t>
            </a:r>
            <a:r>
              <a:rPr lang="en-US" sz="3200" dirty="0" smtClean="0"/>
              <a:t>e Used as First-line Agents</a:t>
            </a:r>
            <a:endParaRPr lang="en-US" sz="3200" dirty="0"/>
          </a:p>
        </p:txBody>
      </p:sp>
      <p:sp>
        <p:nvSpPr>
          <p:cNvPr id="3" name="Content Placeholder 2"/>
          <p:cNvSpPr>
            <a:spLocks noGrp="1"/>
          </p:cNvSpPr>
          <p:nvPr>
            <p:ph idx="1"/>
          </p:nvPr>
        </p:nvSpPr>
        <p:spPr/>
        <p:txBody>
          <a:bodyPr>
            <a:normAutofit fontScale="70000" lnSpcReduction="20000"/>
          </a:bodyPr>
          <a:lstStyle/>
          <a:p>
            <a:pPr>
              <a:buFont typeface="Wingdings" pitchFamily="2" charset="2"/>
              <a:buChar char="q"/>
            </a:pPr>
            <a:r>
              <a:rPr lang="en-US" dirty="0"/>
              <a:t>For adults with hypertension requiring pharmacological treatment, WHO recommends the use of drugs from any of the following three classes of pharmacological antihypertensive medications as an initial treatment: </a:t>
            </a:r>
          </a:p>
          <a:p>
            <a:pPr marL="514350" indent="-514350">
              <a:buFont typeface="+mj-lt"/>
              <a:buAutoNum type="arabicPeriod"/>
            </a:pPr>
            <a:r>
              <a:rPr lang="en-US" dirty="0" smtClean="0"/>
              <a:t>thiazide </a:t>
            </a:r>
            <a:r>
              <a:rPr lang="en-US" dirty="0"/>
              <a:t>and thiazide-like </a:t>
            </a:r>
            <a:r>
              <a:rPr lang="en-US" dirty="0" smtClean="0"/>
              <a:t>agents.</a:t>
            </a:r>
            <a:endParaRPr lang="en-US" dirty="0"/>
          </a:p>
          <a:p>
            <a:pPr marL="514350" indent="-514350">
              <a:buFont typeface="+mj-lt"/>
              <a:buAutoNum type="arabicPeriod"/>
            </a:pPr>
            <a:r>
              <a:rPr lang="en-US" dirty="0" smtClean="0"/>
              <a:t>angiotensin-converting </a:t>
            </a:r>
            <a:r>
              <a:rPr lang="en-US" dirty="0"/>
              <a:t>enzyme inhibitors (</a:t>
            </a:r>
            <a:r>
              <a:rPr lang="en-US" dirty="0" smtClean="0"/>
              <a:t>ACEIs</a:t>
            </a:r>
            <a:r>
              <a:rPr lang="en-US" dirty="0"/>
              <a:t>)/angiotensin-receptor blockers (ARBs</a:t>
            </a:r>
            <a:r>
              <a:rPr lang="en-US" dirty="0" smtClean="0"/>
              <a:t>).</a:t>
            </a:r>
            <a:endParaRPr lang="en-US" dirty="0"/>
          </a:p>
          <a:p>
            <a:pPr marL="514350" indent="-514350">
              <a:buFont typeface="+mj-lt"/>
              <a:buAutoNum type="arabicPeriod"/>
            </a:pPr>
            <a:r>
              <a:rPr lang="en-US" dirty="0" smtClean="0"/>
              <a:t>long-acting </a:t>
            </a:r>
            <a:r>
              <a:rPr lang="en-US" dirty="0" err="1"/>
              <a:t>dihydropyridine</a:t>
            </a:r>
            <a:r>
              <a:rPr lang="en-US" dirty="0"/>
              <a:t> calcium channel blockers (CCBs</a:t>
            </a:r>
            <a:r>
              <a:rPr lang="en-US" dirty="0" smtClean="0"/>
              <a:t>).</a:t>
            </a:r>
          </a:p>
          <a:p>
            <a:pPr>
              <a:buFont typeface="Wingdings" pitchFamily="2" charset="2"/>
              <a:buChar char="q"/>
            </a:pPr>
            <a:r>
              <a:rPr lang="en-US" dirty="0"/>
              <a:t>Implementation remarks</a:t>
            </a:r>
            <a:r>
              <a:rPr lang="en-US" dirty="0" smtClean="0"/>
              <a:t>:</a:t>
            </a:r>
            <a:endParaRPr lang="en-US" dirty="0"/>
          </a:p>
          <a:p>
            <a:r>
              <a:rPr lang="en-US" dirty="0"/>
              <a:t>Examples of indications to consider specific agents include diuretics or CCBs in patients over 65 years or those of African descent, beta-blockers in </a:t>
            </a:r>
            <a:r>
              <a:rPr lang="en-US" dirty="0" smtClean="0"/>
              <a:t>ischemic </a:t>
            </a:r>
            <a:r>
              <a:rPr lang="en-US" dirty="0"/>
              <a:t>heart disease, </a:t>
            </a:r>
            <a:r>
              <a:rPr lang="en-US" dirty="0" smtClean="0"/>
              <a:t>ACEIs/ARBs </a:t>
            </a:r>
            <a:r>
              <a:rPr lang="en-US" dirty="0"/>
              <a:t>in patients with severe proteinuria, diabetes mellitus, heart failure or kidney disease</a:t>
            </a:r>
            <a:r>
              <a:rPr lang="en-US" dirty="0" smtClean="0"/>
              <a:t>.</a:t>
            </a:r>
            <a:endParaRPr lang="en-US" dirty="0"/>
          </a:p>
        </p:txBody>
      </p:sp>
    </p:spTree>
    <p:extLst>
      <p:ext uri="{BB962C8B-B14F-4D97-AF65-F5344CB8AC3E}">
        <p14:creationId xmlns:p14="http://schemas.microsoft.com/office/powerpoint/2010/main" val="42242324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Recommendation on Combination Therapy</a:t>
            </a:r>
            <a:endParaRPr lang="en-US" dirty="0"/>
          </a:p>
        </p:txBody>
      </p:sp>
      <p:sp>
        <p:nvSpPr>
          <p:cNvPr id="3" name="Content Placeholder 2"/>
          <p:cNvSpPr>
            <a:spLocks noGrp="1"/>
          </p:cNvSpPr>
          <p:nvPr>
            <p:ph idx="1"/>
          </p:nvPr>
        </p:nvSpPr>
        <p:spPr/>
        <p:txBody>
          <a:bodyPr>
            <a:normAutofit fontScale="70000" lnSpcReduction="20000"/>
          </a:bodyPr>
          <a:lstStyle/>
          <a:p>
            <a:pPr>
              <a:buFont typeface="Wingdings" pitchFamily="2" charset="2"/>
              <a:buChar char="q"/>
            </a:pPr>
            <a:r>
              <a:rPr lang="en-US" dirty="0"/>
              <a:t>For adults with hypertension requiring pharmacological treatment, WHO suggests combination therapy, preferably with a single-pill combination (to improve adherence and persistence), as an initial treatment. Antihypertensive medications used in combination therapy should be chosen from the following three drug classes: diuretics (thiazide or thiazide-like), angiotensin-converting enzyme inhibitors (</a:t>
            </a:r>
            <a:r>
              <a:rPr lang="en-US" dirty="0" smtClean="0"/>
              <a:t>ACEIs</a:t>
            </a:r>
            <a:r>
              <a:rPr lang="en-US" dirty="0"/>
              <a:t>)/angiotensin-receptor blockers (ARBs), and long-acting </a:t>
            </a:r>
            <a:r>
              <a:rPr lang="en-US" dirty="0" err="1"/>
              <a:t>dihydropyridine</a:t>
            </a:r>
            <a:r>
              <a:rPr lang="en-US" dirty="0"/>
              <a:t> calcium channel blockers (CCBs). 	</a:t>
            </a:r>
          </a:p>
          <a:p>
            <a:pPr>
              <a:buFont typeface="Wingdings" pitchFamily="2" charset="2"/>
              <a:buChar char="q"/>
            </a:pPr>
            <a:r>
              <a:rPr lang="en-US" dirty="0"/>
              <a:t>Implementation remarks: </a:t>
            </a:r>
          </a:p>
          <a:p>
            <a:r>
              <a:rPr lang="en-US" dirty="0"/>
              <a:t>Combination medication therapy may be especially valuable when the baseline BP is ≥20/10 mmHg higher than the target blood pressure. </a:t>
            </a:r>
          </a:p>
          <a:p>
            <a:r>
              <a:rPr lang="en-US" dirty="0"/>
              <a:t>Single-pill combination therapy improves medication-taking adherence and persistence and BP control</a:t>
            </a:r>
            <a:r>
              <a:rPr lang="en-US" dirty="0" smtClean="0"/>
              <a:t>.</a:t>
            </a:r>
            <a:endParaRPr lang="en-US" dirty="0"/>
          </a:p>
        </p:txBody>
      </p:sp>
    </p:spTree>
    <p:extLst>
      <p:ext uri="{BB962C8B-B14F-4D97-AF65-F5344CB8AC3E}">
        <p14:creationId xmlns:p14="http://schemas.microsoft.com/office/powerpoint/2010/main" val="17235232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Recommendation on Target Blood Pressure</a:t>
            </a:r>
            <a:endParaRPr lang="en-US" dirty="0"/>
          </a:p>
        </p:txBody>
      </p:sp>
      <p:sp>
        <p:nvSpPr>
          <p:cNvPr id="3" name="Content Placeholder 2"/>
          <p:cNvSpPr>
            <a:spLocks noGrp="1"/>
          </p:cNvSpPr>
          <p:nvPr>
            <p:ph idx="1"/>
          </p:nvPr>
        </p:nvSpPr>
        <p:spPr/>
        <p:txBody>
          <a:bodyPr>
            <a:normAutofit fontScale="92500" lnSpcReduction="20000"/>
          </a:bodyPr>
          <a:lstStyle/>
          <a:p>
            <a:r>
              <a:rPr lang="en-US" dirty="0"/>
              <a:t>WHO recommends a target blood pressure treatment goal of &lt;140/90 mmHg in all patients with hypertension without comorbidities. 	</a:t>
            </a:r>
          </a:p>
          <a:p>
            <a:r>
              <a:rPr lang="en-US" dirty="0"/>
              <a:t>WHO recommends a target systolic blood pressure treatment goal of &lt;130 mmHg in patients with hypertension and known cardiovascular disease (CVD). 	</a:t>
            </a:r>
          </a:p>
          <a:p>
            <a:r>
              <a:rPr lang="en-US" dirty="0"/>
              <a:t>WHO suggests a target systolic blood pressure treatment goal of &lt;130 mmHg in high-risk patients with hypertension (those with high CVD risk, diabetes mellitus, chronic kidney disease</a:t>
            </a:r>
            <a:r>
              <a:rPr lang="en-US" dirty="0" smtClean="0"/>
              <a:t>).</a:t>
            </a:r>
            <a:endParaRPr lang="en-US" dirty="0"/>
          </a:p>
        </p:txBody>
      </p:sp>
    </p:spTree>
    <p:extLst>
      <p:ext uri="{BB962C8B-B14F-4D97-AF65-F5344CB8AC3E}">
        <p14:creationId xmlns:p14="http://schemas.microsoft.com/office/powerpoint/2010/main" val="410100971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Recommendation on Frequency of Assessment</a:t>
            </a:r>
            <a:endParaRPr lang="en-US" dirty="0"/>
          </a:p>
        </p:txBody>
      </p:sp>
      <p:sp>
        <p:nvSpPr>
          <p:cNvPr id="3" name="Content Placeholder 2"/>
          <p:cNvSpPr>
            <a:spLocks noGrp="1"/>
          </p:cNvSpPr>
          <p:nvPr>
            <p:ph idx="1"/>
          </p:nvPr>
        </p:nvSpPr>
        <p:spPr/>
        <p:txBody>
          <a:bodyPr/>
          <a:lstStyle/>
          <a:p>
            <a:r>
              <a:rPr lang="en-US" dirty="0"/>
              <a:t>WHO suggests a </a:t>
            </a:r>
            <a:r>
              <a:rPr lang="en-US" dirty="0">
                <a:solidFill>
                  <a:srgbClr val="FF0000"/>
                </a:solidFill>
              </a:rPr>
              <a:t>monthly</a:t>
            </a:r>
            <a:r>
              <a:rPr lang="en-US" dirty="0"/>
              <a:t> follow up after initiation or a change in antihypertensive medications until patients reach target. 	</a:t>
            </a:r>
          </a:p>
          <a:p>
            <a:r>
              <a:rPr lang="en-US" dirty="0"/>
              <a:t>WHO suggests a follow up every </a:t>
            </a:r>
            <a:r>
              <a:rPr lang="en-US" dirty="0">
                <a:solidFill>
                  <a:srgbClr val="FF0000"/>
                </a:solidFill>
              </a:rPr>
              <a:t>3–6 months </a:t>
            </a:r>
            <a:r>
              <a:rPr lang="en-US" dirty="0"/>
              <a:t>for patients whose blood pressure is under control</a:t>
            </a:r>
            <a:r>
              <a:rPr lang="en-US" dirty="0" smtClean="0"/>
              <a:t>.</a:t>
            </a:r>
            <a:endParaRPr lang="en-US" dirty="0"/>
          </a:p>
        </p:txBody>
      </p:sp>
    </p:spTree>
    <p:extLst>
      <p:ext uri="{BB962C8B-B14F-4D97-AF65-F5344CB8AC3E}">
        <p14:creationId xmlns:p14="http://schemas.microsoft.com/office/powerpoint/2010/main" val="95562078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Recommendation on Treatment by </a:t>
            </a:r>
            <a:r>
              <a:rPr lang="en-US" dirty="0" err="1" smtClean="0"/>
              <a:t>Nonphysician</a:t>
            </a:r>
            <a:r>
              <a:rPr lang="en-US" dirty="0" smtClean="0"/>
              <a:t> Professionals</a:t>
            </a:r>
            <a:endParaRPr lang="en-US" dirty="0"/>
          </a:p>
        </p:txBody>
      </p:sp>
      <p:sp>
        <p:nvSpPr>
          <p:cNvPr id="3" name="Content Placeholder 2"/>
          <p:cNvSpPr>
            <a:spLocks noGrp="1"/>
          </p:cNvSpPr>
          <p:nvPr>
            <p:ph idx="1"/>
          </p:nvPr>
        </p:nvSpPr>
        <p:spPr/>
        <p:txBody>
          <a:bodyPr>
            <a:normAutofit fontScale="62500" lnSpcReduction="20000"/>
          </a:bodyPr>
          <a:lstStyle/>
          <a:p>
            <a:pPr>
              <a:buFont typeface="Wingdings" pitchFamily="2" charset="2"/>
              <a:buChar char="q"/>
            </a:pPr>
            <a:r>
              <a:rPr lang="en-US" dirty="0"/>
              <a:t>WHO suggests that pharmacological treatment of hypertension can be provided by </a:t>
            </a:r>
            <a:r>
              <a:rPr lang="en-US" dirty="0" err="1"/>
              <a:t>nonphysician</a:t>
            </a:r>
            <a:r>
              <a:rPr lang="en-US" dirty="0"/>
              <a:t> professionals such as pharmacists and nurses, as long as the following conditions are met: proper training, prescribing authority, specific management protocols and physician oversight. 	</a:t>
            </a:r>
          </a:p>
          <a:p>
            <a:pPr>
              <a:buFont typeface="Wingdings" pitchFamily="2" charset="2"/>
              <a:buChar char="q"/>
            </a:pPr>
            <a:r>
              <a:rPr lang="en-US" dirty="0"/>
              <a:t>Implementation remarks: </a:t>
            </a:r>
          </a:p>
          <a:p>
            <a:r>
              <a:rPr lang="en-US" dirty="0"/>
              <a:t>Community health care workers (HCWs) may assist in tasks such as education, delivery of medications, blood pressure (BP) measurement and monitoring through an established collaborative care model. The scope of hypertension care </a:t>
            </a:r>
            <a:r>
              <a:rPr lang="en-US" dirty="0" err="1"/>
              <a:t>practised</a:t>
            </a:r>
            <a:r>
              <a:rPr lang="en-US" dirty="0"/>
              <a:t> by community HCWs depends on local regulations and currently varies by country. </a:t>
            </a:r>
          </a:p>
          <a:p>
            <a:r>
              <a:rPr lang="en-US" dirty="0" err="1"/>
              <a:t>Telemonitoring</a:t>
            </a:r>
            <a:r>
              <a:rPr lang="en-US" dirty="0"/>
              <a:t> and community or home-based self-care are encouraged to enhance the control of BP as a part of an integrated management system, when deemed appropriate by the treating medical team and found feasible and affordable by patients. </a:t>
            </a:r>
          </a:p>
          <a:p>
            <a:r>
              <a:rPr lang="en-US" dirty="0"/>
              <a:t>Physician oversight can be done through innovative methods such as </a:t>
            </a:r>
            <a:r>
              <a:rPr lang="en-US" dirty="0" err="1"/>
              <a:t>telemonitoring</a:t>
            </a:r>
            <a:r>
              <a:rPr lang="en-US" dirty="0"/>
              <a:t> or similar to ensure access to treatment is not delayed</a:t>
            </a:r>
            <a:r>
              <a:rPr lang="en-US" dirty="0" smtClean="0"/>
              <a:t>.</a:t>
            </a:r>
            <a:endParaRPr lang="en-US" dirty="0"/>
          </a:p>
        </p:txBody>
      </p:sp>
    </p:spTree>
    <p:extLst>
      <p:ext uri="{BB962C8B-B14F-4D97-AF65-F5344CB8AC3E}">
        <p14:creationId xmlns:p14="http://schemas.microsoft.com/office/powerpoint/2010/main" val="27154603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pPr>
              <a:defRPr/>
            </a:pPr>
            <a:r>
              <a:rPr lang="en-US" dirty="0" smtClean="0"/>
              <a:t>Evaluation</a:t>
            </a:r>
          </a:p>
        </p:txBody>
      </p:sp>
      <p:sp>
        <p:nvSpPr>
          <p:cNvPr id="20483" name="Content Placeholder 2"/>
          <p:cNvSpPr>
            <a:spLocks noGrp="1"/>
          </p:cNvSpPr>
          <p:nvPr>
            <p:ph idx="1"/>
          </p:nvPr>
        </p:nvSpPr>
        <p:spPr>
          <a:xfrm>
            <a:off x="330200" y="1295400"/>
            <a:ext cx="8613775" cy="5181600"/>
          </a:xfrm>
        </p:spPr>
        <p:txBody>
          <a:bodyPr>
            <a:normAutofit lnSpcReduction="10000"/>
          </a:bodyPr>
          <a:lstStyle/>
          <a:p>
            <a:r>
              <a:rPr lang="en-US" dirty="0" smtClean="0"/>
              <a:t>Reports knowledge of disease management sufficient to maintain adequate tissue perfusion.</a:t>
            </a:r>
          </a:p>
          <a:p>
            <a:pPr lvl="1"/>
            <a:r>
              <a:rPr lang="en-US" dirty="0" smtClean="0"/>
              <a:t>Maintains blood pressure at less than 140/90 mm Hg with no symptoms of angina, palpitations, or vision changes; stable BUN and serum creatinine levels; and palpable peripheral pulses.</a:t>
            </a:r>
          </a:p>
          <a:p>
            <a:r>
              <a:rPr lang="en-US" dirty="0" smtClean="0"/>
              <a:t>Adheres to the self-care program.</a:t>
            </a:r>
          </a:p>
          <a:p>
            <a:pPr lvl="1"/>
            <a:r>
              <a:rPr lang="en-US" dirty="0" smtClean="0"/>
              <a:t>Reduces calorie, Na, and fat intake; exercises regularly; takes medications as prescribed and reports side effects; measures BP; abstains from tobacco and excessive alcohol intake; keeps appointments</a:t>
            </a:r>
            <a:r>
              <a:rPr lang="en-US" dirty="0"/>
              <a:t>.</a:t>
            </a:r>
            <a:endParaRPr lang="en-US" dirty="0" smtClean="0"/>
          </a:p>
        </p:txBody>
      </p:sp>
    </p:spTree>
    <p:extLst>
      <p:ext uri="{BB962C8B-B14F-4D97-AF65-F5344CB8AC3E}">
        <p14:creationId xmlns:p14="http://schemas.microsoft.com/office/powerpoint/2010/main" val="18155283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pPr>
              <a:defRPr/>
            </a:pPr>
            <a:r>
              <a:rPr lang="en-US" dirty="0" smtClean="0"/>
              <a:t>Evaluation (cont’d)</a:t>
            </a:r>
          </a:p>
        </p:txBody>
      </p:sp>
      <p:sp>
        <p:nvSpPr>
          <p:cNvPr id="21507" name="Content Placeholder 2"/>
          <p:cNvSpPr>
            <a:spLocks noGrp="1"/>
          </p:cNvSpPr>
          <p:nvPr>
            <p:ph idx="1"/>
          </p:nvPr>
        </p:nvSpPr>
        <p:spPr/>
        <p:txBody>
          <a:bodyPr>
            <a:normAutofit fontScale="92500"/>
          </a:bodyPr>
          <a:lstStyle/>
          <a:p>
            <a:r>
              <a:rPr lang="en-US" dirty="0" smtClean="0"/>
              <a:t>Has no complications:</a:t>
            </a:r>
          </a:p>
          <a:p>
            <a:pPr lvl="1"/>
            <a:r>
              <a:rPr lang="en-US" dirty="0" smtClean="0"/>
              <a:t>Reports no changes in vision; exhibits no retinal damage on vision testing.</a:t>
            </a:r>
          </a:p>
          <a:p>
            <a:pPr lvl="1"/>
            <a:r>
              <a:rPr lang="en-US" dirty="0" smtClean="0"/>
              <a:t>Maintains pulse rate and rhythm and respiratory rate within normal ranges; reports no dyspnea or edema.</a:t>
            </a:r>
          </a:p>
          <a:p>
            <a:pPr lvl="1"/>
            <a:r>
              <a:rPr lang="en-US" dirty="0" smtClean="0"/>
              <a:t>Maintains urine output consistent with intake; has renal function test results within normal range.</a:t>
            </a:r>
          </a:p>
          <a:p>
            <a:pPr lvl="1"/>
            <a:r>
              <a:rPr lang="en-US" dirty="0" smtClean="0"/>
              <a:t>Demonstrates no motor, speech, or sensory deficits.</a:t>
            </a:r>
          </a:p>
          <a:p>
            <a:pPr lvl="1"/>
            <a:r>
              <a:rPr lang="en-US" dirty="0" smtClean="0"/>
              <a:t>Reports no headaches, dizziness, weakness, changes in gait, or falls.</a:t>
            </a:r>
          </a:p>
        </p:txBody>
      </p:sp>
    </p:spTree>
    <p:extLst>
      <p:ext uri="{BB962C8B-B14F-4D97-AF65-F5344CB8AC3E}">
        <p14:creationId xmlns:p14="http://schemas.microsoft.com/office/powerpoint/2010/main" val="176242744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314325" y="381000"/>
            <a:ext cx="8524875" cy="384175"/>
          </a:xfrm>
        </p:spPr>
        <p:txBody>
          <a:bodyPr>
            <a:normAutofit fontScale="90000"/>
          </a:bodyPr>
          <a:lstStyle/>
          <a:p>
            <a:pPr eaLnBrk="1" hangingPunct="1">
              <a:defRPr/>
            </a:pPr>
            <a:r>
              <a:rPr lang="en-US" dirty="0" smtClean="0"/>
              <a:t>Gerontologic Considerations</a:t>
            </a:r>
          </a:p>
        </p:txBody>
      </p:sp>
      <p:sp>
        <p:nvSpPr>
          <p:cNvPr id="22531" name="Rectangle 3"/>
          <p:cNvSpPr>
            <a:spLocks noGrp="1" noChangeArrowheads="1"/>
          </p:cNvSpPr>
          <p:nvPr>
            <p:ph type="body" idx="1"/>
          </p:nvPr>
        </p:nvSpPr>
        <p:spPr>
          <a:xfrm>
            <a:off x="457200" y="1447800"/>
            <a:ext cx="8229600" cy="4678363"/>
          </a:xfrm>
        </p:spPr>
        <p:txBody>
          <a:bodyPr>
            <a:normAutofit fontScale="92500" lnSpcReduction="10000"/>
          </a:bodyPr>
          <a:lstStyle/>
          <a:p>
            <a:pPr eaLnBrk="1" hangingPunct="1"/>
            <a:r>
              <a:rPr lang="en-US" dirty="0" smtClean="0"/>
              <a:t>Medication regimen can be difficult to remember.</a:t>
            </a:r>
          </a:p>
          <a:p>
            <a:pPr eaLnBrk="1" hangingPunct="1"/>
            <a:r>
              <a:rPr lang="en-US" dirty="0" smtClean="0"/>
              <a:t>Expense can be a challenge.</a:t>
            </a:r>
          </a:p>
          <a:p>
            <a:pPr eaLnBrk="1" hangingPunct="1"/>
            <a:r>
              <a:rPr lang="en-US" b="1" dirty="0" err="1" smtClean="0"/>
              <a:t>Monotherapy</a:t>
            </a:r>
            <a:r>
              <a:rPr lang="en-US" dirty="0" smtClean="0"/>
              <a:t>, if appropriate, may simplify the medication regimen and make it less expensive.</a:t>
            </a:r>
          </a:p>
          <a:p>
            <a:pPr eaLnBrk="1" hangingPunct="1"/>
            <a:r>
              <a:rPr lang="en-US" dirty="0" smtClean="0"/>
              <a:t>Ensure that older adult patients understand the regimen and can see and read instructions, open medication containers, and get prescriptions refilled.</a:t>
            </a:r>
          </a:p>
          <a:p>
            <a:pPr eaLnBrk="1" hangingPunct="1"/>
            <a:r>
              <a:rPr lang="en-US" dirty="0" smtClean="0"/>
              <a:t>Include family and caregivers in educational program.</a:t>
            </a:r>
          </a:p>
        </p:txBody>
      </p:sp>
    </p:spTree>
    <p:extLst>
      <p:ext uri="{BB962C8B-B14F-4D97-AF65-F5344CB8AC3E}">
        <p14:creationId xmlns:p14="http://schemas.microsoft.com/office/powerpoint/2010/main" val="289673476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381000" y="533400"/>
            <a:ext cx="8524875" cy="384175"/>
          </a:xfrm>
        </p:spPr>
        <p:txBody>
          <a:bodyPr>
            <a:normAutofit fontScale="90000"/>
          </a:bodyPr>
          <a:lstStyle/>
          <a:p>
            <a:pPr eaLnBrk="1" hangingPunct="1">
              <a:defRPr/>
            </a:pPr>
            <a:r>
              <a:rPr lang="en-US" dirty="0" smtClean="0"/>
              <a:t>Hypertensive Crises</a:t>
            </a:r>
          </a:p>
        </p:txBody>
      </p:sp>
      <p:sp>
        <p:nvSpPr>
          <p:cNvPr id="25603" name="Rectangle 3"/>
          <p:cNvSpPr>
            <a:spLocks noGrp="1" noChangeArrowheads="1"/>
          </p:cNvSpPr>
          <p:nvPr>
            <p:ph type="body" idx="1"/>
          </p:nvPr>
        </p:nvSpPr>
        <p:spPr>
          <a:xfrm>
            <a:off x="457200" y="1447800"/>
            <a:ext cx="8229600" cy="4678363"/>
          </a:xfrm>
        </p:spPr>
        <p:txBody>
          <a:bodyPr/>
          <a:lstStyle/>
          <a:p>
            <a:pPr eaLnBrk="1" hangingPunct="1"/>
            <a:r>
              <a:rPr lang="en-US" dirty="0" smtClean="0"/>
              <a:t>Hypertensive emergency:</a:t>
            </a:r>
          </a:p>
          <a:p>
            <a:pPr lvl="1" eaLnBrk="1" hangingPunct="1"/>
            <a:r>
              <a:rPr lang="en-US" dirty="0" smtClean="0"/>
              <a:t>Blood pressure &gt;180/120 mm Hg and must be lowered immediately to prevent damage to target organs.</a:t>
            </a:r>
          </a:p>
          <a:p>
            <a:pPr eaLnBrk="1" hangingPunct="1"/>
            <a:r>
              <a:rPr lang="en-US" dirty="0" smtClean="0"/>
              <a:t>Hypertensive urgency:</a:t>
            </a:r>
          </a:p>
          <a:p>
            <a:pPr lvl="1" eaLnBrk="1" hangingPunct="1"/>
            <a:r>
              <a:rPr lang="en-US" dirty="0" smtClean="0"/>
              <a:t>Blood pressure is very high but no evidence of immediate or progressive target organ damage.</a:t>
            </a:r>
          </a:p>
        </p:txBody>
      </p:sp>
    </p:spTree>
    <p:extLst>
      <p:ext uri="{BB962C8B-B14F-4D97-AF65-F5344CB8AC3E}">
        <p14:creationId xmlns:p14="http://schemas.microsoft.com/office/powerpoint/2010/main" val="134655444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314325" y="533400"/>
            <a:ext cx="8524875" cy="384175"/>
          </a:xfrm>
        </p:spPr>
        <p:txBody>
          <a:bodyPr>
            <a:normAutofit fontScale="90000"/>
          </a:bodyPr>
          <a:lstStyle/>
          <a:p>
            <a:pPr eaLnBrk="1" hangingPunct="1">
              <a:defRPr/>
            </a:pPr>
            <a:r>
              <a:rPr lang="en-US" dirty="0" smtClean="0"/>
              <a:t>Hypertensive Emergency</a:t>
            </a:r>
          </a:p>
        </p:txBody>
      </p:sp>
      <p:sp>
        <p:nvSpPr>
          <p:cNvPr id="26627" name="Rectangle 3"/>
          <p:cNvSpPr>
            <a:spLocks noGrp="1" noChangeArrowheads="1"/>
          </p:cNvSpPr>
          <p:nvPr>
            <p:ph type="body" idx="1"/>
          </p:nvPr>
        </p:nvSpPr>
        <p:spPr>
          <a:xfrm>
            <a:off x="457200" y="1447800"/>
            <a:ext cx="8229600" cy="4678363"/>
          </a:xfrm>
        </p:spPr>
        <p:txBody>
          <a:bodyPr>
            <a:normAutofit fontScale="92500" lnSpcReduction="20000"/>
          </a:bodyPr>
          <a:lstStyle/>
          <a:p>
            <a:pPr eaLnBrk="1" hangingPunct="1"/>
            <a:r>
              <a:rPr lang="en-US" dirty="0" smtClean="0"/>
              <a:t>Reduce blood pressure 25% in first hour.</a:t>
            </a:r>
          </a:p>
          <a:p>
            <a:pPr eaLnBrk="1" hangingPunct="1"/>
            <a:r>
              <a:rPr lang="en-US" dirty="0" smtClean="0"/>
              <a:t>Reduce to 160/100 over 6 hours.</a:t>
            </a:r>
          </a:p>
          <a:p>
            <a:pPr eaLnBrk="1" hangingPunct="1"/>
            <a:r>
              <a:rPr lang="en-US" dirty="0" smtClean="0"/>
              <a:t>Then gradual reduction to normal over a period of days.</a:t>
            </a:r>
          </a:p>
          <a:p>
            <a:pPr eaLnBrk="1" hangingPunct="1"/>
            <a:r>
              <a:rPr lang="en-US" dirty="0" smtClean="0"/>
              <a:t>Exceptions are ischemic stroke and aortic dissection.</a:t>
            </a:r>
          </a:p>
          <a:p>
            <a:pPr eaLnBrk="1" hangingPunct="1"/>
            <a:r>
              <a:rPr lang="en-US" dirty="0" smtClean="0"/>
              <a:t>Medications:</a:t>
            </a:r>
          </a:p>
          <a:p>
            <a:pPr lvl="1" eaLnBrk="1" hangingPunct="1"/>
            <a:r>
              <a:rPr lang="en-US" dirty="0" smtClean="0"/>
              <a:t>IV vasodilators: sodium </a:t>
            </a:r>
            <a:r>
              <a:rPr lang="en-US" dirty="0" err="1" smtClean="0"/>
              <a:t>nitroprusside</a:t>
            </a:r>
            <a:r>
              <a:rPr lang="en-US" dirty="0" smtClean="0"/>
              <a:t>, </a:t>
            </a:r>
            <a:r>
              <a:rPr lang="en-US" dirty="0" err="1" smtClean="0"/>
              <a:t>nicardipine</a:t>
            </a:r>
            <a:r>
              <a:rPr lang="en-US" dirty="0" smtClean="0"/>
              <a:t>, </a:t>
            </a:r>
            <a:r>
              <a:rPr lang="en-US" dirty="0" err="1" smtClean="0"/>
              <a:t>fenoldopam</a:t>
            </a:r>
            <a:r>
              <a:rPr lang="en-US" dirty="0" smtClean="0"/>
              <a:t> </a:t>
            </a:r>
            <a:r>
              <a:rPr lang="en-US" dirty="0" err="1" smtClean="0"/>
              <a:t>mesylate</a:t>
            </a:r>
            <a:r>
              <a:rPr lang="en-US" dirty="0" smtClean="0"/>
              <a:t>, </a:t>
            </a:r>
            <a:r>
              <a:rPr lang="en-US" dirty="0" err="1" smtClean="0"/>
              <a:t>enalaprilat</a:t>
            </a:r>
            <a:r>
              <a:rPr lang="en-US" dirty="0" smtClean="0"/>
              <a:t>, nitroglycerin.</a:t>
            </a:r>
          </a:p>
          <a:p>
            <a:pPr eaLnBrk="1" hangingPunct="1"/>
            <a:r>
              <a:rPr lang="en-US" dirty="0" smtClean="0"/>
              <a:t>Need very frequent monitoring of BP and cardiovascular status.</a:t>
            </a:r>
          </a:p>
        </p:txBody>
      </p:sp>
    </p:spTree>
    <p:extLst>
      <p:ext uri="{BB962C8B-B14F-4D97-AF65-F5344CB8AC3E}">
        <p14:creationId xmlns:p14="http://schemas.microsoft.com/office/powerpoint/2010/main" val="107282548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304800" y="457200"/>
            <a:ext cx="8524875" cy="776287"/>
          </a:xfrm>
        </p:spPr>
        <p:txBody>
          <a:bodyPr>
            <a:normAutofit fontScale="90000"/>
          </a:bodyPr>
          <a:lstStyle/>
          <a:p>
            <a:pPr eaLnBrk="1" hangingPunct="1">
              <a:defRPr/>
            </a:pPr>
            <a:r>
              <a:rPr lang="en-US" dirty="0" smtClean="0"/>
              <a:t>Classification of Blood Pressure for Adults Age 18 Years and Older</a:t>
            </a:r>
          </a:p>
        </p:txBody>
      </p:sp>
      <p:pic>
        <p:nvPicPr>
          <p:cNvPr id="5123" name="Picture 4" descr="Screen shot 2013-10-03 at 8.16.36 PM.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214976" y="1828800"/>
            <a:ext cx="6557424" cy="426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1609284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304800" y="533400"/>
            <a:ext cx="8524875" cy="384175"/>
          </a:xfrm>
        </p:spPr>
        <p:txBody>
          <a:bodyPr>
            <a:normAutofit fontScale="90000"/>
          </a:bodyPr>
          <a:lstStyle/>
          <a:p>
            <a:pPr eaLnBrk="1" hangingPunct="1">
              <a:defRPr/>
            </a:pPr>
            <a:r>
              <a:rPr lang="en-US" dirty="0" smtClean="0"/>
              <a:t>Hypertensive Urgency</a:t>
            </a:r>
          </a:p>
        </p:txBody>
      </p:sp>
      <p:sp>
        <p:nvSpPr>
          <p:cNvPr id="27651" name="Rectangle 3"/>
          <p:cNvSpPr>
            <a:spLocks noGrp="1" noChangeArrowheads="1"/>
          </p:cNvSpPr>
          <p:nvPr>
            <p:ph type="body" idx="1"/>
          </p:nvPr>
        </p:nvSpPr>
        <p:spPr>
          <a:xfrm>
            <a:off x="457200" y="1447800"/>
            <a:ext cx="8229600" cy="4678363"/>
          </a:xfrm>
        </p:spPr>
        <p:txBody>
          <a:bodyPr>
            <a:normAutofit/>
          </a:bodyPr>
          <a:lstStyle/>
          <a:p>
            <a:pPr eaLnBrk="1" hangingPunct="1"/>
            <a:r>
              <a:rPr lang="en-US" dirty="0" smtClean="0"/>
              <a:t>Patient requires close monitoring of blood pressure and cardiovascular status.</a:t>
            </a:r>
          </a:p>
          <a:p>
            <a:pPr eaLnBrk="1" hangingPunct="1"/>
            <a:r>
              <a:rPr lang="en-US" dirty="0" smtClean="0"/>
              <a:t>Assess for potential evidence of target organ damage. </a:t>
            </a:r>
          </a:p>
          <a:p>
            <a:pPr eaLnBrk="1" hangingPunct="1"/>
            <a:r>
              <a:rPr lang="en-US" dirty="0" smtClean="0"/>
              <a:t>Medications:</a:t>
            </a:r>
          </a:p>
          <a:p>
            <a:pPr lvl="1" eaLnBrk="1" hangingPunct="1"/>
            <a:r>
              <a:rPr lang="en-US" dirty="0" smtClean="0"/>
              <a:t>Fast-acting oral agents: beta-adrenergic blocker— labetalol; angiotensin-converting enzyme inhibitor— captopril; or alpha</a:t>
            </a:r>
            <a:r>
              <a:rPr lang="en-US" baseline="-25000" dirty="0" smtClean="0"/>
              <a:t>2</a:t>
            </a:r>
            <a:r>
              <a:rPr lang="en-US" dirty="0" smtClean="0"/>
              <a:t>-agonist—clonidine.</a:t>
            </a:r>
          </a:p>
        </p:txBody>
      </p:sp>
    </p:spTree>
    <p:extLst>
      <p:ext uri="{BB962C8B-B14F-4D97-AF65-F5344CB8AC3E}">
        <p14:creationId xmlns:p14="http://schemas.microsoft.com/office/powerpoint/2010/main" val="182067303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Case Study</a:t>
            </a:r>
            <a:endParaRPr lang="en-US" dirty="0"/>
          </a:p>
        </p:txBody>
      </p:sp>
      <p:sp>
        <p:nvSpPr>
          <p:cNvPr id="3" name="Content Placeholder 2"/>
          <p:cNvSpPr>
            <a:spLocks noGrp="1"/>
          </p:cNvSpPr>
          <p:nvPr>
            <p:ph idx="1"/>
          </p:nvPr>
        </p:nvSpPr>
        <p:spPr/>
        <p:txBody>
          <a:bodyPr/>
          <a:lstStyle/>
          <a:p>
            <a:pPr>
              <a:buFont typeface="Wingdings" pitchFamily="2" charset="2"/>
              <a:buChar char="q"/>
            </a:pPr>
            <a:r>
              <a:rPr lang="en-US" dirty="0" smtClean="0"/>
              <a:t>62 </a:t>
            </a:r>
            <a:r>
              <a:rPr lang="en-US" dirty="0" err="1"/>
              <a:t>yo</a:t>
            </a:r>
            <a:r>
              <a:rPr lang="en-US" dirty="0"/>
              <a:t> M with a history of hypertension, normally on </a:t>
            </a:r>
            <a:r>
              <a:rPr lang="en-US" dirty="0" err="1"/>
              <a:t>Lisinopril</a:t>
            </a:r>
            <a:r>
              <a:rPr lang="en-US" dirty="0"/>
              <a:t>, presents to PCP for routine check-up. Patient with no complaints</a:t>
            </a:r>
            <a:r>
              <a:rPr lang="en-US" dirty="0" smtClean="0"/>
              <a:t>.</a:t>
            </a:r>
          </a:p>
          <a:p>
            <a:r>
              <a:rPr lang="en-US" dirty="0" smtClean="0"/>
              <a:t>BP </a:t>
            </a:r>
            <a:r>
              <a:rPr lang="en-US" dirty="0"/>
              <a:t>found to be 224/130 on check in clinic</a:t>
            </a:r>
            <a:r>
              <a:rPr lang="en-US" dirty="0" smtClean="0"/>
              <a:t>.</a:t>
            </a:r>
          </a:p>
          <a:p>
            <a:r>
              <a:rPr lang="en-US" dirty="0" smtClean="0"/>
              <a:t>PE normal.</a:t>
            </a:r>
          </a:p>
          <a:p>
            <a:r>
              <a:rPr lang="en-US" dirty="0" smtClean="0"/>
              <a:t>Referred </a:t>
            </a:r>
            <a:r>
              <a:rPr lang="en-US" dirty="0"/>
              <a:t>to ED for “hypertensive crisis”.</a:t>
            </a:r>
          </a:p>
        </p:txBody>
      </p:sp>
    </p:spTree>
    <p:extLst>
      <p:ext uri="{BB962C8B-B14F-4D97-AF65-F5344CB8AC3E}">
        <p14:creationId xmlns:p14="http://schemas.microsoft.com/office/powerpoint/2010/main" val="137260588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 Study</a:t>
            </a:r>
          </a:p>
        </p:txBody>
      </p:sp>
      <p:sp>
        <p:nvSpPr>
          <p:cNvPr id="3" name="Content Placeholder 2"/>
          <p:cNvSpPr>
            <a:spLocks noGrp="1"/>
          </p:cNvSpPr>
          <p:nvPr>
            <p:ph idx="1"/>
          </p:nvPr>
        </p:nvSpPr>
        <p:spPr/>
        <p:txBody>
          <a:bodyPr>
            <a:normAutofit/>
          </a:bodyPr>
          <a:lstStyle/>
          <a:p>
            <a:pPr>
              <a:buFont typeface="Wingdings" pitchFamily="2" charset="2"/>
              <a:buChar char="q"/>
            </a:pPr>
            <a:r>
              <a:rPr lang="en-US" dirty="0" err="1" smtClean="0"/>
              <a:t>Dx</a:t>
            </a:r>
            <a:r>
              <a:rPr lang="en-US" dirty="0"/>
              <a:t>: Severe BP elevation in otherwise stable patients without acute or impending change in target organ damage or dysfunction</a:t>
            </a:r>
            <a:r>
              <a:rPr lang="en-US" dirty="0" smtClean="0"/>
              <a:t>.</a:t>
            </a:r>
          </a:p>
          <a:p>
            <a:pPr>
              <a:buFont typeface="Wingdings" pitchFamily="2" charset="2"/>
              <a:buChar char="q"/>
            </a:pPr>
            <a:r>
              <a:rPr lang="en-US" dirty="0"/>
              <a:t>Rx options: </a:t>
            </a:r>
            <a:endParaRPr lang="en-US" dirty="0" smtClean="0"/>
          </a:p>
          <a:p>
            <a:r>
              <a:rPr lang="en-US" dirty="0" smtClean="0"/>
              <a:t>Confirm </a:t>
            </a:r>
            <a:r>
              <a:rPr lang="en-US" dirty="0"/>
              <a:t>that patient has no end-organ damage (i.e. this is urgency, not emergency</a:t>
            </a:r>
            <a:r>
              <a:rPr lang="en-US" dirty="0" smtClean="0"/>
              <a:t>).</a:t>
            </a:r>
          </a:p>
          <a:p>
            <a:r>
              <a:rPr lang="en-US" dirty="0" smtClean="0"/>
              <a:t>History </a:t>
            </a:r>
            <a:r>
              <a:rPr lang="en-US" dirty="0"/>
              <a:t>with focused review of systems and PE </a:t>
            </a:r>
            <a:r>
              <a:rPr lang="en-US" dirty="0" smtClean="0"/>
              <a:t>sufficient.</a:t>
            </a:r>
          </a:p>
        </p:txBody>
      </p:sp>
    </p:spTree>
    <p:extLst>
      <p:ext uri="{BB962C8B-B14F-4D97-AF65-F5344CB8AC3E}">
        <p14:creationId xmlns:p14="http://schemas.microsoft.com/office/powerpoint/2010/main" val="120679412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 Study</a:t>
            </a:r>
          </a:p>
        </p:txBody>
      </p:sp>
      <p:sp>
        <p:nvSpPr>
          <p:cNvPr id="3" name="Content Placeholder 2"/>
          <p:cNvSpPr>
            <a:spLocks noGrp="1"/>
          </p:cNvSpPr>
          <p:nvPr>
            <p:ph idx="1"/>
          </p:nvPr>
        </p:nvSpPr>
        <p:spPr/>
        <p:txBody>
          <a:bodyPr/>
          <a:lstStyle/>
          <a:p>
            <a:pPr>
              <a:buFont typeface="Wingdings" pitchFamily="2" charset="2"/>
              <a:buChar char="q"/>
            </a:pPr>
            <a:r>
              <a:rPr lang="en-US" dirty="0"/>
              <a:t>Monitoring and </a:t>
            </a:r>
            <a:r>
              <a:rPr lang="en-US" dirty="0" smtClean="0"/>
              <a:t>Follow-up: </a:t>
            </a:r>
          </a:p>
          <a:p>
            <a:r>
              <a:rPr lang="en-US" dirty="0" smtClean="0"/>
              <a:t>Allow </a:t>
            </a:r>
            <a:r>
              <a:rPr lang="en-US" dirty="0"/>
              <a:t>period of rest (30min) and recheck blood pressure. </a:t>
            </a:r>
            <a:r>
              <a:rPr lang="en-US" dirty="0" smtClean="0"/>
              <a:t>This </a:t>
            </a:r>
            <a:r>
              <a:rPr lang="en-US" dirty="0"/>
              <a:t>will fix up to a third of </a:t>
            </a:r>
            <a:r>
              <a:rPr lang="en-US" dirty="0" smtClean="0"/>
              <a:t>patients.</a:t>
            </a:r>
          </a:p>
          <a:p>
            <a:r>
              <a:rPr lang="en-US" dirty="0" smtClean="0"/>
              <a:t>If </a:t>
            </a:r>
            <a:r>
              <a:rPr lang="en-US" dirty="0" err="1"/>
              <a:t>bp</a:t>
            </a:r>
            <a:r>
              <a:rPr lang="en-US" dirty="0"/>
              <a:t> remains elevated, consider augmenting or beginning home anti-hypertensive regimen. </a:t>
            </a:r>
            <a:endParaRPr lang="en-US" dirty="0" smtClean="0"/>
          </a:p>
          <a:p>
            <a:r>
              <a:rPr lang="en-US" dirty="0" smtClean="0"/>
              <a:t>Typically </a:t>
            </a:r>
            <a:r>
              <a:rPr lang="en-US" dirty="0"/>
              <a:t>felt that outpatient follow-up within 1 week is sufficient.</a:t>
            </a:r>
          </a:p>
        </p:txBody>
      </p:sp>
    </p:spTree>
    <p:extLst>
      <p:ext uri="{BB962C8B-B14F-4D97-AF65-F5344CB8AC3E}">
        <p14:creationId xmlns:p14="http://schemas.microsoft.com/office/powerpoint/2010/main" val="175514335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 Study</a:t>
            </a:r>
          </a:p>
        </p:txBody>
      </p:sp>
      <p:sp>
        <p:nvSpPr>
          <p:cNvPr id="3" name="Content Placeholder 2"/>
          <p:cNvSpPr>
            <a:spLocks noGrp="1"/>
          </p:cNvSpPr>
          <p:nvPr>
            <p:ph idx="1"/>
          </p:nvPr>
        </p:nvSpPr>
        <p:spPr/>
        <p:txBody>
          <a:bodyPr>
            <a:normAutofit fontScale="92500" lnSpcReduction="10000"/>
          </a:bodyPr>
          <a:lstStyle/>
          <a:p>
            <a:r>
              <a:rPr lang="en-US" dirty="0"/>
              <a:t>Patient had run out of </a:t>
            </a:r>
            <a:r>
              <a:rPr lang="en-US" dirty="0" err="1"/>
              <a:t>Lisinopril</a:t>
            </a:r>
            <a:r>
              <a:rPr lang="en-US" dirty="0"/>
              <a:t> and been off it for more than a </a:t>
            </a:r>
            <a:r>
              <a:rPr lang="en-US" dirty="0" smtClean="0"/>
              <a:t>week.</a:t>
            </a:r>
          </a:p>
          <a:p>
            <a:r>
              <a:rPr lang="en-US" dirty="0" smtClean="0"/>
              <a:t>In </a:t>
            </a:r>
            <a:r>
              <a:rPr lang="en-US" dirty="0"/>
              <a:t>ED, remained asymptomatic. Repeat BP </a:t>
            </a:r>
            <a:r>
              <a:rPr lang="en-US" dirty="0" smtClean="0"/>
              <a:t>210/120.</a:t>
            </a:r>
          </a:p>
          <a:p>
            <a:r>
              <a:rPr lang="en-US" dirty="0" smtClean="0"/>
              <a:t>PE normal.</a:t>
            </a:r>
          </a:p>
          <a:p>
            <a:r>
              <a:rPr lang="en-US" dirty="0" smtClean="0"/>
              <a:t>Restarted </a:t>
            </a:r>
            <a:r>
              <a:rPr lang="en-US" dirty="0"/>
              <a:t>on </a:t>
            </a:r>
            <a:r>
              <a:rPr lang="en-US" dirty="0" err="1"/>
              <a:t>Lisinopril</a:t>
            </a:r>
            <a:r>
              <a:rPr lang="en-US" dirty="0"/>
              <a:t>, referred back to PCP in a week for </a:t>
            </a:r>
            <a:r>
              <a:rPr lang="en-US" dirty="0" err="1"/>
              <a:t>bp</a:t>
            </a:r>
            <a:r>
              <a:rPr lang="en-US" dirty="0"/>
              <a:t> </a:t>
            </a:r>
            <a:r>
              <a:rPr lang="en-US" dirty="0" smtClean="0"/>
              <a:t>check.</a:t>
            </a:r>
          </a:p>
          <a:p>
            <a:r>
              <a:rPr lang="en-US" dirty="0" smtClean="0"/>
              <a:t>In </a:t>
            </a:r>
            <a:r>
              <a:rPr lang="en-US" dirty="0"/>
              <a:t>clinic later that week, BP </a:t>
            </a:r>
            <a:r>
              <a:rPr lang="en-US" dirty="0" smtClean="0"/>
              <a:t>150/92.</a:t>
            </a:r>
          </a:p>
          <a:p>
            <a:r>
              <a:rPr lang="en-US" dirty="0" smtClean="0"/>
              <a:t>Started </a:t>
            </a:r>
            <a:r>
              <a:rPr lang="en-US" dirty="0"/>
              <a:t>on second anti-hypertensive.</a:t>
            </a:r>
          </a:p>
        </p:txBody>
      </p:sp>
    </p:spTree>
    <p:extLst>
      <p:ext uri="{BB962C8B-B14F-4D97-AF65-F5344CB8AC3E}">
        <p14:creationId xmlns:p14="http://schemas.microsoft.com/office/powerpoint/2010/main" val="860272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314325" y="381000"/>
            <a:ext cx="8524875" cy="768350"/>
          </a:xfrm>
        </p:spPr>
        <p:txBody>
          <a:bodyPr>
            <a:normAutofit fontScale="90000"/>
          </a:bodyPr>
          <a:lstStyle/>
          <a:p>
            <a:pPr eaLnBrk="1" hangingPunct="1">
              <a:defRPr/>
            </a:pPr>
            <a:r>
              <a:rPr lang="en-US" dirty="0" smtClean="0"/>
              <a:t>Incidence of Hypertension— </a:t>
            </a:r>
            <a:br>
              <a:rPr lang="en-US" dirty="0" smtClean="0"/>
            </a:br>
            <a:r>
              <a:rPr lang="en-US" dirty="0" smtClean="0"/>
              <a:t>“The Silent Killer”</a:t>
            </a:r>
          </a:p>
        </p:txBody>
      </p:sp>
      <p:sp>
        <p:nvSpPr>
          <p:cNvPr id="6147" name="Rectangle 3"/>
          <p:cNvSpPr>
            <a:spLocks noGrp="1" noChangeArrowheads="1"/>
          </p:cNvSpPr>
          <p:nvPr>
            <p:ph type="body" idx="1"/>
          </p:nvPr>
        </p:nvSpPr>
        <p:spPr/>
        <p:txBody>
          <a:bodyPr/>
          <a:lstStyle/>
          <a:p>
            <a:pPr eaLnBrk="1" hangingPunct="1"/>
            <a:r>
              <a:rPr lang="en-US" dirty="0" smtClean="0"/>
              <a:t>Primary hypertension.</a:t>
            </a:r>
          </a:p>
          <a:p>
            <a:pPr eaLnBrk="1" hangingPunct="1"/>
            <a:r>
              <a:rPr lang="en-US" dirty="0" smtClean="0"/>
              <a:t>Secondary hypertension.</a:t>
            </a:r>
          </a:p>
          <a:p>
            <a:pPr eaLnBrk="1" hangingPunct="1"/>
            <a:r>
              <a:rPr lang="en-US" dirty="0" smtClean="0"/>
              <a:t>About 30% of the adult population of the U.S. has hypertension.</a:t>
            </a:r>
          </a:p>
          <a:p>
            <a:pPr eaLnBrk="1" hangingPunct="1"/>
            <a:r>
              <a:rPr lang="en-US" dirty="0" smtClean="0"/>
              <a:t>About 54% of adults with HTN do not have it under control.</a:t>
            </a:r>
          </a:p>
          <a:p>
            <a:pPr eaLnBrk="1" hangingPunct="1"/>
            <a:r>
              <a:rPr lang="en-US" dirty="0" smtClean="0"/>
              <a:t>Highest prevalence in African Americans and Hispanics.</a:t>
            </a:r>
          </a:p>
        </p:txBody>
      </p:sp>
    </p:spTree>
    <p:extLst>
      <p:ext uri="{BB962C8B-B14F-4D97-AF65-F5344CB8AC3E}">
        <p14:creationId xmlns:p14="http://schemas.microsoft.com/office/powerpoint/2010/main" val="6644592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314325" y="381000"/>
            <a:ext cx="8524875" cy="1152525"/>
          </a:xfrm>
        </p:spPr>
        <p:txBody>
          <a:bodyPr>
            <a:normAutofit fontScale="90000"/>
          </a:bodyPr>
          <a:lstStyle/>
          <a:p>
            <a:pPr eaLnBrk="1" hangingPunct="1">
              <a:defRPr/>
            </a:pPr>
            <a:r>
              <a:rPr lang="en-US" dirty="0" smtClean="0"/>
              <a:t/>
            </a:r>
            <a:br>
              <a:rPr lang="en-US" dirty="0" smtClean="0"/>
            </a:br>
            <a:r>
              <a:rPr lang="en-US" dirty="0" smtClean="0"/>
              <a:t>Factors Involved in the Control of Blood Pressure</a:t>
            </a:r>
          </a:p>
        </p:txBody>
      </p:sp>
      <p:pic>
        <p:nvPicPr>
          <p:cNvPr id="7171" name="Picture 4" descr="E:\Suvarna\Connection\CD\Smeltzer IRDVD\Project SRC\Beta 1\PPT images\figure_32-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50988" y="2120900"/>
            <a:ext cx="6042025" cy="426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7347554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304800" y="533400"/>
            <a:ext cx="8524875" cy="384175"/>
          </a:xfrm>
        </p:spPr>
        <p:txBody>
          <a:bodyPr>
            <a:normAutofit fontScale="90000"/>
          </a:bodyPr>
          <a:lstStyle/>
          <a:p>
            <a:pPr eaLnBrk="1" hangingPunct="1">
              <a:defRPr/>
            </a:pPr>
            <a:r>
              <a:rPr lang="en-US" dirty="0" smtClean="0"/>
              <a:t>Manifestations of Hypertension</a:t>
            </a:r>
          </a:p>
        </p:txBody>
      </p:sp>
      <p:sp>
        <p:nvSpPr>
          <p:cNvPr id="8195" name="Rectangle 3"/>
          <p:cNvSpPr>
            <a:spLocks noGrp="1" noChangeArrowheads="1"/>
          </p:cNvSpPr>
          <p:nvPr>
            <p:ph type="body" idx="1"/>
          </p:nvPr>
        </p:nvSpPr>
        <p:spPr>
          <a:xfrm>
            <a:off x="330200" y="1447800"/>
            <a:ext cx="8613775" cy="4835525"/>
          </a:xfrm>
        </p:spPr>
        <p:txBody>
          <a:bodyPr>
            <a:normAutofit/>
          </a:bodyPr>
          <a:lstStyle/>
          <a:p>
            <a:pPr eaLnBrk="1" hangingPunct="1"/>
            <a:r>
              <a:rPr lang="en-US" dirty="0" smtClean="0"/>
              <a:t>Usually no symptoms other than elevated blood pressure.</a:t>
            </a:r>
          </a:p>
          <a:p>
            <a:pPr eaLnBrk="1" hangingPunct="1"/>
            <a:r>
              <a:rPr lang="en-US" dirty="0" smtClean="0"/>
              <a:t>Symptoms seen related to organ damage are seen late and are serious.</a:t>
            </a:r>
          </a:p>
          <a:p>
            <a:pPr lvl="1" eaLnBrk="1" hangingPunct="1"/>
            <a:r>
              <a:rPr lang="en-US" dirty="0" smtClean="0"/>
              <a:t>Retinal and other eye changes.</a:t>
            </a:r>
          </a:p>
          <a:p>
            <a:pPr lvl="1" eaLnBrk="1" hangingPunct="1"/>
            <a:r>
              <a:rPr lang="en-US" dirty="0" smtClean="0"/>
              <a:t>Renal damage.</a:t>
            </a:r>
          </a:p>
          <a:p>
            <a:pPr lvl="1" eaLnBrk="1" hangingPunct="1"/>
            <a:r>
              <a:rPr lang="en-US" dirty="0" smtClean="0"/>
              <a:t>Myocardial infarction.</a:t>
            </a:r>
          </a:p>
          <a:p>
            <a:pPr lvl="1" eaLnBrk="1" hangingPunct="1"/>
            <a:r>
              <a:rPr lang="en-US" dirty="0" smtClean="0"/>
              <a:t>Cardiac hypertrophy.</a:t>
            </a:r>
          </a:p>
          <a:p>
            <a:pPr lvl="1" eaLnBrk="1" hangingPunct="1"/>
            <a:r>
              <a:rPr lang="en-US" dirty="0" smtClean="0"/>
              <a:t>Stroke.</a:t>
            </a:r>
          </a:p>
        </p:txBody>
      </p:sp>
    </p:spTree>
    <p:extLst>
      <p:ext uri="{BB962C8B-B14F-4D97-AF65-F5344CB8AC3E}">
        <p14:creationId xmlns:p14="http://schemas.microsoft.com/office/powerpoint/2010/main" val="385908036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314325" y="533400"/>
            <a:ext cx="8524875" cy="384175"/>
          </a:xfrm>
        </p:spPr>
        <p:txBody>
          <a:bodyPr>
            <a:normAutofit fontScale="90000"/>
          </a:bodyPr>
          <a:lstStyle/>
          <a:p>
            <a:pPr eaLnBrk="1" hangingPunct="1">
              <a:defRPr/>
            </a:pPr>
            <a:r>
              <a:rPr lang="en-US" dirty="0" smtClean="0"/>
              <a:t>Major Risk Factors </a:t>
            </a:r>
          </a:p>
        </p:txBody>
      </p:sp>
      <p:sp>
        <p:nvSpPr>
          <p:cNvPr id="9219" name="Rectangle 3"/>
          <p:cNvSpPr>
            <a:spLocks noGrp="1" noChangeArrowheads="1"/>
          </p:cNvSpPr>
          <p:nvPr>
            <p:ph type="body" idx="1"/>
          </p:nvPr>
        </p:nvSpPr>
        <p:spPr>
          <a:xfrm>
            <a:off x="301625" y="1600200"/>
            <a:ext cx="8613775" cy="4441825"/>
          </a:xfrm>
        </p:spPr>
        <p:txBody>
          <a:bodyPr>
            <a:normAutofit/>
          </a:bodyPr>
          <a:lstStyle/>
          <a:p>
            <a:pPr eaLnBrk="1" hangingPunct="1">
              <a:lnSpc>
                <a:spcPct val="80000"/>
              </a:lnSpc>
            </a:pPr>
            <a:r>
              <a:rPr lang="en-US" dirty="0" smtClean="0"/>
              <a:t>Hypertension.</a:t>
            </a:r>
          </a:p>
          <a:p>
            <a:pPr eaLnBrk="1" hangingPunct="1">
              <a:lnSpc>
                <a:spcPct val="80000"/>
              </a:lnSpc>
            </a:pPr>
            <a:r>
              <a:rPr lang="en-US" dirty="0" smtClean="0"/>
              <a:t>Smoking.</a:t>
            </a:r>
          </a:p>
          <a:p>
            <a:pPr eaLnBrk="1" hangingPunct="1">
              <a:lnSpc>
                <a:spcPct val="80000"/>
              </a:lnSpc>
            </a:pPr>
            <a:r>
              <a:rPr lang="en-US" dirty="0" smtClean="0"/>
              <a:t>Obesity.</a:t>
            </a:r>
          </a:p>
          <a:p>
            <a:pPr eaLnBrk="1" hangingPunct="1">
              <a:lnSpc>
                <a:spcPct val="80000"/>
              </a:lnSpc>
            </a:pPr>
            <a:r>
              <a:rPr lang="en-US" dirty="0" smtClean="0"/>
              <a:t>Physical inactivity.</a:t>
            </a:r>
          </a:p>
          <a:p>
            <a:pPr eaLnBrk="1" hangingPunct="1">
              <a:lnSpc>
                <a:spcPct val="80000"/>
              </a:lnSpc>
            </a:pPr>
            <a:r>
              <a:rPr lang="en-US" dirty="0" smtClean="0"/>
              <a:t>Dyslipidemia.</a:t>
            </a:r>
          </a:p>
          <a:p>
            <a:pPr eaLnBrk="1" hangingPunct="1">
              <a:lnSpc>
                <a:spcPct val="80000"/>
              </a:lnSpc>
            </a:pPr>
            <a:r>
              <a:rPr lang="en-US" dirty="0" smtClean="0"/>
              <a:t>Diabetes mellitus.</a:t>
            </a:r>
          </a:p>
          <a:p>
            <a:pPr eaLnBrk="1" hangingPunct="1">
              <a:lnSpc>
                <a:spcPct val="80000"/>
              </a:lnSpc>
            </a:pPr>
            <a:r>
              <a:rPr lang="en-US" dirty="0" err="1" smtClean="0"/>
              <a:t>Microalbuminuria</a:t>
            </a:r>
            <a:r>
              <a:rPr lang="en-US" dirty="0" smtClean="0"/>
              <a:t> or GFR &lt;60 mL/min.</a:t>
            </a:r>
          </a:p>
          <a:p>
            <a:pPr eaLnBrk="1" hangingPunct="1">
              <a:lnSpc>
                <a:spcPct val="80000"/>
              </a:lnSpc>
            </a:pPr>
            <a:r>
              <a:rPr lang="en-US" dirty="0" smtClean="0"/>
              <a:t>Older age.</a:t>
            </a:r>
          </a:p>
          <a:p>
            <a:pPr eaLnBrk="1" hangingPunct="1">
              <a:lnSpc>
                <a:spcPct val="80000"/>
              </a:lnSpc>
            </a:pPr>
            <a:r>
              <a:rPr lang="en-US" dirty="0" smtClean="0"/>
              <a:t>Family history.</a:t>
            </a:r>
          </a:p>
        </p:txBody>
      </p:sp>
    </p:spTree>
    <p:extLst>
      <p:ext uri="{BB962C8B-B14F-4D97-AF65-F5344CB8AC3E}">
        <p14:creationId xmlns:p14="http://schemas.microsoft.com/office/powerpoint/2010/main" val="285283327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381000" y="533400"/>
            <a:ext cx="8524875" cy="417512"/>
          </a:xfrm>
        </p:spPr>
        <p:txBody>
          <a:bodyPr>
            <a:normAutofit fontScale="90000"/>
          </a:bodyPr>
          <a:lstStyle/>
          <a:p>
            <a:pPr eaLnBrk="1" hangingPunct="1">
              <a:defRPr/>
            </a:pPr>
            <a:r>
              <a:rPr lang="en-US" dirty="0" smtClean="0"/>
              <a:t>Patient Assessment</a:t>
            </a:r>
          </a:p>
        </p:txBody>
      </p:sp>
      <p:sp>
        <p:nvSpPr>
          <p:cNvPr id="10243" name="Rectangle 3"/>
          <p:cNvSpPr>
            <a:spLocks noGrp="1" noChangeArrowheads="1"/>
          </p:cNvSpPr>
          <p:nvPr>
            <p:ph type="body" idx="1"/>
          </p:nvPr>
        </p:nvSpPr>
        <p:spPr>
          <a:xfrm>
            <a:off x="301625" y="1524000"/>
            <a:ext cx="8613775" cy="5102225"/>
          </a:xfrm>
        </p:spPr>
        <p:txBody>
          <a:bodyPr/>
          <a:lstStyle/>
          <a:p>
            <a:pPr eaLnBrk="1" hangingPunct="1"/>
            <a:r>
              <a:rPr lang="en-US" dirty="0" smtClean="0"/>
              <a:t>History and physical examination.</a:t>
            </a:r>
          </a:p>
          <a:p>
            <a:pPr eaLnBrk="1" hangingPunct="1"/>
            <a:r>
              <a:rPr lang="en-US" dirty="0" smtClean="0"/>
              <a:t>Laboratory tests.</a:t>
            </a:r>
          </a:p>
          <a:p>
            <a:pPr lvl="1" eaLnBrk="1" hangingPunct="1"/>
            <a:r>
              <a:rPr lang="en-US" dirty="0" smtClean="0"/>
              <a:t>Urinalysis.</a:t>
            </a:r>
          </a:p>
          <a:p>
            <a:pPr lvl="1" eaLnBrk="1" hangingPunct="1"/>
            <a:r>
              <a:rPr lang="en-US" dirty="0" smtClean="0"/>
              <a:t>Blood chemistry.</a:t>
            </a:r>
          </a:p>
          <a:p>
            <a:pPr lvl="1" eaLnBrk="1" hangingPunct="1"/>
            <a:r>
              <a:rPr lang="en-US" dirty="0" smtClean="0"/>
              <a:t>Cholesterol levels.</a:t>
            </a:r>
          </a:p>
          <a:p>
            <a:pPr eaLnBrk="1" hangingPunct="1"/>
            <a:r>
              <a:rPr lang="en-US" dirty="0" smtClean="0"/>
              <a:t>ECG.</a:t>
            </a:r>
          </a:p>
        </p:txBody>
      </p:sp>
    </p:spTree>
    <p:extLst>
      <p:ext uri="{BB962C8B-B14F-4D97-AF65-F5344CB8AC3E}">
        <p14:creationId xmlns:p14="http://schemas.microsoft.com/office/powerpoint/2010/main" val="428355160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314325" y="381000"/>
            <a:ext cx="8524875" cy="417512"/>
          </a:xfrm>
        </p:spPr>
        <p:txBody>
          <a:bodyPr>
            <a:normAutofit fontScale="90000"/>
          </a:bodyPr>
          <a:lstStyle/>
          <a:p>
            <a:pPr>
              <a:defRPr/>
            </a:pPr>
            <a:r>
              <a:rPr lang="en-US" dirty="0" smtClean="0"/>
              <a:t>Medical Management</a:t>
            </a:r>
          </a:p>
        </p:txBody>
      </p:sp>
      <p:sp>
        <p:nvSpPr>
          <p:cNvPr id="11267" name="Content Placeholder 2"/>
          <p:cNvSpPr>
            <a:spLocks noGrp="1"/>
          </p:cNvSpPr>
          <p:nvPr>
            <p:ph idx="1"/>
          </p:nvPr>
        </p:nvSpPr>
        <p:spPr>
          <a:xfrm>
            <a:off x="304800" y="1447800"/>
            <a:ext cx="8613775" cy="5178425"/>
          </a:xfrm>
        </p:spPr>
        <p:txBody>
          <a:bodyPr>
            <a:normAutofit/>
          </a:bodyPr>
          <a:lstStyle/>
          <a:p>
            <a:r>
              <a:rPr lang="en-US" dirty="0" smtClean="0"/>
              <a:t>Lifestyle modifications.</a:t>
            </a:r>
          </a:p>
          <a:p>
            <a:pPr lvl="1"/>
            <a:r>
              <a:rPr lang="en-US" dirty="0" smtClean="0"/>
              <a:t>Weight reduction.</a:t>
            </a:r>
          </a:p>
          <a:p>
            <a:pPr lvl="1"/>
            <a:r>
              <a:rPr lang="en-US" dirty="0" smtClean="0"/>
              <a:t>DASH diet, decreased Na intake.</a:t>
            </a:r>
          </a:p>
          <a:p>
            <a:pPr lvl="1"/>
            <a:r>
              <a:rPr lang="en-US" dirty="0" smtClean="0"/>
              <a:t>Physical activity.</a:t>
            </a:r>
          </a:p>
          <a:p>
            <a:pPr lvl="1"/>
            <a:r>
              <a:rPr lang="en-US" dirty="0" smtClean="0"/>
              <a:t>Moderate alcohol consumption.</a:t>
            </a:r>
          </a:p>
          <a:p>
            <a:r>
              <a:rPr lang="en-US" dirty="0" smtClean="0"/>
              <a:t>Medication therapy.</a:t>
            </a:r>
          </a:p>
          <a:p>
            <a:pPr lvl="1"/>
            <a:r>
              <a:rPr lang="en-US" dirty="0" smtClean="0"/>
              <a:t>Diuretics, beta-blockers, alpha</a:t>
            </a:r>
            <a:r>
              <a:rPr lang="en-US" baseline="-25000" dirty="0" smtClean="0"/>
              <a:t>1</a:t>
            </a:r>
            <a:r>
              <a:rPr lang="en-US" dirty="0" smtClean="0"/>
              <a:t>-blockers, combined alpha- and beta-blockers, vasodilators, ACE inhibitors, ARBs, </a:t>
            </a:r>
            <a:r>
              <a:rPr lang="en-US" dirty="0" err="1" smtClean="0"/>
              <a:t>Ca</a:t>
            </a:r>
            <a:r>
              <a:rPr lang="en-US" dirty="0" smtClean="0"/>
              <a:t> channel blockers, </a:t>
            </a:r>
            <a:r>
              <a:rPr lang="en-US" dirty="0" err="1" smtClean="0"/>
              <a:t>dihydropyridines</a:t>
            </a:r>
            <a:r>
              <a:rPr lang="en-US" dirty="0" smtClean="0"/>
              <a:t> (CCB), and direct renin inhibitors.</a:t>
            </a:r>
          </a:p>
        </p:txBody>
      </p:sp>
    </p:spTree>
    <p:extLst>
      <p:ext uri="{BB962C8B-B14F-4D97-AF65-F5344CB8AC3E}">
        <p14:creationId xmlns:p14="http://schemas.microsoft.com/office/powerpoint/2010/main" val="25646228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651</TotalTime>
  <Words>1859</Words>
  <Application>Microsoft Office PowerPoint</Application>
  <PresentationFormat>On-screen Show (4:3)</PresentationFormat>
  <Paragraphs>183</Paragraphs>
  <Slides>34</Slides>
  <Notes>1</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Office Theme</vt:lpstr>
      <vt:lpstr>Hypertension </vt:lpstr>
      <vt:lpstr>Hypertension </vt:lpstr>
      <vt:lpstr>Classification of Blood Pressure for Adults Age 18 Years and Older</vt:lpstr>
      <vt:lpstr>Incidence of Hypertension—  “The Silent Killer”</vt:lpstr>
      <vt:lpstr> Factors Involved in the Control of Blood Pressure</vt:lpstr>
      <vt:lpstr>Manifestations of Hypertension</vt:lpstr>
      <vt:lpstr>Major Risk Factors </vt:lpstr>
      <vt:lpstr>Patient Assessment</vt:lpstr>
      <vt:lpstr>Medical Management</vt:lpstr>
      <vt:lpstr>Medication Treatment</vt:lpstr>
      <vt:lpstr>Nursing History and Assessment</vt:lpstr>
      <vt:lpstr>Nursing Diagnoses</vt:lpstr>
      <vt:lpstr>Collaborative Problems and Potential Complications</vt:lpstr>
      <vt:lpstr>Planning and Goals</vt:lpstr>
      <vt:lpstr>Interventions</vt:lpstr>
      <vt:lpstr>EVP</vt:lpstr>
      <vt:lpstr>EVP</vt:lpstr>
      <vt:lpstr>Recommendation on Laboratory Testing</vt:lpstr>
      <vt:lpstr>Recommendation on Cardiovascular Disease Risk Assessment</vt:lpstr>
      <vt:lpstr>Recommendation on Drug Classes to be Used as First-line Agents</vt:lpstr>
      <vt:lpstr>Recommendation on Combination Therapy</vt:lpstr>
      <vt:lpstr>Recommendation on Target Blood Pressure</vt:lpstr>
      <vt:lpstr>Recommendation on Frequency of Assessment</vt:lpstr>
      <vt:lpstr>Recommendation on Treatment by Nonphysician Professionals</vt:lpstr>
      <vt:lpstr>Evaluation</vt:lpstr>
      <vt:lpstr>Evaluation (cont’d)</vt:lpstr>
      <vt:lpstr>Gerontologic Considerations</vt:lpstr>
      <vt:lpstr>Hypertensive Crises</vt:lpstr>
      <vt:lpstr>Hypertensive Emergency</vt:lpstr>
      <vt:lpstr>Hypertensive Urgency</vt:lpstr>
      <vt:lpstr>Case Study</vt:lpstr>
      <vt:lpstr>Case Study</vt:lpstr>
      <vt:lpstr>Case Study</vt:lpstr>
      <vt:lpstr>Case Study</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Cardiovascular</dc:title>
  <dc:creator>Windows User</dc:creator>
  <cp:lastModifiedBy>Windows User</cp:lastModifiedBy>
  <cp:revision>65</cp:revision>
  <dcterms:created xsi:type="dcterms:W3CDTF">2022-07-23T21:33:59Z</dcterms:created>
  <dcterms:modified xsi:type="dcterms:W3CDTF">2022-07-31T03:24:25Z</dcterms:modified>
</cp:coreProperties>
</file>