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3" r:id="rId1"/>
  </p:sldMasterIdLst>
  <p:notesMasterIdLst>
    <p:notesMasterId r:id="rId22"/>
  </p:notesMasterIdLst>
  <p:handoutMasterIdLst>
    <p:handoutMasterId r:id="rId23"/>
  </p:handoutMasterIdLst>
  <p:sldIdLst>
    <p:sldId id="256" r:id="rId2"/>
    <p:sldId id="259" r:id="rId3"/>
    <p:sldId id="295" r:id="rId4"/>
    <p:sldId id="296" r:id="rId5"/>
    <p:sldId id="297" r:id="rId6"/>
    <p:sldId id="298" r:id="rId7"/>
    <p:sldId id="299" r:id="rId8"/>
    <p:sldId id="310" r:id="rId9"/>
    <p:sldId id="300" r:id="rId10"/>
    <p:sldId id="311" r:id="rId11"/>
    <p:sldId id="301" r:id="rId12"/>
    <p:sldId id="302" r:id="rId13"/>
    <p:sldId id="304" r:id="rId14"/>
    <p:sldId id="303" r:id="rId15"/>
    <p:sldId id="305" r:id="rId16"/>
    <p:sldId id="306" r:id="rId17"/>
    <p:sldId id="307" r:id="rId18"/>
    <p:sldId id="308" r:id="rId19"/>
    <p:sldId id="309" r:id="rId20"/>
    <p:sldId id="294" r:id="rId2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E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78713" autoAdjust="0"/>
  </p:normalViewPr>
  <p:slideViewPr>
    <p:cSldViewPr snapToGrid="0" snapToObjects="1">
      <p:cViewPr varScale="1">
        <p:scale>
          <a:sx n="86" d="100"/>
          <a:sy n="86" d="100"/>
        </p:scale>
        <p:origin x="-684" y="-78"/>
      </p:cViewPr>
      <p:guideLst>
        <p:guide orient="horz" pos="2160"/>
        <p:guide pos="2880"/>
      </p:guideLst>
    </p:cSldViewPr>
  </p:slideViewPr>
  <p:outlineViewPr>
    <p:cViewPr>
      <p:scale>
        <a:sx n="33" d="100"/>
        <a:sy n="33" d="100"/>
      </p:scale>
      <p:origin x="0" y="4595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143C67-0DAA-4B0D-BA8F-80BE783CEC98}" type="doc">
      <dgm:prSet loTypeId="urn:microsoft.com/office/officeart/2005/8/layout/funnel1" loCatId="process" qsTypeId="urn:microsoft.com/office/officeart/2005/8/quickstyle/simple1#1" qsCatId="simple" csTypeId="urn:microsoft.com/office/officeart/2005/8/colors/colorful5" csCatId="colorful" phldr="1"/>
      <dgm:spPr/>
      <dgm:t>
        <a:bodyPr/>
        <a:lstStyle/>
        <a:p>
          <a:endParaRPr lang="en-US"/>
        </a:p>
      </dgm:t>
    </dgm:pt>
    <dgm:pt modelId="{00DBB031-2053-404F-9F44-8A5CBAA18F3E}">
      <dgm:prSet phldrT="[Text]" custT="1"/>
      <dgm:spPr/>
      <dgm:t>
        <a:bodyPr/>
        <a:lstStyle/>
        <a:p>
          <a:r>
            <a:rPr lang="en-US" sz="1800" dirty="0" smtClean="0">
              <a:solidFill>
                <a:srgbClr val="000000"/>
              </a:solidFill>
              <a:effectLst>
                <a:outerShdw blurRad="38100" dist="38100" dir="2700000" algn="tl">
                  <a:srgbClr val="000000">
                    <a:alpha val="43137"/>
                  </a:srgbClr>
                </a:outerShdw>
              </a:effectLst>
            </a:rPr>
            <a:t>Affective</a:t>
          </a:r>
          <a:endParaRPr lang="en-US" sz="1800" dirty="0">
            <a:solidFill>
              <a:srgbClr val="000000"/>
            </a:solidFill>
            <a:effectLst>
              <a:outerShdw blurRad="38100" dist="38100" dir="2700000" algn="tl">
                <a:srgbClr val="000000">
                  <a:alpha val="43137"/>
                </a:srgbClr>
              </a:outerShdw>
            </a:effectLst>
          </a:endParaRPr>
        </a:p>
      </dgm:t>
    </dgm:pt>
    <dgm:pt modelId="{3D65D480-EAE1-484A-A4F7-7AEBC605ADA0}" type="parTrans" cxnId="{BC018AD7-BD12-463D-8DD2-70CE2909DF6E}">
      <dgm:prSet/>
      <dgm:spPr/>
      <dgm:t>
        <a:bodyPr/>
        <a:lstStyle/>
        <a:p>
          <a:endParaRPr lang="en-US">
            <a:effectLst>
              <a:outerShdw blurRad="38100" dist="38100" dir="2700000" algn="tl">
                <a:srgbClr val="000000">
                  <a:alpha val="43137"/>
                </a:srgbClr>
              </a:outerShdw>
            </a:effectLst>
          </a:endParaRPr>
        </a:p>
      </dgm:t>
    </dgm:pt>
    <dgm:pt modelId="{CC5E30E0-6660-4D9B-BDFD-6D34F16CADD0}" type="sibTrans" cxnId="{BC018AD7-BD12-463D-8DD2-70CE2909DF6E}">
      <dgm:prSet/>
      <dgm:spPr/>
      <dgm:t>
        <a:bodyPr/>
        <a:lstStyle/>
        <a:p>
          <a:endParaRPr lang="en-US">
            <a:effectLst>
              <a:outerShdw blurRad="38100" dist="38100" dir="2700000" algn="tl">
                <a:srgbClr val="000000">
                  <a:alpha val="43137"/>
                </a:srgbClr>
              </a:outerShdw>
            </a:effectLst>
          </a:endParaRPr>
        </a:p>
      </dgm:t>
    </dgm:pt>
    <dgm:pt modelId="{2484C45A-3F4A-4DA5-8987-59BBF77B03B9}">
      <dgm:prSet phldrT="[Text]" custT="1"/>
      <dgm:spPr>
        <a:solidFill>
          <a:schemeClr val="accent6">
            <a:lumMod val="40000"/>
            <a:lumOff val="60000"/>
          </a:schemeClr>
        </a:solidFill>
      </dgm:spPr>
      <dgm:t>
        <a:bodyPr/>
        <a:lstStyle/>
        <a:p>
          <a:r>
            <a:rPr lang="en-US" sz="1800" dirty="0" smtClean="0">
              <a:solidFill>
                <a:schemeClr val="bg1"/>
              </a:solidFill>
              <a:effectLst>
                <a:outerShdw blurRad="38100" dist="38100" dir="2700000" algn="tl">
                  <a:srgbClr val="000000">
                    <a:alpha val="43137"/>
                  </a:srgbClr>
                </a:outerShdw>
              </a:effectLst>
            </a:rPr>
            <a:t>Cognitive</a:t>
          </a:r>
          <a:endParaRPr lang="en-US" sz="1800" dirty="0">
            <a:solidFill>
              <a:schemeClr val="bg1"/>
            </a:solidFill>
            <a:effectLst>
              <a:outerShdw blurRad="38100" dist="38100" dir="2700000" algn="tl">
                <a:srgbClr val="000000">
                  <a:alpha val="43137"/>
                </a:srgbClr>
              </a:outerShdw>
            </a:effectLst>
          </a:endParaRPr>
        </a:p>
      </dgm:t>
    </dgm:pt>
    <dgm:pt modelId="{28B0BBFE-71D3-4E26-BFF0-EED6E3EC683F}" type="parTrans" cxnId="{2B2C3299-32FB-4405-BD18-C174D6FAF903}">
      <dgm:prSet/>
      <dgm:spPr/>
      <dgm:t>
        <a:bodyPr/>
        <a:lstStyle/>
        <a:p>
          <a:endParaRPr lang="en-US">
            <a:effectLst>
              <a:outerShdw blurRad="38100" dist="38100" dir="2700000" algn="tl">
                <a:srgbClr val="000000">
                  <a:alpha val="43137"/>
                </a:srgbClr>
              </a:outerShdw>
            </a:effectLst>
          </a:endParaRPr>
        </a:p>
      </dgm:t>
    </dgm:pt>
    <dgm:pt modelId="{5D26F258-C543-4501-813F-6C80C1350FF7}" type="sibTrans" cxnId="{2B2C3299-32FB-4405-BD18-C174D6FAF903}">
      <dgm:prSet/>
      <dgm:spPr/>
      <dgm:t>
        <a:bodyPr/>
        <a:lstStyle/>
        <a:p>
          <a:endParaRPr lang="en-US">
            <a:effectLst>
              <a:outerShdw blurRad="38100" dist="38100" dir="2700000" algn="tl">
                <a:srgbClr val="000000">
                  <a:alpha val="43137"/>
                </a:srgbClr>
              </a:outerShdw>
            </a:effectLst>
          </a:endParaRPr>
        </a:p>
      </dgm:t>
    </dgm:pt>
    <dgm:pt modelId="{BD338905-1F75-454E-9A35-E125FA6C7458}">
      <dgm:prSet phldrT="[Text]" custT="1"/>
      <dgm:spPr/>
      <dgm:t>
        <a:bodyPr/>
        <a:lstStyle/>
        <a:p>
          <a:r>
            <a:rPr lang="en-US" sz="1800" dirty="0" smtClean="0">
              <a:solidFill>
                <a:srgbClr val="000000"/>
              </a:solidFill>
              <a:effectLst>
                <a:outerShdw blurRad="38100" dist="38100" dir="2700000" algn="tl">
                  <a:srgbClr val="000000">
                    <a:alpha val="43137"/>
                  </a:srgbClr>
                </a:outerShdw>
              </a:effectLst>
            </a:rPr>
            <a:t>Behavioral</a:t>
          </a:r>
          <a:endParaRPr lang="en-US" sz="1800" dirty="0">
            <a:solidFill>
              <a:srgbClr val="000000"/>
            </a:solidFill>
            <a:effectLst>
              <a:outerShdw blurRad="38100" dist="38100" dir="2700000" algn="tl">
                <a:srgbClr val="000000">
                  <a:alpha val="43137"/>
                </a:srgbClr>
              </a:outerShdw>
            </a:effectLst>
          </a:endParaRPr>
        </a:p>
      </dgm:t>
    </dgm:pt>
    <dgm:pt modelId="{9441C63A-850C-423D-B852-42DC2996307C}" type="parTrans" cxnId="{D82D1579-D930-4BBF-A7CF-DF3052303C29}">
      <dgm:prSet/>
      <dgm:spPr/>
      <dgm:t>
        <a:bodyPr/>
        <a:lstStyle/>
        <a:p>
          <a:endParaRPr lang="en-US">
            <a:effectLst>
              <a:outerShdw blurRad="38100" dist="38100" dir="2700000" algn="tl">
                <a:srgbClr val="000000">
                  <a:alpha val="43137"/>
                </a:srgbClr>
              </a:outerShdw>
            </a:effectLst>
          </a:endParaRPr>
        </a:p>
      </dgm:t>
    </dgm:pt>
    <dgm:pt modelId="{6E6024F5-A0AD-4A92-9BAA-DFB370E6C07B}" type="sibTrans" cxnId="{D82D1579-D930-4BBF-A7CF-DF3052303C29}">
      <dgm:prSet/>
      <dgm:spPr/>
      <dgm:t>
        <a:bodyPr/>
        <a:lstStyle/>
        <a:p>
          <a:endParaRPr lang="en-US">
            <a:effectLst>
              <a:outerShdw blurRad="38100" dist="38100" dir="2700000" algn="tl">
                <a:srgbClr val="000000">
                  <a:alpha val="43137"/>
                </a:srgbClr>
              </a:outerShdw>
            </a:effectLst>
          </a:endParaRPr>
        </a:p>
      </dgm:t>
    </dgm:pt>
    <dgm:pt modelId="{0C7632A7-0A43-4BD7-9FD3-C08BDB9392F2}">
      <dgm:prSet phldrT="[Text]"/>
      <dgm:spPr/>
      <dgm:t>
        <a:bodyPr/>
        <a:lstStyle/>
        <a:p>
          <a:r>
            <a:rPr lang="en-US" dirty="0" smtClean="0">
              <a:effectLst>
                <a:outerShdw blurRad="38100" dist="38100" dir="2700000" algn="tl">
                  <a:srgbClr val="000000">
                    <a:alpha val="43137"/>
                  </a:srgbClr>
                </a:outerShdw>
              </a:effectLst>
            </a:rPr>
            <a:t>Attitude</a:t>
          </a:r>
          <a:endParaRPr lang="en-US" dirty="0">
            <a:effectLst>
              <a:outerShdw blurRad="38100" dist="38100" dir="2700000" algn="tl">
                <a:srgbClr val="000000">
                  <a:alpha val="43137"/>
                </a:srgbClr>
              </a:outerShdw>
            </a:effectLst>
          </a:endParaRPr>
        </a:p>
      </dgm:t>
    </dgm:pt>
    <dgm:pt modelId="{D423B9EA-D7BA-4BFE-97C0-B295D221AEDA}" type="parTrans" cxnId="{A7173262-C4D4-41AB-B690-4EA07702171B}">
      <dgm:prSet/>
      <dgm:spPr/>
      <dgm:t>
        <a:bodyPr/>
        <a:lstStyle/>
        <a:p>
          <a:endParaRPr lang="en-US">
            <a:effectLst>
              <a:outerShdw blurRad="38100" dist="38100" dir="2700000" algn="tl">
                <a:srgbClr val="000000">
                  <a:alpha val="43137"/>
                </a:srgbClr>
              </a:outerShdw>
            </a:effectLst>
          </a:endParaRPr>
        </a:p>
      </dgm:t>
    </dgm:pt>
    <dgm:pt modelId="{94A622F8-6758-41BB-A17A-3108FB0AF704}" type="sibTrans" cxnId="{A7173262-C4D4-41AB-B690-4EA07702171B}">
      <dgm:prSet/>
      <dgm:spPr/>
      <dgm:t>
        <a:bodyPr/>
        <a:lstStyle/>
        <a:p>
          <a:endParaRPr lang="en-US">
            <a:effectLst>
              <a:outerShdw blurRad="38100" dist="38100" dir="2700000" algn="tl">
                <a:srgbClr val="000000">
                  <a:alpha val="43137"/>
                </a:srgbClr>
              </a:outerShdw>
            </a:effectLst>
          </a:endParaRPr>
        </a:p>
      </dgm:t>
    </dgm:pt>
    <dgm:pt modelId="{9FF436B2-8933-4258-9C80-39DC31F2D782}" type="pres">
      <dgm:prSet presAssocID="{53143C67-0DAA-4B0D-BA8F-80BE783CEC98}" presName="Name0" presStyleCnt="0">
        <dgm:presLayoutVars>
          <dgm:chMax val="4"/>
          <dgm:resizeHandles val="exact"/>
        </dgm:presLayoutVars>
      </dgm:prSet>
      <dgm:spPr/>
      <dgm:t>
        <a:bodyPr/>
        <a:lstStyle/>
        <a:p>
          <a:endParaRPr lang="en-US"/>
        </a:p>
      </dgm:t>
    </dgm:pt>
    <dgm:pt modelId="{B3F3EEC3-BB5E-4EAE-8B67-28022E79CAD4}" type="pres">
      <dgm:prSet presAssocID="{53143C67-0DAA-4B0D-BA8F-80BE783CEC98}" presName="ellipse" presStyleLbl="trBgShp" presStyleIdx="0" presStyleCnt="1"/>
      <dgm:spPr>
        <a:solidFill>
          <a:srgbClr val="336699">
            <a:alpha val="53000"/>
          </a:srgbClr>
        </a:solidFill>
      </dgm:spPr>
    </dgm:pt>
    <dgm:pt modelId="{95218064-B2BD-45B3-B56E-8DB9B26D532D}" type="pres">
      <dgm:prSet presAssocID="{53143C67-0DAA-4B0D-BA8F-80BE783CEC98}" presName="arrow1" presStyleLbl="fgShp" presStyleIdx="0" presStyleCnt="1"/>
      <dgm:spPr>
        <a:solidFill>
          <a:srgbClr val="336699"/>
        </a:solidFill>
      </dgm:spPr>
    </dgm:pt>
    <dgm:pt modelId="{B71E9A82-2A0A-4C2C-935A-2ED5D462ED53}" type="pres">
      <dgm:prSet presAssocID="{53143C67-0DAA-4B0D-BA8F-80BE783CEC98}" presName="rectangle" presStyleLbl="revTx" presStyleIdx="0" presStyleCnt="1">
        <dgm:presLayoutVars>
          <dgm:bulletEnabled val="1"/>
        </dgm:presLayoutVars>
      </dgm:prSet>
      <dgm:spPr/>
      <dgm:t>
        <a:bodyPr/>
        <a:lstStyle/>
        <a:p>
          <a:endParaRPr lang="en-US"/>
        </a:p>
      </dgm:t>
    </dgm:pt>
    <dgm:pt modelId="{E3095114-72A8-4B3D-AD35-4CF2F5ECBFCC}" type="pres">
      <dgm:prSet presAssocID="{2484C45A-3F4A-4DA5-8987-59BBF77B03B9}" presName="item1" presStyleLbl="node1" presStyleIdx="0" presStyleCnt="3" custScaleX="151881">
        <dgm:presLayoutVars>
          <dgm:bulletEnabled val="1"/>
        </dgm:presLayoutVars>
      </dgm:prSet>
      <dgm:spPr/>
      <dgm:t>
        <a:bodyPr/>
        <a:lstStyle/>
        <a:p>
          <a:endParaRPr lang="en-US"/>
        </a:p>
      </dgm:t>
    </dgm:pt>
    <dgm:pt modelId="{B97333A1-3002-481E-BB67-A0DBF8295FFE}" type="pres">
      <dgm:prSet presAssocID="{BD338905-1F75-454E-9A35-E125FA6C7458}" presName="item2" presStyleLbl="node1" presStyleIdx="1" presStyleCnt="3" custScaleX="147805" custLinFactNeighborX="-12791" custLinFactNeighborY="8103">
        <dgm:presLayoutVars>
          <dgm:bulletEnabled val="1"/>
        </dgm:presLayoutVars>
      </dgm:prSet>
      <dgm:spPr/>
      <dgm:t>
        <a:bodyPr/>
        <a:lstStyle/>
        <a:p>
          <a:endParaRPr lang="en-US"/>
        </a:p>
      </dgm:t>
    </dgm:pt>
    <dgm:pt modelId="{9131C85E-61FA-4D8A-AD64-55BFF6821477}" type="pres">
      <dgm:prSet presAssocID="{0C7632A7-0A43-4BD7-9FD3-C08BDB9392F2}" presName="item3" presStyleLbl="node1" presStyleIdx="2" presStyleCnt="3" custScaleX="140626">
        <dgm:presLayoutVars>
          <dgm:bulletEnabled val="1"/>
        </dgm:presLayoutVars>
      </dgm:prSet>
      <dgm:spPr/>
      <dgm:t>
        <a:bodyPr/>
        <a:lstStyle/>
        <a:p>
          <a:endParaRPr lang="en-US"/>
        </a:p>
      </dgm:t>
    </dgm:pt>
    <dgm:pt modelId="{D48202C2-1942-4B56-87D1-D51AFD125F48}" type="pres">
      <dgm:prSet presAssocID="{53143C67-0DAA-4B0D-BA8F-80BE783CEC98}" presName="funnel" presStyleLbl="trAlignAcc1" presStyleIdx="0" presStyleCnt="1" custScaleX="149709" custScaleY="112763" custLinFactNeighborX="1414" custLinFactNeighborY="17345"/>
      <dgm:spPr>
        <a:solidFill>
          <a:schemeClr val="lt1">
            <a:hueOff val="0"/>
            <a:satOff val="0"/>
            <a:lumOff val="0"/>
            <a:alpha val="15000"/>
          </a:schemeClr>
        </a:solidFill>
      </dgm:spPr>
    </dgm:pt>
  </dgm:ptLst>
  <dgm:cxnLst>
    <dgm:cxn modelId="{6D7C23CE-B598-7F40-ACA2-E4C82543A92F}" type="presOf" srcId="{0C7632A7-0A43-4BD7-9FD3-C08BDB9392F2}" destId="{B71E9A82-2A0A-4C2C-935A-2ED5D462ED53}" srcOrd="0" destOrd="0" presId="urn:microsoft.com/office/officeart/2005/8/layout/funnel1"/>
    <dgm:cxn modelId="{D82D1579-D930-4BBF-A7CF-DF3052303C29}" srcId="{53143C67-0DAA-4B0D-BA8F-80BE783CEC98}" destId="{BD338905-1F75-454E-9A35-E125FA6C7458}" srcOrd="2" destOrd="0" parTransId="{9441C63A-850C-423D-B852-42DC2996307C}" sibTransId="{6E6024F5-A0AD-4A92-9BAA-DFB370E6C07B}"/>
    <dgm:cxn modelId="{2E2C5BEA-6856-CC4C-99CF-61A15EA19B57}" type="presOf" srcId="{2484C45A-3F4A-4DA5-8987-59BBF77B03B9}" destId="{B97333A1-3002-481E-BB67-A0DBF8295FFE}" srcOrd="0" destOrd="0" presId="urn:microsoft.com/office/officeart/2005/8/layout/funnel1"/>
    <dgm:cxn modelId="{BC018AD7-BD12-463D-8DD2-70CE2909DF6E}" srcId="{53143C67-0DAA-4B0D-BA8F-80BE783CEC98}" destId="{00DBB031-2053-404F-9F44-8A5CBAA18F3E}" srcOrd="0" destOrd="0" parTransId="{3D65D480-EAE1-484A-A4F7-7AEBC605ADA0}" sibTransId="{CC5E30E0-6660-4D9B-BDFD-6D34F16CADD0}"/>
    <dgm:cxn modelId="{C9AEAA65-8DDA-B849-BE06-1E13041779AA}" type="presOf" srcId="{BD338905-1F75-454E-9A35-E125FA6C7458}" destId="{E3095114-72A8-4B3D-AD35-4CF2F5ECBFCC}" srcOrd="0" destOrd="0" presId="urn:microsoft.com/office/officeart/2005/8/layout/funnel1"/>
    <dgm:cxn modelId="{C358A17A-6C26-9349-B5E7-9D647B3D1DE8}" type="presOf" srcId="{53143C67-0DAA-4B0D-BA8F-80BE783CEC98}" destId="{9FF436B2-8933-4258-9C80-39DC31F2D782}" srcOrd="0" destOrd="0" presId="urn:microsoft.com/office/officeart/2005/8/layout/funnel1"/>
    <dgm:cxn modelId="{89CF7805-3787-0A4E-8793-8798CCCDEF81}" type="presOf" srcId="{00DBB031-2053-404F-9F44-8A5CBAA18F3E}" destId="{9131C85E-61FA-4D8A-AD64-55BFF6821477}" srcOrd="0" destOrd="0" presId="urn:microsoft.com/office/officeart/2005/8/layout/funnel1"/>
    <dgm:cxn modelId="{A7173262-C4D4-41AB-B690-4EA07702171B}" srcId="{53143C67-0DAA-4B0D-BA8F-80BE783CEC98}" destId="{0C7632A7-0A43-4BD7-9FD3-C08BDB9392F2}" srcOrd="3" destOrd="0" parTransId="{D423B9EA-D7BA-4BFE-97C0-B295D221AEDA}" sibTransId="{94A622F8-6758-41BB-A17A-3108FB0AF704}"/>
    <dgm:cxn modelId="{2B2C3299-32FB-4405-BD18-C174D6FAF903}" srcId="{53143C67-0DAA-4B0D-BA8F-80BE783CEC98}" destId="{2484C45A-3F4A-4DA5-8987-59BBF77B03B9}" srcOrd="1" destOrd="0" parTransId="{28B0BBFE-71D3-4E26-BFF0-EED6E3EC683F}" sibTransId="{5D26F258-C543-4501-813F-6C80C1350FF7}"/>
    <dgm:cxn modelId="{E3CE925A-CD1D-D048-B470-FC07F164D50C}" type="presParOf" srcId="{9FF436B2-8933-4258-9C80-39DC31F2D782}" destId="{B3F3EEC3-BB5E-4EAE-8B67-28022E79CAD4}" srcOrd="0" destOrd="0" presId="urn:microsoft.com/office/officeart/2005/8/layout/funnel1"/>
    <dgm:cxn modelId="{223CB392-4900-D742-BD90-A3C09E2A746F}" type="presParOf" srcId="{9FF436B2-8933-4258-9C80-39DC31F2D782}" destId="{95218064-B2BD-45B3-B56E-8DB9B26D532D}" srcOrd="1" destOrd="0" presId="urn:microsoft.com/office/officeart/2005/8/layout/funnel1"/>
    <dgm:cxn modelId="{24EB2548-ECBC-FB44-A226-7A78DDA3091B}" type="presParOf" srcId="{9FF436B2-8933-4258-9C80-39DC31F2D782}" destId="{B71E9A82-2A0A-4C2C-935A-2ED5D462ED53}" srcOrd="2" destOrd="0" presId="urn:microsoft.com/office/officeart/2005/8/layout/funnel1"/>
    <dgm:cxn modelId="{2BCFE720-97D9-D541-B27C-D9E3CCD0C047}" type="presParOf" srcId="{9FF436B2-8933-4258-9C80-39DC31F2D782}" destId="{E3095114-72A8-4B3D-AD35-4CF2F5ECBFCC}" srcOrd="3" destOrd="0" presId="urn:microsoft.com/office/officeart/2005/8/layout/funnel1"/>
    <dgm:cxn modelId="{87D506F4-55FD-B640-B993-4BE32967677C}" type="presParOf" srcId="{9FF436B2-8933-4258-9C80-39DC31F2D782}" destId="{B97333A1-3002-481E-BB67-A0DBF8295FFE}" srcOrd="4" destOrd="0" presId="urn:microsoft.com/office/officeart/2005/8/layout/funnel1"/>
    <dgm:cxn modelId="{91027B4F-A47E-E04D-8F1F-3D4660D49ECB}" type="presParOf" srcId="{9FF436B2-8933-4258-9C80-39DC31F2D782}" destId="{9131C85E-61FA-4D8A-AD64-55BFF6821477}" srcOrd="5" destOrd="0" presId="urn:microsoft.com/office/officeart/2005/8/layout/funnel1"/>
    <dgm:cxn modelId="{B173B39E-C109-F54B-8CCE-706772FDCF17}" type="presParOf" srcId="{9FF436B2-8933-4258-9C80-39DC31F2D782}" destId="{D48202C2-1942-4B56-87D1-D51AFD125F48}" srcOrd="6" destOrd="0" presId="urn:microsoft.com/office/officeart/2005/8/layout/funne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F3EEC3-BB5E-4EAE-8B67-28022E79CAD4}">
      <dsp:nvSpPr>
        <dsp:cNvPr id="0" name=""/>
        <dsp:cNvSpPr/>
      </dsp:nvSpPr>
      <dsp:spPr>
        <a:xfrm>
          <a:off x="1322800" y="227085"/>
          <a:ext cx="2907982" cy="1009904"/>
        </a:xfrm>
        <a:prstGeom prst="ellipse">
          <a:avLst/>
        </a:prstGeom>
        <a:solidFill>
          <a:srgbClr val="336699">
            <a:alpha val="53000"/>
          </a:srgbClr>
        </a:solidFill>
        <a:ln>
          <a:noFill/>
        </a:ln>
        <a:effectLst/>
      </dsp:spPr>
      <dsp:style>
        <a:lnRef idx="0">
          <a:scrgbClr r="0" g="0" b="0"/>
        </a:lnRef>
        <a:fillRef idx="1">
          <a:scrgbClr r="0" g="0" b="0"/>
        </a:fillRef>
        <a:effectRef idx="0">
          <a:scrgbClr r="0" g="0" b="0"/>
        </a:effectRef>
        <a:fontRef idx="minor"/>
      </dsp:style>
    </dsp:sp>
    <dsp:sp modelId="{95218064-B2BD-45B3-B56E-8DB9B26D532D}">
      <dsp:nvSpPr>
        <dsp:cNvPr id="0" name=""/>
        <dsp:cNvSpPr/>
      </dsp:nvSpPr>
      <dsp:spPr>
        <a:xfrm>
          <a:off x="2499518" y="2699997"/>
          <a:ext cx="563562" cy="360680"/>
        </a:xfrm>
        <a:prstGeom prst="downArrow">
          <a:avLst/>
        </a:prstGeom>
        <a:solidFill>
          <a:srgbClr val="33669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1E9A82-2A0A-4C2C-935A-2ED5D462ED53}">
      <dsp:nvSpPr>
        <dsp:cNvPr id="0" name=""/>
        <dsp:cNvSpPr/>
      </dsp:nvSpPr>
      <dsp:spPr>
        <a:xfrm>
          <a:off x="1428750" y="2988541"/>
          <a:ext cx="2705100" cy="676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effectLst>
                <a:outerShdw blurRad="38100" dist="38100" dir="2700000" algn="tl">
                  <a:srgbClr val="000000">
                    <a:alpha val="43137"/>
                  </a:srgbClr>
                </a:outerShdw>
              </a:effectLst>
            </a:rPr>
            <a:t>Attitude</a:t>
          </a:r>
          <a:endParaRPr lang="en-US" sz="2400" kern="1200" dirty="0">
            <a:effectLst>
              <a:outerShdw blurRad="38100" dist="38100" dir="2700000" algn="tl">
                <a:srgbClr val="000000">
                  <a:alpha val="43137"/>
                </a:srgbClr>
              </a:outerShdw>
            </a:effectLst>
          </a:endParaRPr>
        </a:p>
      </dsp:txBody>
      <dsp:txXfrm>
        <a:off x="1428750" y="2988541"/>
        <a:ext cx="2705100" cy="676275"/>
      </dsp:txXfrm>
    </dsp:sp>
    <dsp:sp modelId="{E3095114-72A8-4B3D-AD35-4CF2F5ECBFCC}">
      <dsp:nvSpPr>
        <dsp:cNvPr id="0" name=""/>
        <dsp:cNvSpPr/>
      </dsp:nvSpPr>
      <dsp:spPr>
        <a:xfrm>
          <a:off x="2116899" y="1314986"/>
          <a:ext cx="1540699" cy="1014412"/>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solidFill>
                <a:srgbClr val="000000"/>
              </a:solidFill>
              <a:effectLst>
                <a:outerShdw blurRad="38100" dist="38100" dir="2700000" algn="tl">
                  <a:srgbClr val="000000">
                    <a:alpha val="43137"/>
                  </a:srgbClr>
                </a:outerShdw>
              </a:effectLst>
            </a:rPr>
            <a:t>Behavioral</a:t>
          </a:r>
          <a:endParaRPr lang="en-US" sz="1800" kern="1200" dirty="0">
            <a:solidFill>
              <a:srgbClr val="000000"/>
            </a:solidFill>
            <a:effectLst>
              <a:outerShdw blurRad="38100" dist="38100" dir="2700000" algn="tl">
                <a:srgbClr val="000000">
                  <a:alpha val="43137"/>
                </a:srgbClr>
              </a:outerShdw>
            </a:effectLst>
          </a:endParaRPr>
        </a:p>
      </dsp:txBody>
      <dsp:txXfrm>
        <a:off x="2116899" y="1314986"/>
        <a:ext cx="1540699" cy="1014412"/>
      </dsp:txXfrm>
    </dsp:sp>
    <dsp:sp modelId="{B97333A1-3002-481E-BB67-A0DBF8295FFE}">
      <dsp:nvSpPr>
        <dsp:cNvPr id="0" name=""/>
        <dsp:cNvSpPr/>
      </dsp:nvSpPr>
      <dsp:spPr>
        <a:xfrm>
          <a:off x="1281951" y="636149"/>
          <a:ext cx="1499352" cy="1014412"/>
        </a:xfrm>
        <a:prstGeom prst="ellipse">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1"/>
              </a:solidFill>
              <a:effectLst>
                <a:outerShdw blurRad="38100" dist="38100" dir="2700000" algn="tl">
                  <a:srgbClr val="000000">
                    <a:alpha val="43137"/>
                  </a:srgbClr>
                </a:outerShdw>
              </a:effectLst>
            </a:rPr>
            <a:t>Cognitive</a:t>
          </a:r>
          <a:endParaRPr lang="en-US" sz="1800" kern="1200" dirty="0">
            <a:solidFill>
              <a:schemeClr val="bg1"/>
            </a:solidFill>
            <a:effectLst>
              <a:outerShdw blurRad="38100" dist="38100" dir="2700000" algn="tl">
                <a:srgbClr val="000000">
                  <a:alpha val="43137"/>
                </a:srgbClr>
              </a:outerShdw>
            </a:effectLst>
          </a:endParaRPr>
        </a:p>
      </dsp:txBody>
      <dsp:txXfrm>
        <a:off x="1281951" y="636149"/>
        <a:ext cx="1499352" cy="1014412"/>
      </dsp:txXfrm>
    </dsp:sp>
    <dsp:sp modelId="{9131C85E-61FA-4D8A-AD64-55BFF6821477}">
      <dsp:nvSpPr>
        <dsp:cNvPr id="0" name=""/>
        <dsp:cNvSpPr/>
      </dsp:nvSpPr>
      <dsp:spPr>
        <a:xfrm>
          <a:off x="2485072" y="308688"/>
          <a:ext cx="1426527" cy="1014412"/>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solidFill>
                <a:srgbClr val="000000"/>
              </a:solidFill>
              <a:effectLst>
                <a:outerShdw blurRad="38100" dist="38100" dir="2700000" algn="tl">
                  <a:srgbClr val="000000">
                    <a:alpha val="43137"/>
                  </a:srgbClr>
                </a:outerShdw>
              </a:effectLst>
            </a:rPr>
            <a:t>Affective</a:t>
          </a:r>
          <a:endParaRPr lang="en-US" sz="1800" kern="1200" dirty="0">
            <a:solidFill>
              <a:srgbClr val="000000"/>
            </a:solidFill>
            <a:effectLst>
              <a:outerShdw blurRad="38100" dist="38100" dir="2700000" algn="tl">
                <a:srgbClr val="000000">
                  <a:alpha val="43137"/>
                </a:srgbClr>
              </a:outerShdw>
            </a:effectLst>
          </a:endParaRPr>
        </a:p>
      </dsp:txBody>
      <dsp:txXfrm>
        <a:off x="2485072" y="308688"/>
        <a:ext cx="1426527" cy="1014412"/>
      </dsp:txXfrm>
    </dsp:sp>
    <dsp:sp modelId="{D48202C2-1942-4B56-87D1-D51AFD125F48}">
      <dsp:nvSpPr>
        <dsp:cNvPr id="0" name=""/>
        <dsp:cNvSpPr/>
      </dsp:nvSpPr>
      <dsp:spPr>
        <a:xfrm>
          <a:off x="463554" y="379903"/>
          <a:ext cx="4724741" cy="2846995"/>
        </a:xfrm>
        <a:prstGeom prst="funnel">
          <a:avLst/>
        </a:prstGeom>
        <a:solidFill>
          <a:schemeClr val="lt1">
            <a:hueOff val="0"/>
            <a:satOff val="0"/>
            <a:lumOff val="0"/>
            <a:alpha val="1500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DBF3A30-E685-4AE3-9321-A4EFDC4666AE}" type="datetimeFigureOut">
              <a:rPr lang="en-US"/>
              <a:pPr>
                <a:defRPr/>
              </a:pPr>
              <a:t>10/4/2012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6F2D0C87-0F27-41B8-AAD0-642BA185221C}"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8694301-EAE1-4972-ADD8-5A7DF0AAA7F8}" type="datetimeFigureOut">
              <a:rPr lang="en-US"/>
              <a:pPr>
                <a:defRPr/>
              </a:pPr>
              <a:t>10/4/2012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E655B6F-1AE8-4185-9B64-C013E1FD5831}"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93CBA6B-F472-46D3-A1CA-1B504AD25748}"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4F13CA-0E3B-47DD-9501-33E0949DAB8A}"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6323DE-6D1C-45A6-A028-A686BE89835D}"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latin typeface="Times New Roman" pitchFamily="18" charset="0"/>
            </a:endParaRPr>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1128B5-2135-431B-BCDC-A3D1FA9B65FF}"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latin typeface="Times New Roman" pitchFamily="18" charset="0"/>
            </a:endParaRPr>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4D6F01C-69F6-406F-951A-74245A7CF072}" type="slidenum">
              <a:rPr lang="en-US">
                <a:cs typeface="Arial" charset="0"/>
              </a:rPr>
              <a:pPr fontAlgn="base">
                <a:spcBef>
                  <a:spcPct val="0"/>
                </a:spcBef>
                <a:spcAft>
                  <a:spcPct val="0"/>
                </a:spcAft>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latin typeface="Times New Roman" pitchFamily="18" charset="0"/>
            </a:endParaRP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9AEAAB9-0EC3-4E20-B03A-ED2686EB7EE5}"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latin typeface="Times New Roman" pitchFamily="18" charset="0"/>
            </a:endParaRP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E230C0-0374-4DBB-AE0A-56199682F1A8}"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p>
          <a:p>
            <a:pPr>
              <a:spcBef>
                <a:spcPct val="0"/>
              </a:spcBef>
            </a:pPr>
            <a:endParaRPr lang="en-US" smtClean="0">
              <a:latin typeface="Times New Roman" pitchFamily="18" charset="0"/>
            </a:endParaRP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D5D92B-A6DD-43DE-9976-02A4043F0707}"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p>
          <a:p>
            <a:pPr>
              <a:spcBef>
                <a:spcPct val="0"/>
              </a:spcBef>
            </a:pPr>
            <a:endParaRPr lang="en-US" smtClean="0">
              <a:latin typeface="Times New Roman" pitchFamily="18" charset="0"/>
            </a:endParaRP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B96EF7-5C9A-458D-83FD-2DF7C30553A8}"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latin typeface="Times New Roman" pitchFamily="18" charset="0"/>
            </a:endParaRP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3B2801-7AF9-40CE-AC9C-2A1B0CDD1845}"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p>
          <a:p>
            <a:pPr>
              <a:spcBef>
                <a:spcPct val="0"/>
              </a:spcBef>
            </a:pPr>
            <a:endParaRPr lang="en-US" smtClean="0">
              <a:latin typeface="Times New Roman" pitchFamily="18" charset="0"/>
            </a:endParaRPr>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B7AA5F-EEE4-4EEB-BBAE-358B2EDEC92B}"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0ED3FC4-4882-47D9-AFA8-F2A05CA6C906}"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a:spcBef>
                <a:spcPct val="0"/>
              </a:spcBef>
            </a:pPr>
            <a:endParaRPr lang="en-US" smtClean="0"/>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6525D1F-FE1E-499A-AB47-0D6235EBE52D}" type="slidenum">
              <a:rPr lang="en-US">
                <a:cs typeface="Arial" charset="0"/>
              </a:rPr>
              <a:pPr fontAlgn="base">
                <a:spcBef>
                  <a:spcPct val="0"/>
                </a:spcBef>
                <a:spcAft>
                  <a:spcPct val="0"/>
                </a:spcAft>
              </a:pPr>
              <a:t>20</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FE58DF-C514-4055-8E1A-7236613B2F51}"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3EE720-E6AB-428E-9D87-4B7D63D4D0A8}"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F83EEB-077F-4CC4-A829-CC5D644DDC49}"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46E3EA-CA7D-4CB1-A8F0-A58ED829F842}"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2696944-4675-4F32-A218-6424F2697962}"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5CCF1D-2EE2-4E04-9F1E-AAE0552938A8}"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Times New Roman" pitchFamily="18" charset="0"/>
            </a:endParaRPr>
          </a:p>
          <a:p>
            <a:pPr>
              <a:spcBef>
                <a:spcPct val="0"/>
              </a:spcBef>
            </a:pPr>
            <a:endParaRPr lang="en-US" smtClean="0">
              <a:latin typeface="Times New Roman" pitchFamily="18" charset="0"/>
            </a:endParaRPr>
          </a:p>
          <a:p>
            <a:pPr>
              <a:spcBef>
                <a:spcPct val="0"/>
              </a:spcBef>
            </a:pPr>
            <a:endParaRPr lang="en-US"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8FC76C-3996-4C5E-A57D-F2653918D9FF}"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650238D-B0A9-400D-9330-18C82419F8B9}" type="datetimeFigureOut">
              <a:rPr lang="en-US"/>
              <a:pPr>
                <a:defRPr/>
              </a:pPr>
              <a:t>10/4/2012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r>
              <a:rPr lang="en-US"/>
              <a:t>1-</a:t>
            </a:r>
            <a:fld id="{362C62D9-0490-4D2C-A6A4-A798A0DA354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dirty="0"/>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699902E-6196-4FEA-9F33-03B80797C93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dirty="0"/>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15867E1-9615-4040-81AA-6697E3B2A5F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E98446-F89C-44FE-9C15-D3C33054FDFD}" type="datetimeFigureOut">
              <a:rPr lang="en-US"/>
              <a:pPr>
                <a:defRPr/>
              </a:pPr>
              <a:t>10/4/2012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r>
              <a:rPr lang="en-US"/>
              <a:t>1-</a:t>
            </a:r>
            <a:fld id="{34E9CDAB-9217-4FE6-953F-DE11652816A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5D2B017-2557-4369-8A67-D16B4B4114E2}" type="datetimeFigureOut">
              <a:rPr lang="en-US"/>
              <a:pPr>
                <a:defRPr/>
              </a:pPr>
              <a:t>10/4/2012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53939DF-64E4-44A1-94E1-AA31AD08443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dirty="0"/>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408459B4-3E5F-4E3A-B93A-72D7E4DCF9F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dirty="0"/>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E900654B-F1CF-432E-B982-7DF0EB63914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dirty="0"/>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02D3F975-B1AF-4D8E-BD62-873FBD90442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dirty="0"/>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1CB6145B-5AC2-46E0-9396-46C12821682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dirty="0"/>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Copyright © 2013 Pearson Education, Inc. publiishing as Prentice Hall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A8F9F799-417A-420C-A607-8437A41585C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dirty="0"/>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D3DE4754-BF0E-4BCD-A442-A289132DD24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35992E95-3636-430E-A922-D515A3A2AE30}" type="datetimeFigureOut">
              <a:rPr lang="en-US"/>
              <a:pPr>
                <a:defRPr/>
              </a:pPr>
              <a:t>10/4/2012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r>
              <a:rPr lang="en-US"/>
              <a:t>1-</a:t>
            </a:r>
            <a:fld id="{72FB2DF2-675E-4C31-A932-CB7BD7C743C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hdr="0" dt="0"/>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8"/>
          <p:cNvSpPr>
            <a:spLocks noGrp="1"/>
          </p:cNvSpPr>
          <p:nvPr>
            <p:ph type="ctrTitle"/>
          </p:nvPr>
        </p:nvSpPr>
        <p:spPr>
          <a:xfrm>
            <a:off x="685800" y="292100"/>
            <a:ext cx="7772400" cy="1470025"/>
          </a:xfrm>
        </p:spPr>
        <p:txBody>
          <a:bodyPr/>
          <a:lstStyle/>
          <a:p>
            <a:pPr algn="r"/>
            <a:r>
              <a:rPr lang="en-US" b="1" smtClean="0"/>
              <a:t>Organizational Behavior</a:t>
            </a:r>
            <a:br>
              <a:rPr lang="en-US" b="1" smtClean="0"/>
            </a:br>
            <a:r>
              <a:rPr lang="en-US" b="1" smtClean="0"/>
              <a:t>15th Ed</a:t>
            </a:r>
          </a:p>
        </p:txBody>
      </p:sp>
      <p:sp>
        <p:nvSpPr>
          <p:cNvPr id="10" name="Subtitle 9"/>
          <p:cNvSpPr>
            <a:spLocks noGrp="1"/>
          </p:cNvSpPr>
          <p:nvPr>
            <p:ph type="subTitle" idx="1"/>
          </p:nvPr>
        </p:nvSpPr>
        <p:spPr>
          <a:xfrm>
            <a:off x="2057400" y="3886200"/>
            <a:ext cx="6400800" cy="1752600"/>
          </a:xfrm>
        </p:spPr>
        <p:txBody>
          <a:bodyPr>
            <a:normAutofit/>
          </a:bodyPr>
          <a:lstStyle/>
          <a:p>
            <a:endParaRPr lang="en-US" b="1" smtClean="0">
              <a:solidFill>
                <a:srgbClr val="898989"/>
              </a:solidFill>
            </a:endParaRPr>
          </a:p>
          <a:p>
            <a:pPr algn="r"/>
            <a:r>
              <a:rPr lang="en-US" b="1" smtClean="0">
                <a:solidFill>
                  <a:srgbClr val="898989"/>
                </a:solidFill>
              </a:rPr>
              <a:t>Attitudes and Job Satisfaction</a:t>
            </a:r>
          </a:p>
        </p:txBody>
      </p:sp>
      <p:sp>
        <p:nvSpPr>
          <p:cNvPr id="13" name="Footer Placeholder 12"/>
          <p:cNvSpPr>
            <a:spLocks noGrp="1"/>
          </p:cNvSpPr>
          <p:nvPr>
            <p:ph type="ftr" sz="quarter" idx="11"/>
          </p:nvPr>
        </p:nvSpPr>
        <p:spPr>
          <a:xfrm>
            <a:off x="685800" y="6356350"/>
            <a:ext cx="5334000" cy="365125"/>
          </a:xfrm>
        </p:spPr>
        <p:txBody>
          <a:bodyPr/>
          <a:lstStyle/>
          <a:p>
            <a:pPr>
              <a:defRPr/>
            </a:pPr>
            <a:r>
              <a:rPr lang="en-US" dirty="0"/>
              <a:t>Copyright © 2013 Pearson Education, Inc. publishing as Prentice Hall</a:t>
            </a:r>
          </a:p>
        </p:txBody>
      </p:sp>
      <p:sp>
        <p:nvSpPr>
          <p:cNvPr id="7" name="Slide Number Placeholder 6"/>
          <p:cNvSpPr>
            <a:spLocks noGrp="1"/>
          </p:cNvSpPr>
          <p:nvPr>
            <p:ph type="sldNum" sz="quarter" idx="12"/>
          </p:nvPr>
        </p:nvSpPr>
        <p:spPr/>
        <p:txBody>
          <a:bodyPr/>
          <a:lstStyle/>
          <a:p>
            <a:pPr>
              <a:defRPr/>
            </a:pPr>
            <a:r>
              <a:rPr lang="en-US" dirty="0"/>
              <a:t>3-</a:t>
            </a:r>
            <a:fld id="{FCB46906-6B80-4CB5-AD94-436D41670376}" type="slidenum">
              <a:rPr lang="en-US"/>
              <a:pPr>
                <a:defRPr/>
              </a:pPr>
              <a:t>1</a:t>
            </a:fld>
            <a:endParaRPr lang="en-US" dirty="0"/>
          </a:p>
        </p:txBody>
      </p:sp>
      <p:sp>
        <p:nvSpPr>
          <p:cNvPr id="15365" name="TextBox 41"/>
          <p:cNvSpPr txBox="1">
            <a:spLocks noChangeArrowheads="1"/>
          </p:cNvSpPr>
          <p:nvPr/>
        </p:nvSpPr>
        <p:spPr bwMode="auto">
          <a:xfrm>
            <a:off x="3508375" y="2463800"/>
            <a:ext cx="5022850" cy="457200"/>
          </a:xfrm>
          <a:prstGeom prst="rect">
            <a:avLst/>
          </a:prstGeom>
          <a:noFill/>
          <a:ln w="9525">
            <a:noFill/>
            <a:miter lim="800000"/>
            <a:headEnd/>
            <a:tailEnd/>
          </a:ln>
        </p:spPr>
        <p:txBody>
          <a:bodyPr>
            <a:spAutoFit/>
          </a:bodyPr>
          <a:lstStyle/>
          <a:p>
            <a:pPr algn="r"/>
            <a:r>
              <a:rPr lang="en-US" sz="2400" b="1">
                <a:latin typeface="Perpetua Titling MT" pitchFamily="18" charset="0"/>
              </a:rPr>
              <a:t>Robbins and Judge</a:t>
            </a:r>
          </a:p>
        </p:txBody>
      </p:sp>
      <p:sp>
        <p:nvSpPr>
          <p:cNvPr id="15366" name="TextBox 42"/>
          <p:cNvSpPr txBox="1">
            <a:spLocks noChangeArrowheads="1"/>
          </p:cNvSpPr>
          <p:nvPr/>
        </p:nvSpPr>
        <p:spPr bwMode="auto">
          <a:xfrm>
            <a:off x="457200" y="741363"/>
            <a:ext cx="4660900" cy="2286000"/>
          </a:xfrm>
          <a:prstGeom prst="rect">
            <a:avLst/>
          </a:prstGeom>
          <a:noFill/>
          <a:ln w="9525">
            <a:noFill/>
            <a:miter lim="800000"/>
            <a:headEnd/>
            <a:tailEnd/>
          </a:ln>
        </p:spPr>
        <p:txBody>
          <a:bodyPr>
            <a:spAutoFit/>
          </a:bodyPr>
          <a:lstStyle/>
          <a:p>
            <a:r>
              <a:rPr lang="en-US" sz="4000" b="1" i="1">
                <a:latin typeface="Perpetua Titling MT" pitchFamily="18" charset="0"/>
              </a:rPr>
              <a:t>Chapter</a:t>
            </a:r>
            <a:r>
              <a:rPr lang="en-US" sz="6000" b="1" i="1">
                <a:latin typeface="Perpetua Titling MT" pitchFamily="18" charset="0"/>
              </a:rPr>
              <a:t> </a:t>
            </a:r>
            <a:r>
              <a:rPr lang="en-US" sz="14400" b="1" i="1">
                <a:latin typeface="Perpetua Titling MT" pitchFamily="18" charset="0"/>
              </a:rPr>
              <a:t>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457200" y="0"/>
            <a:ext cx="8229600" cy="1438275"/>
          </a:xfrm>
        </p:spPr>
        <p:txBody>
          <a:bodyPr/>
          <a:lstStyle/>
          <a:p>
            <a:pPr algn="r"/>
            <a:r>
              <a:rPr lang="en-US" sz="3600" b="1" smtClean="0"/>
              <a:t>Compare and Contrast </a:t>
            </a:r>
            <a:br>
              <a:rPr lang="en-US" sz="3600" b="1" smtClean="0"/>
            </a:br>
            <a:r>
              <a:rPr lang="en-US" sz="3600" b="1" smtClean="0"/>
              <a:t>the Major Job Attitudes</a:t>
            </a:r>
          </a:p>
        </p:txBody>
      </p:sp>
      <p:sp>
        <p:nvSpPr>
          <p:cNvPr id="33794" name="Content Placeholder 15"/>
          <p:cNvSpPr>
            <a:spLocks noGrp="1"/>
          </p:cNvSpPr>
          <p:nvPr>
            <p:ph idx="1"/>
          </p:nvPr>
        </p:nvSpPr>
        <p:spPr>
          <a:xfrm>
            <a:off x="271463" y="2057400"/>
            <a:ext cx="8229600" cy="3962400"/>
          </a:xfrm>
        </p:spPr>
        <p:txBody>
          <a:bodyPr/>
          <a:lstStyle/>
          <a:p>
            <a:r>
              <a:rPr lang="en-US" b="1" smtClean="0">
                <a:latin typeface="Helvetica" pitchFamily="34" charset="0"/>
                <a:cs typeface="Helvetica" pitchFamily="34" charset="0"/>
              </a:rPr>
              <a:t>Employee Engagement</a:t>
            </a:r>
          </a:p>
          <a:p>
            <a:pPr lvl="1"/>
            <a:r>
              <a:rPr lang="en-US" sz="2400" b="1" smtClean="0">
                <a:latin typeface="Helvetica" pitchFamily="34" charset="0"/>
                <a:cs typeface="Helvetica" pitchFamily="34" charset="0"/>
              </a:rPr>
              <a:t>The degree of involvement with, satisfaction with, and enthusiasm for the job.</a:t>
            </a:r>
          </a:p>
          <a:p>
            <a:pPr lvl="1"/>
            <a:r>
              <a:rPr lang="en-US" sz="2400" b="1" smtClean="0">
                <a:latin typeface="Helvetica" pitchFamily="34" charset="0"/>
                <a:cs typeface="Helvetica" pitchFamily="34" charset="0"/>
              </a:rPr>
              <a:t>Engaged employees are passionate about their work and company.</a:t>
            </a:r>
          </a:p>
          <a:p>
            <a:pPr>
              <a:buFont typeface="Arial" charset="0"/>
              <a:buNone/>
            </a:pPr>
            <a:endParaRPr lang="en-US" b="1" smtClean="0"/>
          </a:p>
        </p:txBody>
      </p:sp>
      <p:sp>
        <p:nvSpPr>
          <p:cNvPr id="5" name="Footer Placeholder 4"/>
          <p:cNvSpPr>
            <a:spLocks noGrp="1"/>
          </p:cNvSpPr>
          <p:nvPr>
            <p:ph type="ftr" sz="quarter" idx="11"/>
          </p:nvPr>
        </p:nvSpPr>
        <p:spPr>
          <a:xfrm>
            <a:off x="528638" y="6356350"/>
            <a:ext cx="5491162" cy="501650"/>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671A98BF-5D1B-479C-AFC9-DD045E2EFEF3}" type="slidenum">
              <a:rPr lang="en-US"/>
              <a:pPr>
                <a:defRPr/>
              </a:pPr>
              <a:t>10</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3</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457200" y="0"/>
            <a:ext cx="8229600" cy="1438275"/>
          </a:xfrm>
        </p:spPr>
        <p:txBody>
          <a:bodyPr/>
          <a:lstStyle/>
          <a:p>
            <a:pPr algn="r"/>
            <a:r>
              <a:rPr lang="en-US" sz="3600" b="1" smtClean="0"/>
              <a:t>Compare and Contrast </a:t>
            </a:r>
            <a:br>
              <a:rPr lang="en-US" sz="3600" b="1" smtClean="0"/>
            </a:br>
            <a:r>
              <a:rPr lang="en-US" sz="3600" b="1" smtClean="0"/>
              <a:t>the Major Job Attitudes</a:t>
            </a:r>
          </a:p>
        </p:txBody>
      </p:sp>
      <p:sp>
        <p:nvSpPr>
          <p:cNvPr id="35842" name="Content Placeholder 15"/>
          <p:cNvSpPr>
            <a:spLocks noGrp="1"/>
          </p:cNvSpPr>
          <p:nvPr>
            <p:ph idx="1"/>
          </p:nvPr>
        </p:nvSpPr>
        <p:spPr>
          <a:xfrm>
            <a:off x="271463" y="2057400"/>
            <a:ext cx="8229600" cy="3962400"/>
          </a:xfrm>
        </p:spPr>
        <p:txBody>
          <a:bodyPr/>
          <a:lstStyle/>
          <a:p>
            <a:r>
              <a:rPr lang="en-US" b="1" smtClean="0">
                <a:latin typeface="Helvetica" pitchFamily="34" charset="0"/>
                <a:cs typeface="Helvetica" pitchFamily="34" charset="0"/>
              </a:rPr>
              <a:t>Are These Job Attitudes Really Distinct?</a:t>
            </a:r>
          </a:p>
          <a:p>
            <a:pPr lvl="1"/>
            <a:r>
              <a:rPr lang="en-US" sz="2400" b="1" smtClean="0">
                <a:latin typeface="Helvetica" pitchFamily="34" charset="0"/>
                <a:cs typeface="Helvetica" pitchFamily="34" charset="0"/>
              </a:rPr>
              <a:t>No: these attitudes are highly related</a:t>
            </a:r>
          </a:p>
          <a:p>
            <a:pPr lvl="1"/>
            <a:r>
              <a:rPr lang="en-US" sz="2400" b="1" smtClean="0">
                <a:latin typeface="Helvetica" pitchFamily="34" charset="0"/>
                <a:cs typeface="Helvetica" pitchFamily="34" charset="0"/>
              </a:rPr>
              <a:t>Variables may be redundant </a:t>
            </a:r>
            <a:r>
              <a:rPr lang="en-US" sz="2400" b="1" i="1" smtClean="0">
                <a:latin typeface="Helvetica" pitchFamily="34" charset="0"/>
                <a:cs typeface="Helvetica" pitchFamily="34" charset="0"/>
              </a:rPr>
              <a:t>(measuring the same thing under a different name)</a:t>
            </a:r>
          </a:p>
          <a:p>
            <a:pPr lvl="1"/>
            <a:r>
              <a:rPr lang="en-US" sz="2400" b="1" smtClean="0">
                <a:latin typeface="Helvetica" pitchFamily="34" charset="0"/>
                <a:cs typeface="Helvetica" pitchFamily="34" charset="0"/>
              </a:rPr>
              <a:t>While there is some distinction, there is also a lot of overlap</a:t>
            </a:r>
          </a:p>
          <a:p>
            <a:pPr lvl="1"/>
            <a:r>
              <a:rPr lang="en-US" sz="2400" b="1" smtClean="0">
                <a:latin typeface="Helvetica" pitchFamily="34" charset="0"/>
                <a:cs typeface="Helvetica" pitchFamily="34" charset="0"/>
              </a:rPr>
              <a:t>Overlap may cause confusion</a:t>
            </a:r>
          </a:p>
          <a:p>
            <a:endParaRPr lang="en-US" b="1" smtClean="0">
              <a:latin typeface="Times New Roman" pitchFamily="18" charset="0"/>
            </a:endParaRPr>
          </a:p>
          <a:p>
            <a:pPr>
              <a:buFont typeface="Arial" charset="0"/>
              <a:buNone/>
            </a:pPr>
            <a:endParaRPr lang="en-US" b="1" smtClean="0"/>
          </a:p>
        </p:txBody>
      </p:sp>
      <p:sp>
        <p:nvSpPr>
          <p:cNvPr id="5" name="Footer Placeholder 4"/>
          <p:cNvSpPr>
            <a:spLocks noGrp="1"/>
          </p:cNvSpPr>
          <p:nvPr>
            <p:ph type="ftr" sz="quarter" idx="11"/>
          </p:nvPr>
        </p:nvSpPr>
        <p:spPr>
          <a:xfrm>
            <a:off x="271463" y="6356350"/>
            <a:ext cx="5748337"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CCE7FE1A-ACF4-4941-9DE8-2CE8058B1645}" type="slidenum">
              <a:rPr lang="en-US"/>
              <a:pPr>
                <a:defRPr/>
              </a:pPr>
              <a:t>11</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3</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457200" y="0"/>
            <a:ext cx="8229600" cy="1438275"/>
          </a:xfrm>
        </p:spPr>
        <p:txBody>
          <a:bodyPr/>
          <a:lstStyle/>
          <a:p>
            <a:pPr algn="r"/>
            <a:r>
              <a:rPr lang="en-US" sz="3600" b="1" smtClean="0"/>
              <a:t>Define Job Satisfaction </a:t>
            </a:r>
            <a:br>
              <a:rPr lang="en-US" sz="3600" b="1" smtClean="0"/>
            </a:br>
            <a:r>
              <a:rPr lang="en-US" sz="3600" b="1" smtClean="0"/>
              <a:t>and Show How It Can Be Measured </a:t>
            </a:r>
          </a:p>
        </p:txBody>
      </p:sp>
      <p:sp>
        <p:nvSpPr>
          <p:cNvPr id="37890" name="Content Placeholder 15"/>
          <p:cNvSpPr>
            <a:spLocks noGrp="1"/>
          </p:cNvSpPr>
          <p:nvPr>
            <p:ph idx="1"/>
          </p:nvPr>
        </p:nvSpPr>
        <p:spPr>
          <a:xfrm>
            <a:off x="271463" y="2057400"/>
            <a:ext cx="8229600" cy="3962400"/>
          </a:xfrm>
        </p:spPr>
        <p:txBody>
          <a:bodyPr/>
          <a:lstStyle/>
          <a:p>
            <a:r>
              <a:rPr lang="en-US" b="1" smtClean="0"/>
              <a:t>Job satisfaction</a:t>
            </a:r>
          </a:p>
          <a:p>
            <a:pPr lvl="1"/>
            <a:r>
              <a:rPr lang="en-US" b="1" smtClean="0"/>
              <a:t>A positive feeling about a job resulting from an evaluation of its characteristics</a:t>
            </a:r>
          </a:p>
          <a:p>
            <a:r>
              <a:rPr lang="en-US" b="1" smtClean="0"/>
              <a:t>Two approaches for measuring Job Satisfaction are popular:</a:t>
            </a:r>
          </a:p>
          <a:p>
            <a:pPr lvl="1"/>
            <a:r>
              <a:rPr lang="en-US" b="1" smtClean="0"/>
              <a:t>The single global rating </a:t>
            </a:r>
          </a:p>
          <a:p>
            <a:pPr lvl="1"/>
            <a:r>
              <a:rPr lang="en-US" b="1" smtClean="0"/>
              <a:t>The summation of job facets</a:t>
            </a:r>
          </a:p>
          <a:p>
            <a:endParaRPr lang="en-US" b="1" smtClean="0">
              <a:latin typeface="Times New Roman" pitchFamily="18" charset="0"/>
            </a:endParaRPr>
          </a:p>
          <a:p>
            <a:pPr>
              <a:buFont typeface="Arial" charset="0"/>
              <a:buNone/>
            </a:pPr>
            <a:endParaRPr lang="en-US" b="1" smtClean="0"/>
          </a:p>
        </p:txBody>
      </p:sp>
      <p:sp>
        <p:nvSpPr>
          <p:cNvPr id="5" name="Footer Placeholder 4"/>
          <p:cNvSpPr>
            <a:spLocks noGrp="1"/>
          </p:cNvSpPr>
          <p:nvPr>
            <p:ph type="ftr" sz="quarter" idx="11"/>
          </p:nvPr>
        </p:nvSpPr>
        <p:spPr>
          <a:xfrm>
            <a:off x="271463" y="6356350"/>
            <a:ext cx="5748337"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259BF3DE-22CD-42BF-97F5-B431192A90F8}" type="slidenum">
              <a:rPr lang="en-US"/>
              <a:pPr>
                <a:defRPr/>
              </a:pPr>
              <a:t>12</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4</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0"/>
            <a:ext cx="8229600" cy="1438275"/>
          </a:xfrm>
        </p:spPr>
        <p:txBody>
          <a:bodyPr/>
          <a:lstStyle/>
          <a:p>
            <a:pPr algn="r"/>
            <a:r>
              <a:rPr lang="en-US" sz="3600" b="1" smtClean="0"/>
              <a:t>Define Job Satisfaction </a:t>
            </a:r>
            <a:br>
              <a:rPr lang="en-US" sz="3600" b="1" smtClean="0"/>
            </a:br>
            <a:r>
              <a:rPr lang="en-US" sz="3600" b="1" smtClean="0"/>
              <a:t>and Show How It Can Be Measured </a:t>
            </a:r>
          </a:p>
        </p:txBody>
      </p:sp>
      <p:sp>
        <p:nvSpPr>
          <p:cNvPr id="5" name="Footer Placeholder 4"/>
          <p:cNvSpPr>
            <a:spLocks noGrp="1"/>
          </p:cNvSpPr>
          <p:nvPr>
            <p:ph type="ftr" sz="quarter" idx="11"/>
          </p:nvPr>
        </p:nvSpPr>
        <p:spPr>
          <a:xfrm>
            <a:off x="271463" y="6356350"/>
            <a:ext cx="5748337" cy="501650"/>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EE67FE12-E7D6-4B72-AA80-9F5EF6FDD756}" type="slidenum">
              <a:rPr lang="en-US"/>
              <a:pPr>
                <a:defRPr/>
              </a:pPr>
              <a:t>13</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4</a:t>
            </a:r>
          </a:p>
        </p:txBody>
      </p:sp>
      <p:sp>
        <p:nvSpPr>
          <p:cNvPr id="39942" name="TextBox 10"/>
          <p:cNvSpPr txBox="1">
            <a:spLocks noChangeArrowheads="1"/>
          </p:cNvSpPr>
          <p:nvPr/>
        </p:nvSpPr>
        <p:spPr bwMode="auto">
          <a:xfrm>
            <a:off x="3128963" y="3114675"/>
            <a:ext cx="2432050" cy="369888"/>
          </a:xfrm>
          <a:prstGeom prst="rect">
            <a:avLst/>
          </a:prstGeom>
          <a:noFill/>
          <a:ln w="9525">
            <a:noFill/>
            <a:miter lim="800000"/>
            <a:headEnd/>
            <a:tailEnd/>
          </a:ln>
        </p:spPr>
        <p:txBody>
          <a:bodyPr>
            <a:spAutoFit/>
          </a:bodyPr>
          <a:lstStyle/>
          <a:p>
            <a:pPr algn="ctr"/>
            <a:r>
              <a:rPr lang="en-US">
                <a:latin typeface="Calibri" pitchFamily="34" charset="0"/>
              </a:rPr>
              <a:t>Insert Exhibit 3.2</a:t>
            </a:r>
          </a:p>
        </p:txBody>
      </p:sp>
      <p:pic>
        <p:nvPicPr>
          <p:cNvPr id="39943" name="Picture 2"/>
          <p:cNvPicPr>
            <a:picLocks noChangeAspect="1"/>
          </p:cNvPicPr>
          <p:nvPr/>
        </p:nvPicPr>
        <p:blipFill>
          <a:blip r:embed="rId3"/>
          <a:srcRect/>
          <a:stretch>
            <a:fillRect/>
          </a:stretch>
        </p:blipFill>
        <p:spPr bwMode="auto">
          <a:xfrm>
            <a:off x="1477963" y="1735138"/>
            <a:ext cx="6188075" cy="4621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457200" y="0"/>
            <a:ext cx="8229600" cy="1438275"/>
          </a:xfrm>
        </p:spPr>
        <p:txBody>
          <a:bodyPr/>
          <a:lstStyle/>
          <a:p>
            <a:pPr algn="r"/>
            <a:r>
              <a:rPr lang="en-US" sz="3600" b="1" smtClean="0"/>
              <a:t>Summarize the Main</a:t>
            </a:r>
            <a:br>
              <a:rPr lang="en-US" sz="3600" b="1" smtClean="0"/>
            </a:br>
            <a:r>
              <a:rPr lang="en-US" sz="3600" b="1" smtClean="0"/>
              <a:t> Causes of Job Satisfaction</a:t>
            </a:r>
          </a:p>
        </p:txBody>
      </p:sp>
      <p:sp>
        <p:nvSpPr>
          <p:cNvPr id="16" name="Content Placeholder 15"/>
          <p:cNvSpPr>
            <a:spLocks noGrp="1"/>
          </p:cNvSpPr>
          <p:nvPr>
            <p:ph idx="1"/>
          </p:nvPr>
        </p:nvSpPr>
        <p:spPr>
          <a:xfrm>
            <a:off x="271463" y="2057400"/>
            <a:ext cx="8229600" cy="3962400"/>
          </a:xfrm>
        </p:spPr>
        <p:txBody>
          <a:bodyPr>
            <a:normAutofit/>
          </a:bodyPr>
          <a:lstStyle/>
          <a:p>
            <a:r>
              <a:rPr lang="en-US" b="1" smtClean="0"/>
              <a:t>Pay influences job satisfaction only to a point.</a:t>
            </a:r>
          </a:p>
          <a:p>
            <a:pPr lvl="1"/>
            <a:r>
              <a:rPr lang="en-US" sz="2400" b="1" smtClean="0"/>
              <a:t>After about $40,000 per year (in the U.S.), there is no relationship between amount of pay and job satisfaction. </a:t>
            </a:r>
          </a:p>
          <a:p>
            <a:pPr lvl="1"/>
            <a:r>
              <a:rPr lang="en-US" sz="2400" b="1" smtClean="0"/>
              <a:t>Money may bring happiness, but not necessarily job satisfaction.</a:t>
            </a:r>
          </a:p>
          <a:p>
            <a:pPr lvl="1">
              <a:buFont typeface="Arial" charset="0"/>
              <a:buNone/>
            </a:pPr>
            <a:endParaRPr lang="en-US" sz="2100" b="1" smtClean="0"/>
          </a:p>
        </p:txBody>
      </p:sp>
      <p:sp>
        <p:nvSpPr>
          <p:cNvPr id="5" name="Footer Placeholder 4"/>
          <p:cNvSpPr>
            <a:spLocks noGrp="1"/>
          </p:cNvSpPr>
          <p:nvPr>
            <p:ph type="ftr" sz="quarter" idx="11"/>
          </p:nvPr>
        </p:nvSpPr>
        <p:spPr>
          <a:xfrm>
            <a:off x="271463" y="6356350"/>
            <a:ext cx="5748337" cy="501650"/>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7FDE4553-9D68-4A9C-9708-CE19DCAA8B43}" type="slidenum">
              <a:rPr lang="en-US"/>
              <a:pPr>
                <a:defRPr/>
              </a:pPr>
              <a:t>14</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5</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457200" y="0"/>
            <a:ext cx="8229600" cy="1438275"/>
          </a:xfrm>
        </p:spPr>
        <p:txBody>
          <a:bodyPr/>
          <a:lstStyle/>
          <a:p>
            <a:pPr algn="r"/>
            <a:r>
              <a:rPr lang="en-US" sz="3600" b="1" smtClean="0"/>
              <a:t>Summarize the Main</a:t>
            </a:r>
            <a:br>
              <a:rPr lang="en-US" sz="3600" b="1" smtClean="0"/>
            </a:br>
            <a:r>
              <a:rPr lang="en-US" sz="3600" b="1" smtClean="0"/>
              <a:t> Causes of Job Satisfaction</a:t>
            </a:r>
          </a:p>
        </p:txBody>
      </p:sp>
      <p:sp>
        <p:nvSpPr>
          <p:cNvPr id="5" name="Footer Placeholder 4"/>
          <p:cNvSpPr>
            <a:spLocks noGrp="1"/>
          </p:cNvSpPr>
          <p:nvPr>
            <p:ph type="ftr" sz="quarter" idx="11"/>
          </p:nvPr>
        </p:nvSpPr>
        <p:spPr>
          <a:xfrm>
            <a:off x="271463" y="6356350"/>
            <a:ext cx="5748337"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7BFE0031-95E5-4E4F-AE6C-383D47BC23B5}" type="slidenum">
              <a:rPr lang="en-US"/>
              <a:pPr>
                <a:defRPr/>
              </a:pPr>
              <a:t>15</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5</a:t>
            </a:r>
          </a:p>
        </p:txBody>
      </p:sp>
      <p:sp>
        <p:nvSpPr>
          <p:cNvPr id="44038" name="TextBox 8"/>
          <p:cNvSpPr txBox="1">
            <a:spLocks noChangeArrowheads="1"/>
          </p:cNvSpPr>
          <p:nvPr/>
        </p:nvSpPr>
        <p:spPr bwMode="auto">
          <a:xfrm>
            <a:off x="-5400675" y="5989638"/>
            <a:ext cx="2286000" cy="368300"/>
          </a:xfrm>
          <a:prstGeom prst="rect">
            <a:avLst/>
          </a:prstGeom>
          <a:noFill/>
          <a:ln w="9525">
            <a:noFill/>
            <a:miter lim="800000"/>
            <a:headEnd/>
            <a:tailEnd/>
          </a:ln>
        </p:spPr>
        <p:txBody>
          <a:bodyPr>
            <a:spAutoFit/>
          </a:bodyPr>
          <a:lstStyle/>
          <a:p>
            <a:pPr algn="ctr"/>
            <a:r>
              <a:rPr lang="en-US">
                <a:latin typeface="Calibri" pitchFamily="34" charset="0"/>
              </a:rPr>
              <a:t>Insert Exhibit 3-22</a:t>
            </a:r>
          </a:p>
        </p:txBody>
      </p:sp>
      <p:sp>
        <p:nvSpPr>
          <p:cNvPr id="44039" name="TextBox 9"/>
          <p:cNvSpPr txBox="1">
            <a:spLocks noChangeArrowheads="1"/>
          </p:cNvSpPr>
          <p:nvPr/>
        </p:nvSpPr>
        <p:spPr bwMode="auto">
          <a:xfrm>
            <a:off x="3022600" y="3051175"/>
            <a:ext cx="2636838" cy="369888"/>
          </a:xfrm>
          <a:prstGeom prst="rect">
            <a:avLst/>
          </a:prstGeom>
          <a:noFill/>
          <a:ln w="9525">
            <a:noFill/>
            <a:miter lim="800000"/>
            <a:headEnd/>
            <a:tailEnd/>
          </a:ln>
        </p:spPr>
        <p:txBody>
          <a:bodyPr>
            <a:spAutoFit/>
          </a:bodyPr>
          <a:lstStyle/>
          <a:p>
            <a:pPr algn="ctr"/>
            <a:r>
              <a:rPr lang="en-US">
                <a:latin typeface="Calibri" pitchFamily="34" charset="0"/>
              </a:rPr>
              <a:t>Insert Exhibit 3-3</a:t>
            </a:r>
          </a:p>
        </p:txBody>
      </p:sp>
      <p:pic>
        <p:nvPicPr>
          <p:cNvPr id="44040" name="Picture 2"/>
          <p:cNvPicPr>
            <a:picLocks noChangeAspect="1"/>
          </p:cNvPicPr>
          <p:nvPr/>
        </p:nvPicPr>
        <p:blipFill>
          <a:blip r:embed="rId3"/>
          <a:srcRect/>
          <a:stretch>
            <a:fillRect/>
          </a:stretch>
        </p:blipFill>
        <p:spPr bwMode="auto">
          <a:xfrm>
            <a:off x="1314450" y="1543050"/>
            <a:ext cx="6515100" cy="4851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457200" y="0"/>
            <a:ext cx="8229600" cy="1438275"/>
          </a:xfrm>
        </p:spPr>
        <p:txBody>
          <a:bodyPr/>
          <a:lstStyle/>
          <a:p>
            <a:pPr algn="r"/>
            <a:r>
              <a:rPr lang="en-US" sz="3600" b="1" smtClean="0"/>
              <a:t>Summarize the Main</a:t>
            </a:r>
            <a:br>
              <a:rPr lang="en-US" sz="3600" b="1" smtClean="0"/>
            </a:br>
            <a:r>
              <a:rPr lang="en-US" sz="3600" b="1" smtClean="0"/>
              <a:t> Causes of Job Satisfaction</a:t>
            </a:r>
          </a:p>
        </p:txBody>
      </p:sp>
      <p:sp>
        <p:nvSpPr>
          <p:cNvPr id="5" name="Footer Placeholder 4"/>
          <p:cNvSpPr>
            <a:spLocks noGrp="1"/>
          </p:cNvSpPr>
          <p:nvPr>
            <p:ph type="ftr" sz="quarter" idx="11"/>
          </p:nvPr>
        </p:nvSpPr>
        <p:spPr>
          <a:xfrm>
            <a:off x="271463" y="6356350"/>
            <a:ext cx="5748337"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AD1F76DB-4317-4F7B-8894-9691CB0BF817}" type="slidenum">
              <a:rPr lang="en-US"/>
              <a:pPr>
                <a:defRPr/>
              </a:pPr>
              <a:t>16</a:t>
            </a:fld>
            <a:endParaRPr lang="en-US" dirty="0"/>
          </a:p>
        </p:txBody>
      </p:sp>
      <p:sp>
        <p:nvSpPr>
          <p:cNvPr id="14" name="Oval 13"/>
          <p:cNvSpPr/>
          <p:nvPr/>
        </p:nvSpPr>
        <p:spPr>
          <a:xfrm>
            <a:off x="271463" y="295275"/>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5</a:t>
            </a:r>
          </a:p>
        </p:txBody>
      </p:sp>
      <p:sp>
        <p:nvSpPr>
          <p:cNvPr id="46086" name="TextBox 8"/>
          <p:cNvSpPr txBox="1">
            <a:spLocks noChangeArrowheads="1"/>
          </p:cNvSpPr>
          <p:nvPr/>
        </p:nvSpPr>
        <p:spPr bwMode="auto">
          <a:xfrm>
            <a:off x="-5400675" y="5989638"/>
            <a:ext cx="2286000" cy="368300"/>
          </a:xfrm>
          <a:prstGeom prst="rect">
            <a:avLst/>
          </a:prstGeom>
          <a:noFill/>
          <a:ln w="9525">
            <a:noFill/>
            <a:miter lim="800000"/>
            <a:headEnd/>
            <a:tailEnd/>
          </a:ln>
        </p:spPr>
        <p:txBody>
          <a:bodyPr>
            <a:spAutoFit/>
          </a:bodyPr>
          <a:lstStyle/>
          <a:p>
            <a:pPr algn="ctr"/>
            <a:r>
              <a:rPr lang="en-US">
                <a:latin typeface="Calibri" pitchFamily="34" charset="0"/>
              </a:rPr>
              <a:t>Insert Exhibit 3-22</a:t>
            </a:r>
          </a:p>
        </p:txBody>
      </p:sp>
      <p:sp>
        <p:nvSpPr>
          <p:cNvPr id="46087" name="TextBox 9"/>
          <p:cNvSpPr txBox="1">
            <a:spLocks noChangeArrowheads="1"/>
          </p:cNvSpPr>
          <p:nvPr/>
        </p:nvSpPr>
        <p:spPr bwMode="auto">
          <a:xfrm>
            <a:off x="3022600" y="3051175"/>
            <a:ext cx="2636838" cy="369888"/>
          </a:xfrm>
          <a:prstGeom prst="rect">
            <a:avLst/>
          </a:prstGeom>
          <a:noFill/>
          <a:ln w="9525">
            <a:noFill/>
            <a:miter lim="800000"/>
            <a:headEnd/>
            <a:tailEnd/>
          </a:ln>
        </p:spPr>
        <p:txBody>
          <a:bodyPr>
            <a:spAutoFit/>
          </a:bodyPr>
          <a:lstStyle/>
          <a:p>
            <a:pPr algn="ctr"/>
            <a:r>
              <a:rPr lang="en-US">
                <a:latin typeface="Calibri" pitchFamily="34" charset="0"/>
              </a:rPr>
              <a:t>Insert Exhibit 3-4</a:t>
            </a:r>
          </a:p>
        </p:txBody>
      </p:sp>
      <p:pic>
        <p:nvPicPr>
          <p:cNvPr id="46088" name="Picture 2"/>
          <p:cNvPicPr>
            <a:picLocks noChangeAspect="1"/>
          </p:cNvPicPr>
          <p:nvPr/>
        </p:nvPicPr>
        <p:blipFill>
          <a:blip r:embed="rId3"/>
          <a:srcRect/>
          <a:stretch>
            <a:fillRect/>
          </a:stretch>
        </p:blipFill>
        <p:spPr bwMode="auto">
          <a:xfrm>
            <a:off x="1473200" y="1720850"/>
            <a:ext cx="6197600" cy="46815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457200" y="144463"/>
            <a:ext cx="8229600" cy="1143000"/>
          </a:xfrm>
        </p:spPr>
        <p:txBody>
          <a:bodyPr/>
          <a:lstStyle/>
          <a:p>
            <a:pPr algn="r"/>
            <a:r>
              <a:rPr lang="en-US" sz="3600" b="1" smtClean="0"/>
              <a:t>Summarize the Main</a:t>
            </a:r>
            <a:br>
              <a:rPr lang="en-US" sz="3600" b="1" smtClean="0"/>
            </a:br>
            <a:r>
              <a:rPr lang="en-US" sz="3600" b="1" smtClean="0"/>
              <a:t> Causes of Job Satisfaction</a:t>
            </a:r>
          </a:p>
        </p:txBody>
      </p:sp>
      <p:sp>
        <p:nvSpPr>
          <p:cNvPr id="48130" name="Content Placeholder 19"/>
          <p:cNvSpPr>
            <a:spLocks noGrp="1"/>
          </p:cNvSpPr>
          <p:nvPr>
            <p:ph idx="1"/>
          </p:nvPr>
        </p:nvSpPr>
        <p:spPr/>
        <p:txBody>
          <a:bodyPr/>
          <a:lstStyle/>
          <a:p>
            <a:pPr lvl="1"/>
            <a:r>
              <a:rPr lang="en-US" sz="2400" b="1" smtClean="0"/>
              <a:t>Personality also plays a role in Job Satisfaction.</a:t>
            </a:r>
          </a:p>
          <a:p>
            <a:pPr lvl="2"/>
            <a:r>
              <a:rPr lang="en-US" b="1" smtClean="0"/>
              <a:t>People who have positive core self-evaluations, who believe in their inner worth and basic competence  are more satisfied with their jobs than those with negative core self-evaluations. </a:t>
            </a:r>
          </a:p>
          <a:p>
            <a:pPr lvl="2"/>
            <a:r>
              <a:rPr lang="en-US" b="1" smtClean="0"/>
              <a:t>Those with negative core self-evaluations set less ambitious goals and are more likely to give up when confronting difficulties. </a:t>
            </a:r>
          </a:p>
          <a:p>
            <a:endParaRPr lang="en-US" b="1" smtClean="0"/>
          </a:p>
        </p:txBody>
      </p:sp>
      <p:sp>
        <p:nvSpPr>
          <p:cNvPr id="5" name="Footer Placeholder 4"/>
          <p:cNvSpPr>
            <a:spLocks noGrp="1"/>
          </p:cNvSpPr>
          <p:nvPr>
            <p:ph type="ftr" sz="quarter" idx="11"/>
          </p:nvPr>
        </p:nvSpPr>
        <p:spPr>
          <a:xfrm>
            <a:off x="457200" y="6356350"/>
            <a:ext cx="5562600" cy="501650"/>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p:txBody>
          <a:bodyPr/>
          <a:lstStyle/>
          <a:p>
            <a:pPr>
              <a:defRPr/>
            </a:pPr>
            <a:r>
              <a:rPr lang="en-US"/>
              <a:t>3-</a:t>
            </a:r>
            <a:fld id="{A81869A4-8CFB-4F58-B1F1-0412A04924D7}" type="slidenum">
              <a:rPr lang="en-US"/>
              <a:pPr>
                <a:defRPr/>
              </a:pPr>
              <a:t>17</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5</a:t>
            </a:r>
          </a:p>
        </p:txBody>
      </p:sp>
      <p:sp>
        <p:nvSpPr>
          <p:cNvPr id="48135" name="TextBox 8"/>
          <p:cNvSpPr txBox="1">
            <a:spLocks noChangeArrowheads="1"/>
          </p:cNvSpPr>
          <p:nvPr/>
        </p:nvSpPr>
        <p:spPr bwMode="auto">
          <a:xfrm>
            <a:off x="-5400675" y="5989638"/>
            <a:ext cx="2286000" cy="368300"/>
          </a:xfrm>
          <a:prstGeom prst="rect">
            <a:avLst/>
          </a:prstGeom>
          <a:noFill/>
          <a:ln w="9525">
            <a:noFill/>
            <a:miter lim="800000"/>
            <a:headEnd/>
            <a:tailEnd/>
          </a:ln>
        </p:spPr>
        <p:txBody>
          <a:bodyPr>
            <a:spAutoFit/>
          </a:bodyPr>
          <a:lstStyle/>
          <a:p>
            <a:pPr algn="ctr"/>
            <a:r>
              <a:rPr lang="en-US">
                <a:latin typeface="Calibri" pitchFamily="34" charset="0"/>
              </a:rPr>
              <a:t>Insert Exhibit 3-22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457200" y="0"/>
            <a:ext cx="8229600" cy="1438275"/>
          </a:xfrm>
        </p:spPr>
        <p:txBody>
          <a:bodyPr/>
          <a:lstStyle/>
          <a:p>
            <a:pPr algn="r"/>
            <a:r>
              <a:rPr lang="en-US" sz="3600" b="1" smtClean="0"/>
              <a:t>Identify Four Employee </a:t>
            </a:r>
            <a:br>
              <a:rPr lang="en-US" sz="3600" b="1" smtClean="0"/>
            </a:br>
            <a:r>
              <a:rPr lang="en-US" sz="3600" b="1" smtClean="0"/>
              <a:t>Responses to Dissatisfaction </a:t>
            </a:r>
          </a:p>
        </p:txBody>
      </p:sp>
      <p:sp>
        <p:nvSpPr>
          <p:cNvPr id="5" name="Footer Placeholder 4"/>
          <p:cNvSpPr>
            <a:spLocks noGrp="1"/>
          </p:cNvSpPr>
          <p:nvPr>
            <p:ph type="ftr" sz="quarter" idx="11"/>
          </p:nvPr>
        </p:nvSpPr>
        <p:spPr>
          <a:xfrm>
            <a:off x="271463" y="6356350"/>
            <a:ext cx="5748337" cy="501650"/>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0958EDD6-2CF5-4593-9074-00019A539F8D}" type="slidenum">
              <a:rPr lang="en-US"/>
              <a:pPr>
                <a:defRPr/>
              </a:pPr>
              <a:t>18</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6</a:t>
            </a:r>
          </a:p>
        </p:txBody>
      </p:sp>
      <p:sp>
        <p:nvSpPr>
          <p:cNvPr id="50182" name="TextBox 8"/>
          <p:cNvSpPr txBox="1">
            <a:spLocks noChangeArrowheads="1"/>
          </p:cNvSpPr>
          <p:nvPr/>
        </p:nvSpPr>
        <p:spPr bwMode="auto">
          <a:xfrm>
            <a:off x="-5400675" y="5989638"/>
            <a:ext cx="2286000" cy="368300"/>
          </a:xfrm>
          <a:prstGeom prst="rect">
            <a:avLst/>
          </a:prstGeom>
          <a:noFill/>
          <a:ln w="9525">
            <a:noFill/>
            <a:miter lim="800000"/>
            <a:headEnd/>
            <a:tailEnd/>
          </a:ln>
        </p:spPr>
        <p:txBody>
          <a:bodyPr>
            <a:spAutoFit/>
          </a:bodyPr>
          <a:lstStyle/>
          <a:p>
            <a:pPr algn="ctr"/>
            <a:r>
              <a:rPr lang="en-US">
                <a:latin typeface="Calibri" pitchFamily="34" charset="0"/>
              </a:rPr>
              <a:t>Insert Exhibit 3-22</a:t>
            </a:r>
          </a:p>
        </p:txBody>
      </p:sp>
      <p:sp>
        <p:nvSpPr>
          <p:cNvPr id="50183" name="TextBox 9"/>
          <p:cNvSpPr txBox="1">
            <a:spLocks noChangeArrowheads="1"/>
          </p:cNvSpPr>
          <p:nvPr/>
        </p:nvSpPr>
        <p:spPr bwMode="auto">
          <a:xfrm>
            <a:off x="3022600" y="3051175"/>
            <a:ext cx="2636838" cy="369888"/>
          </a:xfrm>
          <a:prstGeom prst="rect">
            <a:avLst/>
          </a:prstGeom>
          <a:noFill/>
          <a:ln w="9525">
            <a:noFill/>
            <a:miter lim="800000"/>
            <a:headEnd/>
            <a:tailEnd/>
          </a:ln>
        </p:spPr>
        <p:txBody>
          <a:bodyPr>
            <a:spAutoFit/>
          </a:bodyPr>
          <a:lstStyle/>
          <a:p>
            <a:pPr algn="ctr"/>
            <a:r>
              <a:rPr lang="en-US">
                <a:latin typeface="Calibri" pitchFamily="34" charset="0"/>
              </a:rPr>
              <a:t>Insert Exhibit 3-5</a:t>
            </a:r>
          </a:p>
        </p:txBody>
      </p:sp>
      <p:pic>
        <p:nvPicPr>
          <p:cNvPr id="50184" name="Picture 2"/>
          <p:cNvPicPr>
            <a:picLocks noChangeAspect="1"/>
          </p:cNvPicPr>
          <p:nvPr/>
        </p:nvPicPr>
        <p:blipFill>
          <a:blip r:embed="rId3"/>
          <a:srcRect/>
          <a:stretch>
            <a:fillRect/>
          </a:stretch>
        </p:blipFill>
        <p:spPr bwMode="auto">
          <a:xfrm>
            <a:off x="1089025" y="1581150"/>
            <a:ext cx="6965950" cy="4592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457200" y="144463"/>
            <a:ext cx="8229600" cy="1143000"/>
          </a:xfrm>
        </p:spPr>
        <p:txBody>
          <a:bodyPr/>
          <a:lstStyle/>
          <a:p>
            <a:pPr algn="r"/>
            <a:r>
              <a:rPr lang="en-US" sz="3600" b="1" smtClean="0"/>
              <a:t>Summary and Implications </a:t>
            </a:r>
            <a:br>
              <a:rPr lang="en-US" sz="3600" b="1" smtClean="0"/>
            </a:br>
            <a:r>
              <a:rPr lang="en-US" sz="3600" b="1" smtClean="0"/>
              <a:t>for Managers</a:t>
            </a:r>
          </a:p>
        </p:txBody>
      </p:sp>
      <p:sp>
        <p:nvSpPr>
          <p:cNvPr id="20" name="Content Placeholder 19"/>
          <p:cNvSpPr>
            <a:spLocks noGrp="1"/>
          </p:cNvSpPr>
          <p:nvPr>
            <p:ph idx="1"/>
          </p:nvPr>
        </p:nvSpPr>
        <p:spPr>
          <a:xfrm>
            <a:off x="457200" y="1693863"/>
            <a:ext cx="8229600" cy="4662487"/>
          </a:xfrm>
        </p:spPr>
        <p:txBody>
          <a:bodyPr>
            <a:normAutofit/>
          </a:bodyPr>
          <a:lstStyle/>
          <a:p>
            <a:pPr lvl="2"/>
            <a:r>
              <a:rPr lang="en-US" sz="2200" b="1" smtClean="0"/>
              <a:t>Satisfied and committed employees have lower rates of turnover, absenteeism, and withdrawal behaviors. </a:t>
            </a:r>
          </a:p>
          <a:p>
            <a:pPr lvl="2"/>
            <a:r>
              <a:rPr lang="en-US" sz="2200" b="1" smtClean="0"/>
              <a:t>Managers will also want to measure job attitudes effectively so they can tell how employees are reacting to their work. </a:t>
            </a:r>
          </a:p>
          <a:p>
            <a:pPr lvl="2"/>
            <a:r>
              <a:rPr lang="en-US" sz="2200" b="1" smtClean="0"/>
              <a:t>The most important thing managers can do to raise employee satisfaction is focus on the intrinsic parts of the job, such as making the work challenging and interesting.</a:t>
            </a:r>
          </a:p>
          <a:p>
            <a:pPr lvl="2"/>
            <a:r>
              <a:rPr lang="en-US" sz="2200" b="1" smtClean="0"/>
              <a:t>Although paying employees poorly will likely not attract high-quality employees to the organization or keep high performers, managers should realize that high pay alone is unlikely to create a satisfying work environment.</a:t>
            </a:r>
          </a:p>
          <a:p>
            <a:endParaRPr lang="en-US" sz="3000" b="1" smtClean="0"/>
          </a:p>
        </p:txBody>
      </p:sp>
      <p:sp>
        <p:nvSpPr>
          <p:cNvPr id="5" name="Footer Placeholder 4"/>
          <p:cNvSpPr>
            <a:spLocks noGrp="1"/>
          </p:cNvSpPr>
          <p:nvPr>
            <p:ph type="ftr" sz="quarter" idx="11"/>
          </p:nvPr>
        </p:nvSpPr>
        <p:spPr>
          <a:xfrm>
            <a:off x="457200" y="6356350"/>
            <a:ext cx="5562600"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p:txBody>
          <a:bodyPr/>
          <a:lstStyle/>
          <a:p>
            <a:pPr>
              <a:defRPr/>
            </a:pPr>
            <a:r>
              <a:rPr lang="en-US"/>
              <a:t>3-</a:t>
            </a:r>
            <a:fld id="{34E9FF7F-029A-4DA9-9C5D-B2F9D78841CB}" type="slidenum">
              <a:rPr lang="en-US"/>
              <a:pPr>
                <a:defRPr/>
              </a:pPr>
              <a:t>19</a:t>
            </a:fld>
            <a:endParaRPr lang="en-US" dirty="0"/>
          </a:p>
        </p:txBody>
      </p:sp>
      <p:sp>
        <p:nvSpPr>
          <p:cNvPr id="52229" name="TextBox 8"/>
          <p:cNvSpPr txBox="1">
            <a:spLocks noChangeArrowheads="1"/>
          </p:cNvSpPr>
          <p:nvPr/>
        </p:nvSpPr>
        <p:spPr bwMode="auto">
          <a:xfrm>
            <a:off x="-5400675" y="5989638"/>
            <a:ext cx="2286000" cy="368300"/>
          </a:xfrm>
          <a:prstGeom prst="rect">
            <a:avLst/>
          </a:prstGeom>
          <a:noFill/>
          <a:ln w="9525">
            <a:noFill/>
            <a:miter lim="800000"/>
            <a:headEnd/>
            <a:tailEnd/>
          </a:ln>
        </p:spPr>
        <p:txBody>
          <a:bodyPr>
            <a:spAutoFit/>
          </a:bodyPr>
          <a:lstStyle/>
          <a:p>
            <a:pPr algn="ctr"/>
            <a:r>
              <a:rPr lang="en-US">
                <a:latin typeface="Calibri" pitchFamily="34" charset="0"/>
              </a:rPr>
              <a:t>Insert Exhibit 3-22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algn="r"/>
            <a:r>
              <a:rPr lang="en-US" sz="3600" b="1" smtClean="0"/>
              <a:t>Chapter 3 Learning Objectives</a:t>
            </a:r>
          </a:p>
        </p:txBody>
      </p:sp>
      <p:sp>
        <p:nvSpPr>
          <p:cNvPr id="3" name="Content Placeholder 2"/>
          <p:cNvSpPr>
            <a:spLocks noGrp="1"/>
          </p:cNvSpPr>
          <p:nvPr>
            <p:ph idx="1"/>
          </p:nvPr>
        </p:nvSpPr>
        <p:spPr>
          <a:xfrm>
            <a:off x="185738" y="1712913"/>
            <a:ext cx="8958262" cy="4643437"/>
          </a:xfrm>
        </p:spPr>
        <p:txBody>
          <a:bodyPr>
            <a:normAutofit/>
          </a:bodyPr>
          <a:lstStyle/>
          <a:p>
            <a:pPr>
              <a:lnSpc>
                <a:spcPct val="90000"/>
              </a:lnSpc>
              <a:buFont typeface="Arial" charset="0"/>
              <a:buNone/>
            </a:pPr>
            <a:r>
              <a:rPr lang="en-US" sz="2600" b="1" smtClean="0"/>
              <a:t>After studying this chapter you should be able to:</a:t>
            </a:r>
          </a:p>
          <a:p>
            <a:pPr>
              <a:lnSpc>
                <a:spcPct val="90000"/>
              </a:lnSpc>
            </a:pPr>
            <a:r>
              <a:rPr lang="en-US" sz="3000" b="1" smtClean="0"/>
              <a:t>Contrast the three components of an attitude.</a:t>
            </a:r>
          </a:p>
          <a:p>
            <a:pPr>
              <a:lnSpc>
                <a:spcPct val="90000"/>
              </a:lnSpc>
            </a:pPr>
            <a:r>
              <a:rPr lang="en-US" sz="3000" b="1" smtClean="0"/>
              <a:t>Summarize the relationship between attitudes and behavior.</a:t>
            </a:r>
          </a:p>
          <a:p>
            <a:pPr>
              <a:lnSpc>
                <a:spcPct val="90000"/>
              </a:lnSpc>
            </a:pPr>
            <a:r>
              <a:rPr lang="en-US" sz="3000" b="1" smtClean="0"/>
              <a:t>Compare and contrast the major job attitudes.</a:t>
            </a:r>
          </a:p>
          <a:p>
            <a:pPr>
              <a:lnSpc>
                <a:spcPct val="90000"/>
              </a:lnSpc>
            </a:pPr>
            <a:r>
              <a:rPr lang="en-US" sz="3000" b="1" smtClean="0"/>
              <a:t>Define job satisfaction and show how it can be measured.</a:t>
            </a:r>
          </a:p>
          <a:p>
            <a:pPr>
              <a:lnSpc>
                <a:spcPct val="90000"/>
              </a:lnSpc>
            </a:pPr>
            <a:r>
              <a:rPr lang="en-US" sz="3000" b="1" smtClean="0"/>
              <a:t>Summarize the main causes of job satisfaction.</a:t>
            </a:r>
          </a:p>
          <a:p>
            <a:pPr>
              <a:lnSpc>
                <a:spcPct val="90000"/>
              </a:lnSpc>
            </a:pPr>
            <a:r>
              <a:rPr lang="en-US" sz="3000" b="1" smtClean="0"/>
              <a:t>Identify four employee responses to dissatisfaction.</a:t>
            </a:r>
          </a:p>
          <a:p>
            <a:pPr>
              <a:lnSpc>
                <a:spcPct val="90000"/>
              </a:lnSpc>
              <a:buFont typeface="Calibri" pitchFamily="34" charset="0"/>
              <a:buAutoNum type="arabicPeriod"/>
            </a:pPr>
            <a:endParaRPr lang="en-US" sz="2600" b="1" smtClean="0"/>
          </a:p>
        </p:txBody>
      </p:sp>
      <p:sp>
        <p:nvSpPr>
          <p:cNvPr id="5" name="Footer Placeholder 4"/>
          <p:cNvSpPr>
            <a:spLocks noGrp="1"/>
          </p:cNvSpPr>
          <p:nvPr>
            <p:ph type="ftr" sz="quarter" idx="11"/>
          </p:nvPr>
        </p:nvSpPr>
        <p:spPr>
          <a:xfrm>
            <a:off x="228600" y="6173788"/>
            <a:ext cx="5200650"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p:txBody>
          <a:bodyPr/>
          <a:lstStyle/>
          <a:p>
            <a:pPr>
              <a:defRPr/>
            </a:pPr>
            <a:r>
              <a:rPr lang="en-US" dirty="0"/>
              <a:t>3-</a:t>
            </a:r>
            <a:fld id="{A3A43CC8-21D6-4746-A42A-13CFE08F5CB3}"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dirty="0"/>
              <a:t>Copyright © 2013 Pearson Education, Inc. publishing as Prentice Hall</a:t>
            </a:r>
          </a:p>
        </p:txBody>
      </p:sp>
      <p:sp>
        <p:nvSpPr>
          <p:cNvPr id="7" name="Slide Number Placeholder 6"/>
          <p:cNvSpPr>
            <a:spLocks noGrp="1"/>
          </p:cNvSpPr>
          <p:nvPr>
            <p:ph type="sldNum" sz="quarter" idx="12"/>
          </p:nvPr>
        </p:nvSpPr>
        <p:spPr/>
        <p:txBody>
          <a:bodyPr/>
          <a:lstStyle/>
          <a:p>
            <a:pPr>
              <a:defRPr/>
            </a:pPr>
            <a:r>
              <a:rPr lang="en-US" dirty="0"/>
              <a:t>3-</a:t>
            </a:r>
            <a:fld id="{F77F82CD-9B65-4A53-BE3C-E7560DD7BB03}" type="slidenum">
              <a:rPr lang="en-US"/>
              <a:pPr>
                <a:defRPr/>
              </a:pPr>
              <a:t>20</a:t>
            </a:fld>
            <a:endParaRPr lang="en-US" dirty="0"/>
          </a:p>
        </p:txBody>
      </p:sp>
      <p:sp>
        <p:nvSpPr>
          <p:cNvPr id="54275" name="Rectangle 4"/>
          <p:cNvSpPr>
            <a:spLocks noChangeArrowheads="1"/>
          </p:cNvSpPr>
          <p:nvPr/>
        </p:nvSpPr>
        <p:spPr bwMode="auto">
          <a:xfrm>
            <a:off x="457200" y="3035300"/>
            <a:ext cx="8304213" cy="2289175"/>
          </a:xfrm>
          <a:prstGeom prst="rect">
            <a:avLst/>
          </a:prstGeom>
          <a:noFill/>
          <a:ln w="9525">
            <a:noFill/>
            <a:miter lim="800000"/>
            <a:headEnd/>
            <a:tailEnd/>
          </a:ln>
        </p:spPr>
        <p:txBody>
          <a:bodyPr>
            <a:spAutoFit/>
          </a:bodyPr>
          <a:lstStyle/>
          <a:p>
            <a:pPr algn="ctr">
              <a:lnSpc>
                <a:spcPct val="80000"/>
              </a:lnSpc>
            </a:pPr>
            <a:r>
              <a:rPr lang="en-US" sz="2000" b="1">
                <a:latin typeface="Times New Roman" pitchFamily="18" charset="0"/>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algn="ctr">
              <a:lnSpc>
                <a:spcPct val="80000"/>
              </a:lnSpc>
            </a:pPr>
            <a:endParaRPr lang="en-US" sz="2400" b="1">
              <a:latin typeface="Times New Roman" pitchFamily="18" charset="0"/>
            </a:endParaRPr>
          </a:p>
          <a:p>
            <a:pPr algn="ctr">
              <a:lnSpc>
                <a:spcPct val="80000"/>
              </a:lnSpc>
            </a:pPr>
            <a:r>
              <a:rPr lang="en-US" sz="2800" b="1">
                <a:latin typeface="Times New Roman" pitchFamily="18" charset="0"/>
              </a:rPr>
              <a:t>Copyright © 2013 Pearson Education, Inc.  </a:t>
            </a:r>
            <a:br>
              <a:rPr lang="en-US" sz="2800" b="1">
                <a:latin typeface="Times New Roman" pitchFamily="18" charset="0"/>
              </a:rPr>
            </a:br>
            <a:r>
              <a:rPr lang="en-US" sz="2800" b="1">
                <a:latin typeface="Times New Roman" pitchFamily="18" charset="0"/>
              </a:rPr>
              <a:t>publishing as Prentice Hall</a:t>
            </a:r>
          </a:p>
        </p:txBody>
      </p:sp>
      <p:pic>
        <p:nvPicPr>
          <p:cNvPr id="6" name="Picture 2" descr="cid:3287383400_2177562"/>
          <p:cNvPicPr>
            <a:picLocks noChangeAspect="1" noChangeArrowheads="1"/>
          </p:cNvPicPr>
          <p:nvPr/>
        </p:nvPicPr>
        <p:blipFill>
          <a:blip r:embed="rId3"/>
          <a:srcRect/>
          <a:stretch>
            <a:fillRect/>
          </a:stretch>
        </p:blipFill>
        <p:spPr bwMode="blackWhite">
          <a:xfrm>
            <a:off x="746125" y="323850"/>
            <a:ext cx="7685088" cy="2401888"/>
          </a:xfrm>
          <a:prstGeom prst="rect">
            <a:avLst/>
          </a:prstGeom>
          <a:solidFill>
            <a:schemeClr val="hlink"/>
          </a:solidFill>
          <a:ln w="3175">
            <a:solidFill>
              <a:schemeClr val="bg1"/>
            </a:solidFill>
            <a:miter lim="800000"/>
            <a:headEnd/>
            <a:tailEnd/>
          </a:ln>
          <a:effectLst>
            <a:outerShdw blurRad="63500" dist="107763" dir="2700000" algn="ctr" rotWithShape="0">
              <a:srgbClr val="808080">
                <a:alpha val="50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0"/>
            <a:ext cx="8229600" cy="1438275"/>
          </a:xfrm>
        </p:spPr>
        <p:txBody>
          <a:bodyPr/>
          <a:lstStyle/>
          <a:p>
            <a:pPr algn="r"/>
            <a:r>
              <a:rPr lang="en-US" sz="3600" b="1" smtClean="0"/>
              <a:t>Contrast the Three </a:t>
            </a:r>
            <a:br>
              <a:rPr lang="en-US" sz="3600" b="1" smtClean="0"/>
            </a:br>
            <a:r>
              <a:rPr lang="en-US" sz="3600" b="1" smtClean="0"/>
              <a:t>Components of an Attitude</a:t>
            </a:r>
          </a:p>
        </p:txBody>
      </p:sp>
      <p:sp>
        <p:nvSpPr>
          <p:cNvPr id="19458" name="Content Placeholder 2"/>
          <p:cNvSpPr>
            <a:spLocks noGrp="1"/>
          </p:cNvSpPr>
          <p:nvPr>
            <p:ph idx="1"/>
          </p:nvPr>
        </p:nvSpPr>
        <p:spPr>
          <a:xfrm>
            <a:off x="609600" y="1724025"/>
            <a:ext cx="7772400" cy="1371600"/>
          </a:xfrm>
        </p:spPr>
        <p:txBody>
          <a:bodyPr/>
          <a:lstStyle/>
          <a:p>
            <a:pPr indent="-6350">
              <a:buFont typeface="Wingdings" pitchFamily="2" charset="2"/>
              <a:buNone/>
            </a:pPr>
            <a:r>
              <a:rPr lang="en-US" sz="2400" b="1" i="1" smtClean="0">
                <a:latin typeface="Arial" charset="0"/>
                <a:cs typeface="Arial" charset="0"/>
              </a:rPr>
              <a:t>Evaluative statements or judgments concerning objects, people, or events</a:t>
            </a:r>
          </a:p>
          <a:p>
            <a:pPr indent="-6350">
              <a:buFont typeface="Wingdings" pitchFamily="2" charset="2"/>
              <a:buNone/>
            </a:pPr>
            <a:r>
              <a:rPr lang="en-US" sz="2400" b="1" smtClean="0">
                <a:latin typeface="Arial" charset="0"/>
                <a:cs typeface="Arial" charset="0"/>
              </a:rPr>
              <a:t>Three components of an attitude:</a:t>
            </a:r>
          </a:p>
          <a:p>
            <a:pPr indent="-6350"/>
            <a:endParaRPr lang="en-US" b="1" smtClean="0">
              <a:latin typeface="Times New Roman" pitchFamily="18" charset="0"/>
            </a:endParaRPr>
          </a:p>
        </p:txBody>
      </p:sp>
      <p:sp>
        <p:nvSpPr>
          <p:cNvPr id="5" name="Footer Placeholder 4"/>
          <p:cNvSpPr>
            <a:spLocks noGrp="1"/>
          </p:cNvSpPr>
          <p:nvPr>
            <p:ph type="ftr" sz="quarter" idx="11"/>
          </p:nvPr>
        </p:nvSpPr>
        <p:spPr>
          <a:xfrm>
            <a:off x="609600" y="6356350"/>
            <a:ext cx="5410200"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83E746BB-3BA2-4E71-85C3-B9372734812E}" type="slidenum">
              <a:rPr lang="en-US"/>
              <a:pPr>
                <a:defRPr/>
              </a:pPr>
              <a:t>3</a:t>
            </a:fld>
            <a:endParaRPr lang="en-US" dirty="0"/>
          </a:p>
        </p:txBody>
      </p:sp>
      <p:graphicFrame>
        <p:nvGraphicFramePr>
          <p:cNvPr id="10" name="Diagram 9"/>
          <p:cNvGraphicFramePr/>
          <p:nvPr/>
        </p:nvGraphicFramePr>
        <p:xfrm>
          <a:off x="1517316" y="2749550"/>
          <a:ext cx="5562600" cy="360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ounded Rectangular Callout 10"/>
          <p:cNvSpPr/>
          <p:nvPr/>
        </p:nvSpPr>
        <p:spPr bwMode="auto">
          <a:xfrm>
            <a:off x="6408738" y="3135313"/>
            <a:ext cx="2438400" cy="1219200"/>
          </a:xfrm>
          <a:prstGeom prst="wedgeRoundRectCallout">
            <a:avLst>
              <a:gd name="adj1" fmla="val -114966"/>
              <a:gd name="adj2" fmla="val 2806"/>
              <a:gd name="adj3" fmla="val 16667"/>
            </a:avLst>
          </a:prstGeom>
          <a:solidFill>
            <a:schemeClr val="tx2"/>
          </a:solidFill>
          <a:ln w="9525" cap="flat" cmpd="sng" algn="ctr">
            <a:solidFill>
              <a:schemeClr val="tx1"/>
            </a:solidFill>
            <a:prstDash val="solid"/>
            <a:round/>
            <a:headEnd type="none" w="med" len="med"/>
            <a:tailEnd type="none" w="med" len="med"/>
          </a:ln>
          <a:effectLst/>
        </p:spPr>
        <p:txBody>
          <a:bodyPr anchor="ctr" anchorCtr="1"/>
          <a:lstStyle/>
          <a:p>
            <a:pPr fontAlgn="auto">
              <a:spcBef>
                <a:spcPts val="0"/>
              </a:spcBef>
              <a:spcAft>
                <a:spcPts val="0"/>
              </a:spcAft>
              <a:defRPr/>
            </a:pPr>
            <a:r>
              <a:rPr lang="en-US" sz="2200" dirty="0">
                <a:solidFill>
                  <a:schemeClr val="bg1"/>
                </a:solidFill>
                <a:effectLst>
                  <a:outerShdw blurRad="38100" dist="38100" dir="2700000" algn="tl">
                    <a:srgbClr val="000000">
                      <a:alpha val="43137"/>
                    </a:srgbClr>
                  </a:outerShdw>
                </a:effectLst>
                <a:latin typeface="+mj-lt"/>
                <a:cs typeface="+mn-cs"/>
              </a:rPr>
              <a:t>The emotional or feeling segment of an attitude</a:t>
            </a:r>
          </a:p>
        </p:txBody>
      </p:sp>
      <p:sp>
        <p:nvSpPr>
          <p:cNvPr id="12" name="Rounded Rectangular Callout 11"/>
          <p:cNvSpPr/>
          <p:nvPr/>
        </p:nvSpPr>
        <p:spPr bwMode="auto">
          <a:xfrm>
            <a:off x="336550" y="4016375"/>
            <a:ext cx="2362200" cy="1143000"/>
          </a:xfrm>
          <a:prstGeom prst="wedgeRoundRectCallout">
            <a:avLst>
              <a:gd name="adj1" fmla="val 87396"/>
              <a:gd name="adj2" fmla="val -46888"/>
              <a:gd name="adj3" fmla="val 16667"/>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anchor="ctr" anchorCtr="1"/>
          <a:lstStyle/>
          <a:p>
            <a:pPr algn="ctr" fontAlgn="auto">
              <a:spcBef>
                <a:spcPts val="0"/>
              </a:spcBef>
              <a:spcAft>
                <a:spcPts val="0"/>
              </a:spcAft>
              <a:defRPr/>
            </a:pPr>
            <a:r>
              <a:rPr lang="en-US" sz="2200" dirty="0">
                <a:effectLst>
                  <a:outerShdw blurRad="38100" dist="38100" dir="2700000" algn="tl">
                    <a:srgbClr val="000000">
                      <a:alpha val="43137"/>
                    </a:srgbClr>
                  </a:outerShdw>
                </a:effectLst>
                <a:latin typeface="+mj-lt"/>
                <a:cs typeface="+mn-cs"/>
              </a:rPr>
              <a:t>The opinion or belief segment of an attitude</a:t>
            </a:r>
          </a:p>
        </p:txBody>
      </p:sp>
      <p:sp>
        <p:nvSpPr>
          <p:cNvPr id="13" name="Rounded Rectangular Callout 12"/>
          <p:cNvSpPr/>
          <p:nvPr/>
        </p:nvSpPr>
        <p:spPr bwMode="auto">
          <a:xfrm>
            <a:off x="5334000" y="4792663"/>
            <a:ext cx="3048000" cy="1295400"/>
          </a:xfrm>
          <a:prstGeom prst="wedgeRoundRectCallout">
            <a:avLst>
              <a:gd name="adj1" fmla="val -72262"/>
              <a:gd name="adj2" fmla="val -54187"/>
              <a:gd name="adj3" fmla="val 16667"/>
            </a:avLst>
          </a:prstGeom>
          <a:solidFill>
            <a:srgbClr val="336699">
              <a:alpha val="38000"/>
            </a:srgbClr>
          </a:solidFill>
          <a:ln w="9525" cap="flat" cmpd="sng" algn="ctr">
            <a:solidFill>
              <a:schemeClr val="tx1"/>
            </a:solidFill>
            <a:prstDash val="solid"/>
            <a:round/>
            <a:headEnd type="none" w="med" len="med"/>
            <a:tailEnd type="none" w="med" len="med"/>
          </a:ln>
          <a:effectLst/>
        </p:spPr>
        <p:txBody>
          <a:bodyPr anchor="ctr" anchorCtr="1"/>
          <a:lstStyle/>
          <a:p>
            <a:pPr fontAlgn="auto">
              <a:spcBef>
                <a:spcPts val="0"/>
              </a:spcBef>
              <a:spcAft>
                <a:spcPts val="0"/>
              </a:spcAft>
              <a:defRPr/>
            </a:pPr>
            <a:r>
              <a:rPr lang="en-US" sz="2200" dirty="0">
                <a:effectLst>
                  <a:outerShdw blurRad="38100" dist="38100" dir="2700000" algn="tl">
                    <a:srgbClr val="000000">
                      <a:alpha val="43137"/>
                    </a:srgbClr>
                  </a:outerShdw>
                </a:effectLst>
                <a:latin typeface="+mj-lt"/>
                <a:cs typeface="+mn-cs"/>
              </a:rPr>
              <a:t>An intention to behave in a certain way toward someone or something</a:t>
            </a:r>
          </a:p>
        </p:txBody>
      </p:sp>
      <p:sp>
        <p:nvSpPr>
          <p:cNvPr id="17" name="Oval 16"/>
          <p:cNvSpPr/>
          <p:nvPr/>
        </p:nvSpPr>
        <p:spPr>
          <a:xfrm>
            <a:off x="271463" y="274638"/>
            <a:ext cx="1670050" cy="1143000"/>
          </a:xfrm>
          <a:prstGeom prst="ellipse">
            <a:avLst/>
          </a:prstGeom>
          <a:solidFill>
            <a:schemeClr val="bg1">
              <a:lumMod val="75000"/>
            </a:schemeClr>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0"/>
            <a:ext cx="8229600" cy="1438275"/>
          </a:xfrm>
        </p:spPr>
        <p:txBody>
          <a:bodyPr/>
          <a:lstStyle/>
          <a:p>
            <a:pPr algn="r"/>
            <a:r>
              <a:rPr lang="en-US" sz="3600" b="1" smtClean="0"/>
              <a:t>Summarize the Relationship </a:t>
            </a:r>
            <a:br>
              <a:rPr lang="en-US" sz="3600" b="1" smtClean="0"/>
            </a:br>
            <a:r>
              <a:rPr lang="en-US" sz="3600" b="1" smtClean="0"/>
              <a:t>Between Attitudes and Behavior </a:t>
            </a:r>
          </a:p>
        </p:txBody>
      </p:sp>
      <p:sp>
        <p:nvSpPr>
          <p:cNvPr id="16" name="Content Placeholder 15"/>
          <p:cNvSpPr>
            <a:spLocks noGrp="1"/>
          </p:cNvSpPr>
          <p:nvPr>
            <p:ph idx="1"/>
          </p:nvPr>
        </p:nvSpPr>
        <p:spPr/>
        <p:txBody>
          <a:bodyPr>
            <a:normAutofit/>
          </a:bodyPr>
          <a:lstStyle/>
          <a:p>
            <a:pPr>
              <a:lnSpc>
                <a:spcPct val="80000"/>
              </a:lnSpc>
            </a:pPr>
            <a:r>
              <a:rPr lang="en-US" sz="3000" b="1" smtClean="0"/>
              <a:t>The attitudes people hold determine what they do.</a:t>
            </a:r>
          </a:p>
          <a:p>
            <a:pPr>
              <a:lnSpc>
                <a:spcPct val="80000"/>
              </a:lnSpc>
            </a:pPr>
            <a:r>
              <a:rPr lang="en-US" sz="3000" b="1" smtClean="0"/>
              <a:t>Festinger proposed that cases of attitude following behavior illustrate the effects of cognitive dissonance.</a:t>
            </a:r>
          </a:p>
          <a:p>
            <a:pPr lvl="1">
              <a:lnSpc>
                <a:spcPct val="80000"/>
              </a:lnSpc>
            </a:pPr>
            <a:r>
              <a:rPr lang="en-US" sz="2600" b="1" smtClean="0"/>
              <a:t>Cognitive Dissonance is incompatibility an individual might perceive between two or more attitudes or between behavior and attitudes.</a:t>
            </a:r>
          </a:p>
          <a:p>
            <a:pPr>
              <a:lnSpc>
                <a:spcPct val="80000"/>
              </a:lnSpc>
            </a:pPr>
            <a:r>
              <a:rPr lang="en-US" sz="3000" b="1" smtClean="0"/>
              <a:t>Research has generally concluded that people seek consistency among their attitudes and between their attitudes and their behavior. </a:t>
            </a:r>
          </a:p>
          <a:p>
            <a:pPr>
              <a:lnSpc>
                <a:spcPct val="80000"/>
              </a:lnSpc>
              <a:buFont typeface="Arial" charset="0"/>
              <a:buNone/>
            </a:pPr>
            <a:endParaRPr lang="en-US" sz="3000" b="1" smtClean="0"/>
          </a:p>
        </p:txBody>
      </p:sp>
      <p:sp>
        <p:nvSpPr>
          <p:cNvPr id="5" name="Footer Placeholder 4"/>
          <p:cNvSpPr>
            <a:spLocks noGrp="1"/>
          </p:cNvSpPr>
          <p:nvPr>
            <p:ph type="ftr" sz="quarter" idx="11"/>
          </p:nvPr>
        </p:nvSpPr>
        <p:spPr>
          <a:xfrm>
            <a:off x="271463" y="6356350"/>
            <a:ext cx="5748337"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DE0E335A-3346-477A-9B24-0B79B9CB90EE}" type="slidenum">
              <a:rPr lang="en-US"/>
              <a:pPr>
                <a:defRPr/>
              </a:pPr>
              <a:t>4</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entagon 16"/>
          <p:cNvSpPr/>
          <p:nvPr/>
        </p:nvSpPr>
        <p:spPr>
          <a:xfrm>
            <a:off x="6122988" y="2125663"/>
            <a:ext cx="695325" cy="3475037"/>
          </a:xfrm>
          <a:prstGeom prst="homePlate">
            <a:avLst/>
          </a:prstGeom>
          <a:solidFill>
            <a:srgbClr val="BFBFBF"/>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6283325" y="1630363"/>
            <a:ext cx="2713038" cy="5054600"/>
          </a:xfrm>
          <a:prstGeom prst="downArrow">
            <a:avLst/>
          </a:prstGeom>
          <a:solidFill>
            <a:srgbClr val="BFBFBF"/>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555" name="Title 1"/>
          <p:cNvSpPr>
            <a:spLocks noGrp="1"/>
          </p:cNvSpPr>
          <p:nvPr>
            <p:ph type="title"/>
          </p:nvPr>
        </p:nvSpPr>
        <p:spPr>
          <a:xfrm>
            <a:off x="457200" y="0"/>
            <a:ext cx="8229600" cy="1438275"/>
          </a:xfrm>
        </p:spPr>
        <p:txBody>
          <a:bodyPr/>
          <a:lstStyle/>
          <a:p>
            <a:pPr algn="r"/>
            <a:r>
              <a:rPr lang="en-US" sz="3600" b="1" smtClean="0"/>
              <a:t>Summarize the Relationship </a:t>
            </a:r>
            <a:br>
              <a:rPr lang="en-US" sz="3600" b="1" smtClean="0"/>
            </a:br>
            <a:r>
              <a:rPr lang="en-US" sz="3600" b="1" smtClean="0"/>
              <a:t>Between Attitudes and Behavior </a:t>
            </a:r>
          </a:p>
        </p:txBody>
      </p:sp>
      <p:sp>
        <p:nvSpPr>
          <p:cNvPr id="16" name="Content Placeholder 15"/>
          <p:cNvSpPr>
            <a:spLocks noGrp="1"/>
          </p:cNvSpPr>
          <p:nvPr>
            <p:ph idx="1"/>
          </p:nvPr>
        </p:nvSpPr>
        <p:spPr>
          <a:xfrm>
            <a:off x="269875" y="1763713"/>
            <a:ext cx="6134100" cy="4719637"/>
          </a:xfrm>
        </p:spPr>
        <p:txBody>
          <a:bodyPr>
            <a:normAutofit/>
          </a:bodyPr>
          <a:lstStyle/>
          <a:p>
            <a:r>
              <a:rPr lang="en-US" sz="3000" b="1" smtClean="0"/>
              <a:t>Importance of the attitude</a:t>
            </a:r>
          </a:p>
          <a:p>
            <a:r>
              <a:rPr lang="en-US" sz="3000" b="1" smtClean="0"/>
              <a:t>Its correspondence to behavior</a:t>
            </a:r>
          </a:p>
          <a:p>
            <a:r>
              <a:rPr lang="en-US" sz="3000" b="1" smtClean="0"/>
              <a:t>Its accessibility</a:t>
            </a:r>
          </a:p>
          <a:p>
            <a:r>
              <a:rPr lang="en-US" sz="3000" b="1" smtClean="0"/>
              <a:t>The presence of social pressure</a:t>
            </a:r>
          </a:p>
          <a:p>
            <a:r>
              <a:rPr lang="en-US" sz="3000" b="1" smtClean="0"/>
              <a:t>Whether or not a person has had direct experience with the behavior</a:t>
            </a:r>
          </a:p>
          <a:p>
            <a:r>
              <a:rPr lang="en-US" sz="3000" b="1" smtClean="0"/>
              <a:t>The attitude/behavior relationship is stronger if it refers to something in our direct personal experience </a:t>
            </a:r>
          </a:p>
          <a:p>
            <a:pPr>
              <a:buFont typeface="Arial" charset="0"/>
              <a:buNone/>
            </a:pPr>
            <a:endParaRPr lang="en-US" sz="3000" b="1" smtClean="0"/>
          </a:p>
        </p:txBody>
      </p:sp>
      <p:sp>
        <p:nvSpPr>
          <p:cNvPr id="5" name="Footer Placeholder 4"/>
          <p:cNvSpPr>
            <a:spLocks noGrp="1"/>
          </p:cNvSpPr>
          <p:nvPr>
            <p:ph type="ftr" sz="quarter" idx="11"/>
          </p:nvPr>
        </p:nvSpPr>
        <p:spPr>
          <a:xfrm>
            <a:off x="271463" y="6356350"/>
            <a:ext cx="5748337" cy="501650"/>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09567E62-0D74-43BF-919E-4DDBB87C05FD}" type="slidenum">
              <a:rPr lang="en-US"/>
              <a:pPr>
                <a:defRPr/>
              </a:pPr>
              <a:t>5</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2</a:t>
            </a:r>
          </a:p>
        </p:txBody>
      </p:sp>
      <p:sp>
        <p:nvSpPr>
          <p:cNvPr id="10" name="Oval 9"/>
          <p:cNvSpPr/>
          <p:nvPr/>
        </p:nvSpPr>
        <p:spPr>
          <a:xfrm>
            <a:off x="6575425" y="1938338"/>
            <a:ext cx="2139950" cy="989012"/>
          </a:xfrm>
          <a:prstGeom prst="ellipse">
            <a:avLst/>
          </a:prstGeom>
          <a:solidFill>
            <a:srgbClr val="BFBFBF"/>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400" dirty="0"/>
              <a:t>Attitude</a:t>
            </a:r>
          </a:p>
        </p:txBody>
      </p:sp>
      <p:sp>
        <p:nvSpPr>
          <p:cNvPr id="11" name="Oval 10"/>
          <p:cNvSpPr/>
          <p:nvPr/>
        </p:nvSpPr>
        <p:spPr>
          <a:xfrm>
            <a:off x="6724650" y="3560763"/>
            <a:ext cx="1790700" cy="703262"/>
          </a:xfrm>
          <a:prstGeom prst="ellipse">
            <a:avLst/>
          </a:prstGeom>
          <a:solidFill>
            <a:srgbClr val="BFBFBF"/>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400" i="1" dirty="0"/>
              <a:t>Predicts</a:t>
            </a:r>
          </a:p>
        </p:txBody>
      </p:sp>
      <p:sp>
        <p:nvSpPr>
          <p:cNvPr id="12" name="Oval 11"/>
          <p:cNvSpPr/>
          <p:nvPr/>
        </p:nvSpPr>
        <p:spPr>
          <a:xfrm>
            <a:off x="6575425" y="4864100"/>
            <a:ext cx="2139950" cy="989013"/>
          </a:xfrm>
          <a:prstGeom prst="ellipse">
            <a:avLst/>
          </a:prstGeom>
          <a:solidFill>
            <a:srgbClr val="BFBFBF"/>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400" dirty="0"/>
              <a:t>Behavior</a:t>
            </a:r>
          </a:p>
        </p:txBody>
      </p:sp>
      <p:sp>
        <p:nvSpPr>
          <p:cNvPr id="23564" name="TextBox 17"/>
          <p:cNvSpPr txBox="1">
            <a:spLocks noChangeArrowheads="1"/>
          </p:cNvSpPr>
          <p:nvPr/>
        </p:nvSpPr>
        <p:spPr bwMode="auto">
          <a:xfrm rot="5400000">
            <a:off x="4505326" y="3822700"/>
            <a:ext cx="3770312" cy="369887"/>
          </a:xfrm>
          <a:prstGeom prst="rect">
            <a:avLst/>
          </a:prstGeom>
          <a:noFill/>
          <a:ln w="9525">
            <a:noFill/>
            <a:miter lim="800000"/>
            <a:headEnd/>
            <a:tailEnd/>
          </a:ln>
        </p:spPr>
        <p:txBody>
          <a:bodyPr>
            <a:spAutoFit/>
          </a:bodyPr>
          <a:lstStyle/>
          <a:p>
            <a:pPr algn="ctr"/>
            <a:r>
              <a:rPr lang="en-US">
                <a:solidFill>
                  <a:srgbClr val="000000"/>
                </a:solidFill>
                <a:latin typeface="Calibri" pitchFamily="34" charset="0"/>
              </a:rPr>
              <a:t>Mitigating Variables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0"/>
            <a:ext cx="8229600" cy="1438275"/>
          </a:xfrm>
        </p:spPr>
        <p:txBody>
          <a:bodyPr/>
          <a:lstStyle/>
          <a:p>
            <a:pPr algn="r"/>
            <a:r>
              <a:rPr lang="en-US" sz="3600" b="1" smtClean="0"/>
              <a:t>Compare and Contrast </a:t>
            </a:r>
            <a:br>
              <a:rPr lang="en-US" sz="3600" b="1" smtClean="0"/>
            </a:br>
            <a:r>
              <a:rPr lang="en-US" sz="3600" b="1" smtClean="0"/>
              <a:t>the Major Job Attitudes</a:t>
            </a:r>
          </a:p>
        </p:txBody>
      </p:sp>
      <p:sp>
        <p:nvSpPr>
          <p:cNvPr id="16" name="Content Placeholder 15"/>
          <p:cNvSpPr>
            <a:spLocks noGrp="1"/>
          </p:cNvSpPr>
          <p:nvPr>
            <p:ph idx="1"/>
          </p:nvPr>
        </p:nvSpPr>
        <p:spPr>
          <a:xfrm>
            <a:off x="457200" y="2057400"/>
            <a:ext cx="8229600" cy="4481513"/>
          </a:xfrm>
        </p:spPr>
        <p:txBody>
          <a:bodyPr>
            <a:normAutofit/>
          </a:bodyPr>
          <a:lstStyle/>
          <a:p>
            <a:pPr>
              <a:lnSpc>
                <a:spcPct val="90000"/>
              </a:lnSpc>
            </a:pPr>
            <a:r>
              <a:rPr lang="en-US" b="1" smtClean="0">
                <a:latin typeface="Helvetica" pitchFamily="34" charset="0"/>
                <a:cs typeface="Helvetica" pitchFamily="34" charset="0"/>
              </a:rPr>
              <a:t>Job Satisfaction</a:t>
            </a:r>
          </a:p>
          <a:p>
            <a:pPr lvl="1">
              <a:lnSpc>
                <a:spcPct val="90000"/>
              </a:lnSpc>
            </a:pPr>
            <a:r>
              <a:rPr lang="en-US" sz="2400" b="1" smtClean="0">
                <a:latin typeface="Helvetica" pitchFamily="34" charset="0"/>
                <a:cs typeface="Helvetica" pitchFamily="34" charset="0"/>
              </a:rPr>
              <a:t>A positive feeling about the job resulting from an evaluation of its characteristics</a:t>
            </a:r>
          </a:p>
          <a:p>
            <a:pPr>
              <a:lnSpc>
                <a:spcPct val="90000"/>
              </a:lnSpc>
            </a:pPr>
            <a:r>
              <a:rPr lang="en-US" b="1" smtClean="0">
                <a:latin typeface="Helvetica" pitchFamily="34" charset="0"/>
                <a:cs typeface="Helvetica" pitchFamily="34" charset="0"/>
              </a:rPr>
              <a:t>Job Involvement</a:t>
            </a:r>
          </a:p>
          <a:p>
            <a:pPr lvl="1">
              <a:lnSpc>
                <a:spcPct val="90000"/>
              </a:lnSpc>
            </a:pPr>
            <a:r>
              <a:rPr lang="en-US" sz="2400" b="1" smtClean="0">
                <a:latin typeface="Helvetica" pitchFamily="34" charset="0"/>
                <a:cs typeface="Helvetica" pitchFamily="34" charset="0"/>
              </a:rPr>
              <a:t>Degree of psychological identification with the job where perceived performance is important to self-worth</a:t>
            </a:r>
          </a:p>
          <a:p>
            <a:pPr>
              <a:lnSpc>
                <a:spcPct val="90000"/>
              </a:lnSpc>
            </a:pPr>
            <a:r>
              <a:rPr lang="en-US" b="1" smtClean="0">
                <a:latin typeface="Helvetica" pitchFamily="34" charset="0"/>
              </a:rPr>
              <a:t>Psychological</a:t>
            </a:r>
            <a:r>
              <a:rPr lang="en-US" smtClean="0"/>
              <a:t> </a:t>
            </a:r>
            <a:r>
              <a:rPr lang="en-US" b="1" smtClean="0">
                <a:latin typeface="Helvetica" pitchFamily="34" charset="0"/>
                <a:cs typeface="Helvetica" pitchFamily="34" charset="0"/>
              </a:rPr>
              <a:t> Empowerment</a:t>
            </a:r>
          </a:p>
          <a:p>
            <a:pPr lvl="1">
              <a:lnSpc>
                <a:spcPct val="90000"/>
              </a:lnSpc>
            </a:pPr>
            <a:r>
              <a:rPr lang="en-US" sz="2400" b="1" smtClean="0">
                <a:latin typeface="Helvetica" pitchFamily="34" charset="0"/>
                <a:cs typeface="Helvetica" pitchFamily="34" charset="0"/>
              </a:rPr>
              <a:t>Belief in the degree of influence over the job, competence, job meaningfulness, and autonomy</a:t>
            </a:r>
          </a:p>
          <a:p>
            <a:pPr>
              <a:lnSpc>
                <a:spcPct val="90000"/>
              </a:lnSpc>
              <a:buFont typeface="Arial" charset="0"/>
              <a:buNone/>
            </a:pPr>
            <a:endParaRPr lang="en-US" b="1" smtClean="0"/>
          </a:p>
        </p:txBody>
      </p:sp>
      <p:sp>
        <p:nvSpPr>
          <p:cNvPr id="5" name="Footer Placeholder 4"/>
          <p:cNvSpPr>
            <a:spLocks noGrp="1"/>
          </p:cNvSpPr>
          <p:nvPr>
            <p:ph type="ftr" sz="quarter" idx="11"/>
          </p:nvPr>
        </p:nvSpPr>
        <p:spPr>
          <a:xfrm>
            <a:off x="528638" y="6356350"/>
            <a:ext cx="5491162" cy="365125"/>
          </a:xfrm>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D70E6FFB-6BB6-406F-B587-8D345F52CF09}" type="slidenum">
              <a:rPr lang="en-US"/>
              <a:pPr>
                <a:defRPr/>
              </a:pPr>
              <a:t>6</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457200" y="0"/>
            <a:ext cx="8229600" cy="1438275"/>
          </a:xfrm>
        </p:spPr>
        <p:txBody>
          <a:bodyPr/>
          <a:lstStyle/>
          <a:p>
            <a:pPr algn="r"/>
            <a:r>
              <a:rPr lang="en-US" sz="3600" b="1" smtClean="0"/>
              <a:t>Compare and Contrast </a:t>
            </a:r>
            <a:br>
              <a:rPr lang="en-US" sz="3600" b="1" smtClean="0"/>
            </a:br>
            <a:r>
              <a:rPr lang="en-US" sz="3600" b="1" smtClean="0"/>
              <a:t>the Major Job Attitudes</a:t>
            </a:r>
          </a:p>
        </p:txBody>
      </p:sp>
      <p:sp>
        <p:nvSpPr>
          <p:cNvPr id="16" name="Content Placeholder 15"/>
          <p:cNvSpPr>
            <a:spLocks noGrp="1"/>
          </p:cNvSpPr>
          <p:nvPr>
            <p:ph idx="1"/>
          </p:nvPr>
        </p:nvSpPr>
        <p:spPr>
          <a:xfrm>
            <a:off x="457200" y="2057400"/>
            <a:ext cx="8229600" cy="4481513"/>
          </a:xfrm>
        </p:spPr>
        <p:txBody>
          <a:bodyPr>
            <a:normAutofit/>
          </a:bodyPr>
          <a:lstStyle/>
          <a:p>
            <a:r>
              <a:rPr lang="en-US" b="1" smtClean="0">
                <a:latin typeface="Helvetica" pitchFamily="34" charset="0"/>
                <a:cs typeface="Helvetica" pitchFamily="34" charset="0"/>
              </a:rPr>
              <a:t>Organizational Commitment</a:t>
            </a:r>
          </a:p>
          <a:p>
            <a:pPr lvl="1"/>
            <a:r>
              <a:rPr lang="en-US" sz="2400" b="1" smtClean="0">
                <a:latin typeface="Helvetica" pitchFamily="34" charset="0"/>
                <a:cs typeface="Helvetica" pitchFamily="34" charset="0"/>
              </a:rPr>
              <a:t>Identifying with a particular organization and its goals, while wishing to maintain membership in the organization.</a:t>
            </a:r>
          </a:p>
          <a:p>
            <a:pPr lvl="1"/>
            <a:r>
              <a:rPr lang="en-US" sz="2400" b="1" smtClean="0">
                <a:latin typeface="Helvetica" pitchFamily="34" charset="0"/>
                <a:cs typeface="Helvetica" pitchFamily="34" charset="0"/>
              </a:rPr>
              <a:t>Three dimensions:</a:t>
            </a:r>
          </a:p>
          <a:p>
            <a:pPr lvl="2"/>
            <a:r>
              <a:rPr lang="en-US" b="1" smtClean="0">
                <a:latin typeface="Helvetica" pitchFamily="34" charset="0"/>
                <a:cs typeface="Helvetica" pitchFamily="34" charset="0"/>
              </a:rPr>
              <a:t>Affective – emotional attachment to organization</a:t>
            </a:r>
          </a:p>
          <a:p>
            <a:pPr lvl="2"/>
            <a:r>
              <a:rPr lang="en-US" b="1" smtClean="0">
                <a:latin typeface="Helvetica" pitchFamily="34" charset="0"/>
                <a:cs typeface="Helvetica" pitchFamily="34" charset="0"/>
              </a:rPr>
              <a:t>Continuance – economic value of staying</a:t>
            </a:r>
          </a:p>
          <a:p>
            <a:pPr lvl="2"/>
            <a:r>
              <a:rPr lang="en-US" b="1" smtClean="0">
                <a:latin typeface="Helvetica" pitchFamily="34" charset="0"/>
                <a:cs typeface="Helvetica" pitchFamily="34" charset="0"/>
              </a:rPr>
              <a:t>Normative – moral or ethical obligations</a:t>
            </a:r>
          </a:p>
          <a:p>
            <a:pPr lvl="2">
              <a:buFont typeface="Arial" charset="0"/>
              <a:buNone/>
            </a:pPr>
            <a:endParaRPr lang="en-US" sz="2100" b="1" smtClean="0">
              <a:latin typeface="Helvetica" pitchFamily="34" charset="0"/>
              <a:cs typeface="Helvetica" pitchFamily="34" charset="0"/>
            </a:endParaRPr>
          </a:p>
        </p:txBody>
      </p:sp>
      <p:sp>
        <p:nvSpPr>
          <p:cNvPr id="5" name="Footer Placeholder 4"/>
          <p:cNvSpPr>
            <a:spLocks noGrp="1"/>
          </p:cNvSpPr>
          <p:nvPr>
            <p:ph type="ftr" sz="quarter" idx="11"/>
          </p:nvPr>
        </p:nvSpPr>
        <p:spPr>
          <a:xfrm>
            <a:off x="271463" y="6356350"/>
            <a:ext cx="5748337"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D90AF168-ED97-4967-8A5C-6EECCFBEDFA6}" type="slidenum">
              <a:rPr lang="en-US"/>
              <a:pPr>
                <a:defRPr/>
              </a:pPr>
              <a:t>7</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457200" y="0"/>
            <a:ext cx="8229600" cy="1438275"/>
          </a:xfrm>
        </p:spPr>
        <p:txBody>
          <a:bodyPr/>
          <a:lstStyle/>
          <a:p>
            <a:pPr algn="r"/>
            <a:r>
              <a:rPr lang="en-US" sz="3600" b="1" smtClean="0"/>
              <a:t>Compare and Contrast </a:t>
            </a:r>
            <a:br>
              <a:rPr lang="en-US" sz="3600" b="1" smtClean="0"/>
            </a:br>
            <a:r>
              <a:rPr lang="en-US" sz="3600" b="1" smtClean="0"/>
              <a:t>the Major Job Attitudes</a:t>
            </a:r>
          </a:p>
        </p:txBody>
      </p:sp>
      <p:sp>
        <p:nvSpPr>
          <p:cNvPr id="29698" name="Content Placeholder 15"/>
          <p:cNvSpPr>
            <a:spLocks noGrp="1"/>
          </p:cNvSpPr>
          <p:nvPr>
            <p:ph idx="1"/>
          </p:nvPr>
        </p:nvSpPr>
        <p:spPr/>
        <p:txBody>
          <a:bodyPr/>
          <a:lstStyle/>
          <a:p>
            <a:r>
              <a:rPr lang="en-US" b="1" smtClean="0">
                <a:latin typeface="Helvetica" pitchFamily="34" charset="0"/>
                <a:cs typeface="Helvetica" pitchFamily="34" charset="0"/>
              </a:rPr>
              <a:t>Organizational Commitment (cont)</a:t>
            </a:r>
          </a:p>
          <a:p>
            <a:pPr lvl="1"/>
            <a:r>
              <a:rPr lang="en-US" sz="2400" b="1" smtClean="0">
                <a:latin typeface="Helvetica" pitchFamily="34" charset="0"/>
                <a:cs typeface="Helvetica" pitchFamily="34" charset="0"/>
              </a:rPr>
              <a:t>Has some relation to performance, especially for new employees.</a:t>
            </a:r>
          </a:p>
          <a:p>
            <a:pPr lvl="1"/>
            <a:r>
              <a:rPr lang="en-US" sz="2400" b="1" smtClean="0">
                <a:latin typeface="Helvetica" pitchFamily="34" charset="0"/>
                <a:cs typeface="Helvetica" pitchFamily="34" charset="0"/>
              </a:rPr>
              <a:t>Theoretical models propose that employees who are committed will be less likely to engage in work withdrawal even if they are dissatisfied, because they have a sense of organizational loyalty. </a:t>
            </a:r>
          </a:p>
          <a:p>
            <a:pPr>
              <a:buFont typeface="Arial" charset="0"/>
              <a:buNone/>
            </a:pPr>
            <a:endParaRPr lang="en-US" b="1" smtClean="0"/>
          </a:p>
        </p:txBody>
      </p:sp>
      <p:sp>
        <p:nvSpPr>
          <p:cNvPr id="5" name="Footer Placeholder 4"/>
          <p:cNvSpPr>
            <a:spLocks noGrp="1"/>
          </p:cNvSpPr>
          <p:nvPr>
            <p:ph type="ftr" sz="quarter" idx="11"/>
          </p:nvPr>
        </p:nvSpPr>
        <p:spPr>
          <a:xfrm>
            <a:off x="528638" y="6356350"/>
            <a:ext cx="5491162"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59E15344-FD26-4FC0-A904-5BA29AC7CB4B}" type="slidenum">
              <a:rPr lang="en-US"/>
              <a:pPr>
                <a:defRPr/>
              </a:pPr>
              <a:t>8</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3</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457200" y="0"/>
            <a:ext cx="8229600" cy="1438275"/>
          </a:xfrm>
        </p:spPr>
        <p:txBody>
          <a:bodyPr/>
          <a:lstStyle/>
          <a:p>
            <a:pPr algn="r"/>
            <a:r>
              <a:rPr lang="en-US" sz="3600" b="1" smtClean="0"/>
              <a:t>Compare and Contrast </a:t>
            </a:r>
            <a:br>
              <a:rPr lang="en-US" sz="3600" b="1" smtClean="0"/>
            </a:br>
            <a:r>
              <a:rPr lang="en-US" sz="3600" b="1" smtClean="0"/>
              <a:t>the Major Job Attitudes</a:t>
            </a:r>
          </a:p>
        </p:txBody>
      </p:sp>
      <p:sp>
        <p:nvSpPr>
          <p:cNvPr id="31746" name="Content Placeholder 15"/>
          <p:cNvSpPr>
            <a:spLocks noGrp="1"/>
          </p:cNvSpPr>
          <p:nvPr>
            <p:ph idx="1"/>
          </p:nvPr>
        </p:nvSpPr>
        <p:spPr>
          <a:xfrm>
            <a:off x="271463" y="2057400"/>
            <a:ext cx="8229600" cy="3962400"/>
          </a:xfrm>
        </p:spPr>
        <p:txBody>
          <a:bodyPr/>
          <a:lstStyle/>
          <a:p>
            <a:r>
              <a:rPr lang="en-US" b="1" smtClean="0">
                <a:latin typeface="Helvetica" pitchFamily="34" charset="0"/>
                <a:cs typeface="Helvetica" pitchFamily="34" charset="0"/>
              </a:rPr>
              <a:t>Perceived Organizational Support (POS)</a:t>
            </a:r>
          </a:p>
          <a:p>
            <a:pPr lvl="1"/>
            <a:r>
              <a:rPr lang="en-US" sz="2400" b="1" smtClean="0">
                <a:latin typeface="Helvetica" pitchFamily="34" charset="0"/>
                <a:cs typeface="Helvetica" pitchFamily="34" charset="0"/>
              </a:rPr>
              <a:t>Degree to which employees believe the organization values their contribution and cares about their well-being.</a:t>
            </a:r>
          </a:p>
          <a:p>
            <a:pPr lvl="1"/>
            <a:r>
              <a:rPr lang="en-US" sz="2400" b="1" smtClean="0">
                <a:latin typeface="Helvetica" pitchFamily="34" charset="0"/>
                <a:cs typeface="Helvetica" pitchFamily="34" charset="0"/>
              </a:rPr>
              <a:t>Higher when rewards are fair, employees are involved in decision making, and supervisors are seen as supportive.</a:t>
            </a:r>
          </a:p>
          <a:p>
            <a:pPr lvl="1"/>
            <a:r>
              <a:rPr lang="en-US" sz="2400" b="1" smtClean="0">
                <a:latin typeface="Helvetica" pitchFamily="34" charset="0"/>
                <a:cs typeface="Helvetica" pitchFamily="34" charset="0"/>
              </a:rPr>
              <a:t>High POS is related to higher OCBs and performance.</a:t>
            </a:r>
          </a:p>
        </p:txBody>
      </p:sp>
      <p:sp>
        <p:nvSpPr>
          <p:cNvPr id="5" name="Footer Placeholder 4"/>
          <p:cNvSpPr>
            <a:spLocks noGrp="1"/>
          </p:cNvSpPr>
          <p:nvPr>
            <p:ph type="ftr" sz="quarter" idx="11"/>
          </p:nvPr>
        </p:nvSpPr>
        <p:spPr>
          <a:xfrm>
            <a:off x="528638" y="6356350"/>
            <a:ext cx="5491162" cy="365125"/>
          </a:xfrm>
        </p:spPr>
        <p:txBody>
          <a:bodyPr/>
          <a:lstStyle/>
          <a:p>
            <a:pPr algn="l">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173788"/>
            <a:ext cx="609600" cy="365125"/>
          </a:xfrm>
        </p:spPr>
        <p:txBody>
          <a:bodyPr/>
          <a:lstStyle/>
          <a:p>
            <a:pPr>
              <a:defRPr/>
            </a:pPr>
            <a:r>
              <a:rPr lang="en-US" dirty="0"/>
              <a:t>3-</a:t>
            </a:r>
            <a:fld id="{E2BB8512-9BAC-4969-BFEB-3FC8FA132B6A}" type="slidenum">
              <a:rPr lang="en-US"/>
              <a:pPr>
                <a:defRPr/>
              </a:pPr>
              <a:t>9</a:t>
            </a:fld>
            <a:endParaRPr lang="en-US" dirty="0"/>
          </a:p>
        </p:txBody>
      </p:sp>
      <p:sp>
        <p:nvSpPr>
          <p:cNvPr id="14" name="Oval 13"/>
          <p:cNvSpPr/>
          <p:nvPr/>
        </p:nvSpPr>
        <p:spPr>
          <a:xfrm>
            <a:off x="271463" y="274638"/>
            <a:ext cx="1670050" cy="1143000"/>
          </a:xfrm>
          <a:prstGeom prst="ellipse">
            <a:avLst/>
          </a:prstGeom>
          <a:solidFill>
            <a:srgbClr val="BFBFBF"/>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xtBox 14"/>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cs typeface="Arial Narrow"/>
              </a:rPr>
              <a:t>LO 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612</TotalTime>
  <Words>1245</Words>
  <Application>Microsoft Office PowerPoint</Application>
  <PresentationFormat>On-screen Show (4:3)</PresentationFormat>
  <Paragraphs>188</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Organizational Behavior 15th Ed</vt:lpstr>
      <vt:lpstr>Chapter 3 Learning Objectives</vt:lpstr>
      <vt:lpstr>Contrast the Three  Components of an Attitude</vt:lpstr>
      <vt:lpstr>Summarize the Relationship  Between Attitudes and Behavior </vt:lpstr>
      <vt:lpstr>Summarize the Relationship  Between Attitudes and Behavior </vt:lpstr>
      <vt:lpstr>Compare and Contrast  the Major Job Attitudes</vt:lpstr>
      <vt:lpstr>Compare and Contrast  the Major Job Attitudes</vt:lpstr>
      <vt:lpstr>Compare and Contrast  the Major Job Attitudes</vt:lpstr>
      <vt:lpstr>Compare and Contrast  the Major Job Attitudes</vt:lpstr>
      <vt:lpstr>Compare and Contrast  the Major Job Attitudes</vt:lpstr>
      <vt:lpstr>Compare and Contrast  the Major Job Attitudes</vt:lpstr>
      <vt:lpstr>Define Job Satisfaction  and Show How It Can Be Measured </vt:lpstr>
      <vt:lpstr>Define Job Satisfaction  and Show How It Can Be Measured </vt:lpstr>
      <vt:lpstr>Summarize the Main  Causes of Job Satisfaction</vt:lpstr>
      <vt:lpstr>Summarize the Main  Causes of Job Satisfaction</vt:lpstr>
      <vt:lpstr>Summarize the Main  Causes of Job Satisfaction</vt:lpstr>
      <vt:lpstr>Summarize the Main  Causes of Job Satisfaction</vt:lpstr>
      <vt:lpstr>Identify Four Employee  Responses to Dissatisfaction </vt:lpstr>
      <vt:lpstr>Summary and Implications  for Managers</vt:lpstr>
      <vt:lpstr>Slide 20</vt:lpstr>
    </vt:vector>
  </TitlesOfParts>
  <Company>UT Pan American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Sturges</dc:creator>
  <cp:lastModifiedBy>sjabbar</cp:lastModifiedBy>
  <cp:revision>46</cp:revision>
  <dcterms:created xsi:type="dcterms:W3CDTF">2012-01-05T00:16:33Z</dcterms:created>
  <dcterms:modified xsi:type="dcterms:W3CDTF">2012-10-04T11:49:46Z</dcterms:modified>
</cp:coreProperties>
</file>