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5"/>
  </p:notes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280" r:id="rId20"/>
    <p:sldId id="336" r:id="rId21"/>
    <p:sldId id="337" r:id="rId22"/>
    <p:sldId id="338" r:id="rId23"/>
    <p:sldId id="342" r:id="rId24"/>
    <p:sldId id="284" r:id="rId25"/>
    <p:sldId id="286" r:id="rId26"/>
    <p:sldId id="340" r:id="rId27"/>
    <p:sldId id="341" r:id="rId28"/>
    <p:sldId id="343" r:id="rId29"/>
    <p:sldId id="344" r:id="rId30"/>
    <p:sldId id="345" r:id="rId31"/>
    <p:sldId id="346" r:id="rId32"/>
    <p:sldId id="347" r:id="rId33"/>
    <p:sldId id="348" r:id="rId34"/>
    <p:sldId id="298" r:id="rId35"/>
    <p:sldId id="300" r:id="rId36"/>
    <p:sldId id="301" r:id="rId37"/>
    <p:sldId id="302" r:id="rId38"/>
    <p:sldId id="303" r:id="rId39"/>
    <p:sldId id="304" r:id="rId40"/>
    <p:sldId id="415" r:id="rId41"/>
    <p:sldId id="416" r:id="rId42"/>
    <p:sldId id="417" r:id="rId43"/>
    <p:sldId id="306" r:id="rId44"/>
    <p:sldId id="285" r:id="rId45"/>
    <p:sldId id="410" r:id="rId46"/>
    <p:sldId id="411" r:id="rId47"/>
    <p:sldId id="412" r:id="rId48"/>
    <p:sldId id="413" r:id="rId49"/>
    <p:sldId id="414" r:id="rId50"/>
    <p:sldId id="353" r:id="rId51"/>
    <p:sldId id="354" r:id="rId52"/>
    <p:sldId id="355" r:id="rId53"/>
    <p:sldId id="356" r:id="rId54"/>
    <p:sldId id="418" r:id="rId55"/>
    <p:sldId id="419" r:id="rId56"/>
    <p:sldId id="420" r:id="rId57"/>
    <p:sldId id="421" r:id="rId58"/>
    <p:sldId id="422" r:id="rId59"/>
    <p:sldId id="423" r:id="rId60"/>
    <p:sldId id="432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441" r:id="rId85"/>
    <p:sldId id="442" r:id="rId86"/>
    <p:sldId id="443" r:id="rId87"/>
    <p:sldId id="444" r:id="rId88"/>
    <p:sldId id="445" r:id="rId89"/>
    <p:sldId id="446" r:id="rId90"/>
    <p:sldId id="447" r:id="rId91"/>
    <p:sldId id="448" r:id="rId92"/>
    <p:sldId id="449" r:id="rId93"/>
    <p:sldId id="450" r:id="rId94"/>
    <p:sldId id="451" r:id="rId95"/>
    <p:sldId id="452" r:id="rId96"/>
    <p:sldId id="453" r:id="rId97"/>
    <p:sldId id="454" r:id="rId98"/>
    <p:sldId id="455" r:id="rId99"/>
    <p:sldId id="456" r:id="rId100"/>
    <p:sldId id="372" r:id="rId101"/>
    <p:sldId id="382" r:id="rId102"/>
    <p:sldId id="381" r:id="rId103"/>
    <p:sldId id="374" r:id="rId104"/>
    <p:sldId id="375" r:id="rId105"/>
    <p:sldId id="376" r:id="rId106"/>
    <p:sldId id="379" r:id="rId107"/>
    <p:sldId id="377" r:id="rId108"/>
    <p:sldId id="378" r:id="rId109"/>
    <p:sldId id="380" r:id="rId110"/>
    <p:sldId id="387" r:id="rId111"/>
    <p:sldId id="385" r:id="rId112"/>
    <p:sldId id="391" r:id="rId113"/>
    <p:sldId id="384" r:id="rId114"/>
    <p:sldId id="458" r:id="rId115"/>
    <p:sldId id="459" r:id="rId116"/>
    <p:sldId id="495" r:id="rId117"/>
    <p:sldId id="496" r:id="rId118"/>
    <p:sldId id="497" r:id="rId119"/>
    <p:sldId id="511" r:id="rId120"/>
    <p:sldId id="498" r:id="rId121"/>
    <p:sldId id="499" r:id="rId122"/>
    <p:sldId id="500" r:id="rId123"/>
    <p:sldId id="501" r:id="rId124"/>
    <p:sldId id="502" r:id="rId125"/>
    <p:sldId id="510" r:id="rId126"/>
    <p:sldId id="504" r:id="rId127"/>
    <p:sldId id="503" r:id="rId128"/>
    <p:sldId id="505" r:id="rId129"/>
    <p:sldId id="512" r:id="rId130"/>
    <p:sldId id="509" r:id="rId131"/>
    <p:sldId id="462" r:id="rId132"/>
    <p:sldId id="477" r:id="rId133"/>
    <p:sldId id="478" r:id="rId134"/>
    <p:sldId id="479" r:id="rId135"/>
    <p:sldId id="487" r:id="rId136"/>
    <p:sldId id="480" r:id="rId137"/>
    <p:sldId id="481" r:id="rId138"/>
    <p:sldId id="514" r:id="rId139"/>
    <p:sldId id="515" r:id="rId140"/>
    <p:sldId id="516" r:id="rId141"/>
    <p:sldId id="517" r:id="rId142"/>
    <p:sldId id="518" r:id="rId143"/>
    <p:sldId id="519" r:id="rId144"/>
    <p:sldId id="520" r:id="rId145"/>
    <p:sldId id="521" r:id="rId146"/>
    <p:sldId id="522" r:id="rId147"/>
    <p:sldId id="523" r:id="rId148"/>
    <p:sldId id="482" r:id="rId149"/>
    <p:sldId id="483" r:id="rId150"/>
    <p:sldId id="513" r:id="rId151"/>
    <p:sldId id="484" r:id="rId152"/>
    <p:sldId id="485" r:id="rId153"/>
    <p:sldId id="486" r:id="rId1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9" autoAdjust="0"/>
  </p:normalViewPr>
  <p:slideViewPr>
    <p:cSldViewPr>
      <p:cViewPr varScale="1">
        <p:scale>
          <a:sx n="88" d="100"/>
          <a:sy n="8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fld id="{3AED0B83-FA1E-482D-AD89-4E224F76A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90BA-EE0E-4B99-92E1-3F502FC514E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9BEFC-261D-4A12-A08B-4BF4EF955B8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77D9B-7D3E-474B-8D12-22C3F6DB174B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 back to 1968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is UCS equivalent to BFS?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</a:t>
            </a:r>
            <a:r>
              <a:rPr lang="en-US" baseline="0" dirty="0" smtClean="0"/>
              <a:t> the complexity of UCS exceed the complexity of BFS?</a:t>
            </a:r>
            <a:endParaRPr lang="en-US" dirty="0" smtClean="0"/>
          </a:p>
          <a:p>
            <a:r>
              <a:rPr lang="en-US" baseline="0" dirty="0" smtClean="0"/>
              <a:t>How to make DFS complete?</a:t>
            </a:r>
          </a:p>
          <a:p>
            <a:r>
              <a:rPr lang="en-US" baseline="0" dirty="0" smtClean="0"/>
              <a:t>When is DFS better than BFS?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40DA-9217-4411-B81D-C25F91C5EFC9}" type="slidenum">
              <a:rPr lang="en-US" altLang="en-US"/>
              <a:pPr/>
              <a:t>129</a:t>
            </a:fld>
            <a:endParaRPr lang="en-US" alt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2054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Purpose of SA is to avoid local maxima. (Most frequently encountered difficulty with hill climbing.) Idea... [allows downhill steps occasionally].</a:t>
            </a:r>
          </a:p>
          <a:p>
            <a:pPr>
              <a:buFontTx/>
              <a:buChar char="•"/>
            </a:pPr>
            <a:r>
              <a:rPr lang="en-US" altLang="en-US"/>
              <a:t>The undirected steps won't in general reduce the ability of the procedure to find a global maximum (although they might increase the running time).  But they may dislodge the problem solver from a foothill, i.e., a local maximum.</a:t>
            </a:r>
          </a:p>
          <a:p>
            <a:r>
              <a:rPr lang="en-US" altLang="en-US"/>
              <a:t>Q: Why large steps at first?</a:t>
            </a:r>
          </a:p>
          <a:p>
            <a:pPr>
              <a:buFontTx/>
              <a:buChar char="•"/>
            </a:pPr>
            <a:r>
              <a:rPr lang="en-US" altLang="en-US"/>
              <a:t>A: To avoid local maxima that extend over a wide area of the search space. Like doing a lot of exploring of the whole search space early.  Subsequent undirected steps are smaller because we expect to only have to avoid more restricted local maxima.</a:t>
            </a:r>
          </a:p>
          <a:p>
            <a:pPr>
              <a:buFontTx/>
              <a:buChar char="•"/>
            </a:pPr>
            <a:r>
              <a:rPr lang="en-US" altLang="en-US"/>
              <a:t>Name came from an analogy with metal-casting.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E7079-34AF-4CBD-98ED-6930876827B7}" type="slidenum">
              <a:rPr lang="en-US" altLang="en-US"/>
              <a:pPr/>
              <a:t>133</a:t>
            </a:fld>
            <a:endParaRPr lang="en-US" alt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r>
              <a:rPr lang="en-US" altLang="en-US" i="1"/>
              <a:t>	T</a:t>
            </a:r>
            <a:r>
              <a:rPr lang="en-US" altLang="en-US"/>
              <a:t> is predefined by the user.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426BF-23F7-454A-AE34-F8D0C0837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BF256C-05D7-4F8B-A8CD-2D886136A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D39B80-B1E0-48AD-8A24-CD293448E439}" type="datetime1">
              <a:rPr lang="en-US" smtClean="0"/>
              <a:pPr>
                <a:defRPr/>
              </a:pPr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B4F71-FA96-4A84-A962-43B95C1B5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963AB-989A-489E-AE33-EB41FB033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102A7-0C28-44F0-898D-773E064A0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3BF20-175F-47CA-9386-D7A8446B7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724606-A38D-498A-B460-2362EA3C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14 Jan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3243 - Blind 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E55EC-528B-4849-B14F-C2768CDCA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ai.org/Papers/AAAI/1986/AAAI86-027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We will consider the problem of designing </a:t>
            </a:r>
            <a:r>
              <a:rPr lang="en-US" sz="2800" b="1" dirty="0" smtClean="0">
                <a:solidFill>
                  <a:srgbClr val="FF0000"/>
                </a:solidFill>
              </a:rPr>
              <a:t>goal-based agents</a:t>
            </a:r>
            <a:r>
              <a:rPr lang="en-US" sz="2800" dirty="0" smtClean="0"/>
              <a:t> in </a:t>
            </a:r>
            <a:r>
              <a:rPr lang="en-US" sz="2800" b="1" dirty="0" smtClean="0">
                <a:solidFill>
                  <a:srgbClr val="FF0000"/>
                </a:solidFill>
              </a:rPr>
              <a:t>fully observable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deterministic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discrete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known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environments</a:t>
            </a:r>
          </a:p>
          <a:p>
            <a:r>
              <a:rPr lang="en-US" sz="2800" dirty="0" smtClean="0"/>
              <a:t>Example: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331" y="3624943"/>
            <a:ext cx="2960528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3236805" y="3393871"/>
            <a:ext cx="164474" cy="22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1949" y="3006929"/>
            <a:ext cx="889451" cy="269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state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5400000">
            <a:off x="6141288" y="6298408"/>
            <a:ext cx="166914" cy="219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49549" y="6207329"/>
            <a:ext cx="889451" cy="269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sz="2400" b="1" dirty="0" smtClean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400" b="1" dirty="0" smtClean="0">
                <a:solidFill>
                  <a:srgbClr val="CC0099"/>
                </a:solidFill>
              </a:rPr>
              <a:t>Actions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CC0099"/>
                </a:solidFill>
              </a:rPr>
              <a:t>Path cost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we find the optimal solution?</a:t>
            </a:r>
          </a:p>
          <a:p>
            <a:pPr lvl="1"/>
            <a:r>
              <a:rPr lang="en-US" dirty="0" smtClean="0"/>
              <a:t>How about building the state space and then using </a:t>
            </a:r>
            <a:r>
              <a:rPr lang="en-US" dirty="0" err="1" smtClean="0"/>
              <a:t>Dijkstra’s</a:t>
            </a:r>
            <a:r>
              <a:rPr lang="en-US" dirty="0" smtClean="0"/>
              <a:t> shortest path algorithm?</a:t>
            </a:r>
          </a:p>
          <a:p>
            <a:pPr lvl="2"/>
            <a:r>
              <a:rPr lang="en-US" dirty="0" smtClean="0"/>
              <a:t>The state </a:t>
            </a:r>
            <a:r>
              <a:rPr lang="en-US" smtClean="0"/>
              <a:t>space may be </a:t>
            </a:r>
            <a:r>
              <a:rPr lang="en-US" dirty="0" smtClean="0"/>
              <a:t>huge!</a:t>
            </a:r>
          </a:p>
          <a:p>
            <a:pPr lvl="2"/>
            <a:r>
              <a:rPr lang="en-US" dirty="0" smtClean="0"/>
              <a:t>Complexity of </a:t>
            </a:r>
            <a:r>
              <a:rPr lang="en-US" dirty="0" err="1" smtClean="0"/>
              <a:t>Dijkstra’s</a:t>
            </a:r>
            <a:r>
              <a:rPr lang="en-US" dirty="0" smtClean="0"/>
              <a:t>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dirty="0" smtClean="0"/>
              <a:t> log </a:t>
            </a:r>
            <a:r>
              <a:rPr lang="en-US" i="1" dirty="0" smtClean="0"/>
              <a:t>V</a:t>
            </a:r>
            <a:r>
              <a:rPr lang="en-US" dirty="0" smtClean="0"/>
              <a:t>), where </a:t>
            </a:r>
            <a:r>
              <a:rPr lang="en-US" i="1" dirty="0" smtClean="0"/>
              <a:t>V</a:t>
            </a:r>
            <a:r>
              <a:rPr lang="en-US" dirty="0" smtClean="0"/>
              <a:t> is the size of the state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heuristic </a:t>
            </a:r>
            <a:r>
              <a:rPr lang="en-US" sz="2800" i="1" dirty="0"/>
              <a:t>h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is </a:t>
            </a:r>
            <a:r>
              <a:rPr lang="en-US" sz="2800" dirty="0">
                <a:solidFill>
                  <a:srgbClr val="FF0000"/>
                </a:solidFill>
              </a:rPr>
              <a:t>admissible</a:t>
            </a:r>
            <a:r>
              <a:rPr lang="en-US" sz="2800" dirty="0"/>
              <a:t> if for every node </a:t>
            </a:r>
            <a:r>
              <a:rPr lang="en-US" sz="2800" i="1" dirty="0" smtClean="0"/>
              <a:t>n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i="1" dirty="0" smtClean="0"/>
              <a:t>h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r>
              <a:rPr lang="en-US" sz="2800" i="1" dirty="0">
                <a:cs typeface="Arial" pitchFamily="34" charset="0"/>
              </a:rPr>
              <a:t>≤</a:t>
            </a:r>
            <a:r>
              <a:rPr lang="en-US" sz="2800" i="1" dirty="0"/>
              <a:t> h</a:t>
            </a:r>
            <a:r>
              <a:rPr lang="en-US" sz="2800" i="1" baseline="30000" dirty="0"/>
              <a:t>*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</a:t>
            </a:r>
            <a:r>
              <a:rPr lang="en-US" sz="2800" i="1" dirty="0"/>
              <a:t>, </a:t>
            </a:r>
            <a:r>
              <a:rPr lang="en-US" sz="2800" dirty="0"/>
              <a:t>where </a:t>
            </a:r>
            <a:r>
              <a:rPr lang="en-US" sz="2800" i="1" dirty="0"/>
              <a:t>h</a:t>
            </a:r>
            <a:r>
              <a:rPr lang="en-US" sz="2800" i="1" baseline="30000" dirty="0"/>
              <a:t>*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is the true cost to reach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goal state from </a:t>
            </a:r>
            <a:r>
              <a:rPr lang="en-US" sz="2800" i="1" dirty="0" smtClean="0"/>
              <a:t>n</a:t>
            </a:r>
            <a:endParaRPr lang="en-US" sz="2800" dirty="0"/>
          </a:p>
          <a:p>
            <a:r>
              <a:rPr lang="en-US" sz="2800" dirty="0"/>
              <a:t>An admissible heuristic never overestimates the cost to reach the goal, i.e., it is </a:t>
            </a:r>
            <a:r>
              <a:rPr lang="en-US" sz="2800" dirty="0" smtClean="0"/>
              <a:t>optimistic</a:t>
            </a:r>
            <a:endParaRPr lang="en-US" sz="2800" dirty="0"/>
          </a:p>
          <a:p>
            <a:r>
              <a:rPr lang="en-US" sz="2800" dirty="0"/>
              <a:t>Example: </a:t>
            </a:r>
            <a:r>
              <a:rPr lang="en-US" sz="2800" dirty="0" smtClean="0"/>
              <a:t>straight line distance never </a:t>
            </a:r>
            <a:r>
              <a:rPr lang="en-US" sz="2800" dirty="0"/>
              <a:t>overestimates the actual road </a:t>
            </a:r>
            <a:r>
              <a:rPr lang="en-US" sz="2800" dirty="0" smtClean="0"/>
              <a:t>distance</a:t>
            </a:r>
          </a:p>
          <a:p>
            <a:r>
              <a:rPr lang="en-US" sz="2800" b="1" dirty="0" smtClean="0">
                <a:solidFill>
                  <a:srgbClr val="CC0099"/>
                </a:solidFill>
              </a:rPr>
              <a:t>Theorem:</a:t>
            </a:r>
            <a:r>
              <a:rPr lang="en-US" sz="2800" dirty="0" smtClean="0"/>
              <a:t> If </a:t>
            </a:r>
            <a:r>
              <a:rPr lang="en-US" sz="2800" i="1" dirty="0"/>
              <a:t>h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r>
              <a:rPr lang="en-US" sz="2800" dirty="0"/>
              <a:t>is admissible, A</a:t>
            </a:r>
            <a:r>
              <a:rPr lang="en-US" sz="2800" baseline="30000" dirty="0"/>
              <a:t>*</a:t>
            </a:r>
            <a:r>
              <a:rPr lang="en-US" sz="2800" dirty="0"/>
              <a:t> </a:t>
            </a:r>
            <a:r>
              <a:rPr lang="en-US" sz="2800" dirty="0" smtClean="0"/>
              <a:t>is optimal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Optimality of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86200"/>
            <a:ext cx="86868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Suppose A* terminates its search at </a:t>
            </a:r>
            <a:r>
              <a:rPr lang="en-US" sz="2800" i="1" dirty="0" smtClean="0"/>
              <a:t>n</a:t>
            </a:r>
            <a:r>
              <a:rPr lang="en-US" sz="2800" dirty="0" smtClean="0"/>
              <a:t>*  (cost C*)</a:t>
            </a:r>
          </a:p>
          <a:p>
            <a:r>
              <a:rPr lang="en-US" sz="2800" dirty="0" smtClean="0"/>
              <a:t>It has found a path to the goal whose </a:t>
            </a:r>
            <a:r>
              <a:rPr lang="en-US" sz="2800" i="1" dirty="0" smtClean="0"/>
              <a:t>actual cost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*) = </a:t>
            </a:r>
            <a:r>
              <a:rPr lang="en-US" sz="2800" i="1" dirty="0" smtClean="0"/>
              <a:t>g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*), since h(n*)=0, is lower than the </a:t>
            </a:r>
            <a:r>
              <a:rPr lang="en-US" sz="2800" i="1" dirty="0" smtClean="0"/>
              <a:t>estimated cost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of any path going through any fringe node</a:t>
            </a:r>
          </a:p>
          <a:p>
            <a:r>
              <a:rPr lang="en-US" sz="2800" dirty="0" smtClean="0"/>
              <a:t>Since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is an </a:t>
            </a:r>
            <a:r>
              <a:rPr lang="en-US" sz="2800" i="1" dirty="0" smtClean="0"/>
              <a:t>optimistic</a:t>
            </a:r>
            <a:r>
              <a:rPr lang="en-US" sz="2800" dirty="0" smtClean="0"/>
              <a:t> estimate, there is no way </a:t>
            </a:r>
            <a:r>
              <a:rPr lang="en-US" sz="2800" i="1" dirty="0" smtClean="0"/>
              <a:t>n</a:t>
            </a:r>
            <a:r>
              <a:rPr lang="en-US" sz="2800" dirty="0" smtClean="0"/>
              <a:t> can have a successor goal state </a:t>
            </a:r>
            <a:r>
              <a:rPr lang="en-US" sz="2800" i="1" dirty="0" smtClean="0"/>
              <a:t>n</a:t>
            </a:r>
            <a:r>
              <a:rPr lang="en-US" sz="2800" dirty="0" smtClean="0"/>
              <a:t>’ with g(</a:t>
            </a:r>
            <a:r>
              <a:rPr lang="en-US" sz="2800" i="1" dirty="0" smtClean="0"/>
              <a:t>n</a:t>
            </a:r>
            <a:r>
              <a:rPr lang="en-US" sz="2800" dirty="0" smtClean="0"/>
              <a:t>’) &lt; </a:t>
            </a:r>
            <a:r>
              <a:rPr lang="en-US" sz="2800" i="1" dirty="0" smtClean="0"/>
              <a:t>C</a:t>
            </a:r>
            <a:r>
              <a:rPr lang="en-US" sz="2800" dirty="0" smtClean="0"/>
              <a:t>* </a:t>
            </a:r>
            <a:endParaRPr lang="en-US" sz="2800" i="1" dirty="0" smtClean="0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2611157" y="990601"/>
            <a:ext cx="1447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058957" y="990601"/>
            <a:ext cx="1600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82957" y="251460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25757" y="2438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n</a:t>
            </a:r>
            <a:endParaRPr lang="en-US" i="1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34957" y="213360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39757" y="205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*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2057401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*) = </a:t>
            </a:r>
            <a:r>
              <a:rPr lang="en-US" i="1" dirty="0" smtClean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*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3718" y="2450069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) &gt; </a:t>
            </a:r>
            <a:r>
              <a:rPr lang="en-US" i="1" dirty="0" smtClean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* </a:t>
            </a:r>
            <a:endParaRPr lang="en-US" dirty="0">
              <a:latin typeface="+mn-lt"/>
            </a:endParaRPr>
          </a:p>
        </p:txBody>
      </p:sp>
      <p:cxnSp>
        <p:nvCxnSpPr>
          <p:cNvPr id="18" name="Straight Connector 17"/>
          <p:cNvCxnSpPr>
            <a:stCxn id="9" idx="5"/>
          </p:cNvCxnSpPr>
          <p:nvPr/>
        </p:nvCxnSpPr>
        <p:spPr>
          <a:xfrm rot="16200000" flipH="1">
            <a:off x="5778079" y="2709723"/>
            <a:ext cx="643078" cy="6430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344957" y="327660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12569" y="3276601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n'</a:t>
            </a:r>
            <a:endParaRPr lang="en-US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49757" y="3200401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n'</a:t>
            </a:r>
            <a:r>
              <a:rPr lang="en-US" dirty="0" smtClean="0">
                <a:latin typeface="+mn-lt"/>
              </a:rPr>
              <a:t>) </a:t>
            </a:r>
            <a:r>
              <a:rPr lang="en-US" dirty="0" smtClean="0">
                <a:latin typeface="+mn-lt"/>
                <a:sym typeface="Symbol"/>
              </a:rPr>
              <a:t> </a:t>
            </a:r>
            <a:r>
              <a:rPr lang="en-US" i="1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) &gt; </a:t>
            </a:r>
            <a:r>
              <a:rPr lang="en-US" i="1" dirty="0" smtClean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*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0" grpId="0" animBg="1"/>
      <p:bldP spid="21" grpId="0"/>
      <p:bldP spid="21" grpId="1"/>
      <p:bldP spid="2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A* is optimally efficient – no other tree-based algorithm that uses the same heuristic can expand fewer nodes and still be guaranteed to find the optimal solution</a:t>
            </a:r>
          </a:p>
          <a:p>
            <a:pPr lvl="1"/>
            <a:r>
              <a:rPr lang="en-US" dirty="0" smtClean="0"/>
              <a:t>Any algorithm that does not expand all nodes with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&lt; </a:t>
            </a:r>
            <a:r>
              <a:rPr lang="en-US" i="1" dirty="0" smtClean="0"/>
              <a:t>C</a:t>
            </a:r>
            <a:r>
              <a:rPr lang="en-US" dirty="0" smtClean="0"/>
              <a:t>* risks missing the optimal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Complete?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Yes – unless </a:t>
            </a:r>
            <a:r>
              <a:rPr lang="en-US" sz="2400" dirty="0"/>
              <a:t>there are infinitely many nodes with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) </a:t>
            </a:r>
            <a:r>
              <a:rPr lang="en-US" sz="2400" i="1" dirty="0">
                <a:cs typeface="Arial" pitchFamily="34" charset="0"/>
              </a:rPr>
              <a:t>≤</a:t>
            </a:r>
            <a:r>
              <a:rPr lang="en-US" sz="2400" i="1" dirty="0"/>
              <a:t> </a:t>
            </a:r>
            <a:r>
              <a:rPr lang="en-US" sz="2400" i="1" dirty="0" smtClean="0"/>
              <a:t>C*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99"/>
                </a:solidFill>
              </a:rPr>
              <a:t>Optimal?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Yes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Time?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Number of nodes for which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) </a:t>
            </a:r>
            <a:r>
              <a:rPr lang="en-US" sz="2400" i="1" dirty="0" smtClean="0">
                <a:cs typeface="Arial" pitchFamily="34" charset="0"/>
              </a:rPr>
              <a:t>≤</a:t>
            </a:r>
            <a:r>
              <a:rPr lang="en-US" sz="2400" i="1" dirty="0" smtClean="0"/>
              <a:t> C* </a:t>
            </a:r>
            <a:r>
              <a:rPr lang="en-US" sz="2400" dirty="0" smtClean="0"/>
              <a:t>(exponential)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99"/>
                </a:solidFill>
              </a:rPr>
              <a:t>Space?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Exponential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Designing heuristic functions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78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Heuristics for the 8-puzzle</a:t>
            </a:r>
          </a:p>
          <a:p>
            <a:pPr lvl="1">
              <a:buNone/>
            </a:pPr>
            <a:r>
              <a:rPr lang="en-US" sz="2400" i="1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= number of misplaced tiles</a:t>
            </a:r>
          </a:p>
          <a:p>
            <a:pPr lvl="1">
              <a:buNone/>
            </a:pP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= total Manhattan </a:t>
            </a:r>
            <a:r>
              <a:rPr lang="en-US" sz="2400" dirty="0" smtClean="0"/>
              <a:t>distance (number </a:t>
            </a:r>
            <a:r>
              <a:rPr lang="en-US" sz="2400" dirty="0"/>
              <a:t>of squares from desired location of each tile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/>
          </a:p>
          <a:p>
            <a:pPr lvl="1" algn="ctr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lvl="1" algn="ctr">
              <a:buNone/>
            </a:pPr>
            <a:r>
              <a:rPr lang="en-US" sz="2400" i="1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(start) </a:t>
            </a:r>
            <a:r>
              <a:rPr lang="en-US" sz="2400" dirty="0"/>
              <a:t>= </a:t>
            </a:r>
            <a:r>
              <a:rPr lang="en-US" sz="2400" dirty="0" smtClean="0"/>
              <a:t>8</a:t>
            </a:r>
          </a:p>
          <a:p>
            <a:pPr lvl="1" algn="ctr">
              <a:buNone/>
            </a:pPr>
            <a:r>
              <a:rPr lang="en-US" sz="2400" i="1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(start) = 3+1+2+2+2+3+3+2 = 18</a:t>
            </a:r>
          </a:p>
          <a:p>
            <a:r>
              <a:rPr lang="en-US" sz="2400" dirty="0" smtClean="0"/>
              <a:t>Are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and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admissible?</a:t>
            </a:r>
            <a:endParaRPr lang="en-US" sz="2400" dirty="0"/>
          </a:p>
        </p:txBody>
      </p:sp>
      <p:pic>
        <p:nvPicPr>
          <p:cNvPr id="28677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5" y="3048000"/>
            <a:ext cx="425767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dirty="0" smtClean="0"/>
              <a:t>Heuristics from relaxed </a:t>
            </a:r>
            <a:r>
              <a:rPr lang="en-US" dirty="0"/>
              <a:t>problems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problem with fewer restrictions on the actions is called a </a:t>
            </a:r>
            <a:r>
              <a:rPr lang="en-US" sz="2800" dirty="0">
                <a:solidFill>
                  <a:srgbClr val="FF0000"/>
                </a:solidFill>
              </a:rPr>
              <a:t>relaxed </a:t>
            </a:r>
            <a:r>
              <a:rPr lang="en-US" sz="2800" dirty="0" smtClean="0">
                <a:solidFill>
                  <a:srgbClr val="FF0000"/>
                </a:solidFill>
              </a:rPr>
              <a:t>problem</a:t>
            </a:r>
            <a:endParaRPr lang="en-US" sz="2800" dirty="0"/>
          </a:p>
          <a:p>
            <a:r>
              <a:rPr lang="en-US" sz="2800" dirty="0"/>
              <a:t>The cost of an optimal solution to a relaxed problem is an admissible heuristic for the original </a:t>
            </a:r>
            <a:r>
              <a:rPr lang="en-US" sz="2800" dirty="0" smtClean="0"/>
              <a:t>problem</a:t>
            </a:r>
            <a:endParaRPr lang="en-US" sz="2800" dirty="0"/>
          </a:p>
          <a:p>
            <a:r>
              <a:rPr lang="en-US" sz="2800" dirty="0"/>
              <a:t>If the rules of the 8-puzzle are relaxed so that a tile can move </a:t>
            </a:r>
            <a:r>
              <a:rPr lang="en-US" sz="2800" dirty="0">
                <a:solidFill>
                  <a:srgbClr val="FF0000"/>
                </a:solidFill>
              </a:rPr>
              <a:t>anywhere</a:t>
            </a:r>
            <a:r>
              <a:rPr lang="en-US" sz="2800" dirty="0"/>
              <a:t>, then </a:t>
            </a:r>
            <a:r>
              <a:rPr lang="en-US" sz="2800" i="1" dirty="0"/>
              <a:t>h</a:t>
            </a:r>
            <a:r>
              <a:rPr lang="en-US" sz="2800" baseline="-25000" dirty="0"/>
              <a:t>1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r>
              <a:rPr lang="en-US" sz="2800" dirty="0"/>
              <a:t>gives the shortest </a:t>
            </a:r>
            <a:r>
              <a:rPr lang="en-US" sz="2800" dirty="0" smtClean="0"/>
              <a:t>solution</a:t>
            </a:r>
            <a:endParaRPr lang="en-US" sz="2800" dirty="0"/>
          </a:p>
          <a:p>
            <a:r>
              <a:rPr lang="en-US" sz="2800" dirty="0"/>
              <a:t>If the rules are relaxed so that a tile can move to </a:t>
            </a:r>
            <a:r>
              <a:rPr lang="en-US" sz="2800" dirty="0">
                <a:solidFill>
                  <a:srgbClr val="FF0000"/>
                </a:solidFill>
              </a:rPr>
              <a:t>any adjacent square,</a:t>
            </a:r>
            <a:r>
              <a:rPr lang="en-US" sz="2800" dirty="0"/>
              <a:t> then </a:t>
            </a:r>
            <a:r>
              <a:rPr lang="en-US" sz="2800" i="1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r>
              <a:rPr lang="en-US" sz="2800" dirty="0"/>
              <a:t>gives the shortest </a:t>
            </a:r>
            <a:r>
              <a:rPr lang="en-US" sz="2800" dirty="0" smtClean="0"/>
              <a:t>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from </a:t>
            </a:r>
            <a:r>
              <a:rPr lang="en-US" dirty="0" err="1" smtClean="0"/>
              <a:t>subproblems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(n) be the cost of getting a subset of tiles </a:t>
            </a:r>
            <a:br>
              <a:rPr lang="en-US" sz="2400" dirty="0" smtClean="0"/>
            </a:br>
            <a:r>
              <a:rPr lang="en-US" sz="2400" dirty="0" smtClean="0"/>
              <a:t>(say, 1,2,3,4) into their correct positions</a:t>
            </a:r>
          </a:p>
          <a:p>
            <a:r>
              <a:rPr lang="en-US" sz="2400" dirty="0" smtClean="0"/>
              <a:t>Can </a:t>
            </a:r>
            <a:r>
              <a:rPr lang="en-US" sz="2400" dirty="0" err="1" smtClean="0"/>
              <a:t>precompute</a:t>
            </a:r>
            <a:r>
              <a:rPr lang="en-US" sz="2400" dirty="0" smtClean="0"/>
              <a:t> and save the exact solution cost for every possible </a:t>
            </a:r>
            <a:r>
              <a:rPr lang="en-US" sz="2400" dirty="0" err="1" smtClean="0"/>
              <a:t>subproblem</a:t>
            </a:r>
            <a:r>
              <a:rPr lang="en-US" sz="2400" dirty="0" smtClean="0"/>
              <a:t> instance – </a:t>
            </a:r>
            <a:r>
              <a:rPr lang="en-US" sz="2400" i="1" dirty="0" smtClean="0"/>
              <a:t>pattern database</a:t>
            </a:r>
            <a:endParaRPr lang="en-US" sz="2400" i="1" dirty="0"/>
          </a:p>
        </p:txBody>
      </p:sp>
      <p:pic>
        <p:nvPicPr>
          <p:cNvPr id="5" name="Picture 5" descr="8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81425"/>
            <a:ext cx="4257675" cy="21621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962400" y="5157216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393192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93192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5157216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60720" y="3962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73368" y="3962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57216" y="452628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60720" y="452628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sz="2800" dirty="0"/>
              <a:t>If </a:t>
            </a:r>
            <a:r>
              <a:rPr lang="en-US" sz="2800" i="1" dirty="0" smtClean="0"/>
              <a:t>h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and </a:t>
            </a:r>
            <a:r>
              <a:rPr lang="en-US" sz="2800" i="1" dirty="0" smtClean="0"/>
              <a:t>h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are both admissible heuristics and</a:t>
            </a:r>
            <a:r>
              <a:rPr lang="en-US" sz="2800" baseline="-25000" dirty="0" smtClean="0"/>
              <a:t> </a:t>
            </a:r>
            <a:br>
              <a:rPr lang="en-US" sz="2800" baseline="-25000" dirty="0" smtClean="0"/>
            </a:br>
            <a:r>
              <a:rPr lang="en-US" sz="2800" i="1" dirty="0" smtClean="0">
                <a:solidFill>
                  <a:srgbClr val="CC0099"/>
                </a:solidFill>
              </a:rPr>
              <a:t>h</a:t>
            </a:r>
            <a:r>
              <a:rPr lang="en-US" sz="2800" baseline="-25000" dirty="0" smtClean="0">
                <a:solidFill>
                  <a:srgbClr val="CC0099"/>
                </a:solidFill>
              </a:rPr>
              <a:t>2</a:t>
            </a:r>
            <a:r>
              <a:rPr lang="en-US" sz="2800" dirty="0" smtClean="0">
                <a:solidFill>
                  <a:srgbClr val="CC0099"/>
                </a:solidFill>
              </a:rPr>
              <a:t>(</a:t>
            </a:r>
            <a:r>
              <a:rPr lang="en-US" sz="2800" i="1" dirty="0" smtClean="0">
                <a:solidFill>
                  <a:srgbClr val="CC0099"/>
                </a:solidFill>
              </a:rPr>
              <a:t>n</a:t>
            </a:r>
            <a:r>
              <a:rPr lang="en-US" sz="2800" dirty="0">
                <a:solidFill>
                  <a:srgbClr val="CC0099"/>
                </a:solidFill>
              </a:rPr>
              <a:t>)</a:t>
            </a:r>
            <a:r>
              <a:rPr lang="en-US" sz="2800" i="1" dirty="0">
                <a:solidFill>
                  <a:srgbClr val="CC0099"/>
                </a:solidFill>
              </a:rPr>
              <a:t> </a:t>
            </a:r>
            <a:r>
              <a:rPr lang="en-US" sz="2800" i="1" dirty="0">
                <a:solidFill>
                  <a:srgbClr val="CC0099"/>
                </a:solidFill>
                <a:cs typeface="Arial" pitchFamily="34" charset="0"/>
              </a:rPr>
              <a:t>≥</a:t>
            </a:r>
            <a:r>
              <a:rPr lang="en-US" sz="2800" i="1" dirty="0">
                <a:solidFill>
                  <a:srgbClr val="CC0099"/>
                </a:solidFill>
              </a:rPr>
              <a:t> h</a:t>
            </a:r>
            <a:r>
              <a:rPr lang="en-US" sz="2800" baseline="-25000" dirty="0">
                <a:solidFill>
                  <a:srgbClr val="CC0099"/>
                </a:solidFill>
              </a:rPr>
              <a:t>1</a:t>
            </a:r>
            <a:r>
              <a:rPr lang="en-US" sz="2800" dirty="0">
                <a:solidFill>
                  <a:srgbClr val="CC0099"/>
                </a:solidFill>
              </a:rPr>
              <a:t>(</a:t>
            </a:r>
            <a:r>
              <a:rPr lang="en-US" sz="2800" i="1" dirty="0">
                <a:solidFill>
                  <a:srgbClr val="CC0099"/>
                </a:solidFill>
              </a:rPr>
              <a:t>n</a:t>
            </a:r>
            <a:r>
              <a:rPr lang="en-US" sz="2800" dirty="0">
                <a:solidFill>
                  <a:srgbClr val="CC0099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all </a:t>
            </a:r>
            <a:r>
              <a:rPr lang="en-US" sz="2800" i="1" dirty="0" smtClean="0"/>
              <a:t>n,</a:t>
            </a:r>
            <a:r>
              <a:rPr lang="en-US" sz="2800" dirty="0" smtClean="0"/>
              <a:t> then </a:t>
            </a:r>
            <a:r>
              <a:rPr lang="en-US" sz="2800" i="1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i="1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dominates</a:t>
            </a:r>
            <a:r>
              <a:rPr lang="en-US" sz="2800" dirty="0"/>
              <a:t> </a:t>
            </a:r>
            <a:r>
              <a:rPr lang="en-US" sz="2800" i="1" dirty="0"/>
              <a:t>h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r>
              <a:rPr lang="en-US" sz="2800" dirty="0" smtClean="0"/>
              <a:t>Which one is better for search?</a:t>
            </a:r>
          </a:p>
          <a:p>
            <a:pPr lvl="1"/>
            <a:r>
              <a:rPr lang="en-US" sz="2400" dirty="0" smtClean="0"/>
              <a:t>A* search expands every node with </a:t>
            </a:r>
            <a:r>
              <a:rPr lang="en-US" sz="2400" i="1" dirty="0" smtClean="0">
                <a:solidFill>
                  <a:srgbClr val="CC0099"/>
                </a:solidFill>
              </a:rPr>
              <a:t>f</a:t>
            </a:r>
            <a:r>
              <a:rPr lang="en-US" sz="2400" dirty="0" smtClean="0">
                <a:solidFill>
                  <a:srgbClr val="CC0099"/>
                </a:solidFill>
              </a:rPr>
              <a:t>(</a:t>
            </a:r>
            <a:r>
              <a:rPr lang="en-US" sz="2400" i="1" dirty="0" smtClean="0">
                <a:solidFill>
                  <a:srgbClr val="CC0099"/>
                </a:solidFill>
              </a:rPr>
              <a:t>n</a:t>
            </a:r>
            <a:r>
              <a:rPr lang="en-US" sz="2400" dirty="0" smtClean="0">
                <a:solidFill>
                  <a:srgbClr val="CC0099"/>
                </a:solidFill>
              </a:rPr>
              <a:t>) &lt; </a:t>
            </a:r>
            <a:r>
              <a:rPr lang="en-US" sz="2400" i="1" dirty="0" smtClean="0">
                <a:solidFill>
                  <a:srgbClr val="CC0099"/>
                </a:solidFill>
              </a:rPr>
              <a:t>C</a:t>
            </a:r>
            <a:r>
              <a:rPr lang="en-US" sz="2400" dirty="0" smtClean="0">
                <a:solidFill>
                  <a:srgbClr val="CC0099"/>
                </a:solidFill>
              </a:rPr>
              <a:t>* </a:t>
            </a: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i="1" dirty="0" smtClean="0">
                <a:solidFill>
                  <a:srgbClr val="CC0099"/>
                </a:solidFill>
              </a:rPr>
              <a:t>h</a:t>
            </a:r>
            <a:r>
              <a:rPr lang="en-US" sz="2400" dirty="0" smtClean="0">
                <a:solidFill>
                  <a:srgbClr val="CC0099"/>
                </a:solidFill>
              </a:rPr>
              <a:t>(</a:t>
            </a:r>
            <a:r>
              <a:rPr lang="en-US" sz="2400" i="1" dirty="0" smtClean="0">
                <a:solidFill>
                  <a:srgbClr val="CC0099"/>
                </a:solidFill>
              </a:rPr>
              <a:t>n</a:t>
            </a:r>
            <a:r>
              <a:rPr lang="en-US" sz="2400" dirty="0" smtClean="0">
                <a:solidFill>
                  <a:srgbClr val="CC0099"/>
                </a:solidFill>
              </a:rPr>
              <a:t>) &lt; </a:t>
            </a:r>
            <a:r>
              <a:rPr lang="en-US" sz="2400" i="1" dirty="0" smtClean="0">
                <a:solidFill>
                  <a:srgbClr val="CC0099"/>
                </a:solidFill>
              </a:rPr>
              <a:t>C</a:t>
            </a:r>
            <a:r>
              <a:rPr lang="en-US" sz="2400" dirty="0" smtClean="0">
                <a:solidFill>
                  <a:srgbClr val="CC0099"/>
                </a:solidFill>
              </a:rPr>
              <a:t>* –  </a:t>
            </a:r>
            <a:r>
              <a:rPr lang="en-US" sz="2400" i="1" dirty="0" smtClean="0">
                <a:solidFill>
                  <a:srgbClr val="CC0099"/>
                </a:solidFill>
              </a:rPr>
              <a:t>g</a:t>
            </a:r>
            <a:r>
              <a:rPr lang="en-US" sz="2400" dirty="0" smtClean="0">
                <a:solidFill>
                  <a:srgbClr val="CC0099"/>
                </a:solidFill>
              </a:rPr>
              <a:t>(</a:t>
            </a:r>
            <a:r>
              <a:rPr lang="en-US" sz="2400" i="1" dirty="0" smtClean="0">
                <a:solidFill>
                  <a:srgbClr val="CC0099"/>
                </a:solidFill>
              </a:rPr>
              <a:t>n</a:t>
            </a:r>
            <a:r>
              <a:rPr lang="en-US" sz="2400" dirty="0" smtClean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sz="2400" dirty="0" smtClean="0"/>
              <a:t>Therefore, A* search with </a:t>
            </a:r>
            <a:r>
              <a:rPr lang="en-US" sz="2400" i="1" dirty="0" smtClean="0"/>
              <a:t>h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will expand </a:t>
            </a:r>
            <a:r>
              <a:rPr lang="en-US" sz="2400" b="1" dirty="0" smtClean="0"/>
              <a:t>more</a:t>
            </a:r>
            <a:r>
              <a:rPr lang="en-US" sz="2400" dirty="0" smtClean="0"/>
              <a:t> nodes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Typical </a:t>
            </a:r>
            <a:r>
              <a:rPr lang="en-US" sz="2400" dirty="0"/>
              <a:t>search costs </a:t>
            </a:r>
            <a:r>
              <a:rPr lang="en-US" sz="2400" dirty="0" smtClean="0"/>
              <a:t>for the 8-puzzle (average </a:t>
            </a:r>
            <a:r>
              <a:rPr lang="en-US" sz="2400" dirty="0"/>
              <a:t>number of nodes </a:t>
            </a:r>
            <a:r>
              <a:rPr lang="en-US" sz="2400" dirty="0" smtClean="0"/>
              <a:t>expanded for different solution depths): d:depth</a:t>
            </a:r>
          </a:p>
          <a:p>
            <a:endParaRPr lang="en-US" sz="2400" dirty="0" smtClean="0"/>
          </a:p>
          <a:p>
            <a:r>
              <a:rPr lang="en-US" sz="2400" i="1" dirty="0" smtClean="0"/>
              <a:t>d=</a:t>
            </a:r>
            <a:r>
              <a:rPr lang="en-US" sz="2400" dirty="0" smtClean="0"/>
              <a:t>12</a:t>
            </a:r>
            <a:r>
              <a:rPr lang="en-US" sz="2400" i="1" dirty="0"/>
              <a:t>	</a:t>
            </a:r>
            <a:r>
              <a:rPr lang="en-US" sz="2400" dirty="0"/>
              <a:t>IDS </a:t>
            </a:r>
            <a:r>
              <a:rPr lang="en-US" sz="2400" dirty="0" smtClean="0"/>
              <a:t>     = </a:t>
            </a:r>
            <a:r>
              <a:rPr lang="en-US" sz="2400" dirty="0"/>
              <a:t>3,644,035 nodes</a:t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400" dirty="0"/>
              <a:t>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= 227 nodes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= 73 nodes 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d=</a:t>
            </a:r>
            <a:r>
              <a:rPr lang="en-US" sz="2400" dirty="0" smtClean="0"/>
              <a:t>24 </a:t>
            </a:r>
            <a:r>
              <a:rPr lang="en-US" sz="2400" i="1" dirty="0"/>
              <a:t>	</a:t>
            </a:r>
            <a:r>
              <a:rPr lang="en-US" sz="2400" dirty="0"/>
              <a:t>IDS </a:t>
            </a:r>
            <a:r>
              <a:rPr lang="en-US" sz="2400" dirty="0" smtClean="0"/>
              <a:t>     ≈ 54,000,000,000 nodes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) = 39,135 nodes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	A</a:t>
            </a:r>
            <a:r>
              <a:rPr lang="en-US" sz="2400" baseline="30000" dirty="0"/>
              <a:t>*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= 1,641 nodes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Suppose we have a collection of admissible heuristics </a:t>
            </a:r>
            <a:r>
              <a:rPr lang="en-US" sz="2800" i="1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i="1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…, </a:t>
            </a:r>
            <a:r>
              <a:rPr lang="en-US" sz="2800" i="1" dirty="0" err="1" smtClean="0"/>
              <a:t>h</a:t>
            </a:r>
            <a:r>
              <a:rPr lang="en-US" sz="2800" baseline="-25000" dirty="0" err="1" smtClean="0"/>
              <a:t>m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but none of them dominates the others</a:t>
            </a:r>
          </a:p>
          <a:p>
            <a:r>
              <a:rPr lang="en-US" sz="2800" dirty="0" smtClean="0"/>
              <a:t>How can we combine them?</a:t>
            </a:r>
          </a:p>
          <a:p>
            <a:endParaRPr lang="en-US" sz="800" dirty="0" smtClean="0"/>
          </a:p>
          <a:p>
            <a:pPr algn="ctr">
              <a:buNone/>
            </a:pPr>
            <a:r>
              <a:rPr lang="en-US" sz="2800" i="1" dirty="0" smtClean="0">
                <a:solidFill>
                  <a:srgbClr val="CC0099"/>
                </a:solidFill>
              </a:rPr>
              <a:t>h</a:t>
            </a:r>
            <a:r>
              <a:rPr lang="en-US" sz="2800" dirty="0" smtClean="0">
                <a:solidFill>
                  <a:srgbClr val="CC0099"/>
                </a:solidFill>
              </a:rPr>
              <a:t>(</a:t>
            </a:r>
            <a:r>
              <a:rPr lang="en-US" sz="2800" i="1" dirty="0" smtClean="0">
                <a:solidFill>
                  <a:srgbClr val="CC0099"/>
                </a:solidFill>
              </a:rPr>
              <a:t>n</a:t>
            </a:r>
            <a:r>
              <a:rPr lang="en-US" sz="2800" dirty="0" smtClean="0">
                <a:solidFill>
                  <a:srgbClr val="CC0099"/>
                </a:solidFill>
              </a:rPr>
              <a:t>) = max{</a:t>
            </a:r>
            <a:r>
              <a:rPr lang="en-US" sz="2800" i="1" dirty="0" smtClean="0">
                <a:solidFill>
                  <a:srgbClr val="CC0099"/>
                </a:solidFill>
              </a:rPr>
              <a:t>h</a:t>
            </a:r>
            <a:r>
              <a:rPr lang="en-US" sz="2800" baseline="-25000" dirty="0" smtClean="0">
                <a:solidFill>
                  <a:srgbClr val="CC0099"/>
                </a:solidFill>
              </a:rPr>
              <a:t>1</a:t>
            </a:r>
            <a:r>
              <a:rPr lang="en-US" sz="2800" dirty="0" smtClean="0">
                <a:solidFill>
                  <a:srgbClr val="CC0099"/>
                </a:solidFill>
              </a:rPr>
              <a:t>(</a:t>
            </a:r>
            <a:r>
              <a:rPr lang="en-US" sz="2800" i="1" dirty="0" smtClean="0">
                <a:solidFill>
                  <a:srgbClr val="CC0099"/>
                </a:solidFill>
              </a:rPr>
              <a:t>n</a:t>
            </a:r>
            <a:r>
              <a:rPr lang="en-US" sz="2800" dirty="0" smtClean="0">
                <a:solidFill>
                  <a:srgbClr val="CC0099"/>
                </a:solidFill>
              </a:rPr>
              <a:t>), </a:t>
            </a:r>
            <a:r>
              <a:rPr lang="en-US" sz="2800" i="1" dirty="0" smtClean="0">
                <a:solidFill>
                  <a:srgbClr val="CC0099"/>
                </a:solidFill>
              </a:rPr>
              <a:t>h</a:t>
            </a:r>
            <a:r>
              <a:rPr lang="en-US" sz="2800" baseline="-25000" dirty="0" smtClean="0">
                <a:solidFill>
                  <a:srgbClr val="CC0099"/>
                </a:solidFill>
              </a:rPr>
              <a:t>2</a:t>
            </a:r>
            <a:r>
              <a:rPr lang="en-US" sz="2800" dirty="0" smtClean="0">
                <a:solidFill>
                  <a:srgbClr val="CC0099"/>
                </a:solidFill>
              </a:rPr>
              <a:t>(</a:t>
            </a:r>
            <a:r>
              <a:rPr lang="en-US" sz="2800" i="1" dirty="0" smtClean="0">
                <a:solidFill>
                  <a:srgbClr val="CC0099"/>
                </a:solidFill>
              </a:rPr>
              <a:t>n</a:t>
            </a:r>
            <a:r>
              <a:rPr lang="en-US" sz="2800" dirty="0" smtClean="0">
                <a:solidFill>
                  <a:srgbClr val="CC0099"/>
                </a:solidFill>
              </a:rPr>
              <a:t>), …, </a:t>
            </a:r>
            <a:r>
              <a:rPr lang="en-US" sz="2800" i="1" dirty="0" err="1" smtClean="0">
                <a:solidFill>
                  <a:srgbClr val="CC0099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CC0099"/>
                </a:solidFill>
              </a:rPr>
              <a:t>m</a:t>
            </a:r>
            <a:r>
              <a:rPr lang="en-US" sz="2800" dirty="0" smtClean="0">
                <a:solidFill>
                  <a:srgbClr val="CC0099"/>
                </a:solidFill>
              </a:rPr>
              <a:t>(</a:t>
            </a:r>
            <a:r>
              <a:rPr lang="en-US" sz="2800" i="1" dirty="0" smtClean="0">
                <a:solidFill>
                  <a:srgbClr val="CC0099"/>
                </a:solidFill>
              </a:rPr>
              <a:t>n</a:t>
            </a:r>
            <a:r>
              <a:rPr lang="en-US" sz="2800" dirty="0" smtClean="0">
                <a:solidFill>
                  <a:srgbClr val="CC0099"/>
                </a:solidFill>
              </a:rPr>
              <a:t>)}  ???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Let’s begin at the start node and </a:t>
            </a:r>
            <a:r>
              <a:rPr lang="en-US" b="1" dirty="0" smtClean="0"/>
              <a:t>expand</a:t>
            </a:r>
            <a:r>
              <a:rPr lang="en-US" dirty="0" smtClean="0"/>
              <a:t> it by making a list of all possible successor states</a:t>
            </a:r>
          </a:p>
          <a:p>
            <a:r>
              <a:rPr lang="en-US" dirty="0"/>
              <a:t>M</a:t>
            </a:r>
            <a:r>
              <a:rPr lang="en-US" dirty="0" smtClean="0"/>
              <a:t>aintain a </a:t>
            </a:r>
            <a:r>
              <a:rPr lang="en-US" b="1" dirty="0" smtClean="0"/>
              <a:t>fringe</a:t>
            </a:r>
            <a:r>
              <a:rPr lang="en-US" dirty="0" smtClean="0"/>
              <a:t> or a list of unexpanded states</a:t>
            </a:r>
          </a:p>
          <a:p>
            <a:r>
              <a:rPr lang="en-US" dirty="0" smtClean="0"/>
              <a:t>At each step, pick a state from the fringe to expand </a:t>
            </a:r>
          </a:p>
          <a:p>
            <a:r>
              <a:rPr lang="en-US" dirty="0" smtClean="0"/>
              <a:t>Keep going until you reach the goal state</a:t>
            </a:r>
          </a:p>
          <a:p>
            <a:r>
              <a:rPr lang="en-US" dirty="0" smtClean="0"/>
              <a:t>Try to expand as few states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A*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Idea: speed up search at the expense of optimality</a:t>
            </a:r>
          </a:p>
          <a:p>
            <a:r>
              <a:rPr lang="en-US" dirty="0" smtClean="0"/>
              <a:t>Take an admissible heuristic, “inflate” it by a multiple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&gt; 1</a:t>
            </a:r>
            <a:r>
              <a:rPr lang="en-US" dirty="0" smtClean="0"/>
              <a:t>, and then perform A* search as usual</a:t>
            </a:r>
          </a:p>
          <a:p>
            <a:r>
              <a:rPr lang="en-US" dirty="0" smtClean="0"/>
              <a:t>Fewer nodes tend to get expanded, but the resulting solution may be suboptimal (its cost will be at most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 times the cost of the optimal solution)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Memory-bounded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memory usage of A* can still be large</a:t>
            </a:r>
          </a:p>
          <a:p>
            <a:r>
              <a:rPr lang="en-US" sz="2800" dirty="0" smtClean="0"/>
              <a:t>How to make A* more memory-efficient while maintaining completeness and optimality?</a:t>
            </a:r>
          </a:p>
          <a:p>
            <a:endParaRPr lang="en-US" sz="2800" dirty="0" smtClean="0"/>
          </a:p>
          <a:p>
            <a:r>
              <a:rPr lang="en-US" sz="2800" dirty="0" smtClean="0"/>
              <a:t>Iterative deepening A* search</a:t>
            </a:r>
          </a:p>
          <a:p>
            <a:r>
              <a:rPr lang="en-US" sz="2800" dirty="0" smtClean="0"/>
              <a:t>Recursive best-first search, SMA*</a:t>
            </a:r>
          </a:p>
          <a:p>
            <a:pPr lvl="1"/>
            <a:r>
              <a:rPr lang="en-US" sz="2400" dirty="0" smtClean="0"/>
              <a:t>Forget some subtrees but remember the best f-value in these subtrees and regenerate them later if necessary</a:t>
            </a:r>
            <a:endParaRPr lang="en-US" sz="2800" dirty="0" smtClean="0"/>
          </a:p>
          <a:p>
            <a:r>
              <a:rPr lang="en-US" sz="2800" dirty="0" smtClean="0"/>
              <a:t>Problems: memory-bounded strategies can be complicated to implement, suffer from “thrashing”: keep needing things thought irrelevant!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Uninformed search strategies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219201"/>
          <a:ext cx="8686800" cy="388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Complete?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complexity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Space complexity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BFS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1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UCS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DFS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0" y="5304472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+mn-lt"/>
              </a:rPr>
              <a:t>b:    maximum branching factor of the search tree</a:t>
            </a:r>
          </a:p>
          <a:p>
            <a:pPr lvl="1"/>
            <a:r>
              <a:rPr lang="en-US" dirty="0" smtClean="0">
                <a:latin typeface="+mn-lt"/>
              </a:rPr>
              <a:t>d:    depth of the optimal solution</a:t>
            </a:r>
          </a:p>
          <a:p>
            <a:pPr lvl="1"/>
            <a:r>
              <a:rPr lang="en-US" dirty="0" smtClean="0">
                <a:latin typeface="+mn-lt"/>
              </a:rPr>
              <a:t>m:   maximum length of any path in the state space</a:t>
            </a:r>
          </a:p>
          <a:p>
            <a:pPr lvl="1"/>
            <a:r>
              <a:rPr lang="en-US" dirty="0" smtClean="0">
                <a:latin typeface="+mn-lt"/>
              </a:rPr>
              <a:t>C*:  cost of optimal solution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31068"/>
            <a:ext cx="48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6692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5074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6515" y="1981200"/>
            <a:ext cx="205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If all step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costs are equal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382869"/>
            <a:ext cx="205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If all step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costs are equal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8194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7012" y="36576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2453" y="205740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2669" y="366926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72453" y="4507468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25053" y="205740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1259" y="366926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bm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82516" y="4495800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bd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62600" y="2819400"/>
            <a:ext cx="328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Number of nodes with g(n) </a:t>
            </a:r>
            <a:r>
              <a:rPr lang="en-US" dirty="0" smtClean="0">
                <a:cs typeface="Arial" pitchFamily="34" charset="0"/>
              </a:rPr>
              <a:t>≤</a:t>
            </a:r>
            <a:r>
              <a:rPr lang="en-US" dirty="0" smtClean="0">
                <a:latin typeface="+mn-lt"/>
              </a:rPr>
              <a:t> C*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4" grpId="0"/>
      <p:bldP spid="2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All search strategies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219201"/>
          <a:ext cx="8915400" cy="551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Complete?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complexity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Space complexity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BFS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1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UCS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DFS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IDS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Greedy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9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A*</a:t>
                      </a:r>
                      <a:endParaRPr lang="en-US" sz="20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20574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9072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6692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5074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6515" y="1981200"/>
            <a:ext cx="205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If all step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costs are equal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382869"/>
            <a:ext cx="205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If all step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costs are equal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1009" y="28956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0821" y="36576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6262" y="205740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90218" y="2895600"/>
            <a:ext cx="328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Number of nodes with g(n) </a:t>
            </a:r>
            <a:r>
              <a:rPr lang="en-US" dirty="0" smtClean="0">
                <a:cs typeface="Arial" pitchFamily="34" charset="0"/>
              </a:rPr>
              <a:t>≤</a:t>
            </a:r>
            <a:r>
              <a:rPr lang="en-US" dirty="0" smtClean="0">
                <a:latin typeface="+mn-lt"/>
              </a:rPr>
              <a:t> C*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6478" y="366926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6262" y="4507468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88862" y="205740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15068" y="366926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bm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46325" y="4495800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O(</a:t>
            </a:r>
            <a:r>
              <a:rPr lang="en-US" dirty="0" err="1" smtClean="0">
                <a:latin typeface="+mn-lt"/>
              </a:rPr>
              <a:t>bd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53340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0821" y="53340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</a:t>
            </a:r>
            <a:endParaRPr lang="en-US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8705" y="5181600"/>
            <a:ext cx="18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Worst case: O(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30000" dirty="0" err="1" smtClean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0800" y="61722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8891" y="61722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Yes</a:t>
            </a:r>
            <a:endParaRPr lang="en-US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50475" y="5498068"/>
            <a:ext cx="170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Best case: O(</a:t>
            </a:r>
            <a:r>
              <a:rPr lang="en-US" dirty="0" err="1" smtClean="0">
                <a:latin typeface="+mn-lt"/>
              </a:rPr>
              <a:t>bd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74009" y="6183868"/>
            <a:ext cx="3746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Number of nodes with g(n)+h(n) </a:t>
            </a:r>
            <a:r>
              <a:rPr lang="en-US" dirty="0" smtClean="0">
                <a:cs typeface="Arial" pitchFamily="34" charset="0"/>
              </a:rPr>
              <a:t>≤</a:t>
            </a:r>
            <a:r>
              <a:rPr lang="en-US" dirty="0" smtClean="0">
                <a:latin typeface="+mn-lt"/>
              </a:rPr>
              <a:t> C*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So far</a:t>
            </a:r>
            <a:r>
              <a:rPr lang="en-US" altLang="en-US" dirty="0" smtClean="0"/>
              <a:t>: Global Search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 methods that </a:t>
            </a:r>
            <a:r>
              <a:rPr lang="en-US" altLang="en-US" dirty="0">
                <a:solidFill>
                  <a:schemeClr val="accent2"/>
                </a:solidFill>
              </a:rPr>
              <a:t>systematically</a:t>
            </a:r>
            <a:r>
              <a:rPr lang="en-US" altLang="en-US" dirty="0"/>
              <a:t> explore the search space, possibly using principled pruning (e.g., A*)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Current best such algorithm can handle search spaces of up to 10</a:t>
            </a:r>
            <a:r>
              <a:rPr lang="en-US" altLang="en-US" baseline="30000" dirty="0"/>
              <a:t>100</a:t>
            </a:r>
            <a:r>
              <a:rPr lang="en-US" altLang="en-US" dirty="0"/>
              <a:t> states / around 500 binary </a:t>
            </a:r>
            <a:r>
              <a:rPr lang="en-US" altLang="en-US" dirty="0" smtClean="0"/>
              <a:t>variables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What if we have </a:t>
            </a:r>
            <a:r>
              <a:rPr lang="en-US" altLang="en-US" dirty="0">
                <a:solidFill>
                  <a:schemeClr val="accent2"/>
                </a:solidFill>
              </a:rPr>
              <a:t>much larger search spaces</a:t>
            </a:r>
            <a:r>
              <a:rPr lang="en-US" altLang="en-US" dirty="0"/>
              <a:t>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    Search spaces for some real-world problems might  be much larger  - e.g. 10</a:t>
            </a:r>
            <a:r>
              <a:rPr lang="en-US" altLang="en-US" baseline="30000" dirty="0"/>
              <a:t>30,000</a:t>
            </a:r>
            <a:r>
              <a:rPr lang="en-US" altLang="en-US" dirty="0"/>
              <a:t> states</a:t>
            </a:r>
            <a:r>
              <a:rPr lang="en-US" altLang="en-US" dirty="0" smtClean="0"/>
              <a:t>. Also some spaces are continuous!</a:t>
            </a:r>
            <a:endParaRPr lang="en-US" altLang="en-US" dirty="0"/>
          </a:p>
        </p:txBody>
      </p:sp>
      <p:sp>
        <p:nvSpPr>
          <p:cNvPr id="1425411" name="Text Box 3"/>
          <p:cNvSpPr txBox="1">
            <a:spLocks noChangeArrowheads="1"/>
          </p:cNvSpPr>
          <p:nvPr/>
        </p:nvSpPr>
        <p:spPr bwMode="auto">
          <a:xfrm>
            <a:off x="1219200" y="5257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25412" name="Rectangle 4"/>
          <p:cNvSpPr>
            <a:spLocks noChangeArrowheads="1"/>
          </p:cNvSpPr>
          <p:nvPr/>
        </p:nvSpPr>
        <p:spPr bwMode="auto">
          <a:xfrm>
            <a:off x="0" y="5241925"/>
            <a:ext cx="9144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sz="2400" dirty="0"/>
              <a:t>A completely different kind of method is called for: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0066"/>
                </a:solidFill>
              </a:rPr>
              <a:t>Local search methods or Iterative Improvement Methods (or Metaheuristics, OR)</a:t>
            </a:r>
          </a:p>
        </p:txBody>
      </p:sp>
    </p:spTree>
    <p:extLst>
      <p:ext uri="{BB962C8B-B14F-4D97-AF65-F5344CB8AC3E}">
        <p14:creationId xmlns:p14="http://schemas.microsoft.com/office/powerpoint/2010/main" val="12922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504"/>
            <a:ext cx="7772400" cy="1143000"/>
          </a:xfrm>
        </p:spPr>
        <p:txBody>
          <a:bodyPr/>
          <a:lstStyle/>
          <a:p>
            <a:r>
              <a:rPr lang="en-US" altLang="en-US" dirty="0"/>
              <a:t>Local Search</a:t>
            </a:r>
          </a:p>
        </p:txBody>
      </p:sp>
      <p:sp>
        <p:nvSpPr>
          <p:cNvPr id="1385476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Approach quite general used in: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en-US" sz="2400" dirty="0">
                <a:sym typeface="Wingdings" pitchFamily="2" charset="2"/>
              </a:rPr>
              <a:t>planning, </a:t>
            </a:r>
            <a:r>
              <a:rPr lang="en-US" altLang="en-US" sz="2400" dirty="0" smtClean="0">
                <a:sym typeface="Wingdings" pitchFamily="2" charset="2"/>
              </a:rPr>
              <a:t>scheduling [e.g. class scheduling], </a:t>
            </a:r>
            <a:r>
              <a:rPr lang="en-US" altLang="en-US" sz="2400" dirty="0">
                <a:sym typeface="Wingdings" pitchFamily="2" charset="2"/>
              </a:rPr>
              <a:t>routing, configuration, protein folding, </a:t>
            </a:r>
            <a:r>
              <a:rPr lang="en-US" altLang="en-US" sz="2400" dirty="0" smtClean="0">
                <a:sym typeface="Wingdings" pitchFamily="2" charset="2"/>
              </a:rPr>
              <a:t>etc.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à"/>
            </a:pPr>
            <a:endParaRPr lang="en-US" altLang="en-US" sz="2400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à"/>
            </a:pPr>
            <a:endParaRPr lang="en-US" altLang="en-US" sz="2400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en-US" sz="2400" dirty="0">
                <a:sym typeface="Wingdings" pitchFamily="2" charset="2"/>
              </a:rPr>
              <a:t>In fact, many (most?) large Operations Research problems </a:t>
            </a:r>
            <a:r>
              <a:rPr lang="en-US" altLang="en-US" sz="2400" dirty="0" smtClean="0">
                <a:sym typeface="Wingdings" pitchFamily="2" charset="2"/>
              </a:rPr>
              <a:t>are solved </a:t>
            </a:r>
            <a:r>
              <a:rPr lang="en-US" altLang="en-US" sz="2400" dirty="0">
                <a:sym typeface="Wingdings" pitchFamily="2" charset="2"/>
              </a:rPr>
              <a:t>using local search methods (e.g., airline scheduling).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à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18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Local search algorithms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5237"/>
            <a:ext cx="8534400" cy="4678363"/>
          </a:xfrm>
        </p:spPr>
        <p:txBody>
          <a:bodyPr/>
          <a:lstStyle/>
          <a:p>
            <a:r>
              <a:rPr lang="en-US" sz="2800" dirty="0" smtClean="0"/>
              <a:t>Some types of search problems can be formulated in terms of </a:t>
            </a:r>
            <a:r>
              <a:rPr lang="en-US" sz="2800" b="1" dirty="0" smtClean="0"/>
              <a:t>optimization</a:t>
            </a:r>
          </a:p>
          <a:p>
            <a:pPr lvl="1"/>
            <a:r>
              <a:rPr lang="en-US" sz="2400" dirty="0" smtClean="0"/>
              <a:t>We don’t have a start state, don’t care about the path </a:t>
            </a:r>
            <a:br>
              <a:rPr lang="en-US" sz="2400" dirty="0" smtClean="0"/>
            </a:br>
            <a:r>
              <a:rPr lang="en-US" sz="2400" dirty="0" smtClean="0"/>
              <a:t>to a solution</a:t>
            </a:r>
          </a:p>
          <a:p>
            <a:pPr lvl="1"/>
            <a:r>
              <a:rPr lang="en-US" sz="2400" dirty="0" smtClean="0"/>
              <a:t>We have an </a:t>
            </a:r>
            <a:r>
              <a:rPr lang="en-US" sz="2400" b="1" dirty="0" smtClean="0"/>
              <a:t>objective function </a:t>
            </a:r>
            <a:r>
              <a:rPr lang="en-US" sz="2400" dirty="0" smtClean="0"/>
              <a:t>that tells us about </a:t>
            </a:r>
            <a:br>
              <a:rPr lang="en-US" sz="2400" dirty="0" smtClean="0"/>
            </a:br>
            <a:r>
              <a:rPr lang="en-US" sz="2400" dirty="0" smtClean="0"/>
              <a:t>the quality of a possible solution, and we want to find a good solution by minimizing or maximizing the value of this function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5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Traveling salesman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Find the shortest tour connecting a given set of cities</a:t>
            </a:r>
          </a:p>
          <a:p>
            <a:r>
              <a:rPr lang="en-US" sz="2400" b="1" dirty="0" smtClean="0"/>
              <a:t>State space: </a:t>
            </a:r>
            <a:r>
              <a:rPr lang="en-US" sz="2400" dirty="0" smtClean="0"/>
              <a:t>all possible tours</a:t>
            </a:r>
          </a:p>
          <a:p>
            <a:r>
              <a:rPr lang="en-US" sz="2400" b="1" dirty="0" smtClean="0"/>
              <a:t>Objective function: </a:t>
            </a:r>
            <a:r>
              <a:rPr lang="en-US" sz="2400" dirty="0" smtClean="0"/>
              <a:t>length of tour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3222952"/>
            <a:ext cx="6162675" cy="333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6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-queens problem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Put </a:t>
            </a:r>
            <a:r>
              <a:rPr lang="en-US" sz="2400" i="1" dirty="0"/>
              <a:t>n</a:t>
            </a:r>
            <a:r>
              <a:rPr lang="en-US" sz="2400" dirty="0"/>
              <a:t> queens on an </a:t>
            </a:r>
            <a:r>
              <a:rPr lang="en-US" sz="2400" i="1" dirty="0"/>
              <a:t>n </a:t>
            </a:r>
            <a:r>
              <a:rPr lang="en-US" sz="2400" i="1" dirty="0">
                <a:cs typeface="Arial" pitchFamily="34" charset="0"/>
              </a:rPr>
              <a:t>× </a:t>
            </a:r>
            <a:r>
              <a:rPr lang="en-US" sz="2400" i="1" dirty="0"/>
              <a:t>n</a:t>
            </a:r>
            <a:r>
              <a:rPr lang="en-US" sz="2400" dirty="0"/>
              <a:t> board with no two queens on the same row, column, or </a:t>
            </a:r>
            <a:r>
              <a:rPr lang="en-US" sz="2400" dirty="0" smtClean="0"/>
              <a:t>diagonal</a:t>
            </a:r>
          </a:p>
          <a:p>
            <a:r>
              <a:rPr lang="en-US" sz="2400" b="1" dirty="0" smtClean="0"/>
              <a:t>State space: </a:t>
            </a:r>
            <a:r>
              <a:rPr lang="en-US" sz="2400" dirty="0" smtClean="0"/>
              <a:t>all possible </a:t>
            </a:r>
            <a:r>
              <a:rPr lang="en-US" sz="2400" i="1" dirty="0" smtClean="0"/>
              <a:t>n</a:t>
            </a:r>
            <a:r>
              <a:rPr lang="en-US" sz="2400" dirty="0" smtClean="0"/>
              <a:t>-queen configurations</a:t>
            </a:r>
          </a:p>
          <a:p>
            <a:r>
              <a:rPr lang="en-US" sz="2400" dirty="0" smtClean="0"/>
              <a:t>What’s the </a:t>
            </a:r>
            <a:r>
              <a:rPr lang="en-US" sz="2400" b="1" dirty="0" smtClean="0"/>
              <a:t>objective function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Number of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conflicts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69114"/>
            <a:ext cx="2514600" cy="263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769113"/>
            <a:ext cx="2514601" cy="26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4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13" y="38100"/>
            <a:ext cx="8229600" cy="1143000"/>
          </a:xfrm>
        </p:spPr>
        <p:txBody>
          <a:bodyPr/>
          <a:lstStyle/>
          <a:p>
            <a:r>
              <a:rPr lang="en-US" altLang="en-US" b="0" dirty="0"/>
              <a:t>Local  Search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90600"/>
            <a:ext cx="8497957" cy="20574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n-US" altLang="en-US" sz="3800" dirty="0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800" dirty="0" smtClean="0"/>
              <a:t>Key </a:t>
            </a:r>
            <a:r>
              <a:rPr lang="en-US" altLang="en-US" sz="3800" dirty="0"/>
              <a:t>idea (surprisingly simple):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n-US" altLang="en-US" sz="38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w"/>
            </a:pPr>
            <a:r>
              <a:rPr lang="en-US" altLang="en-US" sz="3800" dirty="0"/>
              <a:t>Select (random) initial state (initial guess at solution)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w"/>
            </a:pPr>
            <a:r>
              <a:rPr lang="en-US" altLang="en-US" sz="3800" dirty="0"/>
              <a:t>Make local modification to improve current state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w"/>
            </a:pPr>
            <a:r>
              <a:rPr lang="en-US" altLang="en-US" sz="3800" dirty="0"/>
              <a:t>Repeat Step 2 until goal state found (or out of time</a:t>
            </a:r>
            <a:r>
              <a:rPr lang="en-US" altLang="en-US" sz="3800" dirty="0" smtClean="0"/>
              <a:t>) (or close enough to an optimal state). </a:t>
            </a:r>
            <a:endParaRPr lang="en-US" altLang="en-US" sz="38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w"/>
            </a:pPr>
            <a:endParaRPr lang="en-US" altLang="en-US" sz="38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w"/>
            </a:pPr>
            <a:endParaRPr lang="en-US" altLang="en-US" sz="1800" dirty="0"/>
          </a:p>
        </p:txBody>
      </p:sp>
      <p:sp>
        <p:nvSpPr>
          <p:cNvPr id="1404933" name="Rectangle 5"/>
          <p:cNvSpPr>
            <a:spLocks noChangeArrowheads="1"/>
          </p:cNvSpPr>
          <p:nvPr/>
        </p:nvSpPr>
        <p:spPr bwMode="auto">
          <a:xfrm>
            <a:off x="457200" y="3276600"/>
            <a:ext cx="845820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Requirements: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/>
              <a:t>generate an initial  (often random; probably-not-optimal or even valid) guess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/>
              <a:t>evaluate quality of guess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/>
              <a:t>move to other states (</a:t>
            </a:r>
            <a:r>
              <a:rPr lang="en-US" altLang="en-US" dirty="0">
                <a:solidFill>
                  <a:srgbClr val="FF0066"/>
                </a:solidFill>
              </a:rPr>
              <a:t>well-defined neighborhood function</a:t>
            </a:r>
            <a:r>
              <a:rPr lang="en-US" altLang="en-US" dirty="0" smtClean="0"/>
              <a:t>) choosing better states  </a:t>
            </a:r>
            <a:endParaRPr lang="en-US" altLang="en-US" dirty="0"/>
          </a:p>
        </p:txBody>
      </p:sp>
      <p:sp>
        <p:nvSpPr>
          <p:cNvPr id="1404934" name="Rectangle 6"/>
          <p:cNvSpPr>
            <a:spLocks noChangeArrowheads="1"/>
          </p:cNvSpPr>
          <p:nvPr/>
        </p:nvSpPr>
        <p:spPr bwMode="auto">
          <a:xfrm>
            <a:off x="1964635" y="5523210"/>
            <a:ext cx="6172200" cy="13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/>
              <a:t>. . </a:t>
            </a:r>
            <a:r>
              <a:rPr lang="en-US" altLang="en-US" dirty="0"/>
              <a:t>. and do these operations quickly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/>
              <a:t>	. . . and </a:t>
            </a:r>
            <a:r>
              <a:rPr lang="en-US" altLang="en-US" b="1" dirty="0">
                <a:solidFill>
                  <a:srgbClr val="C00000"/>
                </a:solidFill>
              </a:rPr>
              <a:t>don't save paths followed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189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tree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791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“What if” tree of possible actions and outcomes</a:t>
            </a:r>
          </a:p>
          <a:p>
            <a:r>
              <a:rPr lang="en-US" dirty="0" smtClean="0"/>
              <a:t>The root node corresponds to the starting state</a:t>
            </a:r>
          </a:p>
          <a:p>
            <a:r>
              <a:rPr lang="en-US" dirty="0" smtClean="0"/>
              <a:t>The children of a node correspond to the </a:t>
            </a:r>
            <a:r>
              <a:rPr lang="en-US" b="1" dirty="0" smtClean="0"/>
              <a:t>successor states</a:t>
            </a:r>
            <a:r>
              <a:rPr lang="en-US" dirty="0" smtClean="0"/>
              <a:t> of that node’s state</a:t>
            </a:r>
          </a:p>
          <a:p>
            <a:r>
              <a:rPr lang="en-US" dirty="0" smtClean="0"/>
              <a:t>A path through the tree corresponds to a sequence of actions</a:t>
            </a:r>
          </a:p>
          <a:p>
            <a:pPr lvl="1"/>
            <a:r>
              <a:rPr lang="en-US" dirty="0" smtClean="0"/>
              <a:t>A solution is a path ending in the goal state</a:t>
            </a:r>
          </a:p>
          <a:p>
            <a:r>
              <a:rPr lang="en-US" dirty="0" smtClean="0"/>
              <a:t>Nodes vs. states</a:t>
            </a:r>
          </a:p>
          <a:p>
            <a:pPr lvl="1"/>
            <a:r>
              <a:rPr lang="en-US" dirty="0" smtClean="0"/>
              <a:t>A state is a representation of a physical configuration, while a node is a data structure that is part of the search tree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38800" y="1411069"/>
            <a:ext cx="3200403" cy="4380131"/>
            <a:chOff x="2362200" y="1792069"/>
            <a:chExt cx="3200403" cy="4380131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012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812" y="35814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70C0"/>
                  </a:solidFill>
                  <a:latin typeface="+mn-lt"/>
                </a:rPr>
                <a:t>…</a:t>
              </a:r>
              <a:endParaRPr lang="en-US" sz="54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955863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46262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949480" y="4670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492283" y="5432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533900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924300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06680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92484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549683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02084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159283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08970" y="1792069"/>
              <a:ext cx="10964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Starting state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6088" y="3048000"/>
              <a:ext cx="1226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Successor state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2590800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Action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5802868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Goal state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6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3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Hill-climbing (greedy) search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Idea: keep </a:t>
            </a:r>
            <a:r>
              <a:rPr lang="en-US" dirty="0"/>
              <a:t>a single </a:t>
            </a:r>
            <a:r>
              <a:rPr lang="en-US" dirty="0" smtClean="0"/>
              <a:t>“current” state and try </a:t>
            </a:r>
            <a:r>
              <a:rPr lang="en-US" dirty="0"/>
              <a:t>to </a:t>
            </a:r>
            <a:r>
              <a:rPr lang="en-US" dirty="0" smtClean="0"/>
              <a:t>locally improve it</a:t>
            </a:r>
          </a:p>
          <a:p>
            <a:r>
              <a:rPr lang="en-US" dirty="0" smtClean="0"/>
              <a:t>“Like climbing mount Everest in thick fog with amnesia”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337692"/>
            <a:ext cx="4309582" cy="31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-queens problem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400" dirty="0"/>
              <a:t>Put </a:t>
            </a:r>
            <a:r>
              <a:rPr lang="en-US" sz="2400" i="1" dirty="0"/>
              <a:t>n</a:t>
            </a:r>
            <a:r>
              <a:rPr lang="en-US" sz="2400" dirty="0"/>
              <a:t> queens on an </a:t>
            </a:r>
            <a:r>
              <a:rPr lang="en-US" sz="2400" i="1" dirty="0"/>
              <a:t>n </a:t>
            </a:r>
            <a:r>
              <a:rPr lang="en-US" sz="2400" i="1" dirty="0">
                <a:cs typeface="Arial" pitchFamily="34" charset="0"/>
              </a:rPr>
              <a:t>× </a:t>
            </a:r>
            <a:r>
              <a:rPr lang="en-US" sz="2400" i="1" dirty="0"/>
              <a:t>n</a:t>
            </a:r>
            <a:r>
              <a:rPr lang="en-US" sz="2400" dirty="0"/>
              <a:t> board with no two queens on the same row, column, or diagonal
</a:t>
            </a:r>
            <a:r>
              <a:rPr lang="en-US" sz="2400" b="1" dirty="0" smtClean="0"/>
              <a:t>State space: </a:t>
            </a:r>
            <a:r>
              <a:rPr lang="en-US" sz="2400" dirty="0" smtClean="0"/>
              <a:t>all possible </a:t>
            </a:r>
            <a:r>
              <a:rPr lang="en-US" sz="2400" i="1" dirty="0" smtClean="0"/>
              <a:t>n</a:t>
            </a:r>
            <a:r>
              <a:rPr lang="en-US" sz="2400" dirty="0" smtClean="0"/>
              <a:t>-queen configurations</a:t>
            </a:r>
          </a:p>
          <a:p>
            <a:r>
              <a:rPr lang="en-US" sz="2400" b="1" dirty="0" smtClean="0"/>
              <a:t>Objective function:</a:t>
            </a:r>
            <a:r>
              <a:rPr lang="en-US" sz="2400" dirty="0" smtClean="0"/>
              <a:t> number of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conflicts</a:t>
            </a:r>
          </a:p>
          <a:p>
            <a:r>
              <a:rPr lang="en-US" sz="2400" dirty="0" smtClean="0"/>
              <a:t>What’s a possible local improvement strategy?</a:t>
            </a:r>
          </a:p>
          <a:p>
            <a:pPr lvl="1"/>
            <a:r>
              <a:rPr lang="en-US" sz="2000" dirty="0" smtClean="0"/>
              <a:t>Move one queen within its column to reduce conflicts</a:t>
            </a:r>
            <a:endParaRPr lang="en-US" sz="2000" dirty="0"/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start                    </a:t>
            </a:r>
            <a:r>
              <a:rPr lang="en-US" altLang="en-US" sz="2000" dirty="0" smtClean="0">
                <a:solidFill>
                  <a:srgbClr val="FF0000"/>
                </a:solidFill>
              </a:rPr>
              <a:t>             </a:t>
            </a:r>
            <a:r>
              <a:rPr lang="en-US" altLang="en-US" sz="2000" dirty="0">
                <a:solidFill>
                  <a:srgbClr val="FF0000"/>
                </a:solidFill>
              </a:rPr>
              <a:t>intermediate     </a:t>
            </a:r>
            <a:r>
              <a:rPr lang="en-US" altLang="en-US" sz="2000" dirty="0" smtClean="0">
                <a:solidFill>
                  <a:srgbClr val="FF0000"/>
                </a:solidFill>
              </a:rPr>
              <a:t>                                 Goal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800830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2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-queens problem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Put </a:t>
            </a:r>
            <a:r>
              <a:rPr lang="en-US" sz="2400" i="1" dirty="0" smtClean="0"/>
              <a:t>n</a:t>
            </a:r>
            <a:r>
              <a:rPr lang="en-US" sz="2400" dirty="0" smtClean="0"/>
              <a:t> queens on an </a:t>
            </a:r>
            <a:r>
              <a:rPr lang="en-US" sz="2400" i="1" dirty="0" smtClean="0"/>
              <a:t>n </a:t>
            </a:r>
            <a:r>
              <a:rPr lang="en-US" sz="2400" i="1" dirty="0" smtClean="0">
                <a:cs typeface="Arial" pitchFamily="34" charset="0"/>
              </a:rPr>
              <a:t>× </a:t>
            </a:r>
            <a:r>
              <a:rPr lang="en-US" sz="2400" i="1" dirty="0" smtClean="0"/>
              <a:t>n</a:t>
            </a:r>
            <a:r>
              <a:rPr lang="en-US" sz="2400" dirty="0" smtClean="0"/>
              <a:t> board with no two queens on the same row, column, or diagonal
</a:t>
            </a:r>
            <a:r>
              <a:rPr lang="en-US" sz="2400" b="1" dirty="0" smtClean="0"/>
              <a:t>State space: </a:t>
            </a:r>
            <a:r>
              <a:rPr lang="en-US" sz="2400" dirty="0" smtClean="0"/>
              <a:t>all possible </a:t>
            </a:r>
            <a:r>
              <a:rPr lang="en-US" sz="2400" i="1" dirty="0" smtClean="0"/>
              <a:t>n</a:t>
            </a:r>
            <a:r>
              <a:rPr lang="en-US" sz="2400" dirty="0" smtClean="0"/>
              <a:t>-queen configurations</a:t>
            </a:r>
          </a:p>
          <a:p>
            <a:r>
              <a:rPr lang="en-US" sz="2400" b="1" dirty="0" smtClean="0"/>
              <a:t>Objective function:</a:t>
            </a:r>
            <a:r>
              <a:rPr lang="en-US" sz="2400" dirty="0" smtClean="0"/>
              <a:t> number of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conflicts</a:t>
            </a:r>
          </a:p>
          <a:p>
            <a:r>
              <a:rPr lang="en-US" sz="2400" dirty="0" smtClean="0"/>
              <a:t>What’s a possible local improvement strategy?</a:t>
            </a:r>
          </a:p>
          <a:p>
            <a:pPr lvl="1"/>
            <a:r>
              <a:rPr lang="en-US" sz="2000" dirty="0" smtClean="0"/>
              <a:t>Move one queen within its column to reduce conflicts</a:t>
            </a:r>
            <a:endParaRPr lang="en-US" sz="2000" dirty="0"/>
          </a:p>
        </p:txBody>
      </p:sp>
      <p:pic>
        <p:nvPicPr>
          <p:cNvPr id="5" name="Picture 5" descr="8queens-succes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038600"/>
            <a:ext cx="32004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53456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</a:t>
            </a:r>
            <a:r>
              <a:rPr lang="en-US" dirty="0" smtClean="0"/>
              <a:t>=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Traveling Salesman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Find the shortest tour connecting n cities</a:t>
            </a:r>
          </a:p>
          <a:p>
            <a:r>
              <a:rPr lang="en-US" sz="2400" b="1" dirty="0" smtClean="0"/>
              <a:t>State space: </a:t>
            </a:r>
            <a:r>
              <a:rPr lang="en-US" sz="2400" dirty="0" smtClean="0"/>
              <a:t>all possible tours</a:t>
            </a:r>
          </a:p>
          <a:p>
            <a:r>
              <a:rPr lang="en-US" sz="2400" b="1" dirty="0" smtClean="0"/>
              <a:t>Objective function:</a:t>
            </a:r>
            <a:r>
              <a:rPr lang="en-US" sz="2400" dirty="0" smtClean="0"/>
              <a:t> length of tour</a:t>
            </a:r>
          </a:p>
          <a:p>
            <a:r>
              <a:rPr lang="en-US" sz="2400" dirty="0" smtClean="0"/>
              <a:t>What’s a possible local improvement strategy?</a:t>
            </a:r>
          </a:p>
          <a:p>
            <a:pPr lvl="1"/>
            <a:r>
              <a:rPr lang="en-US" sz="2000" dirty="0" smtClean="0"/>
              <a:t>Start with any complete tour, perform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exchanges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62400"/>
            <a:ext cx="5715000" cy="23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7846" y="4038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6246" y="4038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888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486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5486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66846" y="4038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05246" y="4038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4888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486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5486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62600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E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9645" y="62484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E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Hill-climbing </a:t>
            </a:r>
            <a:r>
              <a:rPr lang="en-US" dirty="0" smtClean="0"/>
              <a:t>(greedy) search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2800" dirty="0" smtClean="0"/>
              <a:t>Initialize </a:t>
            </a:r>
            <a:r>
              <a:rPr lang="en-US" sz="2800" i="1" dirty="0" smtClean="0">
                <a:solidFill>
                  <a:srgbClr val="C00000"/>
                </a:solidFill>
              </a:rPr>
              <a:t>current</a:t>
            </a:r>
            <a:r>
              <a:rPr lang="en-US" sz="2800" dirty="0" smtClean="0"/>
              <a:t> to starting state</a:t>
            </a:r>
          </a:p>
          <a:p>
            <a:r>
              <a:rPr lang="en-US" sz="2800" dirty="0" smtClean="0"/>
              <a:t>Loop: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>
                <a:solidFill>
                  <a:srgbClr val="C00000"/>
                </a:solidFill>
              </a:rPr>
              <a:t>next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= highest-valued successor of </a:t>
            </a:r>
            <a:r>
              <a:rPr lang="en-US" i="1" dirty="0" smtClean="0">
                <a:solidFill>
                  <a:srgbClr val="C00000"/>
                </a:solidFill>
              </a:rPr>
              <a:t>current</a:t>
            </a:r>
          </a:p>
          <a:p>
            <a:pPr lvl="1"/>
            <a:r>
              <a:rPr lang="en-US" dirty="0" smtClean="0"/>
              <a:t>If value(</a:t>
            </a:r>
            <a:r>
              <a:rPr lang="en-US" i="1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 &lt; value(</a:t>
            </a:r>
            <a:r>
              <a:rPr lang="en-US" i="1" dirty="0" smtClean="0">
                <a:solidFill>
                  <a:srgbClr val="C00000"/>
                </a:solidFill>
              </a:rPr>
              <a:t>current</a:t>
            </a:r>
            <a:r>
              <a:rPr lang="en-US" dirty="0" smtClean="0"/>
              <a:t>) return </a:t>
            </a:r>
            <a:r>
              <a:rPr lang="en-US" i="1" dirty="0" smtClean="0">
                <a:solidFill>
                  <a:srgbClr val="C00000"/>
                </a:solidFill>
              </a:rPr>
              <a:t>current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Else l</a:t>
            </a:r>
            <a:r>
              <a:rPr lang="en-US" sz="2800" dirty="0" smtClean="0"/>
              <a:t>et </a:t>
            </a:r>
            <a:r>
              <a:rPr lang="en-US" sz="2800" i="1" dirty="0" smtClean="0">
                <a:solidFill>
                  <a:srgbClr val="C00000"/>
                </a:solidFill>
              </a:rPr>
              <a:t>current</a:t>
            </a:r>
            <a:r>
              <a:rPr lang="en-US" sz="2800" dirty="0" smtClean="0"/>
              <a:t> = </a:t>
            </a:r>
            <a:r>
              <a:rPr lang="en-US" sz="2800" i="1" dirty="0" smtClean="0">
                <a:solidFill>
                  <a:srgbClr val="C00000"/>
                </a:solidFill>
              </a:rPr>
              <a:t>next</a:t>
            </a:r>
            <a:endParaRPr lang="en-US" sz="2800" i="1" dirty="0">
              <a:solidFill>
                <a:srgbClr val="C00000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Variants: choose first better successor, randomly choose among better successors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667000"/>
            <a:ext cx="7696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8 Queens </a:t>
            </a:r>
            <a:b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Min-Conflicts Heuristic</a:t>
            </a:r>
          </a:p>
        </p:txBody>
      </p:sp>
      <p:grpSp>
        <p:nvGrpSpPr>
          <p:cNvPr id="1435651" name="Group 3"/>
          <p:cNvGrpSpPr>
            <a:grpSpLocks/>
          </p:cNvGrpSpPr>
          <p:nvPr/>
        </p:nvGrpSpPr>
        <p:grpSpPr bwMode="auto">
          <a:xfrm>
            <a:off x="762000" y="1828800"/>
            <a:ext cx="2438400" cy="2438400"/>
            <a:chOff x="960" y="1344"/>
            <a:chExt cx="1536" cy="1536"/>
          </a:xfrm>
        </p:grpSpPr>
        <p:sp>
          <p:nvSpPr>
            <p:cNvPr id="1435652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3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4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5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6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7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8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9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0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1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2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3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4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5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6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7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8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9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0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1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2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3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4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5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6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7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8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79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0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1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2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3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4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685" name="Group 37"/>
          <p:cNvGrpSpPr>
            <a:grpSpLocks/>
          </p:cNvGrpSpPr>
          <p:nvPr/>
        </p:nvGrpSpPr>
        <p:grpSpPr bwMode="auto">
          <a:xfrm>
            <a:off x="762000" y="1828800"/>
            <a:ext cx="2438400" cy="2438400"/>
            <a:chOff x="480" y="2688"/>
            <a:chExt cx="1536" cy="1536"/>
          </a:xfrm>
        </p:grpSpPr>
        <p:sp>
          <p:nvSpPr>
            <p:cNvPr id="1435686" name="AutoShape 38"/>
            <p:cNvSpPr>
              <a:spLocks noChangeArrowheads="1"/>
            </p:cNvSpPr>
            <p:nvPr/>
          </p:nvSpPr>
          <p:spPr bwMode="auto">
            <a:xfrm>
              <a:off x="480" y="2880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7" name="AutoShape 39"/>
            <p:cNvSpPr>
              <a:spLocks noChangeArrowheads="1"/>
            </p:cNvSpPr>
            <p:nvPr/>
          </p:nvSpPr>
          <p:spPr bwMode="auto">
            <a:xfrm>
              <a:off x="672" y="3456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8" name="AutoShape 40"/>
            <p:cNvSpPr>
              <a:spLocks noChangeArrowheads="1"/>
            </p:cNvSpPr>
            <p:nvPr/>
          </p:nvSpPr>
          <p:spPr bwMode="auto">
            <a:xfrm>
              <a:off x="1440" y="403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9" name="AutoShape 41"/>
            <p:cNvSpPr>
              <a:spLocks noChangeArrowheads="1"/>
            </p:cNvSpPr>
            <p:nvPr/>
          </p:nvSpPr>
          <p:spPr bwMode="auto">
            <a:xfrm>
              <a:off x="1632" y="3648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90" name="AutoShape 42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91" name="AutoShape 43"/>
            <p:cNvSpPr>
              <a:spLocks noChangeArrowheads="1"/>
            </p:cNvSpPr>
            <p:nvPr/>
          </p:nvSpPr>
          <p:spPr bwMode="auto">
            <a:xfrm>
              <a:off x="1248" y="307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altLang="en-US" sz="2400">
                <a:solidFill>
                  <a:srgbClr val="FF33CC"/>
                </a:solidFill>
                <a:latin typeface="Tahoma" pitchFamily="34" charset="0"/>
              </a:endParaRPr>
            </a:p>
          </p:txBody>
        </p:sp>
        <p:sp>
          <p:nvSpPr>
            <p:cNvPr id="1435692" name="AutoShape 44"/>
            <p:cNvSpPr>
              <a:spLocks noChangeArrowheads="1"/>
            </p:cNvSpPr>
            <p:nvPr/>
          </p:nvSpPr>
          <p:spPr bwMode="auto">
            <a:xfrm>
              <a:off x="1056" y="3264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93" name="AutoShape 45"/>
            <p:cNvSpPr>
              <a:spLocks noChangeArrowheads="1"/>
            </p:cNvSpPr>
            <p:nvPr/>
          </p:nvSpPr>
          <p:spPr bwMode="auto">
            <a:xfrm>
              <a:off x="864" y="3840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F817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694" name="Group 46"/>
          <p:cNvGrpSpPr>
            <a:grpSpLocks/>
          </p:cNvGrpSpPr>
          <p:nvPr/>
        </p:nvGrpSpPr>
        <p:grpSpPr bwMode="auto">
          <a:xfrm>
            <a:off x="3505200" y="1828800"/>
            <a:ext cx="2438400" cy="2438400"/>
            <a:chOff x="2208" y="1152"/>
            <a:chExt cx="1536" cy="1536"/>
          </a:xfrm>
        </p:grpSpPr>
        <p:grpSp>
          <p:nvGrpSpPr>
            <p:cNvPr id="1435695" name="Group 47"/>
            <p:cNvGrpSpPr>
              <a:grpSpLocks/>
            </p:cNvGrpSpPr>
            <p:nvPr/>
          </p:nvGrpSpPr>
          <p:grpSpPr bwMode="auto">
            <a:xfrm>
              <a:off x="2208" y="1152"/>
              <a:ext cx="1536" cy="1536"/>
              <a:chOff x="960" y="1344"/>
              <a:chExt cx="1536" cy="1536"/>
            </a:xfrm>
          </p:grpSpPr>
          <p:sp>
            <p:nvSpPr>
              <p:cNvPr id="1435696" name="Rectangle 48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97" name="Rectangle 49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98" name="Rectangle 50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99" name="Rectangle 51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0" name="Rectangle 52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1" name="Rectangle 53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2" name="Rectangle 54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3" name="Rectangle 55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4" name="Rectangle 56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5" name="Rectangle 57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6" name="Rectangle 58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7" name="Rectangle 59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8" name="Rectangle 60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9" name="Rectangle 61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0" name="Rectangle 62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1" name="Rectangle 6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2" name="Rectangle 64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3" name="Rectangle 65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4" name="Rectangle 66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5" name="Rectangle 67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6" name="Rectangle 6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7" name="Rectangle 69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8" name="Rectangle 7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19" name="Rectangle 71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0" name="Rectangle 72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1" name="Rectangle 73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2" name="Rectangle 74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3" name="Rectangle 75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4" name="Rectangle 76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5" name="Rectangle 77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6" name="Rectangle 78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7" name="Rectangle 79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8" name="Rectangle 80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729" name="Group 81"/>
            <p:cNvGrpSpPr>
              <a:grpSpLocks/>
            </p:cNvGrpSpPr>
            <p:nvPr/>
          </p:nvGrpSpPr>
          <p:grpSpPr bwMode="auto">
            <a:xfrm>
              <a:off x="2208" y="1152"/>
              <a:ext cx="1536" cy="1536"/>
              <a:chOff x="2208" y="1152"/>
              <a:chExt cx="1536" cy="1536"/>
            </a:xfrm>
          </p:grpSpPr>
          <p:sp>
            <p:nvSpPr>
              <p:cNvPr id="1435730" name="AutoShape 82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31" name="AutoShape 83"/>
              <p:cNvSpPr>
                <a:spLocks noChangeArrowheads="1"/>
              </p:cNvSpPr>
              <p:nvPr/>
            </p:nvSpPr>
            <p:spPr bwMode="auto">
              <a:xfrm>
                <a:off x="2400" y="1920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32" name="AutoShape 84"/>
              <p:cNvSpPr>
                <a:spLocks noChangeArrowheads="1"/>
              </p:cNvSpPr>
              <p:nvPr/>
            </p:nvSpPr>
            <p:spPr bwMode="auto">
              <a:xfrm>
                <a:off x="3168" y="2496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33" name="AutoShape 85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34" name="AutoShape 86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35" name="AutoShape 87"/>
              <p:cNvSpPr>
                <a:spLocks noChangeArrowheads="1"/>
              </p:cNvSpPr>
              <p:nvPr/>
            </p:nvSpPr>
            <p:spPr bwMode="auto">
              <a:xfrm>
                <a:off x="2976" y="1152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36" name="AutoShape 88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37" name="AutoShape 89"/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192" cy="192"/>
              </a:xfrm>
              <a:prstGeom prst="star4">
                <a:avLst>
                  <a:gd name="adj" fmla="val 12500"/>
                </a:avLst>
              </a:prstGeom>
              <a:solidFill>
                <a:srgbClr val="F81706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5738" name="Group 90"/>
          <p:cNvGrpSpPr>
            <a:grpSpLocks/>
          </p:cNvGrpSpPr>
          <p:nvPr/>
        </p:nvGrpSpPr>
        <p:grpSpPr bwMode="auto">
          <a:xfrm>
            <a:off x="6248400" y="1828800"/>
            <a:ext cx="2438400" cy="2438400"/>
            <a:chOff x="3936" y="1152"/>
            <a:chExt cx="1536" cy="1536"/>
          </a:xfrm>
        </p:grpSpPr>
        <p:grpSp>
          <p:nvGrpSpPr>
            <p:cNvPr id="1435739" name="Group 91"/>
            <p:cNvGrpSpPr>
              <a:grpSpLocks/>
            </p:cNvGrpSpPr>
            <p:nvPr/>
          </p:nvGrpSpPr>
          <p:grpSpPr bwMode="auto">
            <a:xfrm>
              <a:off x="3936" y="1152"/>
              <a:ext cx="1536" cy="1536"/>
              <a:chOff x="960" y="1344"/>
              <a:chExt cx="1536" cy="1536"/>
            </a:xfrm>
          </p:grpSpPr>
          <p:sp>
            <p:nvSpPr>
              <p:cNvPr id="1435740" name="Rectangle 92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1" name="Rectangle 93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2" name="Rectangle 94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3" name="Rectangle 95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4" name="Rectangle 96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5" name="Rectangle 97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6" name="Rectangle 98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7" name="Rectangle 99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8" name="Rectangle 100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9" name="Rectangle 101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0" name="Rectangle 102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1" name="Rectangle 103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2" name="Rectangle 104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3" name="Rectangle 105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4" name="Rectangle 106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5" name="Rectangle 107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6" name="Rectangle 108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7" name="Rectangle 109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8" name="Rectangle 110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59" name="Rectangle 111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0" name="Rectangle 11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1" name="Rectangle 113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2" name="Rectangle 11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3" name="Rectangle 115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4" name="Rectangle 116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5" name="Rectangle 117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6" name="Rectangle 118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7" name="Rectangle 119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8" name="Rectangle 120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9" name="Rectangle 121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70" name="Rectangle 122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71" name="Rectangle 123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72" name="Rectangle 124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773" name="AutoShape 125"/>
            <p:cNvSpPr>
              <a:spLocks noChangeArrowheads="1"/>
            </p:cNvSpPr>
            <p:nvPr/>
          </p:nvSpPr>
          <p:spPr bwMode="auto">
            <a:xfrm>
              <a:off x="3936" y="1344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74" name="AutoShape 126"/>
            <p:cNvSpPr>
              <a:spLocks noChangeArrowheads="1"/>
            </p:cNvSpPr>
            <p:nvPr/>
          </p:nvSpPr>
          <p:spPr bwMode="auto">
            <a:xfrm>
              <a:off x="4128" y="1920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75" name="AutoShape 127"/>
            <p:cNvSpPr>
              <a:spLocks noChangeArrowheads="1"/>
            </p:cNvSpPr>
            <p:nvPr/>
          </p:nvSpPr>
          <p:spPr bwMode="auto">
            <a:xfrm>
              <a:off x="4896" y="2496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76" name="AutoShape 128"/>
            <p:cNvSpPr>
              <a:spLocks noChangeArrowheads="1"/>
            </p:cNvSpPr>
            <p:nvPr/>
          </p:nvSpPr>
          <p:spPr bwMode="auto">
            <a:xfrm>
              <a:off x="5088" y="211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77" name="AutoShape 129"/>
            <p:cNvSpPr>
              <a:spLocks noChangeArrowheads="1"/>
            </p:cNvSpPr>
            <p:nvPr/>
          </p:nvSpPr>
          <p:spPr bwMode="auto">
            <a:xfrm>
              <a:off x="5280" y="1584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78" name="AutoShape 130"/>
            <p:cNvSpPr>
              <a:spLocks noChangeArrowheads="1"/>
            </p:cNvSpPr>
            <p:nvPr/>
          </p:nvSpPr>
          <p:spPr bwMode="auto">
            <a:xfrm>
              <a:off x="4704" y="115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79" name="AutoShape 131"/>
            <p:cNvSpPr>
              <a:spLocks noChangeArrowheads="1"/>
            </p:cNvSpPr>
            <p:nvPr/>
          </p:nvSpPr>
          <p:spPr bwMode="auto">
            <a:xfrm>
              <a:off x="4512" y="1728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80" name="AutoShape 132"/>
            <p:cNvSpPr>
              <a:spLocks noChangeArrowheads="1"/>
            </p:cNvSpPr>
            <p:nvPr/>
          </p:nvSpPr>
          <p:spPr bwMode="auto">
            <a:xfrm>
              <a:off x="4320" y="2304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781" name="Group 133"/>
          <p:cNvGrpSpPr>
            <a:grpSpLocks/>
          </p:cNvGrpSpPr>
          <p:nvPr/>
        </p:nvGrpSpPr>
        <p:grpSpPr bwMode="auto">
          <a:xfrm>
            <a:off x="1981200" y="1828800"/>
            <a:ext cx="309563" cy="2500313"/>
            <a:chOff x="1248" y="1152"/>
            <a:chExt cx="195" cy="1575"/>
          </a:xfrm>
        </p:grpSpPr>
        <p:sp>
          <p:nvSpPr>
            <p:cNvPr id="1435782" name="Text Box 134"/>
            <p:cNvSpPr txBox="1">
              <a:spLocks noChangeArrowheads="1"/>
            </p:cNvSpPr>
            <p:nvPr/>
          </p:nvSpPr>
          <p:spPr bwMode="auto">
            <a:xfrm>
              <a:off x="1248" y="115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1</a:t>
              </a:r>
            </a:p>
          </p:txBody>
        </p:sp>
        <p:sp>
          <p:nvSpPr>
            <p:cNvPr id="1435783" name="Text Box 135"/>
            <p:cNvSpPr txBox="1">
              <a:spLocks noChangeArrowheads="1"/>
            </p:cNvSpPr>
            <p:nvPr/>
          </p:nvSpPr>
          <p:spPr bwMode="auto">
            <a:xfrm>
              <a:off x="1248" y="134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84" name="Text Box 136"/>
            <p:cNvSpPr txBox="1">
              <a:spLocks noChangeArrowheads="1"/>
            </p:cNvSpPr>
            <p:nvPr/>
          </p:nvSpPr>
          <p:spPr bwMode="auto">
            <a:xfrm>
              <a:off x="1248" y="1728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dirty="0">
                  <a:latin typeface="Tahoma" pitchFamily="34" charset="0"/>
                </a:rPr>
                <a:t>3</a:t>
              </a:r>
            </a:p>
          </p:txBody>
        </p:sp>
        <p:sp>
          <p:nvSpPr>
            <p:cNvPr id="1435785" name="Text Box 137"/>
            <p:cNvSpPr txBox="1">
              <a:spLocks noChangeArrowheads="1"/>
            </p:cNvSpPr>
            <p:nvPr/>
          </p:nvSpPr>
          <p:spPr bwMode="auto">
            <a:xfrm>
              <a:off x="1248" y="1920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3</a:t>
              </a:r>
            </a:p>
          </p:txBody>
        </p:sp>
        <p:sp>
          <p:nvSpPr>
            <p:cNvPr id="1435786" name="Text Box 138"/>
            <p:cNvSpPr txBox="1">
              <a:spLocks noChangeArrowheads="1"/>
            </p:cNvSpPr>
            <p:nvPr/>
          </p:nvSpPr>
          <p:spPr bwMode="auto">
            <a:xfrm>
              <a:off x="1248" y="211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87" name="Text Box 139"/>
            <p:cNvSpPr txBox="1">
              <a:spLocks noChangeArrowheads="1"/>
            </p:cNvSpPr>
            <p:nvPr/>
          </p:nvSpPr>
          <p:spPr bwMode="auto">
            <a:xfrm>
              <a:off x="1248" y="230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88" name="Text Box 140"/>
            <p:cNvSpPr txBox="1">
              <a:spLocks noChangeArrowheads="1"/>
            </p:cNvSpPr>
            <p:nvPr/>
          </p:nvSpPr>
          <p:spPr bwMode="auto">
            <a:xfrm>
              <a:off x="1248" y="2496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3</a:t>
              </a:r>
            </a:p>
          </p:txBody>
        </p:sp>
      </p:grpSp>
      <p:grpSp>
        <p:nvGrpSpPr>
          <p:cNvPr id="1435789" name="Group 141"/>
          <p:cNvGrpSpPr>
            <a:grpSpLocks/>
          </p:cNvGrpSpPr>
          <p:nvPr/>
        </p:nvGrpSpPr>
        <p:grpSpPr bwMode="auto">
          <a:xfrm>
            <a:off x="5638800" y="2133600"/>
            <a:ext cx="309563" cy="2195513"/>
            <a:chOff x="3552" y="1344"/>
            <a:chExt cx="195" cy="1383"/>
          </a:xfrm>
        </p:grpSpPr>
        <p:sp>
          <p:nvSpPr>
            <p:cNvPr id="1435790" name="Text Box 142"/>
            <p:cNvSpPr txBox="1">
              <a:spLocks noChangeArrowheads="1"/>
            </p:cNvSpPr>
            <p:nvPr/>
          </p:nvSpPr>
          <p:spPr bwMode="auto">
            <a:xfrm>
              <a:off x="3552" y="1920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91" name="Text Box 143"/>
            <p:cNvSpPr txBox="1">
              <a:spLocks noChangeArrowheads="1"/>
            </p:cNvSpPr>
            <p:nvPr/>
          </p:nvSpPr>
          <p:spPr bwMode="auto">
            <a:xfrm>
              <a:off x="3552" y="2112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92" name="Text Box 144"/>
            <p:cNvSpPr txBox="1">
              <a:spLocks noChangeArrowheads="1"/>
            </p:cNvSpPr>
            <p:nvPr/>
          </p:nvSpPr>
          <p:spPr bwMode="auto">
            <a:xfrm>
              <a:off x="3552" y="2496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93" name="Text Box 145"/>
            <p:cNvSpPr txBox="1">
              <a:spLocks noChangeArrowheads="1"/>
            </p:cNvSpPr>
            <p:nvPr/>
          </p:nvSpPr>
          <p:spPr bwMode="auto">
            <a:xfrm>
              <a:off x="3552" y="230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94" name="Text Box 146"/>
            <p:cNvSpPr txBox="1">
              <a:spLocks noChangeArrowheads="1"/>
            </p:cNvSpPr>
            <p:nvPr/>
          </p:nvSpPr>
          <p:spPr bwMode="auto">
            <a:xfrm>
              <a:off x="3552" y="1728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  <p:sp>
          <p:nvSpPr>
            <p:cNvPr id="1435795" name="Text Box 147"/>
            <p:cNvSpPr txBox="1">
              <a:spLocks noChangeArrowheads="1"/>
            </p:cNvSpPr>
            <p:nvPr/>
          </p:nvSpPr>
          <p:spPr bwMode="auto">
            <a:xfrm>
              <a:off x="3552" y="1536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0</a:t>
              </a:r>
            </a:p>
          </p:txBody>
        </p:sp>
        <p:sp>
          <p:nvSpPr>
            <p:cNvPr id="1435796" name="Text Box 148"/>
            <p:cNvSpPr txBox="1">
              <a:spLocks noChangeArrowheads="1"/>
            </p:cNvSpPr>
            <p:nvPr/>
          </p:nvSpPr>
          <p:spPr bwMode="auto">
            <a:xfrm>
              <a:off x="3552" y="1344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>
                  <a:latin typeface="Tahoma" pitchFamily="34" charset="0"/>
                </a:rPr>
                <a:t>2</a:t>
              </a:r>
            </a:p>
          </p:txBody>
        </p:sp>
      </p:grpSp>
      <p:sp>
        <p:nvSpPr>
          <p:cNvPr id="1435797" name="AutoShape 149"/>
          <p:cNvSpPr>
            <a:spLocks noChangeArrowheads="1"/>
          </p:cNvSpPr>
          <p:nvPr/>
        </p:nvSpPr>
        <p:spPr bwMode="auto">
          <a:xfrm>
            <a:off x="1981200" y="24384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98" name="AutoShape 150"/>
          <p:cNvSpPr>
            <a:spLocks noChangeArrowheads="1"/>
          </p:cNvSpPr>
          <p:nvPr/>
        </p:nvSpPr>
        <p:spPr bwMode="auto">
          <a:xfrm>
            <a:off x="5638800" y="1828800"/>
            <a:ext cx="304800" cy="304800"/>
          </a:xfrm>
          <a:prstGeom prst="star4">
            <a:avLst>
              <a:gd name="adj" fmla="val 12500"/>
            </a:avLst>
          </a:pr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99" name="Text Box 151"/>
          <p:cNvSpPr txBox="1">
            <a:spLocks noChangeArrowheads="1"/>
          </p:cNvSpPr>
          <p:nvPr/>
        </p:nvSpPr>
        <p:spPr bwMode="auto">
          <a:xfrm>
            <a:off x="685800" y="4419600"/>
            <a:ext cx="7885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000" dirty="0">
                <a:latin typeface="Tahoma" pitchFamily="34" charset="0"/>
              </a:rPr>
              <a:t>Pick initial complete assignment (at random)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>
                <a:latin typeface="Tahoma" pitchFamily="34" charset="0"/>
              </a:rPr>
              <a:t>Repeat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Pick a conflicted variable </a:t>
            </a:r>
            <a:r>
              <a:rPr lang="en-US" altLang="en-US" sz="2000" dirty="0" err="1">
                <a:solidFill>
                  <a:srgbClr val="FF33CC"/>
                </a:solidFill>
                <a:latin typeface="Tahoma" pitchFamily="34" charset="0"/>
              </a:rPr>
              <a:t>var</a:t>
            </a:r>
            <a:r>
              <a:rPr lang="en-US" altLang="en-US" sz="2000" dirty="0">
                <a:latin typeface="Tahoma" pitchFamily="34" charset="0"/>
              </a:rPr>
              <a:t> (at random)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Set the new value of </a:t>
            </a:r>
            <a:r>
              <a:rPr lang="en-US" altLang="en-US" sz="2000" dirty="0" err="1">
                <a:solidFill>
                  <a:srgbClr val="FF33CC"/>
                </a:solidFill>
                <a:latin typeface="Tahoma" pitchFamily="34" charset="0"/>
              </a:rPr>
              <a:t>var</a:t>
            </a:r>
            <a:r>
              <a:rPr lang="en-US" altLang="en-US" sz="2000" dirty="0">
                <a:latin typeface="Tahoma" pitchFamily="34" charset="0"/>
              </a:rPr>
              <a:t> to </a:t>
            </a:r>
            <a:r>
              <a:rPr lang="en-US" altLang="en-US" sz="2000" dirty="0">
                <a:solidFill>
                  <a:srgbClr val="CC3300"/>
                </a:solidFill>
                <a:latin typeface="Tahoma" pitchFamily="34" charset="0"/>
              </a:rPr>
              <a:t>minimize the number of conflicts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If the new assignment is not conflicting then return it</a:t>
            </a:r>
          </a:p>
        </p:txBody>
      </p:sp>
      <p:sp>
        <p:nvSpPr>
          <p:cNvPr id="1435800" name="Text Box 152"/>
          <p:cNvSpPr txBox="1">
            <a:spLocks noChangeArrowheads="1"/>
          </p:cNvSpPr>
          <p:nvPr/>
        </p:nvSpPr>
        <p:spPr bwMode="auto">
          <a:xfrm>
            <a:off x="685800" y="6096000"/>
            <a:ext cx="290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  <a:latin typeface="Tahoma" pitchFamily="34" charset="0"/>
              </a:rPr>
              <a:t>(Min-conflicts heuristics)</a:t>
            </a:r>
          </a:p>
        </p:txBody>
      </p:sp>
      <p:sp>
        <p:nvSpPr>
          <p:cNvPr id="1435801" name="Line 153"/>
          <p:cNvSpPr>
            <a:spLocks noChangeShapeType="1"/>
          </p:cNvSpPr>
          <p:nvPr/>
        </p:nvSpPr>
        <p:spPr bwMode="auto">
          <a:xfrm>
            <a:off x="3733800" y="3976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97" grpId="0" animBg="1"/>
      <p:bldP spid="1435798" grpId="0" animBg="1"/>
      <p:bldP spid="1435799" grpId="0" autoUpdateAnimBg="0"/>
      <p:bldP spid="1435800" grpId="0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state space “landscape”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2837"/>
            <a:ext cx="8229600" cy="1858963"/>
          </a:xfrm>
        </p:spPr>
        <p:txBody>
          <a:bodyPr/>
          <a:lstStyle/>
          <a:p>
            <a:r>
              <a:rPr lang="en-US" sz="2400" dirty="0" smtClean="0"/>
              <a:t>How to escape local maxima?</a:t>
            </a:r>
          </a:p>
          <a:p>
            <a:pPr lvl="1"/>
            <a:r>
              <a:rPr lang="en-US" sz="2400" dirty="0" smtClean="0"/>
              <a:t>Random restart hill-climbing</a:t>
            </a:r>
          </a:p>
          <a:p>
            <a:r>
              <a:rPr lang="en-US" sz="2400" dirty="0" smtClean="0"/>
              <a:t>What about “shoulders”?</a:t>
            </a:r>
          </a:p>
          <a:p>
            <a:r>
              <a:rPr lang="en-US" sz="2400" dirty="0" smtClean="0"/>
              <a:t>What about “</a:t>
            </a:r>
            <a:r>
              <a:rPr lang="en-US" sz="2400" dirty="0" err="1" smtClean="0"/>
              <a:t>plateaux</a:t>
            </a:r>
            <a:r>
              <a:rPr lang="en-US" sz="2400" dirty="0" smtClean="0"/>
              <a:t>”?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410779" cy="35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2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Hill-climbing search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0099"/>
                </a:solidFill>
              </a:rPr>
              <a:t>Is it complete/optimal?</a:t>
            </a:r>
          </a:p>
          <a:p>
            <a:pPr lvl="1"/>
            <a:r>
              <a:rPr lang="en-US" sz="2400" dirty="0" smtClean="0"/>
              <a:t>No – can </a:t>
            </a:r>
            <a:r>
              <a:rPr lang="en-US" sz="2400" dirty="0"/>
              <a:t>get stuck in local </a:t>
            </a:r>
            <a:r>
              <a:rPr lang="en-US" sz="2400" dirty="0" smtClean="0"/>
              <a:t>optima</a:t>
            </a:r>
          </a:p>
        </p:txBody>
      </p:sp>
    </p:spTree>
    <p:extLst>
      <p:ext uri="{BB962C8B-B14F-4D97-AF65-F5344CB8AC3E}">
        <p14:creationId xmlns:p14="http://schemas.microsoft.com/office/powerpoint/2010/main" val="105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Local beam search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7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Start </a:t>
            </a:r>
            <a:r>
              <a:rPr lang="en-US" sz="2400" dirty="0"/>
              <a:t>with </a:t>
            </a:r>
            <a:r>
              <a:rPr lang="en-US" sz="2400" i="1" dirty="0"/>
              <a:t>k</a:t>
            </a:r>
            <a:r>
              <a:rPr lang="en-US" sz="2400" dirty="0"/>
              <a:t> randomly generated </a:t>
            </a:r>
            <a:r>
              <a:rPr lang="en-US" sz="2400" dirty="0" smtClean="0"/>
              <a:t>states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At each iteration, all the successors of all </a:t>
            </a:r>
            <a:r>
              <a:rPr lang="en-US" sz="2400" i="1" dirty="0"/>
              <a:t>k</a:t>
            </a:r>
            <a:r>
              <a:rPr lang="en-US" sz="2400" dirty="0"/>
              <a:t> states are </a:t>
            </a:r>
            <a:r>
              <a:rPr lang="en-US" sz="2400" dirty="0" smtClean="0"/>
              <a:t>generated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If any one is a goal state, stop; else select the </a:t>
            </a:r>
            <a:r>
              <a:rPr lang="en-US" sz="2400" i="1" dirty="0"/>
              <a:t>k</a:t>
            </a:r>
            <a:r>
              <a:rPr lang="en-US" sz="2400" dirty="0"/>
              <a:t> best successors from the complete list and </a:t>
            </a:r>
            <a:r>
              <a:rPr lang="en-US" sz="2400" dirty="0" smtClean="0"/>
              <a:t>repeat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Is this the same as running </a:t>
            </a:r>
            <a:r>
              <a:rPr lang="en-US" sz="2400" i="1" dirty="0" smtClean="0"/>
              <a:t>k</a:t>
            </a:r>
            <a:r>
              <a:rPr lang="en-US" sz="2400" dirty="0" smtClean="0"/>
              <a:t> greedy searches in parallel?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59" y="4572000"/>
            <a:ext cx="737554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56388" y="60314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Greedy search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9788" y="60314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5" grpId="0"/>
      <p:bldP spid="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r>
              <a:rPr lang="en-US" altLang="en-US"/>
              <a:t>Simulated Annealing</a:t>
            </a:r>
          </a:p>
        </p:txBody>
      </p:sp>
      <p:sp>
        <p:nvSpPr>
          <p:cNvPr id="1426435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/>
              <a:t>Idea: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Use conventional hill-climbing style  techniques, but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FF0066"/>
                </a:solidFill>
              </a:rPr>
              <a:t>occasionally take a step in a direction other than that in which there is improvement (downhill moves).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dirty="0">
              <a:solidFill>
                <a:srgbClr val="FF00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As time passes, the </a:t>
            </a:r>
            <a:r>
              <a:rPr lang="en-US" altLang="en-US" sz="2400" dirty="0">
                <a:solidFill>
                  <a:srgbClr val="FF0066"/>
                </a:solidFill>
              </a:rPr>
              <a:t>probability that a down-hill step is taken </a:t>
            </a:r>
            <a:r>
              <a:rPr lang="en-US" altLang="en-US" sz="2400" dirty="0" smtClean="0">
                <a:solidFill>
                  <a:srgbClr val="FF0066"/>
                </a:solidFill>
              </a:rPr>
              <a:t>is gradually </a:t>
            </a:r>
            <a:r>
              <a:rPr lang="en-US" altLang="en-US" sz="2400" dirty="0">
                <a:solidFill>
                  <a:srgbClr val="FF0066"/>
                </a:solidFill>
              </a:rPr>
              <a:t>reduced</a:t>
            </a:r>
            <a:r>
              <a:rPr lang="en-US" altLang="en-US" sz="2400" dirty="0"/>
              <a:t> and the size of any down-hill step taken </a:t>
            </a:r>
            <a:r>
              <a:rPr lang="en-US" altLang="en-US" sz="2400" dirty="0" smtClean="0"/>
              <a:t>is decreased</a:t>
            </a:r>
            <a:r>
              <a:rPr lang="en-US" altLang="en-US" sz="24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0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Algorithm Outline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7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Initialize</a:t>
            </a:r>
            <a:r>
              <a:rPr 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C0099"/>
                </a:solidFill>
              </a:rPr>
              <a:t>fringe </a:t>
            </a:r>
            <a:r>
              <a:rPr lang="en-US" sz="2400" dirty="0" smtClean="0"/>
              <a:t>using the </a:t>
            </a:r>
            <a:r>
              <a:rPr lang="en-US" sz="2400" b="1" dirty="0" smtClean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 smtClean="0"/>
              <a:t>While the fringe is not empty</a:t>
            </a:r>
          </a:p>
          <a:p>
            <a:pPr lvl="1"/>
            <a:r>
              <a:rPr lang="en-US" sz="2400" dirty="0" smtClean="0"/>
              <a:t>Choose a fringe node to expand according to </a:t>
            </a:r>
            <a:r>
              <a:rPr lang="en-US" sz="2400" b="1" dirty="0" smtClean="0">
                <a:solidFill>
                  <a:srgbClr val="CC0099"/>
                </a:solidFill>
              </a:rPr>
              <a:t>search strategy</a:t>
            </a:r>
            <a:endParaRPr lang="en-US" sz="2400" b="1" dirty="0" smtClean="0"/>
          </a:p>
          <a:p>
            <a:pPr lvl="1"/>
            <a:r>
              <a:rPr lang="en-US" sz="2400" dirty="0" smtClean="0"/>
              <a:t>If the node contains the </a:t>
            </a:r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  <a:r>
              <a:rPr lang="en-US" sz="2400" dirty="0" smtClean="0"/>
              <a:t>, return solution</a:t>
            </a:r>
          </a:p>
          <a:p>
            <a:pPr lvl="1"/>
            <a:r>
              <a:rPr lang="en-US" sz="2400" dirty="0" smtClean="0"/>
              <a:t>Else </a:t>
            </a:r>
            <a:r>
              <a:rPr lang="en-US" sz="2400" b="1" dirty="0" smtClean="0">
                <a:solidFill>
                  <a:srgbClr val="CC0099"/>
                </a:solidFill>
              </a:rPr>
              <a:t>expand</a:t>
            </a:r>
            <a:r>
              <a:rPr lang="en-US" sz="2400" dirty="0" smtClean="0"/>
              <a:t> the node and add its children to the fringe</a:t>
            </a:r>
          </a:p>
        </p:txBody>
      </p:sp>
    </p:spTree>
    <p:extLst>
      <p:ext uri="{BB962C8B-B14F-4D97-AF65-F5344CB8AC3E}">
        <p14:creationId xmlns:p14="http://schemas.microsoft.com/office/powerpoint/2010/main" val="33586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Simulated annealing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/>
          <a:lstStyle/>
          <a:p>
            <a:r>
              <a:rPr lang="en-US" sz="2800" dirty="0" smtClean="0"/>
              <a:t>One can prove: If temperature decreases slowly enough, then simulated annealing search will find a global optimum with probability approaching one</a:t>
            </a:r>
          </a:p>
          <a:p>
            <a:r>
              <a:rPr lang="en-US" sz="2800" dirty="0" smtClean="0"/>
              <a:t>However:</a:t>
            </a:r>
          </a:p>
          <a:p>
            <a:pPr lvl="1"/>
            <a:r>
              <a:rPr lang="en-US" sz="2400" dirty="0" smtClean="0"/>
              <a:t>This usually takes impractically long</a:t>
            </a:r>
          </a:p>
          <a:p>
            <a:pPr lvl="1"/>
            <a:r>
              <a:rPr lang="en-US" sz="2400" dirty="0" smtClean="0"/>
              <a:t>The more downhill steps you need to escape a local optimum, the less likely you are to make all of them in a row</a:t>
            </a:r>
          </a:p>
        </p:txBody>
      </p:sp>
    </p:spTree>
    <p:extLst>
      <p:ext uri="{BB962C8B-B14F-4D97-AF65-F5344CB8AC3E}">
        <p14:creationId xmlns:p14="http://schemas.microsoft.com/office/powerpoint/2010/main" val="316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Local search for </a:t>
            </a:r>
            <a:r>
              <a:rPr lang="en-US" altLang="en-US" dirty="0" err="1" smtClean="0"/>
              <a:t>CSPs</a:t>
            </a:r>
            <a:r>
              <a:rPr lang="en-US" altLang="en-US" dirty="0" smtClean="0"/>
              <a:t>/Coming Soon!</a:t>
            </a:r>
            <a:endParaRPr lang="en-US" altLang="en-US" dirty="0"/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4582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00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1190625"/>
          </a:xfrm>
        </p:spPr>
        <p:txBody>
          <a:bodyPr/>
          <a:lstStyle/>
          <a:p>
            <a:r>
              <a:rPr lang="en-US" altLang="en-US"/>
              <a:t>Genetic Algorithms</a:t>
            </a: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Another  class of iterative improvement algorithms</a:t>
            </a:r>
          </a:p>
          <a:p>
            <a:endParaRPr lang="en-US" altLang="en-US" sz="2400" dirty="0"/>
          </a:p>
          <a:p>
            <a:pPr lvl="1"/>
            <a:r>
              <a:rPr lang="en-US" altLang="en-US" sz="2400" dirty="0"/>
              <a:t>A genetic algorithm maintains a </a:t>
            </a:r>
            <a:r>
              <a:rPr lang="en-US" altLang="en-US" sz="2400" dirty="0">
                <a:solidFill>
                  <a:srgbClr val="FF0066"/>
                </a:solidFill>
              </a:rPr>
              <a:t>population of candidate solutions</a:t>
            </a:r>
            <a:r>
              <a:rPr lang="en-US" altLang="en-US" sz="2400" dirty="0"/>
              <a:t> for the problem at hand, and makes it </a:t>
            </a:r>
            <a:r>
              <a:rPr lang="en-US" altLang="en-US" sz="2400" dirty="0">
                <a:solidFill>
                  <a:srgbClr val="FF0066"/>
                </a:solidFill>
              </a:rPr>
              <a:t>evolve</a:t>
            </a:r>
            <a:r>
              <a:rPr lang="en-US" altLang="en-US" sz="2400" dirty="0"/>
              <a:t> by iteratively applying a set of </a:t>
            </a:r>
            <a:r>
              <a:rPr lang="en-US" altLang="en-US" sz="2400" dirty="0">
                <a:solidFill>
                  <a:srgbClr val="FF0066"/>
                </a:solidFill>
              </a:rPr>
              <a:t>stochastic operators</a:t>
            </a:r>
          </a:p>
          <a:p>
            <a:pPr lvl="1"/>
            <a:endParaRPr lang="en-US" altLang="en-US" sz="2400" dirty="0">
              <a:solidFill>
                <a:srgbClr val="FF0066"/>
              </a:solidFill>
            </a:endParaRPr>
          </a:p>
          <a:p>
            <a:r>
              <a:rPr lang="en-US" altLang="en-US" sz="2400" dirty="0"/>
              <a:t>Inspired by the </a:t>
            </a:r>
            <a:r>
              <a:rPr lang="en-US" altLang="en-US" sz="2400" dirty="0">
                <a:solidFill>
                  <a:srgbClr val="FF0066"/>
                </a:solidFill>
              </a:rPr>
              <a:t>biological evolution</a:t>
            </a:r>
            <a:r>
              <a:rPr lang="en-US" altLang="en-US" sz="2400" dirty="0"/>
              <a:t> process</a:t>
            </a:r>
          </a:p>
          <a:p>
            <a:r>
              <a:rPr lang="en-US" altLang="en-US" sz="2400" dirty="0"/>
              <a:t>Uses concepts of “</a:t>
            </a:r>
            <a:r>
              <a:rPr lang="en-US" altLang="en-US" sz="2400" dirty="0">
                <a:solidFill>
                  <a:srgbClr val="FF0066"/>
                </a:solidFill>
              </a:rPr>
              <a:t>Natural Selection” and “Genetic Inheritance</a:t>
            </a:r>
            <a:r>
              <a:rPr lang="en-US" altLang="en-US" sz="2400" dirty="0"/>
              <a:t>” (Darwin 1859)</a:t>
            </a:r>
          </a:p>
          <a:p>
            <a:r>
              <a:rPr lang="en-US" altLang="en-US" sz="2400" dirty="0"/>
              <a:t>Originally developed by </a:t>
            </a:r>
            <a:r>
              <a:rPr lang="en-US" altLang="en-US" sz="2400" dirty="0">
                <a:solidFill>
                  <a:srgbClr val="FF0066"/>
                </a:solidFill>
              </a:rPr>
              <a:t>John Holland</a:t>
            </a:r>
            <a:r>
              <a:rPr lang="en-US" altLang="en-US" sz="2400" dirty="0"/>
              <a:t> (1975)</a:t>
            </a:r>
          </a:p>
        </p:txBody>
      </p:sp>
      <p:pic>
        <p:nvPicPr>
          <p:cNvPr id="1414148" name="Picture 4" descr="darw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33800"/>
            <a:ext cx="8239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97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High-level  Algorithm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Randomly generate an initial </a:t>
            </a:r>
            <a:r>
              <a:rPr lang="en-US" altLang="en-US" sz="2400" dirty="0" smtClean="0">
                <a:solidFill>
                  <a:srgbClr val="FF0000"/>
                </a:solidFill>
              </a:rPr>
              <a:t>population</a:t>
            </a:r>
            <a:r>
              <a:rPr lang="en-US" altLang="en-US" sz="2400" dirty="0" smtClean="0"/>
              <a:t>[chromosomes]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Evaluate the </a:t>
            </a:r>
            <a:r>
              <a:rPr lang="en-US" altLang="en-US" sz="2400" dirty="0">
                <a:solidFill>
                  <a:srgbClr val="FF0000"/>
                </a:solidFill>
              </a:rPr>
              <a:t>fitness </a:t>
            </a:r>
            <a:r>
              <a:rPr lang="en-US" altLang="en-US" sz="2400" dirty="0" smtClean="0"/>
              <a:t>of population [evaluation Function: e.g. # of 1s for each chromosome]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00B050"/>
                </a:solidFill>
              </a:rPr>
              <a:t>Select</a:t>
            </a:r>
            <a:r>
              <a:rPr lang="en-US" altLang="en-US" sz="2400" dirty="0"/>
              <a:t> parents and “</a:t>
            </a:r>
            <a:r>
              <a:rPr lang="en-US" altLang="en-US" sz="2400" dirty="0">
                <a:solidFill>
                  <a:srgbClr val="FF0000"/>
                </a:solidFill>
              </a:rPr>
              <a:t>reproduce</a:t>
            </a:r>
            <a:r>
              <a:rPr lang="en-US" altLang="en-US" sz="2400" dirty="0"/>
              <a:t>” the next </a:t>
            </a:r>
            <a:r>
              <a:rPr lang="en-US" altLang="en-US" sz="2400" dirty="0" smtClean="0"/>
              <a:t>generation [crossover]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Replace the old generation with the new </a:t>
            </a:r>
            <a:r>
              <a:rPr lang="en-US" altLang="en-US" sz="2400" dirty="0" smtClean="0"/>
              <a:t>generation: may keep some of the old (say by keeping based on Evaluation Function]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dirty="0"/>
              <a:t>Repeat step 2 though 4 till iteration N</a:t>
            </a:r>
          </a:p>
        </p:txBody>
      </p:sp>
    </p:spTree>
    <p:extLst>
      <p:ext uri="{BB962C8B-B14F-4D97-AF65-F5344CB8AC3E}">
        <p14:creationId xmlns:p14="http://schemas.microsoft.com/office/powerpoint/2010/main" val="4795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Operators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 dirty="0"/>
              <a:t>Cross-over</a:t>
            </a:r>
          </a:p>
          <a:p>
            <a:pPr lvl="1"/>
            <a:r>
              <a:rPr lang="en-US" altLang="en-US" sz="2800" dirty="0">
                <a:solidFill>
                  <a:srgbClr val="FF0066"/>
                </a:solidFill>
              </a:rPr>
              <a:t>decomposes </a:t>
            </a:r>
            <a:r>
              <a:rPr lang="en-US" altLang="en-US" sz="2800" dirty="0"/>
              <a:t>two distinct solutions and then </a:t>
            </a:r>
          </a:p>
          <a:p>
            <a:pPr lvl="1"/>
            <a:r>
              <a:rPr lang="en-US" altLang="en-US" sz="2800" dirty="0">
                <a:solidFill>
                  <a:srgbClr val="FF0066"/>
                </a:solidFill>
              </a:rPr>
              <a:t>randomly mixes</a:t>
            </a:r>
            <a:r>
              <a:rPr lang="en-US" altLang="en-US" sz="2800" dirty="0"/>
              <a:t> their parts to form novel solutions</a:t>
            </a:r>
          </a:p>
          <a:p>
            <a:r>
              <a:rPr lang="en-US" altLang="en-US" sz="2800" b="1" dirty="0"/>
              <a:t>Mutation</a:t>
            </a:r>
            <a:r>
              <a:rPr lang="en-US" altLang="en-US" sz="2800" dirty="0"/>
              <a:t> </a:t>
            </a:r>
          </a:p>
          <a:p>
            <a:pPr lvl="1"/>
            <a:r>
              <a:rPr lang="en-US" altLang="en-US" sz="2800" dirty="0">
                <a:solidFill>
                  <a:srgbClr val="FF0066"/>
                </a:solidFill>
              </a:rPr>
              <a:t>randomly perturbs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[changes] a </a:t>
            </a:r>
            <a:r>
              <a:rPr lang="en-US" altLang="en-US" sz="2800" dirty="0"/>
              <a:t>candidate </a:t>
            </a:r>
            <a:r>
              <a:rPr lang="en-US" altLang="en-US" sz="2800" dirty="0" smtClean="0"/>
              <a:t>solution</a:t>
            </a:r>
          </a:p>
          <a:p>
            <a:pPr marL="457200" lvl="1" indent="0">
              <a:buNone/>
            </a:pPr>
            <a:r>
              <a:rPr lang="en-US" altLang="en-US" dirty="0" smtClean="0"/>
              <a:t>Flip a  1  to 0   or exchange cities in TSP</a:t>
            </a:r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302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304800" y="76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Franklin Gothic Book" pitchFamily="34" charset="0"/>
              </a:rPr>
              <a:t>Flow Diagram of the Genetic Algorithm Process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85800" y="838200"/>
            <a:ext cx="7924800" cy="5410200"/>
            <a:chOff x="288" y="816"/>
            <a:chExt cx="4992" cy="3408"/>
          </a:xfrm>
        </p:grpSpPr>
        <p:sp>
          <p:nvSpPr>
            <p:cNvPr id="133152" name="Rectangle 32"/>
            <p:cNvSpPr>
              <a:spLocks noChangeArrowheads="1"/>
            </p:cNvSpPr>
            <p:nvPr/>
          </p:nvSpPr>
          <p:spPr bwMode="auto">
            <a:xfrm>
              <a:off x="2448" y="816"/>
              <a:ext cx="86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153" name="Text Box 33"/>
            <p:cNvSpPr txBox="1">
              <a:spLocks noChangeArrowheads="1"/>
            </p:cNvSpPr>
            <p:nvPr/>
          </p:nvSpPr>
          <p:spPr bwMode="auto">
            <a:xfrm>
              <a:off x="2640" y="864"/>
              <a:ext cx="56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Describe </a:t>
              </a:r>
            </a:p>
            <a:p>
              <a:r>
                <a:rPr lang="en-US" sz="1400" b="1">
                  <a:solidFill>
                    <a:schemeClr val="tx1"/>
                  </a:solidFill>
                </a:rPr>
                <a:t>Problem</a:t>
              </a:r>
            </a:p>
          </p:txBody>
        </p:sp>
        <p:sp>
          <p:nvSpPr>
            <p:cNvPr id="133154" name="Rectangle 34"/>
            <p:cNvSpPr>
              <a:spLocks noChangeArrowheads="1"/>
            </p:cNvSpPr>
            <p:nvPr/>
          </p:nvSpPr>
          <p:spPr bwMode="auto">
            <a:xfrm>
              <a:off x="2448" y="1344"/>
              <a:ext cx="86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155" name="Text Box 35"/>
            <p:cNvSpPr txBox="1">
              <a:spLocks noChangeArrowheads="1"/>
            </p:cNvSpPr>
            <p:nvPr/>
          </p:nvSpPr>
          <p:spPr bwMode="auto">
            <a:xfrm>
              <a:off x="2592" y="1296"/>
              <a:ext cx="58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Generate </a:t>
              </a:r>
            </a:p>
            <a:p>
              <a:r>
                <a:rPr lang="en-US" sz="1400" b="1">
                  <a:solidFill>
                    <a:schemeClr val="tx1"/>
                  </a:solidFill>
                </a:rPr>
                <a:t>Initial</a:t>
              </a:r>
            </a:p>
            <a:p>
              <a:r>
                <a:rPr lang="en-US" sz="1400" b="1">
                  <a:solidFill>
                    <a:schemeClr val="tx1"/>
                  </a:solidFill>
                </a:rPr>
                <a:t>Solutions</a:t>
              </a:r>
            </a:p>
          </p:txBody>
        </p:sp>
        <p:sp>
          <p:nvSpPr>
            <p:cNvPr id="133156" name="AutoShape 36"/>
            <p:cNvSpPr>
              <a:spLocks noChangeArrowheads="1"/>
            </p:cNvSpPr>
            <p:nvPr/>
          </p:nvSpPr>
          <p:spPr bwMode="auto">
            <a:xfrm>
              <a:off x="2016" y="1968"/>
              <a:ext cx="1680" cy="816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57" name="Text Box 37"/>
            <p:cNvSpPr txBox="1">
              <a:spLocks noChangeArrowheads="1"/>
            </p:cNvSpPr>
            <p:nvPr/>
          </p:nvSpPr>
          <p:spPr bwMode="auto">
            <a:xfrm>
              <a:off x="2352" y="2208"/>
              <a:ext cx="141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Test:  is initial</a:t>
              </a:r>
            </a:p>
            <a:p>
              <a:r>
                <a:rPr lang="en-US" sz="1400" b="1">
                  <a:solidFill>
                    <a:schemeClr val="tx1"/>
                  </a:solidFill>
                </a:rPr>
                <a:t>solution good enough?</a:t>
              </a:r>
            </a:p>
          </p:txBody>
        </p:sp>
        <p:sp>
          <p:nvSpPr>
            <p:cNvPr id="133158" name="Rectangle 38"/>
            <p:cNvSpPr>
              <a:spLocks noChangeArrowheads="1"/>
            </p:cNvSpPr>
            <p:nvPr/>
          </p:nvSpPr>
          <p:spPr bwMode="auto">
            <a:xfrm>
              <a:off x="4416" y="2160"/>
              <a:ext cx="86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159" name="Text Box 39"/>
            <p:cNvSpPr txBox="1">
              <a:spLocks noChangeArrowheads="1"/>
            </p:cNvSpPr>
            <p:nvPr/>
          </p:nvSpPr>
          <p:spPr bwMode="auto">
            <a:xfrm>
              <a:off x="4704" y="2256"/>
              <a:ext cx="3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Stop</a:t>
              </a:r>
            </a:p>
          </p:txBody>
        </p:sp>
        <p:sp>
          <p:nvSpPr>
            <p:cNvPr id="133160" name="Rectangle 40"/>
            <p:cNvSpPr>
              <a:spLocks noChangeArrowheads="1"/>
            </p:cNvSpPr>
            <p:nvPr/>
          </p:nvSpPr>
          <p:spPr bwMode="auto">
            <a:xfrm>
              <a:off x="2448" y="2976"/>
              <a:ext cx="86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161" name="Text Box 41"/>
            <p:cNvSpPr txBox="1">
              <a:spLocks noChangeArrowheads="1"/>
            </p:cNvSpPr>
            <p:nvPr/>
          </p:nvSpPr>
          <p:spPr bwMode="auto">
            <a:xfrm>
              <a:off x="2496" y="2976"/>
              <a:ext cx="8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Select parents </a:t>
              </a:r>
            </a:p>
            <a:p>
              <a:r>
                <a:rPr lang="en-US" sz="1400" b="1">
                  <a:solidFill>
                    <a:schemeClr val="tx1"/>
                  </a:solidFill>
                </a:rPr>
                <a:t>to reproduce</a:t>
              </a:r>
            </a:p>
          </p:txBody>
        </p:sp>
        <p:sp>
          <p:nvSpPr>
            <p:cNvPr id="133162" name="Rectangle 42"/>
            <p:cNvSpPr>
              <a:spLocks noChangeArrowheads="1"/>
            </p:cNvSpPr>
            <p:nvPr/>
          </p:nvSpPr>
          <p:spPr bwMode="auto">
            <a:xfrm>
              <a:off x="2208" y="3552"/>
              <a:ext cx="1440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163" name="Text Box 43"/>
            <p:cNvSpPr txBox="1">
              <a:spLocks noChangeArrowheads="1"/>
            </p:cNvSpPr>
            <p:nvPr/>
          </p:nvSpPr>
          <p:spPr bwMode="auto">
            <a:xfrm>
              <a:off x="2208" y="3600"/>
              <a:ext cx="144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Apply crossover process </a:t>
              </a:r>
            </a:p>
            <a:p>
              <a:r>
                <a:rPr lang="en-US" sz="1400" b="1">
                  <a:solidFill>
                    <a:schemeClr val="tx1"/>
                  </a:solidFill>
                </a:rPr>
                <a:t>and create a set of offspring</a:t>
              </a:r>
            </a:p>
            <a:p>
              <a:endParaRPr lang="en-US" sz="1400" b="1">
                <a:solidFill>
                  <a:schemeClr val="tx1"/>
                </a:solidFill>
              </a:endParaRPr>
            </a:p>
            <a:p>
              <a:r>
                <a:rPr lang="en-US" sz="1400" b="1">
                  <a:solidFill>
                    <a:schemeClr val="tx1"/>
                  </a:solidFill>
                </a:rPr>
                <a:t>Apply random mutation</a:t>
              </a:r>
            </a:p>
          </p:txBody>
        </p:sp>
        <p:sp>
          <p:nvSpPr>
            <p:cNvPr id="133164" name="Text Box 44"/>
            <p:cNvSpPr txBox="1">
              <a:spLocks noChangeArrowheads="1"/>
            </p:cNvSpPr>
            <p:nvPr/>
          </p:nvSpPr>
          <p:spPr bwMode="auto">
            <a:xfrm>
              <a:off x="326" y="2215"/>
              <a:ext cx="4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Step 1</a:t>
              </a:r>
            </a:p>
          </p:txBody>
        </p:sp>
        <p:sp>
          <p:nvSpPr>
            <p:cNvPr id="133165" name="Text Box 45"/>
            <p:cNvSpPr txBox="1">
              <a:spLocks noChangeArrowheads="1"/>
            </p:cNvSpPr>
            <p:nvPr/>
          </p:nvSpPr>
          <p:spPr bwMode="auto">
            <a:xfrm>
              <a:off x="288" y="3024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 Step 2</a:t>
              </a:r>
            </a:p>
          </p:txBody>
        </p:sp>
        <p:sp>
          <p:nvSpPr>
            <p:cNvPr id="133166" name="Text Box 46"/>
            <p:cNvSpPr txBox="1">
              <a:spLocks noChangeArrowheads="1"/>
            </p:cNvSpPr>
            <p:nvPr/>
          </p:nvSpPr>
          <p:spPr bwMode="auto">
            <a:xfrm>
              <a:off x="288" y="3600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 Step 3</a:t>
              </a:r>
            </a:p>
          </p:txBody>
        </p:sp>
        <p:sp>
          <p:nvSpPr>
            <p:cNvPr id="133167" name="Text Box 47"/>
            <p:cNvSpPr txBox="1">
              <a:spLocks noChangeArrowheads="1"/>
            </p:cNvSpPr>
            <p:nvPr/>
          </p:nvSpPr>
          <p:spPr bwMode="auto">
            <a:xfrm>
              <a:off x="288" y="3792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 Step 4</a:t>
              </a:r>
            </a:p>
          </p:txBody>
        </p:sp>
        <p:sp>
          <p:nvSpPr>
            <p:cNvPr id="133168" name="Text Box 48"/>
            <p:cNvSpPr txBox="1">
              <a:spLocks noChangeArrowheads="1"/>
            </p:cNvSpPr>
            <p:nvPr/>
          </p:nvSpPr>
          <p:spPr bwMode="auto">
            <a:xfrm>
              <a:off x="288" y="3984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 Step 5</a:t>
              </a:r>
            </a:p>
          </p:txBody>
        </p:sp>
        <p:sp>
          <p:nvSpPr>
            <p:cNvPr id="133169" name="Line 49"/>
            <p:cNvSpPr>
              <a:spLocks noChangeShapeType="1"/>
            </p:cNvSpPr>
            <p:nvPr/>
          </p:nvSpPr>
          <p:spPr bwMode="auto">
            <a:xfrm flipH="1">
              <a:off x="1200" y="388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70" name="Line 50"/>
            <p:cNvSpPr>
              <a:spLocks noChangeShapeType="1"/>
            </p:cNvSpPr>
            <p:nvPr/>
          </p:nvSpPr>
          <p:spPr bwMode="auto">
            <a:xfrm flipV="1">
              <a:off x="1200" y="235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171" name="Line 51"/>
            <p:cNvSpPr>
              <a:spLocks noChangeShapeType="1"/>
            </p:cNvSpPr>
            <p:nvPr/>
          </p:nvSpPr>
          <p:spPr bwMode="auto">
            <a:xfrm>
              <a:off x="1200" y="23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172" name="Line 52"/>
            <p:cNvSpPr>
              <a:spLocks noChangeShapeType="1"/>
            </p:cNvSpPr>
            <p:nvPr/>
          </p:nvSpPr>
          <p:spPr bwMode="auto">
            <a:xfrm>
              <a:off x="2880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73" name="Line 53"/>
            <p:cNvSpPr>
              <a:spLocks noChangeShapeType="1"/>
            </p:cNvSpPr>
            <p:nvPr/>
          </p:nvSpPr>
          <p:spPr bwMode="auto">
            <a:xfrm>
              <a:off x="2880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74" name="Line 54"/>
            <p:cNvSpPr>
              <a:spLocks noChangeShapeType="1"/>
            </p:cNvSpPr>
            <p:nvPr/>
          </p:nvSpPr>
          <p:spPr bwMode="auto">
            <a:xfrm>
              <a:off x="2880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75" name="Line 55"/>
            <p:cNvSpPr>
              <a:spLocks noChangeShapeType="1"/>
            </p:cNvSpPr>
            <p:nvPr/>
          </p:nvSpPr>
          <p:spPr bwMode="auto">
            <a:xfrm>
              <a:off x="2880" y="33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76" name="Line 56"/>
            <p:cNvSpPr>
              <a:spLocks noChangeShapeType="1"/>
            </p:cNvSpPr>
            <p:nvPr/>
          </p:nvSpPr>
          <p:spPr bwMode="auto">
            <a:xfrm>
              <a:off x="3696" y="24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77" name="Text Box 57"/>
            <p:cNvSpPr txBox="1">
              <a:spLocks noChangeArrowheads="1"/>
            </p:cNvSpPr>
            <p:nvPr/>
          </p:nvSpPr>
          <p:spPr bwMode="auto">
            <a:xfrm>
              <a:off x="3888" y="2256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Yes</a:t>
              </a:r>
            </a:p>
          </p:txBody>
        </p:sp>
        <p:sp>
          <p:nvSpPr>
            <p:cNvPr id="133178" name="Text Box 58"/>
            <p:cNvSpPr txBox="1">
              <a:spLocks noChangeArrowheads="1"/>
            </p:cNvSpPr>
            <p:nvPr/>
          </p:nvSpPr>
          <p:spPr bwMode="auto">
            <a:xfrm>
              <a:off x="2880" y="2784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No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810BE-5E21-4D3B-970E-5BF86E80E22D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Text Box 2"/>
          <p:cNvSpPr txBox="1">
            <a:spLocks noChangeArrowheads="1"/>
          </p:cNvSpPr>
          <p:nvPr/>
        </p:nvSpPr>
        <p:spPr bwMode="auto">
          <a:xfrm>
            <a:off x="3781065" y="1905000"/>
            <a:ext cx="263084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1  0  1  0  1  1  1</a:t>
            </a:r>
          </a:p>
        </p:txBody>
      </p:sp>
      <p:sp>
        <p:nvSpPr>
          <p:cNvPr id="1418243" name="Text Box 3"/>
          <p:cNvSpPr txBox="1">
            <a:spLocks noChangeArrowheads="1"/>
          </p:cNvSpPr>
          <p:nvPr/>
        </p:nvSpPr>
        <p:spPr bwMode="auto">
          <a:xfrm>
            <a:off x="3810000" y="2743200"/>
            <a:ext cx="263084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B050"/>
                </a:solidFill>
              </a:rPr>
              <a:t>1  1  0  0  0  1  1</a:t>
            </a:r>
          </a:p>
        </p:txBody>
      </p:sp>
      <p:sp>
        <p:nvSpPr>
          <p:cNvPr id="1418244" name="Text Box 4"/>
          <p:cNvSpPr txBox="1">
            <a:spLocks noChangeArrowheads="1"/>
          </p:cNvSpPr>
          <p:nvPr/>
        </p:nvSpPr>
        <p:spPr bwMode="auto">
          <a:xfrm>
            <a:off x="1752600" y="1981200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/>
              <a:t>Parent 1</a:t>
            </a:r>
            <a:endParaRPr lang="en-US" altLang="en-US" sz="2400"/>
          </a:p>
        </p:txBody>
      </p:sp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1752600" y="2819400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/>
              <a:t>Parent 2</a:t>
            </a:r>
            <a:endParaRPr lang="en-US" altLang="en-US" sz="2400"/>
          </a:p>
        </p:txBody>
      </p:sp>
      <p:sp>
        <p:nvSpPr>
          <p:cNvPr id="1418246" name="Line 6"/>
          <p:cNvSpPr>
            <a:spLocks noChangeShapeType="1"/>
          </p:cNvSpPr>
          <p:nvPr/>
        </p:nvSpPr>
        <p:spPr bwMode="auto">
          <a:xfrm>
            <a:off x="4897437" y="1676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3810000" y="4267200"/>
            <a:ext cx="263084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1  0  1  </a:t>
            </a:r>
            <a:r>
              <a:rPr lang="en-US" altLang="en-US" sz="2400" b="1" dirty="0">
                <a:solidFill>
                  <a:srgbClr val="00B050"/>
                </a:solidFill>
              </a:rPr>
              <a:t>0  0  1  1</a:t>
            </a:r>
          </a:p>
        </p:txBody>
      </p:sp>
      <p:sp>
        <p:nvSpPr>
          <p:cNvPr id="1418248" name="Text Box 8"/>
          <p:cNvSpPr txBox="1">
            <a:spLocks noChangeArrowheads="1"/>
          </p:cNvSpPr>
          <p:nvPr/>
        </p:nvSpPr>
        <p:spPr bwMode="auto">
          <a:xfrm>
            <a:off x="3810000" y="5181600"/>
            <a:ext cx="263084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B050"/>
                </a:solidFill>
              </a:rPr>
              <a:t>1  1  0  </a:t>
            </a:r>
            <a:r>
              <a:rPr lang="en-US" altLang="en-US" sz="2400" b="1" dirty="0">
                <a:solidFill>
                  <a:srgbClr val="0070C0"/>
                </a:solidFill>
              </a:rPr>
              <a:t>0  1  1 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1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18249" name="Text Box 9"/>
          <p:cNvSpPr txBox="1">
            <a:spLocks noChangeArrowheads="1"/>
          </p:cNvSpPr>
          <p:nvPr/>
        </p:nvSpPr>
        <p:spPr bwMode="auto">
          <a:xfrm>
            <a:off x="1828800" y="4343400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/>
              <a:t>Child 1</a:t>
            </a:r>
            <a:endParaRPr lang="en-US" altLang="en-US" sz="2400"/>
          </a:p>
        </p:txBody>
      </p:sp>
      <p:sp>
        <p:nvSpPr>
          <p:cNvPr id="1418250" name="Text Box 10"/>
          <p:cNvSpPr txBox="1">
            <a:spLocks noChangeArrowheads="1"/>
          </p:cNvSpPr>
          <p:nvPr/>
        </p:nvSpPr>
        <p:spPr bwMode="auto">
          <a:xfrm>
            <a:off x="1828800" y="5181600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/>
              <a:t>Child 2</a:t>
            </a:r>
            <a:endParaRPr lang="en-US" altLang="en-US" sz="2400"/>
          </a:p>
        </p:txBody>
      </p:sp>
      <p:sp>
        <p:nvSpPr>
          <p:cNvPr id="1418251" name="Line 11"/>
          <p:cNvSpPr>
            <a:spLocks noChangeShapeType="1"/>
          </p:cNvSpPr>
          <p:nvPr/>
        </p:nvSpPr>
        <p:spPr bwMode="auto">
          <a:xfrm>
            <a:off x="4897437" y="4038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8265" name="Group 25"/>
          <p:cNvGrpSpPr>
            <a:grpSpLocks/>
          </p:cNvGrpSpPr>
          <p:nvPr/>
        </p:nvGrpSpPr>
        <p:grpSpPr bwMode="auto">
          <a:xfrm>
            <a:off x="3276600" y="2362200"/>
            <a:ext cx="2438400" cy="1905000"/>
            <a:chOff x="2064" y="1488"/>
            <a:chExt cx="1536" cy="1200"/>
          </a:xfrm>
        </p:grpSpPr>
        <p:sp>
          <p:nvSpPr>
            <p:cNvPr id="1418252" name="Line 12"/>
            <p:cNvSpPr>
              <a:spLocks noChangeShapeType="1"/>
            </p:cNvSpPr>
            <p:nvPr/>
          </p:nvSpPr>
          <p:spPr bwMode="auto">
            <a:xfrm flipH="1">
              <a:off x="2064" y="148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8253" name="Line 13"/>
            <p:cNvSpPr>
              <a:spLocks noChangeShapeType="1"/>
            </p:cNvSpPr>
            <p:nvPr/>
          </p:nvSpPr>
          <p:spPr bwMode="auto">
            <a:xfrm>
              <a:off x="2064" y="17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8254" name="Line 14"/>
            <p:cNvSpPr>
              <a:spLocks noChangeShapeType="1"/>
            </p:cNvSpPr>
            <p:nvPr/>
          </p:nvSpPr>
          <p:spPr bwMode="auto">
            <a:xfrm>
              <a:off x="2064" y="259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8260" name="Line 20"/>
            <p:cNvSpPr>
              <a:spLocks noChangeShapeType="1"/>
            </p:cNvSpPr>
            <p:nvPr/>
          </p:nvSpPr>
          <p:spPr bwMode="auto">
            <a:xfrm>
              <a:off x="3600" y="201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8263" name="Rectangle 23"/>
          <p:cNvSpPr>
            <a:spLocks noChangeArrowheads="1"/>
          </p:cNvSpPr>
          <p:nvPr/>
        </p:nvSpPr>
        <p:spPr bwMode="auto">
          <a:xfrm>
            <a:off x="1676400" y="3048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Genetic Algorithm Operators: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Mutation and Crossover</a:t>
            </a:r>
          </a:p>
        </p:txBody>
      </p:sp>
      <p:sp>
        <p:nvSpPr>
          <p:cNvPr id="1418264" name="Text Box 24"/>
          <p:cNvSpPr txBox="1">
            <a:spLocks noChangeArrowheads="1"/>
          </p:cNvSpPr>
          <p:nvPr/>
        </p:nvSpPr>
        <p:spPr bwMode="auto">
          <a:xfrm>
            <a:off x="155316" y="3505200"/>
            <a:ext cx="21547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/>
              <a:t>How are the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/>
              <a:t>children </a:t>
            </a:r>
            <a:r>
              <a:rPr lang="en-US" altLang="en-US" sz="2000" dirty="0" smtClean="0"/>
              <a:t>produced?</a:t>
            </a:r>
            <a:endParaRPr lang="en-US" altLang="en-US" sz="2000" dirty="0"/>
          </a:p>
        </p:txBody>
      </p:sp>
      <p:grpSp>
        <p:nvGrpSpPr>
          <p:cNvPr id="1418269" name="Group 29"/>
          <p:cNvGrpSpPr>
            <a:grpSpLocks/>
          </p:cNvGrpSpPr>
          <p:nvPr/>
        </p:nvGrpSpPr>
        <p:grpSpPr bwMode="auto">
          <a:xfrm>
            <a:off x="3200400" y="2362200"/>
            <a:ext cx="5127625" cy="4208463"/>
            <a:chOff x="2016" y="1488"/>
            <a:chExt cx="3230" cy="2651"/>
          </a:xfrm>
        </p:grpSpPr>
        <p:grpSp>
          <p:nvGrpSpPr>
            <p:cNvPr id="1418267" name="Group 27"/>
            <p:cNvGrpSpPr>
              <a:grpSpLocks/>
            </p:cNvGrpSpPr>
            <p:nvPr/>
          </p:nvGrpSpPr>
          <p:grpSpPr bwMode="auto">
            <a:xfrm>
              <a:off x="2016" y="1488"/>
              <a:ext cx="3230" cy="2481"/>
              <a:chOff x="2016" y="1488"/>
              <a:chExt cx="3230" cy="2481"/>
            </a:xfrm>
          </p:grpSpPr>
          <p:sp>
            <p:nvSpPr>
              <p:cNvPr id="1418255" name="Line 15"/>
              <p:cNvSpPr>
                <a:spLocks noChangeShapeType="1"/>
              </p:cNvSpPr>
              <p:nvPr/>
            </p:nvSpPr>
            <p:spPr bwMode="auto">
              <a:xfrm flipH="1">
                <a:off x="2016" y="2016"/>
                <a:ext cx="384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256" name="Line 16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257" name="Line 17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62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258" name="Line 18"/>
              <p:cNvSpPr>
                <a:spLocks noChangeShapeType="1"/>
              </p:cNvSpPr>
              <p:nvPr/>
            </p:nvSpPr>
            <p:spPr bwMode="auto">
              <a:xfrm>
                <a:off x="4368" y="1872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259" name="Line 19"/>
              <p:cNvSpPr>
                <a:spLocks noChangeShapeType="1"/>
              </p:cNvSpPr>
              <p:nvPr/>
            </p:nvSpPr>
            <p:spPr bwMode="auto">
              <a:xfrm flipH="1">
                <a:off x="3792" y="3024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261" name="Line 21"/>
              <p:cNvSpPr>
                <a:spLocks noChangeShapeType="1"/>
              </p:cNvSpPr>
              <p:nvPr/>
            </p:nvSpPr>
            <p:spPr bwMode="auto">
              <a:xfrm flipH="1">
                <a:off x="3751" y="3792"/>
                <a:ext cx="57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262" name="Text Box 22"/>
              <p:cNvSpPr txBox="1">
                <a:spLocks noChangeArrowheads="1"/>
              </p:cNvSpPr>
              <p:nvPr/>
            </p:nvSpPr>
            <p:spPr bwMode="auto">
              <a:xfrm>
                <a:off x="4362" y="3681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 b="1" dirty="0"/>
                  <a:t>Mutation</a:t>
                </a:r>
                <a:endParaRPr lang="en-US" altLang="en-US" sz="2400" dirty="0"/>
              </a:p>
            </p:txBody>
          </p:sp>
        </p:grpSp>
        <p:sp>
          <p:nvSpPr>
            <p:cNvPr id="1418268" name="Rectangle 28"/>
            <p:cNvSpPr>
              <a:spLocks noChangeArrowheads="1"/>
            </p:cNvSpPr>
            <p:nvPr/>
          </p:nvSpPr>
          <p:spPr bwMode="auto">
            <a:xfrm>
              <a:off x="3712" y="3874"/>
              <a:ext cx="21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962400" y="6096000"/>
            <a:ext cx="263084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B050"/>
                </a:solidFill>
              </a:rPr>
              <a:t>1  1  0  </a:t>
            </a:r>
            <a:r>
              <a:rPr lang="en-US" altLang="en-US" sz="2400" b="1" dirty="0">
                <a:solidFill>
                  <a:srgbClr val="0070C0"/>
                </a:solidFill>
              </a:rPr>
              <a:t>0  1  </a:t>
            </a:r>
            <a:r>
              <a:rPr lang="en-US" altLang="en-US" sz="2400" b="1" strike="sngStrike" dirty="0">
                <a:solidFill>
                  <a:srgbClr val="0070C0"/>
                </a:solidFill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</a:rPr>
              <a:t> 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1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826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algorithms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3400" dirty="0"/>
              <a:t>A </a:t>
            </a:r>
            <a:r>
              <a:rPr lang="en-US" altLang="en-US" sz="3400" dirty="0">
                <a:solidFill>
                  <a:srgbClr val="FF0000"/>
                </a:solidFill>
              </a:rPr>
              <a:t>successor </a:t>
            </a:r>
            <a:r>
              <a:rPr lang="en-US" altLang="en-US" sz="3400" dirty="0" smtClean="0">
                <a:solidFill>
                  <a:srgbClr val="FF0000"/>
                </a:solidFill>
              </a:rPr>
              <a:t>[child] state</a:t>
            </a:r>
            <a:r>
              <a:rPr lang="en-US" altLang="en-US" sz="3400" dirty="0" smtClean="0"/>
              <a:t> </a:t>
            </a:r>
            <a:r>
              <a:rPr lang="en-US" altLang="en-US" sz="3400" dirty="0"/>
              <a:t>is generated by </a:t>
            </a:r>
            <a:r>
              <a:rPr lang="en-US" altLang="en-US" sz="3400" dirty="0">
                <a:solidFill>
                  <a:srgbClr val="FF0000"/>
                </a:solidFill>
              </a:rPr>
              <a:t>combining two parent</a:t>
            </a:r>
            <a:r>
              <a:rPr lang="en-US" altLang="en-US" sz="3400" dirty="0"/>
              <a:t> </a:t>
            </a:r>
            <a:r>
              <a:rPr lang="en-US" altLang="en-US" sz="3400" dirty="0" smtClean="0"/>
              <a:t>states</a:t>
            </a:r>
            <a:endParaRPr lang="en-US" altLang="en-US" sz="3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3400" dirty="0"/>
          </a:p>
          <a:p>
            <a:pPr>
              <a:lnSpc>
                <a:spcPct val="80000"/>
              </a:lnSpc>
            </a:pPr>
            <a:r>
              <a:rPr lang="en-US" altLang="en-US" sz="3400" dirty="0"/>
              <a:t>Start with </a:t>
            </a:r>
            <a:r>
              <a:rPr lang="en-US" altLang="en-US" sz="3400" i="1" dirty="0"/>
              <a:t>k</a:t>
            </a:r>
            <a:r>
              <a:rPr lang="en-US" altLang="en-US" sz="3400" dirty="0"/>
              <a:t> randomly generated states (</a:t>
            </a:r>
            <a:r>
              <a:rPr lang="en-US" altLang="en-US" sz="3400" dirty="0">
                <a:solidFill>
                  <a:srgbClr val="FF0000"/>
                </a:solidFill>
              </a:rPr>
              <a:t>population</a:t>
            </a:r>
            <a:r>
              <a:rPr lang="en-US" altLang="en-US" sz="3400" dirty="0" smtClean="0"/>
              <a:t>)</a:t>
            </a:r>
            <a:endParaRPr lang="en-US" altLang="en-US" sz="3400" dirty="0"/>
          </a:p>
          <a:p>
            <a:pPr>
              <a:lnSpc>
                <a:spcPct val="80000"/>
              </a:lnSpc>
            </a:pPr>
            <a:endParaRPr lang="en-US" altLang="en-US" sz="3400" dirty="0"/>
          </a:p>
          <a:p>
            <a:pPr>
              <a:lnSpc>
                <a:spcPct val="80000"/>
              </a:lnSpc>
            </a:pPr>
            <a:r>
              <a:rPr lang="en-US" altLang="en-US" sz="3400" dirty="0"/>
              <a:t>A </a:t>
            </a:r>
            <a:r>
              <a:rPr lang="en-US" altLang="en-US" sz="3400" dirty="0">
                <a:solidFill>
                  <a:srgbClr val="FF0000"/>
                </a:solidFill>
              </a:rPr>
              <a:t>state</a:t>
            </a:r>
            <a:r>
              <a:rPr lang="en-US" altLang="en-US" sz="3400" dirty="0"/>
              <a:t> is represented as a </a:t>
            </a:r>
            <a:r>
              <a:rPr lang="en-US" altLang="en-US" sz="3400" dirty="0">
                <a:solidFill>
                  <a:srgbClr val="FF0000"/>
                </a:solidFill>
              </a:rPr>
              <a:t>string over a finite alphabet</a:t>
            </a:r>
            <a:r>
              <a:rPr lang="en-US" altLang="en-US" sz="3400" dirty="0"/>
              <a:t> (often a string of 0s and 1s</a:t>
            </a:r>
            <a:r>
              <a:rPr lang="en-US" altLang="en-US" sz="3400" dirty="0" smtClean="0"/>
              <a:t>)</a:t>
            </a:r>
            <a:endParaRPr lang="en-US" altLang="en-US" sz="3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3400" dirty="0"/>
          </a:p>
          <a:p>
            <a:pPr>
              <a:lnSpc>
                <a:spcPct val="80000"/>
              </a:lnSpc>
            </a:pPr>
            <a:r>
              <a:rPr lang="en-US" altLang="en-US" sz="3400" dirty="0"/>
              <a:t>Evaluation function (</a:t>
            </a:r>
            <a:r>
              <a:rPr lang="en-US" altLang="en-US" sz="3400" dirty="0">
                <a:solidFill>
                  <a:srgbClr val="FF0000"/>
                </a:solidFill>
              </a:rPr>
              <a:t>fitness function</a:t>
            </a:r>
            <a:r>
              <a:rPr lang="en-US" altLang="en-US" sz="3400" dirty="0"/>
              <a:t>). Higher values for better states</a:t>
            </a:r>
            <a:r>
              <a:rPr lang="en-US" altLang="en-US" sz="3400" dirty="0" smtClean="0"/>
              <a:t>.[e.g. number of 1’s if that is positive]</a:t>
            </a:r>
            <a:endParaRPr lang="en-US" altLang="en-US" sz="3400" dirty="0"/>
          </a:p>
          <a:p>
            <a:pPr>
              <a:lnSpc>
                <a:spcPct val="80000"/>
              </a:lnSpc>
            </a:pPr>
            <a:endParaRPr lang="en-US" altLang="en-US" sz="3400" dirty="0"/>
          </a:p>
          <a:p>
            <a:pPr>
              <a:lnSpc>
                <a:spcPct val="80000"/>
              </a:lnSpc>
            </a:pPr>
            <a:r>
              <a:rPr lang="en-US" altLang="en-US" sz="3400" dirty="0"/>
              <a:t>Produce the next generation of states by </a:t>
            </a:r>
            <a:r>
              <a:rPr lang="en-US" altLang="en-US" sz="3400" dirty="0">
                <a:solidFill>
                  <a:srgbClr val="FF0000"/>
                </a:solidFill>
              </a:rPr>
              <a:t>selection, crossover, and </a:t>
            </a:r>
            <a:r>
              <a:rPr lang="en-US" altLang="en-US" sz="3400" dirty="0" smtClean="0">
                <a:solidFill>
                  <a:srgbClr val="FF0000"/>
                </a:solidFill>
              </a:rPr>
              <a:t>mutation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The Knapsack Problem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You are going on an overnight hike and have a number of items that you could take along.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Each item has a weight (in pounds) and a benefit or value to you on the hike(for measurements sake let’s say, in US dollars), and you can take one of each item at most.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There is a capacity limit on the weight you can carry (constraint).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problem only illustrates one constraint, but in reality there could be many constraints including volume, time,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343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Item: 	1   2   3   4   5   6   7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Benefit:	5   8   3   2   7   9   4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Weight:	7   8   4 10   4   6   4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Knapsack holds a maximum of 22 pounds 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Fill it to get the maximum benefit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Solutions take the form of a string of 1’s and 0’s. Also known as strings of genes called Chromosomes	</a:t>
            </a:r>
          </a:p>
          <a:p>
            <a:pPr lvl="1" eaLnBrk="1" hangingPunct="1"/>
            <a:r>
              <a:rPr lang="en-US" b="1" dirty="0" smtClean="0"/>
              <a:t>0101010</a:t>
            </a:r>
          </a:p>
          <a:p>
            <a:pPr lvl="1" eaLnBrk="1" hangingPunct="1"/>
            <a:r>
              <a:rPr lang="en-US" b="1" dirty="0" smtClean="0"/>
              <a:t>1101100</a:t>
            </a:r>
          </a:p>
          <a:p>
            <a:pPr lvl="1" eaLnBrk="1" hangingPunct="1"/>
            <a:r>
              <a:rPr lang="en-US" b="1" dirty="0" smtClean="0"/>
              <a:t>0100111</a:t>
            </a:r>
            <a:endParaRPr lang="en-US" sz="2000" b="1" dirty="0" smtClean="0">
              <a:latin typeface="Times New Roman" pitchFamily="18" charset="0"/>
            </a:endParaRPr>
          </a:p>
          <a:p>
            <a:pPr eaLnBrk="1" hangingPunct="1"/>
            <a:endParaRPr lang="en-US" sz="2800" dirty="0" smtClean="0"/>
          </a:p>
        </p:txBody>
      </p:sp>
      <p:sp>
        <p:nvSpPr>
          <p:cNvPr id="1351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GA Example: The Knapsack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search example</a:t>
            </a:r>
          </a:p>
        </p:txBody>
      </p:sp>
      <p:pic>
        <p:nvPicPr>
          <p:cNvPr id="21508" name="Picture 4" descr="search-map1c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984" y="1673351"/>
            <a:ext cx="6986016" cy="1728216"/>
          </a:xfrm>
          <a:prstGeom prst="rect">
            <a:avLst/>
          </a:prstGeom>
          <a:noFill/>
        </p:spPr>
      </p:pic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3810000"/>
            <a:ext cx="4691595" cy="2819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110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Example: The Knapsack Problem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We represent a solution as a string of seven 1s and 0s and the fitness function as the total benefit, which is the sum of the gene values in a string solution times their representative benefit coefficient.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The method generates a set of random solutions (initial parents), uses total benefit as the fitness function and selects the parents randomly to create generations of offspring by crossover and mutation.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Possible solutions generated by the system using </a:t>
            </a:r>
            <a:r>
              <a:rPr lang="en-US" sz="2500" i="1" dirty="0" smtClean="0"/>
              <a:t>Reproduction, Crossover</a:t>
            </a:r>
            <a:r>
              <a:rPr lang="en-US" sz="2500" dirty="0" smtClean="0"/>
              <a:t>, or </a:t>
            </a:r>
            <a:r>
              <a:rPr lang="en-US" sz="2500" i="1" dirty="0" smtClean="0"/>
              <a:t>Mutations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500" dirty="0" smtClean="0"/>
              <a:t>0101010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500" dirty="0" smtClean="0"/>
              <a:t>1101100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500" dirty="0" smtClean="0"/>
              <a:t>0100110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Knapsack Example</a:t>
            </a:r>
            <a:br>
              <a:rPr lang="en-US" smtClean="0"/>
            </a:br>
            <a:r>
              <a:rPr lang="en-US" smtClean="0"/>
              <a:t>Solution 1</a:t>
            </a:r>
          </a:p>
        </p:txBody>
      </p:sp>
      <p:sp>
        <p:nvSpPr>
          <p:cNvPr id="138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181600"/>
            <a:ext cx="7543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Benefit  8 + 2 + 9 = 19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Weight  8 + 10 + 6 = 24</a:t>
            </a:r>
          </a:p>
        </p:txBody>
      </p:sp>
      <p:graphicFrame>
        <p:nvGraphicFramePr>
          <p:cNvPr id="38967" name="Group 55"/>
          <p:cNvGraphicFramePr>
            <a:graphicFrameLocks noGrp="1"/>
          </p:cNvGraphicFramePr>
          <p:nvPr>
            <p:ph type="chart" sz="half" idx="1"/>
          </p:nvPr>
        </p:nvGraphicFramePr>
        <p:xfrm>
          <a:off x="685800" y="1828800"/>
          <a:ext cx="7543800" cy="3276601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248400"/>
            <a:ext cx="914400" cy="457200"/>
          </a:xfrm>
        </p:spPr>
        <p:txBody>
          <a:bodyPr/>
          <a:lstStyle/>
          <a:p>
            <a:pPr>
              <a:defRPr/>
            </a:pPr>
            <a:fld id="{949B4F71-FA96-4A84-A962-43B95C1B59F0}" type="slidenum">
              <a:rPr lang="en-US" smtClean="0"/>
              <a:pPr>
                <a:defRPr/>
              </a:pPr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Knapsack Example</a:t>
            </a:r>
            <a:br>
              <a:rPr lang="en-US" smtClean="0"/>
            </a:br>
            <a:r>
              <a:rPr lang="en-US" smtClean="0"/>
              <a:t>Solution 2</a:t>
            </a:r>
          </a:p>
        </p:txBody>
      </p:sp>
      <p:sp>
        <p:nvSpPr>
          <p:cNvPr id="139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800600"/>
            <a:ext cx="7543800" cy="1524000"/>
          </a:xfrm>
        </p:spPr>
        <p:txBody>
          <a:bodyPr/>
          <a:lstStyle/>
          <a:p>
            <a:pPr eaLnBrk="1" hangingPunct="1"/>
            <a:r>
              <a:rPr lang="en-US" sz="2800" smtClean="0"/>
              <a:t>Benefit 5 + 8 + 7 = 20</a:t>
            </a:r>
          </a:p>
          <a:p>
            <a:pPr eaLnBrk="1" hangingPunct="1"/>
            <a:r>
              <a:rPr lang="en-US" sz="2800" smtClean="0"/>
              <a:t>Weight 7 + 8 + 4 = 19</a:t>
            </a:r>
          </a:p>
        </p:txBody>
      </p:sp>
      <p:graphicFrame>
        <p:nvGraphicFramePr>
          <p:cNvPr id="39992" name="Group 56"/>
          <p:cNvGraphicFramePr>
            <a:graphicFrameLocks noGrp="1"/>
          </p:cNvGraphicFramePr>
          <p:nvPr>
            <p:ph type="chart" sz="half" idx="1"/>
          </p:nvPr>
        </p:nvGraphicFramePr>
        <p:xfrm>
          <a:off x="685800" y="1905000"/>
          <a:ext cx="7620000" cy="2733675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248400"/>
            <a:ext cx="914400" cy="457200"/>
          </a:xfrm>
        </p:spPr>
        <p:txBody>
          <a:bodyPr/>
          <a:lstStyle/>
          <a:p>
            <a:pPr>
              <a:defRPr/>
            </a:pPr>
            <a:fld id="{949B4F71-FA96-4A84-A962-43B95C1B59F0}" type="slidenum">
              <a:rPr lang="en-US" smtClean="0"/>
              <a:pPr>
                <a:defRPr/>
              </a:pPr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Knapsack Example</a:t>
            </a:r>
            <a:br>
              <a:rPr lang="en-US" smtClean="0"/>
            </a:br>
            <a:r>
              <a:rPr lang="en-US" smtClean="0"/>
              <a:t>Solution 3</a:t>
            </a:r>
          </a:p>
        </p:txBody>
      </p:sp>
      <p:sp>
        <p:nvSpPr>
          <p:cNvPr id="140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029200"/>
            <a:ext cx="7010400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Benefit 8 + 7 + 9 + 4 = 28</a:t>
            </a:r>
          </a:p>
          <a:p>
            <a:pPr eaLnBrk="1" hangingPunct="1"/>
            <a:r>
              <a:rPr lang="en-US" sz="2800" dirty="0" smtClean="0"/>
              <a:t>Weight 8 + 4 + 6 + 4 = 22</a:t>
            </a:r>
          </a:p>
        </p:txBody>
      </p:sp>
      <p:graphicFrame>
        <p:nvGraphicFramePr>
          <p:cNvPr id="41015" name="Group 55"/>
          <p:cNvGraphicFramePr>
            <a:graphicFrameLocks noGrp="1"/>
          </p:cNvGraphicFramePr>
          <p:nvPr>
            <p:ph type="chart" sz="half" idx="1"/>
          </p:nvPr>
        </p:nvGraphicFramePr>
        <p:xfrm>
          <a:off x="685800" y="1828800"/>
          <a:ext cx="7543800" cy="3048000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248400"/>
            <a:ext cx="990600" cy="457200"/>
          </a:xfrm>
        </p:spPr>
        <p:txBody>
          <a:bodyPr/>
          <a:lstStyle/>
          <a:p>
            <a:pPr>
              <a:defRPr/>
            </a:pPr>
            <a:fld id="{949B4F71-FA96-4A84-A962-43B95C1B59F0}" type="slidenum">
              <a:rPr lang="en-US" smtClean="0"/>
              <a:pPr>
                <a:defRPr/>
              </a:pPr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Knapsack Example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Solution 3 is clearly the best solution and has met our conditions, therefore, item number 2, 5, 6, and 7 will be taken on the hiking trip. We will be able to get the most benefit out of these items while still having weight equal to 22 pounds.</a:t>
            </a:r>
          </a:p>
          <a:p>
            <a:pPr eaLnBrk="1" hangingPunct="1"/>
            <a:r>
              <a:rPr lang="en-US" sz="2800" smtClean="0"/>
              <a:t>This is a simple example illustrating a genetic algorithm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Knapsack Example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4864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110</a:t>
            </a:r>
            <a:r>
              <a:rPr lang="en-US" sz="2500" dirty="0" smtClean="0"/>
              <a:t>1100  +  </a:t>
            </a:r>
            <a:r>
              <a:rPr lang="en-US" sz="2500" dirty="0" smtClean="0">
                <a:solidFill>
                  <a:srgbClr val="FF0000"/>
                </a:solidFill>
              </a:rPr>
              <a:t>010</a:t>
            </a:r>
            <a:r>
              <a:rPr lang="en-US" sz="2500" dirty="0" smtClean="0"/>
              <a:t>0110 (crossover)= </a:t>
            </a:r>
            <a:r>
              <a:rPr lang="en-US" sz="2500" dirty="0" smtClean="0">
                <a:solidFill>
                  <a:srgbClr val="FF0000"/>
                </a:solidFill>
              </a:rPr>
              <a:t>110</a:t>
            </a:r>
            <a:r>
              <a:rPr lang="en-US" sz="2500" dirty="0"/>
              <a:t>0</a:t>
            </a:r>
            <a:r>
              <a:rPr lang="en-US" sz="2500" dirty="0" smtClean="0"/>
              <a:t>110  </a:t>
            </a:r>
            <a:r>
              <a:rPr lang="en-US" sz="2500" dirty="0"/>
              <a:t>+  </a:t>
            </a:r>
            <a:r>
              <a:rPr lang="en-US" sz="2500" dirty="0" smtClean="0">
                <a:solidFill>
                  <a:srgbClr val="FF0000"/>
                </a:solidFill>
              </a:rPr>
              <a:t>010</a:t>
            </a:r>
            <a:r>
              <a:rPr lang="en-US" sz="2500" dirty="0" smtClean="0"/>
              <a:t>1100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010</a:t>
            </a:r>
            <a:r>
              <a:rPr lang="en-US" sz="2500" dirty="0" smtClean="0">
                <a:solidFill>
                  <a:srgbClr val="00B050"/>
                </a:solidFill>
              </a:rPr>
              <a:t>1</a:t>
            </a:r>
            <a:r>
              <a:rPr lang="en-US" sz="2500" dirty="0" smtClean="0"/>
              <a:t>010</a:t>
            </a:r>
            <a:r>
              <a:rPr lang="en-US" sz="2500" dirty="0" smtClean="0">
                <a:sym typeface="Wingdings" panose="05000000000000000000" pitchFamily="2" charset="2"/>
              </a:rPr>
              <a:t> mutation: </a:t>
            </a:r>
            <a:r>
              <a:rPr lang="en-US" sz="2500" dirty="0" smtClean="0"/>
              <a:t>010</a:t>
            </a:r>
            <a:r>
              <a:rPr lang="en-US" sz="2500" dirty="0" smtClean="0">
                <a:solidFill>
                  <a:srgbClr val="00B050"/>
                </a:solidFill>
              </a:rPr>
              <a:t>0</a:t>
            </a:r>
            <a:r>
              <a:rPr lang="en-US" sz="2500" dirty="0" smtClean="0"/>
              <a:t>110</a:t>
            </a:r>
            <a:endParaRPr lang="en-US" sz="2800" dirty="0" smtClean="0"/>
          </a:p>
          <a:p>
            <a:r>
              <a:rPr lang="en-US" sz="2800" dirty="0" smtClean="0"/>
              <a:t>Evaluate: </a:t>
            </a:r>
            <a:r>
              <a:rPr lang="en-US" sz="2800" dirty="0" smtClean="0">
                <a:solidFill>
                  <a:srgbClr val="FF0000"/>
                </a:solidFill>
              </a:rPr>
              <a:t>110</a:t>
            </a:r>
            <a:r>
              <a:rPr lang="en-US" sz="2800" dirty="0" smtClean="0"/>
              <a:t>0110,   </a:t>
            </a:r>
            <a:r>
              <a:rPr lang="en-US" sz="2800" dirty="0" smtClean="0">
                <a:solidFill>
                  <a:srgbClr val="FF0000"/>
                </a:solidFill>
              </a:rPr>
              <a:t>010</a:t>
            </a:r>
            <a:r>
              <a:rPr lang="en-US" sz="2800" dirty="0" smtClean="0"/>
              <a:t>1100 and 010</a:t>
            </a:r>
            <a:r>
              <a:rPr lang="en-US" sz="2800" dirty="0">
                <a:solidFill>
                  <a:srgbClr val="00B050"/>
                </a:solidFill>
              </a:rPr>
              <a:t>0</a:t>
            </a:r>
            <a:r>
              <a:rPr lang="en-US" sz="2800" dirty="0" smtClean="0"/>
              <a:t>110 .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Benefit </a:t>
            </a:r>
            <a:r>
              <a:rPr lang="en-US" sz="2800" dirty="0" smtClean="0"/>
              <a:t>5 </a:t>
            </a:r>
            <a:r>
              <a:rPr lang="en-US" sz="2800" dirty="0"/>
              <a:t>+ </a:t>
            </a:r>
            <a:r>
              <a:rPr lang="en-US" sz="2800" dirty="0" smtClean="0"/>
              <a:t>8 </a:t>
            </a:r>
            <a:r>
              <a:rPr lang="en-US" sz="2800" dirty="0"/>
              <a:t>+ </a:t>
            </a:r>
            <a:r>
              <a:rPr lang="en-US" sz="2800" dirty="0" smtClean="0"/>
              <a:t>7 </a:t>
            </a:r>
            <a:r>
              <a:rPr lang="en-US" sz="2800" dirty="0"/>
              <a:t>+ </a:t>
            </a:r>
            <a:r>
              <a:rPr lang="en-US" sz="2800" dirty="0" smtClean="0"/>
              <a:t>9 </a:t>
            </a:r>
            <a:r>
              <a:rPr lang="en-US" sz="2800" dirty="0"/>
              <a:t>= </a:t>
            </a:r>
            <a:r>
              <a:rPr lang="en-US" sz="2800" dirty="0" smtClean="0"/>
              <a:t>29</a:t>
            </a:r>
            <a:endParaRPr lang="en-US" sz="2800" dirty="0"/>
          </a:p>
          <a:p>
            <a:r>
              <a:rPr lang="en-US" sz="2800" dirty="0"/>
              <a:t>Weight </a:t>
            </a:r>
            <a:r>
              <a:rPr lang="en-US" sz="2800" dirty="0" smtClean="0"/>
              <a:t>7 </a:t>
            </a:r>
            <a:r>
              <a:rPr lang="en-US" sz="2800" dirty="0"/>
              <a:t>+ </a:t>
            </a:r>
            <a:r>
              <a:rPr lang="en-US" sz="2800" dirty="0" smtClean="0"/>
              <a:t>8 </a:t>
            </a:r>
            <a:r>
              <a:rPr lang="en-US" sz="2800" dirty="0"/>
              <a:t>+ </a:t>
            </a:r>
            <a:r>
              <a:rPr lang="en-US" sz="2800" dirty="0" smtClean="0"/>
              <a:t> 4+6 </a:t>
            </a:r>
            <a:r>
              <a:rPr lang="en-US" sz="2800" dirty="0"/>
              <a:t>= </a:t>
            </a:r>
            <a:r>
              <a:rPr lang="en-US" sz="2800" dirty="0" smtClean="0"/>
              <a:t>25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046817"/>
              </p:ext>
            </p:extLst>
          </p:nvPr>
        </p:nvGraphicFramePr>
        <p:xfrm>
          <a:off x="533400" y="2697163"/>
          <a:ext cx="7543800" cy="3048000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Knapsack Example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4864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110</a:t>
            </a:r>
            <a:r>
              <a:rPr lang="en-US" sz="2500" dirty="0" smtClean="0"/>
              <a:t>1100  +  </a:t>
            </a:r>
            <a:r>
              <a:rPr lang="en-US" sz="2500" dirty="0" smtClean="0">
                <a:solidFill>
                  <a:srgbClr val="FF0000"/>
                </a:solidFill>
              </a:rPr>
              <a:t>010</a:t>
            </a:r>
            <a:r>
              <a:rPr lang="en-US" sz="2500" dirty="0" smtClean="0"/>
              <a:t>0110 (crossover)= </a:t>
            </a:r>
            <a:r>
              <a:rPr lang="en-US" sz="2500" dirty="0" smtClean="0">
                <a:solidFill>
                  <a:srgbClr val="FF0000"/>
                </a:solidFill>
              </a:rPr>
              <a:t>110</a:t>
            </a:r>
            <a:r>
              <a:rPr lang="en-US" sz="2500" dirty="0"/>
              <a:t>0</a:t>
            </a:r>
            <a:r>
              <a:rPr lang="en-US" sz="2500" dirty="0" smtClean="0"/>
              <a:t>110  </a:t>
            </a:r>
            <a:r>
              <a:rPr lang="en-US" sz="2500" dirty="0"/>
              <a:t>+  </a:t>
            </a:r>
            <a:r>
              <a:rPr lang="en-US" sz="2500" dirty="0" smtClean="0">
                <a:solidFill>
                  <a:srgbClr val="FF0000"/>
                </a:solidFill>
              </a:rPr>
              <a:t>010</a:t>
            </a:r>
            <a:r>
              <a:rPr lang="en-US" sz="2500" dirty="0" smtClean="0"/>
              <a:t>1100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0101</a:t>
            </a:r>
            <a:r>
              <a:rPr lang="en-US" sz="2500" dirty="0" smtClean="0">
                <a:solidFill>
                  <a:srgbClr val="00B050"/>
                </a:solidFill>
              </a:rPr>
              <a:t>0</a:t>
            </a:r>
            <a:r>
              <a:rPr lang="en-US" sz="2500" dirty="0" smtClean="0"/>
              <a:t>10</a:t>
            </a:r>
            <a:r>
              <a:rPr lang="en-US" sz="2500" dirty="0" smtClean="0">
                <a:sym typeface="Wingdings" panose="05000000000000000000" pitchFamily="2" charset="2"/>
              </a:rPr>
              <a:t> mutation: </a:t>
            </a:r>
            <a:r>
              <a:rPr lang="en-US" sz="2400" dirty="0"/>
              <a:t>010</a:t>
            </a:r>
            <a:r>
              <a:rPr lang="en-US" sz="2400" dirty="0">
                <a:solidFill>
                  <a:srgbClr val="00B050"/>
                </a:solidFill>
              </a:rPr>
              <a:t>0</a:t>
            </a:r>
            <a:r>
              <a:rPr lang="en-US" sz="2400" dirty="0"/>
              <a:t>110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Evaluate: </a:t>
            </a:r>
            <a:r>
              <a:rPr lang="en-US" sz="2800" dirty="0" smtClean="0">
                <a:solidFill>
                  <a:srgbClr val="FF0000"/>
                </a:solidFill>
              </a:rPr>
              <a:t>110</a:t>
            </a:r>
            <a:r>
              <a:rPr lang="en-US" sz="2800" dirty="0" smtClean="0"/>
              <a:t>0110,   </a:t>
            </a:r>
            <a:r>
              <a:rPr lang="en-US" sz="2800" dirty="0" smtClean="0">
                <a:solidFill>
                  <a:srgbClr val="FF0000"/>
                </a:solidFill>
              </a:rPr>
              <a:t>010</a:t>
            </a:r>
            <a:r>
              <a:rPr lang="en-US" sz="2800" dirty="0" smtClean="0"/>
              <a:t>1100 and </a:t>
            </a:r>
            <a:r>
              <a:rPr lang="en-US" dirty="0"/>
              <a:t>010</a:t>
            </a:r>
            <a:r>
              <a:rPr lang="en-US" dirty="0">
                <a:solidFill>
                  <a:srgbClr val="00B050"/>
                </a:solidFill>
              </a:rPr>
              <a:t>0</a:t>
            </a:r>
            <a:r>
              <a:rPr lang="en-US" dirty="0"/>
              <a:t>110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Benefit </a:t>
            </a:r>
            <a:r>
              <a:rPr lang="en-US" sz="2800" dirty="0" smtClean="0"/>
              <a:t>5 </a:t>
            </a:r>
            <a:r>
              <a:rPr lang="en-US" sz="2800" dirty="0"/>
              <a:t>+ 3</a:t>
            </a:r>
            <a:r>
              <a:rPr lang="en-US" sz="2800" dirty="0" smtClean="0"/>
              <a:t> </a:t>
            </a:r>
            <a:r>
              <a:rPr lang="en-US" sz="2800" dirty="0"/>
              <a:t>+ 2</a:t>
            </a:r>
            <a:r>
              <a:rPr lang="en-US" sz="2800" dirty="0" smtClean="0"/>
              <a:t> </a:t>
            </a:r>
            <a:r>
              <a:rPr lang="en-US" sz="2800" dirty="0"/>
              <a:t>+ 7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17</a:t>
            </a:r>
            <a:endParaRPr lang="en-US" sz="2800" dirty="0"/>
          </a:p>
          <a:p>
            <a:r>
              <a:rPr lang="en-US" sz="2800" dirty="0"/>
              <a:t>Weight </a:t>
            </a:r>
            <a:r>
              <a:rPr lang="en-US" sz="2800" dirty="0" smtClean="0"/>
              <a:t>7 </a:t>
            </a:r>
            <a:r>
              <a:rPr lang="en-US" sz="2800" dirty="0"/>
              <a:t>+ 4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 10+4 </a:t>
            </a:r>
            <a:r>
              <a:rPr lang="en-US" sz="2800" dirty="0"/>
              <a:t>= </a:t>
            </a:r>
            <a:r>
              <a:rPr lang="en-US" sz="2800" dirty="0" smtClean="0"/>
              <a:t>25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500977"/>
              </p:ext>
            </p:extLst>
          </p:nvPr>
        </p:nvGraphicFramePr>
        <p:xfrm>
          <a:off x="533400" y="2697163"/>
          <a:ext cx="7543800" cy="3048000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Knapsack Example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4864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110</a:t>
            </a:r>
            <a:r>
              <a:rPr lang="en-US" sz="2500" dirty="0" smtClean="0"/>
              <a:t>1100  +  </a:t>
            </a:r>
            <a:r>
              <a:rPr lang="en-US" sz="2500" dirty="0" smtClean="0">
                <a:solidFill>
                  <a:srgbClr val="FF0000"/>
                </a:solidFill>
              </a:rPr>
              <a:t>010</a:t>
            </a:r>
            <a:r>
              <a:rPr lang="en-US" sz="2500" dirty="0" smtClean="0"/>
              <a:t>0110 (crossover)= </a:t>
            </a:r>
            <a:r>
              <a:rPr lang="en-US" sz="2500" dirty="0" smtClean="0">
                <a:solidFill>
                  <a:srgbClr val="FF0000"/>
                </a:solidFill>
              </a:rPr>
              <a:t>110</a:t>
            </a:r>
            <a:r>
              <a:rPr lang="en-US" sz="2500" dirty="0"/>
              <a:t>0</a:t>
            </a:r>
            <a:r>
              <a:rPr lang="en-US" sz="2500" dirty="0" smtClean="0"/>
              <a:t>110  </a:t>
            </a:r>
            <a:r>
              <a:rPr lang="en-US" sz="2500" dirty="0"/>
              <a:t>+  </a:t>
            </a:r>
            <a:r>
              <a:rPr lang="en-US" sz="2500" dirty="0" smtClean="0">
                <a:solidFill>
                  <a:srgbClr val="FF0000"/>
                </a:solidFill>
              </a:rPr>
              <a:t>010</a:t>
            </a:r>
            <a:r>
              <a:rPr lang="en-US" sz="2500" dirty="0" smtClean="0"/>
              <a:t>1100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0101</a:t>
            </a:r>
            <a:r>
              <a:rPr lang="en-US" sz="2500" dirty="0" smtClean="0">
                <a:solidFill>
                  <a:srgbClr val="00B050"/>
                </a:solidFill>
              </a:rPr>
              <a:t>0</a:t>
            </a:r>
            <a:r>
              <a:rPr lang="en-US" sz="2500" dirty="0" smtClean="0"/>
              <a:t>10</a:t>
            </a:r>
            <a:r>
              <a:rPr lang="en-US" sz="2500" dirty="0" smtClean="0">
                <a:sym typeface="Wingdings" panose="05000000000000000000" pitchFamily="2" charset="2"/>
              </a:rPr>
              <a:t> mutation: </a:t>
            </a:r>
            <a:r>
              <a:rPr lang="en-US" sz="2400" dirty="0"/>
              <a:t>010</a:t>
            </a:r>
            <a:r>
              <a:rPr lang="en-US" sz="2400" dirty="0">
                <a:solidFill>
                  <a:srgbClr val="00B050"/>
                </a:solidFill>
              </a:rPr>
              <a:t>0</a:t>
            </a:r>
            <a:r>
              <a:rPr lang="en-US" sz="2400" dirty="0"/>
              <a:t>110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Evaluate: </a:t>
            </a:r>
            <a:r>
              <a:rPr lang="en-US" sz="2800" dirty="0" smtClean="0">
                <a:solidFill>
                  <a:srgbClr val="FF0000"/>
                </a:solidFill>
              </a:rPr>
              <a:t>110</a:t>
            </a:r>
            <a:r>
              <a:rPr lang="en-US" sz="2800" dirty="0" smtClean="0"/>
              <a:t>0110,   </a:t>
            </a:r>
            <a:r>
              <a:rPr lang="en-US" sz="2800" dirty="0" smtClean="0">
                <a:solidFill>
                  <a:srgbClr val="FF0000"/>
                </a:solidFill>
              </a:rPr>
              <a:t>010</a:t>
            </a:r>
            <a:r>
              <a:rPr lang="en-US" sz="2800" dirty="0" smtClean="0"/>
              <a:t>1100 and </a:t>
            </a:r>
            <a:r>
              <a:rPr lang="en-US" dirty="0"/>
              <a:t>010</a:t>
            </a:r>
            <a:r>
              <a:rPr lang="en-US" dirty="0">
                <a:solidFill>
                  <a:srgbClr val="00B050"/>
                </a:solidFill>
              </a:rPr>
              <a:t>0</a:t>
            </a:r>
            <a:r>
              <a:rPr lang="en-US" dirty="0"/>
              <a:t>110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Benefit 8</a:t>
            </a:r>
            <a:r>
              <a:rPr lang="en-US" sz="2800" dirty="0" smtClean="0"/>
              <a:t> + 7 </a:t>
            </a:r>
            <a:r>
              <a:rPr lang="en-US" sz="2800" dirty="0"/>
              <a:t>+ </a:t>
            </a:r>
            <a:r>
              <a:rPr lang="en-US" sz="2800" dirty="0" smtClean="0"/>
              <a:t>9 </a:t>
            </a:r>
            <a:r>
              <a:rPr lang="en-US" sz="2800" dirty="0"/>
              <a:t>= </a:t>
            </a:r>
            <a:r>
              <a:rPr lang="en-US" sz="2800" dirty="0" smtClean="0"/>
              <a:t>24</a:t>
            </a:r>
            <a:endParaRPr lang="en-US" sz="2800" dirty="0"/>
          </a:p>
          <a:p>
            <a:r>
              <a:rPr lang="en-US" sz="2800" dirty="0"/>
              <a:t>Weight 8</a:t>
            </a:r>
            <a:r>
              <a:rPr lang="en-US" sz="2800" dirty="0" smtClean="0"/>
              <a:t> +  4+6 </a:t>
            </a:r>
            <a:r>
              <a:rPr lang="en-US" sz="2800" dirty="0"/>
              <a:t>= </a:t>
            </a:r>
            <a:r>
              <a:rPr lang="en-US" sz="2800" dirty="0" smtClean="0"/>
              <a:t>18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877812"/>
              </p:ext>
            </p:extLst>
          </p:nvPr>
        </p:nvGraphicFramePr>
        <p:xfrm>
          <a:off x="533400" y="2697163"/>
          <a:ext cx="7543800" cy="3048000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Benefit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algorithms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0"/>
            <a:ext cx="8534400" cy="9906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 sz="1600"/>
          </a:p>
          <a:p>
            <a:endParaRPr lang="en-US" altLang="en-US" sz="1800"/>
          </a:p>
        </p:txBody>
      </p:sp>
      <p:pic>
        <p:nvPicPr>
          <p:cNvPr id="1356804" name="Picture 4" descr="gen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905000"/>
            <a:ext cx="835025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-28783"/>
            <a:ext cx="1962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6806" name="Freeform 6"/>
          <p:cNvSpPr>
            <a:spLocks/>
          </p:cNvSpPr>
          <p:nvPr/>
        </p:nvSpPr>
        <p:spPr bwMode="auto">
          <a:xfrm>
            <a:off x="63500" y="990600"/>
            <a:ext cx="546100" cy="1828800"/>
          </a:xfrm>
          <a:custGeom>
            <a:avLst/>
            <a:gdLst>
              <a:gd name="T0" fmla="*/ 296 w 296"/>
              <a:gd name="T1" fmla="*/ 1344 h 1344"/>
              <a:gd name="T2" fmla="*/ 8 w 296"/>
              <a:gd name="T3" fmla="*/ 480 h 1344"/>
              <a:gd name="T4" fmla="*/ 248 w 296"/>
              <a:gd name="T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6" h="1344">
                <a:moveTo>
                  <a:pt x="296" y="1344"/>
                </a:moveTo>
                <a:cubicBezTo>
                  <a:pt x="156" y="1024"/>
                  <a:pt x="16" y="704"/>
                  <a:pt x="8" y="480"/>
                </a:cubicBezTo>
                <a:cubicBezTo>
                  <a:pt x="0" y="256"/>
                  <a:pt x="124" y="128"/>
                  <a:pt x="2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6809" name="Group 9"/>
          <p:cNvGrpSpPr>
            <a:grpSpLocks/>
          </p:cNvGrpSpPr>
          <p:nvPr/>
        </p:nvGrpSpPr>
        <p:grpSpPr bwMode="auto">
          <a:xfrm>
            <a:off x="2133600" y="1371597"/>
            <a:ext cx="6461125" cy="3276604"/>
            <a:chOff x="1344" y="960"/>
            <a:chExt cx="4070" cy="2064"/>
          </a:xfrm>
        </p:grpSpPr>
        <p:sp>
          <p:nvSpPr>
            <p:cNvPr id="1356807" name="AutoShape 7"/>
            <p:cNvSpPr>
              <a:spLocks/>
            </p:cNvSpPr>
            <p:nvPr/>
          </p:nvSpPr>
          <p:spPr bwMode="auto">
            <a:xfrm rot="-5400000">
              <a:off x="3336" y="984"/>
              <a:ext cx="48" cy="4032"/>
            </a:xfrm>
            <a:prstGeom prst="leftBrace">
              <a:avLst>
                <a:gd name="adj1" fmla="val 7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808" name="Text Box 8"/>
            <p:cNvSpPr txBox="1">
              <a:spLocks noChangeArrowheads="1"/>
            </p:cNvSpPr>
            <p:nvPr/>
          </p:nvSpPr>
          <p:spPr bwMode="auto">
            <a:xfrm>
              <a:off x="3590" y="96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dirty="0"/>
                <a:t>production of next generation</a:t>
              </a:r>
            </a:p>
          </p:txBody>
        </p:sp>
      </p:grpSp>
      <p:sp>
        <p:nvSpPr>
          <p:cNvPr id="1356810" name="Line 10"/>
          <p:cNvSpPr>
            <a:spLocks noChangeShapeType="1"/>
          </p:cNvSpPr>
          <p:nvPr/>
        </p:nvSpPr>
        <p:spPr bwMode="auto">
          <a:xfrm flipH="1">
            <a:off x="1198563" y="4260850"/>
            <a:ext cx="154463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6812" name="Rectangle 12"/>
          <p:cNvSpPr>
            <a:spLocks noChangeArrowheads="1"/>
          </p:cNvSpPr>
          <p:nvPr/>
        </p:nvSpPr>
        <p:spPr bwMode="auto">
          <a:xfrm>
            <a:off x="-114300" y="4747350"/>
            <a:ext cx="4495800" cy="175432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chemeClr val="accent2"/>
                </a:solidFill>
              </a:rPr>
              <a:t>Fitness function</a:t>
            </a:r>
            <a:r>
              <a:rPr lang="en-US" altLang="en-US" sz="1800" dirty="0"/>
              <a:t>: number of </a:t>
            </a:r>
            <a:r>
              <a:rPr lang="en-US" altLang="en-US" sz="1800" dirty="0">
                <a:solidFill>
                  <a:srgbClr val="FF0000"/>
                </a:solidFill>
              </a:rPr>
              <a:t>non-attacking</a:t>
            </a:r>
            <a:r>
              <a:rPr lang="en-US" altLang="en-US" sz="1800" dirty="0"/>
              <a:t> pairs of queens (min = 0, max = 8 </a:t>
            </a:r>
            <a:r>
              <a:rPr lang="en-US" altLang="en-US" sz="1800" dirty="0">
                <a:cs typeface="Arial" pitchFamily="34" charset="0"/>
              </a:rPr>
              <a:t>× </a:t>
            </a:r>
            <a:r>
              <a:rPr lang="en-US" altLang="en-US" sz="1800" dirty="0"/>
              <a:t>7/2 = 28 </a:t>
            </a:r>
            <a:r>
              <a:rPr lang="en-US" altLang="en-US" sz="1800" dirty="0" smtClean="0"/>
              <a:t>  </a:t>
            </a:r>
            <a:r>
              <a:rPr lang="en-US" altLang="en-US" sz="1800" dirty="0" smtClean="0">
                <a:sym typeface="Wingdings" pitchFamily="2" charset="2"/>
              </a:rPr>
              <a:t> </a:t>
            </a:r>
            <a:r>
              <a:rPr lang="en-US" altLang="en-US" sz="1800" dirty="0">
                <a:sym typeface="Wingdings" pitchFamily="2" charset="2"/>
              </a:rPr>
              <a:t>the higher the better</a:t>
            </a:r>
            <a:r>
              <a:rPr lang="en-US" altLang="en-US" sz="1800" dirty="0"/>
              <a:t>) 
</a:t>
            </a:r>
            <a:r>
              <a:rPr lang="en-US" altLang="en-US" sz="1800" dirty="0" smtClean="0"/>
              <a:t>24</a:t>
            </a:r>
            <a:r>
              <a:rPr lang="en-US" altLang="en-US" sz="1800" dirty="0"/>
              <a:t>/(24+23+20+11) = 31%
</a:t>
            </a:r>
            <a:r>
              <a:rPr lang="en-US" altLang="en-US" sz="1800" dirty="0" smtClean="0"/>
              <a:t>23</a:t>
            </a:r>
            <a:r>
              <a:rPr lang="en-US" altLang="en-US" sz="1800" dirty="0"/>
              <a:t>/(24+23+20+11) = 29%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
</a:t>
            </a:r>
          </a:p>
        </p:txBody>
      </p:sp>
      <p:grpSp>
        <p:nvGrpSpPr>
          <p:cNvPr id="1356820" name="Group 20"/>
          <p:cNvGrpSpPr>
            <a:grpSpLocks/>
          </p:cNvGrpSpPr>
          <p:nvPr/>
        </p:nvGrpSpPr>
        <p:grpSpPr bwMode="auto">
          <a:xfrm>
            <a:off x="4102100" y="4081463"/>
            <a:ext cx="4432300" cy="2012950"/>
            <a:chOff x="2448" y="2880"/>
            <a:chExt cx="2792" cy="1268"/>
          </a:xfrm>
        </p:grpSpPr>
        <p:sp>
          <p:nvSpPr>
            <p:cNvPr id="1356814" name="Line 14"/>
            <p:cNvSpPr>
              <a:spLocks noChangeShapeType="1"/>
            </p:cNvSpPr>
            <p:nvPr/>
          </p:nvSpPr>
          <p:spPr bwMode="auto">
            <a:xfrm>
              <a:off x="2448" y="2880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815" name="Text Box 15"/>
            <p:cNvSpPr txBox="1">
              <a:spLocks noChangeArrowheads="1"/>
            </p:cNvSpPr>
            <p:nvPr/>
          </p:nvSpPr>
          <p:spPr bwMode="auto">
            <a:xfrm>
              <a:off x="3072" y="3744"/>
              <a:ext cx="21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dirty="0"/>
                <a:t>probability of a given pair selection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dirty="0"/>
                <a:t>proportional to the fitness (b)</a:t>
              </a:r>
            </a:p>
          </p:txBody>
        </p:sp>
      </p:grpSp>
      <p:grpSp>
        <p:nvGrpSpPr>
          <p:cNvPr id="1356821" name="Group 21"/>
          <p:cNvGrpSpPr>
            <a:grpSpLocks/>
          </p:cNvGrpSpPr>
          <p:nvPr/>
        </p:nvGrpSpPr>
        <p:grpSpPr bwMode="auto">
          <a:xfrm>
            <a:off x="5346700" y="4152900"/>
            <a:ext cx="3467100" cy="1204913"/>
            <a:chOff x="3368" y="2616"/>
            <a:chExt cx="2184" cy="759"/>
          </a:xfrm>
        </p:grpSpPr>
        <p:sp>
          <p:nvSpPr>
            <p:cNvPr id="1356816" name="Line 16"/>
            <p:cNvSpPr>
              <a:spLocks noChangeShapeType="1"/>
            </p:cNvSpPr>
            <p:nvPr/>
          </p:nvSpPr>
          <p:spPr bwMode="auto">
            <a:xfrm>
              <a:off x="3792" y="26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817" name="Text Box 17"/>
            <p:cNvSpPr txBox="1">
              <a:spLocks noChangeArrowheads="1"/>
            </p:cNvSpPr>
            <p:nvPr/>
          </p:nvSpPr>
          <p:spPr bwMode="auto">
            <a:xfrm>
              <a:off x="3368" y="3144"/>
              <a:ext cx="2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dirty="0"/>
                <a:t>crossover point randomly generated</a:t>
              </a:r>
            </a:p>
          </p:txBody>
        </p:sp>
      </p:grpSp>
      <p:grpSp>
        <p:nvGrpSpPr>
          <p:cNvPr id="1356824" name="Group 24"/>
          <p:cNvGrpSpPr>
            <a:grpSpLocks/>
          </p:cNvGrpSpPr>
          <p:nvPr/>
        </p:nvGrpSpPr>
        <p:grpSpPr bwMode="auto">
          <a:xfrm>
            <a:off x="6842127" y="4495800"/>
            <a:ext cx="1938338" cy="560388"/>
            <a:chOff x="4310" y="2832"/>
            <a:chExt cx="1221" cy="353"/>
          </a:xfrm>
        </p:grpSpPr>
        <p:sp>
          <p:nvSpPr>
            <p:cNvPr id="1356822" name="Line 22"/>
            <p:cNvSpPr>
              <a:spLocks noChangeShapeType="1"/>
            </p:cNvSpPr>
            <p:nvPr/>
          </p:nvSpPr>
          <p:spPr bwMode="auto">
            <a:xfrm>
              <a:off x="4896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823" name="Text Box 23"/>
            <p:cNvSpPr txBox="1">
              <a:spLocks noChangeArrowheads="1"/>
            </p:cNvSpPr>
            <p:nvPr/>
          </p:nvSpPr>
          <p:spPr bwMode="auto">
            <a:xfrm>
              <a:off x="4310" y="2952"/>
              <a:ext cx="1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random mutation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5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algorithms</a:t>
            </a:r>
          </a:p>
        </p:txBody>
      </p:sp>
      <p:pic>
        <p:nvPicPr>
          <p:cNvPr id="1357827" name="Picture 3" descr="8queens-cross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433638"/>
            <a:ext cx="680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search example</a:t>
            </a:r>
          </a:p>
        </p:txBody>
      </p:sp>
      <p:pic>
        <p:nvPicPr>
          <p:cNvPr id="75780" name="Picture 4" descr="search-map2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4413" y="1671638"/>
            <a:ext cx="6986587" cy="1724025"/>
          </a:xfrm>
          <a:noFill/>
          <a:ln/>
        </p:spPr>
      </p:pic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3810000"/>
            <a:ext cx="4691595" cy="2819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926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Genetic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Travelling Salesman Problem: TSP</a:t>
            </a:r>
          </a:p>
          <a:p>
            <a:r>
              <a:rPr lang="en-US" dirty="0" smtClean="0"/>
              <a:t>Chromosome: list of cities ordered by visit order</a:t>
            </a:r>
          </a:p>
          <a:p>
            <a:r>
              <a:rPr lang="en-US" dirty="0" smtClean="0"/>
              <a:t>Goodness function: Inverse of the distance covered to visit in that order (or </a:t>
            </a:r>
            <a:r>
              <a:rPr lang="en-US" dirty="0" err="1" smtClean="0"/>
              <a:t>max_distance</a:t>
            </a:r>
            <a:r>
              <a:rPr lang="en-US" dirty="0" smtClean="0"/>
              <a:t> –distance)</a:t>
            </a:r>
          </a:p>
          <a:p>
            <a:r>
              <a:rPr lang="en-US" dirty="0" smtClean="0"/>
              <a:t>Selection, crossover, mutation as usual. </a:t>
            </a:r>
          </a:p>
          <a:p>
            <a:r>
              <a:rPr lang="en-US" dirty="0" smtClean="0"/>
              <a:t>Note problem with repetition.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360900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Lots of variants of genetic algorithms with different selection, crossover, and mutation  rules.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GA have a wide application in optimization – e.g., circuit layout and job shop scheduling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Much wirk remains to be done to formally understand GA’s and to identify the conditions under which they perform well.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5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Local search algorithms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Hill-climbing search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Local beam search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Simulated annealing search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Genetic algorithms</a:t>
            </a:r>
          </a:p>
        </p:txBody>
      </p:sp>
    </p:spTree>
    <p:extLst>
      <p:ext uri="{BB962C8B-B14F-4D97-AF65-F5344CB8AC3E}">
        <p14:creationId xmlns:p14="http://schemas.microsoft.com/office/powerpoint/2010/main" val="36953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Search Summary</a:t>
            </a:r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772400" cy="4724400"/>
          </a:xfrm>
        </p:spPr>
        <p:txBody>
          <a:bodyPr/>
          <a:lstStyle/>
          <a:p>
            <a:r>
              <a:rPr lang="en-US" altLang="en-US"/>
              <a:t>Surprisingly efficient search technique </a:t>
            </a:r>
          </a:p>
          <a:p>
            <a:r>
              <a:rPr lang="en-US" altLang="en-US"/>
              <a:t>Wide range of applications</a:t>
            </a:r>
          </a:p>
          <a:p>
            <a:r>
              <a:rPr lang="en-US" altLang="en-US"/>
              <a:t>Formal properties elusive </a:t>
            </a:r>
          </a:p>
          <a:p>
            <a:r>
              <a:rPr lang="en-US" altLang="en-US"/>
              <a:t>Intuitive explanation: </a:t>
            </a:r>
          </a:p>
          <a:p>
            <a:pPr lvl="1"/>
            <a:r>
              <a:rPr lang="en-US" altLang="en-US"/>
              <a:t>Search spaces are too large for systematic search anyway. . . </a:t>
            </a:r>
          </a:p>
          <a:p>
            <a:r>
              <a:rPr lang="en-US" altLang="en-US"/>
              <a:t>Area will most likely continue to thrive</a:t>
            </a:r>
          </a:p>
        </p:txBody>
      </p:sp>
    </p:spTree>
    <p:extLst>
      <p:ext uri="{BB962C8B-B14F-4D97-AF65-F5344CB8AC3E}">
        <p14:creationId xmlns:p14="http://schemas.microsoft.com/office/powerpoint/2010/main" val="36960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pic>
        <p:nvPicPr>
          <p:cNvPr id="76804" name="Picture 4" descr="search-map3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4413" y="1671638"/>
            <a:ext cx="6986587" cy="1724025"/>
          </a:xfrm>
          <a:noFill/>
          <a:ln/>
        </p:spPr>
      </p:pic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3810000"/>
            <a:ext cx="4691595" cy="2819400"/>
          </a:xfrm>
          <a:prstGeom prst="rect">
            <a:avLst/>
          </a:prstGeom>
          <a:noFill/>
          <a:ln/>
        </p:spPr>
      </p:pic>
      <p:sp>
        <p:nvSpPr>
          <p:cNvPr id="8" name="Freeform 7"/>
          <p:cNvSpPr/>
          <p:nvPr/>
        </p:nvSpPr>
        <p:spPr>
          <a:xfrm>
            <a:off x="720456" y="1976894"/>
            <a:ext cx="7248472" cy="1426919"/>
          </a:xfrm>
          <a:custGeom>
            <a:avLst/>
            <a:gdLst>
              <a:gd name="connsiteX0" fmla="*/ 643180 w 7798231"/>
              <a:gd name="connsiteY0" fmla="*/ 700006 h 1560163"/>
              <a:gd name="connsiteX1" fmla="*/ 2859437 w 7798231"/>
              <a:gd name="connsiteY1" fmla="*/ 731003 h 1560163"/>
              <a:gd name="connsiteX2" fmla="*/ 4037309 w 7798231"/>
              <a:gd name="connsiteY2" fmla="*/ 591518 h 1560163"/>
              <a:gd name="connsiteX3" fmla="*/ 4688237 w 7798231"/>
              <a:gd name="connsiteY3" fmla="*/ 250556 h 1560163"/>
              <a:gd name="connsiteX4" fmla="*/ 6036590 w 7798231"/>
              <a:gd name="connsiteY4" fmla="*/ 18081 h 1560163"/>
              <a:gd name="connsiteX5" fmla="*/ 7555424 w 7798231"/>
              <a:gd name="connsiteY5" fmla="*/ 142067 h 1560163"/>
              <a:gd name="connsiteX6" fmla="*/ 7493431 w 7798231"/>
              <a:gd name="connsiteY6" fmla="*/ 622515 h 1560163"/>
              <a:gd name="connsiteX7" fmla="*/ 5943600 w 7798231"/>
              <a:gd name="connsiteY7" fmla="*/ 762000 h 1560163"/>
              <a:gd name="connsiteX8" fmla="*/ 4626244 w 7798231"/>
              <a:gd name="connsiteY8" fmla="*/ 560522 h 1560163"/>
              <a:gd name="connsiteX9" fmla="*/ 4130298 w 7798231"/>
              <a:gd name="connsiteY9" fmla="*/ 1056467 h 1560163"/>
              <a:gd name="connsiteX10" fmla="*/ 3665349 w 7798231"/>
              <a:gd name="connsiteY10" fmla="*/ 1521417 h 1560163"/>
              <a:gd name="connsiteX11" fmla="*/ 503695 w 7798231"/>
              <a:gd name="connsiteY11" fmla="*/ 1288942 h 1560163"/>
              <a:gd name="connsiteX12" fmla="*/ 643180 w 7798231"/>
              <a:gd name="connsiteY12" fmla="*/ 700006 h 1560163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4399581 w 7571568"/>
              <a:gd name="connsiteY8" fmla="*/ 560522 h 1502044"/>
              <a:gd name="connsiteX9" fmla="*/ 3903635 w 7571568"/>
              <a:gd name="connsiteY9" fmla="*/ 1056467 h 1502044"/>
              <a:gd name="connsiteX10" fmla="*/ 2078710 w 7571568"/>
              <a:gd name="connsiteY10" fmla="*/ 1463298 h 1502044"/>
              <a:gd name="connsiteX11" fmla="*/ 277032 w 7571568"/>
              <a:gd name="connsiteY11" fmla="*/ 1288942 h 1502044"/>
              <a:gd name="connsiteX12" fmla="*/ 416517 w 7571568"/>
              <a:gd name="connsiteY12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4288509 w 7571568"/>
              <a:gd name="connsiteY8" fmla="*/ 777498 h 1502044"/>
              <a:gd name="connsiteX9" fmla="*/ 3903635 w 7571568"/>
              <a:gd name="connsiteY9" fmla="*/ 1056467 h 1502044"/>
              <a:gd name="connsiteX10" fmla="*/ 2078710 w 7571568"/>
              <a:gd name="connsiteY10" fmla="*/ 1463298 h 1502044"/>
              <a:gd name="connsiteX11" fmla="*/ 277032 w 7571568"/>
              <a:gd name="connsiteY11" fmla="*/ 1288942 h 1502044"/>
              <a:gd name="connsiteX12" fmla="*/ 416517 w 7571568"/>
              <a:gd name="connsiteY12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4288509 w 7571568"/>
              <a:gd name="connsiteY8" fmla="*/ 777498 h 1502044"/>
              <a:gd name="connsiteX9" fmla="*/ 3903635 w 7571568"/>
              <a:gd name="connsiteY9" fmla="*/ 1056467 h 1502044"/>
              <a:gd name="connsiteX10" fmla="*/ 2078710 w 7571568"/>
              <a:gd name="connsiteY10" fmla="*/ 1463298 h 1502044"/>
              <a:gd name="connsiteX11" fmla="*/ 277032 w 7571568"/>
              <a:gd name="connsiteY11" fmla="*/ 1288942 h 1502044"/>
              <a:gd name="connsiteX12" fmla="*/ 416517 w 7571568"/>
              <a:gd name="connsiteY12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4288509 w 7571568"/>
              <a:gd name="connsiteY8" fmla="*/ 777498 h 1502044"/>
              <a:gd name="connsiteX9" fmla="*/ 3903635 w 7571568"/>
              <a:gd name="connsiteY9" fmla="*/ 1056467 h 1502044"/>
              <a:gd name="connsiteX10" fmla="*/ 2078710 w 7571568"/>
              <a:gd name="connsiteY10" fmla="*/ 1463298 h 1502044"/>
              <a:gd name="connsiteX11" fmla="*/ 277032 w 7571568"/>
              <a:gd name="connsiteY11" fmla="*/ 1288942 h 1502044"/>
              <a:gd name="connsiteX12" fmla="*/ 416517 w 7571568"/>
              <a:gd name="connsiteY12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4288509 w 7571568"/>
              <a:gd name="connsiteY8" fmla="*/ 777498 h 1502044"/>
              <a:gd name="connsiteX9" fmla="*/ 3903635 w 7571568"/>
              <a:gd name="connsiteY9" fmla="*/ 1056467 h 1502044"/>
              <a:gd name="connsiteX10" fmla="*/ 2078710 w 7571568"/>
              <a:gd name="connsiteY10" fmla="*/ 1463298 h 1502044"/>
              <a:gd name="connsiteX11" fmla="*/ 277032 w 7571568"/>
              <a:gd name="connsiteY11" fmla="*/ 1288942 h 1502044"/>
              <a:gd name="connsiteX12" fmla="*/ 416517 w 7571568"/>
              <a:gd name="connsiteY12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5272"/>
              <a:gd name="connsiteX1" fmla="*/ 2632774 w 7571568"/>
              <a:gd name="connsiteY1" fmla="*/ 731003 h 1505272"/>
              <a:gd name="connsiteX2" fmla="*/ 3810646 w 7571568"/>
              <a:gd name="connsiteY2" fmla="*/ 591518 h 1505272"/>
              <a:gd name="connsiteX3" fmla="*/ 4461574 w 7571568"/>
              <a:gd name="connsiteY3" fmla="*/ 250556 h 1505272"/>
              <a:gd name="connsiteX4" fmla="*/ 5809927 w 7571568"/>
              <a:gd name="connsiteY4" fmla="*/ 18081 h 1505272"/>
              <a:gd name="connsiteX5" fmla="*/ 7328761 w 7571568"/>
              <a:gd name="connsiteY5" fmla="*/ 142067 h 1505272"/>
              <a:gd name="connsiteX6" fmla="*/ 7266768 w 7571568"/>
              <a:gd name="connsiteY6" fmla="*/ 622515 h 1505272"/>
              <a:gd name="connsiteX7" fmla="*/ 5716937 w 7571568"/>
              <a:gd name="connsiteY7" fmla="*/ 762000 h 1505272"/>
              <a:gd name="connsiteX8" fmla="*/ 3903635 w 7571568"/>
              <a:gd name="connsiteY8" fmla="*/ 1056467 h 1505272"/>
              <a:gd name="connsiteX9" fmla="*/ 2078710 w 7571568"/>
              <a:gd name="connsiteY9" fmla="*/ 1463298 h 1505272"/>
              <a:gd name="connsiteX10" fmla="*/ 277032 w 7571568"/>
              <a:gd name="connsiteY10" fmla="*/ 1288942 h 1505272"/>
              <a:gd name="connsiteX11" fmla="*/ 416517 w 7571568"/>
              <a:gd name="connsiteY11" fmla="*/ 700006 h 1505272"/>
              <a:gd name="connsiteX0" fmla="*/ 416517 w 7571568"/>
              <a:gd name="connsiteY0" fmla="*/ 700006 h 1505272"/>
              <a:gd name="connsiteX1" fmla="*/ 2632774 w 7571568"/>
              <a:gd name="connsiteY1" fmla="*/ 731003 h 1505272"/>
              <a:gd name="connsiteX2" fmla="*/ 3810646 w 7571568"/>
              <a:gd name="connsiteY2" fmla="*/ 591518 h 1505272"/>
              <a:gd name="connsiteX3" fmla="*/ 4461574 w 7571568"/>
              <a:gd name="connsiteY3" fmla="*/ 250556 h 1505272"/>
              <a:gd name="connsiteX4" fmla="*/ 5809927 w 7571568"/>
              <a:gd name="connsiteY4" fmla="*/ 18081 h 1505272"/>
              <a:gd name="connsiteX5" fmla="*/ 7328761 w 7571568"/>
              <a:gd name="connsiteY5" fmla="*/ 142067 h 1505272"/>
              <a:gd name="connsiteX6" fmla="*/ 7266768 w 7571568"/>
              <a:gd name="connsiteY6" fmla="*/ 622515 h 1505272"/>
              <a:gd name="connsiteX7" fmla="*/ 5716937 w 7571568"/>
              <a:gd name="connsiteY7" fmla="*/ 762000 h 1505272"/>
              <a:gd name="connsiteX8" fmla="*/ 3903635 w 7571568"/>
              <a:gd name="connsiteY8" fmla="*/ 1056467 h 1505272"/>
              <a:gd name="connsiteX9" fmla="*/ 2078710 w 7571568"/>
              <a:gd name="connsiteY9" fmla="*/ 1463298 h 1505272"/>
              <a:gd name="connsiteX10" fmla="*/ 277032 w 7571568"/>
              <a:gd name="connsiteY10" fmla="*/ 1288942 h 1505272"/>
              <a:gd name="connsiteX11" fmla="*/ 416517 w 7571568"/>
              <a:gd name="connsiteY11" fmla="*/ 700006 h 1505272"/>
              <a:gd name="connsiteX0" fmla="*/ 416517 w 7571568"/>
              <a:gd name="connsiteY0" fmla="*/ 700006 h 1518187"/>
              <a:gd name="connsiteX1" fmla="*/ 2632774 w 7571568"/>
              <a:gd name="connsiteY1" fmla="*/ 731003 h 1518187"/>
              <a:gd name="connsiteX2" fmla="*/ 3810646 w 7571568"/>
              <a:gd name="connsiteY2" fmla="*/ 591518 h 1518187"/>
              <a:gd name="connsiteX3" fmla="*/ 4461574 w 7571568"/>
              <a:gd name="connsiteY3" fmla="*/ 250556 h 1518187"/>
              <a:gd name="connsiteX4" fmla="*/ 5809927 w 7571568"/>
              <a:gd name="connsiteY4" fmla="*/ 18081 h 1518187"/>
              <a:gd name="connsiteX5" fmla="*/ 7328761 w 7571568"/>
              <a:gd name="connsiteY5" fmla="*/ 142067 h 1518187"/>
              <a:gd name="connsiteX6" fmla="*/ 7266768 w 7571568"/>
              <a:gd name="connsiteY6" fmla="*/ 622515 h 1518187"/>
              <a:gd name="connsiteX7" fmla="*/ 5716937 w 7571568"/>
              <a:gd name="connsiteY7" fmla="*/ 762000 h 1518187"/>
              <a:gd name="connsiteX8" fmla="*/ 3903635 w 7571568"/>
              <a:gd name="connsiteY8" fmla="*/ 1056467 h 1518187"/>
              <a:gd name="connsiteX9" fmla="*/ 2078710 w 7571568"/>
              <a:gd name="connsiteY9" fmla="*/ 1463298 h 1518187"/>
              <a:gd name="connsiteX10" fmla="*/ 277032 w 7571568"/>
              <a:gd name="connsiteY10" fmla="*/ 1288942 h 1518187"/>
              <a:gd name="connsiteX11" fmla="*/ 416517 w 7571568"/>
              <a:gd name="connsiteY11" fmla="*/ 700006 h 1518187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716937 w 7571568"/>
              <a:gd name="connsiteY7" fmla="*/ 762000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71568"/>
              <a:gd name="connsiteY0" fmla="*/ 700006 h 1502044"/>
              <a:gd name="connsiteX1" fmla="*/ 2632774 w 7571568"/>
              <a:gd name="connsiteY1" fmla="*/ 731003 h 1502044"/>
              <a:gd name="connsiteX2" fmla="*/ 3810646 w 7571568"/>
              <a:gd name="connsiteY2" fmla="*/ 591518 h 1502044"/>
              <a:gd name="connsiteX3" fmla="*/ 4461574 w 7571568"/>
              <a:gd name="connsiteY3" fmla="*/ 250556 h 1502044"/>
              <a:gd name="connsiteX4" fmla="*/ 5809927 w 7571568"/>
              <a:gd name="connsiteY4" fmla="*/ 18081 h 1502044"/>
              <a:gd name="connsiteX5" fmla="*/ 7328761 w 7571568"/>
              <a:gd name="connsiteY5" fmla="*/ 142067 h 1502044"/>
              <a:gd name="connsiteX6" fmla="*/ 7266768 w 7571568"/>
              <a:gd name="connsiteY6" fmla="*/ 622515 h 1502044"/>
              <a:gd name="connsiteX7" fmla="*/ 5888709 w 7571568"/>
              <a:gd name="connsiteY7" fmla="*/ 625098 h 1502044"/>
              <a:gd name="connsiteX8" fmla="*/ 3903635 w 7571568"/>
              <a:gd name="connsiteY8" fmla="*/ 1056467 h 1502044"/>
              <a:gd name="connsiteX9" fmla="*/ 2078710 w 7571568"/>
              <a:gd name="connsiteY9" fmla="*/ 1463298 h 1502044"/>
              <a:gd name="connsiteX10" fmla="*/ 277032 w 7571568"/>
              <a:gd name="connsiteY10" fmla="*/ 1288942 h 1502044"/>
              <a:gd name="connsiteX11" fmla="*/ 416517 w 7571568"/>
              <a:gd name="connsiteY11" fmla="*/ 700006 h 1502044"/>
              <a:gd name="connsiteX0" fmla="*/ 416517 w 7558438"/>
              <a:gd name="connsiteY0" fmla="*/ 633708 h 1435746"/>
              <a:gd name="connsiteX1" fmla="*/ 2632774 w 7558438"/>
              <a:gd name="connsiteY1" fmla="*/ 664705 h 1435746"/>
              <a:gd name="connsiteX2" fmla="*/ 3810646 w 7558438"/>
              <a:gd name="connsiteY2" fmla="*/ 525220 h 1435746"/>
              <a:gd name="connsiteX3" fmla="*/ 4461574 w 7558438"/>
              <a:gd name="connsiteY3" fmla="*/ 184258 h 1435746"/>
              <a:gd name="connsiteX4" fmla="*/ 5888709 w 7558438"/>
              <a:gd name="connsiteY4" fmla="*/ 101600 h 1435746"/>
              <a:gd name="connsiteX5" fmla="*/ 7328761 w 7558438"/>
              <a:gd name="connsiteY5" fmla="*/ 75769 h 1435746"/>
              <a:gd name="connsiteX6" fmla="*/ 7266768 w 7558438"/>
              <a:gd name="connsiteY6" fmla="*/ 556217 h 1435746"/>
              <a:gd name="connsiteX7" fmla="*/ 5888709 w 7558438"/>
              <a:gd name="connsiteY7" fmla="*/ 558800 h 1435746"/>
              <a:gd name="connsiteX8" fmla="*/ 3903635 w 7558438"/>
              <a:gd name="connsiteY8" fmla="*/ 990169 h 1435746"/>
              <a:gd name="connsiteX9" fmla="*/ 2078710 w 7558438"/>
              <a:gd name="connsiteY9" fmla="*/ 1397000 h 1435746"/>
              <a:gd name="connsiteX10" fmla="*/ 277032 w 7558438"/>
              <a:gd name="connsiteY10" fmla="*/ 1222644 h 1435746"/>
              <a:gd name="connsiteX11" fmla="*/ 416517 w 7558438"/>
              <a:gd name="connsiteY11" fmla="*/ 633708 h 1435746"/>
              <a:gd name="connsiteX0" fmla="*/ 416517 w 7558438"/>
              <a:gd name="connsiteY0" fmla="*/ 633708 h 1435746"/>
              <a:gd name="connsiteX1" fmla="*/ 2632774 w 7558438"/>
              <a:gd name="connsiteY1" fmla="*/ 664705 h 1435746"/>
              <a:gd name="connsiteX2" fmla="*/ 3810646 w 7558438"/>
              <a:gd name="connsiteY2" fmla="*/ 525220 h 1435746"/>
              <a:gd name="connsiteX3" fmla="*/ 4593309 w 7558438"/>
              <a:gd name="connsiteY3" fmla="*/ 101600 h 1435746"/>
              <a:gd name="connsiteX4" fmla="*/ 5888709 w 7558438"/>
              <a:gd name="connsiteY4" fmla="*/ 101600 h 1435746"/>
              <a:gd name="connsiteX5" fmla="*/ 7328761 w 7558438"/>
              <a:gd name="connsiteY5" fmla="*/ 75769 h 1435746"/>
              <a:gd name="connsiteX6" fmla="*/ 7266768 w 7558438"/>
              <a:gd name="connsiteY6" fmla="*/ 556217 h 1435746"/>
              <a:gd name="connsiteX7" fmla="*/ 5888709 w 7558438"/>
              <a:gd name="connsiteY7" fmla="*/ 558800 h 1435746"/>
              <a:gd name="connsiteX8" fmla="*/ 3903635 w 7558438"/>
              <a:gd name="connsiteY8" fmla="*/ 990169 h 1435746"/>
              <a:gd name="connsiteX9" fmla="*/ 2078710 w 7558438"/>
              <a:gd name="connsiteY9" fmla="*/ 1397000 h 1435746"/>
              <a:gd name="connsiteX10" fmla="*/ 277032 w 7558438"/>
              <a:gd name="connsiteY10" fmla="*/ 1222644 h 1435746"/>
              <a:gd name="connsiteX11" fmla="*/ 416517 w 7558438"/>
              <a:gd name="connsiteY11" fmla="*/ 633708 h 1435746"/>
              <a:gd name="connsiteX0" fmla="*/ 416517 w 7533037"/>
              <a:gd name="connsiteY0" fmla="*/ 688813 h 1490851"/>
              <a:gd name="connsiteX1" fmla="*/ 2632774 w 7533037"/>
              <a:gd name="connsiteY1" fmla="*/ 719810 h 1490851"/>
              <a:gd name="connsiteX2" fmla="*/ 3810646 w 7533037"/>
              <a:gd name="connsiteY2" fmla="*/ 580325 h 1490851"/>
              <a:gd name="connsiteX3" fmla="*/ 4593309 w 7533037"/>
              <a:gd name="connsiteY3" fmla="*/ 156705 h 1490851"/>
              <a:gd name="connsiteX4" fmla="*/ 6041109 w 7533037"/>
              <a:gd name="connsiteY4" fmla="*/ 4305 h 1490851"/>
              <a:gd name="connsiteX5" fmla="*/ 7328761 w 7533037"/>
              <a:gd name="connsiteY5" fmla="*/ 130874 h 1490851"/>
              <a:gd name="connsiteX6" fmla="*/ 7266768 w 7533037"/>
              <a:gd name="connsiteY6" fmla="*/ 611322 h 1490851"/>
              <a:gd name="connsiteX7" fmla="*/ 5888709 w 7533037"/>
              <a:gd name="connsiteY7" fmla="*/ 613905 h 1490851"/>
              <a:gd name="connsiteX8" fmla="*/ 3903635 w 7533037"/>
              <a:gd name="connsiteY8" fmla="*/ 1045274 h 1490851"/>
              <a:gd name="connsiteX9" fmla="*/ 2078710 w 7533037"/>
              <a:gd name="connsiteY9" fmla="*/ 1452105 h 1490851"/>
              <a:gd name="connsiteX10" fmla="*/ 277032 w 7533037"/>
              <a:gd name="connsiteY10" fmla="*/ 1277749 h 1490851"/>
              <a:gd name="connsiteX11" fmla="*/ 416517 w 7533037"/>
              <a:gd name="connsiteY11" fmla="*/ 688813 h 1490851"/>
              <a:gd name="connsiteX0" fmla="*/ 403817 w 7520337"/>
              <a:gd name="connsiteY0" fmla="*/ 688813 h 1426919"/>
              <a:gd name="connsiteX1" fmla="*/ 2620074 w 7520337"/>
              <a:gd name="connsiteY1" fmla="*/ 719810 h 1426919"/>
              <a:gd name="connsiteX2" fmla="*/ 3797946 w 7520337"/>
              <a:gd name="connsiteY2" fmla="*/ 580325 h 1426919"/>
              <a:gd name="connsiteX3" fmla="*/ 4580609 w 7520337"/>
              <a:gd name="connsiteY3" fmla="*/ 156705 h 1426919"/>
              <a:gd name="connsiteX4" fmla="*/ 6028409 w 7520337"/>
              <a:gd name="connsiteY4" fmla="*/ 4305 h 1426919"/>
              <a:gd name="connsiteX5" fmla="*/ 7316061 w 7520337"/>
              <a:gd name="connsiteY5" fmla="*/ 130874 h 1426919"/>
              <a:gd name="connsiteX6" fmla="*/ 7254068 w 7520337"/>
              <a:gd name="connsiteY6" fmla="*/ 611322 h 1426919"/>
              <a:gd name="connsiteX7" fmla="*/ 5876009 w 7520337"/>
              <a:gd name="connsiteY7" fmla="*/ 613905 h 1426919"/>
              <a:gd name="connsiteX8" fmla="*/ 3890935 w 7520337"/>
              <a:gd name="connsiteY8" fmla="*/ 1045274 h 1426919"/>
              <a:gd name="connsiteX9" fmla="*/ 1989810 w 7520337"/>
              <a:gd name="connsiteY9" fmla="*/ 1299706 h 1426919"/>
              <a:gd name="connsiteX10" fmla="*/ 264332 w 7520337"/>
              <a:gd name="connsiteY10" fmla="*/ 1277749 h 1426919"/>
              <a:gd name="connsiteX11" fmla="*/ 403817 w 7520337"/>
              <a:gd name="connsiteY11" fmla="*/ 688813 h 1426919"/>
              <a:gd name="connsiteX0" fmla="*/ 430939 w 7547459"/>
              <a:gd name="connsiteY0" fmla="*/ 688813 h 1426919"/>
              <a:gd name="connsiteX1" fmla="*/ 2647196 w 7547459"/>
              <a:gd name="connsiteY1" fmla="*/ 719810 h 1426919"/>
              <a:gd name="connsiteX2" fmla="*/ 3825068 w 7547459"/>
              <a:gd name="connsiteY2" fmla="*/ 580325 h 1426919"/>
              <a:gd name="connsiteX3" fmla="*/ 4607731 w 7547459"/>
              <a:gd name="connsiteY3" fmla="*/ 156705 h 1426919"/>
              <a:gd name="connsiteX4" fmla="*/ 6055531 w 7547459"/>
              <a:gd name="connsiteY4" fmla="*/ 4305 h 1426919"/>
              <a:gd name="connsiteX5" fmla="*/ 7343183 w 7547459"/>
              <a:gd name="connsiteY5" fmla="*/ 130874 h 1426919"/>
              <a:gd name="connsiteX6" fmla="*/ 7281190 w 7547459"/>
              <a:gd name="connsiteY6" fmla="*/ 611322 h 1426919"/>
              <a:gd name="connsiteX7" fmla="*/ 5903131 w 7547459"/>
              <a:gd name="connsiteY7" fmla="*/ 613905 h 1426919"/>
              <a:gd name="connsiteX8" fmla="*/ 3918057 w 7547459"/>
              <a:gd name="connsiteY8" fmla="*/ 1045274 h 1426919"/>
              <a:gd name="connsiteX9" fmla="*/ 2016932 w 7547459"/>
              <a:gd name="connsiteY9" fmla="*/ 1299706 h 1426919"/>
              <a:gd name="connsiteX10" fmla="*/ 264332 w 7547459"/>
              <a:gd name="connsiteY10" fmla="*/ 1071106 h 1426919"/>
              <a:gd name="connsiteX11" fmla="*/ 430939 w 7547459"/>
              <a:gd name="connsiteY11" fmla="*/ 688813 h 1426919"/>
              <a:gd name="connsiteX0" fmla="*/ 430939 w 7547459"/>
              <a:gd name="connsiteY0" fmla="*/ 688813 h 1426919"/>
              <a:gd name="connsiteX1" fmla="*/ 2647196 w 7547459"/>
              <a:gd name="connsiteY1" fmla="*/ 719810 h 1426919"/>
              <a:gd name="connsiteX2" fmla="*/ 3464732 w 7547459"/>
              <a:gd name="connsiteY2" fmla="*/ 613906 h 1426919"/>
              <a:gd name="connsiteX3" fmla="*/ 4607731 w 7547459"/>
              <a:gd name="connsiteY3" fmla="*/ 156705 h 1426919"/>
              <a:gd name="connsiteX4" fmla="*/ 6055531 w 7547459"/>
              <a:gd name="connsiteY4" fmla="*/ 4305 h 1426919"/>
              <a:gd name="connsiteX5" fmla="*/ 7343183 w 7547459"/>
              <a:gd name="connsiteY5" fmla="*/ 130874 h 1426919"/>
              <a:gd name="connsiteX6" fmla="*/ 7281190 w 7547459"/>
              <a:gd name="connsiteY6" fmla="*/ 611322 h 1426919"/>
              <a:gd name="connsiteX7" fmla="*/ 5903131 w 7547459"/>
              <a:gd name="connsiteY7" fmla="*/ 613905 h 1426919"/>
              <a:gd name="connsiteX8" fmla="*/ 3918057 w 7547459"/>
              <a:gd name="connsiteY8" fmla="*/ 1045274 h 1426919"/>
              <a:gd name="connsiteX9" fmla="*/ 2016932 w 7547459"/>
              <a:gd name="connsiteY9" fmla="*/ 1299706 h 1426919"/>
              <a:gd name="connsiteX10" fmla="*/ 264332 w 7547459"/>
              <a:gd name="connsiteY10" fmla="*/ 1071106 h 1426919"/>
              <a:gd name="connsiteX11" fmla="*/ 430939 w 7547459"/>
              <a:gd name="connsiteY11" fmla="*/ 688813 h 1426919"/>
              <a:gd name="connsiteX0" fmla="*/ 430939 w 7547459"/>
              <a:gd name="connsiteY0" fmla="*/ 688813 h 1426919"/>
              <a:gd name="connsiteX1" fmla="*/ 2647196 w 7547459"/>
              <a:gd name="connsiteY1" fmla="*/ 719810 h 1426919"/>
              <a:gd name="connsiteX2" fmla="*/ 3464732 w 7547459"/>
              <a:gd name="connsiteY2" fmla="*/ 613906 h 1426919"/>
              <a:gd name="connsiteX3" fmla="*/ 4607731 w 7547459"/>
              <a:gd name="connsiteY3" fmla="*/ 156705 h 1426919"/>
              <a:gd name="connsiteX4" fmla="*/ 6055531 w 7547459"/>
              <a:gd name="connsiteY4" fmla="*/ 4305 h 1426919"/>
              <a:gd name="connsiteX5" fmla="*/ 7343183 w 7547459"/>
              <a:gd name="connsiteY5" fmla="*/ 130874 h 1426919"/>
              <a:gd name="connsiteX6" fmla="*/ 7281190 w 7547459"/>
              <a:gd name="connsiteY6" fmla="*/ 611322 h 1426919"/>
              <a:gd name="connsiteX7" fmla="*/ 5903131 w 7547459"/>
              <a:gd name="connsiteY7" fmla="*/ 613905 h 1426919"/>
              <a:gd name="connsiteX8" fmla="*/ 3918057 w 7547459"/>
              <a:gd name="connsiteY8" fmla="*/ 1045274 h 1426919"/>
              <a:gd name="connsiteX9" fmla="*/ 2016932 w 7547459"/>
              <a:gd name="connsiteY9" fmla="*/ 1299706 h 1426919"/>
              <a:gd name="connsiteX10" fmla="*/ 264332 w 7547459"/>
              <a:gd name="connsiteY10" fmla="*/ 1071106 h 1426919"/>
              <a:gd name="connsiteX11" fmla="*/ 430939 w 7547459"/>
              <a:gd name="connsiteY11" fmla="*/ 688813 h 1426919"/>
              <a:gd name="connsiteX0" fmla="*/ 430939 w 7547459"/>
              <a:gd name="connsiteY0" fmla="*/ 688813 h 1426919"/>
              <a:gd name="connsiteX1" fmla="*/ 2647196 w 7547459"/>
              <a:gd name="connsiteY1" fmla="*/ 719810 h 1426919"/>
              <a:gd name="connsiteX2" fmla="*/ 3464732 w 7547459"/>
              <a:gd name="connsiteY2" fmla="*/ 613906 h 1426919"/>
              <a:gd name="connsiteX3" fmla="*/ 4607731 w 7547459"/>
              <a:gd name="connsiteY3" fmla="*/ 156705 h 1426919"/>
              <a:gd name="connsiteX4" fmla="*/ 6055531 w 7547459"/>
              <a:gd name="connsiteY4" fmla="*/ 4305 h 1426919"/>
              <a:gd name="connsiteX5" fmla="*/ 7343183 w 7547459"/>
              <a:gd name="connsiteY5" fmla="*/ 130874 h 1426919"/>
              <a:gd name="connsiteX6" fmla="*/ 7281190 w 7547459"/>
              <a:gd name="connsiteY6" fmla="*/ 611322 h 1426919"/>
              <a:gd name="connsiteX7" fmla="*/ 5903131 w 7547459"/>
              <a:gd name="connsiteY7" fmla="*/ 613905 h 1426919"/>
              <a:gd name="connsiteX8" fmla="*/ 3918057 w 7547459"/>
              <a:gd name="connsiteY8" fmla="*/ 1045274 h 1426919"/>
              <a:gd name="connsiteX9" fmla="*/ 2016932 w 7547459"/>
              <a:gd name="connsiteY9" fmla="*/ 1299706 h 1426919"/>
              <a:gd name="connsiteX10" fmla="*/ 264332 w 7547459"/>
              <a:gd name="connsiteY10" fmla="*/ 1071106 h 1426919"/>
              <a:gd name="connsiteX11" fmla="*/ 430939 w 7547459"/>
              <a:gd name="connsiteY11" fmla="*/ 688813 h 1426919"/>
              <a:gd name="connsiteX0" fmla="*/ 430939 w 7547459"/>
              <a:gd name="connsiteY0" fmla="*/ 688813 h 1426919"/>
              <a:gd name="connsiteX1" fmla="*/ 2647196 w 7547459"/>
              <a:gd name="connsiteY1" fmla="*/ 719810 h 1426919"/>
              <a:gd name="connsiteX2" fmla="*/ 3464732 w 7547459"/>
              <a:gd name="connsiteY2" fmla="*/ 613906 h 1426919"/>
              <a:gd name="connsiteX3" fmla="*/ 4607731 w 7547459"/>
              <a:gd name="connsiteY3" fmla="*/ 156705 h 1426919"/>
              <a:gd name="connsiteX4" fmla="*/ 6055531 w 7547459"/>
              <a:gd name="connsiteY4" fmla="*/ 4305 h 1426919"/>
              <a:gd name="connsiteX5" fmla="*/ 7343183 w 7547459"/>
              <a:gd name="connsiteY5" fmla="*/ 130874 h 1426919"/>
              <a:gd name="connsiteX6" fmla="*/ 7281190 w 7547459"/>
              <a:gd name="connsiteY6" fmla="*/ 611322 h 1426919"/>
              <a:gd name="connsiteX7" fmla="*/ 5903131 w 7547459"/>
              <a:gd name="connsiteY7" fmla="*/ 613905 h 1426919"/>
              <a:gd name="connsiteX8" fmla="*/ 3918057 w 7547459"/>
              <a:gd name="connsiteY8" fmla="*/ 1045274 h 1426919"/>
              <a:gd name="connsiteX9" fmla="*/ 2016932 w 7547459"/>
              <a:gd name="connsiteY9" fmla="*/ 1299706 h 1426919"/>
              <a:gd name="connsiteX10" fmla="*/ 264332 w 7547459"/>
              <a:gd name="connsiteY10" fmla="*/ 1071106 h 1426919"/>
              <a:gd name="connsiteX11" fmla="*/ 430939 w 7547459"/>
              <a:gd name="connsiteY11" fmla="*/ 688813 h 1426919"/>
              <a:gd name="connsiteX0" fmla="*/ 430939 w 7547459"/>
              <a:gd name="connsiteY0" fmla="*/ 688813 h 1426919"/>
              <a:gd name="connsiteX1" fmla="*/ 2647196 w 7547459"/>
              <a:gd name="connsiteY1" fmla="*/ 719810 h 1426919"/>
              <a:gd name="connsiteX2" fmla="*/ 3464732 w 7547459"/>
              <a:gd name="connsiteY2" fmla="*/ 613906 h 1426919"/>
              <a:gd name="connsiteX3" fmla="*/ 4607731 w 7547459"/>
              <a:gd name="connsiteY3" fmla="*/ 156705 h 1426919"/>
              <a:gd name="connsiteX4" fmla="*/ 6055531 w 7547459"/>
              <a:gd name="connsiteY4" fmla="*/ 4305 h 1426919"/>
              <a:gd name="connsiteX5" fmla="*/ 7343183 w 7547459"/>
              <a:gd name="connsiteY5" fmla="*/ 130874 h 1426919"/>
              <a:gd name="connsiteX6" fmla="*/ 7281190 w 7547459"/>
              <a:gd name="connsiteY6" fmla="*/ 611322 h 1426919"/>
              <a:gd name="connsiteX7" fmla="*/ 5903131 w 7547459"/>
              <a:gd name="connsiteY7" fmla="*/ 613905 h 1426919"/>
              <a:gd name="connsiteX8" fmla="*/ 3918057 w 7547459"/>
              <a:gd name="connsiteY8" fmla="*/ 1045274 h 1426919"/>
              <a:gd name="connsiteX9" fmla="*/ 2016932 w 7547459"/>
              <a:gd name="connsiteY9" fmla="*/ 1299706 h 1426919"/>
              <a:gd name="connsiteX10" fmla="*/ 264332 w 7547459"/>
              <a:gd name="connsiteY10" fmla="*/ 1071106 h 1426919"/>
              <a:gd name="connsiteX11" fmla="*/ 430939 w 7547459"/>
              <a:gd name="connsiteY11" fmla="*/ 688813 h 1426919"/>
              <a:gd name="connsiteX0" fmla="*/ 346344 w 7462864"/>
              <a:gd name="connsiteY0" fmla="*/ 688813 h 1426919"/>
              <a:gd name="connsiteX1" fmla="*/ 2562601 w 7462864"/>
              <a:gd name="connsiteY1" fmla="*/ 719810 h 1426919"/>
              <a:gd name="connsiteX2" fmla="*/ 3380137 w 7462864"/>
              <a:gd name="connsiteY2" fmla="*/ 613906 h 1426919"/>
              <a:gd name="connsiteX3" fmla="*/ 4523136 w 7462864"/>
              <a:gd name="connsiteY3" fmla="*/ 156705 h 1426919"/>
              <a:gd name="connsiteX4" fmla="*/ 5970936 w 7462864"/>
              <a:gd name="connsiteY4" fmla="*/ 4305 h 1426919"/>
              <a:gd name="connsiteX5" fmla="*/ 7258588 w 7462864"/>
              <a:gd name="connsiteY5" fmla="*/ 130874 h 1426919"/>
              <a:gd name="connsiteX6" fmla="*/ 7196595 w 7462864"/>
              <a:gd name="connsiteY6" fmla="*/ 611322 h 1426919"/>
              <a:gd name="connsiteX7" fmla="*/ 5818536 w 7462864"/>
              <a:gd name="connsiteY7" fmla="*/ 613905 h 1426919"/>
              <a:gd name="connsiteX8" fmla="*/ 3833462 w 7462864"/>
              <a:gd name="connsiteY8" fmla="*/ 1045274 h 1426919"/>
              <a:gd name="connsiteX9" fmla="*/ 1932337 w 7462864"/>
              <a:gd name="connsiteY9" fmla="*/ 1299706 h 1426919"/>
              <a:gd name="connsiteX10" fmla="*/ 484537 w 7462864"/>
              <a:gd name="connsiteY10" fmla="*/ 1223506 h 1426919"/>
              <a:gd name="connsiteX11" fmla="*/ 346344 w 7462864"/>
              <a:gd name="connsiteY11" fmla="*/ 688813 h 1426919"/>
              <a:gd name="connsiteX0" fmla="*/ 346344 w 7248472"/>
              <a:gd name="connsiteY0" fmla="*/ 766306 h 1426919"/>
              <a:gd name="connsiteX1" fmla="*/ 2348209 w 7248472"/>
              <a:gd name="connsiteY1" fmla="*/ 719810 h 1426919"/>
              <a:gd name="connsiteX2" fmla="*/ 3165745 w 7248472"/>
              <a:gd name="connsiteY2" fmla="*/ 613906 h 1426919"/>
              <a:gd name="connsiteX3" fmla="*/ 4308744 w 7248472"/>
              <a:gd name="connsiteY3" fmla="*/ 156705 h 1426919"/>
              <a:gd name="connsiteX4" fmla="*/ 5756544 w 7248472"/>
              <a:gd name="connsiteY4" fmla="*/ 4305 h 1426919"/>
              <a:gd name="connsiteX5" fmla="*/ 7044196 w 7248472"/>
              <a:gd name="connsiteY5" fmla="*/ 130874 h 1426919"/>
              <a:gd name="connsiteX6" fmla="*/ 6982203 w 7248472"/>
              <a:gd name="connsiteY6" fmla="*/ 611322 h 1426919"/>
              <a:gd name="connsiteX7" fmla="*/ 5604144 w 7248472"/>
              <a:gd name="connsiteY7" fmla="*/ 613905 h 1426919"/>
              <a:gd name="connsiteX8" fmla="*/ 3619070 w 7248472"/>
              <a:gd name="connsiteY8" fmla="*/ 1045274 h 1426919"/>
              <a:gd name="connsiteX9" fmla="*/ 1717945 w 7248472"/>
              <a:gd name="connsiteY9" fmla="*/ 1299706 h 1426919"/>
              <a:gd name="connsiteX10" fmla="*/ 270145 w 7248472"/>
              <a:gd name="connsiteY10" fmla="*/ 1223506 h 1426919"/>
              <a:gd name="connsiteX11" fmla="*/ 346344 w 7248472"/>
              <a:gd name="connsiteY11" fmla="*/ 766306 h 1426919"/>
              <a:gd name="connsiteX0" fmla="*/ 346344 w 7248472"/>
              <a:gd name="connsiteY0" fmla="*/ 690106 h 1426919"/>
              <a:gd name="connsiteX1" fmla="*/ 2348209 w 7248472"/>
              <a:gd name="connsiteY1" fmla="*/ 719810 h 1426919"/>
              <a:gd name="connsiteX2" fmla="*/ 3165745 w 7248472"/>
              <a:gd name="connsiteY2" fmla="*/ 613906 h 1426919"/>
              <a:gd name="connsiteX3" fmla="*/ 4308744 w 7248472"/>
              <a:gd name="connsiteY3" fmla="*/ 156705 h 1426919"/>
              <a:gd name="connsiteX4" fmla="*/ 5756544 w 7248472"/>
              <a:gd name="connsiteY4" fmla="*/ 4305 h 1426919"/>
              <a:gd name="connsiteX5" fmla="*/ 7044196 w 7248472"/>
              <a:gd name="connsiteY5" fmla="*/ 130874 h 1426919"/>
              <a:gd name="connsiteX6" fmla="*/ 6982203 w 7248472"/>
              <a:gd name="connsiteY6" fmla="*/ 611322 h 1426919"/>
              <a:gd name="connsiteX7" fmla="*/ 5604144 w 7248472"/>
              <a:gd name="connsiteY7" fmla="*/ 613905 h 1426919"/>
              <a:gd name="connsiteX8" fmla="*/ 3619070 w 7248472"/>
              <a:gd name="connsiteY8" fmla="*/ 1045274 h 1426919"/>
              <a:gd name="connsiteX9" fmla="*/ 1717945 w 7248472"/>
              <a:gd name="connsiteY9" fmla="*/ 1299706 h 1426919"/>
              <a:gd name="connsiteX10" fmla="*/ 270145 w 7248472"/>
              <a:gd name="connsiteY10" fmla="*/ 1223506 h 1426919"/>
              <a:gd name="connsiteX11" fmla="*/ 346344 w 7248472"/>
              <a:gd name="connsiteY11" fmla="*/ 690106 h 1426919"/>
              <a:gd name="connsiteX0" fmla="*/ 333644 w 7235772"/>
              <a:gd name="connsiteY0" fmla="*/ 690106 h 1426919"/>
              <a:gd name="connsiteX1" fmla="*/ 2335509 w 7235772"/>
              <a:gd name="connsiteY1" fmla="*/ 719810 h 1426919"/>
              <a:gd name="connsiteX2" fmla="*/ 3153045 w 7235772"/>
              <a:gd name="connsiteY2" fmla="*/ 613906 h 1426919"/>
              <a:gd name="connsiteX3" fmla="*/ 4296044 w 7235772"/>
              <a:gd name="connsiteY3" fmla="*/ 156705 h 1426919"/>
              <a:gd name="connsiteX4" fmla="*/ 5743844 w 7235772"/>
              <a:gd name="connsiteY4" fmla="*/ 4305 h 1426919"/>
              <a:gd name="connsiteX5" fmla="*/ 7031496 w 7235772"/>
              <a:gd name="connsiteY5" fmla="*/ 130874 h 1426919"/>
              <a:gd name="connsiteX6" fmla="*/ 6969503 w 7235772"/>
              <a:gd name="connsiteY6" fmla="*/ 611322 h 1426919"/>
              <a:gd name="connsiteX7" fmla="*/ 5591444 w 7235772"/>
              <a:gd name="connsiteY7" fmla="*/ 613905 h 1426919"/>
              <a:gd name="connsiteX8" fmla="*/ 3606370 w 7235772"/>
              <a:gd name="connsiteY8" fmla="*/ 1045274 h 1426919"/>
              <a:gd name="connsiteX9" fmla="*/ 1705245 w 7235772"/>
              <a:gd name="connsiteY9" fmla="*/ 1299706 h 1426919"/>
              <a:gd name="connsiteX10" fmla="*/ 333644 w 7235772"/>
              <a:gd name="connsiteY10" fmla="*/ 1147306 h 1426919"/>
              <a:gd name="connsiteX11" fmla="*/ 333644 w 7235772"/>
              <a:gd name="connsiteY11" fmla="*/ 690106 h 1426919"/>
              <a:gd name="connsiteX0" fmla="*/ 346344 w 7248472"/>
              <a:gd name="connsiteY0" fmla="*/ 690106 h 1426919"/>
              <a:gd name="connsiteX1" fmla="*/ 2348209 w 7248472"/>
              <a:gd name="connsiteY1" fmla="*/ 719810 h 1426919"/>
              <a:gd name="connsiteX2" fmla="*/ 3165745 w 7248472"/>
              <a:gd name="connsiteY2" fmla="*/ 613906 h 1426919"/>
              <a:gd name="connsiteX3" fmla="*/ 4308744 w 7248472"/>
              <a:gd name="connsiteY3" fmla="*/ 156705 h 1426919"/>
              <a:gd name="connsiteX4" fmla="*/ 5756544 w 7248472"/>
              <a:gd name="connsiteY4" fmla="*/ 4305 h 1426919"/>
              <a:gd name="connsiteX5" fmla="*/ 7044196 w 7248472"/>
              <a:gd name="connsiteY5" fmla="*/ 130874 h 1426919"/>
              <a:gd name="connsiteX6" fmla="*/ 6982203 w 7248472"/>
              <a:gd name="connsiteY6" fmla="*/ 611322 h 1426919"/>
              <a:gd name="connsiteX7" fmla="*/ 5604144 w 7248472"/>
              <a:gd name="connsiteY7" fmla="*/ 613905 h 1426919"/>
              <a:gd name="connsiteX8" fmla="*/ 3619070 w 7248472"/>
              <a:gd name="connsiteY8" fmla="*/ 1045274 h 1426919"/>
              <a:gd name="connsiteX9" fmla="*/ 1717945 w 7248472"/>
              <a:gd name="connsiteY9" fmla="*/ 1299706 h 1426919"/>
              <a:gd name="connsiteX10" fmla="*/ 270144 w 7248472"/>
              <a:gd name="connsiteY10" fmla="*/ 1147306 h 1426919"/>
              <a:gd name="connsiteX11" fmla="*/ 346344 w 7248472"/>
              <a:gd name="connsiteY11" fmla="*/ 690106 h 14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48472" h="1426919">
                <a:moveTo>
                  <a:pt x="346344" y="690106"/>
                </a:moveTo>
                <a:cubicBezTo>
                  <a:pt x="692688" y="618857"/>
                  <a:pt x="1878309" y="732510"/>
                  <a:pt x="2348209" y="719810"/>
                </a:cubicBezTo>
                <a:cubicBezTo>
                  <a:pt x="2818109" y="707110"/>
                  <a:pt x="2876443" y="804621"/>
                  <a:pt x="3165745" y="613906"/>
                </a:cubicBezTo>
                <a:cubicBezTo>
                  <a:pt x="3455047" y="423191"/>
                  <a:pt x="3876944" y="258305"/>
                  <a:pt x="4308744" y="156705"/>
                </a:cubicBezTo>
                <a:cubicBezTo>
                  <a:pt x="4740544" y="55105"/>
                  <a:pt x="5300635" y="8610"/>
                  <a:pt x="5756544" y="4305"/>
                </a:cubicBezTo>
                <a:cubicBezTo>
                  <a:pt x="6212453" y="0"/>
                  <a:pt x="6839920" y="29705"/>
                  <a:pt x="7044196" y="130874"/>
                </a:cubicBezTo>
                <a:cubicBezTo>
                  <a:pt x="7248472" y="232043"/>
                  <a:pt x="7222212" y="530817"/>
                  <a:pt x="6982203" y="611322"/>
                </a:cubicBezTo>
                <a:cubicBezTo>
                  <a:pt x="6742194" y="691827"/>
                  <a:pt x="6127212" y="646194"/>
                  <a:pt x="5604144" y="613905"/>
                </a:cubicBezTo>
                <a:cubicBezTo>
                  <a:pt x="5078493" y="622945"/>
                  <a:pt x="4211714" y="441741"/>
                  <a:pt x="3619070" y="1045274"/>
                </a:cubicBezTo>
                <a:cubicBezTo>
                  <a:pt x="3085025" y="1426919"/>
                  <a:pt x="2276099" y="1282701"/>
                  <a:pt x="1717945" y="1299706"/>
                </a:cubicBezTo>
                <a:cubicBezTo>
                  <a:pt x="1159791" y="1316711"/>
                  <a:pt x="498744" y="1248906"/>
                  <a:pt x="270144" y="1147306"/>
                </a:cubicBezTo>
                <a:cubicBezTo>
                  <a:pt x="41544" y="1045706"/>
                  <a:pt x="0" y="761355"/>
                  <a:pt x="346344" y="690106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37961" y="1688068"/>
            <a:ext cx="76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Fringe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42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/>
              <a:t>search strategy </a:t>
            </a:r>
            <a:r>
              <a:rPr lang="en-US" sz="2400" dirty="0"/>
              <a:t>is defined by picking the order of node expansion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Strategies are evaluated along the following dimensions: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Completeness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does it always find a solution if one exists?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Optimality: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does it always find a least-cost solution?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Time </a:t>
            </a:r>
            <a:r>
              <a:rPr lang="en-US" sz="2000" b="1" dirty="0">
                <a:solidFill>
                  <a:srgbClr val="FF0000"/>
                </a:solidFill>
              </a:rPr>
              <a:t>complexity:</a:t>
            </a:r>
            <a:r>
              <a:rPr lang="en-US" sz="2000" b="1" dirty="0"/>
              <a:t> </a:t>
            </a:r>
            <a:r>
              <a:rPr lang="en-US" sz="2000" dirty="0"/>
              <a:t>number of nodes generated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Space </a:t>
            </a:r>
            <a:r>
              <a:rPr lang="en-US" sz="2000" b="1" dirty="0">
                <a:solidFill>
                  <a:srgbClr val="FF0000"/>
                </a:solidFill>
              </a:rPr>
              <a:t>complexity: </a:t>
            </a:r>
            <a:r>
              <a:rPr lang="en-US" sz="2000" dirty="0"/>
              <a:t>maximum number of nodes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Time </a:t>
            </a:r>
            <a:r>
              <a:rPr lang="en-US" sz="2400" dirty="0"/>
              <a:t>and space complexity are measured in terms of 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b:</a:t>
            </a:r>
            <a:r>
              <a:rPr lang="en-US" sz="2000" dirty="0"/>
              <a:t> maximum branching factor of the search tree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d: </a:t>
            </a:r>
            <a:r>
              <a:rPr lang="en-US" sz="2000" dirty="0"/>
              <a:t>depth of the least-cost solution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m</a:t>
            </a:r>
            <a:r>
              <a:rPr lang="en-US" sz="2000" dirty="0"/>
              <a:t>: maximum </a:t>
            </a:r>
            <a:r>
              <a:rPr lang="en-US" sz="2000" dirty="0" smtClean="0"/>
              <a:t>length of any path in the </a:t>
            </a:r>
            <a:r>
              <a:rPr lang="en-US" sz="2000" dirty="0"/>
              <a:t>state space (may </a:t>
            </a:r>
            <a:r>
              <a:rPr lang="en-US" sz="2000" dirty="0" smtClean="0"/>
              <a:t>be infinite)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82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Uninformed search strategies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Uninformed</a:t>
            </a:r>
            <a:r>
              <a:rPr lang="en-US" dirty="0"/>
              <a:t> search strategies use only the information available in the problem </a:t>
            </a:r>
            <a:r>
              <a:rPr lang="en-US" dirty="0" smtClean="0"/>
              <a:t>definition</a:t>
            </a:r>
          </a:p>
          <a:p>
            <a:endParaRPr lang="en-US" dirty="0"/>
          </a:p>
          <a:p>
            <a:r>
              <a:rPr lang="en-US" dirty="0"/>
              <a:t>Breadth-first </a:t>
            </a:r>
            <a:r>
              <a:rPr lang="en-US" dirty="0" smtClean="0"/>
              <a:t>search</a:t>
            </a:r>
            <a:endParaRPr lang="en-US" dirty="0"/>
          </a:p>
          <a:p>
            <a:r>
              <a:rPr lang="en-US" dirty="0" smtClean="0"/>
              <a:t>Depth-first search</a:t>
            </a:r>
            <a:endParaRPr lang="en-US" dirty="0"/>
          </a:p>
          <a:p>
            <a:r>
              <a:rPr lang="en-US" dirty="0" smtClean="0"/>
              <a:t>Iterative </a:t>
            </a:r>
            <a:r>
              <a:rPr lang="en-US" dirty="0"/>
              <a:t>deepening </a:t>
            </a:r>
            <a:r>
              <a:rPr lang="en-US" dirty="0" smtClean="0"/>
              <a:t>search</a:t>
            </a:r>
          </a:p>
          <a:p>
            <a:r>
              <a:rPr lang="en-US" dirty="0"/>
              <a:t>Uniform-cost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is a FIFO queue, i.e., new successors go at </a:t>
            </a:r>
            <a:r>
              <a:rPr lang="en-US" dirty="0" smtClean="0"/>
              <a:t>end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9" name="Straight Arrow Connector 8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3810000" y="3733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We will consider the problem of designing </a:t>
            </a:r>
            <a:r>
              <a:rPr lang="en-US" sz="2800" b="1" dirty="0" smtClean="0">
                <a:solidFill>
                  <a:srgbClr val="FF0000"/>
                </a:solidFill>
              </a:rPr>
              <a:t>goal-based agents</a:t>
            </a:r>
            <a:r>
              <a:rPr lang="en-US" sz="2800" dirty="0" smtClean="0"/>
              <a:t> in </a:t>
            </a:r>
            <a:r>
              <a:rPr lang="en-US" sz="2800" b="1" dirty="0" smtClean="0">
                <a:solidFill>
                  <a:srgbClr val="FF0000"/>
                </a:solidFill>
              </a:rPr>
              <a:t>fully observable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deterministic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discrete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known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environments 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solution is a fixed sequence of actions</a:t>
            </a:r>
          </a:p>
          <a:p>
            <a:pPr lvl="1"/>
            <a:r>
              <a:rPr lang="en-US" sz="2400" dirty="0" smtClean="0"/>
              <a:t>Search is the process of looking for the sequence of actions that reaches the goal</a:t>
            </a:r>
          </a:p>
          <a:p>
            <a:pPr lvl="1"/>
            <a:r>
              <a:rPr lang="en-US" sz="2400" dirty="0" smtClean="0"/>
              <a:t>Once the agent begins executing the search solution, it can ignore its percepts (</a:t>
            </a:r>
            <a:r>
              <a:rPr lang="en-US" sz="2400" b="1" dirty="0" smtClean="0"/>
              <a:t>open-loop system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9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is a FIFO queue, i.e., new successors go at </a:t>
            </a:r>
            <a:r>
              <a:rPr lang="en-US" dirty="0" smtClean="0"/>
              <a:t>end</a:t>
            </a:r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9" name="Straight Arrow Connector 8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2133600" y="48006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is a FIFO queue, i.e., new successors go at </a:t>
            </a:r>
            <a:r>
              <a:rPr lang="en-US" dirty="0" smtClean="0"/>
              <a:t>end</a:t>
            </a:r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9" name="Straight Arrow Connector 8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2133600" y="48006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is a FIFO queue, i.e., new successors go at </a:t>
            </a:r>
            <a:r>
              <a:rPr lang="en-US" dirty="0" smtClean="0"/>
              <a:t>end</a:t>
            </a:r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9" name="Straight Arrow Connector 8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5486400" y="4876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is a FIFO queue, i.e., new successors go </a:t>
            </a:r>
            <a:r>
              <a:rPr lang="en-US" dirty="0" smtClean="0"/>
              <a:t>at end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Fringe: [A] -&gt; [</a:t>
            </a:r>
            <a:r>
              <a:rPr lang="en-US" dirty="0" err="1" smtClean="0"/>
              <a:t>B,C</a:t>
            </a:r>
            <a:r>
              <a:rPr lang="en-US" dirty="0" smtClean="0"/>
              <a:t>]-&gt; [</a:t>
            </a:r>
            <a:r>
              <a:rPr lang="en-US" dirty="0" err="1" smtClean="0"/>
              <a:t>C,D,E</a:t>
            </a:r>
            <a:r>
              <a:rPr lang="en-US" dirty="0" smtClean="0"/>
              <a:t>]-&gt;[</a:t>
            </a:r>
            <a:r>
              <a:rPr lang="en-US" dirty="0" err="1" smtClean="0"/>
              <a:t>D,E,F,G</a:t>
            </a:r>
            <a:r>
              <a:rPr lang="en-US" dirty="0" smtClean="0"/>
              <a:t>]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, the order is </a:t>
            </a:r>
            <a:r>
              <a:rPr lang="en-US" dirty="0" err="1" smtClean="0"/>
              <a:t>A,B,C,D,E,F,G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OR:</a:t>
            </a:r>
            <a:r>
              <a:rPr lang="en-US" dirty="0" smtClean="0"/>
              <a:t> </a:t>
            </a:r>
            <a:r>
              <a:rPr lang="en-US" dirty="0" err="1" smtClean="0"/>
              <a:t>A,C,B,G,F,E,D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b="1" dirty="0" smtClean="0">
                <a:solidFill>
                  <a:srgbClr val="C00000"/>
                </a:solidFill>
              </a:rPr>
              <a:t>:….</a:t>
            </a:r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2942212" y="2927163"/>
            <a:ext cx="6132555" cy="2406837"/>
            <a:chOff x="2590800" y="3460563"/>
            <a:chExt cx="4191000" cy="1644837"/>
          </a:xfrm>
        </p:grpSpPr>
        <p:cxnSp>
          <p:nvCxnSpPr>
            <p:cNvPr id="9" name="Straight Arrow Connector 8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8247774" y="4887998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breadth-first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C0099"/>
                </a:solidFill>
              </a:rPr>
              <a:t>Complete? 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Yes </a:t>
            </a:r>
            <a:r>
              <a:rPr lang="en-US" sz="2400" dirty="0"/>
              <a:t>(if </a:t>
            </a:r>
            <a:r>
              <a:rPr lang="en-US" sz="2400" dirty="0" smtClean="0"/>
              <a:t>branching factor 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is finite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Optimal?</a:t>
            </a:r>
            <a:r>
              <a:rPr lang="en-US" sz="2800" b="1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Yes – if cost = 1 per step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Time</a:t>
            </a:r>
            <a:r>
              <a:rPr lang="en-US" sz="2800" b="1" dirty="0">
                <a:solidFill>
                  <a:srgbClr val="CC0099"/>
                </a:solidFill>
              </a:rPr>
              <a:t>?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Number of nodes in a </a:t>
            </a:r>
            <a:r>
              <a:rPr lang="en-US" sz="2400" i="1" dirty="0" smtClean="0"/>
              <a:t>b</a:t>
            </a:r>
            <a:r>
              <a:rPr lang="en-US" sz="2400" dirty="0" smtClean="0"/>
              <a:t>-</a:t>
            </a:r>
            <a:r>
              <a:rPr lang="en-US" sz="2400" dirty="0" err="1" smtClean="0"/>
              <a:t>ary</a:t>
            </a:r>
            <a:r>
              <a:rPr lang="en-US" sz="2400" dirty="0" smtClean="0"/>
              <a:t> tree of depth </a:t>
            </a:r>
            <a:r>
              <a:rPr lang="en-US" sz="2400" i="1" dirty="0" smtClean="0"/>
              <a:t>d</a:t>
            </a:r>
            <a:r>
              <a:rPr lang="en-US" sz="2400" dirty="0" smtClean="0"/>
              <a:t>: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</a:t>
            </a:r>
            <a:r>
              <a:rPr lang="en-US" sz="2400" i="1" baseline="30000" dirty="0" err="1" smtClean="0"/>
              <a:t>d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(</a:t>
            </a:r>
            <a:r>
              <a:rPr lang="en-US" sz="2400" i="1" dirty="0" smtClean="0"/>
              <a:t>d</a:t>
            </a:r>
            <a:r>
              <a:rPr lang="en-US" sz="2400" dirty="0" smtClean="0"/>
              <a:t> is the depth of the optimal solution)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C0099"/>
                </a:solidFill>
              </a:rPr>
              <a:t>Space?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</a:t>
            </a:r>
            <a:r>
              <a:rPr lang="en-US" sz="2400" i="1" baseline="30000" dirty="0" err="1" smtClean="0"/>
              <a:t>d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Space is the bigger problem (more than time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9" name="Straight Arrow Connector 8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3810000" y="3733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23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2133600" y="48006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2133600" y="48006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838200" y="5638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838200" y="5638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Initial state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Actions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hat is the result of </a:t>
            </a:r>
            <a:br>
              <a:rPr lang="en-US" sz="2000" dirty="0" smtClean="0"/>
            </a:br>
            <a:r>
              <a:rPr lang="en-US" sz="2000" dirty="0" smtClean="0"/>
              <a:t>performing a given action </a:t>
            </a:r>
            <a:br>
              <a:rPr lang="en-US" sz="2000" dirty="0" smtClean="0"/>
            </a:br>
            <a:r>
              <a:rPr lang="en-US" sz="2000" dirty="0" smtClean="0"/>
              <a:t>in a given state?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 smtClean="0"/>
              <a:t>Assume that it is a sum of </a:t>
            </a:r>
            <a:br>
              <a:rPr lang="en-US" sz="2000" dirty="0" smtClean="0"/>
            </a:br>
            <a:r>
              <a:rPr lang="en-US" sz="2000" dirty="0" smtClean="0"/>
              <a:t>nonnegative </a:t>
            </a:r>
            <a:r>
              <a:rPr lang="en-US" sz="2000" i="1" dirty="0" smtClean="0"/>
              <a:t>step costs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C0099"/>
                </a:solidFill>
              </a:rPr>
              <a:t>optimal solution </a:t>
            </a:r>
            <a:r>
              <a:rPr lang="en-US" sz="2400" dirty="0" smtClean="0"/>
              <a:t>is the sequence of actions that gives the lowest path cost for reaching the goal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5040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1371600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state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7728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6297" y="457200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Goal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state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352800" y="5638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3352800" y="5638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  <a:endParaRPr lang="en-US" sz="2400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733800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5410200" y="48768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18473" y="111623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</a:t>
            </a:r>
            <a:r>
              <a:rPr lang="en-US" sz="2400" dirty="0" smtClean="0"/>
              <a:t>front</a:t>
            </a:r>
          </a:p>
          <a:p>
            <a:pPr marL="457200" lvl="1" indent="0">
              <a:buNone/>
            </a:pPr>
            <a:r>
              <a:rPr lang="en-US" sz="2400" dirty="0"/>
              <a:t>Fringe: [A] -&gt; [</a:t>
            </a:r>
            <a:r>
              <a:rPr lang="en-US" sz="2400" dirty="0" err="1"/>
              <a:t>B,C</a:t>
            </a:r>
            <a:r>
              <a:rPr lang="en-US" sz="2400" dirty="0"/>
              <a:t>]-&gt; </a:t>
            </a:r>
            <a:r>
              <a:rPr lang="en-US" sz="2400" dirty="0" smtClean="0"/>
              <a:t>[</a:t>
            </a:r>
            <a:r>
              <a:rPr lang="en-US" sz="2400" dirty="0" err="1" smtClean="0"/>
              <a:t>D,E,C</a:t>
            </a:r>
            <a:r>
              <a:rPr lang="en-US" sz="2400" dirty="0" smtClean="0"/>
              <a:t>]-&gt;[</a:t>
            </a:r>
            <a:r>
              <a:rPr lang="en-US" sz="2400" dirty="0" err="1" smtClean="0"/>
              <a:t>E,C</a:t>
            </a:r>
            <a:r>
              <a:rPr lang="en-US" sz="2400" dirty="0" smtClean="0"/>
              <a:t>]-&gt;[C]-&gt;[</a:t>
            </a:r>
            <a:r>
              <a:rPr lang="en-US" sz="2400" dirty="0" err="1" smtClean="0"/>
              <a:t>F,G</a:t>
            </a:r>
            <a:r>
              <a:rPr lang="en-US" sz="2400" dirty="0" smtClean="0"/>
              <a:t>]-&gt;[G],[]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So </a:t>
            </a:r>
            <a:r>
              <a:rPr lang="en-US" sz="2400" dirty="0"/>
              <a:t>, the order is </a:t>
            </a:r>
            <a:r>
              <a:rPr lang="en-US" sz="2400" dirty="0" err="1" smtClean="0"/>
              <a:t>A,B,D,E,C,F,G</a:t>
            </a:r>
            <a:r>
              <a:rPr lang="en-US" sz="2400" dirty="0" smtClean="0"/>
              <a:t>] </a:t>
            </a:r>
            <a:r>
              <a:rPr lang="en-US" sz="2400" b="1" dirty="0">
                <a:solidFill>
                  <a:srgbClr val="C00000"/>
                </a:solidFill>
              </a:rPr>
              <a:t>OR:</a:t>
            </a:r>
            <a:r>
              <a:rPr lang="en-US" sz="2400" dirty="0"/>
              <a:t> </a:t>
            </a:r>
            <a:r>
              <a:rPr lang="en-US" sz="2400" dirty="0" err="1" smtClean="0"/>
              <a:t>A,C,G,F,B,E,D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OR:….</a:t>
            </a:r>
            <a:endParaRPr lang="en-US" sz="2400" dirty="0"/>
          </a:p>
          <a:p>
            <a:pPr lvl="1"/>
            <a:r>
              <a:rPr lang="en-US" sz="2400" dirty="0" smtClean="0"/>
              <a:t>[visit all subtree once its root is visited]</a:t>
            </a:r>
            <a:endParaRPr lang="en-US" sz="2400" dirty="0"/>
          </a:p>
        </p:txBody>
      </p:sp>
      <p:grpSp>
        <p:nvGrpSpPr>
          <p:cNvPr id="2" name="Group 32"/>
          <p:cNvGrpSpPr/>
          <p:nvPr/>
        </p:nvGrpSpPr>
        <p:grpSpPr>
          <a:xfrm>
            <a:off x="1411245" y="3960115"/>
            <a:ext cx="6132555" cy="2406837"/>
            <a:chOff x="2590800" y="3460563"/>
            <a:chExt cx="4191000" cy="1644837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3733801" y="3720726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72000" y="3460563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90800" y="4800600"/>
              <a:ext cx="304800" cy="304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 flipV="1">
              <a:off x="4800597" y="3733800"/>
              <a:ext cx="914403" cy="54647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8956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53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52578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 flipV="1">
              <a:off x="3657593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429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H="1" flipV="1">
              <a:off x="5867401" y="4419600"/>
              <a:ext cx="609607" cy="381001"/>
            </a:xfrm>
            <a:prstGeom prst="straightConnector1">
              <a:avLst/>
            </a:prstGeom>
            <a:ln w="254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15000" y="42672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4800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5569289" y="51816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depth-first search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Complete?</a:t>
            </a:r>
            <a:endParaRPr lang="en-US" sz="2800" dirty="0" smtClean="0"/>
          </a:p>
          <a:p>
            <a:pPr lvl="1">
              <a:buNone/>
            </a:pPr>
            <a:r>
              <a:rPr lang="en-US" sz="2400" dirty="0"/>
              <a:t>F</a:t>
            </a:r>
            <a:r>
              <a:rPr lang="en-US" sz="2400" dirty="0" smtClean="0"/>
              <a:t>ails </a:t>
            </a:r>
            <a:r>
              <a:rPr lang="en-US" sz="2400" dirty="0"/>
              <a:t>in infinite-depth spaces, spaces with loops</a:t>
            </a:r>
          </a:p>
          <a:p>
            <a:pPr lvl="1">
              <a:buNone/>
            </a:pPr>
            <a:r>
              <a:rPr lang="en-US" sz="2400" dirty="0"/>
              <a:t>Modify to avoid repeated states along </a:t>
            </a:r>
            <a:r>
              <a:rPr lang="en-US" sz="2400" dirty="0" smtClean="0"/>
              <a:t>path</a:t>
            </a:r>
            <a:endParaRPr lang="en-US" sz="2400" dirty="0"/>
          </a:p>
          <a:p>
            <a:pPr lvl="2">
              <a:buFont typeface="Wingdings" pitchFamily="2" charset="2"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complete in finite </a:t>
            </a:r>
            <a:r>
              <a:rPr lang="en-US" sz="2000" dirty="0" smtClean="0"/>
              <a:t>spaces</a:t>
            </a:r>
            <a:endParaRPr lang="en-US" sz="2000" dirty="0"/>
          </a:p>
          <a:p>
            <a:r>
              <a:rPr lang="en-US" sz="2800" b="1" dirty="0" smtClean="0">
                <a:solidFill>
                  <a:srgbClr val="CC0099"/>
                </a:solidFill>
              </a:rPr>
              <a:t>Optimal?</a:t>
            </a:r>
            <a:endParaRPr lang="en-US" sz="2800" b="1" dirty="0" smtClean="0"/>
          </a:p>
          <a:p>
            <a:pPr lvl="1">
              <a:buNone/>
            </a:pPr>
            <a:r>
              <a:rPr lang="en-US" sz="2400" dirty="0" smtClean="0"/>
              <a:t>No – returns the first solution it finds</a:t>
            </a:r>
          </a:p>
          <a:p>
            <a:r>
              <a:rPr lang="en-US" sz="2800" b="1" dirty="0" smtClean="0">
                <a:solidFill>
                  <a:srgbClr val="CC0099"/>
                </a:solidFill>
              </a:rPr>
              <a:t>Time</a:t>
            </a:r>
            <a:r>
              <a:rPr lang="en-US" sz="2800" b="1" dirty="0">
                <a:solidFill>
                  <a:srgbClr val="CC0099"/>
                </a:solidFill>
              </a:rPr>
              <a:t>?</a:t>
            </a:r>
            <a:r>
              <a:rPr lang="en-US" sz="2800" dirty="0"/>
              <a:t> </a:t>
            </a:r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Could be the time to reach a solution at maximum depth </a:t>
            </a:r>
            <a:r>
              <a:rPr lang="en-US" sz="2400" i="1" dirty="0" smtClean="0"/>
              <a:t>m: 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</a:t>
            </a:r>
            <a:r>
              <a:rPr lang="en-US" sz="2400" i="1" baseline="30000" dirty="0" err="1" smtClean="0"/>
              <a:t>m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sz="2400" dirty="0"/>
              <a:t>T</a:t>
            </a:r>
            <a:r>
              <a:rPr lang="en-US" sz="2400" dirty="0" smtClean="0"/>
              <a:t>errible </a:t>
            </a:r>
            <a:r>
              <a:rPr lang="en-US" sz="2400" dirty="0"/>
              <a:t>if </a:t>
            </a:r>
            <a:r>
              <a:rPr lang="en-US" sz="2400" i="1" dirty="0"/>
              <a:t>m</a:t>
            </a:r>
            <a:r>
              <a:rPr lang="en-US" sz="2400" dirty="0"/>
              <a:t> is much larger than </a:t>
            </a:r>
            <a:r>
              <a:rPr lang="en-US" sz="2400" i="1" dirty="0"/>
              <a:t>d</a:t>
            </a:r>
          </a:p>
          <a:p>
            <a:pPr lvl="1">
              <a:buNone/>
            </a:pPr>
            <a:r>
              <a:rPr lang="en-US" sz="2400" dirty="0" smtClean="0"/>
              <a:t>But </a:t>
            </a:r>
            <a:r>
              <a:rPr lang="en-US" sz="2400" dirty="0"/>
              <a:t>if </a:t>
            </a:r>
            <a:r>
              <a:rPr lang="en-US" sz="2400" dirty="0" smtClean="0"/>
              <a:t>there are lots of solutions, </a:t>
            </a:r>
            <a:r>
              <a:rPr lang="en-US" sz="2400" dirty="0"/>
              <a:t>may be much faster than </a:t>
            </a:r>
            <a:r>
              <a:rPr lang="en-US" sz="2400" dirty="0" smtClean="0"/>
              <a:t>BFS</a:t>
            </a:r>
            <a:endParaRPr lang="en-US" sz="2400" dirty="0"/>
          </a:p>
          <a:p>
            <a:r>
              <a:rPr lang="en-US" sz="2800" b="1" dirty="0">
                <a:solidFill>
                  <a:srgbClr val="CC0099"/>
                </a:solidFill>
              </a:rPr>
              <a:t>Space?</a:t>
            </a:r>
            <a:r>
              <a:rPr lang="en-US" sz="2800" dirty="0"/>
              <a:t> </a:t>
            </a:r>
            <a:endParaRPr lang="en-US" sz="2800" dirty="0" smtClean="0"/>
          </a:p>
          <a:p>
            <a:pPr lvl="1">
              <a:buNone/>
            </a:pP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bm</a:t>
            </a:r>
            <a:r>
              <a:rPr lang="en-US" sz="2400" dirty="0"/>
              <a:t>)</a:t>
            </a:r>
            <a:r>
              <a:rPr lang="en-US" sz="2400" i="1" dirty="0"/>
              <a:t>, </a:t>
            </a:r>
            <a:r>
              <a:rPr lang="en-US" sz="2400" dirty="0"/>
              <a:t>i.e., linear space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DFS as a subroutine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the root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a DFS searching for a path of length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there is no path of length 1, do a DFS searching for a path of length 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there is no path of length 2, do a DFS searching for a path of length 3…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pic>
        <p:nvPicPr>
          <p:cNvPr id="48132" name="Picture 4" descr="ids-progress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57350"/>
            <a:ext cx="76200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pic>
        <p:nvPicPr>
          <p:cNvPr id="49156" name="Picture 4" descr="ids-progress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38300"/>
            <a:ext cx="7620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pic>
        <p:nvPicPr>
          <p:cNvPr id="50180" name="Picture 4" descr="ids-progress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52588"/>
            <a:ext cx="76200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Iterative deepening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pic>
        <p:nvPicPr>
          <p:cNvPr id="51204" name="Picture 4" descr="ids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57350"/>
            <a:ext cx="7620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Example: Romania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32037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000" dirty="0" smtClean="0"/>
              <a:t>Arad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o from one city to another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f you go from city A to </a:t>
            </a:r>
            <a:br>
              <a:rPr lang="en-US" sz="2000" dirty="0" smtClean="0"/>
            </a:br>
            <a:r>
              <a:rPr lang="en-US" sz="2000" dirty="0" smtClean="0"/>
              <a:t>city B, you end up in city B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Goal state</a:t>
            </a:r>
          </a:p>
          <a:p>
            <a:pPr lvl="1"/>
            <a:r>
              <a:rPr lang="en-US" sz="2000" dirty="0" smtClean="0"/>
              <a:t>Bucharest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um of edge costs</a:t>
            </a:r>
            <a:endParaRPr lang="en-US" sz="2000" dirty="0"/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3657600"/>
            <a:ext cx="4691595" cy="2819400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341437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vacation in Romania; currently in Arad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396" y="1447800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C635-ED87-4EB8-96CC-2F918361B9F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IDS</a:t>
            </a: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304800" y="2057400"/>
          <a:ext cx="860266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4" imgW="8600000" imgH="3971429" progId="Paint.Picture">
                  <p:embed/>
                </p:oleObj>
              </mc:Choice>
              <mc:Fallback>
                <p:oleObj name="Bitmap Image" r:id="rId4" imgW="8600000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602663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0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D164C90B-8C1F-4D83-8CD5-0A3C569576E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Bidirectional Search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2800" dirty="0"/>
              <a:t>Idea</a:t>
            </a:r>
          </a:p>
          <a:p>
            <a:pPr lvl="1"/>
            <a:r>
              <a:rPr lang="en-US" altLang="en-US" sz="2400" dirty="0"/>
              <a:t>simultaneously search forward from S and backwards from G</a:t>
            </a:r>
          </a:p>
          <a:p>
            <a:pPr lvl="1"/>
            <a:r>
              <a:rPr lang="en-US" altLang="en-US" sz="2400" dirty="0"/>
              <a:t>stop when both “meet in the middle”</a:t>
            </a:r>
          </a:p>
          <a:p>
            <a:pPr lvl="1"/>
            <a:r>
              <a:rPr lang="en-US" altLang="en-US" sz="2400" dirty="0"/>
              <a:t>need to keep track of the intersection of 2 open sets of nodes</a:t>
            </a:r>
          </a:p>
          <a:p>
            <a:r>
              <a:rPr lang="en-US" altLang="en-US" sz="2800" dirty="0"/>
              <a:t>What does searching backwards from G mean</a:t>
            </a:r>
          </a:p>
          <a:p>
            <a:pPr lvl="1"/>
            <a:r>
              <a:rPr lang="en-US" altLang="en-US" sz="2400" dirty="0"/>
              <a:t>need a way to specify the predecessors of </a:t>
            </a:r>
            <a:r>
              <a:rPr lang="en-US" altLang="en-US" sz="2400" dirty="0" smtClean="0"/>
              <a:t>G (may be missing)</a:t>
            </a:r>
            <a:endParaRPr lang="en-US" altLang="en-US" sz="2400" dirty="0"/>
          </a:p>
          <a:p>
            <a:pPr lvl="2"/>
            <a:r>
              <a:rPr lang="en-US" altLang="en-US" sz="2000" dirty="0"/>
              <a:t>this can be difficult, </a:t>
            </a:r>
          </a:p>
          <a:p>
            <a:pPr lvl="2"/>
            <a:r>
              <a:rPr lang="en-US" altLang="en-US" sz="2000" dirty="0"/>
              <a:t>e.g., predecessors of checkmate in chess?</a:t>
            </a:r>
          </a:p>
          <a:p>
            <a:pPr lvl="1"/>
            <a:r>
              <a:rPr lang="en-US" altLang="en-US" sz="2400" dirty="0"/>
              <a:t>what if there are multiple goal states?</a:t>
            </a:r>
          </a:p>
          <a:p>
            <a:pPr lvl="1"/>
            <a:r>
              <a:rPr lang="en-US" altLang="en-US" sz="2400" dirty="0"/>
              <a:t>what if there is only a goal test, no explicit list</a:t>
            </a:r>
            <a:r>
              <a:rPr lang="en-US" altLang="en-US" sz="2400" dirty="0" smtClean="0"/>
              <a:t>?</a:t>
            </a:r>
          </a:p>
          <a:p>
            <a:pPr lvl="1"/>
            <a:r>
              <a:rPr lang="en-US" altLang="en-US" sz="2400" dirty="0" smtClean="0"/>
              <a:t>Conclusion: be careful!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17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FD609DDB-89C7-4CF7-9B62-8D5AB8B846A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Bi-Directional Search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358616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600200"/>
            <a:ext cx="678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Complexity: time and space complexity are: </a:t>
            </a:r>
          </a:p>
        </p:txBody>
      </p:sp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6324600" y="1600200"/>
          <a:ext cx="1143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11430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7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of iterative deepening search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99"/>
                </a:solidFill>
              </a:rPr>
              <a:t>Complete?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Yes</a:t>
            </a:r>
            <a:endParaRPr lang="en-US" dirty="0"/>
          </a:p>
          <a:p>
            <a:r>
              <a:rPr lang="en-US" b="1" dirty="0" smtClean="0">
                <a:solidFill>
                  <a:srgbClr val="CC0099"/>
                </a:solidFill>
              </a:rPr>
              <a:t>Optimal?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Yes, if step cost = 1</a:t>
            </a:r>
          </a:p>
          <a:p>
            <a:r>
              <a:rPr lang="en-US" b="1" dirty="0" smtClean="0">
                <a:solidFill>
                  <a:srgbClr val="CC0099"/>
                </a:solidFill>
              </a:rPr>
              <a:t>Time?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i="1" dirty="0"/>
              <a:t>d</a:t>
            </a:r>
            <a:r>
              <a:rPr lang="en-US" dirty="0"/>
              <a:t>+1)</a:t>
            </a:r>
            <a:r>
              <a:rPr lang="en-US" i="1" dirty="0"/>
              <a:t>b</a:t>
            </a:r>
            <a:r>
              <a:rPr lang="en-US" baseline="30000" dirty="0"/>
              <a:t>0</a:t>
            </a:r>
            <a:r>
              <a:rPr lang="en-US" dirty="0"/>
              <a:t> + </a:t>
            </a:r>
            <a:r>
              <a:rPr lang="en-US" i="1" dirty="0"/>
              <a:t>d b</a:t>
            </a:r>
            <a:r>
              <a:rPr lang="en-US" baseline="30000" dirty="0"/>
              <a:t>1</a:t>
            </a:r>
            <a:r>
              <a:rPr lang="en-US" i="1" dirty="0"/>
              <a:t> + </a:t>
            </a:r>
            <a:r>
              <a:rPr lang="en-US" dirty="0"/>
              <a:t>(</a:t>
            </a:r>
            <a:r>
              <a:rPr lang="en-US" i="1" dirty="0"/>
              <a:t>d-</a:t>
            </a:r>
            <a:r>
              <a:rPr lang="en-US" dirty="0"/>
              <a:t>1)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 + … + </a:t>
            </a:r>
            <a:r>
              <a:rPr lang="en-US" i="1" dirty="0"/>
              <a:t>b</a:t>
            </a:r>
            <a:r>
              <a:rPr lang="en-US" i="1" baseline="30000" dirty="0"/>
              <a:t>d</a:t>
            </a:r>
            <a:r>
              <a:rPr lang="en-US" i="1" dirty="0"/>
              <a:t> = O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i="1" baseline="30000" dirty="0"/>
              <a:t>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>
                <a:solidFill>
                  <a:srgbClr val="CC0099"/>
                </a:solidFill>
              </a:rPr>
              <a:t>Space?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bd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Uniform-cost search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Expand least-cost unexpanded </a:t>
            </a:r>
            <a:r>
              <a:rPr lang="en-US" sz="2400" dirty="0" smtClean="0"/>
              <a:t>node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Implementation: </a:t>
            </a:r>
            <a:r>
              <a:rPr lang="en-US" sz="2400" i="1" dirty="0" smtClean="0"/>
              <a:t>fringe</a:t>
            </a:r>
            <a:r>
              <a:rPr lang="en-US" sz="2400" dirty="0" smtClean="0"/>
              <a:t> is a </a:t>
            </a:r>
            <a:r>
              <a:rPr lang="en-US" sz="2400" dirty="0"/>
              <a:t>queue ordered by path </a:t>
            </a:r>
            <a:r>
              <a:rPr lang="en-US" sz="2400" dirty="0" smtClean="0"/>
              <a:t>cost (priority queue)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Equivalent to breadth-first if step costs all </a:t>
            </a:r>
            <a:r>
              <a:rPr lang="en-US" sz="2400" dirty="0" smtClean="0"/>
              <a:t>equal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u="sng" dirty="0" smtClean="0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Complete</a:t>
            </a:r>
            <a:r>
              <a:rPr lang="en-US" sz="2400" b="1" dirty="0">
                <a:solidFill>
                  <a:srgbClr val="CC0099"/>
                </a:solidFill>
              </a:rPr>
              <a:t>?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Yes</a:t>
            </a:r>
            <a:r>
              <a:rPr lang="en-US" sz="2000" dirty="0"/>
              <a:t>, if step cost </a:t>
            </a:r>
            <a:r>
              <a:rPr lang="en-US" sz="2000" dirty="0" smtClean="0">
                <a:cs typeface="Arial" pitchFamily="34" charset="0"/>
              </a:rPr>
              <a:t>is greater than some positive constant </a:t>
            </a:r>
            <a:r>
              <a:rPr lang="el-GR" sz="2000" i="1" dirty="0" smtClean="0">
                <a:cs typeface="Arial" pitchFamily="34" charset="0"/>
              </a:rPr>
              <a:t>ε</a:t>
            </a:r>
            <a:r>
              <a:rPr lang="en-US" sz="2000" i="1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(we don’t want infinite sequences of steps that have a finite total cost)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Optimal?</a:t>
            </a:r>
            <a:endParaRPr lang="en-US" sz="2400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Yes – nodes expanded in increasing order of path cost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C0099"/>
                </a:solidFill>
              </a:rPr>
              <a:t>Time</a:t>
            </a:r>
            <a:r>
              <a:rPr lang="en-US" sz="2400" b="1" dirty="0">
                <a:solidFill>
                  <a:srgbClr val="CC0099"/>
                </a:solidFill>
              </a:rPr>
              <a:t>?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Number </a:t>
            </a:r>
            <a:r>
              <a:rPr lang="en-US" sz="2000" dirty="0"/>
              <a:t>of nodes with </a:t>
            </a:r>
            <a:r>
              <a:rPr lang="en-US" sz="2000" dirty="0" smtClean="0"/>
              <a:t>path cost</a:t>
            </a:r>
            <a:r>
              <a:rPr lang="en-US" sz="2000" i="1" dirty="0" smtClean="0"/>
              <a:t> </a:t>
            </a:r>
            <a:r>
              <a:rPr lang="en-US" sz="2000" dirty="0">
                <a:cs typeface="Arial" pitchFamily="34" charset="0"/>
              </a:rPr>
              <a:t>≤</a:t>
            </a:r>
            <a:r>
              <a:rPr lang="en-US" sz="2000" dirty="0"/>
              <a:t> cost of optimal </a:t>
            </a:r>
            <a:r>
              <a:rPr lang="en-US" sz="2000" dirty="0" smtClean="0"/>
              <a:t>solution (</a:t>
            </a:r>
            <a:r>
              <a:rPr lang="en-US" sz="2000" i="1" dirty="0"/>
              <a:t>C</a:t>
            </a:r>
            <a:r>
              <a:rPr lang="en-US" sz="2000" dirty="0" smtClean="0"/>
              <a:t>*), </a:t>
            </a: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err="1" smtClean="0"/>
              <a:t>b</a:t>
            </a:r>
            <a:r>
              <a:rPr lang="en-US" sz="2000" i="1" baseline="30000" dirty="0" err="1" smtClean="0"/>
              <a:t>C</a:t>
            </a:r>
            <a:r>
              <a:rPr lang="en-US" sz="2000" i="1" baseline="30000" dirty="0" smtClean="0"/>
              <a:t>*/ </a:t>
            </a:r>
            <a:r>
              <a:rPr lang="el-GR" sz="2000" i="1" baseline="30000" dirty="0" smtClean="0">
                <a:cs typeface="Arial" pitchFamily="34" charset="0"/>
              </a:rPr>
              <a:t>ε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This can be greater than </a:t>
            </a: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smtClean="0"/>
              <a:t>b</a:t>
            </a:r>
            <a:r>
              <a:rPr lang="en-US" sz="2000" i="1" baseline="30000" dirty="0" smtClean="0"/>
              <a:t>d</a:t>
            </a:r>
            <a:r>
              <a:rPr lang="en-US" sz="2000" dirty="0" smtClean="0"/>
              <a:t>): the search can explore long paths consisting of small steps before exploring shorter paths consisting of larger steps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C0099"/>
                </a:solidFill>
              </a:rPr>
              <a:t>Space?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err="1" smtClean="0"/>
              <a:t>b</a:t>
            </a:r>
            <a:r>
              <a:rPr lang="en-US" sz="2000" i="1" baseline="30000" dirty="0" err="1" smtClean="0"/>
              <a:t>C</a:t>
            </a:r>
            <a:r>
              <a:rPr lang="en-US" sz="2000" i="1" baseline="30000" dirty="0"/>
              <a:t>*/ </a:t>
            </a:r>
            <a:r>
              <a:rPr lang="el-GR" sz="2000" i="1" baseline="30000" dirty="0" smtClean="0">
                <a:cs typeface="Arial" pitchFamily="34" charset="0"/>
              </a:rPr>
              <a:t>ε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0174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Uniform-Cost -First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Ins="130174"/>
          <a:lstStyle/>
          <a:p>
            <a:r>
              <a:rPr lang="en-US" smtClean="0"/>
              <a:t>the nodes with the lowest cost are explored first</a:t>
            </a:r>
          </a:p>
          <a:p>
            <a:pPr marL="723900" lvl="1"/>
            <a:r>
              <a:rPr lang="en-US" smtClean="0"/>
              <a:t>similar to BREADTH-FIRST, but with an evaluation of the cost for each reachable node</a:t>
            </a:r>
          </a:p>
          <a:p>
            <a:pPr marL="723900" lvl="1"/>
            <a:r>
              <a:rPr lang="en-US" smtClean="0">
                <a:latin typeface="Arial Italic" pitchFamily="34" charset="0"/>
                <a:cs typeface="Arial Italic" pitchFamily="34" charset="0"/>
                <a:sym typeface="Arial Italic" pitchFamily="34" charset="0"/>
              </a:rPr>
              <a:t>g(n) = </a:t>
            </a:r>
            <a:r>
              <a:rPr lang="en-US" smtClean="0"/>
              <a:t>path cost(n) = sum of individual edge costs to reach the current node</a:t>
            </a:r>
          </a:p>
        </p:txBody>
      </p:sp>
      <p:sp>
        <p:nvSpPr>
          <p:cNvPr id="66566" name="Rectangle 4"/>
          <p:cNvSpPr>
            <a:spLocks/>
          </p:cNvSpPr>
          <p:nvPr/>
        </p:nvSpPr>
        <p:spPr bwMode="auto">
          <a:xfrm>
            <a:off x="533400" y="3736975"/>
            <a:ext cx="7912100" cy="965200"/>
          </a:xfrm>
          <a:prstGeom prst="rect">
            <a:avLst/>
          </a:prstGeom>
          <a:solidFill>
            <a:srgbClr val="0099FF"/>
          </a:solidFill>
          <a:ln w="12700">
            <a:solidFill>
              <a:srgbClr val="000020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function</a:t>
            </a:r>
            <a:r>
              <a:rPr lang="en-US" sz="1800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 UNIFORM-COST-SEARCH(</a:t>
            </a:r>
            <a:r>
              <a:rPr lang="en-US" sz="1800" i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problem</a:t>
            </a:r>
            <a:r>
              <a:rPr lang="en-US" sz="1800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) </a:t>
            </a:r>
            <a:r>
              <a:rPr lang="en-US" sz="1800" b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returns</a:t>
            </a:r>
            <a:r>
              <a:rPr lang="en-US" sz="1800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800" i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solution</a:t>
            </a:r>
          </a:p>
          <a:p>
            <a:pPr marL="39688"/>
            <a:r>
              <a:rPr lang="en-US" sz="1800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	</a:t>
            </a:r>
          </a:p>
          <a:p>
            <a:pPr marL="39688"/>
            <a:r>
              <a:rPr lang="en-US" sz="1800" i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	</a:t>
            </a:r>
            <a:r>
              <a:rPr lang="en-US" sz="1800" b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return </a:t>
            </a:r>
            <a:r>
              <a:rPr lang="en-US" sz="1800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TREE-SEARCH(</a:t>
            </a:r>
            <a:r>
              <a:rPr lang="en-US" sz="1800" i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problem, </a:t>
            </a:r>
            <a:r>
              <a:rPr lang="en-US" sz="1800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COST-FN,</a:t>
            </a:r>
            <a:r>
              <a:rPr lang="en-US" sz="1800" i="1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800">
                <a:solidFill>
                  <a:srgbClr val="000020"/>
                </a:solidFill>
                <a:latin typeface="Courier"/>
                <a:ea typeface="Courier"/>
                <a:cs typeface="Courier"/>
                <a:sym typeface="Courier"/>
              </a:rPr>
              <a:t>FIFO-QUEUE())</a:t>
            </a:r>
          </a:p>
        </p:txBody>
      </p:sp>
      <p:graphicFrame>
        <p:nvGraphicFramePr>
          <p:cNvPr id="9011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66343"/>
              </p:ext>
            </p:extLst>
          </p:nvPr>
        </p:nvGraphicFramePr>
        <p:xfrm>
          <a:off x="533400" y="4876800"/>
          <a:ext cx="4876800" cy="138176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Time Complexity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C*/e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Space Complexity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C*/e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Completeness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yes (finite b, step costs &gt;= 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Optimality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0149" name="Group 37"/>
          <p:cNvGraphicFramePr>
            <a:graphicFrameLocks noGrp="1"/>
          </p:cNvGraphicFramePr>
          <p:nvPr/>
        </p:nvGraphicFramePr>
        <p:xfrm>
          <a:off x="6019800" y="5257800"/>
          <a:ext cx="2514600" cy="85344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branching factor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C*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cost of the optimal solution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20"/>
                          </a:solidFill>
                          <a:effectLst/>
                          <a:latin typeface="Arial" pitchFamily="34" charset="0"/>
                          <a:ea typeface="ヒラギノ角ゴ ProN W3" charset="0"/>
                          <a:cs typeface="ヒラギノ角ゴ ProN W3" charset="0"/>
                          <a:sym typeface="Arial" pitchFamily="34" charset="0"/>
                        </a:rPr>
                        <a:t>minimum cost per action</a:t>
                      </a: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99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/>
          </p:cNvSpPr>
          <p:nvPr/>
        </p:nvSpPr>
        <p:spPr bwMode="auto">
          <a:xfrm>
            <a:off x="0" y="1219200"/>
            <a:ext cx="7620000" cy="5029200"/>
          </a:xfrm>
          <a:prstGeom prst="rect">
            <a:avLst/>
          </a:prstGeom>
          <a:solidFill>
            <a:srgbClr val="00CECE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7772400" cy="655638"/>
          </a:xfrm>
        </p:spPr>
        <p:txBody>
          <a:bodyPr rIns="130174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Uniform-Cost Snapshot</a:t>
            </a:r>
          </a:p>
        </p:txBody>
      </p:sp>
      <p:sp>
        <p:nvSpPr>
          <p:cNvPr id="67590" name="Oval 5"/>
          <p:cNvSpPr>
            <a:spLocks/>
          </p:cNvSpPr>
          <p:nvPr/>
        </p:nvSpPr>
        <p:spPr bwMode="auto">
          <a:xfrm>
            <a:off x="8769350" y="1489075"/>
            <a:ext cx="304800" cy="304800"/>
          </a:xfrm>
          <a:prstGeom prst="ellipse">
            <a:avLst/>
          </a:prstGeom>
          <a:solidFill>
            <a:srgbClr val="00025A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 rot="10800000" flipH="1">
            <a:off x="2209800" y="27432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 rot="10800000" flipH="1">
            <a:off x="1447800" y="37338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 rot="10800000" flipH="1">
            <a:off x="685800" y="47244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>
            <a:off x="3886200" y="1828800"/>
            <a:ext cx="7620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 flipH="1">
            <a:off x="2971800" y="1828800"/>
            <a:ext cx="7620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6" name="Line 11"/>
          <p:cNvSpPr>
            <a:spLocks noChangeShapeType="1"/>
          </p:cNvSpPr>
          <p:nvPr/>
        </p:nvSpPr>
        <p:spPr bwMode="auto">
          <a:xfrm>
            <a:off x="4800600" y="2819400"/>
            <a:ext cx="609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7" name="Line 12"/>
          <p:cNvSpPr>
            <a:spLocks noChangeShapeType="1"/>
          </p:cNvSpPr>
          <p:nvPr/>
        </p:nvSpPr>
        <p:spPr bwMode="auto">
          <a:xfrm>
            <a:off x="5562600" y="3733800"/>
            <a:ext cx="6858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8" name="Line 13"/>
          <p:cNvSpPr>
            <a:spLocks noChangeShapeType="1"/>
          </p:cNvSpPr>
          <p:nvPr/>
        </p:nvSpPr>
        <p:spPr bwMode="auto">
          <a:xfrm>
            <a:off x="6324600" y="4724400"/>
            <a:ext cx="6858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9" name="Line 14"/>
          <p:cNvSpPr>
            <a:spLocks noChangeShapeType="1"/>
          </p:cNvSpPr>
          <p:nvPr/>
        </p:nvSpPr>
        <p:spPr bwMode="auto">
          <a:xfrm>
            <a:off x="2971800" y="28194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0" name="Line 15"/>
          <p:cNvSpPr>
            <a:spLocks noChangeShapeType="1"/>
          </p:cNvSpPr>
          <p:nvPr/>
        </p:nvSpPr>
        <p:spPr bwMode="auto">
          <a:xfrm flipH="1">
            <a:off x="4419600" y="28194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1" name="Line 16"/>
          <p:cNvSpPr>
            <a:spLocks noChangeShapeType="1"/>
          </p:cNvSpPr>
          <p:nvPr/>
        </p:nvSpPr>
        <p:spPr bwMode="auto">
          <a:xfrm flipH="1">
            <a:off x="2057400" y="38100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2" name="Line 17"/>
          <p:cNvSpPr>
            <a:spLocks noChangeShapeType="1"/>
          </p:cNvSpPr>
          <p:nvPr/>
        </p:nvSpPr>
        <p:spPr bwMode="auto">
          <a:xfrm flipH="1">
            <a:off x="2819400" y="38100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3" name="Line 18"/>
          <p:cNvSpPr>
            <a:spLocks noChangeShapeType="1"/>
          </p:cNvSpPr>
          <p:nvPr/>
        </p:nvSpPr>
        <p:spPr bwMode="auto">
          <a:xfrm>
            <a:off x="3352800" y="38100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4" name="Line 19"/>
          <p:cNvSpPr>
            <a:spLocks noChangeShapeType="1"/>
          </p:cNvSpPr>
          <p:nvPr/>
        </p:nvSpPr>
        <p:spPr bwMode="auto">
          <a:xfrm flipH="1">
            <a:off x="4191000" y="38100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5" name="Line 20"/>
          <p:cNvSpPr>
            <a:spLocks noChangeShapeType="1"/>
          </p:cNvSpPr>
          <p:nvPr/>
        </p:nvSpPr>
        <p:spPr bwMode="auto">
          <a:xfrm>
            <a:off x="4419600" y="38100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6" name="Line 21"/>
          <p:cNvSpPr>
            <a:spLocks noChangeShapeType="1"/>
          </p:cNvSpPr>
          <p:nvPr/>
        </p:nvSpPr>
        <p:spPr bwMode="auto">
          <a:xfrm>
            <a:off x="5486400" y="3733800"/>
            <a:ext cx="762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7" name="Line 22"/>
          <p:cNvSpPr>
            <a:spLocks noChangeShapeType="1"/>
          </p:cNvSpPr>
          <p:nvPr/>
        </p:nvSpPr>
        <p:spPr bwMode="auto">
          <a:xfrm flipH="1">
            <a:off x="1066800" y="4800600"/>
            <a:ext cx="3048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8" name="Line 23"/>
          <p:cNvSpPr>
            <a:spLocks noChangeShapeType="1"/>
          </p:cNvSpPr>
          <p:nvPr/>
        </p:nvSpPr>
        <p:spPr bwMode="auto">
          <a:xfrm flipH="1">
            <a:off x="1524000" y="4800600"/>
            <a:ext cx="4572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09" name="Line 24"/>
          <p:cNvSpPr>
            <a:spLocks noChangeShapeType="1"/>
          </p:cNvSpPr>
          <p:nvPr/>
        </p:nvSpPr>
        <p:spPr bwMode="auto">
          <a:xfrm flipH="1">
            <a:off x="1905000" y="4800600"/>
            <a:ext cx="1524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0" name="Line 25"/>
          <p:cNvSpPr>
            <a:spLocks noChangeShapeType="1"/>
          </p:cNvSpPr>
          <p:nvPr/>
        </p:nvSpPr>
        <p:spPr bwMode="auto">
          <a:xfrm flipH="1">
            <a:off x="2362200" y="4724400"/>
            <a:ext cx="3810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1" name="Line 26"/>
          <p:cNvSpPr>
            <a:spLocks noChangeShapeType="1"/>
          </p:cNvSpPr>
          <p:nvPr/>
        </p:nvSpPr>
        <p:spPr bwMode="auto">
          <a:xfrm flipH="1">
            <a:off x="2743200" y="48006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2" name="Line 27"/>
          <p:cNvSpPr>
            <a:spLocks noChangeShapeType="1"/>
          </p:cNvSpPr>
          <p:nvPr/>
        </p:nvSpPr>
        <p:spPr bwMode="auto">
          <a:xfrm flipH="1">
            <a:off x="3200400" y="48006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3" name="Line 28"/>
          <p:cNvSpPr>
            <a:spLocks noChangeShapeType="1"/>
          </p:cNvSpPr>
          <p:nvPr/>
        </p:nvSpPr>
        <p:spPr bwMode="auto">
          <a:xfrm>
            <a:off x="3505200" y="48006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4" name="Line 29"/>
          <p:cNvSpPr>
            <a:spLocks noChangeShapeType="1"/>
          </p:cNvSpPr>
          <p:nvPr/>
        </p:nvSpPr>
        <p:spPr bwMode="auto">
          <a:xfrm flipH="1">
            <a:off x="4038600" y="48006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5" name="Line 30"/>
          <p:cNvSpPr>
            <a:spLocks noChangeShapeType="1"/>
          </p:cNvSpPr>
          <p:nvPr/>
        </p:nvSpPr>
        <p:spPr bwMode="auto">
          <a:xfrm>
            <a:off x="4267200" y="4800600"/>
            <a:ext cx="228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6" name="Line 31"/>
          <p:cNvSpPr>
            <a:spLocks noChangeShapeType="1"/>
          </p:cNvSpPr>
          <p:nvPr/>
        </p:nvSpPr>
        <p:spPr bwMode="auto">
          <a:xfrm>
            <a:off x="4876800" y="4800600"/>
            <a:ext cx="1588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7" name="Line 32"/>
          <p:cNvSpPr>
            <a:spLocks noChangeShapeType="1"/>
          </p:cNvSpPr>
          <p:nvPr/>
        </p:nvSpPr>
        <p:spPr bwMode="auto">
          <a:xfrm>
            <a:off x="4953000" y="48006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8" name="Line 33"/>
          <p:cNvSpPr>
            <a:spLocks noChangeShapeType="1"/>
          </p:cNvSpPr>
          <p:nvPr/>
        </p:nvSpPr>
        <p:spPr bwMode="auto">
          <a:xfrm>
            <a:off x="5562600" y="48006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19" name="Line 34"/>
          <p:cNvSpPr>
            <a:spLocks noChangeShapeType="1"/>
          </p:cNvSpPr>
          <p:nvPr/>
        </p:nvSpPr>
        <p:spPr bwMode="auto">
          <a:xfrm>
            <a:off x="5638800" y="4800600"/>
            <a:ext cx="533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0" name="Line 35"/>
          <p:cNvSpPr>
            <a:spLocks noChangeShapeType="1"/>
          </p:cNvSpPr>
          <p:nvPr/>
        </p:nvSpPr>
        <p:spPr bwMode="auto">
          <a:xfrm>
            <a:off x="6248400" y="4800600"/>
            <a:ext cx="3048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1" name="Oval 36"/>
          <p:cNvSpPr>
            <a:spLocks/>
          </p:cNvSpPr>
          <p:nvPr/>
        </p:nvSpPr>
        <p:spPr bwMode="auto">
          <a:xfrm flipH="1">
            <a:off x="6915150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2" name="Oval 37"/>
          <p:cNvSpPr>
            <a:spLocks/>
          </p:cNvSpPr>
          <p:nvPr/>
        </p:nvSpPr>
        <p:spPr bwMode="auto">
          <a:xfrm>
            <a:off x="887413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3" name="Oval 38"/>
          <p:cNvSpPr>
            <a:spLocks/>
          </p:cNvSpPr>
          <p:nvPr/>
        </p:nvSpPr>
        <p:spPr bwMode="auto">
          <a:xfrm>
            <a:off x="1317625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4" name="Oval 39"/>
          <p:cNvSpPr>
            <a:spLocks/>
          </p:cNvSpPr>
          <p:nvPr/>
        </p:nvSpPr>
        <p:spPr bwMode="auto">
          <a:xfrm>
            <a:off x="1747838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5" name="Oval 40"/>
          <p:cNvSpPr>
            <a:spLocks/>
          </p:cNvSpPr>
          <p:nvPr/>
        </p:nvSpPr>
        <p:spPr bwMode="auto">
          <a:xfrm>
            <a:off x="2178050" y="5505450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6" name="Oval 41"/>
          <p:cNvSpPr>
            <a:spLocks/>
          </p:cNvSpPr>
          <p:nvPr/>
        </p:nvSpPr>
        <p:spPr bwMode="auto">
          <a:xfrm>
            <a:off x="2609850" y="5505450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7" name="Oval 42"/>
          <p:cNvSpPr>
            <a:spLocks/>
          </p:cNvSpPr>
          <p:nvPr/>
        </p:nvSpPr>
        <p:spPr bwMode="auto">
          <a:xfrm>
            <a:off x="3040063" y="550545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8" name="Oval 43"/>
          <p:cNvSpPr>
            <a:spLocks/>
          </p:cNvSpPr>
          <p:nvPr/>
        </p:nvSpPr>
        <p:spPr bwMode="auto">
          <a:xfrm>
            <a:off x="3470275" y="5505450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29" name="Oval 44"/>
          <p:cNvSpPr>
            <a:spLocks/>
          </p:cNvSpPr>
          <p:nvPr/>
        </p:nvSpPr>
        <p:spPr bwMode="auto">
          <a:xfrm>
            <a:off x="3900488" y="5505450"/>
            <a:ext cx="304800" cy="304800"/>
          </a:xfrm>
          <a:prstGeom prst="ellipse">
            <a:avLst/>
          </a:prstGeom>
          <a:solidFill>
            <a:srgbClr val="FAFD00"/>
          </a:solidFill>
          <a:ln w="76200">
            <a:solidFill>
              <a:srgbClr val="FC01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0" name="Oval 45"/>
          <p:cNvSpPr>
            <a:spLocks/>
          </p:cNvSpPr>
          <p:nvPr/>
        </p:nvSpPr>
        <p:spPr bwMode="auto">
          <a:xfrm>
            <a:off x="4330700" y="5505450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1" name="Oval 46"/>
          <p:cNvSpPr>
            <a:spLocks/>
          </p:cNvSpPr>
          <p:nvPr/>
        </p:nvSpPr>
        <p:spPr bwMode="auto">
          <a:xfrm>
            <a:off x="5192713" y="5505450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2" name="Oval 47"/>
          <p:cNvSpPr>
            <a:spLocks/>
          </p:cNvSpPr>
          <p:nvPr/>
        </p:nvSpPr>
        <p:spPr bwMode="auto">
          <a:xfrm>
            <a:off x="6053138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3" name="Oval 48"/>
          <p:cNvSpPr>
            <a:spLocks/>
          </p:cNvSpPr>
          <p:nvPr/>
        </p:nvSpPr>
        <p:spPr bwMode="auto">
          <a:xfrm>
            <a:off x="6483350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4" name="Oval 49"/>
          <p:cNvSpPr>
            <a:spLocks/>
          </p:cNvSpPr>
          <p:nvPr/>
        </p:nvSpPr>
        <p:spPr bwMode="auto">
          <a:xfrm>
            <a:off x="4762500" y="5505450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5" name="Oval 50"/>
          <p:cNvSpPr>
            <a:spLocks/>
          </p:cNvSpPr>
          <p:nvPr/>
        </p:nvSpPr>
        <p:spPr bwMode="auto">
          <a:xfrm>
            <a:off x="5622925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6" name="Oval 51"/>
          <p:cNvSpPr>
            <a:spLocks/>
          </p:cNvSpPr>
          <p:nvPr/>
        </p:nvSpPr>
        <p:spPr bwMode="auto">
          <a:xfrm>
            <a:off x="457200" y="550545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7" name="Oval 52"/>
          <p:cNvSpPr>
            <a:spLocks/>
          </p:cNvSpPr>
          <p:nvPr/>
        </p:nvSpPr>
        <p:spPr bwMode="auto">
          <a:xfrm flipH="1">
            <a:off x="6134100" y="4495800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8" name="Oval 53"/>
          <p:cNvSpPr>
            <a:spLocks/>
          </p:cNvSpPr>
          <p:nvPr/>
        </p:nvSpPr>
        <p:spPr bwMode="auto">
          <a:xfrm>
            <a:off x="1920875" y="449580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39" name="Oval 54"/>
          <p:cNvSpPr>
            <a:spLocks/>
          </p:cNvSpPr>
          <p:nvPr/>
        </p:nvSpPr>
        <p:spPr bwMode="auto">
          <a:xfrm>
            <a:off x="2622550" y="4495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0" name="Oval 55"/>
          <p:cNvSpPr>
            <a:spLocks/>
          </p:cNvSpPr>
          <p:nvPr/>
        </p:nvSpPr>
        <p:spPr bwMode="auto">
          <a:xfrm>
            <a:off x="4027488" y="4495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1" name="Oval 56"/>
          <p:cNvSpPr>
            <a:spLocks/>
          </p:cNvSpPr>
          <p:nvPr/>
        </p:nvSpPr>
        <p:spPr bwMode="auto">
          <a:xfrm>
            <a:off x="4729163" y="4495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2" name="Oval 57"/>
          <p:cNvSpPr>
            <a:spLocks/>
          </p:cNvSpPr>
          <p:nvPr/>
        </p:nvSpPr>
        <p:spPr bwMode="auto">
          <a:xfrm>
            <a:off x="5430838" y="4495800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3" name="Oval 58"/>
          <p:cNvSpPr>
            <a:spLocks/>
          </p:cNvSpPr>
          <p:nvPr/>
        </p:nvSpPr>
        <p:spPr bwMode="auto">
          <a:xfrm>
            <a:off x="3324225" y="4495800"/>
            <a:ext cx="304800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4" name="Oval 59"/>
          <p:cNvSpPr>
            <a:spLocks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5" name="Oval 60"/>
          <p:cNvSpPr>
            <a:spLocks/>
          </p:cNvSpPr>
          <p:nvPr/>
        </p:nvSpPr>
        <p:spPr bwMode="auto">
          <a:xfrm flipH="1">
            <a:off x="5353050" y="35210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6" name="Oval 61"/>
          <p:cNvSpPr>
            <a:spLocks/>
          </p:cNvSpPr>
          <p:nvPr/>
        </p:nvSpPr>
        <p:spPr bwMode="auto">
          <a:xfrm>
            <a:off x="3124200" y="35210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7" name="Oval 62"/>
          <p:cNvSpPr>
            <a:spLocks/>
          </p:cNvSpPr>
          <p:nvPr/>
        </p:nvSpPr>
        <p:spPr bwMode="auto">
          <a:xfrm>
            <a:off x="4229100" y="35210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8" name="Oval 63"/>
          <p:cNvSpPr>
            <a:spLocks/>
          </p:cNvSpPr>
          <p:nvPr/>
        </p:nvSpPr>
        <p:spPr bwMode="auto">
          <a:xfrm>
            <a:off x="1981200" y="3521075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49" name="Oval 64"/>
          <p:cNvSpPr>
            <a:spLocks/>
          </p:cNvSpPr>
          <p:nvPr/>
        </p:nvSpPr>
        <p:spPr bwMode="auto">
          <a:xfrm flipH="1">
            <a:off x="4572000" y="2514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50" name="Oval 65"/>
          <p:cNvSpPr>
            <a:spLocks/>
          </p:cNvSpPr>
          <p:nvPr/>
        </p:nvSpPr>
        <p:spPr bwMode="auto">
          <a:xfrm>
            <a:off x="2743200" y="2514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51" name="Oval 66"/>
          <p:cNvSpPr>
            <a:spLocks/>
          </p:cNvSpPr>
          <p:nvPr/>
        </p:nvSpPr>
        <p:spPr bwMode="auto">
          <a:xfrm>
            <a:off x="3657600" y="1570038"/>
            <a:ext cx="304800" cy="304800"/>
          </a:xfrm>
          <a:prstGeom prst="ellipse">
            <a:avLst/>
          </a:prstGeom>
          <a:solidFill>
            <a:srgbClr val="00025A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52" name="Rectangle 67"/>
          <p:cNvSpPr>
            <a:spLocks/>
          </p:cNvSpPr>
          <p:nvPr/>
        </p:nvSpPr>
        <p:spPr bwMode="auto">
          <a:xfrm>
            <a:off x="7604125" y="1412875"/>
            <a:ext cx="8826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Initial</a:t>
            </a:r>
          </a:p>
        </p:txBody>
      </p:sp>
      <p:sp>
        <p:nvSpPr>
          <p:cNvPr id="67653" name="Oval 68"/>
          <p:cNvSpPr>
            <a:spLocks/>
          </p:cNvSpPr>
          <p:nvPr/>
        </p:nvSpPr>
        <p:spPr bwMode="auto">
          <a:xfrm>
            <a:off x="8769350" y="1828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54" name="Rectangle 69"/>
          <p:cNvSpPr>
            <a:spLocks/>
          </p:cNvSpPr>
          <p:nvPr/>
        </p:nvSpPr>
        <p:spPr bwMode="auto">
          <a:xfrm>
            <a:off x="7620000" y="1752600"/>
            <a:ext cx="1016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Visited</a:t>
            </a:r>
          </a:p>
        </p:txBody>
      </p:sp>
      <p:sp>
        <p:nvSpPr>
          <p:cNvPr id="67655" name="Oval 70"/>
          <p:cNvSpPr>
            <a:spLocks/>
          </p:cNvSpPr>
          <p:nvPr/>
        </p:nvSpPr>
        <p:spPr bwMode="auto">
          <a:xfrm>
            <a:off x="8769350" y="2168525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56" name="Rectangle 71"/>
          <p:cNvSpPr>
            <a:spLocks/>
          </p:cNvSpPr>
          <p:nvPr/>
        </p:nvSpPr>
        <p:spPr bwMode="auto">
          <a:xfrm>
            <a:off x="7620000" y="2092325"/>
            <a:ext cx="9493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Fringe</a:t>
            </a:r>
          </a:p>
        </p:txBody>
      </p:sp>
      <p:sp>
        <p:nvSpPr>
          <p:cNvPr id="67657" name="Oval 72"/>
          <p:cNvSpPr>
            <a:spLocks/>
          </p:cNvSpPr>
          <p:nvPr/>
        </p:nvSpPr>
        <p:spPr bwMode="auto">
          <a:xfrm>
            <a:off x="8769350" y="2508250"/>
            <a:ext cx="304800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58" name="Rectangle 73"/>
          <p:cNvSpPr>
            <a:spLocks/>
          </p:cNvSpPr>
          <p:nvPr/>
        </p:nvSpPr>
        <p:spPr bwMode="auto">
          <a:xfrm>
            <a:off x="7620000" y="2432050"/>
            <a:ext cx="10858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Current</a:t>
            </a:r>
          </a:p>
        </p:txBody>
      </p:sp>
      <p:sp>
        <p:nvSpPr>
          <p:cNvPr id="67659" name="Oval 74"/>
          <p:cNvSpPr>
            <a:spLocks/>
          </p:cNvSpPr>
          <p:nvPr/>
        </p:nvSpPr>
        <p:spPr bwMode="auto">
          <a:xfrm>
            <a:off x="8769350" y="2847975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60" name="Rectangle 75"/>
          <p:cNvSpPr>
            <a:spLocks/>
          </p:cNvSpPr>
          <p:nvPr/>
        </p:nvSpPr>
        <p:spPr bwMode="auto">
          <a:xfrm>
            <a:off x="7620000" y="2771775"/>
            <a:ext cx="1016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Visible</a:t>
            </a:r>
          </a:p>
        </p:txBody>
      </p:sp>
      <p:sp>
        <p:nvSpPr>
          <p:cNvPr id="67661" name="Oval 76"/>
          <p:cNvSpPr>
            <a:spLocks/>
          </p:cNvSpPr>
          <p:nvPr/>
        </p:nvSpPr>
        <p:spPr bwMode="auto">
          <a:xfrm>
            <a:off x="8769350" y="3187700"/>
            <a:ext cx="304800" cy="3048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662" name="Rectangle 77"/>
          <p:cNvSpPr>
            <a:spLocks/>
          </p:cNvSpPr>
          <p:nvPr/>
        </p:nvSpPr>
        <p:spPr bwMode="auto">
          <a:xfrm>
            <a:off x="7620000" y="3111500"/>
            <a:ext cx="7461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Goal</a:t>
            </a:r>
          </a:p>
        </p:txBody>
      </p:sp>
      <p:sp>
        <p:nvSpPr>
          <p:cNvPr id="67663" name="Rectangle 78"/>
          <p:cNvSpPr>
            <a:spLocks/>
          </p:cNvSpPr>
          <p:nvPr/>
        </p:nvSpPr>
        <p:spPr bwMode="auto">
          <a:xfrm>
            <a:off x="3429000" y="158591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67664" name="Rectangle 79"/>
          <p:cNvSpPr>
            <a:spLocks/>
          </p:cNvSpPr>
          <p:nvPr/>
        </p:nvSpPr>
        <p:spPr bwMode="auto">
          <a:xfrm>
            <a:off x="2514600" y="25288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67665" name="Rectangle 80"/>
          <p:cNvSpPr>
            <a:spLocks/>
          </p:cNvSpPr>
          <p:nvPr/>
        </p:nvSpPr>
        <p:spPr bwMode="auto">
          <a:xfrm>
            <a:off x="4343400" y="25288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67666" name="Rectangle 81"/>
          <p:cNvSpPr>
            <a:spLocks/>
          </p:cNvSpPr>
          <p:nvPr/>
        </p:nvSpPr>
        <p:spPr bwMode="auto">
          <a:xfrm>
            <a:off x="1752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</a:p>
        </p:txBody>
      </p:sp>
      <p:sp>
        <p:nvSpPr>
          <p:cNvPr id="67667" name="Rectangle 82"/>
          <p:cNvSpPr>
            <a:spLocks/>
          </p:cNvSpPr>
          <p:nvPr/>
        </p:nvSpPr>
        <p:spPr bwMode="auto">
          <a:xfrm>
            <a:off x="2895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</a:p>
        </p:txBody>
      </p:sp>
      <p:sp>
        <p:nvSpPr>
          <p:cNvPr id="67668" name="Rectangle 83"/>
          <p:cNvSpPr>
            <a:spLocks/>
          </p:cNvSpPr>
          <p:nvPr/>
        </p:nvSpPr>
        <p:spPr bwMode="auto">
          <a:xfrm>
            <a:off x="4038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</a:p>
        </p:txBody>
      </p:sp>
      <p:sp>
        <p:nvSpPr>
          <p:cNvPr id="67669" name="Rectangle 84"/>
          <p:cNvSpPr>
            <a:spLocks/>
          </p:cNvSpPr>
          <p:nvPr/>
        </p:nvSpPr>
        <p:spPr bwMode="auto">
          <a:xfrm>
            <a:off x="5105400" y="353695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</a:t>
            </a:r>
          </a:p>
        </p:txBody>
      </p:sp>
      <p:sp>
        <p:nvSpPr>
          <p:cNvPr id="67670" name="Rectangle 85"/>
          <p:cNvSpPr>
            <a:spLocks/>
          </p:cNvSpPr>
          <p:nvPr/>
        </p:nvSpPr>
        <p:spPr bwMode="auto">
          <a:xfrm>
            <a:off x="990600" y="45100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</a:p>
        </p:txBody>
      </p:sp>
      <p:sp>
        <p:nvSpPr>
          <p:cNvPr id="67671" name="Rectangle 86"/>
          <p:cNvSpPr>
            <a:spLocks/>
          </p:cNvSpPr>
          <p:nvPr/>
        </p:nvSpPr>
        <p:spPr bwMode="auto">
          <a:xfrm>
            <a:off x="1676400" y="45100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</a:p>
        </p:txBody>
      </p:sp>
      <p:sp>
        <p:nvSpPr>
          <p:cNvPr id="67672" name="Rectangle 87"/>
          <p:cNvSpPr>
            <a:spLocks/>
          </p:cNvSpPr>
          <p:nvPr/>
        </p:nvSpPr>
        <p:spPr bwMode="auto">
          <a:xfrm>
            <a:off x="23622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</a:p>
        </p:txBody>
      </p:sp>
      <p:sp>
        <p:nvSpPr>
          <p:cNvPr id="67673" name="Rectangle 88"/>
          <p:cNvSpPr>
            <a:spLocks/>
          </p:cNvSpPr>
          <p:nvPr/>
        </p:nvSpPr>
        <p:spPr bwMode="auto">
          <a:xfrm>
            <a:off x="3048000" y="4510088"/>
            <a:ext cx="3127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11</a:t>
            </a:r>
          </a:p>
        </p:txBody>
      </p:sp>
      <p:sp>
        <p:nvSpPr>
          <p:cNvPr id="67674" name="Rectangle 89"/>
          <p:cNvSpPr>
            <a:spLocks/>
          </p:cNvSpPr>
          <p:nvPr/>
        </p:nvSpPr>
        <p:spPr bwMode="auto">
          <a:xfrm>
            <a:off x="37338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12</a:t>
            </a:r>
          </a:p>
        </p:txBody>
      </p:sp>
      <p:sp>
        <p:nvSpPr>
          <p:cNvPr id="67675" name="Rectangle 90"/>
          <p:cNvSpPr>
            <a:spLocks/>
          </p:cNvSpPr>
          <p:nvPr/>
        </p:nvSpPr>
        <p:spPr bwMode="auto">
          <a:xfrm>
            <a:off x="44196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13</a:t>
            </a:r>
          </a:p>
        </p:txBody>
      </p:sp>
      <p:sp>
        <p:nvSpPr>
          <p:cNvPr id="67676" name="Rectangle 91"/>
          <p:cNvSpPr>
            <a:spLocks/>
          </p:cNvSpPr>
          <p:nvPr/>
        </p:nvSpPr>
        <p:spPr bwMode="auto">
          <a:xfrm>
            <a:off x="51054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14</a:t>
            </a:r>
          </a:p>
        </p:txBody>
      </p:sp>
      <p:sp>
        <p:nvSpPr>
          <p:cNvPr id="67677" name="Rectangle 92"/>
          <p:cNvSpPr>
            <a:spLocks/>
          </p:cNvSpPr>
          <p:nvPr/>
        </p:nvSpPr>
        <p:spPr bwMode="auto">
          <a:xfrm>
            <a:off x="58674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15</a:t>
            </a:r>
          </a:p>
        </p:txBody>
      </p:sp>
      <p:sp>
        <p:nvSpPr>
          <p:cNvPr id="67678" name="Rectangle 93"/>
          <p:cNvSpPr>
            <a:spLocks/>
          </p:cNvSpPr>
          <p:nvPr/>
        </p:nvSpPr>
        <p:spPr bwMode="auto">
          <a:xfrm>
            <a:off x="4778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16</a:t>
            </a:r>
          </a:p>
        </p:txBody>
      </p:sp>
      <p:sp>
        <p:nvSpPr>
          <p:cNvPr id="67679" name="Rectangle 94"/>
          <p:cNvSpPr>
            <a:spLocks/>
          </p:cNvSpPr>
          <p:nvPr/>
        </p:nvSpPr>
        <p:spPr bwMode="auto">
          <a:xfrm>
            <a:off x="8588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17</a:t>
            </a:r>
          </a:p>
        </p:txBody>
      </p:sp>
      <p:sp>
        <p:nvSpPr>
          <p:cNvPr id="67680" name="Rectangle 95"/>
          <p:cNvSpPr>
            <a:spLocks/>
          </p:cNvSpPr>
          <p:nvPr/>
        </p:nvSpPr>
        <p:spPr bwMode="auto">
          <a:xfrm>
            <a:off x="13160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18</a:t>
            </a:r>
          </a:p>
        </p:txBody>
      </p:sp>
      <p:sp>
        <p:nvSpPr>
          <p:cNvPr id="67681" name="Rectangle 96"/>
          <p:cNvSpPr>
            <a:spLocks/>
          </p:cNvSpPr>
          <p:nvPr/>
        </p:nvSpPr>
        <p:spPr bwMode="auto">
          <a:xfrm>
            <a:off x="16970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19</a:t>
            </a:r>
          </a:p>
        </p:txBody>
      </p:sp>
      <p:sp>
        <p:nvSpPr>
          <p:cNvPr id="67682" name="Rectangle 97"/>
          <p:cNvSpPr>
            <a:spLocks/>
          </p:cNvSpPr>
          <p:nvPr/>
        </p:nvSpPr>
        <p:spPr bwMode="auto">
          <a:xfrm>
            <a:off x="21542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20</a:t>
            </a:r>
          </a:p>
        </p:txBody>
      </p:sp>
      <p:sp>
        <p:nvSpPr>
          <p:cNvPr id="67683" name="Rectangle 98"/>
          <p:cNvSpPr>
            <a:spLocks/>
          </p:cNvSpPr>
          <p:nvPr/>
        </p:nvSpPr>
        <p:spPr bwMode="auto">
          <a:xfrm>
            <a:off x="26114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21</a:t>
            </a:r>
          </a:p>
        </p:txBody>
      </p:sp>
      <p:sp>
        <p:nvSpPr>
          <p:cNvPr id="67684" name="Rectangle 99"/>
          <p:cNvSpPr>
            <a:spLocks/>
          </p:cNvSpPr>
          <p:nvPr/>
        </p:nvSpPr>
        <p:spPr bwMode="auto">
          <a:xfrm>
            <a:off x="29924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22</a:t>
            </a:r>
          </a:p>
        </p:txBody>
      </p:sp>
      <p:sp>
        <p:nvSpPr>
          <p:cNvPr id="67685" name="Rectangle 100"/>
          <p:cNvSpPr>
            <a:spLocks/>
          </p:cNvSpPr>
          <p:nvPr/>
        </p:nvSpPr>
        <p:spPr bwMode="auto">
          <a:xfrm>
            <a:off x="34496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23</a:t>
            </a:r>
          </a:p>
        </p:txBody>
      </p:sp>
      <p:sp>
        <p:nvSpPr>
          <p:cNvPr id="67686" name="Rectangle 101"/>
          <p:cNvSpPr>
            <a:spLocks/>
          </p:cNvSpPr>
          <p:nvPr/>
        </p:nvSpPr>
        <p:spPr bwMode="auto">
          <a:xfrm>
            <a:off x="39068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24</a:t>
            </a:r>
          </a:p>
        </p:txBody>
      </p:sp>
      <p:sp>
        <p:nvSpPr>
          <p:cNvPr id="67687" name="Rectangle 102"/>
          <p:cNvSpPr>
            <a:spLocks/>
          </p:cNvSpPr>
          <p:nvPr/>
        </p:nvSpPr>
        <p:spPr bwMode="auto">
          <a:xfrm>
            <a:off x="43640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25</a:t>
            </a:r>
          </a:p>
        </p:txBody>
      </p:sp>
      <p:sp>
        <p:nvSpPr>
          <p:cNvPr id="67688" name="Rectangle 103"/>
          <p:cNvSpPr>
            <a:spLocks/>
          </p:cNvSpPr>
          <p:nvPr/>
        </p:nvSpPr>
        <p:spPr bwMode="auto">
          <a:xfrm>
            <a:off x="47450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26</a:t>
            </a:r>
          </a:p>
        </p:txBody>
      </p:sp>
      <p:sp>
        <p:nvSpPr>
          <p:cNvPr id="67689" name="Rectangle 104"/>
          <p:cNvSpPr>
            <a:spLocks/>
          </p:cNvSpPr>
          <p:nvPr/>
        </p:nvSpPr>
        <p:spPr bwMode="auto">
          <a:xfrm>
            <a:off x="52022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27</a:t>
            </a:r>
          </a:p>
        </p:txBody>
      </p:sp>
      <p:sp>
        <p:nvSpPr>
          <p:cNvPr id="67690" name="Rectangle 105"/>
          <p:cNvSpPr>
            <a:spLocks/>
          </p:cNvSpPr>
          <p:nvPr/>
        </p:nvSpPr>
        <p:spPr bwMode="auto">
          <a:xfrm>
            <a:off x="56594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28</a:t>
            </a:r>
          </a:p>
        </p:txBody>
      </p:sp>
      <p:sp>
        <p:nvSpPr>
          <p:cNvPr id="67691" name="Rectangle 106"/>
          <p:cNvSpPr>
            <a:spLocks/>
          </p:cNvSpPr>
          <p:nvPr/>
        </p:nvSpPr>
        <p:spPr bwMode="auto">
          <a:xfrm>
            <a:off x="60404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29</a:t>
            </a:r>
          </a:p>
        </p:txBody>
      </p:sp>
      <p:sp>
        <p:nvSpPr>
          <p:cNvPr id="67692" name="Rectangle 107"/>
          <p:cNvSpPr>
            <a:spLocks/>
          </p:cNvSpPr>
          <p:nvPr/>
        </p:nvSpPr>
        <p:spPr bwMode="auto">
          <a:xfrm>
            <a:off x="64976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30</a:t>
            </a:r>
          </a:p>
        </p:txBody>
      </p:sp>
      <p:sp>
        <p:nvSpPr>
          <p:cNvPr id="67693" name="Rectangle 108"/>
          <p:cNvSpPr>
            <a:spLocks/>
          </p:cNvSpPr>
          <p:nvPr/>
        </p:nvSpPr>
        <p:spPr bwMode="auto">
          <a:xfrm>
            <a:off x="6954838" y="5791200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31</a:t>
            </a:r>
          </a:p>
        </p:txBody>
      </p:sp>
      <p:sp>
        <p:nvSpPr>
          <p:cNvPr id="67694" name="Rectangle 109"/>
          <p:cNvSpPr>
            <a:spLocks/>
          </p:cNvSpPr>
          <p:nvPr/>
        </p:nvSpPr>
        <p:spPr bwMode="auto">
          <a:xfrm>
            <a:off x="2971800" y="2095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695" name="Rectangle 110"/>
          <p:cNvSpPr>
            <a:spLocks/>
          </p:cNvSpPr>
          <p:nvPr/>
        </p:nvSpPr>
        <p:spPr bwMode="auto">
          <a:xfrm>
            <a:off x="4267200" y="2095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67696" name="Rectangle 111"/>
          <p:cNvSpPr>
            <a:spLocks/>
          </p:cNvSpPr>
          <p:nvPr/>
        </p:nvSpPr>
        <p:spPr bwMode="auto">
          <a:xfrm>
            <a:off x="22098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7</a:t>
            </a:r>
          </a:p>
        </p:txBody>
      </p:sp>
      <p:sp>
        <p:nvSpPr>
          <p:cNvPr id="67697" name="Rectangle 112"/>
          <p:cNvSpPr>
            <a:spLocks/>
          </p:cNvSpPr>
          <p:nvPr/>
        </p:nvSpPr>
        <p:spPr bwMode="auto">
          <a:xfrm>
            <a:off x="15240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67698" name="Rectangle 113"/>
          <p:cNvSpPr>
            <a:spLocks/>
          </p:cNvSpPr>
          <p:nvPr/>
        </p:nvSpPr>
        <p:spPr bwMode="auto">
          <a:xfrm>
            <a:off x="3124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67699" name="Rectangle 114"/>
          <p:cNvSpPr>
            <a:spLocks/>
          </p:cNvSpPr>
          <p:nvPr/>
        </p:nvSpPr>
        <p:spPr bwMode="auto">
          <a:xfrm>
            <a:off x="4267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67700" name="Rectangle 115"/>
          <p:cNvSpPr>
            <a:spLocks/>
          </p:cNvSpPr>
          <p:nvPr/>
        </p:nvSpPr>
        <p:spPr bwMode="auto">
          <a:xfrm>
            <a:off x="5029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01" name="Rectangle 116"/>
          <p:cNvSpPr>
            <a:spLocks/>
          </p:cNvSpPr>
          <p:nvPr/>
        </p:nvSpPr>
        <p:spPr bwMode="auto">
          <a:xfrm>
            <a:off x="2057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5</a:t>
            </a:r>
          </a:p>
        </p:txBody>
      </p:sp>
      <p:sp>
        <p:nvSpPr>
          <p:cNvPr id="67702" name="Rectangle 117"/>
          <p:cNvSpPr>
            <a:spLocks/>
          </p:cNvSpPr>
          <p:nvPr/>
        </p:nvSpPr>
        <p:spPr bwMode="auto">
          <a:xfrm>
            <a:off x="27432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03" name="Rectangle 118"/>
          <p:cNvSpPr>
            <a:spLocks/>
          </p:cNvSpPr>
          <p:nvPr/>
        </p:nvSpPr>
        <p:spPr bwMode="auto">
          <a:xfrm>
            <a:off x="34290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04" name="Rectangle 119"/>
          <p:cNvSpPr>
            <a:spLocks/>
          </p:cNvSpPr>
          <p:nvPr/>
        </p:nvSpPr>
        <p:spPr bwMode="auto">
          <a:xfrm>
            <a:off x="3962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05" name="Rectangle 120"/>
          <p:cNvSpPr>
            <a:spLocks/>
          </p:cNvSpPr>
          <p:nvPr/>
        </p:nvSpPr>
        <p:spPr bwMode="auto">
          <a:xfrm>
            <a:off x="4343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67706" name="Rectangle 121"/>
          <p:cNvSpPr>
            <a:spLocks/>
          </p:cNvSpPr>
          <p:nvPr/>
        </p:nvSpPr>
        <p:spPr bwMode="auto">
          <a:xfrm>
            <a:off x="52578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6</a:t>
            </a:r>
          </a:p>
        </p:txBody>
      </p:sp>
      <p:sp>
        <p:nvSpPr>
          <p:cNvPr id="67707" name="Rectangle 122"/>
          <p:cNvSpPr>
            <a:spLocks/>
          </p:cNvSpPr>
          <p:nvPr/>
        </p:nvSpPr>
        <p:spPr bwMode="auto">
          <a:xfrm>
            <a:off x="59436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67708" name="Rectangle 123"/>
          <p:cNvSpPr>
            <a:spLocks/>
          </p:cNvSpPr>
          <p:nvPr/>
        </p:nvSpPr>
        <p:spPr bwMode="auto">
          <a:xfrm>
            <a:off x="762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67709" name="Rectangle 124"/>
          <p:cNvSpPr>
            <a:spLocks/>
          </p:cNvSpPr>
          <p:nvPr/>
        </p:nvSpPr>
        <p:spPr bwMode="auto">
          <a:xfrm>
            <a:off x="1143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10" name="Rectangle 125"/>
          <p:cNvSpPr>
            <a:spLocks/>
          </p:cNvSpPr>
          <p:nvPr/>
        </p:nvSpPr>
        <p:spPr bwMode="auto">
          <a:xfrm>
            <a:off x="1524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7</a:t>
            </a:r>
          </a:p>
        </p:txBody>
      </p:sp>
      <p:sp>
        <p:nvSpPr>
          <p:cNvPr id="67711" name="Rectangle 126"/>
          <p:cNvSpPr>
            <a:spLocks/>
          </p:cNvSpPr>
          <p:nvPr/>
        </p:nvSpPr>
        <p:spPr bwMode="auto">
          <a:xfrm>
            <a:off x="1981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67712" name="Rectangle 127"/>
          <p:cNvSpPr>
            <a:spLocks/>
          </p:cNvSpPr>
          <p:nvPr/>
        </p:nvSpPr>
        <p:spPr bwMode="auto">
          <a:xfrm>
            <a:off x="2362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13" name="Rectangle 128"/>
          <p:cNvSpPr>
            <a:spLocks/>
          </p:cNvSpPr>
          <p:nvPr/>
        </p:nvSpPr>
        <p:spPr bwMode="auto">
          <a:xfrm>
            <a:off x="2743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8</a:t>
            </a:r>
          </a:p>
        </p:txBody>
      </p:sp>
      <p:sp>
        <p:nvSpPr>
          <p:cNvPr id="67714" name="Rectangle 129"/>
          <p:cNvSpPr>
            <a:spLocks/>
          </p:cNvSpPr>
          <p:nvPr/>
        </p:nvSpPr>
        <p:spPr bwMode="auto">
          <a:xfrm>
            <a:off x="3124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6</a:t>
            </a:r>
          </a:p>
        </p:txBody>
      </p:sp>
      <p:sp>
        <p:nvSpPr>
          <p:cNvPr id="67715" name="Rectangle 130"/>
          <p:cNvSpPr>
            <a:spLocks/>
          </p:cNvSpPr>
          <p:nvPr/>
        </p:nvSpPr>
        <p:spPr bwMode="auto">
          <a:xfrm>
            <a:off x="3810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16" name="Rectangle 131"/>
          <p:cNvSpPr>
            <a:spLocks/>
          </p:cNvSpPr>
          <p:nvPr/>
        </p:nvSpPr>
        <p:spPr bwMode="auto">
          <a:xfrm>
            <a:off x="4343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67717" name="Rectangle 132"/>
          <p:cNvSpPr>
            <a:spLocks/>
          </p:cNvSpPr>
          <p:nvPr/>
        </p:nvSpPr>
        <p:spPr bwMode="auto">
          <a:xfrm>
            <a:off x="4648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67718" name="Rectangle 133"/>
          <p:cNvSpPr>
            <a:spLocks/>
          </p:cNvSpPr>
          <p:nvPr/>
        </p:nvSpPr>
        <p:spPr bwMode="auto">
          <a:xfrm>
            <a:off x="5105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67719" name="Rectangle 134"/>
          <p:cNvSpPr>
            <a:spLocks/>
          </p:cNvSpPr>
          <p:nvPr/>
        </p:nvSpPr>
        <p:spPr bwMode="auto">
          <a:xfrm>
            <a:off x="5791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67720" name="Rectangle 135"/>
          <p:cNvSpPr>
            <a:spLocks/>
          </p:cNvSpPr>
          <p:nvPr/>
        </p:nvSpPr>
        <p:spPr bwMode="auto">
          <a:xfrm>
            <a:off x="6096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67721" name="Rectangle 136"/>
          <p:cNvSpPr>
            <a:spLocks/>
          </p:cNvSpPr>
          <p:nvPr/>
        </p:nvSpPr>
        <p:spPr bwMode="auto">
          <a:xfrm>
            <a:off x="6629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67722" name="Rectangle 137"/>
          <p:cNvSpPr>
            <a:spLocks/>
          </p:cNvSpPr>
          <p:nvPr/>
        </p:nvSpPr>
        <p:spPr bwMode="auto">
          <a:xfrm>
            <a:off x="3505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5</a:t>
            </a:r>
          </a:p>
        </p:txBody>
      </p:sp>
      <p:sp>
        <p:nvSpPr>
          <p:cNvPr id="67723" name="Rectangle 138"/>
          <p:cNvSpPr>
            <a:spLocks/>
          </p:cNvSpPr>
          <p:nvPr/>
        </p:nvSpPr>
        <p:spPr bwMode="auto">
          <a:xfrm>
            <a:off x="5334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8</a:t>
            </a:r>
          </a:p>
        </p:txBody>
      </p:sp>
      <p:sp>
        <p:nvSpPr>
          <p:cNvPr id="67724" name="Rectangle 139"/>
          <p:cNvSpPr>
            <a:spLocks/>
          </p:cNvSpPr>
          <p:nvPr/>
        </p:nvSpPr>
        <p:spPr bwMode="auto">
          <a:xfrm>
            <a:off x="762000" y="6235700"/>
            <a:ext cx="78486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Fringe: [27(10), 4(11), 25(12), 26(12), 14(13), 24(13), 20(14), 15(16), 21(18)]</a:t>
            </a:r>
          </a:p>
          <a:p>
            <a:pPr marL="39688"/>
            <a:r>
              <a:rPr lang="en-US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                                        + [22(16), 23(15)] </a:t>
            </a:r>
          </a:p>
        </p:txBody>
      </p:sp>
      <p:sp>
        <p:nvSpPr>
          <p:cNvPr id="67725" name="Rectangle 140"/>
          <p:cNvSpPr>
            <a:spLocks/>
          </p:cNvSpPr>
          <p:nvPr/>
        </p:nvSpPr>
        <p:spPr bwMode="auto">
          <a:xfrm>
            <a:off x="7604125" y="3851275"/>
            <a:ext cx="8651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Edge Cost</a:t>
            </a:r>
          </a:p>
        </p:txBody>
      </p:sp>
      <p:sp>
        <p:nvSpPr>
          <p:cNvPr id="67726" name="Rectangle 141"/>
          <p:cNvSpPr>
            <a:spLocks/>
          </p:cNvSpPr>
          <p:nvPr/>
        </p:nvSpPr>
        <p:spPr bwMode="auto">
          <a:xfrm>
            <a:off x="8823325" y="3851275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2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10600" cy="804863"/>
          </a:xfrm>
        </p:spPr>
        <p:txBody>
          <a:bodyPr rIns="130174"/>
          <a:lstStyle/>
          <a:p>
            <a:r>
              <a:rPr lang="en-US" smtClean="0"/>
              <a:t>Uniform Cost Fringe Trace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04800" y="1066800"/>
            <a:ext cx="8839200" cy="5410200"/>
          </a:xfrm>
        </p:spPr>
        <p:txBody>
          <a:bodyPr rIns="130174"/>
          <a:lstStyle/>
          <a:p>
            <a:pPr marL="571500" indent="-533400">
              <a:lnSpc>
                <a:spcPct val="90000"/>
              </a:lnSpc>
              <a:spcBef>
                <a:spcPct val="0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1(0)</a:t>
            </a:r>
            <a:r>
              <a:rPr lang="en-US" sz="1500" dirty="0" smtClean="0"/>
              <a:t>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3(3)</a:t>
            </a:r>
            <a:r>
              <a:rPr lang="en-US" sz="1500" dirty="0" smtClean="0"/>
              <a:t>, </a:t>
            </a:r>
            <a:r>
              <a:rPr lang="en-US" sz="1500" dirty="0" smtClean="0">
                <a:solidFill>
                  <a:srgbClr val="00FF00"/>
                </a:solidFill>
              </a:rPr>
              <a:t>2(4)</a:t>
            </a:r>
            <a:r>
              <a:rPr lang="en-US" sz="1500" dirty="0" smtClean="0"/>
              <a:t>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2(4)</a:t>
            </a:r>
            <a:r>
              <a:rPr lang="en-US" sz="1500" dirty="0" smtClean="0"/>
              <a:t>, </a:t>
            </a:r>
            <a:r>
              <a:rPr lang="en-US" sz="1500" dirty="0" smtClean="0">
                <a:solidFill>
                  <a:srgbClr val="00FF00"/>
                </a:solidFill>
              </a:rPr>
              <a:t>6(5), 7(7)</a:t>
            </a:r>
            <a:r>
              <a:rPr lang="en-US" sz="1500" dirty="0" smtClean="0"/>
              <a:t>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6(5)</a:t>
            </a:r>
            <a:r>
              <a:rPr lang="en-US" sz="1500" dirty="0" smtClean="0"/>
              <a:t>, </a:t>
            </a:r>
            <a:r>
              <a:rPr lang="en-US" sz="1500" dirty="0" smtClean="0">
                <a:solidFill>
                  <a:srgbClr val="00FF00"/>
                </a:solidFill>
              </a:rPr>
              <a:t>5(6)</a:t>
            </a:r>
            <a:r>
              <a:rPr lang="en-US" sz="1500" dirty="0" smtClean="0"/>
              <a:t>, 7(7), </a:t>
            </a:r>
            <a:r>
              <a:rPr lang="en-US" sz="1500" dirty="0" smtClean="0">
                <a:solidFill>
                  <a:srgbClr val="00FF00"/>
                </a:solidFill>
              </a:rPr>
              <a:t>4(11)</a:t>
            </a:r>
            <a:r>
              <a:rPr lang="en-US" sz="1500" dirty="0" smtClean="0"/>
              <a:t>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5(6)</a:t>
            </a:r>
            <a:r>
              <a:rPr lang="en-US" sz="1500" dirty="0" smtClean="0"/>
              <a:t>, 7(7), </a:t>
            </a:r>
            <a:r>
              <a:rPr lang="en-US" sz="1500" dirty="0" smtClean="0">
                <a:solidFill>
                  <a:srgbClr val="00FF00"/>
                </a:solidFill>
              </a:rPr>
              <a:t>13(8)</a:t>
            </a:r>
            <a:r>
              <a:rPr lang="en-US" sz="1500" dirty="0" smtClean="0"/>
              <a:t>, </a:t>
            </a:r>
            <a:r>
              <a:rPr lang="en-US" sz="1500" dirty="0" smtClean="0">
                <a:solidFill>
                  <a:srgbClr val="00FF00"/>
                </a:solidFill>
              </a:rPr>
              <a:t>12(9), </a:t>
            </a:r>
            <a:r>
              <a:rPr lang="en-US" sz="1500" dirty="0" smtClean="0"/>
              <a:t>4(11)]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7(7)</a:t>
            </a:r>
            <a:r>
              <a:rPr lang="en-US" sz="1500" dirty="0" smtClean="0"/>
              <a:t>, 13(8), 12(9), </a:t>
            </a:r>
            <a:r>
              <a:rPr lang="en-US" sz="1500" dirty="0" smtClean="0">
                <a:solidFill>
                  <a:srgbClr val="00FF00"/>
                </a:solidFill>
              </a:rPr>
              <a:t>10(10)</a:t>
            </a:r>
            <a:r>
              <a:rPr lang="en-US" sz="1500" dirty="0" smtClean="0"/>
              <a:t>, </a:t>
            </a:r>
            <a:r>
              <a:rPr lang="en-US" sz="1500" dirty="0" smtClean="0">
                <a:solidFill>
                  <a:srgbClr val="00FF00"/>
                </a:solidFill>
              </a:rPr>
              <a:t>11(10)</a:t>
            </a:r>
            <a:r>
              <a:rPr lang="en-US" sz="1500" dirty="0" smtClean="0"/>
              <a:t>, 4(11)]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13(8)</a:t>
            </a:r>
            <a:r>
              <a:rPr lang="en-US" sz="1500" dirty="0" smtClean="0"/>
              <a:t>, 12(9), 10(10), 11(10), 4(11), </a:t>
            </a:r>
            <a:r>
              <a:rPr lang="en-US" sz="1500" dirty="0" smtClean="0">
                <a:solidFill>
                  <a:srgbClr val="00FF00"/>
                </a:solidFill>
              </a:rPr>
              <a:t>14(13), 15(16)</a:t>
            </a:r>
            <a:r>
              <a:rPr lang="en-US" sz="1500" dirty="0" smtClean="0"/>
              <a:t>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12(9)</a:t>
            </a:r>
            <a:r>
              <a:rPr lang="en-US" sz="1500" dirty="0" smtClean="0"/>
              <a:t>, 10(10), 11(10), </a:t>
            </a:r>
            <a:r>
              <a:rPr lang="en-US" sz="1500" dirty="0" smtClean="0">
                <a:solidFill>
                  <a:srgbClr val="00FF00"/>
                </a:solidFill>
              </a:rPr>
              <a:t>27(10)</a:t>
            </a:r>
            <a:r>
              <a:rPr lang="en-US" sz="1500" dirty="0" smtClean="0"/>
              <a:t>, 4(11), </a:t>
            </a:r>
            <a:r>
              <a:rPr lang="en-US" sz="1500" dirty="0" smtClean="0">
                <a:solidFill>
                  <a:srgbClr val="00FF00"/>
                </a:solidFill>
              </a:rPr>
              <a:t>26(12)</a:t>
            </a:r>
            <a:r>
              <a:rPr lang="en-US" sz="1500" dirty="0" smtClean="0"/>
              <a:t>, 14(13), 15(16)]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10(10)</a:t>
            </a:r>
            <a:r>
              <a:rPr lang="en-US" sz="1500" dirty="0" smtClean="0"/>
              <a:t>, 11(10), 27(10), 4(11), 26(12), </a:t>
            </a:r>
            <a:r>
              <a:rPr lang="en-US" sz="1500" dirty="0" smtClean="0">
                <a:solidFill>
                  <a:srgbClr val="00FF00"/>
                </a:solidFill>
              </a:rPr>
              <a:t>25(12)</a:t>
            </a:r>
            <a:r>
              <a:rPr lang="en-US" sz="1500" dirty="0" smtClean="0"/>
              <a:t>, 14(13),</a:t>
            </a:r>
            <a:r>
              <a:rPr lang="en-US" sz="1500" dirty="0" smtClean="0">
                <a:solidFill>
                  <a:srgbClr val="00FF00"/>
                </a:solidFill>
              </a:rPr>
              <a:t> 24(13)</a:t>
            </a:r>
            <a:r>
              <a:rPr lang="en-US" sz="1500" dirty="0" smtClean="0"/>
              <a:t>, 15(16)]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11(10)</a:t>
            </a:r>
            <a:r>
              <a:rPr lang="en-US" sz="1500" dirty="0" smtClean="0"/>
              <a:t>, 27(10), 4(11), 25(12), 26(12), 14(13), 24(13),</a:t>
            </a:r>
            <a:r>
              <a:rPr lang="en-US" sz="1500" dirty="0" smtClean="0">
                <a:solidFill>
                  <a:srgbClr val="00FF00"/>
                </a:solidFill>
              </a:rPr>
              <a:t> 20(14)</a:t>
            </a:r>
            <a:r>
              <a:rPr lang="en-US" sz="1500" dirty="0" smtClean="0"/>
              <a:t>, 15(16), </a:t>
            </a:r>
            <a:r>
              <a:rPr lang="en-US" sz="1500" dirty="0" smtClean="0">
                <a:solidFill>
                  <a:srgbClr val="00FF00"/>
                </a:solidFill>
              </a:rPr>
              <a:t>21(18)</a:t>
            </a:r>
            <a:r>
              <a:rPr lang="en-US" sz="1500" dirty="0" smtClean="0"/>
              <a:t>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27(10)</a:t>
            </a:r>
            <a:r>
              <a:rPr lang="en-US" sz="1500" dirty="0" smtClean="0"/>
              <a:t>, 4(11), 25(12), 26(12), 14(13), 24(13), 20(14), </a:t>
            </a:r>
            <a:r>
              <a:rPr lang="en-US" sz="1500" dirty="0" smtClean="0">
                <a:solidFill>
                  <a:srgbClr val="00FF00"/>
                </a:solidFill>
              </a:rPr>
              <a:t>23(15)</a:t>
            </a:r>
            <a:r>
              <a:rPr lang="en-US" sz="1500" dirty="0" smtClean="0"/>
              <a:t>, 15(16), </a:t>
            </a:r>
            <a:r>
              <a:rPr lang="en-US" sz="1500" dirty="0" smtClean="0">
                <a:solidFill>
                  <a:srgbClr val="00FF00"/>
                </a:solidFill>
              </a:rPr>
              <a:t>22(16)</a:t>
            </a:r>
            <a:r>
              <a:rPr lang="en-US" sz="1500" dirty="0" smtClean="0"/>
              <a:t>, 21(18)]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4(11)</a:t>
            </a:r>
            <a:r>
              <a:rPr lang="en-US" sz="1500" dirty="0" smtClean="0"/>
              <a:t>, 25(12), 26(12), 14(13), 24(13), 20(14), 23(15), 15(16), 23(16), 21(18)]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25(12)</a:t>
            </a:r>
            <a:r>
              <a:rPr lang="en-US" sz="1500" dirty="0" smtClean="0"/>
              <a:t>, 26(12), 14(13), 24(13),8(13), 20(14), 23(15), 15(16), 23(16), 9(16), 21(18)]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26(12)</a:t>
            </a:r>
            <a:r>
              <a:rPr lang="en-US" sz="1500" dirty="0" smtClean="0"/>
              <a:t>, 14(13), 24(13),8(13), 20(14), 23(15), 15(16), 23(16), 9(16), 21(18)]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14(13)</a:t>
            </a:r>
            <a:r>
              <a:rPr lang="en-US" sz="1500" dirty="0" smtClean="0"/>
              <a:t>, 24(13),8(13), 20(14), 23(15), 15(16), 23(16), 9(16), 21(18)]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/>
            </a:pPr>
            <a:r>
              <a:rPr lang="en-US" sz="1500" dirty="0" smtClean="0"/>
              <a:t>[</a:t>
            </a:r>
            <a:r>
              <a:rPr lang="en-US" sz="1500" b="1" dirty="0" smtClean="0">
                <a:solidFill>
                  <a:srgbClr val="FFCC66"/>
                </a:solidFill>
              </a:rPr>
              <a:t>24(13)</a:t>
            </a:r>
            <a:r>
              <a:rPr lang="en-US" sz="1500" dirty="0" smtClean="0"/>
              <a:t>,8(13), 20(14), 23(15), 15(16), 23(16), 9(16), </a:t>
            </a:r>
            <a:r>
              <a:rPr lang="en-US" sz="1500" dirty="0" smtClean="0">
                <a:solidFill>
                  <a:srgbClr val="00FF00"/>
                </a:solidFill>
              </a:rPr>
              <a:t>29(16)</a:t>
            </a:r>
            <a:r>
              <a:rPr lang="en-US" sz="1500" dirty="0" smtClean="0"/>
              <a:t>,21(18), </a:t>
            </a:r>
            <a:r>
              <a:rPr lang="en-US" sz="1500" dirty="0" smtClean="0">
                <a:solidFill>
                  <a:srgbClr val="00FF00"/>
                </a:solidFill>
              </a:rPr>
              <a:t>28(21)</a:t>
            </a:r>
            <a:r>
              <a:rPr lang="en-US" sz="1500" dirty="0" smtClean="0"/>
              <a:t>]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Font typeface="Wingdings" pitchFamily="2" charset="2"/>
              <a:buNone/>
            </a:pPr>
            <a:r>
              <a:rPr lang="en-US" sz="1200" dirty="0" smtClean="0">
                <a:latin typeface="Arial Italic" pitchFamily="34" charset="0"/>
                <a:sym typeface="Arial Italic" pitchFamily="34" charset="0"/>
              </a:rPr>
              <a:t>	</a:t>
            </a:r>
            <a:r>
              <a:rPr lang="en-US" sz="1200" dirty="0" smtClean="0">
                <a:solidFill>
                  <a:srgbClr val="FC0128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Goal reached!</a:t>
            </a:r>
            <a:endParaRPr lang="en-US" sz="1200" dirty="0" smtClean="0">
              <a:solidFill>
                <a:srgbClr val="FC0128"/>
              </a:solidFill>
              <a:latin typeface="Arial Italic" pitchFamily="34" charset="0"/>
              <a:sym typeface="Arial Italic" pitchFamily="34" charset="0"/>
            </a:endParaRP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SzPct val="99000"/>
              <a:buFont typeface="Wingdings" pitchFamily="2" charset="2"/>
              <a:buAutoNum type="arabicPeriod" startAt="17"/>
            </a:pPr>
            <a:endParaRPr lang="en-US" sz="1200" dirty="0" smtClean="0">
              <a:latin typeface="Arial Italic" pitchFamily="34" charset="0"/>
              <a:sym typeface="Arial Italic" pitchFamily="34" charset="0"/>
            </a:endParaRP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Font typeface="Wingdings" pitchFamily="2" charset="2"/>
              <a:buNone/>
            </a:pPr>
            <a:r>
              <a:rPr lang="en-US" sz="1500" dirty="0" smtClean="0">
                <a:latin typeface="Arial Italic" pitchFamily="34" charset="0"/>
                <a:cs typeface="Arial Italic" pitchFamily="34" charset="0"/>
                <a:sym typeface="Arial Italic" pitchFamily="34" charset="0"/>
              </a:rPr>
              <a:t>Notation: </a:t>
            </a:r>
            <a:r>
              <a:rPr lang="en-US" sz="1500" dirty="0" smtClean="0"/>
              <a:t>[</a:t>
            </a:r>
            <a:r>
              <a:rPr lang="en-US" sz="1500" b="1" dirty="0" err="1" smtClean="0">
                <a:solidFill>
                  <a:srgbClr val="FFCC66"/>
                </a:solidFill>
              </a:rPr>
              <a:t>Bold+Yellow</a:t>
            </a:r>
            <a:r>
              <a:rPr lang="en-US" sz="1500" b="1" dirty="0" smtClean="0">
                <a:solidFill>
                  <a:srgbClr val="FFCC66"/>
                </a:solidFill>
              </a:rPr>
              <a:t>: Current Node</a:t>
            </a:r>
            <a:r>
              <a:rPr lang="en-US" sz="1500" dirty="0" smtClean="0"/>
              <a:t>; White: Old Fringe Node; </a:t>
            </a:r>
            <a:r>
              <a:rPr lang="en-US" sz="1500" dirty="0" err="1" smtClean="0">
                <a:solidFill>
                  <a:srgbClr val="00FF0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Green+Italics</a:t>
            </a:r>
            <a:r>
              <a:rPr lang="en-US" sz="1500" dirty="0" smtClean="0">
                <a:solidFill>
                  <a:srgbClr val="00FF0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: New Fringe Node</a:t>
            </a:r>
            <a:r>
              <a:rPr lang="en-US" sz="1500" dirty="0" smtClean="0"/>
              <a:t>].</a:t>
            </a:r>
          </a:p>
          <a:p>
            <a:pPr marL="571500" indent="-533400">
              <a:lnSpc>
                <a:spcPct val="90000"/>
              </a:lnSpc>
              <a:spcBef>
                <a:spcPts val="463"/>
              </a:spcBef>
              <a:buFont typeface="Wingdings" pitchFamily="2" charset="2"/>
              <a:buNone/>
            </a:pPr>
            <a:r>
              <a:rPr lang="en-US" sz="1500" dirty="0" smtClean="0">
                <a:latin typeface="Arial Italic" pitchFamily="34" charset="0"/>
                <a:cs typeface="Arial Italic" pitchFamily="34" charset="0"/>
                <a:sym typeface="Arial Italic" pitchFamily="34" charset="0"/>
              </a:rPr>
              <a:t>Assumption: </a:t>
            </a:r>
            <a:r>
              <a:rPr lang="en-US" sz="1500" dirty="0" smtClean="0"/>
              <a:t>New nodes with the same cost as existing nodes are added after the existing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Uniform Cost Search: Evaluation</a:t>
            </a:r>
            <a:endParaRPr lang="en-US" dirty="0"/>
          </a:p>
        </p:txBody>
      </p:sp>
      <p:pic>
        <p:nvPicPr>
          <p:cNvPr id="69635" name="Picture 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" y="1219200"/>
            <a:ext cx="8410575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772400" cy="655638"/>
          </a:xfrm>
        </p:spPr>
        <p:txBody>
          <a:bodyPr rIns="130174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Breadth-First vs. Uniform-Cost</a:t>
            </a:r>
          </a:p>
        </p:txBody>
      </p:sp>
      <p:sp>
        <p:nvSpPr>
          <p:cNvPr id="7066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458200" cy="5029200"/>
          </a:xfrm>
        </p:spPr>
        <p:txBody>
          <a:bodyPr rIns="130174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breadth-first always expands the shallowest node</a:t>
            </a:r>
          </a:p>
          <a:p>
            <a:pPr marL="723900" lvl="1">
              <a:lnSpc>
                <a:spcPct val="90000"/>
              </a:lnSpc>
            </a:pPr>
            <a:r>
              <a:rPr lang="en-US" dirty="0" smtClean="0"/>
              <a:t>only optimal if all step costs are equal</a:t>
            </a:r>
          </a:p>
          <a:p>
            <a:pPr marL="723900"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uniform-cost considers the overall path cost</a:t>
            </a:r>
          </a:p>
          <a:p>
            <a:pPr marL="723900" lvl="1">
              <a:lnSpc>
                <a:spcPct val="90000"/>
              </a:lnSpc>
            </a:pPr>
            <a:r>
              <a:rPr lang="en-US" dirty="0" smtClean="0"/>
              <a:t>optimal for any (reasonable) cost function</a:t>
            </a:r>
          </a:p>
          <a:p>
            <a:pPr marL="1066800" lvl="2">
              <a:lnSpc>
                <a:spcPct val="90000"/>
              </a:lnSpc>
            </a:pPr>
            <a:r>
              <a:rPr lang="en-US" dirty="0" smtClean="0"/>
              <a:t>non-zero, positive</a:t>
            </a:r>
          </a:p>
          <a:p>
            <a:pPr marL="723900" lvl="1">
              <a:lnSpc>
                <a:spcPct val="90000"/>
              </a:lnSpc>
            </a:pPr>
            <a:r>
              <a:rPr lang="en-US" dirty="0" smtClean="0"/>
              <a:t>gets bogged down in trees with many fruitless, short branches</a:t>
            </a:r>
          </a:p>
          <a:p>
            <a:pPr marL="1066800" lvl="2">
              <a:lnSpc>
                <a:spcPct val="90000"/>
              </a:lnSpc>
            </a:pPr>
            <a:r>
              <a:rPr lang="en-US" dirty="0" smtClean="0"/>
              <a:t>low path cost, but no goal node</a:t>
            </a:r>
          </a:p>
          <a:p>
            <a:pPr marL="1066800"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both are complete for non-extreme problems</a:t>
            </a:r>
          </a:p>
          <a:p>
            <a:pPr marL="723900" lvl="1">
              <a:lnSpc>
                <a:spcPct val="90000"/>
              </a:lnSpc>
            </a:pPr>
            <a:r>
              <a:rPr lang="en-US" dirty="0" smtClean="0"/>
              <a:t>finite number of branches</a:t>
            </a:r>
          </a:p>
          <a:p>
            <a:pPr marL="723900" lvl="1">
              <a:lnSpc>
                <a:spcPct val="90000"/>
              </a:lnSpc>
            </a:pPr>
            <a:r>
              <a:rPr lang="en-US" dirty="0" smtClean="0"/>
              <a:t>strictly positive search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01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initial state, actions, and transition model define the </a:t>
            </a:r>
            <a:r>
              <a:rPr lang="en-US" b="1" dirty="0" smtClean="0">
                <a:solidFill>
                  <a:srgbClr val="CC0099"/>
                </a:solidFill>
              </a:rPr>
              <a:t>state space </a:t>
            </a:r>
            <a:r>
              <a:rPr lang="en-US" dirty="0" smtClean="0"/>
              <a:t>of the problem</a:t>
            </a:r>
          </a:p>
          <a:p>
            <a:pPr lvl="1"/>
            <a:r>
              <a:rPr lang="en-US" dirty="0" smtClean="0"/>
              <a:t>The set of all states reachable from initial state by any sequence of actions</a:t>
            </a:r>
          </a:p>
          <a:p>
            <a:pPr lvl="1"/>
            <a:r>
              <a:rPr lang="en-US" dirty="0" smtClean="0"/>
              <a:t>Can be represented as a </a:t>
            </a:r>
            <a:r>
              <a:rPr lang="en-US" b="1" dirty="0" smtClean="0">
                <a:solidFill>
                  <a:srgbClr val="CC0099"/>
                </a:solidFill>
              </a:rPr>
              <a:t>directed graph </a:t>
            </a:r>
            <a:r>
              <a:rPr lang="en-US" dirty="0" smtClean="0"/>
              <a:t>where the nodes are states and links between nodes are actions</a:t>
            </a:r>
          </a:p>
          <a:p>
            <a:r>
              <a:rPr lang="en-US" dirty="0" smtClean="0"/>
              <a:t>What is the state space for the Romania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give the algorithm </a:t>
            </a:r>
            <a:r>
              <a:rPr lang="en-US" b="1" dirty="0" smtClean="0">
                <a:solidFill>
                  <a:srgbClr val="C00000"/>
                </a:solidFill>
              </a:rPr>
              <a:t>“hints” </a:t>
            </a:r>
            <a:r>
              <a:rPr lang="en-US" dirty="0" smtClean="0"/>
              <a:t>about the desirability of different states </a:t>
            </a:r>
          </a:p>
          <a:p>
            <a:pPr lvl="1"/>
            <a:r>
              <a:rPr lang="en-US" dirty="0" smtClean="0"/>
              <a:t>Use an </a:t>
            </a:r>
            <a:r>
              <a:rPr lang="en-US" b="1" i="1" dirty="0" smtClean="0"/>
              <a:t>evaluation function</a:t>
            </a:r>
            <a:r>
              <a:rPr lang="en-US" b="1" dirty="0" smtClean="0"/>
              <a:t> </a:t>
            </a:r>
            <a:r>
              <a:rPr lang="en-US" dirty="0" smtClean="0"/>
              <a:t>to rank nodes and select the most promising one for expansion</a:t>
            </a:r>
          </a:p>
          <a:p>
            <a:pPr lvl="1"/>
            <a:endParaRPr lang="en-US" dirty="0"/>
          </a:p>
          <a:p>
            <a:r>
              <a:rPr lang="en-US" dirty="0" smtClean="0"/>
              <a:t>Greedy best-first search</a:t>
            </a:r>
          </a:p>
          <a:p>
            <a:r>
              <a:rPr lang="en-US" dirty="0" smtClean="0"/>
              <a:t>A*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Heuristic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Heuristic function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estimates the cost of reaching </a:t>
            </a:r>
            <a:r>
              <a:rPr lang="en-US" b="1" dirty="0" smtClean="0">
                <a:solidFill>
                  <a:srgbClr val="C00000"/>
                </a:solidFill>
              </a:rPr>
              <a:t>goal</a:t>
            </a:r>
            <a:r>
              <a:rPr lang="en-US" dirty="0" smtClean="0"/>
              <a:t> from node </a:t>
            </a:r>
            <a:r>
              <a:rPr lang="en-US" b="1" i="1" dirty="0" smtClean="0">
                <a:solidFill>
                  <a:srgbClr val="C00000"/>
                </a:solidFill>
              </a:rPr>
              <a:t>n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2 components start to goal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through n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From start to n (real) </a:t>
            </a:r>
            <a:r>
              <a:rPr lang="en-US" b="1" dirty="0" smtClean="0"/>
              <a:t>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From n to goal (estimate) 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298" y="2174712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5547788" y="193233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0468" y="1785480"/>
            <a:ext cx="983077" cy="293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state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8698758" y="50751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7766" y="5643320"/>
            <a:ext cx="983077" cy="293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state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6553200" y="441960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44093" y="4579403"/>
            <a:ext cx="1878464" cy="666552"/>
          </a:xfrm>
          <a:prstGeom prst="line">
            <a:avLst/>
          </a:prstGeom>
          <a:ln w="127000" cap="rnd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for the Romania problem</a:t>
            </a:r>
            <a:endParaRPr lang="en-US" dirty="0"/>
          </a:p>
        </p:txBody>
      </p:sp>
      <p:pic>
        <p:nvPicPr>
          <p:cNvPr id="8196" name="Picture 4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229600" cy="403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the node that has the lowest value of the heuristic function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C7B1C55A-E4C7-466B-B6B4-9A8078DF1FBE}" type="slidenum">
              <a:rPr lang="en-GB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sz="3600" smtClean="0"/>
              <a:t>Greedy Search</a:t>
            </a:r>
            <a:endParaRPr lang="en-GB" sz="3600" smtClean="0"/>
          </a:p>
        </p:txBody>
      </p:sp>
      <p:grpSp>
        <p:nvGrpSpPr>
          <p:cNvPr id="104452" name="Group 3"/>
          <p:cNvGrpSpPr>
            <a:grpSpLocks/>
          </p:cNvGrpSpPr>
          <p:nvPr/>
        </p:nvGrpSpPr>
        <p:grpSpPr bwMode="auto">
          <a:xfrm>
            <a:off x="2133600" y="1981200"/>
            <a:ext cx="457200" cy="457200"/>
            <a:chOff x="1344" y="1248"/>
            <a:chExt cx="288" cy="288"/>
          </a:xfrm>
        </p:grpSpPr>
        <p:sp>
          <p:nvSpPr>
            <p:cNvPr id="104533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34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4453" name="Group 6"/>
          <p:cNvGrpSpPr>
            <a:grpSpLocks/>
          </p:cNvGrpSpPr>
          <p:nvPr/>
        </p:nvGrpSpPr>
        <p:grpSpPr bwMode="auto">
          <a:xfrm>
            <a:off x="3200400" y="2514600"/>
            <a:ext cx="457200" cy="457200"/>
            <a:chOff x="1344" y="1248"/>
            <a:chExt cx="288" cy="288"/>
          </a:xfrm>
        </p:grpSpPr>
        <p:sp>
          <p:nvSpPr>
            <p:cNvPr id="104531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32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4454" name="Group 9"/>
          <p:cNvGrpSpPr>
            <a:grpSpLocks/>
          </p:cNvGrpSpPr>
          <p:nvPr/>
        </p:nvGrpSpPr>
        <p:grpSpPr bwMode="auto">
          <a:xfrm>
            <a:off x="533400" y="3429000"/>
            <a:ext cx="457200" cy="457200"/>
            <a:chOff x="1344" y="1248"/>
            <a:chExt cx="288" cy="288"/>
          </a:xfrm>
        </p:grpSpPr>
        <p:sp>
          <p:nvSpPr>
            <p:cNvPr id="104529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30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4455" name="Group 12"/>
          <p:cNvGrpSpPr>
            <a:grpSpLocks/>
          </p:cNvGrpSpPr>
          <p:nvPr/>
        </p:nvGrpSpPr>
        <p:grpSpPr bwMode="auto">
          <a:xfrm>
            <a:off x="1066800" y="2667000"/>
            <a:ext cx="457200" cy="457200"/>
            <a:chOff x="1344" y="1248"/>
            <a:chExt cx="288" cy="288"/>
          </a:xfrm>
        </p:grpSpPr>
        <p:sp>
          <p:nvSpPr>
            <p:cNvPr id="104527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28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4456" name="Group 15"/>
          <p:cNvGrpSpPr>
            <a:grpSpLocks/>
          </p:cNvGrpSpPr>
          <p:nvPr/>
        </p:nvGrpSpPr>
        <p:grpSpPr bwMode="auto">
          <a:xfrm>
            <a:off x="2209800" y="3124200"/>
            <a:ext cx="457200" cy="457200"/>
            <a:chOff x="1344" y="1248"/>
            <a:chExt cx="288" cy="288"/>
          </a:xfrm>
        </p:grpSpPr>
        <p:sp>
          <p:nvSpPr>
            <p:cNvPr id="104525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26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4457" name="Group 18"/>
          <p:cNvGrpSpPr>
            <a:grpSpLocks/>
          </p:cNvGrpSpPr>
          <p:nvPr/>
        </p:nvGrpSpPr>
        <p:grpSpPr bwMode="auto">
          <a:xfrm>
            <a:off x="2895600" y="4038600"/>
            <a:ext cx="457200" cy="457200"/>
            <a:chOff x="1344" y="1248"/>
            <a:chExt cx="288" cy="288"/>
          </a:xfrm>
        </p:grpSpPr>
        <p:sp>
          <p:nvSpPr>
            <p:cNvPr id="104523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24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4458" name="Group 21"/>
          <p:cNvGrpSpPr>
            <a:grpSpLocks/>
          </p:cNvGrpSpPr>
          <p:nvPr/>
        </p:nvGrpSpPr>
        <p:grpSpPr bwMode="auto">
          <a:xfrm>
            <a:off x="1905000" y="5715000"/>
            <a:ext cx="457200" cy="457200"/>
            <a:chOff x="1344" y="1248"/>
            <a:chExt cx="288" cy="288"/>
          </a:xfrm>
        </p:grpSpPr>
        <p:sp>
          <p:nvSpPr>
            <p:cNvPr id="104521" name="Oval 2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2" name="Text Box 2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</a:t>
              </a:r>
              <a:endParaRPr lang="en-GB" sz="1800"/>
            </a:p>
          </p:txBody>
        </p:sp>
      </p:grpSp>
      <p:sp>
        <p:nvSpPr>
          <p:cNvPr id="104459" name="Line 24"/>
          <p:cNvSpPr>
            <a:spLocks noChangeShapeType="1"/>
          </p:cNvSpPr>
          <p:nvPr/>
        </p:nvSpPr>
        <p:spPr bwMode="auto">
          <a:xfrm>
            <a:off x="2438400" y="3581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0" name="Line 25"/>
          <p:cNvSpPr>
            <a:spLocks noChangeShapeType="1"/>
          </p:cNvSpPr>
          <p:nvPr/>
        </p:nvSpPr>
        <p:spPr bwMode="auto">
          <a:xfrm flipH="1">
            <a:off x="2133600" y="44958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1" name="Text Box 26"/>
          <p:cNvSpPr txBox="1">
            <a:spLocks noChangeArrowheads="1"/>
          </p:cNvSpPr>
          <p:nvPr/>
        </p:nvSpPr>
        <p:spPr bwMode="auto">
          <a:xfrm>
            <a:off x="26670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4462" name="Text Box 27"/>
          <p:cNvSpPr txBox="1">
            <a:spLocks noChangeArrowheads="1"/>
          </p:cNvSpPr>
          <p:nvPr/>
        </p:nvSpPr>
        <p:spPr bwMode="auto">
          <a:xfrm>
            <a:off x="2667000" y="510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211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04463" name="Group 28"/>
          <p:cNvGrpSpPr>
            <a:grpSpLocks/>
          </p:cNvGrpSpPr>
          <p:nvPr/>
        </p:nvGrpSpPr>
        <p:grpSpPr bwMode="auto">
          <a:xfrm>
            <a:off x="1371600" y="4038600"/>
            <a:ext cx="457200" cy="457200"/>
            <a:chOff x="1344" y="1248"/>
            <a:chExt cx="288" cy="288"/>
          </a:xfrm>
        </p:grpSpPr>
        <p:sp>
          <p:nvSpPr>
            <p:cNvPr id="104519" name="Oval 2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20" name="Text Box 3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4464" name="Group 31"/>
          <p:cNvGrpSpPr>
            <a:grpSpLocks/>
          </p:cNvGrpSpPr>
          <p:nvPr/>
        </p:nvGrpSpPr>
        <p:grpSpPr bwMode="auto">
          <a:xfrm>
            <a:off x="1143000" y="4953000"/>
            <a:ext cx="457200" cy="457200"/>
            <a:chOff x="1344" y="1248"/>
            <a:chExt cx="288" cy="288"/>
          </a:xfrm>
        </p:grpSpPr>
        <p:sp>
          <p:nvSpPr>
            <p:cNvPr id="104517" name="Oval 3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518" name="Text Box 3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4465" name="Line 34"/>
          <p:cNvSpPr>
            <a:spLocks noChangeShapeType="1"/>
          </p:cNvSpPr>
          <p:nvPr/>
        </p:nvSpPr>
        <p:spPr bwMode="auto">
          <a:xfrm flipH="1">
            <a:off x="1524000" y="3581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6" name="Line 35"/>
          <p:cNvSpPr>
            <a:spLocks noChangeShapeType="1"/>
          </p:cNvSpPr>
          <p:nvPr/>
        </p:nvSpPr>
        <p:spPr bwMode="auto">
          <a:xfrm flipH="1">
            <a:off x="1371600" y="4495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7" name="Line 36"/>
          <p:cNvSpPr>
            <a:spLocks noChangeShapeType="1"/>
          </p:cNvSpPr>
          <p:nvPr/>
        </p:nvSpPr>
        <p:spPr bwMode="auto">
          <a:xfrm>
            <a:off x="1371600" y="5410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8" name="Text Box 37"/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4469" name="Line 38"/>
          <p:cNvSpPr>
            <a:spLocks noChangeShapeType="1"/>
          </p:cNvSpPr>
          <p:nvPr/>
        </p:nvSpPr>
        <p:spPr bwMode="auto">
          <a:xfrm>
            <a:off x="2362200" y="24384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0" name="Line 39"/>
          <p:cNvSpPr>
            <a:spLocks noChangeShapeType="1"/>
          </p:cNvSpPr>
          <p:nvPr/>
        </p:nvSpPr>
        <p:spPr bwMode="auto">
          <a:xfrm>
            <a:off x="2362200" y="2438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1" name="Line 40"/>
          <p:cNvSpPr>
            <a:spLocks noChangeShapeType="1"/>
          </p:cNvSpPr>
          <p:nvPr/>
        </p:nvSpPr>
        <p:spPr bwMode="auto">
          <a:xfrm flipH="1">
            <a:off x="1295400" y="2438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2" name="Line 41"/>
          <p:cNvSpPr>
            <a:spLocks noChangeShapeType="1"/>
          </p:cNvSpPr>
          <p:nvPr/>
        </p:nvSpPr>
        <p:spPr bwMode="auto">
          <a:xfrm flipH="1">
            <a:off x="762000" y="3124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3" name="Text Box 42"/>
          <p:cNvSpPr txBox="1">
            <a:spLocks noChangeArrowheads="1"/>
          </p:cNvSpPr>
          <p:nvPr/>
        </p:nvSpPr>
        <p:spPr bwMode="auto">
          <a:xfrm>
            <a:off x="2590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Start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4474" name="Text Box 43"/>
          <p:cNvSpPr txBox="1">
            <a:spLocks noChangeArrowheads="1"/>
          </p:cNvSpPr>
          <p:nvPr/>
        </p:nvSpPr>
        <p:spPr bwMode="auto">
          <a:xfrm>
            <a:off x="2438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Goal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4475" name="Text Box 44"/>
          <p:cNvSpPr txBox="1">
            <a:spLocks noChangeArrowheads="1"/>
          </p:cNvSpPr>
          <p:nvPr/>
        </p:nvSpPr>
        <p:spPr bwMode="auto">
          <a:xfrm>
            <a:off x="990600" y="457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4476" name="Text Box 45"/>
          <p:cNvSpPr txBox="1">
            <a:spLocks noChangeArrowheads="1"/>
          </p:cNvSpPr>
          <p:nvPr/>
        </p:nvSpPr>
        <p:spPr bwMode="auto">
          <a:xfrm>
            <a:off x="1295400" y="548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101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4477" name="Text Box 46"/>
          <p:cNvSpPr txBox="1">
            <a:spLocks noChangeArrowheads="1"/>
          </p:cNvSpPr>
          <p:nvPr/>
        </p:nvSpPr>
        <p:spPr bwMode="auto">
          <a:xfrm>
            <a:off x="281940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4478" name="Text Box 47"/>
          <p:cNvSpPr txBox="1">
            <a:spLocks noChangeArrowheads="1"/>
          </p:cNvSpPr>
          <p:nvPr/>
        </p:nvSpPr>
        <p:spPr bwMode="auto">
          <a:xfrm>
            <a:off x="1371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4479" name="Text Box 48"/>
          <p:cNvSpPr txBox="1">
            <a:spLocks noChangeArrowheads="1"/>
          </p:cNvSpPr>
          <p:nvPr/>
        </p:nvSpPr>
        <p:spPr bwMode="auto">
          <a:xfrm>
            <a:off x="381000" y="3048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4480" name="Text Box 49"/>
          <p:cNvSpPr txBox="1">
            <a:spLocks noChangeArrowheads="1"/>
          </p:cNvSpPr>
          <p:nvPr/>
        </p:nvSpPr>
        <p:spPr bwMode="auto">
          <a:xfrm>
            <a:off x="3657600" y="5943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f(n) = h </a:t>
            </a:r>
            <a:r>
              <a:rPr lang="en-US" sz="1800" b="1">
                <a:solidFill>
                  <a:schemeClr val="tx1"/>
                </a:solidFill>
              </a:rPr>
              <a:t>(</a:t>
            </a:r>
            <a:r>
              <a:rPr lang="en-US" sz="1800" b="1" i="1">
                <a:solidFill>
                  <a:schemeClr val="tx1"/>
                </a:solidFill>
              </a:rPr>
              <a:t>n</a:t>
            </a:r>
            <a:r>
              <a:rPr lang="en-US" sz="1800" b="1">
                <a:solidFill>
                  <a:schemeClr val="tx1"/>
                </a:solidFill>
              </a:rPr>
              <a:t>) = straight-line distance heuristic</a:t>
            </a:r>
            <a:endParaRPr lang="en-GB" sz="1800" b="1">
              <a:solidFill>
                <a:schemeClr val="tx1"/>
              </a:solidFill>
            </a:endParaRPr>
          </a:p>
        </p:txBody>
      </p:sp>
      <p:graphicFrame>
        <p:nvGraphicFramePr>
          <p:cNvPr id="189490" name="Group 50"/>
          <p:cNvGraphicFramePr>
            <a:graphicFrameLocks noGrp="1"/>
          </p:cNvGraphicFramePr>
          <p:nvPr>
            <p:ph sz="half" idx="2"/>
          </p:nvPr>
        </p:nvGraphicFramePr>
        <p:xfrm>
          <a:off x="5145088" y="1828800"/>
          <a:ext cx="3810000" cy="40640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State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Heuristic: h(n)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329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4516" name="Text Box 85"/>
          <p:cNvSpPr txBox="1">
            <a:spLocks noChangeArrowheads="1"/>
          </p:cNvSpPr>
          <p:nvPr/>
        </p:nvSpPr>
        <p:spPr bwMode="auto">
          <a:xfrm>
            <a:off x="2362200" y="268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9FB7D4A7-A882-4430-8549-62F718596A92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mtClean="0"/>
              <a:t>Greedy Search: Tree Search</a:t>
            </a:r>
            <a:endParaRPr lang="en-GB" smtClean="0"/>
          </a:p>
        </p:txBody>
      </p:sp>
      <p:grpSp>
        <p:nvGrpSpPr>
          <p:cNvPr id="105476" name="Group 3"/>
          <p:cNvGrpSpPr>
            <a:grpSpLocks/>
          </p:cNvGrpSpPr>
          <p:nvPr/>
        </p:nvGrpSpPr>
        <p:grpSpPr bwMode="auto">
          <a:xfrm>
            <a:off x="4114800" y="1981200"/>
            <a:ext cx="457200" cy="457200"/>
            <a:chOff x="1344" y="1248"/>
            <a:chExt cx="288" cy="288"/>
          </a:xfrm>
        </p:grpSpPr>
        <p:sp>
          <p:nvSpPr>
            <p:cNvPr id="105478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479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5477" name="Text Box 42"/>
          <p:cNvSpPr txBox="1">
            <a:spLocks noChangeArrowheads="1"/>
          </p:cNvSpPr>
          <p:nvPr/>
        </p:nvSpPr>
        <p:spPr bwMode="auto">
          <a:xfrm>
            <a:off x="45720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BCB1F5E-18A9-402D-80A2-9A8CC4D555F2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smtClean="0"/>
              <a:t>Greedy Search: Tree Search</a:t>
            </a:r>
            <a:endParaRPr lang="en-GB" smtClean="0"/>
          </a:p>
        </p:txBody>
      </p:sp>
      <p:grpSp>
        <p:nvGrpSpPr>
          <p:cNvPr id="106500" name="Group 3"/>
          <p:cNvGrpSpPr>
            <a:grpSpLocks/>
          </p:cNvGrpSpPr>
          <p:nvPr/>
        </p:nvGrpSpPr>
        <p:grpSpPr bwMode="auto">
          <a:xfrm>
            <a:off x="4114800" y="1981200"/>
            <a:ext cx="457200" cy="457200"/>
            <a:chOff x="1344" y="1248"/>
            <a:chExt cx="288" cy="288"/>
          </a:xfrm>
        </p:grpSpPr>
        <p:sp>
          <p:nvSpPr>
            <p:cNvPr id="106520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521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6501" name="Group 6"/>
          <p:cNvGrpSpPr>
            <a:grpSpLocks/>
          </p:cNvGrpSpPr>
          <p:nvPr/>
        </p:nvGrpSpPr>
        <p:grpSpPr bwMode="auto">
          <a:xfrm>
            <a:off x="5867400" y="2514600"/>
            <a:ext cx="457200" cy="457200"/>
            <a:chOff x="1344" y="1248"/>
            <a:chExt cx="288" cy="288"/>
          </a:xfrm>
        </p:grpSpPr>
        <p:sp>
          <p:nvSpPr>
            <p:cNvPr id="106518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519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6502" name="Group 9"/>
          <p:cNvGrpSpPr>
            <a:grpSpLocks/>
          </p:cNvGrpSpPr>
          <p:nvPr/>
        </p:nvGrpSpPr>
        <p:grpSpPr bwMode="auto">
          <a:xfrm>
            <a:off x="1905000" y="2667000"/>
            <a:ext cx="457200" cy="457200"/>
            <a:chOff x="1344" y="1248"/>
            <a:chExt cx="288" cy="288"/>
          </a:xfrm>
        </p:grpSpPr>
        <p:sp>
          <p:nvSpPr>
            <p:cNvPr id="106516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517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6503" name="Group 12"/>
          <p:cNvGrpSpPr>
            <a:grpSpLocks/>
          </p:cNvGrpSpPr>
          <p:nvPr/>
        </p:nvGrpSpPr>
        <p:grpSpPr bwMode="auto">
          <a:xfrm>
            <a:off x="4191000" y="3124200"/>
            <a:ext cx="457200" cy="457200"/>
            <a:chOff x="1344" y="1248"/>
            <a:chExt cx="288" cy="288"/>
          </a:xfrm>
        </p:grpSpPr>
        <p:sp>
          <p:nvSpPr>
            <p:cNvPr id="106514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515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6504" name="Line 34"/>
          <p:cNvSpPr>
            <a:spLocks noChangeShapeType="1"/>
          </p:cNvSpPr>
          <p:nvPr/>
        </p:nvSpPr>
        <p:spPr bwMode="auto">
          <a:xfrm>
            <a:off x="4343400" y="24384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Line 35"/>
          <p:cNvSpPr>
            <a:spLocks noChangeShapeType="1"/>
          </p:cNvSpPr>
          <p:nvPr/>
        </p:nvSpPr>
        <p:spPr bwMode="auto">
          <a:xfrm>
            <a:off x="4343400" y="2438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Line 36"/>
          <p:cNvSpPr>
            <a:spLocks noChangeShapeType="1"/>
          </p:cNvSpPr>
          <p:nvPr/>
        </p:nvSpPr>
        <p:spPr bwMode="auto">
          <a:xfrm flipH="1">
            <a:off x="2133600" y="24384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Text Box 37"/>
          <p:cNvSpPr txBox="1">
            <a:spLocks noChangeArrowheads="1"/>
          </p:cNvSpPr>
          <p:nvPr/>
        </p:nvSpPr>
        <p:spPr bwMode="auto">
          <a:xfrm>
            <a:off x="45720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6508" name="Text Box 39"/>
          <p:cNvSpPr txBox="1">
            <a:spLocks noChangeArrowheads="1"/>
          </p:cNvSpPr>
          <p:nvPr/>
        </p:nvSpPr>
        <p:spPr bwMode="auto">
          <a:xfrm>
            <a:off x="480060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6509" name="Text Box 40"/>
          <p:cNvSpPr txBox="1">
            <a:spLocks noChangeArrowheads="1"/>
          </p:cNvSpPr>
          <p:nvPr/>
        </p:nvSpPr>
        <p:spPr bwMode="auto">
          <a:xfrm>
            <a:off x="2895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6510" name="Text Box 41"/>
          <p:cNvSpPr txBox="1">
            <a:spLocks noChangeArrowheads="1"/>
          </p:cNvSpPr>
          <p:nvPr/>
        </p:nvSpPr>
        <p:spPr bwMode="auto">
          <a:xfrm>
            <a:off x="4343400" y="268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6511" name="Text Box 42"/>
          <p:cNvSpPr txBox="1">
            <a:spLocks noChangeArrowheads="1"/>
          </p:cNvSpPr>
          <p:nvPr/>
        </p:nvSpPr>
        <p:spPr bwMode="auto">
          <a:xfrm>
            <a:off x="5181600" y="26050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[374]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6512" name="Text Box 43"/>
          <p:cNvSpPr txBox="1">
            <a:spLocks noChangeArrowheads="1"/>
          </p:cNvSpPr>
          <p:nvPr/>
        </p:nvSpPr>
        <p:spPr bwMode="auto">
          <a:xfrm>
            <a:off x="1143000" y="2667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[329]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6513" name="Text Box 44"/>
          <p:cNvSpPr txBox="1">
            <a:spLocks noChangeArrowheads="1"/>
          </p:cNvSpPr>
          <p:nvPr/>
        </p:nvSpPr>
        <p:spPr bwMode="auto">
          <a:xfrm>
            <a:off x="3505200" y="3214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[253]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7337F10-3BAD-419D-978E-DF30DC09D600}" type="slidenum">
              <a:rPr lang="en-GB"/>
              <a:pPr>
                <a:defRPr/>
              </a:pPr>
              <a:t>57</a:t>
            </a:fld>
            <a:endParaRPr lang="en-GB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mtClean="0"/>
              <a:t>Greedy Search: Tree Search</a:t>
            </a:r>
            <a:endParaRPr lang="en-GB" smtClean="0"/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4114800" y="1981200"/>
            <a:ext cx="457200" cy="457200"/>
            <a:chOff x="1344" y="1248"/>
            <a:chExt cx="288" cy="288"/>
          </a:xfrm>
        </p:grpSpPr>
        <p:sp>
          <p:nvSpPr>
            <p:cNvPr id="107561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62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7525" name="Group 6"/>
          <p:cNvGrpSpPr>
            <a:grpSpLocks/>
          </p:cNvGrpSpPr>
          <p:nvPr/>
        </p:nvGrpSpPr>
        <p:grpSpPr bwMode="auto">
          <a:xfrm>
            <a:off x="5867400" y="2514600"/>
            <a:ext cx="457200" cy="457200"/>
            <a:chOff x="1344" y="1248"/>
            <a:chExt cx="288" cy="288"/>
          </a:xfrm>
        </p:grpSpPr>
        <p:sp>
          <p:nvSpPr>
            <p:cNvPr id="107559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60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7526" name="Group 9"/>
          <p:cNvGrpSpPr>
            <a:grpSpLocks/>
          </p:cNvGrpSpPr>
          <p:nvPr/>
        </p:nvGrpSpPr>
        <p:grpSpPr bwMode="auto">
          <a:xfrm>
            <a:off x="1905000" y="2667000"/>
            <a:ext cx="457200" cy="457200"/>
            <a:chOff x="1344" y="1248"/>
            <a:chExt cx="288" cy="288"/>
          </a:xfrm>
        </p:grpSpPr>
        <p:sp>
          <p:nvSpPr>
            <p:cNvPr id="107557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58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7527" name="Group 12"/>
          <p:cNvGrpSpPr>
            <a:grpSpLocks/>
          </p:cNvGrpSpPr>
          <p:nvPr/>
        </p:nvGrpSpPr>
        <p:grpSpPr bwMode="auto">
          <a:xfrm>
            <a:off x="4191000" y="3124200"/>
            <a:ext cx="457200" cy="457200"/>
            <a:chOff x="1344" y="1248"/>
            <a:chExt cx="288" cy="288"/>
          </a:xfrm>
        </p:grpSpPr>
        <p:sp>
          <p:nvSpPr>
            <p:cNvPr id="107555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56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7528" name="Group 15"/>
          <p:cNvGrpSpPr>
            <a:grpSpLocks/>
          </p:cNvGrpSpPr>
          <p:nvPr/>
        </p:nvGrpSpPr>
        <p:grpSpPr bwMode="auto">
          <a:xfrm>
            <a:off x="5943600" y="4038600"/>
            <a:ext cx="457200" cy="457200"/>
            <a:chOff x="1344" y="1248"/>
            <a:chExt cx="288" cy="288"/>
          </a:xfrm>
        </p:grpSpPr>
        <p:sp>
          <p:nvSpPr>
            <p:cNvPr id="107553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54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7529" name="Line 21"/>
          <p:cNvSpPr>
            <a:spLocks noChangeShapeType="1"/>
          </p:cNvSpPr>
          <p:nvPr/>
        </p:nvSpPr>
        <p:spPr bwMode="auto">
          <a:xfrm>
            <a:off x="4419600" y="35814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0" name="Text Box 23"/>
          <p:cNvSpPr txBox="1">
            <a:spLocks noChangeArrowheads="1"/>
          </p:cNvSpPr>
          <p:nvPr/>
        </p:nvSpPr>
        <p:spPr bwMode="auto">
          <a:xfrm>
            <a:off x="4953000" y="3429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07531" name="Group 25"/>
          <p:cNvGrpSpPr>
            <a:grpSpLocks/>
          </p:cNvGrpSpPr>
          <p:nvPr/>
        </p:nvGrpSpPr>
        <p:grpSpPr bwMode="auto">
          <a:xfrm>
            <a:off x="1981200" y="4038600"/>
            <a:ext cx="457200" cy="457200"/>
            <a:chOff x="1344" y="1248"/>
            <a:chExt cx="288" cy="288"/>
          </a:xfrm>
        </p:grpSpPr>
        <p:sp>
          <p:nvSpPr>
            <p:cNvPr id="107551" name="Oval 2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52" name="Text Box 2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7532" name="Group 28"/>
          <p:cNvGrpSpPr>
            <a:grpSpLocks/>
          </p:cNvGrpSpPr>
          <p:nvPr/>
        </p:nvGrpSpPr>
        <p:grpSpPr bwMode="auto">
          <a:xfrm>
            <a:off x="4267200" y="4267200"/>
            <a:ext cx="457200" cy="457200"/>
            <a:chOff x="1344" y="1248"/>
            <a:chExt cx="288" cy="288"/>
          </a:xfrm>
        </p:grpSpPr>
        <p:sp>
          <p:nvSpPr>
            <p:cNvPr id="107549" name="Oval 2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50" name="Text Box 3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7533" name="Line 31"/>
          <p:cNvSpPr>
            <a:spLocks noChangeShapeType="1"/>
          </p:cNvSpPr>
          <p:nvPr/>
        </p:nvSpPr>
        <p:spPr bwMode="auto">
          <a:xfrm flipH="1">
            <a:off x="2133600" y="35814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Text Box 33"/>
          <p:cNvSpPr txBox="1">
            <a:spLocks noChangeArrowheads="1"/>
          </p:cNvSpPr>
          <p:nvPr/>
        </p:nvSpPr>
        <p:spPr bwMode="auto">
          <a:xfrm>
            <a:off x="30480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7535" name="Line 34"/>
          <p:cNvSpPr>
            <a:spLocks noChangeShapeType="1"/>
          </p:cNvSpPr>
          <p:nvPr/>
        </p:nvSpPr>
        <p:spPr bwMode="auto">
          <a:xfrm>
            <a:off x="4343400" y="24384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35"/>
          <p:cNvSpPr>
            <a:spLocks noChangeShapeType="1"/>
          </p:cNvSpPr>
          <p:nvPr/>
        </p:nvSpPr>
        <p:spPr bwMode="auto">
          <a:xfrm>
            <a:off x="4343400" y="2438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Line 36"/>
          <p:cNvSpPr>
            <a:spLocks noChangeShapeType="1"/>
          </p:cNvSpPr>
          <p:nvPr/>
        </p:nvSpPr>
        <p:spPr bwMode="auto">
          <a:xfrm flipH="1">
            <a:off x="2133600" y="24384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Text Box 37"/>
          <p:cNvSpPr txBox="1">
            <a:spLocks noChangeArrowheads="1"/>
          </p:cNvSpPr>
          <p:nvPr/>
        </p:nvSpPr>
        <p:spPr bwMode="auto">
          <a:xfrm>
            <a:off x="45720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7539" name="Text Box 39"/>
          <p:cNvSpPr txBox="1">
            <a:spLocks noChangeArrowheads="1"/>
          </p:cNvSpPr>
          <p:nvPr/>
        </p:nvSpPr>
        <p:spPr bwMode="auto">
          <a:xfrm>
            <a:off x="480060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7540" name="Text Box 40"/>
          <p:cNvSpPr txBox="1">
            <a:spLocks noChangeArrowheads="1"/>
          </p:cNvSpPr>
          <p:nvPr/>
        </p:nvSpPr>
        <p:spPr bwMode="auto">
          <a:xfrm>
            <a:off x="2895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7541" name="Text Box 41"/>
          <p:cNvSpPr txBox="1">
            <a:spLocks noChangeArrowheads="1"/>
          </p:cNvSpPr>
          <p:nvPr/>
        </p:nvSpPr>
        <p:spPr bwMode="auto">
          <a:xfrm>
            <a:off x="4343400" y="268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7542" name="Text Box 42"/>
          <p:cNvSpPr txBox="1">
            <a:spLocks noChangeArrowheads="1"/>
          </p:cNvSpPr>
          <p:nvPr/>
        </p:nvSpPr>
        <p:spPr bwMode="auto">
          <a:xfrm>
            <a:off x="5181600" y="26050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[374]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7543" name="Text Box 43"/>
          <p:cNvSpPr txBox="1">
            <a:spLocks noChangeArrowheads="1"/>
          </p:cNvSpPr>
          <p:nvPr/>
        </p:nvSpPr>
        <p:spPr bwMode="auto">
          <a:xfrm>
            <a:off x="1143000" y="2667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[329]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7544" name="Text Box 44"/>
          <p:cNvSpPr txBox="1">
            <a:spLocks noChangeArrowheads="1"/>
          </p:cNvSpPr>
          <p:nvPr/>
        </p:nvSpPr>
        <p:spPr bwMode="auto">
          <a:xfrm>
            <a:off x="3505200" y="3214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[253]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7545" name="Text Box 45"/>
          <p:cNvSpPr txBox="1">
            <a:spLocks noChangeArrowheads="1"/>
          </p:cNvSpPr>
          <p:nvPr/>
        </p:nvSpPr>
        <p:spPr bwMode="auto">
          <a:xfrm>
            <a:off x="1295400" y="3976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[193]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7546" name="Line 46"/>
          <p:cNvSpPr>
            <a:spLocks noChangeShapeType="1"/>
          </p:cNvSpPr>
          <p:nvPr/>
        </p:nvSpPr>
        <p:spPr bwMode="auto">
          <a:xfrm>
            <a:off x="44196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7" name="Text Box 47"/>
          <p:cNvSpPr txBox="1">
            <a:spLocks noChangeArrowheads="1"/>
          </p:cNvSpPr>
          <p:nvPr/>
        </p:nvSpPr>
        <p:spPr bwMode="auto">
          <a:xfrm>
            <a:off x="3581400" y="4357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[366]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7548" name="Text Box 48"/>
          <p:cNvSpPr txBox="1">
            <a:spLocks noChangeArrowheads="1"/>
          </p:cNvSpPr>
          <p:nvPr/>
        </p:nvSpPr>
        <p:spPr bwMode="auto">
          <a:xfrm>
            <a:off x="6400800" y="4038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[178]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E8A8AB5-B699-410E-92BD-72F66B9F411F}" type="slidenum">
              <a:rPr lang="en-GB"/>
              <a:pPr>
                <a:defRPr/>
              </a:pPr>
              <a:t>58</a:t>
            </a:fld>
            <a:endParaRPr lang="en-GB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smtClean="0"/>
              <a:t>Greedy Search: Tree Search</a:t>
            </a:r>
            <a:endParaRPr lang="en-GB" smtClean="0"/>
          </a:p>
        </p:txBody>
      </p:sp>
      <p:grpSp>
        <p:nvGrpSpPr>
          <p:cNvPr id="108548" name="Group 3"/>
          <p:cNvGrpSpPr>
            <a:grpSpLocks/>
          </p:cNvGrpSpPr>
          <p:nvPr/>
        </p:nvGrpSpPr>
        <p:grpSpPr bwMode="auto">
          <a:xfrm>
            <a:off x="4114800" y="1981200"/>
            <a:ext cx="457200" cy="457200"/>
            <a:chOff x="1344" y="1248"/>
            <a:chExt cx="288" cy="288"/>
          </a:xfrm>
        </p:grpSpPr>
        <p:sp>
          <p:nvSpPr>
            <p:cNvPr id="108597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98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8549" name="Group 6"/>
          <p:cNvGrpSpPr>
            <a:grpSpLocks/>
          </p:cNvGrpSpPr>
          <p:nvPr/>
        </p:nvGrpSpPr>
        <p:grpSpPr bwMode="auto">
          <a:xfrm>
            <a:off x="5867400" y="2514600"/>
            <a:ext cx="457200" cy="457200"/>
            <a:chOff x="1344" y="1248"/>
            <a:chExt cx="288" cy="288"/>
          </a:xfrm>
        </p:grpSpPr>
        <p:sp>
          <p:nvSpPr>
            <p:cNvPr id="108595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96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8550" name="Group 9"/>
          <p:cNvGrpSpPr>
            <a:grpSpLocks/>
          </p:cNvGrpSpPr>
          <p:nvPr/>
        </p:nvGrpSpPr>
        <p:grpSpPr bwMode="auto">
          <a:xfrm>
            <a:off x="1905000" y="2667000"/>
            <a:ext cx="457200" cy="457200"/>
            <a:chOff x="1344" y="1248"/>
            <a:chExt cx="288" cy="288"/>
          </a:xfrm>
        </p:grpSpPr>
        <p:sp>
          <p:nvSpPr>
            <p:cNvPr id="108593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94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8551" name="Group 12"/>
          <p:cNvGrpSpPr>
            <a:grpSpLocks/>
          </p:cNvGrpSpPr>
          <p:nvPr/>
        </p:nvGrpSpPr>
        <p:grpSpPr bwMode="auto">
          <a:xfrm>
            <a:off x="4191000" y="3124200"/>
            <a:ext cx="457200" cy="457200"/>
            <a:chOff x="1344" y="1248"/>
            <a:chExt cx="288" cy="288"/>
          </a:xfrm>
        </p:grpSpPr>
        <p:sp>
          <p:nvSpPr>
            <p:cNvPr id="108591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92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8552" name="Group 15"/>
          <p:cNvGrpSpPr>
            <a:grpSpLocks/>
          </p:cNvGrpSpPr>
          <p:nvPr/>
        </p:nvGrpSpPr>
        <p:grpSpPr bwMode="auto">
          <a:xfrm>
            <a:off x="5943600" y="4038600"/>
            <a:ext cx="457200" cy="457200"/>
            <a:chOff x="1344" y="1248"/>
            <a:chExt cx="288" cy="288"/>
          </a:xfrm>
        </p:grpSpPr>
        <p:sp>
          <p:nvSpPr>
            <p:cNvPr id="108589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90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8553" name="Group 18"/>
          <p:cNvGrpSpPr>
            <a:grpSpLocks/>
          </p:cNvGrpSpPr>
          <p:nvPr/>
        </p:nvGrpSpPr>
        <p:grpSpPr bwMode="auto">
          <a:xfrm>
            <a:off x="6781800" y="5257800"/>
            <a:ext cx="457200" cy="457200"/>
            <a:chOff x="1344" y="1248"/>
            <a:chExt cx="288" cy="288"/>
          </a:xfrm>
        </p:grpSpPr>
        <p:sp>
          <p:nvSpPr>
            <p:cNvPr id="108587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88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8554" name="Line 21"/>
          <p:cNvSpPr>
            <a:spLocks noChangeShapeType="1"/>
          </p:cNvSpPr>
          <p:nvPr/>
        </p:nvSpPr>
        <p:spPr bwMode="auto">
          <a:xfrm>
            <a:off x="4419600" y="35814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5" name="Line 22"/>
          <p:cNvSpPr>
            <a:spLocks noChangeShapeType="1"/>
          </p:cNvSpPr>
          <p:nvPr/>
        </p:nvSpPr>
        <p:spPr bwMode="auto">
          <a:xfrm>
            <a:off x="6172200" y="44958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6" name="Text Box 23"/>
          <p:cNvSpPr txBox="1">
            <a:spLocks noChangeArrowheads="1"/>
          </p:cNvSpPr>
          <p:nvPr/>
        </p:nvSpPr>
        <p:spPr bwMode="auto">
          <a:xfrm>
            <a:off x="4953000" y="3429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8557" name="Text Box 24"/>
          <p:cNvSpPr txBox="1">
            <a:spLocks noChangeArrowheads="1"/>
          </p:cNvSpPr>
          <p:nvPr/>
        </p:nvSpPr>
        <p:spPr bwMode="auto">
          <a:xfrm>
            <a:off x="6477000" y="4572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211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08558" name="Group 25"/>
          <p:cNvGrpSpPr>
            <a:grpSpLocks/>
          </p:cNvGrpSpPr>
          <p:nvPr/>
        </p:nvGrpSpPr>
        <p:grpSpPr bwMode="auto">
          <a:xfrm>
            <a:off x="1981200" y="4038600"/>
            <a:ext cx="457200" cy="457200"/>
            <a:chOff x="1344" y="1248"/>
            <a:chExt cx="288" cy="288"/>
          </a:xfrm>
        </p:grpSpPr>
        <p:sp>
          <p:nvSpPr>
            <p:cNvPr id="108585" name="Oval 2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86" name="Text Box 2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8559" name="Group 28"/>
          <p:cNvGrpSpPr>
            <a:grpSpLocks/>
          </p:cNvGrpSpPr>
          <p:nvPr/>
        </p:nvGrpSpPr>
        <p:grpSpPr bwMode="auto">
          <a:xfrm>
            <a:off x="4267200" y="4267200"/>
            <a:ext cx="457200" cy="457200"/>
            <a:chOff x="1344" y="1248"/>
            <a:chExt cx="288" cy="288"/>
          </a:xfrm>
        </p:grpSpPr>
        <p:sp>
          <p:nvSpPr>
            <p:cNvPr id="108583" name="Oval 2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84" name="Text Box 3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8560" name="Line 31"/>
          <p:cNvSpPr>
            <a:spLocks noChangeShapeType="1"/>
          </p:cNvSpPr>
          <p:nvPr/>
        </p:nvSpPr>
        <p:spPr bwMode="auto">
          <a:xfrm flipH="1">
            <a:off x="2133600" y="35814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1" name="Line 32"/>
          <p:cNvSpPr>
            <a:spLocks noChangeShapeType="1"/>
          </p:cNvSpPr>
          <p:nvPr/>
        </p:nvSpPr>
        <p:spPr bwMode="auto">
          <a:xfrm flipH="1">
            <a:off x="5562600" y="4495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2" name="Text Box 33"/>
          <p:cNvSpPr txBox="1">
            <a:spLocks noChangeArrowheads="1"/>
          </p:cNvSpPr>
          <p:nvPr/>
        </p:nvSpPr>
        <p:spPr bwMode="auto">
          <a:xfrm>
            <a:off x="30480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8563" name="Line 34"/>
          <p:cNvSpPr>
            <a:spLocks noChangeShapeType="1"/>
          </p:cNvSpPr>
          <p:nvPr/>
        </p:nvSpPr>
        <p:spPr bwMode="auto">
          <a:xfrm>
            <a:off x="4343400" y="24384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4" name="Line 35"/>
          <p:cNvSpPr>
            <a:spLocks noChangeShapeType="1"/>
          </p:cNvSpPr>
          <p:nvPr/>
        </p:nvSpPr>
        <p:spPr bwMode="auto">
          <a:xfrm>
            <a:off x="4343400" y="2438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5" name="Line 36"/>
          <p:cNvSpPr>
            <a:spLocks noChangeShapeType="1"/>
          </p:cNvSpPr>
          <p:nvPr/>
        </p:nvSpPr>
        <p:spPr bwMode="auto">
          <a:xfrm flipH="1">
            <a:off x="2133600" y="24384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6" name="Text Box 37"/>
          <p:cNvSpPr txBox="1">
            <a:spLocks noChangeArrowheads="1"/>
          </p:cNvSpPr>
          <p:nvPr/>
        </p:nvSpPr>
        <p:spPr bwMode="auto">
          <a:xfrm>
            <a:off x="45720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8567" name="Text Box 38"/>
          <p:cNvSpPr txBox="1">
            <a:spLocks noChangeArrowheads="1"/>
          </p:cNvSpPr>
          <p:nvPr/>
        </p:nvSpPr>
        <p:spPr bwMode="auto">
          <a:xfrm>
            <a:off x="6553200" y="5867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8568" name="Text Box 39"/>
          <p:cNvSpPr txBox="1">
            <a:spLocks noChangeArrowheads="1"/>
          </p:cNvSpPr>
          <p:nvPr/>
        </p:nvSpPr>
        <p:spPr bwMode="auto">
          <a:xfrm>
            <a:off x="480060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8569" name="Text Box 40"/>
          <p:cNvSpPr txBox="1">
            <a:spLocks noChangeArrowheads="1"/>
          </p:cNvSpPr>
          <p:nvPr/>
        </p:nvSpPr>
        <p:spPr bwMode="auto">
          <a:xfrm>
            <a:off x="2895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8570" name="Text Box 41"/>
          <p:cNvSpPr txBox="1">
            <a:spLocks noChangeArrowheads="1"/>
          </p:cNvSpPr>
          <p:nvPr/>
        </p:nvSpPr>
        <p:spPr bwMode="auto">
          <a:xfrm>
            <a:off x="4343400" y="268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8571" name="Text Box 42"/>
          <p:cNvSpPr txBox="1">
            <a:spLocks noChangeArrowheads="1"/>
          </p:cNvSpPr>
          <p:nvPr/>
        </p:nvSpPr>
        <p:spPr bwMode="auto">
          <a:xfrm>
            <a:off x="5181600" y="26050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[374]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8572" name="Text Box 43"/>
          <p:cNvSpPr txBox="1">
            <a:spLocks noChangeArrowheads="1"/>
          </p:cNvSpPr>
          <p:nvPr/>
        </p:nvSpPr>
        <p:spPr bwMode="auto">
          <a:xfrm>
            <a:off x="1143000" y="2667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[329]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8573" name="Text Box 44"/>
          <p:cNvSpPr txBox="1">
            <a:spLocks noChangeArrowheads="1"/>
          </p:cNvSpPr>
          <p:nvPr/>
        </p:nvSpPr>
        <p:spPr bwMode="auto">
          <a:xfrm>
            <a:off x="3505200" y="3214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[253]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8574" name="Text Box 45"/>
          <p:cNvSpPr txBox="1">
            <a:spLocks noChangeArrowheads="1"/>
          </p:cNvSpPr>
          <p:nvPr/>
        </p:nvSpPr>
        <p:spPr bwMode="auto">
          <a:xfrm>
            <a:off x="1295400" y="3976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[193]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8575" name="Line 46"/>
          <p:cNvSpPr>
            <a:spLocks noChangeShapeType="1"/>
          </p:cNvSpPr>
          <p:nvPr/>
        </p:nvSpPr>
        <p:spPr bwMode="auto">
          <a:xfrm>
            <a:off x="44196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6" name="Text Box 47"/>
          <p:cNvSpPr txBox="1">
            <a:spLocks noChangeArrowheads="1"/>
          </p:cNvSpPr>
          <p:nvPr/>
        </p:nvSpPr>
        <p:spPr bwMode="auto">
          <a:xfrm>
            <a:off x="3581400" y="4357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[366]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8577" name="Text Box 48"/>
          <p:cNvSpPr txBox="1">
            <a:spLocks noChangeArrowheads="1"/>
          </p:cNvSpPr>
          <p:nvPr/>
        </p:nvSpPr>
        <p:spPr bwMode="auto">
          <a:xfrm>
            <a:off x="6400800" y="4038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[178]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08578" name="Group 49"/>
          <p:cNvGrpSpPr>
            <a:grpSpLocks/>
          </p:cNvGrpSpPr>
          <p:nvPr/>
        </p:nvGrpSpPr>
        <p:grpSpPr bwMode="auto">
          <a:xfrm>
            <a:off x="5334000" y="5334000"/>
            <a:ext cx="457200" cy="457200"/>
            <a:chOff x="1344" y="1248"/>
            <a:chExt cx="288" cy="288"/>
          </a:xfrm>
        </p:grpSpPr>
        <p:sp>
          <p:nvSpPr>
            <p:cNvPr id="108581" name="Oval 5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82" name="Text Box 5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8579" name="Text Box 52"/>
          <p:cNvSpPr txBox="1">
            <a:spLocks noChangeArrowheads="1"/>
          </p:cNvSpPr>
          <p:nvPr/>
        </p:nvSpPr>
        <p:spPr bwMode="auto">
          <a:xfrm>
            <a:off x="7239000" y="5257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[0]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8580" name="Text Box 53"/>
          <p:cNvSpPr txBox="1">
            <a:spLocks noChangeArrowheads="1"/>
          </p:cNvSpPr>
          <p:nvPr/>
        </p:nvSpPr>
        <p:spPr bwMode="auto">
          <a:xfrm>
            <a:off x="4648200" y="5334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[253]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413E2966-023A-43EA-A96D-716D5D713B0D}" type="slidenum">
              <a:rPr lang="en-GB"/>
              <a:pPr>
                <a:defRPr/>
              </a:pPr>
              <a:t>59</a:t>
            </a:fld>
            <a:endParaRPr lang="en-GB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smtClean="0"/>
              <a:t>Greedy Search: Tree Search</a:t>
            </a:r>
            <a:endParaRPr lang="en-GB" smtClean="0"/>
          </a:p>
        </p:txBody>
      </p:sp>
      <p:grpSp>
        <p:nvGrpSpPr>
          <p:cNvPr id="109572" name="Group 3"/>
          <p:cNvGrpSpPr>
            <a:grpSpLocks/>
          </p:cNvGrpSpPr>
          <p:nvPr/>
        </p:nvGrpSpPr>
        <p:grpSpPr bwMode="auto">
          <a:xfrm>
            <a:off x="4191000" y="1600200"/>
            <a:ext cx="457200" cy="457200"/>
            <a:chOff x="1344" y="1248"/>
            <a:chExt cx="288" cy="288"/>
          </a:xfrm>
        </p:grpSpPr>
        <p:sp>
          <p:nvSpPr>
            <p:cNvPr id="109622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23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9573" name="Group 6"/>
          <p:cNvGrpSpPr>
            <a:grpSpLocks/>
          </p:cNvGrpSpPr>
          <p:nvPr/>
        </p:nvGrpSpPr>
        <p:grpSpPr bwMode="auto">
          <a:xfrm>
            <a:off x="5943600" y="2133600"/>
            <a:ext cx="457200" cy="457200"/>
            <a:chOff x="1344" y="1248"/>
            <a:chExt cx="288" cy="288"/>
          </a:xfrm>
        </p:grpSpPr>
        <p:sp>
          <p:nvSpPr>
            <p:cNvPr id="109620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21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9574" name="Group 9"/>
          <p:cNvGrpSpPr>
            <a:grpSpLocks/>
          </p:cNvGrpSpPr>
          <p:nvPr/>
        </p:nvGrpSpPr>
        <p:grpSpPr bwMode="auto">
          <a:xfrm>
            <a:off x="1981200" y="2286000"/>
            <a:ext cx="457200" cy="457200"/>
            <a:chOff x="1344" y="1248"/>
            <a:chExt cx="288" cy="288"/>
          </a:xfrm>
        </p:grpSpPr>
        <p:sp>
          <p:nvSpPr>
            <p:cNvPr id="109618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19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9575" name="Group 12"/>
          <p:cNvGrpSpPr>
            <a:grpSpLocks/>
          </p:cNvGrpSpPr>
          <p:nvPr/>
        </p:nvGrpSpPr>
        <p:grpSpPr bwMode="auto">
          <a:xfrm>
            <a:off x="4267200" y="2743200"/>
            <a:ext cx="457200" cy="457200"/>
            <a:chOff x="1344" y="1248"/>
            <a:chExt cx="288" cy="288"/>
          </a:xfrm>
        </p:grpSpPr>
        <p:sp>
          <p:nvSpPr>
            <p:cNvPr id="109616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17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9576" name="Group 15"/>
          <p:cNvGrpSpPr>
            <a:grpSpLocks/>
          </p:cNvGrpSpPr>
          <p:nvPr/>
        </p:nvGrpSpPr>
        <p:grpSpPr bwMode="auto">
          <a:xfrm>
            <a:off x="6019800" y="3657600"/>
            <a:ext cx="457200" cy="457200"/>
            <a:chOff x="1344" y="1248"/>
            <a:chExt cx="288" cy="288"/>
          </a:xfrm>
        </p:grpSpPr>
        <p:sp>
          <p:nvSpPr>
            <p:cNvPr id="109614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15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9577" name="Group 18"/>
          <p:cNvGrpSpPr>
            <a:grpSpLocks/>
          </p:cNvGrpSpPr>
          <p:nvPr/>
        </p:nvGrpSpPr>
        <p:grpSpPr bwMode="auto">
          <a:xfrm>
            <a:off x="6858000" y="4876800"/>
            <a:ext cx="457200" cy="457200"/>
            <a:chOff x="1344" y="1248"/>
            <a:chExt cx="288" cy="288"/>
          </a:xfrm>
        </p:grpSpPr>
        <p:sp>
          <p:nvSpPr>
            <p:cNvPr id="109612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13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9578" name="Line 21"/>
          <p:cNvSpPr>
            <a:spLocks noChangeShapeType="1"/>
          </p:cNvSpPr>
          <p:nvPr/>
        </p:nvSpPr>
        <p:spPr bwMode="auto">
          <a:xfrm>
            <a:off x="4495800" y="32004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9" name="Line 22"/>
          <p:cNvSpPr>
            <a:spLocks noChangeShapeType="1"/>
          </p:cNvSpPr>
          <p:nvPr/>
        </p:nvSpPr>
        <p:spPr bwMode="auto">
          <a:xfrm>
            <a:off x="6248400" y="41148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0" name="Text Box 23"/>
          <p:cNvSpPr txBox="1">
            <a:spLocks noChangeArrowheads="1"/>
          </p:cNvSpPr>
          <p:nvPr/>
        </p:nvSpPr>
        <p:spPr bwMode="auto">
          <a:xfrm>
            <a:off x="5029200" y="3048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581" name="Text Box 24"/>
          <p:cNvSpPr txBox="1">
            <a:spLocks noChangeArrowheads="1"/>
          </p:cNvSpPr>
          <p:nvPr/>
        </p:nvSpPr>
        <p:spPr bwMode="auto">
          <a:xfrm>
            <a:off x="65532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211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09582" name="Group 25"/>
          <p:cNvGrpSpPr>
            <a:grpSpLocks/>
          </p:cNvGrpSpPr>
          <p:nvPr/>
        </p:nvGrpSpPr>
        <p:grpSpPr bwMode="auto">
          <a:xfrm>
            <a:off x="2057400" y="3657600"/>
            <a:ext cx="457200" cy="457200"/>
            <a:chOff x="1344" y="1248"/>
            <a:chExt cx="288" cy="288"/>
          </a:xfrm>
        </p:grpSpPr>
        <p:sp>
          <p:nvSpPr>
            <p:cNvPr id="109610" name="Oval 2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11" name="Text Box 2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9583" name="Group 28"/>
          <p:cNvGrpSpPr>
            <a:grpSpLocks/>
          </p:cNvGrpSpPr>
          <p:nvPr/>
        </p:nvGrpSpPr>
        <p:grpSpPr bwMode="auto">
          <a:xfrm>
            <a:off x="4343400" y="3886200"/>
            <a:ext cx="457200" cy="457200"/>
            <a:chOff x="1344" y="1248"/>
            <a:chExt cx="288" cy="288"/>
          </a:xfrm>
        </p:grpSpPr>
        <p:sp>
          <p:nvSpPr>
            <p:cNvPr id="109608" name="Oval 2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09" name="Text Box 3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9584" name="Line 31"/>
          <p:cNvSpPr>
            <a:spLocks noChangeShapeType="1"/>
          </p:cNvSpPr>
          <p:nvPr/>
        </p:nvSpPr>
        <p:spPr bwMode="auto">
          <a:xfrm flipH="1">
            <a:off x="2209800" y="32004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5" name="Line 32"/>
          <p:cNvSpPr>
            <a:spLocks noChangeShapeType="1"/>
          </p:cNvSpPr>
          <p:nvPr/>
        </p:nvSpPr>
        <p:spPr bwMode="auto">
          <a:xfrm flipH="1">
            <a:off x="5638800" y="4114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6" name="Text Box 33"/>
          <p:cNvSpPr txBox="1">
            <a:spLocks noChangeArrowheads="1"/>
          </p:cNvSpPr>
          <p:nvPr/>
        </p:nvSpPr>
        <p:spPr bwMode="auto">
          <a:xfrm>
            <a:off x="3124200" y="3124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587" name="Line 34"/>
          <p:cNvSpPr>
            <a:spLocks noChangeShapeType="1"/>
          </p:cNvSpPr>
          <p:nvPr/>
        </p:nvSpPr>
        <p:spPr bwMode="auto">
          <a:xfrm>
            <a:off x="4419600" y="20574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8" name="Line 35"/>
          <p:cNvSpPr>
            <a:spLocks noChangeShapeType="1"/>
          </p:cNvSpPr>
          <p:nvPr/>
        </p:nvSpPr>
        <p:spPr bwMode="auto">
          <a:xfrm>
            <a:off x="4419600" y="2057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Line 36"/>
          <p:cNvSpPr>
            <a:spLocks noChangeShapeType="1"/>
          </p:cNvSpPr>
          <p:nvPr/>
        </p:nvSpPr>
        <p:spPr bwMode="auto">
          <a:xfrm flipH="1">
            <a:off x="2209800" y="20574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0" name="Text Box 37"/>
          <p:cNvSpPr txBox="1">
            <a:spLocks noChangeArrowheads="1"/>
          </p:cNvSpPr>
          <p:nvPr/>
        </p:nvSpPr>
        <p:spPr bwMode="auto">
          <a:xfrm>
            <a:off x="4648200" y="1447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591" name="Text Box 38"/>
          <p:cNvSpPr txBox="1">
            <a:spLocks noChangeArrowheads="1"/>
          </p:cNvSpPr>
          <p:nvPr/>
        </p:nvSpPr>
        <p:spPr bwMode="auto">
          <a:xfrm>
            <a:off x="6629400" y="5486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592" name="Text Box 39"/>
          <p:cNvSpPr txBox="1">
            <a:spLocks noChangeArrowheads="1"/>
          </p:cNvSpPr>
          <p:nvPr/>
        </p:nvSpPr>
        <p:spPr bwMode="auto">
          <a:xfrm>
            <a:off x="4876800" y="1752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593" name="Text Box 40"/>
          <p:cNvSpPr txBox="1">
            <a:spLocks noChangeArrowheads="1"/>
          </p:cNvSpPr>
          <p:nvPr/>
        </p:nvSpPr>
        <p:spPr bwMode="auto">
          <a:xfrm>
            <a:off x="2971800" y="1828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594" name="Text Box 41"/>
          <p:cNvSpPr txBox="1">
            <a:spLocks noChangeArrowheads="1"/>
          </p:cNvSpPr>
          <p:nvPr/>
        </p:nvSpPr>
        <p:spPr bwMode="auto">
          <a:xfrm>
            <a:off x="44196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595" name="Text Box 42"/>
          <p:cNvSpPr txBox="1">
            <a:spLocks noChangeArrowheads="1"/>
          </p:cNvSpPr>
          <p:nvPr/>
        </p:nvSpPr>
        <p:spPr bwMode="auto">
          <a:xfrm>
            <a:off x="5257800" y="22240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[374]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96" name="Text Box 43"/>
          <p:cNvSpPr txBox="1">
            <a:spLocks noChangeArrowheads="1"/>
          </p:cNvSpPr>
          <p:nvPr/>
        </p:nvSpPr>
        <p:spPr bwMode="auto">
          <a:xfrm>
            <a:off x="1219200" y="2286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[329]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97" name="Text Box 44"/>
          <p:cNvSpPr txBox="1">
            <a:spLocks noChangeArrowheads="1"/>
          </p:cNvSpPr>
          <p:nvPr/>
        </p:nvSpPr>
        <p:spPr bwMode="auto">
          <a:xfrm>
            <a:off x="3581400" y="2833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[253]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98" name="Text Box 45"/>
          <p:cNvSpPr txBox="1">
            <a:spLocks noChangeArrowheads="1"/>
          </p:cNvSpPr>
          <p:nvPr/>
        </p:nvSpPr>
        <p:spPr bwMode="auto">
          <a:xfrm>
            <a:off x="1371600" y="3595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[193]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599" name="Line 46"/>
          <p:cNvSpPr>
            <a:spLocks noChangeShapeType="1"/>
          </p:cNvSpPr>
          <p:nvPr/>
        </p:nvSpPr>
        <p:spPr bwMode="auto">
          <a:xfrm>
            <a:off x="4495800" y="3200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00" name="Text Box 47"/>
          <p:cNvSpPr txBox="1">
            <a:spLocks noChangeArrowheads="1"/>
          </p:cNvSpPr>
          <p:nvPr/>
        </p:nvSpPr>
        <p:spPr bwMode="auto">
          <a:xfrm>
            <a:off x="3657600" y="39766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[366]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601" name="Text Box 48"/>
          <p:cNvSpPr txBox="1">
            <a:spLocks noChangeArrowheads="1"/>
          </p:cNvSpPr>
          <p:nvPr/>
        </p:nvSpPr>
        <p:spPr bwMode="auto">
          <a:xfrm>
            <a:off x="6477000" y="3657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[178]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09602" name="Group 49"/>
          <p:cNvGrpSpPr>
            <a:grpSpLocks/>
          </p:cNvGrpSpPr>
          <p:nvPr/>
        </p:nvGrpSpPr>
        <p:grpSpPr bwMode="auto">
          <a:xfrm>
            <a:off x="5410200" y="4953000"/>
            <a:ext cx="457200" cy="457200"/>
            <a:chOff x="1344" y="1248"/>
            <a:chExt cx="288" cy="288"/>
          </a:xfrm>
        </p:grpSpPr>
        <p:sp>
          <p:nvSpPr>
            <p:cNvPr id="109606" name="Oval 5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07" name="Text Box 5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09603" name="Text Box 52"/>
          <p:cNvSpPr txBox="1">
            <a:spLocks noChangeArrowheads="1"/>
          </p:cNvSpPr>
          <p:nvPr/>
        </p:nvSpPr>
        <p:spPr bwMode="auto">
          <a:xfrm>
            <a:off x="7315200" y="487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[0]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09604" name="Text Box 53"/>
          <p:cNvSpPr txBox="1">
            <a:spLocks noChangeArrowheads="1"/>
          </p:cNvSpPr>
          <p:nvPr/>
        </p:nvSpPr>
        <p:spPr bwMode="auto">
          <a:xfrm>
            <a:off x="4724400" y="4953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[253]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9605" name="Text Box 54"/>
          <p:cNvSpPr txBox="1">
            <a:spLocks noChangeArrowheads="1"/>
          </p:cNvSpPr>
          <p:nvPr/>
        </p:nvSpPr>
        <p:spPr bwMode="auto">
          <a:xfrm>
            <a:off x="685800" y="5410200"/>
            <a:ext cx="5486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Path cost(A-E-F-I) = 253 + 178 + 0 = 431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dist(A-E-F-I) = 140 + 99 + 211 = 450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 </a:t>
            </a:r>
            <a:r>
              <a:rPr lang="en-US" dirty="0" smtClean="0"/>
              <a:t>Vacuum world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7924800" cy="3611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States</a:t>
            </a:r>
          </a:p>
          <a:p>
            <a:pPr lvl="1"/>
            <a:r>
              <a:rPr lang="en-US" sz="2400" dirty="0" smtClean="0"/>
              <a:t>Agent location and dirt location</a:t>
            </a:r>
          </a:p>
          <a:p>
            <a:pPr lvl="1"/>
            <a:r>
              <a:rPr lang="en-US" sz="2400" dirty="0" smtClean="0"/>
              <a:t>How many possible states?</a:t>
            </a:r>
          </a:p>
          <a:p>
            <a:pPr lvl="1"/>
            <a:r>
              <a:rPr lang="en-US" sz="2400" dirty="0" smtClean="0"/>
              <a:t>What if there are </a:t>
            </a:r>
            <a:r>
              <a:rPr lang="en-US" sz="2400" i="1" dirty="0" smtClean="0"/>
              <a:t>n</a:t>
            </a:r>
            <a:r>
              <a:rPr lang="en-US" sz="2400" dirty="0" smtClean="0"/>
              <a:t> possible locations?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eft, right, suck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Transition model</a:t>
            </a:r>
          </a:p>
          <a:p>
            <a:endParaRPr lang="en-US" sz="2400" dirty="0"/>
          </a:p>
        </p:txBody>
      </p:sp>
      <p:pic>
        <p:nvPicPr>
          <p:cNvPr id="6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90600"/>
            <a:ext cx="32766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655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Greedy Best-First Search: 8-Puzzle Example</a:t>
            </a:r>
            <a:endParaRPr lang="en-US" dirty="0"/>
          </a:p>
        </p:txBody>
      </p:sp>
      <p:pic>
        <p:nvPicPr>
          <p:cNvPr id="1187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44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  <p:pic>
        <p:nvPicPr>
          <p:cNvPr id="10244" name="Picture 4" descr="greedy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greedy-progress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greedy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greedy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Properties of greedy best-first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Complete?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No </a:t>
            </a:r>
            <a:r>
              <a:rPr lang="en-US" sz="2400" dirty="0"/>
              <a:t>– can get stuck in </a:t>
            </a:r>
            <a:r>
              <a:rPr lang="en-US" sz="2400" dirty="0" smtClean="0"/>
              <a:t>loops</a:t>
            </a:r>
            <a:endParaRPr lang="en-US" sz="2400" dirty="0"/>
          </a:p>
        </p:txBody>
      </p:sp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3048000"/>
            <a:ext cx="5705994" cy="3429000"/>
          </a:xfrm>
          <a:prstGeom prst="rect">
            <a:avLst/>
          </a:prstGeom>
          <a:noFill/>
          <a:ln/>
        </p:spPr>
      </p:pic>
      <p:sp>
        <p:nvSpPr>
          <p:cNvPr id="5" name="Oval 4"/>
          <p:cNvSpPr/>
          <p:nvPr/>
        </p:nvSpPr>
        <p:spPr>
          <a:xfrm>
            <a:off x="4114800" y="41148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36576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05493" y="34290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 animBg="1"/>
      <p:bldP spid="6" grpId="0" animBg="1"/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dy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2047875"/>
            <a:ext cx="5467350" cy="199072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Properties of greedy best-first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Complete?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No </a:t>
            </a:r>
            <a:r>
              <a:rPr lang="en-US" sz="2400" dirty="0"/>
              <a:t>– can get stuck in </a:t>
            </a:r>
            <a:r>
              <a:rPr lang="en-US" sz="2400" dirty="0" smtClean="0"/>
              <a:t>loops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99"/>
                </a:solidFill>
              </a:rPr>
              <a:t>Optimal?</a:t>
            </a:r>
            <a:r>
              <a:rPr lang="en-US" sz="2400" b="1" dirty="0" smtClean="0"/>
              <a:t> </a:t>
            </a:r>
          </a:p>
          <a:p>
            <a:pPr lvl="1">
              <a:buNone/>
            </a:pPr>
            <a:r>
              <a:rPr lang="en-US" sz="2400" dirty="0" smtClean="0"/>
              <a:t>No</a:t>
            </a:r>
          </a:p>
        </p:txBody>
      </p:sp>
      <p:pic>
        <p:nvPicPr>
          <p:cNvPr id="5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67275"/>
            <a:ext cx="5334000" cy="26145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05200" y="4776875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6072275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Properties of greedy best-first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Complete?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No </a:t>
            </a:r>
            <a:r>
              <a:rPr lang="en-US" sz="2400" dirty="0"/>
              <a:t>– can get stuck in </a:t>
            </a:r>
            <a:r>
              <a:rPr lang="en-US" sz="2400" dirty="0" smtClean="0"/>
              <a:t>loops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99"/>
                </a:solidFill>
              </a:rPr>
              <a:t>Optimal?</a:t>
            </a:r>
            <a:r>
              <a:rPr lang="en-US" sz="2400" b="1" dirty="0" smtClean="0"/>
              <a:t> </a:t>
            </a:r>
          </a:p>
          <a:p>
            <a:pPr lvl="1">
              <a:buNone/>
            </a:pPr>
            <a:r>
              <a:rPr lang="en-US" sz="2400" dirty="0" smtClean="0"/>
              <a:t>No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Time</a:t>
            </a:r>
            <a:r>
              <a:rPr lang="en-US" sz="2400" b="1" dirty="0">
                <a:solidFill>
                  <a:srgbClr val="CC0099"/>
                </a:solidFill>
              </a:rPr>
              <a:t>?</a:t>
            </a:r>
            <a:r>
              <a:rPr lang="en-US" sz="2400" b="1" dirty="0"/>
              <a:t> </a:t>
            </a:r>
          </a:p>
          <a:p>
            <a:pPr lvl="1">
              <a:buNone/>
            </a:pPr>
            <a:r>
              <a:rPr lang="en-US" sz="2400" dirty="0" smtClean="0"/>
              <a:t>Worst case: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</a:t>
            </a:r>
            <a:r>
              <a:rPr lang="en-US" sz="2400" i="1" baseline="30000" dirty="0" err="1" smtClean="0"/>
              <a:t>m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sz="2400" dirty="0" smtClean="0"/>
              <a:t>Best case: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bd</a:t>
            </a:r>
            <a:r>
              <a:rPr lang="en-US" sz="2400" dirty="0" smtClean="0"/>
              <a:t>) – If </a:t>
            </a:r>
            <a:r>
              <a:rPr lang="en-US" sz="2400" i="1" dirty="0" smtClean="0"/>
              <a:t>h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) is 100% accurate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99"/>
                </a:solidFill>
              </a:rPr>
              <a:t>Space?</a:t>
            </a:r>
            <a:endParaRPr lang="en-US" sz="2400" b="1" dirty="0" smtClean="0"/>
          </a:p>
          <a:p>
            <a:pPr lvl="1">
              <a:buNone/>
            </a:pPr>
            <a:r>
              <a:rPr lang="en-US" sz="2400" dirty="0" smtClean="0"/>
              <a:t>Worst case: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err="1" smtClean="0"/>
              <a:t>b</a:t>
            </a:r>
            <a:r>
              <a:rPr lang="en-US" sz="2400" i="1" baseline="30000" dirty="0" err="1" smtClean="0"/>
              <a:t>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fix the greedy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744883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sz="2800" dirty="0"/>
              <a:t>Idea: avoid expanding paths that are already </a:t>
            </a:r>
            <a:r>
              <a:rPr lang="en-US" sz="2800" dirty="0" smtClean="0"/>
              <a:t>expensive</a:t>
            </a:r>
            <a:endParaRPr lang="en-US" sz="2800" dirty="0"/>
          </a:p>
          <a:p>
            <a:r>
              <a:rPr lang="en-US" sz="2800" dirty="0" smtClean="0"/>
              <a:t>The evaluation function </a:t>
            </a:r>
            <a:r>
              <a:rPr lang="en-US" sz="2800" i="1" dirty="0" smtClean="0">
                <a:solidFill>
                  <a:srgbClr val="CC0099"/>
                </a:solidFill>
              </a:rPr>
              <a:t>f</a:t>
            </a:r>
            <a:r>
              <a:rPr lang="en-US" sz="2800" dirty="0" smtClean="0">
                <a:solidFill>
                  <a:srgbClr val="CC0099"/>
                </a:solidFill>
              </a:rPr>
              <a:t>(</a:t>
            </a:r>
            <a:r>
              <a:rPr lang="en-US" sz="2800" i="1" dirty="0" smtClean="0">
                <a:solidFill>
                  <a:srgbClr val="CC0099"/>
                </a:solidFill>
              </a:rPr>
              <a:t>n</a:t>
            </a:r>
            <a:r>
              <a:rPr lang="en-US" sz="2800" dirty="0" smtClean="0">
                <a:solidFill>
                  <a:srgbClr val="CC0099"/>
                </a:solidFill>
              </a:rPr>
              <a:t>)</a:t>
            </a:r>
            <a:r>
              <a:rPr lang="en-US" sz="2800" dirty="0" smtClean="0"/>
              <a:t> is the estimated total cost of the path through node </a:t>
            </a:r>
            <a:r>
              <a:rPr lang="en-US" sz="2800" i="1" dirty="0" smtClean="0"/>
              <a:t>n</a:t>
            </a:r>
            <a:r>
              <a:rPr lang="en-US" sz="2800" dirty="0" smtClean="0"/>
              <a:t> to the goal:</a:t>
            </a:r>
            <a:br>
              <a:rPr lang="en-US" sz="2800" dirty="0" smtClean="0"/>
            </a:br>
            <a:endParaRPr lang="en-US" sz="2800" dirty="0" smtClean="0"/>
          </a:p>
          <a:p>
            <a:pPr algn="ctr">
              <a:buNone/>
            </a:pPr>
            <a:r>
              <a:rPr lang="en-US" sz="2800" i="1" dirty="0" smtClean="0">
                <a:solidFill>
                  <a:srgbClr val="CC0099"/>
                </a:solidFill>
              </a:rPr>
              <a:t>f</a:t>
            </a:r>
            <a:r>
              <a:rPr lang="en-US" sz="2800" dirty="0" smtClean="0">
                <a:solidFill>
                  <a:srgbClr val="CC0099"/>
                </a:solidFill>
              </a:rPr>
              <a:t>(</a:t>
            </a:r>
            <a:r>
              <a:rPr lang="en-US" sz="2800" i="1" dirty="0" smtClean="0">
                <a:solidFill>
                  <a:srgbClr val="CC0099"/>
                </a:solidFill>
              </a:rPr>
              <a:t>n</a:t>
            </a:r>
            <a:r>
              <a:rPr lang="en-US" sz="2800" dirty="0">
                <a:solidFill>
                  <a:srgbClr val="CC0099"/>
                </a:solidFill>
              </a:rPr>
              <a:t>)</a:t>
            </a:r>
            <a:r>
              <a:rPr lang="en-US" sz="2800" i="1" dirty="0">
                <a:solidFill>
                  <a:srgbClr val="CC0099"/>
                </a:solidFill>
              </a:rPr>
              <a:t> = g</a:t>
            </a:r>
            <a:r>
              <a:rPr lang="en-US" sz="2800" dirty="0">
                <a:solidFill>
                  <a:srgbClr val="CC0099"/>
                </a:solidFill>
              </a:rPr>
              <a:t>(</a:t>
            </a:r>
            <a:r>
              <a:rPr lang="en-US" sz="2800" i="1" dirty="0">
                <a:solidFill>
                  <a:srgbClr val="CC0099"/>
                </a:solidFill>
              </a:rPr>
              <a:t>n</a:t>
            </a:r>
            <a:r>
              <a:rPr lang="en-US" sz="2800" dirty="0">
                <a:solidFill>
                  <a:srgbClr val="CC0099"/>
                </a:solidFill>
              </a:rPr>
              <a:t>)</a:t>
            </a:r>
            <a:r>
              <a:rPr lang="en-US" sz="2800" i="1" dirty="0">
                <a:solidFill>
                  <a:srgbClr val="CC0099"/>
                </a:solidFill>
              </a:rPr>
              <a:t> + h</a:t>
            </a:r>
            <a:r>
              <a:rPr lang="en-US" sz="2800" dirty="0">
                <a:solidFill>
                  <a:srgbClr val="CC0099"/>
                </a:solidFill>
              </a:rPr>
              <a:t>(</a:t>
            </a:r>
            <a:r>
              <a:rPr lang="en-US" sz="2800" i="1" dirty="0">
                <a:solidFill>
                  <a:srgbClr val="CC0099"/>
                </a:solidFill>
              </a:rPr>
              <a:t>n</a:t>
            </a:r>
            <a:r>
              <a:rPr lang="en-US" sz="2800" dirty="0" smtClean="0">
                <a:solidFill>
                  <a:srgbClr val="CC0099"/>
                </a:solidFill>
              </a:rPr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lvl="1">
              <a:buNone/>
            </a:pPr>
            <a:r>
              <a:rPr lang="en-US" i="1" dirty="0" smtClean="0">
                <a:solidFill>
                  <a:srgbClr val="CC0099"/>
                </a:solidFill>
              </a:rPr>
              <a:t>g</a:t>
            </a:r>
            <a:r>
              <a:rPr lang="en-US" dirty="0" smtClean="0">
                <a:solidFill>
                  <a:srgbClr val="CC0099"/>
                </a:solidFill>
              </a:rPr>
              <a:t>(</a:t>
            </a:r>
            <a:r>
              <a:rPr lang="en-US" i="1" dirty="0" smtClean="0">
                <a:solidFill>
                  <a:srgbClr val="CC0099"/>
                </a:solidFill>
              </a:rPr>
              <a:t>n</a:t>
            </a:r>
            <a:r>
              <a:rPr lang="en-US" dirty="0" smtClean="0">
                <a:solidFill>
                  <a:srgbClr val="CC0099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cost so far to reach </a:t>
            </a:r>
            <a:r>
              <a:rPr lang="en-US" i="1" dirty="0" smtClean="0"/>
              <a:t>n </a:t>
            </a:r>
            <a:r>
              <a:rPr lang="en-US" dirty="0" smtClean="0"/>
              <a:t>(path cost)</a:t>
            </a:r>
            <a:endParaRPr lang="en-US" dirty="0"/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h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n</a:t>
            </a:r>
            <a:r>
              <a:rPr lang="en-US" dirty="0" smtClean="0">
                <a:solidFill>
                  <a:srgbClr val="CC0099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estimated cost from 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dirty="0" smtClean="0"/>
              <a:t>goal (heuristic)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Vacuum world state space graph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752600"/>
            <a:ext cx="863724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867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AF961BF-5F3B-4381-B34C-C1E7D5A4F6B2}" type="slidenum">
              <a:rPr lang="en-GB"/>
              <a:pPr>
                <a:defRPr/>
              </a:pPr>
              <a:t>76</a:t>
            </a:fld>
            <a:endParaRPr lang="en-GB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</a:t>
            </a:r>
            <a:r>
              <a:rPr lang="en-US" dirty="0"/>
              <a:t>Search: Another example</a:t>
            </a:r>
            <a:endParaRPr lang="en-GB" dirty="0" smtClean="0"/>
          </a:p>
        </p:txBody>
      </p:sp>
      <p:sp>
        <p:nvSpPr>
          <p:cNvPr id="122884" name="Text Box 49"/>
          <p:cNvSpPr txBox="1">
            <a:spLocks noChangeArrowheads="1"/>
          </p:cNvSpPr>
          <p:nvPr/>
        </p:nvSpPr>
        <p:spPr bwMode="auto">
          <a:xfrm>
            <a:off x="3429000" y="5867400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 smtClean="0">
                <a:solidFill>
                  <a:schemeClr val="tx1"/>
                </a:solidFill>
              </a:rPr>
              <a:t>f(n</a:t>
            </a:r>
            <a:r>
              <a:rPr lang="en-US" sz="1800" b="1" i="1" dirty="0">
                <a:solidFill>
                  <a:schemeClr val="tx1"/>
                </a:solidFill>
              </a:rPr>
              <a:t>) = g(n) + h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i="1" dirty="0">
                <a:solidFill>
                  <a:schemeClr val="tx1"/>
                </a:solidFill>
              </a:rPr>
              <a:t>n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g(n): </a:t>
            </a:r>
            <a:r>
              <a:rPr lang="en-US" sz="1800" dirty="0">
                <a:solidFill>
                  <a:schemeClr val="tx1"/>
                </a:solidFill>
              </a:rPr>
              <a:t>is the exact cost to reach node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from the initial state.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GB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203826" name="Group 50"/>
          <p:cNvGraphicFramePr>
            <a:graphicFrameLocks noGrp="1"/>
          </p:cNvGraphicFramePr>
          <p:nvPr>
            <p:ph sz="half" idx="2"/>
          </p:nvPr>
        </p:nvGraphicFramePr>
        <p:xfrm>
          <a:off x="5145088" y="1828800"/>
          <a:ext cx="3810000" cy="40640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State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Heuristic: h(n)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329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2920" name="Group 86"/>
          <p:cNvGrpSpPr>
            <a:grpSpLocks/>
          </p:cNvGrpSpPr>
          <p:nvPr/>
        </p:nvGrpSpPr>
        <p:grpSpPr bwMode="auto">
          <a:xfrm>
            <a:off x="381000" y="1828800"/>
            <a:ext cx="3429000" cy="4557713"/>
            <a:chOff x="240" y="1152"/>
            <a:chExt cx="2160" cy="2871"/>
          </a:xfrm>
        </p:grpSpPr>
        <p:grpSp>
          <p:nvGrpSpPr>
            <p:cNvPr id="122921" name="Group 3"/>
            <p:cNvGrpSpPr>
              <a:grpSpLocks/>
            </p:cNvGrpSpPr>
            <p:nvPr/>
          </p:nvGrpSpPr>
          <p:grpSpPr bwMode="auto">
            <a:xfrm>
              <a:off x="1344" y="1248"/>
              <a:ext cx="288" cy="288"/>
              <a:chOff x="1344" y="1248"/>
              <a:chExt cx="288" cy="288"/>
            </a:xfrm>
          </p:grpSpPr>
          <p:sp>
            <p:nvSpPr>
              <p:cNvPr id="122966" name="Oval 4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67" name="Text Box 5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A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22" name="Group 6"/>
            <p:cNvGrpSpPr>
              <a:grpSpLocks/>
            </p:cNvGrpSpPr>
            <p:nvPr/>
          </p:nvGrpSpPr>
          <p:grpSpPr bwMode="auto">
            <a:xfrm>
              <a:off x="2016" y="1584"/>
              <a:ext cx="288" cy="288"/>
              <a:chOff x="1344" y="1248"/>
              <a:chExt cx="288" cy="288"/>
            </a:xfrm>
          </p:grpSpPr>
          <p:sp>
            <p:nvSpPr>
              <p:cNvPr id="122964" name="Oval 7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65" name="Text Box 8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B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23" name="Group 9"/>
            <p:cNvGrpSpPr>
              <a:grpSpLocks/>
            </p:cNvGrpSpPr>
            <p:nvPr/>
          </p:nvGrpSpPr>
          <p:grpSpPr bwMode="auto">
            <a:xfrm>
              <a:off x="336" y="2160"/>
              <a:ext cx="288" cy="288"/>
              <a:chOff x="1344" y="1248"/>
              <a:chExt cx="288" cy="288"/>
            </a:xfrm>
          </p:grpSpPr>
          <p:sp>
            <p:nvSpPr>
              <p:cNvPr id="122962" name="Oval 10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63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D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24" name="Group 12"/>
            <p:cNvGrpSpPr>
              <a:grpSpLocks/>
            </p:cNvGrpSpPr>
            <p:nvPr/>
          </p:nvGrpSpPr>
          <p:grpSpPr bwMode="auto">
            <a:xfrm>
              <a:off x="672" y="1680"/>
              <a:ext cx="288" cy="288"/>
              <a:chOff x="1344" y="1248"/>
              <a:chExt cx="288" cy="288"/>
            </a:xfrm>
          </p:grpSpPr>
          <p:sp>
            <p:nvSpPr>
              <p:cNvPr id="122960" name="Oval 13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61" name="Text Box 14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C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25" name="Group 15"/>
            <p:cNvGrpSpPr>
              <a:grpSpLocks/>
            </p:cNvGrpSpPr>
            <p:nvPr/>
          </p:nvGrpSpPr>
          <p:grpSpPr bwMode="auto">
            <a:xfrm>
              <a:off x="1392" y="1968"/>
              <a:ext cx="288" cy="288"/>
              <a:chOff x="1344" y="1248"/>
              <a:chExt cx="288" cy="288"/>
            </a:xfrm>
          </p:grpSpPr>
          <p:sp>
            <p:nvSpPr>
              <p:cNvPr id="122958" name="Oval 16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59" name="Text Box 17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26" name="Group 18"/>
            <p:cNvGrpSpPr>
              <a:grpSpLocks/>
            </p:cNvGrpSpPr>
            <p:nvPr/>
          </p:nvGrpSpPr>
          <p:grpSpPr bwMode="auto">
            <a:xfrm>
              <a:off x="1824" y="2544"/>
              <a:ext cx="288" cy="288"/>
              <a:chOff x="1344" y="1248"/>
              <a:chExt cx="288" cy="288"/>
            </a:xfrm>
          </p:grpSpPr>
          <p:sp>
            <p:nvSpPr>
              <p:cNvPr id="122956" name="Oval 19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57" name="Text Box 20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F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27" name="Group 21"/>
            <p:cNvGrpSpPr>
              <a:grpSpLocks/>
            </p:cNvGrpSpPr>
            <p:nvPr/>
          </p:nvGrpSpPr>
          <p:grpSpPr bwMode="auto">
            <a:xfrm>
              <a:off x="1200" y="3600"/>
              <a:ext cx="288" cy="288"/>
              <a:chOff x="1344" y="1248"/>
              <a:chExt cx="288" cy="288"/>
            </a:xfrm>
          </p:grpSpPr>
          <p:sp>
            <p:nvSpPr>
              <p:cNvPr id="122954" name="Oval 22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55" name="Text Box 23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I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928" name="Line 24"/>
            <p:cNvSpPr>
              <a:spLocks noChangeShapeType="1"/>
            </p:cNvSpPr>
            <p:nvPr/>
          </p:nvSpPr>
          <p:spPr bwMode="auto">
            <a:xfrm>
              <a:off x="1536" y="225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9" name="Line 25"/>
            <p:cNvSpPr>
              <a:spLocks noChangeShapeType="1"/>
            </p:cNvSpPr>
            <p:nvPr/>
          </p:nvSpPr>
          <p:spPr bwMode="auto">
            <a:xfrm flipH="1">
              <a:off x="1344" y="2832"/>
              <a:ext cx="62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0" name="Text Box 26"/>
            <p:cNvSpPr txBox="1">
              <a:spLocks noChangeArrowheads="1"/>
            </p:cNvSpPr>
            <p:nvPr/>
          </p:nvSpPr>
          <p:spPr bwMode="auto">
            <a:xfrm>
              <a:off x="1680" y="220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99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31" name="Text Box 27"/>
            <p:cNvSpPr txBox="1">
              <a:spLocks noChangeArrowheads="1"/>
            </p:cNvSpPr>
            <p:nvPr/>
          </p:nvSpPr>
          <p:spPr bwMode="auto">
            <a:xfrm>
              <a:off x="1680" y="3216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211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grpSp>
          <p:nvGrpSpPr>
            <p:cNvPr id="122932" name="Group 28"/>
            <p:cNvGrpSpPr>
              <a:grpSpLocks/>
            </p:cNvGrpSpPr>
            <p:nvPr/>
          </p:nvGrpSpPr>
          <p:grpSpPr bwMode="auto">
            <a:xfrm>
              <a:off x="864" y="2544"/>
              <a:ext cx="288" cy="288"/>
              <a:chOff x="1344" y="1248"/>
              <a:chExt cx="288" cy="288"/>
            </a:xfrm>
          </p:grpSpPr>
          <p:sp>
            <p:nvSpPr>
              <p:cNvPr id="122952" name="Oval 29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53" name="Text Box 30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G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933" name="Group 31"/>
            <p:cNvGrpSpPr>
              <a:grpSpLocks/>
            </p:cNvGrpSpPr>
            <p:nvPr/>
          </p:nvGrpSpPr>
          <p:grpSpPr bwMode="auto">
            <a:xfrm>
              <a:off x="720" y="3120"/>
              <a:ext cx="288" cy="288"/>
              <a:chOff x="1344" y="1248"/>
              <a:chExt cx="288" cy="288"/>
            </a:xfrm>
          </p:grpSpPr>
          <p:sp>
            <p:nvSpPr>
              <p:cNvPr id="122950" name="Oval 32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51" name="Text Box 33"/>
              <p:cNvSpPr txBox="1">
                <a:spLocks noChangeArrowheads="1"/>
              </p:cNvSpPr>
              <p:nvPr/>
            </p:nvSpPr>
            <p:spPr bwMode="auto">
              <a:xfrm>
                <a:off x="1392" y="1296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H</a:t>
                </a:r>
                <a:endParaRPr lang="en-GB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934" name="Line 34"/>
            <p:cNvSpPr>
              <a:spLocks noChangeShapeType="1"/>
            </p:cNvSpPr>
            <p:nvPr/>
          </p:nvSpPr>
          <p:spPr bwMode="auto">
            <a:xfrm flipH="1">
              <a:off x="960" y="225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5" name="Line 35"/>
            <p:cNvSpPr>
              <a:spLocks noChangeShapeType="1"/>
            </p:cNvSpPr>
            <p:nvPr/>
          </p:nvSpPr>
          <p:spPr bwMode="auto">
            <a:xfrm flipH="1">
              <a:off x="864" y="283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6" name="Line 36"/>
            <p:cNvSpPr>
              <a:spLocks noChangeShapeType="1"/>
            </p:cNvSpPr>
            <p:nvPr/>
          </p:nvSpPr>
          <p:spPr bwMode="auto">
            <a:xfrm>
              <a:off x="864" y="340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7" name="Text Box 37"/>
            <p:cNvSpPr txBox="1">
              <a:spLocks noChangeArrowheads="1"/>
            </p:cNvSpPr>
            <p:nvPr/>
          </p:nvSpPr>
          <p:spPr bwMode="auto">
            <a:xfrm>
              <a:off x="1008" y="220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80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38" name="Line 38"/>
            <p:cNvSpPr>
              <a:spLocks noChangeShapeType="1"/>
            </p:cNvSpPr>
            <p:nvPr/>
          </p:nvSpPr>
          <p:spPr bwMode="auto">
            <a:xfrm>
              <a:off x="1488" y="1536"/>
              <a:ext cx="6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9" name="Line 39"/>
            <p:cNvSpPr>
              <a:spLocks noChangeShapeType="1"/>
            </p:cNvSpPr>
            <p:nvPr/>
          </p:nvSpPr>
          <p:spPr bwMode="auto">
            <a:xfrm>
              <a:off x="1488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0" name="Line 40"/>
            <p:cNvSpPr>
              <a:spLocks noChangeShapeType="1"/>
            </p:cNvSpPr>
            <p:nvPr/>
          </p:nvSpPr>
          <p:spPr bwMode="auto">
            <a:xfrm flipH="1">
              <a:off x="816" y="1536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1" name="Line 41"/>
            <p:cNvSpPr>
              <a:spLocks noChangeShapeType="1"/>
            </p:cNvSpPr>
            <p:nvPr/>
          </p:nvSpPr>
          <p:spPr bwMode="auto">
            <a:xfrm flipH="1">
              <a:off x="480" y="196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2" name="Text Box 42"/>
            <p:cNvSpPr txBox="1">
              <a:spLocks noChangeArrowheads="1"/>
            </p:cNvSpPr>
            <p:nvPr/>
          </p:nvSpPr>
          <p:spPr bwMode="auto">
            <a:xfrm>
              <a:off x="1632" y="115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Start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122943" name="Text Box 43"/>
            <p:cNvSpPr txBox="1">
              <a:spLocks noChangeArrowheads="1"/>
            </p:cNvSpPr>
            <p:nvPr/>
          </p:nvSpPr>
          <p:spPr bwMode="auto">
            <a:xfrm>
              <a:off x="1536" y="379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Goal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122944" name="Text Box 44"/>
            <p:cNvSpPr txBox="1">
              <a:spLocks noChangeArrowheads="1"/>
            </p:cNvSpPr>
            <p:nvPr/>
          </p:nvSpPr>
          <p:spPr bwMode="auto">
            <a:xfrm>
              <a:off x="624" y="288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97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45" name="Text Box 45"/>
            <p:cNvSpPr txBox="1">
              <a:spLocks noChangeArrowheads="1"/>
            </p:cNvSpPr>
            <p:nvPr/>
          </p:nvSpPr>
          <p:spPr bwMode="auto">
            <a:xfrm>
              <a:off x="816" y="345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101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46" name="Text Box 46"/>
            <p:cNvSpPr txBox="1">
              <a:spLocks noChangeArrowheads="1"/>
            </p:cNvSpPr>
            <p:nvPr/>
          </p:nvSpPr>
          <p:spPr bwMode="auto">
            <a:xfrm>
              <a:off x="1776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75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47" name="Text Box 47"/>
            <p:cNvSpPr txBox="1">
              <a:spLocks noChangeArrowheads="1"/>
            </p:cNvSpPr>
            <p:nvPr/>
          </p:nvSpPr>
          <p:spPr bwMode="auto">
            <a:xfrm>
              <a:off x="864" y="139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118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48" name="Text Box 48"/>
            <p:cNvSpPr txBox="1">
              <a:spLocks noChangeArrowheads="1"/>
            </p:cNvSpPr>
            <p:nvPr/>
          </p:nvSpPr>
          <p:spPr bwMode="auto">
            <a:xfrm>
              <a:off x="240" y="192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111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122949" name="Text Box 85"/>
            <p:cNvSpPr txBox="1">
              <a:spLocks noChangeArrowheads="1"/>
            </p:cNvSpPr>
            <p:nvPr/>
          </p:nvSpPr>
          <p:spPr bwMode="auto">
            <a:xfrm>
              <a:off x="1488" y="168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</a:rPr>
                <a:t>140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775C696-0B71-4EAC-B51D-5C9C401AE0CE}" type="slidenum">
              <a:rPr lang="en-GB"/>
              <a:pPr>
                <a:defRPr/>
              </a:pPr>
              <a:t>77</a:t>
            </a:fld>
            <a:endParaRPr lang="en-GB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23908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23910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911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3909" name="Text Box 6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504"/>
            <a:ext cx="8229600" cy="1143000"/>
          </a:xfrm>
        </p:spPr>
        <p:txBody>
          <a:bodyPr/>
          <a:lstStyle/>
          <a:p>
            <a:r>
              <a:rPr lang="en-US" dirty="0" smtClean="0"/>
              <a:t>A* Search: Tree Search</a:t>
            </a:r>
            <a:endParaRPr lang="en-GB" dirty="0" smtClean="0"/>
          </a:p>
        </p:txBody>
      </p:sp>
      <p:grpSp>
        <p:nvGrpSpPr>
          <p:cNvPr id="124932" name="Group 3"/>
          <p:cNvGrpSpPr>
            <a:grpSpLocks/>
          </p:cNvGrpSpPr>
          <p:nvPr/>
        </p:nvGrpSpPr>
        <p:grpSpPr bwMode="auto">
          <a:xfrm>
            <a:off x="4343400" y="1820228"/>
            <a:ext cx="457200" cy="502920"/>
            <a:chOff x="1344" y="1248"/>
            <a:chExt cx="288" cy="288"/>
          </a:xfrm>
        </p:grpSpPr>
        <p:sp>
          <p:nvSpPr>
            <p:cNvPr id="124952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953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A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4933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24950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951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4934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24948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949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4935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24946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947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tx1"/>
                  </a:solidFill>
                </a:rPr>
                <a:t>E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4936" name="Line 15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7" name="Line 16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8" name="Line 17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9" name="Text Box 18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4940" name="Text Box 19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4941" name="Text Box 20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4942" name="Text Box 21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4943" name="Text Box 22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4944" name="Text Box 23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[449]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4945" name="Text Box 24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[447]</a:t>
            </a:r>
            <a:endParaRPr lang="en-GB" sz="1800" dirty="0"/>
          </a:p>
        </p:txBody>
      </p:sp>
      <p:graphicFrame>
        <p:nvGraphicFramePr>
          <p:cNvPr id="27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4095949"/>
              </p:ext>
            </p:extLst>
          </p:nvPr>
        </p:nvGraphicFramePr>
        <p:xfrm>
          <a:off x="-62948" y="3657600"/>
          <a:ext cx="3415748" cy="3931920"/>
        </p:xfrm>
        <a:graphic>
          <a:graphicData uri="http://schemas.openxmlformats.org/drawingml/2006/table">
            <a:tbl>
              <a:tblPr/>
              <a:tblGrid>
                <a:gridCol w="170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State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Heuristic: h(n)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329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25956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25988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989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5957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25986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987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5958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25984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985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5959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25982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983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5960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25980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981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5961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2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25963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25978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979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5964" name="Line 23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Text Box 24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5966" name="Line 25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Line 26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Line 27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Text Box 28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5970" name="Text Box 29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5971" name="Text Box 30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5972" name="Text Box 31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5973" name="Text Box 32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5974" name="Text Box 33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5975" name="Text Box 34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5976" name="Text Box 35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5977" name="Text Box 36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graphicFrame>
        <p:nvGraphicFramePr>
          <p:cNvPr id="39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1070666"/>
              </p:ext>
            </p:extLst>
          </p:nvPr>
        </p:nvGraphicFramePr>
        <p:xfrm>
          <a:off x="13252" y="3750365"/>
          <a:ext cx="2438400" cy="39319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State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Heuristic: h(n)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329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8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8-puzzle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56388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 smtClean="0">
                <a:solidFill>
                  <a:srgbClr val="CC0099"/>
                </a:solidFill>
              </a:rPr>
              <a:t>States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Locations </a:t>
            </a:r>
            <a:r>
              <a:rPr lang="en-US" dirty="0"/>
              <a:t>of tiles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8-puzzle: 181,440 states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15-puzzle: 1.3 trillion states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24-puzzle: 10</a:t>
            </a:r>
            <a:r>
              <a:rPr lang="en-US" baseline="30000" dirty="0" smtClean="0"/>
              <a:t>25</a:t>
            </a:r>
            <a:r>
              <a:rPr lang="en-US" dirty="0" smtClean="0"/>
              <a:t> states</a:t>
            </a:r>
            <a:endParaRPr lang="en-US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 smtClean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M</a:t>
            </a:r>
            <a:r>
              <a:rPr lang="en-US" sz="3100" dirty="0" smtClean="0"/>
              <a:t>ove </a:t>
            </a:r>
            <a:r>
              <a:rPr lang="en-US" sz="3100" dirty="0"/>
              <a:t>blank left, right, up, down </a:t>
            </a:r>
            <a:endParaRPr lang="en-US" sz="3100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P</a:t>
            </a:r>
            <a:r>
              <a:rPr lang="en-US" sz="3100" b="1" dirty="0" smtClean="0">
                <a:solidFill>
                  <a:srgbClr val="CC0099"/>
                </a:solidFill>
              </a:rPr>
              <a:t>ath cost </a:t>
            </a:r>
            <a:endParaRPr lang="en-US" sz="3100" b="1" dirty="0" smtClean="0"/>
          </a:p>
          <a:p>
            <a:pPr lvl="1">
              <a:lnSpc>
                <a:spcPct val="120000"/>
              </a:lnSpc>
            </a:pPr>
            <a:r>
              <a:rPr lang="en-US" sz="3100" dirty="0"/>
              <a:t>1</a:t>
            </a:r>
            <a:r>
              <a:rPr lang="en-US" sz="3100" dirty="0" smtClean="0"/>
              <a:t> </a:t>
            </a:r>
            <a:r>
              <a:rPr lang="en-US" sz="3100" dirty="0"/>
              <a:t>per </a:t>
            </a:r>
            <a:r>
              <a:rPr lang="en-US" sz="3100" dirty="0" smtClean="0"/>
              <a:t>move</a:t>
            </a:r>
            <a:br>
              <a:rPr lang="en-US" sz="3100" dirty="0" smtClean="0"/>
            </a:br>
            <a:endParaRPr lang="en-US" sz="3100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3"/>
              </a:rPr>
              <a:t>Finding the optimal solution of n-Puzzle is NP-hard</a:t>
            </a:r>
            <a:endParaRPr lang="en-US" dirty="0"/>
          </a:p>
        </p:txBody>
      </p:sp>
      <p:pic>
        <p:nvPicPr>
          <p:cNvPr id="17414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r="49396"/>
          <a:stretch>
            <a:fillRect/>
          </a:stretch>
        </p:blipFill>
        <p:spPr bwMode="auto">
          <a:xfrm>
            <a:off x="6608445" y="1447800"/>
            <a:ext cx="2154555" cy="2162175"/>
          </a:xfrm>
          <a:prstGeom prst="rect">
            <a:avLst/>
          </a:prstGeom>
          <a:noFill/>
        </p:spPr>
      </p:pic>
      <p:pic>
        <p:nvPicPr>
          <p:cNvPr id="8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l="49396"/>
          <a:stretch>
            <a:fillRect/>
          </a:stretch>
        </p:blipFill>
        <p:spPr bwMode="auto">
          <a:xfrm>
            <a:off x="6324600" y="3810000"/>
            <a:ext cx="2154555" cy="216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26980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27018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019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6981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27016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017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6982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27014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015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6983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27012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013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6984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27010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011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6985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6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26987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27008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009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6988" name="Line 23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9" name="Text Box 24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6990" name="Line 25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1" name="Line 26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2" name="Line 27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3" name="Text Box 28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6994" name="Text Box 29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6995" name="Text Box 30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6996" name="Text Box 31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6997" name="Text Box 32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6998" name="Text Box 33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6999" name="Text Box 34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7000" name="Text Box 35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7001" name="Text Box 36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27002" name="Group 37"/>
          <p:cNvGrpSpPr>
            <a:grpSpLocks/>
          </p:cNvGrpSpPr>
          <p:nvPr/>
        </p:nvGrpSpPr>
        <p:grpSpPr bwMode="auto">
          <a:xfrm>
            <a:off x="2743200" y="4800600"/>
            <a:ext cx="457200" cy="457200"/>
            <a:chOff x="1344" y="1248"/>
            <a:chExt cx="288" cy="288"/>
          </a:xfrm>
        </p:grpSpPr>
        <p:sp>
          <p:nvSpPr>
            <p:cNvPr id="127006" name="Oval 38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007" name="Text Box 39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7003" name="Line 40"/>
          <p:cNvSpPr>
            <a:spLocks noChangeShapeType="1"/>
          </p:cNvSpPr>
          <p:nvPr/>
        </p:nvSpPr>
        <p:spPr bwMode="auto">
          <a:xfrm flipH="1">
            <a:off x="3048000" y="4343400"/>
            <a:ext cx="76200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4" name="Text Box 41"/>
          <p:cNvSpPr txBox="1">
            <a:spLocks noChangeArrowheads="1"/>
          </p:cNvSpPr>
          <p:nvPr/>
        </p:nvSpPr>
        <p:spPr bwMode="auto">
          <a:xfrm>
            <a:off x="3429000" y="44815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7005" name="Text Box 42"/>
          <p:cNvSpPr txBox="1">
            <a:spLocks noChangeArrowheads="1"/>
          </p:cNvSpPr>
          <p:nvPr/>
        </p:nvSpPr>
        <p:spPr bwMode="auto">
          <a:xfrm>
            <a:off x="2057400" y="48625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[415]</a:t>
            </a:r>
            <a:endParaRPr lang="en-GB" sz="1800">
              <a:solidFill>
                <a:schemeClr val="tx1"/>
              </a:solidFill>
            </a:endParaRPr>
          </a:p>
        </p:txBody>
      </p:sp>
      <p:graphicFrame>
        <p:nvGraphicFramePr>
          <p:cNvPr id="45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8829628"/>
              </p:ext>
            </p:extLst>
          </p:nvPr>
        </p:nvGraphicFramePr>
        <p:xfrm>
          <a:off x="6705600" y="3564732"/>
          <a:ext cx="2438400" cy="39319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State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Heuristic: h(n)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329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1D8AFD4-A481-4D04-AF76-D2870B3DBE51}" type="slidenum">
              <a:rPr lang="en-GB"/>
              <a:pPr>
                <a:defRPr/>
              </a:pPr>
              <a:t>81</a:t>
            </a:fld>
            <a:endParaRPr lang="en-GB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28004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28049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50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8005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28047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48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8006" name="Group 12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28045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46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8007" name="Group 15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28043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44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8008" name="Group 18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28041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42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8009" name="Group 21"/>
          <p:cNvGrpSpPr>
            <a:grpSpLocks/>
          </p:cNvGrpSpPr>
          <p:nvPr/>
        </p:nvGrpSpPr>
        <p:grpSpPr bwMode="auto">
          <a:xfrm>
            <a:off x="1981200" y="5715000"/>
            <a:ext cx="457200" cy="457200"/>
            <a:chOff x="1344" y="1248"/>
            <a:chExt cx="288" cy="288"/>
          </a:xfrm>
        </p:grpSpPr>
        <p:sp>
          <p:nvSpPr>
            <p:cNvPr id="128039" name="Oval 2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40" name="Text Box 2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8010" name="Line 24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1" name="Text Box 26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28012" name="Group 28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28037" name="Oval 2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38" name="Text Box 3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8013" name="Group 31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28035" name="Oval 3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036" name="Text Box 3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8014" name="Line 34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5" name="Line 35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6" name="Line 36"/>
          <p:cNvSpPr>
            <a:spLocks noChangeShapeType="1"/>
          </p:cNvSpPr>
          <p:nvPr/>
        </p:nvSpPr>
        <p:spPr bwMode="auto">
          <a:xfrm flipH="1">
            <a:off x="2209800" y="52720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7" name="Text Box 37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8018" name="Line 38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9" name="Line 39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20" name="Line 40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21" name="Text Box 4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8022" name="Text Box 44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8023" name="Text Box 45"/>
          <p:cNvSpPr txBox="1">
            <a:spLocks noChangeArrowheads="1"/>
          </p:cNvSpPr>
          <p:nvPr/>
        </p:nvSpPr>
        <p:spPr bwMode="auto">
          <a:xfrm>
            <a:off x="2514600" y="54244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101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8024" name="Text Box 46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8025" name="Text Box 47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8026" name="Text Box 85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8027" name="Text Box 86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8028" name="Text Box 87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8029" name="Text Box 88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8030" name="Text Box 89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8031" name="Text Box 90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8032" name="Text Box 91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8033" name="Text Box 94"/>
          <p:cNvSpPr txBox="1">
            <a:spLocks noChangeArrowheads="1"/>
          </p:cNvSpPr>
          <p:nvPr/>
        </p:nvSpPr>
        <p:spPr bwMode="auto">
          <a:xfrm>
            <a:off x="1295400" y="5805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Goal</a:t>
            </a:r>
            <a:endParaRPr lang="en-GB" sz="1800" b="1"/>
          </a:p>
        </p:txBody>
      </p:sp>
      <p:sp>
        <p:nvSpPr>
          <p:cNvPr id="128034" name="Text Box 95"/>
          <p:cNvSpPr txBox="1">
            <a:spLocks noChangeArrowheads="1"/>
          </p:cNvSpPr>
          <p:nvPr/>
        </p:nvSpPr>
        <p:spPr bwMode="auto">
          <a:xfrm>
            <a:off x="2438400" y="5791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[418]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4ED2A8B0-E100-42EC-BB42-F8A1D7C9451C}" type="slidenum">
              <a:rPr lang="en-GB"/>
              <a:pPr>
                <a:defRPr/>
              </a:pPr>
              <a:t>82</a:t>
            </a:fld>
            <a:endParaRPr lang="en-GB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29078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79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9029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29076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77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9030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29074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75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9031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29072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73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9032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29070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71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9033" name="Group 18"/>
          <p:cNvGrpSpPr>
            <a:grpSpLocks/>
          </p:cNvGrpSpPr>
          <p:nvPr/>
        </p:nvGrpSpPr>
        <p:grpSpPr bwMode="auto">
          <a:xfrm>
            <a:off x="1981200" y="5715000"/>
            <a:ext cx="457200" cy="457200"/>
            <a:chOff x="1344" y="1248"/>
            <a:chExt cx="288" cy="288"/>
          </a:xfrm>
        </p:grpSpPr>
        <p:sp>
          <p:nvSpPr>
            <p:cNvPr id="129068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69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9034" name="Line 21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5" name="Text Box 22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29036" name="Group 23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29066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67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9037" name="Group 26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29064" name="Oval 2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65" name="Text Box 2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9038" name="Line 29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9" name="Line 30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0" name="Line 31"/>
          <p:cNvSpPr>
            <a:spLocks noChangeShapeType="1"/>
          </p:cNvSpPr>
          <p:nvPr/>
        </p:nvSpPr>
        <p:spPr bwMode="auto">
          <a:xfrm flipH="1">
            <a:off x="2209800" y="52720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1" name="Text Box 32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42" name="Line 33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3" name="Line 34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4" name="Line 35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5" name="Text Box 36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46" name="Text Box 37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47" name="Text Box 38"/>
          <p:cNvSpPr txBox="1">
            <a:spLocks noChangeArrowheads="1"/>
          </p:cNvSpPr>
          <p:nvPr/>
        </p:nvSpPr>
        <p:spPr bwMode="auto">
          <a:xfrm>
            <a:off x="2514600" y="54244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101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48" name="Text Box 39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49" name="Text Box 40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50" name="Text Box 41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51" name="Text Box 42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9052" name="Text Box 43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9053" name="Text Box 44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9054" name="Text Box 45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9055" name="Text Box 46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9056" name="Text Box 47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9057" name="Text Box 48"/>
          <p:cNvSpPr txBox="1">
            <a:spLocks noChangeArrowheads="1"/>
          </p:cNvSpPr>
          <p:nvPr/>
        </p:nvSpPr>
        <p:spPr bwMode="auto">
          <a:xfrm>
            <a:off x="1295400" y="5805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29058" name="Text Box 49"/>
          <p:cNvSpPr txBox="1">
            <a:spLocks noChangeArrowheads="1"/>
          </p:cNvSpPr>
          <p:nvPr/>
        </p:nvSpPr>
        <p:spPr bwMode="auto">
          <a:xfrm>
            <a:off x="2438400" y="5791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[418]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29059" name="Group 50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29062" name="Oval 5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063" name="Text Box 5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29060" name="Line 53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1" name="Text Box 54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8D2B656-80E3-49E2-BCAF-1380CD3BE744}" type="slidenum">
              <a:rPr lang="en-GB"/>
              <a:pPr>
                <a:defRPr/>
              </a:pPr>
              <a:t>83</a:t>
            </a:fld>
            <a:endParaRPr lang="en-GB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0052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0102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103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0053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0100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101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0054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0098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099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0055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0096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097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0056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30094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095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0057" name="Group 18"/>
          <p:cNvGrpSpPr>
            <a:grpSpLocks/>
          </p:cNvGrpSpPr>
          <p:nvPr/>
        </p:nvGrpSpPr>
        <p:grpSpPr bwMode="auto">
          <a:xfrm>
            <a:off x="1981200" y="5715000"/>
            <a:ext cx="457200" cy="457200"/>
            <a:chOff x="1344" y="1248"/>
            <a:chExt cx="288" cy="288"/>
          </a:xfrm>
        </p:grpSpPr>
        <p:sp>
          <p:nvSpPr>
            <p:cNvPr id="130092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093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0058" name="Line 21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9" name="Text Box 22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0060" name="Group 23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30090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091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0061" name="Group 26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30088" name="Oval 2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089" name="Text Box 2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0062" name="Line 29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3" name="Line 30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4" name="Line 31"/>
          <p:cNvSpPr>
            <a:spLocks noChangeShapeType="1"/>
          </p:cNvSpPr>
          <p:nvPr/>
        </p:nvSpPr>
        <p:spPr bwMode="auto">
          <a:xfrm flipH="1">
            <a:off x="2209800" y="52720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5" name="Text Box 32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66" name="Line 33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7" name="Line 34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8" name="Line 35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9" name="Text Box 36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70" name="Text Box 37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71" name="Text Box 38"/>
          <p:cNvSpPr txBox="1">
            <a:spLocks noChangeArrowheads="1"/>
          </p:cNvSpPr>
          <p:nvPr/>
        </p:nvSpPr>
        <p:spPr bwMode="auto">
          <a:xfrm>
            <a:off x="2514600" y="54244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101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72" name="Text Box 39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73" name="Text Box 40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74" name="Text Box 41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75" name="Text Box 42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0076" name="Text Box 43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0077" name="Text Box 44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0078" name="Text Box 45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0079" name="Text Box 46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0080" name="Text Box 47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0081" name="Text Box 48"/>
          <p:cNvSpPr txBox="1">
            <a:spLocks noChangeArrowheads="1"/>
          </p:cNvSpPr>
          <p:nvPr/>
        </p:nvSpPr>
        <p:spPr bwMode="auto">
          <a:xfrm>
            <a:off x="1295400" y="5805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0082" name="Text Box 49"/>
          <p:cNvSpPr txBox="1">
            <a:spLocks noChangeArrowheads="1"/>
          </p:cNvSpPr>
          <p:nvPr/>
        </p:nvSpPr>
        <p:spPr bwMode="auto">
          <a:xfrm>
            <a:off x="2438400" y="5791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[418]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0083" name="Group 50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30086" name="Oval 5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087" name="Text Box 5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0084" name="Line 53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85" name="Text Box 54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68B769B7-9C08-4A7F-B25D-875E6FFD5970}" type="slidenum">
              <a:rPr lang="en-GB"/>
              <a:pPr>
                <a:defRPr/>
              </a:pPr>
              <a:t>84</a:t>
            </a:fld>
            <a:endParaRPr lang="en-GB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1076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1126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27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1077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1124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25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1078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1122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23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1079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1120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21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1080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31118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19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1081" name="Group 18"/>
          <p:cNvGrpSpPr>
            <a:grpSpLocks/>
          </p:cNvGrpSpPr>
          <p:nvPr/>
        </p:nvGrpSpPr>
        <p:grpSpPr bwMode="auto">
          <a:xfrm>
            <a:off x="1981200" y="5715000"/>
            <a:ext cx="457200" cy="457200"/>
            <a:chOff x="1344" y="1248"/>
            <a:chExt cx="288" cy="288"/>
          </a:xfrm>
        </p:grpSpPr>
        <p:sp>
          <p:nvSpPr>
            <p:cNvPr id="131116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17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1082" name="Line 21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3" name="Text Box 22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1084" name="Group 23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31114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15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1085" name="Group 26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31112" name="Oval 2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13" name="Text Box 2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1086" name="Line 29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7" name="Line 30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8" name="Line 31"/>
          <p:cNvSpPr>
            <a:spLocks noChangeShapeType="1"/>
          </p:cNvSpPr>
          <p:nvPr/>
        </p:nvSpPr>
        <p:spPr bwMode="auto">
          <a:xfrm flipH="1">
            <a:off x="2209800" y="52720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9" name="Text Box 32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090" name="Line 33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1" name="Line 34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2" name="Line 35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3" name="Text Box 36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094" name="Text Box 37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095" name="Text Box 38"/>
          <p:cNvSpPr txBox="1">
            <a:spLocks noChangeArrowheads="1"/>
          </p:cNvSpPr>
          <p:nvPr/>
        </p:nvSpPr>
        <p:spPr bwMode="auto">
          <a:xfrm>
            <a:off x="2514600" y="54244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101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096" name="Text Box 39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097" name="Text Box 40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098" name="Text Box 41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099" name="Text Box 42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1100" name="Text Box 43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1101" name="Text Box 44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1102" name="Text Box 45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1103" name="Text Box 46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1104" name="Text Box 47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1105" name="Text Box 48"/>
          <p:cNvSpPr txBox="1">
            <a:spLocks noChangeArrowheads="1"/>
          </p:cNvSpPr>
          <p:nvPr/>
        </p:nvSpPr>
        <p:spPr bwMode="auto">
          <a:xfrm>
            <a:off x="1295400" y="5805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1106" name="Text Box 49"/>
          <p:cNvSpPr txBox="1">
            <a:spLocks noChangeArrowheads="1"/>
          </p:cNvSpPr>
          <p:nvPr/>
        </p:nvSpPr>
        <p:spPr bwMode="auto">
          <a:xfrm>
            <a:off x="2438400" y="5791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[418]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1107" name="Group 50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31110" name="Oval 5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111" name="Text Box 5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1108" name="Line 53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09" name="Text Box 54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980DABE-8823-4DCA-99DE-3F34A0870407}" type="slidenum">
              <a:rPr lang="en-GB"/>
              <a:pPr>
                <a:defRPr/>
              </a:pPr>
              <a:t>85</a:t>
            </a:fld>
            <a:endParaRPr lang="en-GB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dirty="0" smtClean="0"/>
              <a:t>A* Search: </a:t>
            </a:r>
            <a:r>
              <a:rPr lang="en-US" i="1" dirty="0" smtClean="0"/>
              <a:t>h</a:t>
            </a:r>
            <a:r>
              <a:rPr lang="en-US" dirty="0" smtClean="0"/>
              <a:t> not admissible !</a:t>
            </a:r>
            <a:endParaRPr lang="en-GB" dirty="0" smtClean="0"/>
          </a:p>
        </p:txBody>
      </p:sp>
      <p:grpSp>
        <p:nvGrpSpPr>
          <p:cNvPr id="132100" name="Group 3"/>
          <p:cNvGrpSpPr>
            <a:grpSpLocks/>
          </p:cNvGrpSpPr>
          <p:nvPr/>
        </p:nvGrpSpPr>
        <p:grpSpPr bwMode="auto">
          <a:xfrm>
            <a:off x="2133600" y="1981200"/>
            <a:ext cx="457200" cy="457200"/>
            <a:chOff x="1344" y="1248"/>
            <a:chExt cx="288" cy="288"/>
          </a:xfrm>
        </p:grpSpPr>
        <p:sp>
          <p:nvSpPr>
            <p:cNvPr id="132182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83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2101" name="Group 6"/>
          <p:cNvGrpSpPr>
            <a:grpSpLocks/>
          </p:cNvGrpSpPr>
          <p:nvPr/>
        </p:nvGrpSpPr>
        <p:grpSpPr bwMode="auto">
          <a:xfrm>
            <a:off x="3200400" y="2514600"/>
            <a:ext cx="457200" cy="457200"/>
            <a:chOff x="1344" y="1248"/>
            <a:chExt cx="288" cy="288"/>
          </a:xfrm>
        </p:grpSpPr>
        <p:sp>
          <p:nvSpPr>
            <p:cNvPr id="132180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81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2102" name="Group 9"/>
          <p:cNvGrpSpPr>
            <a:grpSpLocks/>
          </p:cNvGrpSpPr>
          <p:nvPr/>
        </p:nvGrpSpPr>
        <p:grpSpPr bwMode="auto">
          <a:xfrm>
            <a:off x="533400" y="3429000"/>
            <a:ext cx="457200" cy="457200"/>
            <a:chOff x="1344" y="1248"/>
            <a:chExt cx="288" cy="288"/>
          </a:xfrm>
        </p:grpSpPr>
        <p:sp>
          <p:nvSpPr>
            <p:cNvPr id="132178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79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2103" name="Group 12"/>
          <p:cNvGrpSpPr>
            <a:grpSpLocks/>
          </p:cNvGrpSpPr>
          <p:nvPr/>
        </p:nvGrpSpPr>
        <p:grpSpPr bwMode="auto">
          <a:xfrm>
            <a:off x="1066800" y="2667000"/>
            <a:ext cx="457200" cy="457200"/>
            <a:chOff x="1344" y="1248"/>
            <a:chExt cx="288" cy="288"/>
          </a:xfrm>
        </p:grpSpPr>
        <p:sp>
          <p:nvSpPr>
            <p:cNvPr id="132176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77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2104" name="Group 15"/>
          <p:cNvGrpSpPr>
            <a:grpSpLocks/>
          </p:cNvGrpSpPr>
          <p:nvPr/>
        </p:nvGrpSpPr>
        <p:grpSpPr bwMode="auto">
          <a:xfrm>
            <a:off x="2209800" y="3124200"/>
            <a:ext cx="457200" cy="457200"/>
            <a:chOff x="1344" y="1248"/>
            <a:chExt cx="288" cy="288"/>
          </a:xfrm>
        </p:grpSpPr>
        <p:sp>
          <p:nvSpPr>
            <p:cNvPr id="132174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75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2105" name="Group 18"/>
          <p:cNvGrpSpPr>
            <a:grpSpLocks/>
          </p:cNvGrpSpPr>
          <p:nvPr/>
        </p:nvGrpSpPr>
        <p:grpSpPr bwMode="auto">
          <a:xfrm>
            <a:off x="2895600" y="4038600"/>
            <a:ext cx="457200" cy="457200"/>
            <a:chOff x="1344" y="1248"/>
            <a:chExt cx="288" cy="288"/>
          </a:xfrm>
        </p:grpSpPr>
        <p:sp>
          <p:nvSpPr>
            <p:cNvPr id="132172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73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2106" name="Group 21"/>
          <p:cNvGrpSpPr>
            <a:grpSpLocks/>
          </p:cNvGrpSpPr>
          <p:nvPr/>
        </p:nvGrpSpPr>
        <p:grpSpPr bwMode="auto">
          <a:xfrm>
            <a:off x="1905000" y="5715000"/>
            <a:ext cx="457200" cy="457200"/>
            <a:chOff x="1344" y="1248"/>
            <a:chExt cx="288" cy="288"/>
          </a:xfrm>
        </p:grpSpPr>
        <p:sp>
          <p:nvSpPr>
            <p:cNvPr id="132170" name="Oval 2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71" name="Text Box 2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2107" name="Line 24"/>
          <p:cNvSpPr>
            <a:spLocks noChangeShapeType="1"/>
          </p:cNvSpPr>
          <p:nvPr/>
        </p:nvSpPr>
        <p:spPr bwMode="auto">
          <a:xfrm>
            <a:off x="2438400" y="3581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08" name="Line 25"/>
          <p:cNvSpPr>
            <a:spLocks noChangeShapeType="1"/>
          </p:cNvSpPr>
          <p:nvPr/>
        </p:nvSpPr>
        <p:spPr bwMode="auto">
          <a:xfrm flipH="1">
            <a:off x="2133600" y="44958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09" name="Text Box 26"/>
          <p:cNvSpPr txBox="1">
            <a:spLocks noChangeArrowheads="1"/>
          </p:cNvSpPr>
          <p:nvPr/>
        </p:nvSpPr>
        <p:spPr bwMode="auto">
          <a:xfrm>
            <a:off x="26670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10" name="Text Box 27"/>
          <p:cNvSpPr txBox="1">
            <a:spLocks noChangeArrowheads="1"/>
          </p:cNvSpPr>
          <p:nvPr/>
        </p:nvSpPr>
        <p:spPr bwMode="auto">
          <a:xfrm>
            <a:off x="2667000" y="510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211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2111" name="Group 28"/>
          <p:cNvGrpSpPr>
            <a:grpSpLocks/>
          </p:cNvGrpSpPr>
          <p:nvPr/>
        </p:nvGrpSpPr>
        <p:grpSpPr bwMode="auto">
          <a:xfrm>
            <a:off x="1371600" y="4038600"/>
            <a:ext cx="457200" cy="457200"/>
            <a:chOff x="1344" y="1248"/>
            <a:chExt cx="288" cy="288"/>
          </a:xfrm>
        </p:grpSpPr>
        <p:sp>
          <p:nvSpPr>
            <p:cNvPr id="132168" name="Oval 2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69" name="Text Box 3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2112" name="Group 31"/>
          <p:cNvGrpSpPr>
            <a:grpSpLocks/>
          </p:cNvGrpSpPr>
          <p:nvPr/>
        </p:nvGrpSpPr>
        <p:grpSpPr bwMode="auto">
          <a:xfrm>
            <a:off x="1143000" y="4953000"/>
            <a:ext cx="457200" cy="457200"/>
            <a:chOff x="1344" y="1248"/>
            <a:chExt cx="288" cy="288"/>
          </a:xfrm>
        </p:grpSpPr>
        <p:sp>
          <p:nvSpPr>
            <p:cNvPr id="132166" name="Oval 3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167" name="Text Box 3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</a:rPr>
                <a:t>H</a:t>
              </a:r>
              <a:endParaRPr lang="en-GB" sz="1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2113" name="Line 34"/>
          <p:cNvSpPr>
            <a:spLocks noChangeShapeType="1"/>
          </p:cNvSpPr>
          <p:nvPr/>
        </p:nvSpPr>
        <p:spPr bwMode="auto">
          <a:xfrm flipH="1">
            <a:off x="1524000" y="3581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4" name="Line 35"/>
          <p:cNvSpPr>
            <a:spLocks noChangeShapeType="1"/>
          </p:cNvSpPr>
          <p:nvPr/>
        </p:nvSpPr>
        <p:spPr bwMode="auto">
          <a:xfrm flipH="1">
            <a:off x="1371600" y="4495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5" name="Line 36"/>
          <p:cNvSpPr>
            <a:spLocks noChangeShapeType="1"/>
          </p:cNvSpPr>
          <p:nvPr/>
        </p:nvSpPr>
        <p:spPr bwMode="auto">
          <a:xfrm>
            <a:off x="1371600" y="5410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6" name="Text Box 37"/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17" name="Line 38"/>
          <p:cNvSpPr>
            <a:spLocks noChangeShapeType="1"/>
          </p:cNvSpPr>
          <p:nvPr/>
        </p:nvSpPr>
        <p:spPr bwMode="auto">
          <a:xfrm>
            <a:off x="2362200" y="24384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8" name="Line 39"/>
          <p:cNvSpPr>
            <a:spLocks noChangeShapeType="1"/>
          </p:cNvSpPr>
          <p:nvPr/>
        </p:nvSpPr>
        <p:spPr bwMode="auto">
          <a:xfrm>
            <a:off x="2362200" y="2438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19" name="Line 40"/>
          <p:cNvSpPr>
            <a:spLocks noChangeShapeType="1"/>
          </p:cNvSpPr>
          <p:nvPr/>
        </p:nvSpPr>
        <p:spPr bwMode="auto">
          <a:xfrm flipH="1">
            <a:off x="1295400" y="2438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0" name="Line 41"/>
          <p:cNvSpPr>
            <a:spLocks noChangeShapeType="1"/>
          </p:cNvSpPr>
          <p:nvPr/>
        </p:nvSpPr>
        <p:spPr bwMode="auto">
          <a:xfrm flipH="1">
            <a:off x="762000" y="3124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21" name="Text Box 42"/>
          <p:cNvSpPr txBox="1">
            <a:spLocks noChangeArrowheads="1"/>
          </p:cNvSpPr>
          <p:nvPr/>
        </p:nvSpPr>
        <p:spPr bwMode="auto">
          <a:xfrm>
            <a:off x="2590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Start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2122" name="Text Box 43"/>
          <p:cNvSpPr txBox="1">
            <a:spLocks noChangeArrowheads="1"/>
          </p:cNvSpPr>
          <p:nvPr/>
        </p:nvSpPr>
        <p:spPr bwMode="auto">
          <a:xfrm>
            <a:off x="2438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Goal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2123" name="Text Box 44"/>
          <p:cNvSpPr txBox="1">
            <a:spLocks noChangeArrowheads="1"/>
          </p:cNvSpPr>
          <p:nvPr/>
        </p:nvSpPr>
        <p:spPr bwMode="auto">
          <a:xfrm>
            <a:off x="990600" y="457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24" name="Text Box 45"/>
          <p:cNvSpPr txBox="1">
            <a:spLocks noChangeArrowheads="1"/>
          </p:cNvSpPr>
          <p:nvPr/>
        </p:nvSpPr>
        <p:spPr bwMode="auto">
          <a:xfrm>
            <a:off x="1295400" y="548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101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25" name="Text Box 46"/>
          <p:cNvSpPr txBox="1">
            <a:spLocks noChangeArrowheads="1"/>
          </p:cNvSpPr>
          <p:nvPr/>
        </p:nvSpPr>
        <p:spPr bwMode="auto">
          <a:xfrm>
            <a:off x="281940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26" name="Text Box 47"/>
          <p:cNvSpPr txBox="1">
            <a:spLocks noChangeArrowheads="1"/>
          </p:cNvSpPr>
          <p:nvPr/>
        </p:nvSpPr>
        <p:spPr bwMode="auto">
          <a:xfrm>
            <a:off x="1371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27" name="Text Box 48"/>
          <p:cNvSpPr txBox="1">
            <a:spLocks noChangeArrowheads="1"/>
          </p:cNvSpPr>
          <p:nvPr/>
        </p:nvSpPr>
        <p:spPr bwMode="auto">
          <a:xfrm>
            <a:off x="381000" y="3048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28" name="Text Box 49"/>
          <p:cNvSpPr txBox="1">
            <a:spLocks noChangeArrowheads="1"/>
          </p:cNvSpPr>
          <p:nvPr/>
        </p:nvSpPr>
        <p:spPr bwMode="auto">
          <a:xfrm>
            <a:off x="3352800" y="5791200"/>
            <a:ext cx="5791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 smtClean="0">
                <a:solidFill>
                  <a:schemeClr val="tx1"/>
                </a:solidFill>
              </a:rPr>
              <a:t>f(n</a:t>
            </a:r>
            <a:r>
              <a:rPr lang="en-US" sz="1800" b="1" i="1" dirty="0">
                <a:solidFill>
                  <a:schemeClr val="tx1"/>
                </a:solidFill>
              </a:rPr>
              <a:t>) = g(n) + h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i="1" dirty="0">
                <a:solidFill>
                  <a:schemeClr val="tx1"/>
                </a:solidFill>
              </a:rPr>
              <a:t>n</a:t>
            </a:r>
            <a:r>
              <a:rPr lang="en-US" sz="1800" b="1" dirty="0">
                <a:solidFill>
                  <a:schemeClr val="tx1"/>
                </a:solidFill>
              </a:rPr>
              <a:t>) – (H-I) Overestimated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g(n): </a:t>
            </a:r>
            <a:r>
              <a:rPr lang="en-US" sz="1800" dirty="0">
                <a:solidFill>
                  <a:schemeClr val="tx1"/>
                </a:solidFill>
              </a:rPr>
              <a:t>is the exact cost to reach node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from the initial state.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GB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212018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0362508"/>
              </p:ext>
            </p:extLst>
          </p:nvPr>
        </p:nvGraphicFramePr>
        <p:xfrm>
          <a:off x="5145088" y="1828800"/>
          <a:ext cx="3810000" cy="40640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State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Heuristic: h(n)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329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&gt;101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2164" name="Text Box 85"/>
          <p:cNvSpPr txBox="1">
            <a:spLocks noChangeArrowheads="1"/>
          </p:cNvSpPr>
          <p:nvPr/>
        </p:nvSpPr>
        <p:spPr bwMode="auto">
          <a:xfrm>
            <a:off x="2362200" y="268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2165" name="Rectangle 52"/>
          <p:cNvSpPr>
            <a:spLocks noChangeArrowheads="1"/>
          </p:cNvSpPr>
          <p:nvPr/>
        </p:nvSpPr>
        <p:spPr bwMode="auto">
          <a:xfrm>
            <a:off x="1066800" y="12192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h() overestimates the cost to reach the goal state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3124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3126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127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3125" name="Text Box 36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4148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4168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169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4149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4166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167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4150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4164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165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4151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4162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163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4152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3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4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5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4156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4157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4158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4159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4160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4161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5172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5204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205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5173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5202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203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5174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5200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201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5175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5198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199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5176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35196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197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5177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8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5179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35194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195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5180" name="Line 26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1" name="Text Box 28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5182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3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4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5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5186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5187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5188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5189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5190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5191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[447]</a:t>
            </a:r>
            <a:endParaRPr lang="en-GB" sz="1800"/>
          </a:p>
        </p:txBody>
      </p:sp>
      <p:sp>
        <p:nvSpPr>
          <p:cNvPr id="135192" name="Text Box 40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5193" name="Text Box 41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6196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6234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235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6197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6232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233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6198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6230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231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6199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6228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229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6200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36226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227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6201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2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6203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36224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225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6204" name="Line 26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5" name="Text Box 28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6206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7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8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9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6210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6211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6212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6213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6214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6215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6216" name="Text Box 40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6217" name="Text Box 41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36218" name="Group 54"/>
          <p:cNvGrpSpPr>
            <a:grpSpLocks/>
          </p:cNvGrpSpPr>
          <p:nvPr/>
        </p:nvGrpSpPr>
        <p:grpSpPr bwMode="auto">
          <a:xfrm>
            <a:off x="2743200" y="4800600"/>
            <a:ext cx="457200" cy="457200"/>
            <a:chOff x="1344" y="1248"/>
            <a:chExt cx="288" cy="288"/>
          </a:xfrm>
        </p:grpSpPr>
        <p:sp>
          <p:nvSpPr>
            <p:cNvPr id="136222" name="Oval 55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223" name="Text Box 56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6219" name="Line 57"/>
          <p:cNvSpPr>
            <a:spLocks noChangeShapeType="1"/>
          </p:cNvSpPr>
          <p:nvPr/>
        </p:nvSpPr>
        <p:spPr bwMode="auto">
          <a:xfrm flipH="1">
            <a:off x="3048000" y="4343400"/>
            <a:ext cx="76200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20" name="Text Box 58"/>
          <p:cNvSpPr txBox="1">
            <a:spLocks noChangeArrowheads="1"/>
          </p:cNvSpPr>
          <p:nvPr/>
        </p:nvSpPr>
        <p:spPr bwMode="auto">
          <a:xfrm>
            <a:off x="3429000" y="44815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6221" name="Text Box 59"/>
          <p:cNvSpPr txBox="1">
            <a:spLocks noChangeArrowheads="1"/>
          </p:cNvSpPr>
          <p:nvPr/>
        </p:nvSpPr>
        <p:spPr bwMode="auto">
          <a:xfrm>
            <a:off x="2057400" y="48625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[455]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States</a:t>
            </a:r>
            <a:r>
              <a:rPr lang="en-US" sz="2800" b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eal-valued </a:t>
            </a:r>
            <a:r>
              <a:rPr lang="en-US" sz="2400" dirty="0"/>
              <a:t>coordinates of robot joint </a:t>
            </a:r>
            <a:r>
              <a:rPr lang="en-US" sz="2400" dirty="0" smtClean="0"/>
              <a:t>angles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Continuous </a:t>
            </a:r>
            <a:r>
              <a:rPr lang="en-US" sz="2400" dirty="0"/>
              <a:t>motions of robot </a:t>
            </a:r>
            <a:r>
              <a:rPr lang="en-US" sz="2400" dirty="0" smtClean="0"/>
              <a:t>joints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Goal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Desired final configuration (e.g., object is grasped)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99"/>
                </a:solidFill>
              </a:rPr>
              <a:t>Path cost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Time </a:t>
            </a:r>
            <a:r>
              <a:rPr lang="en-US" sz="2400" dirty="0"/>
              <a:t>to </a:t>
            </a:r>
            <a:r>
              <a:rPr lang="en-US" sz="2400" dirty="0" smtClean="0"/>
              <a:t>execute, smoothness of path, etc.</a:t>
            </a:r>
            <a:endParaRPr lang="en-US" sz="2400" dirty="0"/>
          </a:p>
        </p:txBody>
      </p:sp>
      <p:pic>
        <p:nvPicPr>
          <p:cNvPr id="19460" name="Picture 4" descr="stanford-arm+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800725" cy="232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1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7220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7264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65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7221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7262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63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7222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7260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61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7223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7258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59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7224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37256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57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7225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6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7227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37254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55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7228" name="Group 23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37252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53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7229" name="Line 26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0" name="Line 27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1" name="Text Box 28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7232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3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4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5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7236" name="Text Box 33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7237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7238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7239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7240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7241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7242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[447]</a:t>
            </a:r>
            <a:endParaRPr lang="en-GB" sz="1800"/>
          </a:p>
        </p:txBody>
      </p:sp>
      <p:sp>
        <p:nvSpPr>
          <p:cNvPr id="137243" name="Text Box 40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7244" name="Text Box 41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7245" name="Text Box 42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7246" name="Text Box 43"/>
          <p:cNvSpPr txBox="1">
            <a:spLocks noChangeArrowheads="1"/>
          </p:cNvSpPr>
          <p:nvPr/>
        </p:nvSpPr>
        <p:spPr bwMode="auto">
          <a:xfrm>
            <a:off x="51054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7247" name="Group 44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37250" name="Oval 45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251" name="Text Box 46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7248" name="Line 47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9" name="Text Box 48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8244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8293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94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8245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8291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92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8246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8289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90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8247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8287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88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8248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38285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86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8249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0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8251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38283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84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8252" name="Group 23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38281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82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8253" name="Line 26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4" name="Line 27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5" name="Text Box 28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8256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7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8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9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8260" name="Text Box 33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8261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8262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8263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8264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8265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8266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8267" name="Text Box 40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8268" name="Text Box 41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8269" name="Text Box 42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8270" name="Text Box 43"/>
          <p:cNvSpPr txBox="1">
            <a:spLocks noChangeArrowheads="1"/>
          </p:cNvSpPr>
          <p:nvPr/>
        </p:nvSpPr>
        <p:spPr bwMode="auto">
          <a:xfrm>
            <a:off x="51054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8271" name="Group 44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38279" name="Oval 45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80" name="Text Box 46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8272" name="Line 47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3" name="Text Box 48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38274" name="Group 49"/>
          <p:cNvGrpSpPr>
            <a:grpSpLocks/>
          </p:cNvGrpSpPr>
          <p:nvPr/>
        </p:nvGrpSpPr>
        <p:grpSpPr bwMode="auto">
          <a:xfrm>
            <a:off x="1371600" y="3962400"/>
            <a:ext cx="457200" cy="457200"/>
            <a:chOff x="1344" y="1248"/>
            <a:chExt cx="288" cy="288"/>
          </a:xfrm>
        </p:grpSpPr>
        <p:sp>
          <p:nvSpPr>
            <p:cNvPr id="138277" name="Oval 5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278" name="Text Box 5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8275" name="Line 52"/>
          <p:cNvSpPr>
            <a:spLocks noChangeShapeType="1"/>
          </p:cNvSpPr>
          <p:nvPr/>
        </p:nvSpPr>
        <p:spPr bwMode="auto">
          <a:xfrm flipH="1">
            <a:off x="1524000" y="3505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6" name="Text Box 53"/>
          <p:cNvSpPr txBox="1">
            <a:spLocks noChangeArrowheads="1"/>
          </p:cNvSpPr>
          <p:nvPr/>
        </p:nvSpPr>
        <p:spPr bwMode="auto">
          <a:xfrm>
            <a:off x="6858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[473]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62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39268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39317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18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9269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39315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16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9270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39313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14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9271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39311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12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9272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39309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10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9273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4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9275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39307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08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9276" name="Group 23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39305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06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9277" name="Line 26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8" name="Line 27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9" name="Text Box 28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9280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1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2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3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9284" name="Text Box 33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9285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9286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9287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39288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9289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9290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9291" name="Text Box 40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9292" name="Text Box 41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9293" name="Text Box 42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9294" name="Text Box 43"/>
          <p:cNvSpPr txBox="1">
            <a:spLocks noChangeArrowheads="1"/>
          </p:cNvSpPr>
          <p:nvPr/>
        </p:nvSpPr>
        <p:spPr bwMode="auto">
          <a:xfrm>
            <a:off x="51054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39295" name="Group 44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39303" name="Oval 45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04" name="Text Box 46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9296" name="Line 47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7" name="Text Box 48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39298" name="Group 49"/>
          <p:cNvGrpSpPr>
            <a:grpSpLocks/>
          </p:cNvGrpSpPr>
          <p:nvPr/>
        </p:nvGrpSpPr>
        <p:grpSpPr bwMode="auto">
          <a:xfrm>
            <a:off x="1371600" y="3962400"/>
            <a:ext cx="457200" cy="457200"/>
            <a:chOff x="1344" y="1248"/>
            <a:chExt cx="288" cy="288"/>
          </a:xfrm>
        </p:grpSpPr>
        <p:sp>
          <p:nvSpPr>
            <p:cNvPr id="139301" name="Oval 5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302" name="Text Box 5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39299" name="Line 52"/>
          <p:cNvSpPr>
            <a:spLocks noChangeShapeType="1"/>
          </p:cNvSpPr>
          <p:nvPr/>
        </p:nvSpPr>
        <p:spPr bwMode="auto">
          <a:xfrm flipH="1">
            <a:off x="1524000" y="3505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0" name="Text Box 53"/>
          <p:cNvSpPr txBox="1">
            <a:spLocks noChangeArrowheads="1"/>
          </p:cNvSpPr>
          <p:nvPr/>
        </p:nvSpPr>
        <p:spPr bwMode="auto">
          <a:xfrm>
            <a:off x="6858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[473]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628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40292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40341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42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0293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40339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40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0294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40337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38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0295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40335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36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0296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40333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34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0297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98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40299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40331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32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0300" name="Group 23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40329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30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0301" name="Line 26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2" name="Line 27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3" name="Text Box 28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0304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5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6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7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0308" name="Text Box 33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0309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0310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0311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0312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0313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0314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0315" name="Text Box 40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0316" name="Text Box 41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0317" name="Text Box 42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0318" name="Text Box 43"/>
          <p:cNvSpPr txBox="1">
            <a:spLocks noChangeArrowheads="1"/>
          </p:cNvSpPr>
          <p:nvPr/>
        </p:nvSpPr>
        <p:spPr bwMode="auto">
          <a:xfrm>
            <a:off x="51054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40319" name="Group 44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40327" name="Oval 45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28" name="Text Box 46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0320" name="Line 47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21" name="Text Box 48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40322" name="Group 49"/>
          <p:cNvGrpSpPr>
            <a:grpSpLocks/>
          </p:cNvGrpSpPr>
          <p:nvPr/>
        </p:nvGrpSpPr>
        <p:grpSpPr bwMode="auto">
          <a:xfrm>
            <a:off x="1371600" y="3962400"/>
            <a:ext cx="457200" cy="457200"/>
            <a:chOff x="1344" y="1248"/>
            <a:chExt cx="288" cy="288"/>
          </a:xfrm>
        </p:grpSpPr>
        <p:sp>
          <p:nvSpPr>
            <p:cNvPr id="140325" name="Oval 5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326" name="Text Box 5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0323" name="Line 52"/>
          <p:cNvSpPr>
            <a:spLocks noChangeShapeType="1"/>
          </p:cNvSpPr>
          <p:nvPr/>
        </p:nvSpPr>
        <p:spPr bwMode="auto">
          <a:xfrm flipH="1">
            <a:off x="1524000" y="3505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24" name="Text Box 53"/>
          <p:cNvSpPr txBox="1">
            <a:spLocks noChangeArrowheads="1"/>
          </p:cNvSpPr>
          <p:nvPr/>
        </p:nvSpPr>
        <p:spPr bwMode="auto">
          <a:xfrm>
            <a:off x="6858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[473]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5194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Search: Tree Search</a:t>
            </a:r>
            <a:endParaRPr lang="en-GB" smtClean="0"/>
          </a:p>
        </p:txBody>
      </p:sp>
      <p:grpSp>
        <p:nvGrpSpPr>
          <p:cNvPr id="141316" name="Group 3"/>
          <p:cNvGrpSpPr>
            <a:grpSpLocks/>
          </p:cNvGrpSpPr>
          <p:nvPr/>
        </p:nvGrpSpPr>
        <p:grpSpPr bwMode="auto">
          <a:xfrm>
            <a:off x="4343400" y="1843088"/>
            <a:ext cx="457200" cy="457200"/>
            <a:chOff x="1344" y="1248"/>
            <a:chExt cx="288" cy="288"/>
          </a:xfrm>
        </p:grpSpPr>
        <p:sp>
          <p:nvSpPr>
            <p:cNvPr id="141366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67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1317" name="Group 6"/>
          <p:cNvGrpSpPr>
            <a:grpSpLocks/>
          </p:cNvGrpSpPr>
          <p:nvPr/>
        </p:nvGrpSpPr>
        <p:grpSpPr bwMode="auto">
          <a:xfrm>
            <a:off x="6705600" y="2971800"/>
            <a:ext cx="457200" cy="457200"/>
            <a:chOff x="1344" y="1248"/>
            <a:chExt cx="288" cy="288"/>
          </a:xfrm>
        </p:grpSpPr>
        <p:sp>
          <p:nvSpPr>
            <p:cNvPr id="141364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65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1318" name="Group 9"/>
          <p:cNvGrpSpPr>
            <a:grpSpLocks/>
          </p:cNvGrpSpPr>
          <p:nvPr/>
        </p:nvGrpSpPr>
        <p:grpSpPr bwMode="auto">
          <a:xfrm>
            <a:off x="2209800" y="3048000"/>
            <a:ext cx="457200" cy="457200"/>
            <a:chOff x="1344" y="1248"/>
            <a:chExt cx="288" cy="288"/>
          </a:xfrm>
        </p:grpSpPr>
        <p:sp>
          <p:nvSpPr>
            <p:cNvPr id="141362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63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1319" name="Group 12"/>
          <p:cNvGrpSpPr>
            <a:grpSpLocks/>
          </p:cNvGrpSpPr>
          <p:nvPr/>
        </p:nvGrpSpPr>
        <p:grpSpPr bwMode="auto">
          <a:xfrm>
            <a:off x="4419600" y="2986088"/>
            <a:ext cx="457200" cy="457200"/>
            <a:chOff x="1344" y="1248"/>
            <a:chExt cx="288" cy="288"/>
          </a:xfrm>
        </p:grpSpPr>
        <p:sp>
          <p:nvSpPr>
            <p:cNvPr id="141360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61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1320" name="Group 15"/>
          <p:cNvGrpSpPr>
            <a:grpSpLocks/>
          </p:cNvGrpSpPr>
          <p:nvPr/>
        </p:nvGrpSpPr>
        <p:grpSpPr bwMode="auto">
          <a:xfrm>
            <a:off x="5105400" y="3900488"/>
            <a:ext cx="457200" cy="457200"/>
            <a:chOff x="1344" y="1248"/>
            <a:chExt cx="288" cy="288"/>
          </a:xfrm>
        </p:grpSpPr>
        <p:sp>
          <p:nvSpPr>
            <p:cNvPr id="141358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59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1321" name="Line 18"/>
          <p:cNvSpPr>
            <a:spLocks noChangeShapeType="1"/>
          </p:cNvSpPr>
          <p:nvPr/>
        </p:nvSpPr>
        <p:spPr bwMode="auto">
          <a:xfrm>
            <a:off x="4648200" y="3443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2" name="Text Box 19"/>
          <p:cNvSpPr txBox="1">
            <a:spLocks noChangeArrowheads="1"/>
          </p:cNvSpPr>
          <p:nvPr/>
        </p:nvSpPr>
        <p:spPr bwMode="auto">
          <a:xfrm>
            <a:off x="48768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41323" name="Group 20"/>
          <p:cNvGrpSpPr>
            <a:grpSpLocks/>
          </p:cNvGrpSpPr>
          <p:nvPr/>
        </p:nvGrpSpPr>
        <p:grpSpPr bwMode="auto">
          <a:xfrm>
            <a:off x="3581400" y="3900488"/>
            <a:ext cx="457200" cy="457200"/>
            <a:chOff x="1344" y="1248"/>
            <a:chExt cx="288" cy="288"/>
          </a:xfrm>
        </p:grpSpPr>
        <p:sp>
          <p:nvSpPr>
            <p:cNvPr id="141356" name="Oval 21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57" name="Text Box 22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1324" name="Group 23"/>
          <p:cNvGrpSpPr>
            <a:grpSpLocks/>
          </p:cNvGrpSpPr>
          <p:nvPr/>
        </p:nvGrpSpPr>
        <p:grpSpPr bwMode="auto">
          <a:xfrm>
            <a:off x="2743200" y="4814888"/>
            <a:ext cx="457200" cy="457200"/>
            <a:chOff x="1344" y="1248"/>
            <a:chExt cx="288" cy="288"/>
          </a:xfrm>
        </p:grpSpPr>
        <p:sp>
          <p:nvSpPr>
            <p:cNvPr id="141354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55" name="Text Box 2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1325" name="Line 26"/>
          <p:cNvSpPr>
            <a:spLocks noChangeShapeType="1"/>
          </p:cNvSpPr>
          <p:nvPr/>
        </p:nvSpPr>
        <p:spPr bwMode="auto">
          <a:xfrm flipH="1">
            <a:off x="3733800" y="3443288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6" name="Line 27"/>
          <p:cNvSpPr>
            <a:spLocks noChangeShapeType="1"/>
          </p:cNvSpPr>
          <p:nvPr/>
        </p:nvSpPr>
        <p:spPr bwMode="auto">
          <a:xfrm flipH="1">
            <a:off x="3048000" y="4357688"/>
            <a:ext cx="76200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7" name="Text Box 28"/>
          <p:cNvSpPr txBox="1">
            <a:spLocks noChangeArrowheads="1"/>
          </p:cNvSpPr>
          <p:nvPr/>
        </p:nvSpPr>
        <p:spPr bwMode="auto">
          <a:xfrm>
            <a:off x="38100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1328" name="Line 29"/>
          <p:cNvSpPr>
            <a:spLocks noChangeShapeType="1"/>
          </p:cNvSpPr>
          <p:nvPr/>
        </p:nvSpPr>
        <p:spPr bwMode="auto">
          <a:xfrm>
            <a:off x="4572000" y="2300288"/>
            <a:ext cx="23622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9" name="Line 30"/>
          <p:cNvSpPr>
            <a:spLocks noChangeShapeType="1"/>
          </p:cNvSpPr>
          <p:nvPr/>
        </p:nvSpPr>
        <p:spPr bwMode="auto">
          <a:xfrm>
            <a:off x="4572000" y="23002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30" name="Line 31"/>
          <p:cNvSpPr>
            <a:spLocks noChangeShapeType="1"/>
          </p:cNvSpPr>
          <p:nvPr/>
        </p:nvSpPr>
        <p:spPr bwMode="auto">
          <a:xfrm flipH="1">
            <a:off x="2438400" y="2300288"/>
            <a:ext cx="213360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31" name="Text Box 32"/>
          <p:cNvSpPr txBox="1">
            <a:spLocks noChangeArrowheads="1"/>
          </p:cNvSpPr>
          <p:nvPr/>
        </p:nvSpPr>
        <p:spPr bwMode="auto">
          <a:xfrm>
            <a:off x="48768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Start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1332" name="Text Box 33"/>
          <p:cNvSpPr txBox="1">
            <a:spLocks noChangeArrowheads="1"/>
          </p:cNvSpPr>
          <p:nvPr/>
        </p:nvSpPr>
        <p:spPr bwMode="auto">
          <a:xfrm>
            <a:off x="34290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1333" name="Text Box 34"/>
          <p:cNvSpPr txBox="1">
            <a:spLocks noChangeArrowheads="1"/>
          </p:cNvSpPr>
          <p:nvPr/>
        </p:nvSpPr>
        <p:spPr bwMode="auto">
          <a:xfrm>
            <a:off x="5791200" y="2300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1334" name="Text Box 35"/>
          <p:cNvSpPr txBox="1">
            <a:spLocks noChangeArrowheads="1"/>
          </p:cNvSpPr>
          <p:nvPr/>
        </p:nvSpPr>
        <p:spPr bwMode="auto">
          <a:xfrm>
            <a:off x="2819400" y="2300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1335" name="Text Box 36"/>
          <p:cNvSpPr txBox="1">
            <a:spLocks noChangeArrowheads="1"/>
          </p:cNvSpPr>
          <p:nvPr/>
        </p:nvSpPr>
        <p:spPr bwMode="auto">
          <a:xfrm>
            <a:off x="4572000" y="25431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1336" name="Text Box 37"/>
          <p:cNvSpPr txBox="1">
            <a:spLocks noChangeArrowheads="1"/>
          </p:cNvSpPr>
          <p:nvPr/>
        </p:nvSpPr>
        <p:spPr bwMode="auto">
          <a:xfrm>
            <a:off x="4876800" y="29860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[393]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1337" name="Text Box 38"/>
          <p:cNvSpPr txBox="1">
            <a:spLocks noChangeArrowheads="1"/>
          </p:cNvSpPr>
          <p:nvPr/>
        </p:nvSpPr>
        <p:spPr bwMode="auto">
          <a:xfrm>
            <a:off x="71628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[449]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1338" name="Text Box 39"/>
          <p:cNvSpPr txBox="1">
            <a:spLocks noChangeArrowheads="1"/>
          </p:cNvSpPr>
          <p:nvPr/>
        </p:nvSpPr>
        <p:spPr bwMode="auto">
          <a:xfrm>
            <a:off x="14478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[447]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1339" name="Text Box 40"/>
          <p:cNvSpPr txBox="1">
            <a:spLocks noChangeArrowheads="1"/>
          </p:cNvSpPr>
          <p:nvPr/>
        </p:nvSpPr>
        <p:spPr bwMode="auto">
          <a:xfrm>
            <a:off x="5638800" y="3900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[417]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1340" name="Text Box 41"/>
          <p:cNvSpPr txBox="1">
            <a:spLocks noChangeArrowheads="1"/>
          </p:cNvSpPr>
          <p:nvPr/>
        </p:nvSpPr>
        <p:spPr bwMode="auto">
          <a:xfrm>
            <a:off x="28194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[413]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1341" name="Text Box 42"/>
          <p:cNvSpPr txBox="1">
            <a:spLocks noChangeArrowheads="1"/>
          </p:cNvSpPr>
          <p:nvPr/>
        </p:nvSpPr>
        <p:spPr bwMode="auto">
          <a:xfrm>
            <a:off x="2057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[455]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1342" name="Text Box 43"/>
          <p:cNvSpPr txBox="1">
            <a:spLocks noChangeArrowheads="1"/>
          </p:cNvSpPr>
          <p:nvPr/>
        </p:nvSpPr>
        <p:spPr bwMode="auto">
          <a:xfrm>
            <a:off x="51054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Goal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41343" name="Group 44"/>
          <p:cNvGrpSpPr>
            <a:grpSpLocks/>
          </p:cNvGrpSpPr>
          <p:nvPr/>
        </p:nvGrpSpPr>
        <p:grpSpPr bwMode="auto">
          <a:xfrm>
            <a:off x="5791200" y="4800600"/>
            <a:ext cx="457200" cy="457200"/>
            <a:chOff x="1344" y="1248"/>
            <a:chExt cx="288" cy="288"/>
          </a:xfrm>
        </p:grpSpPr>
        <p:sp>
          <p:nvSpPr>
            <p:cNvPr id="141352" name="Oval 45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53" name="Text Box 46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1344" name="Line 47"/>
          <p:cNvSpPr>
            <a:spLocks noChangeShapeType="1"/>
          </p:cNvSpPr>
          <p:nvPr/>
        </p:nvSpPr>
        <p:spPr bwMode="auto">
          <a:xfrm>
            <a:off x="54102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5" name="Text Box 48"/>
          <p:cNvSpPr txBox="1">
            <a:spLocks noChangeArrowheads="1"/>
          </p:cNvSpPr>
          <p:nvPr/>
        </p:nvSpPr>
        <p:spPr bwMode="auto">
          <a:xfrm>
            <a:off x="62484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[450]</a:t>
            </a:r>
            <a:endParaRPr lang="en-GB" sz="1800">
              <a:solidFill>
                <a:schemeClr val="tx1"/>
              </a:solidFill>
            </a:endParaRPr>
          </a:p>
        </p:txBody>
      </p:sp>
      <p:grpSp>
        <p:nvGrpSpPr>
          <p:cNvPr id="141346" name="Group 49"/>
          <p:cNvGrpSpPr>
            <a:grpSpLocks/>
          </p:cNvGrpSpPr>
          <p:nvPr/>
        </p:nvGrpSpPr>
        <p:grpSpPr bwMode="auto">
          <a:xfrm>
            <a:off x="1371600" y="3962400"/>
            <a:ext cx="457200" cy="457200"/>
            <a:chOff x="1344" y="1248"/>
            <a:chExt cx="288" cy="288"/>
          </a:xfrm>
        </p:grpSpPr>
        <p:sp>
          <p:nvSpPr>
            <p:cNvPr id="141350" name="Oval 5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51" name="Text Box 5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1347" name="Line 52"/>
          <p:cNvSpPr>
            <a:spLocks noChangeShapeType="1"/>
          </p:cNvSpPr>
          <p:nvPr/>
        </p:nvSpPr>
        <p:spPr bwMode="auto">
          <a:xfrm flipH="1">
            <a:off x="1524000" y="3505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8" name="Text Box 53"/>
          <p:cNvSpPr txBox="1">
            <a:spLocks noChangeArrowheads="1"/>
          </p:cNvSpPr>
          <p:nvPr/>
        </p:nvSpPr>
        <p:spPr bwMode="auto">
          <a:xfrm>
            <a:off x="685800" y="3976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[473]</a:t>
            </a:r>
            <a:endParaRPr lang="en-GB" sz="1800"/>
          </a:p>
        </p:txBody>
      </p:sp>
      <p:sp>
        <p:nvSpPr>
          <p:cNvPr id="141349" name="Text Box 54"/>
          <p:cNvSpPr txBox="1">
            <a:spLocks noChangeArrowheads="1"/>
          </p:cNvSpPr>
          <p:nvPr/>
        </p:nvSpPr>
        <p:spPr bwMode="auto">
          <a:xfrm>
            <a:off x="1905000" y="5715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A* not optimal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!!!, 		        h not admissible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655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8-Puzzle Example: A* Search</a:t>
            </a:r>
            <a:endParaRPr lang="en-US" dirty="0"/>
          </a:p>
        </p:txBody>
      </p:sp>
      <p:pic>
        <p:nvPicPr>
          <p:cNvPr id="14233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1"/>
            <a:ext cx="8305800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3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FE3D4D9A-CF1F-4378-A56B-90DD2FCC8AC5}" type="slidenum">
              <a:rPr lang="en-GB">
                <a:solidFill>
                  <a:schemeClr val="tx1"/>
                </a:solidFill>
              </a:rPr>
              <a:pPr>
                <a:defRPr/>
              </a:pPr>
              <a:t>96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90600"/>
          </a:xfrm>
        </p:spPr>
        <p:txBody>
          <a:bodyPr/>
          <a:lstStyle/>
          <a:p>
            <a:r>
              <a:rPr lang="en-US" sz="3600" b="1" smtClean="0"/>
              <a:t>A* Search: Analysis</a:t>
            </a:r>
            <a:endParaRPr lang="en-GB" sz="3600" b="1" smtClean="0"/>
          </a:p>
        </p:txBody>
      </p:sp>
      <p:grpSp>
        <p:nvGrpSpPr>
          <p:cNvPr id="143364" name="Group 3"/>
          <p:cNvGrpSpPr>
            <a:grpSpLocks/>
          </p:cNvGrpSpPr>
          <p:nvPr/>
        </p:nvGrpSpPr>
        <p:grpSpPr bwMode="auto">
          <a:xfrm>
            <a:off x="2133600" y="1592263"/>
            <a:ext cx="457200" cy="457200"/>
            <a:chOff x="1344" y="1248"/>
            <a:chExt cx="288" cy="288"/>
          </a:xfrm>
        </p:grpSpPr>
        <p:sp>
          <p:nvSpPr>
            <p:cNvPr id="143410" name="Oval 4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411" name="Text Box 5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A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3365" name="Group 6"/>
          <p:cNvGrpSpPr>
            <a:grpSpLocks/>
          </p:cNvGrpSpPr>
          <p:nvPr/>
        </p:nvGrpSpPr>
        <p:grpSpPr bwMode="auto">
          <a:xfrm>
            <a:off x="3200400" y="2125663"/>
            <a:ext cx="457200" cy="457200"/>
            <a:chOff x="1344" y="1248"/>
            <a:chExt cx="288" cy="288"/>
          </a:xfrm>
        </p:grpSpPr>
        <p:sp>
          <p:nvSpPr>
            <p:cNvPr id="143408" name="Oval 7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409" name="Text Box 8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3366" name="Group 9"/>
          <p:cNvGrpSpPr>
            <a:grpSpLocks/>
          </p:cNvGrpSpPr>
          <p:nvPr/>
        </p:nvGrpSpPr>
        <p:grpSpPr bwMode="auto">
          <a:xfrm>
            <a:off x="533400" y="3040063"/>
            <a:ext cx="457200" cy="457200"/>
            <a:chOff x="1344" y="1248"/>
            <a:chExt cx="288" cy="288"/>
          </a:xfrm>
        </p:grpSpPr>
        <p:sp>
          <p:nvSpPr>
            <p:cNvPr id="143406" name="Oval 10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407" name="Text Box 11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3367" name="Group 12"/>
          <p:cNvGrpSpPr>
            <a:grpSpLocks/>
          </p:cNvGrpSpPr>
          <p:nvPr/>
        </p:nvGrpSpPr>
        <p:grpSpPr bwMode="auto">
          <a:xfrm>
            <a:off x="1066800" y="2278063"/>
            <a:ext cx="457200" cy="457200"/>
            <a:chOff x="1344" y="1248"/>
            <a:chExt cx="288" cy="288"/>
          </a:xfrm>
        </p:grpSpPr>
        <p:sp>
          <p:nvSpPr>
            <p:cNvPr id="143404" name="Oval 13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405" name="Text Box 14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3368" name="Group 15"/>
          <p:cNvGrpSpPr>
            <a:grpSpLocks/>
          </p:cNvGrpSpPr>
          <p:nvPr/>
        </p:nvGrpSpPr>
        <p:grpSpPr bwMode="auto">
          <a:xfrm>
            <a:off x="2209800" y="2735263"/>
            <a:ext cx="457200" cy="457200"/>
            <a:chOff x="1344" y="1248"/>
            <a:chExt cx="288" cy="288"/>
          </a:xfrm>
        </p:grpSpPr>
        <p:sp>
          <p:nvSpPr>
            <p:cNvPr id="143402" name="Oval 16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403" name="Text Box 17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3369" name="Group 18"/>
          <p:cNvGrpSpPr>
            <a:grpSpLocks/>
          </p:cNvGrpSpPr>
          <p:nvPr/>
        </p:nvGrpSpPr>
        <p:grpSpPr bwMode="auto">
          <a:xfrm>
            <a:off x="2895600" y="3649663"/>
            <a:ext cx="457200" cy="457200"/>
            <a:chOff x="1344" y="1248"/>
            <a:chExt cx="288" cy="288"/>
          </a:xfrm>
        </p:grpSpPr>
        <p:sp>
          <p:nvSpPr>
            <p:cNvPr id="143400" name="Oval 1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401" name="Text Box 2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3370" name="Group 21"/>
          <p:cNvGrpSpPr>
            <a:grpSpLocks/>
          </p:cNvGrpSpPr>
          <p:nvPr/>
        </p:nvGrpSpPr>
        <p:grpSpPr bwMode="auto">
          <a:xfrm>
            <a:off x="1905000" y="5326063"/>
            <a:ext cx="457200" cy="457200"/>
            <a:chOff x="1344" y="1248"/>
            <a:chExt cx="288" cy="288"/>
          </a:xfrm>
        </p:grpSpPr>
        <p:sp>
          <p:nvSpPr>
            <p:cNvPr id="143398" name="Oval 2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399" name="Text Box 2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3371" name="Line 24"/>
          <p:cNvSpPr>
            <a:spLocks noChangeShapeType="1"/>
          </p:cNvSpPr>
          <p:nvPr/>
        </p:nvSpPr>
        <p:spPr bwMode="auto">
          <a:xfrm>
            <a:off x="2438400" y="3192463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2" name="Line 25"/>
          <p:cNvSpPr>
            <a:spLocks noChangeShapeType="1"/>
          </p:cNvSpPr>
          <p:nvPr/>
        </p:nvSpPr>
        <p:spPr bwMode="auto">
          <a:xfrm flipH="1">
            <a:off x="2133600" y="4106863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3" name="Text Box 26"/>
          <p:cNvSpPr txBox="1">
            <a:spLocks noChangeArrowheads="1"/>
          </p:cNvSpPr>
          <p:nvPr/>
        </p:nvSpPr>
        <p:spPr bwMode="auto">
          <a:xfrm>
            <a:off x="2667000" y="3116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99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74" name="Text Box 27"/>
          <p:cNvSpPr txBox="1">
            <a:spLocks noChangeArrowheads="1"/>
          </p:cNvSpPr>
          <p:nvPr/>
        </p:nvSpPr>
        <p:spPr bwMode="auto">
          <a:xfrm>
            <a:off x="2667000" y="471646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211</a:t>
            </a:r>
            <a:endParaRPr lang="en-GB" sz="1800" b="1">
              <a:solidFill>
                <a:schemeClr val="tx1"/>
              </a:solidFill>
            </a:endParaRPr>
          </a:p>
        </p:txBody>
      </p:sp>
      <p:grpSp>
        <p:nvGrpSpPr>
          <p:cNvPr id="143375" name="Group 28"/>
          <p:cNvGrpSpPr>
            <a:grpSpLocks/>
          </p:cNvGrpSpPr>
          <p:nvPr/>
        </p:nvGrpSpPr>
        <p:grpSpPr bwMode="auto">
          <a:xfrm>
            <a:off x="1371600" y="3649663"/>
            <a:ext cx="457200" cy="457200"/>
            <a:chOff x="1344" y="1248"/>
            <a:chExt cx="288" cy="288"/>
          </a:xfrm>
        </p:grpSpPr>
        <p:sp>
          <p:nvSpPr>
            <p:cNvPr id="143396" name="Oval 29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397" name="Text Box 30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43376" name="Group 31"/>
          <p:cNvGrpSpPr>
            <a:grpSpLocks/>
          </p:cNvGrpSpPr>
          <p:nvPr/>
        </p:nvGrpSpPr>
        <p:grpSpPr bwMode="auto">
          <a:xfrm>
            <a:off x="1143000" y="4564063"/>
            <a:ext cx="457200" cy="457200"/>
            <a:chOff x="1344" y="1248"/>
            <a:chExt cx="288" cy="288"/>
          </a:xfrm>
        </p:grpSpPr>
        <p:sp>
          <p:nvSpPr>
            <p:cNvPr id="143394" name="Oval 32"/>
            <p:cNvSpPr>
              <a:spLocks noChangeArrowheads="1"/>
            </p:cNvSpPr>
            <p:nvPr/>
          </p:nvSpPr>
          <p:spPr bwMode="auto">
            <a:xfrm>
              <a:off x="1344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395" name="Text Box 33"/>
            <p:cNvSpPr txBox="1">
              <a:spLocks noChangeArrowheads="1"/>
            </p:cNvSpPr>
            <p:nvPr/>
          </p:nvSpPr>
          <p:spPr bwMode="auto">
            <a:xfrm>
              <a:off x="139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H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3377" name="Line 34"/>
          <p:cNvSpPr>
            <a:spLocks noChangeShapeType="1"/>
          </p:cNvSpPr>
          <p:nvPr/>
        </p:nvSpPr>
        <p:spPr bwMode="auto">
          <a:xfrm flipH="1">
            <a:off x="1524000" y="3192463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8" name="Line 35"/>
          <p:cNvSpPr>
            <a:spLocks noChangeShapeType="1"/>
          </p:cNvSpPr>
          <p:nvPr/>
        </p:nvSpPr>
        <p:spPr bwMode="auto">
          <a:xfrm flipH="1">
            <a:off x="1371600" y="4106863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9" name="Line 36"/>
          <p:cNvSpPr>
            <a:spLocks noChangeShapeType="1"/>
          </p:cNvSpPr>
          <p:nvPr/>
        </p:nvSpPr>
        <p:spPr bwMode="auto">
          <a:xfrm>
            <a:off x="1371600" y="5021263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0" name="Text Box 37"/>
          <p:cNvSpPr txBox="1">
            <a:spLocks noChangeArrowheads="1"/>
          </p:cNvSpPr>
          <p:nvPr/>
        </p:nvSpPr>
        <p:spPr bwMode="auto">
          <a:xfrm>
            <a:off x="1600200" y="3116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80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81" name="Line 38"/>
          <p:cNvSpPr>
            <a:spLocks noChangeShapeType="1"/>
          </p:cNvSpPr>
          <p:nvPr/>
        </p:nvSpPr>
        <p:spPr bwMode="auto">
          <a:xfrm>
            <a:off x="2362200" y="2049463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2" name="Line 39"/>
          <p:cNvSpPr>
            <a:spLocks noChangeShapeType="1"/>
          </p:cNvSpPr>
          <p:nvPr/>
        </p:nvSpPr>
        <p:spPr bwMode="auto">
          <a:xfrm>
            <a:off x="2362200" y="2049463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3" name="Line 40"/>
          <p:cNvSpPr>
            <a:spLocks noChangeShapeType="1"/>
          </p:cNvSpPr>
          <p:nvPr/>
        </p:nvSpPr>
        <p:spPr bwMode="auto">
          <a:xfrm flipH="1">
            <a:off x="1295400" y="2049463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4" name="Line 41"/>
          <p:cNvSpPr>
            <a:spLocks noChangeShapeType="1"/>
          </p:cNvSpPr>
          <p:nvPr/>
        </p:nvSpPr>
        <p:spPr bwMode="auto">
          <a:xfrm flipH="1">
            <a:off x="762000" y="2735263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5" name="Text Box 42"/>
          <p:cNvSpPr txBox="1">
            <a:spLocks noChangeArrowheads="1"/>
          </p:cNvSpPr>
          <p:nvPr/>
        </p:nvSpPr>
        <p:spPr bwMode="auto">
          <a:xfrm>
            <a:off x="2590800" y="14398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Start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3386" name="Text Box 43"/>
          <p:cNvSpPr txBox="1">
            <a:spLocks noChangeArrowheads="1"/>
          </p:cNvSpPr>
          <p:nvPr/>
        </p:nvSpPr>
        <p:spPr bwMode="auto">
          <a:xfrm>
            <a:off x="2438400" y="56308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Goal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3387" name="Text Box 44"/>
          <p:cNvSpPr txBox="1">
            <a:spLocks noChangeArrowheads="1"/>
          </p:cNvSpPr>
          <p:nvPr/>
        </p:nvSpPr>
        <p:spPr bwMode="auto">
          <a:xfrm>
            <a:off x="990600" y="41830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97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88" name="Text Box 45"/>
          <p:cNvSpPr txBox="1">
            <a:spLocks noChangeArrowheads="1"/>
          </p:cNvSpPr>
          <p:nvPr/>
        </p:nvSpPr>
        <p:spPr bwMode="auto">
          <a:xfrm>
            <a:off x="1295400" y="50974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101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89" name="Text Box 46"/>
          <p:cNvSpPr txBox="1">
            <a:spLocks noChangeArrowheads="1"/>
          </p:cNvSpPr>
          <p:nvPr/>
        </p:nvSpPr>
        <p:spPr bwMode="auto">
          <a:xfrm>
            <a:off x="2819400" y="1744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75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90" name="Text Box 47"/>
          <p:cNvSpPr txBox="1">
            <a:spLocks noChangeArrowheads="1"/>
          </p:cNvSpPr>
          <p:nvPr/>
        </p:nvSpPr>
        <p:spPr bwMode="auto">
          <a:xfrm>
            <a:off x="1371600" y="182086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118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91" name="Text Box 48"/>
          <p:cNvSpPr txBox="1">
            <a:spLocks noChangeArrowheads="1"/>
          </p:cNvSpPr>
          <p:nvPr/>
        </p:nvSpPr>
        <p:spPr bwMode="auto">
          <a:xfrm>
            <a:off x="381000" y="265906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111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92" name="Text Box 85"/>
          <p:cNvSpPr txBox="1">
            <a:spLocks noChangeArrowheads="1"/>
          </p:cNvSpPr>
          <p:nvPr/>
        </p:nvSpPr>
        <p:spPr bwMode="auto">
          <a:xfrm>
            <a:off x="2362200" y="22923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140</a:t>
            </a:r>
            <a:endParaRPr lang="en-GB" sz="1800" b="1">
              <a:solidFill>
                <a:schemeClr val="tx1"/>
              </a:solidFill>
            </a:endParaRPr>
          </a:p>
        </p:txBody>
      </p:sp>
      <p:sp>
        <p:nvSpPr>
          <p:cNvPr id="143393" name="Text Box 87"/>
          <p:cNvSpPr txBox="1">
            <a:spLocks noChangeArrowheads="1"/>
          </p:cNvSpPr>
          <p:nvPr/>
        </p:nvSpPr>
        <p:spPr bwMode="auto">
          <a:xfrm>
            <a:off x="3962400" y="1295400"/>
            <a:ext cx="5105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17475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A* is complete except if there is an infinity of nodes with f &lt; f(G).</a:t>
            </a:r>
          </a:p>
          <a:p>
            <a:pPr marL="169863" indent="-117475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A* is optimal if heuristic </a:t>
            </a:r>
            <a:r>
              <a:rPr lang="en-US" i="1">
                <a:solidFill>
                  <a:schemeClr val="tx1"/>
                </a:solidFill>
              </a:rPr>
              <a:t>h</a:t>
            </a:r>
            <a:r>
              <a:rPr lang="en-US">
                <a:solidFill>
                  <a:schemeClr val="tx1"/>
                </a:solidFill>
              </a:rPr>
              <a:t> is admissible.</a:t>
            </a:r>
          </a:p>
          <a:p>
            <a:pPr marL="169863" indent="-117475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Time complexity depends on the quality of heuristic but is still exponential.</a:t>
            </a:r>
          </a:p>
          <a:p>
            <a:pPr marL="169863" indent="-117475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For space complexity, A* keeps all nodes in memory. A* has worst case O(b</a:t>
            </a:r>
            <a:r>
              <a:rPr lang="en-US" baseline="30000">
                <a:solidFill>
                  <a:schemeClr val="tx1"/>
                </a:solidFill>
              </a:rPr>
              <a:t>d</a:t>
            </a:r>
            <a:r>
              <a:rPr lang="en-US">
                <a:solidFill>
                  <a:schemeClr val="tx1"/>
                </a:solidFill>
              </a:rPr>
              <a:t>) space complexity, but an iterative deepening version is possible (IDA*).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0174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A* Properties</a:t>
            </a:r>
          </a:p>
        </p:txBody>
      </p:sp>
      <p:sp>
        <p:nvSpPr>
          <p:cNvPr id="144389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 rIns="130174">
            <a:normAutofit fontScale="85000" lnSpcReduction="10000"/>
          </a:bodyPr>
          <a:lstStyle/>
          <a:p>
            <a:r>
              <a:rPr lang="en-US" dirty="0" smtClean="0"/>
              <a:t>the value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never decreases along any path starting from the initial node</a:t>
            </a:r>
          </a:p>
          <a:p>
            <a:pPr marL="723900" lvl="1"/>
            <a:r>
              <a:rPr lang="en-US" dirty="0" smtClean="0"/>
              <a:t>also known as </a:t>
            </a:r>
            <a:r>
              <a:rPr lang="en-US" dirty="0" err="1" smtClean="0"/>
              <a:t>monotonicity</a:t>
            </a:r>
            <a:r>
              <a:rPr lang="en-US" dirty="0" smtClean="0"/>
              <a:t> of the function</a:t>
            </a:r>
          </a:p>
          <a:p>
            <a:pPr marL="723900" lvl="1"/>
            <a:r>
              <a:rPr lang="en-US" dirty="0" smtClean="0"/>
              <a:t>almost all admissible heuristics show </a:t>
            </a:r>
            <a:r>
              <a:rPr lang="en-US" dirty="0" err="1" smtClean="0"/>
              <a:t>monotonicity</a:t>
            </a:r>
            <a:endParaRPr lang="en-US" dirty="0" smtClean="0"/>
          </a:p>
          <a:p>
            <a:pPr marL="1066800" lvl="2"/>
            <a:r>
              <a:rPr lang="en-US" dirty="0" smtClean="0"/>
              <a:t>those that don’t can be modified through minor changes</a:t>
            </a:r>
          </a:p>
          <a:p>
            <a:pPr marL="1066800" lvl="2"/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his property can be used to draw contours</a:t>
            </a:r>
          </a:p>
          <a:p>
            <a:pPr marL="723900" lvl="1"/>
            <a:r>
              <a:rPr lang="en-US" dirty="0" smtClean="0"/>
              <a:t>regions where the f-cost is below a certain threshold</a:t>
            </a:r>
          </a:p>
          <a:p>
            <a:pPr marL="723900" lvl="1"/>
            <a:r>
              <a:rPr lang="en-US" dirty="0" smtClean="0"/>
              <a:t>with uniform cost search (</a:t>
            </a:r>
            <a:r>
              <a:rPr lang="en-US" dirty="0" smtClean="0">
                <a:latin typeface="Arial Italic" pitchFamily="34" charset="0"/>
                <a:cs typeface="Arial Italic" pitchFamily="34" charset="0"/>
                <a:sym typeface="Arial Italic" pitchFamily="34" charset="0"/>
              </a:rPr>
              <a:t>h = 0</a:t>
            </a:r>
            <a:r>
              <a:rPr lang="en-US" dirty="0" smtClean="0"/>
              <a:t>), the contours are circular</a:t>
            </a:r>
          </a:p>
          <a:p>
            <a:pPr marL="723900" lvl="1"/>
            <a:r>
              <a:rPr lang="en-US" dirty="0" smtClean="0"/>
              <a:t>the better the heuristics </a:t>
            </a:r>
            <a:r>
              <a:rPr lang="en-US" dirty="0" smtClean="0">
                <a:latin typeface="Arial Italic" pitchFamily="34" charset="0"/>
                <a:cs typeface="Arial Italic" pitchFamily="34" charset="0"/>
                <a:sym typeface="Arial Italic" pitchFamily="34" charset="0"/>
              </a:rPr>
              <a:t>h</a:t>
            </a:r>
            <a:r>
              <a:rPr lang="en-US" dirty="0" smtClean="0"/>
              <a:t>, the narrower the contour around the optimal path</a:t>
            </a:r>
          </a:p>
        </p:txBody>
      </p:sp>
    </p:spTree>
    <p:extLst>
      <p:ext uri="{BB962C8B-B14F-4D97-AF65-F5344CB8AC3E}">
        <p14:creationId xmlns:p14="http://schemas.microsoft.com/office/powerpoint/2010/main" val="342356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3"/>
          <p:cNvSpPr>
            <a:spLocks/>
          </p:cNvSpPr>
          <p:nvPr/>
        </p:nvSpPr>
        <p:spPr bwMode="auto">
          <a:xfrm>
            <a:off x="0" y="1295400"/>
            <a:ext cx="7620000" cy="5029200"/>
          </a:xfrm>
          <a:prstGeom prst="rect">
            <a:avLst/>
          </a:prstGeom>
          <a:solidFill>
            <a:srgbClr val="00CECE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1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10600" cy="957263"/>
          </a:xfrm>
        </p:spPr>
        <p:txBody>
          <a:bodyPr rIns="130174"/>
          <a:lstStyle/>
          <a:p>
            <a:r>
              <a:rPr lang="en-US" smtClean="0"/>
              <a:t>A* Snapshot with Contour f=11</a:t>
            </a:r>
          </a:p>
        </p:txBody>
      </p:sp>
      <p:sp>
        <p:nvSpPr>
          <p:cNvPr id="145414" name="Oval 5"/>
          <p:cNvSpPr>
            <a:spLocks/>
          </p:cNvSpPr>
          <p:nvPr/>
        </p:nvSpPr>
        <p:spPr bwMode="auto">
          <a:xfrm>
            <a:off x="8797925" y="1489075"/>
            <a:ext cx="304800" cy="304800"/>
          </a:xfrm>
          <a:prstGeom prst="ellipse">
            <a:avLst/>
          </a:prstGeom>
          <a:solidFill>
            <a:srgbClr val="00025A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 rot="10800000" flipH="1">
            <a:off x="2209800" y="27432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16" name="Line 7"/>
          <p:cNvSpPr>
            <a:spLocks noChangeShapeType="1"/>
          </p:cNvSpPr>
          <p:nvPr/>
        </p:nvSpPr>
        <p:spPr bwMode="auto">
          <a:xfrm rot="10800000" flipH="1">
            <a:off x="1447800" y="37338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17" name="Line 8"/>
          <p:cNvSpPr>
            <a:spLocks noChangeShapeType="1"/>
          </p:cNvSpPr>
          <p:nvPr/>
        </p:nvSpPr>
        <p:spPr bwMode="auto">
          <a:xfrm rot="10800000" flipH="1">
            <a:off x="685800" y="47244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18" name="Line 9"/>
          <p:cNvSpPr>
            <a:spLocks noChangeShapeType="1"/>
          </p:cNvSpPr>
          <p:nvPr/>
        </p:nvSpPr>
        <p:spPr bwMode="auto">
          <a:xfrm>
            <a:off x="3886200" y="1828800"/>
            <a:ext cx="7620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19" name="Line 10"/>
          <p:cNvSpPr>
            <a:spLocks noChangeShapeType="1"/>
          </p:cNvSpPr>
          <p:nvPr/>
        </p:nvSpPr>
        <p:spPr bwMode="auto">
          <a:xfrm flipH="1">
            <a:off x="2971800" y="1828800"/>
            <a:ext cx="7620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0" name="Line 11"/>
          <p:cNvSpPr>
            <a:spLocks noChangeShapeType="1"/>
          </p:cNvSpPr>
          <p:nvPr/>
        </p:nvSpPr>
        <p:spPr bwMode="auto">
          <a:xfrm>
            <a:off x="4800600" y="2819400"/>
            <a:ext cx="609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1" name="Line 12"/>
          <p:cNvSpPr>
            <a:spLocks noChangeShapeType="1"/>
          </p:cNvSpPr>
          <p:nvPr/>
        </p:nvSpPr>
        <p:spPr bwMode="auto">
          <a:xfrm>
            <a:off x="5562600" y="3733800"/>
            <a:ext cx="6858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2" name="Line 13"/>
          <p:cNvSpPr>
            <a:spLocks noChangeShapeType="1"/>
          </p:cNvSpPr>
          <p:nvPr/>
        </p:nvSpPr>
        <p:spPr bwMode="auto">
          <a:xfrm>
            <a:off x="6324600" y="4724400"/>
            <a:ext cx="6858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3" name="Line 14"/>
          <p:cNvSpPr>
            <a:spLocks noChangeShapeType="1"/>
          </p:cNvSpPr>
          <p:nvPr/>
        </p:nvSpPr>
        <p:spPr bwMode="auto">
          <a:xfrm>
            <a:off x="2971800" y="28194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4" name="Line 15"/>
          <p:cNvSpPr>
            <a:spLocks noChangeShapeType="1"/>
          </p:cNvSpPr>
          <p:nvPr/>
        </p:nvSpPr>
        <p:spPr bwMode="auto">
          <a:xfrm flipH="1">
            <a:off x="4419600" y="28194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5" name="Line 16"/>
          <p:cNvSpPr>
            <a:spLocks noChangeShapeType="1"/>
          </p:cNvSpPr>
          <p:nvPr/>
        </p:nvSpPr>
        <p:spPr bwMode="auto">
          <a:xfrm flipH="1">
            <a:off x="2057400" y="38100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6" name="Line 17"/>
          <p:cNvSpPr>
            <a:spLocks noChangeShapeType="1"/>
          </p:cNvSpPr>
          <p:nvPr/>
        </p:nvSpPr>
        <p:spPr bwMode="auto">
          <a:xfrm flipH="1">
            <a:off x="2819400" y="38100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7" name="Line 18"/>
          <p:cNvSpPr>
            <a:spLocks noChangeShapeType="1"/>
          </p:cNvSpPr>
          <p:nvPr/>
        </p:nvSpPr>
        <p:spPr bwMode="auto">
          <a:xfrm>
            <a:off x="3352800" y="38100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8" name="Line 19"/>
          <p:cNvSpPr>
            <a:spLocks noChangeShapeType="1"/>
          </p:cNvSpPr>
          <p:nvPr/>
        </p:nvSpPr>
        <p:spPr bwMode="auto">
          <a:xfrm flipH="1">
            <a:off x="4191000" y="38100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29" name="Line 20"/>
          <p:cNvSpPr>
            <a:spLocks noChangeShapeType="1"/>
          </p:cNvSpPr>
          <p:nvPr/>
        </p:nvSpPr>
        <p:spPr bwMode="auto">
          <a:xfrm>
            <a:off x="4419600" y="38100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0" name="Line 21"/>
          <p:cNvSpPr>
            <a:spLocks noChangeShapeType="1"/>
          </p:cNvSpPr>
          <p:nvPr/>
        </p:nvSpPr>
        <p:spPr bwMode="auto">
          <a:xfrm>
            <a:off x="5486400" y="3733800"/>
            <a:ext cx="228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1" name="Line 22"/>
          <p:cNvSpPr>
            <a:spLocks noChangeShapeType="1"/>
          </p:cNvSpPr>
          <p:nvPr/>
        </p:nvSpPr>
        <p:spPr bwMode="auto">
          <a:xfrm flipH="1">
            <a:off x="1066800" y="4800600"/>
            <a:ext cx="3048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2" name="Line 23"/>
          <p:cNvSpPr>
            <a:spLocks noChangeShapeType="1"/>
          </p:cNvSpPr>
          <p:nvPr/>
        </p:nvSpPr>
        <p:spPr bwMode="auto">
          <a:xfrm flipH="1">
            <a:off x="1524000" y="4800600"/>
            <a:ext cx="4572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3" name="Line 24"/>
          <p:cNvSpPr>
            <a:spLocks noChangeShapeType="1"/>
          </p:cNvSpPr>
          <p:nvPr/>
        </p:nvSpPr>
        <p:spPr bwMode="auto">
          <a:xfrm flipH="1">
            <a:off x="1905000" y="4800600"/>
            <a:ext cx="1524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4" name="Line 25"/>
          <p:cNvSpPr>
            <a:spLocks noChangeShapeType="1"/>
          </p:cNvSpPr>
          <p:nvPr/>
        </p:nvSpPr>
        <p:spPr bwMode="auto">
          <a:xfrm flipH="1">
            <a:off x="2362200" y="4724400"/>
            <a:ext cx="3810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5" name="Line 26"/>
          <p:cNvSpPr>
            <a:spLocks noChangeShapeType="1"/>
          </p:cNvSpPr>
          <p:nvPr/>
        </p:nvSpPr>
        <p:spPr bwMode="auto">
          <a:xfrm flipH="1">
            <a:off x="2743200" y="48006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6" name="Line 27"/>
          <p:cNvSpPr>
            <a:spLocks noChangeShapeType="1"/>
          </p:cNvSpPr>
          <p:nvPr/>
        </p:nvSpPr>
        <p:spPr bwMode="auto">
          <a:xfrm flipH="1">
            <a:off x="3200400" y="48006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7" name="Line 28"/>
          <p:cNvSpPr>
            <a:spLocks noChangeShapeType="1"/>
          </p:cNvSpPr>
          <p:nvPr/>
        </p:nvSpPr>
        <p:spPr bwMode="auto">
          <a:xfrm>
            <a:off x="3505200" y="48006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8" name="Line 29"/>
          <p:cNvSpPr>
            <a:spLocks noChangeShapeType="1"/>
          </p:cNvSpPr>
          <p:nvPr/>
        </p:nvSpPr>
        <p:spPr bwMode="auto">
          <a:xfrm flipH="1">
            <a:off x="4038600" y="48006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39" name="Line 30"/>
          <p:cNvSpPr>
            <a:spLocks noChangeShapeType="1"/>
          </p:cNvSpPr>
          <p:nvPr/>
        </p:nvSpPr>
        <p:spPr bwMode="auto">
          <a:xfrm>
            <a:off x="4267200" y="4800600"/>
            <a:ext cx="228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40" name="Line 31"/>
          <p:cNvSpPr>
            <a:spLocks noChangeShapeType="1"/>
          </p:cNvSpPr>
          <p:nvPr/>
        </p:nvSpPr>
        <p:spPr bwMode="auto">
          <a:xfrm>
            <a:off x="4876800" y="4800600"/>
            <a:ext cx="1588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41" name="Line 32"/>
          <p:cNvSpPr>
            <a:spLocks noChangeShapeType="1"/>
          </p:cNvSpPr>
          <p:nvPr/>
        </p:nvSpPr>
        <p:spPr bwMode="auto">
          <a:xfrm>
            <a:off x="4953000" y="48006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42" name="Line 33"/>
          <p:cNvSpPr>
            <a:spLocks noChangeShapeType="1"/>
          </p:cNvSpPr>
          <p:nvPr/>
        </p:nvSpPr>
        <p:spPr bwMode="auto">
          <a:xfrm>
            <a:off x="5791200" y="4800600"/>
            <a:ext cx="1588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43" name="Line 34"/>
          <p:cNvSpPr>
            <a:spLocks noChangeShapeType="1"/>
          </p:cNvSpPr>
          <p:nvPr/>
        </p:nvSpPr>
        <p:spPr bwMode="auto">
          <a:xfrm>
            <a:off x="5867400" y="4800600"/>
            <a:ext cx="3048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44" name="Line 35"/>
          <p:cNvSpPr>
            <a:spLocks noChangeShapeType="1"/>
          </p:cNvSpPr>
          <p:nvPr/>
        </p:nvSpPr>
        <p:spPr bwMode="auto">
          <a:xfrm>
            <a:off x="6248400" y="4800600"/>
            <a:ext cx="3048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5445" name="Group 38"/>
          <p:cNvGrpSpPr>
            <a:grpSpLocks/>
          </p:cNvGrpSpPr>
          <p:nvPr/>
        </p:nvGrpSpPr>
        <p:grpSpPr bwMode="auto">
          <a:xfrm flipH="1">
            <a:off x="6915150" y="5492750"/>
            <a:ext cx="304800" cy="330200"/>
            <a:chOff x="0" y="0"/>
            <a:chExt cx="192" cy="208"/>
          </a:xfrm>
        </p:grpSpPr>
        <p:sp>
          <p:nvSpPr>
            <p:cNvPr id="145649" name="Oval 36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50" name="Rectangle 37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5446" name="Group 41"/>
          <p:cNvGrpSpPr>
            <a:grpSpLocks/>
          </p:cNvGrpSpPr>
          <p:nvPr/>
        </p:nvGrpSpPr>
        <p:grpSpPr bwMode="auto">
          <a:xfrm>
            <a:off x="887413" y="5492750"/>
            <a:ext cx="304800" cy="330200"/>
            <a:chOff x="0" y="0"/>
            <a:chExt cx="192" cy="208"/>
          </a:xfrm>
        </p:grpSpPr>
        <p:sp>
          <p:nvSpPr>
            <p:cNvPr id="145647" name="Oval 39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48" name="Rectangle 40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5447" name="Group 44"/>
          <p:cNvGrpSpPr>
            <a:grpSpLocks/>
          </p:cNvGrpSpPr>
          <p:nvPr/>
        </p:nvGrpSpPr>
        <p:grpSpPr bwMode="auto">
          <a:xfrm>
            <a:off x="1317625" y="5492750"/>
            <a:ext cx="304800" cy="330200"/>
            <a:chOff x="0" y="0"/>
            <a:chExt cx="192" cy="208"/>
          </a:xfrm>
        </p:grpSpPr>
        <p:sp>
          <p:nvSpPr>
            <p:cNvPr id="145645" name="Oval 4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46" name="Rectangle 43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5448" name="Group 47"/>
          <p:cNvGrpSpPr>
            <a:grpSpLocks/>
          </p:cNvGrpSpPr>
          <p:nvPr/>
        </p:nvGrpSpPr>
        <p:grpSpPr bwMode="auto">
          <a:xfrm>
            <a:off x="1747838" y="5492750"/>
            <a:ext cx="304800" cy="330200"/>
            <a:chOff x="0" y="0"/>
            <a:chExt cx="192" cy="208"/>
          </a:xfrm>
        </p:grpSpPr>
        <p:sp>
          <p:nvSpPr>
            <p:cNvPr id="145643" name="Oval 45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44" name="Rectangle 46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5449" name="Group 50"/>
          <p:cNvGrpSpPr>
            <a:grpSpLocks/>
          </p:cNvGrpSpPr>
          <p:nvPr/>
        </p:nvGrpSpPr>
        <p:grpSpPr bwMode="auto">
          <a:xfrm>
            <a:off x="2178050" y="5492750"/>
            <a:ext cx="304800" cy="330200"/>
            <a:chOff x="0" y="0"/>
            <a:chExt cx="192" cy="208"/>
          </a:xfrm>
        </p:grpSpPr>
        <p:sp>
          <p:nvSpPr>
            <p:cNvPr id="145641" name="Oval 48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42" name="Rectangle 49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5450" name="Group 53"/>
          <p:cNvGrpSpPr>
            <a:grpSpLocks/>
          </p:cNvGrpSpPr>
          <p:nvPr/>
        </p:nvGrpSpPr>
        <p:grpSpPr bwMode="auto">
          <a:xfrm>
            <a:off x="2609850" y="5492750"/>
            <a:ext cx="304800" cy="330200"/>
            <a:chOff x="0" y="0"/>
            <a:chExt cx="192" cy="208"/>
          </a:xfrm>
        </p:grpSpPr>
        <p:sp>
          <p:nvSpPr>
            <p:cNvPr id="145639" name="Oval 51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40" name="Rectangle 52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3</a:t>
              </a:r>
            </a:p>
          </p:txBody>
        </p:sp>
      </p:grpSp>
      <p:grpSp>
        <p:nvGrpSpPr>
          <p:cNvPr id="145451" name="Group 56"/>
          <p:cNvGrpSpPr>
            <a:grpSpLocks/>
          </p:cNvGrpSpPr>
          <p:nvPr/>
        </p:nvGrpSpPr>
        <p:grpSpPr bwMode="auto">
          <a:xfrm>
            <a:off x="3040063" y="5492750"/>
            <a:ext cx="304800" cy="330200"/>
            <a:chOff x="0" y="0"/>
            <a:chExt cx="192" cy="208"/>
          </a:xfrm>
        </p:grpSpPr>
        <p:sp>
          <p:nvSpPr>
            <p:cNvPr id="145637" name="Oval 54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38" name="Rectangle 55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2</a:t>
              </a:r>
            </a:p>
          </p:txBody>
        </p:sp>
      </p:grpSp>
      <p:grpSp>
        <p:nvGrpSpPr>
          <p:cNvPr id="145452" name="Group 59"/>
          <p:cNvGrpSpPr>
            <a:grpSpLocks/>
          </p:cNvGrpSpPr>
          <p:nvPr/>
        </p:nvGrpSpPr>
        <p:grpSpPr bwMode="auto">
          <a:xfrm>
            <a:off x="3470275" y="5492750"/>
            <a:ext cx="304800" cy="330200"/>
            <a:chOff x="0" y="0"/>
            <a:chExt cx="192" cy="208"/>
          </a:xfrm>
        </p:grpSpPr>
        <p:sp>
          <p:nvSpPr>
            <p:cNvPr id="145635" name="Oval 57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36" name="Rectangle 58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1</a:t>
              </a:r>
            </a:p>
          </p:txBody>
        </p:sp>
      </p:grpSp>
      <p:grpSp>
        <p:nvGrpSpPr>
          <p:cNvPr id="145453" name="Group 62"/>
          <p:cNvGrpSpPr>
            <a:grpSpLocks/>
          </p:cNvGrpSpPr>
          <p:nvPr/>
        </p:nvGrpSpPr>
        <p:grpSpPr bwMode="auto">
          <a:xfrm>
            <a:off x="3900488" y="5492750"/>
            <a:ext cx="304800" cy="330200"/>
            <a:chOff x="0" y="0"/>
            <a:chExt cx="192" cy="208"/>
          </a:xfrm>
        </p:grpSpPr>
        <p:sp>
          <p:nvSpPr>
            <p:cNvPr id="145633" name="Oval 60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0128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34" name="Rectangle 61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0</a:t>
              </a:r>
            </a:p>
          </p:txBody>
        </p:sp>
      </p:grpSp>
      <p:grpSp>
        <p:nvGrpSpPr>
          <p:cNvPr id="145454" name="Group 65"/>
          <p:cNvGrpSpPr>
            <a:grpSpLocks/>
          </p:cNvGrpSpPr>
          <p:nvPr/>
        </p:nvGrpSpPr>
        <p:grpSpPr bwMode="auto">
          <a:xfrm>
            <a:off x="4330700" y="5492750"/>
            <a:ext cx="304800" cy="330200"/>
            <a:chOff x="0" y="0"/>
            <a:chExt cx="192" cy="208"/>
          </a:xfrm>
        </p:grpSpPr>
        <p:sp>
          <p:nvSpPr>
            <p:cNvPr id="145631" name="Oval 63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32" name="Rectangle 64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1</a:t>
              </a:r>
            </a:p>
          </p:txBody>
        </p:sp>
      </p:grpSp>
      <p:grpSp>
        <p:nvGrpSpPr>
          <p:cNvPr id="145455" name="Group 68"/>
          <p:cNvGrpSpPr>
            <a:grpSpLocks/>
          </p:cNvGrpSpPr>
          <p:nvPr/>
        </p:nvGrpSpPr>
        <p:grpSpPr bwMode="auto">
          <a:xfrm>
            <a:off x="5181600" y="5473700"/>
            <a:ext cx="304800" cy="330200"/>
            <a:chOff x="0" y="0"/>
            <a:chExt cx="192" cy="208"/>
          </a:xfrm>
        </p:grpSpPr>
        <p:sp>
          <p:nvSpPr>
            <p:cNvPr id="145629" name="Oval 66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30" name="Rectangle 67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3</a:t>
              </a:r>
            </a:p>
          </p:txBody>
        </p:sp>
      </p:grpSp>
      <p:grpSp>
        <p:nvGrpSpPr>
          <p:cNvPr id="145456" name="Group 71"/>
          <p:cNvGrpSpPr>
            <a:grpSpLocks/>
          </p:cNvGrpSpPr>
          <p:nvPr/>
        </p:nvGrpSpPr>
        <p:grpSpPr bwMode="auto">
          <a:xfrm>
            <a:off x="6053138" y="5492750"/>
            <a:ext cx="304800" cy="330200"/>
            <a:chOff x="0" y="0"/>
            <a:chExt cx="192" cy="208"/>
          </a:xfrm>
        </p:grpSpPr>
        <p:sp>
          <p:nvSpPr>
            <p:cNvPr id="145627" name="Oval 69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28" name="Rectangle 70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5457" name="Group 74"/>
          <p:cNvGrpSpPr>
            <a:grpSpLocks/>
          </p:cNvGrpSpPr>
          <p:nvPr/>
        </p:nvGrpSpPr>
        <p:grpSpPr bwMode="auto">
          <a:xfrm>
            <a:off x="6483350" y="5492750"/>
            <a:ext cx="304800" cy="330200"/>
            <a:chOff x="0" y="0"/>
            <a:chExt cx="192" cy="208"/>
          </a:xfrm>
        </p:grpSpPr>
        <p:sp>
          <p:nvSpPr>
            <p:cNvPr id="145625" name="Oval 7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26" name="Rectangle 73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5458" name="Group 77"/>
          <p:cNvGrpSpPr>
            <a:grpSpLocks/>
          </p:cNvGrpSpPr>
          <p:nvPr/>
        </p:nvGrpSpPr>
        <p:grpSpPr bwMode="auto">
          <a:xfrm>
            <a:off x="4762500" y="5492750"/>
            <a:ext cx="304800" cy="330200"/>
            <a:chOff x="0" y="0"/>
            <a:chExt cx="192" cy="208"/>
          </a:xfrm>
        </p:grpSpPr>
        <p:sp>
          <p:nvSpPr>
            <p:cNvPr id="145623" name="Oval 75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24" name="Rectangle 76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2</a:t>
              </a:r>
            </a:p>
          </p:txBody>
        </p:sp>
      </p:grpSp>
      <p:grpSp>
        <p:nvGrpSpPr>
          <p:cNvPr id="145459" name="Group 80"/>
          <p:cNvGrpSpPr>
            <a:grpSpLocks/>
          </p:cNvGrpSpPr>
          <p:nvPr/>
        </p:nvGrpSpPr>
        <p:grpSpPr bwMode="auto">
          <a:xfrm>
            <a:off x="5622925" y="5492750"/>
            <a:ext cx="304800" cy="330200"/>
            <a:chOff x="0" y="0"/>
            <a:chExt cx="192" cy="208"/>
          </a:xfrm>
        </p:grpSpPr>
        <p:sp>
          <p:nvSpPr>
            <p:cNvPr id="145621" name="Oval 78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22" name="Rectangle 79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5460" name="Group 83"/>
          <p:cNvGrpSpPr>
            <a:grpSpLocks/>
          </p:cNvGrpSpPr>
          <p:nvPr/>
        </p:nvGrpSpPr>
        <p:grpSpPr bwMode="auto">
          <a:xfrm>
            <a:off x="457200" y="5492750"/>
            <a:ext cx="304800" cy="330200"/>
            <a:chOff x="0" y="0"/>
            <a:chExt cx="192" cy="208"/>
          </a:xfrm>
        </p:grpSpPr>
        <p:sp>
          <p:nvSpPr>
            <p:cNvPr id="145619" name="Oval 81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20" name="Rectangle 82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8</a:t>
              </a:r>
            </a:p>
          </p:txBody>
        </p:sp>
      </p:grpSp>
      <p:grpSp>
        <p:nvGrpSpPr>
          <p:cNvPr id="145461" name="Group 86"/>
          <p:cNvGrpSpPr>
            <a:grpSpLocks/>
          </p:cNvGrpSpPr>
          <p:nvPr/>
        </p:nvGrpSpPr>
        <p:grpSpPr bwMode="auto">
          <a:xfrm flipH="1">
            <a:off x="6134100" y="4483100"/>
            <a:ext cx="304800" cy="330200"/>
            <a:chOff x="0" y="0"/>
            <a:chExt cx="192" cy="208"/>
          </a:xfrm>
        </p:grpSpPr>
        <p:sp>
          <p:nvSpPr>
            <p:cNvPr id="145617" name="Oval 84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18" name="Rectangle 85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5462" name="Group 89"/>
          <p:cNvGrpSpPr>
            <a:grpSpLocks/>
          </p:cNvGrpSpPr>
          <p:nvPr/>
        </p:nvGrpSpPr>
        <p:grpSpPr bwMode="auto">
          <a:xfrm>
            <a:off x="1920875" y="4483100"/>
            <a:ext cx="304800" cy="330200"/>
            <a:chOff x="0" y="0"/>
            <a:chExt cx="192" cy="208"/>
          </a:xfrm>
        </p:grpSpPr>
        <p:sp>
          <p:nvSpPr>
            <p:cNvPr id="145615" name="Oval 87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16" name="Rectangle 88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5463" name="Group 92"/>
          <p:cNvGrpSpPr>
            <a:grpSpLocks/>
          </p:cNvGrpSpPr>
          <p:nvPr/>
        </p:nvGrpSpPr>
        <p:grpSpPr bwMode="auto">
          <a:xfrm>
            <a:off x="2622550" y="4483100"/>
            <a:ext cx="304800" cy="330200"/>
            <a:chOff x="0" y="0"/>
            <a:chExt cx="192" cy="208"/>
          </a:xfrm>
        </p:grpSpPr>
        <p:sp>
          <p:nvSpPr>
            <p:cNvPr id="145613" name="Oval 90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14" name="Rectangle 91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5464" name="Group 95"/>
          <p:cNvGrpSpPr>
            <a:grpSpLocks/>
          </p:cNvGrpSpPr>
          <p:nvPr/>
        </p:nvGrpSpPr>
        <p:grpSpPr bwMode="auto">
          <a:xfrm>
            <a:off x="4027488" y="4483100"/>
            <a:ext cx="304800" cy="330200"/>
            <a:chOff x="0" y="0"/>
            <a:chExt cx="192" cy="208"/>
          </a:xfrm>
        </p:grpSpPr>
        <p:sp>
          <p:nvSpPr>
            <p:cNvPr id="145611" name="Oval 93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12" name="Rectangle 94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2</a:t>
              </a:r>
            </a:p>
          </p:txBody>
        </p:sp>
      </p:grpSp>
      <p:grpSp>
        <p:nvGrpSpPr>
          <p:cNvPr id="145465" name="Group 98"/>
          <p:cNvGrpSpPr>
            <a:grpSpLocks/>
          </p:cNvGrpSpPr>
          <p:nvPr/>
        </p:nvGrpSpPr>
        <p:grpSpPr bwMode="auto">
          <a:xfrm>
            <a:off x="4729163" y="4483100"/>
            <a:ext cx="304800" cy="330200"/>
            <a:chOff x="0" y="0"/>
            <a:chExt cx="192" cy="208"/>
          </a:xfrm>
        </p:grpSpPr>
        <p:sp>
          <p:nvSpPr>
            <p:cNvPr id="145609" name="Oval 96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10" name="Rectangle 97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5466" name="Group 101"/>
          <p:cNvGrpSpPr>
            <a:grpSpLocks/>
          </p:cNvGrpSpPr>
          <p:nvPr/>
        </p:nvGrpSpPr>
        <p:grpSpPr bwMode="auto">
          <a:xfrm>
            <a:off x="5659438" y="4483100"/>
            <a:ext cx="304800" cy="330200"/>
            <a:chOff x="0" y="0"/>
            <a:chExt cx="192" cy="208"/>
          </a:xfrm>
        </p:grpSpPr>
        <p:sp>
          <p:nvSpPr>
            <p:cNvPr id="145607" name="Oval 99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08" name="Rectangle 100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5467" name="Group 104"/>
          <p:cNvGrpSpPr>
            <a:grpSpLocks/>
          </p:cNvGrpSpPr>
          <p:nvPr/>
        </p:nvGrpSpPr>
        <p:grpSpPr bwMode="auto">
          <a:xfrm>
            <a:off x="3324225" y="4483100"/>
            <a:ext cx="304800" cy="330200"/>
            <a:chOff x="0" y="0"/>
            <a:chExt cx="192" cy="208"/>
          </a:xfrm>
        </p:grpSpPr>
        <p:sp>
          <p:nvSpPr>
            <p:cNvPr id="145605" name="Oval 10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06" name="Rectangle 103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3</a:t>
              </a:r>
            </a:p>
          </p:txBody>
        </p:sp>
      </p:grpSp>
      <p:grpSp>
        <p:nvGrpSpPr>
          <p:cNvPr id="145468" name="Group 107"/>
          <p:cNvGrpSpPr>
            <a:grpSpLocks/>
          </p:cNvGrpSpPr>
          <p:nvPr/>
        </p:nvGrpSpPr>
        <p:grpSpPr bwMode="auto">
          <a:xfrm>
            <a:off x="1219200" y="4483100"/>
            <a:ext cx="304800" cy="330200"/>
            <a:chOff x="0" y="0"/>
            <a:chExt cx="192" cy="208"/>
          </a:xfrm>
        </p:grpSpPr>
        <p:sp>
          <p:nvSpPr>
            <p:cNvPr id="145603" name="Oval 105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04" name="Rectangle 106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5469" name="Group 110"/>
          <p:cNvGrpSpPr>
            <a:grpSpLocks/>
          </p:cNvGrpSpPr>
          <p:nvPr/>
        </p:nvGrpSpPr>
        <p:grpSpPr bwMode="auto">
          <a:xfrm flipH="1">
            <a:off x="5353050" y="3508375"/>
            <a:ext cx="304800" cy="330200"/>
            <a:chOff x="0" y="0"/>
            <a:chExt cx="192" cy="208"/>
          </a:xfrm>
        </p:grpSpPr>
        <p:sp>
          <p:nvSpPr>
            <p:cNvPr id="145601" name="Oval 108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02" name="Rectangle 109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5470" name="Group 113"/>
          <p:cNvGrpSpPr>
            <a:grpSpLocks/>
          </p:cNvGrpSpPr>
          <p:nvPr/>
        </p:nvGrpSpPr>
        <p:grpSpPr bwMode="auto">
          <a:xfrm>
            <a:off x="3124200" y="3508375"/>
            <a:ext cx="304800" cy="330200"/>
            <a:chOff x="0" y="0"/>
            <a:chExt cx="192" cy="208"/>
          </a:xfrm>
        </p:grpSpPr>
        <p:sp>
          <p:nvSpPr>
            <p:cNvPr id="145599" name="Oval 111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600" name="Rectangle 112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5471" name="Group 116"/>
          <p:cNvGrpSpPr>
            <a:grpSpLocks/>
          </p:cNvGrpSpPr>
          <p:nvPr/>
        </p:nvGrpSpPr>
        <p:grpSpPr bwMode="auto">
          <a:xfrm>
            <a:off x="4229100" y="3508375"/>
            <a:ext cx="304800" cy="330200"/>
            <a:chOff x="0" y="0"/>
            <a:chExt cx="192" cy="208"/>
          </a:xfrm>
        </p:grpSpPr>
        <p:sp>
          <p:nvSpPr>
            <p:cNvPr id="145597" name="Oval 114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598" name="Rectangle 115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chemeClr val="tx1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5472" name="Group 119"/>
          <p:cNvGrpSpPr>
            <a:grpSpLocks/>
          </p:cNvGrpSpPr>
          <p:nvPr/>
        </p:nvGrpSpPr>
        <p:grpSpPr bwMode="auto">
          <a:xfrm>
            <a:off x="1981200" y="3508375"/>
            <a:ext cx="304800" cy="330200"/>
            <a:chOff x="0" y="0"/>
            <a:chExt cx="192" cy="208"/>
          </a:xfrm>
        </p:grpSpPr>
        <p:sp>
          <p:nvSpPr>
            <p:cNvPr id="145595" name="Oval 117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596" name="Rectangle 118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5473" name="Group 122"/>
          <p:cNvGrpSpPr>
            <a:grpSpLocks/>
          </p:cNvGrpSpPr>
          <p:nvPr/>
        </p:nvGrpSpPr>
        <p:grpSpPr bwMode="auto">
          <a:xfrm flipH="1">
            <a:off x="4572000" y="2501900"/>
            <a:ext cx="304800" cy="330200"/>
            <a:chOff x="0" y="0"/>
            <a:chExt cx="192" cy="208"/>
          </a:xfrm>
        </p:grpSpPr>
        <p:sp>
          <p:nvSpPr>
            <p:cNvPr id="145593" name="Oval 120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594" name="Rectangle 121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chemeClr val="tx1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5474" name="Group 125"/>
          <p:cNvGrpSpPr>
            <a:grpSpLocks/>
          </p:cNvGrpSpPr>
          <p:nvPr/>
        </p:nvGrpSpPr>
        <p:grpSpPr bwMode="auto">
          <a:xfrm>
            <a:off x="2743200" y="2501900"/>
            <a:ext cx="304800" cy="330200"/>
            <a:chOff x="0" y="0"/>
            <a:chExt cx="192" cy="208"/>
          </a:xfrm>
        </p:grpSpPr>
        <p:sp>
          <p:nvSpPr>
            <p:cNvPr id="145591" name="Oval 123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592" name="Rectangle 124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5475" name="Group 128"/>
          <p:cNvGrpSpPr>
            <a:grpSpLocks/>
          </p:cNvGrpSpPr>
          <p:nvPr/>
        </p:nvGrpSpPr>
        <p:grpSpPr bwMode="auto">
          <a:xfrm>
            <a:off x="3657600" y="1557338"/>
            <a:ext cx="304800" cy="330200"/>
            <a:chOff x="0" y="0"/>
            <a:chExt cx="192" cy="208"/>
          </a:xfrm>
        </p:grpSpPr>
        <p:sp>
          <p:nvSpPr>
            <p:cNvPr id="145589" name="Oval 126"/>
            <p:cNvSpPr>
              <a:spLocks/>
            </p:cNvSpPr>
            <p:nvPr/>
          </p:nvSpPr>
          <p:spPr bwMode="auto">
            <a:xfrm>
              <a:off x="0" y="7"/>
              <a:ext cx="192" cy="192"/>
            </a:xfrm>
            <a:prstGeom prst="ellipse">
              <a:avLst/>
            </a:prstGeom>
            <a:solidFill>
              <a:srgbClr val="00025A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590" name="Rectangle 127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chemeClr val="tx1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9</a:t>
              </a:r>
            </a:p>
          </p:txBody>
        </p:sp>
      </p:grpSp>
      <p:sp>
        <p:nvSpPr>
          <p:cNvPr id="145476" name="Rectangle 129"/>
          <p:cNvSpPr>
            <a:spLocks/>
          </p:cNvSpPr>
          <p:nvPr/>
        </p:nvSpPr>
        <p:spPr bwMode="auto">
          <a:xfrm>
            <a:off x="7604125" y="1412875"/>
            <a:ext cx="8826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Initial</a:t>
            </a:r>
          </a:p>
        </p:txBody>
      </p:sp>
      <p:sp>
        <p:nvSpPr>
          <p:cNvPr id="145477" name="Oval 130"/>
          <p:cNvSpPr>
            <a:spLocks/>
          </p:cNvSpPr>
          <p:nvPr/>
        </p:nvSpPr>
        <p:spPr bwMode="auto">
          <a:xfrm>
            <a:off x="8797925" y="1828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78" name="Rectangle 131"/>
          <p:cNvSpPr>
            <a:spLocks/>
          </p:cNvSpPr>
          <p:nvPr/>
        </p:nvSpPr>
        <p:spPr bwMode="auto">
          <a:xfrm>
            <a:off x="7604125" y="1752600"/>
            <a:ext cx="1016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Visited</a:t>
            </a:r>
          </a:p>
        </p:txBody>
      </p:sp>
      <p:sp>
        <p:nvSpPr>
          <p:cNvPr id="145479" name="Oval 132"/>
          <p:cNvSpPr>
            <a:spLocks/>
          </p:cNvSpPr>
          <p:nvPr/>
        </p:nvSpPr>
        <p:spPr bwMode="auto">
          <a:xfrm>
            <a:off x="8797925" y="2168525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80" name="Rectangle 133"/>
          <p:cNvSpPr>
            <a:spLocks/>
          </p:cNvSpPr>
          <p:nvPr/>
        </p:nvSpPr>
        <p:spPr bwMode="auto">
          <a:xfrm>
            <a:off x="7604125" y="2092325"/>
            <a:ext cx="9493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Fringe</a:t>
            </a:r>
          </a:p>
        </p:txBody>
      </p:sp>
      <p:sp>
        <p:nvSpPr>
          <p:cNvPr id="145481" name="Oval 134"/>
          <p:cNvSpPr>
            <a:spLocks/>
          </p:cNvSpPr>
          <p:nvPr/>
        </p:nvSpPr>
        <p:spPr bwMode="auto">
          <a:xfrm>
            <a:off x="8797925" y="2508250"/>
            <a:ext cx="304800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82" name="Rectangle 135"/>
          <p:cNvSpPr>
            <a:spLocks/>
          </p:cNvSpPr>
          <p:nvPr/>
        </p:nvSpPr>
        <p:spPr bwMode="auto">
          <a:xfrm>
            <a:off x="7604125" y="2432050"/>
            <a:ext cx="10858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Current</a:t>
            </a:r>
          </a:p>
        </p:txBody>
      </p:sp>
      <p:sp>
        <p:nvSpPr>
          <p:cNvPr id="145483" name="Oval 136"/>
          <p:cNvSpPr>
            <a:spLocks/>
          </p:cNvSpPr>
          <p:nvPr/>
        </p:nvSpPr>
        <p:spPr bwMode="auto">
          <a:xfrm>
            <a:off x="8797925" y="2847975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84" name="Rectangle 137"/>
          <p:cNvSpPr>
            <a:spLocks/>
          </p:cNvSpPr>
          <p:nvPr/>
        </p:nvSpPr>
        <p:spPr bwMode="auto">
          <a:xfrm>
            <a:off x="7604125" y="2771775"/>
            <a:ext cx="1016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Visible</a:t>
            </a:r>
          </a:p>
        </p:txBody>
      </p:sp>
      <p:sp>
        <p:nvSpPr>
          <p:cNvPr id="145485" name="Oval 138"/>
          <p:cNvSpPr>
            <a:spLocks/>
          </p:cNvSpPr>
          <p:nvPr/>
        </p:nvSpPr>
        <p:spPr bwMode="auto">
          <a:xfrm>
            <a:off x="8797925" y="3187700"/>
            <a:ext cx="304800" cy="3048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486" name="Rectangle 139"/>
          <p:cNvSpPr>
            <a:spLocks/>
          </p:cNvSpPr>
          <p:nvPr/>
        </p:nvSpPr>
        <p:spPr bwMode="auto">
          <a:xfrm>
            <a:off x="7604125" y="3111500"/>
            <a:ext cx="7461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Goal</a:t>
            </a:r>
          </a:p>
        </p:txBody>
      </p:sp>
      <p:sp>
        <p:nvSpPr>
          <p:cNvPr id="145487" name="Rectangle 140"/>
          <p:cNvSpPr>
            <a:spLocks/>
          </p:cNvSpPr>
          <p:nvPr/>
        </p:nvSpPr>
        <p:spPr bwMode="auto">
          <a:xfrm>
            <a:off x="3429000" y="158591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45488" name="Rectangle 141"/>
          <p:cNvSpPr>
            <a:spLocks/>
          </p:cNvSpPr>
          <p:nvPr/>
        </p:nvSpPr>
        <p:spPr bwMode="auto">
          <a:xfrm>
            <a:off x="2514600" y="25288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45489" name="Rectangle 142"/>
          <p:cNvSpPr>
            <a:spLocks/>
          </p:cNvSpPr>
          <p:nvPr/>
        </p:nvSpPr>
        <p:spPr bwMode="auto">
          <a:xfrm>
            <a:off x="4343400" y="25288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145490" name="Rectangle 143"/>
          <p:cNvSpPr>
            <a:spLocks/>
          </p:cNvSpPr>
          <p:nvPr/>
        </p:nvSpPr>
        <p:spPr bwMode="auto">
          <a:xfrm>
            <a:off x="1752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</a:p>
        </p:txBody>
      </p:sp>
      <p:sp>
        <p:nvSpPr>
          <p:cNvPr id="145491" name="Rectangle 144"/>
          <p:cNvSpPr>
            <a:spLocks/>
          </p:cNvSpPr>
          <p:nvPr/>
        </p:nvSpPr>
        <p:spPr bwMode="auto">
          <a:xfrm>
            <a:off x="2895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</a:p>
        </p:txBody>
      </p:sp>
      <p:sp>
        <p:nvSpPr>
          <p:cNvPr id="145492" name="Rectangle 145"/>
          <p:cNvSpPr>
            <a:spLocks/>
          </p:cNvSpPr>
          <p:nvPr/>
        </p:nvSpPr>
        <p:spPr bwMode="auto">
          <a:xfrm>
            <a:off x="4038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</a:p>
        </p:txBody>
      </p:sp>
      <p:sp>
        <p:nvSpPr>
          <p:cNvPr id="145493" name="Rectangle 146"/>
          <p:cNvSpPr>
            <a:spLocks/>
          </p:cNvSpPr>
          <p:nvPr/>
        </p:nvSpPr>
        <p:spPr bwMode="auto">
          <a:xfrm>
            <a:off x="5105400" y="353695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</a:t>
            </a:r>
          </a:p>
        </p:txBody>
      </p:sp>
      <p:sp>
        <p:nvSpPr>
          <p:cNvPr id="145494" name="Rectangle 147"/>
          <p:cNvSpPr>
            <a:spLocks/>
          </p:cNvSpPr>
          <p:nvPr/>
        </p:nvSpPr>
        <p:spPr bwMode="auto">
          <a:xfrm>
            <a:off x="990600" y="45100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</a:p>
        </p:txBody>
      </p:sp>
      <p:sp>
        <p:nvSpPr>
          <p:cNvPr id="145495" name="Rectangle 148"/>
          <p:cNvSpPr>
            <a:spLocks/>
          </p:cNvSpPr>
          <p:nvPr/>
        </p:nvSpPr>
        <p:spPr bwMode="auto">
          <a:xfrm>
            <a:off x="1676400" y="45100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</a:p>
        </p:txBody>
      </p:sp>
      <p:sp>
        <p:nvSpPr>
          <p:cNvPr id="145496" name="Rectangle 149"/>
          <p:cNvSpPr>
            <a:spLocks/>
          </p:cNvSpPr>
          <p:nvPr/>
        </p:nvSpPr>
        <p:spPr bwMode="auto">
          <a:xfrm>
            <a:off x="23622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</a:p>
        </p:txBody>
      </p:sp>
      <p:sp>
        <p:nvSpPr>
          <p:cNvPr id="145497" name="Rectangle 150"/>
          <p:cNvSpPr>
            <a:spLocks/>
          </p:cNvSpPr>
          <p:nvPr/>
        </p:nvSpPr>
        <p:spPr bwMode="auto">
          <a:xfrm>
            <a:off x="3048000" y="4510088"/>
            <a:ext cx="3127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11</a:t>
            </a:r>
          </a:p>
        </p:txBody>
      </p:sp>
      <p:sp>
        <p:nvSpPr>
          <p:cNvPr id="145498" name="Rectangle 151"/>
          <p:cNvSpPr>
            <a:spLocks/>
          </p:cNvSpPr>
          <p:nvPr/>
        </p:nvSpPr>
        <p:spPr bwMode="auto">
          <a:xfrm>
            <a:off x="37338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12</a:t>
            </a:r>
          </a:p>
        </p:txBody>
      </p:sp>
      <p:sp>
        <p:nvSpPr>
          <p:cNvPr id="145499" name="Rectangle 152"/>
          <p:cNvSpPr>
            <a:spLocks/>
          </p:cNvSpPr>
          <p:nvPr/>
        </p:nvSpPr>
        <p:spPr bwMode="auto">
          <a:xfrm>
            <a:off x="44196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13</a:t>
            </a:r>
          </a:p>
        </p:txBody>
      </p:sp>
      <p:sp>
        <p:nvSpPr>
          <p:cNvPr id="145500" name="Rectangle 153"/>
          <p:cNvSpPr>
            <a:spLocks/>
          </p:cNvSpPr>
          <p:nvPr/>
        </p:nvSpPr>
        <p:spPr bwMode="auto">
          <a:xfrm>
            <a:off x="53340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14</a:t>
            </a:r>
          </a:p>
        </p:txBody>
      </p:sp>
      <p:sp>
        <p:nvSpPr>
          <p:cNvPr id="145501" name="Rectangle 154"/>
          <p:cNvSpPr>
            <a:spLocks/>
          </p:cNvSpPr>
          <p:nvPr/>
        </p:nvSpPr>
        <p:spPr bwMode="auto">
          <a:xfrm>
            <a:off x="58674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15</a:t>
            </a:r>
          </a:p>
        </p:txBody>
      </p:sp>
      <p:sp>
        <p:nvSpPr>
          <p:cNvPr id="145502" name="Rectangle 155"/>
          <p:cNvSpPr>
            <a:spLocks/>
          </p:cNvSpPr>
          <p:nvPr/>
        </p:nvSpPr>
        <p:spPr bwMode="auto">
          <a:xfrm>
            <a:off x="476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16</a:t>
            </a:r>
          </a:p>
        </p:txBody>
      </p:sp>
      <p:sp>
        <p:nvSpPr>
          <p:cNvPr id="145503" name="Rectangle 156"/>
          <p:cNvSpPr>
            <a:spLocks/>
          </p:cNvSpPr>
          <p:nvPr/>
        </p:nvSpPr>
        <p:spPr bwMode="auto">
          <a:xfrm>
            <a:off x="857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17</a:t>
            </a:r>
          </a:p>
        </p:txBody>
      </p:sp>
      <p:sp>
        <p:nvSpPr>
          <p:cNvPr id="145504" name="Rectangle 157"/>
          <p:cNvSpPr>
            <a:spLocks/>
          </p:cNvSpPr>
          <p:nvPr/>
        </p:nvSpPr>
        <p:spPr bwMode="auto">
          <a:xfrm>
            <a:off x="13144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18</a:t>
            </a:r>
          </a:p>
        </p:txBody>
      </p:sp>
      <p:sp>
        <p:nvSpPr>
          <p:cNvPr id="145505" name="Rectangle 158"/>
          <p:cNvSpPr>
            <a:spLocks/>
          </p:cNvSpPr>
          <p:nvPr/>
        </p:nvSpPr>
        <p:spPr bwMode="auto">
          <a:xfrm>
            <a:off x="16954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19</a:t>
            </a:r>
          </a:p>
        </p:txBody>
      </p:sp>
      <p:sp>
        <p:nvSpPr>
          <p:cNvPr id="145506" name="Rectangle 159"/>
          <p:cNvSpPr>
            <a:spLocks/>
          </p:cNvSpPr>
          <p:nvPr/>
        </p:nvSpPr>
        <p:spPr bwMode="auto">
          <a:xfrm>
            <a:off x="21526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20</a:t>
            </a:r>
          </a:p>
        </p:txBody>
      </p:sp>
      <p:sp>
        <p:nvSpPr>
          <p:cNvPr id="145507" name="Rectangle 160"/>
          <p:cNvSpPr>
            <a:spLocks/>
          </p:cNvSpPr>
          <p:nvPr/>
        </p:nvSpPr>
        <p:spPr bwMode="auto">
          <a:xfrm>
            <a:off x="2609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21</a:t>
            </a:r>
          </a:p>
        </p:txBody>
      </p:sp>
      <p:sp>
        <p:nvSpPr>
          <p:cNvPr id="145508" name="Rectangle 161"/>
          <p:cNvSpPr>
            <a:spLocks/>
          </p:cNvSpPr>
          <p:nvPr/>
        </p:nvSpPr>
        <p:spPr bwMode="auto">
          <a:xfrm>
            <a:off x="2990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22</a:t>
            </a:r>
          </a:p>
        </p:txBody>
      </p:sp>
      <p:sp>
        <p:nvSpPr>
          <p:cNvPr id="145509" name="Rectangle 162"/>
          <p:cNvSpPr>
            <a:spLocks/>
          </p:cNvSpPr>
          <p:nvPr/>
        </p:nvSpPr>
        <p:spPr bwMode="auto">
          <a:xfrm>
            <a:off x="34480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23</a:t>
            </a:r>
          </a:p>
        </p:txBody>
      </p:sp>
      <p:sp>
        <p:nvSpPr>
          <p:cNvPr id="145510" name="Rectangle 163"/>
          <p:cNvSpPr>
            <a:spLocks/>
          </p:cNvSpPr>
          <p:nvPr/>
        </p:nvSpPr>
        <p:spPr bwMode="auto">
          <a:xfrm>
            <a:off x="3905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24</a:t>
            </a:r>
          </a:p>
        </p:txBody>
      </p:sp>
      <p:sp>
        <p:nvSpPr>
          <p:cNvPr id="145511" name="Rectangle 164"/>
          <p:cNvSpPr>
            <a:spLocks/>
          </p:cNvSpPr>
          <p:nvPr/>
        </p:nvSpPr>
        <p:spPr bwMode="auto">
          <a:xfrm>
            <a:off x="43624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25</a:t>
            </a:r>
          </a:p>
        </p:txBody>
      </p:sp>
      <p:sp>
        <p:nvSpPr>
          <p:cNvPr id="145512" name="Rectangle 165"/>
          <p:cNvSpPr>
            <a:spLocks/>
          </p:cNvSpPr>
          <p:nvPr/>
        </p:nvSpPr>
        <p:spPr bwMode="auto">
          <a:xfrm>
            <a:off x="47434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26</a:t>
            </a:r>
          </a:p>
        </p:txBody>
      </p:sp>
      <p:sp>
        <p:nvSpPr>
          <p:cNvPr id="145513" name="Rectangle 166"/>
          <p:cNvSpPr>
            <a:spLocks/>
          </p:cNvSpPr>
          <p:nvPr/>
        </p:nvSpPr>
        <p:spPr bwMode="auto">
          <a:xfrm>
            <a:off x="52006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27</a:t>
            </a:r>
          </a:p>
        </p:txBody>
      </p:sp>
      <p:sp>
        <p:nvSpPr>
          <p:cNvPr id="145514" name="Rectangle 167"/>
          <p:cNvSpPr>
            <a:spLocks/>
          </p:cNvSpPr>
          <p:nvPr/>
        </p:nvSpPr>
        <p:spPr bwMode="auto">
          <a:xfrm>
            <a:off x="5657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28</a:t>
            </a:r>
          </a:p>
        </p:txBody>
      </p:sp>
      <p:sp>
        <p:nvSpPr>
          <p:cNvPr id="145515" name="Rectangle 168"/>
          <p:cNvSpPr>
            <a:spLocks/>
          </p:cNvSpPr>
          <p:nvPr/>
        </p:nvSpPr>
        <p:spPr bwMode="auto">
          <a:xfrm>
            <a:off x="6038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29</a:t>
            </a:r>
          </a:p>
        </p:txBody>
      </p:sp>
      <p:sp>
        <p:nvSpPr>
          <p:cNvPr id="145516" name="Rectangle 169"/>
          <p:cNvSpPr>
            <a:spLocks/>
          </p:cNvSpPr>
          <p:nvPr/>
        </p:nvSpPr>
        <p:spPr bwMode="auto">
          <a:xfrm>
            <a:off x="64960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30</a:t>
            </a:r>
          </a:p>
        </p:txBody>
      </p:sp>
      <p:sp>
        <p:nvSpPr>
          <p:cNvPr id="145517" name="Rectangle 170"/>
          <p:cNvSpPr>
            <a:spLocks/>
          </p:cNvSpPr>
          <p:nvPr/>
        </p:nvSpPr>
        <p:spPr bwMode="auto">
          <a:xfrm>
            <a:off x="6953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31</a:t>
            </a:r>
          </a:p>
        </p:txBody>
      </p:sp>
      <p:sp>
        <p:nvSpPr>
          <p:cNvPr id="145518" name="Rectangle 171"/>
          <p:cNvSpPr>
            <a:spLocks/>
          </p:cNvSpPr>
          <p:nvPr/>
        </p:nvSpPr>
        <p:spPr bwMode="auto">
          <a:xfrm>
            <a:off x="2971800" y="2095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19" name="Rectangle 172"/>
          <p:cNvSpPr>
            <a:spLocks/>
          </p:cNvSpPr>
          <p:nvPr/>
        </p:nvSpPr>
        <p:spPr bwMode="auto">
          <a:xfrm>
            <a:off x="4267200" y="2095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5520" name="Rectangle 173"/>
          <p:cNvSpPr>
            <a:spLocks/>
          </p:cNvSpPr>
          <p:nvPr/>
        </p:nvSpPr>
        <p:spPr bwMode="auto">
          <a:xfrm>
            <a:off x="22098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7</a:t>
            </a:r>
          </a:p>
        </p:txBody>
      </p:sp>
      <p:sp>
        <p:nvSpPr>
          <p:cNvPr id="145521" name="Rectangle 174"/>
          <p:cNvSpPr>
            <a:spLocks/>
          </p:cNvSpPr>
          <p:nvPr/>
        </p:nvSpPr>
        <p:spPr bwMode="auto">
          <a:xfrm>
            <a:off x="15240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5522" name="Rectangle 175"/>
          <p:cNvSpPr>
            <a:spLocks/>
          </p:cNvSpPr>
          <p:nvPr/>
        </p:nvSpPr>
        <p:spPr bwMode="auto">
          <a:xfrm>
            <a:off x="3124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5523" name="Rectangle 176"/>
          <p:cNvSpPr>
            <a:spLocks/>
          </p:cNvSpPr>
          <p:nvPr/>
        </p:nvSpPr>
        <p:spPr bwMode="auto">
          <a:xfrm>
            <a:off x="4267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5524" name="Rectangle 177"/>
          <p:cNvSpPr>
            <a:spLocks/>
          </p:cNvSpPr>
          <p:nvPr/>
        </p:nvSpPr>
        <p:spPr bwMode="auto">
          <a:xfrm>
            <a:off x="5029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25" name="Rectangle 178"/>
          <p:cNvSpPr>
            <a:spLocks/>
          </p:cNvSpPr>
          <p:nvPr/>
        </p:nvSpPr>
        <p:spPr bwMode="auto">
          <a:xfrm>
            <a:off x="2057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5</a:t>
            </a:r>
          </a:p>
        </p:txBody>
      </p:sp>
      <p:sp>
        <p:nvSpPr>
          <p:cNvPr id="145526" name="Rectangle 179"/>
          <p:cNvSpPr>
            <a:spLocks/>
          </p:cNvSpPr>
          <p:nvPr/>
        </p:nvSpPr>
        <p:spPr bwMode="auto">
          <a:xfrm>
            <a:off x="27432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27" name="Rectangle 180"/>
          <p:cNvSpPr>
            <a:spLocks/>
          </p:cNvSpPr>
          <p:nvPr/>
        </p:nvSpPr>
        <p:spPr bwMode="auto">
          <a:xfrm>
            <a:off x="34290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28" name="Rectangle 181"/>
          <p:cNvSpPr>
            <a:spLocks/>
          </p:cNvSpPr>
          <p:nvPr/>
        </p:nvSpPr>
        <p:spPr bwMode="auto">
          <a:xfrm>
            <a:off x="3962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29" name="Rectangle 182"/>
          <p:cNvSpPr>
            <a:spLocks/>
          </p:cNvSpPr>
          <p:nvPr/>
        </p:nvSpPr>
        <p:spPr bwMode="auto">
          <a:xfrm>
            <a:off x="4343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5530" name="Rectangle 183"/>
          <p:cNvSpPr>
            <a:spLocks/>
          </p:cNvSpPr>
          <p:nvPr/>
        </p:nvSpPr>
        <p:spPr bwMode="auto">
          <a:xfrm>
            <a:off x="52578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6</a:t>
            </a:r>
          </a:p>
        </p:txBody>
      </p:sp>
      <p:sp>
        <p:nvSpPr>
          <p:cNvPr id="145531" name="Rectangle 184"/>
          <p:cNvSpPr>
            <a:spLocks/>
          </p:cNvSpPr>
          <p:nvPr/>
        </p:nvSpPr>
        <p:spPr bwMode="auto">
          <a:xfrm>
            <a:off x="59436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145532" name="Rectangle 185"/>
          <p:cNvSpPr>
            <a:spLocks/>
          </p:cNvSpPr>
          <p:nvPr/>
        </p:nvSpPr>
        <p:spPr bwMode="auto">
          <a:xfrm>
            <a:off x="762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5533" name="Rectangle 186"/>
          <p:cNvSpPr>
            <a:spLocks/>
          </p:cNvSpPr>
          <p:nvPr/>
        </p:nvSpPr>
        <p:spPr bwMode="auto">
          <a:xfrm>
            <a:off x="1143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34" name="Rectangle 187"/>
          <p:cNvSpPr>
            <a:spLocks/>
          </p:cNvSpPr>
          <p:nvPr/>
        </p:nvSpPr>
        <p:spPr bwMode="auto">
          <a:xfrm>
            <a:off x="1524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7</a:t>
            </a:r>
          </a:p>
        </p:txBody>
      </p:sp>
      <p:sp>
        <p:nvSpPr>
          <p:cNvPr id="145535" name="Rectangle 188"/>
          <p:cNvSpPr>
            <a:spLocks/>
          </p:cNvSpPr>
          <p:nvPr/>
        </p:nvSpPr>
        <p:spPr bwMode="auto">
          <a:xfrm>
            <a:off x="1981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5536" name="Rectangle 189"/>
          <p:cNvSpPr>
            <a:spLocks/>
          </p:cNvSpPr>
          <p:nvPr/>
        </p:nvSpPr>
        <p:spPr bwMode="auto">
          <a:xfrm>
            <a:off x="2362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37" name="Rectangle 190"/>
          <p:cNvSpPr>
            <a:spLocks/>
          </p:cNvSpPr>
          <p:nvPr/>
        </p:nvSpPr>
        <p:spPr bwMode="auto">
          <a:xfrm>
            <a:off x="2743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8</a:t>
            </a:r>
          </a:p>
        </p:txBody>
      </p:sp>
      <p:sp>
        <p:nvSpPr>
          <p:cNvPr id="145538" name="Rectangle 191"/>
          <p:cNvSpPr>
            <a:spLocks/>
          </p:cNvSpPr>
          <p:nvPr/>
        </p:nvSpPr>
        <p:spPr bwMode="auto">
          <a:xfrm>
            <a:off x="3124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6</a:t>
            </a:r>
          </a:p>
        </p:txBody>
      </p:sp>
      <p:sp>
        <p:nvSpPr>
          <p:cNvPr id="145539" name="Rectangle 192"/>
          <p:cNvSpPr>
            <a:spLocks/>
          </p:cNvSpPr>
          <p:nvPr/>
        </p:nvSpPr>
        <p:spPr bwMode="auto">
          <a:xfrm>
            <a:off x="3810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40" name="Rectangle 193"/>
          <p:cNvSpPr>
            <a:spLocks/>
          </p:cNvSpPr>
          <p:nvPr/>
        </p:nvSpPr>
        <p:spPr bwMode="auto">
          <a:xfrm>
            <a:off x="4343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5541" name="Rectangle 194"/>
          <p:cNvSpPr>
            <a:spLocks/>
          </p:cNvSpPr>
          <p:nvPr/>
        </p:nvSpPr>
        <p:spPr bwMode="auto">
          <a:xfrm>
            <a:off x="4648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5542" name="Rectangle 195"/>
          <p:cNvSpPr>
            <a:spLocks/>
          </p:cNvSpPr>
          <p:nvPr/>
        </p:nvSpPr>
        <p:spPr bwMode="auto">
          <a:xfrm>
            <a:off x="5105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5543" name="Rectangle 196"/>
          <p:cNvSpPr>
            <a:spLocks/>
          </p:cNvSpPr>
          <p:nvPr/>
        </p:nvSpPr>
        <p:spPr bwMode="auto">
          <a:xfrm>
            <a:off x="5791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5544" name="Rectangle 197"/>
          <p:cNvSpPr>
            <a:spLocks/>
          </p:cNvSpPr>
          <p:nvPr/>
        </p:nvSpPr>
        <p:spPr bwMode="auto">
          <a:xfrm>
            <a:off x="6096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145545" name="Rectangle 198"/>
          <p:cNvSpPr>
            <a:spLocks/>
          </p:cNvSpPr>
          <p:nvPr/>
        </p:nvSpPr>
        <p:spPr bwMode="auto">
          <a:xfrm>
            <a:off x="6629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5546" name="Rectangle 199"/>
          <p:cNvSpPr>
            <a:spLocks/>
          </p:cNvSpPr>
          <p:nvPr/>
        </p:nvSpPr>
        <p:spPr bwMode="auto">
          <a:xfrm>
            <a:off x="3505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5</a:t>
            </a:r>
          </a:p>
        </p:txBody>
      </p:sp>
      <p:sp>
        <p:nvSpPr>
          <p:cNvPr id="145547" name="Rectangle 200"/>
          <p:cNvSpPr>
            <a:spLocks/>
          </p:cNvSpPr>
          <p:nvPr/>
        </p:nvSpPr>
        <p:spPr bwMode="auto">
          <a:xfrm>
            <a:off x="55626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8</a:t>
            </a:r>
          </a:p>
        </p:txBody>
      </p:sp>
      <p:sp>
        <p:nvSpPr>
          <p:cNvPr id="145548" name="Rectangle 201"/>
          <p:cNvSpPr>
            <a:spLocks/>
          </p:cNvSpPr>
          <p:nvPr/>
        </p:nvSpPr>
        <p:spPr bwMode="auto">
          <a:xfrm>
            <a:off x="7604125" y="3851275"/>
            <a:ext cx="8651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Edge Cost</a:t>
            </a:r>
          </a:p>
        </p:txBody>
      </p:sp>
      <p:grpSp>
        <p:nvGrpSpPr>
          <p:cNvPr id="145549" name="Group 204"/>
          <p:cNvGrpSpPr>
            <a:grpSpLocks/>
          </p:cNvGrpSpPr>
          <p:nvPr/>
        </p:nvGrpSpPr>
        <p:grpSpPr bwMode="auto">
          <a:xfrm flipH="1">
            <a:off x="8797925" y="4140200"/>
            <a:ext cx="304800" cy="330200"/>
            <a:chOff x="0" y="0"/>
            <a:chExt cx="192" cy="208"/>
          </a:xfrm>
        </p:grpSpPr>
        <p:sp>
          <p:nvSpPr>
            <p:cNvPr id="145587" name="Oval 20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588" name="Rectangle 203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sp>
        <p:nvSpPr>
          <p:cNvPr id="145550" name="Rectangle 205"/>
          <p:cNvSpPr>
            <a:spLocks/>
          </p:cNvSpPr>
          <p:nvPr/>
        </p:nvSpPr>
        <p:spPr bwMode="auto">
          <a:xfrm>
            <a:off x="7604125" y="4121150"/>
            <a:ext cx="114458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rgbClr val="000020"/>
                </a:solidFill>
                <a:latin typeface="Times New Roman Bold" pitchFamily="18" charset="0"/>
                <a:cs typeface="Times New Roman Bold" pitchFamily="18" charset="0"/>
                <a:sym typeface="Times New Roman Bold" pitchFamily="18" charset="0"/>
              </a:rPr>
              <a:t>Heuristics</a:t>
            </a:r>
          </a:p>
        </p:txBody>
      </p:sp>
      <p:sp>
        <p:nvSpPr>
          <p:cNvPr id="145551" name="Rectangle 206"/>
          <p:cNvSpPr>
            <a:spLocks/>
          </p:cNvSpPr>
          <p:nvPr/>
        </p:nvSpPr>
        <p:spPr bwMode="auto">
          <a:xfrm>
            <a:off x="8816975" y="3851275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145552" name="Rectangle 207"/>
          <p:cNvSpPr>
            <a:spLocks/>
          </p:cNvSpPr>
          <p:nvPr/>
        </p:nvSpPr>
        <p:spPr bwMode="auto">
          <a:xfrm>
            <a:off x="2743200" y="2286000"/>
            <a:ext cx="3492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145553" name="Rectangle 208"/>
          <p:cNvSpPr>
            <a:spLocks/>
          </p:cNvSpPr>
          <p:nvPr/>
        </p:nvSpPr>
        <p:spPr bwMode="auto">
          <a:xfrm>
            <a:off x="4572000" y="22860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45554" name="Rectangle 209"/>
          <p:cNvSpPr>
            <a:spLocks/>
          </p:cNvSpPr>
          <p:nvPr/>
        </p:nvSpPr>
        <p:spPr bwMode="auto">
          <a:xfrm>
            <a:off x="1905000" y="32766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17</a:t>
            </a:r>
          </a:p>
        </p:txBody>
      </p:sp>
      <p:sp>
        <p:nvSpPr>
          <p:cNvPr id="145555" name="Rectangle 210"/>
          <p:cNvSpPr>
            <a:spLocks/>
          </p:cNvSpPr>
          <p:nvPr/>
        </p:nvSpPr>
        <p:spPr bwMode="auto">
          <a:xfrm>
            <a:off x="3124200" y="3276600"/>
            <a:ext cx="3492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145556" name="Rectangle 211"/>
          <p:cNvSpPr>
            <a:spLocks/>
          </p:cNvSpPr>
          <p:nvPr/>
        </p:nvSpPr>
        <p:spPr bwMode="auto">
          <a:xfrm>
            <a:off x="4114800" y="32766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45557" name="Rectangle 212"/>
          <p:cNvSpPr>
            <a:spLocks/>
          </p:cNvSpPr>
          <p:nvPr/>
        </p:nvSpPr>
        <p:spPr bwMode="auto">
          <a:xfrm>
            <a:off x="5334000" y="32766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5558" name="Rectangle 213"/>
          <p:cNvSpPr>
            <a:spLocks/>
          </p:cNvSpPr>
          <p:nvPr/>
        </p:nvSpPr>
        <p:spPr bwMode="auto">
          <a:xfrm>
            <a:off x="12192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20</a:t>
            </a:r>
          </a:p>
        </p:txBody>
      </p:sp>
      <p:sp>
        <p:nvSpPr>
          <p:cNvPr id="145559" name="Rectangle 214"/>
          <p:cNvSpPr>
            <a:spLocks/>
          </p:cNvSpPr>
          <p:nvPr/>
        </p:nvSpPr>
        <p:spPr bwMode="auto">
          <a:xfrm>
            <a:off x="17526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21</a:t>
            </a:r>
          </a:p>
        </p:txBody>
      </p:sp>
      <p:sp>
        <p:nvSpPr>
          <p:cNvPr id="145560" name="Rectangle 215"/>
          <p:cNvSpPr>
            <a:spLocks/>
          </p:cNvSpPr>
          <p:nvPr/>
        </p:nvSpPr>
        <p:spPr bwMode="auto">
          <a:xfrm>
            <a:off x="34290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5561" name="Rectangle 216"/>
          <p:cNvSpPr>
            <a:spLocks/>
          </p:cNvSpPr>
          <p:nvPr/>
        </p:nvSpPr>
        <p:spPr bwMode="auto">
          <a:xfrm>
            <a:off x="4191000" y="4267200"/>
            <a:ext cx="3492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145562" name="Rectangle 217"/>
          <p:cNvSpPr>
            <a:spLocks/>
          </p:cNvSpPr>
          <p:nvPr/>
        </p:nvSpPr>
        <p:spPr bwMode="auto">
          <a:xfrm>
            <a:off x="47244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12</a:t>
            </a:r>
          </a:p>
        </p:txBody>
      </p:sp>
      <p:sp>
        <p:nvSpPr>
          <p:cNvPr id="145563" name="Rectangle 218"/>
          <p:cNvSpPr>
            <a:spLocks/>
          </p:cNvSpPr>
          <p:nvPr/>
        </p:nvSpPr>
        <p:spPr bwMode="auto">
          <a:xfrm>
            <a:off x="57150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18</a:t>
            </a:r>
          </a:p>
        </p:txBody>
      </p:sp>
      <p:sp>
        <p:nvSpPr>
          <p:cNvPr id="145564" name="Rectangle 219"/>
          <p:cNvSpPr>
            <a:spLocks/>
          </p:cNvSpPr>
          <p:nvPr/>
        </p:nvSpPr>
        <p:spPr bwMode="auto">
          <a:xfrm>
            <a:off x="61722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22</a:t>
            </a:r>
          </a:p>
        </p:txBody>
      </p:sp>
      <p:sp>
        <p:nvSpPr>
          <p:cNvPr id="145565" name="Rectangle 220"/>
          <p:cNvSpPr>
            <a:spLocks/>
          </p:cNvSpPr>
          <p:nvPr/>
        </p:nvSpPr>
        <p:spPr bwMode="auto">
          <a:xfrm>
            <a:off x="379413" y="5257800"/>
            <a:ext cx="35877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24</a:t>
            </a:r>
          </a:p>
        </p:txBody>
      </p:sp>
      <p:sp>
        <p:nvSpPr>
          <p:cNvPr id="145566" name="Rectangle 221"/>
          <p:cNvSpPr>
            <a:spLocks/>
          </p:cNvSpPr>
          <p:nvPr/>
        </p:nvSpPr>
        <p:spPr bwMode="auto">
          <a:xfrm>
            <a:off x="762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24</a:t>
            </a:r>
          </a:p>
        </p:txBody>
      </p:sp>
      <p:sp>
        <p:nvSpPr>
          <p:cNvPr id="145567" name="Rectangle 222"/>
          <p:cNvSpPr>
            <a:spLocks/>
          </p:cNvSpPr>
          <p:nvPr/>
        </p:nvSpPr>
        <p:spPr bwMode="auto">
          <a:xfrm>
            <a:off x="12192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29</a:t>
            </a:r>
          </a:p>
        </p:txBody>
      </p:sp>
      <p:sp>
        <p:nvSpPr>
          <p:cNvPr id="145568" name="Rectangle 223"/>
          <p:cNvSpPr>
            <a:spLocks/>
          </p:cNvSpPr>
          <p:nvPr/>
        </p:nvSpPr>
        <p:spPr bwMode="auto">
          <a:xfrm>
            <a:off x="16002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23</a:t>
            </a:r>
          </a:p>
        </p:txBody>
      </p:sp>
      <p:sp>
        <p:nvSpPr>
          <p:cNvPr id="145569" name="Rectangle 224"/>
          <p:cNvSpPr>
            <a:spLocks/>
          </p:cNvSpPr>
          <p:nvPr/>
        </p:nvSpPr>
        <p:spPr bwMode="auto">
          <a:xfrm>
            <a:off x="20574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18</a:t>
            </a:r>
          </a:p>
        </p:txBody>
      </p:sp>
      <p:sp>
        <p:nvSpPr>
          <p:cNvPr id="145570" name="Rectangle 225"/>
          <p:cNvSpPr>
            <a:spLocks/>
          </p:cNvSpPr>
          <p:nvPr/>
        </p:nvSpPr>
        <p:spPr bwMode="auto">
          <a:xfrm>
            <a:off x="2667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19</a:t>
            </a:r>
          </a:p>
        </p:txBody>
      </p:sp>
      <p:sp>
        <p:nvSpPr>
          <p:cNvPr id="145571" name="Rectangle 226"/>
          <p:cNvSpPr>
            <a:spLocks/>
          </p:cNvSpPr>
          <p:nvPr/>
        </p:nvSpPr>
        <p:spPr bwMode="auto">
          <a:xfrm>
            <a:off x="31242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18</a:t>
            </a:r>
          </a:p>
        </p:txBody>
      </p:sp>
      <p:sp>
        <p:nvSpPr>
          <p:cNvPr id="145572" name="Rectangle 227"/>
          <p:cNvSpPr>
            <a:spLocks/>
          </p:cNvSpPr>
          <p:nvPr/>
        </p:nvSpPr>
        <p:spPr bwMode="auto">
          <a:xfrm>
            <a:off x="35814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16</a:t>
            </a:r>
          </a:p>
        </p:txBody>
      </p:sp>
      <p:sp>
        <p:nvSpPr>
          <p:cNvPr id="145573" name="Rectangle 228"/>
          <p:cNvSpPr>
            <a:spLocks/>
          </p:cNvSpPr>
          <p:nvPr/>
        </p:nvSpPr>
        <p:spPr bwMode="auto">
          <a:xfrm>
            <a:off x="39624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5574" name="Rectangle 229"/>
          <p:cNvSpPr>
            <a:spLocks/>
          </p:cNvSpPr>
          <p:nvPr/>
        </p:nvSpPr>
        <p:spPr bwMode="auto">
          <a:xfrm>
            <a:off x="44196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5575" name="Rectangle 230"/>
          <p:cNvSpPr>
            <a:spLocks/>
          </p:cNvSpPr>
          <p:nvPr/>
        </p:nvSpPr>
        <p:spPr bwMode="auto">
          <a:xfrm>
            <a:off x="48006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14</a:t>
            </a:r>
          </a:p>
        </p:txBody>
      </p:sp>
      <p:sp>
        <p:nvSpPr>
          <p:cNvPr id="145576" name="Rectangle 231"/>
          <p:cNvSpPr>
            <a:spLocks/>
          </p:cNvSpPr>
          <p:nvPr/>
        </p:nvSpPr>
        <p:spPr bwMode="auto">
          <a:xfrm>
            <a:off x="5715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25</a:t>
            </a:r>
          </a:p>
        </p:txBody>
      </p:sp>
      <p:sp>
        <p:nvSpPr>
          <p:cNvPr id="145577" name="Rectangle 232"/>
          <p:cNvSpPr>
            <a:spLocks/>
          </p:cNvSpPr>
          <p:nvPr/>
        </p:nvSpPr>
        <p:spPr bwMode="auto">
          <a:xfrm>
            <a:off x="6399213" y="5257800"/>
            <a:ext cx="35877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31</a:t>
            </a:r>
          </a:p>
        </p:txBody>
      </p:sp>
      <p:sp>
        <p:nvSpPr>
          <p:cNvPr id="145578" name="Rectangle 233"/>
          <p:cNvSpPr>
            <a:spLocks/>
          </p:cNvSpPr>
          <p:nvPr/>
        </p:nvSpPr>
        <p:spPr bwMode="auto">
          <a:xfrm>
            <a:off x="6858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25</a:t>
            </a:r>
          </a:p>
        </p:txBody>
      </p:sp>
      <p:sp>
        <p:nvSpPr>
          <p:cNvPr id="145579" name="Rectangle 234"/>
          <p:cNvSpPr>
            <a:spLocks/>
          </p:cNvSpPr>
          <p:nvPr/>
        </p:nvSpPr>
        <p:spPr bwMode="auto">
          <a:xfrm>
            <a:off x="51816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5580" name="Rectangle 235"/>
          <p:cNvSpPr>
            <a:spLocks/>
          </p:cNvSpPr>
          <p:nvPr/>
        </p:nvSpPr>
        <p:spPr bwMode="auto">
          <a:xfrm>
            <a:off x="7696200" y="4495800"/>
            <a:ext cx="61753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f-cost</a:t>
            </a:r>
          </a:p>
        </p:txBody>
      </p:sp>
      <p:sp>
        <p:nvSpPr>
          <p:cNvPr id="145581" name="Rectangle 236"/>
          <p:cNvSpPr>
            <a:spLocks/>
          </p:cNvSpPr>
          <p:nvPr/>
        </p:nvSpPr>
        <p:spPr bwMode="auto">
          <a:xfrm>
            <a:off x="8756650" y="4495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45582" name="Rectangle 237"/>
          <p:cNvSpPr>
            <a:spLocks/>
          </p:cNvSpPr>
          <p:nvPr/>
        </p:nvSpPr>
        <p:spPr bwMode="auto">
          <a:xfrm>
            <a:off x="6096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21</a:t>
            </a:r>
          </a:p>
        </p:txBody>
      </p:sp>
      <p:sp>
        <p:nvSpPr>
          <p:cNvPr id="145583" name="Rectangle 238"/>
          <p:cNvSpPr>
            <a:spLocks/>
          </p:cNvSpPr>
          <p:nvPr/>
        </p:nvSpPr>
        <p:spPr bwMode="auto">
          <a:xfrm>
            <a:off x="25146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14</a:t>
            </a:r>
          </a:p>
        </p:txBody>
      </p:sp>
      <p:sp>
        <p:nvSpPr>
          <p:cNvPr id="145584" name="Oval 239"/>
          <p:cNvSpPr>
            <a:spLocks/>
          </p:cNvSpPr>
          <p:nvPr/>
        </p:nvSpPr>
        <p:spPr bwMode="auto">
          <a:xfrm rot="-900000">
            <a:off x="2828925" y="1365250"/>
            <a:ext cx="2209800" cy="3505200"/>
          </a:xfrm>
          <a:prstGeom prst="ellipse">
            <a:avLst/>
          </a:prstGeom>
          <a:gradFill rotWithShape="0">
            <a:gsLst>
              <a:gs pos="0">
                <a:srgbClr val="C000C0">
                  <a:alpha val="10001"/>
                </a:srgbClr>
              </a:gs>
              <a:gs pos="100000">
                <a:srgbClr val="590059">
                  <a:alpha val="10001"/>
                </a:srgbClr>
              </a:gs>
            </a:gsLst>
            <a:lin ang="45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585" name="Oval 240"/>
          <p:cNvSpPr>
            <a:spLocks/>
          </p:cNvSpPr>
          <p:nvPr/>
        </p:nvSpPr>
        <p:spPr bwMode="auto">
          <a:xfrm>
            <a:off x="7696200" y="4953000"/>
            <a:ext cx="1447800" cy="685800"/>
          </a:xfrm>
          <a:prstGeom prst="ellipse">
            <a:avLst/>
          </a:prstGeom>
          <a:gradFill rotWithShape="0">
            <a:gsLst>
              <a:gs pos="0">
                <a:srgbClr val="C000C0">
                  <a:alpha val="10001"/>
                </a:srgbClr>
              </a:gs>
              <a:gs pos="100000">
                <a:srgbClr val="590059">
                  <a:alpha val="10001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5586" name="Rectangle 241"/>
          <p:cNvSpPr>
            <a:spLocks/>
          </p:cNvSpPr>
          <p:nvPr/>
        </p:nvSpPr>
        <p:spPr bwMode="auto">
          <a:xfrm>
            <a:off x="7994650" y="5127625"/>
            <a:ext cx="82073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Contour</a:t>
            </a:r>
          </a:p>
        </p:txBody>
      </p:sp>
      <p:sp>
        <p:nvSpPr>
          <p:cNvPr id="243" name="Slide Number Placeholder 242"/>
          <p:cNvSpPr>
            <a:spLocks noGrp="1"/>
          </p:cNvSpPr>
          <p:nvPr>
            <p:ph type="sldNum" sz="quarter" idx="4294967295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244" name="Footer Placeholder 243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3"/>
          <p:cNvSpPr>
            <a:spLocks/>
          </p:cNvSpPr>
          <p:nvPr/>
        </p:nvSpPr>
        <p:spPr bwMode="auto">
          <a:xfrm>
            <a:off x="0" y="1295400"/>
            <a:ext cx="7620000" cy="5029200"/>
          </a:xfrm>
          <a:prstGeom prst="rect">
            <a:avLst/>
          </a:prstGeom>
          <a:solidFill>
            <a:srgbClr val="00CECE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3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804863"/>
          </a:xfrm>
        </p:spPr>
        <p:txBody>
          <a:bodyPr rIns="130174"/>
          <a:lstStyle/>
          <a:p>
            <a:r>
              <a:rPr lang="en-US" smtClean="0"/>
              <a:t>A* Snapshot with Contour f=13</a:t>
            </a:r>
          </a:p>
        </p:txBody>
      </p:sp>
      <p:sp>
        <p:nvSpPr>
          <p:cNvPr id="146438" name="Oval 5"/>
          <p:cNvSpPr>
            <a:spLocks/>
          </p:cNvSpPr>
          <p:nvPr/>
        </p:nvSpPr>
        <p:spPr bwMode="auto">
          <a:xfrm>
            <a:off x="8797925" y="1489075"/>
            <a:ext cx="304800" cy="304800"/>
          </a:xfrm>
          <a:prstGeom prst="ellipse">
            <a:avLst/>
          </a:prstGeom>
          <a:solidFill>
            <a:srgbClr val="00025A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39" name="Line 6"/>
          <p:cNvSpPr>
            <a:spLocks noChangeShapeType="1"/>
          </p:cNvSpPr>
          <p:nvPr/>
        </p:nvSpPr>
        <p:spPr bwMode="auto">
          <a:xfrm rot="10800000" flipH="1">
            <a:off x="2209800" y="27432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0" name="Line 7"/>
          <p:cNvSpPr>
            <a:spLocks noChangeShapeType="1"/>
          </p:cNvSpPr>
          <p:nvPr/>
        </p:nvSpPr>
        <p:spPr bwMode="auto">
          <a:xfrm rot="10800000" flipH="1">
            <a:off x="1447800" y="37338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1" name="Line 8"/>
          <p:cNvSpPr>
            <a:spLocks noChangeShapeType="1"/>
          </p:cNvSpPr>
          <p:nvPr/>
        </p:nvSpPr>
        <p:spPr bwMode="auto">
          <a:xfrm rot="10800000" flipH="1">
            <a:off x="685800" y="4724400"/>
            <a:ext cx="6096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2" name="Line 9"/>
          <p:cNvSpPr>
            <a:spLocks noChangeShapeType="1"/>
          </p:cNvSpPr>
          <p:nvPr/>
        </p:nvSpPr>
        <p:spPr bwMode="auto">
          <a:xfrm>
            <a:off x="3886200" y="1828800"/>
            <a:ext cx="7620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3" name="Line 10"/>
          <p:cNvSpPr>
            <a:spLocks noChangeShapeType="1"/>
          </p:cNvSpPr>
          <p:nvPr/>
        </p:nvSpPr>
        <p:spPr bwMode="auto">
          <a:xfrm flipH="1">
            <a:off x="2971800" y="1828800"/>
            <a:ext cx="7620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>
            <a:off x="4800600" y="2819400"/>
            <a:ext cx="609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>
            <a:off x="5562600" y="3733800"/>
            <a:ext cx="6858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>
            <a:off x="6324600" y="4724400"/>
            <a:ext cx="6858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7" name="Line 14"/>
          <p:cNvSpPr>
            <a:spLocks noChangeShapeType="1"/>
          </p:cNvSpPr>
          <p:nvPr/>
        </p:nvSpPr>
        <p:spPr bwMode="auto">
          <a:xfrm>
            <a:off x="2971800" y="28194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8" name="Line 15"/>
          <p:cNvSpPr>
            <a:spLocks noChangeShapeType="1"/>
          </p:cNvSpPr>
          <p:nvPr/>
        </p:nvSpPr>
        <p:spPr bwMode="auto">
          <a:xfrm flipH="1">
            <a:off x="4419600" y="28194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49" name="Line 16"/>
          <p:cNvSpPr>
            <a:spLocks noChangeShapeType="1"/>
          </p:cNvSpPr>
          <p:nvPr/>
        </p:nvSpPr>
        <p:spPr bwMode="auto">
          <a:xfrm flipH="1">
            <a:off x="2057400" y="38100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0" name="Line 17"/>
          <p:cNvSpPr>
            <a:spLocks noChangeShapeType="1"/>
          </p:cNvSpPr>
          <p:nvPr/>
        </p:nvSpPr>
        <p:spPr bwMode="auto">
          <a:xfrm flipH="1">
            <a:off x="2819400" y="38100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1" name="Line 18"/>
          <p:cNvSpPr>
            <a:spLocks noChangeShapeType="1"/>
          </p:cNvSpPr>
          <p:nvPr/>
        </p:nvSpPr>
        <p:spPr bwMode="auto">
          <a:xfrm>
            <a:off x="3352800" y="38100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2" name="Line 19"/>
          <p:cNvSpPr>
            <a:spLocks noChangeShapeType="1"/>
          </p:cNvSpPr>
          <p:nvPr/>
        </p:nvSpPr>
        <p:spPr bwMode="auto">
          <a:xfrm flipH="1">
            <a:off x="4191000" y="38100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3" name="Line 20"/>
          <p:cNvSpPr>
            <a:spLocks noChangeShapeType="1"/>
          </p:cNvSpPr>
          <p:nvPr/>
        </p:nvSpPr>
        <p:spPr bwMode="auto">
          <a:xfrm>
            <a:off x="4419600" y="38100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4" name="Line 21"/>
          <p:cNvSpPr>
            <a:spLocks noChangeShapeType="1"/>
          </p:cNvSpPr>
          <p:nvPr/>
        </p:nvSpPr>
        <p:spPr bwMode="auto">
          <a:xfrm>
            <a:off x="5486400" y="3733800"/>
            <a:ext cx="228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5" name="Line 22"/>
          <p:cNvSpPr>
            <a:spLocks noChangeShapeType="1"/>
          </p:cNvSpPr>
          <p:nvPr/>
        </p:nvSpPr>
        <p:spPr bwMode="auto">
          <a:xfrm flipH="1">
            <a:off x="1066800" y="4800600"/>
            <a:ext cx="3048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6" name="Line 23"/>
          <p:cNvSpPr>
            <a:spLocks noChangeShapeType="1"/>
          </p:cNvSpPr>
          <p:nvPr/>
        </p:nvSpPr>
        <p:spPr bwMode="auto">
          <a:xfrm flipH="1">
            <a:off x="1524000" y="4800600"/>
            <a:ext cx="4572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7" name="Line 24"/>
          <p:cNvSpPr>
            <a:spLocks noChangeShapeType="1"/>
          </p:cNvSpPr>
          <p:nvPr/>
        </p:nvSpPr>
        <p:spPr bwMode="auto">
          <a:xfrm flipH="1">
            <a:off x="1905000" y="4800600"/>
            <a:ext cx="1524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8" name="Line 25"/>
          <p:cNvSpPr>
            <a:spLocks noChangeShapeType="1"/>
          </p:cNvSpPr>
          <p:nvPr/>
        </p:nvSpPr>
        <p:spPr bwMode="auto">
          <a:xfrm flipH="1">
            <a:off x="2362200" y="4724400"/>
            <a:ext cx="381000" cy="8382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59" name="Line 26"/>
          <p:cNvSpPr>
            <a:spLocks noChangeShapeType="1"/>
          </p:cNvSpPr>
          <p:nvPr/>
        </p:nvSpPr>
        <p:spPr bwMode="auto">
          <a:xfrm flipH="1">
            <a:off x="2743200" y="48006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0" name="Line 27"/>
          <p:cNvSpPr>
            <a:spLocks noChangeShapeType="1"/>
          </p:cNvSpPr>
          <p:nvPr/>
        </p:nvSpPr>
        <p:spPr bwMode="auto">
          <a:xfrm flipH="1">
            <a:off x="3200400" y="4800600"/>
            <a:ext cx="2286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1" name="Line 28"/>
          <p:cNvSpPr>
            <a:spLocks noChangeShapeType="1"/>
          </p:cNvSpPr>
          <p:nvPr/>
        </p:nvSpPr>
        <p:spPr bwMode="auto">
          <a:xfrm>
            <a:off x="3505200" y="4800600"/>
            <a:ext cx="1524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2" name="Line 29"/>
          <p:cNvSpPr>
            <a:spLocks noChangeShapeType="1"/>
          </p:cNvSpPr>
          <p:nvPr/>
        </p:nvSpPr>
        <p:spPr bwMode="auto">
          <a:xfrm flipH="1">
            <a:off x="4038600" y="4800600"/>
            <a:ext cx="762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3" name="Line 30"/>
          <p:cNvSpPr>
            <a:spLocks noChangeShapeType="1"/>
          </p:cNvSpPr>
          <p:nvPr/>
        </p:nvSpPr>
        <p:spPr bwMode="auto">
          <a:xfrm>
            <a:off x="4267200" y="4800600"/>
            <a:ext cx="2286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4" name="Line 31"/>
          <p:cNvSpPr>
            <a:spLocks noChangeShapeType="1"/>
          </p:cNvSpPr>
          <p:nvPr/>
        </p:nvSpPr>
        <p:spPr bwMode="auto">
          <a:xfrm>
            <a:off x="4876800" y="4800600"/>
            <a:ext cx="1588" cy="1249363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5" name="Line 32"/>
          <p:cNvSpPr>
            <a:spLocks noChangeShapeType="1"/>
          </p:cNvSpPr>
          <p:nvPr/>
        </p:nvSpPr>
        <p:spPr bwMode="auto">
          <a:xfrm>
            <a:off x="4953000" y="4800600"/>
            <a:ext cx="3810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6" name="Line 33"/>
          <p:cNvSpPr>
            <a:spLocks noChangeShapeType="1"/>
          </p:cNvSpPr>
          <p:nvPr/>
        </p:nvSpPr>
        <p:spPr bwMode="auto">
          <a:xfrm>
            <a:off x="5791200" y="4800600"/>
            <a:ext cx="1588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7" name="Line 34"/>
          <p:cNvSpPr>
            <a:spLocks noChangeShapeType="1"/>
          </p:cNvSpPr>
          <p:nvPr/>
        </p:nvSpPr>
        <p:spPr bwMode="auto">
          <a:xfrm>
            <a:off x="5867400" y="4800600"/>
            <a:ext cx="304800" cy="6858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468" name="Line 35"/>
          <p:cNvSpPr>
            <a:spLocks noChangeShapeType="1"/>
          </p:cNvSpPr>
          <p:nvPr/>
        </p:nvSpPr>
        <p:spPr bwMode="auto">
          <a:xfrm>
            <a:off x="6248400" y="4800600"/>
            <a:ext cx="304800" cy="762000"/>
          </a:xfrm>
          <a:prstGeom prst="line">
            <a:avLst/>
          </a:prstGeom>
          <a:noFill/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6469" name="Group 38"/>
          <p:cNvGrpSpPr>
            <a:grpSpLocks/>
          </p:cNvGrpSpPr>
          <p:nvPr/>
        </p:nvGrpSpPr>
        <p:grpSpPr bwMode="auto">
          <a:xfrm flipH="1">
            <a:off x="6915150" y="5492750"/>
            <a:ext cx="304800" cy="330200"/>
            <a:chOff x="0" y="0"/>
            <a:chExt cx="192" cy="208"/>
          </a:xfrm>
        </p:grpSpPr>
        <p:sp>
          <p:nvSpPr>
            <p:cNvPr id="146673" name="Oval 36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74" name="Rectangle 37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6470" name="Group 41"/>
          <p:cNvGrpSpPr>
            <a:grpSpLocks/>
          </p:cNvGrpSpPr>
          <p:nvPr/>
        </p:nvGrpSpPr>
        <p:grpSpPr bwMode="auto">
          <a:xfrm>
            <a:off x="887413" y="5492750"/>
            <a:ext cx="304800" cy="330200"/>
            <a:chOff x="0" y="0"/>
            <a:chExt cx="192" cy="208"/>
          </a:xfrm>
        </p:grpSpPr>
        <p:sp>
          <p:nvSpPr>
            <p:cNvPr id="146671" name="Oval 39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72" name="Rectangle 40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6471" name="Group 44"/>
          <p:cNvGrpSpPr>
            <a:grpSpLocks/>
          </p:cNvGrpSpPr>
          <p:nvPr/>
        </p:nvGrpSpPr>
        <p:grpSpPr bwMode="auto">
          <a:xfrm>
            <a:off x="1317625" y="5492750"/>
            <a:ext cx="304800" cy="330200"/>
            <a:chOff x="0" y="0"/>
            <a:chExt cx="192" cy="208"/>
          </a:xfrm>
        </p:grpSpPr>
        <p:sp>
          <p:nvSpPr>
            <p:cNvPr id="146669" name="Oval 4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70" name="Rectangle 43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6472" name="Group 47"/>
          <p:cNvGrpSpPr>
            <a:grpSpLocks/>
          </p:cNvGrpSpPr>
          <p:nvPr/>
        </p:nvGrpSpPr>
        <p:grpSpPr bwMode="auto">
          <a:xfrm>
            <a:off x="1747838" y="5492750"/>
            <a:ext cx="304800" cy="330200"/>
            <a:chOff x="0" y="0"/>
            <a:chExt cx="192" cy="208"/>
          </a:xfrm>
        </p:grpSpPr>
        <p:sp>
          <p:nvSpPr>
            <p:cNvPr id="146667" name="Oval 45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68" name="Rectangle 46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6473" name="Group 50"/>
          <p:cNvGrpSpPr>
            <a:grpSpLocks/>
          </p:cNvGrpSpPr>
          <p:nvPr/>
        </p:nvGrpSpPr>
        <p:grpSpPr bwMode="auto">
          <a:xfrm>
            <a:off x="2178050" y="5492750"/>
            <a:ext cx="304800" cy="330200"/>
            <a:chOff x="0" y="0"/>
            <a:chExt cx="192" cy="208"/>
          </a:xfrm>
        </p:grpSpPr>
        <p:sp>
          <p:nvSpPr>
            <p:cNvPr id="146665" name="Oval 48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66" name="Rectangle 49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6474" name="Group 53"/>
          <p:cNvGrpSpPr>
            <a:grpSpLocks/>
          </p:cNvGrpSpPr>
          <p:nvPr/>
        </p:nvGrpSpPr>
        <p:grpSpPr bwMode="auto">
          <a:xfrm>
            <a:off x="2609850" y="5492750"/>
            <a:ext cx="304800" cy="330200"/>
            <a:chOff x="0" y="0"/>
            <a:chExt cx="192" cy="208"/>
          </a:xfrm>
        </p:grpSpPr>
        <p:sp>
          <p:nvSpPr>
            <p:cNvPr id="146663" name="Oval 51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64" name="Rectangle 52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3</a:t>
              </a:r>
            </a:p>
          </p:txBody>
        </p:sp>
      </p:grpSp>
      <p:grpSp>
        <p:nvGrpSpPr>
          <p:cNvPr id="146475" name="Group 56"/>
          <p:cNvGrpSpPr>
            <a:grpSpLocks/>
          </p:cNvGrpSpPr>
          <p:nvPr/>
        </p:nvGrpSpPr>
        <p:grpSpPr bwMode="auto">
          <a:xfrm>
            <a:off x="3040063" y="5492750"/>
            <a:ext cx="304800" cy="330200"/>
            <a:chOff x="0" y="0"/>
            <a:chExt cx="192" cy="208"/>
          </a:xfrm>
        </p:grpSpPr>
        <p:sp>
          <p:nvSpPr>
            <p:cNvPr id="146661" name="Oval 54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62" name="Rectangle 55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2</a:t>
              </a:r>
            </a:p>
          </p:txBody>
        </p:sp>
      </p:grpSp>
      <p:grpSp>
        <p:nvGrpSpPr>
          <p:cNvPr id="146476" name="Group 59"/>
          <p:cNvGrpSpPr>
            <a:grpSpLocks/>
          </p:cNvGrpSpPr>
          <p:nvPr/>
        </p:nvGrpSpPr>
        <p:grpSpPr bwMode="auto">
          <a:xfrm>
            <a:off x="3470275" y="5492750"/>
            <a:ext cx="304800" cy="330200"/>
            <a:chOff x="0" y="0"/>
            <a:chExt cx="192" cy="208"/>
          </a:xfrm>
        </p:grpSpPr>
        <p:sp>
          <p:nvSpPr>
            <p:cNvPr id="146659" name="Oval 57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60" name="Rectangle 58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1</a:t>
              </a:r>
            </a:p>
          </p:txBody>
        </p:sp>
      </p:grpSp>
      <p:grpSp>
        <p:nvGrpSpPr>
          <p:cNvPr id="146477" name="Group 62"/>
          <p:cNvGrpSpPr>
            <a:grpSpLocks/>
          </p:cNvGrpSpPr>
          <p:nvPr/>
        </p:nvGrpSpPr>
        <p:grpSpPr bwMode="auto">
          <a:xfrm>
            <a:off x="3900488" y="5492750"/>
            <a:ext cx="304800" cy="330200"/>
            <a:chOff x="0" y="0"/>
            <a:chExt cx="192" cy="208"/>
          </a:xfrm>
        </p:grpSpPr>
        <p:sp>
          <p:nvSpPr>
            <p:cNvPr id="146657" name="Oval 60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0128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58" name="Rectangle 61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0</a:t>
              </a:r>
            </a:p>
          </p:txBody>
        </p:sp>
      </p:grpSp>
      <p:grpSp>
        <p:nvGrpSpPr>
          <p:cNvPr id="146478" name="Group 65"/>
          <p:cNvGrpSpPr>
            <a:grpSpLocks/>
          </p:cNvGrpSpPr>
          <p:nvPr/>
        </p:nvGrpSpPr>
        <p:grpSpPr bwMode="auto">
          <a:xfrm>
            <a:off x="4330700" y="5492750"/>
            <a:ext cx="304800" cy="330200"/>
            <a:chOff x="0" y="0"/>
            <a:chExt cx="192" cy="208"/>
          </a:xfrm>
        </p:grpSpPr>
        <p:sp>
          <p:nvSpPr>
            <p:cNvPr id="146655" name="Oval 63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56" name="Rectangle 64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1</a:t>
              </a:r>
            </a:p>
          </p:txBody>
        </p:sp>
      </p:grpSp>
      <p:grpSp>
        <p:nvGrpSpPr>
          <p:cNvPr id="146479" name="Group 68"/>
          <p:cNvGrpSpPr>
            <a:grpSpLocks/>
          </p:cNvGrpSpPr>
          <p:nvPr/>
        </p:nvGrpSpPr>
        <p:grpSpPr bwMode="auto">
          <a:xfrm>
            <a:off x="5181600" y="5473700"/>
            <a:ext cx="304800" cy="330200"/>
            <a:chOff x="0" y="0"/>
            <a:chExt cx="192" cy="208"/>
          </a:xfrm>
        </p:grpSpPr>
        <p:sp>
          <p:nvSpPr>
            <p:cNvPr id="146653" name="Oval 66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54" name="Rectangle 67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3</a:t>
              </a:r>
            </a:p>
          </p:txBody>
        </p:sp>
      </p:grpSp>
      <p:grpSp>
        <p:nvGrpSpPr>
          <p:cNvPr id="146480" name="Group 71"/>
          <p:cNvGrpSpPr>
            <a:grpSpLocks/>
          </p:cNvGrpSpPr>
          <p:nvPr/>
        </p:nvGrpSpPr>
        <p:grpSpPr bwMode="auto">
          <a:xfrm>
            <a:off x="6053138" y="5492750"/>
            <a:ext cx="304800" cy="330200"/>
            <a:chOff x="0" y="0"/>
            <a:chExt cx="192" cy="208"/>
          </a:xfrm>
        </p:grpSpPr>
        <p:sp>
          <p:nvSpPr>
            <p:cNvPr id="146651" name="Oval 69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52" name="Rectangle 70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6481" name="Group 74"/>
          <p:cNvGrpSpPr>
            <a:grpSpLocks/>
          </p:cNvGrpSpPr>
          <p:nvPr/>
        </p:nvGrpSpPr>
        <p:grpSpPr bwMode="auto">
          <a:xfrm>
            <a:off x="6483350" y="5492750"/>
            <a:ext cx="304800" cy="330200"/>
            <a:chOff x="0" y="0"/>
            <a:chExt cx="192" cy="208"/>
          </a:xfrm>
        </p:grpSpPr>
        <p:sp>
          <p:nvSpPr>
            <p:cNvPr id="146649" name="Oval 7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50" name="Rectangle 73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6482" name="Group 77"/>
          <p:cNvGrpSpPr>
            <a:grpSpLocks/>
          </p:cNvGrpSpPr>
          <p:nvPr/>
        </p:nvGrpSpPr>
        <p:grpSpPr bwMode="auto">
          <a:xfrm>
            <a:off x="4762500" y="6056313"/>
            <a:ext cx="304800" cy="330200"/>
            <a:chOff x="0" y="0"/>
            <a:chExt cx="192" cy="208"/>
          </a:xfrm>
        </p:grpSpPr>
        <p:sp>
          <p:nvSpPr>
            <p:cNvPr id="146647" name="Oval 75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48" name="Rectangle 76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2</a:t>
              </a:r>
            </a:p>
          </p:txBody>
        </p:sp>
      </p:grpSp>
      <p:grpSp>
        <p:nvGrpSpPr>
          <p:cNvPr id="146483" name="Group 80"/>
          <p:cNvGrpSpPr>
            <a:grpSpLocks/>
          </p:cNvGrpSpPr>
          <p:nvPr/>
        </p:nvGrpSpPr>
        <p:grpSpPr bwMode="auto">
          <a:xfrm>
            <a:off x="5622925" y="5492750"/>
            <a:ext cx="304800" cy="330200"/>
            <a:chOff x="0" y="0"/>
            <a:chExt cx="192" cy="208"/>
          </a:xfrm>
        </p:grpSpPr>
        <p:sp>
          <p:nvSpPr>
            <p:cNvPr id="146645" name="Oval 78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46" name="Rectangle 79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6484" name="Group 83"/>
          <p:cNvGrpSpPr>
            <a:grpSpLocks/>
          </p:cNvGrpSpPr>
          <p:nvPr/>
        </p:nvGrpSpPr>
        <p:grpSpPr bwMode="auto">
          <a:xfrm>
            <a:off x="457200" y="5492750"/>
            <a:ext cx="304800" cy="330200"/>
            <a:chOff x="0" y="0"/>
            <a:chExt cx="192" cy="208"/>
          </a:xfrm>
        </p:grpSpPr>
        <p:sp>
          <p:nvSpPr>
            <p:cNvPr id="146643" name="Oval 81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44" name="Rectangle 82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8</a:t>
              </a:r>
            </a:p>
          </p:txBody>
        </p:sp>
      </p:grpSp>
      <p:grpSp>
        <p:nvGrpSpPr>
          <p:cNvPr id="146485" name="Group 86"/>
          <p:cNvGrpSpPr>
            <a:grpSpLocks/>
          </p:cNvGrpSpPr>
          <p:nvPr/>
        </p:nvGrpSpPr>
        <p:grpSpPr bwMode="auto">
          <a:xfrm flipH="1">
            <a:off x="6134100" y="4483100"/>
            <a:ext cx="304800" cy="330200"/>
            <a:chOff x="0" y="0"/>
            <a:chExt cx="192" cy="208"/>
          </a:xfrm>
        </p:grpSpPr>
        <p:sp>
          <p:nvSpPr>
            <p:cNvPr id="146641" name="Oval 84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42" name="Rectangle 85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6486" name="Group 89"/>
          <p:cNvGrpSpPr>
            <a:grpSpLocks/>
          </p:cNvGrpSpPr>
          <p:nvPr/>
        </p:nvGrpSpPr>
        <p:grpSpPr bwMode="auto">
          <a:xfrm>
            <a:off x="1920875" y="4483100"/>
            <a:ext cx="304800" cy="330200"/>
            <a:chOff x="0" y="0"/>
            <a:chExt cx="192" cy="208"/>
          </a:xfrm>
        </p:grpSpPr>
        <p:sp>
          <p:nvSpPr>
            <p:cNvPr id="146639" name="Oval 87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40" name="Rectangle 88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6487" name="Group 92"/>
          <p:cNvGrpSpPr>
            <a:grpSpLocks/>
          </p:cNvGrpSpPr>
          <p:nvPr/>
        </p:nvGrpSpPr>
        <p:grpSpPr bwMode="auto">
          <a:xfrm>
            <a:off x="2622550" y="4483100"/>
            <a:ext cx="304800" cy="330200"/>
            <a:chOff x="0" y="0"/>
            <a:chExt cx="192" cy="208"/>
          </a:xfrm>
        </p:grpSpPr>
        <p:sp>
          <p:nvSpPr>
            <p:cNvPr id="146637" name="Oval 90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38" name="Rectangle 91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6488" name="Group 95"/>
          <p:cNvGrpSpPr>
            <a:grpSpLocks/>
          </p:cNvGrpSpPr>
          <p:nvPr/>
        </p:nvGrpSpPr>
        <p:grpSpPr bwMode="auto">
          <a:xfrm>
            <a:off x="4027488" y="4483100"/>
            <a:ext cx="304800" cy="330200"/>
            <a:chOff x="0" y="0"/>
            <a:chExt cx="192" cy="208"/>
          </a:xfrm>
        </p:grpSpPr>
        <p:sp>
          <p:nvSpPr>
            <p:cNvPr id="146635" name="Oval 93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36" name="Rectangle 94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2</a:t>
              </a:r>
            </a:p>
          </p:txBody>
        </p:sp>
      </p:grpSp>
      <p:grpSp>
        <p:nvGrpSpPr>
          <p:cNvPr id="146489" name="Group 98"/>
          <p:cNvGrpSpPr>
            <a:grpSpLocks/>
          </p:cNvGrpSpPr>
          <p:nvPr/>
        </p:nvGrpSpPr>
        <p:grpSpPr bwMode="auto">
          <a:xfrm>
            <a:off x="4729163" y="4483100"/>
            <a:ext cx="304800" cy="330200"/>
            <a:chOff x="0" y="0"/>
            <a:chExt cx="192" cy="208"/>
          </a:xfrm>
        </p:grpSpPr>
        <p:sp>
          <p:nvSpPr>
            <p:cNvPr id="146633" name="Oval 96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34" name="Rectangle 97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4</a:t>
              </a:r>
            </a:p>
          </p:txBody>
        </p:sp>
      </p:grpSp>
      <p:grpSp>
        <p:nvGrpSpPr>
          <p:cNvPr id="146490" name="Group 101"/>
          <p:cNvGrpSpPr>
            <a:grpSpLocks/>
          </p:cNvGrpSpPr>
          <p:nvPr/>
        </p:nvGrpSpPr>
        <p:grpSpPr bwMode="auto">
          <a:xfrm>
            <a:off x="5659438" y="4483100"/>
            <a:ext cx="304800" cy="330200"/>
            <a:chOff x="0" y="0"/>
            <a:chExt cx="192" cy="208"/>
          </a:xfrm>
        </p:grpSpPr>
        <p:sp>
          <p:nvSpPr>
            <p:cNvPr id="146631" name="Oval 99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32" name="Rectangle 100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6491" name="Group 104"/>
          <p:cNvGrpSpPr>
            <a:grpSpLocks/>
          </p:cNvGrpSpPr>
          <p:nvPr/>
        </p:nvGrpSpPr>
        <p:grpSpPr bwMode="auto">
          <a:xfrm>
            <a:off x="3324225" y="4483100"/>
            <a:ext cx="304800" cy="330200"/>
            <a:chOff x="0" y="0"/>
            <a:chExt cx="192" cy="208"/>
          </a:xfrm>
        </p:grpSpPr>
        <p:sp>
          <p:nvSpPr>
            <p:cNvPr id="146629" name="Oval 10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30" name="Rectangle 103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3</a:t>
              </a:r>
            </a:p>
          </p:txBody>
        </p:sp>
      </p:grpSp>
      <p:grpSp>
        <p:nvGrpSpPr>
          <p:cNvPr id="146492" name="Group 107"/>
          <p:cNvGrpSpPr>
            <a:grpSpLocks/>
          </p:cNvGrpSpPr>
          <p:nvPr/>
        </p:nvGrpSpPr>
        <p:grpSpPr bwMode="auto">
          <a:xfrm>
            <a:off x="1219200" y="4483100"/>
            <a:ext cx="304800" cy="330200"/>
            <a:chOff x="0" y="0"/>
            <a:chExt cx="192" cy="208"/>
          </a:xfrm>
        </p:grpSpPr>
        <p:sp>
          <p:nvSpPr>
            <p:cNvPr id="146627" name="Oval 105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28" name="Rectangle 106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6493" name="Group 110"/>
          <p:cNvGrpSpPr>
            <a:grpSpLocks/>
          </p:cNvGrpSpPr>
          <p:nvPr/>
        </p:nvGrpSpPr>
        <p:grpSpPr bwMode="auto">
          <a:xfrm flipH="1">
            <a:off x="5353050" y="3508375"/>
            <a:ext cx="304800" cy="330200"/>
            <a:chOff x="0" y="0"/>
            <a:chExt cx="192" cy="208"/>
          </a:xfrm>
        </p:grpSpPr>
        <p:sp>
          <p:nvSpPr>
            <p:cNvPr id="146625" name="Oval 108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26" name="Rectangle 109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6494" name="Group 113"/>
          <p:cNvGrpSpPr>
            <a:grpSpLocks/>
          </p:cNvGrpSpPr>
          <p:nvPr/>
        </p:nvGrpSpPr>
        <p:grpSpPr bwMode="auto">
          <a:xfrm>
            <a:off x="3124200" y="3508375"/>
            <a:ext cx="304800" cy="330200"/>
            <a:chOff x="0" y="0"/>
            <a:chExt cx="192" cy="208"/>
          </a:xfrm>
        </p:grpSpPr>
        <p:sp>
          <p:nvSpPr>
            <p:cNvPr id="146623" name="Oval 111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24" name="Rectangle 112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6495" name="Group 116"/>
          <p:cNvGrpSpPr>
            <a:grpSpLocks/>
          </p:cNvGrpSpPr>
          <p:nvPr/>
        </p:nvGrpSpPr>
        <p:grpSpPr bwMode="auto">
          <a:xfrm>
            <a:off x="4229100" y="3508375"/>
            <a:ext cx="304800" cy="330200"/>
            <a:chOff x="0" y="0"/>
            <a:chExt cx="192" cy="208"/>
          </a:xfrm>
        </p:grpSpPr>
        <p:sp>
          <p:nvSpPr>
            <p:cNvPr id="146621" name="Oval 114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22" name="Rectangle 115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chemeClr val="tx1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5</a:t>
              </a:r>
            </a:p>
          </p:txBody>
        </p:sp>
      </p:grpSp>
      <p:grpSp>
        <p:nvGrpSpPr>
          <p:cNvPr id="146496" name="Group 119"/>
          <p:cNvGrpSpPr>
            <a:grpSpLocks/>
          </p:cNvGrpSpPr>
          <p:nvPr/>
        </p:nvGrpSpPr>
        <p:grpSpPr bwMode="auto">
          <a:xfrm>
            <a:off x="1981200" y="3508375"/>
            <a:ext cx="304800" cy="330200"/>
            <a:chOff x="0" y="0"/>
            <a:chExt cx="192" cy="208"/>
          </a:xfrm>
        </p:grpSpPr>
        <p:sp>
          <p:nvSpPr>
            <p:cNvPr id="146619" name="Oval 117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20" name="Rectangle 118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6</a:t>
              </a:r>
            </a:p>
          </p:txBody>
        </p:sp>
      </p:grpSp>
      <p:grpSp>
        <p:nvGrpSpPr>
          <p:cNvPr id="146497" name="Group 122"/>
          <p:cNvGrpSpPr>
            <a:grpSpLocks/>
          </p:cNvGrpSpPr>
          <p:nvPr/>
        </p:nvGrpSpPr>
        <p:grpSpPr bwMode="auto">
          <a:xfrm flipH="1">
            <a:off x="4572000" y="2501900"/>
            <a:ext cx="304800" cy="330200"/>
            <a:chOff x="0" y="0"/>
            <a:chExt cx="192" cy="208"/>
          </a:xfrm>
        </p:grpSpPr>
        <p:sp>
          <p:nvSpPr>
            <p:cNvPr id="146617" name="Oval 120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18" name="Rectangle 121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chemeClr val="tx1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6498" name="Group 125"/>
          <p:cNvGrpSpPr>
            <a:grpSpLocks/>
          </p:cNvGrpSpPr>
          <p:nvPr/>
        </p:nvGrpSpPr>
        <p:grpSpPr bwMode="auto">
          <a:xfrm>
            <a:off x="2743200" y="2501900"/>
            <a:ext cx="304800" cy="330200"/>
            <a:chOff x="0" y="0"/>
            <a:chExt cx="192" cy="208"/>
          </a:xfrm>
        </p:grpSpPr>
        <p:sp>
          <p:nvSpPr>
            <p:cNvPr id="146615" name="Oval 123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16" name="Rectangle 124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grpSp>
        <p:nvGrpSpPr>
          <p:cNvPr id="146499" name="Group 128"/>
          <p:cNvGrpSpPr>
            <a:grpSpLocks/>
          </p:cNvGrpSpPr>
          <p:nvPr/>
        </p:nvGrpSpPr>
        <p:grpSpPr bwMode="auto">
          <a:xfrm>
            <a:off x="3657600" y="1557338"/>
            <a:ext cx="304800" cy="330200"/>
            <a:chOff x="0" y="0"/>
            <a:chExt cx="192" cy="208"/>
          </a:xfrm>
        </p:grpSpPr>
        <p:sp>
          <p:nvSpPr>
            <p:cNvPr id="146613" name="Oval 126"/>
            <p:cNvSpPr>
              <a:spLocks/>
            </p:cNvSpPr>
            <p:nvPr/>
          </p:nvSpPr>
          <p:spPr bwMode="auto">
            <a:xfrm>
              <a:off x="0" y="7"/>
              <a:ext cx="192" cy="192"/>
            </a:xfrm>
            <a:prstGeom prst="ellipse">
              <a:avLst/>
            </a:prstGeom>
            <a:solidFill>
              <a:srgbClr val="00025A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14" name="Rectangle 127"/>
            <p:cNvSpPr>
              <a:spLocks/>
            </p:cNvSpPr>
            <p:nvPr/>
          </p:nvSpPr>
          <p:spPr bwMode="auto">
            <a:xfrm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chemeClr val="tx1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9</a:t>
              </a:r>
            </a:p>
          </p:txBody>
        </p:sp>
      </p:grpSp>
      <p:sp>
        <p:nvSpPr>
          <p:cNvPr id="146500" name="Rectangle 129"/>
          <p:cNvSpPr>
            <a:spLocks/>
          </p:cNvSpPr>
          <p:nvPr/>
        </p:nvSpPr>
        <p:spPr bwMode="auto">
          <a:xfrm>
            <a:off x="7604125" y="1412875"/>
            <a:ext cx="8826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Initial</a:t>
            </a:r>
          </a:p>
        </p:txBody>
      </p:sp>
      <p:sp>
        <p:nvSpPr>
          <p:cNvPr id="146501" name="Oval 130"/>
          <p:cNvSpPr>
            <a:spLocks/>
          </p:cNvSpPr>
          <p:nvPr/>
        </p:nvSpPr>
        <p:spPr bwMode="auto">
          <a:xfrm>
            <a:off x="8797925" y="1828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502" name="Rectangle 131"/>
          <p:cNvSpPr>
            <a:spLocks/>
          </p:cNvSpPr>
          <p:nvPr/>
        </p:nvSpPr>
        <p:spPr bwMode="auto">
          <a:xfrm>
            <a:off x="7604125" y="1752600"/>
            <a:ext cx="1016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Visited</a:t>
            </a:r>
          </a:p>
        </p:txBody>
      </p:sp>
      <p:sp>
        <p:nvSpPr>
          <p:cNvPr id="146503" name="Oval 132"/>
          <p:cNvSpPr>
            <a:spLocks/>
          </p:cNvSpPr>
          <p:nvPr/>
        </p:nvSpPr>
        <p:spPr bwMode="auto">
          <a:xfrm>
            <a:off x="8797925" y="2168525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504" name="Rectangle 133"/>
          <p:cNvSpPr>
            <a:spLocks/>
          </p:cNvSpPr>
          <p:nvPr/>
        </p:nvSpPr>
        <p:spPr bwMode="auto">
          <a:xfrm>
            <a:off x="7604125" y="2092325"/>
            <a:ext cx="9493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Fringe</a:t>
            </a:r>
          </a:p>
        </p:txBody>
      </p:sp>
      <p:sp>
        <p:nvSpPr>
          <p:cNvPr id="146505" name="Oval 134"/>
          <p:cNvSpPr>
            <a:spLocks/>
          </p:cNvSpPr>
          <p:nvPr/>
        </p:nvSpPr>
        <p:spPr bwMode="auto">
          <a:xfrm>
            <a:off x="8797925" y="2508250"/>
            <a:ext cx="304800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506" name="Rectangle 135"/>
          <p:cNvSpPr>
            <a:spLocks/>
          </p:cNvSpPr>
          <p:nvPr/>
        </p:nvSpPr>
        <p:spPr bwMode="auto">
          <a:xfrm>
            <a:off x="7604125" y="2432050"/>
            <a:ext cx="108585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Current</a:t>
            </a:r>
          </a:p>
        </p:txBody>
      </p:sp>
      <p:sp>
        <p:nvSpPr>
          <p:cNvPr id="146507" name="Oval 136"/>
          <p:cNvSpPr>
            <a:spLocks/>
          </p:cNvSpPr>
          <p:nvPr/>
        </p:nvSpPr>
        <p:spPr bwMode="auto">
          <a:xfrm>
            <a:off x="8797925" y="2847975"/>
            <a:ext cx="3048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508" name="Rectangle 137"/>
          <p:cNvSpPr>
            <a:spLocks/>
          </p:cNvSpPr>
          <p:nvPr/>
        </p:nvSpPr>
        <p:spPr bwMode="auto">
          <a:xfrm>
            <a:off x="7604125" y="2771775"/>
            <a:ext cx="1016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Visible</a:t>
            </a:r>
          </a:p>
        </p:txBody>
      </p:sp>
      <p:sp>
        <p:nvSpPr>
          <p:cNvPr id="146509" name="Oval 138"/>
          <p:cNvSpPr>
            <a:spLocks/>
          </p:cNvSpPr>
          <p:nvPr/>
        </p:nvSpPr>
        <p:spPr bwMode="auto">
          <a:xfrm>
            <a:off x="8797925" y="3187700"/>
            <a:ext cx="304800" cy="3048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2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510" name="Rectangle 139"/>
          <p:cNvSpPr>
            <a:spLocks/>
          </p:cNvSpPr>
          <p:nvPr/>
        </p:nvSpPr>
        <p:spPr bwMode="auto">
          <a:xfrm>
            <a:off x="7604125" y="3111500"/>
            <a:ext cx="7461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Goal</a:t>
            </a:r>
          </a:p>
        </p:txBody>
      </p:sp>
      <p:sp>
        <p:nvSpPr>
          <p:cNvPr id="146511" name="Rectangle 140"/>
          <p:cNvSpPr>
            <a:spLocks/>
          </p:cNvSpPr>
          <p:nvPr/>
        </p:nvSpPr>
        <p:spPr bwMode="auto">
          <a:xfrm>
            <a:off x="3429000" y="158591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</p:txBody>
      </p:sp>
      <p:sp>
        <p:nvSpPr>
          <p:cNvPr id="146512" name="Rectangle 141"/>
          <p:cNvSpPr>
            <a:spLocks/>
          </p:cNvSpPr>
          <p:nvPr/>
        </p:nvSpPr>
        <p:spPr bwMode="auto">
          <a:xfrm>
            <a:off x="2514600" y="25288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</a:p>
        </p:txBody>
      </p:sp>
      <p:sp>
        <p:nvSpPr>
          <p:cNvPr id="146513" name="Rectangle 142"/>
          <p:cNvSpPr>
            <a:spLocks/>
          </p:cNvSpPr>
          <p:nvPr/>
        </p:nvSpPr>
        <p:spPr bwMode="auto">
          <a:xfrm>
            <a:off x="4343400" y="25288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</a:p>
        </p:txBody>
      </p:sp>
      <p:sp>
        <p:nvSpPr>
          <p:cNvPr id="146514" name="Rectangle 143"/>
          <p:cNvSpPr>
            <a:spLocks/>
          </p:cNvSpPr>
          <p:nvPr/>
        </p:nvSpPr>
        <p:spPr bwMode="auto">
          <a:xfrm>
            <a:off x="1752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</a:p>
        </p:txBody>
      </p:sp>
      <p:sp>
        <p:nvSpPr>
          <p:cNvPr id="146515" name="Rectangle 144"/>
          <p:cNvSpPr>
            <a:spLocks/>
          </p:cNvSpPr>
          <p:nvPr/>
        </p:nvSpPr>
        <p:spPr bwMode="auto">
          <a:xfrm>
            <a:off x="2895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</a:p>
        </p:txBody>
      </p:sp>
      <p:sp>
        <p:nvSpPr>
          <p:cNvPr id="146516" name="Rectangle 145"/>
          <p:cNvSpPr>
            <a:spLocks/>
          </p:cNvSpPr>
          <p:nvPr/>
        </p:nvSpPr>
        <p:spPr bwMode="auto">
          <a:xfrm>
            <a:off x="4038600" y="3535363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</a:p>
        </p:txBody>
      </p:sp>
      <p:sp>
        <p:nvSpPr>
          <p:cNvPr id="146517" name="Rectangle 146"/>
          <p:cNvSpPr>
            <a:spLocks/>
          </p:cNvSpPr>
          <p:nvPr/>
        </p:nvSpPr>
        <p:spPr bwMode="auto">
          <a:xfrm>
            <a:off x="5105400" y="353695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</a:t>
            </a:r>
          </a:p>
        </p:txBody>
      </p:sp>
      <p:sp>
        <p:nvSpPr>
          <p:cNvPr id="146518" name="Rectangle 147"/>
          <p:cNvSpPr>
            <a:spLocks/>
          </p:cNvSpPr>
          <p:nvPr/>
        </p:nvSpPr>
        <p:spPr bwMode="auto">
          <a:xfrm>
            <a:off x="990600" y="45100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</a:p>
        </p:txBody>
      </p:sp>
      <p:sp>
        <p:nvSpPr>
          <p:cNvPr id="146519" name="Rectangle 148"/>
          <p:cNvSpPr>
            <a:spLocks/>
          </p:cNvSpPr>
          <p:nvPr/>
        </p:nvSpPr>
        <p:spPr bwMode="auto">
          <a:xfrm>
            <a:off x="1676400" y="4510088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</a:p>
        </p:txBody>
      </p:sp>
      <p:sp>
        <p:nvSpPr>
          <p:cNvPr id="146520" name="Rectangle 149"/>
          <p:cNvSpPr>
            <a:spLocks/>
          </p:cNvSpPr>
          <p:nvPr/>
        </p:nvSpPr>
        <p:spPr bwMode="auto">
          <a:xfrm>
            <a:off x="23622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</a:p>
        </p:txBody>
      </p:sp>
      <p:sp>
        <p:nvSpPr>
          <p:cNvPr id="146521" name="Rectangle 150"/>
          <p:cNvSpPr>
            <a:spLocks/>
          </p:cNvSpPr>
          <p:nvPr/>
        </p:nvSpPr>
        <p:spPr bwMode="auto">
          <a:xfrm>
            <a:off x="3048000" y="4510088"/>
            <a:ext cx="3127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11</a:t>
            </a:r>
          </a:p>
        </p:txBody>
      </p:sp>
      <p:sp>
        <p:nvSpPr>
          <p:cNvPr id="146522" name="Rectangle 151"/>
          <p:cNvSpPr>
            <a:spLocks/>
          </p:cNvSpPr>
          <p:nvPr/>
        </p:nvSpPr>
        <p:spPr bwMode="auto">
          <a:xfrm>
            <a:off x="37338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12</a:t>
            </a:r>
          </a:p>
        </p:txBody>
      </p:sp>
      <p:sp>
        <p:nvSpPr>
          <p:cNvPr id="146523" name="Rectangle 152"/>
          <p:cNvSpPr>
            <a:spLocks/>
          </p:cNvSpPr>
          <p:nvPr/>
        </p:nvSpPr>
        <p:spPr bwMode="auto">
          <a:xfrm>
            <a:off x="44196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13</a:t>
            </a:r>
          </a:p>
        </p:txBody>
      </p:sp>
      <p:sp>
        <p:nvSpPr>
          <p:cNvPr id="146524" name="Rectangle 153"/>
          <p:cNvSpPr>
            <a:spLocks/>
          </p:cNvSpPr>
          <p:nvPr/>
        </p:nvSpPr>
        <p:spPr bwMode="auto">
          <a:xfrm>
            <a:off x="53340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14</a:t>
            </a:r>
          </a:p>
        </p:txBody>
      </p:sp>
      <p:sp>
        <p:nvSpPr>
          <p:cNvPr id="146525" name="Rectangle 154"/>
          <p:cNvSpPr>
            <a:spLocks/>
          </p:cNvSpPr>
          <p:nvPr/>
        </p:nvSpPr>
        <p:spPr bwMode="auto">
          <a:xfrm>
            <a:off x="5867400" y="4510088"/>
            <a:ext cx="3238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15</a:t>
            </a:r>
          </a:p>
        </p:txBody>
      </p:sp>
      <p:sp>
        <p:nvSpPr>
          <p:cNvPr id="146526" name="Rectangle 155"/>
          <p:cNvSpPr>
            <a:spLocks/>
          </p:cNvSpPr>
          <p:nvPr/>
        </p:nvSpPr>
        <p:spPr bwMode="auto">
          <a:xfrm>
            <a:off x="476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16</a:t>
            </a:r>
          </a:p>
        </p:txBody>
      </p:sp>
      <p:sp>
        <p:nvSpPr>
          <p:cNvPr id="146527" name="Rectangle 156"/>
          <p:cNvSpPr>
            <a:spLocks/>
          </p:cNvSpPr>
          <p:nvPr/>
        </p:nvSpPr>
        <p:spPr bwMode="auto">
          <a:xfrm>
            <a:off x="857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17</a:t>
            </a:r>
          </a:p>
        </p:txBody>
      </p:sp>
      <p:sp>
        <p:nvSpPr>
          <p:cNvPr id="146528" name="Rectangle 157"/>
          <p:cNvSpPr>
            <a:spLocks/>
          </p:cNvSpPr>
          <p:nvPr/>
        </p:nvSpPr>
        <p:spPr bwMode="auto">
          <a:xfrm>
            <a:off x="13144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18</a:t>
            </a:r>
          </a:p>
        </p:txBody>
      </p:sp>
      <p:sp>
        <p:nvSpPr>
          <p:cNvPr id="146529" name="Rectangle 158"/>
          <p:cNvSpPr>
            <a:spLocks/>
          </p:cNvSpPr>
          <p:nvPr/>
        </p:nvSpPr>
        <p:spPr bwMode="auto">
          <a:xfrm>
            <a:off x="16954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19</a:t>
            </a:r>
          </a:p>
        </p:txBody>
      </p:sp>
      <p:sp>
        <p:nvSpPr>
          <p:cNvPr id="146530" name="Rectangle 159"/>
          <p:cNvSpPr>
            <a:spLocks/>
          </p:cNvSpPr>
          <p:nvPr/>
        </p:nvSpPr>
        <p:spPr bwMode="auto">
          <a:xfrm>
            <a:off x="21526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20</a:t>
            </a:r>
          </a:p>
        </p:txBody>
      </p:sp>
      <p:sp>
        <p:nvSpPr>
          <p:cNvPr id="146531" name="Rectangle 160"/>
          <p:cNvSpPr>
            <a:spLocks/>
          </p:cNvSpPr>
          <p:nvPr/>
        </p:nvSpPr>
        <p:spPr bwMode="auto">
          <a:xfrm>
            <a:off x="2609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21</a:t>
            </a:r>
          </a:p>
        </p:txBody>
      </p:sp>
      <p:sp>
        <p:nvSpPr>
          <p:cNvPr id="146532" name="Rectangle 161"/>
          <p:cNvSpPr>
            <a:spLocks/>
          </p:cNvSpPr>
          <p:nvPr/>
        </p:nvSpPr>
        <p:spPr bwMode="auto">
          <a:xfrm>
            <a:off x="2990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22</a:t>
            </a:r>
          </a:p>
        </p:txBody>
      </p:sp>
      <p:sp>
        <p:nvSpPr>
          <p:cNvPr id="146533" name="Rectangle 162"/>
          <p:cNvSpPr>
            <a:spLocks/>
          </p:cNvSpPr>
          <p:nvPr/>
        </p:nvSpPr>
        <p:spPr bwMode="auto">
          <a:xfrm>
            <a:off x="34480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23</a:t>
            </a:r>
          </a:p>
        </p:txBody>
      </p:sp>
      <p:sp>
        <p:nvSpPr>
          <p:cNvPr id="146534" name="Rectangle 163"/>
          <p:cNvSpPr>
            <a:spLocks/>
          </p:cNvSpPr>
          <p:nvPr/>
        </p:nvSpPr>
        <p:spPr bwMode="auto">
          <a:xfrm>
            <a:off x="3905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24</a:t>
            </a:r>
          </a:p>
        </p:txBody>
      </p:sp>
      <p:sp>
        <p:nvSpPr>
          <p:cNvPr id="146535" name="Rectangle 164"/>
          <p:cNvSpPr>
            <a:spLocks/>
          </p:cNvSpPr>
          <p:nvPr/>
        </p:nvSpPr>
        <p:spPr bwMode="auto">
          <a:xfrm>
            <a:off x="43624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25</a:t>
            </a:r>
          </a:p>
        </p:txBody>
      </p:sp>
      <p:sp>
        <p:nvSpPr>
          <p:cNvPr id="146536" name="Rectangle 165"/>
          <p:cNvSpPr>
            <a:spLocks/>
          </p:cNvSpPr>
          <p:nvPr/>
        </p:nvSpPr>
        <p:spPr bwMode="auto">
          <a:xfrm>
            <a:off x="4743450" y="6354763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26</a:t>
            </a:r>
          </a:p>
        </p:txBody>
      </p:sp>
      <p:sp>
        <p:nvSpPr>
          <p:cNvPr id="146537" name="Rectangle 166"/>
          <p:cNvSpPr>
            <a:spLocks/>
          </p:cNvSpPr>
          <p:nvPr/>
        </p:nvSpPr>
        <p:spPr bwMode="auto">
          <a:xfrm>
            <a:off x="52006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27</a:t>
            </a:r>
          </a:p>
        </p:txBody>
      </p:sp>
      <p:sp>
        <p:nvSpPr>
          <p:cNvPr id="146538" name="Rectangle 167"/>
          <p:cNvSpPr>
            <a:spLocks/>
          </p:cNvSpPr>
          <p:nvPr/>
        </p:nvSpPr>
        <p:spPr bwMode="auto">
          <a:xfrm>
            <a:off x="5657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28</a:t>
            </a:r>
          </a:p>
        </p:txBody>
      </p:sp>
      <p:sp>
        <p:nvSpPr>
          <p:cNvPr id="146539" name="Rectangle 168"/>
          <p:cNvSpPr>
            <a:spLocks/>
          </p:cNvSpPr>
          <p:nvPr/>
        </p:nvSpPr>
        <p:spPr bwMode="auto">
          <a:xfrm>
            <a:off x="60388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29</a:t>
            </a:r>
          </a:p>
        </p:txBody>
      </p:sp>
      <p:sp>
        <p:nvSpPr>
          <p:cNvPr id="146540" name="Rectangle 169"/>
          <p:cNvSpPr>
            <a:spLocks/>
          </p:cNvSpPr>
          <p:nvPr/>
        </p:nvSpPr>
        <p:spPr bwMode="auto">
          <a:xfrm>
            <a:off x="64960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30</a:t>
            </a:r>
          </a:p>
        </p:txBody>
      </p:sp>
      <p:sp>
        <p:nvSpPr>
          <p:cNvPr id="146541" name="Rectangle 170"/>
          <p:cNvSpPr>
            <a:spLocks/>
          </p:cNvSpPr>
          <p:nvPr/>
        </p:nvSpPr>
        <p:spPr bwMode="auto">
          <a:xfrm>
            <a:off x="6953250" y="5791200"/>
            <a:ext cx="325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>
                <a:solidFill>
                  <a:srgbClr val="00002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31</a:t>
            </a:r>
          </a:p>
        </p:txBody>
      </p:sp>
      <p:sp>
        <p:nvSpPr>
          <p:cNvPr id="146542" name="Rectangle 171"/>
          <p:cNvSpPr>
            <a:spLocks/>
          </p:cNvSpPr>
          <p:nvPr/>
        </p:nvSpPr>
        <p:spPr bwMode="auto">
          <a:xfrm>
            <a:off x="2971800" y="2095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43" name="Rectangle 172"/>
          <p:cNvSpPr>
            <a:spLocks/>
          </p:cNvSpPr>
          <p:nvPr/>
        </p:nvSpPr>
        <p:spPr bwMode="auto">
          <a:xfrm>
            <a:off x="4267200" y="2095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6544" name="Rectangle 173"/>
          <p:cNvSpPr>
            <a:spLocks/>
          </p:cNvSpPr>
          <p:nvPr/>
        </p:nvSpPr>
        <p:spPr bwMode="auto">
          <a:xfrm>
            <a:off x="22098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7</a:t>
            </a:r>
          </a:p>
        </p:txBody>
      </p:sp>
      <p:sp>
        <p:nvSpPr>
          <p:cNvPr id="146545" name="Rectangle 174"/>
          <p:cNvSpPr>
            <a:spLocks/>
          </p:cNvSpPr>
          <p:nvPr/>
        </p:nvSpPr>
        <p:spPr bwMode="auto">
          <a:xfrm>
            <a:off x="15240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6546" name="Rectangle 175"/>
          <p:cNvSpPr>
            <a:spLocks/>
          </p:cNvSpPr>
          <p:nvPr/>
        </p:nvSpPr>
        <p:spPr bwMode="auto">
          <a:xfrm>
            <a:off x="3124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6547" name="Rectangle 176"/>
          <p:cNvSpPr>
            <a:spLocks/>
          </p:cNvSpPr>
          <p:nvPr/>
        </p:nvSpPr>
        <p:spPr bwMode="auto">
          <a:xfrm>
            <a:off x="4267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6548" name="Rectangle 177"/>
          <p:cNvSpPr>
            <a:spLocks/>
          </p:cNvSpPr>
          <p:nvPr/>
        </p:nvSpPr>
        <p:spPr bwMode="auto">
          <a:xfrm>
            <a:off x="5029200" y="3048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49" name="Rectangle 178"/>
          <p:cNvSpPr>
            <a:spLocks/>
          </p:cNvSpPr>
          <p:nvPr/>
        </p:nvSpPr>
        <p:spPr bwMode="auto">
          <a:xfrm>
            <a:off x="2057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5</a:t>
            </a:r>
          </a:p>
        </p:txBody>
      </p:sp>
      <p:sp>
        <p:nvSpPr>
          <p:cNvPr id="146550" name="Rectangle 179"/>
          <p:cNvSpPr>
            <a:spLocks/>
          </p:cNvSpPr>
          <p:nvPr/>
        </p:nvSpPr>
        <p:spPr bwMode="auto">
          <a:xfrm>
            <a:off x="27432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51" name="Rectangle 180"/>
          <p:cNvSpPr>
            <a:spLocks/>
          </p:cNvSpPr>
          <p:nvPr/>
        </p:nvSpPr>
        <p:spPr bwMode="auto">
          <a:xfrm>
            <a:off x="34290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52" name="Rectangle 181"/>
          <p:cNvSpPr>
            <a:spLocks/>
          </p:cNvSpPr>
          <p:nvPr/>
        </p:nvSpPr>
        <p:spPr bwMode="auto">
          <a:xfrm>
            <a:off x="3962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53" name="Rectangle 182"/>
          <p:cNvSpPr>
            <a:spLocks/>
          </p:cNvSpPr>
          <p:nvPr/>
        </p:nvSpPr>
        <p:spPr bwMode="auto">
          <a:xfrm>
            <a:off x="43434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6554" name="Rectangle 183"/>
          <p:cNvSpPr>
            <a:spLocks/>
          </p:cNvSpPr>
          <p:nvPr/>
        </p:nvSpPr>
        <p:spPr bwMode="auto">
          <a:xfrm>
            <a:off x="52578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6</a:t>
            </a:r>
          </a:p>
        </p:txBody>
      </p:sp>
      <p:sp>
        <p:nvSpPr>
          <p:cNvPr id="146555" name="Rectangle 184"/>
          <p:cNvSpPr>
            <a:spLocks/>
          </p:cNvSpPr>
          <p:nvPr/>
        </p:nvSpPr>
        <p:spPr bwMode="auto">
          <a:xfrm>
            <a:off x="5943600" y="40005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146556" name="Rectangle 185"/>
          <p:cNvSpPr>
            <a:spLocks/>
          </p:cNvSpPr>
          <p:nvPr/>
        </p:nvSpPr>
        <p:spPr bwMode="auto">
          <a:xfrm>
            <a:off x="762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6557" name="Rectangle 186"/>
          <p:cNvSpPr>
            <a:spLocks/>
          </p:cNvSpPr>
          <p:nvPr/>
        </p:nvSpPr>
        <p:spPr bwMode="auto">
          <a:xfrm>
            <a:off x="1143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58" name="Rectangle 187"/>
          <p:cNvSpPr>
            <a:spLocks/>
          </p:cNvSpPr>
          <p:nvPr/>
        </p:nvSpPr>
        <p:spPr bwMode="auto">
          <a:xfrm>
            <a:off x="1524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7</a:t>
            </a:r>
          </a:p>
        </p:txBody>
      </p:sp>
      <p:sp>
        <p:nvSpPr>
          <p:cNvPr id="146559" name="Rectangle 188"/>
          <p:cNvSpPr>
            <a:spLocks/>
          </p:cNvSpPr>
          <p:nvPr/>
        </p:nvSpPr>
        <p:spPr bwMode="auto">
          <a:xfrm>
            <a:off x="1981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6560" name="Rectangle 189"/>
          <p:cNvSpPr>
            <a:spLocks/>
          </p:cNvSpPr>
          <p:nvPr/>
        </p:nvSpPr>
        <p:spPr bwMode="auto">
          <a:xfrm>
            <a:off x="2362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61" name="Rectangle 190"/>
          <p:cNvSpPr>
            <a:spLocks/>
          </p:cNvSpPr>
          <p:nvPr/>
        </p:nvSpPr>
        <p:spPr bwMode="auto">
          <a:xfrm>
            <a:off x="2743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8</a:t>
            </a:r>
          </a:p>
        </p:txBody>
      </p:sp>
      <p:sp>
        <p:nvSpPr>
          <p:cNvPr id="146562" name="Rectangle 191"/>
          <p:cNvSpPr>
            <a:spLocks/>
          </p:cNvSpPr>
          <p:nvPr/>
        </p:nvSpPr>
        <p:spPr bwMode="auto">
          <a:xfrm>
            <a:off x="3124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6</a:t>
            </a:r>
          </a:p>
        </p:txBody>
      </p:sp>
      <p:sp>
        <p:nvSpPr>
          <p:cNvPr id="146563" name="Rectangle 192"/>
          <p:cNvSpPr>
            <a:spLocks/>
          </p:cNvSpPr>
          <p:nvPr/>
        </p:nvSpPr>
        <p:spPr bwMode="auto">
          <a:xfrm>
            <a:off x="3810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64" name="Rectangle 193"/>
          <p:cNvSpPr>
            <a:spLocks/>
          </p:cNvSpPr>
          <p:nvPr/>
        </p:nvSpPr>
        <p:spPr bwMode="auto">
          <a:xfrm>
            <a:off x="4343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6565" name="Rectangle 194"/>
          <p:cNvSpPr>
            <a:spLocks/>
          </p:cNvSpPr>
          <p:nvPr/>
        </p:nvSpPr>
        <p:spPr bwMode="auto">
          <a:xfrm>
            <a:off x="4648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4</a:t>
            </a:r>
          </a:p>
        </p:txBody>
      </p:sp>
      <p:sp>
        <p:nvSpPr>
          <p:cNvPr id="146566" name="Rectangle 195"/>
          <p:cNvSpPr>
            <a:spLocks/>
          </p:cNvSpPr>
          <p:nvPr/>
        </p:nvSpPr>
        <p:spPr bwMode="auto">
          <a:xfrm>
            <a:off x="5105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6567" name="Rectangle 196"/>
          <p:cNvSpPr>
            <a:spLocks/>
          </p:cNvSpPr>
          <p:nvPr/>
        </p:nvSpPr>
        <p:spPr bwMode="auto">
          <a:xfrm>
            <a:off x="5791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3</a:t>
            </a:r>
          </a:p>
        </p:txBody>
      </p:sp>
      <p:sp>
        <p:nvSpPr>
          <p:cNvPr id="146568" name="Rectangle 197"/>
          <p:cNvSpPr>
            <a:spLocks/>
          </p:cNvSpPr>
          <p:nvPr/>
        </p:nvSpPr>
        <p:spPr bwMode="auto">
          <a:xfrm>
            <a:off x="60960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146569" name="Rectangle 198"/>
          <p:cNvSpPr>
            <a:spLocks/>
          </p:cNvSpPr>
          <p:nvPr/>
        </p:nvSpPr>
        <p:spPr bwMode="auto">
          <a:xfrm>
            <a:off x="66294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2</a:t>
            </a:r>
          </a:p>
        </p:txBody>
      </p:sp>
      <p:sp>
        <p:nvSpPr>
          <p:cNvPr id="146570" name="Rectangle 199"/>
          <p:cNvSpPr>
            <a:spLocks/>
          </p:cNvSpPr>
          <p:nvPr/>
        </p:nvSpPr>
        <p:spPr bwMode="auto">
          <a:xfrm>
            <a:off x="35052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5</a:t>
            </a:r>
          </a:p>
        </p:txBody>
      </p:sp>
      <p:sp>
        <p:nvSpPr>
          <p:cNvPr id="146571" name="Rectangle 200"/>
          <p:cNvSpPr>
            <a:spLocks/>
          </p:cNvSpPr>
          <p:nvPr/>
        </p:nvSpPr>
        <p:spPr bwMode="auto">
          <a:xfrm>
            <a:off x="5562600" y="4953000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8</a:t>
            </a:r>
          </a:p>
        </p:txBody>
      </p:sp>
      <p:sp>
        <p:nvSpPr>
          <p:cNvPr id="146572" name="Rectangle 201"/>
          <p:cNvSpPr>
            <a:spLocks/>
          </p:cNvSpPr>
          <p:nvPr/>
        </p:nvSpPr>
        <p:spPr bwMode="auto">
          <a:xfrm>
            <a:off x="7604125" y="3851275"/>
            <a:ext cx="8651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>
                <a:solidFill>
                  <a:srgbClr val="C00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Edge Cost</a:t>
            </a:r>
          </a:p>
        </p:txBody>
      </p:sp>
      <p:grpSp>
        <p:nvGrpSpPr>
          <p:cNvPr id="146573" name="Group 204"/>
          <p:cNvGrpSpPr>
            <a:grpSpLocks/>
          </p:cNvGrpSpPr>
          <p:nvPr/>
        </p:nvGrpSpPr>
        <p:grpSpPr bwMode="auto">
          <a:xfrm flipH="1">
            <a:off x="8797925" y="4140200"/>
            <a:ext cx="304800" cy="330200"/>
            <a:chOff x="0" y="0"/>
            <a:chExt cx="192" cy="208"/>
          </a:xfrm>
        </p:grpSpPr>
        <p:sp>
          <p:nvSpPr>
            <p:cNvPr id="146611" name="Oval 202"/>
            <p:cNvSpPr>
              <a:spLocks/>
            </p:cNvSpPr>
            <p:nvPr/>
          </p:nvSpPr>
          <p:spPr bwMode="auto">
            <a:xfrm>
              <a:off x="0" y="8"/>
              <a:ext cx="192" cy="19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2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6612" name="Rectangle 203"/>
            <p:cNvSpPr>
              <a:spLocks/>
            </p:cNvSpPr>
            <p:nvPr/>
          </p:nvSpPr>
          <p:spPr bwMode="auto">
            <a:xfrm flipH="1">
              <a:off x="19" y="0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>
                  <a:solidFill>
                    <a:srgbClr val="000020"/>
                  </a:solidFill>
                  <a:latin typeface="Times New Roman Bold" pitchFamily="18" charset="0"/>
                  <a:cs typeface="Times New Roman Bold" pitchFamily="18" charset="0"/>
                  <a:sym typeface="Times New Roman Bold" pitchFamily="18" charset="0"/>
                </a:rPr>
                <a:t>7</a:t>
              </a:r>
            </a:p>
          </p:txBody>
        </p:sp>
      </p:grpSp>
      <p:sp>
        <p:nvSpPr>
          <p:cNvPr id="146574" name="Rectangle 205"/>
          <p:cNvSpPr>
            <a:spLocks/>
          </p:cNvSpPr>
          <p:nvPr/>
        </p:nvSpPr>
        <p:spPr bwMode="auto">
          <a:xfrm>
            <a:off x="7604125" y="4121150"/>
            <a:ext cx="114458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dirty="0">
                <a:solidFill>
                  <a:srgbClr val="000020"/>
                </a:solidFill>
                <a:latin typeface="Times New Roman Bold" pitchFamily="18" charset="0"/>
                <a:cs typeface="Times New Roman Bold" pitchFamily="18" charset="0"/>
                <a:sym typeface="Times New Roman Bold" pitchFamily="18" charset="0"/>
              </a:rPr>
              <a:t>Heuristics</a:t>
            </a:r>
          </a:p>
        </p:txBody>
      </p:sp>
      <p:sp>
        <p:nvSpPr>
          <p:cNvPr id="146575" name="Rectangle 206"/>
          <p:cNvSpPr>
            <a:spLocks/>
          </p:cNvSpPr>
          <p:nvPr/>
        </p:nvSpPr>
        <p:spPr bwMode="auto">
          <a:xfrm>
            <a:off x="8816975" y="3851275"/>
            <a:ext cx="238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rgbClr val="C000C0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9</a:t>
            </a:r>
          </a:p>
        </p:txBody>
      </p:sp>
      <p:sp>
        <p:nvSpPr>
          <p:cNvPr id="146576" name="Rectangle 207"/>
          <p:cNvSpPr>
            <a:spLocks/>
          </p:cNvSpPr>
          <p:nvPr/>
        </p:nvSpPr>
        <p:spPr bwMode="auto">
          <a:xfrm>
            <a:off x="2743200" y="2286000"/>
            <a:ext cx="3492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146577" name="Rectangle 208"/>
          <p:cNvSpPr>
            <a:spLocks/>
          </p:cNvSpPr>
          <p:nvPr/>
        </p:nvSpPr>
        <p:spPr bwMode="auto">
          <a:xfrm>
            <a:off x="4572000" y="22860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46578" name="Rectangle 209"/>
          <p:cNvSpPr>
            <a:spLocks/>
          </p:cNvSpPr>
          <p:nvPr/>
        </p:nvSpPr>
        <p:spPr bwMode="auto">
          <a:xfrm>
            <a:off x="1905000" y="32766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17</a:t>
            </a:r>
          </a:p>
        </p:txBody>
      </p:sp>
      <p:sp>
        <p:nvSpPr>
          <p:cNvPr id="146579" name="Rectangle 210"/>
          <p:cNvSpPr>
            <a:spLocks/>
          </p:cNvSpPr>
          <p:nvPr/>
        </p:nvSpPr>
        <p:spPr bwMode="auto">
          <a:xfrm>
            <a:off x="3124200" y="3276600"/>
            <a:ext cx="3492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146580" name="Rectangle 211"/>
          <p:cNvSpPr>
            <a:spLocks/>
          </p:cNvSpPr>
          <p:nvPr/>
        </p:nvSpPr>
        <p:spPr bwMode="auto">
          <a:xfrm>
            <a:off x="4114800" y="32766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46581" name="Rectangle 212"/>
          <p:cNvSpPr>
            <a:spLocks/>
          </p:cNvSpPr>
          <p:nvPr/>
        </p:nvSpPr>
        <p:spPr bwMode="auto">
          <a:xfrm>
            <a:off x="5334000" y="32766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6582" name="Rectangle 213"/>
          <p:cNvSpPr>
            <a:spLocks/>
          </p:cNvSpPr>
          <p:nvPr/>
        </p:nvSpPr>
        <p:spPr bwMode="auto">
          <a:xfrm>
            <a:off x="12192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20</a:t>
            </a:r>
          </a:p>
        </p:txBody>
      </p:sp>
      <p:sp>
        <p:nvSpPr>
          <p:cNvPr id="146583" name="Rectangle 214"/>
          <p:cNvSpPr>
            <a:spLocks/>
          </p:cNvSpPr>
          <p:nvPr/>
        </p:nvSpPr>
        <p:spPr bwMode="auto">
          <a:xfrm>
            <a:off x="17526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21</a:t>
            </a:r>
          </a:p>
        </p:txBody>
      </p:sp>
      <p:sp>
        <p:nvSpPr>
          <p:cNvPr id="146584" name="Rectangle 215"/>
          <p:cNvSpPr>
            <a:spLocks/>
          </p:cNvSpPr>
          <p:nvPr/>
        </p:nvSpPr>
        <p:spPr bwMode="auto">
          <a:xfrm>
            <a:off x="34290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6585" name="Rectangle 216"/>
          <p:cNvSpPr>
            <a:spLocks/>
          </p:cNvSpPr>
          <p:nvPr/>
        </p:nvSpPr>
        <p:spPr bwMode="auto">
          <a:xfrm>
            <a:off x="4191000" y="4267200"/>
            <a:ext cx="3492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11</a:t>
            </a:r>
          </a:p>
        </p:txBody>
      </p:sp>
      <p:sp>
        <p:nvSpPr>
          <p:cNvPr id="146586" name="Rectangle 217"/>
          <p:cNvSpPr>
            <a:spLocks/>
          </p:cNvSpPr>
          <p:nvPr/>
        </p:nvSpPr>
        <p:spPr bwMode="auto">
          <a:xfrm>
            <a:off x="47244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12</a:t>
            </a:r>
          </a:p>
        </p:txBody>
      </p:sp>
      <p:sp>
        <p:nvSpPr>
          <p:cNvPr id="146587" name="Rectangle 218"/>
          <p:cNvSpPr>
            <a:spLocks/>
          </p:cNvSpPr>
          <p:nvPr/>
        </p:nvSpPr>
        <p:spPr bwMode="auto">
          <a:xfrm>
            <a:off x="57150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18</a:t>
            </a:r>
          </a:p>
        </p:txBody>
      </p:sp>
      <p:sp>
        <p:nvSpPr>
          <p:cNvPr id="146588" name="Rectangle 219"/>
          <p:cNvSpPr>
            <a:spLocks/>
          </p:cNvSpPr>
          <p:nvPr/>
        </p:nvSpPr>
        <p:spPr bwMode="auto">
          <a:xfrm>
            <a:off x="61722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22</a:t>
            </a:r>
          </a:p>
        </p:txBody>
      </p:sp>
      <p:sp>
        <p:nvSpPr>
          <p:cNvPr id="146589" name="Rectangle 220"/>
          <p:cNvSpPr>
            <a:spLocks/>
          </p:cNvSpPr>
          <p:nvPr/>
        </p:nvSpPr>
        <p:spPr bwMode="auto">
          <a:xfrm>
            <a:off x="379413" y="5257800"/>
            <a:ext cx="35877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24</a:t>
            </a:r>
          </a:p>
        </p:txBody>
      </p:sp>
      <p:sp>
        <p:nvSpPr>
          <p:cNvPr id="146590" name="Rectangle 221"/>
          <p:cNvSpPr>
            <a:spLocks/>
          </p:cNvSpPr>
          <p:nvPr/>
        </p:nvSpPr>
        <p:spPr bwMode="auto">
          <a:xfrm>
            <a:off x="762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24</a:t>
            </a:r>
          </a:p>
        </p:txBody>
      </p:sp>
      <p:sp>
        <p:nvSpPr>
          <p:cNvPr id="146591" name="Rectangle 222"/>
          <p:cNvSpPr>
            <a:spLocks/>
          </p:cNvSpPr>
          <p:nvPr/>
        </p:nvSpPr>
        <p:spPr bwMode="auto">
          <a:xfrm>
            <a:off x="12192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29</a:t>
            </a:r>
          </a:p>
        </p:txBody>
      </p:sp>
      <p:sp>
        <p:nvSpPr>
          <p:cNvPr id="146592" name="Rectangle 223"/>
          <p:cNvSpPr>
            <a:spLocks/>
          </p:cNvSpPr>
          <p:nvPr/>
        </p:nvSpPr>
        <p:spPr bwMode="auto">
          <a:xfrm>
            <a:off x="16002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23</a:t>
            </a:r>
          </a:p>
        </p:txBody>
      </p:sp>
      <p:sp>
        <p:nvSpPr>
          <p:cNvPr id="146593" name="Rectangle 224"/>
          <p:cNvSpPr>
            <a:spLocks/>
          </p:cNvSpPr>
          <p:nvPr/>
        </p:nvSpPr>
        <p:spPr bwMode="auto">
          <a:xfrm>
            <a:off x="20574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18</a:t>
            </a:r>
          </a:p>
        </p:txBody>
      </p:sp>
      <p:sp>
        <p:nvSpPr>
          <p:cNvPr id="146594" name="Rectangle 225"/>
          <p:cNvSpPr>
            <a:spLocks/>
          </p:cNvSpPr>
          <p:nvPr/>
        </p:nvSpPr>
        <p:spPr bwMode="auto">
          <a:xfrm>
            <a:off x="2667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19</a:t>
            </a:r>
          </a:p>
        </p:txBody>
      </p:sp>
      <p:sp>
        <p:nvSpPr>
          <p:cNvPr id="146595" name="Rectangle 226"/>
          <p:cNvSpPr>
            <a:spLocks/>
          </p:cNvSpPr>
          <p:nvPr/>
        </p:nvSpPr>
        <p:spPr bwMode="auto">
          <a:xfrm>
            <a:off x="31242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18</a:t>
            </a:r>
          </a:p>
        </p:txBody>
      </p:sp>
      <p:sp>
        <p:nvSpPr>
          <p:cNvPr id="146596" name="Rectangle 227"/>
          <p:cNvSpPr>
            <a:spLocks/>
          </p:cNvSpPr>
          <p:nvPr/>
        </p:nvSpPr>
        <p:spPr bwMode="auto">
          <a:xfrm>
            <a:off x="35814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16</a:t>
            </a:r>
          </a:p>
        </p:txBody>
      </p:sp>
      <p:sp>
        <p:nvSpPr>
          <p:cNvPr id="146597" name="Rectangle 228"/>
          <p:cNvSpPr>
            <a:spLocks/>
          </p:cNvSpPr>
          <p:nvPr/>
        </p:nvSpPr>
        <p:spPr bwMode="auto">
          <a:xfrm>
            <a:off x="39624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6598" name="Rectangle 229"/>
          <p:cNvSpPr>
            <a:spLocks/>
          </p:cNvSpPr>
          <p:nvPr/>
        </p:nvSpPr>
        <p:spPr bwMode="auto">
          <a:xfrm>
            <a:off x="44196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6599" name="Rectangle 230"/>
          <p:cNvSpPr>
            <a:spLocks/>
          </p:cNvSpPr>
          <p:nvPr/>
        </p:nvSpPr>
        <p:spPr bwMode="auto">
          <a:xfrm>
            <a:off x="4800600" y="5821363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14</a:t>
            </a:r>
          </a:p>
        </p:txBody>
      </p:sp>
      <p:sp>
        <p:nvSpPr>
          <p:cNvPr id="146600" name="Rectangle 231"/>
          <p:cNvSpPr>
            <a:spLocks/>
          </p:cNvSpPr>
          <p:nvPr/>
        </p:nvSpPr>
        <p:spPr bwMode="auto">
          <a:xfrm>
            <a:off x="5715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25</a:t>
            </a:r>
          </a:p>
        </p:txBody>
      </p:sp>
      <p:sp>
        <p:nvSpPr>
          <p:cNvPr id="146601" name="Rectangle 232"/>
          <p:cNvSpPr>
            <a:spLocks/>
          </p:cNvSpPr>
          <p:nvPr/>
        </p:nvSpPr>
        <p:spPr bwMode="auto">
          <a:xfrm>
            <a:off x="6399213" y="5257800"/>
            <a:ext cx="35877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31</a:t>
            </a:r>
          </a:p>
        </p:txBody>
      </p:sp>
      <p:sp>
        <p:nvSpPr>
          <p:cNvPr id="146602" name="Rectangle 233"/>
          <p:cNvSpPr>
            <a:spLocks/>
          </p:cNvSpPr>
          <p:nvPr/>
        </p:nvSpPr>
        <p:spPr bwMode="auto">
          <a:xfrm>
            <a:off x="6858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25</a:t>
            </a:r>
          </a:p>
        </p:txBody>
      </p:sp>
      <p:sp>
        <p:nvSpPr>
          <p:cNvPr id="146603" name="Rectangle 234"/>
          <p:cNvSpPr>
            <a:spLocks/>
          </p:cNvSpPr>
          <p:nvPr/>
        </p:nvSpPr>
        <p:spPr bwMode="auto">
          <a:xfrm>
            <a:off x="51816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13</a:t>
            </a:r>
          </a:p>
        </p:txBody>
      </p:sp>
      <p:sp>
        <p:nvSpPr>
          <p:cNvPr id="146604" name="Rectangle 235"/>
          <p:cNvSpPr>
            <a:spLocks/>
          </p:cNvSpPr>
          <p:nvPr/>
        </p:nvSpPr>
        <p:spPr bwMode="auto">
          <a:xfrm>
            <a:off x="7696200" y="4495800"/>
            <a:ext cx="61753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f-cost</a:t>
            </a:r>
          </a:p>
        </p:txBody>
      </p:sp>
      <p:sp>
        <p:nvSpPr>
          <p:cNvPr id="146605" name="Rectangle 236"/>
          <p:cNvSpPr>
            <a:spLocks/>
          </p:cNvSpPr>
          <p:nvPr/>
        </p:nvSpPr>
        <p:spPr bwMode="auto">
          <a:xfrm>
            <a:off x="8756650" y="4495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146606" name="Rectangle 237"/>
          <p:cNvSpPr>
            <a:spLocks/>
          </p:cNvSpPr>
          <p:nvPr/>
        </p:nvSpPr>
        <p:spPr bwMode="auto">
          <a:xfrm>
            <a:off x="6096000" y="52578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21</a:t>
            </a:r>
          </a:p>
        </p:txBody>
      </p:sp>
      <p:sp>
        <p:nvSpPr>
          <p:cNvPr id="146607" name="Rectangle 238"/>
          <p:cNvSpPr>
            <a:spLocks/>
          </p:cNvSpPr>
          <p:nvPr/>
        </p:nvSpPr>
        <p:spPr bwMode="auto">
          <a:xfrm>
            <a:off x="2514600" y="4267200"/>
            <a:ext cx="357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Times New Roman" pitchFamily="18" charset="0"/>
              </a:rPr>
              <a:t>14</a:t>
            </a:r>
          </a:p>
        </p:txBody>
      </p:sp>
      <p:sp>
        <p:nvSpPr>
          <p:cNvPr id="146608" name="Oval 239"/>
          <p:cNvSpPr>
            <a:spLocks/>
          </p:cNvSpPr>
          <p:nvPr/>
        </p:nvSpPr>
        <p:spPr bwMode="auto">
          <a:xfrm rot="-1319999">
            <a:off x="2879725" y="1308100"/>
            <a:ext cx="2684463" cy="4802188"/>
          </a:xfrm>
          <a:prstGeom prst="ellipse">
            <a:avLst/>
          </a:prstGeom>
          <a:gradFill rotWithShape="0">
            <a:gsLst>
              <a:gs pos="0">
                <a:srgbClr val="C000C0">
                  <a:alpha val="10001"/>
                </a:srgbClr>
              </a:gs>
              <a:gs pos="100000">
                <a:srgbClr val="590059">
                  <a:alpha val="10001"/>
                </a:srgbClr>
              </a:gs>
            </a:gsLst>
            <a:lin ang="408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609" name="Oval 240"/>
          <p:cNvSpPr>
            <a:spLocks/>
          </p:cNvSpPr>
          <p:nvPr/>
        </p:nvSpPr>
        <p:spPr bwMode="auto">
          <a:xfrm>
            <a:off x="7696200" y="4953000"/>
            <a:ext cx="1447800" cy="685800"/>
          </a:xfrm>
          <a:prstGeom prst="ellipse">
            <a:avLst/>
          </a:prstGeom>
          <a:gradFill rotWithShape="0">
            <a:gsLst>
              <a:gs pos="0">
                <a:srgbClr val="C000C0">
                  <a:alpha val="10001"/>
                </a:srgbClr>
              </a:gs>
              <a:gs pos="100000">
                <a:srgbClr val="590059">
                  <a:alpha val="10001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6610" name="Rectangle 241"/>
          <p:cNvSpPr>
            <a:spLocks/>
          </p:cNvSpPr>
          <p:nvPr/>
        </p:nvSpPr>
        <p:spPr bwMode="auto">
          <a:xfrm>
            <a:off x="7994650" y="5127625"/>
            <a:ext cx="82073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Contour</a:t>
            </a:r>
          </a:p>
        </p:txBody>
      </p:sp>
    </p:spTree>
    <p:extLst>
      <p:ext uri="{BB962C8B-B14F-4D97-AF65-F5344CB8AC3E}">
        <p14:creationId xmlns:p14="http://schemas.microsoft.com/office/powerpoint/2010/main" val="3868707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19487</TotalTime>
  <Words>7618</Words>
  <Application>Microsoft Office PowerPoint</Application>
  <PresentationFormat>On-screen Show (4:3)</PresentationFormat>
  <Paragraphs>2268</Paragraphs>
  <Slides>153</Slides>
  <Notes>91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153</vt:i4>
      </vt:variant>
    </vt:vector>
  </HeadingPairs>
  <TitlesOfParts>
    <vt:vector size="167" baseType="lpstr">
      <vt:lpstr>Arial</vt:lpstr>
      <vt:lpstr>Arial Italic</vt:lpstr>
      <vt:lpstr>Calibri</vt:lpstr>
      <vt:lpstr>Courier</vt:lpstr>
      <vt:lpstr>Franklin Gothic Book</vt:lpstr>
      <vt:lpstr>Symbol</vt:lpstr>
      <vt:lpstr>Tahoma</vt:lpstr>
      <vt:lpstr>Times New Roman</vt:lpstr>
      <vt:lpstr>Times New Roman Bold</vt:lpstr>
      <vt:lpstr>Wingdings</vt:lpstr>
      <vt:lpstr>ヒラギノ角ゴ ProN W3</vt:lpstr>
      <vt:lpstr>Office Theme</vt:lpstr>
      <vt:lpstr>Bitmap Image</vt:lpstr>
      <vt:lpstr>Equation</vt:lpstr>
      <vt:lpstr>Search</vt:lpstr>
      <vt:lpstr>Search</vt:lpstr>
      <vt:lpstr>Search problem components</vt:lpstr>
      <vt:lpstr>Example: Romania</vt:lpstr>
      <vt:lpstr>State space</vt:lpstr>
      <vt:lpstr>Example: Vacuum world</vt:lpstr>
      <vt:lpstr>Vacuum world state space graph</vt:lpstr>
      <vt:lpstr>Example: The 8-puzzle</vt:lpstr>
      <vt:lpstr>Example: Robot motion planning</vt:lpstr>
      <vt:lpstr>Search</vt:lpstr>
      <vt:lpstr>Tree Search</vt:lpstr>
      <vt:lpstr>Search tree</vt:lpstr>
      <vt:lpstr>Tree Search Algorithm Outline</vt:lpstr>
      <vt:lpstr>Tree search example</vt:lpstr>
      <vt:lpstr>Tree search example</vt:lpstr>
      <vt:lpstr>Tree search example</vt:lpstr>
      <vt:lpstr>Search strategies</vt:lpstr>
      <vt:lpstr>Uninformed search strategies</vt:lpstr>
      <vt:lpstr>Breadth-first search</vt:lpstr>
      <vt:lpstr>Breadth-first search</vt:lpstr>
      <vt:lpstr>Breadth-first search</vt:lpstr>
      <vt:lpstr>Breadth-first search</vt:lpstr>
      <vt:lpstr>Breadth-first search</vt:lpstr>
      <vt:lpstr>Properties of breadth-first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Properties of depth-first search</vt:lpstr>
      <vt:lpstr>Iterative deepening search</vt:lpstr>
      <vt:lpstr>Iterative deepening search</vt:lpstr>
      <vt:lpstr>Iterative deepening search</vt:lpstr>
      <vt:lpstr>Iterative deepening search</vt:lpstr>
      <vt:lpstr>Iterative deepening search</vt:lpstr>
      <vt:lpstr>Example IDS</vt:lpstr>
      <vt:lpstr>Bidirectional Search</vt:lpstr>
      <vt:lpstr>Bi-Directional Search</vt:lpstr>
      <vt:lpstr>Properties of iterative deepening search</vt:lpstr>
      <vt:lpstr>Uniform-cost search</vt:lpstr>
      <vt:lpstr>Uniform-Cost -First</vt:lpstr>
      <vt:lpstr>Uniform-Cost Snapshot</vt:lpstr>
      <vt:lpstr>Uniform Cost Fringe Trace</vt:lpstr>
      <vt:lpstr>Uniform Cost Search: Evaluation</vt:lpstr>
      <vt:lpstr>Breadth-First vs. Uniform-Cost</vt:lpstr>
      <vt:lpstr>Informed search</vt:lpstr>
      <vt:lpstr>Heuristic function</vt:lpstr>
      <vt:lpstr>Heuristic for the Romania problem</vt:lpstr>
      <vt:lpstr>Greedy best-first search</vt:lpstr>
      <vt:lpstr>Greedy Search</vt:lpstr>
      <vt:lpstr>Greedy Search: Tree Search</vt:lpstr>
      <vt:lpstr>Greedy Search: Tree Search</vt:lpstr>
      <vt:lpstr>Greedy Search: Tree Search</vt:lpstr>
      <vt:lpstr>Greedy Search: Tree Search</vt:lpstr>
      <vt:lpstr>Greedy Search: Tree Search</vt:lpstr>
      <vt:lpstr>Greedy Best-First Search: 8-Puzzle Example</vt:lpstr>
      <vt:lpstr>Greedy best-first search example</vt:lpstr>
      <vt:lpstr>Greedy best-first search example</vt:lpstr>
      <vt:lpstr>Greedy best-first search example</vt:lpstr>
      <vt:lpstr>Greedy best-first search example</vt:lpstr>
      <vt:lpstr>Properties of greedy best-first search</vt:lpstr>
      <vt:lpstr>Properties of greedy best-first search</vt:lpstr>
      <vt:lpstr>Properties of greedy best-first search</vt:lpstr>
      <vt:lpstr>How can we fix the greedy problem?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Search: Another example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h not admissible !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Tree Search</vt:lpstr>
      <vt:lpstr>A* Search: Tree Search</vt:lpstr>
      <vt:lpstr>8-Puzzle Example: A* Search</vt:lpstr>
      <vt:lpstr>A* Search: Analysis</vt:lpstr>
      <vt:lpstr>A* Properties</vt:lpstr>
      <vt:lpstr>A* Snapshot with Contour f=11</vt:lpstr>
      <vt:lpstr>A* Snapshot with Contour f=13</vt:lpstr>
      <vt:lpstr>Admissible heuristics</vt:lpstr>
      <vt:lpstr>Optimality of A*</vt:lpstr>
      <vt:lpstr>Optimality of A*</vt:lpstr>
      <vt:lpstr>Properties of A*</vt:lpstr>
      <vt:lpstr>Designing heuristic functions</vt:lpstr>
      <vt:lpstr>Heuristics from relaxed problems</vt:lpstr>
      <vt:lpstr>Heuristics from subproblems</vt:lpstr>
      <vt:lpstr>Dominance</vt:lpstr>
      <vt:lpstr>Dominance</vt:lpstr>
      <vt:lpstr>Combining heuristics</vt:lpstr>
      <vt:lpstr>Weighted A* search</vt:lpstr>
      <vt:lpstr>Memory-bounded search</vt:lpstr>
      <vt:lpstr>Uninformed search strategies</vt:lpstr>
      <vt:lpstr>All search strategies</vt:lpstr>
      <vt:lpstr>PowerPoint Presentation</vt:lpstr>
      <vt:lpstr>Local Search</vt:lpstr>
      <vt:lpstr>Local search algorithms</vt:lpstr>
      <vt:lpstr>Example: Traveling salesman problem</vt:lpstr>
      <vt:lpstr>Example: n-queens problem</vt:lpstr>
      <vt:lpstr>Local  Search</vt:lpstr>
      <vt:lpstr>Hill-climbing (greedy) search</vt:lpstr>
      <vt:lpstr>Example: n-queens problem</vt:lpstr>
      <vt:lpstr>Example: n-queens problem</vt:lpstr>
      <vt:lpstr>Example: Traveling Salesman Problem</vt:lpstr>
      <vt:lpstr>Hill-climbing (greedy) search</vt:lpstr>
      <vt:lpstr>8 Queens  Min-Conflicts Heuristic</vt:lpstr>
      <vt:lpstr>The state space “landscape”</vt:lpstr>
      <vt:lpstr>Hill-climbing search</vt:lpstr>
      <vt:lpstr>Local beam search</vt:lpstr>
      <vt:lpstr>Simulated Annealing</vt:lpstr>
      <vt:lpstr>Simulated annealing search</vt:lpstr>
      <vt:lpstr>Local search for CSPs/Coming Soon!</vt:lpstr>
      <vt:lpstr>Genetic Algorithms</vt:lpstr>
      <vt:lpstr>High-level  Algorithm</vt:lpstr>
      <vt:lpstr>Stochastic Operators</vt:lpstr>
      <vt:lpstr>PowerPoint Presentation</vt:lpstr>
      <vt:lpstr>PowerPoint Presentation</vt:lpstr>
      <vt:lpstr>Genetic algorithms</vt:lpstr>
      <vt:lpstr>Example: The Knapsack Problem</vt:lpstr>
      <vt:lpstr>GA Example: The Knapsack Problem</vt:lpstr>
      <vt:lpstr>Example: The Knapsack Problem</vt:lpstr>
      <vt:lpstr>Knapsack Example Solution 1</vt:lpstr>
      <vt:lpstr>Knapsack Example Solution 2</vt:lpstr>
      <vt:lpstr>Knapsack Example Solution 3</vt:lpstr>
      <vt:lpstr>Knapsack Example</vt:lpstr>
      <vt:lpstr>Knapsack Example</vt:lpstr>
      <vt:lpstr>Knapsack Example</vt:lpstr>
      <vt:lpstr>Knapsack Example</vt:lpstr>
      <vt:lpstr>Genetic algorithms</vt:lpstr>
      <vt:lpstr>Genetic algorithms</vt:lpstr>
      <vt:lpstr>Genetic algorithms</vt:lpstr>
      <vt:lpstr> </vt:lpstr>
      <vt:lpstr>Summary</vt:lpstr>
      <vt:lpstr>Local Search 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problems by searching</dc:title>
  <dc:creator>Min-Yen Kan</dc:creator>
  <cp:lastModifiedBy>Adnan Yahya</cp:lastModifiedBy>
  <cp:revision>251</cp:revision>
  <dcterms:created xsi:type="dcterms:W3CDTF">2003-12-17T02:58:58Z</dcterms:created>
  <dcterms:modified xsi:type="dcterms:W3CDTF">2021-03-21T09:23:03Z</dcterms:modified>
</cp:coreProperties>
</file>