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57" r:id="rId3"/>
    <p:sldId id="260" r:id="rId4"/>
    <p:sldId id="258" r:id="rId5"/>
    <p:sldId id="262"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0" r:id="rId26"/>
    <p:sldId id="282" r:id="rId27"/>
    <p:sldId id="283" r:id="rId28"/>
    <p:sldId id="284" r:id="rId29"/>
    <p:sldId id="290" r:id="rId30"/>
    <p:sldId id="291" r:id="rId31"/>
    <p:sldId id="289" r:id="rId32"/>
    <p:sldId id="292" r:id="rId33"/>
    <p:sldId id="293" r:id="rId34"/>
    <p:sldId id="295" r:id="rId35"/>
    <p:sldId id="294" r:id="rId36"/>
    <p:sldId id="311" r:id="rId37"/>
    <p:sldId id="296" r:id="rId38"/>
    <p:sldId id="298" r:id="rId39"/>
    <p:sldId id="299" r:id="rId40"/>
    <p:sldId id="300" r:id="rId41"/>
    <p:sldId id="301" r:id="rId42"/>
    <p:sldId id="302" r:id="rId43"/>
    <p:sldId id="303" r:id="rId44"/>
    <p:sldId id="304" r:id="rId45"/>
    <p:sldId id="305" r:id="rId46"/>
    <p:sldId id="306" r:id="rId47"/>
    <p:sldId id="307" r:id="rId48"/>
    <p:sldId id="308" r:id="rId49"/>
    <p:sldId id="310" r:id="rId50"/>
    <p:sldId id="312" r:id="rId51"/>
    <p:sldId id="313" r:id="rId52"/>
    <p:sldId id="314" r:id="rId53"/>
    <p:sldId id="315" r:id="rId54"/>
    <p:sldId id="316" r:id="rId55"/>
    <p:sldId id="309" r:id="rId56"/>
    <p:sldId id="317" r:id="rId57"/>
    <p:sldId id="31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35"/>
    <p:restoredTop sz="92197"/>
  </p:normalViewPr>
  <p:slideViewPr>
    <p:cSldViewPr snapToGrid="0" snapToObjects="1">
      <p:cViewPr>
        <p:scale>
          <a:sx n="71" d="100"/>
          <a:sy n="71" d="100"/>
        </p:scale>
        <p:origin x="93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198F-D859-574F-BD48-BF8C72A6B583}" type="datetimeFigureOut">
              <a:rPr lang="en-US" smtClean="0"/>
              <a:t>11/15/21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77B70-9071-354C-99AC-014EA10C17F4}" type="slidenum">
              <a:rPr lang="en-US" smtClean="0"/>
              <a:t>‹#›</a:t>
            </a:fld>
            <a:endParaRPr lang="en-US" dirty="0"/>
          </a:p>
        </p:txBody>
      </p:sp>
    </p:spTree>
    <p:extLst>
      <p:ext uri="{BB962C8B-B14F-4D97-AF65-F5344CB8AC3E}">
        <p14:creationId xmlns:p14="http://schemas.microsoft.com/office/powerpoint/2010/main" val="424778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primary nutritional implications are weight loss and subsequent development of nutrient deficiencies that can result from an inadequate dietary intake. </a:t>
            </a:r>
            <a:endParaRPr lang="en-US" dirty="0"/>
          </a:p>
          <a:p>
            <a:endParaRPr lang="en-US" dirty="0"/>
          </a:p>
        </p:txBody>
      </p:sp>
      <p:sp>
        <p:nvSpPr>
          <p:cNvPr id="4" name="Slide Number Placeholder 3"/>
          <p:cNvSpPr>
            <a:spLocks noGrp="1"/>
          </p:cNvSpPr>
          <p:nvPr>
            <p:ph type="sldNum" sz="quarter" idx="5"/>
          </p:nvPr>
        </p:nvSpPr>
        <p:spPr/>
        <p:txBody>
          <a:bodyPr/>
          <a:lstStyle/>
          <a:p>
            <a:fld id="{4BD77B70-9071-354C-99AC-014EA10C17F4}" type="slidenum">
              <a:rPr lang="en-US" smtClean="0"/>
              <a:t>28</a:t>
            </a:fld>
            <a:endParaRPr lang="en-US" dirty="0"/>
          </a:p>
        </p:txBody>
      </p:sp>
    </p:spTree>
    <p:extLst>
      <p:ext uri="{BB962C8B-B14F-4D97-AF65-F5344CB8AC3E}">
        <p14:creationId xmlns:p14="http://schemas.microsoft.com/office/powerpoint/2010/main" val="273849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Dry, starchy foods such as toast, crackers, and pretzels may help to reduce nausea, whereas fatty or spicy foods and foods with strong odors may worsen symptoms </a:t>
            </a:r>
          </a:p>
          <a:p>
            <a:endParaRPr lang="en-US" dirty="0"/>
          </a:p>
        </p:txBody>
      </p:sp>
      <p:sp>
        <p:nvSpPr>
          <p:cNvPr id="4" name="Slide Number Placeholder 3"/>
          <p:cNvSpPr>
            <a:spLocks noGrp="1"/>
          </p:cNvSpPr>
          <p:nvPr>
            <p:ph type="sldNum" sz="quarter" idx="5"/>
          </p:nvPr>
        </p:nvSpPr>
        <p:spPr/>
        <p:txBody>
          <a:bodyPr/>
          <a:lstStyle/>
          <a:p>
            <a:fld id="{4BD77B70-9071-354C-99AC-014EA10C17F4}" type="slidenum">
              <a:rPr lang="en-US" smtClean="0"/>
              <a:t>34</a:t>
            </a:fld>
            <a:endParaRPr lang="en-US" dirty="0"/>
          </a:p>
        </p:txBody>
      </p:sp>
    </p:spTree>
    <p:extLst>
      <p:ext uri="{BB962C8B-B14F-4D97-AF65-F5344CB8AC3E}">
        <p14:creationId xmlns:p14="http://schemas.microsoft.com/office/powerpoint/2010/main" val="3248219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normal conditions, the gastric mucosa is well protected against injury. The production of mucus provides a barrier that prevents damage to the cells, and their high turnover rate allows for efficient recovery from injury. </a:t>
            </a:r>
            <a:endParaRPr lang="en-US" dirty="0"/>
          </a:p>
          <a:p>
            <a:endParaRPr lang="en-US" dirty="0"/>
          </a:p>
        </p:txBody>
      </p:sp>
      <p:sp>
        <p:nvSpPr>
          <p:cNvPr id="4" name="Slide Number Placeholder 3"/>
          <p:cNvSpPr>
            <a:spLocks noGrp="1"/>
          </p:cNvSpPr>
          <p:nvPr>
            <p:ph type="sldNum" sz="quarter" idx="5"/>
          </p:nvPr>
        </p:nvSpPr>
        <p:spPr/>
        <p:txBody>
          <a:bodyPr/>
          <a:lstStyle/>
          <a:p>
            <a:fld id="{4BD77B70-9071-354C-99AC-014EA10C17F4}" type="slidenum">
              <a:rPr lang="en-US" smtClean="0"/>
              <a:t>39</a:t>
            </a:fld>
            <a:endParaRPr lang="en-US" dirty="0"/>
          </a:p>
        </p:txBody>
      </p:sp>
    </p:spTree>
    <p:extLst>
      <p:ext uri="{BB962C8B-B14F-4D97-AF65-F5344CB8AC3E}">
        <p14:creationId xmlns:p14="http://schemas.microsoft.com/office/powerpoint/2010/main" val="259304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Fe+3 becomes Fe+2 by acid /Fe+2 more readily absorbed</a:t>
            </a:r>
          </a:p>
        </p:txBody>
      </p:sp>
      <p:sp>
        <p:nvSpPr>
          <p:cNvPr id="4" name="Slide Number Placeholder 3"/>
          <p:cNvSpPr>
            <a:spLocks noGrp="1"/>
          </p:cNvSpPr>
          <p:nvPr>
            <p:ph type="sldNum" sz="quarter" idx="5"/>
          </p:nvPr>
        </p:nvSpPr>
        <p:spPr/>
        <p:txBody>
          <a:bodyPr/>
          <a:lstStyle/>
          <a:p>
            <a:fld id="{4BD77B70-9071-354C-99AC-014EA10C17F4}" type="slidenum">
              <a:rPr lang="en-US" smtClean="0"/>
              <a:t>49</a:t>
            </a:fld>
            <a:endParaRPr lang="en-US" dirty="0"/>
          </a:p>
        </p:txBody>
      </p:sp>
    </p:spTree>
    <p:extLst>
      <p:ext uri="{BB962C8B-B14F-4D97-AF65-F5344CB8AC3E}">
        <p14:creationId xmlns:p14="http://schemas.microsoft.com/office/powerpoint/2010/main" val="104021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Low protein and albumin may be reduced as a response to an active inflammatory process. During inflammation, the synthesis rate of albumin is reduced. Long-term </a:t>
            </a:r>
            <a:r>
              <a:rPr lang="en-US" sz="1200" kern="1200" dirty="0" err="1">
                <a:solidFill>
                  <a:schemeClr val="tx1"/>
                </a:solidFill>
                <a:effectLst/>
                <a:latin typeface="+mn-lt"/>
                <a:ea typeface="+mn-ea"/>
                <a:cs typeface="+mn-cs"/>
              </a:rPr>
              <a:t>inad</a:t>
            </a:r>
            <a:r>
              <a:rPr lang="en-US" sz="1200" kern="1200" dirty="0">
                <a:solidFill>
                  <a:schemeClr val="tx1"/>
                </a:solidFill>
                <a:effectLst/>
                <a:latin typeface="+mn-lt"/>
                <a:ea typeface="+mn-ea"/>
                <a:cs typeface="+mn-cs"/>
              </a:rPr>
              <a:t>- equate oral intake (as evidenced by her history, weight loss, and pain associated with her diagnosis) may have also impacted her albumin levels. </a:t>
            </a:r>
            <a:endParaRPr lang="en-US" dirty="0"/>
          </a:p>
          <a:p>
            <a:r>
              <a:rPr lang="en-US" sz="1200" kern="1200" dirty="0">
                <a:solidFill>
                  <a:schemeClr val="tx1"/>
                </a:solidFill>
                <a:effectLst/>
                <a:latin typeface="+mn-lt"/>
                <a:ea typeface="+mn-ea"/>
                <a:cs typeface="+mn-cs"/>
              </a:rPr>
              <a:t>Hgb: 11.5 g/</a:t>
            </a:r>
            <a:r>
              <a:rPr lang="en-US" sz="1200" kern="1200" dirty="0" err="1">
                <a:solidFill>
                  <a:schemeClr val="tx1"/>
                </a:solidFill>
                <a:effectLst/>
                <a:latin typeface="+mn-lt"/>
                <a:ea typeface="+mn-ea"/>
                <a:cs typeface="+mn-cs"/>
              </a:rPr>
              <a:t>dL</a:t>
            </a:r>
            <a:r>
              <a:rPr lang="en-US" sz="1200" kern="1200" dirty="0">
                <a:solidFill>
                  <a:schemeClr val="tx1"/>
                </a:solidFill>
                <a:effectLst/>
                <a:latin typeface="+mn-lt"/>
                <a:ea typeface="+mn-ea"/>
                <a:cs typeface="+mn-cs"/>
              </a:rPr>
              <a:t> (normal 12–15 g/</a:t>
            </a:r>
            <a:r>
              <a:rPr lang="en-US" sz="1200" kern="1200" dirty="0" err="1">
                <a:solidFill>
                  <a:schemeClr val="tx1"/>
                </a:solidFill>
                <a:effectLst/>
                <a:latin typeface="+mn-lt"/>
                <a:ea typeface="+mn-ea"/>
                <a:cs typeface="+mn-cs"/>
              </a:rPr>
              <a:t>dL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Hct</a:t>
            </a:r>
            <a:r>
              <a:rPr lang="en-US" sz="1200" kern="1200" dirty="0">
                <a:solidFill>
                  <a:schemeClr val="tx1"/>
                </a:solidFill>
                <a:effectLst/>
                <a:latin typeface="+mn-lt"/>
                <a:ea typeface="+mn-ea"/>
                <a:cs typeface="+mn-cs"/>
              </a:rPr>
              <a:t>: 36% (normal 37%–47%) </a:t>
            </a:r>
            <a:endParaRPr lang="en-US" dirty="0"/>
          </a:p>
          <a:p>
            <a:r>
              <a:rPr lang="en-US" sz="1200" kern="1200" dirty="0">
                <a:solidFill>
                  <a:schemeClr val="tx1"/>
                </a:solidFill>
                <a:effectLst/>
                <a:latin typeface="+mn-lt"/>
                <a:ea typeface="+mn-ea"/>
                <a:cs typeface="+mn-cs"/>
              </a:rPr>
              <a:t>Hgb and </a:t>
            </a:r>
            <a:r>
              <a:rPr lang="en-US" sz="1200" kern="1200" dirty="0" err="1">
                <a:solidFill>
                  <a:schemeClr val="tx1"/>
                </a:solidFill>
                <a:effectLst/>
                <a:latin typeface="+mn-lt"/>
                <a:ea typeface="+mn-ea"/>
                <a:cs typeface="+mn-cs"/>
              </a:rPr>
              <a:t>Hct</a:t>
            </a:r>
            <a:r>
              <a:rPr lang="en-US" sz="1200" kern="1200" dirty="0">
                <a:solidFill>
                  <a:schemeClr val="tx1"/>
                </a:solidFill>
                <a:effectLst/>
                <a:latin typeface="+mn-lt"/>
                <a:ea typeface="+mn-ea"/>
                <a:cs typeface="+mn-cs"/>
              </a:rPr>
              <a:t> are both below the normal range. Both would seem to indicate blood loss and/or anemia. </a:t>
            </a:r>
            <a:endParaRPr lang="en-US" dirty="0"/>
          </a:p>
          <a:p>
            <a:endParaRPr lang="en-US" dirty="0"/>
          </a:p>
        </p:txBody>
      </p:sp>
      <p:sp>
        <p:nvSpPr>
          <p:cNvPr id="4" name="Slide Number Placeholder 3"/>
          <p:cNvSpPr>
            <a:spLocks noGrp="1"/>
          </p:cNvSpPr>
          <p:nvPr>
            <p:ph type="sldNum" sz="quarter" idx="5"/>
          </p:nvPr>
        </p:nvSpPr>
        <p:spPr/>
        <p:txBody>
          <a:bodyPr/>
          <a:lstStyle/>
          <a:p>
            <a:fld id="{4BD77B70-9071-354C-99AC-014EA10C17F4}" type="slidenum">
              <a:rPr lang="en-US" smtClean="0"/>
              <a:t>57</a:t>
            </a:fld>
            <a:endParaRPr lang="en-US" dirty="0"/>
          </a:p>
        </p:txBody>
      </p:sp>
    </p:spTree>
    <p:extLst>
      <p:ext uri="{BB962C8B-B14F-4D97-AF65-F5344CB8AC3E}">
        <p14:creationId xmlns:p14="http://schemas.microsoft.com/office/powerpoint/2010/main" val="135258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38EF-75C3-6040-9A1A-F0E8124A3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E353D-2C4C-184A-82FC-DC375B58C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969F59-2567-AA44-B94A-D642E2BC2030}"/>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5" name="Footer Placeholder 4">
            <a:extLst>
              <a:ext uri="{FF2B5EF4-FFF2-40B4-BE49-F238E27FC236}">
                <a16:creationId xmlns:a16="http://schemas.microsoft.com/office/drawing/2014/main" id="{7B0449F8-A868-F148-A1AE-81FDB18179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DD02EC-FDF4-B640-A805-5E2094436873}"/>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39689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10A1-D172-864C-98E6-EB6B64E717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5BD468-9BDD-EC45-9B72-9E594F713C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C4DEB-D794-EC45-86B5-3E15F5023460}"/>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5" name="Footer Placeholder 4">
            <a:extLst>
              <a:ext uri="{FF2B5EF4-FFF2-40B4-BE49-F238E27FC236}">
                <a16:creationId xmlns:a16="http://schemas.microsoft.com/office/drawing/2014/main" id="{42C7DAF5-59F3-764F-98C5-BF73019620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C6B0BB-65B9-8743-9100-55D6F7B79CA6}"/>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230689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12596-29D8-D447-8ABB-ABBEC2688C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F19286-0DB0-204A-BF5D-E87D1FDAF7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2EFC9-5F9A-A649-88DE-9E49C124A705}"/>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5" name="Footer Placeholder 4">
            <a:extLst>
              <a:ext uri="{FF2B5EF4-FFF2-40B4-BE49-F238E27FC236}">
                <a16:creationId xmlns:a16="http://schemas.microsoft.com/office/drawing/2014/main" id="{45F06D9B-DF77-7541-8870-36F541F638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89726-FB1E-694F-AEF5-02055434BFB2}"/>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48407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4AA7-5191-7F46-A606-3572F4D61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015393-FD00-ED47-A772-01ADF9AE03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BA73-DCD6-8B4A-9174-0CF0C1C5DAEF}"/>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5" name="Footer Placeholder 4">
            <a:extLst>
              <a:ext uri="{FF2B5EF4-FFF2-40B4-BE49-F238E27FC236}">
                <a16:creationId xmlns:a16="http://schemas.microsoft.com/office/drawing/2014/main" id="{D2ACE8F0-53CB-8D40-A703-2E8F778D68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3B4035-4C35-FC47-998B-5065EFF9F9F3}"/>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201281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BB16-D8F8-7C40-8057-14C12A8A8E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8BCE6F-11FF-D047-87CD-5310FB6F3C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97D81B-E669-3B49-9C97-4ECC871CE292}"/>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5" name="Footer Placeholder 4">
            <a:extLst>
              <a:ext uri="{FF2B5EF4-FFF2-40B4-BE49-F238E27FC236}">
                <a16:creationId xmlns:a16="http://schemas.microsoft.com/office/drawing/2014/main" id="{A181DACD-4FFA-9D4B-B817-3F51E58F67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02BD89-21B8-E248-B008-5AC48E67E058}"/>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304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A5D9-E897-F14C-8260-B59FB06CD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E1594-1041-E742-836C-E44F514001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B10A7-3750-DD4A-9B77-AA7D725DF0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5908F-FCFD-E245-809A-682B7F12A845}"/>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6" name="Footer Placeholder 5">
            <a:extLst>
              <a:ext uri="{FF2B5EF4-FFF2-40B4-BE49-F238E27FC236}">
                <a16:creationId xmlns:a16="http://schemas.microsoft.com/office/drawing/2014/main" id="{350DBF3E-EFDB-8544-A784-0D9FB64F1B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445C5B-C66A-594E-A149-8339356A54E3}"/>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212301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1387-6659-0D47-89D2-AD769A2864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4BB957-436D-FF4E-91EC-B85D91B025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A87357-9458-0F4F-9C3D-70EB8F5A44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107665-C71B-9044-AC2A-D05154DB5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D57C36-09A0-164B-A4A5-B2B761B8E1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21E889-AF7C-7D4F-BD6A-53609D5B8B55}"/>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8" name="Footer Placeholder 7">
            <a:extLst>
              <a:ext uri="{FF2B5EF4-FFF2-40B4-BE49-F238E27FC236}">
                <a16:creationId xmlns:a16="http://schemas.microsoft.com/office/drawing/2014/main" id="{1AB8D41B-1740-3E40-BFEB-0126B412177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9BE700-312D-414F-B2C4-D674967D79BE}"/>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340448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8D9B-7EC5-CE4A-A7E3-0AD2DE42C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08870E-3AD8-4D46-90C8-415C64FCA78B}"/>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4" name="Footer Placeholder 3">
            <a:extLst>
              <a:ext uri="{FF2B5EF4-FFF2-40B4-BE49-F238E27FC236}">
                <a16:creationId xmlns:a16="http://schemas.microsoft.com/office/drawing/2014/main" id="{ED8183CD-C281-D84F-BD8D-C66F13A57B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0197C5-60DF-6140-B9EE-BAFADE8846D5}"/>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372881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0AF9A5-BAC0-6042-BF6B-22D9172FF521}"/>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3" name="Footer Placeholder 2">
            <a:extLst>
              <a:ext uri="{FF2B5EF4-FFF2-40B4-BE49-F238E27FC236}">
                <a16:creationId xmlns:a16="http://schemas.microsoft.com/office/drawing/2014/main" id="{057AB822-A6E8-DD40-AD1A-C025E07F16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C36783-0364-4747-ACC5-0F213C0F88BE}"/>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390240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8DB9-E91B-0E44-B3C1-DDC6E76F8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8940AF-8C3D-1141-86D7-9C4D0505C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8DBFF4-999E-0F45-9DC0-1D7626D05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983667-E803-8546-993B-712DB0C8308A}"/>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6" name="Footer Placeholder 5">
            <a:extLst>
              <a:ext uri="{FF2B5EF4-FFF2-40B4-BE49-F238E27FC236}">
                <a16:creationId xmlns:a16="http://schemas.microsoft.com/office/drawing/2014/main" id="{A96C8021-598E-7646-B798-64E796A66D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B2C08B-9383-4A4A-ACA3-12155CB5AEE0}"/>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382129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9B1C-39C0-2344-A48E-9FDCE73C0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105307-8991-FD49-8D7C-6CE4FB820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DF03FE6-6F83-FD4C-AD21-4C54E5688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4FEFBA-7941-7E49-A990-3C5D82B793C8}"/>
              </a:ext>
            </a:extLst>
          </p:cNvPr>
          <p:cNvSpPr>
            <a:spLocks noGrp="1"/>
          </p:cNvSpPr>
          <p:nvPr>
            <p:ph type="dt" sz="half" idx="10"/>
          </p:nvPr>
        </p:nvSpPr>
        <p:spPr/>
        <p:txBody>
          <a:bodyPr/>
          <a:lstStyle/>
          <a:p>
            <a:fld id="{EC10A7BC-35D9-7342-B117-E2F0694BC5EF}" type="datetimeFigureOut">
              <a:rPr lang="en-US" smtClean="0"/>
              <a:t>11/15/21</a:t>
            </a:fld>
            <a:endParaRPr lang="en-US" dirty="0"/>
          </a:p>
        </p:txBody>
      </p:sp>
      <p:sp>
        <p:nvSpPr>
          <p:cNvPr id="6" name="Footer Placeholder 5">
            <a:extLst>
              <a:ext uri="{FF2B5EF4-FFF2-40B4-BE49-F238E27FC236}">
                <a16:creationId xmlns:a16="http://schemas.microsoft.com/office/drawing/2014/main" id="{88828B6B-5FBF-0D45-8C8F-36074B5874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D93778-DBD7-F04E-A30E-3925FB9930B4}"/>
              </a:ext>
            </a:extLst>
          </p:cNvPr>
          <p:cNvSpPr>
            <a:spLocks noGrp="1"/>
          </p:cNvSpPr>
          <p:nvPr>
            <p:ph type="sldNum" sz="quarter" idx="12"/>
          </p:nvPr>
        </p:nvSpPr>
        <p:spPr/>
        <p:txBody>
          <a:bodyPr/>
          <a:lstStyle/>
          <a:p>
            <a:fld id="{CAFC0845-DF9F-E749-9CF4-C7E00F4FD0B7}" type="slidenum">
              <a:rPr lang="en-US" smtClean="0"/>
              <a:t>‹#›</a:t>
            </a:fld>
            <a:endParaRPr lang="en-US" dirty="0"/>
          </a:p>
        </p:txBody>
      </p:sp>
    </p:spTree>
    <p:extLst>
      <p:ext uri="{BB962C8B-B14F-4D97-AF65-F5344CB8AC3E}">
        <p14:creationId xmlns:p14="http://schemas.microsoft.com/office/powerpoint/2010/main" val="307506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C1489-4646-5E4A-BBEF-78B548CF9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DB253A-C90B-AF4D-A086-0B21A4A633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A6500-6540-B745-8AF8-15060031DF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0A7BC-35D9-7342-B117-E2F0694BC5EF}" type="datetimeFigureOut">
              <a:rPr lang="en-US" smtClean="0"/>
              <a:t>11/15/21</a:t>
            </a:fld>
            <a:endParaRPr lang="en-US" dirty="0"/>
          </a:p>
        </p:txBody>
      </p:sp>
      <p:sp>
        <p:nvSpPr>
          <p:cNvPr id="5" name="Footer Placeholder 4">
            <a:extLst>
              <a:ext uri="{FF2B5EF4-FFF2-40B4-BE49-F238E27FC236}">
                <a16:creationId xmlns:a16="http://schemas.microsoft.com/office/drawing/2014/main" id="{FBCA9E86-16FE-7E43-8C65-32340232E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01DDB9-6247-434D-8E4D-BCC092937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C0845-DF9F-E749-9CF4-C7E00F4FD0B7}" type="slidenum">
              <a:rPr lang="en-US" smtClean="0"/>
              <a:t>‹#›</a:t>
            </a:fld>
            <a:endParaRPr lang="en-US" dirty="0"/>
          </a:p>
        </p:txBody>
      </p:sp>
    </p:spTree>
    <p:extLst>
      <p:ext uri="{BB962C8B-B14F-4D97-AF65-F5344CB8AC3E}">
        <p14:creationId xmlns:p14="http://schemas.microsoft.com/office/powerpoint/2010/main" val="3415252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n.wikipedia.org/wiki/Hydrochloric_aci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1C69-BC15-2A44-810F-825D2CB9D339}"/>
              </a:ext>
            </a:extLst>
          </p:cNvPr>
          <p:cNvSpPr>
            <a:spLocks noGrp="1"/>
          </p:cNvSpPr>
          <p:nvPr>
            <p:ph type="ctrTitle"/>
          </p:nvPr>
        </p:nvSpPr>
        <p:spPr/>
        <p:txBody>
          <a:bodyPr/>
          <a:lstStyle/>
          <a:p>
            <a:r>
              <a:rPr lang="en-US" b="1" dirty="0">
                <a:solidFill>
                  <a:srgbClr val="C00000"/>
                </a:solidFill>
                <a:latin typeface="American Typewriter" panose="02090604020004020304" pitchFamily="18" charset="77"/>
              </a:rPr>
              <a:t>Upper Gastrointestinal disorders</a:t>
            </a:r>
          </a:p>
        </p:txBody>
      </p:sp>
      <p:sp>
        <p:nvSpPr>
          <p:cNvPr id="3" name="Subtitle 2">
            <a:extLst>
              <a:ext uri="{FF2B5EF4-FFF2-40B4-BE49-F238E27FC236}">
                <a16:creationId xmlns:a16="http://schemas.microsoft.com/office/drawing/2014/main" id="{73B4EFC8-9148-F348-AD88-7D472EBD4C5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594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A982-13A3-3241-BFC1-57E410B94703}"/>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Hiatal Hernia </a:t>
            </a:r>
            <a:br>
              <a:rPr lang="en-US" dirty="0"/>
            </a:br>
            <a:endParaRPr lang="en-US" dirty="0"/>
          </a:p>
        </p:txBody>
      </p:sp>
      <p:sp>
        <p:nvSpPr>
          <p:cNvPr id="3" name="Content Placeholder 2">
            <a:extLst>
              <a:ext uri="{FF2B5EF4-FFF2-40B4-BE49-F238E27FC236}">
                <a16:creationId xmlns:a16="http://schemas.microsoft.com/office/drawing/2014/main" id="{9858D5B9-5F24-1149-9320-38B01AF5C295}"/>
              </a:ext>
            </a:extLst>
          </p:cNvPr>
          <p:cNvSpPr>
            <a:spLocks noGrp="1"/>
          </p:cNvSpPr>
          <p:nvPr>
            <p:ph idx="1"/>
          </p:nvPr>
        </p:nvSpPr>
        <p:spPr>
          <a:xfrm>
            <a:off x="609600" y="1690688"/>
            <a:ext cx="6385560" cy="4351338"/>
          </a:xfrm>
        </p:spPr>
        <p:txBody>
          <a:bodyPr>
            <a:normAutofit fontScale="85000" lnSpcReduction="10000"/>
          </a:bodyPr>
          <a:lstStyle/>
          <a:p>
            <a:r>
              <a:rPr lang="en-US" dirty="0"/>
              <a:t>The esophagus connects the throat to the stomach. It passes through the middle of the chest and enters the abdomen through a hole in the diaphragm called the esophageal hiatus. </a:t>
            </a:r>
          </a:p>
          <a:p>
            <a:r>
              <a:rPr lang="en-US" dirty="0"/>
              <a:t>The diaphragm is the thin muscle wall that separates the chest cavity from the abdomen. When part of the stomach is herniated or pushes through the abdomen into that opening in the diaphragm, this is what is known as a Hiatal Hernia. This hernia forces food, liquids, and oftentimes stomach acid back up through the esophagus causing the burning, pain, and other symptoms listed above.</a:t>
            </a:r>
          </a:p>
        </p:txBody>
      </p:sp>
      <p:pic>
        <p:nvPicPr>
          <p:cNvPr id="4" name="Picture 3">
            <a:extLst>
              <a:ext uri="{FF2B5EF4-FFF2-40B4-BE49-F238E27FC236}">
                <a16:creationId xmlns:a16="http://schemas.microsoft.com/office/drawing/2014/main" id="{852A04F7-36E8-3141-B4D8-90F59A5A3D54}"/>
              </a:ext>
            </a:extLst>
          </p:cNvPr>
          <p:cNvPicPr>
            <a:picLocks noChangeAspect="1"/>
          </p:cNvPicPr>
          <p:nvPr/>
        </p:nvPicPr>
        <p:blipFill>
          <a:blip r:embed="rId2"/>
          <a:stretch>
            <a:fillRect/>
          </a:stretch>
        </p:blipFill>
        <p:spPr>
          <a:xfrm>
            <a:off x="7223760" y="1428512"/>
            <a:ext cx="4503420" cy="4613514"/>
          </a:xfrm>
          <a:prstGeom prst="rect">
            <a:avLst/>
          </a:prstGeom>
        </p:spPr>
      </p:pic>
      <p:sp>
        <p:nvSpPr>
          <p:cNvPr id="5" name="Rectangle 4">
            <a:extLst>
              <a:ext uri="{FF2B5EF4-FFF2-40B4-BE49-F238E27FC236}">
                <a16:creationId xmlns:a16="http://schemas.microsoft.com/office/drawing/2014/main" id="{B280F28A-74ED-8446-A094-49FEF133D32F}"/>
              </a:ext>
            </a:extLst>
          </p:cNvPr>
          <p:cNvSpPr/>
          <p:nvPr/>
        </p:nvSpPr>
        <p:spPr>
          <a:xfrm>
            <a:off x="609600" y="6211669"/>
            <a:ext cx="6096000" cy="584775"/>
          </a:xfrm>
          <a:prstGeom prst="rect">
            <a:avLst/>
          </a:prstGeom>
        </p:spPr>
        <p:txBody>
          <a:bodyPr>
            <a:spAutoFit/>
          </a:bodyPr>
          <a:lstStyle/>
          <a:p>
            <a:r>
              <a:rPr lang="en-US" sz="1600" dirty="0"/>
              <a:t>https://www.coffeeregional.org/could-a-hiatal-hernia-be-causing-your-reflux/</a:t>
            </a:r>
          </a:p>
        </p:txBody>
      </p:sp>
    </p:spTree>
    <p:extLst>
      <p:ext uri="{BB962C8B-B14F-4D97-AF65-F5344CB8AC3E}">
        <p14:creationId xmlns:p14="http://schemas.microsoft.com/office/powerpoint/2010/main" val="409934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F614-0333-B14C-A0FC-640B41D56E52}"/>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Hiatal Hernia</a:t>
            </a:r>
            <a:endParaRPr lang="en-US" dirty="0"/>
          </a:p>
        </p:txBody>
      </p:sp>
      <p:pic>
        <p:nvPicPr>
          <p:cNvPr id="4" name="Content Placeholder 3">
            <a:extLst>
              <a:ext uri="{FF2B5EF4-FFF2-40B4-BE49-F238E27FC236}">
                <a16:creationId xmlns:a16="http://schemas.microsoft.com/office/drawing/2014/main" id="{31414D90-AB83-764A-86DA-6FABBE428B86}"/>
              </a:ext>
            </a:extLst>
          </p:cNvPr>
          <p:cNvPicPr>
            <a:picLocks noGrp="1" noChangeAspect="1"/>
          </p:cNvPicPr>
          <p:nvPr>
            <p:ph idx="1"/>
          </p:nvPr>
        </p:nvPicPr>
        <p:blipFill>
          <a:blip r:embed="rId2"/>
          <a:stretch>
            <a:fillRect/>
          </a:stretch>
        </p:blipFill>
        <p:spPr>
          <a:xfrm>
            <a:off x="5317490" y="1027906"/>
            <a:ext cx="6318250" cy="4252754"/>
          </a:xfrm>
        </p:spPr>
      </p:pic>
      <p:sp>
        <p:nvSpPr>
          <p:cNvPr id="6" name="TextBox 5">
            <a:extLst>
              <a:ext uri="{FF2B5EF4-FFF2-40B4-BE49-F238E27FC236}">
                <a16:creationId xmlns:a16="http://schemas.microsoft.com/office/drawing/2014/main" id="{045FF731-E68A-D645-A31F-1E2A021DF3F4}"/>
              </a:ext>
            </a:extLst>
          </p:cNvPr>
          <p:cNvSpPr txBox="1"/>
          <p:nvPr/>
        </p:nvSpPr>
        <p:spPr>
          <a:xfrm>
            <a:off x="838200" y="1748909"/>
            <a:ext cx="3886200" cy="5109091"/>
          </a:xfrm>
          <a:prstGeom prst="rect">
            <a:avLst/>
          </a:prstGeom>
          <a:noFill/>
        </p:spPr>
        <p:txBody>
          <a:bodyPr wrap="square" rtlCol="0">
            <a:spAutoFit/>
          </a:bodyPr>
          <a:lstStyle/>
          <a:p>
            <a:r>
              <a:rPr lang="en-US" sz="2800" b="1" dirty="0"/>
              <a:t>A portion of the stomach extends above the diaphragm </a:t>
            </a:r>
          </a:p>
          <a:p>
            <a:r>
              <a:rPr lang="en-US" sz="2800" dirty="0"/>
              <a:t>Pressure forces stomach acid into esophagus – results in GERD &amp; Esophagitis (</a:t>
            </a:r>
            <a:r>
              <a:rPr lang="en-US" sz="2800" b="1" dirty="0"/>
              <a:t>inflammation (swelling) of the lining of the esophagus</a:t>
            </a:r>
            <a:endParaRPr lang="en-US" sz="2800" dirty="0"/>
          </a:p>
          <a:p>
            <a:endParaRPr lang="en-US" sz="2800" b="1" dirty="0"/>
          </a:p>
          <a:p>
            <a:endParaRPr lang="en-US" dirty="0"/>
          </a:p>
        </p:txBody>
      </p:sp>
      <p:sp>
        <p:nvSpPr>
          <p:cNvPr id="7" name="Rectangle 6">
            <a:extLst>
              <a:ext uri="{FF2B5EF4-FFF2-40B4-BE49-F238E27FC236}">
                <a16:creationId xmlns:a16="http://schemas.microsoft.com/office/drawing/2014/main" id="{7F1A1CE3-67AA-084B-BEA4-D1042BCE60D9}"/>
              </a:ext>
            </a:extLst>
          </p:cNvPr>
          <p:cNvSpPr/>
          <p:nvPr/>
        </p:nvSpPr>
        <p:spPr>
          <a:xfrm>
            <a:off x="5745480" y="6273225"/>
            <a:ext cx="6096000" cy="584775"/>
          </a:xfrm>
          <a:prstGeom prst="rect">
            <a:avLst/>
          </a:prstGeom>
        </p:spPr>
        <p:txBody>
          <a:bodyPr>
            <a:spAutoFit/>
          </a:bodyPr>
          <a:lstStyle/>
          <a:p>
            <a:r>
              <a:rPr lang="en-US" sz="1600" dirty="0"/>
              <a:t>https://www.coffeeregional.org/could-a-hiatal-hernia-be-causing-your-reflux/</a:t>
            </a:r>
          </a:p>
        </p:txBody>
      </p:sp>
    </p:spTree>
    <p:extLst>
      <p:ext uri="{BB962C8B-B14F-4D97-AF65-F5344CB8AC3E}">
        <p14:creationId xmlns:p14="http://schemas.microsoft.com/office/powerpoint/2010/main" val="125729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CB50-29C9-0447-9079-6F524D680818}"/>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Consequences of GERD </a:t>
            </a:r>
            <a:br>
              <a:rPr lang="en-US" dirty="0"/>
            </a:br>
            <a:endParaRPr lang="en-US" dirty="0"/>
          </a:p>
        </p:txBody>
      </p:sp>
      <p:sp>
        <p:nvSpPr>
          <p:cNvPr id="3" name="Content Placeholder 2">
            <a:extLst>
              <a:ext uri="{FF2B5EF4-FFF2-40B4-BE49-F238E27FC236}">
                <a16:creationId xmlns:a16="http://schemas.microsoft.com/office/drawing/2014/main" id="{56A2FE9A-4400-0940-AA6B-495F1FF0FE5C}"/>
              </a:ext>
            </a:extLst>
          </p:cNvPr>
          <p:cNvSpPr>
            <a:spLocks noGrp="1"/>
          </p:cNvSpPr>
          <p:nvPr>
            <p:ph idx="1"/>
          </p:nvPr>
        </p:nvSpPr>
        <p:spPr/>
        <p:txBody>
          <a:bodyPr/>
          <a:lstStyle/>
          <a:p>
            <a:r>
              <a:rPr lang="en-US" b="1" dirty="0"/>
              <a:t>Heart burn after meals</a:t>
            </a:r>
          </a:p>
          <a:p>
            <a:r>
              <a:rPr lang="en-US" b="1" dirty="0"/>
              <a:t>Esophagitis </a:t>
            </a:r>
            <a:endParaRPr lang="en-US" dirty="0"/>
          </a:p>
          <a:p>
            <a:pPr lvl="1"/>
            <a:r>
              <a:rPr lang="en-US" dirty="0"/>
              <a:t>Severe and chronic inflammation may lead to esophageal ulcers, with consequent bleeding. After healing begins, the scar tissue may narrow the inner diameter of the esophagus, causing esophageal stricture. A slowly progressive dysphagia for solid foods sometimes results, and swallowing occasionally becomes painful</a:t>
            </a:r>
          </a:p>
          <a:p>
            <a:r>
              <a:rPr lang="en-US" b="1" dirty="0"/>
              <a:t>Pulmonary disease </a:t>
            </a:r>
            <a:r>
              <a:rPr lang="en-US" dirty="0"/>
              <a:t>may develop if gastric contents are aspirated into the lungs </a:t>
            </a:r>
          </a:p>
          <a:p>
            <a:r>
              <a:rPr lang="en-US" dirty="0"/>
              <a:t>Damage to </a:t>
            </a:r>
          </a:p>
          <a:p>
            <a:endParaRPr lang="en-US" dirty="0"/>
          </a:p>
        </p:txBody>
      </p:sp>
    </p:spTree>
    <p:extLst>
      <p:ext uri="{BB962C8B-B14F-4D97-AF65-F5344CB8AC3E}">
        <p14:creationId xmlns:p14="http://schemas.microsoft.com/office/powerpoint/2010/main" val="170992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1A4C-9EDA-7D40-90AE-CE2DC90CF8BE}"/>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Treatment of GERD </a:t>
            </a:r>
            <a:br>
              <a:rPr lang="en-US" dirty="0"/>
            </a:br>
            <a:endParaRPr lang="en-US" dirty="0"/>
          </a:p>
        </p:txBody>
      </p:sp>
      <p:sp>
        <p:nvSpPr>
          <p:cNvPr id="3" name="Content Placeholder 2">
            <a:extLst>
              <a:ext uri="{FF2B5EF4-FFF2-40B4-BE49-F238E27FC236}">
                <a16:creationId xmlns:a16="http://schemas.microsoft.com/office/drawing/2014/main" id="{18F13973-CA12-334C-8CC6-FC20440A8477}"/>
              </a:ext>
            </a:extLst>
          </p:cNvPr>
          <p:cNvSpPr>
            <a:spLocks noGrp="1"/>
          </p:cNvSpPr>
          <p:nvPr>
            <p:ph idx="1"/>
          </p:nvPr>
        </p:nvSpPr>
        <p:spPr>
          <a:xfrm>
            <a:off x="320040" y="1234440"/>
            <a:ext cx="11658600" cy="4942523"/>
          </a:xfrm>
        </p:spPr>
        <p:txBody>
          <a:bodyPr>
            <a:normAutofit/>
          </a:bodyPr>
          <a:lstStyle/>
          <a:p>
            <a:pPr marL="0" indent="0">
              <a:buNone/>
            </a:pPr>
            <a:r>
              <a:rPr lang="en-US" sz="3200" dirty="0"/>
              <a:t>Goal: </a:t>
            </a:r>
          </a:p>
          <a:p>
            <a:pPr marL="514350" indent="-514350">
              <a:buFont typeface="+mj-lt"/>
              <a:buAutoNum type="arabicPeriod"/>
            </a:pPr>
            <a:r>
              <a:rPr lang="en-US" dirty="0"/>
              <a:t>Prevent pain &amp; irritation of the inflamed esophageal mucosa </a:t>
            </a:r>
            <a:endParaRPr lang="en-US" sz="3200" dirty="0"/>
          </a:p>
          <a:p>
            <a:pPr marL="514350" indent="-514350">
              <a:buFont typeface="+mj-lt"/>
              <a:buAutoNum type="arabicPeriod"/>
            </a:pPr>
            <a:r>
              <a:rPr lang="en-US" sz="3200" dirty="0"/>
              <a:t>Increasing LES competence</a:t>
            </a:r>
          </a:p>
          <a:p>
            <a:pPr marL="514350" indent="-514350">
              <a:buFont typeface="+mj-lt"/>
              <a:buAutoNum type="arabicPeriod"/>
            </a:pPr>
            <a:r>
              <a:rPr lang="en-US" sz="3200" dirty="0"/>
              <a:t>Decreasing gastric acidity, and thus decreasing the severity of symptoms</a:t>
            </a:r>
          </a:p>
          <a:p>
            <a:pPr lvl="1"/>
            <a:r>
              <a:rPr lang="en-US" sz="2800" dirty="0"/>
              <a:t>Medications that suppress gastric acid secretion help the healing process by reducing the damaging effects of acid on esophageal tissue </a:t>
            </a:r>
            <a:endParaRPr lang="en-US" sz="3200" dirty="0"/>
          </a:p>
          <a:p>
            <a:pPr marL="0" indent="0">
              <a:buNone/>
            </a:pPr>
            <a:r>
              <a:rPr lang="en-US" sz="3200" dirty="0"/>
              <a:t>3. improving clearance of contents from the esophagus. </a:t>
            </a:r>
          </a:p>
          <a:p>
            <a:pPr marL="0" indent="0">
              <a:buNone/>
            </a:pPr>
            <a:endParaRPr lang="en-US" dirty="0"/>
          </a:p>
        </p:txBody>
      </p:sp>
    </p:spTree>
    <p:extLst>
      <p:ext uri="{BB962C8B-B14F-4D97-AF65-F5344CB8AC3E}">
        <p14:creationId xmlns:p14="http://schemas.microsoft.com/office/powerpoint/2010/main" val="190097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8389-E22C-5949-832C-6EEE131035EE}"/>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Medications</a:t>
            </a:r>
          </a:p>
        </p:txBody>
      </p:sp>
      <p:sp>
        <p:nvSpPr>
          <p:cNvPr id="3" name="Content Placeholder 2">
            <a:extLst>
              <a:ext uri="{FF2B5EF4-FFF2-40B4-BE49-F238E27FC236}">
                <a16:creationId xmlns:a16="http://schemas.microsoft.com/office/drawing/2014/main" id="{E7BD8258-2783-B743-8E07-54486030A83C}"/>
              </a:ext>
            </a:extLst>
          </p:cNvPr>
          <p:cNvSpPr>
            <a:spLocks noGrp="1"/>
          </p:cNvSpPr>
          <p:nvPr>
            <p:ph idx="1"/>
          </p:nvPr>
        </p:nvSpPr>
        <p:spPr>
          <a:xfrm>
            <a:off x="838200" y="1825624"/>
            <a:ext cx="10515600" cy="4803775"/>
          </a:xfrm>
        </p:spPr>
        <p:txBody>
          <a:bodyPr/>
          <a:lstStyle/>
          <a:p>
            <a:r>
              <a:rPr lang="en-US" b="1" dirty="0"/>
              <a:t>Antacids, </a:t>
            </a:r>
            <a:r>
              <a:rPr lang="en-US" dirty="0"/>
              <a:t>which neutralize stomach acid</a:t>
            </a:r>
          </a:p>
          <a:p>
            <a:r>
              <a:rPr lang="en-US" b="1" dirty="0"/>
              <a:t>Histamine-2 receptor blockers :</a:t>
            </a:r>
            <a:r>
              <a:rPr lang="en-US" dirty="0"/>
              <a:t>Blocks the action of histamine on the parietal cell and therefore decreases the secretion of acid </a:t>
            </a:r>
          </a:p>
          <a:p>
            <a:r>
              <a:rPr lang="en-US" b="1" dirty="0"/>
              <a:t>Proton Pump Inhibitors </a:t>
            </a:r>
          </a:p>
          <a:p>
            <a:pPr lvl="1"/>
            <a:r>
              <a:rPr lang="en-US" dirty="0"/>
              <a:t>Irreversible inhibitor of proton pump (H/K ATP’ase) of parietal cell, therefore decreases the secretion of acid </a:t>
            </a:r>
          </a:p>
          <a:p>
            <a:r>
              <a:rPr lang="en-US" b="1" dirty="0"/>
              <a:t>Foaming agent </a:t>
            </a:r>
          </a:p>
          <a:p>
            <a:pPr lvl="1"/>
            <a:r>
              <a:rPr lang="en-US" dirty="0"/>
              <a:t>Creates barrier on top of stomach that prevents acid reflux from occurring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46788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27D1D-3272-F746-94E2-FF3F43288459}"/>
              </a:ext>
            </a:extLst>
          </p:cNvPr>
          <p:cNvSpPr>
            <a:spLocks noGrp="1"/>
          </p:cNvSpPr>
          <p:nvPr>
            <p:ph idx="1"/>
          </p:nvPr>
        </p:nvSpPr>
        <p:spPr>
          <a:xfrm>
            <a:off x="723900" y="1048385"/>
            <a:ext cx="10515600" cy="4351338"/>
          </a:xfrm>
        </p:spPr>
        <p:txBody>
          <a:bodyPr>
            <a:normAutofit fontScale="92500"/>
          </a:bodyPr>
          <a:lstStyle/>
          <a:p>
            <a:r>
              <a:rPr lang="en-US" sz="4000" dirty="0"/>
              <a:t>Lifestyle factors that compromise LES competence such as cigarette smoking, use of medications, obesity, and nutritional history should be addressed. Patient education can focus on ways to improve clearance in the esophagus; for example, patients may be instructed to remain upright after eating, to lose weight, and to raise the head of their bed for sleeping. </a:t>
            </a:r>
          </a:p>
          <a:p>
            <a:endParaRPr lang="en-US" dirty="0"/>
          </a:p>
        </p:txBody>
      </p:sp>
    </p:spTree>
    <p:extLst>
      <p:ext uri="{BB962C8B-B14F-4D97-AF65-F5344CB8AC3E}">
        <p14:creationId xmlns:p14="http://schemas.microsoft.com/office/powerpoint/2010/main" val="3867744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CD82D-81BE-094E-9A2D-DB30CA88A898}"/>
              </a:ext>
            </a:extLst>
          </p:cNvPr>
          <p:cNvSpPr>
            <a:spLocks noGrp="1"/>
          </p:cNvSpPr>
          <p:nvPr>
            <p:ph idx="1"/>
          </p:nvPr>
        </p:nvSpPr>
        <p:spPr>
          <a:xfrm>
            <a:off x="838200" y="617220"/>
            <a:ext cx="4122420" cy="5559743"/>
          </a:xfrm>
        </p:spPr>
        <p:txBody>
          <a:bodyPr/>
          <a:lstStyle/>
          <a:p>
            <a:r>
              <a:rPr lang="en-US" dirty="0"/>
              <a:t>Surgery may be required in severe cases of GERD that are unresponsive to medications and lifestyle changes </a:t>
            </a:r>
          </a:p>
          <a:p>
            <a:r>
              <a:rPr lang="en-US" i="1" dirty="0"/>
              <a:t>fundoplication </a:t>
            </a:r>
            <a:endParaRPr lang="en-US" dirty="0"/>
          </a:p>
          <a:p>
            <a:pPr lvl="1"/>
            <a:r>
              <a:rPr lang="en-US" dirty="0"/>
              <a:t>Lower esophagus and sphincter surrounded by stomach muscle</a:t>
            </a:r>
          </a:p>
          <a:p>
            <a:r>
              <a:rPr lang="en-US" dirty="0"/>
              <a:t>inflatable balloon-like device to dilate esophagus strictures</a:t>
            </a:r>
          </a:p>
          <a:p>
            <a:endParaRPr lang="en-US" dirty="0"/>
          </a:p>
          <a:p>
            <a:endParaRPr lang="en-US" dirty="0"/>
          </a:p>
        </p:txBody>
      </p:sp>
      <p:pic>
        <p:nvPicPr>
          <p:cNvPr id="4" name="Picture 3">
            <a:extLst>
              <a:ext uri="{FF2B5EF4-FFF2-40B4-BE49-F238E27FC236}">
                <a16:creationId xmlns:a16="http://schemas.microsoft.com/office/drawing/2014/main" id="{FC8A55FD-8C59-F746-9EDB-332190A7E2AB}"/>
              </a:ext>
            </a:extLst>
          </p:cNvPr>
          <p:cNvPicPr>
            <a:picLocks noChangeAspect="1"/>
          </p:cNvPicPr>
          <p:nvPr/>
        </p:nvPicPr>
        <p:blipFill>
          <a:blip r:embed="rId2"/>
          <a:stretch>
            <a:fillRect/>
          </a:stretch>
        </p:blipFill>
        <p:spPr>
          <a:xfrm>
            <a:off x="5623560" y="380990"/>
            <a:ext cx="6332220" cy="5151130"/>
          </a:xfrm>
          <a:prstGeom prst="rect">
            <a:avLst/>
          </a:prstGeom>
        </p:spPr>
      </p:pic>
      <p:sp>
        <p:nvSpPr>
          <p:cNvPr id="5" name="Rectangle 4">
            <a:extLst>
              <a:ext uri="{FF2B5EF4-FFF2-40B4-BE49-F238E27FC236}">
                <a16:creationId xmlns:a16="http://schemas.microsoft.com/office/drawing/2014/main" id="{EA71061E-585A-C042-8F03-D58F1F5B6811}"/>
              </a:ext>
            </a:extLst>
          </p:cNvPr>
          <p:cNvSpPr/>
          <p:nvPr/>
        </p:nvSpPr>
        <p:spPr>
          <a:xfrm>
            <a:off x="4602480" y="5934670"/>
            <a:ext cx="6096000" cy="369332"/>
          </a:xfrm>
          <a:prstGeom prst="rect">
            <a:avLst/>
          </a:prstGeom>
        </p:spPr>
        <p:txBody>
          <a:bodyPr>
            <a:spAutoFit/>
          </a:bodyPr>
          <a:lstStyle/>
          <a:p>
            <a:r>
              <a:rPr lang="en-US" sz="900" dirty="0"/>
              <a:t>https://www.mayoclinic.org/medical-professionals/digestive-diseases/news/endoscopic-fundoplication-bridges-gap-in-gerd-management/MAC-20429858</a:t>
            </a:r>
          </a:p>
        </p:txBody>
      </p:sp>
    </p:spTree>
    <p:extLst>
      <p:ext uri="{BB962C8B-B14F-4D97-AF65-F5344CB8AC3E}">
        <p14:creationId xmlns:p14="http://schemas.microsoft.com/office/powerpoint/2010/main" val="2341311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B452-7CB6-C444-91AE-A1D44F2E5DFF}"/>
              </a:ext>
            </a:extLst>
          </p:cNvPr>
          <p:cNvSpPr>
            <a:spLocks noGrp="1"/>
          </p:cNvSpPr>
          <p:nvPr>
            <p:ph type="title"/>
          </p:nvPr>
        </p:nvSpPr>
        <p:spPr>
          <a:xfrm>
            <a:off x="205740" y="0"/>
            <a:ext cx="10515600" cy="1325563"/>
          </a:xfrm>
        </p:spPr>
        <p:txBody>
          <a:bodyPr/>
          <a:lstStyle/>
          <a:p>
            <a:r>
              <a:rPr lang="en-US" b="1" dirty="0">
                <a:solidFill>
                  <a:srgbClr val="C00000"/>
                </a:solidFill>
                <a:latin typeface="American Typewriter" panose="02090604020004020304" pitchFamily="18" charset="77"/>
              </a:rPr>
              <a:t>Nutrition Therapy for GERD </a:t>
            </a:r>
            <a:br>
              <a:rPr lang="en-US" b="1" dirty="0">
                <a:solidFill>
                  <a:srgbClr val="C00000"/>
                </a:solidFill>
                <a:latin typeface="American Typewriter" panose="02090604020004020304" pitchFamily="18" charset="77"/>
              </a:rPr>
            </a:br>
            <a:endParaRPr lang="en-US" b="1" dirty="0">
              <a:solidFill>
                <a:srgbClr val="C00000"/>
              </a:solidFill>
              <a:latin typeface="American Typewriter" panose="02090604020004020304" pitchFamily="18" charset="77"/>
            </a:endParaRPr>
          </a:p>
        </p:txBody>
      </p:sp>
      <p:sp>
        <p:nvSpPr>
          <p:cNvPr id="6" name="Content Placeholder 5">
            <a:extLst>
              <a:ext uri="{FF2B5EF4-FFF2-40B4-BE49-F238E27FC236}">
                <a16:creationId xmlns:a16="http://schemas.microsoft.com/office/drawing/2014/main" id="{A8FCF236-FEB8-7B49-A768-B1AF1E23E5FF}"/>
              </a:ext>
            </a:extLst>
          </p:cNvPr>
          <p:cNvSpPr>
            <a:spLocks noGrp="1"/>
          </p:cNvSpPr>
          <p:nvPr>
            <p:ph idx="1"/>
          </p:nvPr>
        </p:nvSpPr>
        <p:spPr>
          <a:xfrm>
            <a:off x="205740" y="1211580"/>
            <a:ext cx="11681460" cy="5875020"/>
          </a:xfrm>
        </p:spPr>
        <p:txBody>
          <a:bodyPr>
            <a:normAutofit/>
          </a:bodyPr>
          <a:lstStyle/>
          <a:p>
            <a:r>
              <a:rPr lang="en-US" sz="3500" dirty="0"/>
              <a:t>Nutrition Diagnosis????</a:t>
            </a:r>
          </a:p>
          <a:p>
            <a:r>
              <a:rPr lang="en-US" sz="3500" dirty="0"/>
              <a:t>Dietary Management </a:t>
            </a:r>
          </a:p>
          <a:p>
            <a:pPr lvl="1"/>
            <a:r>
              <a:rPr lang="en-US" sz="3000" dirty="0"/>
              <a:t>Avoid acidic/irritating foods- citrus juice or fruits, tomatoes, soda, spices </a:t>
            </a:r>
          </a:p>
          <a:p>
            <a:pPr lvl="1"/>
            <a:r>
              <a:rPr lang="en-US" sz="3000" dirty="0"/>
              <a:t>Avoid foods that may increase gastric acid secretion: coffee , alcohol </a:t>
            </a:r>
          </a:p>
          <a:p>
            <a:pPr lvl="1"/>
            <a:r>
              <a:rPr lang="en-US" sz="3000" dirty="0"/>
              <a:t>Avoid foods that relax (i.e.. lower) LES pressure :  fat, chocolate, coffee , 	 alcohol</a:t>
            </a:r>
          </a:p>
          <a:p>
            <a:pPr lvl="1"/>
            <a:r>
              <a:rPr lang="en-US" sz="3000" dirty="0"/>
              <a:t>Eat Small Frequent meals</a:t>
            </a:r>
          </a:p>
          <a:p>
            <a:pPr lvl="1"/>
            <a:r>
              <a:rPr lang="en-US" sz="3000" dirty="0"/>
              <a:t>Avoid lying down for 3 hr after meals; elevate head of bed </a:t>
            </a:r>
          </a:p>
          <a:p>
            <a:pPr lvl="1"/>
            <a:r>
              <a:rPr lang="en-US" sz="3000" dirty="0"/>
              <a:t>Lose weight if obese</a:t>
            </a:r>
            <a:br>
              <a:rPr lang="en-US" sz="3000" dirty="0"/>
            </a:br>
            <a:endParaRPr lang="en-US" sz="3000"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77252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8D86-6572-A848-8773-1A0BCE1B3341}"/>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Oral Cavity </a:t>
            </a:r>
            <a:br>
              <a:rPr lang="en-US" dirty="0"/>
            </a:br>
            <a:endParaRPr lang="en-US" dirty="0"/>
          </a:p>
        </p:txBody>
      </p:sp>
      <p:sp>
        <p:nvSpPr>
          <p:cNvPr id="3" name="Content Placeholder 2">
            <a:extLst>
              <a:ext uri="{FF2B5EF4-FFF2-40B4-BE49-F238E27FC236}">
                <a16:creationId xmlns:a16="http://schemas.microsoft.com/office/drawing/2014/main" id="{B5BF638F-7B64-FB4B-A67B-8CFDBF9DD436}"/>
              </a:ext>
            </a:extLst>
          </p:cNvPr>
          <p:cNvSpPr>
            <a:spLocks noGrp="1"/>
          </p:cNvSpPr>
          <p:nvPr>
            <p:ph idx="1"/>
          </p:nvPr>
        </p:nvSpPr>
        <p:spPr/>
        <p:txBody>
          <a:bodyPr>
            <a:normAutofit/>
          </a:bodyPr>
          <a:lstStyle/>
          <a:p>
            <a:r>
              <a:rPr lang="en-US" dirty="0"/>
              <a:t>General problems associated with mouth, teeth, and gums </a:t>
            </a:r>
          </a:p>
          <a:p>
            <a:r>
              <a:rPr lang="en-US" b="1" dirty="0">
                <a:solidFill>
                  <a:srgbClr val="C00000"/>
                </a:solidFill>
              </a:rPr>
              <a:t>Dental caries: </a:t>
            </a:r>
            <a:r>
              <a:rPr lang="en-US" b="1" dirty="0"/>
              <a:t>T</a:t>
            </a:r>
            <a:r>
              <a:rPr lang="en-US" dirty="0"/>
              <a:t>ooth decay is destruction of tooth structure through the development of small pits or cavities </a:t>
            </a:r>
          </a:p>
          <a:p>
            <a:r>
              <a:rPr lang="en-US" dirty="0"/>
              <a:t>The use of liquids with eating helps clear the mouth of food debris and can reduce the potential for caries. Crunchy, high-fiber foods also help clear the mouth of food debris and assist with cleaning the teeth. </a:t>
            </a:r>
          </a:p>
          <a:p>
            <a:r>
              <a:rPr lang="en-US" b="1" dirty="0"/>
              <a:t>Prevention of Dental Disease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623239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13F0-F153-094D-84D8-7541360F21D8}"/>
              </a:ext>
            </a:extLst>
          </p:cNvPr>
          <p:cNvSpPr>
            <a:spLocks noGrp="1"/>
          </p:cNvSpPr>
          <p:nvPr>
            <p:ph type="title"/>
          </p:nvPr>
        </p:nvSpPr>
        <p:spPr/>
        <p:txBody>
          <a:bodyPr>
            <a:normAutofit fontScale="90000"/>
          </a:bodyPr>
          <a:lstStyle/>
          <a:p>
            <a:r>
              <a:rPr lang="en-US" b="1" dirty="0"/>
              <a:t>Inflammatory Conditions </a:t>
            </a:r>
            <a:br>
              <a:rPr lang="en-US" dirty="0"/>
            </a:br>
            <a:r>
              <a:rPr lang="en-US" b="1" dirty="0"/>
              <a:t>of the oral Cavity </a:t>
            </a:r>
            <a:br>
              <a:rPr lang="en-US" dirty="0"/>
            </a:br>
            <a:endParaRPr lang="en-US" dirty="0"/>
          </a:p>
        </p:txBody>
      </p:sp>
      <p:sp>
        <p:nvSpPr>
          <p:cNvPr id="3" name="Content Placeholder 2">
            <a:extLst>
              <a:ext uri="{FF2B5EF4-FFF2-40B4-BE49-F238E27FC236}">
                <a16:creationId xmlns:a16="http://schemas.microsoft.com/office/drawing/2014/main" id="{EDA63485-1AF2-0144-A048-434DF5CA5E05}"/>
              </a:ext>
            </a:extLst>
          </p:cNvPr>
          <p:cNvSpPr>
            <a:spLocks noGrp="1"/>
          </p:cNvSpPr>
          <p:nvPr>
            <p:ph idx="1"/>
          </p:nvPr>
        </p:nvSpPr>
        <p:spPr>
          <a:xfrm>
            <a:off x="838200" y="1508760"/>
            <a:ext cx="10515600" cy="4668203"/>
          </a:xfrm>
        </p:spPr>
        <p:txBody>
          <a:bodyPr>
            <a:normAutofit/>
          </a:bodyPr>
          <a:lstStyle/>
          <a:p>
            <a:r>
              <a:rPr lang="en-US" sz="3600" b="1" dirty="0">
                <a:solidFill>
                  <a:srgbClr val="C00000"/>
                </a:solidFill>
              </a:rPr>
              <a:t>Gingivitis</a:t>
            </a:r>
            <a:r>
              <a:rPr lang="en-US" sz="3600" dirty="0"/>
              <a:t> is an inflammation of the </a:t>
            </a:r>
            <a:r>
              <a:rPr lang="en-US" sz="3600" b="1" dirty="0"/>
              <a:t>gingiva </a:t>
            </a:r>
            <a:r>
              <a:rPr lang="en-US" sz="3600" dirty="0"/>
              <a:t>(gums) </a:t>
            </a:r>
          </a:p>
          <a:p>
            <a:r>
              <a:rPr lang="en-US" sz="3600" dirty="0"/>
              <a:t>The gums appear red and swollen and often bleed; the tissue is very tender and painful. Other symptoms include fever, loss of appetite, foul breath, and a bad taste in the mouth. </a:t>
            </a:r>
          </a:p>
          <a:p>
            <a:pPr marL="0" indent="0">
              <a:buNone/>
            </a:pPr>
            <a:r>
              <a:rPr lang="en-US" sz="3600" b="1" u="sng" dirty="0"/>
              <a:t>Deficiency</a:t>
            </a:r>
            <a:r>
              <a:rPr lang="en-US" sz="3600" dirty="0"/>
              <a:t> </a:t>
            </a:r>
          </a:p>
          <a:p>
            <a:r>
              <a:rPr lang="en-US" sz="3600" dirty="0"/>
              <a:t>Disease progression is associated with </a:t>
            </a:r>
            <a:r>
              <a:rPr lang="en-US" sz="3600" dirty="0">
                <a:solidFill>
                  <a:srgbClr val="C00000"/>
                </a:solidFill>
              </a:rPr>
              <a:t>Ascorbic acid ( vitamin C) deficiency </a:t>
            </a:r>
          </a:p>
          <a:p>
            <a:endParaRPr lang="en-US" dirty="0"/>
          </a:p>
        </p:txBody>
      </p:sp>
    </p:spTree>
    <p:extLst>
      <p:ext uri="{BB962C8B-B14F-4D97-AF65-F5344CB8AC3E}">
        <p14:creationId xmlns:p14="http://schemas.microsoft.com/office/powerpoint/2010/main" val="76808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53C8D9-76C2-5945-8834-FC8E7CF52666}"/>
              </a:ext>
            </a:extLst>
          </p:cNvPr>
          <p:cNvPicPr>
            <a:picLocks noGrp="1" noChangeAspect="1"/>
          </p:cNvPicPr>
          <p:nvPr>
            <p:ph idx="1"/>
          </p:nvPr>
        </p:nvPicPr>
        <p:blipFill>
          <a:blip r:embed="rId2"/>
          <a:stretch>
            <a:fillRect/>
          </a:stretch>
        </p:blipFill>
        <p:spPr>
          <a:xfrm>
            <a:off x="4297680" y="0"/>
            <a:ext cx="8709659" cy="6858000"/>
          </a:xfrm>
        </p:spPr>
      </p:pic>
      <p:sp>
        <p:nvSpPr>
          <p:cNvPr id="7" name="TextBox 6">
            <a:extLst>
              <a:ext uri="{FF2B5EF4-FFF2-40B4-BE49-F238E27FC236}">
                <a16:creationId xmlns:a16="http://schemas.microsoft.com/office/drawing/2014/main" id="{013963E3-158C-DF4C-A2F3-11C591EFAAA9}"/>
              </a:ext>
            </a:extLst>
          </p:cNvPr>
          <p:cNvSpPr txBox="1"/>
          <p:nvPr/>
        </p:nvSpPr>
        <p:spPr>
          <a:xfrm>
            <a:off x="388620" y="1166842"/>
            <a:ext cx="3909060" cy="5909310"/>
          </a:xfrm>
          <a:prstGeom prst="rect">
            <a:avLst/>
          </a:prstGeom>
          <a:noFill/>
        </p:spPr>
        <p:txBody>
          <a:bodyPr wrap="square" rtlCol="0">
            <a:spAutoFit/>
          </a:bodyPr>
          <a:lstStyle/>
          <a:p>
            <a:r>
              <a:rPr lang="en-US" sz="2400" b="1" dirty="0">
                <a:solidFill>
                  <a:srgbClr val="C00000"/>
                </a:solidFill>
              </a:rPr>
              <a:t>LES:</a:t>
            </a:r>
          </a:p>
          <a:p>
            <a:r>
              <a:rPr lang="en-US" sz="2400" dirty="0"/>
              <a:t>Allows passage from esophagus to stomach. Prevents backflow from stomach </a:t>
            </a:r>
          </a:p>
          <a:p>
            <a:r>
              <a:rPr lang="en-US" sz="2400" b="1" dirty="0">
                <a:solidFill>
                  <a:srgbClr val="C00000"/>
                </a:solidFill>
              </a:rPr>
              <a:t>UES</a:t>
            </a:r>
            <a:r>
              <a:rPr lang="en-US" sz="2400" dirty="0"/>
              <a:t>:</a:t>
            </a:r>
          </a:p>
          <a:p>
            <a:r>
              <a:rPr lang="en-US" sz="2400" dirty="0"/>
              <a:t>Allows passage from mouth to esophagus. Prevents backflow from esophagus</a:t>
            </a:r>
          </a:p>
          <a:p>
            <a:endParaRPr lang="en-US" sz="2400" dirty="0"/>
          </a:p>
          <a:p>
            <a:r>
              <a:rPr lang="en-US" sz="2400" b="1" dirty="0">
                <a:solidFill>
                  <a:srgbClr val="C00000"/>
                </a:solidFill>
              </a:rPr>
              <a:t>Pyloric sphincter </a:t>
            </a:r>
            <a:endParaRPr lang="en-US" sz="2400" dirty="0"/>
          </a:p>
          <a:p>
            <a:r>
              <a:rPr lang="en-US" sz="2400" dirty="0"/>
              <a:t>Allows passage from stomach to small intestine. Prevents backflow from small intestine. </a:t>
            </a:r>
          </a:p>
          <a:p>
            <a:endParaRPr lang="en-US" sz="2400" dirty="0"/>
          </a:p>
          <a:p>
            <a:endParaRPr lang="en-US" dirty="0"/>
          </a:p>
        </p:txBody>
      </p:sp>
    </p:spTree>
    <p:extLst>
      <p:ext uri="{BB962C8B-B14F-4D97-AF65-F5344CB8AC3E}">
        <p14:creationId xmlns:p14="http://schemas.microsoft.com/office/powerpoint/2010/main" val="339225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EEB5D-3EF8-B64F-A301-EB31EA6F2CDE}"/>
              </a:ext>
            </a:extLst>
          </p:cNvPr>
          <p:cNvSpPr>
            <a:spLocks noGrp="1"/>
          </p:cNvSpPr>
          <p:nvPr>
            <p:ph idx="1"/>
          </p:nvPr>
        </p:nvSpPr>
        <p:spPr>
          <a:xfrm>
            <a:off x="342900" y="228600"/>
            <a:ext cx="10881360" cy="6629400"/>
          </a:xfrm>
        </p:spPr>
        <p:txBody>
          <a:bodyPr>
            <a:normAutofit lnSpcReduction="10000"/>
          </a:bodyPr>
          <a:lstStyle/>
          <a:p>
            <a:pPr marL="0" indent="0">
              <a:buNone/>
            </a:pPr>
            <a:r>
              <a:rPr lang="en-US" sz="3600" b="1" u="sng" dirty="0">
                <a:solidFill>
                  <a:srgbClr val="C00000"/>
                </a:solidFill>
              </a:rPr>
              <a:t>Stomatitis</a:t>
            </a:r>
            <a:r>
              <a:rPr lang="en-US" sz="3600" b="1" dirty="0">
                <a:solidFill>
                  <a:srgbClr val="C00000"/>
                </a:solidFill>
              </a:rPr>
              <a:t> </a:t>
            </a:r>
            <a:r>
              <a:rPr lang="en-US" sz="3600" dirty="0"/>
              <a:t>is inflammation of the oral mucosa and is often associated with fungal infections OR viruses. It is common in stomatitis to have open ulcerations on the oral mucosa </a:t>
            </a:r>
          </a:p>
          <a:p>
            <a:pPr marL="0" indent="0">
              <a:buNone/>
            </a:pPr>
            <a:r>
              <a:rPr lang="en-US" sz="3600" dirty="0"/>
              <a:t>Common causes include infections, nutritional deficiencies, allergic reactions, radiotherapy</a:t>
            </a:r>
          </a:p>
          <a:p>
            <a:pPr marL="0" indent="0">
              <a:buNone/>
            </a:pPr>
            <a:r>
              <a:rPr lang="en-US" sz="3600" b="1" u="sng" dirty="0">
                <a:solidFill>
                  <a:srgbClr val="C00000"/>
                </a:solidFill>
              </a:rPr>
              <a:t>Glossitis: </a:t>
            </a:r>
            <a:r>
              <a:rPr lang="en-US" sz="3600" dirty="0"/>
              <a:t>tongue is swollen and inflamed/involves increased redness, swelling, and pain of the tongue and lips </a:t>
            </a:r>
          </a:p>
          <a:p>
            <a:pPr marL="0" indent="0">
              <a:buNone/>
            </a:pPr>
            <a:endParaRPr lang="en-US" sz="3600" dirty="0"/>
          </a:p>
          <a:p>
            <a:pPr marL="0" indent="0">
              <a:buNone/>
            </a:pPr>
            <a:r>
              <a:rPr lang="en-US" sz="3600" dirty="0"/>
              <a:t>Nutritional deficiencies that can lead to </a:t>
            </a:r>
            <a:r>
              <a:rPr lang="en-US" sz="3600" b="1" u="sng" dirty="0"/>
              <a:t>Stomatitis</a:t>
            </a:r>
            <a:r>
              <a:rPr lang="en-US" sz="3600" b="1" dirty="0"/>
              <a:t> and </a:t>
            </a:r>
            <a:r>
              <a:rPr lang="en-US" sz="3600" b="1" u="sng" dirty="0"/>
              <a:t>Glossitis: </a:t>
            </a:r>
          </a:p>
          <a:p>
            <a:pPr marL="0" indent="0">
              <a:buNone/>
            </a:pPr>
            <a:r>
              <a:rPr lang="en-US" sz="3600" dirty="0"/>
              <a:t>B2, B6, B12, folic, niacin, iron </a:t>
            </a:r>
          </a:p>
          <a:p>
            <a:pPr marL="0" indent="0">
              <a:buNone/>
            </a:pPr>
            <a:endParaRPr lang="en-US" dirty="0"/>
          </a:p>
        </p:txBody>
      </p:sp>
    </p:spTree>
    <p:extLst>
      <p:ext uri="{BB962C8B-B14F-4D97-AF65-F5344CB8AC3E}">
        <p14:creationId xmlns:p14="http://schemas.microsoft.com/office/powerpoint/2010/main" val="411513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312F0-28B1-7542-AAD0-E9283559A78A}"/>
              </a:ext>
            </a:extLst>
          </p:cNvPr>
          <p:cNvSpPr>
            <a:spLocks noGrp="1"/>
          </p:cNvSpPr>
          <p:nvPr>
            <p:ph idx="1"/>
          </p:nvPr>
        </p:nvSpPr>
        <p:spPr>
          <a:xfrm>
            <a:off x="689001" y="342900"/>
            <a:ext cx="7220559" cy="5166360"/>
          </a:xfrm>
        </p:spPr>
        <p:txBody>
          <a:bodyPr/>
          <a:lstStyle/>
          <a:p>
            <a:pPr marL="0" indent="0">
              <a:buNone/>
            </a:pPr>
            <a:r>
              <a:rPr lang="en-US" sz="3200" b="1" u="sng" dirty="0"/>
              <a:t>Cheilosis : s</a:t>
            </a:r>
            <a:r>
              <a:rPr lang="en-US" sz="3200" b="1" dirty="0"/>
              <a:t>welling and fissuring of the lips</a:t>
            </a:r>
            <a:r>
              <a:rPr lang="en-US" sz="3200" dirty="0"/>
              <a:t>. It is painful and results in bleeding/ fissuring (splits/lesions) on corner of mouth. associated with infectious organisms including candidiasis or bacteria</a:t>
            </a:r>
          </a:p>
          <a:p>
            <a:pPr marL="0" indent="0">
              <a:buNone/>
            </a:pPr>
            <a:r>
              <a:rPr lang="en-US" b="1" dirty="0"/>
              <a:t>Nutritional deficiencies: a sign/symptom of riboflavin, folate, niacin, deficiency</a:t>
            </a:r>
          </a:p>
          <a:p>
            <a:pPr marL="0" indent="0">
              <a:buNone/>
            </a:pPr>
            <a:endParaRPr lang="en-US" dirty="0"/>
          </a:p>
          <a:p>
            <a:pPr marL="0" indent="0">
              <a:buNone/>
            </a:pPr>
            <a:endParaRPr lang="en-US" sz="3600" b="1" u="sng" dirty="0"/>
          </a:p>
          <a:p>
            <a:endParaRPr lang="en-US" dirty="0"/>
          </a:p>
        </p:txBody>
      </p:sp>
      <p:pic>
        <p:nvPicPr>
          <p:cNvPr id="5121" name="Picture 1" descr="page17image10166464">
            <a:extLst>
              <a:ext uri="{FF2B5EF4-FFF2-40B4-BE49-F238E27FC236}">
                <a16:creationId xmlns:a16="http://schemas.microsoft.com/office/drawing/2014/main" id="{77EE81A3-5AB1-3544-8FDD-E9F6ED048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560" y="342900"/>
            <a:ext cx="3504591" cy="233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87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4EC41-441B-8F43-81E7-218D4CFB8660}"/>
              </a:ext>
            </a:extLst>
          </p:cNvPr>
          <p:cNvSpPr>
            <a:spLocks noGrp="1"/>
          </p:cNvSpPr>
          <p:nvPr>
            <p:ph idx="1"/>
          </p:nvPr>
        </p:nvSpPr>
        <p:spPr>
          <a:xfrm>
            <a:off x="838200" y="365760"/>
            <a:ext cx="10774680" cy="5811203"/>
          </a:xfrm>
        </p:spPr>
        <p:txBody>
          <a:bodyPr/>
          <a:lstStyle/>
          <a:p>
            <a:pPr marL="0" indent="0">
              <a:buNone/>
            </a:pPr>
            <a:r>
              <a:rPr lang="en-US" dirty="0"/>
              <a:t>Side effects of chemo- or radiation therapy for oral/esophogeal cancers </a:t>
            </a:r>
          </a:p>
          <a:p>
            <a:r>
              <a:rPr lang="en-US" b="1" dirty="0"/>
              <a:t>Xerostomia: </a:t>
            </a:r>
            <a:r>
              <a:rPr lang="en-US" dirty="0"/>
              <a:t>may result from either a disease process or a medical treatment ( lack of saliva)</a:t>
            </a:r>
          </a:p>
          <a:p>
            <a:r>
              <a:rPr lang="en-US" b="1" i="1" dirty="0"/>
              <a:t>Salivary glands produce lubrication and amylase </a:t>
            </a:r>
            <a:endParaRPr lang="en-US" dirty="0"/>
          </a:p>
          <a:p>
            <a:r>
              <a:rPr lang="en-US" dirty="0"/>
              <a:t>Dry mouth can result in the under consumption of foods due to reduced oral function/ </a:t>
            </a:r>
            <a:r>
              <a:rPr lang="en-US" b="1" dirty="0"/>
              <a:t>Hard to swallow, lack of taste, more infections and dental caries </a:t>
            </a:r>
            <a:endParaRPr lang="en-US" dirty="0"/>
          </a:p>
          <a:p>
            <a:endParaRPr lang="en-US" dirty="0"/>
          </a:p>
          <a:p>
            <a:endParaRPr lang="en-US" dirty="0"/>
          </a:p>
        </p:txBody>
      </p:sp>
      <p:pic>
        <p:nvPicPr>
          <p:cNvPr id="5" name="Picture 4">
            <a:extLst>
              <a:ext uri="{FF2B5EF4-FFF2-40B4-BE49-F238E27FC236}">
                <a16:creationId xmlns:a16="http://schemas.microsoft.com/office/drawing/2014/main" id="{EA768468-2A21-714F-95E4-3981417564F0}"/>
              </a:ext>
            </a:extLst>
          </p:cNvPr>
          <p:cNvPicPr>
            <a:picLocks noChangeAspect="1"/>
          </p:cNvPicPr>
          <p:nvPr/>
        </p:nvPicPr>
        <p:blipFill>
          <a:blip r:embed="rId2"/>
          <a:stretch>
            <a:fillRect/>
          </a:stretch>
        </p:blipFill>
        <p:spPr>
          <a:xfrm>
            <a:off x="4444928" y="3271361"/>
            <a:ext cx="6253552" cy="3520440"/>
          </a:xfrm>
          <a:prstGeom prst="rect">
            <a:avLst/>
          </a:prstGeom>
        </p:spPr>
      </p:pic>
    </p:spTree>
    <p:extLst>
      <p:ext uri="{BB962C8B-B14F-4D97-AF65-F5344CB8AC3E}">
        <p14:creationId xmlns:p14="http://schemas.microsoft.com/office/powerpoint/2010/main" val="265944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96322-85C9-1E47-BEDE-2C4A98D02A99}"/>
              </a:ext>
            </a:extLst>
          </p:cNvPr>
          <p:cNvSpPr>
            <a:spLocks noGrp="1"/>
          </p:cNvSpPr>
          <p:nvPr>
            <p:ph idx="1"/>
          </p:nvPr>
        </p:nvSpPr>
        <p:spPr>
          <a:xfrm>
            <a:off x="502920" y="525780"/>
            <a:ext cx="10850880" cy="5651183"/>
          </a:xfrm>
        </p:spPr>
        <p:txBody>
          <a:bodyPr>
            <a:normAutofit fontScale="92500" lnSpcReduction="20000"/>
          </a:bodyPr>
          <a:lstStyle/>
          <a:p>
            <a:r>
              <a:rPr lang="en-US" b="1" dirty="0">
                <a:solidFill>
                  <a:srgbClr val="C00000"/>
                </a:solidFill>
              </a:rPr>
              <a:t>Masticatory Insufficiency: </a:t>
            </a:r>
          </a:p>
          <a:p>
            <a:r>
              <a:rPr lang="en-US" dirty="0"/>
              <a:t>No teeth, or inadequate number and location of teeth, often poorly-fitting dentures </a:t>
            </a:r>
          </a:p>
          <a:p>
            <a:r>
              <a:rPr lang="en-US" dirty="0"/>
              <a:t>Chewing difficulties </a:t>
            </a:r>
          </a:p>
          <a:p>
            <a:r>
              <a:rPr lang="en-US" dirty="0"/>
              <a:t>Nutritional Implications: </a:t>
            </a:r>
          </a:p>
          <a:p>
            <a:r>
              <a:rPr lang="en-US" dirty="0"/>
              <a:t>May choose soft, low-fiber foods (↓ meat &amp; veg) </a:t>
            </a:r>
          </a:p>
          <a:p>
            <a:r>
              <a:rPr lang="en-US" dirty="0"/>
              <a:t>At risk of nutrient deficiencies, weight loss </a:t>
            </a:r>
          </a:p>
          <a:p>
            <a:r>
              <a:rPr lang="en-US" dirty="0"/>
              <a:t>**Need to teach acceptable food prep methods; instruct on good nutrient dense foods </a:t>
            </a:r>
          </a:p>
          <a:p>
            <a:pPr marL="0" indent="0">
              <a:buNone/>
            </a:pPr>
            <a:endParaRPr lang="en-US" dirty="0"/>
          </a:p>
          <a:p>
            <a:r>
              <a:rPr lang="en-US" b="1" u="sng" dirty="0">
                <a:solidFill>
                  <a:srgbClr val="C00000"/>
                </a:solidFill>
              </a:rPr>
              <a:t>Dysgeusia </a:t>
            </a:r>
            <a:r>
              <a:rPr lang="en-US" dirty="0"/>
              <a:t>is the condition of altered or impaired sense of taste.</a:t>
            </a:r>
          </a:p>
          <a:p>
            <a:r>
              <a:rPr lang="en-US" dirty="0"/>
              <a:t> </a:t>
            </a:r>
            <a:r>
              <a:rPr lang="en-US" b="1" dirty="0"/>
              <a:t>Ageusia </a:t>
            </a:r>
            <a:r>
              <a:rPr lang="en-US" dirty="0"/>
              <a:t>is the inability to taste or “mouth blindness.” </a:t>
            </a:r>
          </a:p>
          <a:p>
            <a:r>
              <a:rPr lang="en-US" dirty="0"/>
              <a:t>Epithelial cells of the oral mucosa have a high turnover rate and can be affected by either chemotherapy or radiation therapy </a:t>
            </a:r>
          </a:p>
          <a:p>
            <a:r>
              <a:rPr lang="en-US" dirty="0"/>
              <a:t>Certain medications can alter taste</a:t>
            </a:r>
          </a:p>
          <a:p>
            <a:endParaRPr lang="en-US" dirty="0"/>
          </a:p>
          <a:p>
            <a:endParaRPr lang="en-US" dirty="0"/>
          </a:p>
        </p:txBody>
      </p:sp>
    </p:spTree>
    <p:extLst>
      <p:ext uri="{BB962C8B-B14F-4D97-AF65-F5344CB8AC3E}">
        <p14:creationId xmlns:p14="http://schemas.microsoft.com/office/powerpoint/2010/main" val="195263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B0B09-6FA5-F041-9A10-49C2558584E1}"/>
              </a:ext>
            </a:extLst>
          </p:cNvPr>
          <p:cNvSpPr>
            <a:spLocks noGrp="1"/>
          </p:cNvSpPr>
          <p:nvPr>
            <p:ph idx="1"/>
          </p:nvPr>
        </p:nvSpPr>
        <p:spPr>
          <a:xfrm>
            <a:off x="838200" y="685800"/>
            <a:ext cx="10515600" cy="5491163"/>
          </a:xfrm>
        </p:spPr>
        <p:txBody>
          <a:bodyPr/>
          <a:lstStyle/>
          <a:p>
            <a:r>
              <a:rPr lang="en-US" sz="4400" dirty="0"/>
              <a:t>The primary nutrition problem for diseases involving the oral cavity is the inability to maintain adequate oral intake </a:t>
            </a:r>
          </a:p>
          <a:p>
            <a:r>
              <a:rPr lang="en-US" sz="4400" dirty="0"/>
              <a:t>Foods may be difficult to swallow due to lack of saliva, or the pain of an inflammatory condition or dental disease. When saliva production or quality is impaired, there is an additional risk of infection and dental caries. </a:t>
            </a:r>
          </a:p>
          <a:p>
            <a:endParaRPr lang="en-US" dirty="0"/>
          </a:p>
        </p:txBody>
      </p:sp>
    </p:spTree>
    <p:extLst>
      <p:ext uri="{BB962C8B-B14F-4D97-AF65-F5344CB8AC3E}">
        <p14:creationId xmlns:p14="http://schemas.microsoft.com/office/powerpoint/2010/main" val="48852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257D-08FB-8A4A-A383-5818F0CEC1BF}"/>
              </a:ext>
            </a:extLst>
          </p:cNvPr>
          <p:cNvSpPr>
            <a:spLocks noGrp="1"/>
          </p:cNvSpPr>
          <p:nvPr>
            <p:ph type="title"/>
          </p:nvPr>
        </p:nvSpPr>
        <p:spPr>
          <a:xfrm>
            <a:off x="838200" y="365125"/>
            <a:ext cx="8077200" cy="1325563"/>
          </a:xfrm>
        </p:spPr>
        <p:txBody>
          <a:bodyPr>
            <a:normAutofit fontScale="90000"/>
          </a:bodyPr>
          <a:lstStyle/>
          <a:p>
            <a:r>
              <a:rPr lang="en-US" b="1" dirty="0">
                <a:solidFill>
                  <a:srgbClr val="C00000"/>
                </a:solidFill>
                <a:latin typeface="American Typewriter" panose="02090604020004020304" pitchFamily="18" charset="77"/>
              </a:rPr>
              <a:t>Dysphagia- Issues with swallowing</a:t>
            </a:r>
            <a:br>
              <a:rPr lang="en-US" dirty="0"/>
            </a:br>
            <a:br>
              <a:rPr lang="en-US" dirty="0"/>
            </a:br>
            <a:endParaRPr lang="en-US" dirty="0"/>
          </a:p>
        </p:txBody>
      </p:sp>
      <p:sp>
        <p:nvSpPr>
          <p:cNvPr id="3" name="Content Placeholder 2">
            <a:extLst>
              <a:ext uri="{FF2B5EF4-FFF2-40B4-BE49-F238E27FC236}">
                <a16:creationId xmlns:a16="http://schemas.microsoft.com/office/drawing/2014/main" id="{C9E636E4-BA71-A641-884E-058D3F985776}"/>
              </a:ext>
            </a:extLst>
          </p:cNvPr>
          <p:cNvSpPr>
            <a:spLocks noGrp="1"/>
          </p:cNvSpPr>
          <p:nvPr>
            <p:ph idx="1"/>
          </p:nvPr>
        </p:nvSpPr>
        <p:spPr>
          <a:xfrm>
            <a:off x="632460" y="1345565"/>
            <a:ext cx="6705600" cy="4351338"/>
          </a:xfrm>
        </p:spPr>
        <p:txBody>
          <a:bodyPr>
            <a:normAutofit fontScale="92500" lnSpcReduction="10000"/>
          </a:bodyPr>
          <a:lstStyle/>
          <a:p>
            <a:pPr marL="0" indent="0">
              <a:buNone/>
            </a:pPr>
            <a:r>
              <a:rPr lang="en-US" b="1" u="sng" dirty="0"/>
              <a:t>Swallowing is divided into stages:</a:t>
            </a:r>
          </a:p>
          <a:p>
            <a:pPr marL="514350" indent="-514350">
              <a:buAutoNum type="arabicPeriod"/>
            </a:pPr>
            <a:r>
              <a:rPr lang="en-US" dirty="0"/>
              <a:t>Oral phase – voluntary, movement of the bolus from the oral cavity into the oropharynx- involves action of tongue and muscles in the mouth . Epiglottis blocks the opening to the trachea to prevent aspiration of food substances or saliva into the lungs. </a:t>
            </a:r>
          </a:p>
          <a:p>
            <a:pPr marL="514350" indent="-514350">
              <a:buAutoNum type="arabicPeriod"/>
            </a:pPr>
            <a:endParaRPr lang="en-US" dirty="0"/>
          </a:p>
          <a:p>
            <a:pPr marL="514350" indent="-514350">
              <a:buFont typeface="Arial" panose="020B0604020202020204" pitchFamily="34" charset="0"/>
              <a:buAutoNum type="arabicPeriod"/>
            </a:pPr>
            <a:r>
              <a:rPr lang="en-US" b="1" dirty="0"/>
              <a:t>Esophageal </a:t>
            </a:r>
            <a:r>
              <a:rPr lang="en-US" dirty="0"/>
              <a:t>phase: peristalsis forces the bolus through the esophagus, and the lower esophageal sphincter relaxes to allow passage of the bolus into the stomach </a:t>
            </a:r>
          </a:p>
          <a:p>
            <a:pPr marL="514350" indent="-514350">
              <a:buAutoNum type="arabicPeriod"/>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786E86B-582E-6049-86A0-63AA4BC74936}"/>
              </a:ext>
            </a:extLst>
          </p:cNvPr>
          <p:cNvPicPr>
            <a:picLocks noChangeAspect="1"/>
          </p:cNvPicPr>
          <p:nvPr/>
        </p:nvPicPr>
        <p:blipFill>
          <a:blip r:embed="rId2"/>
          <a:stretch>
            <a:fillRect/>
          </a:stretch>
        </p:blipFill>
        <p:spPr>
          <a:xfrm>
            <a:off x="7338060" y="822960"/>
            <a:ext cx="4853940" cy="5171440"/>
          </a:xfrm>
          <a:prstGeom prst="rect">
            <a:avLst/>
          </a:prstGeom>
        </p:spPr>
      </p:pic>
    </p:spTree>
    <p:extLst>
      <p:ext uri="{BB962C8B-B14F-4D97-AF65-F5344CB8AC3E}">
        <p14:creationId xmlns:p14="http://schemas.microsoft.com/office/powerpoint/2010/main" val="3150584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7F3F03-0BF4-534B-9D44-03B330A6E9CD}"/>
              </a:ext>
            </a:extLst>
          </p:cNvPr>
          <p:cNvSpPr>
            <a:spLocks noGrp="1"/>
          </p:cNvSpPr>
          <p:nvPr>
            <p:ph idx="1"/>
          </p:nvPr>
        </p:nvSpPr>
        <p:spPr>
          <a:xfrm>
            <a:off x="838200" y="365760"/>
            <a:ext cx="10515600" cy="5811203"/>
          </a:xfrm>
        </p:spPr>
        <p:txBody>
          <a:bodyPr>
            <a:normAutofit lnSpcReduction="10000"/>
          </a:bodyPr>
          <a:lstStyle/>
          <a:p>
            <a:r>
              <a:rPr lang="en-US" sz="3600" dirty="0"/>
              <a:t>Oropharyngeal </a:t>
            </a:r>
            <a:r>
              <a:rPr lang="en-US" sz="3600" b="1" dirty="0"/>
              <a:t>Dysphagia: issues moving food from mouth</a:t>
            </a:r>
            <a:r>
              <a:rPr lang="en-US" sz="3600" b="1" dirty="0">
                <a:sym typeface="Wingdings" pitchFamily="2" charset="2"/>
              </a:rPr>
              <a:t> pharynx esophagus (</a:t>
            </a:r>
            <a:r>
              <a:rPr lang="en-US" sz="3600" dirty="0"/>
              <a:t>neuromuscular or structural disorder )</a:t>
            </a:r>
          </a:p>
          <a:p>
            <a:pPr lvl="1"/>
            <a:r>
              <a:rPr lang="en-US" sz="3200" dirty="0"/>
              <a:t>Can be due to stroke, brain injury, Parkinson’s disease etc.</a:t>
            </a:r>
          </a:p>
          <a:p>
            <a:r>
              <a:rPr lang="en-US" sz="3600" b="1" dirty="0"/>
              <a:t>Esophageal Dysphagia: </a:t>
            </a:r>
            <a:r>
              <a:rPr lang="en-US" sz="3600" dirty="0"/>
              <a:t>difficulty passing materials through the esophageal lumen and into the stomach, usually due to an obstruction in the esophagus or a motility disorder ( due to stricture, tumor</a:t>
            </a:r>
          </a:p>
          <a:p>
            <a:pPr lvl="1"/>
            <a:r>
              <a:rPr lang="en-US" sz="3200" b="1" dirty="0"/>
              <a:t>Achalasia: </a:t>
            </a:r>
            <a:r>
              <a:rPr lang="en-US" sz="3200" dirty="0"/>
              <a:t>the most common motility disorder, is a degenerative nerve condition affecting the esophagus; it is characterized by the absence of peristalsis and impaired relaxation of the lower esophageal sphincter.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3934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B853-42AD-2E47-BBA8-D5210CB79046}"/>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Nutrition Intervention for Dysphagia </a:t>
            </a:r>
            <a:br>
              <a:rPr lang="en-US" dirty="0"/>
            </a:br>
            <a:endParaRPr lang="en-US" dirty="0"/>
          </a:p>
        </p:txBody>
      </p:sp>
      <p:sp>
        <p:nvSpPr>
          <p:cNvPr id="3" name="Content Placeholder 2">
            <a:extLst>
              <a:ext uri="{FF2B5EF4-FFF2-40B4-BE49-F238E27FC236}">
                <a16:creationId xmlns:a16="http://schemas.microsoft.com/office/drawing/2014/main" id="{F33AE4DB-0359-9142-9AFA-F5C5960042FC}"/>
              </a:ext>
            </a:extLst>
          </p:cNvPr>
          <p:cNvSpPr>
            <a:spLocks noGrp="1"/>
          </p:cNvSpPr>
          <p:nvPr>
            <p:ph idx="1"/>
          </p:nvPr>
        </p:nvSpPr>
        <p:spPr>
          <a:xfrm>
            <a:off x="781050" y="1557338"/>
            <a:ext cx="10515600" cy="5434012"/>
          </a:xfrm>
        </p:spPr>
        <p:txBody>
          <a:bodyPr>
            <a:normAutofit fontScale="92500" lnSpcReduction="20000"/>
          </a:bodyPr>
          <a:lstStyle/>
          <a:p>
            <a:pPr marL="0" indent="0">
              <a:buNone/>
            </a:pPr>
            <a:r>
              <a:rPr lang="en-US" dirty="0"/>
              <a:t>Consume foods and beverages that have been physically modified so that they are easier to swallow. </a:t>
            </a:r>
          </a:p>
          <a:p>
            <a:pPr marL="0" indent="0">
              <a:buNone/>
            </a:pPr>
            <a:r>
              <a:rPr lang="en-US" dirty="0"/>
              <a:t>Avoid dehydration and undernutrition </a:t>
            </a:r>
          </a:p>
          <a:p>
            <a:endParaRPr lang="en-US" dirty="0"/>
          </a:p>
          <a:p>
            <a:pPr marL="0" indent="0">
              <a:buNone/>
            </a:pPr>
            <a:r>
              <a:rPr lang="en-US" b="1" u="sng" dirty="0">
                <a:solidFill>
                  <a:srgbClr val="C00000"/>
                </a:solidFill>
              </a:rPr>
              <a:t>Dietary treatment : Several stages of food modifications </a:t>
            </a:r>
          </a:p>
          <a:p>
            <a:pPr marL="514350" indent="-514350">
              <a:buFont typeface="+mj-lt"/>
              <a:buAutoNum type="arabicPeriod"/>
            </a:pPr>
            <a:r>
              <a:rPr lang="en-US" dirty="0"/>
              <a:t>Dysphagia Pureed</a:t>
            </a:r>
          </a:p>
          <a:p>
            <a:pPr marL="514350" indent="-514350">
              <a:buFont typeface="+mj-lt"/>
              <a:buAutoNum type="arabicPeriod"/>
            </a:pPr>
            <a:r>
              <a:rPr lang="en-US" dirty="0"/>
              <a:t>Dysphagia Mechanically Altered </a:t>
            </a:r>
          </a:p>
          <a:p>
            <a:pPr marL="514350" indent="-514350">
              <a:buFont typeface="+mj-lt"/>
              <a:buAutoNum type="arabicPeriod"/>
            </a:pPr>
            <a:r>
              <a:rPr lang="en-US" dirty="0"/>
              <a:t>Dysphagia Advanced </a:t>
            </a:r>
          </a:p>
          <a:p>
            <a:pPr marL="0" indent="0">
              <a:buNone/>
            </a:pPr>
            <a:r>
              <a:rPr lang="en-US" b="1" u="sng" dirty="0"/>
              <a:t>Appropriate diet consistency -- Individualize </a:t>
            </a:r>
          </a:p>
          <a:p>
            <a:r>
              <a:rPr lang="en-US" dirty="0"/>
              <a:t>Purees/ Spoon thick </a:t>
            </a:r>
          </a:p>
          <a:p>
            <a:r>
              <a:rPr lang="en-US" dirty="0"/>
              <a:t>Honey thick </a:t>
            </a:r>
          </a:p>
          <a:p>
            <a:r>
              <a:rPr lang="en-US" dirty="0"/>
              <a:t>Nectar thick </a:t>
            </a:r>
          </a:p>
          <a:p>
            <a:r>
              <a:rPr lang="en-US" dirty="0"/>
              <a:t>Thin liquids </a:t>
            </a:r>
          </a:p>
          <a:p>
            <a:endParaRPr lang="en-US" dirty="0"/>
          </a:p>
        </p:txBody>
      </p:sp>
    </p:spTree>
    <p:extLst>
      <p:ext uri="{BB962C8B-B14F-4D97-AF65-F5344CB8AC3E}">
        <p14:creationId xmlns:p14="http://schemas.microsoft.com/office/powerpoint/2010/main" val="3136385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0680E3-4D21-2745-A014-5E7AF170C09A}"/>
              </a:ext>
            </a:extLst>
          </p:cNvPr>
          <p:cNvSpPr>
            <a:spLocks noGrp="1"/>
          </p:cNvSpPr>
          <p:nvPr>
            <p:ph idx="1"/>
          </p:nvPr>
        </p:nvSpPr>
        <p:spPr>
          <a:xfrm>
            <a:off x="586740" y="248284"/>
            <a:ext cx="10515600" cy="5375275"/>
          </a:xfrm>
        </p:spPr>
        <p:txBody>
          <a:bodyPr>
            <a:normAutofit/>
          </a:bodyPr>
          <a:lstStyle/>
          <a:p>
            <a:r>
              <a:rPr lang="en-US" sz="4000" dirty="0"/>
              <a:t>The National Dysphagia Diet, developed in 2002 by a panel of dietitians, speech and language therapists, and a food scientist, has helped to standardize the nutrition care of dysphagia patients </a:t>
            </a:r>
          </a:p>
          <a:p>
            <a:r>
              <a:rPr lang="en-US" sz="4000" dirty="0"/>
              <a:t>The appropriate dietary level is selected</a:t>
            </a:r>
          </a:p>
          <a:p>
            <a:r>
              <a:rPr lang="en-US" sz="4000" dirty="0"/>
              <a:t>The diet must be adjusted to suit the person’s swallowing abilities and tolerances. </a:t>
            </a:r>
          </a:p>
          <a:p>
            <a:endParaRPr lang="en-US" dirty="0"/>
          </a:p>
        </p:txBody>
      </p:sp>
    </p:spTree>
    <p:extLst>
      <p:ext uri="{BB962C8B-B14F-4D97-AF65-F5344CB8AC3E}">
        <p14:creationId xmlns:p14="http://schemas.microsoft.com/office/powerpoint/2010/main" val="2573787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A78F3-2A07-B945-AE79-352002291D10}"/>
              </a:ext>
            </a:extLst>
          </p:cNvPr>
          <p:cNvSpPr>
            <a:spLocks noGrp="1"/>
          </p:cNvSpPr>
          <p:nvPr>
            <p:ph idx="1"/>
          </p:nvPr>
        </p:nvSpPr>
        <p:spPr>
          <a:xfrm>
            <a:off x="838200" y="552450"/>
            <a:ext cx="10515600" cy="5624513"/>
          </a:xfrm>
        </p:spPr>
        <p:txBody>
          <a:bodyPr/>
          <a:lstStyle/>
          <a:p>
            <a:pPr marL="0" indent="0">
              <a:buNone/>
            </a:pPr>
            <a:r>
              <a:rPr lang="en-US" b="1" u="sng" dirty="0"/>
              <a:t>Symptoms</a:t>
            </a:r>
          </a:p>
          <a:p>
            <a:r>
              <a:rPr lang="en-US" dirty="0"/>
              <a:t>Drooling</a:t>
            </a:r>
          </a:p>
          <a:p>
            <a:r>
              <a:rPr lang="en-US" dirty="0"/>
              <a:t> Food retention</a:t>
            </a:r>
          </a:p>
          <a:p>
            <a:r>
              <a:rPr lang="en-US" dirty="0"/>
              <a:t>Choking, coughing</a:t>
            </a:r>
          </a:p>
          <a:p>
            <a:r>
              <a:rPr lang="en-US" dirty="0"/>
              <a:t> Muscle weakness &amp; motor defects </a:t>
            </a:r>
          </a:p>
          <a:p>
            <a:pPr marL="0" indent="0">
              <a:buNone/>
            </a:pPr>
            <a:r>
              <a:rPr lang="en-US" b="1" u="sng" dirty="0"/>
              <a:t>Diagnosis</a:t>
            </a:r>
          </a:p>
          <a:p>
            <a:r>
              <a:rPr lang="en-US" dirty="0"/>
              <a:t>Team: Speech Pathologist, RD, Occupational Therapist, Physician</a:t>
            </a:r>
          </a:p>
          <a:p>
            <a:pPr marL="0" indent="0">
              <a:buNone/>
            </a:pPr>
            <a:r>
              <a:rPr lang="en-US" b="1" u="sng" dirty="0"/>
              <a:t>Liquids</a:t>
            </a:r>
          </a:p>
          <a:p>
            <a:pPr marL="0" indent="0">
              <a:buNone/>
            </a:pPr>
            <a:r>
              <a:rPr lang="en-US" dirty="0"/>
              <a:t>A person with dysphagia may aspirate thin liquids more easily</a:t>
            </a:r>
          </a:p>
          <a:p>
            <a:pPr marL="0" indent="0">
              <a:buNone/>
            </a:pPr>
            <a:r>
              <a:rPr lang="en-US" dirty="0"/>
              <a:t>Some are thin and flow quickly. Others are thicker and flow more slowly. Thicker liquids that flow slowly are easier to swallow.</a:t>
            </a:r>
          </a:p>
        </p:txBody>
      </p:sp>
    </p:spTree>
    <p:extLst>
      <p:ext uri="{BB962C8B-B14F-4D97-AF65-F5344CB8AC3E}">
        <p14:creationId xmlns:p14="http://schemas.microsoft.com/office/powerpoint/2010/main" val="173427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36605-B67A-6E48-ABD5-00469ECE267F}"/>
              </a:ext>
            </a:extLst>
          </p:cNvPr>
          <p:cNvSpPr>
            <a:spLocks noGrp="1"/>
          </p:cNvSpPr>
          <p:nvPr>
            <p:ph idx="1"/>
          </p:nvPr>
        </p:nvSpPr>
        <p:spPr>
          <a:xfrm>
            <a:off x="678180" y="454024"/>
            <a:ext cx="10515600" cy="5535295"/>
          </a:xfrm>
        </p:spPr>
        <p:txBody>
          <a:bodyPr>
            <a:normAutofit fontScale="92500" lnSpcReduction="20000"/>
          </a:bodyPr>
          <a:lstStyle/>
          <a:p>
            <a:r>
              <a:rPr lang="en-US" sz="3600" b="1" dirty="0"/>
              <a:t>The GI tract is often described as a long tube approximately 15 feet in length (450 cm)</a:t>
            </a:r>
          </a:p>
          <a:p>
            <a:r>
              <a:rPr lang="en-US" sz="3600" b="1" dirty="0"/>
              <a:t>The upper GI tract is composed of the mouth, pharynx, esophagus, and stomach</a:t>
            </a:r>
          </a:p>
          <a:p>
            <a:r>
              <a:rPr lang="en-US" sz="3600" b="1" dirty="0"/>
              <a:t>Motility is the movement of the food consumed along the GI tract. contractions and mixing movements serve to move foodstuffs toward sites of digestion and absorption, but to mix foods with digestive secretions and maximize potential absorption. </a:t>
            </a:r>
          </a:p>
          <a:p>
            <a:r>
              <a:rPr lang="en-US" sz="3600" b="1" dirty="0"/>
              <a:t>Secretions of the GI tract include water, electrolytes, enzymes, bile salts, and mucus. </a:t>
            </a:r>
          </a:p>
          <a:p>
            <a:r>
              <a:rPr lang="en-US" sz="3600" dirty="0"/>
              <a:t>Epithelial cells in the gut (enterocytes) lined with mucus layer, have tight junctions to protect antigens, bacteria, toxins from entering </a:t>
            </a:r>
          </a:p>
          <a:p>
            <a:endParaRPr lang="en-US" sz="3600" b="1" dirty="0"/>
          </a:p>
          <a:p>
            <a:endParaRPr lang="en-US" dirty="0"/>
          </a:p>
          <a:p>
            <a:endParaRPr lang="en-US" dirty="0"/>
          </a:p>
          <a:p>
            <a:endParaRPr lang="en-US" dirty="0"/>
          </a:p>
        </p:txBody>
      </p:sp>
    </p:spTree>
    <p:extLst>
      <p:ext uri="{BB962C8B-B14F-4D97-AF65-F5344CB8AC3E}">
        <p14:creationId xmlns:p14="http://schemas.microsoft.com/office/powerpoint/2010/main" val="299288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500ED1-D14C-DB44-ADD9-473E1941A8D3}"/>
              </a:ext>
            </a:extLst>
          </p:cNvPr>
          <p:cNvPicPr>
            <a:picLocks noGrp="1" noChangeAspect="1"/>
          </p:cNvPicPr>
          <p:nvPr>
            <p:ph idx="1"/>
          </p:nvPr>
        </p:nvPicPr>
        <p:blipFill>
          <a:blip r:embed="rId2"/>
          <a:stretch>
            <a:fillRect/>
          </a:stretch>
        </p:blipFill>
        <p:spPr>
          <a:xfrm>
            <a:off x="342900" y="92040"/>
            <a:ext cx="11849100" cy="6084923"/>
          </a:xfrm>
        </p:spPr>
      </p:pic>
    </p:spTree>
    <p:extLst>
      <p:ext uri="{BB962C8B-B14F-4D97-AF65-F5344CB8AC3E}">
        <p14:creationId xmlns:p14="http://schemas.microsoft.com/office/powerpoint/2010/main" val="3824910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E5BE2A-CF35-A544-A93C-9FDCB3E625FF}"/>
              </a:ext>
            </a:extLst>
          </p:cNvPr>
          <p:cNvPicPr>
            <a:picLocks noGrp="1" noChangeAspect="1"/>
          </p:cNvPicPr>
          <p:nvPr>
            <p:ph idx="1"/>
          </p:nvPr>
        </p:nvPicPr>
        <p:blipFill>
          <a:blip r:embed="rId2"/>
          <a:stretch>
            <a:fillRect/>
          </a:stretch>
        </p:blipFill>
        <p:spPr>
          <a:xfrm>
            <a:off x="500380" y="468263"/>
            <a:ext cx="6953250" cy="5625991"/>
          </a:xfrm>
        </p:spPr>
      </p:pic>
      <p:sp>
        <p:nvSpPr>
          <p:cNvPr id="6" name="TextBox 5">
            <a:extLst>
              <a:ext uri="{FF2B5EF4-FFF2-40B4-BE49-F238E27FC236}">
                <a16:creationId xmlns:a16="http://schemas.microsoft.com/office/drawing/2014/main" id="{4E754493-6CE1-2146-A685-FF395EB80526}"/>
              </a:ext>
            </a:extLst>
          </p:cNvPr>
          <p:cNvSpPr txBox="1"/>
          <p:nvPr/>
        </p:nvSpPr>
        <p:spPr>
          <a:xfrm>
            <a:off x="7885430" y="863600"/>
            <a:ext cx="3646170" cy="5447645"/>
          </a:xfrm>
          <a:prstGeom prst="rect">
            <a:avLst/>
          </a:prstGeom>
          <a:noFill/>
        </p:spPr>
        <p:txBody>
          <a:bodyPr wrap="square" rtlCol="0">
            <a:spAutoFit/>
          </a:bodyPr>
          <a:lstStyle/>
          <a:p>
            <a:r>
              <a:rPr lang="en-US" sz="2400" b="1" dirty="0"/>
              <a:t>A variety of thickening agents and texture-modified products</a:t>
            </a:r>
          </a:p>
          <a:p>
            <a:r>
              <a:rPr lang="en-US" sz="2400" b="1" dirty="0"/>
              <a:t>Thickening agents are primarily made from carbohydrates, and many foods included in the dysphagia diets are also high in simple sugars--&gt; managing blood glucose for individuals with diabetes may be challenging in this context. </a:t>
            </a:r>
          </a:p>
          <a:p>
            <a:r>
              <a:rPr lang="en-US" dirty="0"/>
              <a:t> </a:t>
            </a:r>
          </a:p>
          <a:p>
            <a:endParaRPr lang="en-US" dirty="0"/>
          </a:p>
        </p:txBody>
      </p:sp>
    </p:spTree>
    <p:extLst>
      <p:ext uri="{BB962C8B-B14F-4D97-AF65-F5344CB8AC3E}">
        <p14:creationId xmlns:p14="http://schemas.microsoft.com/office/powerpoint/2010/main" val="2649016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B873-21B1-624B-9C95-6580B7422A44}"/>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Nausea and Vomiting </a:t>
            </a:r>
            <a:br>
              <a:rPr lang="en-US" dirty="0"/>
            </a:br>
            <a:endParaRPr lang="en-US" dirty="0"/>
          </a:p>
        </p:txBody>
      </p:sp>
      <p:sp>
        <p:nvSpPr>
          <p:cNvPr id="3" name="Content Placeholder 2">
            <a:extLst>
              <a:ext uri="{FF2B5EF4-FFF2-40B4-BE49-F238E27FC236}">
                <a16:creationId xmlns:a16="http://schemas.microsoft.com/office/drawing/2014/main" id="{909F956C-90A8-1041-ABA2-ECD66CD706E3}"/>
              </a:ext>
            </a:extLst>
          </p:cNvPr>
          <p:cNvSpPr>
            <a:spLocks noGrp="1"/>
          </p:cNvSpPr>
          <p:nvPr>
            <p:ph idx="1"/>
          </p:nvPr>
        </p:nvSpPr>
        <p:spPr/>
        <p:txBody>
          <a:bodyPr>
            <a:normAutofit fontScale="92500"/>
          </a:bodyPr>
          <a:lstStyle/>
          <a:p>
            <a:r>
              <a:rPr lang="en-US" b="1" u="sng" dirty="0"/>
              <a:t>Nausea </a:t>
            </a:r>
            <a:r>
              <a:rPr lang="en-US" dirty="0"/>
              <a:t>:the unpleasant sensation that there is a need to vomit </a:t>
            </a:r>
          </a:p>
          <a:p>
            <a:r>
              <a:rPr lang="en-US" b="1" u="sng" dirty="0"/>
              <a:t>Vomiting </a:t>
            </a:r>
            <a:r>
              <a:rPr lang="en-US" dirty="0"/>
              <a:t>is the expulsion of gastric contents</a:t>
            </a:r>
          </a:p>
          <a:p>
            <a:r>
              <a:rPr lang="en-US" dirty="0"/>
              <a:t>Nausea and vomiting occur with many different medical conditions. Such as :Infection, pain, pregnancy, headache, metabolic disorders, motion sickness, kidney failure, myocardial infarction and many more… </a:t>
            </a:r>
          </a:p>
          <a:p>
            <a:r>
              <a:rPr lang="en-US" dirty="0"/>
              <a:t>Severe vomiting also causes loss of potassium (hypokalemia) and sodium (hyponatremia). The kidneys compensate for these </a:t>
            </a:r>
            <a:r>
              <a:rPr lang="en-US" b="1" dirty="0"/>
              <a:t>losses by retaining sodium in the collecting ducts at the expense of hydrogen ions</a:t>
            </a:r>
            <a:r>
              <a:rPr lang="en-US" dirty="0"/>
              <a:t> </a:t>
            </a:r>
          </a:p>
          <a:p>
            <a:r>
              <a:rPr lang="en-US" dirty="0"/>
              <a:t>Additionally vomiting results in the loss of </a:t>
            </a:r>
            <a:r>
              <a:rPr lang="en-US" dirty="0">
                <a:hlinkClick r:id="rId2" tooltip="Hydrochloric acid"/>
              </a:rPr>
              <a:t>hydrochloric acid</a:t>
            </a:r>
            <a:r>
              <a:rPr lang="en-US" dirty="0"/>
              <a:t> </a:t>
            </a:r>
          </a:p>
          <a:p>
            <a:r>
              <a:rPr lang="en-US" dirty="0"/>
              <a:t>Increase in blood pH to &gt;7.45</a:t>
            </a:r>
            <a:r>
              <a:rPr lang="en-US" dirty="0">
                <a:sym typeface="Wingdings" pitchFamily="2" charset="2"/>
              </a:rPr>
              <a:t> metabolic alkalosis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21121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8922-AA6D-A44E-B38A-245C15995096}"/>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Prolonged nausea and vomiting can have significant clinical consequences. </a:t>
            </a:r>
            <a:br>
              <a:rPr lang="en-US" dirty="0"/>
            </a:br>
            <a:endParaRPr lang="en-US" dirty="0"/>
          </a:p>
        </p:txBody>
      </p:sp>
      <p:sp>
        <p:nvSpPr>
          <p:cNvPr id="3" name="Content Placeholder 2">
            <a:extLst>
              <a:ext uri="{FF2B5EF4-FFF2-40B4-BE49-F238E27FC236}">
                <a16:creationId xmlns:a16="http://schemas.microsoft.com/office/drawing/2014/main" id="{620F52C5-9B98-FD43-A021-FC4496B0D14C}"/>
              </a:ext>
            </a:extLst>
          </p:cNvPr>
          <p:cNvSpPr>
            <a:spLocks noGrp="1"/>
          </p:cNvSpPr>
          <p:nvPr>
            <p:ph idx="1"/>
          </p:nvPr>
        </p:nvSpPr>
        <p:spPr/>
        <p:txBody>
          <a:bodyPr>
            <a:normAutofit lnSpcReduction="10000"/>
          </a:bodyPr>
          <a:lstStyle/>
          <a:p>
            <a:r>
              <a:rPr lang="en-US" dirty="0"/>
              <a:t>Forceful vomiting </a:t>
            </a:r>
            <a:r>
              <a:rPr lang="en-US" dirty="0">
                <a:sym typeface="Wingdings" pitchFamily="2" charset="2"/>
              </a:rPr>
              <a:t></a:t>
            </a:r>
            <a:r>
              <a:rPr lang="en-US" dirty="0"/>
              <a:t>rupture the esophagus (Boerhaave’s syndrome) tear the lower esophageal sphincter (Mallory-Weiss tear)</a:t>
            </a:r>
          </a:p>
          <a:p>
            <a:pPr lvl="1"/>
            <a:r>
              <a:rPr lang="en-US" dirty="0"/>
              <a:t>Injury can cause bleeding or </a:t>
            </a:r>
            <a:r>
              <a:rPr lang="en-US" b="1" dirty="0"/>
              <a:t>hematemesis (</a:t>
            </a:r>
            <a:r>
              <a:rPr lang="en-US" dirty="0"/>
              <a:t>Vomiting blood)</a:t>
            </a:r>
          </a:p>
          <a:p>
            <a:r>
              <a:rPr lang="en-US" dirty="0"/>
              <a:t> Continued vomiting </a:t>
            </a:r>
          </a:p>
          <a:p>
            <a:pPr lvl="1"/>
            <a:r>
              <a:rPr lang="en-US" dirty="0"/>
              <a:t>Dehydration</a:t>
            </a:r>
          </a:p>
          <a:p>
            <a:pPr lvl="1"/>
            <a:r>
              <a:rPr lang="en-US" dirty="0"/>
              <a:t>Acid-base imbalances</a:t>
            </a:r>
          </a:p>
          <a:p>
            <a:pPr lvl="1"/>
            <a:r>
              <a:rPr lang="en-US" dirty="0"/>
              <a:t> Malnutrition can be a long-term consequence for the patient if he or she is not able to ingest an adequate diet for a prolonged amount of time. </a:t>
            </a:r>
          </a:p>
          <a:p>
            <a:r>
              <a:rPr lang="en-US" dirty="0"/>
              <a:t>If gastric contents are aspirated into the lungs</a:t>
            </a:r>
            <a:r>
              <a:rPr lang="en-US" dirty="0">
                <a:sym typeface="Wingdings" pitchFamily="2" charset="2"/>
              </a:rPr>
              <a:t></a:t>
            </a:r>
            <a:r>
              <a:rPr lang="en-US" dirty="0"/>
              <a:t> aspiration pneumonia </a:t>
            </a:r>
          </a:p>
          <a:p>
            <a:r>
              <a:rPr lang="en-US" dirty="0"/>
              <a:t>Dental caries </a:t>
            </a:r>
          </a:p>
          <a:p>
            <a:endParaRPr lang="en-US" dirty="0"/>
          </a:p>
        </p:txBody>
      </p:sp>
    </p:spTree>
    <p:extLst>
      <p:ext uri="{BB962C8B-B14F-4D97-AF65-F5344CB8AC3E}">
        <p14:creationId xmlns:p14="http://schemas.microsoft.com/office/powerpoint/2010/main" val="238501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0155-54DE-184C-A2DE-BEBD6AAD948B}"/>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Nutrition Intervention </a:t>
            </a:r>
            <a:br>
              <a:rPr lang="en-US" dirty="0"/>
            </a:br>
            <a:endParaRPr lang="en-US" dirty="0"/>
          </a:p>
        </p:txBody>
      </p:sp>
      <p:sp>
        <p:nvSpPr>
          <p:cNvPr id="3" name="Content Placeholder 2">
            <a:extLst>
              <a:ext uri="{FF2B5EF4-FFF2-40B4-BE49-F238E27FC236}">
                <a16:creationId xmlns:a16="http://schemas.microsoft.com/office/drawing/2014/main" id="{F5CE1A98-D893-684F-99CB-686A354829F0}"/>
              </a:ext>
            </a:extLst>
          </p:cNvPr>
          <p:cNvSpPr>
            <a:spLocks noGrp="1"/>
          </p:cNvSpPr>
          <p:nvPr>
            <p:ph idx="1"/>
          </p:nvPr>
        </p:nvSpPr>
        <p:spPr>
          <a:xfrm>
            <a:off x="838200" y="1825625"/>
            <a:ext cx="3829050" cy="4351338"/>
          </a:xfrm>
        </p:spPr>
        <p:txBody>
          <a:bodyPr>
            <a:normAutofit fontScale="85000" lnSpcReduction="20000"/>
          </a:bodyPr>
          <a:lstStyle/>
          <a:p>
            <a:r>
              <a:rPr lang="en-US" dirty="0"/>
              <a:t>Nutrition therapy does not necessarily treat nausea and vomiting but can minimize symptoms and discomfort. </a:t>
            </a:r>
          </a:p>
          <a:p>
            <a:r>
              <a:rPr lang="en-US" dirty="0"/>
              <a:t>maintaining nutritional status and monitor hydration status</a:t>
            </a:r>
          </a:p>
          <a:p>
            <a:r>
              <a:rPr lang="en-US" dirty="0"/>
              <a:t>To minimize stomach distention, patients should consume small meals and drink beverages between meals rather than during a meal</a:t>
            </a:r>
          </a:p>
        </p:txBody>
      </p:sp>
      <p:pic>
        <p:nvPicPr>
          <p:cNvPr id="7" name="Picture 6">
            <a:extLst>
              <a:ext uri="{FF2B5EF4-FFF2-40B4-BE49-F238E27FC236}">
                <a16:creationId xmlns:a16="http://schemas.microsoft.com/office/drawing/2014/main" id="{B60088EE-09DC-9041-AF06-4852CA69A0E2}"/>
              </a:ext>
            </a:extLst>
          </p:cNvPr>
          <p:cNvPicPr>
            <a:picLocks noChangeAspect="1"/>
          </p:cNvPicPr>
          <p:nvPr/>
        </p:nvPicPr>
        <p:blipFill>
          <a:blip r:embed="rId3"/>
          <a:stretch>
            <a:fillRect/>
          </a:stretch>
        </p:blipFill>
        <p:spPr>
          <a:xfrm>
            <a:off x="5504329" y="1047750"/>
            <a:ext cx="6024283" cy="5810250"/>
          </a:xfrm>
          <a:prstGeom prst="rect">
            <a:avLst/>
          </a:prstGeom>
        </p:spPr>
      </p:pic>
    </p:spTree>
    <p:extLst>
      <p:ext uri="{BB962C8B-B14F-4D97-AF65-F5344CB8AC3E}">
        <p14:creationId xmlns:p14="http://schemas.microsoft.com/office/powerpoint/2010/main" val="38763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E7434F-C624-EF43-8334-86D8A9705D69}"/>
              </a:ext>
            </a:extLst>
          </p:cNvPr>
          <p:cNvSpPr>
            <a:spLocks noGrp="1"/>
          </p:cNvSpPr>
          <p:nvPr>
            <p:ph type="ctrTitle"/>
          </p:nvPr>
        </p:nvSpPr>
        <p:spPr/>
        <p:txBody>
          <a:bodyPr>
            <a:normAutofit fontScale="90000"/>
          </a:bodyPr>
          <a:lstStyle/>
          <a:p>
            <a:r>
              <a:rPr lang="en-US" b="1" dirty="0">
                <a:solidFill>
                  <a:srgbClr val="C00000"/>
                </a:solidFill>
                <a:latin typeface="American Typewriter" panose="02090604020004020304" pitchFamily="18" charset="77"/>
              </a:rPr>
              <a:t>Conditions Affecting the Stomach </a:t>
            </a:r>
            <a:br>
              <a:rPr lang="en-US" b="1" dirty="0">
                <a:solidFill>
                  <a:srgbClr val="C00000"/>
                </a:solidFill>
                <a:latin typeface="American Typewriter" panose="02090604020004020304" pitchFamily="18" charset="77"/>
              </a:rPr>
            </a:br>
            <a:endParaRPr lang="en-US" b="1" dirty="0">
              <a:solidFill>
                <a:srgbClr val="C00000"/>
              </a:solidFill>
              <a:latin typeface="American Typewriter" panose="02090604020004020304" pitchFamily="18" charset="77"/>
            </a:endParaRPr>
          </a:p>
        </p:txBody>
      </p:sp>
      <p:sp>
        <p:nvSpPr>
          <p:cNvPr id="5" name="Subtitle 4">
            <a:extLst>
              <a:ext uri="{FF2B5EF4-FFF2-40B4-BE49-F238E27FC236}">
                <a16:creationId xmlns:a16="http://schemas.microsoft.com/office/drawing/2014/main" id="{FEA3CE0E-144E-E046-A1FA-81B3C8A60C23}"/>
              </a:ext>
            </a:extLst>
          </p:cNvPr>
          <p:cNvSpPr>
            <a:spLocks noGrp="1"/>
          </p:cNvSpPr>
          <p:nvPr>
            <p:ph type="subTitle" idx="1"/>
          </p:nvPr>
        </p:nvSpPr>
        <p:spPr>
          <a:xfrm>
            <a:off x="1524000" y="3602038"/>
            <a:ext cx="9144000" cy="2565680"/>
          </a:xfrm>
        </p:spPr>
        <p:txBody>
          <a:bodyPr>
            <a:normAutofit/>
          </a:bodyPr>
          <a:lstStyle/>
          <a:p>
            <a:r>
              <a:rPr lang="en-US" sz="3000" dirty="0"/>
              <a:t>Diseases and clinical disorders that affect and can influence nutritional status. </a:t>
            </a:r>
          </a:p>
          <a:p>
            <a:r>
              <a:rPr lang="en-US" sz="3000" dirty="0"/>
              <a:t>Some disorders, such as indigestion, are mild and temporary conditions that resolve easily. Others are chronic and require aggressive medical intervention</a:t>
            </a:r>
            <a:r>
              <a:rPr lang="en-US" dirty="0"/>
              <a:t>. </a:t>
            </a:r>
          </a:p>
          <a:p>
            <a:endParaRPr lang="en-US" dirty="0"/>
          </a:p>
        </p:txBody>
      </p:sp>
    </p:spTree>
    <p:extLst>
      <p:ext uri="{BB962C8B-B14F-4D97-AF65-F5344CB8AC3E}">
        <p14:creationId xmlns:p14="http://schemas.microsoft.com/office/powerpoint/2010/main" val="2460512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21image3845216">
            <a:extLst>
              <a:ext uri="{FF2B5EF4-FFF2-40B4-BE49-F238E27FC236}">
                <a16:creationId xmlns:a16="http://schemas.microsoft.com/office/drawing/2014/main" id="{8459ABA3-5A4F-0A40-B64D-1190722369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38" y="497969"/>
            <a:ext cx="5528062" cy="591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51F385-002B-6A40-A8C5-0F78103E1A5A}"/>
              </a:ext>
            </a:extLst>
          </p:cNvPr>
          <p:cNvSpPr/>
          <p:nvPr/>
        </p:nvSpPr>
        <p:spPr>
          <a:xfrm>
            <a:off x="5969000" y="56138"/>
            <a:ext cx="6223000" cy="6832640"/>
          </a:xfrm>
          <a:prstGeom prst="rect">
            <a:avLst/>
          </a:prstGeom>
        </p:spPr>
        <p:txBody>
          <a:bodyPr wrap="square">
            <a:spAutoFit/>
          </a:bodyPr>
          <a:lstStyle/>
          <a:p>
            <a:pPr marL="285750" indent="-285750">
              <a:buFont typeface="Arial" panose="020B0604020202020204" pitchFamily="34" charset="0"/>
              <a:buChar char="•"/>
            </a:pPr>
            <a:r>
              <a:rPr lang="en-US" sz="2000" dirty="0"/>
              <a:t>Gastric Mucosa ( inner layer)</a:t>
            </a:r>
          </a:p>
          <a:p>
            <a:pPr marL="285750" indent="-285750">
              <a:buFont typeface="Arial" panose="020B0604020202020204" pitchFamily="34" charset="0"/>
              <a:buChar char="•"/>
            </a:pPr>
            <a:r>
              <a:rPr lang="en-US" sz="2000" dirty="0"/>
              <a:t>Contains gastric gland with specialized cells that pump protons into the gastric lumen in an effort to acidify the contents of the stomach. These cells are </a:t>
            </a:r>
            <a:r>
              <a:rPr lang="en-US" sz="2000" b="1" dirty="0"/>
              <a:t>known as parietal cells </a:t>
            </a:r>
          </a:p>
          <a:p>
            <a:pPr marL="285750" indent="-285750">
              <a:buFont typeface="Arial" panose="020B0604020202020204" pitchFamily="34" charset="0"/>
              <a:buChar char="•"/>
            </a:pPr>
            <a:endParaRPr lang="en-US" sz="2000" b="1" dirty="0">
              <a:latin typeface="Arial" panose="020B0604020202020204" pitchFamily="34" charset="0"/>
            </a:endParaRPr>
          </a:p>
          <a:p>
            <a:pPr marL="285750" indent="-285750">
              <a:buFont typeface="Arial" panose="020B0604020202020204" pitchFamily="34" charset="0"/>
              <a:buChar char="•"/>
            </a:pPr>
            <a:r>
              <a:rPr lang="en-US" sz="2000" b="1" dirty="0">
                <a:solidFill>
                  <a:srgbClr val="C00000"/>
                </a:solidFill>
                <a:latin typeface="Arial" panose="020B0604020202020204" pitchFamily="34" charset="0"/>
              </a:rPr>
              <a:t>Parietal Cells </a:t>
            </a:r>
            <a:endParaRPr lang="en-US" sz="2000" b="1" dirty="0">
              <a:solidFill>
                <a:srgbClr val="C00000"/>
              </a:solidFill>
              <a:latin typeface="ArialMT"/>
            </a:endParaRPr>
          </a:p>
          <a:p>
            <a:pPr marL="742950" lvl="1" indent="-285750">
              <a:buFont typeface="Arial" panose="020B0604020202020204" pitchFamily="34" charset="0"/>
              <a:buChar char="•"/>
            </a:pPr>
            <a:r>
              <a:rPr lang="en-US" sz="2000" b="1" dirty="0">
                <a:latin typeface="Arial" panose="020B0604020202020204" pitchFamily="34" charset="0"/>
              </a:rPr>
              <a:t>HCl</a:t>
            </a:r>
            <a:r>
              <a:rPr lang="en-US" sz="2000" b="1" dirty="0">
                <a:latin typeface="ArialMT"/>
              </a:rPr>
              <a:t> production</a:t>
            </a:r>
          </a:p>
          <a:p>
            <a:pPr marL="742950" lvl="1" indent="-285750">
              <a:buFont typeface="Arial" panose="020B0604020202020204" pitchFamily="34" charset="0"/>
              <a:buChar char="•"/>
            </a:pPr>
            <a:r>
              <a:rPr lang="en-US" sz="2000" dirty="0"/>
              <a:t>Activates pepsinogen </a:t>
            </a:r>
          </a:p>
          <a:p>
            <a:pPr marL="742950" lvl="1" indent="-285750">
              <a:buFont typeface="Arial" panose="020B0604020202020204" pitchFamily="34" charset="0"/>
              <a:buChar char="•"/>
            </a:pPr>
            <a:r>
              <a:rPr lang="en-US" sz="2000" dirty="0"/>
              <a:t>Denatures proteins </a:t>
            </a:r>
          </a:p>
          <a:p>
            <a:pPr marL="742950" lvl="1" indent="-285750">
              <a:buFont typeface="Arial" panose="020B0604020202020204" pitchFamily="34" charset="0"/>
              <a:buChar char="•"/>
            </a:pPr>
            <a:r>
              <a:rPr lang="en-US" sz="2000" dirty="0"/>
              <a:t>Releases B-12 from food</a:t>
            </a:r>
          </a:p>
          <a:p>
            <a:pPr marL="742950" lvl="1" indent="-285750">
              <a:buFont typeface="Arial" panose="020B0604020202020204" pitchFamily="34" charset="0"/>
              <a:buChar char="•"/>
            </a:pPr>
            <a:r>
              <a:rPr lang="en-US" sz="2000" dirty="0"/>
              <a:t>Kills bacteria</a:t>
            </a:r>
          </a:p>
          <a:p>
            <a:pPr marL="742950" lvl="1" indent="-285750">
              <a:buFont typeface="Arial" panose="020B0604020202020204" pitchFamily="34" charset="0"/>
              <a:buChar char="•"/>
            </a:pPr>
            <a:r>
              <a:rPr lang="en-US" sz="2000" dirty="0"/>
              <a:t>IF</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solidFill>
                  <a:srgbClr val="C00000"/>
                </a:solidFill>
              </a:rPr>
              <a:t>Chief Cells</a:t>
            </a:r>
          </a:p>
          <a:p>
            <a:pPr marL="742950" lvl="1" indent="-285750">
              <a:buFont typeface="Arial" panose="020B0604020202020204" pitchFamily="34" charset="0"/>
              <a:buChar char="•"/>
            </a:pPr>
            <a:r>
              <a:rPr lang="en-US" sz="2000" b="1" dirty="0"/>
              <a:t>Pepsinogen</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solidFill>
                  <a:srgbClr val="C00000"/>
                </a:solidFill>
              </a:rPr>
              <a:t>G cells</a:t>
            </a:r>
          </a:p>
          <a:p>
            <a:pPr marL="742950" lvl="1" indent="-285750">
              <a:buFont typeface="Arial" panose="020B0604020202020204" pitchFamily="34" charset="0"/>
              <a:buChar char="•"/>
            </a:pPr>
            <a:r>
              <a:rPr lang="en-US" sz="2000" b="1" dirty="0"/>
              <a:t>Gastrin</a:t>
            </a:r>
          </a:p>
          <a:p>
            <a:pPr marL="285750" indent="-285750">
              <a:buFont typeface="Arial" panose="020B0604020202020204" pitchFamily="34" charset="0"/>
              <a:buChar char="•"/>
            </a:pPr>
            <a:r>
              <a:rPr lang="en-US" sz="2000" b="1" dirty="0">
                <a:solidFill>
                  <a:srgbClr val="C00000"/>
                </a:solidFill>
              </a:rPr>
              <a:t>Mucus neck cells</a:t>
            </a:r>
          </a:p>
          <a:p>
            <a:pPr marL="742950" lvl="1" indent="-285750">
              <a:buFont typeface="Arial" panose="020B0604020202020204" pitchFamily="34" charset="0"/>
              <a:buChar char="•"/>
            </a:pPr>
            <a:r>
              <a:rPr lang="en-US" sz="2000" b="1" dirty="0"/>
              <a:t>Production of Mucus</a:t>
            </a:r>
          </a:p>
          <a:p>
            <a:endParaRPr lang="en-US" dirty="0">
              <a:effectLst/>
            </a:endParaRPr>
          </a:p>
        </p:txBody>
      </p:sp>
    </p:spTree>
    <p:extLst>
      <p:ext uri="{BB962C8B-B14F-4D97-AF65-F5344CB8AC3E}">
        <p14:creationId xmlns:p14="http://schemas.microsoft.com/office/powerpoint/2010/main" val="1477612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A6A1-ED97-AE46-B0EB-A3AA4AA28503}"/>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Gastritis </a:t>
            </a:r>
            <a:br>
              <a:rPr lang="en-US" dirty="0"/>
            </a:br>
            <a:br>
              <a:rPr lang="en-US" dirty="0"/>
            </a:br>
            <a:endParaRPr lang="en-US" dirty="0"/>
          </a:p>
        </p:txBody>
      </p:sp>
      <p:sp>
        <p:nvSpPr>
          <p:cNvPr id="3" name="Content Placeholder 2">
            <a:extLst>
              <a:ext uri="{FF2B5EF4-FFF2-40B4-BE49-F238E27FC236}">
                <a16:creationId xmlns:a16="http://schemas.microsoft.com/office/drawing/2014/main" id="{D708585D-A33C-D746-9D7F-1588E88EC0B5}"/>
              </a:ext>
            </a:extLst>
          </p:cNvPr>
          <p:cNvSpPr>
            <a:spLocks noGrp="1"/>
          </p:cNvSpPr>
          <p:nvPr>
            <p:ph idx="1"/>
          </p:nvPr>
        </p:nvSpPr>
        <p:spPr>
          <a:xfrm>
            <a:off x="461682" y="1198096"/>
            <a:ext cx="5974977" cy="4351338"/>
          </a:xfrm>
        </p:spPr>
        <p:txBody>
          <a:bodyPr>
            <a:normAutofit fontScale="92500" lnSpcReduction="10000"/>
          </a:bodyPr>
          <a:lstStyle/>
          <a:p>
            <a:r>
              <a:rPr lang="en-US" dirty="0"/>
              <a:t>Inflammation of the gastric mucosa</a:t>
            </a:r>
          </a:p>
          <a:p>
            <a:r>
              <a:rPr lang="en-US" b="1" dirty="0"/>
              <a:t>Inflammation &amp; tissue damage </a:t>
            </a:r>
            <a:endParaRPr lang="en-US" dirty="0"/>
          </a:p>
          <a:p>
            <a:r>
              <a:rPr lang="en-US" b="1" dirty="0"/>
              <a:t>Results from erosion of mucosal layer </a:t>
            </a:r>
          </a:p>
          <a:p>
            <a:r>
              <a:rPr lang="en-US" b="1" dirty="0"/>
              <a:t>Underlying cells are exposed to gastric secretions </a:t>
            </a:r>
          </a:p>
          <a:p>
            <a:r>
              <a:rPr lang="en-US" b="1" dirty="0"/>
              <a:t>Microbes can access exposed cells</a:t>
            </a:r>
            <a:br>
              <a:rPr lang="en-US" b="1" dirty="0"/>
            </a:br>
            <a:endParaRPr lang="en-US" dirty="0"/>
          </a:p>
          <a:p>
            <a:endParaRPr lang="en-US" dirty="0"/>
          </a:p>
          <a:p>
            <a:r>
              <a:rPr lang="en-US" dirty="0"/>
              <a:t>May result from numerous conditions</a:t>
            </a:r>
          </a:p>
          <a:p>
            <a:r>
              <a:rPr lang="en-US" b="1" i="1" dirty="0"/>
              <a:t>Acute vs. Chronic </a:t>
            </a:r>
          </a:p>
          <a:p>
            <a:endParaRPr lang="en-US" dirty="0"/>
          </a:p>
        </p:txBody>
      </p:sp>
      <p:pic>
        <p:nvPicPr>
          <p:cNvPr id="5" name="Picture 4">
            <a:extLst>
              <a:ext uri="{FF2B5EF4-FFF2-40B4-BE49-F238E27FC236}">
                <a16:creationId xmlns:a16="http://schemas.microsoft.com/office/drawing/2014/main" id="{B33B75E8-42A3-4C45-A2C0-1D29DE32452E}"/>
              </a:ext>
            </a:extLst>
          </p:cNvPr>
          <p:cNvPicPr>
            <a:picLocks noChangeAspect="1"/>
          </p:cNvPicPr>
          <p:nvPr/>
        </p:nvPicPr>
        <p:blipFill>
          <a:blip r:embed="rId2"/>
          <a:stretch>
            <a:fillRect/>
          </a:stretch>
        </p:blipFill>
        <p:spPr>
          <a:xfrm>
            <a:off x="6633882" y="2409545"/>
            <a:ext cx="5145741" cy="3892924"/>
          </a:xfrm>
          <a:prstGeom prst="rect">
            <a:avLst/>
          </a:prstGeom>
        </p:spPr>
      </p:pic>
    </p:spTree>
    <p:extLst>
      <p:ext uri="{BB962C8B-B14F-4D97-AF65-F5344CB8AC3E}">
        <p14:creationId xmlns:p14="http://schemas.microsoft.com/office/powerpoint/2010/main" val="2870736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7E8D-DF60-9241-9AD8-8D715FA9F95D}"/>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Acute Gastritis </a:t>
            </a:r>
            <a:endParaRPr lang="en-US" dirty="0"/>
          </a:p>
        </p:txBody>
      </p:sp>
      <p:sp>
        <p:nvSpPr>
          <p:cNvPr id="3" name="Content Placeholder 2">
            <a:extLst>
              <a:ext uri="{FF2B5EF4-FFF2-40B4-BE49-F238E27FC236}">
                <a16:creationId xmlns:a16="http://schemas.microsoft.com/office/drawing/2014/main" id="{F2C2EE46-C712-AA4D-B1AC-8555A065568B}"/>
              </a:ext>
            </a:extLst>
          </p:cNvPr>
          <p:cNvSpPr>
            <a:spLocks noGrp="1"/>
          </p:cNvSpPr>
          <p:nvPr>
            <p:ph idx="1"/>
          </p:nvPr>
        </p:nvSpPr>
        <p:spPr/>
        <p:txBody>
          <a:bodyPr>
            <a:normAutofit fontScale="92500" lnSpcReduction="20000"/>
          </a:bodyPr>
          <a:lstStyle/>
          <a:p>
            <a:pPr marL="0" indent="0">
              <a:buNone/>
            </a:pPr>
            <a:r>
              <a:rPr lang="en-US" b="1" dirty="0"/>
              <a:t>Acute onset = rapid onset of inflammation </a:t>
            </a:r>
            <a:endParaRPr lang="en-US" dirty="0"/>
          </a:p>
          <a:p>
            <a:pPr marL="0" indent="0">
              <a:buNone/>
            </a:pPr>
            <a:r>
              <a:rPr lang="en-US" b="1" i="1" u="sng" dirty="0"/>
              <a:t>Cause: </a:t>
            </a:r>
          </a:p>
          <a:p>
            <a:r>
              <a:rPr lang="en-US" b="1" dirty="0"/>
              <a:t>Corrosive chemical ingestion </a:t>
            </a:r>
            <a:endParaRPr lang="en-US" dirty="0"/>
          </a:p>
          <a:p>
            <a:r>
              <a:rPr lang="en-US" b="1" dirty="0"/>
              <a:t>Food poisoning</a:t>
            </a:r>
          </a:p>
          <a:p>
            <a:r>
              <a:rPr lang="en-US" b="1" dirty="0"/>
              <a:t>Stress ulcers due to trauma &amp; injury (burns, head trauma, decreased blood flow to gastric area) </a:t>
            </a:r>
          </a:p>
          <a:p>
            <a:pPr marL="0" indent="0">
              <a:buNone/>
            </a:pPr>
            <a:r>
              <a:rPr lang="en-US" b="1" u="sng" dirty="0">
                <a:solidFill>
                  <a:srgbClr val="C00000"/>
                </a:solidFill>
              </a:rPr>
              <a:t>Treat underlying cause</a:t>
            </a:r>
          </a:p>
          <a:p>
            <a:r>
              <a:rPr lang="en-US" b="1" dirty="0"/>
              <a:t>Antacids &amp; other medications </a:t>
            </a:r>
            <a:endParaRPr lang="en-US" dirty="0"/>
          </a:p>
          <a:p>
            <a:r>
              <a:rPr lang="en-US" b="1" dirty="0"/>
              <a:t>NPO 1-2 days, or longer as needed </a:t>
            </a:r>
          </a:p>
          <a:p>
            <a:r>
              <a:rPr lang="en-US" b="1" dirty="0"/>
              <a:t>Progress to regular diet</a:t>
            </a:r>
          </a:p>
          <a:p>
            <a:r>
              <a:rPr lang="en-US" b="1" dirty="0"/>
              <a:t>No coffee or smoking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922182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3CE3-3052-7E4A-912C-4A2D79FDB20E}"/>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Chronic Gastritis </a:t>
            </a:r>
            <a:endParaRPr lang="en-US" dirty="0"/>
          </a:p>
        </p:txBody>
      </p:sp>
      <p:sp>
        <p:nvSpPr>
          <p:cNvPr id="3" name="Content Placeholder 2">
            <a:extLst>
              <a:ext uri="{FF2B5EF4-FFF2-40B4-BE49-F238E27FC236}">
                <a16:creationId xmlns:a16="http://schemas.microsoft.com/office/drawing/2014/main" id="{D5909BD8-77B3-E949-9BBD-29345F9634DD}"/>
              </a:ext>
            </a:extLst>
          </p:cNvPr>
          <p:cNvSpPr>
            <a:spLocks noGrp="1"/>
          </p:cNvSpPr>
          <p:nvPr>
            <p:ph idx="1"/>
          </p:nvPr>
        </p:nvSpPr>
        <p:spPr/>
        <p:txBody>
          <a:bodyPr>
            <a:normAutofit fontScale="92500" lnSpcReduction="10000"/>
          </a:bodyPr>
          <a:lstStyle/>
          <a:p>
            <a:r>
              <a:rPr lang="en-US" b="1" dirty="0"/>
              <a:t>Chronic onset = over months to decades </a:t>
            </a:r>
            <a:endParaRPr lang="en-US" dirty="0"/>
          </a:p>
          <a:p>
            <a:r>
              <a:rPr lang="en-US" dirty="0"/>
              <a:t>Autoimmune disease and may progress to </a:t>
            </a:r>
            <a:r>
              <a:rPr lang="en-US" b="1" dirty="0"/>
              <a:t>atrophic gastritis (</a:t>
            </a:r>
            <a:r>
              <a:rPr lang="en-US" dirty="0"/>
              <a:t>widespread gastric inflammation and tissue atrophy- loss of gastric cells) atrophy of parietal cells = decrease in HCl </a:t>
            </a:r>
            <a:r>
              <a:rPr lang="en-US" sz="1800" dirty="0"/>
              <a:t>(achlorhydria) </a:t>
            </a:r>
            <a:endParaRPr lang="en-US" dirty="0"/>
          </a:p>
          <a:p>
            <a:pPr lvl="1"/>
            <a:endParaRPr lang="en-US" b="1" dirty="0"/>
          </a:p>
          <a:p>
            <a:pPr lvl="1"/>
            <a:r>
              <a:rPr lang="en-US" dirty="0"/>
              <a:t>Most cases of gastritis result from </a:t>
            </a:r>
            <a:r>
              <a:rPr lang="en-US" b="1" i="1" dirty="0"/>
              <a:t>Helicobacter pylori (H. pylori) </a:t>
            </a:r>
            <a:r>
              <a:rPr lang="en-US" dirty="0"/>
              <a:t>infection </a:t>
            </a:r>
          </a:p>
          <a:p>
            <a:pPr lvl="1"/>
            <a:r>
              <a:rPr lang="en-US" dirty="0"/>
              <a:t>Gram-negative bacteria that produces urease </a:t>
            </a:r>
          </a:p>
          <a:p>
            <a:pPr lvl="1"/>
            <a:r>
              <a:rPr lang="en-US" dirty="0"/>
              <a:t>or the use of nonsteroidal anti-inflammatory drugs (NSAIDs) </a:t>
            </a:r>
          </a:p>
          <a:p>
            <a:pPr lvl="1"/>
            <a:r>
              <a:rPr lang="en-US" u="sng" dirty="0"/>
              <a:t>Pernicious anemia. </a:t>
            </a:r>
            <a:r>
              <a:rPr lang="en-US" dirty="0"/>
              <a:t>Pernicious anemia has an autoimmune component whereby antibodies are formed against parietal cells and </a:t>
            </a:r>
            <a:r>
              <a:rPr lang="en-US" b="1" dirty="0"/>
              <a:t>achlorhydria </a:t>
            </a:r>
            <a:r>
              <a:rPr lang="en-US" dirty="0"/>
              <a:t>results. This may lead to vitamin B12-deficiency anemia because intrinsic factor, which is produced in the parietal cells, is necessary for absorption of vitamin B12. </a:t>
            </a:r>
          </a:p>
          <a:p>
            <a:endParaRPr lang="en-US" dirty="0"/>
          </a:p>
        </p:txBody>
      </p:sp>
    </p:spTree>
    <p:extLst>
      <p:ext uri="{BB962C8B-B14F-4D97-AF65-F5344CB8AC3E}">
        <p14:creationId xmlns:p14="http://schemas.microsoft.com/office/powerpoint/2010/main" val="369486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553A9-16A0-6846-AC1E-B1CFB8672D45}"/>
              </a:ext>
            </a:extLst>
          </p:cNvPr>
          <p:cNvSpPr>
            <a:spLocks noGrp="1"/>
          </p:cNvSpPr>
          <p:nvPr>
            <p:ph idx="1"/>
          </p:nvPr>
        </p:nvSpPr>
        <p:spPr>
          <a:xfrm>
            <a:off x="838200" y="434340"/>
            <a:ext cx="10515600" cy="5742623"/>
          </a:xfrm>
        </p:spPr>
        <p:txBody>
          <a:bodyPr/>
          <a:lstStyle/>
          <a:p>
            <a:r>
              <a:rPr lang="en-US" dirty="0"/>
              <a:t>In the mouth, the teeth and jaw muscles work together to break down food to a consistency that is easily swallowed. </a:t>
            </a:r>
          </a:p>
          <a:p>
            <a:r>
              <a:rPr lang="en-US" dirty="0"/>
              <a:t>Upon swallowing, a bolus of food passes through the pharynx to the esophagus, where peristaltic contractions move the bolus toward the stomach. </a:t>
            </a:r>
          </a:p>
          <a:p>
            <a:r>
              <a:rPr lang="en-US" dirty="0"/>
              <a:t>The lower esophageal sphincter relaxes to allow the bolus to enter the stomach and then closes to prevent reflux (backward flow) of stomach contents </a:t>
            </a:r>
          </a:p>
          <a:p>
            <a:endParaRPr lang="en-US" dirty="0"/>
          </a:p>
        </p:txBody>
      </p:sp>
    </p:spTree>
    <p:extLst>
      <p:ext uri="{BB962C8B-B14F-4D97-AF65-F5344CB8AC3E}">
        <p14:creationId xmlns:p14="http://schemas.microsoft.com/office/powerpoint/2010/main" val="363862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10BF-88BB-B441-AE3B-471FD0C14661}"/>
              </a:ext>
            </a:extLst>
          </p:cNvPr>
          <p:cNvSpPr>
            <a:spLocks noGrp="1"/>
          </p:cNvSpPr>
          <p:nvPr>
            <p:ph type="title"/>
          </p:nvPr>
        </p:nvSpPr>
        <p:spPr>
          <a:xfrm>
            <a:off x="605118" y="311337"/>
            <a:ext cx="10515600" cy="1325563"/>
          </a:xfrm>
        </p:spPr>
        <p:txBody>
          <a:bodyPr/>
          <a:lstStyle/>
          <a:p>
            <a:r>
              <a:rPr lang="en-US" b="1" dirty="0">
                <a:solidFill>
                  <a:srgbClr val="C00000"/>
                </a:solidFill>
                <a:latin typeface="American Typewriter" panose="02090604020004020304" pitchFamily="18" charset="77"/>
              </a:rPr>
              <a:t>Chronic Gastritis </a:t>
            </a:r>
            <a:endParaRPr lang="en-US" dirty="0"/>
          </a:p>
        </p:txBody>
      </p:sp>
      <p:sp>
        <p:nvSpPr>
          <p:cNvPr id="3" name="Content Placeholder 2">
            <a:extLst>
              <a:ext uri="{FF2B5EF4-FFF2-40B4-BE49-F238E27FC236}">
                <a16:creationId xmlns:a16="http://schemas.microsoft.com/office/drawing/2014/main" id="{72B817C0-73D6-0B43-9FEA-82AEC23C482F}"/>
              </a:ext>
            </a:extLst>
          </p:cNvPr>
          <p:cNvSpPr>
            <a:spLocks noGrp="1"/>
          </p:cNvSpPr>
          <p:nvPr>
            <p:ph idx="1"/>
          </p:nvPr>
        </p:nvSpPr>
        <p:spPr>
          <a:xfrm>
            <a:off x="605118" y="1636900"/>
            <a:ext cx="10748682" cy="4540063"/>
          </a:xfrm>
        </p:spPr>
        <p:txBody>
          <a:bodyPr>
            <a:normAutofit fontScale="92500" lnSpcReduction="20000"/>
          </a:bodyPr>
          <a:lstStyle/>
          <a:p>
            <a:pPr marL="0" indent="0">
              <a:buNone/>
            </a:pPr>
            <a:r>
              <a:rPr lang="en-US" b="1" i="1" u="sng" dirty="0">
                <a:solidFill>
                  <a:srgbClr val="C00000"/>
                </a:solidFill>
              </a:rPr>
              <a:t>Effects: </a:t>
            </a:r>
            <a:endParaRPr lang="en-US" u="sng" dirty="0">
              <a:solidFill>
                <a:srgbClr val="C00000"/>
              </a:solidFill>
            </a:endParaRPr>
          </a:p>
          <a:p>
            <a:r>
              <a:rPr lang="en-US" b="1" dirty="0"/>
              <a:t>Gastric and esophogeal ulcers &amp; Increased risk of cancer </a:t>
            </a:r>
            <a:endParaRPr lang="en-US" dirty="0"/>
          </a:p>
          <a:p>
            <a:pPr marL="0" indent="0">
              <a:buNone/>
            </a:pPr>
            <a:r>
              <a:rPr lang="en-US" b="1" i="1" u="sng" dirty="0">
                <a:solidFill>
                  <a:srgbClr val="C00000"/>
                </a:solidFill>
              </a:rPr>
              <a:t>Treatment: </a:t>
            </a:r>
            <a:endParaRPr lang="en-US" u="sng" dirty="0">
              <a:solidFill>
                <a:srgbClr val="C00000"/>
              </a:solidFill>
            </a:endParaRPr>
          </a:p>
          <a:p>
            <a:r>
              <a:rPr lang="en-US" b="1" dirty="0"/>
              <a:t>Medications: Antibiotics if H. pylori is present; change to less irritating medication if that is a cause of gastritis </a:t>
            </a:r>
            <a:endParaRPr lang="en-US" dirty="0"/>
          </a:p>
          <a:p>
            <a:r>
              <a:rPr lang="en-US" b="1" dirty="0"/>
              <a:t>Small, Frequent Meals (SFM) </a:t>
            </a:r>
          </a:p>
          <a:p>
            <a:r>
              <a:rPr lang="en-US" b="1" dirty="0"/>
              <a:t>Avoid irritating foods (</a:t>
            </a:r>
            <a:r>
              <a:rPr lang="en-US" dirty="0"/>
              <a:t>Symptoms of gastritis can include belching, anorexia, abdominal pain, vomiting, and, in the more severe cases, bleeding)</a:t>
            </a:r>
          </a:p>
          <a:p>
            <a:r>
              <a:rPr lang="en-US" dirty="0"/>
              <a:t>Nutritional Management for B-12 deficiency </a:t>
            </a:r>
          </a:p>
          <a:p>
            <a:r>
              <a:rPr lang="en-US" dirty="0"/>
              <a:t>Take high doses of oral B-12 or monthly intramuscular injections </a:t>
            </a:r>
          </a:p>
          <a:p>
            <a:r>
              <a:rPr lang="en-US" dirty="0"/>
              <a:t> Use fortified cereals if some IF still produced </a:t>
            </a:r>
          </a:p>
          <a:p>
            <a:endParaRPr lang="en-US" dirty="0"/>
          </a:p>
          <a:p>
            <a:endParaRPr lang="en-US" dirty="0"/>
          </a:p>
          <a:p>
            <a:endParaRPr lang="en-US" dirty="0"/>
          </a:p>
        </p:txBody>
      </p:sp>
    </p:spTree>
    <p:extLst>
      <p:ext uri="{BB962C8B-B14F-4D97-AF65-F5344CB8AC3E}">
        <p14:creationId xmlns:p14="http://schemas.microsoft.com/office/powerpoint/2010/main" val="1023182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83-8A73-A94D-827F-A25BE07CEA45}"/>
              </a:ext>
            </a:extLst>
          </p:cNvPr>
          <p:cNvSpPr>
            <a:spLocks noGrp="1"/>
          </p:cNvSpPr>
          <p:nvPr>
            <p:ph type="title"/>
          </p:nvPr>
        </p:nvSpPr>
        <p:spPr>
          <a:xfrm>
            <a:off x="228600" y="257549"/>
            <a:ext cx="10515600" cy="1325563"/>
          </a:xfrm>
        </p:spPr>
        <p:txBody>
          <a:bodyPr/>
          <a:lstStyle/>
          <a:p>
            <a:r>
              <a:rPr lang="en-US" b="1" dirty="0">
                <a:solidFill>
                  <a:srgbClr val="C00000"/>
                </a:solidFill>
                <a:latin typeface="American Typewriter" panose="02090604020004020304" pitchFamily="18" charset="77"/>
              </a:rPr>
              <a:t>Gastroparesis </a:t>
            </a:r>
            <a:br>
              <a:rPr lang="en-US" dirty="0"/>
            </a:br>
            <a:endParaRPr lang="en-US" dirty="0"/>
          </a:p>
        </p:txBody>
      </p:sp>
      <p:sp>
        <p:nvSpPr>
          <p:cNvPr id="3" name="Content Placeholder 2">
            <a:extLst>
              <a:ext uri="{FF2B5EF4-FFF2-40B4-BE49-F238E27FC236}">
                <a16:creationId xmlns:a16="http://schemas.microsoft.com/office/drawing/2014/main" id="{01038071-D786-F74E-BFCE-C02E8E4C5E9C}"/>
              </a:ext>
            </a:extLst>
          </p:cNvPr>
          <p:cNvSpPr>
            <a:spLocks noGrp="1"/>
          </p:cNvSpPr>
          <p:nvPr>
            <p:ph idx="1"/>
          </p:nvPr>
        </p:nvSpPr>
        <p:spPr>
          <a:xfrm>
            <a:off x="228600" y="1165411"/>
            <a:ext cx="11479306" cy="5342965"/>
          </a:xfrm>
        </p:spPr>
        <p:txBody>
          <a:bodyPr>
            <a:normAutofit fontScale="92500" lnSpcReduction="20000"/>
          </a:bodyPr>
          <a:lstStyle/>
          <a:p>
            <a:pPr marL="0" indent="0">
              <a:buNone/>
            </a:pPr>
            <a:r>
              <a:rPr lang="en-US" sz="3000" b="1" dirty="0"/>
              <a:t>Motility disorder </a:t>
            </a:r>
            <a:r>
              <a:rPr lang="en-US" sz="3000" dirty="0">
                <a:sym typeface="Wingdings" pitchFamily="2" charset="2"/>
              </a:rPr>
              <a:t> </a:t>
            </a:r>
            <a:r>
              <a:rPr lang="en-US" sz="3000" dirty="0"/>
              <a:t>delayed stomach emptying</a:t>
            </a:r>
          </a:p>
          <a:p>
            <a:r>
              <a:rPr lang="en-US" sz="3000" dirty="0"/>
              <a:t>often a consequence of diabetes (high glucose damage nerves extending to stomach) or gastric surgery, but may also be caused by various stomach disorders, neuromuscular diseases, spinal cord injuries</a:t>
            </a:r>
          </a:p>
          <a:p>
            <a:pPr marL="0" indent="0">
              <a:buNone/>
            </a:pPr>
            <a:r>
              <a:rPr lang="en-US" sz="3000" b="1" u="sng" dirty="0"/>
              <a:t>Symptoms </a:t>
            </a:r>
            <a:r>
              <a:rPr lang="en-US" sz="3000" dirty="0"/>
              <a:t>nausea, vomiting, early satiety, stomach pain or discomfort, and acid reflux, weight loss , nutrient deficiencies</a:t>
            </a:r>
          </a:p>
          <a:p>
            <a:pPr marL="0" indent="0">
              <a:buNone/>
            </a:pPr>
            <a:r>
              <a:rPr lang="en-US" sz="3000" b="1" u="sng" dirty="0"/>
              <a:t>Treatments </a:t>
            </a:r>
          </a:p>
          <a:p>
            <a:r>
              <a:rPr lang="en-US" sz="3000" b="1" u="sng" dirty="0">
                <a:solidFill>
                  <a:srgbClr val="0070C0"/>
                </a:solidFill>
              </a:rPr>
              <a:t>Medica</a:t>
            </a:r>
            <a:r>
              <a:rPr lang="en-US" sz="3000" b="1" dirty="0">
                <a:solidFill>
                  <a:srgbClr val="0070C0"/>
                </a:solidFill>
              </a:rPr>
              <a:t>l: </a:t>
            </a:r>
          </a:p>
          <a:p>
            <a:pPr lvl="1"/>
            <a:r>
              <a:rPr lang="en-US" sz="2600" dirty="0"/>
              <a:t>Drug therapies, which improve stomach motility or reduce nausea and vomiting, and electrical stimulation of stomach tissue, which promotes muscle contractions </a:t>
            </a:r>
          </a:p>
          <a:p>
            <a:r>
              <a:rPr lang="en-US" sz="3000" b="1" u="sng" dirty="0">
                <a:solidFill>
                  <a:srgbClr val="0070C0"/>
                </a:solidFill>
              </a:rPr>
              <a:t>Dietary</a:t>
            </a:r>
          </a:p>
          <a:p>
            <a:pPr lvl="1"/>
            <a:r>
              <a:rPr lang="en-US" sz="2600" dirty="0"/>
              <a:t>SFM</a:t>
            </a:r>
          </a:p>
          <a:p>
            <a:pPr lvl="1"/>
            <a:r>
              <a:rPr lang="en-US" sz="2600" dirty="0"/>
              <a:t>Use practices to improve stomach emptying: drinking fluids with meals, chewing foods well, and remaining upright or walking after meals are consumed</a:t>
            </a:r>
          </a:p>
          <a:p>
            <a:pPr lvl="1"/>
            <a:r>
              <a:rPr lang="en-US" sz="2600" dirty="0"/>
              <a:t>high in fat or soluble fibers are discouraged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32468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BCDC-1E43-7B4D-A019-2E5255CA650B}"/>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Peptic Ulcer Disease </a:t>
            </a:r>
            <a:br>
              <a:rPr lang="en-US" dirty="0"/>
            </a:br>
            <a:endParaRPr lang="en-US" dirty="0"/>
          </a:p>
        </p:txBody>
      </p:sp>
      <p:sp>
        <p:nvSpPr>
          <p:cNvPr id="3" name="Content Placeholder 2">
            <a:extLst>
              <a:ext uri="{FF2B5EF4-FFF2-40B4-BE49-F238E27FC236}">
                <a16:creationId xmlns:a16="http://schemas.microsoft.com/office/drawing/2014/main" id="{1B11410C-355D-A941-9613-F51E38645EF0}"/>
              </a:ext>
            </a:extLst>
          </p:cNvPr>
          <p:cNvSpPr>
            <a:spLocks noGrp="1"/>
          </p:cNvSpPr>
          <p:nvPr>
            <p:ph idx="1"/>
          </p:nvPr>
        </p:nvSpPr>
        <p:spPr/>
        <p:txBody>
          <a:bodyPr/>
          <a:lstStyle/>
          <a:p>
            <a:r>
              <a:rPr lang="en-US" b="1" dirty="0"/>
              <a:t>Peptic ulcer </a:t>
            </a:r>
            <a:r>
              <a:rPr lang="en-US" dirty="0"/>
              <a:t>is an open sore that develops in the GI mucosa when gastric acid and pepsin overwhelm mucosal defenses and destroy mucosal tissue</a:t>
            </a:r>
            <a:r>
              <a:rPr lang="en-US" dirty="0">
                <a:sym typeface="Wingdings" pitchFamily="2" charset="2"/>
              </a:rPr>
              <a:t></a:t>
            </a:r>
            <a:r>
              <a:rPr lang="en-US" dirty="0"/>
              <a:t> penetrate the submucosa </a:t>
            </a:r>
          </a:p>
          <a:p>
            <a:r>
              <a:rPr lang="en-US" dirty="0"/>
              <a:t>usually occur in the antrum of the stomach or in the first few centimeters of the duodenum. </a:t>
            </a:r>
          </a:p>
          <a:p>
            <a:r>
              <a:rPr lang="en-US" dirty="0"/>
              <a:t>Mucosa tissue break down </a:t>
            </a:r>
            <a:r>
              <a:rPr lang="en-US" dirty="0">
                <a:sym typeface="Wingdings" pitchFamily="2" charset="2"/>
              </a:rPr>
              <a:t>attack </a:t>
            </a:r>
            <a:r>
              <a:rPr lang="en-US" dirty="0"/>
              <a:t>by the highly acidic environment of the stomach as well as damage from other secretions of the stomach, such as pepsin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05859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31BD-3EC0-2649-AF23-A54617F729F7}"/>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Peptic Ulcers</a:t>
            </a:r>
          </a:p>
        </p:txBody>
      </p:sp>
      <p:sp>
        <p:nvSpPr>
          <p:cNvPr id="3" name="Content Placeholder 2">
            <a:extLst>
              <a:ext uri="{FF2B5EF4-FFF2-40B4-BE49-F238E27FC236}">
                <a16:creationId xmlns:a16="http://schemas.microsoft.com/office/drawing/2014/main" id="{83C38658-45C6-754F-82A4-052BB925ECBD}"/>
              </a:ext>
            </a:extLst>
          </p:cNvPr>
          <p:cNvSpPr>
            <a:spLocks noGrp="1"/>
          </p:cNvSpPr>
          <p:nvPr>
            <p:ph idx="1"/>
          </p:nvPr>
        </p:nvSpPr>
        <p:spPr>
          <a:xfrm>
            <a:off x="0" y="1570505"/>
            <a:ext cx="11174506" cy="5032375"/>
          </a:xfrm>
        </p:spPr>
        <p:txBody>
          <a:bodyPr>
            <a:normAutofit fontScale="70000" lnSpcReduction="20000"/>
          </a:bodyPr>
          <a:lstStyle/>
          <a:p>
            <a:pPr marL="0" indent="0">
              <a:buNone/>
            </a:pPr>
            <a:r>
              <a:rPr lang="en-US" sz="3600" b="1" u="sng" dirty="0">
                <a:solidFill>
                  <a:srgbClr val="C00000"/>
                </a:solidFill>
              </a:rPr>
              <a:t>Under normal conditions... </a:t>
            </a:r>
          </a:p>
          <a:p>
            <a:r>
              <a:rPr lang="en-US" sz="3600" dirty="0"/>
              <a:t>Mucosa of stomach and duodenum is protected from digestive actions of acid and pepsin via Mucus production</a:t>
            </a:r>
          </a:p>
          <a:p>
            <a:r>
              <a:rPr lang="en-US" sz="3600" dirty="0"/>
              <a:t>Bicarbonate production</a:t>
            </a:r>
          </a:p>
          <a:p>
            <a:r>
              <a:rPr lang="en-US" sz="3600" dirty="0"/>
              <a:t>Adequate blood flow to maintain tissue barrier functions </a:t>
            </a:r>
          </a:p>
          <a:p>
            <a:r>
              <a:rPr lang="en-US" sz="3600" dirty="0"/>
              <a:t>Rapid renewal &amp; repair of epithelial cell injury </a:t>
            </a:r>
          </a:p>
          <a:p>
            <a:r>
              <a:rPr lang="en-US" sz="3600" dirty="0"/>
              <a:t>When these functions are interrupted, injury can occur. Various causes &amp; pathologies can result in ulcers... </a:t>
            </a:r>
            <a:endParaRPr lang="en-US" sz="3600" u="sng" dirty="0">
              <a:solidFill>
                <a:srgbClr val="C00000"/>
              </a:solidFill>
            </a:endParaRPr>
          </a:p>
          <a:p>
            <a:pPr marL="0" indent="0">
              <a:buNone/>
            </a:pPr>
            <a:r>
              <a:rPr lang="en-US" sz="3600" b="1" u="sng" dirty="0">
                <a:solidFill>
                  <a:srgbClr val="C00000"/>
                </a:solidFill>
              </a:rPr>
              <a:t>Causes of Peptic Ulcers:</a:t>
            </a:r>
          </a:p>
          <a:p>
            <a:r>
              <a:rPr lang="en-US" sz="3600" i="1" dirty="0"/>
              <a:t>H. pylori </a:t>
            </a:r>
            <a:r>
              <a:rPr lang="en-US" sz="3600" dirty="0"/>
              <a:t>infection</a:t>
            </a:r>
          </a:p>
          <a:p>
            <a:r>
              <a:rPr lang="en-US" sz="3600" dirty="0"/>
              <a:t>use of NSAIDs ( cause damage to mucosa and mucus producing glands)</a:t>
            </a:r>
          </a:p>
          <a:p>
            <a:r>
              <a:rPr lang="en-US" sz="3600" dirty="0"/>
              <a:t>excessive acid secretion </a:t>
            </a:r>
          </a:p>
          <a:p>
            <a:r>
              <a:rPr lang="en-US" sz="3600" dirty="0"/>
              <a:t>Smoking/stress</a:t>
            </a:r>
          </a:p>
          <a:p>
            <a:endParaRPr lang="en-US" dirty="0"/>
          </a:p>
          <a:p>
            <a:endParaRPr lang="en-US" dirty="0"/>
          </a:p>
          <a:p>
            <a:endParaRPr lang="en-US" dirty="0"/>
          </a:p>
        </p:txBody>
      </p:sp>
    </p:spTree>
    <p:extLst>
      <p:ext uri="{BB962C8B-B14F-4D97-AF65-F5344CB8AC3E}">
        <p14:creationId xmlns:p14="http://schemas.microsoft.com/office/powerpoint/2010/main" val="3747006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8A98E-2A70-E448-9340-F9E6086DB3A3}"/>
              </a:ext>
            </a:extLst>
          </p:cNvPr>
          <p:cNvSpPr>
            <a:spLocks noGrp="1"/>
          </p:cNvSpPr>
          <p:nvPr>
            <p:ph idx="1"/>
          </p:nvPr>
        </p:nvSpPr>
        <p:spPr>
          <a:xfrm>
            <a:off x="741218" y="107661"/>
            <a:ext cx="10515600" cy="6016047"/>
          </a:xfrm>
        </p:spPr>
        <p:txBody>
          <a:bodyPr>
            <a:normAutofit/>
          </a:bodyPr>
          <a:lstStyle/>
          <a:p>
            <a:pPr marL="0" indent="0">
              <a:buNone/>
            </a:pPr>
            <a:r>
              <a:rPr lang="en-US" sz="3500" b="1" dirty="0">
                <a:solidFill>
                  <a:srgbClr val="C00000"/>
                </a:solidFill>
              </a:rPr>
              <a:t>Symptoms of Peptic Ulcers </a:t>
            </a:r>
          </a:p>
          <a:p>
            <a:r>
              <a:rPr lang="en-US" b="1" dirty="0"/>
              <a:t>Epigastric pain </a:t>
            </a:r>
            <a:endParaRPr lang="en-US" dirty="0"/>
          </a:p>
          <a:p>
            <a:pPr lvl="1"/>
            <a:r>
              <a:rPr lang="en-US" dirty="0"/>
              <a:t>Hunger pain, a sensation of gnawing, or a burning pain in the stomach region. The pain or discomfort of ulcers may be relieved by food (food can ability to dilute any irritants but partial neutralization of gastric acid is followed by a rebound of gastrin release, causing additional stimulation of HCl and probably more pain)</a:t>
            </a:r>
          </a:p>
          <a:p>
            <a:pPr lvl="1"/>
            <a:r>
              <a:rPr lang="en-US" dirty="0"/>
              <a:t>Pain recur after a meal, especially if the ulcer is duodenal</a:t>
            </a:r>
          </a:p>
          <a:p>
            <a:pPr lvl="1"/>
            <a:r>
              <a:rPr lang="en-US" dirty="0"/>
              <a:t>Gastric ulcers may be aggravated by food and can cause loss of appetite and eventual weight loss. </a:t>
            </a:r>
          </a:p>
          <a:p>
            <a:r>
              <a:rPr lang="en-US" dirty="0"/>
              <a:t>Blood in stool or vomit </a:t>
            </a:r>
          </a:p>
          <a:p>
            <a:r>
              <a:rPr lang="en-US" dirty="0"/>
              <a:t>Changes in white blood cell counts </a:t>
            </a:r>
          </a:p>
          <a:p>
            <a:endParaRPr lang="en-US" dirty="0"/>
          </a:p>
          <a:p>
            <a:endParaRPr lang="en-US" dirty="0"/>
          </a:p>
          <a:p>
            <a:endParaRPr lang="en-US" dirty="0"/>
          </a:p>
        </p:txBody>
      </p:sp>
    </p:spTree>
    <p:extLst>
      <p:ext uri="{BB962C8B-B14F-4D97-AF65-F5344CB8AC3E}">
        <p14:creationId xmlns:p14="http://schemas.microsoft.com/office/powerpoint/2010/main" val="585504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F146-1CD2-E74D-8153-0244F4E9EEBF}"/>
              </a:ext>
            </a:extLst>
          </p:cNvPr>
          <p:cNvSpPr>
            <a:spLocks noGrp="1"/>
          </p:cNvSpPr>
          <p:nvPr>
            <p:ph type="title"/>
          </p:nvPr>
        </p:nvSpPr>
        <p:spPr>
          <a:xfrm>
            <a:off x="330200" y="0"/>
            <a:ext cx="10515600" cy="1325563"/>
          </a:xfrm>
        </p:spPr>
        <p:txBody>
          <a:bodyPr/>
          <a:lstStyle/>
          <a:p>
            <a:r>
              <a:rPr lang="en-US" b="1" dirty="0">
                <a:solidFill>
                  <a:srgbClr val="C00000"/>
                </a:solidFill>
                <a:latin typeface="American Typewriter" panose="02090604020004020304" pitchFamily="18" charset="77"/>
              </a:rPr>
              <a:t>Treatment </a:t>
            </a:r>
          </a:p>
        </p:txBody>
      </p:sp>
      <p:pic>
        <p:nvPicPr>
          <p:cNvPr id="1025" name="Picture 1" descr="page33image5963424">
            <a:extLst>
              <a:ext uri="{FF2B5EF4-FFF2-40B4-BE49-F238E27FC236}">
                <a16:creationId xmlns:a16="http://schemas.microsoft.com/office/drawing/2014/main" id="{FA270C0E-8C54-054B-92B1-5228ADC65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96200" y="2657307"/>
            <a:ext cx="4241800" cy="307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E92FB9-440B-D447-A465-51C35333CEF5}"/>
              </a:ext>
            </a:extLst>
          </p:cNvPr>
          <p:cNvSpPr txBox="1"/>
          <p:nvPr/>
        </p:nvSpPr>
        <p:spPr>
          <a:xfrm>
            <a:off x="0" y="1122363"/>
            <a:ext cx="7696200" cy="5940088"/>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goals of ulcer treatment are to relieve pain, promote healing, and prevent recurrence</a:t>
            </a:r>
          </a:p>
          <a:p>
            <a:pPr marL="285750" indent="-285750">
              <a:buFont typeface="Arial" panose="020B0604020202020204" pitchFamily="34" charset="0"/>
              <a:buChar char="•"/>
            </a:pPr>
            <a:r>
              <a:rPr lang="en-US" sz="2800" dirty="0"/>
              <a:t>Antibiotics used to eradicate </a:t>
            </a:r>
            <a:r>
              <a:rPr lang="en-US" sz="2800" i="1" dirty="0"/>
              <a:t>H. pylori </a:t>
            </a:r>
            <a:r>
              <a:rPr lang="en-US" sz="2800" dirty="0"/>
              <a:t>infection</a:t>
            </a:r>
          </a:p>
          <a:p>
            <a:pPr marL="285750" indent="-285750">
              <a:buFont typeface="Arial" panose="020B0604020202020204" pitchFamily="34" charset="0"/>
              <a:buChar char="•"/>
            </a:pPr>
            <a:r>
              <a:rPr lang="en-US" sz="2800" dirty="0"/>
              <a:t>Discontinuing the use of aspirin and other NSAIDs</a:t>
            </a:r>
          </a:p>
          <a:p>
            <a:pPr marL="285750" indent="-285750">
              <a:buFont typeface="Arial" panose="020B0604020202020204" pitchFamily="34" charset="0"/>
              <a:buChar char="•"/>
            </a:pPr>
            <a:r>
              <a:rPr lang="en-US" sz="2800" dirty="0"/>
              <a:t>Antacids </a:t>
            </a:r>
          </a:p>
          <a:p>
            <a:pPr marL="285750" indent="-285750">
              <a:buFont typeface="Arial" panose="020B0604020202020204" pitchFamily="34" charset="0"/>
              <a:buChar char="•"/>
            </a:pPr>
            <a:r>
              <a:rPr lang="en-US" sz="2800" dirty="0"/>
              <a:t>Proton pump inhibitors </a:t>
            </a:r>
          </a:p>
          <a:p>
            <a:pPr marL="742950" lvl="1" indent="-285750">
              <a:buFont typeface="Arial" panose="020B0604020202020204" pitchFamily="34" charset="0"/>
              <a:buChar char="•"/>
            </a:pPr>
            <a:r>
              <a:rPr lang="en-US" sz="2800" dirty="0"/>
              <a:t>inhibits last step of acid production </a:t>
            </a:r>
          </a:p>
          <a:p>
            <a:pPr marL="285750" indent="-285750">
              <a:buFont typeface="Arial" panose="020B0604020202020204" pitchFamily="34" charset="0"/>
              <a:buChar char="•"/>
            </a:pPr>
            <a:r>
              <a:rPr lang="en-US" sz="2800" dirty="0"/>
              <a:t>Histamine receptor antagonists (Decrease acid production) </a:t>
            </a:r>
          </a:p>
          <a:p>
            <a:pPr marL="285750" indent="-285750">
              <a:buFont typeface="Arial" panose="020B0604020202020204" pitchFamily="34" charset="0"/>
              <a:buChar char="•"/>
            </a:pPr>
            <a:r>
              <a:rPr lang="en-US" sz="2800" i="1" dirty="0"/>
              <a:t>Suppression of acid secretion will ultimately promote healing of the ulceration </a:t>
            </a:r>
          </a:p>
          <a:p>
            <a:pPr marL="285750" indent="-285750">
              <a:buFont typeface="Arial" panose="020B0604020202020204" pitchFamily="34" charset="0"/>
              <a:buChar char="•"/>
            </a:pPr>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1121971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2E64-835F-8748-9A9E-8DED0208757C}"/>
              </a:ext>
            </a:extLst>
          </p:cNvPr>
          <p:cNvSpPr>
            <a:spLocks noGrp="1"/>
          </p:cNvSpPr>
          <p:nvPr>
            <p:ph type="title"/>
          </p:nvPr>
        </p:nvSpPr>
        <p:spPr>
          <a:xfrm>
            <a:off x="508000" y="173037"/>
            <a:ext cx="10515600" cy="1325563"/>
          </a:xfrm>
        </p:spPr>
        <p:txBody>
          <a:bodyPr>
            <a:normAutofit/>
          </a:bodyPr>
          <a:lstStyle/>
          <a:p>
            <a:r>
              <a:rPr lang="en-US" sz="4800" b="1" dirty="0">
                <a:solidFill>
                  <a:srgbClr val="C00000"/>
                </a:solidFill>
                <a:latin typeface="American Typewriter" panose="02090604020004020304" pitchFamily="18" charset="77"/>
              </a:rPr>
              <a:t>MNT</a:t>
            </a:r>
          </a:p>
        </p:txBody>
      </p:sp>
      <p:sp>
        <p:nvSpPr>
          <p:cNvPr id="3" name="Content Placeholder 2">
            <a:extLst>
              <a:ext uri="{FF2B5EF4-FFF2-40B4-BE49-F238E27FC236}">
                <a16:creationId xmlns:a16="http://schemas.microsoft.com/office/drawing/2014/main" id="{14BCAC4C-CA36-A94B-8BE1-113ED32B371E}"/>
              </a:ext>
            </a:extLst>
          </p:cNvPr>
          <p:cNvSpPr>
            <a:spLocks noGrp="1"/>
          </p:cNvSpPr>
          <p:nvPr>
            <p:ph idx="1"/>
          </p:nvPr>
        </p:nvSpPr>
        <p:spPr>
          <a:xfrm>
            <a:off x="228600" y="1498600"/>
            <a:ext cx="11963400" cy="5359400"/>
          </a:xfrm>
        </p:spPr>
        <p:txBody>
          <a:bodyPr>
            <a:normAutofit lnSpcReduction="10000"/>
          </a:bodyPr>
          <a:lstStyle/>
          <a:p>
            <a:r>
              <a:rPr lang="en-US" sz="3200" dirty="0"/>
              <a:t>Current nutrition therapy for PUD includes recommending a trial of restriction of foods that may increase acid secretion or cause direct irritation to gastric mucosa.</a:t>
            </a:r>
          </a:p>
          <a:p>
            <a:r>
              <a:rPr lang="en-US" sz="3200" dirty="0"/>
              <a:t>Examples: black and red pepper, caffeine, coffee (including decaffeinated), and alcohol.</a:t>
            </a:r>
          </a:p>
          <a:p>
            <a:r>
              <a:rPr lang="en-US" sz="3200" dirty="0"/>
              <a:t>Historically, milk and cream were used to treat PUD, but it is now known that their consumption increases both gastrin and pepsin secretion. </a:t>
            </a:r>
          </a:p>
          <a:p>
            <a:r>
              <a:rPr lang="en-US" sz="3200" dirty="0"/>
              <a:t>lie down after eating and avoid eating large meals </a:t>
            </a:r>
          </a:p>
          <a:p>
            <a:r>
              <a:rPr lang="en-US" sz="3200" dirty="0"/>
              <a:t>Small frequent meals</a:t>
            </a:r>
          </a:p>
          <a:p>
            <a:r>
              <a:rPr lang="en-US" sz="3200" dirty="0"/>
              <a:t>Micronutrients of concern may include iron, calcium, and B12</a:t>
            </a:r>
          </a:p>
          <a:p>
            <a:endParaRPr lang="en-US" dirty="0"/>
          </a:p>
          <a:p>
            <a:endParaRPr lang="en-US" dirty="0"/>
          </a:p>
        </p:txBody>
      </p:sp>
    </p:spTree>
    <p:extLst>
      <p:ext uri="{BB962C8B-B14F-4D97-AF65-F5344CB8AC3E}">
        <p14:creationId xmlns:p14="http://schemas.microsoft.com/office/powerpoint/2010/main" val="207965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7B02-113D-944C-807A-F8DC463E82CE}"/>
              </a:ext>
            </a:extLst>
          </p:cNvPr>
          <p:cNvSpPr>
            <a:spLocks noGrp="1"/>
          </p:cNvSpPr>
          <p:nvPr>
            <p:ph type="title"/>
          </p:nvPr>
        </p:nvSpPr>
        <p:spPr>
          <a:xfrm>
            <a:off x="355600" y="71437"/>
            <a:ext cx="10515600" cy="1325563"/>
          </a:xfrm>
        </p:spPr>
        <p:txBody>
          <a:bodyPr/>
          <a:lstStyle/>
          <a:p>
            <a:r>
              <a:rPr lang="en-US" b="1" dirty="0">
                <a:solidFill>
                  <a:srgbClr val="C00000"/>
                </a:solidFill>
                <a:latin typeface="American Typewriter" panose="02090604020004020304" pitchFamily="18" charset="77"/>
              </a:rPr>
              <a:t>Gastric Surgery </a:t>
            </a:r>
            <a:br>
              <a:rPr lang="en-US" dirty="0"/>
            </a:br>
            <a:endParaRPr lang="en-US" dirty="0"/>
          </a:p>
        </p:txBody>
      </p:sp>
      <p:sp>
        <p:nvSpPr>
          <p:cNvPr id="3" name="Content Placeholder 2">
            <a:extLst>
              <a:ext uri="{FF2B5EF4-FFF2-40B4-BE49-F238E27FC236}">
                <a16:creationId xmlns:a16="http://schemas.microsoft.com/office/drawing/2014/main" id="{E0C8F5C9-68D8-0841-9829-48223D8596ED}"/>
              </a:ext>
            </a:extLst>
          </p:cNvPr>
          <p:cNvSpPr>
            <a:spLocks noGrp="1"/>
          </p:cNvSpPr>
          <p:nvPr>
            <p:ph idx="1"/>
          </p:nvPr>
        </p:nvSpPr>
        <p:spPr>
          <a:xfrm>
            <a:off x="355600" y="1397000"/>
            <a:ext cx="11480800" cy="5283199"/>
          </a:xfrm>
        </p:spPr>
        <p:txBody>
          <a:bodyPr>
            <a:normAutofit/>
          </a:bodyPr>
          <a:lstStyle/>
          <a:p>
            <a:pPr marL="0" indent="0">
              <a:buNone/>
            </a:pPr>
            <a:r>
              <a:rPr lang="en-US" sz="3600" b="1" u="sng" dirty="0">
                <a:solidFill>
                  <a:srgbClr val="C00000"/>
                </a:solidFill>
              </a:rPr>
              <a:t>Gastrectomy: </a:t>
            </a:r>
            <a:r>
              <a:rPr lang="en-US" sz="3600" b="1" u="sng" dirty="0"/>
              <a:t>S</a:t>
            </a:r>
            <a:r>
              <a:rPr lang="en-US" sz="3600" b="1" dirty="0"/>
              <a:t>urgery that removes diseased areas of the stomach </a:t>
            </a:r>
          </a:p>
          <a:p>
            <a:r>
              <a:rPr lang="en-US" sz="3600" dirty="0"/>
              <a:t>Necessary for treating stomach cancer, some ulcer complications, and ulcers that are resistant to drug therapy. </a:t>
            </a:r>
          </a:p>
          <a:p>
            <a:pPr marL="0" indent="0">
              <a:buNone/>
            </a:pPr>
            <a:r>
              <a:rPr lang="en-US" sz="3600" b="1" u="sng" dirty="0">
                <a:solidFill>
                  <a:srgbClr val="C00000"/>
                </a:solidFill>
              </a:rPr>
              <a:t>Bariatric surgery:</a:t>
            </a:r>
            <a:r>
              <a:rPr lang="en-US" sz="3600" b="1" u="sng" dirty="0"/>
              <a:t> </a:t>
            </a:r>
            <a:r>
              <a:rPr lang="en-US" sz="3600" u="sng" dirty="0"/>
              <a:t>S</a:t>
            </a:r>
            <a:r>
              <a:rPr lang="en-US" sz="3600" dirty="0"/>
              <a:t>urgery that treats severe obesity </a:t>
            </a:r>
          </a:p>
          <a:p>
            <a:pPr marL="0" indent="0">
              <a:buNone/>
            </a:pPr>
            <a:endParaRPr lang="en-US" sz="3600" b="1" u="sng" dirty="0">
              <a:solidFill>
                <a:srgbClr val="C00000"/>
              </a:solidFill>
            </a:endParaRPr>
          </a:p>
          <a:p>
            <a:r>
              <a:rPr lang="en-US" sz="3600" dirty="0"/>
              <a:t>Gastric surgeries can interfere with stomach function either temporarily or permanently, patients generally need to make significant dietary adjustments afterward</a:t>
            </a:r>
          </a:p>
          <a:p>
            <a:endParaRPr lang="en-US" b="1" dirty="0"/>
          </a:p>
          <a:p>
            <a:endParaRPr lang="en-US" dirty="0"/>
          </a:p>
        </p:txBody>
      </p:sp>
    </p:spTree>
    <p:extLst>
      <p:ext uri="{BB962C8B-B14F-4D97-AF65-F5344CB8AC3E}">
        <p14:creationId xmlns:p14="http://schemas.microsoft.com/office/powerpoint/2010/main" val="2607062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5489-DF62-BD43-AB95-45626BE7C06C}"/>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Gastrectomy </a:t>
            </a:r>
            <a:br>
              <a:rPr lang="en-US" dirty="0"/>
            </a:br>
            <a:endParaRPr lang="en-US" dirty="0"/>
          </a:p>
        </p:txBody>
      </p:sp>
      <p:sp>
        <p:nvSpPr>
          <p:cNvPr id="3" name="Content Placeholder 2">
            <a:extLst>
              <a:ext uri="{FF2B5EF4-FFF2-40B4-BE49-F238E27FC236}">
                <a16:creationId xmlns:a16="http://schemas.microsoft.com/office/drawing/2014/main" id="{3B9AE0D8-A319-1F47-AE60-0A89FE566C33}"/>
              </a:ext>
            </a:extLst>
          </p:cNvPr>
          <p:cNvSpPr>
            <a:spLocks noGrp="1"/>
          </p:cNvSpPr>
          <p:nvPr>
            <p:ph idx="1"/>
          </p:nvPr>
        </p:nvSpPr>
        <p:spPr>
          <a:xfrm>
            <a:off x="838200" y="1270001"/>
            <a:ext cx="10515600" cy="2540000"/>
          </a:xfrm>
        </p:spPr>
        <p:txBody>
          <a:bodyPr/>
          <a:lstStyle/>
          <a:p>
            <a:r>
              <a:rPr lang="en-US" b="1" u="sng" dirty="0">
                <a:solidFill>
                  <a:srgbClr val="002060"/>
                </a:solidFill>
              </a:rPr>
              <a:t>Partial gastrectomy: </a:t>
            </a:r>
            <a:r>
              <a:rPr lang="en-US" dirty="0"/>
              <a:t>Only part of the stomach is removed, and the remaining portion is connected to the duodenum or jejunum </a:t>
            </a:r>
          </a:p>
          <a:p>
            <a:r>
              <a:rPr lang="en-US" b="1" u="sng" dirty="0">
                <a:solidFill>
                  <a:srgbClr val="002060"/>
                </a:solidFill>
              </a:rPr>
              <a:t>Total gastrectomy: </a:t>
            </a:r>
            <a:r>
              <a:rPr lang="en-US" dirty="0"/>
              <a:t>The surgeon removes the entire stomach and connects the esophagus directly to the small intestine. </a:t>
            </a:r>
          </a:p>
          <a:p>
            <a:endParaRPr lang="en-US" dirty="0"/>
          </a:p>
        </p:txBody>
      </p:sp>
      <p:pic>
        <p:nvPicPr>
          <p:cNvPr id="5" name="Picture 4">
            <a:extLst>
              <a:ext uri="{FF2B5EF4-FFF2-40B4-BE49-F238E27FC236}">
                <a16:creationId xmlns:a16="http://schemas.microsoft.com/office/drawing/2014/main" id="{76B1E4C8-6C84-BD42-8850-3B2B43357616}"/>
              </a:ext>
            </a:extLst>
          </p:cNvPr>
          <p:cNvPicPr>
            <a:picLocks noChangeAspect="1"/>
          </p:cNvPicPr>
          <p:nvPr/>
        </p:nvPicPr>
        <p:blipFill>
          <a:blip r:embed="rId2"/>
          <a:stretch>
            <a:fillRect/>
          </a:stretch>
        </p:blipFill>
        <p:spPr>
          <a:xfrm>
            <a:off x="355600" y="3225800"/>
            <a:ext cx="10998200" cy="3632200"/>
          </a:xfrm>
          <a:prstGeom prst="rect">
            <a:avLst/>
          </a:prstGeom>
        </p:spPr>
      </p:pic>
    </p:spTree>
    <p:extLst>
      <p:ext uri="{BB962C8B-B14F-4D97-AF65-F5344CB8AC3E}">
        <p14:creationId xmlns:p14="http://schemas.microsoft.com/office/powerpoint/2010/main" val="2141371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5AE61-73E5-3146-B94E-7B3A4634113B}"/>
              </a:ext>
            </a:extLst>
          </p:cNvPr>
          <p:cNvSpPr>
            <a:spLocks noGrp="1"/>
          </p:cNvSpPr>
          <p:nvPr>
            <p:ph idx="1"/>
          </p:nvPr>
        </p:nvSpPr>
        <p:spPr>
          <a:xfrm>
            <a:off x="203200" y="454024"/>
            <a:ext cx="5962650" cy="6784976"/>
          </a:xfrm>
        </p:spPr>
        <p:txBody>
          <a:bodyPr>
            <a:normAutofit fontScale="92500" lnSpcReduction="10000"/>
          </a:bodyPr>
          <a:lstStyle/>
          <a:p>
            <a:pPr marL="0" indent="0">
              <a:buNone/>
            </a:pPr>
            <a:r>
              <a:rPr lang="en-US" b="1" dirty="0"/>
              <a:t>Gastric bypass surgery is a type of bariatric, or weight loss, surgery</a:t>
            </a:r>
          </a:p>
          <a:p>
            <a:pPr lvl="1"/>
            <a:r>
              <a:rPr lang="en-US" sz="3000" dirty="0"/>
              <a:t>Restricting the amount of food that your stomach holds</a:t>
            </a:r>
          </a:p>
          <a:p>
            <a:pPr lvl="1"/>
            <a:r>
              <a:rPr lang="en-US" sz="3000" dirty="0"/>
              <a:t>Makes a small stomach pouch</a:t>
            </a:r>
          </a:p>
          <a:p>
            <a:pPr lvl="1"/>
            <a:r>
              <a:rPr lang="en-US" sz="3000" dirty="0"/>
              <a:t>Surgeon cuts the small intestine and sews part of it directly onto the pouch. Food then goes into this small pouch of stomach and then directly into the small intestine sewn to it</a:t>
            </a:r>
          </a:p>
          <a:p>
            <a:pPr marL="0" indent="0">
              <a:buNone/>
            </a:pPr>
            <a:r>
              <a:rPr lang="en-US" sz="3500" dirty="0"/>
              <a:t>Possible complication: iron, and B12 malabsorption</a:t>
            </a:r>
          </a:p>
          <a:p>
            <a:pPr marL="0" indent="0">
              <a:buNone/>
            </a:pPr>
            <a:r>
              <a:rPr lang="en-US" sz="3500" dirty="0"/>
              <a:t>May also play a role in reduced calcium absorption</a:t>
            </a:r>
            <a:r>
              <a:rPr lang="en-US" sz="3500" dirty="0">
                <a:sym typeface="Wingdings" pitchFamily="2" charset="2"/>
              </a:rPr>
              <a:t> if reduced gastric secretion</a:t>
            </a:r>
            <a:endParaRPr lang="en-US" sz="3500" dirty="0"/>
          </a:p>
        </p:txBody>
      </p:sp>
      <p:pic>
        <p:nvPicPr>
          <p:cNvPr id="4" name="Picture 3">
            <a:extLst>
              <a:ext uri="{FF2B5EF4-FFF2-40B4-BE49-F238E27FC236}">
                <a16:creationId xmlns:a16="http://schemas.microsoft.com/office/drawing/2014/main" id="{85DBD8A6-7799-BB4E-BF27-2C53244272D6}"/>
              </a:ext>
            </a:extLst>
          </p:cNvPr>
          <p:cNvPicPr>
            <a:picLocks noChangeAspect="1"/>
          </p:cNvPicPr>
          <p:nvPr/>
        </p:nvPicPr>
        <p:blipFill>
          <a:blip r:embed="rId3"/>
          <a:stretch>
            <a:fillRect/>
          </a:stretch>
        </p:blipFill>
        <p:spPr>
          <a:xfrm>
            <a:off x="6165850" y="736600"/>
            <a:ext cx="6026150" cy="4845050"/>
          </a:xfrm>
          <a:prstGeom prst="rect">
            <a:avLst/>
          </a:prstGeom>
        </p:spPr>
      </p:pic>
    </p:spTree>
    <p:extLst>
      <p:ext uri="{BB962C8B-B14F-4D97-AF65-F5344CB8AC3E}">
        <p14:creationId xmlns:p14="http://schemas.microsoft.com/office/powerpoint/2010/main" val="148593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AA21-03FA-BA49-841A-7033382D8E89}"/>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Objectives</a:t>
            </a:r>
          </a:p>
        </p:txBody>
      </p:sp>
      <p:sp>
        <p:nvSpPr>
          <p:cNvPr id="3" name="Content Placeholder 2">
            <a:extLst>
              <a:ext uri="{FF2B5EF4-FFF2-40B4-BE49-F238E27FC236}">
                <a16:creationId xmlns:a16="http://schemas.microsoft.com/office/drawing/2014/main" id="{BCB36D28-1C0A-7E46-9EB2-9BF4275CC4DF}"/>
              </a:ext>
            </a:extLst>
          </p:cNvPr>
          <p:cNvSpPr>
            <a:spLocks noGrp="1"/>
          </p:cNvSpPr>
          <p:nvPr>
            <p:ph idx="1"/>
          </p:nvPr>
        </p:nvSpPr>
        <p:spPr/>
        <p:txBody>
          <a:bodyPr/>
          <a:lstStyle/>
          <a:p>
            <a:r>
              <a:rPr lang="en-US" dirty="0"/>
              <a:t>Understand how the process of nutrient digestion &amp; absorption is impaired in specific GI diseases </a:t>
            </a:r>
          </a:p>
          <a:p>
            <a:r>
              <a:rPr lang="en-US" dirty="0"/>
              <a:t>Understand the causes of nutritional risk and/or under-nutrition in various GI conditions and diseases </a:t>
            </a:r>
          </a:p>
          <a:p>
            <a:r>
              <a:rPr lang="en-US" dirty="0"/>
              <a:t> Know the appropriate dietary recommendations in various GI conditions and diseases </a:t>
            </a:r>
          </a:p>
          <a:p>
            <a:endParaRPr lang="en-US" dirty="0"/>
          </a:p>
        </p:txBody>
      </p:sp>
    </p:spTree>
    <p:extLst>
      <p:ext uri="{BB962C8B-B14F-4D97-AF65-F5344CB8AC3E}">
        <p14:creationId xmlns:p14="http://schemas.microsoft.com/office/powerpoint/2010/main" val="2466909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475DC-8DE8-E045-9E41-3F712015E300}"/>
              </a:ext>
            </a:extLst>
          </p:cNvPr>
          <p:cNvSpPr>
            <a:spLocks noGrp="1"/>
          </p:cNvSpPr>
          <p:nvPr>
            <p:ph idx="1"/>
          </p:nvPr>
        </p:nvSpPr>
        <p:spPr>
          <a:xfrm>
            <a:off x="838200" y="584200"/>
            <a:ext cx="10515600" cy="5592763"/>
          </a:xfrm>
        </p:spPr>
        <p:txBody>
          <a:bodyPr/>
          <a:lstStyle/>
          <a:p>
            <a:pPr marL="0" indent="0">
              <a:buNone/>
            </a:pPr>
            <a:r>
              <a:rPr lang="en-US" dirty="0"/>
              <a:t>Nutritional risk is due to reduced capacity of the stomach and potential changes in gastric emptying </a:t>
            </a:r>
          </a:p>
          <a:p>
            <a:r>
              <a:rPr lang="en-US" dirty="0"/>
              <a:t>Decreased oral intake, maldigestion, and/or malabsorption. </a:t>
            </a:r>
          </a:p>
          <a:p>
            <a:endParaRPr lang="en-US" dirty="0"/>
          </a:p>
          <a:p>
            <a:pPr marL="0" indent="0">
              <a:buNone/>
            </a:pPr>
            <a:r>
              <a:rPr lang="en-US" dirty="0"/>
              <a:t>Common complication: iron, B12 malabsorption</a:t>
            </a:r>
          </a:p>
          <a:p>
            <a:pPr marL="0" indent="0">
              <a:buNone/>
            </a:pPr>
            <a:r>
              <a:rPr lang="en-US" dirty="0"/>
              <a:t>May also play a role in reduced calcium absorption</a:t>
            </a:r>
            <a:r>
              <a:rPr lang="en-US" dirty="0">
                <a:sym typeface="Wingdings" pitchFamily="2" charset="2"/>
              </a:rPr>
              <a:t> if reduced gastric secretion</a:t>
            </a:r>
          </a:p>
          <a:p>
            <a:pPr marL="0" indent="0">
              <a:buNone/>
            </a:pPr>
            <a:r>
              <a:rPr lang="en-US" dirty="0"/>
              <a:t>Bone loss due to lower acid and Ca absorption </a:t>
            </a:r>
          </a:p>
          <a:p>
            <a:pPr marL="0" indent="0">
              <a:buNone/>
            </a:pPr>
            <a:r>
              <a:rPr lang="en-US" dirty="0"/>
              <a:t>Weight loss in 60% </a:t>
            </a:r>
          </a:p>
          <a:p>
            <a:r>
              <a:rPr lang="en-US" dirty="0"/>
              <a:t>B vitamin deficiencies have been reported </a:t>
            </a:r>
          </a:p>
          <a:p>
            <a:endParaRPr lang="en-US" dirty="0"/>
          </a:p>
        </p:txBody>
      </p:sp>
    </p:spTree>
    <p:extLst>
      <p:ext uri="{BB962C8B-B14F-4D97-AF65-F5344CB8AC3E}">
        <p14:creationId xmlns:p14="http://schemas.microsoft.com/office/powerpoint/2010/main" val="2973533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1FA9-73D5-544C-A90D-820F4395F15D}"/>
              </a:ext>
            </a:extLst>
          </p:cNvPr>
          <p:cNvSpPr>
            <a:spLocks noGrp="1"/>
          </p:cNvSpPr>
          <p:nvPr>
            <p:ph type="title"/>
          </p:nvPr>
        </p:nvSpPr>
        <p:spPr>
          <a:xfrm>
            <a:off x="381000" y="187325"/>
            <a:ext cx="10515600" cy="1325563"/>
          </a:xfrm>
        </p:spPr>
        <p:txBody>
          <a:bodyPr/>
          <a:lstStyle/>
          <a:p>
            <a:r>
              <a:rPr lang="en-US" b="1" dirty="0">
                <a:solidFill>
                  <a:srgbClr val="C00000"/>
                </a:solidFill>
                <a:latin typeface="American Typewriter" panose="02090604020004020304" pitchFamily="18" charset="77"/>
              </a:rPr>
              <a:t>Dumping Syndrome </a:t>
            </a:r>
            <a:br>
              <a:rPr lang="en-US" dirty="0"/>
            </a:br>
            <a:endParaRPr lang="en-US" dirty="0"/>
          </a:p>
        </p:txBody>
      </p:sp>
      <p:sp>
        <p:nvSpPr>
          <p:cNvPr id="3" name="Content Placeholder 2">
            <a:extLst>
              <a:ext uri="{FF2B5EF4-FFF2-40B4-BE49-F238E27FC236}">
                <a16:creationId xmlns:a16="http://schemas.microsoft.com/office/drawing/2014/main" id="{4FA94BE8-F59A-6046-8350-E6310CD4EE3F}"/>
              </a:ext>
            </a:extLst>
          </p:cNvPr>
          <p:cNvSpPr>
            <a:spLocks noGrp="1"/>
          </p:cNvSpPr>
          <p:nvPr>
            <p:ph idx="1"/>
          </p:nvPr>
        </p:nvSpPr>
        <p:spPr>
          <a:xfrm>
            <a:off x="101600" y="1123949"/>
            <a:ext cx="11988800" cy="5734051"/>
          </a:xfrm>
        </p:spPr>
        <p:txBody>
          <a:bodyPr>
            <a:normAutofit lnSpcReduction="10000"/>
          </a:bodyPr>
          <a:lstStyle/>
          <a:p>
            <a:r>
              <a:rPr lang="en-US" sz="3600" dirty="0"/>
              <a:t>One of the most common complications after gastric surgery </a:t>
            </a:r>
          </a:p>
          <a:p>
            <a:r>
              <a:rPr lang="en-US" sz="3600" dirty="0"/>
              <a:t>Dumping syndrome occurs when an increased osmolar load enters the small intestine too quickly from the stomach </a:t>
            </a:r>
          </a:p>
          <a:p>
            <a:r>
              <a:rPr lang="en-US" sz="3600" dirty="0"/>
              <a:t>In a healthy person food may remain in the stomach anywhere from 1- 3 hours as it becomes liquefied and partially digested then enters the duodenum via the pyloric sphincter slowly, so the acidic chyme is neutralized by pancreatic bicarbonate. When the pyloric portion of the stomach is removed, bypassed, or destroyed, the rate of gastric emptying is increased. </a:t>
            </a:r>
          </a:p>
          <a:p>
            <a:r>
              <a:rPr lang="en-US" sz="3600" dirty="0"/>
              <a:t>When duodenum is bypassed, feedback inhibition is lost </a:t>
            </a:r>
          </a:p>
          <a:p>
            <a:endParaRPr lang="en-US" dirty="0"/>
          </a:p>
          <a:p>
            <a:endParaRPr lang="en-US" dirty="0"/>
          </a:p>
          <a:p>
            <a:endParaRPr lang="en-US" dirty="0"/>
          </a:p>
        </p:txBody>
      </p:sp>
    </p:spTree>
    <p:extLst>
      <p:ext uri="{BB962C8B-B14F-4D97-AF65-F5344CB8AC3E}">
        <p14:creationId xmlns:p14="http://schemas.microsoft.com/office/powerpoint/2010/main" val="1714048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3ABD1-F056-3445-B675-CBB3589089E1}"/>
              </a:ext>
            </a:extLst>
          </p:cNvPr>
          <p:cNvSpPr>
            <a:spLocks noGrp="1"/>
          </p:cNvSpPr>
          <p:nvPr>
            <p:ph idx="1"/>
          </p:nvPr>
        </p:nvSpPr>
        <p:spPr>
          <a:xfrm>
            <a:off x="254000" y="355600"/>
            <a:ext cx="11150600" cy="6502399"/>
          </a:xfrm>
        </p:spPr>
        <p:txBody>
          <a:bodyPr>
            <a:normAutofit lnSpcReduction="10000"/>
          </a:bodyPr>
          <a:lstStyle/>
          <a:p>
            <a:r>
              <a:rPr lang="en-US" sz="3600" dirty="0"/>
              <a:t>Food “dumps” into the small intestine </a:t>
            </a:r>
          </a:p>
          <a:p>
            <a:r>
              <a:rPr lang="en-US" sz="3600" dirty="0" err="1"/>
              <a:t>Chyme</a:t>
            </a:r>
            <a:r>
              <a:rPr lang="en-US" sz="3600" dirty="0"/>
              <a:t> is </a:t>
            </a:r>
            <a:r>
              <a:rPr lang="en-US" sz="3600" b="1" dirty="0"/>
              <a:t>hyperosmolar</a:t>
            </a:r>
            <a:r>
              <a:rPr lang="en-US" sz="3600" dirty="0"/>
              <a:t>, fluid is drawn into the small intestine from blood in an attempt to dilute intestinal contents. These processes result in cramping, abdominal pain, hypermotility, and diarrhea. </a:t>
            </a:r>
          </a:p>
          <a:p>
            <a:r>
              <a:rPr lang="en-US" sz="3600" dirty="0"/>
              <a:t>Late” dumping syndrome can occur anywhere from 1 to 3 hours after eating, and is especially common after consuming simple carbohydrates. In this situation, rapid absorption in the small intestine stimulates insulin release. After quick movement and absorption of food through the small intestine, blood glucose levels drop rapidly as insulin promotes glucose uptake into the cells. This results in </a:t>
            </a:r>
            <a:r>
              <a:rPr lang="en-US" sz="3600" b="1" dirty="0"/>
              <a:t>hypoglycemia </a:t>
            </a:r>
            <a:endParaRPr lang="en-US" sz="3600" dirty="0"/>
          </a:p>
          <a:p>
            <a:endParaRPr lang="en-US" sz="3600" dirty="0"/>
          </a:p>
          <a:p>
            <a:endParaRPr lang="en-US" dirty="0"/>
          </a:p>
          <a:p>
            <a:endParaRPr lang="en-US" dirty="0"/>
          </a:p>
        </p:txBody>
      </p:sp>
    </p:spTree>
    <p:extLst>
      <p:ext uri="{BB962C8B-B14F-4D97-AF65-F5344CB8AC3E}">
        <p14:creationId xmlns:p14="http://schemas.microsoft.com/office/powerpoint/2010/main" val="1475365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5BA5-2C0A-E644-ABF4-AABF28DBDC88}"/>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Dietary Management of Dumping Syndrome </a:t>
            </a:r>
            <a:br>
              <a:rPr lang="en-US" dirty="0"/>
            </a:br>
            <a:endParaRPr lang="en-US" dirty="0"/>
          </a:p>
        </p:txBody>
      </p:sp>
      <p:sp>
        <p:nvSpPr>
          <p:cNvPr id="3" name="Content Placeholder 2">
            <a:extLst>
              <a:ext uri="{FF2B5EF4-FFF2-40B4-BE49-F238E27FC236}">
                <a16:creationId xmlns:a16="http://schemas.microsoft.com/office/drawing/2014/main" id="{BAC55558-2916-9646-A7C1-D53A5969E70B}"/>
              </a:ext>
            </a:extLst>
          </p:cNvPr>
          <p:cNvSpPr>
            <a:spLocks noGrp="1"/>
          </p:cNvSpPr>
          <p:nvPr>
            <p:ph idx="1"/>
          </p:nvPr>
        </p:nvSpPr>
        <p:spPr>
          <a:xfrm>
            <a:off x="838200" y="1825624"/>
            <a:ext cx="3784600" cy="4625975"/>
          </a:xfrm>
        </p:spPr>
        <p:txBody>
          <a:bodyPr>
            <a:normAutofit fontScale="85000" lnSpcReduction="20000"/>
          </a:bodyPr>
          <a:lstStyle/>
          <a:p>
            <a:r>
              <a:rPr lang="en-US" dirty="0"/>
              <a:t>Small frequent meals (SFM)</a:t>
            </a:r>
          </a:p>
          <a:p>
            <a:r>
              <a:rPr lang="en-US" dirty="0"/>
              <a:t>Liquids between (instead of during meals) }</a:t>
            </a:r>
          </a:p>
          <a:p>
            <a:r>
              <a:rPr lang="en-US" dirty="0"/>
              <a:t>Emphasize high-protein foods (helps with hypoglycemia)</a:t>
            </a:r>
          </a:p>
          <a:p>
            <a:r>
              <a:rPr lang="en-US" dirty="0"/>
              <a:t>Limit simple sugars</a:t>
            </a:r>
          </a:p>
          <a:p>
            <a:r>
              <a:rPr lang="en-US" dirty="0"/>
              <a:t>Eat slowly </a:t>
            </a:r>
          </a:p>
          <a:p>
            <a:r>
              <a:rPr lang="en-US" dirty="0"/>
              <a:t>In some cases, octreotide—a medication that inhibits GI motility and insulin release—may be prescribed to lessen symptoms. </a:t>
            </a:r>
          </a:p>
          <a:p>
            <a:endParaRPr lang="en-US" dirty="0"/>
          </a:p>
          <a:p>
            <a:endParaRPr lang="en-US" dirty="0"/>
          </a:p>
        </p:txBody>
      </p:sp>
      <p:pic>
        <p:nvPicPr>
          <p:cNvPr id="2049" name="Picture 1" descr="page39image3815200">
            <a:extLst>
              <a:ext uri="{FF2B5EF4-FFF2-40B4-BE49-F238E27FC236}">
                <a16:creationId xmlns:a16="http://schemas.microsoft.com/office/drawing/2014/main" id="{A5EBE87C-493D-6D4E-90A4-44783670D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91533"/>
            <a:ext cx="6858000" cy="561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33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453E-62FC-AF49-98F5-0DC3255BF638}"/>
              </a:ext>
            </a:extLst>
          </p:cNvPr>
          <p:cNvSpPr>
            <a:spLocks noGrp="1"/>
          </p:cNvSpPr>
          <p:nvPr>
            <p:ph type="title"/>
          </p:nvPr>
        </p:nvSpPr>
        <p:spPr/>
        <p:txBody>
          <a:bodyPr/>
          <a:lstStyle/>
          <a:p>
            <a:r>
              <a:rPr lang="en-US" dirty="0"/>
              <a:t>Additional complications related to Gastrectomy ?</a:t>
            </a:r>
          </a:p>
        </p:txBody>
      </p:sp>
      <p:sp>
        <p:nvSpPr>
          <p:cNvPr id="3" name="Content Placeholder 2">
            <a:extLst>
              <a:ext uri="{FF2B5EF4-FFF2-40B4-BE49-F238E27FC236}">
                <a16:creationId xmlns:a16="http://schemas.microsoft.com/office/drawing/2014/main" id="{2B02AA86-CED7-4043-AA1D-CA99A042C27D}"/>
              </a:ext>
            </a:extLst>
          </p:cNvPr>
          <p:cNvSpPr>
            <a:spLocks noGrp="1"/>
          </p:cNvSpPr>
          <p:nvPr>
            <p:ph idx="1"/>
          </p:nvPr>
        </p:nvSpPr>
        <p:spPr/>
        <p:txBody>
          <a:bodyPr>
            <a:normAutofit fontScale="92500" lnSpcReduction="20000"/>
          </a:bodyPr>
          <a:lstStyle/>
          <a:p>
            <a:r>
              <a:rPr lang="en-US" dirty="0"/>
              <a:t>After a gastrectomy, it may take time for the patient to learn the amount of food that can be consumed without experiencing discomfort </a:t>
            </a:r>
          </a:p>
          <a:p>
            <a:r>
              <a:rPr lang="en-US" i="1" dirty="0"/>
              <a:t>Fat malabsorption. </a:t>
            </a:r>
            <a:r>
              <a:rPr lang="en-US" dirty="0"/>
              <a:t>Fat digestion and absorption may become impaired (accelerated transit of food material may prevent the normal mixing of fat with lipase and bile )</a:t>
            </a:r>
          </a:p>
          <a:p>
            <a:r>
              <a:rPr lang="en-US" dirty="0"/>
              <a:t>Bypassed duodenum </a:t>
            </a:r>
          </a:p>
          <a:p>
            <a:r>
              <a:rPr lang="en-US" b="1" dirty="0"/>
              <a:t>Bacterial overgrowth, </a:t>
            </a:r>
            <a:r>
              <a:rPr lang="en-US" dirty="0"/>
              <a:t>a common consequence of gastric surgeries can lead to changes in bile acids that upset bile function </a:t>
            </a:r>
          </a:p>
          <a:p>
            <a:r>
              <a:rPr lang="en-US" dirty="0"/>
              <a:t>Supplemental pancreatic enzymes are sometimes provided to improve fat digestion</a:t>
            </a:r>
          </a:p>
          <a:p>
            <a:r>
              <a:rPr lang="en-US" dirty="0"/>
              <a:t> Medium-chain triglycerides, which are more easily digested and absorbed, can be used to supply additional fat </a:t>
            </a:r>
            <a:r>
              <a:rPr lang="en-US" dirty="0" err="1"/>
              <a:t>kcalories</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1884449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F994-C348-8247-AB32-5516C7985A75}"/>
              </a:ext>
            </a:extLst>
          </p:cNvPr>
          <p:cNvSpPr>
            <a:spLocks noGrp="1"/>
          </p:cNvSpPr>
          <p:nvPr>
            <p:ph type="title"/>
          </p:nvPr>
        </p:nvSpPr>
        <p:spPr>
          <a:xfrm>
            <a:off x="508000" y="288925"/>
            <a:ext cx="10515600" cy="1325563"/>
          </a:xfrm>
        </p:spPr>
        <p:txBody>
          <a:bodyPr/>
          <a:lstStyle/>
          <a:p>
            <a:r>
              <a:rPr lang="en-US" b="1" dirty="0">
                <a:solidFill>
                  <a:srgbClr val="C00000"/>
                </a:solidFill>
                <a:latin typeface="American Typewriter" panose="02090604020004020304" pitchFamily="18" charset="77"/>
              </a:rPr>
              <a:t>Nutrition Care after Gastrectomy </a:t>
            </a:r>
            <a:br>
              <a:rPr lang="en-US" dirty="0"/>
            </a:br>
            <a:endParaRPr lang="en-US" dirty="0"/>
          </a:p>
        </p:txBody>
      </p:sp>
      <p:sp>
        <p:nvSpPr>
          <p:cNvPr id="3" name="Content Placeholder 2">
            <a:extLst>
              <a:ext uri="{FF2B5EF4-FFF2-40B4-BE49-F238E27FC236}">
                <a16:creationId xmlns:a16="http://schemas.microsoft.com/office/drawing/2014/main" id="{737948A9-38CC-EA43-A467-1085F17CF52D}"/>
              </a:ext>
            </a:extLst>
          </p:cNvPr>
          <p:cNvSpPr>
            <a:spLocks noGrp="1"/>
          </p:cNvSpPr>
          <p:nvPr>
            <p:ph idx="1"/>
          </p:nvPr>
        </p:nvSpPr>
        <p:spPr>
          <a:xfrm>
            <a:off x="508000" y="1320800"/>
            <a:ext cx="10845800" cy="5207000"/>
          </a:xfrm>
        </p:spPr>
        <p:txBody>
          <a:bodyPr>
            <a:normAutofit lnSpcReduction="10000"/>
          </a:bodyPr>
          <a:lstStyle/>
          <a:p>
            <a:r>
              <a:rPr lang="en-US" dirty="0"/>
              <a:t>Meet the nutritional needs of the postsurgical patient </a:t>
            </a:r>
          </a:p>
          <a:p>
            <a:r>
              <a:rPr lang="en-US" dirty="0"/>
              <a:t>promote the healing of stomach tissue </a:t>
            </a:r>
          </a:p>
          <a:p>
            <a:r>
              <a:rPr lang="en-US" dirty="0"/>
              <a:t>prevent discomfort or nutrient deficiencies that may arise due to reduced stomach capacity or altered stomach function. </a:t>
            </a:r>
          </a:p>
          <a:p>
            <a:r>
              <a:rPr lang="en-US" dirty="0"/>
              <a:t>Following a gastrectomy, the oral ingestion of fluids and foods is suspended until some healing has occurred, fluids are supplied intravenously. Oral in- takes may begin with small sips of water, ice chips </a:t>
            </a:r>
          </a:p>
          <a:p>
            <a:r>
              <a:rPr lang="en-US" dirty="0"/>
              <a:t>Dietary measures after a gastrectomy are determined by the size of the remaining stomach, which influences meal size, and the stomach emptying rate, which affects food tolerances </a:t>
            </a:r>
          </a:p>
          <a:p>
            <a:r>
              <a:rPr lang="en-US" dirty="0"/>
              <a:t>the patient may require as many as five to eight small meals and snacks per day </a:t>
            </a:r>
          </a:p>
          <a:p>
            <a:endParaRPr lang="en-US" dirty="0"/>
          </a:p>
          <a:p>
            <a:endParaRPr lang="en-US" dirty="0"/>
          </a:p>
          <a:p>
            <a:endParaRPr lang="en-US" dirty="0"/>
          </a:p>
        </p:txBody>
      </p:sp>
    </p:spTree>
    <p:extLst>
      <p:ext uri="{BB962C8B-B14F-4D97-AF65-F5344CB8AC3E}">
        <p14:creationId xmlns:p14="http://schemas.microsoft.com/office/powerpoint/2010/main" val="3416864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F93E-D599-134A-A0A8-E26F6F735688}"/>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Application of the Nutrition Care process </a:t>
            </a:r>
          </a:p>
        </p:txBody>
      </p:sp>
      <p:sp>
        <p:nvSpPr>
          <p:cNvPr id="3" name="Content Placeholder 2">
            <a:extLst>
              <a:ext uri="{FF2B5EF4-FFF2-40B4-BE49-F238E27FC236}">
                <a16:creationId xmlns:a16="http://schemas.microsoft.com/office/drawing/2014/main" id="{AE9027AF-C964-D844-A6EA-6E228EC018BE}"/>
              </a:ext>
            </a:extLst>
          </p:cNvPr>
          <p:cNvSpPr>
            <a:spLocks noGrp="1"/>
          </p:cNvSpPr>
          <p:nvPr>
            <p:ph idx="1"/>
          </p:nvPr>
        </p:nvSpPr>
        <p:spPr/>
        <p:txBody>
          <a:bodyPr/>
          <a:lstStyle/>
          <a:p>
            <a:r>
              <a:rPr lang="en-US" dirty="0"/>
              <a:t>Sara Flores is a 45-year-old Hispanic female who has a 5-year history of gastroesophageal reflux disease. Mrs. Flores presented to her physician with complaints of chronic indigestion and increased abdominal pain. She is now status post endoscopy, which revealed a 2 cm duodenal ulcer and generalized gastritis. Biopsy positive for </a:t>
            </a:r>
            <a:r>
              <a:rPr lang="en-US" i="1" dirty="0"/>
              <a:t>Helicobacter pylori</a:t>
            </a:r>
            <a:r>
              <a:rPr lang="en-US" dirty="0"/>
              <a:t>.</a:t>
            </a:r>
            <a:br>
              <a:rPr lang="en-US" dirty="0"/>
            </a:br>
            <a:endParaRPr lang="en-US" dirty="0"/>
          </a:p>
          <a:p>
            <a:r>
              <a:rPr lang="en-US" dirty="0"/>
              <a:t>Mrs. Flores’s endoscopy indicated that her biopsy was positive for </a:t>
            </a:r>
            <a:r>
              <a:rPr lang="en-US" i="1" dirty="0"/>
              <a:t>Helicobacter pylori</a:t>
            </a:r>
            <a:r>
              <a:rPr lang="en-US" dirty="0"/>
              <a:t>. What is this and how is it related to her duodenal ulcer? </a:t>
            </a:r>
          </a:p>
          <a:p>
            <a:endParaRPr lang="en-US" dirty="0"/>
          </a:p>
        </p:txBody>
      </p:sp>
    </p:spTree>
    <p:extLst>
      <p:ext uri="{BB962C8B-B14F-4D97-AF65-F5344CB8AC3E}">
        <p14:creationId xmlns:p14="http://schemas.microsoft.com/office/powerpoint/2010/main" val="3975406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D13DF5-9582-A949-BAF5-0A1ACBC306EF}"/>
              </a:ext>
            </a:extLst>
          </p:cNvPr>
          <p:cNvPicPr>
            <a:picLocks noChangeAspect="1"/>
          </p:cNvPicPr>
          <p:nvPr/>
        </p:nvPicPr>
        <p:blipFill>
          <a:blip r:embed="rId3"/>
          <a:stretch>
            <a:fillRect/>
          </a:stretch>
        </p:blipFill>
        <p:spPr>
          <a:xfrm>
            <a:off x="0" y="457200"/>
            <a:ext cx="5757606" cy="4394200"/>
          </a:xfrm>
          <a:prstGeom prst="rect">
            <a:avLst/>
          </a:prstGeom>
        </p:spPr>
      </p:pic>
      <p:pic>
        <p:nvPicPr>
          <p:cNvPr id="9" name="Picture 8">
            <a:extLst>
              <a:ext uri="{FF2B5EF4-FFF2-40B4-BE49-F238E27FC236}">
                <a16:creationId xmlns:a16="http://schemas.microsoft.com/office/drawing/2014/main" id="{47480452-63D9-534F-A86C-1BECC37B42D4}"/>
              </a:ext>
            </a:extLst>
          </p:cNvPr>
          <p:cNvPicPr>
            <a:picLocks noChangeAspect="1"/>
          </p:cNvPicPr>
          <p:nvPr/>
        </p:nvPicPr>
        <p:blipFill>
          <a:blip r:embed="rId4"/>
          <a:stretch>
            <a:fillRect/>
          </a:stretch>
        </p:blipFill>
        <p:spPr>
          <a:xfrm>
            <a:off x="5588000" y="39182"/>
            <a:ext cx="6604000" cy="6654800"/>
          </a:xfrm>
          <a:prstGeom prst="rect">
            <a:avLst/>
          </a:prstGeom>
        </p:spPr>
      </p:pic>
      <p:sp>
        <p:nvSpPr>
          <p:cNvPr id="10" name="Rectangle 9">
            <a:extLst>
              <a:ext uri="{FF2B5EF4-FFF2-40B4-BE49-F238E27FC236}">
                <a16:creationId xmlns:a16="http://schemas.microsoft.com/office/drawing/2014/main" id="{46B9446A-6AA4-6149-81D5-CB5DF57B190A}"/>
              </a:ext>
            </a:extLst>
          </p:cNvPr>
          <p:cNvSpPr/>
          <p:nvPr/>
        </p:nvSpPr>
        <p:spPr>
          <a:xfrm>
            <a:off x="338803" y="5103674"/>
            <a:ext cx="5080000" cy="1877437"/>
          </a:xfrm>
          <a:prstGeom prst="rect">
            <a:avLst/>
          </a:prstGeom>
        </p:spPr>
        <p:txBody>
          <a:bodyPr wrap="square">
            <a:spAutoFit/>
          </a:bodyPr>
          <a:lstStyle/>
          <a:p>
            <a:r>
              <a:rPr lang="en-US" sz="2000" b="1" dirty="0">
                <a:solidFill>
                  <a:srgbClr val="C00000"/>
                </a:solidFill>
                <a:latin typeface="WarnockPro"/>
              </a:rPr>
              <a:t>Hgb: 11.5 g/</a:t>
            </a:r>
            <a:r>
              <a:rPr lang="en-US" sz="2000" b="1" dirty="0" err="1">
                <a:solidFill>
                  <a:srgbClr val="C00000"/>
                </a:solidFill>
                <a:latin typeface="WarnockPro"/>
              </a:rPr>
              <a:t>dL</a:t>
            </a:r>
            <a:r>
              <a:rPr lang="en-US" sz="2000" b="1" dirty="0">
                <a:solidFill>
                  <a:srgbClr val="C00000"/>
                </a:solidFill>
                <a:latin typeface="WarnockPro"/>
              </a:rPr>
              <a:t> (normal 12–15 g/</a:t>
            </a:r>
            <a:r>
              <a:rPr lang="en-US" sz="2000" b="1" dirty="0" err="1">
                <a:solidFill>
                  <a:srgbClr val="C00000"/>
                </a:solidFill>
                <a:latin typeface="WarnockPro"/>
              </a:rPr>
              <a:t>dL</a:t>
            </a:r>
            <a:r>
              <a:rPr lang="en-US" sz="2000" b="1" dirty="0">
                <a:solidFill>
                  <a:srgbClr val="C00000"/>
                </a:solidFill>
                <a:latin typeface="WarnockPro"/>
              </a:rPr>
              <a:t>)</a:t>
            </a:r>
          </a:p>
          <a:p>
            <a:r>
              <a:rPr lang="en-US" sz="2000" b="1" dirty="0" err="1">
                <a:solidFill>
                  <a:srgbClr val="C00000"/>
                </a:solidFill>
                <a:latin typeface="WarnockPro"/>
              </a:rPr>
              <a:t>Hct</a:t>
            </a:r>
            <a:r>
              <a:rPr lang="en-US" sz="2000" b="1" dirty="0">
                <a:solidFill>
                  <a:srgbClr val="C00000"/>
                </a:solidFill>
                <a:latin typeface="WarnockPro"/>
              </a:rPr>
              <a:t>: 36% (normal 37%–47%) </a:t>
            </a:r>
          </a:p>
          <a:p>
            <a:r>
              <a:rPr lang="en-US" sz="2000" b="1" dirty="0">
                <a:solidFill>
                  <a:srgbClr val="C00000"/>
                </a:solidFill>
              </a:rPr>
              <a:t>Protein: 5.9 g/</a:t>
            </a:r>
            <a:r>
              <a:rPr lang="en-US" sz="2000" b="1" dirty="0" err="1">
                <a:solidFill>
                  <a:srgbClr val="C00000"/>
                </a:solidFill>
              </a:rPr>
              <a:t>dL</a:t>
            </a:r>
            <a:r>
              <a:rPr lang="en-US" sz="2000" b="1" dirty="0">
                <a:solidFill>
                  <a:srgbClr val="C00000"/>
                </a:solidFill>
              </a:rPr>
              <a:t> (normal 6–8 g/</a:t>
            </a:r>
            <a:r>
              <a:rPr lang="en-US" sz="2000" b="1" dirty="0" err="1">
                <a:solidFill>
                  <a:srgbClr val="C00000"/>
                </a:solidFill>
              </a:rPr>
              <a:t>dL</a:t>
            </a:r>
            <a:r>
              <a:rPr lang="en-US" sz="2000" b="1" dirty="0">
                <a:solidFill>
                  <a:srgbClr val="C00000"/>
                </a:solidFill>
              </a:rPr>
              <a:t>)</a:t>
            </a:r>
          </a:p>
          <a:p>
            <a:r>
              <a:rPr lang="en-US" sz="2000" b="1" dirty="0">
                <a:solidFill>
                  <a:srgbClr val="C00000"/>
                </a:solidFill>
              </a:rPr>
              <a:t>albumin: 3.4 g/</a:t>
            </a:r>
            <a:r>
              <a:rPr lang="en-US" sz="2000" b="1" dirty="0" err="1">
                <a:solidFill>
                  <a:srgbClr val="C00000"/>
                </a:solidFill>
              </a:rPr>
              <a:t>dL</a:t>
            </a:r>
            <a:r>
              <a:rPr lang="en-US" sz="2000" b="1" dirty="0">
                <a:solidFill>
                  <a:srgbClr val="C00000"/>
                </a:solidFill>
              </a:rPr>
              <a:t> (normal 3.5–5 g/</a:t>
            </a:r>
            <a:r>
              <a:rPr lang="en-US" sz="2000" b="1" dirty="0" err="1">
                <a:solidFill>
                  <a:srgbClr val="C00000"/>
                </a:solidFill>
              </a:rPr>
              <a:t>dL</a:t>
            </a:r>
            <a:r>
              <a:rPr lang="en-US" sz="2000" b="1" dirty="0">
                <a:solidFill>
                  <a:srgbClr val="C00000"/>
                </a:solidFill>
              </a:rPr>
              <a:t>) </a:t>
            </a:r>
          </a:p>
          <a:p>
            <a:endParaRPr lang="en-US" dirty="0">
              <a:latin typeface="WarnockPro"/>
            </a:endParaRPr>
          </a:p>
          <a:p>
            <a:endParaRPr lang="en-US" dirty="0"/>
          </a:p>
        </p:txBody>
      </p:sp>
    </p:spTree>
    <p:extLst>
      <p:ext uri="{BB962C8B-B14F-4D97-AF65-F5344CB8AC3E}">
        <p14:creationId xmlns:p14="http://schemas.microsoft.com/office/powerpoint/2010/main" val="26121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00339D-1CB5-5C4B-A158-95BDDA27DC4D}"/>
              </a:ext>
            </a:extLst>
          </p:cNvPr>
          <p:cNvSpPr>
            <a:spLocks noGrp="1"/>
          </p:cNvSpPr>
          <p:nvPr>
            <p:ph type="title"/>
          </p:nvPr>
        </p:nvSpPr>
        <p:spPr>
          <a:xfrm>
            <a:off x="335280" y="365125"/>
            <a:ext cx="10515600" cy="1325563"/>
          </a:xfrm>
        </p:spPr>
        <p:txBody>
          <a:bodyPr/>
          <a:lstStyle/>
          <a:p>
            <a:r>
              <a:rPr lang="en-US" b="1" dirty="0">
                <a:solidFill>
                  <a:srgbClr val="C00000"/>
                </a:solidFill>
                <a:latin typeface="American Typewriter" panose="02090604020004020304" pitchFamily="18" charset="77"/>
              </a:rPr>
              <a:t>Conditions Affecting the Esophagus </a:t>
            </a:r>
            <a:br>
              <a:rPr lang="en-US" b="1" dirty="0">
                <a:solidFill>
                  <a:srgbClr val="C00000"/>
                </a:solidFill>
                <a:latin typeface="American Typewriter" panose="02090604020004020304" pitchFamily="18" charset="77"/>
              </a:rPr>
            </a:br>
            <a:endParaRPr lang="en-US" b="1" dirty="0">
              <a:solidFill>
                <a:srgbClr val="C00000"/>
              </a:solidFill>
              <a:latin typeface="American Typewriter" panose="02090604020004020304" pitchFamily="18" charset="77"/>
            </a:endParaRPr>
          </a:p>
        </p:txBody>
      </p:sp>
      <p:sp>
        <p:nvSpPr>
          <p:cNvPr id="7" name="Content Placeholder 6">
            <a:extLst>
              <a:ext uri="{FF2B5EF4-FFF2-40B4-BE49-F238E27FC236}">
                <a16:creationId xmlns:a16="http://schemas.microsoft.com/office/drawing/2014/main" id="{EDD8961B-FF97-0E47-A07A-FB965C489625}"/>
              </a:ext>
            </a:extLst>
          </p:cNvPr>
          <p:cNvSpPr>
            <a:spLocks noGrp="1"/>
          </p:cNvSpPr>
          <p:nvPr>
            <p:ph idx="1"/>
          </p:nvPr>
        </p:nvSpPr>
        <p:spPr>
          <a:xfrm>
            <a:off x="0" y="1325880"/>
            <a:ext cx="12192000" cy="5532120"/>
          </a:xfrm>
        </p:spPr>
        <p:txBody>
          <a:bodyPr>
            <a:normAutofit lnSpcReduction="10000"/>
          </a:bodyPr>
          <a:lstStyle/>
          <a:p>
            <a:r>
              <a:rPr lang="en-US" dirty="0"/>
              <a:t>Dysphagia (difficulty swallowing) </a:t>
            </a:r>
          </a:p>
          <a:p>
            <a:r>
              <a:rPr lang="en-US" dirty="0"/>
              <a:t>Gastroesophageal reflux disease (</a:t>
            </a:r>
            <a:r>
              <a:rPr lang="en-US" b="1" dirty="0"/>
              <a:t>GERD) : </a:t>
            </a:r>
            <a:r>
              <a:rPr lang="en-US" dirty="0"/>
              <a:t>“symptoms or complications resulting from the reflux of gastric contents into the esophagus or beyond, into the oral cavity (including larynx) or lung.”</a:t>
            </a:r>
          </a:p>
          <a:p>
            <a:r>
              <a:rPr lang="en-US" dirty="0"/>
              <a:t>Physiology: </a:t>
            </a:r>
          </a:p>
          <a:p>
            <a:pPr marL="0" indent="0">
              <a:buNone/>
            </a:pPr>
            <a:r>
              <a:rPr lang="en-US" b="1" u="sng" dirty="0">
                <a:solidFill>
                  <a:srgbClr val="C00000"/>
                </a:solidFill>
              </a:rPr>
              <a:t>Upper esophageal sphincter (UES):</a:t>
            </a:r>
            <a:br>
              <a:rPr lang="en-US" dirty="0"/>
            </a:br>
            <a:r>
              <a:rPr lang="en-US" dirty="0"/>
              <a:t>remains closed except during swallowing </a:t>
            </a:r>
          </a:p>
          <a:p>
            <a:pPr marL="0" indent="0">
              <a:buNone/>
            </a:pPr>
            <a:r>
              <a:rPr lang="en-US" dirty="0"/>
              <a:t>prevents flow of air into esophagus &amp; stomach </a:t>
            </a:r>
          </a:p>
          <a:p>
            <a:pPr marL="0" indent="0">
              <a:buNone/>
            </a:pPr>
            <a:r>
              <a:rPr lang="en-US" b="1" u="sng" dirty="0">
                <a:solidFill>
                  <a:srgbClr val="C00000"/>
                </a:solidFill>
              </a:rPr>
              <a:t>Lower esophageal sphincter (LES)</a:t>
            </a:r>
            <a:br>
              <a:rPr lang="en-US" dirty="0"/>
            </a:br>
            <a:r>
              <a:rPr lang="en-US" dirty="0"/>
              <a:t>remains contracted (closed)</a:t>
            </a:r>
            <a:br>
              <a:rPr lang="en-US" dirty="0"/>
            </a:br>
            <a:r>
              <a:rPr lang="en-US" dirty="0"/>
              <a:t>closes off stomach entrance</a:t>
            </a:r>
            <a:br>
              <a:rPr lang="en-US" dirty="0"/>
            </a:br>
            <a:r>
              <a:rPr lang="en-US" dirty="0"/>
              <a:t>prevents stomach contents from refluxing into esophagus </a:t>
            </a:r>
          </a:p>
          <a:p>
            <a:pPr marL="0" indent="0">
              <a:buNone/>
            </a:pPr>
            <a:r>
              <a:rPr lang="en-US" dirty="0"/>
              <a:t>opens once swallowed material gets to bottom of esophagus </a:t>
            </a:r>
          </a:p>
          <a:p>
            <a:endParaRPr lang="en-US" dirty="0"/>
          </a:p>
          <a:p>
            <a:endParaRPr lang="en-US" dirty="0"/>
          </a:p>
          <a:p>
            <a:endParaRPr lang="en-US" dirty="0"/>
          </a:p>
        </p:txBody>
      </p:sp>
    </p:spTree>
    <p:extLst>
      <p:ext uri="{BB962C8B-B14F-4D97-AF65-F5344CB8AC3E}">
        <p14:creationId xmlns:p14="http://schemas.microsoft.com/office/powerpoint/2010/main" val="99629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525F-88F3-C646-A533-0667F4D7E729}"/>
              </a:ext>
            </a:extLst>
          </p:cNvPr>
          <p:cNvSpPr>
            <a:spLocks noGrp="1"/>
          </p:cNvSpPr>
          <p:nvPr>
            <p:ph type="title"/>
          </p:nvPr>
        </p:nvSpPr>
        <p:spPr>
          <a:xfrm>
            <a:off x="533400" y="281781"/>
            <a:ext cx="10515600" cy="1325563"/>
          </a:xfrm>
        </p:spPr>
        <p:txBody>
          <a:bodyPr/>
          <a:lstStyle/>
          <a:p>
            <a:r>
              <a:rPr lang="en-US" b="1" dirty="0">
                <a:solidFill>
                  <a:srgbClr val="C00000"/>
                </a:solidFill>
                <a:latin typeface="American Typewriter" panose="02090604020004020304" pitchFamily="18" charset="77"/>
              </a:rPr>
              <a:t>GERD</a:t>
            </a:r>
          </a:p>
        </p:txBody>
      </p:sp>
      <p:sp>
        <p:nvSpPr>
          <p:cNvPr id="3" name="Content Placeholder 2">
            <a:extLst>
              <a:ext uri="{FF2B5EF4-FFF2-40B4-BE49-F238E27FC236}">
                <a16:creationId xmlns:a16="http://schemas.microsoft.com/office/drawing/2014/main" id="{933005F7-B529-304F-8470-0FD950D7AE9D}"/>
              </a:ext>
            </a:extLst>
          </p:cNvPr>
          <p:cNvSpPr>
            <a:spLocks noGrp="1"/>
          </p:cNvSpPr>
          <p:nvPr>
            <p:ph idx="1"/>
          </p:nvPr>
        </p:nvSpPr>
        <p:spPr>
          <a:xfrm>
            <a:off x="533400" y="1558447"/>
            <a:ext cx="4648200" cy="4618515"/>
          </a:xfrm>
        </p:spPr>
        <p:txBody>
          <a:bodyPr/>
          <a:lstStyle/>
          <a:p>
            <a:r>
              <a:rPr lang="en-US" dirty="0"/>
              <a:t>lower esophageal sphincter (LES) normally serves as a barrier between the esophagus and stomach. Under normal conditions, atmospheric pressure is greater in the esophagus than in the stomach, and this pressure differential typically prevents reflux of gastric contents. </a:t>
            </a:r>
          </a:p>
          <a:p>
            <a:endParaRPr lang="en-US" dirty="0"/>
          </a:p>
        </p:txBody>
      </p:sp>
      <p:pic>
        <p:nvPicPr>
          <p:cNvPr id="5" name="Picture 4">
            <a:extLst>
              <a:ext uri="{FF2B5EF4-FFF2-40B4-BE49-F238E27FC236}">
                <a16:creationId xmlns:a16="http://schemas.microsoft.com/office/drawing/2014/main" id="{FCDDCD17-F2B8-1C43-B9A4-B166A5E73240}"/>
              </a:ext>
            </a:extLst>
          </p:cNvPr>
          <p:cNvPicPr>
            <a:picLocks noChangeAspect="1"/>
          </p:cNvPicPr>
          <p:nvPr/>
        </p:nvPicPr>
        <p:blipFill>
          <a:blip r:embed="rId2"/>
          <a:stretch>
            <a:fillRect/>
          </a:stretch>
        </p:blipFill>
        <p:spPr>
          <a:xfrm>
            <a:off x="5394960" y="944563"/>
            <a:ext cx="6466840" cy="5232400"/>
          </a:xfrm>
          <a:prstGeom prst="rect">
            <a:avLst/>
          </a:prstGeom>
        </p:spPr>
      </p:pic>
    </p:spTree>
    <p:extLst>
      <p:ext uri="{BB962C8B-B14F-4D97-AF65-F5344CB8AC3E}">
        <p14:creationId xmlns:p14="http://schemas.microsoft.com/office/powerpoint/2010/main" val="428539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BCA25-9402-DF45-9F38-69F232330E62}"/>
              </a:ext>
            </a:extLst>
          </p:cNvPr>
          <p:cNvSpPr>
            <a:spLocks noGrp="1"/>
          </p:cNvSpPr>
          <p:nvPr>
            <p:ph idx="1"/>
          </p:nvPr>
        </p:nvSpPr>
        <p:spPr>
          <a:xfrm>
            <a:off x="182880" y="408304"/>
            <a:ext cx="10828020" cy="6609715"/>
          </a:xfrm>
        </p:spPr>
        <p:txBody>
          <a:bodyPr>
            <a:normAutofit/>
          </a:bodyPr>
          <a:lstStyle/>
          <a:p>
            <a:r>
              <a:rPr lang="en-US" dirty="0"/>
              <a:t>The signs and symptoms experienced with GERD are attributed to a reflux of both gastric acid and pepsin ( heart burn burning sensation starting from behind the breast bone that moves toward neck and throat)/ irritation of esophagus mucosa </a:t>
            </a:r>
          </a:p>
          <a:p>
            <a:r>
              <a:rPr lang="en-US" dirty="0"/>
              <a:t>Etiology ?</a:t>
            </a:r>
          </a:p>
          <a:p>
            <a:r>
              <a:rPr lang="en-US" dirty="0"/>
              <a:t>Physical and lifestyle factors</a:t>
            </a:r>
          </a:p>
          <a:p>
            <a:r>
              <a:rPr lang="en-US" dirty="0"/>
              <a:t>Acute Esophagitis </a:t>
            </a:r>
          </a:p>
          <a:p>
            <a:pPr lvl="1"/>
            <a:r>
              <a:rPr lang="en-US" dirty="0"/>
              <a:t>Viral or bacterial infection Ingestion of corrosive agents </a:t>
            </a:r>
          </a:p>
          <a:p>
            <a:r>
              <a:rPr lang="en-US" dirty="0"/>
              <a:t>Chronic Esophagitis </a:t>
            </a:r>
          </a:p>
          <a:p>
            <a:pPr lvl="1"/>
            <a:r>
              <a:rPr lang="en-US" dirty="0"/>
              <a:t>Low LES pressure </a:t>
            </a:r>
          </a:p>
          <a:p>
            <a:pPr lvl="1"/>
            <a:r>
              <a:rPr lang="en-US" dirty="0"/>
              <a:t>Delayed gastric emptying</a:t>
            </a:r>
            <a:br>
              <a:rPr lang="en-US" dirty="0"/>
            </a:br>
            <a:r>
              <a:rPr lang="en-US" dirty="0"/>
              <a:t>Hiatal hernia</a:t>
            </a:r>
            <a:br>
              <a:rPr lang="en-US" dirty="0"/>
            </a:br>
            <a:r>
              <a:rPr lang="en-US" dirty="0"/>
              <a:t>Recurrent vomiting </a:t>
            </a:r>
          </a:p>
          <a:p>
            <a:pPr lvl="1"/>
            <a:r>
              <a:rPr lang="en-US" dirty="0"/>
              <a:t>Increased intra-abdominal pressure </a:t>
            </a:r>
          </a:p>
          <a:p>
            <a:pPr lvl="2"/>
            <a:r>
              <a:rPr lang="en-US" dirty="0"/>
              <a:t>obesity, pregnancy</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31585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49A9F-205A-7C44-A084-E90F957D5B42}"/>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Lifestyle factors aggravating GERD</a:t>
            </a:r>
          </a:p>
        </p:txBody>
      </p:sp>
      <p:sp>
        <p:nvSpPr>
          <p:cNvPr id="3" name="Content Placeholder 2">
            <a:extLst>
              <a:ext uri="{FF2B5EF4-FFF2-40B4-BE49-F238E27FC236}">
                <a16:creationId xmlns:a16="http://schemas.microsoft.com/office/drawing/2014/main" id="{D07B9962-00D0-1B4D-A082-6209480E4B29}"/>
              </a:ext>
            </a:extLst>
          </p:cNvPr>
          <p:cNvSpPr>
            <a:spLocks noGrp="1"/>
          </p:cNvSpPr>
          <p:nvPr>
            <p:ph idx="1"/>
          </p:nvPr>
        </p:nvSpPr>
        <p:spPr/>
        <p:txBody>
          <a:bodyPr/>
          <a:lstStyle/>
          <a:p>
            <a:r>
              <a:rPr lang="en-US" dirty="0"/>
              <a:t>Sleep--body position </a:t>
            </a:r>
          </a:p>
          <a:p>
            <a:r>
              <a:rPr lang="en-US" dirty="0"/>
              <a:t>Pregnancy</a:t>
            </a:r>
            <a:br>
              <a:rPr lang="en-US" dirty="0"/>
            </a:br>
            <a:r>
              <a:rPr lang="en-US" dirty="0"/>
              <a:t>Some drugs, smoking (Nicotine tends to relax smooth muscle Relaxing LES)</a:t>
            </a:r>
          </a:p>
          <a:p>
            <a:r>
              <a:rPr lang="en-US" dirty="0"/>
              <a:t>Coffee ( Caffeine relaxes LES)</a:t>
            </a:r>
          </a:p>
          <a:p>
            <a:r>
              <a:rPr lang="en-US" dirty="0"/>
              <a:t>Spicy food, acidic food (irritate)</a:t>
            </a:r>
            <a:br>
              <a:rPr lang="en-US" dirty="0"/>
            </a:br>
            <a:r>
              <a:rPr lang="en-US" dirty="0"/>
              <a:t>Fat, chocolate, alcohol (more time in stomach, more acid production, ↓ LES, also alcohol stimulates acid </a:t>
            </a:r>
          </a:p>
          <a:p>
            <a:endParaRPr lang="en-US" dirty="0"/>
          </a:p>
        </p:txBody>
      </p:sp>
    </p:spTree>
    <p:extLst>
      <p:ext uri="{BB962C8B-B14F-4D97-AF65-F5344CB8AC3E}">
        <p14:creationId xmlns:p14="http://schemas.microsoft.com/office/powerpoint/2010/main" val="375373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10217</TotalTime>
  <Words>4367</Words>
  <Application>Microsoft Macintosh PowerPoint</Application>
  <PresentationFormat>Widescreen</PresentationFormat>
  <Paragraphs>394</Paragraphs>
  <Slides>57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American Typewriter</vt:lpstr>
      <vt:lpstr>Arial</vt:lpstr>
      <vt:lpstr>ArialMT</vt:lpstr>
      <vt:lpstr>Calibri</vt:lpstr>
      <vt:lpstr>Calibri Light</vt:lpstr>
      <vt:lpstr>WarnockPro</vt:lpstr>
      <vt:lpstr>Wingdings</vt:lpstr>
      <vt:lpstr>Office Theme</vt:lpstr>
      <vt:lpstr>Upper Gastrointestinal disorders</vt:lpstr>
      <vt:lpstr>PowerPoint Presentation</vt:lpstr>
      <vt:lpstr>PowerPoint Presentation</vt:lpstr>
      <vt:lpstr>PowerPoint Presentation</vt:lpstr>
      <vt:lpstr>Objectives</vt:lpstr>
      <vt:lpstr>Conditions Affecting the Esophagus  </vt:lpstr>
      <vt:lpstr>GERD</vt:lpstr>
      <vt:lpstr>PowerPoint Presentation</vt:lpstr>
      <vt:lpstr>Lifestyle factors aggravating GERD</vt:lpstr>
      <vt:lpstr>Hiatal Hernia  </vt:lpstr>
      <vt:lpstr>Hiatal Hernia</vt:lpstr>
      <vt:lpstr>Consequences of GERD  </vt:lpstr>
      <vt:lpstr>Treatment of GERD  </vt:lpstr>
      <vt:lpstr>Medications</vt:lpstr>
      <vt:lpstr>PowerPoint Presentation</vt:lpstr>
      <vt:lpstr>PowerPoint Presentation</vt:lpstr>
      <vt:lpstr>Nutrition Therapy for GERD  </vt:lpstr>
      <vt:lpstr>Oral Cavity  </vt:lpstr>
      <vt:lpstr>Inflammatory Conditions  of the oral Cavity  </vt:lpstr>
      <vt:lpstr>PowerPoint Presentation</vt:lpstr>
      <vt:lpstr>PowerPoint Presentation</vt:lpstr>
      <vt:lpstr>PowerPoint Presentation</vt:lpstr>
      <vt:lpstr>PowerPoint Presentation</vt:lpstr>
      <vt:lpstr>PowerPoint Presentation</vt:lpstr>
      <vt:lpstr>Dysphagia- Issues with swallowing  </vt:lpstr>
      <vt:lpstr>PowerPoint Presentation</vt:lpstr>
      <vt:lpstr>Nutrition Intervention for Dysphagia  </vt:lpstr>
      <vt:lpstr>PowerPoint Presentation</vt:lpstr>
      <vt:lpstr>PowerPoint Presentation</vt:lpstr>
      <vt:lpstr>PowerPoint Presentation</vt:lpstr>
      <vt:lpstr>PowerPoint Presentation</vt:lpstr>
      <vt:lpstr>Nausea and Vomiting  </vt:lpstr>
      <vt:lpstr>Prolonged nausea and vomiting can have significant clinical consequences.  </vt:lpstr>
      <vt:lpstr>Nutrition Intervention  </vt:lpstr>
      <vt:lpstr>Conditions Affecting the Stomach  </vt:lpstr>
      <vt:lpstr>PowerPoint Presentation</vt:lpstr>
      <vt:lpstr>Gastritis   </vt:lpstr>
      <vt:lpstr>Acute Gastritis </vt:lpstr>
      <vt:lpstr>Chronic Gastritis </vt:lpstr>
      <vt:lpstr>Chronic Gastritis </vt:lpstr>
      <vt:lpstr>Gastroparesis  </vt:lpstr>
      <vt:lpstr>Peptic Ulcer Disease  </vt:lpstr>
      <vt:lpstr>Peptic Ulcers</vt:lpstr>
      <vt:lpstr>PowerPoint Presentation</vt:lpstr>
      <vt:lpstr>Treatment </vt:lpstr>
      <vt:lpstr>MNT</vt:lpstr>
      <vt:lpstr>Gastric Surgery  </vt:lpstr>
      <vt:lpstr>Gastrectomy  </vt:lpstr>
      <vt:lpstr>PowerPoint Presentation</vt:lpstr>
      <vt:lpstr>PowerPoint Presentation</vt:lpstr>
      <vt:lpstr>Dumping Syndrome  </vt:lpstr>
      <vt:lpstr>PowerPoint Presentation</vt:lpstr>
      <vt:lpstr>Dietary Management of Dumping Syndrome  </vt:lpstr>
      <vt:lpstr>Additional complications related to Gastrectomy ?</vt:lpstr>
      <vt:lpstr>Nutrition Care after Gastrectomy  </vt:lpstr>
      <vt:lpstr>Application of the Nutrition Care process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Gastrointestinal disorders</dc:title>
  <dc:creator>Hind Eliyan</dc:creator>
  <cp:lastModifiedBy>Hind Eliyan</cp:lastModifiedBy>
  <cp:revision>79</cp:revision>
  <dcterms:created xsi:type="dcterms:W3CDTF">2021-11-01T10:23:10Z</dcterms:created>
  <dcterms:modified xsi:type="dcterms:W3CDTF">2021-11-16T07:27:23Z</dcterms:modified>
</cp:coreProperties>
</file>