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313543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313543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313543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6302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369"/>
                </a:lnTo>
                <a:lnTo>
                  <a:pt x="8833104" y="309369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00" y="158495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4">
            <a:solidFill>
              <a:srgbClr val="7A97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702" y="2264486"/>
            <a:ext cx="8308594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313543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3370" y="2846577"/>
            <a:ext cx="4411980" cy="3350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514600"/>
            <a:ext cx="8839200" cy="3877310"/>
          </a:xfrm>
          <a:custGeom>
            <a:avLst/>
            <a:gdLst/>
            <a:ahLst/>
            <a:cxnLst/>
            <a:rect l="l" t="t" r="r" b="b"/>
            <a:pathLst>
              <a:path w="8839200" h="3877310">
                <a:moveTo>
                  <a:pt x="0" y="3877056"/>
                </a:moveTo>
                <a:lnTo>
                  <a:pt x="8839200" y="3877056"/>
                </a:lnTo>
                <a:lnTo>
                  <a:pt x="8839200" y="0"/>
                </a:lnTo>
                <a:lnTo>
                  <a:pt x="0" y="0"/>
                </a:lnTo>
                <a:lnTo>
                  <a:pt x="0" y="3877056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1025"/>
            <a:ext cx="8839200" cy="508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574"/>
                </a:moveTo>
                <a:lnTo>
                  <a:pt x="8839200" y="4574"/>
                </a:lnTo>
                <a:lnTo>
                  <a:pt x="8839200" y="0"/>
                </a:lnTo>
                <a:lnTo>
                  <a:pt x="0" y="0"/>
                </a:lnTo>
                <a:lnTo>
                  <a:pt x="0" y="4574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8991600" y="2514600"/>
                  </a:lnTo>
                  <a:lnTo>
                    <a:pt x="8991600" y="6705600"/>
                  </a:lnTo>
                  <a:lnTo>
                    <a:pt x="152400" y="6705600"/>
                  </a:lnTo>
                  <a:lnTo>
                    <a:pt x="152400" y="2514600"/>
                  </a:lnTo>
                  <a:lnTo>
                    <a:pt x="8991600" y="2514600"/>
                  </a:ln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2514600"/>
                  </a:lnTo>
                  <a:lnTo>
                    <a:pt x="0" y="670560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8991600" y="6858000"/>
                  </a:lnTo>
                  <a:lnTo>
                    <a:pt x="9143987" y="6858000"/>
                  </a:lnTo>
                  <a:lnTo>
                    <a:pt x="9144000" y="6705600"/>
                  </a:lnTo>
                  <a:lnTo>
                    <a:pt x="9143987" y="2514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302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69"/>
                  </a:lnTo>
                  <a:lnTo>
                    <a:pt x="8833104" y="309369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5445" y="2420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6" y="0"/>
                  </a:lnTo>
                </a:path>
              </a:pathLst>
            </a:custGeom>
            <a:ln w="12192">
              <a:solidFill>
                <a:srgbClr val="7A9798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152398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67200" y="211531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55" y="208483"/>
                  </a:lnTo>
                  <a:lnTo>
                    <a:pt x="575564" y="164757"/>
                  </a:lnTo>
                  <a:lnTo>
                    <a:pt x="550773" y="124815"/>
                  </a:lnTo>
                  <a:lnTo>
                    <a:pt x="520293" y="89306"/>
                  </a:lnTo>
                  <a:lnTo>
                    <a:pt x="484784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83" y="15544"/>
                  </a:lnTo>
                  <a:lnTo>
                    <a:pt x="164744" y="34036"/>
                  </a:lnTo>
                  <a:lnTo>
                    <a:pt x="124815" y="58826"/>
                  </a:lnTo>
                  <a:lnTo>
                    <a:pt x="89293" y="89306"/>
                  </a:lnTo>
                  <a:lnTo>
                    <a:pt x="58826" y="124815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32" y="401116"/>
                  </a:lnTo>
                  <a:lnTo>
                    <a:pt x="34023" y="444855"/>
                  </a:lnTo>
                  <a:lnTo>
                    <a:pt x="58813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04" y="594067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37304" y="2186431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258191" y="0"/>
                  </a:moveTo>
                  <a:lnTo>
                    <a:pt x="234188" y="0"/>
                  </a:lnTo>
                  <a:lnTo>
                    <a:pt x="210058" y="1270"/>
                  </a:lnTo>
                  <a:lnTo>
                    <a:pt x="164211" y="10160"/>
                  </a:lnTo>
                  <a:lnTo>
                    <a:pt x="122301" y="29210"/>
                  </a:lnTo>
                  <a:lnTo>
                    <a:pt x="84836" y="54610"/>
                  </a:lnTo>
                  <a:lnTo>
                    <a:pt x="52959" y="86360"/>
                  </a:lnTo>
                  <a:lnTo>
                    <a:pt x="27940" y="124460"/>
                  </a:lnTo>
                  <a:lnTo>
                    <a:pt x="10160" y="166370"/>
                  </a:lnTo>
                  <a:lnTo>
                    <a:pt x="1016" y="212090"/>
                  </a:lnTo>
                  <a:lnTo>
                    <a:pt x="0" y="236220"/>
                  </a:lnTo>
                  <a:lnTo>
                    <a:pt x="1397" y="260350"/>
                  </a:lnTo>
                  <a:lnTo>
                    <a:pt x="11049" y="306070"/>
                  </a:lnTo>
                  <a:lnTo>
                    <a:pt x="29083" y="347980"/>
                  </a:lnTo>
                  <a:lnTo>
                    <a:pt x="54610" y="386080"/>
                  </a:lnTo>
                  <a:lnTo>
                    <a:pt x="86614" y="417830"/>
                  </a:lnTo>
                  <a:lnTo>
                    <a:pt x="124333" y="443230"/>
                  </a:lnTo>
                  <a:lnTo>
                    <a:pt x="166751" y="459740"/>
                  </a:lnTo>
                  <a:lnTo>
                    <a:pt x="212725" y="469900"/>
                  </a:lnTo>
                  <a:lnTo>
                    <a:pt x="236728" y="469900"/>
                  </a:lnTo>
                  <a:lnTo>
                    <a:pt x="260858" y="468630"/>
                  </a:lnTo>
                  <a:lnTo>
                    <a:pt x="284099" y="464820"/>
                  </a:lnTo>
                  <a:lnTo>
                    <a:pt x="306705" y="459740"/>
                  </a:lnTo>
                  <a:lnTo>
                    <a:pt x="324696" y="453390"/>
                  </a:lnTo>
                  <a:lnTo>
                    <a:pt x="235839" y="453390"/>
                  </a:lnTo>
                  <a:lnTo>
                    <a:pt x="213487" y="452120"/>
                  </a:lnTo>
                  <a:lnTo>
                    <a:pt x="170942" y="444500"/>
                  </a:lnTo>
                  <a:lnTo>
                    <a:pt x="131572" y="427990"/>
                  </a:lnTo>
                  <a:lnTo>
                    <a:pt x="96647" y="403860"/>
                  </a:lnTo>
                  <a:lnTo>
                    <a:pt x="66929" y="374650"/>
                  </a:lnTo>
                  <a:lnTo>
                    <a:pt x="43434" y="339090"/>
                  </a:lnTo>
                  <a:lnTo>
                    <a:pt x="26670" y="300990"/>
                  </a:lnTo>
                  <a:lnTo>
                    <a:pt x="17907" y="257810"/>
                  </a:lnTo>
                  <a:lnTo>
                    <a:pt x="16823" y="233680"/>
                  </a:lnTo>
                  <a:lnTo>
                    <a:pt x="17780" y="213360"/>
                  </a:lnTo>
                  <a:lnTo>
                    <a:pt x="26416" y="170180"/>
                  </a:lnTo>
                  <a:lnTo>
                    <a:pt x="43053" y="130810"/>
                  </a:lnTo>
                  <a:lnTo>
                    <a:pt x="66421" y="96520"/>
                  </a:lnTo>
                  <a:lnTo>
                    <a:pt x="96139" y="66040"/>
                  </a:lnTo>
                  <a:lnTo>
                    <a:pt x="130937" y="43180"/>
                  </a:lnTo>
                  <a:lnTo>
                    <a:pt x="170053" y="26670"/>
                  </a:lnTo>
                  <a:lnTo>
                    <a:pt x="212598" y="17780"/>
                  </a:lnTo>
                  <a:lnTo>
                    <a:pt x="235077" y="16510"/>
                  </a:lnTo>
                  <a:lnTo>
                    <a:pt x="322495" y="16510"/>
                  </a:lnTo>
                  <a:lnTo>
                    <a:pt x="304292" y="10160"/>
                  </a:lnTo>
                  <a:lnTo>
                    <a:pt x="281686" y="3810"/>
                  </a:lnTo>
                  <a:lnTo>
                    <a:pt x="258191" y="0"/>
                  </a:lnTo>
                  <a:close/>
                </a:path>
                <a:path w="471170" h="469900">
                  <a:moveTo>
                    <a:pt x="322495" y="16510"/>
                  </a:moveTo>
                  <a:lnTo>
                    <a:pt x="235077" y="16510"/>
                  </a:lnTo>
                  <a:lnTo>
                    <a:pt x="257429" y="17780"/>
                  </a:lnTo>
                  <a:lnTo>
                    <a:pt x="279146" y="20320"/>
                  </a:lnTo>
                  <a:lnTo>
                    <a:pt x="320294" y="33020"/>
                  </a:lnTo>
                  <a:lnTo>
                    <a:pt x="357378" y="53340"/>
                  </a:lnTo>
                  <a:lnTo>
                    <a:pt x="389890" y="80010"/>
                  </a:lnTo>
                  <a:lnTo>
                    <a:pt x="416560" y="113030"/>
                  </a:lnTo>
                  <a:lnTo>
                    <a:pt x="436880" y="149860"/>
                  </a:lnTo>
                  <a:lnTo>
                    <a:pt x="449580" y="190500"/>
                  </a:lnTo>
                  <a:lnTo>
                    <a:pt x="454088" y="233680"/>
                  </a:lnTo>
                  <a:lnTo>
                    <a:pt x="454092" y="236220"/>
                  </a:lnTo>
                  <a:lnTo>
                    <a:pt x="453136" y="256540"/>
                  </a:lnTo>
                  <a:lnTo>
                    <a:pt x="444500" y="299720"/>
                  </a:lnTo>
                  <a:lnTo>
                    <a:pt x="427990" y="339090"/>
                  </a:lnTo>
                  <a:lnTo>
                    <a:pt x="404495" y="373380"/>
                  </a:lnTo>
                  <a:lnTo>
                    <a:pt x="374904" y="403860"/>
                  </a:lnTo>
                  <a:lnTo>
                    <a:pt x="340106" y="426720"/>
                  </a:lnTo>
                  <a:lnTo>
                    <a:pt x="300863" y="443230"/>
                  </a:lnTo>
                  <a:lnTo>
                    <a:pt x="258318" y="452120"/>
                  </a:lnTo>
                  <a:lnTo>
                    <a:pt x="235839" y="453390"/>
                  </a:lnTo>
                  <a:lnTo>
                    <a:pt x="324696" y="453390"/>
                  </a:lnTo>
                  <a:lnTo>
                    <a:pt x="368173" y="429260"/>
                  </a:lnTo>
                  <a:lnTo>
                    <a:pt x="402844" y="400050"/>
                  </a:lnTo>
                  <a:lnTo>
                    <a:pt x="431292" y="365760"/>
                  </a:lnTo>
                  <a:lnTo>
                    <a:pt x="452882" y="325120"/>
                  </a:lnTo>
                  <a:lnTo>
                    <a:pt x="466344" y="280670"/>
                  </a:lnTo>
                  <a:lnTo>
                    <a:pt x="470916" y="233680"/>
                  </a:lnTo>
                  <a:lnTo>
                    <a:pt x="469519" y="209550"/>
                  </a:lnTo>
                  <a:lnTo>
                    <a:pt x="459994" y="163830"/>
                  </a:lnTo>
                  <a:lnTo>
                    <a:pt x="441960" y="121920"/>
                  </a:lnTo>
                  <a:lnTo>
                    <a:pt x="416433" y="83820"/>
                  </a:lnTo>
                  <a:lnTo>
                    <a:pt x="384302" y="52070"/>
                  </a:lnTo>
                  <a:lnTo>
                    <a:pt x="346710" y="27940"/>
                  </a:lnTo>
                  <a:lnTo>
                    <a:pt x="326136" y="17780"/>
                  </a:lnTo>
                  <a:lnTo>
                    <a:pt x="322495" y="16510"/>
                  </a:lnTo>
                  <a:close/>
                </a:path>
                <a:path w="471170" h="469900">
                  <a:moveTo>
                    <a:pt x="235839" y="33020"/>
                  </a:moveTo>
                  <a:lnTo>
                    <a:pt x="195199" y="36830"/>
                  </a:lnTo>
                  <a:lnTo>
                    <a:pt x="157226" y="48260"/>
                  </a:lnTo>
                  <a:lnTo>
                    <a:pt x="122936" y="67310"/>
                  </a:lnTo>
                  <a:lnTo>
                    <a:pt x="92964" y="91440"/>
                  </a:lnTo>
                  <a:lnTo>
                    <a:pt x="68199" y="121920"/>
                  </a:lnTo>
                  <a:lnTo>
                    <a:pt x="49530" y="156210"/>
                  </a:lnTo>
                  <a:lnTo>
                    <a:pt x="37719" y="194310"/>
                  </a:lnTo>
                  <a:lnTo>
                    <a:pt x="33587" y="233680"/>
                  </a:lnTo>
                  <a:lnTo>
                    <a:pt x="33583" y="236220"/>
                  </a:lnTo>
                  <a:lnTo>
                    <a:pt x="34417" y="255270"/>
                  </a:lnTo>
                  <a:lnTo>
                    <a:pt x="42418" y="294640"/>
                  </a:lnTo>
                  <a:lnTo>
                    <a:pt x="57785" y="331470"/>
                  </a:lnTo>
                  <a:lnTo>
                    <a:pt x="79375" y="363220"/>
                  </a:lnTo>
                  <a:lnTo>
                    <a:pt x="106680" y="391160"/>
                  </a:lnTo>
                  <a:lnTo>
                    <a:pt x="138938" y="412750"/>
                  </a:lnTo>
                  <a:lnTo>
                    <a:pt x="175006" y="427990"/>
                  </a:lnTo>
                  <a:lnTo>
                    <a:pt x="214376" y="435610"/>
                  </a:lnTo>
                  <a:lnTo>
                    <a:pt x="235077" y="436880"/>
                  </a:lnTo>
                  <a:lnTo>
                    <a:pt x="255651" y="435610"/>
                  </a:lnTo>
                  <a:lnTo>
                    <a:pt x="275717" y="433070"/>
                  </a:lnTo>
                  <a:lnTo>
                    <a:pt x="295148" y="427990"/>
                  </a:lnTo>
                  <a:lnTo>
                    <a:pt x="313690" y="421640"/>
                  </a:lnTo>
                  <a:lnTo>
                    <a:pt x="316211" y="420370"/>
                  </a:lnTo>
                  <a:lnTo>
                    <a:pt x="234188" y="420370"/>
                  </a:lnTo>
                  <a:lnTo>
                    <a:pt x="215138" y="419100"/>
                  </a:lnTo>
                  <a:lnTo>
                    <a:pt x="162306" y="405130"/>
                  </a:lnTo>
                  <a:lnTo>
                    <a:pt x="116713" y="377190"/>
                  </a:lnTo>
                  <a:lnTo>
                    <a:pt x="81153" y="337820"/>
                  </a:lnTo>
                  <a:lnTo>
                    <a:pt x="58166" y="288290"/>
                  </a:lnTo>
                  <a:lnTo>
                    <a:pt x="50292" y="233680"/>
                  </a:lnTo>
                  <a:lnTo>
                    <a:pt x="51308" y="214630"/>
                  </a:lnTo>
                  <a:lnTo>
                    <a:pt x="65278" y="161290"/>
                  </a:lnTo>
                  <a:lnTo>
                    <a:pt x="93345" y="116840"/>
                  </a:lnTo>
                  <a:lnTo>
                    <a:pt x="132969" y="81280"/>
                  </a:lnTo>
                  <a:lnTo>
                    <a:pt x="181737" y="57150"/>
                  </a:lnTo>
                  <a:lnTo>
                    <a:pt x="236728" y="49530"/>
                  </a:lnTo>
                  <a:lnTo>
                    <a:pt x="314452" y="49530"/>
                  </a:lnTo>
                  <a:lnTo>
                    <a:pt x="295910" y="41910"/>
                  </a:lnTo>
                  <a:lnTo>
                    <a:pt x="276606" y="36830"/>
                  </a:lnTo>
                  <a:lnTo>
                    <a:pt x="256540" y="34290"/>
                  </a:lnTo>
                  <a:lnTo>
                    <a:pt x="235839" y="33020"/>
                  </a:lnTo>
                  <a:close/>
                </a:path>
                <a:path w="471170" h="469900">
                  <a:moveTo>
                    <a:pt x="314452" y="49530"/>
                  </a:moveTo>
                  <a:lnTo>
                    <a:pt x="236728" y="49530"/>
                  </a:lnTo>
                  <a:lnTo>
                    <a:pt x="255778" y="50800"/>
                  </a:lnTo>
                  <a:lnTo>
                    <a:pt x="273939" y="53340"/>
                  </a:lnTo>
                  <a:lnTo>
                    <a:pt x="324866" y="72390"/>
                  </a:lnTo>
                  <a:lnTo>
                    <a:pt x="367284" y="105410"/>
                  </a:lnTo>
                  <a:lnTo>
                    <a:pt x="398907" y="147320"/>
                  </a:lnTo>
                  <a:lnTo>
                    <a:pt x="417068" y="199390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638" y="308610"/>
                  </a:lnTo>
                  <a:lnTo>
                    <a:pt x="377571" y="354330"/>
                  </a:lnTo>
                  <a:lnTo>
                    <a:pt x="338074" y="389890"/>
                  </a:lnTo>
                  <a:lnTo>
                    <a:pt x="289433" y="412750"/>
                  </a:lnTo>
                  <a:lnTo>
                    <a:pt x="234188" y="420370"/>
                  </a:lnTo>
                  <a:lnTo>
                    <a:pt x="316211" y="420370"/>
                  </a:lnTo>
                  <a:lnTo>
                    <a:pt x="363601" y="391160"/>
                  </a:lnTo>
                  <a:lnTo>
                    <a:pt x="391033" y="363220"/>
                  </a:lnTo>
                  <a:lnTo>
                    <a:pt x="412877" y="331470"/>
                  </a:lnTo>
                  <a:lnTo>
                    <a:pt x="428244" y="295910"/>
                  </a:lnTo>
                  <a:lnTo>
                    <a:pt x="436372" y="256540"/>
                  </a:lnTo>
                  <a:lnTo>
                    <a:pt x="437332" y="233680"/>
                  </a:lnTo>
                  <a:lnTo>
                    <a:pt x="436499" y="214630"/>
                  </a:lnTo>
                  <a:lnTo>
                    <a:pt x="428498" y="175260"/>
                  </a:lnTo>
                  <a:lnTo>
                    <a:pt x="413258" y="139700"/>
                  </a:lnTo>
                  <a:lnTo>
                    <a:pt x="391541" y="106680"/>
                  </a:lnTo>
                  <a:lnTo>
                    <a:pt x="364236" y="80010"/>
                  </a:lnTo>
                  <a:lnTo>
                    <a:pt x="332105" y="57150"/>
                  </a:lnTo>
                  <a:lnTo>
                    <a:pt x="314452" y="49530"/>
                  </a:lnTo>
                  <a:close/>
                </a:path>
              </a:pathLst>
            </a:custGeom>
            <a:solidFill>
              <a:srgbClr val="7A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116" y="2727959"/>
              <a:ext cx="1659635" cy="207111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99230" y="3300476"/>
            <a:ext cx="20720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1F5F"/>
                </a:solidFill>
                <a:latin typeface="Georgia"/>
                <a:cs typeface="Georgia"/>
              </a:rPr>
              <a:t>E-Nose</a:t>
            </a:r>
            <a:endParaRPr sz="440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0991" y="2779776"/>
            <a:ext cx="1658111" cy="20711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84734"/>
            <a:ext cx="35991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III.</a:t>
            </a:r>
            <a:r>
              <a:rPr sz="24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Computing</a:t>
            </a:r>
            <a:r>
              <a:rPr sz="2400" spc="-8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system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819658"/>
            <a:ext cx="8363584" cy="1999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spc="-5" dirty="0">
                <a:latin typeface="Georgia"/>
                <a:cs typeface="Georgia"/>
              </a:rPr>
              <a:t>Works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combine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responses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all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sensors, which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represents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input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for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data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treatment.</a:t>
            </a:r>
            <a:endParaRPr sz="1800">
              <a:latin typeface="Georgia"/>
              <a:cs typeface="Georgia"/>
            </a:endParaRPr>
          </a:p>
          <a:p>
            <a:pPr marL="248920" indent="-236854">
              <a:lnSpc>
                <a:spcPct val="100000"/>
              </a:lnSpc>
              <a:spcBef>
                <a:spcPts val="1260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dirty="0">
                <a:latin typeface="Georgia"/>
                <a:cs typeface="Georgia"/>
              </a:rPr>
              <a:t>This </a:t>
            </a:r>
            <a:r>
              <a:rPr sz="1800" spc="-5" dirty="0">
                <a:latin typeface="Georgia"/>
                <a:cs typeface="Georgia"/>
              </a:rPr>
              <a:t>part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instrument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performs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global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fingerprint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analysis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provides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results</a:t>
            </a:r>
            <a:r>
              <a:rPr sz="1800" dirty="0">
                <a:latin typeface="Georgia"/>
                <a:cs typeface="Georgia"/>
              </a:rPr>
              <a:t> and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representations that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easily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interpreted.</a:t>
            </a:r>
            <a:endParaRPr sz="1800">
              <a:latin typeface="Georgia"/>
              <a:cs typeface="Georgia"/>
            </a:endParaRPr>
          </a:p>
          <a:p>
            <a:pPr marL="12700" marR="235585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spc="-5" dirty="0">
                <a:latin typeface="Georgia"/>
                <a:cs typeface="Georgia"/>
              </a:rPr>
              <a:t>Moreover,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electronic nose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results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correlated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those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obtained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from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other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techniques.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2997707"/>
            <a:ext cx="8497824" cy="32400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889" y="207721"/>
            <a:ext cx="48729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E-Nose:</a:t>
            </a:r>
            <a:r>
              <a:rPr sz="3200" spc="-6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Block</a:t>
            </a:r>
            <a:r>
              <a:rPr sz="3200" spc="-6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Diagram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3720084"/>
            <a:ext cx="455676" cy="17449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77149" y="2688145"/>
            <a:ext cx="1369060" cy="2905125"/>
            <a:chOff x="1577149" y="2688145"/>
            <a:chExt cx="1369060" cy="29051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1912" y="2692907"/>
              <a:ext cx="1359408" cy="28955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81912" y="2692907"/>
              <a:ext cx="1359535" cy="2895600"/>
            </a:xfrm>
            <a:custGeom>
              <a:avLst/>
              <a:gdLst/>
              <a:ahLst/>
              <a:cxnLst/>
              <a:rect l="l" t="t" r="r" b="b"/>
              <a:pathLst>
                <a:path w="1359535" h="2895600">
                  <a:moveTo>
                    <a:pt x="0" y="799719"/>
                  </a:moveTo>
                  <a:lnTo>
                    <a:pt x="799719" y="0"/>
                  </a:lnTo>
                  <a:lnTo>
                    <a:pt x="1359408" y="0"/>
                  </a:lnTo>
                  <a:lnTo>
                    <a:pt x="1359408" y="2095881"/>
                  </a:lnTo>
                  <a:lnTo>
                    <a:pt x="559689" y="2895597"/>
                  </a:lnTo>
                  <a:lnTo>
                    <a:pt x="0" y="2895597"/>
                  </a:lnTo>
                  <a:lnTo>
                    <a:pt x="0" y="799719"/>
                  </a:lnTo>
                  <a:close/>
                </a:path>
                <a:path w="1359535" h="2895600">
                  <a:moveTo>
                    <a:pt x="0" y="799719"/>
                  </a:moveTo>
                  <a:lnTo>
                    <a:pt x="559689" y="799719"/>
                  </a:lnTo>
                  <a:lnTo>
                    <a:pt x="1359408" y="0"/>
                  </a:lnTo>
                </a:path>
                <a:path w="1359535" h="2895600">
                  <a:moveTo>
                    <a:pt x="559689" y="799719"/>
                  </a:moveTo>
                  <a:lnTo>
                    <a:pt x="559689" y="289559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9072" y="4242818"/>
              <a:ext cx="271269" cy="2011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19072" y="4242818"/>
              <a:ext cx="271780" cy="201295"/>
            </a:xfrm>
            <a:custGeom>
              <a:avLst/>
              <a:gdLst/>
              <a:ahLst/>
              <a:cxnLst/>
              <a:rect l="l" t="t" r="r" b="b"/>
              <a:pathLst>
                <a:path w="271780" h="201295">
                  <a:moveTo>
                    <a:pt x="0" y="201165"/>
                  </a:moveTo>
                  <a:lnTo>
                    <a:pt x="271269" y="201165"/>
                  </a:lnTo>
                  <a:lnTo>
                    <a:pt x="271269" y="0"/>
                  </a:lnTo>
                  <a:lnTo>
                    <a:pt x="0" y="0"/>
                  </a:lnTo>
                  <a:lnTo>
                    <a:pt x="0" y="20116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6608" y="4664963"/>
              <a:ext cx="55244" cy="68580"/>
            </a:xfrm>
            <a:custGeom>
              <a:avLst/>
              <a:gdLst/>
              <a:ahLst/>
              <a:cxnLst/>
              <a:rect l="l" t="t" r="r" b="b"/>
              <a:pathLst>
                <a:path w="55244" h="68579">
                  <a:moveTo>
                    <a:pt x="54867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54867" y="68580"/>
                  </a:lnTo>
                  <a:lnTo>
                    <a:pt x="5486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6608" y="4664963"/>
              <a:ext cx="55244" cy="68580"/>
            </a:xfrm>
            <a:custGeom>
              <a:avLst/>
              <a:gdLst/>
              <a:ahLst/>
              <a:cxnLst/>
              <a:rect l="l" t="t" r="r" b="b"/>
              <a:pathLst>
                <a:path w="55244" h="68579">
                  <a:moveTo>
                    <a:pt x="0" y="68580"/>
                  </a:moveTo>
                  <a:lnTo>
                    <a:pt x="54867" y="68580"/>
                  </a:lnTo>
                  <a:lnTo>
                    <a:pt x="54867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95856" y="4664963"/>
              <a:ext cx="56515" cy="68580"/>
            </a:xfrm>
            <a:custGeom>
              <a:avLst/>
              <a:gdLst/>
              <a:ahLst/>
              <a:cxnLst/>
              <a:rect l="l" t="t" r="r" b="b"/>
              <a:pathLst>
                <a:path w="56514" h="68579">
                  <a:moveTo>
                    <a:pt x="56385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56385" y="68580"/>
                  </a:lnTo>
                  <a:lnTo>
                    <a:pt x="5638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95856" y="4664963"/>
              <a:ext cx="56515" cy="68580"/>
            </a:xfrm>
            <a:custGeom>
              <a:avLst/>
              <a:gdLst/>
              <a:ahLst/>
              <a:cxnLst/>
              <a:rect l="l" t="t" r="r" b="b"/>
              <a:pathLst>
                <a:path w="56514" h="68579">
                  <a:moveTo>
                    <a:pt x="0" y="68580"/>
                  </a:moveTo>
                  <a:lnTo>
                    <a:pt x="56385" y="68580"/>
                  </a:lnTo>
                  <a:lnTo>
                    <a:pt x="56385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46504" y="4664963"/>
              <a:ext cx="55244" cy="68580"/>
            </a:xfrm>
            <a:custGeom>
              <a:avLst/>
              <a:gdLst/>
              <a:ahLst/>
              <a:cxnLst/>
              <a:rect l="l" t="t" r="r" b="b"/>
              <a:pathLst>
                <a:path w="55244" h="68579">
                  <a:moveTo>
                    <a:pt x="54862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54862" y="68580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46504" y="4664963"/>
              <a:ext cx="55244" cy="68580"/>
            </a:xfrm>
            <a:custGeom>
              <a:avLst/>
              <a:gdLst/>
              <a:ahLst/>
              <a:cxnLst/>
              <a:rect l="l" t="t" r="r" b="b"/>
              <a:pathLst>
                <a:path w="55244" h="68579">
                  <a:moveTo>
                    <a:pt x="0" y="68580"/>
                  </a:moveTo>
                  <a:lnTo>
                    <a:pt x="54862" y="68580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6608" y="4770119"/>
              <a:ext cx="55244" cy="68580"/>
            </a:xfrm>
            <a:custGeom>
              <a:avLst/>
              <a:gdLst/>
              <a:ahLst/>
              <a:cxnLst/>
              <a:rect l="l" t="t" r="r" b="b"/>
              <a:pathLst>
                <a:path w="55244" h="68579">
                  <a:moveTo>
                    <a:pt x="54867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54867" y="68580"/>
                  </a:lnTo>
                  <a:lnTo>
                    <a:pt x="5486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6608" y="4770119"/>
              <a:ext cx="55244" cy="68580"/>
            </a:xfrm>
            <a:custGeom>
              <a:avLst/>
              <a:gdLst/>
              <a:ahLst/>
              <a:cxnLst/>
              <a:rect l="l" t="t" r="r" b="b"/>
              <a:pathLst>
                <a:path w="55244" h="68579">
                  <a:moveTo>
                    <a:pt x="0" y="68580"/>
                  </a:moveTo>
                  <a:lnTo>
                    <a:pt x="54867" y="68580"/>
                  </a:lnTo>
                  <a:lnTo>
                    <a:pt x="54867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6608" y="4578094"/>
              <a:ext cx="55244" cy="67310"/>
            </a:xfrm>
            <a:custGeom>
              <a:avLst/>
              <a:gdLst/>
              <a:ahLst/>
              <a:cxnLst/>
              <a:rect l="l" t="t" r="r" b="b"/>
              <a:pathLst>
                <a:path w="55244" h="67310">
                  <a:moveTo>
                    <a:pt x="54867" y="0"/>
                  </a:moveTo>
                  <a:lnTo>
                    <a:pt x="0" y="0"/>
                  </a:lnTo>
                  <a:lnTo>
                    <a:pt x="0" y="67057"/>
                  </a:lnTo>
                  <a:lnTo>
                    <a:pt x="54867" y="67057"/>
                  </a:lnTo>
                  <a:lnTo>
                    <a:pt x="5486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6608" y="4578094"/>
              <a:ext cx="55244" cy="67310"/>
            </a:xfrm>
            <a:custGeom>
              <a:avLst/>
              <a:gdLst/>
              <a:ahLst/>
              <a:cxnLst/>
              <a:rect l="l" t="t" r="r" b="b"/>
              <a:pathLst>
                <a:path w="55244" h="67310">
                  <a:moveTo>
                    <a:pt x="0" y="67057"/>
                  </a:moveTo>
                  <a:lnTo>
                    <a:pt x="54867" y="67057"/>
                  </a:lnTo>
                  <a:lnTo>
                    <a:pt x="54867" y="0"/>
                  </a:lnTo>
                  <a:lnTo>
                    <a:pt x="0" y="0"/>
                  </a:lnTo>
                  <a:lnTo>
                    <a:pt x="0" y="6705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70989" y="3797300"/>
            <a:ext cx="35369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b="1" spc="-10" dirty="0">
                <a:latin typeface="Arial"/>
                <a:cs typeface="Arial"/>
              </a:rPr>
              <a:t>I</a:t>
            </a:r>
            <a:r>
              <a:rPr sz="400" b="1" spc="-5" dirty="0">
                <a:latin typeface="Arial"/>
                <a:cs typeface="Arial"/>
              </a:rPr>
              <a:t>SE </a:t>
            </a:r>
            <a:r>
              <a:rPr sz="400" b="1" spc="-15" dirty="0">
                <a:latin typeface="Arial"/>
                <a:cs typeface="Arial"/>
              </a:rPr>
              <a:t>N</a:t>
            </a:r>
            <a:r>
              <a:rPr sz="400" b="1" spc="-10" dirty="0">
                <a:latin typeface="Arial"/>
                <a:cs typeface="Arial"/>
              </a:rPr>
              <a:t>ose2</a:t>
            </a:r>
            <a:r>
              <a:rPr sz="400" b="1" dirty="0">
                <a:latin typeface="Arial"/>
                <a:cs typeface="Arial"/>
              </a:rPr>
              <a:t>00</a:t>
            </a:r>
            <a:r>
              <a:rPr sz="400" b="1" spc="-5" dirty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17164" y="1187195"/>
            <a:ext cx="1786255" cy="1858010"/>
            <a:chOff x="3217164" y="1187195"/>
            <a:chExt cx="1786255" cy="185801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6308" y="1196340"/>
              <a:ext cx="1681836" cy="18299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221736" y="1191767"/>
              <a:ext cx="1777364" cy="1849120"/>
            </a:xfrm>
            <a:custGeom>
              <a:avLst/>
              <a:gdLst/>
              <a:ahLst/>
              <a:cxnLst/>
              <a:rect l="l" t="t" r="r" b="b"/>
              <a:pathLst>
                <a:path w="1777364" h="1849120">
                  <a:moveTo>
                    <a:pt x="0" y="1848612"/>
                  </a:moveTo>
                  <a:lnTo>
                    <a:pt x="1776984" y="1848612"/>
                  </a:lnTo>
                  <a:lnTo>
                    <a:pt x="1776984" y="0"/>
                  </a:lnTo>
                  <a:lnTo>
                    <a:pt x="0" y="0"/>
                  </a:lnTo>
                  <a:lnTo>
                    <a:pt x="0" y="1848612"/>
                  </a:lnTo>
                  <a:close/>
                </a:path>
              </a:pathLst>
            </a:custGeom>
            <a:ln w="91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69038" y="2871216"/>
            <a:ext cx="2171065" cy="2117090"/>
            <a:chOff x="669038" y="2871216"/>
            <a:chExt cx="2171065" cy="2117090"/>
          </a:xfrm>
        </p:grpSpPr>
        <p:sp>
          <p:nvSpPr>
            <p:cNvPr id="24" name="object 24"/>
            <p:cNvSpPr/>
            <p:nvPr/>
          </p:nvSpPr>
          <p:spPr>
            <a:xfrm>
              <a:off x="1982724" y="4914900"/>
              <a:ext cx="55244" cy="68580"/>
            </a:xfrm>
            <a:custGeom>
              <a:avLst/>
              <a:gdLst/>
              <a:ahLst/>
              <a:cxnLst/>
              <a:rect l="l" t="t" r="r" b="b"/>
              <a:pathLst>
                <a:path w="55244" h="68579">
                  <a:moveTo>
                    <a:pt x="54862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54862" y="68580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82724" y="4914900"/>
              <a:ext cx="55244" cy="68580"/>
            </a:xfrm>
            <a:custGeom>
              <a:avLst/>
              <a:gdLst/>
              <a:ahLst/>
              <a:cxnLst/>
              <a:rect l="l" t="t" r="r" b="b"/>
              <a:pathLst>
                <a:path w="55244" h="68579">
                  <a:moveTo>
                    <a:pt x="0" y="68580"/>
                  </a:moveTo>
                  <a:lnTo>
                    <a:pt x="54862" y="68580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45868" y="3780790"/>
              <a:ext cx="7620" cy="201930"/>
            </a:xfrm>
            <a:custGeom>
              <a:avLst/>
              <a:gdLst/>
              <a:ahLst/>
              <a:cxnLst/>
              <a:rect l="l" t="t" r="r" b="b"/>
              <a:pathLst>
                <a:path w="7619" h="201929">
                  <a:moveTo>
                    <a:pt x="3683" y="-15875"/>
                  </a:moveTo>
                  <a:lnTo>
                    <a:pt x="3683" y="217551"/>
                  </a:lnTo>
                </a:path>
              </a:pathLst>
            </a:custGeom>
            <a:ln w="39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97430" y="3712083"/>
              <a:ext cx="7620" cy="201930"/>
            </a:xfrm>
            <a:custGeom>
              <a:avLst/>
              <a:gdLst/>
              <a:ahLst/>
              <a:cxnLst/>
              <a:rect l="l" t="t" r="r" b="b"/>
              <a:pathLst>
                <a:path w="7619" h="201929">
                  <a:moveTo>
                    <a:pt x="3619" y="-15875"/>
                  </a:moveTo>
                  <a:lnTo>
                    <a:pt x="3619" y="217551"/>
                  </a:lnTo>
                </a:path>
              </a:pathLst>
            </a:custGeom>
            <a:ln w="38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2611" y="3488817"/>
              <a:ext cx="104775" cy="370840"/>
            </a:xfrm>
            <a:custGeom>
              <a:avLst/>
              <a:gdLst/>
              <a:ahLst/>
              <a:cxnLst/>
              <a:rect l="l" t="t" r="r" b="b"/>
              <a:pathLst>
                <a:path w="104775" h="370839">
                  <a:moveTo>
                    <a:pt x="0" y="137287"/>
                  </a:moveTo>
                  <a:lnTo>
                    <a:pt x="0" y="370713"/>
                  </a:lnTo>
                </a:path>
                <a:path w="104775" h="370839">
                  <a:moveTo>
                    <a:pt x="52705" y="68580"/>
                  </a:moveTo>
                  <a:lnTo>
                    <a:pt x="52705" y="302006"/>
                  </a:lnTo>
                </a:path>
                <a:path w="104775" h="370839">
                  <a:moveTo>
                    <a:pt x="104267" y="0"/>
                  </a:moveTo>
                  <a:lnTo>
                    <a:pt x="104267" y="233299"/>
                  </a:lnTo>
                </a:path>
              </a:pathLst>
            </a:custGeom>
            <a:ln w="38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04821" y="3435985"/>
              <a:ext cx="7620" cy="201930"/>
            </a:xfrm>
            <a:custGeom>
              <a:avLst/>
              <a:gdLst/>
              <a:ahLst/>
              <a:cxnLst/>
              <a:rect l="l" t="t" r="r" b="b"/>
              <a:pathLst>
                <a:path w="7619" h="201929">
                  <a:moveTo>
                    <a:pt x="3619" y="-15875"/>
                  </a:moveTo>
                  <a:lnTo>
                    <a:pt x="3619" y="217551"/>
                  </a:lnTo>
                </a:path>
              </a:pathLst>
            </a:custGeom>
            <a:ln w="38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6256" y="3365881"/>
              <a:ext cx="7620" cy="201930"/>
            </a:xfrm>
            <a:custGeom>
              <a:avLst/>
              <a:gdLst/>
              <a:ahLst/>
              <a:cxnLst/>
              <a:rect l="l" t="t" r="r" b="b"/>
              <a:pathLst>
                <a:path w="7619" h="201929">
                  <a:moveTo>
                    <a:pt x="3683" y="-15875"/>
                  </a:moveTo>
                  <a:lnTo>
                    <a:pt x="3683" y="217424"/>
                  </a:lnTo>
                </a:path>
              </a:pathLst>
            </a:custGeom>
            <a:ln w="39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12707" y="3211068"/>
              <a:ext cx="52705" cy="303530"/>
            </a:xfrm>
            <a:custGeom>
              <a:avLst/>
              <a:gdLst/>
              <a:ahLst/>
              <a:cxnLst/>
              <a:rect l="l" t="t" r="r" b="b"/>
              <a:pathLst>
                <a:path w="52705" h="303529">
                  <a:moveTo>
                    <a:pt x="0" y="70231"/>
                  </a:moveTo>
                  <a:lnTo>
                    <a:pt x="0" y="303530"/>
                  </a:lnTo>
                </a:path>
                <a:path w="52705" h="303529">
                  <a:moveTo>
                    <a:pt x="52705" y="0"/>
                  </a:moveTo>
                  <a:lnTo>
                    <a:pt x="52705" y="233426"/>
                  </a:lnTo>
                </a:path>
              </a:pathLst>
            </a:custGeom>
            <a:ln w="38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12974" y="3147949"/>
              <a:ext cx="7620" cy="201930"/>
            </a:xfrm>
            <a:custGeom>
              <a:avLst/>
              <a:gdLst/>
              <a:ahLst/>
              <a:cxnLst/>
              <a:rect l="l" t="t" r="r" b="b"/>
              <a:pathLst>
                <a:path w="7619" h="201929">
                  <a:moveTo>
                    <a:pt x="3619" y="-15875"/>
                  </a:moveTo>
                  <a:lnTo>
                    <a:pt x="3619" y="217551"/>
                  </a:lnTo>
                </a:path>
              </a:pathLst>
            </a:custGeom>
            <a:ln w="38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64028" y="3067431"/>
              <a:ext cx="7620" cy="201930"/>
            </a:xfrm>
            <a:custGeom>
              <a:avLst/>
              <a:gdLst/>
              <a:ahLst/>
              <a:cxnLst/>
              <a:rect l="l" t="t" r="r" b="b"/>
              <a:pathLst>
                <a:path w="7619" h="201929">
                  <a:moveTo>
                    <a:pt x="3619" y="-15875"/>
                  </a:moveTo>
                  <a:lnTo>
                    <a:pt x="3619" y="217551"/>
                  </a:lnTo>
                </a:path>
              </a:pathLst>
            </a:custGeom>
            <a:ln w="38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16479" y="2988310"/>
              <a:ext cx="7620" cy="201930"/>
            </a:xfrm>
            <a:custGeom>
              <a:avLst/>
              <a:gdLst/>
              <a:ahLst/>
              <a:cxnLst/>
              <a:rect l="l" t="t" r="r" b="b"/>
              <a:pathLst>
                <a:path w="7619" h="201930">
                  <a:moveTo>
                    <a:pt x="3619" y="-15875"/>
                  </a:moveTo>
                  <a:lnTo>
                    <a:pt x="3619" y="217551"/>
                  </a:lnTo>
                </a:path>
              </a:pathLst>
            </a:custGeom>
            <a:ln w="38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45868" y="4013581"/>
              <a:ext cx="7620" cy="201930"/>
            </a:xfrm>
            <a:custGeom>
              <a:avLst/>
              <a:gdLst/>
              <a:ahLst/>
              <a:cxnLst/>
              <a:rect l="l" t="t" r="r" b="b"/>
              <a:pathLst>
                <a:path w="7619" h="201929">
                  <a:moveTo>
                    <a:pt x="3683" y="-15875"/>
                  </a:moveTo>
                  <a:lnTo>
                    <a:pt x="3683" y="217551"/>
                  </a:lnTo>
                </a:path>
              </a:pathLst>
            </a:custGeom>
            <a:ln w="39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97430" y="3944874"/>
              <a:ext cx="7620" cy="201930"/>
            </a:xfrm>
            <a:custGeom>
              <a:avLst/>
              <a:gdLst/>
              <a:ahLst/>
              <a:cxnLst/>
              <a:rect l="l" t="t" r="r" b="b"/>
              <a:pathLst>
                <a:path w="7619" h="201929">
                  <a:moveTo>
                    <a:pt x="3619" y="-15875"/>
                  </a:moveTo>
                  <a:lnTo>
                    <a:pt x="3619" y="217551"/>
                  </a:lnTo>
                </a:path>
              </a:pathLst>
            </a:custGeom>
            <a:ln w="38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52611" y="3721608"/>
              <a:ext cx="104775" cy="370840"/>
            </a:xfrm>
            <a:custGeom>
              <a:avLst/>
              <a:gdLst/>
              <a:ahLst/>
              <a:cxnLst/>
              <a:rect l="l" t="t" r="r" b="b"/>
              <a:pathLst>
                <a:path w="104775" h="370839">
                  <a:moveTo>
                    <a:pt x="0" y="137287"/>
                  </a:moveTo>
                  <a:lnTo>
                    <a:pt x="0" y="370713"/>
                  </a:lnTo>
                </a:path>
                <a:path w="104775" h="370839">
                  <a:moveTo>
                    <a:pt x="52705" y="68580"/>
                  </a:moveTo>
                  <a:lnTo>
                    <a:pt x="52705" y="302006"/>
                  </a:lnTo>
                </a:path>
                <a:path w="104775" h="370839">
                  <a:moveTo>
                    <a:pt x="104267" y="0"/>
                  </a:moveTo>
                  <a:lnTo>
                    <a:pt x="104267" y="233299"/>
                  </a:lnTo>
                </a:path>
              </a:pathLst>
            </a:custGeom>
            <a:ln w="38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04821" y="3668776"/>
              <a:ext cx="7620" cy="201930"/>
            </a:xfrm>
            <a:custGeom>
              <a:avLst/>
              <a:gdLst/>
              <a:ahLst/>
              <a:cxnLst/>
              <a:rect l="l" t="t" r="r" b="b"/>
              <a:pathLst>
                <a:path w="7619" h="201929">
                  <a:moveTo>
                    <a:pt x="3619" y="-15875"/>
                  </a:moveTo>
                  <a:lnTo>
                    <a:pt x="3619" y="217551"/>
                  </a:lnTo>
                </a:path>
              </a:pathLst>
            </a:custGeom>
            <a:ln w="38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56256" y="3598672"/>
              <a:ext cx="7620" cy="201930"/>
            </a:xfrm>
            <a:custGeom>
              <a:avLst/>
              <a:gdLst/>
              <a:ahLst/>
              <a:cxnLst/>
              <a:rect l="l" t="t" r="r" b="b"/>
              <a:pathLst>
                <a:path w="7619" h="201929">
                  <a:moveTo>
                    <a:pt x="3683" y="-15875"/>
                  </a:moveTo>
                  <a:lnTo>
                    <a:pt x="3683" y="217424"/>
                  </a:lnTo>
                </a:path>
              </a:pathLst>
            </a:custGeom>
            <a:ln w="39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12707" y="3443859"/>
              <a:ext cx="52705" cy="303530"/>
            </a:xfrm>
            <a:custGeom>
              <a:avLst/>
              <a:gdLst/>
              <a:ahLst/>
              <a:cxnLst/>
              <a:rect l="l" t="t" r="r" b="b"/>
              <a:pathLst>
                <a:path w="52705" h="303529">
                  <a:moveTo>
                    <a:pt x="0" y="70231"/>
                  </a:moveTo>
                  <a:lnTo>
                    <a:pt x="0" y="303530"/>
                  </a:lnTo>
                </a:path>
                <a:path w="52705" h="303529">
                  <a:moveTo>
                    <a:pt x="52705" y="0"/>
                  </a:moveTo>
                  <a:lnTo>
                    <a:pt x="52705" y="233426"/>
                  </a:lnTo>
                </a:path>
              </a:pathLst>
            </a:custGeom>
            <a:ln w="38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12974" y="3380740"/>
              <a:ext cx="7620" cy="201930"/>
            </a:xfrm>
            <a:custGeom>
              <a:avLst/>
              <a:gdLst/>
              <a:ahLst/>
              <a:cxnLst/>
              <a:rect l="l" t="t" r="r" b="b"/>
              <a:pathLst>
                <a:path w="7619" h="201929">
                  <a:moveTo>
                    <a:pt x="3619" y="-15875"/>
                  </a:moveTo>
                  <a:lnTo>
                    <a:pt x="3619" y="217551"/>
                  </a:lnTo>
                </a:path>
              </a:pathLst>
            </a:custGeom>
            <a:ln w="38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64028" y="3300222"/>
              <a:ext cx="7620" cy="201930"/>
            </a:xfrm>
            <a:custGeom>
              <a:avLst/>
              <a:gdLst/>
              <a:ahLst/>
              <a:cxnLst/>
              <a:rect l="l" t="t" r="r" b="b"/>
              <a:pathLst>
                <a:path w="7619" h="201929">
                  <a:moveTo>
                    <a:pt x="3619" y="-15875"/>
                  </a:moveTo>
                  <a:lnTo>
                    <a:pt x="3619" y="217551"/>
                  </a:lnTo>
                </a:path>
              </a:pathLst>
            </a:custGeom>
            <a:ln w="38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16479" y="3221101"/>
              <a:ext cx="7620" cy="201930"/>
            </a:xfrm>
            <a:custGeom>
              <a:avLst/>
              <a:gdLst/>
              <a:ahLst/>
              <a:cxnLst/>
              <a:rect l="l" t="t" r="r" b="b"/>
              <a:pathLst>
                <a:path w="7619" h="201929">
                  <a:moveTo>
                    <a:pt x="3619" y="-15875"/>
                  </a:moveTo>
                  <a:lnTo>
                    <a:pt x="3619" y="217551"/>
                  </a:lnTo>
                </a:path>
              </a:pathLst>
            </a:custGeom>
            <a:ln w="38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8944" y="2881122"/>
              <a:ext cx="406400" cy="559435"/>
            </a:xfrm>
            <a:custGeom>
              <a:avLst/>
              <a:gdLst/>
              <a:ahLst/>
              <a:cxnLst/>
              <a:rect l="l" t="t" r="r" b="b"/>
              <a:pathLst>
                <a:path w="406400" h="559435">
                  <a:moveTo>
                    <a:pt x="284529" y="0"/>
                  </a:moveTo>
                  <a:lnTo>
                    <a:pt x="223487" y="12901"/>
                  </a:lnTo>
                  <a:lnTo>
                    <a:pt x="167009" y="49786"/>
                  </a:lnTo>
                  <a:lnTo>
                    <a:pt x="116484" y="107923"/>
                  </a:lnTo>
                  <a:lnTo>
                    <a:pt x="93888" y="144108"/>
                  </a:lnTo>
                  <a:lnTo>
                    <a:pt x="73300" y="184581"/>
                  </a:lnTo>
                  <a:lnTo>
                    <a:pt x="54894" y="229002"/>
                  </a:lnTo>
                  <a:lnTo>
                    <a:pt x="38843" y="277029"/>
                  </a:lnTo>
                  <a:lnTo>
                    <a:pt x="25322" y="328321"/>
                  </a:lnTo>
                  <a:lnTo>
                    <a:pt x="14504" y="382536"/>
                  </a:lnTo>
                  <a:lnTo>
                    <a:pt x="6562" y="439333"/>
                  </a:lnTo>
                  <a:lnTo>
                    <a:pt x="1669" y="498371"/>
                  </a:lnTo>
                  <a:lnTo>
                    <a:pt x="0" y="559308"/>
                  </a:lnTo>
                  <a:lnTo>
                    <a:pt x="242628" y="559308"/>
                  </a:lnTo>
                  <a:lnTo>
                    <a:pt x="244184" y="500798"/>
                  </a:lnTo>
                  <a:lnTo>
                    <a:pt x="248768" y="443638"/>
                  </a:lnTo>
                  <a:lnTo>
                    <a:pt x="256257" y="388210"/>
                  </a:lnTo>
                  <a:lnTo>
                    <a:pt x="266526" y="334899"/>
                  </a:lnTo>
                  <a:lnTo>
                    <a:pt x="279452" y="284092"/>
                  </a:lnTo>
                  <a:lnTo>
                    <a:pt x="294909" y="236171"/>
                  </a:lnTo>
                  <a:lnTo>
                    <a:pt x="312775" y="191522"/>
                  </a:lnTo>
                  <a:lnTo>
                    <a:pt x="332925" y="150530"/>
                  </a:lnTo>
                  <a:lnTo>
                    <a:pt x="355235" y="113579"/>
                  </a:lnTo>
                  <a:lnTo>
                    <a:pt x="379581" y="81054"/>
                  </a:lnTo>
                  <a:lnTo>
                    <a:pt x="405838" y="53340"/>
                  </a:lnTo>
                  <a:lnTo>
                    <a:pt x="376778" y="30218"/>
                  </a:lnTo>
                  <a:lnTo>
                    <a:pt x="346689" y="13525"/>
                  </a:lnTo>
                  <a:lnTo>
                    <a:pt x="315846" y="3405"/>
                  </a:lnTo>
                  <a:lnTo>
                    <a:pt x="284529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8944" y="2881122"/>
              <a:ext cx="904240" cy="559435"/>
            </a:xfrm>
            <a:custGeom>
              <a:avLst/>
              <a:gdLst/>
              <a:ahLst/>
              <a:cxnLst/>
              <a:rect l="l" t="t" r="r" b="b"/>
              <a:pathLst>
                <a:path w="904240" h="559435">
                  <a:moveTo>
                    <a:pt x="405838" y="53340"/>
                  </a:moveTo>
                  <a:lnTo>
                    <a:pt x="379581" y="81054"/>
                  </a:lnTo>
                  <a:lnTo>
                    <a:pt x="355235" y="113579"/>
                  </a:lnTo>
                  <a:lnTo>
                    <a:pt x="332925" y="150530"/>
                  </a:lnTo>
                  <a:lnTo>
                    <a:pt x="312775" y="191522"/>
                  </a:lnTo>
                  <a:lnTo>
                    <a:pt x="294909" y="236171"/>
                  </a:lnTo>
                  <a:lnTo>
                    <a:pt x="279452" y="284092"/>
                  </a:lnTo>
                  <a:lnTo>
                    <a:pt x="266526" y="334899"/>
                  </a:lnTo>
                  <a:lnTo>
                    <a:pt x="256257" y="388210"/>
                  </a:lnTo>
                  <a:lnTo>
                    <a:pt x="248768" y="443638"/>
                  </a:lnTo>
                  <a:lnTo>
                    <a:pt x="244184" y="500798"/>
                  </a:lnTo>
                  <a:lnTo>
                    <a:pt x="242628" y="559308"/>
                  </a:lnTo>
                  <a:lnTo>
                    <a:pt x="0" y="559308"/>
                  </a:lnTo>
                  <a:lnTo>
                    <a:pt x="1669" y="498371"/>
                  </a:lnTo>
                  <a:lnTo>
                    <a:pt x="6562" y="439333"/>
                  </a:lnTo>
                  <a:lnTo>
                    <a:pt x="14504" y="382536"/>
                  </a:lnTo>
                  <a:lnTo>
                    <a:pt x="25322" y="328321"/>
                  </a:lnTo>
                  <a:lnTo>
                    <a:pt x="38843" y="277029"/>
                  </a:lnTo>
                  <a:lnTo>
                    <a:pt x="54894" y="229002"/>
                  </a:lnTo>
                  <a:lnTo>
                    <a:pt x="73300" y="184581"/>
                  </a:lnTo>
                  <a:lnTo>
                    <a:pt x="93888" y="144108"/>
                  </a:lnTo>
                  <a:lnTo>
                    <a:pt x="116484" y="107923"/>
                  </a:lnTo>
                  <a:lnTo>
                    <a:pt x="140916" y="76369"/>
                  </a:lnTo>
                  <a:lnTo>
                    <a:pt x="194591" y="28517"/>
                  </a:lnTo>
                  <a:lnTo>
                    <a:pt x="253524" y="3282"/>
                  </a:lnTo>
                  <a:lnTo>
                    <a:pt x="284529" y="0"/>
                  </a:lnTo>
                  <a:lnTo>
                    <a:pt x="527163" y="0"/>
                  </a:lnTo>
                  <a:lnTo>
                    <a:pt x="597492" y="17320"/>
                  </a:lnTo>
                  <a:lnTo>
                    <a:pt x="630672" y="38295"/>
                  </a:lnTo>
                  <a:lnTo>
                    <a:pt x="662094" y="66877"/>
                  </a:lnTo>
                  <a:lnTo>
                    <a:pt x="691431" y="102616"/>
                  </a:lnTo>
                  <a:lnTo>
                    <a:pt x="718356" y="145060"/>
                  </a:lnTo>
                  <a:lnTo>
                    <a:pt x="742542" y="193759"/>
                  </a:lnTo>
                  <a:lnTo>
                    <a:pt x="763662" y="248261"/>
                  </a:lnTo>
                  <a:lnTo>
                    <a:pt x="781390" y="308116"/>
                  </a:lnTo>
                  <a:lnTo>
                    <a:pt x="795398" y="372872"/>
                  </a:lnTo>
                  <a:lnTo>
                    <a:pt x="904237" y="372872"/>
                  </a:lnTo>
                  <a:lnTo>
                    <a:pt x="690369" y="559308"/>
                  </a:lnTo>
                  <a:lnTo>
                    <a:pt x="443978" y="372872"/>
                  </a:lnTo>
                  <a:lnTo>
                    <a:pt x="552776" y="372872"/>
                  </a:lnTo>
                  <a:lnTo>
                    <a:pt x="538753" y="308116"/>
                  </a:lnTo>
                  <a:lnTo>
                    <a:pt x="521019" y="248261"/>
                  </a:lnTo>
                  <a:lnTo>
                    <a:pt x="499897" y="193759"/>
                  </a:lnTo>
                  <a:lnTo>
                    <a:pt x="475714" y="145060"/>
                  </a:lnTo>
                  <a:lnTo>
                    <a:pt x="448794" y="102616"/>
                  </a:lnTo>
                  <a:lnTo>
                    <a:pt x="419463" y="66877"/>
                  </a:lnTo>
                  <a:lnTo>
                    <a:pt x="388045" y="38295"/>
                  </a:lnTo>
                  <a:lnTo>
                    <a:pt x="354867" y="17320"/>
                  </a:lnTo>
                  <a:lnTo>
                    <a:pt x="320253" y="4405"/>
                  </a:lnTo>
                  <a:lnTo>
                    <a:pt x="284529" y="0"/>
                  </a:lnTo>
                </a:path>
              </a:pathLst>
            </a:custGeom>
            <a:ln w="1981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950183" y="1538303"/>
            <a:ext cx="930910" cy="1073785"/>
            <a:chOff x="1950183" y="1538303"/>
            <a:chExt cx="930910" cy="1073785"/>
          </a:xfrm>
        </p:grpSpPr>
        <p:sp>
          <p:nvSpPr>
            <p:cNvPr id="47" name="object 47"/>
            <p:cNvSpPr/>
            <p:nvPr/>
          </p:nvSpPr>
          <p:spPr>
            <a:xfrm>
              <a:off x="1959708" y="1644747"/>
              <a:ext cx="403860" cy="957580"/>
            </a:xfrm>
            <a:custGeom>
              <a:avLst/>
              <a:gdLst/>
              <a:ahLst/>
              <a:cxnLst/>
              <a:rect l="l" t="t" r="r" b="b"/>
              <a:pathLst>
                <a:path w="403860" h="957580">
                  <a:moveTo>
                    <a:pt x="125230" y="0"/>
                  </a:moveTo>
                  <a:lnTo>
                    <a:pt x="72946" y="18772"/>
                  </a:lnTo>
                  <a:lnTo>
                    <a:pt x="40074" y="55485"/>
                  </a:lnTo>
                  <a:lnTo>
                    <a:pt x="17051" y="109403"/>
                  </a:lnTo>
                  <a:lnTo>
                    <a:pt x="3739" y="178836"/>
                  </a:lnTo>
                  <a:lnTo>
                    <a:pt x="681" y="218843"/>
                  </a:lnTo>
                  <a:lnTo>
                    <a:pt x="0" y="262094"/>
                  </a:lnTo>
                  <a:lnTo>
                    <a:pt x="1676" y="308380"/>
                  </a:lnTo>
                  <a:lnTo>
                    <a:pt x="5694" y="357489"/>
                  </a:lnTo>
                  <a:lnTo>
                    <a:pt x="12036" y="409208"/>
                  </a:lnTo>
                  <a:lnTo>
                    <a:pt x="20685" y="463329"/>
                  </a:lnTo>
                  <a:lnTo>
                    <a:pt x="31623" y="519638"/>
                  </a:lnTo>
                  <a:lnTo>
                    <a:pt x="44833" y="577925"/>
                  </a:lnTo>
                  <a:lnTo>
                    <a:pt x="60298" y="637979"/>
                  </a:lnTo>
                  <a:lnTo>
                    <a:pt x="78001" y="699588"/>
                  </a:lnTo>
                  <a:lnTo>
                    <a:pt x="97924" y="762542"/>
                  </a:lnTo>
                  <a:lnTo>
                    <a:pt x="120050" y="826628"/>
                  </a:lnTo>
                  <a:lnTo>
                    <a:pt x="144363" y="891636"/>
                  </a:lnTo>
                  <a:lnTo>
                    <a:pt x="170843" y="957355"/>
                  </a:lnTo>
                  <a:lnTo>
                    <a:pt x="403253" y="860327"/>
                  </a:lnTo>
                  <a:lnTo>
                    <a:pt x="380166" y="803332"/>
                  </a:lnTo>
                  <a:lnTo>
                    <a:pt x="358621" y="746579"/>
                  </a:lnTo>
                  <a:lnTo>
                    <a:pt x="338650" y="690238"/>
                  </a:lnTo>
                  <a:lnTo>
                    <a:pt x="320286" y="634478"/>
                  </a:lnTo>
                  <a:lnTo>
                    <a:pt x="303563" y="579467"/>
                  </a:lnTo>
                  <a:lnTo>
                    <a:pt x="288513" y="525375"/>
                  </a:lnTo>
                  <a:lnTo>
                    <a:pt x="275169" y="472369"/>
                  </a:lnTo>
                  <a:lnTo>
                    <a:pt x="263565" y="420620"/>
                  </a:lnTo>
                  <a:lnTo>
                    <a:pt x="253733" y="370296"/>
                  </a:lnTo>
                  <a:lnTo>
                    <a:pt x="245707" y="321566"/>
                  </a:lnTo>
                  <a:lnTo>
                    <a:pt x="239519" y="274598"/>
                  </a:lnTo>
                  <a:lnTo>
                    <a:pt x="235203" y="229562"/>
                  </a:lnTo>
                  <a:lnTo>
                    <a:pt x="232791" y="186628"/>
                  </a:lnTo>
                  <a:lnTo>
                    <a:pt x="232317" y="145962"/>
                  </a:lnTo>
                  <a:lnTo>
                    <a:pt x="233814" y="107735"/>
                  </a:lnTo>
                  <a:lnTo>
                    <a:pt x="237315" y="72116"/>
                  </a:lnTo>
                  <a:lnTo>
                    <a:pt x="242852" y="39272"/>
                  </a:lnTo>
                  <a:lnTo>
                    <a:pt x="200454" y="16021"/>
                  </a:lnTo>
                  <a:lnTo>
                    <a:pt x="161128" y="2903"/>
                  </a:lnTo>
                  <a:lnTo>
                    <a:pt x="12523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59708" y="1547828"/>
              <a:ext cx="911860" cy="1054735"/>
            </a:xfrm>
            <a:custGeom>
              <a:avLst/>
              <a:gdLst/>
              <a:ahLst/>
              <a:cxnLst/>
              <a:rect l="l" t="t" r="r" b="b"/>
              <a:pathLst>
                <a:path w="911860" h="1054735">
                  <a:moveTo>
                    <a:pt x="242852" y="136190"/>
                  </a:moveTo>
                  <a:lnTo>
                    <a:pt x="237315" y="169034"/>
                  </a:lnTo>
                  <a:lnTo>
                    <a:pt x="233814" y="204653"/>
                  </a:lnTo>
                  <a:lnTo>
                    <a:pt x="232317" y="242880"/>
                  </a:lnTo>
                  <a:lnTo>
                    <a:pt x="232791" y="283546"/>
                  </a:lnTo>
                  <a:lnTo>
                    <a:pt x="235203" y="326481"/>
                  </a:lnTo>
                  <a:lnTo>
                    <a:pt x="239519" y="371516"/>
                  </a:lnTo>
                  <a:lnTo>
                    <a:pt x="245707" y="418484"/>
                  </a:lnTo>
                  <a:lnTo>
                    <a:pt x="253733" y="467214"/>
                  </a:lnTo>
                  <a:lnTo>
                    <a:pt x="263565" y="517538"/>
                  </a:lnTo>
                  <a:lnTo>
                    <a:pt x="275169" y="569287"/>
                  </a:lnTo>
                  <a:lnTo>
                    <a:pt x="288513" y="622293"/>
                  </a:lnTo>
                  <a:lnTo>
                    <a:pt x="303563" y="676385"/>
                  </a:lnTo>
                  <a:lnTo>
                    <a:pt x="320286" y="731396"/>
                  </a:lnTo>
                  <a:lnTo>
                    <a:pt x="338650" y="787157"/>
                  </a:lnTo>
                  <a:lnTo>
                    <a:pt x="358621" y="843498"/>
                  </a:lnTo>
                  <a:lnTo>
                    <a:pt x="380166" y="900250"/>
                  </a:lnTo>
                  <a:lnTo>
                    <a:pt x="403253" y="957245"/>
                  </a:lnTo>
                  <a:lnTo>
                    <a:pt x="170843" y="1054273"/>
                  </a:lnTo>
                  <a:lnTo>
                    <a:pt x="144363" y="988555"/>
                  </a:lnTo>
                  <a:lnTo>
                    <a:pt x="120050" y="923546"/>
                  </a:lnTo>
                  <a:lnTo>
                    <a:pt x="97924" y="859460"/>
                  </a:lnTo>
                  <a:lnTo>
                    <a:pt x="78001" y="796506"/>
                  </a:lnTo>
                  <a:lnTo>
                    <a:pt x="60298" y="734897"/>
                  </a:lnTo>
                  <a:lnTo>
                    <a:pt x="44833" y="674843"/>
                  </a:lnTo>
                  <a:lnTo>
                    <a:pt x="31623" y="616556"/>
                  </a:lnTo>
                  <a:lnTo>
                    <a:pt x="20685" y="560247"/>
                  </a:lnTo>
                  <a:lnTo>
                    <a:pt x="12036" y="506127"/>
                  </a:lnTo>
                  <a:lnTo>
                    <a:pt x="5694" y="454407"/>
                  </a:lnTo>
                  <a:lnTo>
                    <a:pt x="1676" y="405298"/>
                  </a:lnTo>
                  <a:lnTo>
                    <a:pt x="0" y="359012"/>
                  </a:lnTo>
                  <a:lnTo>
                    <a:pt x="681" y="315761"/>
                  </a:lnTo>
                  <a:lnTo>
                    <a:pt x="3739" y="275754"/>
                  </a:lnTo>
                  <a:lnTo>
                    <a:pt x="17051" y="206321"/>
                  </a:lnTo>
                  <a:lnTo>
                    <a:pt x="40074" y="152403"/>
                  </a:lnTo>
                  <a:lnTo>
                    <a:pt x="72946" y="115690"/>
                  </a:lnTo>
                  <a:lnTo>
                    <a:pt x="325402" y="7285"/>
                  </a:lnTo>
                  <a:lnTo>
                    <a:pt x="374799" y="0"/>
                  </a:lnTo>
                  <a:lnTo>
                    <a:pt x="402231" y="4873"/>
                  </a:lnTo>
                  <a:lnTo>
                    <a:pt x="461720" y="30889"/>
                  </a:lnTo>
                  <a:lnTo>
                    <a:pt x="526253" y="77571"/>
                  </a:lnTo>
                  <a:lnTo>
                    <a:pt x="559990" y="108280"/>
                  </a:lnTo>
                  <a:lnTo>
                    <a:pt x="594483" y="143696"/>
                  </a:lnTo>
                  <a:lnTo>
                    <a:pt x="629562" y="183665"/>
                  </a:lnTo>
                  <a:lnTo>
                    <a:pt x="665061" y="228035"/>
                  </a:lnTo>
                  <a:lnTo>
                    <a:pt x="700810" y="276651"/>
                  </a:lnTo>
                  <a:lnTo>
                    <a:pt x="736641" y="329362"/>
                  </a:lnTo>
                  <a:lnTo>
                    <a:pt x="772385" y="386013"/>
                  </a:lnTo>
                  <a:lnTo>
                    <a:pt x="807875" y="446451"/>
                  </a:lnTo>
                  <a:lnTo>
                    <a:pt x="911507" y="403271"/>
                  </a:lnTo>
                  <a:lnTo>
                    <a:pt x="830227" y="778937"/>
                  </a:lnTo>
                  <a:lnTo>
                    <a:pt x="471960" y="586786"/>
                  </a:lnTo>
                  <a:lnTo>
                    <a:pt x="575592" y="543479"/>
                  </a:lnTo>
                  <a:lnTo>
                    <a:pt x="540102" y="483041"/>
                  </a:lnTo>
                  <a:lnTo>
                    <a:pt x="504358" y="426390"/>
                  </a:lnTo>
                  <a:lnTo>
                    <a:pt x="468527" y="373679"/>
                  </a:lnTo>
                  <a:lnTo>
                    <a:pt x="432778" y="325063"/>
                  </a:lnTo>
                  <a:lnTo>
                    <a:pt x="397279" y="280693"/>
                  </a:lnTo>
                  <a:lnTo>
                    <a:pt x="362200" y="240724"/>
                  </a:lnTo>
                  <a:lnTo>
                    <a:pt x="327707" y="205308"/>
                  </a:lnTo>
                  <a:lnTo>
                    <a:pt x="293970" y="174599"/>
                  </a:lnTo>
                  <a:lnTo>
                    <a:pt x="261157" y="148751"/>
                  </a:lnTo>
                  <a:lnTo>
                    <a:pt x="198978" y="112249"/>
                  </a:lnTo>
                  <a:lnTo>
                    <a:pt x="142516" y="97028"/>
                  </a:lnTo>
                  <a:lnTo>
                    <a:pt x="116850" y="97780"/>
                  </a:lnTo>
                  <a:lnTo>
                    <a:pt x="93119" y="104313"/>
                  </a:lnTo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3218221" y="3258439"/>
            <a:ext cx="927100" cy="1026160"/>
            <a:chOff x="3218221" y="3258439"/>
            <a:chExt cx="927100" cy="1026160"/>
          </a:xfrm>
        </p:grpSpPr>
        <p:sp>
          <p:nvSpPr>
            <p:cNvPr id="50" name="object 50"/>
            <p:cNvSpPr/>
            <p:nvPr/>
          </p:nvSpPr>
          <p:spPr>
            <a:xfrm>
              <a:off x="3227746" y="3267964"/>
              <a:ext cx="543560" cy="958850"/>
            </a:xfrm>
            <a:custGeom>
              <a:avLst/>
              <a:gdLst/>
              <a:ahLst/>
              <a:cxnLst/>
              <a:rect l="l" t="t" r="r" b="b"/>
              <a:pathLst>
                <a:path w="543560" h="958850">
                  <a:moveTo>
                    <a:pt x="344763" y="0"/>
                  </a:moveTo>
                  <a:lnTo>
                    <a:pt x="300077" y="46562"/>
                  </a:lnTo>
                  <a:lnTo>
                    <a:pt x="258121" y="93693"/>
                  </a:lnTo>
                  <a:lnTo>
                    <a:pt x="218984" y="141166"/>
                  </a:lnTo>
                  <a:lnTo>
                    <a:pt x="182755" y="188752"/>
                  </a:lnTo>
                  <a:lnTo>
                    <a:pt x="149523" y="236223"/>
                  </a:lnTo>
                  <a:lnTo>
                    <a:pt x="119377" y="283350"/>
                  </a:lnTo>
                  <a:lnTo>
                    <a:pt x="92406" y="329905"/>
                  </a:lnTo>
                  <a:lnTo>
                    <a:pt x="68699" y="375660"/>
                  </a:lnTo>
                  <a:lnTo>
                    <a:pt x="48346" y="420387"/>
                  </a:lnTo>
                  <a:lnTo>
                    <a:pt x="31435" y="463856"/>
                  </a:lnTo>
                  <a:lnTo>
                    <a:pt x="18056" y="505841"/>
                  </a:lnTo>
                  <a:lnTo>
                    <a:pt x="8298" y="546112"/>
                  </a:lnTo>
                  <a:lnTo>
                    <a:pt x="2249" y="584441"/>
                  </a:lnTo>
                  <a:lnTo>
                    <a:pt x="0" y="620601"/>
                  </a:lnTo>
                  <a:lnTo>
                    <a:pt x="1638" y="654362"/>
                  </a:lnTo>
                  <a:lnTo>
                    <a:pt x="16935" y="713775"/>
                  </a:lnTo>
                  <a:lnTo>
                    <a:pt x="48853" y="760857"/>
                  </a:lnTo>
                  <a:lnTo>
                    <a:pt x="247354" y="958723"/>
                  </a:lnTo>
                  <a:lnTo>
                    <a:pt x="229272" y="936819"/>
                  </a:lnTo>
                  <a:lnTo>
                    <a:pt x="215432" y="911605"/>
                  </a:lnTo>
                  <a:lnTo>
                    <a:pt x="205746" y="883311"/>
                  </a:lnTo>
                  <a:lnTo>
                    <a:pt x="200125" y="852163"/>
                  </a:lnTo>
                  <a:lnTo>
                    <a:pt x="198481" y="818390"/>
                  </a:lnTo>
                  <a:lnTo>
                    <a:pt x="200724" y="782221"/>
                  </a:lnTo>
                  <a:lnTo>
                    <a:pt x="206766" y="743883"/>
                  </a:lnTo>
                  <a:lnTo>
                    <a:pt x="216518" y="703604"/>
                  </a:lnTo>
                  <a:lnTo>
                    <a:pt x="229891" y="661614"/>
                  </a:lnTo>
                  <a:lnTo>
                    <a:pt x="246797" y="618139"/>
                  </a:lnTo>
                  <a:lnTo>
                    <a:pt x="267146" y="573409"/>
                  </a:lnTo>
                  <a:lnTo>
                    <a:pt x="290851" y="527651"/>
                  </a:lnTo>
                  <a:lnTo>
                    <a:pt x="317821" y="481093"/>
                  </a:lnTo>
                  <a:lnTo>
                    <a:pt x="347969" y="433964"/>
                  </a:lnTo>
                  <a:lnTo>
                    <a:pt x="381206" y="386493"/>
                  </a:lnTo>
                  <a:lnTo>
                    <a:pt x="417442" y="338906"/>
                  </a:lnTo>
                  <a:lnTo>
                    <a:pt x="456590" y="291433"/>
                  </a:lnTo>
                  <a:lnTo>
                    <a:pt x="498560" y="244301"/>
                  </a:lnTo>
                  <a:lnTo>
                    <a:pt x="543264" y="197739"/>
                  </a:lnTo>
                  <a:lnTo>
                    <a:pt x="344763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27746" y="3267964"/>
              <a:ext cx="908050" cy="1007110"/>
            </a:xfrm>
            <a:custGeom>
              <a:avLst/>
              <a:gdLst/>
              <a:ahLst/>
              <a:cxnLst/>
              <a:rect l="l" t="t" r="r" b="b"/>
              <a:pathLst>
                <a:path w="908050" h="1007110">
                  <a:moveTo>
                    <a:pt x="198840" y="808863"/>
                  </a:moveTo>
                  <a:lnTo>
                    <a:pt x="238794" y="805082"/>
                  </a:lnTo>
                  <a:lnTo>
                    <a:pt x="281089" y="796873"/>
                  </a:lnTo>
                  <a:lnTo>
                    <a:pt x="325449" y="784356"/>
                  </a:lnTo>
                  <a:lnTo>
                    <a:pt x="371600" y="767657"/>
                  </a:lnTo>
                  <a:lnTo>
                    <a:pt x="419267" y="746897"/>
                  </a:lnTo>
                  <a:lnTo>
                    <a:pt x="468174" y="722201"/>
                  </a:lnTo>
                  <a:lnTo>
                    <a:pt x="518047" y="693692"/>
                  </a:lnTo>
                  <a:lnTo>
                    <a:pt x="568611" y="661494"/>
                  </a:lnTo>
                  <a:lnTo>
                    <a:pt x="619591" y="625729"/>
                  </a:lnTo>
                  <a:lnTo>
                    <a:pt x="531072" y="537591"/>
                  </a:lnTo>
                  <a:lnTo>
                    <a:pt x="908008" y="561340"/>
                  </a:lnTo>
                  <a:lnTo>
                    <a:pt x="906484" y="911733"/>
                  </a:lnTo>
                  <a:lnTo>
                    <a:pt x="817965" y="823595"/>
                  </a:lnTo>
                  <a:lnTo>
                    <a:pt x="762044" y="862661"/>
                  </a:lnTo>
                  <a:lnTo>
                    <a:pt x="706974" y="897220"/>
                  </a:lnTo>
                  <a:lnTo>
                    <a:pt x="653070" y="927199"/>
                  </a:lnTo>
                  <a:lnTo>
                    <a:pt x="600647" y="952523"/>
                  </a:lnTo>
                  <a:lnTo>
                    <a:pt x="550018" y="973118"/>
                  </a:lnTo>
                  <a:lnTo>
                    <a:pt x="501499" y="988910"/>
                  </a:lnTo>
                  <a:lnTo>
                    <a:pt x="455404" y="999824"/>
                  </a:lnTo>
                  <a:lnTo>
                    <a:pt x="412047" y="1005786"/>
                  </a:lnTo>
                  <a:lnTo>
                    <a:pt x="371744" y="1006722"/>
                  </a:lnTo>
                  <a:lnTo>
                    <a:pt x="334808" y="1002558"/>
                  </a:lnTo>
                  <a:lnTo>
                    <a:pt x="272299" y="978633"/>
                  </a:lnTo>
                  <a:lnTo>
                    <a:pt x="48853" y="760857"/>
                  </a:lnTo>
                  <a:lnTo>
                    <a:pt x="16935" y="713775"/>
                  </a:lnTo>
                  <a:lnTo>
                    <a:pt x="1638" y="654362"/>
                  </a:lnTo>
                  <a:lnTo>
                    <a:pt x="0" y="620601"/>
                  </a:lnTo>
                  <a:lnTo>
                    <a:pt x="2249" y="584441"/>
                  </a:lnTo>
                  <a:lnTo>
                    <a:pt x="8298" y="546112"/>
                  </a:lnTo>
                  <a:lnTo>
                    <a:pt x="18056" y="505841"/>
                  </a:lnTo>
                  <a:lnTo>
                    <a:pt x="31435" y="463856"/>
                  </a:lnTo>
                  <a:lnTo>
                    <a:pt x="48346" y="420387"/>
                  </a:lnTo>
                  <a:lnTo>
                    <a:pt x="68699" y="375660"/>
                  </a:lnTo>
                  <a:lnTo>
                    <a:pt x="92406" y="329905"/>
                  </a:lnTo>
                  <a:lnTo>
                    <a:pt x="119377" y="283350"/>
                  </a:lnTo>
                  <a:lnTo>
                    <a:pt x="149523" y="236223"/>
                  </a:lnTo>
                  <a:lnTo>
                    <a:pt x="182755" y="188752"/>
                  </a:lnTo>
                  <a:lnTo>
                    <a:pt x="218984" y="141166"/>
                  </a:lnTo>
                  <a:lnTo>
                    <a:pt x="258121" y="93693"/>
                  </a:lnTo>
                  <a:lnTo>
                    <a:pt x="300077" y="46562"/>
                  </a:lnTo>
                  <a:lnTo>
                    <a:pt x="344763" y="0"/>
                  </a:lnTo>
                  <a:lnTo>
                    <a:pt x="543264" y="197739"/>
                  </a:lnTo>
                  <a:lnTo>
                    <a:pt x="498560" y="244301"/>
                  </a:lnTo>
                  <a:lnTo>
                    <a:pt x="456590" y="291433"/>
                  </a:lnTo>
                  <a:lnTo>
                    <a:pt x="417442" y="338906"/>
                  </a:lnTo>
                  <a:lnTo>
                    <a:pt x="381206" y="386493"/>
                  </a:lnTo>
                  <a:lnTo>
                    <a:pt x="347969" y="433964"/>
                  </a:lnTo>
                  <a:lnTo>
                    <a:pt x="317821" y="481093"/>
                  </a:lnTo>
                  <a:lnTo>
                    <a:pt x="290851" y="527651"/>
                  </a:lnTo>
                  <a:lnTo>
                    <a:pt x="267146" y="573409"/>
                  </a:lnTo>
                  <a:lnTo>
                    <a:pt x="246797" y="618139"/>
                  </a:lnTo>
                  <a:lnTo>
                    <a:pt x="229891" y="661614"/>
                  </a:lnTo>
                  <a:lnTo>
                    <a:pt x="216518" y="703604"/>
                  </a:lnTo>
                  <a:lnTo>
                    <a:pt x="206766" y="743883"/>
                  </a:lnTo>
                  <a:lnTo>
                    <a:pt x="200724" y="782221"/>
                  </a:lnTo>
                  <a:lnTo>
                    <a:pt x="198481" y="818390"/>
                  </a:lnTo>
                  <a:lnTo>
                    <a:pt x="200125" y="852163"/>
                  </a:lnTo>
                  <a:lnTo>
                    <a:pt x="205746" y="883311"/>
                  </a:lnTo>
                  <a:lnTo>
                    <a:pt x="215432" y="911605"/>
                  </a:lnTo>
                  <a:lnTo>
                    <a:pt x="229272" y="936819"/>
                  </a:lnTo>
                  <a:lnTo>
                    <a:pt x="247354" y="958723"/>
                  </a:lnTo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4215384" y="2122931"/>
            <a:ext cx="4470400" cy="3445510"/>
            <a:chOff x="4215384" y="2122931"/>
            <a:chExt cx="4470400" cy="3445510"/>
          </a:xfrm>
        </p:grpSpPr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5384" y="3547871"/>
              <a:ext cx="1303210" cy="202037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176919" y="2977082"/>
              <a:ext cx="488950" cy="876300"/>
            </a:xfrm>
            <a:custGeom>
              <a:avLst/>
              <a:gdLst/>
              <a:ahLst/>
              <a:cxnLst/>
              <a:rect l="l" t="t" r="r" b="b"/>
              <a:pathLst>
                <a:path w="488950" h="876300">
                  <a:moveTo>
                    <a:pt x="239128" y="0"/>
                  </a:moveTo>
                  <a:lnTo>
                    <a:pt x="191418" y="4941"/>
                  </a:lnTo>
                  <a:lnTo>
                    <a:pt x="147970" y="17978"/>
                  </a:lnTo>
                  <a:lnTo>
                    <a:pt x="109201" y="39040"/>
                  </a:lnTo>
                  <a:lnTo>
                    <a:pt x="62331" y="83151"/>
                  </a:lnTo>
                  <a:lnTo>
                    <a:pt x="28644" y="140648"/>
                  </a:lnTo>
                  <a:lnTo>
                    <a:pt x="7935" y="209809"/>
                  </a:lnTo>
                  <a:lnTo>
                    <a:pt x="2383" y="248224"/>
                  </a:lnTo>
                  <a:lnTo>
                    <a:pt x="0" y="288909"/>
                  </a:lnTo>
                  <a:lnTo>
                    <a:pt x="758" y="331648"/>
                  </a:lnTo>
                  <a:lnTo>
                    <a:pt x="4633" y="376225"/>
                  </a:lnTo>
                  <a:lnTo>
                    <a:pt x="11598" y="422425"/>
                  </a:lnTo>
                  <a:lnTo>
                    <a:pt x="21629" y="470033"/>
                  </a:lnTo>
                  <a:lnTo>
                    <a:pt x="34700" y="518833"/>
                  </a:lnTo>
                  <a:lnTo>
                    <a:pt x="50784" y="568610"/>
                  </a:lnTo>
                  <a:lnTo>
                    <a:pt x="69857" y="619148"/>
                  </a:lnTo>
                  <a:lnTo>
                    <a:pt x="91893" y="670232"/>
                  </a:lnTo>
                  <a:lnTo>
                    <a:pt x="116865" y="721646"/>
                  </a:lnTo>
                  <a:lnTo>
                    <a:pt x="144750" y="773175"/>
                  </a:lnTo>
                  <a:lnTo>
                    <a:pt x="175520" y="824604"/>
                  </a:lnTo>
                  <a:lnTo>
                    <a:pt x="209150" y="875716"/>
                  </a:lnTo>
                  <a:lnTo>
                    <a:pt x="488804" y="683184"/>
                  </a:lnTo>
                  <a:lnTo>
                    <a:pt x="457418" y="635598"/>
                  </a:lnTo>
                  <a:lnTo>
                    <a:pt x="428373" y="587461"/>
                  </a:lnTo>
                  <a:lnTo>
                    <a:pt x="401729" y="538975"/>
                  </a:lnTo>
                  <a:lnTo>
                    <a:pt x="377544" y="490342"/>
                  </a:lnTo>
                  <a:lnTo>
                    <a:pt x="355878" y="441762"/>
                  </a:lnTo>
                  <a:lnTo>
                    <a:pt x="336788" y="393437"/>
                  </a:lnTo>
                  <a:lnTo>
                    <a:pt x="320335" y="345569"/>
                  </a:lnTo>
                  <a:lnTo>
                    <a:pt x="306577" y="298359"/>
                  </a:lnTo>
                  <a:lnTo>
                    <a:pt x="295573" y="252008"/>
                  </a:lnTo>
                  <a:lnTo>
                    <a:pt x="287382" y="206718"/>
                  </a:lnTo>
                  <a:lnTo>
                    <a:pt x="282063" y="162690"/>
                  </a:lnTo>
                  <a:lnTo>
                    <a:pt x="279675" y="120125"/>
                  </a:lnTo>
                  <a:lnTo>
                    <a:pt x="280276" y="79225"/>
                  </a:lnTo>
                  <a:lnTo>
                    <a:pt x="283926" y="40192"/>
                  </a:lnTo>
                  <a:lnTo>
                    <a:pt x="290684" y="3226"/>
                  </a:lnTo>
                  <a:lnTo>
                    <a:pt x="239128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6792" y="2132075"/>
              <a:ext cx="2339340" cy="25217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332220" y="2127503"/>
              <a:ext cx="2348865" cy="2578735"/>
            </a:xfrm>
            <a:custGeom>
              <a:avLst/>
              <a:gdLst/>
              <a:ahLst/>
              <a:cxnLst/>
              <a:rect l="l" t="t" r="r" b="b"/>
              <a:pathLst>
                <a:path w="2348865" h="2578735">
                  <a:moveTo>
                    <a:pt x="0" y="2578608"/>
                  </a:moveTo>
                  <a:lnTo>
                    <a:pt x="2348484" y="2578608"/>
                  </a:lnTo>
                  <a:lnTo>
                    <a:pt x="2348484" y="0"/>
                  </a:lnTo>
                  <a:lnTo>
                    <a:pt x="0" y="0"/>
                  </a:lnTo>
                  <a:lnTo>
                    <a:pt x="0" y="2578608"/>
                  </a:lnTo>
                  <a:close/>
                </a:path>
              </a:pathLst>
            </a:custGeom>
            <a:ln w="91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76919" y="2784496"/>
              <a:ext cx="1097915" cy="1068705"/>
            </a:xfrm>
            <a:custGeom>
              <a:avLst/>
              <a:gdLst/>
              <a:ahLst/>
              <a:cxnLst/>
              <a:rect l="l" t="t" r="r" b="b"/>
              <a:pathLst>
                <a:path w="1097914" h="1068704">
                  <a:moveTo>
                    <a:pt x="290684" y="195812"/>
                  </a:moveTo>
                  <a:lnTo>
                    <a:pt x="283926" y="232778"/>
                  </a:lnTo>
                  <a:lnTo>
                    <a:pt x="280276" y="271811"/>
                  </a:lnTo>
                  <a:lnTo>
                    <a:pt x="279675" y="312711"/>
                  </a:lnTo>
                  <a:lnTo>
                    <a:pt x="282063" y="355276"/>
                  </a:lnTo>
                  <a:lnTo>
                    <a:pt x="287382" y="399304"/>
                  </a:lnTo>
                  <a:lnTo>
                    <a:pt x="295573" y="444594"/>
                  </a:lnTo>
                  <a:lnTo>
                    <a:pt x="306577" y="490945"/>
                  </a:lnTo>
                  <a:lnTo>
                    <a:pt x="320335" y="538155"/>
                  </a:lnTo>
                  <a:lnTo>
                    <a:pt x="336788" y="586023"/>
                  </a:lnTo>
                  <a:lnTo>
                    <a:pt x="355878" y="634348"/>
                  </a:lnTo>
                  <a:lnTo>
                    <a:pt x="377544" y="682928"/>
                  </a:lnTo>
                  <a:lnTo>
                    <a:pt x="401729" y="731561"/>
                  </a:lnTo>
                  <a:lnTo>
                    <a:pt x="428373" y="780047"/>
                  </a:lnTo>
                  <a:lnTo>
                    <a:pt x="457418" y="828184"/>
                  </a:lnTo>
                  <a:lnTo>
                    <a:pt x="488804" y="875770"/>
                  </a:lnTo>
                  <a:lnTo>
                    <a:pt x="209150" y="1068302"/>
                  </a:lnTo>
                  <a:lnTo>
                    <a:pt x="175520" y="1017190"/>
                  </a:lnTo>
                  <a:lnTo>
                    <a:pt x="144750" y="965761"/>
                  </a:lnTo>
                  <a:lnTo>
                    <a:pt x="116865" y="914232"/>
                  </a:lnTo>
                  <a:lnTo>
                    <a:pt x="91893" y="862818"/>
                  </a:lnTo>
                  <a:lnTo>
                    <a:pt x="69857" y="811734"/>
                  </a:lnTo>
                  <a:lnTo>
                    <a:pt x="50784" y="761196"/>
                  </a:lnTo>
                  <a:lnTo>
                    <a:pt x="34700" y="711419"/>
                  </a:lnTo>
                  <a:lnTo>
                    <a:pt x="21629" y="662619"/>
                  </a:lnTo>
                  <a:lnTo>
                    <a:pt x="11598" y="615011"/>
                  </a:lnTo>
                  <a:lnTo>
                    <a:pt x="4633" y="568811"/>
                  </a:lnTo>
                  <a:lnTo>
                    <a:pt x="758" y="524234"/>
                  </a:lnTo>
                  <a:lnTo>
                    <a:pt x="0" y="481495"/>
                  </a:lnTo>
                  <a:lnTo>
                    <a:pt x="2383" y="440810"/>
                  </a:lnTo>
                  <a:lnTo>
                    <a:pt x="7935" y="402395"/>
                  </a:lnTo>
                  <a:lnTo>
                    <a:pt x="28644" y="333234"/>
                  </a:lnTo>
                  <a:lnTo>
                    <a:pt x="62331" y="275737"/>
                  </a:lnTo>
                  <a:lnTo>
                    <a:pt x="109201" y="231626"/>
                  </a:lnTo>
                  <a:lnTo>
                    <a:pt x="388855" y="39094"/>
                  </a:lnTo>
                  <a:lnTo>
                    <a:pt x="453187" y="9219"/>
                  </a:lnTo>
                  <a:lnTo>
                    <a:pt x="527453" y="0"/>
                  </a:lnTo>
                  <a:lnTo>
                    <a:pt x="567665" y="2914"/>
                  </a:lnTo>
                  <a:lnTo>
                    <a:pt x="609584" y="10726"/>
                  </a:lnTo>
                  <a:lnTo>
                    <a:pt x="652952" y="23346"/>
                  </a:lnTo>
                  <a:lnTo>
                    <a:pt x="697509" y="40686"/>
                  </a:lnTo>
                  <a:lnTo>
                    <a:pt x="742997" y="62657"/>
                  </a:lnTo>
                  <a:lnTo>
                    <a:pt x="789157" y="89170"/>
                  </a:lnTo>
                  <a:lnTo>
                    <a:pt x="835730" y="120136"/>
                  </a:lnTo>
                  <a:lnTo>
                    <a:pt x="882458" y="155467"/>
                  </a:lnTo>
                  <a:lnTo>
                    <a:pt x="929081" y="195073"/>
                  </a:lnTo>
                  <a:lnTo>
                    <a:pt x="975341" y="238865"/>
                  </a:lnTo>
                  <a:lnTo>
                    <a:pt x="1097515" y="154791"/>
                  </a:lnTo>
                  <a:lnTo>
                    <a:pt x="995026" y="527155"/>
                  </a:lnTo>
                  <a:lnTo>
                    <a:pt x="573640" y="515471"/>
                  </a:lnTo>
                  <a:lnTo>
                    <a:pt x="695687" y="431397"/>
                  </a:lnTo>
                  <a:lnTo>
                    <a:pt x="649427" y="387606"/>
                  </a:lnTo>
                  <a:lnTo>
                    <a:pt x="602804" y="348005"/>
                  </a:lnTo>
                  <a:lnTo>
                    <a:pt x="556076" y="312682"/>
                  </a:lnTo>
                  <a:lnTo>
                    <a:pt x="509503" y="281724"/>
                  </a:lnTo>
                  <a:lnTo>
                    <a:pt x="463343" y="255220"/>
                  </a:lnTo>
                  <a:lnTo>
                    <a:pt x="417855" y="233258"/>
                  </a:lnTo>
                  <a:lnTo>
                    <a:pt x="373298" y="215926"/>
                  </a:lnTo>
                  <a:lnTo>
                    <a:pt x="329930" y="203311"/>
                  </a:lnTo>
                  <a:lnTo>
                    <a:pt x="288011" y="195502"/>
                  </a:lnTo>
                  <a:lnTo>
                    <a:pt x="247799" y="192587"/>
                  </a:lnTo>
                  <a:lnTo>
                    <a:pt x="209554" y="194654"/>
                  </a:lnTo>
                  <a:lnTo>
                    <a:pt x="173533" y="201791"/>
                  </a:lnTo>
                  <a:lnTo>
                    <a:pt x="139996" y="214085"/>
                  </a:lnTo>
                  <a:lnTo>
                    <a:pt x="109201" y="231626"/>
                  </a:lnTo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155438" y="1078484"/>
            <a:ext cx="1289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Fingerprints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0200" y="5462422"/>
            <a:ext cx="777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Samp</a:t>
            </a:r>
            <a:r>
              <a:rPr sz="1800" spc="5" dirty="0">
                <a:latin typeface="Georgia"/>
                <a:cs typeface="Georgia"/>
              </a:rPr>
              <a:t>l</a:t>
            </a:r>
            <a:r>
              <a:rPr sz="1800" dirty="0">
                <a:latin typeface="Georgia"/>
                <a:cs typeface="Georgia"/>
              </a:rPr>
              <a:t>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37257" y="5615735"/>
            <a:ext cx="81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Se</a:t>
            </a:r>
            <a:r>
              <a:rPr sz="1800" spc="5" dirty="0">
                <a:latin typeface="Georgia"/>
                <a:cs typeface="Georgia"/>
              </a:rPr>
              <a:t>n</a:t>
            </a:r>
            <a:r>
              <a:rPr sz="1800" spc="-5" dirty="0">
                <a:latin typeface="Georgia"/>
                <a:cs typeface="Georgia"/>
              </a:rPr>
              <a:t>sors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82735" y="5615735"/>
            <a:ext cx="919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Software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100060" y="4742178"/>
            <a:ext cx="770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Res</a:t>
            </a:r>
            <a:r>
              <a:rPr sz="1800" spc="-5" dirty="0">
                <a:latin typeface="Georgia"/>
                <a:cs typeface="Georgia"/>
              </a:rPr>
              <a:t>ults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1891" y="903731"/>
            <a:ext cx="5966460" cy="1416050"/>
            <a:chOff x="1421891" y="903731"/>
            <a:chExt cx="5966460" cy="1416050"/>
          </a:xfrm>
        </p:grpSpPr>
        <p:sp>
          <p:nvSpPr>
            <p:cNvPr id="3" name="object 3"/>
            <p:cNvSpPr/>
            <p:nvPr/>
          </p:nvSpPr>
          <p:spPr>
            <a:xfrm>
              <a:off x="1764030" y="909065"/>
              <a:ext cx="5076825" cy="1405255"/>
            </a:xfrm>
            <a:custGeom>
              <a:avLst/>
              <a:gdLst/>
              <a:ahLst/>
              <a:cxnLst/>
              <a:rect l="l" t="t" r="r" b="b"/>
              <a:pathLst>
                <a:path w="5076825" h="1405255">
                  <a:moveTo>
                    <a:pt x="0" y="234188"/>
                  </a:moveTo>
                  <a:lnTo>
                    <a:pt x="4760" y="187006"/>
                  </a:lnTo>
                  <a:lnTo>
                    <a:pt x="18411" y="143053"/>
                  </a:lnTo>
                  <a:lnTo>
                    <a:pt x="40009" y="103274"/>
                  </a:lnTo>
                  <a:lnTo>
                    <a:pt x="68611" y="68611"/>
                  </a:lnTo>
                  <a:lnTo>
                    <a:pt x="103274" y="40009"/>
                  </a:lnTo>
                  <a:lnTo>
                    <a:pt x="143053" y="18411"/>
                  </a:lnTo>
                  <a:lnTo>
                    <a:pt x="187006" y="4760"/>
                  </a:lnTo>
                  <a:lnTo>
                    <a:pt x="234188" y="0"/>
                  </a:lnTo>
                  <a:lnTo>
                    <a:pt x="4842256" y="0"/>
                  </a:lnTo>
                  <a:lnTo>
                    <a:pt x="4889438" y="4760"/>
                  </a:lnTo>
                  <a:lnTo>
                    <a:pt x="4933390" y="18411"/>
                  </a:lnTo>
                  <a:lnTo>
                    <a:pt x="4973169" y="40009"/>
                  </a:lnTo>
                  <a:lnTo>
                    <a:pt x="5007832" y="68611"/>
                  </a:lnTo>
                  <a:lnTo>
                    <a:pt x="5036434" y="103274"/>
                  </a:lnTo>
                  <a:lnTo>
                    <a:pt x="5058033" y="143053"/>
                  </a:lnTo>
                  <a:lnTo>
                    <a:pt x="5071684" y="187006"/>
                  </a:lnTo>
                  <a:lnTo>
                    <a:pt x="5076444" y="234188"/>
                  </a:lnTo>
                  <a:lnTo>
                    <a:pt x="5076444" y="1170940"/>
                  </a:lnTo>
                  <a:lnTo>
                    <a:pt x="5071684" y="1218122"/>
                  </a:lnTo>
                  <a:lnTo>
                    <a:pt x="5058033" y="1262074"/>
                  </a:lnTo>
                  <a:lnTo>
                    <a:pt x="5036434" y="1301853"/>
                  </a:lnTo>
                  <a:lnTo>
                    <a:pt x="5007832" y="1336516"/>
                  </a:lnTo>
                  <a:lnTo>
                    <a:pt x="4973169" y="1365118"/>
                  </a:lnTo>
                  <a:lnTo>
                    <a:pt x="4933390" y="1386716"/>
                  </a:lnTo>
                  <a:lnTo>
                    <a:pt x="4889438" y="1400368"/>
                  </a:lnTo>
                  <a:lnTo>
                    <a:pt x="4842256" y="1405128"/>
                  </a:lnTo>
                  <a:lnTo>
                    <a:pt x="234188" y="1405128"/>
                  </a:lnTo>
                  <a:lnTo>
                    <a:pt x="187006" y="1400368"/>
                  </a:lnTo>
                  <a:lnTo>
                    <a:pt x="143053" y="1386716"/>
                  </a:lnTo>
                  <a:lnTo>
                    <a:pt x="103274" y="1365118"/>
                  </a:lnTo>
                  <a:lnTo>
                    <a:pt x="68611" y="1336516"/>
                  </a:lnTo>
                  <a:lnTo>
                    <a:pt x="40009" y="1301853"/>
                  </a:lnTo>
                  <a:lnTo>
                    <a:pt x="18411" y="1262074"/>
                  </a:lnTo>
                  <a:lnTo>
                    <a:pt x="4760" y="1218122"/>
                  </a:lnTo>
                  <a:lnTo>
                    <a:pt x="0" y="1170940"/>
                  </a:lnTo>
                  <a:lnTo>
                    <a:pt x="0" y="234188"/>
                  </a:lnTo>
                  <a:close/>
                </a:path>
              </a:pathLst>
            </a:custGeom>
            <a:ln w="10668">
              <a:solidFill>
                <a:srgbClr val="8BACA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201" y="1033615"/>
              <a:ext cx="1521382" cy="12428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0580" y="1033615"/>
              <a:ext cx="2826275" cy="1242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1891" y="1431036"/>
              <a:ext cx="710184" cy="4480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4887" y="1071372"/>
              <a:ext cx="963167" cy="4480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4887" y="1431036"/>
              <a:ext cx="963167" cy="4480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4887" y="1790700"/>
              <a:ext cx="963167" cy="4480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78168" y="1431036"/>
              <a:ext cx="710183" cy="44805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86788" y="207721"/>
            <a:ext cx="56305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E-Nose:</a:t>
            </a:r>
            <a:r>
              <a:rPr sz="3200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Working</a:t>
            </a:r>
            <a:r>
              <a:rPr sz="3200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Principle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200" y="2589402"/>
            <a:ext cx="8552815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225" indent="-26416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An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air </a:t>
            </a:r>
            <a:r>
              <a:rPr sz="2000" spc="-5" dirty="0">
                <a:latin typeface="Georgia"/>
                <a:cs typeface="Georgia"/>
              </a:rPr>
              <a:t>sample</a:t>
            </a:r>
            <a:r>
              <a:rPr sz="2000" dirty="0">
                <a:latin typeface="Georgia"/>
                <a:cs typeface="Georgia"/>
              </a:rPr>
              <a:t> is</a:t>
            </a:r>
            <a:r>
              <a:rPr sz="2000" spc="-5" dirty="0">
                <a:latin typeface="Georgia"/>
                <a:cs typeface="Georgia"/>
              </a:rPr>
              <a:t> pulled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by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vacuum</a:t>
            </a:r>
            <a:r>
              <a:rPr sz="2000" spc="-5" dirty="0">
                <a:latin typeface="Georgia"/>
                <a:cs typeface="Georgia"/>
              </a:rPr>
              <a:t> pump.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It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led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through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tube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into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 </a:t>
            </a:r>
            <a:r>
              <a:rPr sz="2000" spc="-5" dirty="0">
                <a:latin typeface="Georgia"/>
                <a:cs typeface="Georgia"/>
              </a:rPr>
              <a:t>small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chamber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consisting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 electronic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sensor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array.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A </a:t>
            </a:r>
            <a:r>
              <a:rPr sz="2000" spc="-5" dirty="0">
                <a:latin typeface="Georgia"/>
                <a:cs typeface="Georgia"/>
              </a:rPr>
              <a:t>transient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response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produced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as the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volatile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organic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compounds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sample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interact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with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surface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 the sensor’s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active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material.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A</a:t>
            </a:r>
            <a:r>
              <a:rPr sz="2000" spc="-5" dirty="0">
                <a:latin typeface="Georgia"/>
                <a:cs typeface="Georgia"/>
              </a:rPr>
              <a:t> steady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state response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 </a:t>
            </a:r>
            <a:r>
              <a:rPr sz="2000" spc="-5" dirty="0">
                <a:latin typeface="Georgia"/>
                <a:cs typeface="Georgia"/>
              </a:rPr>
              <a:t>reached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within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few</a:t>
            </a:r>
            <a:r>
              <a:rPr sz="2000" dirty="0">
                <a:latin typeface="Georgia"/>
                <a:cs typeface="Georgia"/>
              </a:rPr>
              <a:t> minutes.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This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response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 </a:t>
            </a:r>
            <a:r>
              <a:rPr sz="2000" spc="-5" dirty="0">
                <a:latin typeface="Georgia"/>
                <a:cs typeface="Georgia"/>
              </a:rPr>
              <a:t>then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sent to</a:t>
            </a:r>
            <a:r>
              <a:rPr sz="2000" dirty="0">
                <a:latin typeface="Georgia"/>
                <a:cs typeface="Georgia"/>
              </a:rPr>
              <a:t> 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signal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processing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unit.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473" y="1397000"/>
            <a:ext cx="677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5" dirty="0">
                <a:latin typeface="Times New Roman"/>
                <a:cs typeface="Times New Roman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5" dirty="0">
                <a:latin typeface="Times New Roman"/>
                <a:cs typeface="Times New Roman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43953" y="1436880"/>
            <a:ext cx="1354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5" dirty="0">
                <a:latin typeface="Times New Roman"/>
                <a:cs typeface="Times New Roman"/>
              </a:rPr>
              <a:t>f</a:t>
            </a:r>
            <a:r>
              <a:rPr sz="2000" b="1" dirty="0">
                <a:latin typeface="Times New Roman"/>
                <a:cs typeface="Times New Roman"/>
              </a:rPr>
              <a:t>orm</a:t>
            </a:r>
            <a:r>
              <a:rPr sz="2000" b="1" spc="10" dirty="0">
                <a:latin typeface="Times New Roman"/>
                <a:cs typeface="Times New Roman"/>
              </a:rPr>
              <a:t>a</a:t>
            </a:r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i</a:t>
            </a:r>
            <a:r>
              <a:rPr sz="2000" b="1" spc="-1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97787" y="1610106"/>
            <a:ext cx="987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chamber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13610" y="1002867"/>
            <a:ext cx="3717290" cy="63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0465">
              <a:lnSpc>
                <a:spcPts val="263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computer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150"/>
              </a:lnSpc>
            </a:pPr>
            <a:r>
              <a:rPr sz="2000" b="1" dirty="0">
                <a:latin typeface="Times New Roman"/>
                <a:cs typeface="Times New Roman"/>
              </a:rPr>
              <a:t>Sensor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75301" y="1450594"/>
            <a:ext cx="942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Feature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extra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12049" y="1438404"/>
            <a:ext cx="1068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Pattern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re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ognition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8916" y="693376"/>
            <a:ext cx="2493062" cy="55097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265" y="257304"/>
            <a:ext cx="8350884" cy="566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A </a:t>
            </a:r>
            <a:r>
              <a:rPr sz="2000" spc="-5" dirty="0">
                <a:latin typeface="Georgia"/>
                <a:cs typeface="Georgia"/>
              </a:rPr>
              <a:t>washing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gas such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as an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alcohol </a:t>
            </a:r>
            <a:r>
              <a:rPr sz="2000" spc="-5" dirty="0">
                <a:latin typeface="Georgia"/>
                <a:cs typeface="Georgia"/>
              </a:rPr>
              <a:t>vapour </a:t>
            </a:r>
            <a:r>
              <a:rPr sz="2000" dirty="0">
                <a:latin typeface="Georgia"/>
                <a:cs typeface="Georgia"/>
              </a:rPr>
              <a:t>is applied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dirty="0">
                <a:latin typeface="Georgia"/>
                <a:cs typeface="Georgia"/>
              </a:rPr>
              <a:t> the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array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for</a:t>
            </a:r>
            <a:r>
              <a:rPr sz="2000" dirty="0">
                <a:latin typeface="Georgia"/>
                <a:cs typeface="Georgia"/>
              </a:rPr>
              <a:t> 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few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seconds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minute.</a:t>
            </a:r>
            <a:endParaRPr sz="2000">
              <a:latin typeface="Georgia"/>
              <a:cs typeface="Georgia"/>
            </a:endParaRPr>
          </a:p>
          <a:p>
            <a:pPr marL="12700" marR="3068955">
              <a:lnSpc>
                <a:spcPct val="100000"/>
              </a:lnSpc>
              <a:spcBef>
                <a:spcPts val="1220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This is done to </a:t>
            </a:r>
            <a:r>
              <a:rPr sz="2000" spc="-5" dirty="0">
                <a:latin typeface="Georgia"/>
                <a:cs typeface="Georgia"/>
              </a:rPr>
              <a:t>remove the odorant mixture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from the surface </a:t>
            </a:r>
            <a:r>
              <a:rPr sz="2000" dirty="0">
                <a:latin typeface="Georgia"/>
                <a:cs typeface="Georgia"/>
              </a:rPr>
              <a:t>and bulk </a:t>
            </a:r>
            <a:r>
              <a:rPr sz="2000" spc="-5" dirty="0">
                <a:latin typeface="Georgia"/>
                <a:cs typeface="Georgia"/>
              </a:rPr>
              <a:t>of the sensor's </a:t>
            </a:r>
            <a:r>
              <a:rPr sz="2000" dirty="0">
                <a:latin typeface="Georgia"/>
                <a:cs typeface="Georgia"/>
              </a:rPr>
              <a:t>active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material.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Finally,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reference </a:t>
            </a:r>
            <a:r>
              <a:rPr sz="2000" spc="-5" dirty="0">
                <a:latin typeface="Georgia"/>
                <a:cs typeface="Georgia"/>
              </a:rPr>
              <a:t>gas </a:t>
            </a:r>
            <a:r>
              <a:rPr sz="2000" dirty="0">
                <a:latin typeface="Georgia"/>
                <a:cs typeface="Georgia"/>
              </a:rPr>
              <a:t>is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again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applied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array,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prepare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it </a:t>
            </a:r>
            <a:r>
              <a:rPr sz="2000" spc="-5" dirty="0">
                <a:latin typeface="Georgia"/>
                <a:cs typeface="Georgia"/>
              </a:rPr>
              <a:t>for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 new</a:t>
            </a:r>
            <a:r>
              <a:rPr sz="2000" spc="-5" dirty="0">
                <a:latin typeface="Georgia"/>
                <a:cs typeface="Georgia"/>
              </a:rPr>
              <a:t> measurement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cycle.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Georgia"/>
              <a:cs typeface="Georgia"/>
            </a:endParaRPr>
          </a:p>
          <a:p>
            <a:pPr marL="12700" marR="2714625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A variety </a:t>
            </a:r>
            <a:r>
              <a:rPr sz="2000" spc="-5" dirty="0">
                <a:latin typeface="Georgia"/>
                <a:cs typeface="Georgia"/>
              </a:rPr>
              <a:t>of </a:t>
            </a:r>
            <a:r>
              <a:rPr sz="2000" dirty="0">
                <a:latin typeface="Georgia"/>
                <a:cs typeface="Georgia"/>
              </a:rPr>
              <a:t>basic </a:t>
            </a:r>
            <a:r>
              <a:rPr sz="2000" spc="-5" dirty="0">
                <a:latin typeface="Georgia"/>
                <a:cs typeface="Georgia"/>
              </a:rPr>
              <a:t>sensors can be used </a:t>
            </a:r>
            <a:r>
              <a:rPr sz="2000" dirty="0">
                <a:latin typeface="Georgia"/>
                <a:cs typeface="Georgia"/>
              </a:rPr>
              <a:t>according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nose </a:t>
            </a:r>
            <a:r>
              <a:rPr sz="2000" spc="-5" dirty="0">
                <a:latin typeface="Georgia"/>
                <a:cs typeface="Georgia"/>
              </a:rPr>
              <a:t>strategy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chosen.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Each sensor 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array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has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different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Georgia"/>
                <a:cs typeface="Georgia"/>
              </a:rPr>
              <a:t>characteristics.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Georgia"/>
              <a:cs typeface="Georgia"/>
            </a:endParaRPr>
          </a:p>
          <a:p>
            <a:pPr marL="12700" marR="2695575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The pattern of response </a:t>
            </a:r>
            <a:r>
              <a:rPr sz="2000" dirty="0">
                <a:latin typeface="Georgia"/>
                <a:cs typeface="Georgia"/>
              </a:rPr>
              <a:t>across all </a:t>
            </a:r>
            <a:r>
              <a:rPr sz="2000" spc="-5" dirty="0">
                <a:latin typeface="Georgia"/>
                <a:cs typeface="Georgia"/>
              </a:rPr>
              <a:t>the sensors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array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used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dirty="0">
                <a:latin typeface="Georgia"/>
                <a:cs typeface="Georgia"/>
              </a:rPr>
              <a:t> identify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and/or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Georgia"/>
                <a:cs typeface="Georgia"/>
              </a:rPr>
              <a:t>characterize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odour.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5" y="834897"/>
            <a:ext cx="822325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48920" algn="l"/>
              </a:tabLst>
            </a:pPr>
            <a:r>
              <a:rPr sz="1800" spc="-5" dirty="0">
                <a:latin typeface="Georgia"/>
                <a:cs typeface="Georgia"/>
              </a:rPr>
              <a:t>Using array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sensors,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each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sensor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designed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respond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 specific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chemical</a:t>
            </a:r>
            <a:r>
              <a:rPr sz="1800" spc="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248920" indent="-236220">
              <a:lnSpc>
                <a:spcPct val="100000"/>
              </a:lnSpc>
              <a:buFont typeface="Wingdings"/>
              <a:buChar char=""/>
              <a:tabLst>
                <a:tab pos="248920" algn="l"/>
              </a:tabLst>
            </a:pPr>
            <a:r>
              <a:rPr sz="1800" spc="-5" dirty="0">
                <a:latin typeface="Georgia"/>
                <a:cs typeface="Georgia"/>
              </a:rPr>
              <a:t>Number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unique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sensors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must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at least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as</a:t>
            </a:r>
            <a:r>
              <a:rPr sz="1800" spc="-5" dirty="0">
                <a:latin typeface="Georgia"/>
                <a:cs typeface="Georgia"/>
              </a:rPr>
              <a:t> great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as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number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 chemicals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being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monitored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Georgia"/>
              <a:cs typeface="Georgia"/>
            </a:endParaRPr>
          </a:p>
          <a:p>
            <a:pPr marL="248920" indent="-236220">
              <a:lnSpc>
                <a:spcPct val="100000"/>
              </a:lnSpc>
              <a:buFont typeface="Wingdings"/>
              <a:buChar char=""/>
              <a:tabLst>
                <a:tab pos="248920" algn="l"/>
              </a:tabLst>
            </a:pPr>
            <a:r>
              <a:rPr sz="1800" spc="-5" dirty="0">
                <a:latin typeface="Georgia"/>
                <a:cs typeface="Georgia"/>
              </a:rPr>
              <a:t>Each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element</a:t>
            </a:r>
            <a:r>
              <a:rPr sz="1800" spc="-5" dirty="0">
                <a:latin typeface="Georgia"/>
                <a:cs typeface="Georgia"/>
              </a:rPr>
              <a:t> measures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 different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property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sensed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chemical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12700" marR="320675">
              <a:lnSpc>
                <a:spcPct val="100000"/>
              </a:lnSpc>
              <a:buFont typeface="Wingdings"/>
              <a:buChar char=""/>
              <a:tabLst>
                <a:tab pos="248920" algn="l"/>
              </a:tabLst>
            </a:pPr>
            <a:r>
              <a:rPr sz="1800" spc="-5" dirty="0">
                <a:latin typeface="Georgia"/>
                <a:cs typeface="Georgia"/>
              </a:rPr>
              <a:t>Each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chemical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vapour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presented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sensor</a:t>
            </a:r>
            <a:r>
              <a:rPr sz="1800" spc="-5" dirty="0">
                <a:latin typeface="Georgia"/>
                <a:cs typeface="Georgia"/>
              </a:rPr>
              <a:t> array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produces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signature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or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pattern characteristic of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vapour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6788" y="207721"/>
            <a:ext cx="50215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E-Nose:</a:t>
            </a:r>
            <a:r>
              <a:rPr sz="3200" spc="-6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Sensing</a:t>
            </a:r>
            <a:r>
              <a:rPr sz="3200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System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3032" y="3645408"/>
            <a:ext cx="5116043" cy="15327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200" y="5183200"/>
            <a:ext cx="7122795" cy="87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11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Fig.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Response of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sensor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array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different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pure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chemicals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Georgia"/>
              <a:cs typeface="Georgia"/>
            </a:endParaRPr>
          </a:p>
          <a:p>
            <a:pPr marL="248920" indent="-236854">
              <a:lnSpc>
                <a:spcPct val="100000"/>
              </a:lnSpc>
              <a:buFont typeface="Wingdings"/>
              <a:buChar char=""/>
              <a:tabLst>
                <a:tab pos="249554" algn="l"/>
              </a:tabLst>
            </a:pPr>
            <a:r>
              <a:rPr sz="1800" spc="-5" dirty="0">
                <a:latin typeface="Georgia"/>
                <a:cs typeface="Georgia"/>
              </a:rPr>
              <a:t>Use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Artificial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neural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networks </a:t>
            </a:r>
            <a:r>
              <a:rPr sz="1800" dirty="0">
                <a:latin typeface="Georgia"/>
                <a:cs typeface="Georgia"/>
              </a:rPr>
              <a:t>(ANN) along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with</a:t>
            </a:r>
            <a:r>
              <a:rPr sz="1800" spc="-5" dirty="0">
                <a:latin typeface="Georgia"/>
                <a:cs typeface="Georgia"/>
              </a:rPr>
              <a:t> array.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5" y="276225"/>
            <a:ext cx="828484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48920" algn="l"/>
              </a:tabLst>
            </a:pPr>
            <a:r>
              <a:rPr sz="1800" spc="-5" dirty="0">
                <a:latin typeface="Georgia"/>
                <a:cs typeface="Georgia"/>
              </a:rPr>
              <a:t>Used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analyze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complex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data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recognize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patterns,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are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showing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promising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results</a:t>
            </a:r>
            <a:r>
              <a:rPr sz="1800" dirty="0">
                <a:latin typeface="Georgia"/>
                <a:cs typeface="Georgia"/>
              </a:rPr>
              <a:t> in</a:t>
            </a:r>
            <a:r>
              <a:rPr sz="1800" spc="-5" dirty="0">
                <a:latin typeface="Georgia"/>
                <a:cs typeface="Georgia"/>
              </a:rPr>
              <a:t> chemical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vapour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recognition.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248920" indent="-2362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48920" algn="l"/>
              </a:tabLst>
            </a:pPr>
            <a:r>
              <a:rPr sz="1800" dirty="0">
                <a:latin typeface="Georgia"/>
                <a:cs typeface="Georgia"/>
              </a:rPr>
              <a:t>ANN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combined </a:t>
            </a:r>
            <a:r>
              <a:rPr sz="1800" dirty="0">
                <a:latin typeface="Georgia"/>
                <a:cs typeface="Georgia"/>
              </a:rPr>
              <a:t>with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sensor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array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248920" indent="-236220">
              <a:lnSpc>
                <a:spcPct val="100000"/>
              </a:lnSpc>
              <a:buFont typeface="Wingdings"/>
              <a:buChar char=""/>
              <a:tabLst>
                <a:tab pos="248920" algn="l"/>
              </a:tabLst>
            </a:pPr>
            <a:r>
              <a:rPr sz="1800" spc="-5" dirty="0">
                <a:latin typeface="Georgia"/>
                <a:cs typeface="Georgia"/>
              </a:rPr>
              <a:t>Number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detectable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chemicals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greater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than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that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sensors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248920" indent="-236220">
              <a:lnSpc>
                <a:spcPct val="100000"/>
              </a:lnSpc>
              <a:buFont typeface="Wingdings"/>
              <a:buChar char=""/>
              <a:tabLst>
                <a:tab pos="248920" algn="l"/>
              </a:tabLst>
            </a:pPr>
            <a:r>
              <a:rPr sz="1800" dirty="0">
                <a:latin typeface="Georgia"/>
                <a:cs typeface="Georgia"/>
              </a:rPr>
              <a:t>Less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selective sensors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used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248920" indent="-2362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48920" algn="l"/>
              </a:tabLst>
            </a:pPr>
            <a:r>
              <a:rPr sz="1800" dirty="0">
                <a:latin typeface="Georgia"/>
                <a:cs typeface="Georgia"/>
              </a:rPr>
              <a:t>Less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expensive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too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12700" marR="685800">
              <a:lnSpc>
                <a:spcPct val="100000"/>
              </a:lnSpc>
              <a:buFont typeface="Wingdings"/>
              <a:buChar char=""/>
              <a:tabLst>
                <a:tab pos="248920" algn="l"/>
              </a:tabLst>
            </a:pPr>
            <a:r>
              <a:rPr sz="1800" spc="-5" dirty="0">
                <a:latin typeface="Georgia"/>
                <a:cs typeface="Georgia"/>
              </a:rPr>
              <a:t>Electronic </a:t>
            </a:r>
            <a:r>
              <a:rPr sz="1800" dirty="0">
                <a:latin typeface="Georgia"/>
                <a:cs typeface="Georgia"/>
              </a:rPr>
              <a:t>noses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incorporating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ANNs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have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been</a:t>
            </a:r>
            <a:r>
              <a:rPr sz="1800" spc="-5" dirty="0">
                <a:latin typeface="Georgia"/>
                <a:cs typeface="Georgia"/>
              </a:rPr>
              <a:t> demonstrated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-5" dirty="0">
                <a:latin typeface="Georgia"/>
                <a:cs typeface="Georgia"/>
              </a:rPr>
              <a:t> various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applications.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0895" y="207721"/>
            <a:ext cx="32829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E-Nose</a:t>
            </a:r>
            <a:r>
              <a:rPr sz="3200" spc="-8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Sensors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5" y="1004392"/>
            <a:ext cx="8435975" cy="1688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The </a:t>
            </a:r>
            <a:r>
              <a:rPr sz="2000" spc="-5" dirty="0">
                <a:latin typeface="Georgia"/>
                <a:cs typeface="Georgia"/>
              </a:rPr>
              <a:t>sensor array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 </a:t>
            </a:r>
            <a:r>
              <a:rPr sz="2000" spc="-5" dirty="0">
                <a:latin typeface="Georgia"/>
                <a:cs typeface="Georgia"/>
              </a:rPr>
              <a:t>clearly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key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element.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It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forms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 primary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step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Georgia"/>
                <a:cs typeface="Georgia"/>
              </a:rPr>
              <a:t>detection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or</a:t>
            </a:r>
            <a:r>
              <a:rPr sz="2000" dirty="0">
                <a:latin typeface="Georgia"/>
                <a:cs typeface="Georgia"/>
              </a:rPr>
              <a:t> identification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dirty="0">
                <a:latin typeface="Georgia"/>
                <a:cs typeface="Georgia"/>
              </a:rPr>
              <a:t> an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odorant.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dirty="0">
                <a:latin typeface="Georgia"/>
                <a:cs typeface="Georgia"/>
              </a:rPr>
              <a:t> most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commonly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used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sensor</a:t>
            </a:r>
            <a:r>
              <a:rPr sz="2000" dirty="0">
                <a:latin typeface="Georgia"/>
                <a:cs typeface="Georgia"/>
              </a:rPr>
              <a:t> s in </a:t>
            </a:r>
            <a:r>
              <a:rPr sz="2000" spc="-5" dirty="0">
                <a:latin typeface="Georgia"/>
                <a:cs typeface="Georgia"/>
              </a:rPr>
              <a:t>electronic </a:t>
            </a:r>
            <a:r>
              <a:rPr sz="2000" dirty="0">
                <a:latin typeface="Georgia"/>
                <a:cs typeface="Georgia"/>
              </a:rPr>
              <a:t>nose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are:</a:t>
            </a:r>
            <a:endParaRPr sz="2000">
              <a:latin typeface="Georgia"/>
              <a:cs typeface="Georgia"/>
            </a:endParaRPr>
          </a:p>
          <a:p>
            <a:pPr marL="228600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latin typeface="Georgia"/>
                <a:cs typeface="Georgia"/>
              </a:rPr>
              <a:t>(1)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Conductivity</a:t>
            </a:r>
            <a:r>
              <a:rPr sz="2400" spc="-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Georgia"/>
                <a:cs typeface="Georgia"/>
              </a:rPr>
              <a:t>sensors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4038980"/>
            <a:ext cx="3162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(2)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Piezoelectric</a:t>
            </a:r>
            <a:r>
              <a:rPr sz="240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Georgia"/>
                <a:cs typeface="Georgia"/>
              </a:rPr>
              <a:t>sensors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5776669"/>
            <a:ext cx="271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(3)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MOSFET</a:t>
            </a:r>
            <a:r>
              <a:rPr sz="2400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sensors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6220" y="2680716"/>
            <a:ext cx="4906010" cy="1115695"/>
            <a:chOff x="236220" y="2680716"/>
            <a:chExt cx="4906010" cy="11156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143" y="2896420"/>
              <a:ext cx="4113202" cy="1096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932" y="2895600"/>
              <a:ext cx="129540" cy="4084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2435" y="2895600"/>
              <a:ext cx="129539" cy="480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2411" y="2680716"/>
              <a:ext cx="129539" cy="300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608" y="3182112"/>
              <a:ext cx="3284220" cy="5120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6220" y="3156204"/>
              <a:ext cx="3393948" cy="64007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23085" y="3212591"/>
            <a:ext cx="3168650" cy="396240"/>
          </a:xfrm>
          <a:prstGeom prst="rect">
            <a:avLst/>
          </a:prstGeom>
          <a:solidFill>
            <a:srgbClr val="C5D1D7"/>
          </a:solidFill>
          <a:ln w="9144">
            <a:solidFill>
              <a:srgbClr val="C0C3D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Metal</a:t>
            </a:r>
            <a:r>
              <a:rPr sz="20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oxide</a:t>
            </a:r>
            <a:r>
              <a:rPr sz="20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sensors(MOS)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33088" y="3192779"/>
            <a:ext cx="2825750" cy="640080"/>
            <a:chOff x="4133088" y="3192779"/>
            <a:chExt cx="2825750" cy="64008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89476" y="3218687"/>
              <a:ext cx="2744723" cy="5120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33088" y="3192779"/>
              <a:ext cx="2825496" cy="64008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219955" y="3249167"/>
            <a:ext cx="2628900" cy="396240"/>
          </a:xfrm>
          <a:prstGeom prst="rect">
            <a:avLst/>
          </a:prstGeom>
          <a:solidFill>
            <a:srgbClr val="C5D1D7"/>
          </a:solidFill>
          <a:ln w="9144">
            <a:solidFill>
              <a:srgbClr val="C0C3D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Conducting</a:t>
            </a:r>
            <a:r>
              <a:rPr sz="200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1F5F"/>
                </a:solidFill>
                <a:latin typeface="Georgia"/>
                <a:cs typeface="Georgia"/>
              </a:rPr>
              <a:t>Polymers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6220" y="4407408"/>
            <a:ext cx="4906010" cy="1117600"/>
            <a:chOff x="236220" y="4407408"/>
            <a:chExt cx="4906010" cy="111760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0143" y="4624636"/>
              <a:ext cx="4113202" cy="1096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9932" y="4623816"/>
              <a:ext cx="129540" cy="4084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2435" y="4623816"/>
              <a:ext cx="129539" cy="4084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72411" y="4407408"/>
              <a:ext cx="129539" cy="3002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2608" y="4910328"/>
              <a:ext cx="3535680" cy="4754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6220" y="4884420"/>
              <a:ext cx="3625596" cy="64008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23085" y="4940804"/>
            <a:ext cx="3420110" cy="360045"/>
          </a:xfrm>
          <a:prstGeom prst="rect">
            <a:avLst/>
          </a:prstGeom>
          <a:solidFill>
            <a:srgbClr val="C5D1D7"/>
          </a:solidFill>
          <a:ln w="9144">
            <a:solidFill>
              <a:srgbClr val="C0C3D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Quartz Crystal</a:t>
            </a:r>
            <a:r>
              <a:rPr sz="20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Microbalance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133088" y="4884420"/>
            <a:ext cx="2959735" cy="640080"/>
            <a:chOff x="4133088" y="4884420"/>
            <a:chExt cx="2959735" cy="640080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89476" y="4910328"/>
              <a:ext cx="2852928" cy="4754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33088" y="4884420"/>
              <a:ext cx="2959607" cy="64008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219955" y="4940804"/>
            <a:ext cx="2737485" cy="360045"/>
          </a:xfrm>
          <a:prstGeom prst="rect">
            <a:avLst/>
          </a:prstGeom>
          <a:solidFill>
            <a:srgbClr val="C5D1D7"/>
          </a:solidFill>
          <a:ln w="9144">
            <a:solidFill>
              <a:srgbClr val="C0C3D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Surface</a:t>
            </a:r>
            <a:r>
              <a:rPr sz="2000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1F5F"/>
                </a:solidFill>
                <a:latin typeface="Georgia"/>
                <a:cs typeface="Georgia"/>
              </a:rPr>
              <a:t>Acoustic</a:t>
            </a:r>
            <a:r>
              <a:rPr sz="2000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1F5F"/>
                </a:solidFill>
                <a:latin typeface="Georgia"/>
                <a:cs typeface="Georgia"/>
              </a:rPr>
              <a:t>Wave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5" y="212597"/>
            <a:ext cx="33451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(1)</a:t>
            </a:r>
            <a:r>
              <a:rPr sz="2000" spc="3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1F5F"/>
                </a:solidFill>
                <a:latin typeface="Georgia"/>
                <a:cs typeface="Georgia"/>
              </a:rPr>
              <a:t>Conductivity</a:t>
            </a:r>
            <a:r>
              <a:rPr sz="20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Sensors: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5" y="822450"/>
            <a:ext cx="41122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Georgia"/>
                <a:cs typeface="Georgia"/>
              </a:rPr>
              <a:t>(1a)</a:t>
            </a:r>
            <a:r>
              <a:rPr sz="2000" b="1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/>
                <a:cs typeface="Georgia"/>
              </a:rPr>
              <a:t>MOS</a:t>
            </a:r>
            <a:r>
              <a:rPr sz="2000" b="1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Georgia"/>
                <a:cs typeface="Georgia"/>
              </a:rPr>
              <a:t>(Metal</a:t>
            </a:r>
            <a:r>
              <a:rPr sz="2000" b="1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Georgia"/>
                <a:cs typeface="Georgia"/>
              </a:rPr>
              <a:t>oxide</a:t>
            </a:r>
            <a:r>
              <a:rPr sz="2000" b="1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/>
                <a:cs typeface="Georgia"/>
              </a:rPr>
              <a:t>sensors)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5" y="1403096"/>
            <a:ext cx="50158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211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54000" algn="l"/>
              </a:tabLst>
            </a:pPr>
            <a:r>
              <a:rPr sz="1800" b="1" spc="-5" dirty="0">
                <a:latin typeface="Georgia"/>
                <a:cs typeface="Georgia"/>
              </a:rPr>
              <a:t>Adsorption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of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gas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molecules provoke </a:t>
            </a:r>
            <a:r>
              <a:rPr sz="1800" b="1" spc="-44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changes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in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conductivity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67310" marR="5080" indent="-55244">
              <a:lnSpc>
                <a:spcPct val="100000"/>
              </a:lnSpc>
              <a:buFont typeface="Wingdings"/>
              <a:buChar char=""/>
              <a:tabLst>
                <a:tab pos="248920" algn="l"/>
              </a:tabLst>
            </a:pPr>
            <a:r>
              <a:rPr sz="1800" dirty="0">
                <a:latin typeface="Georgia"/>
                <a:cs typeface="Georgia"/>
              </a:rPr>
              <a:t>This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conductivity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change </a:t>
            </a:r>
            <a:r>
              <a:rPr sz="1800" dirty="0">
                <a:latin typeface="Georgia"/>
                <a:cs typeface="Georgia"/>
              </a:rPr>
              <a:t>is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measure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 amount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volatile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organic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compounds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adsorbed.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5" y="3261105"/>
            <a:ext cx="3399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Georgia"/>
                <a:cs typeface="Georgia"/>
              </a:rPr>
              <a:t>(1b)</a:t>
            </a:r>
            <a:r>
              <a:rPr sz="2000" b="1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Georgia"/>
                <a:cs typeface="Georgia"/>
              </a:rPr>
              <a:t>Conducting</a:t>
            </a:r>
            <a:r>
              <a:rPr sz="2000" b="1" spc="-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/>
                <a:cs typeface="Georgia"/>
              </a:rPr>
              <a:t>polymers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5" y="3842130"/>
            <a:ext cx="8034020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48920" algn="l"/>
              </a:tabLst>
            </a:pPr>
            <a:r>
              <a:rPr sz="1800" spc="-5" dirty="0">
                <a:latin typeface="Georgia"/>
                <a:cs typeface="Georgia"/>
              </a:rPr>
              <a:t>Conducting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or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conductive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polymer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gas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sensors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operate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based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on</a:t>
            </a:r>
            <a:r>
              <a:rPr sz="1800" spc="4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changes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in </a:t>
            </a:r>
            <a:r>
              <a:rPr sz="1800" b="1" spc="-44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electrical</a:t>
            </a:r>
            <a:r>
              <a:rPr sz="1800" b="1" spc="-5" dirty="0">
                <a:latin typeface="Georgia"/>
                <a:cs typeface="Georgia"/>
              </a:rPr>
              <a:t> resistance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caused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by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adsorption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of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gases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onto</a:t>
            </a:r>
            <a:r>
              <a:rPr sz="1800" b="1" spc="2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the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sensor </a:t>
            </a:r>
            <a:r>
              <a:rPr sz="1800" b="1" dirty="0">
                <a:latin typeface="Georgia"/>
                <a:cs typeface="Georgia"/>
              </a:rPr>
              <a:t> surface.</a:t>
            </a:r>
            <a:endParaRPr sz="1800">
              <a:latin typeface="Georgia"/>
              <a:cs typeface="Georgia"/>
            </a:endParaRPr>
          </a:p>
          <a:p>
            <a:pPr marL="67310" marR="126364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latin typeface="Georgia"/>
                <a:cs typeface="Georgia"/>
              </a:rPr>
              <a:t>If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there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has </a:t>
            </a:r>
            <a:r>
              <a:rPr sz="1800" dirty="0">
                <a:latin typeface="Georgia"/>
                <a:cs typeface="Georgia"/>
              </a:rPr>
              <a:t>been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no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change</a:t>
            </a:r>
            <a:r>
              <a:rPr sz="1800" dirty="0">
                <a:latin typeface="Georgia"/>
                <a:cs typeface="Georgia"/>
              </a:rPr>
              <a:t> in</a:t>
            </a:r>
            <a:r>
              <a:rPr sz="1800" spc="-5" dirty="0">
                <a:latin typeface="Georgia"/>
                <a:cs typeface="Georgia"/>
              </a:rPr>
              <a:t> 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composition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air,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films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stay</a:t>
            </a:r>
            <a:r>
              <a:rPr sz="1800" dirty="0">
                <a:latin typeface="Georgia"/>
                <a:cs typeface="Georgia"/>
              </a:rPr>
              <a:t> at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baseline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resistance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percent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change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</a:t>
            </a:r>
            <a:r>
              <a:rPr sz="1800" spc="-5" dirty="0">
                <a:latin typeface="Georgia"/>
                <a:cs typeface="Georgia"/>
              </a:rPr>
              <a:t> zero.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7735" y="348236"/>
            <a:ext cx="3366988" cy="315476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756791" y="5510529"/>
            <a:ext cx="560070" cy="518795"/>
            <a:chOff x="1756791" y="5510529"/>
            <a:chExt cx="560070" cy="518795"/>
          </a:xfrm>
        </p:grpSpPr>
        <p:sp>
          <p:nvSpPr>
            <p:cNvPr id="9" name="object 9"/>
            <p:cNvSpPr/>
            <p:nvPr/>
          </p:nvSpPr>
          <p:spPr>
            <a:xfrm>
              <a:off x="1766316" y="5567174"/>
              <a:ext cx="541020" cy="396240"/>
            </a:xfrm>
            <a:custGeom>
              <a:avLst/>
              <a:gdLst/>
              <a:ahLst/>
              <a:cxnLst/>
              <a:rect l="l" t="t" r="r" b="b"/>
              <a:pathLst>
                <a:path w="541019" h="396239">
                  <a:moveTo>
                    <a:pt x="541020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541020" y="396240"/>
                  </a:lnTo>
                  <a:lnTo>
                    <a:pt x="541020" y="0"/>
                  </a:lnTo>
                  <a:close/>
                </a:path>
              </a:pathLst>
            </a:custGeom>
            <a:solidFill>
              <a:srgbClr val="7BF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6316" y="5567174"/>
              <a:ext cx="541020" cy="396240"/>
            </a:xfrm>
            <a:custGeom>
              <a:avLst/>
              <a:gdLst/>
              <a:ahLst/>
              <a:cxnLst/>
              <a:rect l="l" t="t" r="r" b="b"/>
              <a:pathLst>
                <a:path w="541019" h="396239">
                  <a:moveTo>
                    <a:pt x="0" y="396240"/>
                  </a:moveTo>
                  <a:lnTo>
                    <a:pt x="541020" y="396240"/>
                  </a:lnTo>
                  <a:lnTo>
                    <a:pt x="541020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66316" y="5516879"/>
              <a:ext cx="541020" cy="90170"/>
            </a:xfrm>
            <a:custGeom>
              <a:avLst/>
              <a:gdLst/>
              <a:ahLst/>
              <a:cxnLst/>
              <a:rect l="l" t="t" r="r" b="b"/>
              <a:pathLst>
                <a:path w="541019" h="90170">
                  <a:moveTo>
                    <a:pt x="270510" y="0"/>
                  </a:moveTo>
                  <a:lnTo>
                    <a:pt x="198613" y="1601"/>
                  </a:lnTo>
                  <a:lnTo>
                    <a:pt x="133999" y="6124"/>
                  </a:lnTo>
                  <a:lnTo>
                    <a:pt x="79248" y="13144"/>
                  </a:lnTo>
                  <a:lnTo>
                    <a:pt x="36942" y="22239"/>
                  </a:lnTo>
                  <a:lnTo>
                    <a:pt x="0" y="44958"/>
                  </a:lnTo>
                  <a:lnTo>
                    <a:pt x="9666" y="56931"/>
                  </a:lnTo>
                  <a:lnTo>
                    <a:pt x="79248" y="76772"/>
                  </a:lnTo>
                  <a:lnTo>
                    <a:pt x="133999" y="83792"/>
                  </a:lnTo>
                  <a:lnTo>
                    <a:pt x="198613" y="88315"/>
                  </a:lnTo>
                  <a:lnTo>
                    <a:pt x="270510" y="89917"/>
                  </a:lnTo>
                  <a:lnTo>
                    <a:pt x="342406" y="88315"/>
                  </a:lnTo>
                  <a:lnTo>
                    <a:pt x="407020" y="83792"/>
                  </a:lnTo>
                  <a:lnTo>
                    <a:pt x="461772" y="76772"/>
                  </a:lnTo>
                  <a:lnTo>
                    <a:pt x="504077" y="67677"/>
                  </a:lnTo>
                  <a:lnTo>
                    <a:pt x="541020" y="44958"/>
                  </a:lnTo>
                  <a:lnTo>
                    <a:pt x="531353" y="32984"/>
                  </a:lnTo>
                  <a:lnTo>
                    <a:pt x="461772" y="13144"/>
                  </a:lnTo>
                  <a:lnTo>
                    <a:pt x="407020" y="6124"/>
                  </a:lnTo>
                  <a:lnTo>
                    <a:pt x="342406" y="1601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7BF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66316" y="5516879"/>
              <a:ext cx="541020" cy="90170"/>
            </a:xfrm>
            <a:custGeom>
              <a:avLst/>
              <a:gdLst/>
              <a:ahLst/>
              <a:cxnLst/>
              <a:rect l="l" t="t" r="r" b="b"/>
              <a:pathLst>
                <a:path w="541019" h="90170">
                  <a:moveTo>
                    <a:pt x="0" y="44958"/>
                  </a:moveTo>
                  <a:lnTo>
                    <a:pt x="36942" y="22239"/>
                  </a:lnTo>
                  <a:lnTo>
                    <a:pt x="79248" y="13144"/>
                  </a:lnTo>
                  <a:lnTo>
                    <a:pt x="133999" y="6124"/>
                  </a:lnTo>
                  <a:lnTo>
                    <a:pt x="198613" y="1601"/>
                  </a:lnTo>
                  <a:lnTo>
                    <a:pt x="270510" y="0"/>
                  </a:lnTo>
                  <a:lnTo>
                    <a:pt x="342406" y="1601"/>
                  </a:lnTo>
                  <a:lnTo>
                    <a:pt x="407020" y="6124"/>
                  </a:lnTo>
                  <a:lnTo>
                    <a:pt x="461772" y="13144"/>
                  </a:lnTo>
                  <a:lnTo>
                    <a:pt x="504077" y="22239"/>
                  </a:lnTo>
                  <a:lnTo>
                    <a:pt x="541020" y="44958"/>
                  </a:lnTo>
                  <a:lnTo>
                    <a:pt x="531353" y="56931"/>
                  </a:lnTo>
                  <a:lnTo>
                    <a:pt x="461772" y="76772"/>
                  </a:lnTo>
                  <a:lnTo>
                    <a:pt x="407020" y="83792"/>
                  </a:lnTo>
                  <a:lnTo>
                    <a:pt x="342406" y="88315"/>
                  </a:lnTo>
                  <a:lnTo>
                    <a:pt x="270510" y="89917"/>
                  </a:lnTo>
                  <a:lnTo>
                    <a:pt x="198613" y="88315"/>
                  </a:lnTo>
                  <a:lnTo>
                    <a:pt x="133999" y="83792"/>
                  </a:lnTo>
                  <a:lnTo>
                    <a:pt x="79248" y="76772"/>
                  </a:lnTo>
                  <a:lnTo>
                    <a:pt x="36942" y="67677"/>
                  </a:lnTo>
                  <a:lnTo>
                    <a:pt x="0" y="4495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66316" y="5922262"/>
              <a:ext cx="544195" cy="70485"/>
            </a:xfrm>
            <a:custGeom>
              <a:avLst/>
              <a:gdLst/>
              <a:ahLst/>
              <a:cxnLst/>
              <a:rect l="l" t="t" r="r" b="b"/>
              <a:pathLst>
                <a:path w="544194" h="70485">
                  <a:moveTo>
                    <a:pt x="272034" y="0"/>
                  </a:moveTo>
                  <a:lnTo>
                    <a:pt x="199716" y="1252"/>
                  </a:lnTo>
                  <a:lnTo>
                    <a:pt x="134732" y="4786"/>
                  </a:lnTo>
                  <a:lnTo>
                    <a:pt x="79676" y="10268"/>
                  </a:lnTo>
                  <a:lnTo>
                    <a:pt x="37140" y="17363"/>
                  </a:lnTo>
                  <a:lnTo>
                    <a:pt x="0" y="35054"/>
                  </a:lnTo>
                  <a:lnTo>
                    <a:pt x="9717" y="44370"/>
                  </a:lnTo>
                  <a:lnTo>
                    <a:pt x="79676" y="59835"/>
                  </a:lnTo>
                  <a:lnTo>
                    <a:pt x="134732" y="65316"/>
                  </a:lnTo>
                  <a:lnTo>
                    <a:pt x="199716" y="68850"/>
                  </a:lnTo>
                  <a:lnTo>
                    <a:pt x="272034" y="70102"/>
                  </a:lnTo>
                  <a:lnTo>
                    <a:pt x="344351" y="68850"/>
                  </a:lnTo>
                  <a:lnTo>
                    <a:pt x="409335" y="65316"/>
                  </a:lnTo>
                  <a:lnTo>
                    <a:pt x="464391" y="59835"/>
                  </a:lnTo>
                  <a:lnTo>
                    <a:pt x="506927" y="52742"/>
                  </a:lnTo>
                  <a:lnTo>
                    <a:pt x="544068" y="35054"/>
                  </a:lnTo>
                  <a:lnTo>
                    <a:pt x="534350" y="25736"/>
                  </a:lnTo>
                  <a:lnTo>
                    <a:pt x="464391" y="10268"/>
                  </a:lnTo>
                  <a:lnTo>
                    <a:pt x="409335" y="4786"/>
                  </a:lnTo>
                  <a:lnTo>
                    <a:pt x="344351" y="1252"/>
                  </a:lnTo>
                  <a:lnTo>
                    <a:pt x="272034" y="0"/>
                  </a:lnTo>
                  <a:close/>
                </a:path>
              </a:pathLst>
            </a:custGeom>
            <a:solidFill>
              <a:srgbClr val="7BF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66316" y="5922262"/>
              <a:ext cx="544195" cy="70485"/>
            </a:xfrm>
            <a:custGeom>
              <a:avLst/>
              <a:gdLst/>
              <a:ahLst/>
              <a:cxnLst/>
              <a:rect l="l" t="t" r="r" b="b"/>
              <a:pathLst>
                <a:path w="544194" h="70485">
                  <a:moveTo>
                    <a:pt x="0" y="35054"/>
                  </a:moveTo>
                  <a:lnTo>
                    <a:pt x="37140" y="17363"/>
                  </a:lnTo>
                  <a:lnTo>
                    <a:pt x="79676" y="10268"/>
                  </a:lnTo>
                  <a:lnTo>
                    <a:pt x="134732" y="4786"/>
                  </a:lnTo>
                  <a:lnTo>
                    <a:pt x="199716" y="1252"/>
                  </a:lnTo>
                  <a:lnTo>
                    <a:pt x="272034" y="0"/>
                  </a:lnTo>
                  <a:lnTo>
                    <a:pt x="344351" y="1252"/>
                  </a:lnTo>
                  <a:lnTo>
                    <a:pt x="409335" y="4786"/>
                  </a:lnTo>
                  <a:lnTo>
                    <a:pt x="464391" y="10268"/>
                  </a:lnTo>
                  <a:lnTo>
                    <a:pt x="506927" y="17363"/>
                  </a:lnTo>
                  <a:lnTo>
                    <a:pt x="544068" y="35054"/>
                  </a:lnTo>
                  <a:lnTo>
                    <a:pt x="534350" y="44370"/>
                  </a:lnTo>
                  <a:lnTo>
                    <a:pt x="464391" y="59835"/>
                  </a:lnTo>
                  <a:lnTo>
                    <a:pt x="409335" y="65316"/>
                  </a:lnTo>
                  <a:lnTo>
                    <a:pt x="344351" y="68850"/>
                  </a:lnTo>
                  <a:lnTo>
                    <a:pt x="272034" y="70102"/>
                  </a:lnTo>
                  <a:lnTo>
                    <a:pt x="199716" y="68850"/>
                  </a:lnTo>
                  <a:lnTo>
                    <a:pt x="134732" y="65316"/>
                  </a:lnTo>
                  <a:lnTo>
                    <a:pt x="79676" y="59835"/>
                  </a:lnTo>
                  <a:lnTo>
                    <a:pt x="37140" y="52742"/>
                  </a:lnTo>
                  <a:lnTo>
                    <a:pt x="0" y="3505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70888" y="5894834"/>
              <a:ext cx="538480" cy="70485"/>
            </a:xfrm>
            <a:custGeom>
              <a:avLst/>
              <a:gdLst/>
              <a:ahLst/>
              <a:cxnLst/>
              <a:rect l="l" t="t" r="r" b="b"/>
              <a:pathLst>
                <a:path w="538480" h="70485">
                  <a:moveTo>
                    <a:pt x="537974" y="0"/>
                  </a:moveTo>
                  <a:lnTo>
                    <a:pt x="0" y="0"/>
                  </a:lnTo>
                  <a:lnTo>
                    <a:pt x="0" y="70102"/>
                  </a:lnTo>
                  <a:lnTo>
                    <a:pt x="537974" y="70102"/>
                  </a:lnTo>
                  <a:lnTo>
                    <a:pt x="537974" y="0"/>
                  </a:lnTo>
                  <a:close/>
                </a:path>
              </a:pathLst>
            </a:custGeom>
            <a:solidFill>
              <a:srgbClr val="7BF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33372" y="5687565"/>
              <a:ext cx="35560" cy="20320"/>
            </a:xfrm>
            <a:custGeom>
              <a:avLst/>
              <a:gdLst/>
              <a:ahLst/>
              <a:cxnLst/>
              <a:rect l="l" t="t" r="r" b="b"/>
              <a:pathLst>
                <a:path w="35560" h="20320">
                  <a:moveTo>
                    <a:pt x="27178" y="0"/>
                  </a:moveTo>
                  <a:lnTo>
                    <a:pt x="7874" y="0"/>
                  </a:lnTo>
                  <a:lnTo>
                    <a:pt x="0" y="4436"/>
                  </a:lnTo>
                  <a:lnTo>
                    <a:pt x="0" y="9907"/>
                  </a:lnTo>
                  <a:lnTo>
                    <a:pt x="0" y="15384"/>
                  </a:lnTo>
                  <a:lnTo>
                    <a:pt x="7874" y="19814"/>
                  </a:lnTo>
                  <a:lnTo>
                    <a:pt x="27178" y="19814"/>
                  </a:lnTo>
                  <a:lnTo>
                    <a:pt x="35052" y="15384"/>
                  </a:lnTo>
                  <a:lnTo>
                    <a:pt x="35052" y="4436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3372" y="5687565"/>
              <a:ext cx="35560" cy="20320"/>
            </a:xfrm>
            <a:custGeom>
              <a:avLst/>
              <a:gdLst/>
              <a:ahLst/>
              <a:cxnLst/>
              <a:rect l="l" t="t" r="r" b="b"/>
              <a:pathLst>
                <a:path w="35560" h="20320">
                  <a:moveTo>
                    <a:pt x="0" y="9907"/>
                  </a:moveTo>
                  <a:lnTo>
                    <a:pt x="0" y="4436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436"/>
                  </a:lnTo>
                  <a:lnTo>
                    <a:pt x="35052" y="9907"/>
                  </a:lnTo>
                  <a:lnTo>
                    <a:pt x="35052" y="15384"/>
                  </a:lnTo>
                  <a:lnTo>
                    <a:pt x="27178" y="19814"/>
                  </a:lnTo>
                  <a:lnTo>
                    <a:pt x="17526" y="19814"/>
                  </a:lnTo>
                  <a:lnTo>
                    <a:pt x="7874" y="19814"/>
                  </a:lnTo>
                  <a:lnTo>
                    <a:pt x="0" y="15384"/>
                  </a:lnTo>
                  <a:lnTo>
                    <a:pt x="0" y="99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72640" y="565099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30" h="21589">
                  <a:moveTo>
                    <a:pt x="28448" y="0"/>
                  </a:moveTo>
                  <a:lnTo>
                    <a:pt x="8128" y="0"/>
                  </a:lnTo>
                  <a:lnTo>
                    <a:pt x="0" y="4771"/>
                  </a:lnTo>
                  <a:lnTo>
                    <a:pt x="0" y="10665"/>
                  </a:lnTo>
                  <a:lnTo>
                    <a:pt x="0" y="16559"/>
                  </a:lnTo>
                  <a:lnTo>
                    <a:pt x="8128" y="21330"/>
                  </a:lnTo>
                  <a:lnTo>
                    <a:pt x="28448" y="21330"/>
                  </a:lnTo>
                  <a:lnTo>
                    <a:pt x="36576" y="16559"/>
                  </a:lnTo>
                  <a:lnTo>
                    <a:pt x="36576" y="4771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72640" y="565099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30" h="21589">
                  <a:moveTo>
                    <a:pt x="0" y="10665"/>
                  </a:moveTo>
                  <a:lnTo>
                    <a:pt x="0" y="4771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771"/>
                  </a:lnTo>
                  <a:lnTo>
                    <a:pt x="36576" y="10665"/>
                  </a:lnTo>
                  <a:lnTo>
                    <a:pt x="36576" y="16559"/>
                  </a:lnTo>
                  <a:lnTo>
                    <a:pt x="28448" y="21330"/>
                  </a:lnTo>
                  <a:lnTo>
                    <a:pt x="18288" y="21330"/>
                  </a:lnTo>
                  <a:lnTo>
                    <a:pt x="8128" y="21330"/>
                  </a:lnTo>
                  <a:lnTo>
                    <a:pt x="0" y="16559"/>
                  </a:lnTo>
                  <a:lnTo>
                    <a:pt x="0" y="106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85416" y="5718045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27178" y="0"/>
                  </a:moveTo>
                  <a:lnTo>
                    <a:pt x="7874" y="0"/>
                  </a:lnTo>
                  <a:lnTo>
                    <a:pt x="0" y="4777"/>
                  </a:lnTo>
                  <a:lnTo>
                    <a:pt x="0" y="10671"/>
                  </a:lnTo>
                  <a:lnTo>
                    <a:pt x="0" y="16564"/>
                  </a:lnTo>
                  <a:lnTo>
                    <a:pt x="7874" y="21337"/>
                  </a:lnTo>
                  <a:lnTo>
                    <a:pt x="27178" y="21337"/>
                  </a:lnTo>
                  <a:lnTo>
                    <a:pt x="35052" y="16564"/>
                  </a:lnTo>
                  <a:lnTo>
                    <a:pt x="35052" y="4777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85416" y="5718045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0" y="10671"/>
                  </a:moveTo>
                  <a:lnTo>
                    <a:pt x="0" y="4777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777"/>
                  </a:lnTo>
                  <a:lnTo>
                    <a:pt x="35052" y="10671"/>
                  </a:lnTo>
                  <a:lnTo>
                    <a:pt x="35052" y="16564"/>
                  </a:lnTo>
                  <a:lnTo>
                    <a:pt x="27178" y="21337"/>
                  </a:lnTo>
                  <a:lnTo>
                    <a:pt x="17526" y="21337"/>
                  </a:lnTo>
                  <a:lnTo>
                    <a:pt x="7874" y="21337"/>
                  </a:lnTo>
                  <a:lnTo>
                    <a:pt x="0" y="16564"/>
                  </a:lnTo>
                  <a:lnTo>
                    <a:pt x="0" y="1067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25396" y="5788154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30" h="20320">
                  <a:moveTo>
                    <a:pt x="28448" y="0"/>
                  </a:moveTo>
                  <a:lnTo>
                    <a:pt x="8128" y="0"/>
                  </a:lnTo>
                  <a:lnTo>
                    <a:pt x="0" y="4429"/>
                  </a:lnTo>
                  <a:lnTo>
                    <a:pt x="0" y="9900"/>
                  </a:lnTo>
                  <a:lnTo>
                    <a:pt x="0" y="15378"/>
                  </a:lnTo>
                  <a:lnTo>
                    <a:pt x="8128" y="19808"/>
                  </a:lnTo>
                  <a:lnTo>
                    <a:pt x="28448" y="19808"/>
                  </a:lnTo>
                  <a:lnTo>
                    <a:pt x="36576" y="15378"/>
                  </a:lnTo>
                  <a:lnTo>
                    <a:pt x="36576" y="4429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25396" y="5788154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30" h="20320">
                  <a:moveTo>
                    <a:pt x="0" y="9900"/>
                  </a:moveTo>
                  <a:lnTo>
                    <a:pt x="0" y="4429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429"/>
                  </a:lnTo>
                  <a:lnTo>
                    <a:pt x="36576" y="9900"/>
                  </a:lnTo>
                  <a:lnTo>
                    <a:pt x="36576" y="15378"/>
                  </a:lnTo>
                  <a:lnTo>
                    <a:pt x="28448" y="19808"/>
                  </a:lnTo>
                  <a:lnTo>
                    <a:pt x="18288" y="19808"/>
                  </a:lnTo>
                  <a:lnTo>
                    <a:pt x="8128" y="19808"/>
                  </a:lnTo>
                  <a:lnTo>
                    <a:pt x="0" y="15378"/>
                  </a:lnTo>
                  <a:lnTo>
                    <a:pt x="0" y="99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96440" y="5914642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27178" y="0"/>
                  </a:moveTo>
                  <a:lnTo>
                    <a:pt x="7874" y="0"/>
                  </a:lnTo>
                  <a:lnTo>
                    <a:pt x="0" y="4777"/>
                  </a:lnTo>
                  <a:lnTo>
                    <a:pt x="0" y="10671"/>
                  </a:lnTo>
                  <a:lnTo>
                    <a:pt x="0" y="16559"/>
                  </a:lnTo>
                  <a:lnTo>
                    <a:pt x="7874" y="21337"/>
                  </a:lnTo>
                  <a:lnTo>
                    <a:pt x="27178" y="21337"/>
                  </a:lnTo>
                  <a:lnTo>
                    <a:pt x="35052" y="16559"/>
                  </a:lnTo>
                  <a:lnTo>
                    <a:pt x="35052" y="4777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96440" y="5914642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0" y="10671"/>
                  </a:moveTo>
                  <a:lnTo>
                    <a:pt x="0" y="4777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777"/>
                  </a:lnTo>
                  <a:lnTo>
                    <a:pt x="35052" y="10671"/>
                  </a:lnTo>
                  <a:lnTo>
                    <a:pt x="35052" y="16559"/>
                  </a:lnTo>
                  <a:lnTo>
                    <a:pt x="27178" y="21337"/>
                  </a:lnTo>
                  <a:lnTo>
                    <a:pt x="17526" y="21337"/>
                  </a:lnTo>
                  <a:lnTo>
                    <a:pt x="7874" y="21337"/>
                  </a:lnTo>
                  <a:lnTo>
                    <a:pt x="0" y="16559"/>
                  </a:lnTo>
                  <a:lnTo>
                    <a:pt x="0" y="1067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92808" y="5765294"/>
              <a:ext cx="33655" cy="18415"/>
            </a:xfrm>
            <a:custGeom>
              <a:avLst/>
              <a:gdLst/>
              <a:ahLst/>
              <a:cxnLst/>
              <a:rect l="l" t="t" r="r" b="b"/>
              <a:pathLst>
                <a:path w="33655" h="18414">
                  <a:moveTo>
                    <a:pt x="26035" y="0"/>
                  </a:moveTo>
                  <a:lnTo>
                    <a:pt x="7493" y="0"/>
                  </a:lnTo>
                  <a:lnTo>
                    <a:pt x="0" y="4086"/>
                  </a:lnTo>
                  <a:lnTo>
                    <a:pt x="0" y="9142"/>
                  </a:lnTo>
                  <a:lnTo>
                    <a:pt x="0" y="14197"/>
                  </a:lnTo>
                  <a:lnTo>
                    <a:pt x="7493" y="18285"/>
                  </a:lnTo>
                  <a:lnTo>
                    <a:pt x="26035" y="18285"/>
                  </a:lnTo>
                  <a:lnTo>
                    <a:pt x="33528" y="14197"/>
                  </a:lnTo>
                  <a:lnTo>
                    <a:pt x="33528" y="4086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2808" y="5765294"/>
              <a:ext cx="33655" cy="18415"/>
            </a:xfrm>
            <a:custGeom>
              <a:avLst/>
              <a:gdLst/>
              <a:ahLst/>
              <a:cxnLst/>
              <a:rect l="l" t="t" r="r" b="b"/>
              <a:pathLst>
                <a:path w="33655" h="18414">
                  <a:moveTo>
                    <a:pt x="0" y="9142"/>
                  </a:moveTo>
                  <a:lnTo>
                    <a:pt x="0" y="4086"/>
                  </a:lnTo>
                  <a:lnTo>
                    <a:pt x="7493" y="0"/>
                  </a:lnTo>
                  <a:lnTo>
                    <a:pt x="16764" y="0"/>
                  </a:lnTo>
                  <a:lnTo>
                    <a:pt x="26035" y="0"/>
                  </a:lnTo>
                  <a:lnTo>
                    <a:pt x="33528" y="4086"/>
                  </a:lnTo>
                  <a:lnTo>
                    <a:pt x="33528" y="9142"/>
                  </a:lnTo>
                  <a:lnTo>
                    <a:pt x="33528" y="14197"/>
                  </a:lnTo>
                  <a:lnTo>
                    <a:pt x="26035" y="18285"/>
                  </a:lnTo>
                  <a:lnTo>
                    <a:pt x="16764" y="18285"/>
                  </a:lnTo>
                  <a:lnTo>
                    <a:pt x="7493" y="18285"/>
                  </a:lnTo>
                  <a:lnTo>
                    <a:pt x="0" y="14197"/>
                  </a:lnTo>
                  <a:lnTo>
                    <a:pt x="0" y="914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44040" y="596341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30" h="21589">
                  <a:moveTo>
                    <a:pt x="28448" y="0"/>
                  </a:moveTo>
                  <a:lnTo>
                    <a:pt x="8128" y="0"/>
                  </a:lnTo>
                  <a:lnTo>
                    <a:pt x="0" y="4771"/>
                  </a:lnTo>
                  <a:lnTo>
                    <a:pt x="0" y="10665"/>
                  </a:lnTo>
                  <a:lnTo>
                    <a:pt x="0" y="16559"/>
                  </a:lnTo>
                  <a:lnTo>
                    <a:pt x="8128" y="21330"/>
                  </a:lnTo>
                  <a:lnTo>
                    <a:pt x="28448" y="21330"/>
                  </a:lnTo>
                  <a:lnTo>
                    <a:pt x="36576" y="16559"/>
                  </a:lnTo>
                  <a:lnTo>
                    <a:pt x="36576" y="4771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44040" y="596341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30" h="21589">
                  <a:moveTo>
                    <a:pt x="0" y="10665"/>
                  </a:moveTo>
                  <a:lnTo>
                    <a:pt x="0" y="4771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771"/>
                  </a:lnTo>
                  <a:lnTo>
                    <a:pt x="36576" y="10665"/>
                  </a:lnTo>
                  <a:lnTo>
                    <a:pt x="36576" y="16559"/>
                  </a:lnTo>
                  <a:lnTo>
                    <a:pt x="28448" y="21330"/>
                  </a:lnTo>
                  <a:lnTo>
                    <a:pt x="18288" y="21330"/>
                  </a:lnTo>
                  <a:lnTo>
                    <a:pt x="8128" y="21330"/>
                  </a:lnTo>
                  <a:lnTo>
                    <a:pt x="0" y="16559"/>
                  </a:lnTo>
                  <a:lnTo>
                    <a:pt x="0" y="106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54936" y="5966459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30" h="20320">
                  <a:moveTo>
                    <a:pt x="28448" y="0"/>
                  </a:moveTo>
                  <a:lnTo>
                    <a:pt x="8128" y="0"/>
                  </a:lnTo>
                  <a:lnTo>
                    <a:pt x="0" y="4429"/>
                  </a:lnTo>
                  <a:lnTo>
                    <a:pt x="0" y="9907"/>
                  </a:lnTo>
                  <a:lnTo>
                    <a:pt x="0" y="15378"/>
                  </a:lnTo>
                  <a:lnTo>
                    <a:pt x="8128" y="19814"/>
                  </a:lnTo>
                  <a:lnTo>
                    <a:pt x="28448" y="19814"/>
                  </a:lnTo>
                  <a:lnTo>
                    <a:pt x="36576" y="15378"/>
                  </a:lnTo>
                  <a:lnTo>
                    <a:pt x="36576" y="4429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54936" y="5966459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30" h="20320">
                  <a:moveTo>
                    <a:pt x="0" y="9907"/>
                  </a:moveTo>
                  <a:lnTo>
                    <a:pt x="0" y="4429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429"/>
                  </a:lnTo>
                  <a:lnTo>
                    <a:pt x="36576" y="9907"/>
                  </a:lnTo>
                  <a:lnTo>
                    <a:pt x="36576" y="15378"/>
                  </a:lnTo>
                  <a:lnTo>
                    <a:pt x="28448" y="19814"/>
                  </a:lnTo>
                  <a:lnTo>
                    <a:pt x="18288" y="19814"/>
                  </a:lnTo>
                  <a:lnTo>
                    <a:pt x="8128" y="19814"/>
                  </a:lnTo>
                  <a:lnTo>
                    <a:pt x="0" y="15378"/>
                  </a:lnTo>
                  <a:lnTo>
                    <a:pt x="0" y="99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63141" y="5985267"/>
              <a:ext cx="149225" cy="32384"/>
            </a:xfrm>
            <a:custGeom>
              <a:avLst/>
              <a:gdLst/>
              <a:ahLst/>
              <a:cxnLst/>
              <a:rect l="l" t="t" r="r" b="b"/>
              <a:pathLst>
                <a:path w="149225" h="32385">
                  <a:moveTo>
                    <a:pt x="1651" y="0"/>
                  </a:moveTo>
                  <a:lnTo>
                    <a:pt x="0" y="19063"/>
                  </a:lnTo>
                  <a:lnTo>
                    <a:pt x="147193" y="31953"/>
                  </a:lnTo>
                  <a:lnTo>
                    <a:pt x="148971" y="12877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63141" y="5985267"/>
              <a:ext cx="149225" cy="32384"/>
            </a:xfrm>
            <a:custGeom>
              <a:avLst/>
              <a:gdLst/>
              <a:ahLst/>
              <a:cxnLst/>
              <a:rect l="l" t="t" r="r" b="b"/>
              <a:pathLst>
                <a:path w="149225" h="32385">
                  <a:moveTo>
                    <a:pt x="1651" y="0"/>
                  </a:moveTo>
                  <a:lnTo>
                    <a:pt x="148971" y="12877"/>
                  </a:lnTo>
                  <a:lnTo>
                    <a:pt x="147193" y="31953"/>
                  </a:lnTo>
                  <a:lnTo>
                    <a:pt x="0" y="19063"/>
                  </a:lnTo>
                  <a:lnTo>
                    <a:pt x="1651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54555" y="5990688"/>
              <a:ext cx="147955" cy="32384"/>
            </a:xfrm>
            <a:custGeom>
              <a:avLst/>
              <a:gdLst/>
              <a:ahLst/>
              <a:cxnLst/>
              <a:rect l="l" t="t" r="r" b="b"/>
              <a:pathLst>
                <a:path w="147955" h="32385">
                  <a:moveTo>
                    <a:pt x="146050" y="0"/>
                  </a:moveTo>
                  <a:lnTo>
                    <a:pt x="0" y="10214"/>
                  </a:lnTo>
                  <a:lnTo>
                    <a:pt x="1524" y="32033"/>
                  </a:lnTo>
                  <a:lnTo>
                    <a:pt x="147574" y="21823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54555" y="5990688"/>
              <a:ext cx="147955" cy="32384"/>
            </a:xfrm>
            <a:custGeom>
              <a:avLst/>
              <a:gdLst/>
              <a:ahLst/>
              <a:cxnLst/>
              <a:rect l="l" t="t" r="r" b="b"/>
              <a:pathLst>
                <a:path w="147955" h="32385">
                  <a:moveTo>
                    <a:pt x="0" y="10214"/>
                  </a:moveTo>
                  <a:lnTo>
                    <a:pt x="146050" y="0"/>
                  </a:lnTo>
                  <a:lnTo>
                    <a:pt x="147574" y="21823"/>
                  </a:lnTo>
                  <a:lnTo>
                    <a:pt x="1524" y="32033"/>
                  </a:lnTo>
                  <a:lnTo>
                    <a:pt x="0" y="1021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46072" y="5882081"/>
              <a:ext cx="346075" cy="86995"/>
            </a:xfrm>
            <a:custGeom>
              <a:avLst/>
              <a:gdLst/>
              <a:ahLst/>
              <a:cxnLst/>
              <a:rect l="l" t="t" r="r" b="b"/>
              <a:pathLst>
                <a:path w="346075" h="86995">
                  <a:moveTo>
                    <a:pt x="151892" y="50088"/>
                  </a:moveTo>
                  <a:lnTo>
                    <a:pt x="149313" y="48234"/>
                  </a:lnTo>
                  <a:lnTo>
                    <a:pt x="107950" y="18186"/>
                  </a:lnTo>
                  <a:lnTo>
                    <a:pt x="107950" y="45491"/>
                  </a:lnTo>
                  <a:lnTo>
                    <a:pt x="105029" y="48234"/>
                  </a:lnTo>
                  <a:lnTo>
                    <a:pt x="105308" y="47955"/>
                  </a:lnTo>
                  <a:lnTo>
                    <a:pt x="107950" y="45491"/>
                  </a:lnTo>
                  <a:lnTo>
                    <a:pt x="107950" y="18186"/>
                  </a:lnTo>
                  <a:lnTo>
                    <a:pt x="82931" y="0"/>
                  </a:lnTo>
                  <a:lnTo>
                    <a:pt x="98818" y="35318"/>
                  </a:lnTo>
                  <a:lnTo>
                    <a:pt x="97536" y="35267"/>
                  </a:lnTo>
                  <a:lnTo>
                    <a:pt x="56388" y="40817"/>
                  </a:lnTo>
                  <a:lnTo>
                    <a:pt x="21590" y="57048"/>
                  </a:lnTo>
                  <a:lnTo>
                    <a:pt x="0" y="78168"/>
                  </a:lnTo>
                  <a:lnTo>
                    <a:pt x="381" y="82181"/>
                  </a:lnTo>
                  <a:lnTo>
                    <a:pt x="5715" y="86741"/>
                  </a:lnTo>
                  <a:lnTo>
                    <a:pt x="9652" y="86398"/>
                  </a:lnTo>
                  <a:lnTo>
                    <a:pt x="17399" y="77355"/>
                  </a:lnTo>
                  <a:lnTo>
                    <a:pt x="23114" y="71907"/>
                  </a:lnTo>
                  <a:lnTo>
                    <a:pt x="60198" y="52908"/>
                  </a:lnTo>
                  <a:lnTo>
                    <a:pt x="95859" y="48044"/>
                  </a:lnTo>
                  <a:lnTo>
                    <a:pt x="70485" y="75171"/>
                  </a:lnTo>
                  <a:lnTo>
                    <a:pt x="151892" y="50088"/>
                  </a:lnTo>
                  <a:close/>
                </a:path>
                <a:path w="346075" h="86995">
                  <a:moveTo>
                    <a:pt x="345948" y="85432"/>
                  </a:moveTo>
                  <a:lnTo>
                    <a:pt x="334492" y="61341"/>
                  </a:lnTo>
                  <a:lnTo>
                    <a:pt x="309372" y="8458"/>
                  </a:lnTo>
                  <a:lnTo>
                    <a:pt x="306438" y="47485"/>
                  </a:lnTo>
                  <a:lnTo>
                    <a:pt x="306324" y="61341"/>
                  </a:lnTo>
                  <a:lnTo>
                    <a:pt x="303377" y="59918"/>
                  </a:lnTo>
                  <a:lnTo>
                    <a:pt x="303593" y="60020"/>
                  </a:lnTo>
                  <a:lnTo>
                    <a:pt x="306324" y="61341"/>
                  </a:lnTo>
                  <a:lnTo>
                    <a:pt x="306324" y="47447"/>
                  </a:lnTo>
                  <a:lnTo>
                    <a:pt x="260731" y="36410"/>
                  </a:lnTo>
                  <a:lnTo>
                    <a:pt x="247777" y="35648"/>
                  </a:lnTo>
                  <a:lnTo>
                    <a:pt x="234315" y="35674"/>
                  </a:lnTo>
                  <a:lnTo>
                    <a:pt x="192405" y="40970"/>
                  </a:lnTo>
                  <a:lnTo>
                    <a:pt x="157607" y="54267"/>
                  </a:lnTo>
                  <a:lnTo>
                    <a:pt x="159893" y="60858"/>
                  </a:lnTo>
                  <a:lnTo>
                    <a:pt x="163576" y="62585"/>
                  </a:lnTo>
                  <a:lnTo>
                    <a:pt x="166878" y="61404"/>
                  </a:lnTo>
                  <a:lnTo>
                    <a:pt x="168275" y="60934"/>
                  </a:lnTo>
                  <a:lnTo>
                    <a:pt x="208915" y="50812"/>
                  </a:lnTo>
                  <a:lnTo>
                    <a:pt x="235077" y="48348"/>
                  </a:lnTo>
                  <a:lnTo>
                    <a:pt x="247777" y="48348"/>
                  </a:lnTo>
                  <a:lnTo>
                    <a:pt x="293624" y="56197"/>
                  </a:lnTo>
                  <a:lnTo>
                    <a:pt x="296379" y="57251"/>
                  </a:lnTo>
                  <a:lnTo>
                    <a:pt x="262382" y="68440"/>
                  </a:lnTo>
                  <a:lnTo>
                    <a:pt x="345948" y="85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833117" y="5803494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33117" y="5958942"/>
            <a:ext cx="539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5" dirty="0">
                <a:latin typeface="Arial"/>
                <a:cs typeface="Arial"/>
              </a:rPr>
              <a:t>-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818132" y="5993889"/>
            <a:ext cx="404495" cy="281940"/>
            <a:chOff x="1818132" y="5993889"/>
            <a:chExt cx="404495" cy="281940"/>
          </a:xfrm>
        </p:grpSpPr>
        <p:sp>
          <p:nvSpPr>
            <p:cNvPr id="40" name="object 40"/>
            <p:cNvSpPr/>
            <p:nvPr/>
          </p:nvSpPr>
          <p:spPr>
            <a:xfrm>
              <a:off x="1824228" y="5999985"/>
              <a:ext cx="391795" cy="160655"/>
            </a:xfrm>
            <a:custGeom>
              <a:avLst/>
              <a:gdLst/>
              <a:ahLst/>
              <a:cxnLst/>
              <a:rect l="l" t="t" r="r" b="b"/>
              <a:pathLst>
                <a:path w="391794" h="160654">
                  <a:moveTo>
                    <a:pt x="0" y="0"/>
                  </a:moveTo>
                  <a:lnTo>
                    <a:pt x="0" y="160174"/>
                  </a:lnTo>
                  <a:lnTo>
                    <a:pt x="183007" y="160174"/>
                  </a:lnTo>
                </a:path>
                <a:path w="391794" h="160654">
                  <a:moveTo>
                    <a:pt x="391795" y="21337"/>
                  </a:moveTo>
                  <a:lnTo>
                    <a:pt x="391795" y="160174"/>
                  </a:lnTo>
                  <a:lnTo>
                    <a:pt x="245364" y="16017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10156" y="6097522"/>
              <a:ext cx="52069" cy="178435"/>
            </a:xfrm>
            <a:custGeom>
              <a:avLst/>
              <a:gdLst/>
              <a:ahLst/>
              <a:cxnLst/>
              <a:rect l="l" t="t" r="r" b="b"/>
              <a:pathLst>
                <a:path w="52069" h="178435">
                  <a:moveTo>
                    <a:pt x="0" y="18291"/>
                  </a:moveTo>
                  <a:lnTo>
                    <a:pt x="0" y="144780"/>
                  </a:lnTo>
                </a:path>
                <a:path w="52069" h="178435">
                  <a:moveTo>
                    <a:pt x="51816" y="0"/>
                  </a:moveTo>
                  <a:lnTo>
                    <a:pt x="51816" y="17831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668016" y="5510529"/>
            <a:ext cx="560070" cy="518795"/>
            <a:chOff x="2668016" y="5510529"/>
            <a:chExt cx="560070" cy="518795"/>
          </a:xfrm>
        </p:grpSpPr>
        <p:sp>
          <p:nvSpPr>
            <p:cNvPr id="43" name="object 43"/>
            <p:cNvSpPr/>
            <p:nvPr/>
          </p:nvSpPr>
          <p:spPr>
            <a:xfrm>
              <a:off x="2677668" y="5567174"/>
              <a:ext cx="541020" cy="396240"/>
            </a:xfrm>
            <a:custGeom>
              <a:avLst/>
              <a:gdLst/>
              <a:ahLst/>
              <a:cxnLst/>
              <a:rect l="l" t="t" r="r" b="b"/>
              <a:pathLst>
                <a:path w="541019" h="396239">
                  <a:moveTo>
                    <a:pt x="541020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541020" y="396240"/>
                  </a:lnTo>
                  <a:lnTo>
                    <a:pt x="54102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77668" y="5567174"/>
              <a:ext cx="541020" cy="396240"/>
            </a:xfrm>
            <a:custGeom>
              <a:avLst/>
              <a:gdLst/>
              <a:ahLst/>
              <a:cxnLst/>
              <a:rect l="l" t="t" r="r" b="b"/>
              <a:pathLst>
                <a:path w="541019" h="396239">
                  <a:moveTo>
                    <a:pt x="0" y="396240"/>
                  </a:moveTo>
                  <a:lnTo>
                    <a:pt x="541020" y="396240"/>
                  </a:lnTo>
                  <a:lnTo>
                    <a:pt x="541020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77668" y="5516879"/>
              <a:ext cx="541020" cy="90170"/>
            </a:xfrm>
            <a:custGeom>
              <a:avLst/>
              <a:gdLst/>
              <a:ahLst/>
              <a:cxnLst/>
              <a:rect l="l" t="t" r="r" b="b"/>
              <a:pathLst>
                <a:path w="541019" h="90170">
                  <a:moveTo>
                    <a:pt x="270510" y="0"/>
                  </a:moveTo>
                  <a:lnTo>
                    <a:pt x="198613" y="1601"/>
                  </a:lnTo>
                  <a:lnTo>
                    <a:pt x="133999" y="6124"/>
                  </a:lnTo>
                  <a:lnTo>
                    <a:pt x="79248" y="13144"/>
                  </a:lnTo>
                  <a:lnTo>
                    <a:pt x="36942" y="22239"/>
                  </a:lnTo>
                  <a:lnTo>
                    <a:pt x="0" y="44958"/>
                  </a:lnTo>
                  <a:lnTo>
                    <a:pt x="9666" y="56931"/>
                  </a:lnTo>
                  <a:lnTo>
                    <a:pt x="79248" y="76772"/>
                  </a:lnTo>
                  <a:lnTo>
                    <a:pt x="133999" y="83792"/>
                  </a:lnTo>
                  <a:lnTo>
                    <a:pt x="198613" y="88315"/>
                  </a:lnTo>
                  <a:lnTo>
                    <a:pt x="270510" y="89917"/>
                  </a:lnTo>
                  <a:lnTo>
                    <a:pt x="342406" y="88315"/>
                  </a:lnTo>
                  <a:lnTo>
                    <a:pt x="407020" y="83792"/>
                  </a:lnTo>
                  <a:lnTo>
                    <a:pt x="461772" y="76772"/>
                  </a:lnTo>
                  <a:lnTo>
                    <a:pt x="504077" y="67677"/>
                  </a:lnTo>
                  <a:lnTo>
                    <a:pt x="541020" y="44958"/>
                  </a:lnTo>
                  <a:lnTo>
                    <a:pt x="531353" y="32984"/>
                  </a:lnTo>
                  <a:lnTo>
                    <a:pt x="461772" y="13144"/>
                  </a:lnTo>
                  <a:lnTo>
                    <a:pt x="407020" y="6124"/>
                  </a:lnTo>
                  <a:lnTo>
                    <a:pt x="342406" y="1601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77668" y="5516879"/>
              <a:ext cx="541020" cy="90170"/>
            </a:xfrm>
            <a:custGeom>
              <a:avLst/>
              <a:gdLst/>
              <a:ahLst/>
              <a:cxnLst/>
              <a:rect l="l" t="t" r="r" b="b"/>
              <a:pathLst>
                <a:path w="541019" h="90170">
                  <a:moveTo>
                    <a:pt x="0" y="44958"/>
                  </a:moveTo>
                  <a:lnTo>
                    <a:pt x="36942" y="22239"/>
                  </a:lnTo>
                  <a:lnTo>
                    <a:pt x="79248" y="13144"/>
                  </a:lnTo>
                  <a:lnTo>
                    <a:pt x="133999" y="6124"/>
                  </a:lnTo>
                  <a:lnTo>
                    <a:pt x="198613" y="1601"/>
                  </a:lnTo>
                  <a:lnTo>
                    <a:pt x="270510" y="0"/>
                  </a:lnTo>
                  <a:lnTo>
                    <a:pt x="342406" y="1601"/>
                  </a:lnTo>
                  <a:lnTo>
                    <a:pt x="407020" y="6124"/>
                  </a:lnTo>
                  <a:lnTo>
                    <a:pt x="461772" y="13144"/>
                  </a:lnTo>
                  <a:lnTo>
                    <a:pt x="504077" y="22239"/>
                  </a:lnTo>
                  <a:lnTo>
                    <a:pt x="541020" y="44958"/>
                  </a:lnTo>
                  <a:lnTo>
                    <a:pt x="531353" y="56931"/>
                  </a:lnTo>
                  <a:lnTo>
                    <a:pt x="461772" y="76772"/>
                  </a:lnTo>
                  <a:lnTo>
                    <a:pt x="407020" y="83792"/>
                  </a:lnTo>
                  <a:lnTo>
                    <a:pt x="342406" y="88315"/>
                  </a:lnTo>
                  <a:lnTo>
                    <a:pt x="270510" y="89917"/>
                  </a:lnTo>
                  <a:lnTo>
                    <a:pt x="198613" y="88315"/>
                  </a:lnTo>
                  <a:lnTo>
                    <a:pt x="133999" y="83792"/>
                  </a:lnTo>
                  <a:lnTo>
                    <a:pt x="79248" y="76772"/>
                  </a:lnTo>
                  <a:lnTo>
                    <a:pt x="36942" y="67677"/>
                  </a:lnTo>
                  <a:lnTo>
                    <a:pt x="0" y="4495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77668" y="5922262"/>
              <a:ext cx="544195" cy="70485"/>
            </a:xfrm>
            <a:custGeom>
              <a:avLst/>
              <a:gdLst/>
              <a:ahLst/>
              <a:cxnLst/>
              <a:rect l="l" t="t" r="r" b="b"/>
              <a:pathLst>
                <a:path w="544194" h="70485">
                  <a:moveTo>
                    <a:pt x="272034" y="0"/>
                  </a:moveTo>
                  <a:lnTo>
                    <a:pt x="199716" y="1252"/>
                  </a:lnTo>
                  <a:lnTo>
                    <a:pt x="134732" y="4786"/>
                  </a:lnTo>
                  <a:lnTo>
                    <a:pt x="79676" y="10268"/>
                  </a:lnTo>
                  <a:lnTo>
                    <a:pt x="37140" y="17363"/>
                  </a:lnTo>
                  <a:lnTo>
                    <a:pt x="0" y="35054"/>
                  </a:lnTo>
                  <a:lnTo>
                    <a:pt x="9717" y="44370"/>
                  </a:lnTo>
                  <a:lnTo>
                    <a:pt x="79676" y="59835"/>
                  </a:lnTo>
                  <a:lnTo>
                    <a:pt x="134732" y="65316"/>
                  </a:lnTo>
                  <a:lnTo>
                    <a:pt x="199716" y="68850"/>
                  </a:lnTo>
                  <a:lnTo>
                    <a:pt x="272034" y="70102"/>
                  </a:lnTo>
                  <a:lnTo>
                    <a:pt x="344351" y="68850"/>
                  </a:lnTo>
                  <a:lnTo>
                    <a:pt x="409335" y="65316"/>
                  </a:lnTo>
                  <a:lnTo>
                    <a:pt x="464391" y="59835"/>
                  </a:lnTo>
                  <a:lnTo>
                    <a:pt x="506927" y="52742"/>
                  </a:lnTo>
                  <a:lnTo>
                    <a:pt x="544068" y="35054"/>
                  </a:lnTo>
                  <a:lnTo>
                    <a:pt x="534350" y="25736"/>
                  </a:lnTo>
                  <a:lnTo>
                    <a:pt x="464391" y="10268"/>
                  </a:lnTo>
                  <a:lnTo>
                    <a:pt x="409335" y="4786"/>
                  </a:lnTo>
                  <a:lnTo>
                    <a:pt x="344351" y="1252"/>
                  </a:lnTo>
                  <a:lnTo>
                    <a:pt x="272034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77668" y="5922262"/>
              <a:ext cx="544195" cy="70485"/>
            </a:xfrm>
            <a:custGeom>
              <a:avLst/>
              <a:gdLst/>
              <a:ahLst/>
              <a:cxnLst/>
              <a:rect l="l" t="t" r="r" b="b"/>
              <a:pathLst>
                <a:path w="544194" h="70485">
                  <a:moveTo>
                    <a:pt x="0" y="35054"/>
                  </a:moveTo>
                  <a:lnTo>
                    <a:pt x="37140" y="17363"/>
                  </a:lnTo>
                  <a:lnTo>
                    <a:pt x="79676" y="10268"/>
                  </a:lnTo>
                  <a:lnTo>
                    <a:pt x="134732" y="4786"/>
                  </a:lnTo>
                  <a:lnTo>
                    <a:pt x="199716" y="1252"/>
                  </a:lnTo>
                  <a:lnTo>
                    <a:pt x="272034" y="0"/>
                  </a:lnTo>
                  <a:lnTo>
                    <a:pt x="344351" y="1252"/>
                  </a:lnTo>
                  <a:lnTo>
                    <a:pt x="409335" y="4786"/>
                  </a:lnTo>
                  <a:lnTo>
                    <a:pt x="464391" y="10268"/>
                  </a:lnTo>
                  <a:lnTo>
                    <a:pt x="506927" y="17363"/>
                  </a:lnTo>
                  <a:lnTo>
                    <a:pt x="544068" y="35054"/>
                  </a:lnTo>
                  <a:lnTo>
                    <a:pt x="534350" y="44370"/>
                  </a:lnTo>
                  <a:lnTo>
                    <a:pt x="464391" y="59835"/>
                  </a:lnTo>
                  <a:lnTo>
                    <a:pt x="409335" y="65316"/>
                  </a:lnTo>
                  <a:lnTo>
                    <a:pt x="344351" y="68850"/>
                  </a:lnTo>
                  <a:lnTo>
                    <a:pt x="272034" y="70102"/>
                  </a:lnTo>
                  <a:lnTo>
                    <a:pt x="199716" y="68850"/>
                  </a:lnTo>
                  <a:lnTo>
                    <a:pt x="134732" y="65316"/>
                  </a:lnTo>
                  <a:lnTo>
                    <a:pt x="79676" y="59835"/>
                  </a:lnTo>
                  <a:lnTo>
                    <a:pt x="37140" y="52742"/>
                  </a:lnTo>
                  <a:lnTo>
                    <a:pt x="0" y="3505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82240" y="5894834"/>
              <a:ext cx="538480" cy="70485"/>
            </a:xfrm>
            <a:custGeom>
              <a:avLst/>
              <a:gdLst/>
              <a:ahLst/>
              <a:cxnLst/>
              <a:rect l="l" t="t" r="r" b="b"/>
              <a:pathLst>
                <a:path w="538480" h="70485">
                  <a:moveTo>
                    <a:pt x="537974" y="0"/>
                  </a:moveTo>
                  <a:lnTo>
                    <a:pt x="0" y="0"/>
                  </a:lnTo>
                  <a:lnTo>
                    <a:pt x="0" y="70102"/>
                  </a:lnTo>
                  <a:lnTo>
                    <a:pt x="537974" y="70102"/>
                  </a:lnTo>
                  <a:lnTo>
                    <a:pt x="537974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44724" y="5687565"/>
              <a:ext cx="35560" cy="20320"/>
            </a:xfrm>
            <a:custGeom>
              <a:avLst/>
              <a:gdLst/>
              <a:ahLst/>
              <a:cxnLst/>
              <a:rect l="l" t="t" r="r" b="b"/>
              <a:pathLst>
                <a:path w="35560" h="20320">
                  <a:moveTo>
                    <a:pt x="27178" y="0"/>
                  </a:moveTo>
                  <a:lnTo>
                    <a:pt x="7874" y="0"/>
                  </a:lnTo>
                  <a:lnTo>
                    <a:pt x="0" y="4436"/>
                  </a:lnTo>
                  <a:lnTo>
                    <a:pt x="0" y="9907"/>
                  </a:lnTo>
                  <a:lnTo>
                    <a:pt x="0" y="15384"/>
                  </a:lnTo>
                  <a:lnTo>
                    <a:pt x="7874" y="19814"/>
                  </a:lnTo>
                  <a:lnTo>
                    <a:pt x="27178" y="19814"/>
                  </a:lnTo>
                  <a:lnTo>
                    <a:pt x="35052" y="15384"/>
                  </a:lnTo>
                  <a:lnTo>
                    <a:pt x="35052" y="4436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44724" y="5687565"/>
              <a:ext cx="35560" cy="20320"/>
            </a:xfrm>
            <a:custGeom>
              <a:avLst/>
              <a:gdLst/>
              <a:ahLst/>
              <a:cxnLst/>
              <a:rect l="l" t="t" r="r" b="b"/>
              <a:pathLst>
                <a:path w="35560" h="20320">
                  <a:moveTo>
                    <a:pt x="0" y="9907"/>
                  </a:moveTo>
                  <a:lnTo>
                    <a:pt x="0" y="4436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436"/>
                  </a:lnTo>
                  <a:lnTo>
                    <a:pt x="35052" y="9907"/>
                  </a:lnTo>
                  <a:lnTo>
                    <a:pt x="35052" y="15384"/>
                  </a:lnTo>
                  <a:lnTo>
                    <a:pt x="27178" y="19814"/>
                  </a:lnTo>
                  <a:lnTo>
                    <a:pt x="17526" y="19814"/>
                  </a:lnTo>
                  <a:lnTo>
                    <a:pt x="7874" y="19814"/>
                  </a:lnTo>
                  <a:lnTo>
                    <a:pt x="0" y="15384"/>
                  </a:lnTo>
                  <a:lnTo>
                    <a:pt x="0" y="99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983992" y="565099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30" h="21589">
                  <a:moveTo>
                    <a:pt x="28448" y="0"/>
                  </a:moveTo>
                  <a:lnTo>
                    <a:pt x="8128" y="0"/>
                  </a:lnTo>
                  <a:lnTo>
                    <a:pt x="0" y="4771"/>
                  </a:lnTo>
                  <a:lnTo>
                    <a:pt x="0" y="10665"/>
                  </a:lnTo>
                  <a:lnTo>
                    <a:pt x="0" y="16559"/>
                  </a:lnTo>
                  <a:lnTo>
                    <a:pt x="8128" y="21330"/>
                  </a:lnTo>
                  <a:lnTo>
                    <a:pt x="28448" y="21330"/>
                  </a:lnTo>
                  <a:lnTo>
                    <a:pt x="36576" y="16559"/>
                  </a:lnTo>
                  <a:lnTo>
                    <a:pt x="36576" y="4771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983992" y="565099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30" h="21589">
                  <a:moveTo>
                    <a:pt x="0" y="10665"/>
                  </a:moveTo>
                  <a:lnTo>
                    <a:pt x="0" y="4771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771"/>
                  </a:lnTo>
                  <a:lnTo>
                    <a:pt x="36576" y="10665"/>
                  </a:lnTo>
                  <a:lnTo>
                    <a:pt x="36576" y="16559"/>
                  </a:lnTo>
                  <a:lnTo>
                    <a:pt x="28448" y="21330"/>
                  </a:lnTo>
                  <a:lnTo>
                    <a:pt x="18288" y="21330"/>
                  </a:lnTo>
                  <a:lnTo>
                    <a:pt x="8128" y="21330"/>
                  </a:lnTo>
                  <a:lnTo>
                    <a:pt x="0" y="16559"/>
                  </a:lnTo>
                  <a:lnTo>
                    <a:pt x="0" y="106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96768" y="5718045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27178" y="0"/>
                  </a:moveTo>
                  <a:lnTo>
                    <a:pt x="7874" y="0"/>
                  </a:lnTo>
                  <a:lnTo>
                    <a:pt x="0" y="4777"/>
                  </a:lnTo>
                  <a:lnTo>
                    <a:pt x="0" y="10671"/>
                  </a:lnTo>
                  <a:lnTo>
                    <a:pt x="0" y="16564"/>
                  </a:lnTo>
                  <a:lnTo>
                    <a:pt x="7874" y="21337"/>
                  </a:lnTo>
                  <a:lnTo>
                    <a:pt x="27178" y="21337"/>
                  </a:lnTo>
                  <a:lnTo>
                    <a:pt x="35052" y="16564"/>
                  </a:lnTo>
                  <a:lnTo>
                    <a:pt x="35052" y="4777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096768" y="5718045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0" y="10671"/>
                  </a:moveTo>
                  <a:lnTo>
                    <a:pt x="0" y="4777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777"/>
                  </a:lnTo>
                  <a:lnTo>
                    <a:pt x="35052" y="10671"/>
                  </a:lnTo>
                  <a:lnTo>
                    <a:pt x="35052" y="16564"/>
                  </a:lnTo>
                  <a:lnTo>
                    <a:pt x="27178" y="21337"/>
                  </a:lnTo>
                  <a:lnTo>
                    <a:pt x="17526" y="21337"/>
                  </a:lnTo>
                  <a:lnTo>
                    <a:pt x="7874" y="21337"/>
                  </a:lnTo>
                  <a:lnTo>
                    <a:pt x="0" y="16564"/>
                  </a:lnTo>
                  <a:lnTo>
                    <a:pt x="0" y="1067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36748" y="5788154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30" h="20320">
                  <a:moveTo>
                    <a:pt x="28448" y="0"/>
                  </a:moveTo>
                  <a:lnTo>
                    <a:pt x="8128" y="0"/>
                  </a:lnTo>
                  <a:lnTo>
                    <a:pt x="0" y="4429"/>
                  </a:lnTo>
                  <a:lnTo>
                    <a:pt x="0" y="9900"/>
                  </a:lnTo>
                  <a:lnTo>
                    <a:pt x="0" y="15378"/>
                  </a:lnTo>
                  <a:lnTo>
                    <a:pt x="8128" y="19808"/>
                  </a:lnTo>
                  <a:lnTo>
                    <a:pt x="28448" y="19808"/>
                  </a:lnTo>
                  <a:lnTo>
                    <a:pt x="36576" y="15378"/>
                  </a:lnTo>
                  <a:lnTo>
                    <a:pt x="36576" y="4429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936748" y="5788154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30" h="20320">
                  <a:moveTo>
                    <a:pt x="0" y="9900"/>
                  </a:moveTo>
                  <a:lnTo>
                    <a:pt x="0" y="4429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429"/>
                  </a:lnTo>
                  <a:lnTo>
                    <a:pt x="36576" y="9900"/>
                  </a:lnTo>
                  <a:lnTo>
                    <a:pt x="36576" y="15378"/>
                  </a:lnTo>
                  <a:lnTo>
                    <a:pt x="28448" y="19808"/>
                  </a:lnTo>
                  <a:lnTo>
                    <a:pt x="18288" y="19808"/>
                  </a:lnTo>
                  <a:lnTo>
                    <a:pt x="8128" y="19808"/>
                  </a:lnTo>
                  <a:lnTo>
                    <a:pt x="0" y="15378"/>
                  </a:lnTo>
                  <a:lnTo>
                    <a:pt x="0" y="99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907792" y="5914642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27178" y="0"/>
                  </a:moveTo>
                  <a:lnTo>
                    <a:pt x="7874" y="0"/>
                  </a:lnTo>
                  <a:lnTo>
                    <a:pt x="0" y="4777"/>
                  </a:lnTo>
                  <a:lnTo>
                    <a:pt x="0" y="10671"/>
                  </a:lnTo>
                  <a:lnTo>
                    <a:pt x="0" y="16559"/>
                  </a:lnTo>
                  <a:lnTo>
                    <a:pt x="7874" y="21337"/>
                  </a:lnTo>
                  <a:lnTo>
                    <a:pt x="27178" y="21337"/>
                  </a:lnTo>
                  <a:lnTo>
                    <a:pt x="35052" y="16559"/>
                  </a:lnTo>
                  <a:lnTo>
                    <a:pt x="35052" y="4777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907792" y="5914642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0" y="10671"/>
                  </a:moveTo>
                  <a:lnTo>
                    <a:pt x="0" y="4777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777"/>
                  </a:lnTo>
                  <a:lnTo>
                    <a:pt x="35052" y="10671"/>
                  </a:lnTo>
                  <a:lnTo>
                    <a:pt x="35052" y="16559"/>
                  </a:lnTo>
                  <a:lnTo>
                    <a:pt x="27178" y="21337"/>
                  </a:lnTo>
                  <a:lnTo>
                    <a:pt x="17526" y="21337"/>
                  </a:lnTo>
                  <a:lnTo>
                    <a:pt x="7874" y="21337"/>
                  </a:lnTo>
                  <a:lnTo>
                    <a:pt x="0" y="16559"/>
                  </a:lnTo>
                  <a:lnTo>
                    <a:pt x="0" y="1067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04160" y="5765294"/>
              <a:ext cx="33655" cy="18415"/>
            </a:xfrm>
            <a:custGeom>
              <a:avLst/>
              <a:gdLst/>
              <a:ahLst/>
              <a:cxnLst/>
              <a:rect l="l" t="t" r="r" b="b"/>
              <a:pathLst>
                <a:path w="33655" h="18414">
                  <a:moveTo>
                    <a:pt x="26035" y="0"/>
                  </a:moveTo>
                  <a:lnTo>
                    <a:pt x="7493" y="0"/>
                  </a:lnTo>
                  <a:lnTo>
                    <a:pt x="0" y="4086"/>
                  </a:lnTo>
                  <a:lnTo>
                    <a:pt x="0" y="9142"/>
                  </a:lnTo>
                  <a:lnTo>
                    <a:pt x="0" y="14197"/>
                  </a:lnTo>
                  <a:lnTo>
                    <a:pt x="7493" y="18285"/>
                  </a:lnTo>
                  <a:lnTo>
                    <a:pt x="26035" y="18285"/>
                  </a:lnTo>
                  <a:lnTo>
                    <a:pt x="33528" y="14197"/>
                  </a:lnTo>
                  <a:lnTo>
                    <a:pt x="33528" y="4086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04160" y="5765294"/>
              <a:ext cx="33655" cy="18415"/>
            </a:xfrm>
            <a:custGeom>
              <a:avLst/>
              <a:gdLst/>
              <a:ahLst/>
              <a:cxnLst/>
              <a:rect l="l" t="t" r="r" b="b"/>
              <a:pathLst>
                <a:path w="33655" h="18414">
                  <a:moveTo>
                    <a:pt x="0" y="9142"/>
                  </a:moveTo>
                  <a:lnTo>
                    <a:pt x="0" y="4086"/>
                  </a:lnTo>
                  <a:lnTo>
                    <a:pt x="7493" y="0"/>
                  </a:lnTo>
                  <a:lnTo>
                    <a:pt x="16764" y="0"/>
                  </a:lnTo>
                  <a:lnTo>
                    <a:pt x="26035" y="0"/>
                  </a:lnTo>
                  <a:lnTo>
                    <a:pt x="33528" y="4086"/>
                  </a:lnTo>
                  <a:lnTo>
                    <a:pt x="33528" y="9142"/>
                  </a:lnTo>
                  <a:lnTo>
                    <a:pt x="33528" y="14197"/>
                  </a:lnTo>
                  <a:lnTo>
                    <a:pt x="26035" y="18285"/>
                  </a:lnTo>
                  <a:lnTo>
                    <a:pt x="16764" y="18285"/>
                  </a:lnTo>
                  <a:lnTo>
                    <a:pt x="7493" y="18285"/>
                  </a:lnTo>
                  <a:lnTo>
                    <a:pt x="0" y="14197"/>
                  </a:lnTo>
                  <a:lnTo>
                    <a:pt x="0" y="914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755392" y="596341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30" h="21589">
                  <a:moveTo>
                    <a:pt x="28448" y="0"/>
                  </a:moveTo>
                  <a:lnTo>
                    <a:pt x="8128" y="0"/>
                  </a:lnTo>
                  <a:lnTo>
                    <a:pt x="0" y="4771"/>
                  </a:lnTo>
                  <a:lnTo>
                    <a:pt x="0" y="10665"/>
                  </a:lnTo>
                  <a:lnTo>
                    <a:pt x="0" y="16559"/>
                  </a:lnTo>
                  <a:lnTo>
                    <a:pt x="8128" y="21330"/>
                  </a:lnTo>
                  <a:lnTo>
                    <a:pt x="28448" y="21330"/>
                  </a:lnTo>
                  <a:lnTo>
                    <a:pt x="36576" y="16559"/>
                  </a:lnTo>
                  <a:lnTo>
                    <a:pt x="36576" y="4771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55392" y="596341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30" h="21589">
                  <a:moveTo>
                    <a:pt x="0" y="10665"/>
                  </a:moveTo>
                  <a:lnTo>
                    <a:pt x="0" y="4771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771"/>
                  </a:lnTo>
                  <a:lnTo>
                    <a:pt x="36576" y="10665"/>
                  </a:lnTo>
                  <a:lnTo>
                    <a:pt x="36576" y="16559"/>
                  </a:lnTo>
                  <a:lnTo>
                    <a:pt x="28448" y="21330"/>
                  </a:lnTo>
                  <a:lnTo>
                    <a:pt x="18288" y="21330"/>
                  </a:lnTo>
                  <a:lnTo>
                    <a:pt x="8128" y="21330"/>
                  </a:lnTo>
                  <a:lnTo>
                    <a:pt x="0" y="16559"/>
                  </a:lnTo>
                  <a:lnTo>
                    <a:pt x="0" y="106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066288" y="5966459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30" h="20320">
                  <a:moveTo>
                    <a:pt x="28448" y="0"/>
                  </a:moveTo>
                  <a:lnTo>
                    <a:pt x="8128" y="0"/>
                  </a:lnTo>
                  <a:lnTo>
                    <a:pt x="0" y="4429"/>
                  </a:lnTo>
                  <a:lnTo>
                    <a:pt x="0" y="9907"/>
                  </a:lnTo>
                  <a:lnTo>
                    <a:pt x="0" y="15378"/>
                  </a:lnTo>
                  <a:lnTo>
                    <a:pt x="8128" y="19814"/>
                  </a:lnTo>
                  <a:lnTo>
                    <a:pt x="28448" y="19814"/>
                  </a:lnTo>
                  <a:lnTo>
                    <a:pt x="36576" y="15378"/>
                  </a:lnTo>
                  <a:lnTo>
                    <a:pt x="36576" y="4429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66288" y="5966459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30" h="20320">
                  <a:moveTo>
                    <a:pt x="0" y="9907"/>
                  </a:moveTo>
                  <a:lnTo>
                    <a:pt x="0" y="4429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429"/>
                  </a:lnTo>
                  <a:lnTo>
                    <a:pt x="36576" y="9907"/>
                  </a:lnTo>
                  <a:lnTo>
                    <a:pt x="36576" y="15378"/>
                  </a:lnTo>
                  <a:lnTo>
                    <a:pt x="28448" y="19814"/>
                  </a:lnTo>
                  <a:lnTo>
                    <a:pt x="18288" y="19814"/>
                  </a:lnTo>
                  <a:lnTo>
                    <a:pt x="8128" y="19814"/>
                  </a:lnTo>
                  <a:lnTo>
                    <a:pt x="0" y="15378"/>
                  </a:lnTo>
                  <a:lnTo>
                    <a:pt x="0" y="99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674366" y="5985267"/>
              <a:ext cx="149225" cy="32384"/>
            </a:xfrm>
            <a:custGeom>
              <a:avLst/>
              <a:gdLst/>
              <a:ahLst/>
              <a:cxnLst/>
              <a:rect l="l" t="t" r="r" b="b"/>
              <a:pathLst>
                <a:path w="149225" h="32385">
                  <a:moveTo>
                    <a:pt x="1651" y="0"/>
                  </a:moveTo>
                  <a:lnTo>
                    <a:pt x="0" y="19063"/>
                  </a:lnTo>
                  <a:lnTo>
                    <a:pt x="147193" y="31953"/>
                  </a:lnTo>
                  <a:lnTo>
                    <a:pt x="148971" y="12877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674366" y="5985267"/>
              <a:ext cx="149225" cy="32384"/>
            </a:xfrm>
            <a:custGeom>
              <a:avLst/>
              <a:gdLst/>
              <a:ahLst/>
              <a:cxnLst/>
              <a:rect l="l" t="t" r="r" b="b"/>
              <a:pathLst>
                <a:path w="149225" h="32385">
                  <a:moveTo>
                    <a:pt x="1651" y="0"/>
                  </a:moveTo>
                  <a:lnTo>
                    <a:pt x="148971" y="12877"/>
                  </a:lnTo>
                  <a:lnTo>
                    <a:pt x="147193" y="31953"/>
                  </a:lnTo>
                  <a:lnTo>
                    <a:pt x="0" y="19063"/>
                  </a:lnTo>
                  <a:lnTo>
                    <a:pt x="1651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65780" y="5990688"/>
              <a:ext cx="147955" cy="32384"/>
            </a:xfrm>
            <a:custGeom>
              <a:avLst/>
              <a:gdLst/>
              <a:ahLst/>
              <a:cxnLst/>
              <a:rect l="l" t="t" r="r" b="b"/>
              <a:pathLst>
                <a:path w="147955" h="32385">
                  <a:moveTo>
                    <a:pt x="146050" y="0"/>
                  </a:moveTo>
                  <a:lnTo>
                    <a:pt x="0" y="10214"/>
                  </a:lnTo>
                  <a:lnTo>
                    <a:pt x="1524" y="32033"/>
                  </a:lnTo>
                  <a:lnTo>
                    <a:pt x="147574" y="21823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065780" y="5990688"/>
              <a:ext cx="147955" cy="32384"/>
            </a:xfrm>
            <a:custGeom>
              <a:avLst/>
              <a:gdLst/>
              <a:ahLst/>
              <a:cxnLst/>
              <a:rect l="l" t="t" r="r" b="b"/>
              <a:pathLst>
                <a:path w="147955" h="32385">
                  <a:moveTo>
                    <a:pt x="0" y="10214"/>
                  </a:moveTo>
                  <a:lnTo>
                    <a:pt x="146050" y="0"/>
                  </a:lnTo>
                  <a:lnTo>
                    <a:pt x="147574" y="21823"/>
                  </a:lnTo>
                  <a:lnTo>
                    <a:pt x="1524" y="32033"/>
                  </a:lnTo>
                  <a:lnTo>
                    <a:pt x="0" y="1021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57297" y="5882081"/>
              <a:ext cx="346075" cy="86995"/>
            </a:xfrm>
            <a:custGeom>
              <a:avLst/>
              <a:gdLst/>
              <a:ahLst/>
              <a:cxnLst/>
              <a:rect l="l" t="t" r="r" b="b"/>
              <a:pathLst>
                <a:path w="346075" h="86995">
                  <a:moveTo>
                    <a:pt x="151892" y="50088"/>
                  </a:moveTo>
                  <a:lnTo>
                    <a:pt x="149326" y="48234"/>
                  </a:lnTo>
                  <a:lnTo>
                    <a:pt x="108077" y="18211"/>
                  </a:lnTo>
                  <a:lnTo>
                    <a:pt x="108077" y="45491"/>
                  </a:lnTo>
                  <a:lnTo>
                    <a:pt x="105029" y="48234"/>
                  </a:lnTo>
                  <a:lnTo>
                    <a:pt x="105321" y="47955"/>
                  </a:lnTo>
                  <a:lnTo>
                    <a:pt x="108077" y="45491"/>
                  </a:lnTo>
                  <a:lnTo>
                    <a:pt x="108077" y="18211"/>
                  </a:lnTo>
                  <a:lnTo>
                    <a:pt x="83058" y="0"/>
                  </a:lnTo>
                  <a:lnTo>
                    <a:pt x="98945" y="35318"/>
                  </a:lnTo>
                  <a:lnTo>
                    <a:pt x="97536" y="35267"/>
                  </a:lnTo>
                  <a:lnTo>
                    <a:pt x="56388" y="40817"/>
                  </a:lnTo>
                  <a:lnTo>
                    <a:pt x="21590" y="57073"/>
                  </a:lnTo>
                  <a:lnTo>
                    <a:pt x="0" y="78168"/>
                  </a:lnTo>
                  <a:lnTo>
                    <a:pt x="254" y="82181"/>
                  </a:lnTo>
                  <a:lnTo>
                    <a:pt x="5588" y="86741"/>
                  </a:lnTo>
                  <a:lnTo>
                    <a:pt x="9652" y="86398"/>
                  </a:lnTo>
                  <a:lnTo>
                    <a:pt x="11938" y="83731"/>
                  </a:lnTo>
                  <a:lnTo>
                    <a:pt x="17272" y="77355"/>
                  </a:lnTo>
                  <a:lnTo>
                    <a:pt x="23114" y="71932"/>
                  </a:lnTo>
                  <a:lnTo>
                    <a:pt x="60198" y="52908"/>
                  </a:lnTo>
                  <a:lnTo>
                    <a:pt x="95961" y="48031"/>
                  </a:lnTo>
                  <a:lnTo>
                    <a:pt x="70485" y="75171"/>
                  </a:lnTo>
                  <a:lnTo>
                    <a:pt x="151892" y="50088"/>
                  </a:lnTo>
                  <a:close/>
                </a:path>
                <a:path w="346075" h="86995">
                  <a:moveTo>
                    <a:pt x="303530" y="60020"/>
                  </a:moveTo>
                  <a:lnTo>
                    <a:pt x="303237" y="59918"/>
                  </a:lnTo>
                  <a:lnTo>
                    <a:pt x="303466" y="60020"/>
                  </a:lnTo>
                  <a:close/>
                </a:path>
                <a:path w="346075" h="86995">
                  <a:moveTo>
                    <a:pt x="345821" y="85432"/>
                  </a:moveTo>
                  <a:lnTo>
                    <a:pt x="334403" y="61341"/>
                  </a:lnTo>
                  <a:lnTo>
                    <a:pt x="309372" y="8458"/>
                  </a:lnTo>
                  <a:lnTo>
                    <a:pt x="306324" y="47485"/>
                  </a:lnTo>
                  <a:lnTo>
                    <a:pt x="306197" y="47447"/>
                  </a:lnTo>
                  <a:lnTo>
                    <a:pt x="306197" y="61341"/>
                  </a:lnTo>
                  <a:lnTo>
                    <a:pt x="303237" y="59918"/>
                  </a:lnTo>
                  <a:lnTo>
                    <a:pt x="303022" y="59804"/>
                  </a:lnTo>
                  <a:lnTo>
                    <a:pt x="303530" y="60020"/>
                  </a:lnTo>
                  <a:lnTo>
                    <a:pt x="306197" y="61341"/>
                  </a:lnTo>
                  <a:lnTo>
                    <a:pt x="306197" y="47447"/>
                  </a:lnTo>
                  <a:lnTo>
                    <a:pt x="297180" y="43992"/>
                  </a:lnTo>
                  <a:lnTo>
                    <a:pt x="285623" y="40640"/>
                  </a:lnTo>
                  <a:lnTo>
                    <a:pt x="273431" y="38074"/>
                  </a:lnTo>
                  <a:lnTo>
                    <a:pt x="260731" y="36410"/>
                  </a:lnTo>
                  <a:lnTo>
                    <a:pt x="247650" y="35648"/>
                  </a:lnTo>
                  <a:lnTo>
                    <a:pt x="234188" y="35674"/>
                  </a:lnTo>
                  <a:lnTo>
                    <a:pt x="192278" y="40970"/>
                  </a:lnTo>
                  <a:lnTo>
                    <a:pt x="162560" y="49504"/>
                  </a:lnTo>
                  <a:lnTo>
                    <a:pt x="159258" y="50749"/>
                  </a:lnTo>
                  <a:lnTo>
                    <a:pt x="157607" y="54444"/>
                  </a:lnTo>
                  <a:lnTo>
                    <a:pt x="160147" y="60972"/>
                  </a:lnTo>
                  <a:lnTo>
                    <a:pt x="163830" y="62611"/>
                  </a:lnTo>
                  <a:lnTo>
                    <a:pt x="168275" y="60871"/>
                  </a:lnTo>
                  <a:lnTo>
                    <a:pt x="181864" y="56629"/>
                  </a:lnTo>
                  <a:lnTo>
                    <a:pt x="195326" y="53314"/>
                  </a:lnTo>
                  <a:lnTo>
                    <a:pt x="208788" y="50812"/>
                  </a:lnTo>
                  <a:lnTo>
                    <a:pt x="221996" y="49161"/>
                  </a:lnTo>
                  <a:lnTo>
                    <a:pt x="234950" y="48348"/>
                  </a:lnTo>
                  <a:lnTo>
                    <a:pt x="247650" y="48348"/>
                  </a:lnTo>
                  <a:lnTo>
                    <a:pt x="293624" y="56197"/>
                  </a:lnTo>
                  <a:lnTo>
                    <a:pt x="296316" y="57238"/>
                  </a:lnTo>
                  <a:lnTo>
                    <a:pt x="262382" y="68440"/>
                  </a:lnTo>
                  <a:lnTo>
                    <a:pt x="345821" y="85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744470" y="5803494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744470" y="5958942"/>
            <a:ext cx="539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5" dirty="0">
                <a:latin typeface="Arial"/>
                <a:cs typeface="Arial"/>
              </a:rPr>
              <a:t>-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729483" y="5993889"/>
            <a:ext cx="404495" cy="281940"/>
            <a:chOff x="2729483" y="5993889"/>
            <a:chExt cx="404495" cy="281940"/>
          </a:xfrm>
        </p:grpSpPr>
        <p:sp>
          <p:nvSpPr>
            <p:cNvPr id="74" name="object 74"/>
            <p:cNvSpPr/>
            <p:nvPr/>
          </p:nvSpPr>
          <p:spPr>
            <a:xfrm>
              <a:off x="2735579" y="5999985"/>
              <a:ext cx="391795" cy="160655"/>
            </a:xfrm>
            <a:custGeom>
              <a:avLst/>
              <a:gdLst/>
              <a:ahLst/>
              <a:cxnLst/>
              <a:rect l="l" t="t" r="r" b="b"/>
              <a:pathLst>
                <a:path w="391794" h="160654">
                  <a:moveTo>
                    <a:pt x="0" y="0"/>
                  </a:moveTo>
                  <a:lnTo>
                    <a:pt x="0" y="160174"/>
                  </a:lnTo>
                  <a:lnTo>
                    <a:pt x="183007" y="160174"/>
                  </a:lnTo>
                </a:path>
                <a:path w="391794" h="160654">
                  <a:moveTo>
                    <a:pt x="391795" y="21337"/>
                  </a:moveTo>
                  <a:lnTo>
                    <a:pt x="391795" y="160174"/>
                  </a:lnTo>
                  <a:lnTo>
                    <a:pt x="243840" y="16017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921507" y="6097522"/>
              <a:ext cx="52069" cy="178435"/>
            </a:xfrm>
            <a:custGeom>
              <a:avLst/>
              <a:gdLst/>
              <a:ahLst/>
              <a:cxnLst/>
              <a:rect l="l" t="t" r="r" b="b"/>
              <a:pathLst>
                <a:path w="52069" h="178435">
                  <a:moveTo>
                    <a:pt x="0" y="18291"/>
                  </a:moveTo>
                  <a:lnTo>
                    <a:pt x="0" y="144780"/>
                  </a:lnTo>
                </a:path>
                <a:path w="52069" h="178435">
                  <a:moveTo>
                    <a:pt x="51816" y="0"/>
                  </a:moveTo>
                  <a:lnTo>
                    <a:pt x="51816" y="17831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3693541" y="5510529"/>
            <a:ext cx="558800" cy="518795"/>
            <a:chOff x="3693541" y="5510529"/>
            <a:chExt cx="558800" cy="518795"/>
          </a:xfrm>
        </p:grpSpPr>
        <p:sp>
          <p:nvSpPr>
            <p:cNvPr id="77" name="object 77"/>
            <p:cNvSpPr/>
            <p:nvPr/>
          </p:nvSpPr>
          <p:spPr>
            <a:xfrm>
              <a:off x="3703320" y="5567174"/>
              <a:ext cx="541020" cy="396240"/>
            </a:xfrm>
            <a:custGeom>
              <a:avLst/>
              <a:gdLst/>
              <a:ahLst/>
              <a:cxnLst/>
              <a:rect l="l" t="t" r="r" b="b"/>
              <a:pathLst>
                <a:path w="541020" h="396239">
                  <a:moveTo>
                    <a:pt x="541020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541020" y="396240"/>
                  </a:lnTo>
                  <a:lnTo>
                    <a:pt x="54102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703320" y="5567174"/>
              <a:ext cx="541020" cy="396240"/>
            </a:xfrm>
            <a:custGeom>
              <a:avLst/>
              <a:gdLst/>
              <a:ahLst/>
              <a:cxnLst/>
              <a:rect l="l" t="t" r="r" b="b"/>
              <a:pathLst>
                <a:path w="541020" h="396239">
                  <a:moveTo>
                    <a:pt x="0" y="396240"/>
                  </a:moveTo>
                  <a:lnTo>
                    <a:pt x="541020" y="396240"/>
                  </a:lnTo>
                  <a:lnTo>
                    <a:pt x="541020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703320" y="5516879"/>
              <a:ext cx="541020" cy="90170"/>
            </a:xfrm>
            <a:custGeom>
              <a:avLst/>
              <a:gdLst/>
              <a:ahLst/>
              <a:cxnLst/>
              <a:rect l="l" t="t" r="r" b="b"/>
              <a:pathLst>
                <a:path w="541020" h="90170">
                  <a:moveTo>
                    <a:pt x="270510" y="0"/>
                  </a:moveTo>
                  <a:lnTo>
                    <a:pt x="198613" y="1601"/>
                  </a:lnTo>
                  <a:lnTo>
                    <a:pt x="133999" y="6124"/>
                  </a:lnTo>
                  <a:lnTo>
                    <a:pt x="79248" y="13144"/>
                  </a:lnTo>
                  <a:lnTo>
                    <a:pt x="36942" y="22239"/>
                  </a:lnTo>
                  <a:lnTo>
                    <a:pt x="0" y="44958"/>
                  </a:lnTo>
                  <a:lnTo>
                    <a:pt x="9666" y="56931"/>
                  </a:lnTo>
                  <a:lnTo>
                    <a:pt x="79248" y="76772"/>
                  </a:lnTo>
                  <a:lnTo>
                    <a:pt x="133999" y="83792"/>
                  </a:lnTo>
                  <a:lnTo>
                    <a:pt x="198613" y="88315"/>
                  </a:lnTo>
                  <a:lnTo>
                    <a:pt x="270510" y="89917"/>
                  </a:lnTo>
                  <a:lnTo>
                    <a:pt x="342406" y="88315"/>
                  </a:lnTo>
                  <a:lnTo>
                    <a:pt x="407020" y="83792"/>
                  </a:lnTo>
                  <a:lnTo>
                    <a:pt x="461772" y="76772"/>
                  </a:lnTo>
                  <a:lnTo>
                    <a:pt x="504077" y="67677"/>
                  </a:lnTo>
                  <a:lnTo>
                    <a:pt x="541020" y="44958"/>
                  </a:lnTo>
                  <a:lnTo>
                    <a:pt x="531353" y="32984"/>
                  </a:lnTo>
                  <a:lnTo>
                    <a:pt x="461772" y="13144"/>
                  </a:lnTo>
                  <a:lnTo>
                    <a:pt x="407020" y="6124"/>
                  </a:lnTo>
                  <a:lnTo>
                    <a:pt x="342406" y="1601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703320" y="5516879"/>
              <a:ext cx="541020" cy="90170"/>
            </a:xfrm>
            <a:custGeom>
              <a:avLst/>
              <a:gdLst/>
              <a:ahLst/>
              <a:cxnLst/>
              <a:rect l="l" t="t" r="r" b="b"/>
              <a:pathLst>
                <a:path w="541020" h="90170">
                  <a:moveTo>
                    <a:pt x="0" y="44958"/>
                  </a:moveTo>
                  <a:lnTo>
                    <a:pt x="36942" y="22239"/>
                  </a:lnTo>
                  <a:lnTo>
                    <a:pt x="79248" y="13144"/>
                  </a:lnTo>
                  <a:lnTo>
                    <a:pt x="133999" y="6124"/>
                  </a:lnTo>
                  <a:lnTo>
                    <a:pt x="198613" y="1601"/>
                  </a:lnTo>
                  <a:lnTo>
                    <a:pt x="270510" y="0"/>
                  </a:lnTo>
                  <a:lnTo>
                    <a:pt x="342406" y="1601"/>
                  </a:lnTo>
                  <a:lnTo>
                    <a:pt x="407020" y="6124"/>
                  </a:lnTo>
                  <a:lnTo>
                    <a:pt x="461772" y="13144"/>
                  </a:lnTo>
                  <a:lnTo>
                    <a:pt x="504077" y="22239"/>
                  </a:lnTo>
                  <a:lnTo>
                    <a:pt x="541020" y="44958"/>
                  </a:lnTo>
                  <a:lnTo>
                    <a:pt x="531353" y="56931"/>
                  </a:lnTo>
                  <a:lnTo>
                    <a:pt x="461772" y="76772"/>
                  </a:lnTo>
                  <a:lnTo>
                    <a:pt x="407020" y="83792"/>
                  </a:lnTo>
                  <a:lnTo>
                    <a:pt x="342406" y="88315"/>
                  </a:lnTo>
                  <a:lnTo>
                    <a:pt x="270510" y="89917"/>
                  </a:lnTo>
                  <a:lnTo>
                    <a:pt x="198613" y="88315"/>
                  </a:lnTo>
                  <a:lnTo>
                    <a:pt x="133999" y="83792"/>
                  </a:lnTo>
                  <a:lnTo>
                    <a:pt x="79248" y="76772"/>
                  </a:lnTo>
                  <a:lnTo>
                    <a:pt x="36942" y="67677"/>
                  </a:lnTo>
                  <a:lnTo>
                    <a:pt x="0" y="4495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703320" y="5922262"/>
              <a:ext cx="542925" cy="70485"/>
            </a:xfrm>
            <a:custGeom>
              <a:avLst/>
              <a:gdLst/>
              <a:ahLst/>
              <a:cxnLst/>
              <a:rect l="l" t="t" r="r" b="b"/>
              <a:pathLst>
                <a:path w="542925" h="70485">
                  <a:moveTo>
                    <a:pt x="271272" y="0"/>
                  </a:moveTo>
                  <a:lnTo>
                    <a:pt x="199143" y="1252"/>
                  </a:lnTo>
                  <a:lnTo>
                    <a:pt x="134337" y="4786"/>
                  </a:lnTo>
                  <a:lnTo>
                    <a:pt x="79438" y="10268"/>
                  </a:lnTo>
                  <a:lnTo>
                    <a:pt x="37027" y="17363"/>
                  </a:lnTo>
                  <a:lnTo>
                    <a:pt x="0" y="35054"/>
                  </a:lnTo>
                  <a:lnTo>
                    <a:pt x="9687" y="44370"/>
                  </a:lnTo>
                  <a:lnTo>
                    <a:pt x="79438" y="59835"/>
                  </a:lnTo>
                  <a:lnTo>
                    <a:pt x="134337" y="65316"/>
                  </a:lnTo>
                  <a:lnTo>
                    <a:pt x="199143" y="68850"/>
                  </a:lnTo>
                  <a:lnTo>
                    <a:pt x="271272" y="70102"/>
                  </a:lnTo>
                  <a:lnTo>
                    <a:pt x="343400" y="68850"/>
                  </a:lnTo>
                  <a:lnTo>
                    <a:pt x="408206" y="65316"/>
                  </a:lnTo>
                  <a:lnTo>
                    <a:pt x="463105" y="59835"/>
                  </a:lnTo>
                  <a:lnTo>
                    <a:pt x="505516" y="52742"/>
                  </a:lnTo>
                  <a:lnTo>
                    <a:pt x="542544" y="35054"/>
                  </a:lnTo>
                  <a:lnTo>
                    <a:pt x="532856" y="25736"/>
                  </a:lnTo>
                  <a:lnTo>
                    <a:pt x="463105" y="10268"/>
                  </a:lnTo>
                  <a:lnTo>
                    <a:pt x="408206" y="4786"/>
                  </a:lnTo>
                  <a:lnTo>
                    <a:pt x="343400" y="1252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703320" y="5922262"/>
              <a:ext cx="542925" cy="70485"/>
            </a:xfrm>
            <a:custGeom>
              <a:avLst/>
              <a:gdLst/>
              <a:ahLst/>
              <a:cxnLst/>
              <a:rect l="l" t="t" r="r" b="b"/>
              <a:pathLst>
                <a:path w="542925" h="70485">
                  <a:moveTo>
                    <a:pt x="0" y="35054"/>
                  </a:moveTo>
                  <a:lnTo>
                    <a:pt x="37027" y="17363"/>
                  </a:lnTo>
                  <a:lnTo>
                    <a:pt x="79438" y="10268"/>
                  </a:lnTo>
                  <a:lnTo>
                    <a:pt x="134337" y="4786"/>
                  </a:lnTo>
                  <a:lnTo>
                    <a:pt x="199143" y="1252"/>
                  </a:lnTo>
                  <a:lnTo>
                    <a:pt x="271272" y="0"/>
                  </a:lnTo>
                  <a:lnTo>
                    <a:pt x="343400" y="1252"/>
                  </a:lnTo>
                  <a:lnTo>
                    <a:pt x="408206" y="4786"/>
                  </a:lnTo>
                  <a:lnTo>
                    <a:pt x="463105" y="10268"/>
                  </a:lnTo>
                  <a:lnTo>
                    <a:pt x="505516" y="17363"/>
                  </a:lnTo>
                  <a:lnTo>
                    <a:pt x="542544" y="35054"/>
                  </a:lnTo>
                  <a:lnTo>
                    <a:pt x="532856" y="44370"/>
                  </a:lnTo>
                  <a:lnTo>
                    <a:pt x="463105" y="59835"/>
                  </a:lnTo>
                  <a:lnTo>
                    <a:pt x="408206" y="65316"/>
                  </a:lnTo>
                  <a:lnTo>
                    <a:pt x="343400" y="68850"/>
                  </a:lnTo>
                  <a:lnTo>
                    <a:pt x="271272" y="70102"/>
                  </a:lnTo>
                  <a:lnTo>
                    <a:pt x="199143" y="68850"/>
                  </a:lnTo>
                  <a:lnTo>
                    <a:pt x="134337" y="65316"/>
                  </a:lnTo>
                  <a:lnTo>
                    <a:pt x="79438" y="59835"/>
                  </a:lnTo>
                  <a:lnTo>
                    <a:pt x="37027" y="52742"/>
                  </a:lnTo>
                  <a:lnTo>
                    <a:pt x="0" y="3505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707892" y="5894834"/>
              <a:ext cx="538480" cy="70485"/>
            </a:xfrm>
            <a:custGeom>
              <a:avLst/>
              <a:gdLst/>
              <a:ahLst/>
              <a:cxnLst/>
              <a:rect l="l" t="t" r="r" b="b"/>
              <a:pathLst>
                <a:path w="538479" h="70485">
                  <a:moveTo>
                    <a:pt x="537969" y="0"/>
                  </a:moveTo>
                  <a:lnTo>
                    <a:pt x="0" y="0"/>
                  </a:lnTo>
                  <a:lnTo>
                    <a:pt x="0" y="70102"/>
                  </a:lnTo>
                  <a:lnTo>
                    <a:pt x="537969" y="70102"/>
                  </a:lnTo>
                  <a:lnTo>
                    <a:pt x="53796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770376" y="5687565"/>
              <a:ext cx="35560" cy="20320"/>
            </a:xfrm>
            <a:custGeom>
              <a:avLst/>
              <a:gdLst/>
              <a:ahLst/>
              <a:cxnLst/>
              <a:rect l="l" t="t" r="r" b="b"/>
              <a:pathLst>
                <a:path w="35560" h="20320">
                  <a:moveTo>
                    <a:pt x="27178" y="0"/>
                  </a:moveTo>
                  <a:lnTo>
                    <a:pt x="7874" y="0"/>
                  </a:lnTo>
                  <a:lnTo>
                    <a:pt x="0" y="4436"/>
                  </a:lnTo>
                  <a:lnTo>
                    <a:pt x="0" y="9907"/>
                  </a:lnTo>
                  <a:lnTo>
                    <a:pt x="0" y="15384"/>
                  </a:lnTo>
                  <a:lnTo>
                    <a:pt x="7874" y="19814"/>
                  </a:lnTo>
                  <a:lnTo>
                    <a:pt x="27178" y="19814"/>
                  </a:lnTo>
                  <a:lnTo>
                    <a:pt x="35052" y="15384"/>
                  </a:lnTo>
                  <a:lnTo>
                    <a:pt x="35052" y="4436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770376" y="5687565"/>
              <a:ext cx="35560" cy="20320"/>
            </a:xfrm>
            <a:custGeom>
              <a:avLst/>
              <a:gdLst/>
              <a:ahLst/>
              <a:cxnLst/>
              <a:rect l="l" t="t" r="r" b="b"/>
              <a:pathLst>
                <a:path w="35560" h="20320">
                  <a:moveTo>
                    <a:pt x="0" y="9907"/>
                  </a:moveTo>
                  <a:lnTo>
                    <a:pt x="0" y="4436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436"/>
                  </a:lnTo>
                  <a:lnTo>
                    <a:pt x="35052" y="9907"/>
                  </a:lnTo>
                  <a:lnTo>
                    <a:pt x="35052" y="15384"/>
                  </a:lnTo>
                  <a:lnTo>
                    <a:pt x="27178" y="19814"/>
                  </a:lnTo>
                  <a:lnTo>
                    <a:pt x="17526" y="19814"/>
                  </a:lnTo>
                  <a:lnTo>
                    <a:pt x="7874" y="19814"/>
                  </a:lnTo>
                  <a:lnTo>
                    <a:pt x="0" y="15384"/>
                  </a:lnTo>
                  <a:lnTo>
                    <a:pt x="0" y="99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009644" y="565099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29" h="21589">
                  <a:moveTo>
                    <a:pt x="28448" y="0"/>
                  </a:moveTo>
                  <a:lnTo>
                    <a:pt x="8128" y="0"/>
                  </a:lnTo>
                  <a:lnTo>
                    <a:pt x="0" y="4771"/>
                  </a:lnTo>
                  <a:lnTo>
                    <a:pt x="0" y="10665"/>
                  </a:lnTo>
                  <a:lnTo>
                    <a:pt x="0" y="16559"/>
                  </a:lnTo>
                  <a:lnTo>
                    <a:pt x="8128" y="21330"/>
                  </a:lnTo>
                  <a:lnTo>
                    <a:pt x="28448" y="21330"/>
                  </a:lnTo>
                  <a:lnTo>
                    <a:pt x="36576" y="16559"/>
                  </a:lnTo>
                  <a:lnTo>
                    <a:pt x="36576" y="4771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009644" y="565099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29" h="21589">
                  <a:moveTo>
                    <a:pt x="0" y="10665"/>
                  </a:moveTo>
                  <a:lnTo>
                    <a:pt x="0" y="4771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771"/>
                  </a:lnTo>
                  <a:lnTo>
                    <a:pt x="36576" y="10665"/>
                  </a:lnTo>
                  <a:lnTo>
                    <a:pt x="36576" y="16559"/>
                  </a:lnTo>
                  <a:lnTo>
                    <a:pt x="28448" y="21330"/>
                  </a:lnTo>
                  <a:lnTo>
                    <a:pt x="18288" y="21330"/>
                  </a:lnTo>
                  <a:lnTo>
                    <a:pt x="8128" y="21330"/>
                  </a:lnTo>
                  <a:lnTo>
                    <a:pt x="0" y="16559"/>
                  </a:lnTo>
                  <a:lnTo>
                    <a:pt x="0" y="106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122420" y="5718045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27178" y="0"/>
                  </a:moveTo>
                  <a:lnTo>
                    <a:pt x="7874" y="0"/>
                  </a:lnTo>
                  <a:lnTo>
                    <a:pt x="0" y="4777"/>
                  </a:lnTo>
                  <a:lnTo>
                    <a:pt x="0" y="10671"/>
                  </a:lnTo>
                  <a:lnTo>
                    <a:pt x="0" y="16564"/>
                  </a:lnTo>
                  <a:lnTo>
                    <a:pt x="7874" y="21337"/>
                  </a:lnTo>
                  <a:lnTo>
                    <a:pt x="27178" y="21337"/>
                  </a:lnTo>
                  <a:lnTo>
                    <a:pt x="35052" y="16564"/>
                  </a:lnTo>
                  <a:lnTo>
                    <a:pt x="35052" y="4777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122420" y="5718045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0" y="10671"/>
                  </a:moveTo>
                  <a:lnTo>
                    <a:pt x="0" y="4777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777"/>
                  </a:lnTo>
                  <a:lnTo>
                    <a:pt x="35052" y="10671"/>
                  </a:lnTo>
                  <a:lnTo>
                    <a:pt x="35052" y="16564"/>
                  </a:lnTo>
                  <a:lnTo>
                    <a:pt x="27178" y="21337"/>
                  </a:lnTo>
                  <a:lnTo>
                    <a:pt x="17526" y="21337"/>
                  </a:lnTo>
                  <a:lnTo>
                    <a:pt x="7874" y="21337"/>
                  </a:lnTo>
                  <a:lnTo>
                    <a:pt x="0" y="16564"/>
                  </a:lnTo>
                  <a:lnTo>
                    <a:pt x="0" y="1067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962400" y="5788154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28448" y="0"/>
                  </a:moveTo>
                  <a:lnTo>
                    <a:pt x="8128" y="0"/>
                  </a:lnTo>
                  <a:lnTo>
                    <a:pt x="0" y="4429"/>
                  </a:lnTo>
                  <a:lnTo>
                    <a:pt x="0" y="9900"/>
                  </a:lnTo>
                  <a:lnTo>
                    <a:pt x="0" y="15378"/>
                  </a:lnTo>
                  <a:lnTo>
                    <a:pt x="8128" y="19808"/>
                  </a:lnTo>
                  <a:lnTo>
                    <a:pt x="28448" y="19808"/>
                  </a:lnTo>
                  <a:lnTo>
                    <a:pt x="36576" y="15378"/>
                  </a:lnTo>
                  <a:lnTo>
                    <a:pt x="36576" y="4429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962400" y="5788154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0" y="9900"/>
                  </a:moveTo>
                  <a:lnTo>
                    <a:pt x="0" y="4429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429"/>
                  </a:lnTo>
                  <a:lnTo>
                    <a:pt x="36576" y="9900"/>
                  </a:lnTo>
                  <a:lnTo>
                    <a:pt x="36576" y="15378"/>
                  </a:lnTo>
                  <a:lnTo>
                    <a:pt x="28448" y="19808"/>
                  </a:lnTo>
                  <a:lnTo>
                    <a:pt x="18288" y="19808"/>
                  </a:lnTo>
                  <a:lnTo>
                    <a:pt x="8128" y="19808"/>
                  </a:lnTo>
                  <a:lnTo>
                    <a:pt x="0" y="15378"/>
                  </a:lnTo>
                  <a:lnTo>
                    <a:pt x="0" y="99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933444" y="5914642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27178" y="0"/>
                  </a:moveTo>
                  <a:lnTo>
                    <a:pt x="7874" y="0"/>
                  </a:lnTo>
                  <a:lnTo>
                    <a:pt x="0" y="4777"/>
                  </a:lnTo>
                  <a:lnTo>
                    <a:pt x="0" y="10671"/>
                  </a:lnTo>
                  <a:lnTo>
                    <a:pt x="0" y="16559"/>
                  </a:lnTo>
                  <a:lnTo>
                    <a:pt x="7874" y="21337"/>
                  </a:lnTo>
                  <a:lnTo>
                    <a:pt x="27178" y="21337"/>
                  </a:lnTo>
                  <a:lnTo>
                    <a:pt x="35052" y="16559"/>
                  </a:lnTo>
                  <a:lnTo>
                    <a:pt x="35052" y="4777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933444" y="5914642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0" y="10671"/>
                  </a:moveTo>
                  <a:lnTo>
                    <a:pt x="0" y="4777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777"/>
                  </a:lnTo>
                  <a:lnTo>
                    <a:pt x="35052" y="10671"/>
                  </a:lnTo>
                  <a:lnTo>
                    <a:pt x="35052" y="16559"/>
                  </a:lnTo>
                  <a:lnTo>
                    <a:pt x="27178" y="21337"/>
                  </a:lnTo>
                  <a:lnTo>
                    <a:pt x="17526" y="21337"/>
                  </a:lnTo>
                  <a:lnTo>
                    <a:pt x="7874" y="21337"/>
                  </a:lnTo>
                  <a:lnTo>
                    <a:pt x="0" y="16559"/>
                  </a:lnTo>
                  <a:lnTo>
                    <a:pt x="0" y="1067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829812" y="5765294"/>
              <a:ext cx="33655" cy="18415"/>
            </a:xfrm>
            <a:custGeom>
              <a:avLst/>
              <a:gdLst/>
              <a:ahLst/>
              <a:cxnLst/>
              <a:rect l="l" t="t" r="r" b="b"/>
              <a:pathLst>
                <a:path w="33654" h="18414">
                  <a:moveTo>
                    <a:pt x="26035" y="0"/>
                  </a:moveTo>
                  <a:lnTo>
                    <a:pt x="7493" y="0"/>
                  </a:lnTo>
                  <a:lnTo>
                    <a:pt x="0" y="4086"/>
                  </a:lnTo>
                  <a:lnTo>
                    <a:pt x="0" y="9142"/>
                  </a:lnTo>
                  <a:lnTo>
                    <a:pt x="0" y="14197"/>
                  </a:lnTo>
                  <a:lnTo>
                    <a:pt x="7493" y="18285"/>
                  </a:lnTo>
                  <a:lnTo>
                    <a:pt x="26035" y="18285"/>
                  </a:lnTo>
                  <a:lnTo>
                    <a:pt x="33528" y="14197"/>
                  </a:lnTo>
                  <a:lnTo>
                    <a:pt x="33528" y="4086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829812" y="5765294"/>
              <a:ext cx="33655" cy="18415"/>
            </a:xfrm>
            <a:custGeom>
              <a:avLst/>
              <a:gdLst/>
              <a:ahLst/>
              <a:cxnLst/>
              <a:rect l="l" t="t" r="r" b="b"/>
              <a:pathLst>
                <a:path w="33654" h="18414">
                  <a:moveTo>
                    <a:pt x="0" y="9142"/>
                  </a:moveTo>
                  <a:lnTo>
                    <a:pt x="0" y="4086"/>
                  </a:lnTo>
                  <a:lnTo>
                    <a:pt x="7493" y="0"/>
                  </a:lnTo>
                  <a:lnTo>
                    <a:pt x="16764" y="0"/>
                  </a:lnTo>
                  <a:lnTo>
                    <a:pt x="26035" y="0"/>
                  </a:lnTo>
                  <a:lnTo>
                    <a:pt x="33528" y="4086"/>
                  </a:lnTo>
                  <a:lnTo>
                    <a:pt x="33528" y="9142"/>
                  </a:lnTo>
                  <a:lnTo>
                    <a:pt x="33528" y="14197"/>
                  </a:lnTo>
                  <a:lnTo>
                    <a:pt x="26035" y="18285"/>
                  </a:lnTo>
                  <a:lnTo>
                    <a:pt x="16764" y="18285"/>
                  </a:lnTo>
                  <a:lnTo>
                    <a:pt x="7493" y="18285"/>
                  </a:lnTo>
                  <a:lnTo>
                    <a:pt x="0" y="14197"/>
                  </a:lnTo>
                  <a:lnTo>
                    <a:pt x="0" y="914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781044" y="5963414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27178" y="0"/>
                  </a:moveTo>
                  <a:lnTo>
                    <a:pt x="7874" y="0"/>
                  </a:lnTo>
                  <a:lnTo>
                    <a:pt x="0" y="4771"/>
                  </a:lnTo>
                  <a:lnTo>
                    <a:pt x="0" y="10665"/>
                  </a:lnTo>
                  <a:lnTo>
                    <a:pt x="0" y="16559"/>
                  </a:lnTo>
                  <a:lnTo>
                    <a:pt x="7874" y="21330"/>
                  </a:lnTo>
                  <a:lnTo>
                    <a:pt x="27178" y="21330"/>
                  </a:lnTo>
                  <a:lnTo>
                    <a:pt x="35052" y="16559"/>
                  </a:lnTo>
                  <a:lnTo>
                    <a:pt x="35052" y="4771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781044" y="5963414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0" y="10665"/>
                  </a:moveTo>
                  <a:lnTo>
                    <a:pt x="0" y="4771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771"/>
                  </a:lnTo>
                  <a:lnTo>
                    <a:pt x="35052" y="10665"/>
                  </a:lnTo>
                  <a:lnTo>
                    <a:pt x="35052" y="16559"/>
                  </a:lnTo>
                  <a:lnTo>
                    <a:pt x="27178" y="21330"/>
                  </a:lnTo>
                  <a:lnTo>
                    <a:pt x="17526" y="21330"/>
                  </a:lnTo>
                  <a:lnTo>
                    <a:pt x="7874" y="21330"/>
                  </a:lnTo>
                  <a:lnTo>
                    <a:pt x="0" y="16559"/>
                  </a:lnTo>
                  <a:lnTo>
                    <a:pt x="0" y="106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091940" y="5966459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28448" y="0"/>
                  </a:moveTo>
                  <a:lnTo>
                    <a:pt x="8128" y="0"/>
                  </a:lnTo>
                  <a:lnTo>
                    <a:pt x="0" y="4429"/>
                  </a:lnTo>
                  <a:lnTo>
                    <a:pt x="0" y="9907"/>
                  </a:lnTo>
                  <a:lnTo>
                    <a:pt x="0" y="15378"/>
                  </a:lnTo>
                  <a:lnTo>
                    <a:pt x="8128" y="19814"/>
                  </a:lnTo>
                  <a:lnTo>
                    <a:pt x="28448" y="19814"/>
                  </a:lnTo>
                  <a:lnTo>
                    <a:pt x="36576" y="15378"/>
                  </a:lnTo>
                  <a:lnTo>
                    <a:pt x="36576" y="4429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091940" y="5966459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0" y="9907"/>
                  </a:moveTo>
                  <a:lnTo>
                    <a:pt x="0" y="4429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429"/>
                  </a:lnTo>
                  <a:lnTo>
                    <a:pt x="36576" y="9907"/>
                  </a:lnTo>
                  <a:lnTo>
                    <a:pt x="36576" y="15378"/>
                  </a:lnTo>
                  <a:lnTo>
                    <a:pt x="28448" y="19814"/>
                  </a:lnTo>
                  <a:lnTo>
                    <a:pt x="18288" y="19814"/>
                  </a:lnTo>
                  <a:lnTo>
                    <a:pt x="8128" y="19814"/>
                  </a:lnTo>
                  <a:lnTo>
                    <a:pt x="0" y="15378"/>
                  </a:lnTo>
                  <a:lnTo>
                    <a:pt x="0" y="99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699891" y="5985267"/>
              <a:ext cx="149225" cy="32384"/>
            </a:xfrm>
            <a:custGeom>
              <a:avLst/>
              <a:gdLst/>
              <a:ahLst/>
              <a:cxnLst/>
              <a:rect l="l" t="t" r="r" b="b"/>
              <a:pathLst>
                <a:path w="149225" h="32385">
                  <a:moveTo>
                    <a:pt x="1651" y="0"/>
                  </a:moveTo>
                  <a:lnTo>
                    <a:pt x="0" y="19063"/>
                  </a:lnTo>
                  <a:lnTo>
                    <a:pt x="147193" y="31953"/>
                  </a:lnTo>
                  <a:lnTo>
                    <a:pt x="148971" y="12877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99891" y="5985267"/>
              <a:ext cx="149225" cy="32384"/>
            </a:xfrm>
            <a:custGeom>
              <a:avLst/>
              <a:gdLst/>
              <a:ahLst/>
              <a:cxnLst/>
              <a:rect l="l" t="t" r="r" b="b"/>
              <a:pathLst>
                <a:path w="149225" h="32385">
                  <a:moveTo>
                    <a:pt x="1651" y="0"/>
                  </a:moveTo>
                  <a:lnTo>
                    <a:pt x="148971" y="12877"/>
                  </a:lnTo>
                  <a:lnTo>
                    <a:pt x="147193" y="31953"/>
                  </a:lnTo>
                  <a:lnTo>
                    <a:pt x="0" y="19063"/>
                  </a:lnTo>
                  <a:lnTo>
                    <a:pt x="1651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091305" y="5990688"/>
              <a:ext cx="147955" cy="32384"/>
            </a:xfrm>
            <a:custGeom>
              <a:avLst/>
              <a:gdLst/>
              <a:ahLst/>
              <a:cxnLst/>
              <a:rect l="l" t="t" r="r" b="b"/>
              <a:pathLst>
                <a:path w="147954" h="32385">
                  <a:moveTo>
                    <a:pt x="146050" y="0"/>
                  </a:moveTo>
                  <a:lnTo>
                    <a:pt x="0" y="10214"/>
                  </a:lnTo>
                  <a:lnTo>
                    <a:pt x="1524" y="32033"/>
                  </a:lnTo>
                  <a:lnTo>
                    <a:pt x="147574" y="21823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091305" y="5990688"/>
              <a:ext cx="147955" cy="32384"/>
            </a:xfrm>
            <a:custGeom>
              <a:avLst/>
              <a:gdLst/>
              <a:ahLst/>
              <a:cxnLst/>
              <a:rect l="l" t="t" r="r" b="b"/>
              <a:pathLst>
                <a:path w="147954" h="32385">
                  <a:moveTo>
                    <a:pt x="0" y="10214"/>
                  </a:moveTo>
                  <a:lnTo>
                    <a:pt x="146050" y="0"/>
                  </a:lnTo>
                  <a:lnTo>
                    <a:pt x="147574" y="21823"/>
                  </a:lnTo>
                  <a:lnTo>
                    <a:pt x="1524" y="32033"/>
                  </a:lnTo>
                  <a:lnTo>
                    <a:pt x="0" y="1021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782822" y="5882081"/>
              <a:ext cx="346075" cy="86995"/>
            </a:xfrm>
            <a:custGeom>
              <a:avLst/>
              <a:gdLst/>
              <a:ahLst/>
              <a:cxnLst/>
              <a:rect l="l" t="t" r="r" b="b"/>
              <a:pathLst>
                <a:path w="346075" h="86995">
                  <a:moveTo>
                    <a:pt x="151892" y="50088"/>
                  </a:moveTo>
                  <a:lnTo>
                    <a:pt x="149313" y="48234"/>
                  </a:lnTo>
                  <a:lnTo>
                    <a:pt x="107950" y="18186"/>
                  </a:lnTo>
                  <a:lnTo>
                    <a:pt x="107950" y="45491"/>
                  </a:lnTo>
                  <a:lnTo>
                    <a:pt x="105029" y="48234"/>
                  </a:lnTo>
                  <a:lnTo>
                    <a:pt x="105308" y="47955"/>
                  </a:lnTo>
                  <a:lnTo>
                    <a:pt x="107950" y="45491"/>
                  </a:lnTo>
                  <a:lnTo>
                    <a:pt x="107950" y="18186"/>
                  </a:lnTo>
                  <a:lnTo>
                    <a:pt x="82931" y="0"/>
                  </a:lnTo>
                  <a:lnTo>
                    <a:pt x="98818" y="35318"/>
                  </a:lnTo>
                  <a:lnTo>
                    <a:pt x="97536" y="35267"/>
                  </a:lnTo>
                  <a:lnTo>
                    <a:pt x="56261" y="40817"/>
                  </a:lnTo>
                  <a:lnTo>
                    <a:pt x="21590" y="57048"/>
                  </a:lnTo>
                  <a:lnTo>
                    <a:pt x="2286" y="75514"/>
                  </a:lnTo>
                  <a:lnTo>
                    <a:pt x="0" y="78168"/>
                  </a:lnTo>
                  <a:lnTo>
                    <a:pt x="254" y="82181"/>
                  </a:lnTo>
                  <a:lnTo>
                    <a:pt x="5588" y="86741"/>
                  </a:lnTo>
                  <a:lnTo>
                    <a:pt x="9652" y="86398"/>
                  </a:lnTo>
                  <a:lnTo>
                    <a:pt x="17399" y="77355"/>
                  </a:lnTo>
                  <a:lnTo>
                    <a:pt x="22987" y="71907"/>
                  </a:lnTo>
                  <a:lnTo>
                    <a:pt x="60198" y="52908"/>
                  </a:lnTo>
                  <a:lnTo>
                    <a:pt x="95859" y="48044"/>
                  </a:lnTo>
                  <a:lnTo>
                    <a:pt x="70485" y="75171"/>
                  </a:lnTo>
                  <a:lnTo>
                    <a:pt x="151892" y="50088"/>
                  </a:lnTo>
                  <a:close/>
                </a:path>
                <a:path w="346075" h="86995">
                  <a:moveTo>
                    <a:pt x="345948" y="85432"/>
                  </a:moveTo>
                  <a:lnTo>
                    <a:pt x="334492" y="61341"/>
                  </a:lnTo>
                  <a:lnTo>
                    <a:pt x="309372" y="8458"/>
                  </a:lnTo>
                  <a:lnTo>
                    <a:pt x="306425" y="47536"/>
                  </a:lnTo>
                  <a:lnTo>
                    <a:pt x="306197" y="47459"/>
                  </a:lnTo>
                  <a:lnTo>
                    <a:pt x="306197" y="61341"/>
                  </a:lnTo>
                  <a:lnTo>
                    <a:pt x="303339" y="59905"/>
                  </a:lnTo>
                  <a:lnTo>
                    <a:pt x="303580" y="60020"/>
                  </a:lnTo>
                  <a:lnTo>
                    <a:pt x="306197" y="61341"/>
                  </a:lnTo>
                  <a:lnTo>
                    <a:pt x="306197" y="47459"/>
                  </a:lnTo>
                  <a:lnTo>
                    <a:pt x="260731" y="36410"/>
                  </a:lnTo>
                  <a:lnTo>
                    <a:pt x="247650" y="35648"/>
                  </a:lnTo>
                  <a:lnTo>
                    <a:pt x="234188" y="35674"/>
                  </a:lnTo>
                  <a:lnTo>
                    <a:pt x="192405" y="40970"/>
                  </a:lnTo>
                  <a:lnTo>
                    <a:pt x="157607" y="54267"/>
                  </a:lnTo>
                  <a:lnTo>
                    <a:pt x="159893" y="60858"/>
                  </a:lnTo>
                  <a:lnTo>
                    <a:pt x="163576" y="62585"/>
                  </a:lnTo>
                  <a:lnTo>
                    <a:pt x="166878" y="61404"/>
                  </a:lnTo>
                  <a:lnTo>
                    <a:pt x="168148" y="60934"/>
                  </a:lnTo>
                  <a:lnTo>
                    <a:pt x="181864" y="56629"/>
                  </a:lnTo>
                  <a:lnTo>
                    <a:pt x="195326" y="53314"/>
                  </a:lnTo>
                  <a:lnTo>
                    <a:pt x="208788" y="50812"/>
                  </a:lnTo>
                  <a:lnTo>
                    <a:pt x="222123" y="49161"/>
                  </a:lnTo>
                  <a:lnTo>
                    <a:pt x="235077" y="48348"/>
                  </a:lnTo>
                  <a:lnTo>
                    <a:pt x="247650" y="48348"/>
                  </a:lnTo>
                  <a:lnTo>
                    <a:pt x="293624" y="56197"/>
                  </a:lnTo>
                  <a:lnTo>
                    <a:pt x="296379" y="57251"/>
                  </a:lnTo>
                  <a:lnTo>
                    <a:pt x="262382" y="68440"/>
                  </a:lnTo>
                  <a:lnTo>
                    <a:pt x="345948" y="85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3770121" y="5803494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770121" y="5958942"/>
            <a:ext cx="539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5" dirty="0">
                <a:latin typeface="Arial"/>
                <a:cs typeface="Arial"/>
              </a:rPr>
              <a:t>-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3755135" y="5993889"/>
            <a:ext cx="404495" cy="281940"/>
            <a:chOff x="3755135" y="5993889"/>
            <a:chExt cx="404495" cy="281940"/>
          </a:xfrm>
        </p:grpSpPr>
        <p:sp>
          <p:nvSpPr>
            <p:cNvPr id="108" name="object 108"/>
            <p:cNvSpPr/>
            <p:nvPr/>
          </p:nvSpPr>
          <p:spPr>
            <a:xfrm>
              <a:off x="3761231" y="5999985"/>
              <a:ext cx="391795" cy="160655"/>
            </a:xfrm>
            <a:custGeom>
              <a:avLst/>
              <a:gdLst/>
              <a:ahLst/>
              <a:cxnLst/>
              <a:rect l="l" t="t" r="r" b="b"/>
              <a:pathLst>
                <a:path w="391795" h="160654">
                  <a:moveTo>
                    <a:pt x="0" y="0"/>
                  </a:moveTo>
                  <a:lnTo>
                    <a:pt x="0" y="160174"/>
                  </a:lnTo>
                  <a:lnTo>
                    <a:pt x="183007" y="160174"/>
                  </a:lnTo>
                </a:path>
                <a:path w="391795" h="160654">
                  <a:moveTo>
                    <a:pt x="391795" y="21337"/>
                  </a:moveTo>
                  <a:lnTo>
                    <a:pt x="391795" y="160174"/>
                  </a:lnTo>
                  <a:lnTo>
                    <a:pt x="243840" y="16017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947159" y="6097522"/>
              <a:ext cx="52069" cy="178435"/>
            </a:xfrm>
            <a:custGeom>
              <a:avLst/>
              <a:gdLst/>
              <a:ahLst/>
              <a:cxnLst/>
              <a:rect l="l" t="t" r="r" b="b"/>
              <a:pathLst>
                <a:path w="52070" h="178435">
                  <a:moveTo>
                    <a:pt x="0" y="18291"/>
                  </a:moveTo>
                  <a:lnTo>
                    <a:pt x="0" y="144780"/>
                  </a:lnTo>
                </a:path>
                <a:path w="52070" h="178435">
                  <a:moveTo>
                    <a:pt x="51816" y="0"/>
                  </a:moveTo>
                  <a:lnTo>
                    <a:pt x="51816" y="17831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4728591" y="5510529"/>
            <a:ext cx="560070" cy="518795"/>
            <a:chOff x="4728591" y="5510529"/>
            <a:chExt cx="560070" cy="518795"/>
          </a:xfrm>
        </p:grpSpPr>
        <p:sp>
          <p:nvSpPr>
            <p:cNvPr id="111" name="object 111"/>
            <p:cNvSpPr/>
            <p:nvPr/>
          </p:nvSpPr>
          <p:spPr>
            <a:xfrm>
              <a:off x="4738116" y="5567174"/>
              <a:ext cx="541020" cy="396240"/>
            </a:xfrm>
            <a:custGeom>
              <a:avLst/>
              <a:gdLst/>
              <a:ahLst/>
              <a:cxnLst/>
              <a:rect l="l" t="t" r="r" b="b"/>
              <a:pathLst>
                <a:path w="541020" h="396239">
                  <a:moveTo>
                    <a:pt x="541020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541020" y="396240"/>
                  </a:lnTo>
                  <a:lnTo>
                    <a:pt x="541020" y="0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38116" y="5567174"/>
              <a:ext cx="541020" cy="396240"/>
            </a:xfrm>
            <a:custGeom>
              <a:avLst/>
              <a:gdLst/>
              <a:ahLst/>
              <a:cxnLst/>
              <a:rect l="l" t="t" r="r" b="b"/>
              <a:pathLst>
                <a:path w="541020" h="396239">
                  <a:moveTo>
                    <a:pt x="0" y="396240"/>
                  </a:moveTo>
                  <a:lnTo>
                    <a:pt x="541020" y="396240"/>
                  </a:lnTo>
                  <a:lnTo>
                    <a:pt x="541020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38116" y="5516879"/>
              <a:ext cx="541020" cy="90170"/>
            </a:xfrm>
            <a:custGeom>
              <a:avLst/>
              <a:gdLst/>
              <a:ahLst/>
              <a:cxnLst/>
              <a:rect l="l" t="t" r="r" b="b"/>
              <a:pathLst>
                <a:path w="541020" h="90170">
                  <a:moveTo>
                    <a:pt x="270510" y="0"/>
                  </a:moveTo>
                  <a:lnTo>
                    <a:pt x="198613" y="1601"/>
                  </a:lnTo>
                  <a:lnTo>
                    <a:pt x="133999" y="6124"/>
                  </a:lnTo>
                  <a:lnTo>
                    <a:pt x="79248" y="13144"/>
                  </a:lnTo>
                  <a:lnTo>
                    <a:pt x="36942" y="22239"/>
                  </a:lnTo>
                  <a:lnTo>
                    <a:pt x="0" y="44958"/>
                  </a:lnTo>
                  <a:lnTo>
                    <a:pt x="9666" y="56931"/>
                  </a:lnTo>
                  <a:lnTo>
                    <a:pt x="79248" y="76772"/>
                  </a:lnTo>
                  <a:lnTo>
                    <a:pt x="133999" y="83792"/>
                  </a:lnTo>
                  <a:lnTo>
                    <a:pt x="198613" y="88315"/>
                  </a:lnTo>
                  <a:lnTo>
                    <a:pt x="270510" y="89917"/>
                  </a:lnTo>
                  <a:lnTo>
                    <a:pt x="342406" y="88315"/>
                  </a:lnTo>
                  <a:lnTo>
                    <a:pt x="407020" y="83792"/>
                  </a:lnTo>
                  <a:lnTo>
                    <a:pt x="461772" y="76772"/>
                  </a:lnTo>
                  <a:lnTo>
                    <a:pt x="504077" y="67677"/>
                  </a:lnTo>
                  <a:lnTo>
                    <a:pt x="541020" y="44958"/>
                  </a:lnTo>
                  <a:lnTo>
                    <a:pt x="531353" y="32984"/>
                  </a:lnTo>
                  <a:lnTo>
                    <a:pt x="461772" y="13144"/>
                  </a:lnTo>
                  <a:lnTo>
                    <a:pt x="407020" y="6124"/>
                  </a:lnTo>
                  <a:lnTo>
                    <a:pt x="342406" y="1601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738116" y="5516879"/>
              <a:ext cx="541020" cy="90170"/>
            </a:xfrm>
            <a:custGeom>
              <a:avLst/>
              <a:gdLst/>
              <a:ahLst/>
              <a:cxnLst/>
              <a:rect l="l" t="t" r="r" b="b"/>
              <a:pathLst>
                <a:path w="541020" h="90170">
                  <a:moveTo>
                    <a:pt x="0" y="44958"/>
                  </a:moveTo>
                  <a:lnTo>
                    <a:pt x="36942" y="22239"/>
                  </a:lnTo>
                  <a:lnTo>
                    <a:pt x="79248" y="13144"/>
                  </a:lnTo>
                  <a:lnTo>
                    <a:pt x="133999" y="6124"/>
                  </a:lnTo>
                  <a:lnTo>
                    <a:pt x="198613" y="1601"/>
                  </a:lnTo>
                  <a:lnTo>
                    <a:pt x="270510" y="0"/>
                  </a:lnTo>
                  <a:lnTo>
                    <a:pt x="342406" y="1601"/>
                  </a:lnTo>
                  <a:lnTo>
                    <a:pt x="407020" y="6124"/>
                  </a:lnTo>
                  <a:lnTo>
                    <a:pt x="461772" y="13144"/>
                  </a:lnTo>
                  <a:lnTo>
                    <a:pt x="504077" y="22239"/>
                  </a:lnTo>
                  <a:lnTo>
                    <a:pt x="541020" y="44958"/>
                  </a:lnTo>
                  <a:lnTo>
                    <a:pt x="531353" y="56931"/>
                  </a:lnTo>
                  <a:lnTo>
                    <a:pt x="461772" y="76772"/>
                  </a:lnTo>
                  <a:lnTo>
                    <a:pt x="407020" y="83792"/>
                  </a:lnTo>
                  <a:lnTo>
                    <a:pt x="342406" y="88315"/>
                  </a:lnTo>
                  <a:lnTo>
                    <a:pt x="270510" y="89917"/>
                  </a:lnTo>
                  <a:lnTo>
                    <a:pt x="198613" y="88315"/>
                  </a:lnTo>
                  <a:lnTo>
                    <a:pt x="133999" y="83792"/>
                  </a:lnTo>
                  <a:lnTo>
                    <a:pt x="79248" y="76772"/>
                  </a:lnTo>
                  <a:lnTo>
                    <a:pt x="36942" y="67677"/>
                  </a:lnTo>
                  <a:lnTo>
                    <a:pt x="0" y="4495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738116" y="5922262"/>
              <a:ext cx="544195" cy="70485"/>
            </a:xfrm>
            <a:custGeom>
              <a:avLst/>
              <a:gdLst/>
              <a:ahLst/>
              <a:cxnLst/>
              <a:rect l="l" t="t" r="r" b="b"/>
              <a:pathLst>
                <a:path w="544195" h="70485">
                  <a:moveTo>
                    <a:pt x="272034" y="0"/>
                  </a:moveTo>
                  <a:lnTo>
                    <a:pt x="199716" y="1252"/>
                  </a:lnTo>
                  <a:lnTo>
                    <a:pt x="134732" y="4786"/>
                  </a:lnTo>
                  <a:lnTo>
                    <a:pt x="79676" y="10268"/>
                  </a:lnTo>
                  <a:lnTo>
                    <a:pt x="37140" y="17363"/>
                  </a:lnTo>
                  <a:lnTo>
                    <a:pt x="0" y="35054"/>
                  </a:lnTo>
                  <a:lnTo>
                    <a:pt x="9717" y="44370"/>
                  </a:lnTo>
                  <a:lnTo>
                    <a:pt x="79676" y="59835"/>
                  </a:lnTo>
                  <a:lnTo>
                    <a:pt x="134732" y="65316"/>
                  </a:lnTo>
                  <a:lnTo>
                    <a:pt x="199716" y="68850"/>
                  </a:lnTo>
                  <a:lnTo>
                    <a:pt x="272034" y="70102"/>
                  </a:lnTo>
                  <a:lnTo>
                    <a:pt x="344351" y="68850"/>
                  </a:lnTo>
                  <a:lnTo>
                    <a:pt x="409335" y="65316"/>
                  </a:lnTo>
                  <a:lnTo>
                    <a:pt x="464391" y="59835"/>
                  </a:lnTo>
                  <a:lnTo>
                    <a:pt x="506927" y="52742"/>
                  </a:lnTo>
                  <a:lnTo>
                    <a:pt x="544068" y="35054"/>
                  </a:lnTo>
                  <a:lnTo>
                    <a:pt x="534350" y="25736"/>
                  </a:lnTo>
                  <a:lnTo>
                    <a:pt x="464391" y="10268"/>
                  </a:lnTo>
                  <a:lnTo>
                    <a:pt x="409335" y="4786"/>
                  </a:lnTo>
                  <a:lnTo>
                    <a:pt x="344351" y="1252"/>
                  </a:lnTo>
                  <a:lnTo>
                    <a:pt x="272034" y="0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738116" y="5922262"/>
              <a:ext cx="544195" cy="70485"/>
            </a:xfrm>
            <a:custGeom>
              <a:avLst/>
              <a:gdLst/>
              <a:ahLst/>
              <a:cxnLst/>
              <a:rect l="l" t="t" r="r" b="b"/>
              <a:pathLst>
                <a:path w="544195" h="70485">
                  <a:moveTo>
                    <a:pt x="0" y="35054"/>
                  </a:moveTo>
                  <a:lnTo>
                    <a:pt x="37140" y="17363"/>
                  </a:lnTo>
                  <a:lnTo>
                    <a:pt x="79676" y="10268"/>
                  </a:lnTo>
                  <a:lnTo>
                    <a:pt x="134732" y="4786"/>
                  </a:lnTo>
                  <a:lnTo>
                    <a:pt x="199716" y="1252"/>
                  </a:lnTo>
                  <a:lnTo>
                    <a:pt x="272034" y="0"/>
                  </a:lnTo>
                  <a:lnTo>
                    <a:pt x="344351" y="1252"/>
                  </a:lnTo>
                  <a:lnTo>
                    <a:pt x="409335" y="4786"/>
                  </a:lnTo>
                  <a:lnTo>
                    <a:pt x="464391" y="10268"/>
                  </a:lnTo>
                  <a:lnTo>
                    <a:pt x="506927" y="17363"/>
                  </a:lnTo>
                  <a:lnTo>
                    <a:pt x="544068" y="35054"/>
                  </a:lnTo>
                  <a:lnTo>
                    <a:pt x="534350" y="44370"/>
                  </a:lnTo>
                  <a:lnTo>
                    <a:pt x="464391" y="59835"/>
                  </a:lnTo>
                  <a:lnTo>
                    <a:pt x="409335" y="65316"/>
                  </a:lnTo>
                  <a:lnTo>
                    <a:pt x="344351" y="68850"/>
                  </a:lnTo>
                  <a:lnTo>
                    <a:pt x="272034" y="70102"/>
                  </a:lnTo>
                  <a:lnTo>
                    <a:pt x="199716" y="68850"/>
                  </a:lnTo>
                  <a:lnTo>
                    <a:pt x="134732" y="65316"/>
                  </a:lnTo>
                  <a:lnTo>
                    <a:pt x="79676" y="59835"/>
                  </a:lnTo>
                  <a:lnTo>
                    <a:pt x="37140" y="52742"/>
                  </a:lnTo>
                  <a:lnTo>
                    <a:pt x="0" y="3505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742688" y="5894834"/>
              <a:ext cx="538480" cy="70485"/>
            </a:xfrm>
            <a:custGeom>
              <a:avLst/>
              <a:gdLst/>
              <a:ahLst/>
              <a:cxnLst/>
              <a:rect l="l" t="t" r="r" b="b"/>
              <a:pathLst>
                <a:path w="538479" h="70485">
                  <a:moveTo>
                    <a:pt x="537974" y="0"/>
                  </a:moveTo>
                  <a:lnTo>
                    <a:pt x="0" y="0"/>
                  </a:lnTo>
                  <a:lnTo>
                    <a:pt x="0" y="70102"/>
                  </a:lnTo>
                  <a:lnTo>
                    <a:pt x="537974" y="70102"/>
                  </a:lnTo>
                  <a:lnTo>
                    <a:pt x="537974" y="0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805172" y="5687565"/>
              <a:ext cx="35560" cy="20320"/>
            </a:xfrm>
            <a:custGeom>
              <a:avLst/>
              <a:gdLst/>
              <a:ahLst/>
              <a:cxnLst/>
              <a:rect l="l" t="t" r="r" b="b"/>
              <a:pathLst>
                <a:path w="35560" h="20320">
                  <a:moveTo>
                    <a:pt x="27178" y="0"/>
                  </a:moveTo>
                  <a:lnTo>
                    <a:pt x="7874" y="0"/>
                  </a:lnTo>
                  <a:lnTo>
                    <a:pt x="0" y="4436"/>
                  </a:lnTo>
                  <a:lnTo>
                    <a:pt x="0" y="9907"/>
                  </a:lnTo>
                  <a:lnTo>
                    <a:pt x="0" y="15384"/>
                  </a:lnTo>
                  <a:lnTo>
                    <a:pt x="7874" y="19814"/>
                  </a:lnTo>
                  <a:lnTo>
                    <a:pt x="27178" y="19814"/>
                  </a:lnTo>
                  <a:lnTo>
                    <a:pt x="35052" y="15384"/>
                  </a:lnTo>
                  <a:lnTo>
                    <a:pt x="35052" y="4436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805172" y="5687565"/>
              <a:ext cx="35560" cy="20320"/>
            </a:xfrm>
            <a:custGeom>
              <a:avLst/>
              <a:gdLst/>
              <a:ahLst/>
              <a:cxnLst/>
              <a:rect l="l" t="t" r="r" b="b"/>
              <a:pathLst>
                <a:path w="35560" h="20320">
                  <a:moveTo>
                    <a:pt x="0" y="9907"/>
                  </a:moveTo>
                  <a:lnTo>
                    <a:pt x="0" y="4436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436"/>
                  </a:lnTo>
                  <a:lnTo>
                    <a:pt x="35052" y="9907"/>
                  </a:lnTo>
                  <a:lnTo>
                    <a:pt x="35052" y="15384"/>
                  </a:lnTo>
                  <a:lnTo>
                    <a:pt x="27178" y="19814"/>
                  </a:lnTo>
                  <a:lnTo>
                    <a:pt x="17526" y="19814"/>
                  </a:lnTo>
                  <a:lnTo>
                    <a:pt x="7874" y="19814"/>
                  </a:lnTo>
                  <a:lnTo>
                    <a:pt x="0" y="15384"/>
                  </a:lnTo>
                  <a:lnTo>
                    <a:pt x="0" y="99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044440" y="565099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29" h="21589">
                  <a:moveTo>
                    <a:pt x="28448" y="0"/>
                  </a:moveTo>
                  <a:lnTo>
                    <a:pt x="8128" y="0"/>
                  </a:lnTo>
                  <a:lnTo>
                    <a:pt x="0" y="4771"/>
                  </a:lnTo>
                  <a:lnTo>
                    <a:pt x="0" y="10665"/>
                  </a:lnTo>
                  <a:lnTo>
                    <a:pt x="0" y="16559"/>
                  </a:lnTo>
                  <a:lnTo>
                    <a:pt x="8128" y="21330"/>
                  </a:lnTo>
                  <a:lnTo>
                    <a:pt x="28448" y="21330"/>
                  </a:lnTo>
                  <a:lnTo>
                    <a:pt x="36576" y="16559"/>
                  </a:lnTo>
                  <a:lnTo>
                    <a:pt x="36576" y="4771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044440" y="565099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29" h="21589">
                  <a:moveTo>
                    <a:pt x="0" y="10665"/>
                  </a:moveTo>
                  <a:lnTo>
                    <a:pt x="0" y="4771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771"/>
                  </a:lnTo>
                  <a:lnTo>
                    <a:pt x="36576" y="10665"/>
                  </a:lnTo>
                  <a:lnTo>
                    <a:pt x="36576" y="16559"/>
                  </a:lnTo>
                  <a:lnTo>
                    <a:pt x="28448" y="21330"/>
                  </a:lnTo>
                  <a:lnTo>
                    <a:pt x="18288" y="21330"/>
                  </a:lnTo>
                  <a:lnTo>
                    <a:pt x="8128" y="21330"/>
                  </a:lnTo>
                  <a:lnTo>
                    <a:pt x="0" y="16559"/>
                  </a:lnTo>
                  <a:lnTo>
                    <a:pt x="0" y="106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157216" y="5718045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27178" y="0"/>
                  </a:moveTo>
                  <a:lnTo>
                    <a:pt x="7874" y="0"/>
                  </a:lnTo>
                  <a:lnTo>
                    <a:pt x="0" y="4777"/>
                  </a:lnTo>
                  <a:lnTo>
                    <a:pt x="0" y="10671"/>
                  </a:lnTo>
                  <a:lnTo>
                    <a:pt x="0" y="16564"/>
                  </a:lnTo>
                  <a:lnTo>
                    <a:pt x="7874" y="21337"/>
                  </a:lnTo>
                  <a:lnTo>
                    <a:pt x="27178" y="21337"/>
                  </a:lnTo>
                  <a:lnTo>
                    <a:pt x="35052" y="16564"/>
                  </a:lnTo>
                  <a:lnTo>
                    <a:pt x="35052" y="4777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157216" y="5718045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0" y="10671"/>
                  </a:moveTo>
                  <a:lnTo>
                    <a:pt x="0" y="4777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777"/>
                  </a:lnTo>
                  <a:lnTo>
                    <a:pt x="35052" y="10671"/>
                  </a:lnTo>
                  <a:lnTo>
                    <a:pt x="35052" y="16564"/>
                  </a:lnTo>
                  <a:lnTo>
                    <a:pt x="27178" y="21337"/>
                  </a:lnTo>
                  <a:lnTo>
                    <a:pt x="17526" y="21337"/>
                  </a:lnTo>
                  <a:lnTo>
                    <a:pt x="7874" y="21337"/>
                  </a:lnTo>
                  <a:lnTo>
                    <a:pt x="0" y="16564"/>
                  </a:lnTo>
                  <a:lnTo>
                    <a:pt x="0" y="1067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997196" y="5788154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28448" y="0"/>
                  </a:moveTo>
                  <a:lnTo>
                    <a:pt x="8128" y="0"/>
                  </a:lnTo>
                  <a:lnTo>
                    <a:pt x="0" y="4429"/>
                  </a:lnTo>
                  <a:lnTo>
                    <a:pt x="0" y="9900"/>
                  </a:lnTo>
                  <a:lnTo>
                    <a:pt x="0" y="15378"/>
                  </a:lnTo>
                  <a:lnTo>
                    <a:pt x="8128" y="19808"/>
                  </a:lnTo>
                  <a:lnTo>
                    <a:pt x="28448" y="19808"/>
                  </a:lnTo>
                  <a:lnTo>
                    <a:pt x="36576" y="15378"/>
                  </a:lnTo>
                  <a:lnTo>
                    <a:pt x="36576" y="4429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997196" y="5788154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0" y="9900"/>
                  </a:moveTo>
                  <a:lnTo>
                    <a:pt x="0" y="4429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429"/>
                  </a:lnTo>
                  <a:lnTo>
                    <a:pt x="36576" y="9900"/>
                  </a:lnTo>
                  <a:lnTo>
                    <a:pt x="36576" y="15378"/>
                  </a:lnTo>
                  <a:lnTo>
                    <a:pt x="28448" y="19808"/>
                  </a:lnTo>
                  <a:lnTo>
                    <a:pt x="18288" y="19808"/>
                  </a:lnTo>
                  <a:lnTo>
                    <a:pt x="8128" y="19808"/>
                  </a:lnTo>
                  <a:lnTo>
                    <a:pt x="0" y="15378"/>
                  </a:lnTo>
                  <a:lnTo>
                    <a:pt x="0" y="99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968240" y="5914642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27178" y="0"/>
                  </a:moveTo>
                  <a:lnTo>
                    <a:pt x="7874" y="0"/>
                  </a:lnTo>
                  <a:lnTo>
                    <a:pt x="0" y="4777"/>
                  </a:lnTo>
                  <a:lnTo>
                    <a:pt x="0" y="10671"/>
                  </a:lnTo>
                  <a:lnTo>
                    <a:pt x="0" y="16559"/>
                  </a:lnTo>
                  <a:lnTo>
                    <a:pt x="7874" y="21337"/>
                  </a:lnTo>
                  <a:lnTo>
                    <a:pt x="27178" y="21337"/>
                  </a:lnTo>
                  <a:lnTo>
                    <a:pt x="35052" y="16559"/>
                  </a:lnTo>
                  <a:lnTo>
                    <a:pt x="35052" y="4777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968240" y="5914642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0" y="10671"/>
                  </a:moveTo>
                  <a:lnTo>
                    <a:pt x="0" y="4777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777"/>
                  </a:lnTo>
                  <a:lnTo>
                    <a:pt x="35052" y="10671"/>
                  </a:lnTo>
                  <a:lnTo>
                    <a:pt x="35052" y="16559"/>
                  </a:lnTo>
                  <a:lnTo>
                    <a:pt x="27178" y="21337"/>
                  </a:lnTo>
                  <a:lnTo>
                    <a:pt x="17526" y="21337"/>
                  </a:lnTo>
                  <a:lnTo>
                    <a:pt x="7874" y="21337"/>
                  </a:lnTo>
                  <a:lnTo>
                    <a:pt x="0" y="16559"/>
                  </a:lnTo>
                  <a:lnTo>
                    <a:pt x="0" y="1067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864608" y="5765294"/>
              <a:ext cx="33655" cy="18415"/>
            </a:xfrm>
            <a:custGeom>
              <a:avLst/>
              <a:gdLst/>
              <a:ahLst/>
              <a:cxnLst/>
              <a:rect l="l" t="t" r="r" b="b"/>
              <a:pathLst>
                <a:path w="33654" h="18414">
                  <a:moveTo>
                    <a:pt x="26035" y="0"/>
                  </a:moveTo>
                  <a:lnTo>
                    <a:pt x="7493" y="0"/>
                  </a:lnTo>
                  <a:lnTo>
                    <a:pt x="0" y="4086"/>
                  </a:lnTo>
                  <a:lnTo>
                    <a:pt x="0" y="9142"/>
                  </a:lnTo>
                  <a:lnTo>
                    <a:pt x="0" y="14197"/>
                  </a:lnTo>
                  <a:lnTo>
                    <a:pt x="7493" y="18285"/>
                  </a:lnTo>
                  <a:lnTo>
                    <a:pt x="26035" y="18285"/>
                  </a:lnTo>
                  <a:lnTo>
                    <a:pt x="33528" y="14197"/>
                  </a:lnTo>
                  <a:lnTo>
                    <a:pt x="33528" y="4086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864608" y="5765294"/>
              <a:ext cx="33655" cy="18415"/>
            </a:xfrm>
            <a:custGeom>
              <a:avLst/>
              <a:gdLst/>
              <a:ahLst/>
              <a:cxnLst/>
              <a:rect l="l" t="t" r="r" b="b"/>
              <a:pathLst>
                <a:path w="33654" h="18414">
                  <a:moveTo>
                    <a:pt x="0" y="9142"/>
                  </a:moveTo>
                  <a:lnTo>
                    <a:pt x="0" y="4086"/>
                  </a:lnTo>
                  <a:lnTo>
                    <a:pt x="7493" y="0"/>
                  </a:lnTo>
                  <a:lnTo>
                    <a:pt x="16764" y="0"/>
                  </a:lnTo>
                  <a:lnTo>
                    <a:pt x="26035" y="0"/>
                  </a:lnTo>
                  <a:lnTo>
                    <a:pt x="33528" y="4086"/>
                  </a:lnTo>
                  <a:lnTo>
                    <a:pt x="33528" y="9142"/>
                  </a:lnTo>
                  <a:lnTo>
                    <a:pt x="33528" y="14197"/>
                  </a:lnTo>
                  <a:lnTo>
                    <a:pt x="26035" y="18285"/>
                  </a:lnTo>
                  <a:lnTo>
                    <a:pt x="16764" y="18285"/>
                  </a:lnTo>
                  <a:lnTo>
                    <a:pt x="7493" y="18285"/>
                  </a:lnTo>
                  <a:lnTo>
                    <a:pt x="0" y="14197"/>
                  </a:lnTo>
                  <a:lnTo>
                    <a:pt x="0" y="914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815840" y="596341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29" h="21589">
                  <a:moveTo>
                    <a:pt x="28448" y="0"/>
                  </a:moveTo>
                  <a:lnTo>
                    <a:pt x="8128" y="0"/>
                  </a:lnTo>
                  <a:lnTo>
                    <a:pt x="0" y="4771"/>
                  </a:lnTo>
                  <a:lnTo>
                    <a:pt x="0" y="10665"/>
                  </a:lnTo>
                  <a:lnTo>
                    <a:pt x="0" y="16559"/>
                  </a:lnTo>
                  <a:lnTo>
                    <a:pt x="8128" y="21330"/>
                  </a:lnTo>
                  <a:lnTo>
                    <a:pt x="28448" y="21330"/>
                  </a:lnTo>
                  <a:lnTo>
                    <a:pt x="36576" y="16559"/>
                  </a:lnTo>
                  <a:lnTo>
                    <a:pt x="36576" y="4771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815840" y="596341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29" h="21589">
                  <a:moveTo>
                    <a:pt x="0" y="10665"/>
                  </a:moveTo>
                  <a:lnTo>
                    <a:pt x="0" y="4771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771"/>
                  </a:lnTo>
                  <a:lnTo>
                    <a:pt x="36576" y="10665"/>
                  </a:lnTo>
                  <a:lnTo>
                    <a:pt x="36576" y="16559"/>
                  </a:lnTo>
                  <a:lnTo>
                    <a:pt x="28448" y="21330"/>
                  </a:lnTo>
                  <a:lnTo>
                    <a:pt x="18288" y="21330"/>
                  </a:lnTo>
                  <a:lnTo>
                    <a:pt x="8128" y="21330"/>
                  </a:lnTo>
                  <a:lnTo>
                    <a:pt x="0" y="16559"/>
                  </a:lnTo>
                  <a:lnTo>
                    <a:pt x="0" y="106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126736" y="5966459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28448" y="0"/>
                  </a:moveTo>
                  <a:lnTo>
                    <a:pt x="8128" y="0"/>
                  </a:lnTo>
                  <a:lnTo>
                    <a:pt x="0" y="4429"/>
                  </a:lnTo>
                  <a:lnTo>
                    <a:pt x="0" y="9907"/>
                  </a:lnTo>
                  <a:lnTo>
                    <a:pt x="0" y="15378"/>
                  </a:lnTo>
                  <a:lnTo>
                    <a:pt x="8128" y="19814"/>
                  </a:lnTo>
                  <a:lnTo>
                    <a:pt x="28448" y="19814"/>
                  </a:lnTo>
                  <a:lnTo>
                    <a:pt x="36576" y="15378"/>
                  </a:lnTo>
                  <a:lnTo>
                    <a:pt x="36576" y="4429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126736" y="5966459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0" y="9907"/>
                  </a:moveTo>
                  <a:lnTo>
                    <a:pt x="0" y="4429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429"/>
                  </a:lnTo>
                  <a:lnTo>
                    <a:pt x="36576" y="9907"/>
                  </a:lnTo>
                  <a:lnTo>
                    <a:pt x="36576" y="15378"/>
                  </a:lnTo>
                  <a:lnTo>
                    <a:pt x="28448" y="19814"/>
                  </a:lnTo>
                  <a:lnTo>
                    <a:pt x="18288" y="19814"/>
                  </a:lnTo>
                  <a:lnTo>
                    <a:pt x="8128" y="19814"/>
                  </a:lnTo>
                  <a:lnTo>
                    <a:pt x="0" y="15378"/>
                  </a:lnTo>
                  <a:lnTo>
                    <a:pt x="0" y="99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734941" y="5985267"/>
              <a:ext cx="149225" cy="32384"/>
            </a:xfrm>
            <a:custGeom>
              <a:avLst/>
              <a:gdLst/>
              <a:ahLst/>
              <a:cxnLst/>
              <a:rect l="l" t="t" r="r" b="b"/>
              <a:pathLst>
                <a:path w="149225" h="32385">
                  <a:moveTo>
                    <a:pt x="1651" y="0"/>
                  </a:moveTo>
                  <a:lnTo>
                    <a:pt x="0" y="19063"/>
                  </a:lnTo>
                  <a:lnTo>
                    <a:pt x="147193" y="31953"/>
                  </a:lnTo>
                  <a:lnTo>
                    <a:pt x="148971" y="12877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734941" y="5985267"/>
              <a:ext cx="149225" cy="32384"/>
            </a:xfrm>
            <a:custGeom>
              <a:avLst/>
              <a:gdLst/>
              <a:ahLst/>
              <a:cxnLst/>
              <a:rect l="l" t="t" r="r" b="b"/>
              <a:pathLst>
                <a:path w="149225" h="32385">
                  <a:moveTo>
                    <a:pt x="1651" y="0"/>
                  </a:moveTo>
                  <a:lnTo>
                    <a:pt x="148971" y="12877"/>
                  </a:lnTo>
                  <a:lnTo>
                    <a:pt x="147193" y="31953"/>
                  </a:lnTo>
                  <a:lnTo>
                    <a:pt x="0" y="19063"/>
                  </a:lnTo>
                  <a:lnTo>
                    <a:pt x="1651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126355" y="5990688"/>
              <a:ext cx="147955" cy="32384"/>
            </a:xfrm>
            <a:custGeom>
              <a:avLst/>
              <a:gdLst/>
              <a:ahLst/>
              <a:cxnLst/>
              <a:rect l="l" t="t" r="r" b="b"/>
              <a:pathLst>
                <a:path w="147954" h="32385">
                  <a:moveTo>
                    <a:pt x="146050" y="0"/>
                  </a:moveTo>
                  <a:lnTo>
                    <a:pt x="0" y="10214"/>
                  </a:lnTo>
                  <a:lnTo>
                    <a:pt x="1524" y="32033"/>
                  </a:lnTo>
                  <a:lnTo>
                    <a:pt x="147574" y="21823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126355" y="5990688"/>
              <a:ext cx="147955" cy="32384"/>
            </a:xfrm>
            <a:custGeom>
              <a:avLst/>
              <a:gdLst/>
              <a:ahLst/>
              <a:cxnLst/>
              <a:rect l="l" t="t" r="r" b="b"/>
              <a:pathLst>
                <a:path w="147954" h="32385">
                  <a:moveTo>
                    <a:pt x="0" y="10214"/>
                  </a:moveTo>
                  <a:lnTo>
                    <a:pt x="146050" y="0"/>
                  </a:lnTo>
                  <a:lnTo>
                    <a:pt x="147574" y="21823"/>
                  </a:lnTo>
                  <a:lnTo>
                    <a:pt x="1524" y="32033"/>
                  </a:lnTo>
                  <a:lnTo>
                    <a:pt x="0" y="1021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817872" y="5882081"/>
              <a:ext cx="346075" cy="86995"/>
            </a:xfrm>
            <a:custGeom>
              <a:avLst/>
              <a:gdLst/>
              <a:ahLst/>
              <a:cxnLst/>
              <a:rect l="l" t="t" r="r" b="b"/>
              <a:pathLst>
                <a:path w="346075" h="86995">
                  <a:moveTo>
                    <a:pt x="151892" y="50088"/>
                  </a:moveTo>
                  <a:lnTo>
                    <a:pt x="149313" y="48234"/>
                  </a:lnTo>
                  <a:lnTo>
                    <a:pt x="107950" y="18186"/>
                  </a:lnTo>
                  <a:lnTo>
                    <a:pt x="107950" y="45491"/>
                  </a:lnTo>
                  <a:lnTo>
                    <a:pt x="105029" y="48234"/>
                  </a:lnTo>
                  <a:lnTo>
                    <a:pt x="105308" y="47955"/>
                  </a:lnTo>
                  <a:lnTo>
                    <a:pt x="107950" y="45491"/>
                  </a:lnTo>
                  <a:lnTo>
                    <a:pt x="107950" y="18186"/>
                  </a:lnTo>
                  <a:lnTo>
                    <a:pt x="82931" y="0"/>
                  </a:lnTo>
                  <a:lnTo>
                    <a:pt x="98818" y="35318"/>
                  </a:lnTo>
                  <a:lnTo>
                    <a:pt x="97536" y="35267"/>
                  </a:lnTo>
                  <a:lnTo>
                    <a:pt x="56388" y="40817"/>
                  </a:lnTo>
                  <a:lnTo>
                    <a:pt x="21590" y="57048"/>
                  </a:lnTo>
                  <a:lnTo>
                    <a:pt x="0" y="78168"/>
                  </a:lnTo>
                  <a:lnTo>
                    <a:pt x="381" y="82181"/>
                  </a:lnTo>
                  <a:lnTo>
                    <a:pt x="5715" y="86741"/>
                  </a:lnTo>
                  <a:lnTo>
                    <a:pt x="9652" y="86398"/>
                  </a:lnTo>
                  <a:lnTo>
                    <a:pt x="17399" y="77355"/>
                  </a:lnTo>
                  <a:lnTo>
                    <a:pt x="23114" y="71907"/>
                  </a:lnTo>
                  <a:lnTo>
                    <a:pt x="60198" y="52908"/>
                  </a:lnTo>
                  <a:lnTo>
                    <a:pt x="95859" y="48044"/>
                  </a:lnTo>
                  <a:lnTo>
                    <a:pt x="70485" y="75171"/>
                  </a:lnTo>
                  <a:lnTo>
                    <a:pt x="151892" y="50088"/>
                  </a:lnTo>
                  <a:close/>
                </a:path>
                <a:path w="346075" h="86995">
                  <a:moveTo>
                    <a:pt x="345948" y="85432"/>
                  </a:moveTo>
                  <a:lnTo>
                    <a:pt x="334492" y="61341"/>
                  </a:lnTo>
                  <a:lnTo>
                    <a:pt x="309372" y="8458"/>
                  </a:lnTo>
                  <a:lnTo>
                    <a:pt x="306438" y="47485"/>
                  </a:lnTo>
                  <a:lnTo>
                    <a:pt x="306324" y="61341"/>
                  </a:lnTo>
                  <a:lnTo>
                    <a:pt x="303377" y="59918"/>
                  </a:lnTo>
                  <a:lnTo>
                    <a:pt x="303593" y="60020"/>
                  </a:lnTo>
                  <a:lnTo>
                    <a:pt x="306324" y="61341"/>
                  </a:lnTo>
                  <a:lnTo>
                    <a:pt x="306324" y="47447"/>
                  </a:lnTo>
                  <a:lnTo>
                    <a:pt x="260731" y="36410"/>
                  </a:lnTo>
                  <a:lnTo>
                    <a:pt x="247650" y="35648"/>
                  </a:lnTo>
                  <a:lnTo>
                    <a:pt x="234315" y="35674"/>
                  </a:lnTo>
                  <a:lnTo>
                    <a:pt x="192405" y="40970"/>
                  </a:lnTo>
                  <a:lnTo>
                    <a:pt x="157607" y="54267"/>
                  </a:lnTo>
                  <a:lnTo>
                    <a:pt x="159893" y="60858"/>
                  </a:lnTo>
                  <a:lnTo>
                    <a:pt x="163576" y="62585"/>
                  </a:lnTo>
                  <a:lnTo>
                    <a:pt x="166878" y="61404"/>
                  </a:lnTo>
                  <a:lnTo>
                    <a:pt x="168275" y="60934"/>
                  </a:lnTo>
                  <a:lnTo>
                    <a:pt x="208915" y="50812"/>
                  </a:lnTo>
                  <a:lnTo>
                    <a:pt x="235077" y="48348"/>
                  </a:lnTo>
                  <a:lnTo>
                    <a:pt x="247650" y="48348"/>
                  </a:lnTo>
                  <a:lnTo>
                    <a:pt x="293624" y="56197"/>
                  </a:lnTo>
                  <a:lnTo>
                    <a:pt x="296379" y="57251"/>
                  </a:lnTo>
                  <a:lnTo>
                    <a:pt x="262382" y="68440"/>
                  </a:lnTo>
                  <a:lnTo>
                    <a:pt x="345948" y="85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4805553" y="5803494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805553" y="5958942"/>
            <a:ext cx="539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5" dirty="0">
                <a:latin typeface="Arial"/>
                <a:cs typeface="Arial"/>
              </a:rPr>
              <a:t>-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4789932" y="5993889"/>
            <a:ext cx="404495" cy="281940"/>
            <a:chOff x="4789932" y="5993889"/>
            <a:chExt cx="404495" cy="281940"/>
          </a:xfrm>
        </p:grpSpPr>
        <p:sp>
          <p:nvSpPr>
            <p:cNvPr id="142" name="object 142"/>
            <p:cNvSpPr/>
            <p:nvPr/>
          </p:nvSpPr>
          <p:spPr>
            <a:xfrm>
              <a:off x="4796028" y="5999985"/>
              <a:ext cx="391795" cy="160655"/>
            </a:xfrm>
            <a:custGeom>
              <a:avLst/>
              <a:gdLst/>
              <a:ahLst/>
              <a:cxnLst/>
              <a:rect l="l" t="t" r="r" b="b"/>
              <a:pathLst>
                <a:path w="391795" h="160654">
                  <a:moveTo>
                    <a:pt x="0" y="0"/>
                  </a:moveTo>
                  <a:lnTo>
                    <a:pt x="0" y="160174"/>
                  </a:lnTo>
                  <a:lnTo>
                    <a:pt x="183007" y="160174"/>
                  </a:lnTo>
                </a:path>
                <a:path w="391795" h="160654">
                  <a:moveTo>
                    <a:pt x="391795" y="21337"/>
                  </a:moveTo>
                  <a:lnTo>
                    <a:pt x="391795" y="160174"/>
                  </a:lnTo>
                  <a:lnTo>
                    <a:pt x="245364" y="16017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981956" y="6097522"/>
              <a:ext cx="52069" cy="178435"/>
            </a:xfrm>
            <a:custGeom>
              <a:avLst/>
              <a:gdLst/>
              <a:ahLst/>
              <a:cxnLst/>
              <a:rect l="l" t="t" r="r" b="b"/>
              <a:pathLst>
                <a:path w="52070" h="178435">
                  <a:moveTo>
                    <a:pt x="0" y="18291"/>
                  </a:moveTo>
                  <a:lnTo>
                    <a:pt x="0" y="144780"/>
                  </a:lnTo>
                </a:path>
                <a:path w="52070" h="178435">
                  <a:moveTo>
                    <a:pt x="51816" y="0"/>
                  </a:moveTo>
                  <a:lnTo>
                    <a:pt x="51816" y="17831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5763641" y="5510529"/>
            <a:ext cx="560070" cy="518795"/>
            <a:chOff x="5763641" y="5510529"/>
            <a:chExt cx="560070" cy="518795"/>
          </a:xfrm>
        </p:grpSpPr>
        <p:sp>
          <p:nvSpPr>
            <p:cNvPr id="145" name="object 145"/>
            <p:cNvSpPr/>
            <p:nvPr/>
          </p:nvSpPr>
          <p:spPr>
            <a:xfrm>
              <a:off x="5772912" y="5567174"/>
              <a:ext cx="541020" cy="396240"/>
            </a:xfrm>
            <a:custGeom>
              <a:avLst/>
              <a:gdLst/>
              <a:ahLst/>
              <a:cxnLst/>
              <a:rect l="l" t="t" r="r" b="b"/>
              <a:pathLst>
                <a:path w="541020" h="396239">
                  <a:moveTo>
                    <a:pt x="541020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541020" y="396240"/>
                  </a:lnTo>
                  <a:lnTo>
                    <a:pt x="541020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772912" y="5567174"/>
              <a:ext cx="541020" cy="396240"/>
            </a:xfrm>
            <a:custGeom>
              <a:avLst/>
              <a:gdLst/>
              <a:ahLst/>
              <a:cxnLst/>
              <a:rect l="l" t="t" r="r" b="b"/>
              <a:pathLst>
                <a:path w="541020" h="396239">
                  <a:moveTo>
                    <a:pt x="0" y="396240"/>
                  </a:moveTo>
                  <a:lnTo>
                    <a:pt x="541020" y="396240"/>
                  </a:lnTo>
                  <a:lnTo>
                    <a:pt x="541020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772912" y="5516879"/>
              <a:ext cx="541020" cy="90170"/>
            </a:xfrm>
            <a:custGeom>
              <a:avLst/>
              <a:gdLst/>
              <a:ahLst/>
              <a:cxnLst/>
              <a:rect l="l" t="t" r="r" b="b"/>
              <a:pathLst>
                <a:path w="541020" h="90170">
                  <a:moveTo>
                    <a:pt x="270510" y="0"/>
                  </a:moveTo>
                  <a:lnTo>
                    <a:pt x="198613" y="1601"/>
                  </a:lnTo>
                  <a:lnTo>
                    <a:pt x="133999" y="6124"/>
                  </a:lnTo>
                  <a:lnTo>
                    <a:pt x="79248" y="13144"/>
                  </a:lnTo>
                  <a:lnTo>
                    <a:pt x="36942" y="22239"/>
                  </a:lnTo>
                  <a:lnTo>
                    <a:pt x="0" y="44958"/>
                  </a:lnTo>
                  <a:lnTo>
                    <a:pt x="9666" y="56931"/>
                  </a:lnTo>
                  <a:lnTo>
                    <a:pt x="79248" y="76772"/>
                  </a:lnTo>
                  <a:lnTo>
                    <a:pt x="133999" y="83792"/>
                  </a:lnTo>
                  <a:lnTo>
                    <a:pt x="198613" y="88315"/>
                  </a:lnTo>
                  <a:lnTo>
                    <a:pt x="270510" y="89917"/>
                  </a:lnTo>
                  <a:lnTo>
                    <a:pt x="342406" y="88315"/>
                  </a:lnTo>
                  <a:lnTo>
                    <a:pt x="407020" y="83792"/>
                  </a:lnTo>
                  <a:lnTo>
                    <a:pt x="461772" y="76772"/>
                  </a:lnTo>
                  <a:lnTo>
                    <a:pt x="504077" y="67677"/>
                  </a:lnTo>
                  <a:lnTo>
                    <a:pt x="541020" y="44958"/>
                  </a:lnTo>
                  <a:lnTo>
                    <a:pt x="531353" y="32984"/>
                  </a:lnTo>
                  <a:lnTo>
                    <a:pt x="461772" y="13144"/>
                  </a:lnTo>
                  <a:lnTo>
                    <a:pt x="407020" y="6124"/>
                  </a:lnTo>
                  <a:lnTo>
                    <a:pt x="342406" y="1601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772912" y="5516879"/>
              <a:ext cx="541020" cy="90170"/>
            </a:xfrm>
            <a:custGeom>
              <a:avLst/>
              <a:gdLst/>
              <a:ahLst/>
              <a:cxnLst/>
              <a:rect l="l" t="t" r="r" b="b"/>
              <a:pathLst>
                <a:path w="541020" h="90170">
                  <a:moveTo>
                    <a:pt x="0" y="44958"/>
                  </a:moveTo>
                  <a:lnTo>
                    <a:pt x="36942" y="22239"/>
                  </a:lnTo>
                  <a:lnTo>
                    <a:pt x="79248" y="13144"/>
                  </a:lnTo>
                  <a:lnTo>
                    <a:pt x="133999" y="6124"/>
                  </a:lnTo>
                  <a:lnTo>
                    <a:pt x="198613" y="1601"/>
                  </a:lnTo>
                  <a:lnTo>
                    <a:pt x="270510" y="0"/>
                  </a:lnTo>
                  <a:lnTo>
                    <a:pt x="342406" y="1601"/>
                  </a:lnTo>
                  <a:lnTo>
                    <a:pt x="407020" y="6124"/>
                  </a:lnTo>
                  <a:lnTo>
                    <a:pt x="461772" y="13144"/>
                  </a:lnTo>
                  <a:lnTo>
                    <a:pt x="504077" y="22239"/>
                  </a:lnTo>
                  <a:lnTo>
                    <a:pt x="541020" y="44958"/>
                  </a:lnTo>
                  <a:lnTo>
                    <a:pt x="531353" y="56931"/>
                  </a:lnTo>
                  <a:lnTo>
                    <a:pt x="461772" y="76772"/>
                  </a:lnTo>
                  <a:lnTo>
                    <a:pt x="407020" y="83792"/>
                  </a:lnTo>
                  <a:lnTo>
                    <a:pt x="342406" y="88315"/>
                  </a:lnTo>
                  <a:lnTo>
                    <a:pt x="270510" y="89917"/>
                  </a:lnTo>
                  <a:lnTo>
                    <a:pt x="198613" y="88315"/>
                  </a:lnTo>
                  <a:lnTo>
                    <a:pt x="133999" y="83792"/>
                  </a:lnTo>
                  <a:lnTo>
                    <a:pt x="79248" y="76772"/>
                  </a:lnTo>
                  <a:lnTo>
                    <a:pt x="36942" y="67677"/>
                  </a:lnTo>
                  <a:lnTo>
                    <a:pt x="0" y="4495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772912" y="5922262"/>
              <a:ext cx="544195" cy="70485"/>
            </a:xfrm>
            <a:custGeom>
              <a:avLst/>
              <a:gdLst/>
              <a:ahLst/>
              <a:cxnLst/>
              <a:rect l="l" t="t" r="r" b="b"/>
              <a:pathLst>
                <a:path w="544195" h="70485">
                  <a:moveTo>
                    <a:pt x="272034" y="0"/>
                  </a:moveTo>
                  <a:lnTo>
                    <a:pt x="199716" y="1252"/>
                  </a:lnTo>
                  <a:lnTo>
                    <a:pt x="134732" y="4786"/>
                  </a:lnTo>
                  <a:lnTo>
                    <a:pt x="79676" y="10268"/>
                  </a:lnTo>
                  <a:lnTo>
                    <a:pt x="37140" y="17363"/>
                  </a:lnTo>
                  <a:lnTo>
                    <a:pt x="0" y="35054"/>
                  </a:lnTo>
                  <a:lnTo>
                    <a:pt x="9717" y="44370"/>
                  </a:lnTo>
                  <a:lnTo>
                    <a:pt x="79676" y="59835"/>
                  </a:lnTo>
                  <a:lnTo>
                    <a:pt x="134732" y="65316"/>
                  </a:lnTo>
                  <a:lnTo>
                    <a:pt x="199716" y="68850"/>
                  </a:lnTo>
                  <a:lnTo>
                    <a:pt x="272034" y="70102"/>
                  </a:lnTo>
                  <a:lnTo>
                    <a:pt x="344351" y="68850"/>
                  </a:lnTo>
                  <a:lnTo>
                    <a:pt x="409335" y="65316"/>
                  </a:lnTo>
                  <a:lnTo>
                    <a:pt x="464391" y="59835"/>
                  </a:lnTo>
                  <a:lnTo>
                    <a:pt x="506927" y="52742"/>
                  </a:lnTo>
                  <a:lnTo>
                    <a:pt x="544068" y="35054"/>
                  </a:lnTo>
                  <a:lnTo>
                    <a:pt x="534350" y="25736"/>
                  </a:lnTo>
                  <a:lnTo>
                    <a:pt x="464391" y="10268"/>
                  </a:lnTo>
                  <a:lnTo>
                    <a:pt x="409335" y="4786"/>
                  </a:lnTo>
                  <a:lnTo>
                    <a:pt x="344351" y="1252"/>
                  </a:lnTo>
                  <a:lnTo>
                    <a:pt x="272034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772912" y="5922262"/>
              <a:ext cx="544195" cy="70485"/>
            </a:xfrm>
            <a:custGeom>
              <a:avLst/>
              <a:gdLst/>
              <a:ahLst/>
              <a:cxnLst/>
              <a:rect l="l" t="t" r="r" b="b"/>
              <a:pathLst>
                <a:path w="544195" h="70485">
                  <a:moveTo>
                    <a:pt x="0" y="35054"/>
                  </a:moveTo>
                  <a:lnTo>
                    <a:pt x="37140" y="17363"/>
                  </a:lnTo>
                  <a:lnTo>
                    <a:pt x="79676" y="10268"/>
                  </a:lnTo>
                  <a:lnTo>
                    <a:pt x="134732" y="4786"/>
                  </a:lnTo>
                  <a:lnTo>
                    <a:pt x="199716" y="1252"/>
                  </a:lnTo>
                  <a:lnTo>
                    <a:pt x="272034" y="0"/>
                  </a:lnTo>
                  <a:lnTo>
                    <a:pt x="344351" y="1252"/>
                  </a:lnTo>
                  <a:lnTo>
                    <a:pt x="409335" y="4786"/>
                  </a:lnTo>
                  <a:lnTo>
                    <a:pt x="464391" y="10268"/>
                  </a:lnTo>
                  <a:lnTo>
                    <a:pt x="506927" y="17363"/>
                  </a:lnTo>
                  <a:lnTo>
                    <a:pt x="544068" y="35054"/>
                  </a:lnTo>
                  <a:lnTo>
                    <a:pt x="534350" y="44370"/>
                  </a:lnTo>
                  <a:lnTo>
                    <a:pt x="464391" y="59835"/>
                  </a:lnTo>
                  <a:lnTo>
                    <a:pt x="409335" y="65316"/>
                  </a:lnTo>
                  <a:lnTo>
                    <a:pt x="344351" y="68850"/>
                  </a:lnTo>
                  <a:lnTo>
                    <a:pt x="272034" y="70102"/>
                  </a:lnTo>
                  <a:lnTo>
                    <a:pt x="199716" y="68850"/>
                  </a:lnTo>
                  <a:lnTo>
                    <a:pt x="134732" y="65316"/>
                  </a:lnTo>
                  <a:lnTo>
                    <a:pt x="79676" y="59835"/>
                  </a:lnTo>
                  <a:lnTo>
                    <a:pt x="37140" y="52742"/>
                  </a:lnTo>
                  <a:lnTo>
                    <a:pt x="0" y="3505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777484" y="5894834"/>
              <a:ext cx="538480" cy="70485"/>
            </a:xfrm>
            <a:custGeom>
              <a:avLst/>
              <a:gdLst/>
              <a:ahLst/>
              <a:cxnLst/>
              <a:rect l="l" t="t" r="r" b="b"/>
              <a:pathLst>
                <a:path w="538479" h="70485">
                  <a:moveTo>
                    <a:pt x="537974" y="0"/>
                  </a:moveTo>
                  <a:lnTo>
                    <a:pt x="0" y="0"/>
                  </a:lnTo>
                  <a:lnTo>
                    <a:pt x="0" y="70102"/>
                  </a:lnTo>
                  <a:lnTo>
                    <a:pt x="537974" y="70102"/>
                  </a:lnTo>
                  <a:lnTo>
                    <a:pt x="537974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839968" y="5687565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28448" y="0"/>
                  </a:moveTo>
                  <a:lnTo>
                    <a:pt x="8128" y="0"/>
                  </a:lnTo>
                  <a:lnTo>
                    <a:pt x="0" y="4436"/>
                  </a:lnTo>
                  <a:lnTo>
                    <a:pt x="0" y="9907"/>
                  </a:lnTo>
                  <a:lnTo>
                    <a:pt x="0" y="15384"/>
                  </a:lnTo>
                  <a:lnTo>
                    <a:pt x="8128" y="19814"/>
                  </a:lnTo>
                  <a:lnTo>
                    <a:pt x="28448" y="19814"/>
                  </a:lnTo>
                  <a:lnTo>
                    <a:pt x="36576" y="15384"/>
                  </a:lnTo>
                  <a:lnTo>
                    <a:pt x="36576" y="4436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839968" y="5687565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0" y="9907"/>
                  </a:moveTo>
                  <a:lnTo>
                    <a:pt x="0" y="4436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436"/>
                  </a:lnTo>
                  <a:lnTo>
                    <a:pt x="36576" y="9907"/>
                  </a:lnTo>
                  <a:lnTo>
                    <a:pt x="36576" y="15384"/>
                  </a:lnTo>
                  <a:lnTo>
                    <a:pt x="28448" y="19814"/>
                  </a:lnTo>
                  <a:lnTo>
                    <a:pt x="18288" y="19814"/>
                  </a:lnTo>
                  <a:lnTo>
                    <a:pt x="8128" y="19814"/>
                  </a:lnTo>
                  <a:lnTo>
                    <a:pt x="0" y="15384"/>
                  </a:lnTo>
                  <a:lnTo>
                    <a:pt x="0" y="99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079236" y="5650994"/>
              <a:ext cx="38100" cy="21590"/>
            </a:xfrm>
            <a:custGeom>
              <a:avLst/>
              <a:gdLst/>
              <a:ahLst/>
              <a:cxnLst/>
              <a:rect l="l" t="t" r="r" b="b"/>
              <a:pathLst>
                <a:path w="38100" h="21589">
                  <a:moveTo>
                    <a:pt x="29591" y="0"/>
                  </a:moveTo>
                  <a:lnTo>
                    <a:pt x="8509" y="0"/>
                  </a:lnTo>
                  <a:lnTo>
                    <a:pt x="0" y="4771"/>
                  </a:lnTo>
                  <a:lnTo>
                    <a:pt x="0" y="10665"/>
                  </a:lnTo>
                  <a:lnTo>
                    <a:pt x="0" y="16559"/>
                  </a:lnTo>
                  <a:lnTo>
                    <a:pt x="8509" y="21330"/>
                  </a:lnTo>
                  <a:lnTo>
                    <a:pt x="29591" y="21330"/>
                  </a:lnTo>
                  <a:lnTo>
                    <a:pt x="38100" y="16559"/>
                  </a:lnTo>
                  <a:lnTo>
                    <a:pt x="38100" y="4771"/>
                  </a:lnTo>
                  <a:lnTo>
                    <a:pt x="295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079236" y="5650994"/>
              <a:ext cx="38100" cy="21590"/>
            </a:xfrm>
            <a:custGeom>
              <a:avLst/>
              <a:gdLst/>
              <a:ahLst/>
              <a:cxnLst/>
              <a:rect l="l" t="t" r="r" b="b"/>
              <a:pathLst>
                <a:path w="38100" h="21589">
                  <a:moveTo>
                    <a:pt x="0" y="10665"/>
                  </a:moveTo>
                  <a:lnTo>
                    <a:pt x="0" y="4771"/>
                  </a:lnTo>
                  <a:lnTo>
                    <a:pt x="8509" y="0"/>
                  </a:lnTo>
                  <a:lnTo>
                    <a:pt x="19050" y="0"/>
                  </a:lnTo>
                  <a:lnTo>
                    <a:pt x="29591" y="0"/>
                  </a:lnTo>
                  <a:lnTo>
                    <a:pt x="38100" y="4771"/>
                  </a:lnTo>
                  <a:lnTo>
                    <a:pt x="38100" y="10665"/>
                  </a:lnTo>
                  <a:lnTo>
                    <a:pt x="38100" y="16559"/>
                  </a:lnTo>
                  <a:lnTo>
                    <a:pt x="29591" y="21330"/>
                  </a:lnTo>
                  <a:lnTo>
                    <a:pt x="19050" y="21330"/>
                  </a:lnTo>
                  <a:lnTo>
                    <a:pt x="8509" y="21330"/>
                  </a:lnTo>
                  <a:lnTo>
                    <a:pt x="0" y="16559"/>
                  </a:lnTo>
                  <a:lnTo>
                    <a:pt x="0" y="106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192012" y="5718045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27178" y="0"/>
                  </a:moveTo>
                  <a:lnTo>
                    <a:pt x="7874" y="0"/>
                  </a:lnTo>
                  <a:lnTo>
                    <a:pt x="0" y="4777"/>
                  </a:lnTo>
                  <a:lnTo>
                    <a:pt x="0" y="10671"/>
                  </a:lnTo>
                  <a:lnTo>
                    <a:pt x="0" y="16564"/>
                  </a:lnTo>
                  <a:lnTo>
                    <a:pt x="7874" y="21337"/>
                  </a:lnTo>
                  <a:lnTo>
                    <a:pt x="27178" y="21337"/>
                  </a:lnTo>
                  <a:lnTo>
                    <a:pt x="35052" y="16564"/>
                  </a:lnTo>
                  <a:lnTo>
                    <a:pt x="35052" y="4777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192012" y="5718045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0" y="10671"/>
                  </a:moveTo>
                  <a:lnTo>
                    <a:pt x="0" y="4777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777"/>
                  </a:lnTo>
                  <a:lnTo>
                    <a:pt x="35052" y="10671"/>
                  </a:lnTo>
                  <a:lnTo>
                    <a:pt x="35052" y="16564"/>
                  </a:lnTo>
                  <a:lnTo>
                    <a:pt x="27178" y="21337"/>
                  </a:lnTo>
                  <a:lnTo>
                    <a:pt x="17526" y="21337"/>
                  </a:lnTo>
                  <a:lnTo>
                    <a:pt x="7874" y="21337"/>
                  </a:lnTo>
                  <a:lnTo>
                    <a:pt x="0" y="16564"/>
                  </a:lnTo>
                  <a:lnTo>
                    <a:pt x="0" y="1067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031992" y="5788154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28448" y="0"/>
                  </a:moveTo>
                  <a:lnTo>
                    <a:pt x="8128" y="0"/>
                  </a:lnTo>
                  <a:lnTo>
                    <a:pt x="0" y="4429"/>
                  </a:lnTo>
                  <a:lnTo>
                    <a:pt x="0" y="9900"/>
                  </a:lnTo>
                  <a:lnTo>
                    <a:pt x="0" y="15378"/>
                  </a:lnTo>
                  <a:lnTo>
                    <a:pt x="8128" y="19808"/>
                  </a:lnTo>
                  <a:lnTo>
                    <a:pt x="28448" y="19808"/>
                  </a:lnTo>
                  <a:lnTo>
                    <a:pt x="36576" y="15378"/>
                  </a:lnTo>
                  <a:lnTo>
                    <a:pt x="36576" y="4429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031992" y="5788154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0" y="9900"/>
                  </a:moveTo>
                  <a:lnTo>
                    <a:pt x="0" y="4429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429"/>
                  </a:lnTo>
                  <a:lnTo>
                    <a:pt x="36576" y="9900"/>
                  </a:lnTo>
                  <a:lnTo>
                    <a:pt x="36576" y="15378"/>
                  </a:lnTo>
                  <a:lnTo>
                    <a:pt x="28448" y="19808"/>
                  </a:lnTo>
                  <a:lnTo>
                    <a:pt x="18288" y="19808"/>
                  </a:lnTo>
                  <a:lnTo>
                    <a:pt x="8128" y="19808"/>
                  </a:lnTo>
                  <a:lnTo>
                    <a:pt x="0" y="15378"/>
                  </a:lnTo>
                  <a:lnTo>
                    <a:pt x="0" y="99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003036" y="5914642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27178" y="0"/>
                  </a:moveTo>
                  <a:lnTo>
                    <a:pt x="7874" y="0"/>
                  </a:lnTo>
                  <a:lnTo>
                    <a:pt x="0" y="4777"/>
                  </a:lnTo>
                  <a:lnTo>
                    <a:pt x="0" y="10671"/>
                  </a:lnTo>
                  <a:lnTo>
                    <a:pt x="0" y="16559"/>
                  </a:lnTo>
                  <a:lnTo>
                    <a:pt x="7874" y="21337"/>
                  </a:lnTo>
                  <a:lnTo>
                    <a:pt x="27178" y="21337"/>
                  </a:lnTo>
                  <a:lnTo>
                    <a:pt x="35052" y="16559"/>
                  </a:lnTo>
                  <a:lnTo>
                    <a:pt x="35052" y="4777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003036" y="5914642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0" y="10671"/>
                  </a:moveTo>
                  <a:lnTo>
                    <a:pt x="0" y="4777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777"/>
                  </a:lnTo>
                  <a:lnTo>
                    <a:pt x="35052" y="10671"/>
                  </a:lnTo>
                  <a:lnTo>
                    <a:pt x="35052" y="16559"/>
                  </a:lnTo>
                  <a:lnTo>
                    <a:pt x="27178" y="21337"/>
                  </a:lnTo>
                  <a:lnTo>
                    <a:pt x="17526" y="21337"/>
                  </a:lnTo>
                  <a:lnTo>
                    <a:pt x="7874" y="21337"/>
                  </a:lnTo>
                  <a:lnTo>
                    <a:pt x="0" y="16559"/>
                  </a:lnTo>
                  <a:lnTo>
                    <a:pt x="0" y="1067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99404" y="5765294"/>
              <a:ext cx="33655" cy="18415"/>
            </a:xfrm>
            <a:custGeom>
              <a:avLst/>
              <a:gdLst/>
              <a:ahLst/>
              <a:cxnLst/>
              <a:rect l="l" t="t" r="r" b="b"/>
              <a:pathLst>
                <a:path w="33654" h="18414">
                  <a:moveTo>
                    <a:pt x="26035" y="0"/>
                  </a:moveTo>
                  <a:lnTo>
                    <a:pt x="7493" y="0"/>
                  </a:lnTo>
                  <a:lnTo>
                    <a:pt x="0" y="4086"/>
                  </a:lnTo>
                  <a:lnTo>
                    <a:pt x="0" y="9142"/>
                  </a:lnTo>
                  <a:lnTo>
                    <a:pt x="0" y="14197"/>
                  </a:lnTo>
                  <a:lnTo>
                    <a:pt x="7493" y="18285"/>
                  </a:lnTo>
                  <a:lnTo>
                    <a:pt x="26035" y="18285"/>
                  </a:lnTo>
                  <a:lnTo>
                    <a:pt x="33528" y="14197"/>
                  </a:lnTo>
                  <a:lnTo>
                    <a:pt x="33528" y="4086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899404" y="5765294"/>
              <a:ext cx="33655" cy="18415"/>
            </a:xfrm>
            <a:custGeom>
              <a:avLst/>
              <a:gdLst/>
              <a:ahLst/>
              <a:cxnLst/>
              <a:rect l="l" t="t" r="r" b="b"/>
              <a:pathLst>
                <a:path w="33654" h="18414">
                  <a:moveTo>
                    <a:pt x="0" y="9142"/>
                  </a:moveTo>
                  <a:lnTo>
                    <a:pt x="0" y="4086"/>
                  </a:lnTo>
                  <a:lnTo>
                    <a:pt x="7493" y="0"/>
                  </a:lnTo>
                  <a:lnTo>
                    <a:pt x="16764" y="0"/>
                  </a:lnTo>
                  <a:lnTo>
                    <a:pt x="26035" y="0"/>
                  </a:lnTo>
                  <a:lnTo>
                    <a:pt x="33528" y="4086"/>
                  </a:lnTo>
                  <a:lnTo>
                    <a:pt x="33528" y="9142"/>
                  </a:lnTo>
                  <a:lnTo>
                    <a:pt x="33528" y="14197"/>
                  </a:lnTo>
                  <a:lnTo>
                    <a:pt x="26035" y="18285"/>
                  </a:lnTo>
                  <a:lnTo>
                    <a:pt x="16764" y="18285"/>
                  </a:lnTo>
                  <a:lnTo>
                    <a:pt x="7493" y="18285"/>
                  </a:lnTo>
                  <a:lnTo>
                    <a:pt x="0" y="14197"/>
                  </a:lnTo>
                  <a:lnTo>
                    <a:pt x="0" y="914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850636" y="596341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29" h="21589">
                  <a:moveTo>
                    <a:pt x="28448" y="0"/>
                  </a:moveTo>
                  <a:lnTo>
                    <a:pt x="8128" y="0"/>
                  </a:lnTo>
                  <a:lnTo>
                    <a:pt x="0" y="4771"/>
                  </a:lnTo>
                  <a:lnTo>
                    <a:pt x="0" y="10665"/>
                  </a:lnTo>
                  <a:lnTo>
                    <a:pt x="0" y="16559"/>
                  </a:lnTo>
                  <a:lnTo>
                    <a:pt x="8128" y="21330"/>
                  </a:lnTo>
                  <a:lnTo>
                    <a:pt x="28448" y="21330"/>
                  </a:lnTo>
                  <a:lnTo>
                    <a:pt x="36576" y="16559"/>
                  </a:lnTo>
                  <a:lnTo>
                    <a:pt x="36576" y="4771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850636" y="596341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29" h="21589">
                  <a:moveTo>
                    <a:pt x="0" y="10665"/>
                  </a:moveTo>
                  <a:lnTo>
                    <a:pt x="0" y="4771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771"/>
                  </a:lnTo>
                  <a:lnTo>
                    <a:pt x="36576" y="10665"/>
                  </a:lnTo>
                  <a:lnTo>
                    <a:pt x="36576" y="16559"/>
                  </a:lnTo>
                  <a:lnTo>
                    <a:pt x="28448" y="21330"/>
                  </a:lnTo>
                  <a:lnTo>
                    <a:pt x="18288" y="21330"/>
                  </a:lnTo>
                  <a:lnTo>
                    <a:pt x="8128" y="21330"/>
                  </a:lnTo>
                  <a:lnTo>
                    <a:pt x="0" y="16559"/>
                  </a:lnTo>
                  <a:lnTo>
                    <a:pt x="0" y="106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161532" y="5966459"/>
              <a:ext cx="38100" cy="20320"/>
            </a:xfrm>
            <a:custGeom>
              <a:avLst/>
              <a:gdLst/>
              <a:ahLst/>
              <a:cxnLst/>
              <a:rect l="l" t="t" r="r" b="b"/>
              <a:pathLst>
                <a:path w="38100" h="20320">
                  <a:moveTo>
                    <a:pt x="29591" y="0"/>
                  </a:moveTo>
                  <a:lnTo>
                    <a:pt x="8509" y="0"/>
                  </a:lnTo>
                  <a:lnTo>
                    <a:pt x="0" y="4429"/>
                  </a:lnTo>
                  <a:lnTo>
                    <a:pt x="0" y="9907"/>
                  </a:lnTo>
                  <a:lnTo>
                    <a:pt x="0" y="15378"/>
                  </a:lnTo>
                  <a:lnTo>
                    <a:pt x="8509" y="19814"/>
                  </a:lnTo>
                  <a:lnTo>
                    <a:pt x="29591" y="19814"/>
                  </a:lnTo>
                  <a:lnTo>
                    <a:pt x="38100" y="15378"/>
                  </a:lnTo>
                  <a:lnTo>
                    <a:pt x="38100" y="4429"/>
                  </a:lnTo>
                  <a:lnTo>
                    <a:pt x="295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161532" y="5966459"/>
              <a:ext cx="38100" cy="20320"/>
            </a:xfrm>
            <a:custGeom>
              <a:avLst/>
              <a:gdLst/>
              <a:ahLst/>
              <a:cxnLst/>
              <a:rect l="l" t="t" r="r" b="b"/>
              <a:pathLst>
                <a:path w="38100" h="20320">
                  <a:moveTo>
                    <a:pt x="0" y="9907"/>
                  </a:moveTo>
                  <a:lnTo>
                    <a:pt x="0" y="4429"/>
                  </a:lnTo>
                  <a:lnTo>
                    <a:pt x="8509" y="0"/>
                  </a:lnTo>
                  <a:lnTo>
                    <a:pt x="19050" y="0"/>
                  </a:lnTo>
                  <a:lnTo>
                    <a:pt x="29591" y="0"/>
                  </a:lnTo>
                  <a:lnTo>
                    <a:pt x="38100" y="4429"/>
                  </a:lnTo>
                  <a:lnTo>
                    <a:pt x="38100" y="9907"/>
                  </a:lnTo>
                  <a:lnTo>
                    <a:pt x="38100" y="15378"/>
                  </a:lnTo>
                  <a:lnTo>
                    <a:pt x="29591" y="19814"/>
                  </a:lnTo>
                  <a:lnTo>
                    <a:pt x="19050" y="19814"/>
                  </a:lnTo>
                  <a:lnTo>
                    <a:pt x="8509" y="19814"/>
                  </a:lnTo>
                  <a:lnTo>
                    <a:pt x="0" y="15378"/>
                  </a:lnTo>
                  <a:lnTo>
                    <a:pt x="0" y="99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769991" y="5985267"/>
              <a:ext cx="149225" cy="32384"/>
            </a:xfrm>
            <a:custGeom>
              <a:avLst/>
              <a:gdLst/>
              <a:ahLst/>
              <a:cxnLst/>
              <a:rect l="l" t="t" r="r" b="b"/>
              <a:pathLst>
                <a:path w="149225" h="32385">
                  <a:moveTo>
                    <a:pt x="1651" y="0"/>
                  </a:moveTo>
                  <a:lnTo>
                    <a:pt x="0" y="19063"/>
                  </a:lnTo>
                  <a:lnTo>
                    <a:pt x="147193" y="31953"/>
                  </a:lnTo>
                  <a:lnTo>
                    <a:pt x="148971" y="12877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769991" y="5985267"/>
              <a:ext cx="149225" cy="32384"/>
            </a:xfrm>
            <a:custGeom>
              <a:avLst/>
              <a:gdLst/>
              <a:ahLst/>
              <a:cxnLst/>
              <a:rect l="l" t="t" r="r" b="b"/>
              <a:pathLst>
                <a:path w="149225" h="32385">
                  <a:moveTo>
                    <a:pt x="1651" y="0"/>
                  </a:moveTo>
                  <a:lnTo>
                    <a:pt x="148971" y="12877"/>
                  </a:lnTo>
                  <a:lnTo>
                    <a:pt x="147193" y="31953"/>
                  </a:lnTo>
                  <a:lnTo>
                    <a:pt x="0" y="19063"/>
                  </a:lnTo>
                  <a:lnTo>
                    <a:pt x="1651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161405" y="5990688"/>
              <a:ext cx="147955" cy="32384"/>
            </a:xfrm>
            <a:custGeom>
              <a:avLst/>
              <a:gdLst/>
              <a:ahLst/>
              <a:cxnLst/>
              <a:rect l="l" t="t" r="r" b="b"/>
              <a:pathLst>
                <a:path w="147954" h="32385">
                  <a:moveTo>
                    <a:pt x="146050" y="0"/>
                  </a:moveTo>
                  <a:lnTo>
                    <a:pt x="0" y="10214"/>
                  </a:lnTo>
                  <a:lnTo>
                    <a:pt x="1524" y="32033"/>
                  </a:lnTo>
                  <a:lnTo>
                    <a:pt x="147574" y="21823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161405" y="5990688"/>
              <a:ext cx="147955" cy="32384"/>
            </a:xfrm>
            <a:custGeom>
              <a:avLst/>
              <a:gdLst/>
              <a:ahLst/>
              <a:cxnLst/>
              <a:rect l="l" t="t" r="r" b="b"/>
              <a:pathLst>
                <a:path w="147954" h="32385">
                  <a:moveTo>
                    <a:pt x="0" y="10214"/>
                  </a:moveTo>
                  <a:lnTo>
                    <a:pt x="146050" y="0"/>
                  </a:lnTo>
                  <a:lnTo>
                    <a:pt x="147574" y="21823"/>
                  </a:lnTo>
                  <a:lnTo>
                    <a:pt x="1524" y="32033"/>
                  </a:lnTo>
                  <a:lnTo>
                    <a:pt x="0" y="1021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852922" y="5882081"/>
              <a:ext cx="346075" cy="86995"/>
            </a:xfrm>
            <a:custGeom>
              <a:avLst/>
              <a:gdLst/>
              <a:ahLst/>
              <a:cxnLst/>
              <a:rect l="l" t="t" r="r" b="b"/>
              <a:pathLst>
                <a:path w="346075" h="86995">
                  <a:moveTo>
                    <a:pt x="151892" y="50088"/>
                  </a:moveTo>
                  <a:lnTo>
                    <a:pt x="149326" y="48234"/>
                  </a:lnTo>
                  <a:lnTo>
                    <a:pt x="108077" y="18211"/>
                  </a:lnTo>
                  <a:lnTo>
                    <a:pt x="108077" y="45491"/>
                  </a:lnTo>
                  <a:lnTo>
                    <a:pt x="105029" y="48234"/>
                  </a:lnTo>
                  <a:lnTo>
                    <a:pt x="105321" y="47955"/>
                  </a:lnTo>
                  <a:lnTo>
                    <a:pt x="108077" y="45491"/>
                  </a:lnTo>
                  <a:lnTo>
                    <a:pt x="108077" y="18211"/>
                  </a:lnTo>
                  <a:lnTo>
                    <a:pt x="83058" y="0"/>
                  </a:lnTo>
                  <a:lnTo>
                    <a:pt x="98945" y="35318"/>
                  </a:lnTo>
                  <a:lnTo>
                    <a:pt x="97536" y="35267"/>
                  </a:lnTo>
                  <a:lnTo>
                    <a:pt x="56388" y="40817"/>
                  </a:lnTo>
                  <a:lnTo>
                    <a:pt x="21590" y="57073"/>
                  </a:lnTo>
                  <a:lnTo>
                    <a:pt x="0" y="78168"/>
                  </a:lnTo>
                  <a:lnTo>
                    <a:pt x="254" y="82181"/>
                  </a:lnTo>
                  <a:lnTo>
                    <a:pt x="5588" y="86741"/>
                  </a:lnTo>
                  <a:lnTo>
                    <a:pt x="9652" y="86398"/>
                  </a:lnTo>
                  <a:lnTo>
                    <a:pt x="11938" y="83731"/>
                  </a:lnTo>
                  <a:lnTo>
                    <a:pt x="17272" y="77355"/>
                  </a:lnTo>
                  <a:lnTo>
                    <a:pt x="23114" y="71932"/>
                  </a:lnTo>
                  <a:lnTo>
                    <a:pt x="60198" y="52908"/>
                  </a:lnTo>
                  <a:lnTo>
                    <a:pt x="95961" y="48031"/>
                  </a:lnTo>
                  <a:lnTo>
                    <a:pt x="70485" y="75171"/>
                  </a:lnTo>
                  <a:lnTo>
                    <a:pt x="151892" y="50088"/>
                  </a:lnTo>
                  <a:close/>
                </a:path>
                <a:path w="346075" h="86995">
                  <a:moveTo>
                    <a:pt x="303530" y="60020"/>
                  </a:moveTo>
                  <a:lnTo>
                    <a:pt x="303237" y="59918"/>
                  </a:lnTo>
                  <a:lnTo>
                    <a:pt x="303466" y="60020"/>
                  </a:lnTo>
                  <a:close/>
                </a:path>
                <a:path w="346075" h="86995">
                  <a:moveTo>
                    <a:pt x="345821" y="85432"/>
                  </a:moveTo>
                  <a:lnTo>
                    <a:pt x="334403" y="61341"/>
                  </a:lnTo>
                  <a:lnTo>
                    <a:pt x="309372" y="8458"/>
                  </a:lnTo>
                  <a:lnTo>
                    <a:pt x="306324" y="47485"/>
                  </a:lnTo>
                  <a:lnTo>
                    <a:pt x="306197" y="47447"/>
                  </a:lnTo>
                  <a:lnTo>
                    <a:pt x="306197" y="61341"/>
                  </a:lnTo>
                  <a:lnTo>
                    <a:pt x="303237" y="59918"/>
                  </a:lnTo>
                  <a:lnTo>
                    <a:pt x="303022" y="59804"/>
                  </a:lnTo>
                  <a:lnTo>
                    <a:pt x="303530" y="60020"/>
                  </a:lnTo>
                  <a:lnTo>
                    <a:pt x="306197" y="61341"/>
                  </a:lnTo>
                  <a:lnTo>
                    <a:pt x="306197" y="47447"/>
                  </a:lnTo>
                  <a:lnTo>
                    <a:pt x="297180" y="43992"/>
                  </a:lnTo>
                  <a:lnTo>
                    <a:pt x="285623" y="40640"/>
                  </a:lnTo>
                  <a:lnTo>
                    <a:pt x="273431" y="38074"/>
                  </a:lnTo>
                  <a:lnTo>
                    <a:pt x="260731" y="36410"/>
                  </a:lnTo>
                  <a:lnTo>
                    <a:pt x="247650" y="35648"/>
                  </a:lnTo>
                  <a:lnTo>
                    <a:pt x="234188" y="35674"/>
                  </a:lnTo>
                  <a:lnTo>
                    <a:pt x="192278" y="40970"/>
                  </a:lnTo>
                  <a:lnTo>
                    <a:pt x="162560" y="49504"/>
                  </a:lnTo>
                  <a:lnTo>
                    <a:pt x="159258" y="50749"/>
                  </a:lnTo>
                  <a:lnTo>
                    <a:pt x="157607" y="54444"/>
                  </a:lnTo>
                  <a:lnTo>
                    <a:pt x="160147" y="60972"/>
                  </a:lnTo>
                  <a:lnTo>
                    <a:pt x="163830" y="62611"/>
                  </a:lnTo>
                  <a:lnTo>
                    <a:pt x="168275" y="60871"/>
                  </a:lnTo>
                  <a:lnTo>
                    <a:pt x="181864" y="56629"/>
                  </a:lnTo>
                  <a:lnTo>
                    <a:pt x="195326" y="53314"/>
                  </a:lnTo>
                  <a:lnTo>
                    <a:pt x="208788" y="50812"/>
                  </a:lnTo>
                  <a:lnTo>
                    <a:pt x="221996" y="49161"/>
                  </a:lnTo>
                  <a:lnTo>
                    <a:pt x="234950" y="48348"/>
                  </a:lnTo>
                  <a:lnTo>
                    <a:pt x="247650" y="48348"/>
                  </a:lnTo>
                  <a:lnTo>
                    <a:pt x="293624" y="56197"/>
                  </a:lnTo>
                  <a:lnTo>
                    <a:pt x="296316" y="57238"/>
                  </a:lnTo>
                  <a:lnTo>
                    <a:pt x="262382" y="68440"/>
                  </a:lnTo>
                  <a:lnTo>
                    <a:pt x="345821" y="85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" name="object 173"/>
          <p:cNvSpPr txBox="1"/>
          <p:nvPr/>
        </p:nvSpPr>
        <p:spPr>
          <a:xfrm>
            <a:off x="5840729" y="5803494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5840729" y="5958942"/>
            <a:ext cx="539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5" dirty="0">
                <a:latin typeface="Arial"/>
                <a:cs typeface="Arial"/>
              </a:rPr>
              <a:t>-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75" name="object 175"/>
          <p:cNvGrpSpPr/>
          <p:nvPr/>
        </p:nvGrpSpPr>
        <p:grpSpPr>
          <a:xfrm>
            <a:off x="5824728" y="5993889"/>
            <a:ext cx="405765" cy="281940"/>
            <a:chOff x="5824728" y="5993889"/>
            <a:chExt cx="405765" cy="281940"/>
          </a:xfrm>
        </p:grpSpPr>
        <p:sp>
          <p:nvSpPr>
            <p:cNvPr id="176" name="object 176"/>
            <p:cNvSpPr/>
            <p:nvPr/>
          </p:nvSpPr>
          <p:spPr>
            <a:xfrm>
              <a:off x="5830824" y="5999985"/>
              <a:ext cx="393700" cy="160655"/>
            </a:xfrm>
            <a:custGeom>
              <a:avLst/>
              <a:gdLst/>
              <a:ahLst/>
              <a:cxnLst/>
              <a:rect l="l" t="t" r="r" b="b"/>
              <a:pathLst>
                <a:path w="393700" h="160654">
                  <a:moveTo>
                    <a:pt x="0" y="0"/>
                  </a:moveTo>
                  <a:lnTo>
                    <a:pt x="0" y="160174"/>
                  </a:lnTo>
                  <a:lnTo>
                    <a:pt x="183007" y="160174"/>
                  </a:lnTo>
                </a:path>
                <a:path w="393700" h="160654">
                  <a:moveTo>
                    <a:pt x="393319" y="21337"/>
                  </a:moveTo>
                  <a:lnTo>
                    <a:pt x="393319" y="160174"/>
                  </a:lnTo>
                  <a:lnTo>
                    <a:pt x="245364" y="16017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016752" y="6097522"/>
              <a:ext cx="52069" cy="178435"/>
            </a:xfrm>
            <a:custGeom>
              <a:avLst/>
              <a:gdLst/>
              <a:ahLst/>
              <a:cxnLst/>
              <a:rect l="l" t="t" r="r" b="b"/>
              <a:pathLst>
                <a:path w="52070" h="178435">
                  <a:moveTo>
                    <a:pt x="0" y="18291"/>
                  </a:moveTo>
                  <a:lnTo>
                    <a:pt x="0" y="144780"/>
                  </a:lnTo>
                </a:path>
                <a:path w="52070" h="178435">
                  <a:moveTo>
                    <a:pt x="51816" y="0"/>
                  </a:moveTo>
                  <a:lnTo>
                    <a:pt x="51816" y="17831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6697091" y="5510529"/>
            <a:ext cx="559435" cy="518795"/>
            <a:chOff x="6697091" y="5510529"/>
            <a:chExt cx="559435" cy="518795"/>
          </a:xfrm>
        </p:grpSpPr>
        <p:sp>
          <p:nvSpPr>
            <p:cNvPr id="179" name="object 179"/>
            <p:cNvSpPr/>
            <p:nvPr/>
          </p:nvSpPr>
          <p:spPr>
            <a:xfrm>
              <a:off x="6707124" y="5567174"/>
              <a:ext cx="539750" cy="396240"/>
            </a:xfrm>
            <a:custGeom>
              <a:avLst/>
              <a:gdLst/>
              <a:ahLst/>
              <a:cxnLst/>
              <a:rect l="l" t="t" r="r" b="b"/>
              <a:pathLst>
                <a:path w="539750" h="396239">
                  <a:moveTo>
                    <a:pt x="539497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539497" y="396240"/>
                  </a:lnTo>
                  <a:lnTo>
                    <a:pt x="539497" y="0"/>
                  </a:lnTo>
                  <a:close/>
                </a:path>
              </a:pathLst>
            </a:custGeom>
            <a:solidFill>
              <a:srgbClr val="FF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707124" y="5567174"/>
              <a:ext cx="539750" cy="396240"/>
            </a:xfrm>
            <a:custGeom>
              <a:avLst/>
              <a:gdLst/>
              <a:ahLst/>
              <a:cxnLst/>
              <a:rect l="l" t="t" r="r" b="b"/>
              <a:pathLst>
                <a:path w="539750" h="396239">
                  <a:moveTo>
                    <a:pt x="0" y="396240"/>
                  </a:moveTo>
                  <a:lnTo>
                    <a:pt x="539497" y="396240"/>
                  </a:lnTo>
                  <a:lnTo>
                    <a:pt x="539497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707124" y="5516879"/>
              <a:ext cx="539750" cy="90170"/>
            </a:xfrm>
            <a:custGeom>
              <a:avLst/>
              <a:gdLst/>
              <a:ahLst/>
              <a:cxnLst/>
              <a:rect l="l" t="t" r="r" b="b"/>
              <a:pathLst>
                <a:path w="539750" h="90170">
                  <a:moveTo>
                    <a:pt x="269748" y="0"/>
                  </a:moveTo>
                  <a:lnTo>
                    <a:pt x="198040" y="1601"/>
                  </a:lnTo>
                  <a:lnTo>
                    <a:pt x="133604" y="6124"/>
                  </a:lnTo>
                  <a:lnTo>
                    <a:pt x="79009" y="13144"/>
                  </a:lnTo>
                  <a:lnTo>
                    <a:pt x="36830" y="22239"/>
                  </a:lnTo>
                  <a:lnTo>
                    <a:pt x="0" y="44958"/>
                  </a:lnTo>
                  <a:lnTo>
                    <a:pt x="9636" y="56931"/>
                  </a:lnTo>
                  <a:lnTo>
                    <a:pt x="79009" y="76772"/>
                  </a:lnTo>
                  <a:lnTo>
                    <a:pt x="133604" y="83792"/>
                  </a:lnTo>
                  <a:lnTo>
                    <a:pt x="198040" y="88315"/>
                  </a:lnTo>
                  <a:lnTo>
                    <a:pt x="269748" y="89917"/>
                  </a:lnTo>
                  <a:lnTo>
                    <a:pt x="341455" y="88315"/>
                  </a:lnTo>
                  <a:lnTo>
                    <a:pt x="405892" y="83792"/>
                  </a:lnTo>
                  <a:lnTo>
                    <a:pt x="460486" y="76772"/>
                  </a:lnTo>
                  <a:lnTo>
                    <a:pt x="502666" y="67677"/>
                  </a:lnTo>
                  <a:lnTo>
                    <a:pt x="539496" y="44958"/>
                  </a:lnTo>
                  <a:lnTo>
                    <a:pt x="529859" y="32984"/>
                  </a:lnTo>
                  <a:lnTo>
                    <a:pt x="460486" y="13144"/>
                  </a:lnTo>
                  <a:lnTo>
                    <a:pt x="405892" y="6124"/>
                  </a:lnTo>
                  <a:lnTo>
                    <a:pt x="341455" y="160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707124" y="5516879"/>
              <a:ext cx="539750" cy="90170"/>
            </a:xfrm>
            <a:custGeom>
              <a:avLst/>
              <a:gdLst/>
              <a:ahLst/>
              <a:cxnLst/>
              <a:rect l="l" t="t" r="r" b="b"/>
              <a:pathLst>
                <a:path w="539750" h="90170">
                  <a:moveTo>
                    <a:pt x="0" y="44958"/>
                  </a:moveTo>
                  <a:lnTo>
                    <a:pt x="36830" y="22239"/>
                  </a:lnTo>
                  <a:lnTo>
                    <a:pt x="79009" y="13144"/>
                  </a:lnTo>
                  <a:lnTo>
                    <a:pt x="133604" y="6124"/>
                  </a:lnTo>
                  <a:lnTo>
                    <a:pt x="198040" y="1601"/>
                  </a:lnTo>
                  <a:lnTo>
                    <a:pt x="269748" y="0"/>
                  </a:lnTo>
                  <a:lnTo>
                    <a:pt x="341455" y="1601"/>
                  </a:lnTo>
                  <a:lnTo>
                    <a:pt x="405892" y="6124"/>
                  </a:lnTo>
                  <a:lnTo>
                    <a:pt x="460486" y="13144"/>
                  </a:lnTo>
                  <a:lnTo>
                    <a:pt x="502666" y="22239"/>
                  </a:lnTo>
                  <a:lnTo>
                    <a:pt x="539496" y="44958"/>
                  </a:lnTo>
                  <a:lnTo>
                    <a:pt x="529859" y="56931"/>
                  </a:lnTo>
                  <a:lnTo>
                    <a:pt x="460486" y="76772"/>
                  </a:lnTo>
                  <a:lnTo>
                    <a:pt x="405892" y="83792"/>
                  </a:lnTo>
                  <a:lnTo>
                    <a:pt x="341455" y="88315"/>
                  </a:lnTo>
                  <a:lnTo>
                    <a:pt x="269748" y="89917"/>
                  </a:lnTo>
                  <a:lnTo>
                    <a:pt x="198040" y="88315"/>
                  </a:lnTo>
                  <a:lnTo>
                    <a:pt x="133604" y="83792"/>
                  </a:lnTo>
                  <a:lnTo>
                    <a:pt x="79009" y="76772"/>
                  </a:lnTo>
                  <a:lnTo>
                    <a:pt x="36830" y="67677"/>
                  </a:lnTo>
                  <a:lnTo>
                    <a:pt x="0" y="4495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707124" y="5922262"/>
              <a:ext cx="542925" cy="70485"/>
            </a:xfrm>
            <a:custGeom>
              <a:avLst/>
              <a:gdLst/>
              <a:ahLst/>
              <a:cxnLst/>
              <a:rect l="l" t="t" r="r" b="b"/>
              <a:pathLst>
                <a:path w="542925" h="70485">
                  <a:moveTo>
                    <a:pt x="271272" y="0"/>
                  </a:moveTo>
                  <a:lnTo>
                    <a:pt x="199143" y="1252"/>
                  </a:lnTo>
                  <a:lnTo>
                    <a:pt x="134337" y="4786"/>
                  </a:lnTo>
                  <a:lnTo>
                    <a:pt x="79438" y="10268"/>
                  </a:lnTo>
                  <a:lnTo>
                    <a:pt x="37027" y="17363"/>
                  </a:lnTo>
                  <a:lnTo>
                    <a:pt x="0" y="35054"/>
                  </a:lnTo>
                  <a:lnTo>
                    <a:pt x="9687" y="44370"/>
                  </a:lnTo>
                  <a:lnTo>
                    <a:pt x="79438" y="59835"/>
                  </a:lnTo>
                  <a:lnTo>
                    <a:pt x="134337" y="65316"/>
                  </a:lnTo>
                  <a:lnTo>
                    <a:pt x="199143" y="68850"/>
                  </a:lnTo>
                  <a:lnTo>
                    <a:pt x="271272" y="70102"/>
                  </a:lnTo>
                  <a:lnTo>
                    <a:pt x="343400" y="68850"/>
                  </a:lnTo>
                  <a:lnTo>
                    <a:pt x="408206" y="65316"/>
                  </a:lnTo>
                  <a:lnTo>
                    <a:pt x="463105" y="59835"/>
                  </a:lnTo>
                  <a:lnTo>
                    <a:pt x="505516" y="52742"/>
                  </a:lnTo>
                  <a:lnTo>
                    <a:pt x="542544" y="35054"/>
                  </a:lnTo>
                  <a:lnTo>
                    <a:pt x="532856" y="25736"/>
                  </a:lnTo>
                  <a:lnTo>
                    <a:pt x="463105" y="10268"/>
                  </a:lnTo>
                  <a:lnTo>
                    <a:pt x="408206" y="4786"/>
                  </a:lnTo>
                  <a:lnTo>
                    <a:pt x="343400" y="1252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FF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707124" y="5922262"/>
              <a:ext cx="542925" cy="70485"/>
            </a:xfrm>
            <a:custGeom>
              <a:avLst/>
              <a:gdLst/>
              <a:ahLst/>
              <a:cxnLst/>
              <a:rect l="l" t="t" r="r" b="b"/>
              <a:pathLst>
                <a:path w="542925" h="70485">
                  <a:moveTo>
                    <a:pt x="0" y="35054"/>
                  </a:moveTo>
                  <a:lnTo>
                    <a:pt x="37027" y="17363"/>
                  </a:lnTo>
                  <a:lnTo>
                    <a:pt x="79438" y="10268"/>
                  </a:lnTo>
                  <a:lnTo>
                    <a:pt x="134337" y="4786"/>
                  </a:lnTo>
                  <a:lnTo>
                    <a:pt x="199143" y="1252"/>
                  </a:lnTo>
                  <a:lnTo>
                    <a:pt x="271272" y="0"/>
                  </a:lnTo>
                  <a:lnTo>
                    <a:pt x="343400" y="1252"/>
                  </a:lnTo>
                  <a:lnTo>
                    <a:pt x="408206" y="4786"/>
                  </a:lnTo>
                  <a:lnTo>
                    <a:pt x="463105" y="10268"/>
                  </a:lnTo>
                  <a:lnTo>
                    <a:pt x="505516" y="17363"/>
                  </a:lnTo>
                  <a:lnTo>
                    <a:pt x="542544" y="35054"/>
                  </a:lnTo>
                  <a:lnTo>
                    <a:pt x="532856" y="44370"/>
                  </a:lnTo>
                  <a:lnTo>
                    <a:pt x="463105" y="59835"/>
                  </a:lnTo>
                  <a:lnTo>
                    <a:pt x="408206" y="65316"/>
                  </a:lnTo>
                  <a:lnTo>
                    <a:pt x="343400" y="68850"/>
                  </a:lnTo>
                  <a:lnTo>
                    <a:pt x="271272" y="70102"/>
                  </a:lnTo>
                  <a:lnTo>
                    <a:pt x="199143" y="68850"/>
                  </a:lnTo>
                  <a:lnTo>
                    <a:pt x="134337" y="65316"/>
                  </a:lnTo>
                  <a:lnTo>
                    <a:pt x="79438" y="59835"/>
                  </a:lnTo>
                  <a:lnTo>
                    <a:pt x="37027" y="52742"/>
                  </a:lnTo>
                  <a:lnTo>
                    <a:pt x="0" y="3505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710172" y="5894834"/>
              <a:ext cx="538480" cy="70485"/>
            </a:xfrm>
            <a:custGeom>
              <a:avLst/>
              <a:gdLst/>
              <a:ahLst/>
              <a:cxnLst/>
              <a:rect l="l" t="t" r="r" b="b"/>
              <a:pathLst>
                <a:path w="538479" h="70485">
                  <a:moveTo>
                    <a:pt x="537969" y="0"/>
                  </a:moveTo>
                  <a:lnTo>
                    <a:pt x="0" y="0"/>
                  </a:lnTo>
                  <a:lnTo>
                    <a:pt x="0" y="70102"/>
                  </a:lnTo>
                  <a:lnTo>
                    <a:pt x="537969" y="70102"/>
                  </a:lnTo>
                  <a:lnTo>
                    <a:pt x="537969" y="0"/>
                  </a:lnTo>
                  <a:close/>
                </a:path>
              </a:pathLst>
            </a:custGeom>
            <a:solidFill>
              <a:srgbClr val="FF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774180" y="5687565"/>
              <a:ext cx="35560" cy="20320"/>
            </a:xfrm>
            <a:custGeom>
              <a:avLst/>
              <a:gdLst/>
              <a:ahLst/>
              <a:cxnLst/>
              <a:rect l="l" t="t" r="r" b="b"/>
              <a:pathLst>
                <a:path w="35559" h="20320">
                  <a:moveTo>
                    <a:pt x="27178" y="0"/>
                  </a:moveTo>
                  <a:lnTo>
                    <a:pt x="7874" y="0"/>
                  </a:lnTo>
                  <a:lnTo>
                    <a:pt x="0" y="4436"/>
                  </a:lnTo>
                  <a:lnTo>
                    <a:pt x="0" y="9907"/>
                  </a:lnTo>
                  <a:lnTo>
                    <a:pt x="0" y="15384"/>
                  </a:lnTo>
                  <a:lnTo>
                    <a:pt x="7874" y="19814"/>
                  </a:lnTo>
                  <a:lnTo>
                    <a:pt x="27178" y="19814"/>
                  </a:lnTo>
                  <a:lnTo>
                    <a:pt x="35052" y="15384"/>
                  </a:lnTo>
                  <a:lnTo>
                    <a:pt x="35052" y="4436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774180" y="5687565"/>
              <a:ext cx="35560" cy="20320"/>
            </a:xfrm>
            <a:custGeom>
              <a:avLst/>
              <a:gdLst/>
              <a:ahLst/>
              <a:cxnLst/>
              <a:rect l="l" t="t" r="r" b="b"/>
              <a:pathLst>
                <a:path w="35559" h="20320">
                  <a:moveTo>
                    <a:pt x="0" y="9907"/>
                  </a:moveTo>
                  <a:lnTo>
                    <a:pt x="0" y="4436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436"/>
                  </a:lnTo>
                  <a:lnTo>
                    <a:pt x="35052" y="9907"/>
                  </a:lnTo>
                  <a:lnTo>
                    <a:pt x="35052" y="15384"/>
                  </a:lnTo>
                  <a:lnTo>
                    <a:pt x="27178" y="19814"/>
                  </a:lnTo>
                  <a:lnTo>
                    <a:pt x="17526" y="19814"/>
                  </a:lnTo>
                  <a:lnTo>
                    <a:pt x="7874" y="19814"/>
                  </a:lnTo>
                  <a:lnTo>
                    <a:pt x="0" y="15384"/>
                  </a:lnTo>
                  <a:lnTo>
                    <a:pt x="0" y="99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013448" y="565099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29" h="21589">
                  <a:moveTo>
                    <a:pt x="28448" y="0"/>
                  </a:moveTo>
                  <a:lnTo>
                    <a:pt x="8128" y="0"/>
                  </a:lnTo>
                  <a:lnTo>
                    <a:pt x="0" y="4771"/>
                  </a:lnTo>
                  <a:lnTo>
                    <a:pt x="0" y="10665"/>
                  </a:lnTo>
                  <a:lnTo>
                    <a:pt x="0" y="16559"/>
                  </a:lnTo>
                  <a:lnTo>
                    <a:pt x="8128" y="21330"/>
                  </a:lnTo>
                  <a:lnTo>
                    <a:pt x="28448" y="21330"/>
                  </a:lnTo>
                  <a:lnTo>
                    <a:pt x="36576" y="16559"/>
                  </a:lnTo>
                  <a:lnTo>
                    <a:pt x="36576" y="4771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013448" y="5650994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29" h="21589">
                  <a:moveTo>
                    <a:pt x="0" y="10665"/>
                  </a:moveTo>
                  <a:lnTo>
                    <a:pt x="0" y="4771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771"/>
                  </a:lnTo>
                  <a:lnTo>
                    <a:pt x="36576" y="10665"/>
                  </a:lnTo>
                  <a:lnTo>
                    <a:pt x="36576" y="16559"/>
                  </a:lnTo>
                  <a:lnTo>
                    <a:pt x="28448" y="21330"/>
                  </a:lnTo>
                  <a:lnTo>
                    <a:pt x="18288" y="21330"/>
                  </a:lnTo>
                  <a:lnTo>
                    <a:pt x="8128" y="21330"/>
                  </a:lnTo>
                  <a:lnTo>
                    <a:pt x="0" y="16559"/>
                  </a:lnTo>
                  <a:lnTo>
                    <a:pt x="0" y="106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126224" y="5718045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59" h="21589">
                  <a:moveTo>
                    <a:pt x="27178" y="0"/>
                  </a:moveTo>
                  <a:lnTo>
                    <a:pt x="7874" y="0"/>
                  </a:lnTo>
                  <a:lnTo>
                    <a:pt x="0" y="4777"/>
                  </a:lnTo>
                  <a:lnTo>
                    <a:pt x="0" y="10671"/>
                  </a:lnTo>
                  <a:lnTo>
                    <a:pt x="0" y="16564"/>
                  </a:lnTo>
                  <a:lnTo>
                    <a:pt x="7874" y="21337"/>
                  </a:lnTo>
                  <a:lnTo>
                    <a:pt x="27178" y="21337"/>
                  </a:lnTo>
                  <a:lnTo>
                    <a:pt x="35052" y="16564"/>
                  </a:lnTo>
                  <a:lnTo>
                    <a:pt x="35052" y="4777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126224" y="5718045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59" h="21589">
                  <a:moveTo>
                    <a:pt x="0" y="10671"/>
                  </a:moveTo>
                  <a:lnTo>
                    <a:pt x="0" y="4777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777"/>
                  </a:lnTo>
                  <a:lnTo>
                    <a:pt x="35052" y="10671"/>
                  </a:lnTo>
                  <a:lnTo>
                    <a:pt x="35052" y="16564"/>
                  </a:lnTo>
                  <a:lnTo>
                    <a:pt x="27178" y="21337"/>
                  </a:lnTo>
                  <a:lnTo>
                    <a:pt x="17526" y="21337"/>
                  </a:lnTo>
                  <a:lnTo>
                    <a:pt x="7874" y="21337"/>
                  </a:lnTo>
                  <a:lnTo>
                    <a:pt x="0" y="16564"/>
                  </a:lnTo>
                  <a:lnTo>
                    <a:pt x="0" y="1067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964680" y="5788154"/>
              <a:ext cx="38100" cy="20320"/>
            </a:xfrm>
            <a:custGeom>
              <a:avLst/>
              <a:gdLst/>
              <a:ahLst/>
              <a:cxnLst/>
              <a:rect l="l" t="t" r="r" b="b"/>
              <a:pathLst>
                <a:path w="38100" h="20320">
                  <a:moveTo>
                    <a:pt x="29591" y="0"/>
                  </a:moveTo>
                  <a:lnTo>
                    <a:pt x="8509" y="0"/>
                  </a:lnTo>
                  <a:lnTo>
                    <a:pt x="0" y="4429"/>
                  </a:lnTo>
                  <a:lnTo>
                    <a:pt x="0" y="9900"/>
                  </a:lnTo>
                  <a:lnTo>
                    <a:pt x="0" y="15378"/>
                  </a:lnTo>
                  <a:lnTo>
                    <a:pt x="8509" y="19808"/>
                  </a:lnTo>
                  <a:lnTo>
                    <a:pt x="29591" y="19808"/>
                  </a:lnTo>
                  <a:lnTo>
                    <a:pt x="38100" y="15378"/>
                  </a:lnTo>
                  <a:lnTo>
                    <a:pt x="38100" y="4429"/>
                  </a:lnTo>
                  <a:lnTo>
                    <a:pt x="295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964680" y="5788154"/>
              <a:ext cx="38100" cy="20320"/>
            </a:xfrm>
            <a:custGeom>
              <a:avLst/>
              <a:gdLst/>
              <a:ahLst/>
              <a:cxnLst/>
              <a:rect l="l" t="t" r="r" b="b"/>
              <a:pathLst>
                <a:path w="38100" h="20320">
                  <a:moveTo>
                    <a:pt x="0" y="9900"/>
                  </a:moveTo>
                  <a:lnTo>
                    <a:pt x="0" y="4429"/>
                  </a:lnTo>
                  <a:lnTo>
                    <a:pt x="8509" y="0"/>
                  </a:lnTo>
                  <a:lnTo>
                    <a:pt x="19050" y="0"/>
                  </a:lnTo>
                  <a:lnTo>
                    <a:pt x="29591" y="0"/>
                  </a:lnTo>
                  <a:lnTo>
                    <a:pt x="38100" y="4429"/>
                  </a:lnTo>
                  <a:lnTo>
                    <a:pt x="38100" y="9900"/>
                  </a:lnTo>
                  <a:lnTo>
                    <a:pt x="38100" y="15378"/>
                  </a:lnTo>
                  <a:lnTo>
                    <a:pt x="29591" y="19808"/>
                  </a:lnTo>
                  <a:lnTo>
                    <a:pt x="19050" y="19808"/>
                  </a:lnTo>
                  <a:lnTo>
                    <a:pt x="8509" y="19808"/>
                  </a:lnTo>
                  <a:lnTo>
                    <a:pt x="0" y="15378"/>
                  </a:lnTo>
                  <a:lnTo>
                    <a:pt x="0" y="99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937248" y="5914642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59" h="21589">
                  <a:moveTo>
                    <a:pt x="27178" y="0"/>
                  </a:moveTo>
                  <a:lnTo>
                    <a:pt x="7874" y="0"/>
                  </a:lnTo>
                  <a:lnTo>
                    <a:pt x="0" y="4777"/>
                  </a:lnTo>
                  <a:lnTo>
                    <a:pt x="0" y="10671"/>
                  </a:lnTo>
                  <a:lnTo>
                    <a:pt x="0" y="16559"/>
                  </a:lnTo>
                  <a:lnTo>
                    <a:pt x="7874" y="21337"/>
                  </a:lnTo>
                  <a:lnTo>
                    <a:pt x="27178" y="21337"/>
                  </a:lnTo>
                  <a:lnTo>
                    <a:pt x="35052" y="16559"/>
                  </a:lnTo>
                  <a:lnTo>
                    <a:pt x="35052" y="4777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937248" y="5914642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59" h="21589">
                  <a:moveTo>
                    <a:pt x="0" y="10671"/>
                  </a:moveTo>
                  <a:lnTo>
                    <a:pt x="0" y="4777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777"/>
                  </a:lnTo>
                  <a:lnTo>
                    <a:pt x="35052" y="10671"/>
                  </a:lnTo>
                  <a:lnTo>
                    <a:pt x="35052" y="16559"/>
                  </a:lnTo>
                  <a:lnTo>
                    <a:pt x="27178" y="21337"/>
                  </a:lnTo>
                  <a:lnTo>
                    <a:pt x="17526" y="21337"/>
                  </a:lnTo>
                  <a:lnTo>
                    <a:pt x="7874" y="21337"/>
                  </a:lnTo>
                  <a:lnTo>
                    <a:pt x="0" y="16559"/>
                  </a:lnTo>
                  <a:lnTo>
                    <a:pt x="0" y="1067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832092" y="5765294"/>
              <a:ext cx="35560" cy="18415"/>
            </a:xfrm>
            <a:custGeom>
              <a:avLst/>
              <a:gdLst/>
              <a:ahLst/>
              <a:cxnLst/>
              <a:rect l="l" t="t" r="r" b="b"/>
              <a:pathLst>
                <a:path w="35559" h="18414">
                  <a:moveTo>
                    <a:pt x="27178" y="0"/>
                  </a:moveTo>
                  <a:lnTo>
                    <a:pt x="7874" y="0"/>
                  </a:lnTo>
                  <a:lnTo>
                    <a:pt x="0" y="4086"/>
                  </a:lnTo>
                  <a:lnTo>
                    <a:pt x="0" y="9142"/>
                  </a:lnTo>
                  <a:lnTo>
                    <a:pt x="0" y="14197"/>
                  </a:lnTo>
                  <a:lnTo>
                    <a:pt x="7874" y="18285"/>
                  </a:lnTo>
                  <a:lnTo>
                    <a:pt x="27178" y="18285"/>
                  </a:lnTo>
                  <a:lnTo>
                    <a:pt x="35052" y="14197"/>
                  </a:lnTo>
                  <a:lnTo>
                    <a:pt x="35052" y="4086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832092" y="5765294"/>
              <a:ext cx="35560" cy="18415"/>
            </a:xfrm>
            <a:custGeom>
              <a:avLst/>
              <a:gdLst/>
              <a:ahLst/>
              <a:cxnLst/>
              <a:rect l="l" t="t" r="r" b="b"/>
              <a:pathLst>
                <a:path w="35559" h="18414">
                  <a:moveTo>
                    <a:pt x="0" y="9142"/>
                  </a:moveTo>
                  <a:lnTo>
                    <a:pt x="0" y="4086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086"/>
                  </a:lnTo>
                  <a:lnTo>
                    <a:pt x="35052" y="9142"/>
                  </a:lnTo>
                  <a:lnTo>
                    <a:pt x="35052" y="14197"/>
                  </a:lnTo>
                  <a:lnTo>
                    <a:pt x="27178" y="18285"/>
                  </a:lnTo>
                  <a:lnTo>
                    <a:pt x="17526" y="18285"/>
                  </a:lnTo>
                  <a:lnTo>
                    <a:pt x="7874" y="18285"/>
                  </a:lnTo>
                  <a:lnTo>
                    <a:pt x="0" y="14197"/>
                  </a:lnTo>
                  <a:lnTo>
                    <a:pt x="0" y="914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784848" y="5963414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59" h="21589">
                  <a:moveTo>
                    <a:pt x="27178" y="0"/>
                  </a:moveTo>
                  <a:lnTo>
                    <a:pt x="7874" y="0"/>
                  </a:lnTo>
                  <a:lnTo>
                    <a:pt x="0" y="4771"/>
                  </a:lnTo>
                  <a:lnTo>
                    <a:pt x="0" y="10665"/>
                  </a:lnTo>
                  <a:lnTo>
                    <a:pt x="0" y="16559"/>
                  </a:lnTo>
                  <a:lnTo>
                    <a:pt x="7874" y="21330"/>
                  </a:lnTo>
                  <a:lnTo>
                    <a:pt x="27178" y="21330"/>
                  </a:lnTo>
                  <a:lnTo>
                    <a:pt x="35052" y="16559"/>
                  </a:lnTo>
                  <a:lnTo>
                    <a:pt x="35052" y="4771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784848" y="5963414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59" h="21589">
                  <a:moveTo>
                    <a:pt x="0" y="10665"/>
                  </a:moveTo>
                  <a:lnTo>
                    <a:pt x="0" y="4771"/>
                  </a:lnTo>
                  <a:lnTo>
                    <a:pt x="7874" y="0"/>
                  </a:lnTo>
                  <a:lnTo>
                    <a:pt x="17526" y="0"/>
                  </a:lnTo>
                  <a:lnTo>
                    <a:pt x="27178" y="0"/>
                  </a:lnTo>
                  <a:lnTo>
                    <a:pt x="35052" y="4771"/>
                  </a:lnTo>
                  <a:lnTo>
                    <a:pt x="35052" y="10665"/>
                  </a:lnTo>
                  <a:lnTo>
                    <a:pt x="35052" y="16559"/>
                  </a:lnTo>
                  <a:lnTo>
                    <a:pt x="27178" y="21330"/>
                  </a:lnTo>
                  <a:lnTo>
                    <a:pt x="17526" y="21330"/>
                  </a:lnTo>
                  <a:lnTo>
                    <a:pt x="7874" y="21330"/>
                  </a:lnTo>
                  <a:lnTo>
                    <a:pt x="0" y="16559"/>
                  </a:lnTo>
                  <a:lnTo>
                    <a:pt x="0" y="106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095744" y="5966459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28448" y="0"/>
                  </a:moveTo>
                  <a:lnTo>
                    <a:pt x="8128" y="0"/>
                  </a:lnTo>
                  <a:lnTo>
                    <a:pt x="0" y="4429"/>
                  </a:lnTo>
                  <a:lnTo>
                    <a:pt x="0" y="9907"/>
                  </a:lnTo>
                  <a:lnTo>
                    <a:pt x="0" y="15378"/>
                  </a:lnTo>
                  <a:lnTo>
                    <a:pt x="8128" y="19814"/>
                  </a:lnTo>
                  <a:lnTo>
                    <a:pt x="28448" y="19814"/>
                  </a:lnTo>
                  <a:lnTo>
                    <a:pt x="36576" y="15378"/>
                  </a:lnTo>
                  <a:lnTo>
                    <a:pt x="36576" y="4429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095744" y="5966459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0" y="9907"/>
                  </a:moveTo>
                  <a:lnTo>
                    <a:pt x="0" y="4429"/>
                  </a:lnTo>
                  <a:lnTo>
                    <a:pt x="8128" y="0"/>
                  </a:lnTo>
                  <a:lnTo>
                    <a:pt x="18288" y="0"/>
                  </a:lnTo>
                  <a:lnTo>
                    <a:pt x="28448" y="0"/>
                  </a:lnTo>
                  <a:lnTo>
                    <a:pt x="36576" y="4429"/>
                  </a:lnTo>
                  <a:lnTo>
                    <a:pt x="36576" y="9907"/>
                  </a:lnTo>
                  <a:lnTo>
                    <a:pt x="36576" y="15378"/>
                  </a:lnTo>
                  <a:lnTo>
                    <a:pt x="28448" y="19814"/>
                  </a:lnTo>
                  <a:lnTo>
                    <a:pt x="18288" y="19814"/>
                  </a:lnTo>
                  <a:lnTo>
                    <a:pt x="8128" y="19814"/>
                  </a:lnTo>
                  <a:lnTo>
                    <a:pt x="0" y="15378"/>
                  </a:lnTo>
                  <a:lnTo>
                    <a:pt x="0" y="99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703441" y="5985267"/>
              <a:ext cx="149225" cy="32384"/>
            </a:xfrm>
            <a:custGeom>
              <a:avLst/>
              <a:gdLst/>
              <a:ahLst/>
              <a:cxnLst/>
              <a:rect l="l" t="t" r="r" b="b"/>
              <a:pathLst>
                <a:path w="149225" h="32385">
                  <a:moveTo>
                    <a:pt x="1651" y="0"/>
                  </a:moveTo>
                  <a:lnTo>
                    <a:pt x="0" y="19063"/>
                  </a:lnTo>
                  <a:lnTo>
                    <a:pt x="147193" y="31953"/>
                  </a:lnTo>
                  <a:lnTo>
                    <a:pt x="148971" y="12877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703441" y="5985267"/>
              <a:ext cx="149225" cy="32384"/>
            </a:xfrm>
            <a:custGeom>
              <a:avLst/>
              <a:gdLst/>
              <a:ahLst/>
              <a:cxnLst/>
              <a:rect l="l" t="t" r="r" b="b"/>
              <a:pathLst>
                <a:path w="149225" h="32385">
                  <a:moveTo>
                    <a:pt x="1651" y="0"/>
                  </a:moveTo>
                  <a:lnTo>
                    <a:pt x="148971" y="12877"/>
                  </a:lnTo>
                  <a:lnTo>
                    <a:pt x="147193" y="31953"/>
                  </a:lnTo>
                  <a:lnTo>
                    <a:pt x="0" y="19063"/>
                  </a:lnTo>
                  <a:lnTo>
                    <a:pt x="1651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094855" y="5990688"/>
              <a:ext cx="147955" cy="32384"/>
            </a:xfrm>
            <a:custGeom>
              <a:avLst/>
              <a:gdLst/>
              <a:ahLst/>
              <a:cxnLst/>
              <a:rect l="l" t="t" r="r" b="b"/>
              <a:pathLst>
                <a:path w="147954" h="32385">
                  <a:moveTo>
                    <a:pt x="146050" y="0"/>
                  </a:moveTo>
                  <a:lnTo>
                    <a:pt x="0" y="10214"/>
                  </a:lnTo>
                  <a:lnTo>
                    <a:pt x="1524" y="32033"/>
                  </a:lnTo>
                  <a:lnTo>
                    <a:pt x="147574" y="21823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094855" y="5990688"/>
              <a:ext cx="147955" cy="32384"/>
            </a:xfrm>
            <a:custGeom>
              <a:avLst/>
              <a:gdLst/>
              <a:ahLst/>
              <a:cxnLst/>
              <a:rect l="l" t="t" r="r" b="b"/>
              <a:pathLst>
                <a:path w="147954" h="32385">
                  <a:moveTo>
                    <a:pt x="0" y="10214"/>
                  </a:moveTo>
                  <a:lnTo>
                    <a:pt x="146050" y="0"/>
                  </a:lnTo>
                  <a:lnTo>
                    <a:pt x="147574" y="21823"/>
                  </a:lnTo>
                  <a:lnTo>
                    <a:pt x="1524" y="32033"/>
                  </a:lnTo>
                  <a:lnTo>
                    <a:pt x="0" y="1021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786372" y="5882081"/>
              <a:ext cx="346075" cy="86995"/>
            </a:xfrm>
            <a:custGeom>
              <a:avLst/>
              <a:gdLst/>
              <a:ahLst/>
              <a:cxnLst/>
              <a:rect l="l" t="t" r="r" b="b"/>
              <a:pathLst>
                <a:path w="346075" h="86995">
                  <a:moveTo>
                    <a:pt x="151892" y="50088"/>
                  </a:moveTo>
                  <a:lnTo>
                    <a:pt x="149326" y="48234"/>
                  </a:lnTo>
                  <a:lnTo>
                    <a:pt x="108077" y="18211"/>
                  </a:lnTo>
                  <a:lnTo>
                    <a:pt x="108077" y="45491"/>
                  </a:lnTo>
                  <a:lnTo>
                    <a:pt x="105029" y="48234"/>
                  </a:lnTo>
                  <a:lnTo>
                    <a:pt x="105321" y="47955"/>
                  </a:lnTo>
                  <a:lnTo>
                    <a:pt x="108077" y="45491"/>
                  </a:lnTo>
                  <a:lnTo>
                    <a:pt x="108077" y="18211"/>
                  </a:lnTo>
                  <a:lnTo>
                    <a:pt x="83058" y="0"/>
                  </a:lnTo>
                  <a:lnTo>
                    <a:pt x="98945" y="35318"/>
                  </a:lnTo>
                  <a:lnTo>
                    <a:pt x="97536" y="35267"/>
                  </a:lnTo>
                  <a:lnTo>
                    <a:pt x="56388" y="40817"/>
                  </a:lnTo>
                  <a:lnTo>
                    <a:pt x="21590" y="57073"/>
                  </a:lnTo>
                  <a:lnTo>
                    <a:pt x="0" y="78168"/>
                  </a:lnTo>
                  <a:lnTo>
                    <a:pt x="254" y="82181"/>
                  </a:lnTo>
                  <a:lnTo>
                    <a:pt x="5588" y="86741"/>
                  </a:lnTo>
                  <a:lnTo>
                    <a:pt x="9652" y="86398"/>
                  </a:lnTo>
                  <a:lnTo>
                    <a:pt x="11938" y="83731"/>
                  </a:lnTo>
                  <a:lnTo>
                    <a:pt x="17272" y="77355"/>
                  </a:lnTo>
                  <a:lnTo>
                    <a:pt x="23114" y="71932"/>
                  </a:lnTo>
                  <a:lnTo>
                    <a:pt x="60198" y="52908"/>
                  </a:lnTo>
                  <a:lnTo>
                    <a:pt x="95961" y="48031"/>
                  </a:lnTo>
                  <a:lnTo>
                    <a:pt x="70485" y="75171"/>
                  </a:lnTo>
                  <a:lnTo>
                    <a:pt x="151892" y="50088"/>
                  </a:lnTo>
                  <a:close/>
                </a:path>
                <a:path w="346075" h="86995">
                  <a:moveTo>
                    <a:pt x="303530" y="60020"/>
                  </a:moveTo>
                  <a:lnTo>
                    <a:pt x="303237" y="59918"/>
                  </a:lnTo>
                  <a:lnTo>
                    <a:pt x="303466" y="60020"/>
                  </a:lnTo>
                  <a:close/>
                </a:path>
                <a:path w="346075" h="86995">
                  <a:moveTo>
                    <a:pt x="345821" y="85432"/>
                  </a:moveTo>
                  <a:lnTo>
                    <a:pt x="334403" y="61341"/>
                  </a:lnTo>
                  <a:lnTo>
                    <a:pt x="309372" y="8458"/>
                  </a:lnTo>
                  <a:lnTo>
                    <a:pt x="306324" y="47485"/>
                  </a:lnTo>
                  <a:lnTo>
                    <a:pt x="306197" y="47447"/>
                  </a:lnTo>
                  <a:lnTo>
                    <a:pt x="306197" y="61341"/>
                  </a:lnTo>
                  <a:lnTo>
                    <a:pt x="303237" y="59918"/>
                  </a:lnTo>
                  <a:lnTo>
                    <a:pt x="303022" y="59804"/>
                  </a:lnTo>
                  <a:lnTo>
                    <a:pt x="303530" y="60020"/>
                  </a:lnTo>
                  <a:lnTo>
                    <a:pt x="306197" y="61341"/>
                  </a:lnTo>
                  <a:lnTo>
                    <a:pt x="306197" y="47447"/>
                  </a:lnTo>
                  <a:lnTo>
                    <a:pt x="297180" y="43992"/>
                  </a:lnTo>
                  <a:lnTo>
                    <a:pt x="285623" y="40640"/>
                  </a:lnTo>
                  <a:lnTo>
                    <a:pt x="273431" y="38074"/>
                  </a:lnTo>
                  <a:lnTo>
                    <a:pt x="260731" y="36410"/>
                  </a:lnTo>
                  <a:lnTo>
                    <a:pt x="247650" y="35648"/>
                  </a:lnTo>
                  <a:lnTo>
                    <a:pt x="234188" y="35674"/>
                  </a:lnTo>
                  <a:lnTo>
                    <a:pt x="192278" y="40970"/>
                  </a:lnTo>
                  <a:lnTo>
                    <a:pt x="162560" y="49504"/>
                  </a:lnTo>
                  <a:lnTo>
                    <a:pt x="159258" y="50749"/>
                  </a:lnTo>
                  <a:lnTo>
                    <a:pt x="157607" y="54444"/>
                  </a:lnTo>
                  <a:lnTo>
                    <a:pt x="160147" y="60972"/>
                  </a:lnTo>
                  <a:lnTo>
                    <a:pt x="163830" y="62611"/>
                  </a:lnTo>
                  <a:lnTo>
                    <a:pt x="168275" y="60871"/>
                  </a:lnTo>
                  <a:lnTo>
                    <a:pt x="181864" y="56629"/>
                  </a:lnTo>
                  <a:lnTo>
                    <a:pt x="195326" y="53314"/>
                  </a:lnTo>
                  <a:lnTo>
                    <a:pt x="208788" y="50812"/>
                  </a:lnTo>
                  <a:lnTo>
                    <a:pt x="221996" y="49161"/>
                  </a:lnTo>
                  <a:lnTo>
                    <a:pt x="234950" y="48348"/>
                  </a:lnTo>
                  <a:lnTo>
                    <a:pt x="247650" y="48348"/>
                  </a:lnTo>
                  <a:lnTo>
                    <a:pt x="293624" y="56197"/>
                  </a:lnTo>
                  <a:lnTo>
                    <a:pt x="296316" y="57238"/>
                  </a:lnTo>
                  <a:lnTo>
                    <a:pt x="262382" y="68440"/>
                  </a:lnTo>
                  <a:lnTo>
                    <a:pt x="345821" y="85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6774306" y="5803494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6774306" y="5958942"/>
            <a:ext cx="539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5" dirty="0">
                <a:latin typeface="Arial"/>
                <a:cs typeface="Arial"/>
              </a:rPr>
              <a:t>-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209" name="object 209"/>
          <p:cNvGrpSpPr/>
          <p:nvPr/>
        </p:nvGrpSpPr>
        <p:grpSpPr>
          <a:xfrm>
            <a:off x="6757416" y="5993889"/>
            <a:ext cx="405765" cy="281940"/>
            <a:chOff x="6757416" y="5993889"/>
            <a:chExt cx="405765" cy="281940"/>
          </a:xfrm>
        </p:grpSpPr>
        <p:sp>
          <p:nvSpPr>
            <p:cNvPr id="210" name="object 210"/>
            <p:cNvSpPr/>
            <p:nvPr/>
          </p:nvSpPr>
          <p:spPr>
            <a:xfrm>
              <a:off x="6763512" y="5999985"/>
              <a:ext cx="393700" cy="160655"/>
            </a:xfrm>
            <a:custGeom>
              <a:avLst/>
              <a:gdLst/>
              <a:ahLst/>
              <a:cxnLst/>
              <a:rect l="l" t="t" r="r" b="b"/>
              <a:pathLst>
                <a:path w="393700" h="160654">
                  <a:moveTo>
                    <a:pt x="0" y="0"/>
                  </a:moveTo>
                  <a:lnTo>
                    <a:pt x="0" y="160174"/>
                  </a:lnTo>
                  <a:lnTo>
                    <a:pt x="184531" y="160174"/>
                  </a:lnTo>
                </a:path>
                <a:path w="393700" h="160654">
                  <a:moveTo>
                    <a:pt x="393319" y="21337"/>
                  </a:moveTo>
                  <a:lnTo>
                    <a:pt x="393319" y="160174"/>
                  </a:lnTo>
                  <a:lnTo>
                    <a:pt x="245364" y="16017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50964" y="6097522"/>
              <a:ext cx="52069" cy="178435"/>
            </a:xfrm>
            <a:custGeom>
              <a:avLst/>
              <a:gdLst/>
              <a:ahLst/>
              <a:cxnLst/>
              <a:rect l="l" t="t" r="r" b="b"/>
              <a:pathLst>
                <a:path w="52070" h="178435">
                  <a:moveTo>
                    <a:pt x="0" y="18291"/>
                  </a:moveTo>
                  <a:lnTo>
                    <a:pt x="0" y="144780"/>
                  </a:lnTo>
                </a:path>
                <a:path w="52070" h="178435">
                  <a:moveTo>
                    <a:pt x="51816" y="0"/>
                  </a:moveTo>
                  <a:lnTo>
                    <a:pt x="51816" y="17831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2" name="object 212"/>
          <p:cNvSpPr txBox="1"/>
          <p:nvPr/>
        </p:nvSpPr>
        <p:spPr>
          <a:xfrm>
            <a:off x="7157719" y="3356609"/>
            <a:ext cx="1481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5080" indent="-3784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Georgia"/>
                <a:cs typeface="Georgia"/>
              </a:rPr>
              <a:t>temperature</a:t>
            </a:r>
            <a:r>
              <a:rPr sz="1200" spc="-7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sensitive </a:t>
            </a:r>
            <a:r>
              <a:rPr sz="1200" spc="-27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heater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film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4872610" y="865378"/>
            <a:ext cx="900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Georgia"/>
                <a:cs typeface="Georgia"/>
              </a:rPr>
              <a:t>G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Georgia"/>
                <a:cs typeface="Georgia"/>
              </a:rPr>
              <a:t>s</a:t>
            </a:r>
            <a:r>
              <a:rPr sz="1200" spc="-10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-5" dirty="0">
                <a:latin typeface="Georgia"/>
                <a:cs typeface="Georgia"/>
              </a:rPr>
              <a:t>si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ve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Georgia"/>
                <a:cs typeface="Georgia"/>
              </a:rPr>
              <a:t>sensor</a:t>
            </a:r>
            <a:r>
              <a:rPr sz="1200" spc="-5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film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438" y="2487167"/>
            <a:ext cx="7699753" cy="14462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52801" y="3394328"/>
            <a:ext cx="1549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00" b="1" baseline="-17361" dirty="0">
                <a:latin typeface="Arial"/>
                <a:cs typeface="Arial"/>
              </a:rPr>
              <a:t>e</a:t>
            </a:r>
            <a:r>
              <a:rPr sz="500" b="1" dirty="0"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5802" y="3350132"/>
            <a:ext cx="1549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00" b="1" baseline="-17361" dirty="0">
                <a:latin typeface="Arial"/>
                <a:cs typeface="Arial"/>
              </a:rPr>
              <a:t>e</a:t>
            </a:r>
            <a:r>
              <a:rPr sz="500" b="1" dirty="0"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5105" y="3290696"/>
            <a:ext cx="1549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00" b="1" baseline="-17361" dirty="0">
                <a:latin typeface="Arial"/>
                <a:cs typeface="Arial"/>
              </a:rPr>
              <a:t>e</a:t>
            </a:r>
            <a:r>
              <a:rPr sz="500" b="1" dirty="0"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1421" y="3418458"/>
            <a:ext cx="1549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00" b="1" baseline="-17361" dirty="0">
                <a:latin typeface="Arial"/>
                <a:cs typeface="Arial"/>
              </a:rPr>
              <a:t>e</a:t>
            </a:r>
            <a:r>
              <a:rPr sz="500" b="1" dirty="0"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7448" y="3360496"/>
            <a:ext cx="15494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00" b="1" baseline="-17361" dirty="0">
                <a:latin typeface="Arial"/>
                <a:cs typeface="Arial"/>
              </a:rPr>
              <a:t>e</a:t>
            </a:r>
            <a:r>
              <a:rPr sz="500" b="1" dirty="0"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5775" y="3333369"/>
            <a:ext cx="1549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00" b="1" baseline="-17361" dirty="0">
                <a:latin typeface="Arial"/>
                <a:cs typeface="Arial"/>
              </a:rPr>
              <a:t>e</a:t>
            </a:r>
            <a:r>
              <a:rPr sz="500" b="1" dirty="0"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6627" y="1046987"/>
            <a:ext cx="5324729" cy="124358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415285" y="1855088"/>
            <a:ext cx="571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5285" y="1981580"/>
            <a:ext cx="2286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00" b="1" spc="5" dirty="0"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0432" y="1920367"/>
            <a:ext cx="571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0432" y="2046859"/>
            <a:ext cx="2286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00" b="1" spc="5" dirty="0"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3735" y="1787398"/>
            <a:ext cx="571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3735" y="1913890"/>
            <a:ext cx="2286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00" b="1" spc="5" dirty="0"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43221" y="1871852"/>
            <a:ext cx="571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43221" y="1998345"/>
            <a:ext cx="2286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00" b="1" spc="5" dirty="0"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576061" y="1779777"/>
            <a:ext cx="328295" cy="299720"/>
            <a:chOff x="5576061" y="1779777"/>
            <a:chExt cx="328295" cy="299720"/>
          </a:xfrm>
        </p:grpSpPr>
        <p:sp>
          <p:nvSpPr>
            <p:cNvPr id="19" name="object 19"/>
            <p:cNvSpPr/>
            <p:nvPr/>
          </p:nvSpPr>
          <p:spPr>
            <a:xfrm>
              <a:off x="5582411" y="1816604"/>
              <a:ext cx="314325" cy="238125"/>
            </a:xfrm>
            <a:custGeom>
              <a:avLst/>
              <a:gdLst/>
              <a:ahLst/>
              <a:cxnLst/>
              <a:rect l="l" t="t" r="r" b="b"/>
              <a:pathLst>
                <a:path w="314325" h="238125">
                  <a:moveTo>
                    <a:pt x="313942" y="0"/>
                  </a:moveTo>
                  <a:lnTo>
                    <a:pt x="0" y="0"/>
                  </a:lnTo>
                  <a:lnTo>
                    <a:pt x="0" y="237747"/>
                  </a:lnTo>
                  <a:lnTo>
                    <a:pt x="313942" y="237747"/>
                  </a:lnTo>
                  <a:lnTo>
                    <a:pt x="313942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82411" y="1816604"/>
              <a:ext cx="314325" cy="238125"/>
            </a:xfrm>
            <a:custGeom>
              <a:avLst/>
              <a:gdLst/>
              <a:ahLst/>
              <a:cxnLst/>
              <a:rect l="l" t="t" r="r" b="b"/>
              <a:pathLst>
                <a:path w="314325" h="238125">
                  <a:moveTo>
                    <a:pt x="0" y="237747"/>
                  </a:moveTo>
                  <a:lnTo>
                    <a:pt x="313942" y="237747"/>
                  </a:lnTo>
                  <a:lnTo>
                    <a:pt x="313942" y="0"/>
                  </a:lnTo>
                  <a:lnTo>
                    <a:pt x="0" y="0"/>
                  </a:lnTo>
                  <a:lnTo>
                    <a:pt x="0" y="23774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82411" y="1786127"/>
              <a:ext cx="314325" cy="53340"/>
            </a:xfrm>
            <a:custGeom>
              <a:avLst/>
              <a:gdLst/>
              <a:ahLst/>
              <a:cxnLst/>
              <a:rect l="l" t="t" r="r" b="b"/>
              <a:pathLst>
                <a:path w="314325" h="53339">
                  <a:moveTo>
                    <a:pt x="156972" y="0"/>
                  </a:moveTo>
                  <a:lnTo>
                    <a:pt x="95851" y="2095"/>
                  </a:lnTo>
                  <a:lnTo>
                    <a:pt x="45958" y="7810"/>
                  </a:lnTo>
                  <a:lnTo>
                    <a:pt x="12328" y="16287"/>
                  </a:lnTo>
                  <a:lnTo>
                    <a:pt x="0" y="26670"/>
                  </a:lnTo>
                  <a:lnTo>
                    <a:pt x="12328" y="37052"/>
                  </a:lnTo>
                  <a:lnTo>
                    <a:pt x="45958" y="45529"/>
                  </a:lnTo>
                  <a:lnTo>
                    <a:pt x="95851" y="51244"/>
                  </a:lnTo>
                  <a:lnTo>
                    <a:pt x="156972" y="53340"/>
                  </a:lnTo>
                  <a:lnTo>
                    <a:pt x="218092" y="51244"/>
                  </a:lnTo>
                  <a:lnTo>
                    <a:pt x="267985" y="45529"/>
                  </a:lnTo>
                  <a:lnTo>
                    <a:pt x="301615" y="37052"/>
                  </a:lnTo>
                  <a:lnTo>
                    <a:pt x="313944" y="26670"/>
                  </a:lnTo>
                  <a:lnTo>
                    <a:pt x="301615" y="16287"/>
                  </a:lnTo>
                  <a:lnTo>
                    <a:pt x="267985" y="7810"/>
                  </a:lnTo>
                  <a:lnTo>
                    <a:pt x="218092" y="2095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82411" y="1786127"/>
              <a:ext cx="314325" cy="53340"/>
            </a:xfrm>
            <a:custGeom>
              <a:avLst/>
              <a:gdLst/>
              <a:ahLst/>
              <a:cxnLst/>
              <a:rect l="l" t="t" r="r" b="b"/>
              <a:pathLst>
                <a:path w="314325" h="53339">
                  <a:moveTo>
                    <a:pt x="0" y="26670"/>
                  </a:moveTo>
                  <a:lnTo>
                    <a:pt x="12328" y="16287"/>
                  </a:lnTo>
                  <a:lnTo>
                    <a:pt x="45958" y="7810"/>
                  </a:lnTo>
                  <a:lnTo>
                    <a:pt x="95851" y="2095"/>
                  </a:lnTo>
                  <a:lnTo>
                    <a:pt x="156972" y="0"/>
                  </a:lnTo>
                  <a:lnTo>
                    <a:pt x="218092" y="2095"/>
                  </a:lnTo>
                  <a:lnTo>
                    <a:pt x="267985" y="7810"/>
                  </a:lnTo>
                  <a:lnTo>
                    <a:pt x="301615" y="16287"/>
                  </a:lnTo>
                  <a:lnTo>
                    <a:pt x="313944" y="26670"/>
                  </a:lnTo>
                  <a:lnTo>
                    <a:pt x="301615" y="37052"/>
                  </a:lnTo>
                  <a:lnTo>
                    <a:pt x="267985" y="45529"/>
                  </a:lnTo>
                  <a:lnTo>
                    <a:pt x="218092" y="51244"/>
                  </a:lnTo>
                  <a:lnTo>
                    <a:pt x="156972" y="53340"/>
                  </a:lnTo>
                  <a:lnTo>
                    <a:pt x="95851" y="51244"/>
                  </a:lnTo>
                  <a:lnTo>
                    <a:pt x="45958" y="45529"/>
                  </a:lnTo>
                  <a:lnTo>
                    <a:pt x="12328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82411" y="2029968"/>
              <a:ext cx="315595" cy="43180"/>
            </a:xfrm>
            <a:custGeom>
              <a:avLst/>
              <a:gdLst/>
              <a:ahLst/>
              <a:cxnLst/>
              <a:rect l="l" t="t" r="r" b="b"/>
              <a:pathLst>
                <a:path w="315595" h="43180">
                  <a:moveTo>
                    <a:pt x="157734" y="0"/>
                  </a:moveTo>
                  <a:lnTo>
                    <a:pt x="96333" y="1672"/>
                  </a:lnTo>
                  <a:lnTo>
                    <a:pt x="46196" y="6238"/>
                  </a:lnTo>
                  <a:lnTo>
                    <a:pt x="12394" y="13019"/>
                  </a:lnTo>
                  <a:lnTo>
                    <a:pt x="0" y="21336"/>
                  </a:lnTo>
                  <a:lnTo>
                    <a:pt x="12394" y="29652"/>
                  </a:lnTo>
                  <a:lnTo>
                    <a:pt x="46196" y="36433"/>
                  </a:lnTo>
                  <a:lnTo>
                    <a:pt x="96333" y="40999"/>
                  </a:lnTo>
                  <a:lnTo>
                    <a:pt x="157734" y="42672"/>
                  </a:lnTo>
                  <a:lnTo>
                    <a:pt x="219134" y="40999"/>
                  </a:lnTo>
                  <a:lnTo>
                    <a:pt x="269271" y="36433"/>
                  </a:lnTo>
                  <a:lnTo>
                    <a:pt x="303073" y="29652"/>
                  </a:lnTo>
                  <a:lnTo>
                    <a:pt x="315468" y="21336"/>
                  </a:lnTo>
                  <a:lnTo>
                    <a:pt x="303073" y="13019"/>
                  </a:lnTo>
                  <a:lnTo>
                    <a:pt x="269271" y="6238"/>
                  </a:lnTo>
                  <a:lnTo>
                    <a:pt x="219134" y="1672"/>
                  </a:lnTo>
                  <a:lnTo>
                    <a:pt x="157734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82411" y="2029968"/>
              <a:ext cx="315595" cy="43180"/>
            </a:xfrm>
            <a:custGeom>
              <a:avLst/>
              <a:gdLst/>
              <a:ahLst/>
              <a:cxnLst/>
              <a:rect l="l" t="t" r="r" b="b"/>
              <a:pathLst>
                <a:path w="315595" h="43180">
                  <a:moveTo>
                    <a:pt x="0" y="21336"/>
                  </a:moveTo>
                  <a:lnTo>
                    <a:pt x="12394" y="13019"/>
                  </a:lnTo>
                  <a:lnTo>
                    <a:pt x="46196" y="6238"/>
                  </a:lnTo>
                  <a:lnTo>
                    <a:pt x="96333" y="1672"/>
                  </a:lnTo>
                  <a:lnTo>
                    <a:pt x="157734" y="0"/>
                  </a:lnTo>
                  <a:lnTo>
                    <a:pt x="219134" y="1672"/>
                  </a:lnTo>
                  <a:lnTo>
                    <a:pt x="269271" y="6238"/>
                  </a:lnTo>
                  <a:lnTo>
                    <a:pt x="303073" y="13019"/>
                  </a:lnTo>
                  <a:lnTo>
                    <a:pt x="315468" y="21336"/>
                  </a:lnTo>
                  <a:lnTo>
                    <a:pt x="303073" y="29652"/>
                  </a:lnTo>
                  <a:lnTo>
                    <a:pt x="269271" y="36433"/>
                  </a:lnTo>
                  <a:lnTo>
                    <a:pt x="219134" y="40999"/>
                  </a:lnTo>
                  <a:lnTo>
                    <a:pt x="157734" y="42672"/>
                  </a:lnTo>
                  <a:lnTo>
                    <a:pt x="96333" y="40999"/>
                  </a:lnTo>
                  <a:lnTo>
                    <a:pt x="46196" y="36433"/>
                  </a:lnTo>
                  <a:lnTo>
                    <a:pt x="12394" y="29652"/>
                  </a:lnTo>
                  <a:lnTo>
                    <a:pt x="0" y="2133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83935" y="2013201"/>
              <a:ext cx="312420" cy="43180"/>
            </a:xfrm>
            <a:custGeom>
              <a:avLst/>
              <a:gdLst/>
              <a:ahLst/>
              <a:cxnLst/>
              <a:rect l="l" t="t" r="r" b="b"/>
              <a:pathLst>
                <a:path w="312420" h="43180">
                  <a:moveTo>
                    <a:pt x="312420" y="0"/>
                  </a:moveTo>
                  <a:lnTo>
                    <a:pt x="0" y="0"/>
                  </a:lnTo>
                  <a:lnTo>
                    <a:pt x="0" y="42674"/>
                  </a:lnTo>
                  <a:lnTo>
                    <a:pt x="312420" y="42674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20511" y="1889759"/>
              <a:ext cx="20320" cy="10795"/>
            </a:xfrm>
            <a:custGeom>
              <a:avLst/>
              <a:gdLst/>
              <a:ahLst/>
              <a:cxnLst/>
              <a:rect l="l" t="t" r="r" b="b"/>
              <a:pathLst>
                <a:path w="20320" h="10794">
                  <a:moveTo>
                    <a:pt x="15367" y="0"/>
                  </a:moveTo>
                  <a:lnTo>
                    <a:pt x="4445" y="0"/>
                  </a:lnTo>
                  <a:lnTo>
                    <a:pt x="0" y="2413"/>
                  </a:lnTo>
                  <a:lnTo>
                    <a:pt x="0" y="5334"/>
                  </a:lnTo>
                  <a:lnTo>
                    <a:pt x="0" y="8255"/>
                  </a:lnTo>
                  <a:lnTo>
                    <a:pt x="4445" y="10668"/>
                  </a:lnTo>
                  <a:lnTo>
                    <a:pt x="15367" y="10668"/>
                  </a:lnTo>
                  <a:lnTo>
                    <a:pt x="19812" y="8255"/>
                  </a:lnTo>
                  <a:lnTo>
                    <a:pt x="19812" y="2413"/>
                  </a:lnTo>
                  <a:lnTo>
                    <a:pt x="15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20511" y="1889759"/>
              <a:ext cx="20320" cy="10795"/>
            </a:xfrm>
            <a:custGeom>
              <a:avLst/>
              <a:gdLst/>
              <a:ahLst/>
              <a:cxnLst/>
              <a:rect l="l" t="t" r="r" b="b"/>
              <a:pathLst>
                <a:path w="20320" h="10794">
                  <a:moveTo>
                    <a:pt x="0" y="5334"/>
                  </a:moveTo>
                  <a:lnTo>
                    <a:pt x="0" y="2413"/>
                  </a:lnTo>
                  <a:lnTo>
                    <a:pt x="4445" y="0"/>
                  </a:lnTo>
                  <a:lnTo>
                    <a:pt x="9906" y="0"/>
                  </a:lnTo>
                  <a:lnTo>
                    <a:pt x="15367" y="0"/>
                  </a:lnTo>
                  <a:lnTo>
                    <a:pt x="19812" y="2413"/>
                  </a:lnTo>
                  <a:lnTo>
                    <a:pt x="19812" y="5334"/>
                  </a:lnTo>
                  <a:lnTo>
                    <a:pt x="19812" y="8255"/>
                  </a:lnTo>
                  <a:lnTo>
                    <a:pt x="15367" y="10668"/>
                  </a:lnTo>
                  <a:lnTo>
                    <a:pt x="9906" y="10668"/>
                  </a:lnTo>
                  <a:lnTo>
                    <a:pt x="4445" y="10668"/>
                  </a:lnTo>
                  <a:lnTo>
                    <a:pt x="0" y="8255"/>
                  </a:lnTo>
                  <a:lnTo>
                    <a:pt x="0" y="533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60719" y="1866899"/>
              <a:ext cx="20320" cy="12700"/>
            </a:xfrm>
            <a:custGeom>
              <a:avLst/>
              <a:gdLst/>
              <a:ahLst/>
              <a:cxnLst/>
              <a:rect l="l" t="t" r="r" b="b"/>
              <a:pathLst>
                <a:path w="20320" h="12700">
                  <a:moveTo>
                    <a:pt x="15367" y="0"/>
                  </a:moveTo>
                  <a:lnTo>
                    <a:pt x="4445" y="0"/>
                  </a:lnTo>
                  <a:lnTo>
                    <a:pt x="0" y="2667"/>
                  </a:lnTo>
                  <a:lnTo>
                    <a:pt x="0" y="6096"/>
                  </a:lnTo>
                  <a:lnTo>
                    <a:pt x="0" y="9525"/>
                  </a:lnTo>
                  <a:lnTo>
                    <a:pt x="4445" y="12192"/>
                  </a:lnTo>
                  <a:lnTo>
                    <a:pt x="15367" y="12192"/>
                  </a:lnTo>
                  <a:lnTo>
                    <a:pt x="19812" y="9525"/>
                  </a:lnTo>
                  <a:lnTo>
                    <a:pt x="19812" y="2667"/>
                  </a:lnTo>
                  <a:lnTo>
                    <a:pt x="15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60719" y="1866899"/>
              <a:ext cx="20320" cy="12700"/>
            </a:xfrm>
            <a:custGeom>
              <a:avLst/>
              <a:gdLst/>
              <a:ahLst/>
              <a:cxnLst/>
              <a:rect l="l" t="t" r="r" b="b"/>
              <a:pathLst>
                <a:path w="20320" h="12700">
                  <a:moveTo>
                    <a:pt x="0" y="6096"/>
                  </a:moveTo>
                  <a:lnTo>
                    <a:pt x="0" y="2667"/>
                  </a:lnTo>
                  <a:lnTo>
                    <a:pt x="4445" y="0"/>
                  </a:lnTo>
                  <a:lnTo>
                    <a:pt x="9906" y="0"/>
                  </a:lnTo>
                  <a:lnTo>
                    <a:pt x="15367" y="0"/>
                  </a:lnTo>
                  <a:lnTo>
                    <a:pt x="19812" y="2667"/>
                  </a:lnTo>
                  <a:lnTo>
                    <a:pt x="19812" y="6096"/>
                  </a:lnTo>
                  <a:lnTo>
                    <a:pt x="19812" y="9525"/>
                  </a:lnTo>
                  <a:lnTo>
                    <a:pt x="15367" y="12192"/>
                  </a:lnTo>
                  <a:lnTo>
                    <a:pt x="9906" y="12192"/>
                  </a:lnTo>
                  <a:lnTo>
                    <a:pt x="4445" y="12192"/>
                  </a:lnTo>
                  <a:lnTo>
                    <a:pt x="0" y="9525"/>
                  </a:lnTo>
                  <a:lnTo>
                    <a:pt x="0" y="609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24727" y="1908047"/>
              <a:ext cx="21590" cy="12700"/>
            </a:xfrm>
            <a:custGeom>
              <a:avLst/>
              <a:gdLst/>
              <a:ahLst/>
              <a:cxnLst/>
              <a:rect l="l" t="t" r="r" b="b"/>
              <a:pathLst>
                <a:path w="21589" h="12700">
                  <a:moveTo>
                    <a:pt x="16510" y="0"/>
                  </a:moveTo>
                  <a:lnTo>
                    <a:pt x="4826" y="0"/>
                  </a:lnTo>
                  <a:lnTo>
                    <a:pt x="0" y="2667"/>
                  </a:lnTo>
                  <a:lnTo>
                    <a:pt x="0" y="6096"/>
                  </a:lnTo>
                  <a:lnTo>
                    <a:pt x="0" y="9525"/>
                  </a:lnTo>
                  <a:lnTo>
                    <a:pt x="4826" y="12192"/>
                  </a:lnTo>
                  <a:lnTo>
                    <a:pt x="16510" y="12192"/>
                  </a:lnTo>
                  <a:lnTo>
                    <a:pt x="21336" y="9525"/>
                  </a:lnTo>
                  <a:lnTo>
                    <a:pt x="21336" y="2667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24727" y="1908047"/>
              <a:ext cx="21590" cy="12700"/>
            </a:xfrm>
            <a:custGeom>
              <a:avLst/>
              <a:gdLst/>
              <a:ahLst/>
              <a:cxnLst/>
              <a:rect l="l" t="t" r="r" b="b"/>
              <a:pathLst>
                <a:path w="21589" h="12700">
                  <a:moveTo>
                    <a:pt x="0" y="6096"/>
                  </a:moveTo>
                  <a:lnTo>
                    <a:pt x="0" y="2667"/>
                  </a:lnTo>
                  <a:lnTo>
                    <a:pt x="4826" y="0"/>
                  </a:lnTo>
                  <a:lnTo>
                    <a:pt x="10668" y="0"/>
                  </a:lnTo>
                  <a:lnTo>
                    <a:pt x="16510" y="0"/>
                  </a:lnTo>
                  <a:lnTo>
                    <a:pt x="21336" y="2667"/>
                  </a:lnTo>
                  <a:lnTo>
                    <a:pt x="21336" y="6096"/>
                  </a:lnTo>
                  <a:lnTo>
                    <a:pt x="21336" y="9525"/>
                  </a:lnTo>
                  <a:lnTo>
                    <a:pt x="16510" y="12192"/>
                  </a:lnTo>
                  <a:lnTo>
                    <a:pt x="10668" y="12192"/>
                  </a:lnTo>
                  <a:lnTo>
                    <a:pt x="4826" y="12192"/>
                  </a:lnTo>
                  <a:lnTo>
                    <a:pt x="0" y="9525"/>
                  </a:lnTo>
                  <a:lnTo>
                    <a:pt x="0" y="609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33287" y="1949195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20" h="13969">
                  <a:moveTo>
                    <a:pt x="15367" y="0"/>
                  </a:moveTo>
                  <a:lnTo>
                    <a:pt x="4445" y="0"/>
                  </a:lnTo>
                  <a:lnTo>
                    <a:pt x="0" y="3048"/>
                  </a:lnTo>
                  <a:lnTo>
                    <a:pt x="0" y="6858"/>
                  </a:lnTo>
                  <a:lnTo>
                    <a:pt x="0" y="10668"/>
                  </a:lnTo>
                  <a:lnTo>
                    <a:pt x="4445" y="13716"/>
                  </a:lnTo>
                  <a:lnTo>
                    <a:pt x="15367" y="13716"/>
                  </a:lnTo>
                  <a:lnTo>
                    <a:pt x="19812" y="10668"/>
                  </a:lnTo>
                  <a:lnTo>
                    <a:pt x="19812" y="3048"/>
                  </a:lnTo>
                  <a:lnTo>
                    <a:pt x="15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33287" y="1949195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20" h="13969">
                  <a:moveTo>
                    <a:pt x="0" y="6858"/>
                  </a:moveTo>
                  <a:lnTo>
                    <a:pt x="0" y="3048"/>
                  </a:lnTo>
                  <a:lnTo>
                    <a:pt x="4445" y="0"/>
                  </a:lnTo>
                  <a:lnTo>
                    <a:pt x="9906" y="0"/>
                  </a:lnTo>
                  <a:lnTo>
                    <a:pt x="15367" y="0"/>
                  </a:lnTo>
                  <a:lnTo>
                    <a:pt x="19812" y="3048"/>
                  </a:lnTo>
                  <a:lnTo>
                    <a:pt x="19812" y="6858"/>
                  </a:lnTo>
                  <a:lnTo>
                    <a:pt x="19812" y="10668"/>
                  </a:lnTo>
                  <a:lnTo>
                    <a:pt x="15367" y="13716"/>
                  </a:lnTo>
                  <a:lnTo>
                    <a:pt x="9906" y="13716"/>
                  </a:lnTo>
                  <a:lnTo>
                    <a:pt x="4445" y="13716"/>
                  </a:lnTo>
                  <a:lnTo>
                    <a:pt x="0" y="10668"/>
                  </a:lnTo>
                  <a:lnTo>
                    <a:pt x="0" y="685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16523" y="2026920"/>
              <a:ext cx="20320" cy="10795"/>
            </a:xfrm>
            <a:custGeom>
              <a:avLst/>
              <a:gdLst/>
              <a:ahLst/>
              <a:cxnLst/>
              <a:rect l="l" t="t" r="r" b="b"/>
              <a:pathLst>
                <a:path w="20320" h="10794">
                  <a:moveTo>
                    <a:pt x="15367" y="0"/>
                  </a:moveTo>
                  <a:lnTo>
                    <a:pt x="4445" y="0"/>
                  </a:lnTo>
                  <a:lnTo>
                    <a:pt x="0" y="2413"/>
                  </a:lnTo>
                  <a:lnTo>
                    <a:pt x="0" y="5334"/>
                  </a:lnTo>
                  <a:lnTo>
                    <a:pt x="0" y="8255"/>
                  </a:lnTo>
                  <a:lnTo>
                    <a:pt x="4445" y="10668"/>
                  </a:lnTo>
                  <a:lnTo>
                    <a:pt x="15367" y="10668"/>
                  </a:lnTo>
                  <a:lnTo>
                    <a:pt x="19812" y="8255"/>
                  </a:lnTo>
                  <a:lnTo>
                    <a:pt x="19812" y="2413"/>
                  </a:lnTo>
                  <a:lnTo>
                    <a:pt x="15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6523" y="2026920"/>
              <a:ext cx="20320" cy="10795"/>
            </a:xfrm>
            <a:custGeom>
              <a:avLst/>
              <a:gdLst/>
              <a:ahLst/>
              <a:cxnLst/>
              <a:rect l="l" t="t" r="r" b="b"/>
              <a:pathLst>
                <a:path w="20320" h="10794">
                  <a:moveTo>
                    <a:pt x="0" y="5334"/>
                  </a:moveTo>
                  <a:lnTo>
                    <a:pt x="0" y="2413"/>
                  </a:lnTo>
                  <a:lnTo>
                    <a:pt x="4445" y="0"/>
                  </a:lnTo>
                  <a:lnTo>
                    <a:pt x="9906" y="0"/>
                  </a:lnTo>
                  <a:lnTo>
                    <a:pt x="15367" y="0"/>
                  </a:lnTo>
                  <a:lnTo>
                    <a:pt x="19812" y="2413"/>
                  </a:lnTo>
                  <a:lnTo>
                    <a:pt x="19812" y="5334"/>
                  </a:lnTo>
                  <a:lnTo>
                    <a:pt x="19812" y="8255"/>
                  </a:lnTo>
                  <a:lnTo>
                    <a:pt x="15367" y="10668"/>
                  </a:lnTo>
                  <a:lnTo>
                    <a:pt x="9906" y="10668"/>
                  </a:lnTo>
                  <a:lnTo>
                    <a:pt x="4445" y="10668"/>
                  </a:lnTo>
                  <a:lnTo>
                    <a:pt x="0" y="8255"/>
                  </a:lnTo>
                  <a:lnTo>
                    <a:pt x="0" y="533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54039" y="1935479"/>
              <a:ext cx="21590" cy="10795"/>
            </a:xfrm>
            <a:custGeom>
              <a:avLst/>
              <a:gdLst/>
              <a:ahLst/>
              <a:cxnLst/>
              <a:rect l="l" t="t" r="r" b="b"/>
              <a:pathLst>
                <a:path w="21589" h="10794">
                  <a:moveTo>
                    <a:pt x="16510" y="0"/>
                  </a:moveTo>
                  <a:lnTo>
                    <a:pt x="4826" y="0"/>
                  </a:lnTo>
                  <a:lnTo>
                    <a:pt x="0" y="2413"/>
                  </a:lnTo>
                  <a:lnTo>
                    <a:pt x="0" y="5334"/>
                  </a:lnTo>
                  <a:lnTo>
                    <a:pt x="0" y="8255"/>
                  </a:lnTo>
                  <a:lnTo>
                    <a:pt x="4826" y="10668"/>
                  </a:lnTo>
                  <a:lnTo>
                    <a:pt x="16510" y="10668"/>
                  </a:lnTo>
                  <a:lnTo>
                    <a:pt x="21336" y="8255"/>
                  </a:lnTo>
                  <a:lnTo>
                    <a:pt x="21336" y="2413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54039" y="1935479"/>
              <a:ext cx="21590" cy="10795"/>
            </a:xfrm>
            <a:custGeom>
              <a:avLst/>
              <a:gdLst/>
              <a:ahLst/>
              <a:cxnLst/>
              <a:rect l="l" t="t" r="r" b="b"/>
              <a:pathLst>
                <a:path w="21589" h="10794">
                  <a:moveTo>
                    <a:pt x="0" y="5334"/>
                  </a:moveTo>
                  <a:lnTo>
                    <a:pt x="0" y="2413"/>
                  </a:lnTo>
                  <a:lnTo>
                    <a:pt x="4826" y="0"/>
                  </a:lnTo>
                  <a:lnTo>
                    <a:pt x="10668" y="0"/>
                  </a:lnTo>
                  <a:lnTo>
                    <a:pt x="16510" y="0"/>
                  </a:lnTo>
                  <a:lnTo>
                    <a:pt x="21336" y="2413"/>
                  </a:lnTo>
                  <a:lnTo>
                    <a:pt x="21336" y="5334"/>
                  </a:lnTo>
                  <a:lnTo>
                    <a:pt x="21336" y="8255"/>
                  </a:lnTo>
                  <a:lnTo>
                    <a:pt x="16510" y="10668"/>
                  </a:lnTo>
                  <a:lnTo>
                    <a:pt x="10668" y="10668"/>
                  </a:lnTo>
                  <a:lnTo>
                    <a:pt x="4826" y="10668"/>
                  </a:lnTo>
                  <a:lnTo>
                    <a:pt x="0" y="8255"/>
                  </a:lnTo>
                  <a:lnTo>
                    <a:pt x="0" y="533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28131" y="2054352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20" h="13969">
                  <a:moveTo>
                    <a:pt x="15367" y="0"/>
                  </a:moveTo>
                  <a:lnTo>
                    <a:pt x="4445" y="0"/>
                  </a:lnTo>
                  <a:lnTo>
                    <a:pt x="0" y="3048"/>
                  </a:lnTo>
                  <a:lnTo>
                    <a:pt x="0" y="6858"/>
                  </a:lnTo>
                  <a:lnTo>
                    <a:pt x="0" y="10668"/>
                  </a:lnTo>
                  <a:lnTo>
                    <a:pt x="4445" y="13716"/>
                  </a:lnTo>
                  <a:lnTo>
                    <a:pt x="15367" y="13716"/>
                  </a:lnTo>
                  <a:lnTo>
                    <a:pt x="19812" y="10668"/>
                  </a:lnTo>
                  <a:lnTo>
                    <a:pt x="19812" y="3048"/>
                  </a:lnTo>
                  <a:lnTo>
                    <a:pt x="15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28131" y="2054352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20" h="13969">
                  <a:moveTo>
                    <a:pt x="0" y="6858"/>
                  </a:moveTo>
                  <a:lnTo>
                    <a:pt x="0" y="3048"/>
                  </a:lnTo>
                  <a:lnTo>
                    <a:pt x="4445" y="0"/>
                  </a:lnTo>
                  <a:lnTo>
                    <a:pt x="9906" y="0"/>
                  </a:lnTo>
                  <a:lnTo>
                    <a:pt x="15367" y="0"/>
                  </a:lnTo>
                  <a:lnTo>
                    <a:pt x="19812" y="3048"/>
                  </a:lnTo>
                  <a:lnTo>
                    <a:pt x="19812" y="6858"/>
                  </a:lnTo>
                  <a:lnTo>
                    <a:pt x="19812" y="10668"/>
                  </a:lnTo>
                  <a:lnTo>
                    <a:pt x="15367" y="13716"/>
                  </a:lnTo>
                  <a:lnTo>
                    <a:pt x="9906" y="13716"/>
                  </a:lnTo>
                  <a:lnTo>
                    <a:pt x="4445" y="13716"/>
                  </a:lnTo>
                  <a:lnTo>
                    <a:pt x="0" y="10668"/>
                  </a:lnTo>
                  <a:lnTo>
                    <a:pt x="0" y="685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07963" y="2057400"/>
              <a:ext cx="21590" cy="10795"/>
            </a:xfrm>
            <a:custGeom>
              <a:avLst/>
              <a:gdLst/>
              <a:ahLst/>
              <a:cxnLst/>
              <a:rect l="l" t="t" r="r" b="b"/>
              <a:pathLst>
                <a:path w="21589" h="10794">
                  <a:moveTo>
                    <a:pt x="16510" y="0"/>
                  </a:moveTo>
                  <a:lnTo>
                    <a:pt x="4826" y="0"/>
                  </a:lnTo>
                  <a:lnTo>
                    <a:pt x="0" y="2413"/>
                  </a:lnTo>
                  <a:lnTo>
                    <a:pt x="0" y="5334"/>
                  </a:lnTo>
                  <a:lnTo>
                    <a:pt x="0" y="8255"/>
                  </a:lnTo>
                  <a:lnTo>
                    <a:pt x="4826" y="10668"/>
                  </a:lnTo>
                  <a:lnTo>
                    <a:pt x="16510" y="10668"/>
                  </a:lnTo>
                  <a:lnTo>
                    <a:pt x="21336" y="8255"/>
                  </a:lnTo>
                  <a:lnTo>
                    <a:pt x="21336" y="2413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07963" y="2057400"/>
              <a:ext cx="21590" cy="10795"/>
            </a:xfrm>
            <a:custGeom>
              <a:avLst/>
              <a:gdLst/>
              <a:ahLst/>
              <a:cxnLst/>
              <a:rect l="l" t="t" r="r" b="b"/>
              <a:pathLst>
                <a:path w="21589" h="10794">
                  <a:moveTo>
                    <a:pt x="0" y="5334"/>
                  </a:moveTo>
                  <a:lnTo>
                    <a:pt x="0" y="2413"/>
                  </a:lnTo>
                  <a:lnTo>
                    <a:pt x="4826" y="0"/>
                  </a:lnTo>
                  <a:lnTo>
                    <a:pt x="10668" y="0"/>
                  </a:lnTo>
                  <a:lnTo>
                    <a:pt x="16510" y="0"/>
                  </a:lnTo>
                  <a:lnTo>
                    <a:pt x="21336" y="2413"/>
                  </a:lnTo>
                  <a:lnTo>
                    <a:pt x="21336" y="5334"/>
                  </a:lnTo>
                  <a:lnTo>
                    <a:pt x="21336" y="8255"/>
                  </a:lnTo>
                  <a:lnTo>
                    <a:pt x="16510" y="10668"/>
                  </a:lnTo>
                  <a:lnTo>
                    <a:pt x="10668" y="10668"/>
                  </a:lnTo>
                  <a:lnTo>
                    <a:pt x="4826" y="10668"/>
                  </a:lnTo>
                  <a:lnTo>
                    <a:pt x="0" y="8255"/>
                  </a:lnTo>
                  <a:lnTo>
                    <a:pt x="0" y="533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24703" y="1988438"/>
              <a:ext cx="205740" cy="81915"/>
            </a:xfrm>
            <a:custGeom>
              <a:avLst/>
              <a:gdLst/>
              <a:ahLst/>
              <a:cxnLst/>
              <a:rect l="l" t="t" r="r" b="b"/>
              <a:pathLst>
                <a:path w="205739" h="81914">
                  <a:moveTo>
                    <a:pt x="92456" y="47117"/>
                  </a:moveTo>
                  <a:lnTo>
                    <a:pt x="75539" y="37592"/>
                  </a:lnTo>
                  <a:lnTo>
                    <a:pt x="18288" y="5334"/>
                  </a:lnTo>
                  <a:lnTo>
                    <a:pt x="38404" y="39065"/>
                  </a:lnTo>
                  <a:lnTo>
                    <a:pt x="18796" y="46990"/>
                  </a:lnTo>
                  <a:lnTo>
                    <a:pt x="10223" y="53124"/>
                  </a:lnTo>
                  <a:lnTo>
                    <a:pt x="9906" y="53340"/>
                  </a:lnTo>
                  <a:lnTo>
                    <a:pt x="2413" y="61341"/>
                  </a:lnTo>
                  <a:lnTo>
                    <a:pt x="0" y="63881"/>
                  </a:lnTo>
                  <a:lnTo>
                    <a:pt x="127" y="67818"/>
                  </a:lnTo>
                  <a:lnTo>
                    <a:pt x="2667" y="70231"/>
                  </a:lnTo>
                  <a:lnTo>
                    <a:pt x="5334" y="72644"/>
                  </a:lnTo>
                  <a:lnTo>
                    <a:pt x="9271" y="72517"/>
                  </a:lnTo>
                  <a:lnTo>
                    <a:pt x="11684" y="69977"/>
                  </a:lnTo>
                  <a:lnTo>
                    <a:pt x="17830" y="63373"/>
                  </a:lnTo>
                  <a:lnTo>
                    <a:pt x="18211" y="62979"/>
                  </a:lnTo>
                  <a:lnTo>
                    <a:pt x="35534" y="53124"/>
                  </a:lnTo>
                  <a:lnTo>
                    <a:pt x="14478" y="81534"/>
                  </a:lnTo>
                  <a:lnTo>
                    <a:pt x="92456" y="47117"/>
                  </a:lnTo>
                  <a:close/>
                </a:path>
                <a:path w="205739" h="81914">
                  <a:moveTo>
                    <a:pt x="205486" y="70231"/>
                  </a:moveTo>
                  <a:lnTo>
                    <a:pt x="193179" y="52324"/>
                  </a:lnTo>
                  <a:lnTo>
                    <a:pt x="157226" y="0"/>
                  </a:lnTo>
                  <a:lnTo>
                    <a:pt x="160489" y="39243"/>
                  </a:lnTo>
                  <a:lnTo>
                    <a:pt x="147955" y="37973"/>
                  </a:lnTo>
                  <a:lnTo>
                    <a:pt x="131953" y="38481"/>
                  </a:lnTo>
                  <a:lnTo>
                    <a:pt x="115443" y="41021"/>
                  </a:lnTo>
                  <a:lnTo>
                    <a:pt x="99441" y="45466"/>
                  </a:lnTo>
                  <a:lnTo>
                    <a:pt x="98425" y="45847"/>
                  </a:lnTo>
                  <a:lnTo>
                    <a:pt x="94996" y="46736"/>
                  </a:lnTo>
                  <a:lnTo>
                    <a:pt x="93091" y="50165"/>
                  </a:lnTo>
                  <a:lnTo>
                    <a:pt x="94869" y="57023"/>
                  </a:lnTo>
                  <a:lnTo>
                    <a:pt x="98425" y="58928"/>
                  </a:lnTo>
                  <a:lnTo>
                    <a:pt x="101727" y="58039"/>
                  </a:lnTo>
                  <a:lnTo>
                    <a:pt x="102870" y="57785"/>
                  </a:lnTo>
                  <a:lnTo>
                    <a:pt x="118872" y="53213"/>
                  </a:lnTo>
                  <a:lnTo>
                    <a:pt x="133858" y="51054"/>
                  </a:lnTo>
                  <a:lnTo>
                    <a:pt x="148336" y="50673"/>
                  </a:lnTo>
                  <a:lnTo>
                    <a:pt x="150952" y="50952"/>
                  </a:lnTo>
                  <a:lnTo>
                    <a:pt x="120396" y="66802"/>
                  </a:lnTo>
                  <a:lnTo>
                    <a:pt x="205486" y="702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588508" y="1907235"/>
            <a:ext cx="30226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12129" y="2034289"/>
            <a:ext cx="4826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5" dirty="0"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56654" y="1844420"/>
            <a:ext cx="571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56654" y="1970913"/>
            <a:ext cx="2286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00" b="1" spc="5" dirty="0"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531104" y="2060447"/>
            <a:ext cx="427990" cy="230504"/>
            <a:chOff x="5531104" y="2060447"/>
            <a:chExt cx="427990" cy="230504"/>
          </a:xfrm>
        </p:grpSpPr>
        <p:sp>
          <p:nvSpPr>
            <p:cNvPr id="48" name="object 48"/>
            <p:cNvSpPr/>
            <p:nvPr/>
          </p:nvSpPr>
          <p:spPr>
            <a:xfrm>
              <a:off x="5537454" y="2066797"/>
              <a:ext cx="114935" cy="24765"/>
            </a:xfrm>
            <a:custGeom>
              <a:avLst/>
              <a:gdLst/>
              <a:ahLst/>
              <a:cxnLst/>
              <a:rect l="l" t="t" r="r" b="b"/>
              <a:pathLst>
                <a:path w="114935" h="24764">
                  <a:moveTo>
                    <a:pt x="1270" y="0"/>
                  </a:moveTo>
                  <a:lnTo>
                    <a:pt x="0" y="14732"/>
                  </a:lnTo>
                  <a:lnTo>
                    <a:pt x="113284" y="24638"/>
                  </a:lnTo>
                  <a:lnTo>
                    <a:pt x="114554" y="10033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37454" y="2066797"/>
              <a:ext cx="114935" cy="24765"/>
            </a:xfrm>
            <a:custGeom>
              <a:avLst/>
              <a:gdLst/>
              <a:ahLst/>
              <a:cxnLst/>
              <a:rect l="l" t="t" r="r" b="b"/>
              <a:pathLst>
                <a:path w="114935" h="24764">
                  <a:moveTo>
                    <a:pt x="1270" y="0"/>
                  </a:moveTo>
                  <a:lnTo>
                    <a:pt x="114554" y="10033"/>
                  </a:lnTo>
                  <a:lnTo>
                    <a:pt x="113284" y="24638"/>
                  </a:lnTo>
                  <a:lnTo>
                    <a:pt x="0" y="14732"/>
                  </a:lnTo>
                  <a:lnTo>
                    <a:pt x="127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38571" y="2070988"/>
              <a:ext cx="113664" cy="24765"/>
            </a:xfrm>
            <a:custGeom>
              <a:avLst/>
              <a:gdLst/>
              <a:ahLst/>
              <a:cxnLst/>
              <a:rect l="l" t="t" r="r" b="b"/>
              <a:pathLst>
                <a:path w="113664" h="24764">
                  <a:moveTo>
                    <a:pt x="112522" y="0"/>
                  </a:moveTo>
                  <a:lnTo>
                    <a:pt x="0" y="7874"/>
                  </a:lnTo>
                  <a:lnTo>
                    <a:pt x="1270" y="24765"/>
                  </a:lnTo>
                  <a:lnTo>
                    <a:pt x="113665" y="16891"/>
                  </a:lnTo>
                  <a:lnTo>
                    <a:pt x="11252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38571" y="2070988"/>
              <a:ext cx="113664" cy="24765"/>
            </a:xfrm>
            <a:custGeom>
              <a:avLst/>
              <a:gdLst/>
              <a:ahLst/>
              <a:cxnLst/>
              <a:rect l="l" t="t" r="r" b="b"/>
              <a:pathLst>
                <a:path w="113664" h="24764">
                  <a:moveTo>
                    <a:pt x="0" y="7874"/>
                  </a:moveTo>
                  <a:lnTo>
                    <a:pt x="112522" y="0"/>
                  </a:lnTo>
                  <a:lnTo>
                    <a:pt x="113665" y="16891"/>
                  </a:lnTo>
                  <a:lnTo>
                    <a:pt x="1270" y="24765"/>
                  </a:lnTo>
                  <a:lnTo>
                    <a:pt x="0" y="7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83936" y="2078735"/>
              <a:ext cx="302260" cy="122555"/>
            </a:xfrm>
            <a:custGeom>
              <a:avLst/>
              <a:gdLst/>
              <a:ahLst/>
              <a:cxnLst/>
              <a:rect l="l" t="t" r="r" b="b"/>
              <a:pathLst>
                <a:path w="302260" h="122555">
                  <a:moveTo>
                    <a:pt x="0" y="0"/>
                  </a:moveTo>
                  <a:lnTo>
                    <a:pt x="0" y="122428"/>
                  </a:lnTo>
                  <a:lnTo>
                    <a:pt x="140716" y="122428"/>
                  </a:lnTo>
                </a:path>
                <a:path w="302260" h="122555">
                  <a:moveTo>
                    <a:pt x="302260" y="16764"/>
                  </a:moveTo>
                  <a:lnTo>
                    <a:pt x="302260" y="122428"/>
                  </a:lnTo>
                  <a:lnTo>
                    <a:pt x="188976" y="12242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727192" y="2153411"/>
              <a:ext cx="40005" cy="137160"/>
            </a:xfrm>
            <a:custGeom>
              <a:avLst/>
              <a:gdLst/>
              <a:ahLst/>
              <a:cxnLst/>
              <a:rect l="l" t="t" r="r" b="b"/>
              <a:pathLst>
                <a:path w="40004" h="137160">
                  <a:moveTo>
                    <a:pt x="0" y="13716"/>
                  </a:moveTo>
                  <a:lnTo>
                    <a:pt x="0" y="111252"/>
                  </a:lnTo>
                </a:path>
                <a:path w="40004" h="137160">
                  <a:moveTo>
                    <a:pt x="39624" y="0"/>
                  </a:moveTo>
                  <a:lnTo>
                    <a:pt x="39624" y="1371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58265" y="4317872"/>
            <a:ext cx="8462010" cy="197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Georgia"/>
                <a:cs typeface="Georgia"/>
              </a:rPr>
              <a:t>(2)</a:t>
            </a:r>
            <a:r>
              <a:rPr sz="2000" b="1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Georgia"/>
                <a:cs typeface="Georgia"/>
              </a:rPr>
              <a:t>Piezoelectric</a:t>
            </a:r>
            <a:r>
              <a:rPr sz="2000" b="1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/>
                <a:cs typeface="Georgia"/>
              </a:rPr>
              <a:t>Sensors: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Georgia"/>
              <a:cs typeface="Georgia"/>
            </a:endParaRPr>
          </a:p>
          <a:p>
            <a:pPr marL="248920" indent="-236220">
              <a:lnSpc>
                <a:spcPct val="100000"/>
              </a:lnSpc>
              <a:buFont typeface="Wingdings"/>
              <a:buChar char=""/>
              <a:tabLst>
                <a:tab pos="248920" algn="l"/>
              </a:tabLst>
            </a:pPr>
            <a:r>
              <a:rPr sz="1800" spc="-5" dirty="0">
                <a:latin typeface="Georgia"/>
                <a:cs typeface="Georgia"/>
              </a:rPr>
              <a:t>Adsorption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 gas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onto 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surface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 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polymer</a:t>
            </a:r>
            <a:r>
              <a:rPr sz="1800" dirty="0">
                <a:latin typeface="Georgia"/>
                <a:cs typeface="Georgia"/>
              </a:rPr>
              <a:t> leads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change</a:t>
            </a:r>
            <a:r>
              <a:rPr sz="1800" dirty="0">
                <a:latin typeface="Georgia"/>
                <a:cs typeface="Georgia"/>
              </a:rPr>
              <a:t> in mass</a:t>
            </a:r>
            <a:r>
              <a:rPr sz="1800" spc="-5" dirty="0">
                <a:latin typeface="Georgia"/>
                <a:cs typeface="Georgia"/>
              </a:rPr>
              <a:t> on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sensor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surface.</a:t>
            </a:r>
            <a:endParaRPr sz="1800">
              <a:latin typeface="Georgia"/>
              <a:cs typeface="Georgia"/>
            </a:endParaRPr>
          </a:p>
          <a:p>
            <a:pPr marL="248920" indent="-236220">
              <a:lnSpc>
                <a:spcPct val="100000"/>
              </a:lnSpc>
              <a:spcBef>
                <a:spcPts val="965"/>
              </a:spcBef>
              <a:buFont typeface="Wingdings"/>
              <a:buChar char=""/>
              <a:tabLst>
                <a:tab pos="248920" algn="l"/>
              </a:tabLst>
            </a:pPr>
            <a:r>
              <a:rPr sz="1800" dirty="0">
                <a:latin typeface="Georgia"/>
                <a:cs typeface="Georgia"/>
              </a:rPr>
              <a:t>This in</a:t>
            </a:r>
            <a:r>
              <a:rPr sz="1800" spc="-5" dirty="0">
                <a:latin typeface="Georgia"/>
                <a:cs typeface="Georgia"/>
              </a:rPr>
              <a:t> turn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produces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change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resonant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frequency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crystal.</a:t>
            </a:r>
            <a:endParaRPr sz="1800">
              <a:latin typeface="Georgia"/>
              <a:cs typeface="Georgia"/>
            </a:endParaRPr>
          </a:p>
          <a:p>
            <a:pPr marL="248920" indent="-23622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48920" algn="l"/>
              </a:tabLst>
            </a:pPr>
            <a:r>
              <a:rPr sz="1800" dirty="0">
                <a:latin typeface="Georgia"/>
                <a:cs typeface="Georgia"/>
              </a:rPr>
              <a:t>This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change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frequency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proportional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concentration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test</a:t>
            </a:r>
            <a:r>
              <a:rPr sz="1800" dirty="0">
                <a:latin typeface="Georgia"/>
                <a:cs typeface="Georgia"/>
              </a:rPr>
              <a:t> material.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258265" y="286255"/>
            <a:ext cx="81191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If</a:t>
            </a:r>
            <a:r>
              <a:rPr sz="1800" b="0"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dirty="0">
                <a:solidFill>
                  <a:srgbClr val="000000"/>
                </a:solidFill>
                <a:latin typeface="Georgia"/>
                <a:cs typeface="Georgia"/>
              </a:rPr>
              <a:t>a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different</a:t>
            </a:r>
            <a:r>
              <a:rPr sz="1800" b="0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compound</a:t>
            </a:r>
            <a:r>
              <a:rPr sz="1800" b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had</a:t>
            </a:r>
            <a:r>
              <a:rPr sz="1800" b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caused</a:t>
            </a:r>
            <a:r>
              <a:rPr sz="1800" b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the</a:t>
            </a:r>
            <a:r>
              <a:rPr sz="1800" b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dirty="0">
                <a:solidFill>
                  <a:srgbClr val="000000"/>
                </a:solidFill>
                <a:latin typeface="Georgia"/>
                <a:cs typeface="Georgia"/>
              </a:rPr>
              <a:t>air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to</a:t>
            </a:r>
            <a:r>
              <a:rPr sz="1800" b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change,</a:t>
            </a:r>
            <a:r>
              <a:rPr sz="1800" b="0"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the</a:t>
            </a:r>
            <a:r>
              <a:rPr sz="1800" b="0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pattern</a:t>
            </a:r>
            <a:r>
              <a:rPr sz="1800" b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of</a:t>
            </a:r>
            <a:r>
              <a:rPr sz="1800" b="0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the</a:t>
            </a:r>
            <a:r>
              <a:rPr sz="1800" b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polymer </a:t>
            </a:r>
            <a:r>
              <a:rPr sz="1800" b="0" spc="-4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films' change</a:t>
            </a:r>
            <a:r>
              <a:rPr sz="1800" b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would</a:t>
            </a:r>
            <a:r>
              <a:rPr sz="1800" b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have</a:t>
            </a:r>
            <a:r>
              <a:rPr sz="1800" b="0" spc="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dirty="0">
                <a:solidFill>
                  <a:srgbClr val="000000"/>
                </a:solidFill>
                <a:latin typeface="Georgia"/>
                <a:cs typeface="Georgia"/>
              </a:rPr>
              <a:t>been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 different</a:t>
            </a:r>
            <a:r>
              <a:rPr sz="1800" b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dirty="0">
                <a:solidFill>
                  <a:srgbClr val="000000"/>
                </a:solidFill>
                <a:latin typeface="Georgia"/>
                <a:cs typeface="Georgia"/>
              </a:rPr>
              <a:t>as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shown</a:t>
            </a:r>
            <a:r>
              <a:rPr sz="1800" b="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Georgia"/>
                <a:cs typeface="Georgia"/>
              </a:rPr>
              <a:t>below: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84733"/>
            <a:ext cx="5394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Georgia"/>
                <a:cs typeface="Georgia"/>
              </a:rPr>
              <a:t>(2a)</a:t>
            </a:r>
            <a:r>
              <a:rPr sz="2000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Quartz</a:t>
            </a:r>
            <a:r>
              <a:rPr sz="20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Crystal</a:t>
            </a:r>
            <a:r>
              <a:rPr sz="2000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1F5F"/>
                </a:solidFill>
                <a:latin typeface="Georgia"/>
                <a:cs typeface="Georgia"/>
              </a:rPr>
              <a:t>Microbalance</a:t>
            </a:r>
            <a:r>
              <a:rPr sz="200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1F5F"/>
                </a:solidFill>
                <a:latin typeface="Georgia"/>
                <a:cs typeface="Georgia"/>
              </a:rPr>
              <a:t>(QCM)</a:t>
            </a:r>
            <a:r>
              <a:rPr sz="1800" dirty="0">
                <a:solidFill>
                  <a:srgbClr val="000000"/>
                </a:solidFill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9382" y="1719730"/>
            <a:ext cx="8636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4"/>
              </a:lnSpc>
            </a:pPr>
            <a:r>
              <a:rPr sz="1800" dirty="0">
                <a:latin typeface="Georgia"/>
                <a:cs typeface="Georgia"/>
              </a:rPr>
              <a:t>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199" y="865374"/>
            <a:ext cx="8230234" cy="532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2879725" indent="-55244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spc="-5" dirty="0">
                <a:latin typeface="Georgia"/>
                <a:cs typeface="Georgia"/>
              </a:rPr>
              <a:t>Consists of </a:t>
            </a:r>
            <a:r>
              <a:rPr sz="1800" dirty="0">
                <a:latin typeface="Georgia"/>
                <a:cs typeface="Georgia"/>
              </a:rPr>
              <a:t>a resonating </a:t>
            </a:r>
            <a:r>
              <a:rPr sz="1800" spc="-5" dirty="0">
                <a:latin typeface="Georgia"/>
                <a:cs typeface="Georgia"/>
              </a:rPr>
              <a:t>disk </a:t>
            </a:r>
            <a:r>
              <a:rPr sz="1800" dirty="0">
                <a:latin typeface="Georgia"/>
                <a:cs typeface="Georgia"/>
              </a:rPr>
              <a:t>with metal </a:t>
            </a:r>
            <a:r>
              <a:rPr sz="1800" spc="-5" dirty="0">
                <a:latin typeface="Georgia"/>
                <a:cs typeface="Georgia"/>
              </a:rPr>
              <a:t>electrodes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each</a:t>
            </a:r>
            <a:r>
              <a:rPr sz="1800" spc="-5" dirty="0">
                <a:latin typeface="Georgia"/>
                <a:cs typeface="Georgia"/>
              </a:rPr>
              <a:t> side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connected to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lead</a:t>
            </a:r>
            <a:r>
              <a:rPr sz="1800" spc="-5" dirty="0">
                <a:latin typeface="Georgia"/>
                <a:cs typeface="Georgia"/>
              </a:rPr>
              <a:t> wire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248920" indent="-236854">
              <a:lnSpc>
                <a:spcPct val="100000"/>
              </a:lnSpc>
              <a:buFont typeface="Wingdings"/>
              <a:buChar char=""/>
              <a:tabLst>
                <a:tab pos="249554" algn="l"/>
              </a:tabLst>
            </a:pPr>
            <a:r>
              <a:rPr sz="1800" dirty="0">
                <a:latin typeface="Georgia"/>
                <a:cs typeface="Georgia"/>
              </a:rPr>
              <a:t>Resonates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at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characteristic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frequency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(10-30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MHz</a:t>
            </a:r>
            <a:endParaRPr sz="1800">
              <a:latin typeface="Georgia"/>
              <a:cs typeface="Georgia"/>
            </a:endParaRPr>
          </a:p>
          <a:p>
            <a:pPr marL="6731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when excited</a:t>
            </a:r>
            <a:r>
              <a:rPr sz="1800" dirty="0">
                <a:latin typeface="Georgia"/>
                <a:cs typeface="Georgia"/>
              </a:rPr>
              <a:t> with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</a:t>
            </a:r>
            <a:r>
              <a:rPr sz="1800" spc="-5" dirty="0">
                <a:latin typeface="Georgia"/>
                <a:cs typeface="Georgia"/>
              </a:rPr>
              <a:t> oscillating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signal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248920" indent="-236854">
              <a:lnSpc>
                <a:spcPct val="100000"/>
              </a:lnSpc>
              <a:buFont typeface="Wingdings"/>
              <a:buChar char=""/>
              <a:tabLst>
                <a:tab pos="249554" algn="l"/>
              </a:tabLst>
            </a:pPr>
            <a:r>
              <a:rPr sz="1800" spc="-5" dirty="0">
                <a:latin typeface="Georgia"/>
                <a:cs typeface="Georgia"/>
              </a:rPr>
              <a:t>Polymer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coating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serves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as sensing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material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248920" indent="-236854">
              <a:lnSpc>
                <a:spcPct val="100000"/>
              </a:lnSpc>
              <a:buFont typeface="Wingdings"/>
              <a:buChar char=""/>
              <a:tabLst>
                <a:tab pos="249554" algn="l"/>
              </a:tabLst>
            </a:pPr>
            <a:r>
              <a:rPr sz="1800" dirty="0">
                <a:latin typeface="Georgia"/>
                <a:cs typeface="Georgia"/>
              </a:rPr>
              <a:t>Gas</a:t>
            </a:r>
            <a:r>
              <a:rPr sz="1800" spc="-5" dirty="0">
                <a:latin typeface="Georgia"/>
                <a:cs typeface="Georgia"/>
              </a:rPr>
              <a:t> adsorbed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at</a:t>
            </a:r>
            <a:r>
              <a:rPr sz="1800" spc="-5" dirty="0">
                <a:latin typeface="Georgia"/>
                <a:cs typeface="Georgia"/>
              </a:rPr>
              <a:t> the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surface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polymer</a:t>
            </a:r>
            <a:endParaRPr sz="1800">
              <a:latin typeface="Georgia"/>
              <a:cs typeface="Georgia"/>
            </a:endParaRPr>
          </a:p>
          <a:p>
            <a:pPr marL="6731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increases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dirty="0">
                <a:latin typeface="Georgia"/>
                <a:cs typeface="Georgia"/>
              </a:rPr>
              <a:t> mass,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reduces </a:t>
            </a:r>
            <a:r>
              <a:rPr sz="1800" spc="-5" dirty="0">
                <a:latin typeface="Georgia"/>
                <a:cs typeface="Georgia"/>
              </a:rPr>
              <a:t>resonance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frequency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248920" indent="-236854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dirty="0">
                <a:latin typeface="Georgia"/>
                <a:cs typeface="Georgia"/>
              </a:rPr>
              <a:t>Reduction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inversely proportional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mass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adsorbed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by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polymer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2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Georgia"/>
                <a:cs typeface="Georgia"/>
              </a:rPr>
              <a:t>(2b)</a:t>
            </a:r>
            <a:r>
              <a:rPr sz="2000" b="1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Georgia"/>
                <a:cs typeface="Georgia"/>
              </a:rPr>
              <a:t>Surface</a:t>
            </a:r>
            <a:r>
              <a:rPr sz="2000" b="1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Georgia"/>
                <a:cs typeface="Georgia"/>
              </a:rPr>
              <a:t>acoustic-wave</a:t>
            </a:r>
            <a:r>
              <a:rPr sz="2000" b="1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/>
                <a:cs typeface="Georgia"/>
              </a:rPr>
              <a:t>(SAW):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Georgia"/>
              <a:cs typeface="Georgia"/>
            </a:endParaRPr>
          </a:p>
          <a:p>
            <a:pPr marL="248920" indent="-236854">
              <a:lnSpc>
                <a:spcPct val="100000"/>
              </a:lnSpc>
              <a:buFont typeface="Wingdings"/>
              <a:buChar char=""/>
              <a:tabLst>
                <a:tab pos="249554" algn="l"/>
              </a:tabLst>
            </a:pPr>
            <a:r>
              <a:rPr sz="1800" dirty="0">
                <a:latin typeface="Georgia"/>
                <a:cs typeface="Georgia"/>
              </a:rPr>
              <a:t>An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ac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signal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</a:t>
            </a:r>
            <a:r>
              <a:rPr sz="1800" spc="-5" dirty="0">
                <a:latin typeface="Georgia"/>
                <a:cs typeface="Georgia"/>
              </a:rPr>
              <a:t> applied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across</a:t>
            </a:r>
            <a:r>
              <a:rPr sz="1800" spc="-5" dirty="0">
                <a:latin typeface="Georgia"/>
                <a:cs typeface="Georgia"/>
              </a:rPr>
              <a:t> the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input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metal </a:t>
            </a:r>
            <a:r>
              <a:rPr sz="1800" spc="-5" dirty="0">
                <a:latin typeface="Georgia"/>
                <a:cs typeface="Georgia"/>
              </a:rPr>
              <a:t>transducer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249554" algn="l"/>
              </a:tabLst>
            </a:pPr>
            <a:r>
              <a:rPr sz="1800" spc="-5" dirty="0">
                <a:latin typeface="Georgia"/>
                <a:cs typeface="Georgia"/>
              </a:rPr>
              <a:t>Fingers of this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gas </a:t>
            </a:r>
            <a:r>
              <a:rPr sz="1800" dirty="0">
                <a:latin typeface="Georgia"/>
                <a:cs typeface="Georgia"/>
              </a:rPr>
              <a:t>sensor</a:t>
            </a:r>
            <a:r>
              <a:rPr sz="1800" spc="-5" dirty="0">
                <a:latin typeface="Georgia"/>
                <a:cs typeface="Georgia"/>
              </a:rPr>
              <a:t> creates </a:t>
            </a:r>
            <a:r>
              <a:rPr sz="1800" dirty="0">
                <a:latin typeface="Georgia"/>
                <a:cs typeface="Georgia"/>
              </a:rPr>
              <a:t>an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acoustic </a:t>
            </a:r>
            <a:r>
              <a:rPr sz="1800" spc="-5" dirty="0">
                <a:latin typeface="Georgia"/>
                <a:cs typeface="Georgia"/>
              </a:rPr>
              <a:t>wave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that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"surfs"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piezoelectric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substrate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4564" y="477012"/>
            <a:ext cx="2960893" cy="30952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83210"/>
            <a:ext cx="2139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Georgia"/>
                <a:cs typeface="Georgia"/>
              </a:rPr>
              <a:t>CONTENTS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879703"/>
            <a:ext cx="6993255" cy="516255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180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dirty="0">
                <a:latin typeface="Georgia"/>
                <a:cs typeface="Georgia"/>
              </a:rPr>
              <a:t>Introduction</a:t>
            </a:r>
            <a:endParaRPr sz="2000">
              <a:latin typeface="Georgia"/>
              <a:cs typeface="Georgia"/>
            </a:endParaRPr>
          </a:p>
          <a:p>
            <a:pPr marL="248920" indent="-236854">
              <a:lnSpc>
                <a:spcPct val="100000"/>
              </a:lnSpc>
              <a:spcBef>
                <a:spcPts val="1080"/>
              </a:spcBef>
              <a:buSzPct val="90000"/>
              <a:buFont typeface="Wingdings"/>
              <a:buChar char=""/>
              <a:tabLst>
                <a:tab pos="249554" algn="l"/>
              </a:tabLst>
            </a:pPr>
            <a:r>
              <a:rPr sz="2000" dirty="0">
                <a:latin typeface="Georgia"/>
                <a:cs typeface="Georgia"/>
              </a:rPr>
              <a:t>What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-5" dirty="0">
                <a:latin typeface="Georgia"/>
                <a:cs typeface="Georgia"/>
              </a:rPr>
              <a:t> why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E-nose?</a:t>
            </a:r>
            <a:endParaRPr sz="20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Comparison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e-nose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with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Sniffer </a:t>
            </a:r>
            <a:r>
              <a:rPr sz="2000" spc="-5" dirty="0">
                <a:latin typeface="Georgia"/>
                <a:cs typeface="Georgia"/>
              </a:rPr>
              <a:t>Dogs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Biological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nose</a:t>
            </a:r>
            <a:endParaRPr sz="20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spcBef>
                <a:spcPts val="1260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Main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Components</a:t>
            </a:r>
            <a:endParaRPr sz="20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spcBef>
                <a:spcPts val="1260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Block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Diagram</a:t>
            </a:r>
            <a:endParaRPr sz="20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Working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principle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 </a:t>
            </a:r>
            <a:r>
              <a:rPr sz="2000" dirty="0">
                <a:latin typeface="Georgia"/>
                <a:cs typeface="Georgia"/>
              </a:rPr>
              <a:t>e-nose</a:t>
            </a:r>
            <a:endParaRPr sz="20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Sensor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technology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e-nose</a:t>
            </a:r>
            <a:endParaRPr sz="20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Experimental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Setup</a:t>
            </a:r>
            <a:endParaRPr sz="20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Applications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e-nose</a:t>
            </a:r>
            <a:endParaRPr sz="20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Future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Scope</a:t>
            </a:r>
            <a:endParaRPr sz="20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Conclusion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5" y="197611"/>
            <a:ext cx="4573905" cy="6087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marR="869315" indent="-55244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21310" algn="l"/>
              </a:tabLst>
            </a:pPr>
            <a:r>
              <a:rPr sz="1800" spc="-5" dirty="0">
                <a:latin typeface="Georgia"/>
                <a:cs typeface="Georgia"/>
              </a:rPr>
              <a:t>When the </a:t>
            </a:r>
            <a:r>
              <a:rPr sz="1800" dirty="0">
                <a:latin typeface="Georgia"/>
                <a:cs typeface="Georgia"/>
              </a:rPr>
              <a:t>wave reaches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metal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fingers of the output transducer, </a:t>
            </a:r>
            <a:r>
              <a:rPr sz="1800" dirty="0">
                <a:latin typeface="Georgia"/>
                <a:cs typeface="Georgia"/>
              </a:rPr>
              <a:t>ac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voltage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recreated</a:t>
            </a:r>
            <a:endParaRPr sz="1800">
              <a:latin typeface="Georgia"/>
              <a:cs typeface="Georgia"/>
            </a:endParaRPr>
          </a:p>
          <a:p>
            <a:pPr marL="84455" marR="1167130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321310" algn="l"/>
              </a:tabLst>
            </a:pPr>
            <a:r>
              <a:rPr sz="1800" dirty="0">
                <a:latin typeface="Georgia"/>
                <a:cs typeface="Georgia"/>
              </a:rPr>
              <a:t>Voltage is </a:t>
            </a:r>
            <a:r>
              <a:rPr sz="1800" spc="-5" dirty="0">
                <a:latin typeface="Georgia"/>
                <a:cs typeface="Georgia"/>
              </a:rPr>
              <a:t>shifted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5" dirty="0">
                <a:latin typeface="Georgia"/>
                <a:cs typeface="Georgia"/>
              </a:rPr>
              <a:t>phase </a:t>
            </a:r>
            <a:r>
              <a:rPr sz="1800" dirty="0">
                <a:latin typeface="Georgia"/>
                <a:cs typeface="Georgia"/>
              </a:rPr>
              <a:t>as a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result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distance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travelled.</a:t>
            </a:r>
            <a:endParaRPr sz="1800">
              <a:latin typeface="Georgia"/>
              <a:cs typeface="Georgia"/>
            </a:endParaRPr>
          </a:p>
          <a:p>
            <a:pPr marL="84455" marR="969644">
              <a:lnSpc>
                <a:spcPct val="100000"/>
              </a:lnSpc>
              <a:spcBef>
                <a:spcPts val="1260"/>
              </a:spcBef>
              <a:buFont typeface="Wingdings"/>
              <a:buChar char=""/>
              <a:tabLst>
                <a:tab pos="321310" algn="l"/>
              </a:tabLst>
            </a:pPr>
            <a:r>
              <a:rPr sz="1800" spc="-5" dirty="0">
                <a:latin typeface="Georgia"/>
                <a:cs typeface="Georgia"/>
              </a:rPr>
              <a:t>Phase shift </a:t>
            </a:r>
            <a:r>
              <a:rPr sz="1800" dirty="0">
                <a:latin typeface="Georgia"/>
                <a:cs typeface="Georgia"/>
              </a:rPr>
              <a:t>depends </a:t>
            </a:r>
            <a:r>
              <a:rPr sz="1800" spc="-5" dirty="0">
                <a:latin typeface="Georgia"/>
                <a:cs typeface="Georgia"/>
              </a:rPr>
              <a:t>on the </a:t>
            </a:r>
            <a:r>
              <a:rPr sz="1800" dirty="0">
                <a:latin typeface="Georgia"/>
                <a:cs typeface="Georgia"/>
              </a:rPr>
              <a:t>mass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&amp;</a:t>
            </a:r>
            <a:r>
              <a:rPr sz="1800" spc="-5" dirty="0">
                <a:latin typeface="Georgia"/>
                <a:cs typeface="Georgia"/>
              </a:rPr>
              <a:t> the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absorption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properties of the </a:t>
            </a:r>
            <a:r>
              <a:rPr sz="1800" dirty="0">
                <a:latin typeface="Georgia"/>
                <a:cs typeface="Georgia"/>
              </a:rPr>
              <a:t> sensing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polymer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layer</a:t>
            </a:r>
            <a:endParaRPr sz="1800">
              <a:latin typeface="Georgia"/>
              <a:cs typeface="Georgia"/>
            </a:endParaRPr>
          </a:p>
          <a:p>
            <a:pPr marL="320675" indent="-236854">
              <a:lnSpc>
                <a:spcPct val="100000"/>
              </a:lnSpc>
              <a:spcBef>
                <a:spcPts val="1265"/>
              </a:spcBef>
              <a:buFont typeface="Wingdings"/>
              <a:buChar char=""/>
              <a:tabLst>
                <a:tab pos="321310" algn="l"/>
              </a:tabLst>
            </a:pPr>
            <a:r>
              <a:rPr sz="1800" spc="-5" dirty="0">
                <a:latin typeface="Georgia"/>
                <a:cs typeface="Georgia"/>
              </a:rPr>
              <a:t>SAW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devices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are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less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sensitive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than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QCMs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Georgia"/>
                <a:cs typeface="Georgia"/>
              </a:rPr>
              <a:t>(3)</a:t>
            </a:r>
            <a:r>
              <a:rPr sz="2000" b="1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Georgia"/>
                <a:cs typeface="Georgia"/>
              </a:rPr>
              <a:t>MOSFET</a:t>
            </a:r>
            <a:r>
              <a:rPr sz="2000"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eorgia"/>
                <a:cs typeface="Georgia"/>
              </a:rPr>
              <a:t>Sensors: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Georgia"/>
              <a:cs typeface="Georgia"/>
            </a:endParaRPr>
          </a:p>
          <a:p>
            <a:pPr marL="12700" marR="267335">
              <a:lnSpc>
                <a:spcPct val="100000"/>
              </a:lnSpc>
              <a:buFont typeface="Wingdings"/>
              <a:buChar char=""/>
              <a:tabLst>
                <a:tab pos="248920" algn="l"/>
              </a:tabLst>
            </a:pPr>
            <a:r>
              <a:rPr sz="1800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 volatile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organic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compound produces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reaction in</a:t>
            </a:r>
            <a:r>
              <a:rPr sz="1800" spc="-5" dirty="0">
                <a:latin typeface="Georgia"/>
                <a:cs typeface="Georgia"/>
              </a:rPr>
              <a:t> the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sensing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layer(gate).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67310" marR="338455" indent="-55244">
              <a:lnSpc>
                <a:spcPct val="100000"/>
              </a:lnSpc>
              <a:buFont typeface="Wingdings"/>
              <a:buChar char=""/>
              <a:tabLst>
                <a:tab pos="248920" algn="l"/>
              </a:tabLst>
            </a:pPr>
            <a:r>
              <a:rPr sz="1800" dirty="0">
                <a:latin typeface="Georgia"/>
                <a:cs typeface="Georgia"/>
              </a:rPr>
              <a:t>This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causes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physical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property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gate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change.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67310" marR="174625" indent="-55244">
              <a:lnSpc>
                <a:spcPct val="100000"/>
              </a:lnSpc>
              <a:buFont typeface="Wingdings"/>
              <a:buChar char=""/>
              <a:tabLst>
                <a:tab pos="248920" algn="l"/>
              </a:tabLst>
            </a:pPr>
            <a:r>
              <a:rPr sz="1800" spc="-5" dirty="0">
                <a:latin typeface="Georgia"/>
                <a:cs typeface="Georgia"/>
              </a:rPr>
              <a:t>Thereby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threshold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voltage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changed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thus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channel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conductivity.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5" y="3572255"/>
            <a:ext cx="4008120" cy="26791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5591" y="420609"/>
            <a:ext cx="4402536" cy="24183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4742" y="207721"/>
            <a:ext cx="39649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Computing</a:t>
            </a:r>
            <a:r>
              <a:rPr sz="3200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System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835" y="1377441"/>
            <a:ext cx="859409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74955" algn="l"/>
              </a:tabLst>
            </a:pPr>
            <a:r>
              <a:rPr sz="2000" dirty="0">
                <a:latin typeface="Georgia"/>
                <a:cs typeface="Georgia"/>
              </a:rPr>
              <a:t>An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Artificial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Neural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Network</a:t>
            </a:r>
            <a:r>
              <a:rPr sz="2000" dirty="0">
                <a:latin typeface="Georgia"/>
                <a:cs typeface="Georgia"/>
              </a:rPr>
              <a:t> (ANN)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</a:t>
            </a:r>
            <a:r>
              <a:rPr sz="2000" dirty="0">
                <a:latin typeface="Georgia"/>
                <a:cs typeface="Georgia"/>
              </a:rPr>
              <a:t> information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processing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paradigm </a:t>
            </a:r>
            <a:r>
              <a:rPr sz="2000" dirty="0">
                <a:latin typeface="Georgia"/>
                <a:cs typeface="Georgia"/>
              </a:rPr>
              <a:t>that is inspired by </a:t>
            </a:r>
            <a:r>
              <a:rPr sz="2000" spc="-5" dirty="0">
                <a:latin typeface="Georgia"/>
                <a:cs typeface="Georgia"/>
              </a:rPr>
              <a:t>the way biological nervous systems, such as the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brain,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process </a:t>
            </a:r>
            <a:r>
              <a:rPr sz="2000" dirty="0">
                <a:latin typeface="Georgia"/>
                <a:cs typeface="Georgia"/>
              </a:rPr>
              <a:t>information.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  <a:buFont typeface="Wingdings"/>
              <a:buChar char=""/>
              <a:tabLst>
                <a:tab pos="274955" algn="l"/>
              </a:tabLst>
            </a:pPr>
            <a:r>
              <a:rPr sz="2000" spc="-5" dirty="0">
                <a:latin typeface="Georgia"/>
                <a:cs typeface="Georgia"/>
              </a:rPr>
              <a:t>The key element of this </a:t>
            </a:r>
            <a:r>
              <a:rPr sz="2000" dirty="0">
                <a:latin typeface="Georgia"/>
                <a:cs typeface="Georgia"/>
              </a:rPr>
              <a:t>paradigm is </a:t>
            </a:r>
            <a:r>
              <a:rPr sz="2000" spc="-5" dirty="0">
                <a:latin typeface="Georgia"/>
                <a:cs typeface="Georgia"/>
              </a:rPr>
              <a:t>the novel structure of the </a:t>
            </a:r>
            <a:r>
              <a:rPr sz="2000" dirty="0">
                <a:latin typeface="Georgia"/>
                <a:cs typeface="Georgia"/>
              </a:rPr>
              <a:t>information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processing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system.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It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composed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dirty="0">
                <a:latin typeface="Georgia"/>
                <a:cs typeface="Georgia"/>
              </a:rPr>
              <a:t> 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large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number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spc="47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highly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interconnected processing elements (neurons) working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unison </a:t>
            </a:r>
            <a:r>
              <a:rPr sz="2000" dirty="0">
                <a:latin typeface="Georgia"/>
                <a:cs typeface="Georgia"/>
              </a:rPr>
              <a:t>to </a:t>
            </a:r>
            <a:r>
              <a:rPr sz="2000" spc="-5" dirty="0">
                <a:latin typeface="Georgia"/>
                <a:cs typeface="Georgia"/>
              </a:rPr>
              <a:t>solve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specific problems.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ANNs,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like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people,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learn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by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example.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12700" marR="8890" algn="just">
              <a:lnSpc>
                <a:spcPct val="100000"/>
              </a:lnSpc>
              <a:buFont typeface="Wingdings"/>
              <a:buChar char=""/>
              <a:tabLst>
                <a:tab pos="274955" algn="l"/>
              </a:tabLst>
            </a:pPr>
            <a:r>
              <a:rPr sz="2000" dirty="0">
                <a:latin typeface="Georgia"/>
                <a:cs typeface="Georgia"/>
              </a:rPr>
              <a:t>An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ANN</a:t>
            </a:r>
            <a:r>
              <a:rPr sz="2000" dirty="0">
                <a:latin typeface="Georgia"/>
                <a:cs typeface="Georgia"/>
              </a:rPr>
              <a:t> is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configured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for</a:t>
            </a:r>
            <a:r>
              <a:rPr sz="2000" dirty="0">
                <a:latin typeface="Georgia"/>
                <a:cs typeface="Georgia"/>
              </a:rPr>
              <a:t> 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specific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application,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such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as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pattern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recognition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data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classification,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through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learning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process.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12700" marR="9525" algn="just">
              <a:lnSpc>
                <a:spcPct val="100000"/>
              </a:lnSpc>
              <a:buFont typeface="Wingdings"/>
              <a:buChar char=""/>
              <a:tabLst>
                <a:tab pos="274955" algn="l"/>
              </a:tabLst>
            </a:pPr>
            <a:r>
              <a:rPr sz="2000" dirty="0">
                <a:latin typeface="Georgia"/>
                <a:cs typeface="Georgia"/>
              </a:rPr>
              <a:t>Learning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biological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systems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involves</a:t>
            </a:r>
            <a:r>
              <a:rPr sz="2000" dirty="0">
                <a:latin typeface="Georgia"/>
                <a:cs typeface="Georgia"/>
              </a:rPr>
              <a:t> adjustments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synaptic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connections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that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exist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between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neurons.</a:t>
            </a:r>
            <a:r>
              <a:rPr sz="2000" spc="-5" dirty="0">
                <a:latin typeface="Georgia"/>
                <a:cs typeface="Georgia"/>
              </a:rPr>
              <a:t> This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true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ANNs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as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well.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163" y="1484962"/>
            <a:ext cx="4028389" cy="38286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88182" y="5399633"/>
            <a:ext cx="2206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Fig:</a:t>
            </a:r>
            <a:r>
              <a:rPr sz="18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Output</a:t>
            </a:r>
            <a:r>
              <a:rPr sz="18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of</a:t>
            </a:r>
            <a:r>
              <a:rPr sz="18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E-nose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329311"/>
            <a:ext cx="85572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75590" algn="l"/>
              </a:tabLst>
            </a:pPr>
            <a:r>
              <a:rPr sz="2000" spc="-5" dirty="0">
                <a:latin typeface="Georgia"/>
                <a:cs typeface="Georgia"/>
              </a:rPr>
              <a:t>In</a:t>
            </a:r>
            <a:r>
              <a:rPr sz="2000" spc="1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case</a:t>
            </a:r>
            <a:r>
              <a:rPr sz="2000" spc="1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spc="1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ENOSE</a:t>
            </a:r>
            <a:r>
              <a:rPr sz="2000" spc="14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with</a:t>
            </a:r>
            <a:r>
              <a:rPr sz="2000" spc="1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9</a:t>
            </a:r>
            <a:r>
              <a:rPr sz="2000" spc="14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sensors,</a:t>
            </a:r>
            <a:r>
              <a:rPr sz="2000" spc="1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ANN</a:t>
            </a:r>
            <a:r>
              <a:rPr sz="2000" spc="1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takes</a:t>
            </a:r>
            <a:r>
              <a:rPr sz="2000" spc="1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inputs</a:t>
            </a:r>
            <a:r>
              <a:rPr sz="2000" spc="1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from</a:t>
            </a:r>
            <a:r>
              <a:rPr sz="2000" spc="1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all</a:t>
            </a:r>
            <a:r>
              <a:rPr sz="2000" spc="15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1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sensors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computes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corresponding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output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shown,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836675"/>
            <a:ext cx="8424672" cy="54726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2860" y="207721"/>
            <a:ext cx="4187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Experimental</a:t>
            </a:r>
            <a:r>
              <a:rPr sz="3200" spc="-6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Setup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8419" y="207721"/>
            <a:ext cx="26631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Applications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6" y="860806"/>
            <a:ext cx="5855970" cy="449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8801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applications(current)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electronic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nose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include: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Georgia"/>
              <a:cs typeface="Georgia"/>
            </a:endParaRPr>
          </a:p>
          <a:p>
            <a:pPr marL="327660" indent="-315595">
              <a:lnSpc>
                <a:spcPct val="100000"/>
              </a:lnSpc>
              <a:buFont typeface="Wingdings"/>
              <a:buChar char=""/>
              <a:tabLst>
                <a:tab pos="328295" algn="l"/>
              </a:tabLst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Medical</a:t>
            </a:r>
            <a:r>
              <a:rPr sz="240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diagnosis</a:t>
            </a:r>
            <a:r>
              <a:rPr sz="240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and</a:t>
            </a:r>
            <a:r>
              <a:rPr sz="2400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health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monitoring</a:t>
            </a:r>
            <a:endParaRPr sz="2400">
              <a:latin typeface="Georgia"/>
              <a:cs typeface="Georgia"/>
            </a:endParaRPr>
          </a:p>
          <a:p>
            <a:pPr marL="327660" indent="-315595">
              <a:lnSpc>
                <a:spcPct val="100000"/>
              </a:lnSpc>
              <a:spcBef>
                <a:spcPts val="725"/>
              </a:spcBef>
              <a:buFont typeface="Wingdings"/>
              <a:buChar char=""/>
              <a:tabLst>
                <a:tab pos="328295" algn="l"/>
              </a:tabLst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Environmental</a:t>
            </a:r>
            <a:r>
              <a:rPr sz="2400" spc="-6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monitoring</a:t>
            </a:r>
            <a:endParaRPr sz="2400">
              <a:latin typeface="Georgia"/>
              <a:cs typeface="Georgia"/>
            </a:endParaRPr>
          </a:p>
          <a:p>
            <a:pPr marL="327660" indent="-315595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28295" algn="l"/>
              </a:tabLst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Application</a:t>
            </a:r>
            <a:r>
              <a:rPr sz="24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in</a:t>
            </a:r>
            <a:r>
              <a:rPr sz="2400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food</a:t>
            </a:r>
            <a:r>
              <a:rPr sz="2400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industry</a:t>
            </a:r>
            <a:endParaRPr sz="2400">
              <a:latin typeface="Georgia"/>
              <a:cs typeface="Georgia"/>
            </a:endParaRPr>
          </a:p>
          <a:p>
            <a:pPr marL="327660" indent="-315595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28295" algn="l"/>
              </a:tabLst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Detection</a:t>
            </a:r>
            <a:r>
              <a:rPr sz="2400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of</a:t>
            </a:r>
            <a:r>
              <a:rPr sz="24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explosives</a:t>
            </a:r>
            <a:endParaRPr sz="2400">
              <a:latin typeface="Georgia"/>
              <a:cs typeface="Georgia"/>
            </a:endParaRPr>
          </a:p>
          <a:p>
            <a:pPr marL="327660" indent="-315595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28295" algn="l"/>
              </a:tabLst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Space</a:t>
            </a:r>
            <a:r>
              <a:rPr sz="24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applications(NASA)</a:t>
            </a:r>
            <a:endParaRPr sz="2400">
              <a:latin typeface="Georgia"/>
              <a:cs typeface="Georgia"/>
            </a:endParaRPr>
          </a:p>
          <a:p>
            <a:pPr marL="327660" indent="-315595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28295" algn="l"/>
              </a:tabLst>
            </a:pP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In</a:t>
            </a:r>
            <a:r>
              <a:rPr sz="24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research</a:t>
            </a:r>
            <a:r>
              <a:rPr sz="24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and</a:t>
            </a:r>
            <a:r>
              <a:rPr sz="240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development</a:t>
            </a:r>
            <a:r>
              <a:rPr sz="24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industries</a:t>
            </a:r>
            <a:endParaRPr sz="2400">
              <a:latin typeface="Georgia"/>
              <a:cs typeface="Georgia"/>
            </a:endParaRPr>
          </a:p>
          <a:p>
            <a:pPr marL="327660" indent="-315595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28295" algn="l"/>
              </a:tabLst>
            </a:pP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In</a:t>
            </a:r>
            <a:r>
              <a:rPr sz="24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quality</a:t>
            </a:r>
            <a:r>
              <a:rPr sz="2400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control</a:t>
            </a:r>
            <a:r>
              <a:rPr sz="24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laboratories</a:t>
            </a:r>
            <a:endParaRPr sz="2400">
              <a:latin typeface="Georgia"/>
              <a:cs typeface="Georgia"/>
            </a:endParaRPr>
          </a:p>
          <a:p>
            <a:pPr marL="327660" indent="-315595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328295" algn="l"/>
              </a:tabLst>
            </a:pP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In</a:t>
            </a:r>
            <a:r>
              <a:rPr sz="24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process</a:t>
            </a:r>
            <a:r>
              <a:rPr sz="24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and</a:t>
            </a:r>
            <a:r>
              <a:rPr sz="24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production</a:t>
            </a:r>
            <a:r>
              <a:rPr sz="24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department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9456" y="405384"/>
            <a:ext cx="981455" cy="9037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3652" y="1487424"/>
            <a:ext cx="981455" cy="9342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83652" y="2564892"/>
            <a:ext cx="1028700" cy="9052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0895" y="3671315"/>
            <a:ext cx="961644" cy="9814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40040" y="5062728"/>
            <a:ext cx="952500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6" y="356742"/>
            <a:ext cx="8211820" cy="548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7505" algn="l"/>
              </a:tabLst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Medical</a:t>
            </a:r>
            <a:r>
              <a:rPr sz="24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diagnosis</a:t>
            </a:r>
            <a:r>
              <a:rPr sz="24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and</a:t>
            </a:r>
            <a:r>
              <a:rPr sz="24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health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 monitoring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b="1" spc="-5" dirty="0">
                <a:latin typeface="Georgia"/>
                <a:cs typeface="Georgia"/>
              </a:rPr>
              <a:t>I.</a:t>
            </a:r>
            <a:r>
              <a:rPr sz="2000" b="1" spc="1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Respiratory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disease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diagnosis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Georgia"/>
              <a:cs typeface="Georgia"/>
            </a:endParaRPr>
          </a:p>
          <a:p>
            <a:pPr marL="12700" marR="24130">
              <a:lnSpc>
                <a:spcPct val="100000"/>
              </a:lnSpc>
              <a:buFont typeface="Arial"/>
              <a:buChar char="•"/>
              <a:tabLst>
                <a:tab pos="147320" algn="l"/>
              </a:tabLst>
            </a:pPr>
            <a:r>
              <a:rPr sz="1800" spc="-5" dirty="0">
                <a:latin typeface="Georgia"/>
                <a:cs typeface="Georgia"/>
              </a:rPr>
              <a:t>Human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breath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contains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thousands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volatile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organic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compounds </a:t>
            </a:r>
            <a:r>
              <a:rPr sz="1800" dirty="0">
                <a:latin typeface="Georgia"/>
                <a:cs typeface="Georgia"/>
              </a:rPr>
              <a:t>(VOCs)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-5" dirty="0">
                <a:latin typeface="Georgia"/>
                <a:cs typeface="Georgia"/>
              </a:rPr>
              <a:t> gas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phase.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146685" indent="-134620">
              <a:lnSpc>
                <a:spcPct val="100000"/>
              </a:lnSpc>
              <a:buFont typeface="Arial"/>
              <a:buChar char="•"/>
              <a:tabLst>
                <a:tab pos="147320" algn="l"/>
              </a:tabLst>
            </a:pPr>
            <a:r>
              <a:rPr sz="1800" spc="-5" dirty="0">
                <a:latin typeface="Georgia"/>
                <a:cs typeface="Georgia"/>
              </a:rPr>
              <a:t>E-nose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diagnose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respiratory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infections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such </a:t>
            </a:r>
            <a:r>
              <a:rPr sz="1800" dirty="0">
                <a:latin typeface="Georgia"/>
                <a:cs typeface="Georgia"/>
              </a:rPr>
              <a:t>as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pneumonia.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146685" indent="-134620">
              <a:lnSpc>
                <a:spcPct val="100000"/>
              </a:lnSpc>
              <a:buFont typeface="Arial"/>
              <a:buChar char="•"/>
              <a:tabLst>
                <a:tab pos="147320" algn="l"/>
              </a:tabLst>
            </a:pPr>
            <a:r>
              <a:rPr sz="1800" spc="-5" dirty="0">
                <a:latin typeface="Georgia"/>
                <a:cs typeface="Georgia"/>
              </a:rPr>
              <a:t>It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does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so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by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comparing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smell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prints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from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breath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sick </a:t>
            </a:r>
            <a:r>
              <a:rPr sz="1800" dirty="0">
                <a:latin typeface="Georgia"/>
                <a:cs typeface="Georgia"/>
              </a:rPr>
              <a:t>patient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with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those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patients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with</a:t>
            </a:r>
            <a:r>
              <a:rPr sz="1800" spc="-5" dirty="0">
                <a:latin typeface="Georgia"/>
                <a:cs typeface="Georgia"/>
              </a:rPr>
              <a:t> standardized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readings.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46685" indent="-134620">
              <a:lnSpc>
                <a:spcPct val="100000"/>
              </a:lnSpc>
              <a:buFont typeface="Arial"/>
              <a:buChar char="•"/>
              <a:tabLst>
                <a:tab pos="147320" algn="l"/>
              </a:tabLst>
            </a:pPr>
            <a:r>
              <a:rPr sz="1800" spc="-5" dirty="0">
                <a:latin typeface="Georgia"/>
                <a:cs typeface="Georgia"/>
              </a:rPr>
              <a:t>It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</a:t>
            </a:r>
            <a:r>
              <a:rPr sz="1800" spc="-5" dirty="0">
                <a:latin typeface="Georgia"/>
                <a:cs typeface="Georgia"/>
              </a:rPr>
              <a:t> also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being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studied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diagnostic tool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for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lung cancer.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Georgia"/>
                <a:cs typeface="Georgia"/>
              </a:rPr>
              <a:t>II. Urinary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Tract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infections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Georgia"/>
              <a:cs typeface="Georgia"/>
            </a:endParaRPr>
          </a:p>
          <a:p>
            <a:pPr marL="12700" marR="696595">
              <a:lnSpc>
                <a:spcPct val="100000"/>
              </a:lnSpc>
              <a:buFont typeface="Arial"/>
              <a:buChar char="•"/>
              <a:tabLst>
                <a:tab pos="147320" algn="l"/>
              </a:tabLst>
            </a:pP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e-nose </a:t>
            </a:r>
            <a:r>
              <a:rPr sz="1800" dirty="0">
                <a:latin typeface="Georgia"/>
                <a:cs typeface="Georgia"/>
              </a:rPr>
              <a:t>as a potential </a:t>
            </a:r>
            <a:r>
              <a:rPr sz="1800" spc="-5" dirty="0">
                <a:latin typeface="Georgia"/>
                <a:cs typeface="Georgia"/>
              </a:rPr>
              <a:t>diagnostic tool for </a:t>
            </a:r>
            <a:r>
              <a:rPr sz="1800" dirty="0">
                <a:latin typeface="Georgia"/>
                <a:cs typeface="Georgia"/>
              </a:rPr>
              <a:t>patients affected with </a:t>
            </a:r>
            <a:r>
              <a:rPr sz="1800" spc="-5" dirty="0">
                <a:latin typeface="Georgia"/>
                <a:cs typeface="Georgia"/>
              </a:rPr>
              <a:t>kidney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diseases,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by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distinguishing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traces of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blood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-5" dirty="0">
                <a:latin typeface="Georgia"/>
                <a:cs typeface="Georgia"/>
              </a:rPr>
              <a:t> urine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samples.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0731" y="260604"/>
            <a:ext cx="1502664" cy="13319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284733"/>
            <a:ext cx="6267450" cy="5864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Georgia"/>
                <a:cs typeface="Georgia"/>
              </a:rPr>
              <a:t>III.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Cancer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detection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Georgia"/>
              <a:cs typeface="Georgia"/>
            </a:endParaRPr>
          </a:p>
          <a:p>
            <a:pPr marL="67310" marR="187960" indent="-55244">
              <a:lnSpc>
                <a:spcPct val="100000"/>
              </a:lnSpc>
              <a:buFont typeface="Arial"/>
              <a:buChar char="•"/>
              <a:tabLst>
                <a:tab pos="147320" algn="l"/>
              </a:tabLst>
            </a:pPr>
            <a:r>
              <a:rPr sz="1800" spc="-5" dirty="0">
                <a:latin typeface="Georgia"/>
                <a:cs typeface="Georgia"/>
              </a:rPr>
              <a:t>E-nose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capable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distinguishing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between</a:t>
            </a:r>
            <a:r>
              <a:rPr sz="1800" spc="-5" dirty="0">
                <a:latin typeface="Georgia"/>
                <a:cs typeface="Georgia"/>
              </a:rPr>
              <a:t> 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breath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healthy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person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 person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with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cancer.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146685" indent="-1346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47320" algn="l"/>
              </a:tabLst>
            </a:pPr>
            <a:r>
              <a:rPr sz="1800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device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</a:t>
            </a:r>
            <a:r>
              <a:rPr sz="1800" spc="-5" dirty="0">
                <a:latin typeface="Georgia"/>
                <a:cs typeface="Georgia"/>
              </a:rPr>
              <a:t> especially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promising because</a:t>
            </a:r>
            <a:r>
              <a:rPr sz="1800" dirty="0">
                <a:latin typeface="Georgia"/>
                <a:cs typeface="Georgia"/>
              </a:rPr>
              <a:t> it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able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detect</a:t>
            </a:r>
            <a:endParaRPr sz="1800">
              <a:latin typeface="Georgia"/>
              <a:cs typeface="Georgia"/>
            </a:endParaRPr>
          </a:p>
          <a:p>
            <a:pPr marL="6731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cancer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before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tumors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become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visible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X-rays.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Georgia"/>
              <a:cs typeface="Georgia"/>
            </a:endParaRPr>
          </a:p>
          <a:p>
            <a:pPr marL="270510" indent="-258445">
              <a:lnSpc>
                <a:spcPct val="100000"/>
              </a:lnSpc>
              <a:spcBef>
                <a:spcPts val="5"/>
              </a:spcBef>
              <a:buSzPct val="75000"/>
              <a:buFont typeface="Wingdings"/>
              <a:buChar char=""/>
              <a:tabLst>
                <a:tab pos="271145" algn="l"/>
              </a:tabLst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Environmental</a:t>
            </a:r>
            <a:r>
              <a:rPr sz="2400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monitoring</a:t>
            </a:r>
            <a:r>
              <a:rPr sz="2400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by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e-nose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800" spc="-5" dirty="0">
                <a:latin typeface="Georgia"/>
                <a:cs typeface="Georgia"/>
              </a:rPr>
              <a:t>Environmental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applications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electronic </a:t>
            </a:r>
            <a:r>
              <a:rPr sz="1800" dirty="0">
                <a:latin typeface="Georgia"/>
                <a:cs typeface="Georgia"/>
              </a:rPr>
              <a:t>noses include:</a:t>
            </a:r>
            <a:endParaRPr sz="1800">
              <a:latin typeface="Georgia"/>
              <a:cs typeface="Georgia"/>
            </a:endParaRPr>
          </a:p>
          <a:p>
            <a:pPr marL="178435" indent="-16637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179070" algn="l"/>
              </a:tabLst>
            </a:pPr>
            <a:r>
              <a:rPr sz="2200" spc="-5" dirty="0">
                <a:latin typeface="Georgia"/>
                <a:cs typeface="Georgia"/>
              </a:rPr>
              <a:t>analysis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of </a:t>
            </a:r>
            <a:r>
              <a:rPr sz="2200" spc="-10" dirty="0">
                <a:latin typeface="Georgia"/>
                <a:cs typeface="Georgia"/>
              </a:rPr>
              <a:t>fuel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mixtures</a:t>
            </a:r>
            <a:endParaRPr sz="2200">
              <a:latin typeface="Georgia"/>
              <a:cs typeface="Georgia"/>
            </a:endParaRPr>
          </a:p>
          <a:p>
            <a:pPr marL="178435" indent="-166370">
              <a:lnSpc>
                <a:spcPct val="100000"/>
              </a:lnSpc>
              <a:buFont typeface="Arial"/>
              <a:buChar char="•"/>
              <a:tabLst>
                <a:tab pos="179070" algn="l"/>
              </a:tabLst>
            </a:pPr>
            <a:r>
              <a:rPr sz="2200" spc="-10" dirty="0">
                <a:latin typeface="Georgia"/>
                <a:cs typeface="Georgia"/>
              </a:rPr>
              <a:t>detection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of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oil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leaks</a:t>
            </a:r>
            <a:endParaRPr sz="2200">
              <a:latin typeface="Georgia"/>
              <a:cs typeface="Georgia"/>
            </a:endParaRPr>
          </a:p>
          <a:p>
            <a:pPr marL="178435" indent="-166370">
              <a:lnSpc>
                <a:spcPct val="100000"/>
              </a:lnSpc>
              <a:buFont typeface="Arial"/>
              <a:buChar char="•"/>
              <a:tabLst>
                <a:tab pos="179070" algn="l"/>
              </a:tabLst>
            </a:pPr>
            <a:r>
              <a:rPr sz="2200" spc="-10" dirty="0">
                <a:latin typeface="Georgia"/>
                <a:cs typeface="Georgia"/>
              </a:rPr>
              <a:t>testing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ground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water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for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odours</a:t>
            </a:r>
            <a:endParaRPr sz="2200">
              <a:latin typeface="Georgia"/>
              <a:cs typeface="Georgia"/>
            </a:endParaRPr>
          </a:p>
          <a:p>
            <a:pPr marL="178435" indent="-166370">
              <a:lnSpc>
                <a:spcPct val="100000"/>
              </a:lnSpc>
              <a:buFont typeface="Arial"/>
              <a:buChar char="•"/>
              <a:tabLst>
                <a:tab pos="179070" algn="l"/>
              </a:tabLst>
            </a:pPr>
            <a:r>
              <a:rPr sz="2200" spc="-5" dirty="0">
                <a:latin typeface="Georgia"/>
                <a:cs typeface="Georgia"/>
              </a:rPr>
              <a:t>identification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of </a:t>
            </a:r>
            <a:r>
              <a:rPr sz="2200" spc="-10" dirty="0">
                <a:latin typeface="Georgia"/>
                <a:cs typeface="Georgia"/>
              </a:rPr>
              <a:t>household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odours</a:t>
            </a:r>
            <a:endParaRPr sz="2200">
              <a:latin typeface="Georgia"/>
              <a:cs typeface="Georgia"/>
            </a:endParaRPr>
          </a:p>
          <a:p>
            <a:pPr marL="178435" indent="-166370">
              <a:lnSpc>
                <a:spcPct val="100000"/>
              </a:lnSpc>
              <a:buFont typeface="Arial"/>
              <a:buChar char="•"/>
              <a:tabLst>
                <a:tab pos="179070" algn="l"/>
              </a:tabLst>
            </a:pPr>
            <a:r>
              <a:rPr sz="2200" spc="-5" dirty="0">
                <a:latin typeface="Georgia"/>
                <a:cs typeface="Georgia"/>
              </a:rPr>
              <a:t>identification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of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toxic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wastes</a:t>
            </a:r>
            <a:endParaRPr sz="2200">
              <a:latin typeface="Georgia"/>
              <a:cs typeface="Georgia"/>
            </a:endParaRPr>
          </a:p>
          <a:p>
            <a:pPr marL="178435" indent="-166370">
              <a:lnSpc>
                <a:spcPct val="100000"/>
              </a:lnSpc>
              <a:buFont typeface="Arial"/>
              <a:buChar char="•"/>
              <a:tabLst>
                <a:tab pos="179070" algn="l"/>
              </a:tabLst>
            </a:pPr>
            <a:r>
              <a:rPr sz="2200" spc="-5" dirty="0">
                <a:latin typeface="Georgia"/>
                <a:cs typeface="Georgia"/>
              </a:rPr>
              <a:t>air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quality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monitoring</a:t>
            </a:r>
            <a:endParaRPr sz="2200">
              <a:latin typeface="Georgia"/>
              <a:cs typeface="Georgia"/>
            </a:endParaRPr>
          </a:p>
          <a:p>
            <a:pPr marL="178435" indent="-166370">
              <a:lnSpc>
                <a:spcPct val="100000"/>
              </a:lnSpc>
              <a:buFont typeface="Arial"/>
              <a:buChar char="•"/>
              <a:tabLst>
                <a:tab pos="179070" algn="l"/>
              </a:tabLst>
            </a:pPr>
            <a:r>
              <a:rPr sz="2200" spc="-5" dirty="0">
                <a:latin typeface="Georgia"/>
                <a:cs typeface="Georgia"/>
              </a:rPr>
              <a:t>monitoring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factory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emissions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etc.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9543" y="332231"/>
            <a:ext cx="1830324" cy="19446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9880" y="3357371"/>
            <a:ext cx="2153412" cy="28072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48030"/>
            <a:ext cx="8451850" cy="470344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395"/>
              </a:spcBef>
              <a:buFont typeface="Wingdings"/>
              <a:buChar char=""/>
              <a:tabLst>
                <a:tab pos="357505" algn="l"/>
              </a:tabLst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Applications</a:t>
            </a:r>
            <a:r>
              <a:rPr sz="24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of</a:t>
            </a:r>
            <a:r>
              <a:rPr sz="2400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e-nose</a:t>
            </a:r>
            <a:r>
              <a:rPr sz="24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in</a:t>
            </a:r>
            <a:r>
              <a:rPr sz="240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food</a:t>
            </a:r>
            <a:r>
              <a:rPr sz="24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industry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000" b="1" spc="-5" dirty="0">
                <a:latin typeface="Georgia"/>
                <a:cs typeface="Georgia"/>
              </a:rPr>
              <a:t>Analysis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of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fruit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ripening</a:t>
            </a:r>
            <a:endParaRPr sz="2000">
              <a:latin typeface="Georgia"/>
              <a:cs typeface="Georgia"/>
            </a:endParaRPr>
          </a:p>
          <a:p>
            <a:pPr marL="12700" marR="2110740">
              <a:lnSpc>
                <a:spcPct val="100000"/>
              </a:lnSpc>
              <a:spcBef>
                <a:spcPts val="1090"/>
              </a:spcBef>
              <a:buFont typeface="Arial"/>
              <a:buChar char="•"/>
              <a:tabLst>
                <a:tab pos="147320" algn="l"/>
              </a:tabLst>
            </a:pPr>
            <a:r>
              <a:rPr sz="1800" spc="-5" dirty="0">
                <a:latin typeface="Georgia"/>
                <a:cs typeface="Georgia"/>
              </a:rPr>
              <a:t>Fruit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ripening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associated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with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accumulation</a:t>
            </a:r>
            <a:r>
              <a:rPr sz="1800" spc="4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aromatic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volatiles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during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ripening.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12700" marR="2533015">
              <a:lnSpc>
                <a:spcPct val="100000"/>
              </a:lnSpc>
              <a:buFont typeface="Arial"/>
              <a:buChar char="•"/>
              <a:tabLst>
                <a:tab pos="147320" algn="l"/>
              </a:tabLst>
            </a:pPr>
            <a:r>
              <a:rPr sz="1800" spc="-5" dirty="0">
                <a:latin typeface="Georgia"/>
                <a:cs typeface="Georgia"/>
              </a:rPr>
              <a:t>Information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from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noses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help</a:t>
            </a:r>
            <a:r>
              <a:rPr sz="1800" dirty="0">
                <a:latin typeface="Georgia"/>
                <a:cs typeface="Georgia"/>
              </a:rPr>
              <a:t> in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removal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rotten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fruits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at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appropriate</a:t>
            </a:r>
            <a:r>
              <a:rPr sz="1800" dirty="0">
                <a:latin typeface="Georgia"/>
                <a:cs typeface="Georgia"/>
              </a:rPr>
              <a:t> time.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400">
              <a:latin typeface="Georgia"/>
              <a:cs typeface="Georgia"/>
            </a:endParaRPr>
          </a:p>
          <a:p>
            <a:pPr marL="146685" indent="-1346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47320" algn="l"/>
              </a:tabLst>
            </a:pPr>
            <a:r>
              <a:rPr sz="1800" dirty="0">
                <a:latin typeface="Georgia"/>
                <a:cs typeface="Georgia"/>
              </a:rPr>
              <a:t>This</a:t>
            </a:r>
            <a:r>
              <a:rPr sz="1800" spc="-5" dirty="0">
                <a:latin typeface="Georgia"/>
                <a:cs typeface="Georgia"/>
              </a:rPr>
              <a:t> can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help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 avoiding </a:t>
            </a:r>
            <a:r>
              <a:rPr sz="1800" spc="-5" dirty="0">
                <a:latin typeface="Georgia"/>
                <a:cs typeface="Georgia"/>
              </a:rPr>
              <a:t>storage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losses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due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rots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fruit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diseases.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Georgia"/>
              <a:cs typeface="Georgia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7505" algn="l"/>
              </a:tabLst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Detection</a:t>
            </a:r>
            <a:r>
              <a:rPr sz="2400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of</a:t>
            </a:r>
            <a:r>
              <a:rPr sz="24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explosives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2175"/>
              </a:spcBef>
              <a:buFont typeface="Arial"/>
              <a:buChar char="•"/>
              <a:tabLst>
                <a:tab pos="147320" algn="l"/>
              </a:tabLst>
            </a:pPr>
            <a:r>
              <a:rPr sz="1800" spc="-5" dirty="0">
                <a:latin typeface="Georgia"/>
                <a:cs typeface="Georgia"/>
              </a:rPr>
              <a:t>E-nose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being</a:t>
            </a:r>
            <a:r>
              <a:rPr sz="1800" spc="-5" dirty="0">
                <a:latin typeface="Georgia"/>
                <a:cs typeface="Georgia"/>
              </a:rPr>
              <a:t> developed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for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military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security</a:t>
            </a:r>
            <a:r>
              <a:rPr sz="1800" dirty="0">
                <a:latin typeface="Georgia"/>
                <a:cs typeface="Georgia"/>
              </a:rPr>
              <a:t> applications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-5" dirty="0">
                <a:latin typeface="Georgia"/>
                <a:cs typeface="Georgia"/>
              </a:rPr>
              <a:t> the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detection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explosives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-5" dirty="0">
                <a:latin typeface="Georgia"/>
                <a:cs typeface="Georgia"/>
              </a:rPr>
              <a:t> hazardous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chemicals.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9983" y="259079"/>
            <a:ext cx="2125979" cy="25237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7064" y="4564379"/>
            <a:ext cx="2631947" cy="17465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48030"/>
            <a:ext cx="7009130" cy="3773804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395"/>
              </a:spcBef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Space</a:t>
            </a:r>
            <a:r>
              <a:rPr sz="24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applications---e-nose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and</a:t>
            </a:r>
            <a:r>
              <a:rPr sz="24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NASA</a:t>
            </a:r>
            <a:endParaRPr sz="2400">
              <a:latin typeface="Georgia"/>
              <a:cs typeface="Georgia"/>
            </a:endParaRPr>
          </a:p>
          <a:p>
            <a:pPr marL="78105">
              <a:lnSpc>
                <a:spcPct val="100000"/>
              </a:lnSpc>
              <a:spcBef>
                <a:spcPts val="1085"/>
              </a:spcBef>
              <a:tabLst>
                <a:tab pos="710565" algn="l"/>
              </a:tabLst>
            </a:pPr>
            <a:r>
              <a:rPr sz="2000" b="1" spc="-5" dirty="0">
                <a:latin typeface="Georgia"/>
                <a:cs typeface="Georgia"/>
              </a:rPr>
              <a:t>JPL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b="1" spc="-5" dirty="0">
                <a:latin typeface="Georgia"/>
                <a:cs typeface="Georgia"/>
              </a:rPr>
              <a:t>E-Nose: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Georgia"/>
              <a:cs typeface="Georgia"/>
            </a:endParaRPr>
          </a:p>
          <a:p>
            <a:pPr marL="67310" marR="1422400" indent="-55244">
              <a:lnSpc>
                <a:spcPct val="100000"/>
              </a:lnSpc>
              <a:buFont typeface="Arial"/>
              <a:buChar char="•"/>
              <a:tabLst>
                <a:tab pos="147320" algn="l"/>
              </a:tabLst>
            </a:pPr>
            <a:r>
              <a:rPr sz="1800" spc="-5" dirty="0">
                <a:latin typeface="Georgia"/>
                <a:cs typeface="Georgia"/>
              </a:rPr>
              <a:t>It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full-time,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continuously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operating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event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monitor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used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-5" dirty="0">
                <a:latin typeface="Georgia"/>
                <a:cs typeface="Georgia"/>
              </a:rPr>
              <a:t> the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International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Space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Station.</a:t>
            </a:r>
            <a:endParaRPr sz="1800">
              <a:latin typeface="Georgia"/>
              <a:cs typeface="Georgia"/>
            </a:endParaRPr>
          </a:p>
          <a:p>
            <a:pPr marL="67310" marR="978535" indent="-55244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47320" algn="l"/>
              </a:tabLst>
            </a:pPr>
            <a:r>
              <a:rPr sz="1800" dirty="0">
                <a:latin typeface="Georgia"/>
                <a:cs typeface="Georgia"/>
              </a:rPr>
              <a:t>Designed </a:t>
            </a:r>
            <a:r>
              <a:rPr sz="1800" spc="-5" dirty="0">
                <a:latin typeface="Georgia"/>
                <a:cs typeface="Georgia"/>
              </a:rPr>
              <a:t>to detect </a:t>
            </a:r>
            <a:r>
              <a:rPr sz="1800" dirty="0">
                <a:latin typeface="Georgia"/>
                <a:cs typeface="Georgia"/>
              </a:rPr>
              <a:t>air contamination </a:t>
            </a:r>
            <a:r>
              <a:rPr sz="1800" spc="-5" dirty="0">
                <a:latin typeface="Georgia"/>
                <a:cs typeface="Georgia"/>
              </a:rPr>
              <a:t>from </a:t>
            </a:r>
            <a:r>
              <a:rPr sz="1800" dirty="0">
                <a:latin typeface="Georgia"/>
                <a:cs typeface="Georgia"/>
              </a:rPr>
              <a:t>spills and leaks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-5" dirty="0">
                <a:latin typeface="Georgia"/>
                <a:cs typeface="Georgia"/>
              </a:rPr>
              <a:t> the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crew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habitat</a:t>
            </a:r>
            <a:endParaRPr sz="1800">
              <a:latin typeface="Georgia"/>
              <a:cs typeface="Georgia"/>
            </a:endParaRPr>
          </a:p>
          <a:p>
            <a:pPr marL="146685" indent="-13462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147320" algn="l"/>
              </a:tabLst>
            </a:pPr>
            <a:r>
              <a:rPr sz="1800" spc="-5" dirty="0">
                <a:latin typeface="Georgia"/>
                <a:cs typeface="Georgia"/>
              </a:rPr>
              <a:t>Provides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rapid,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early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identification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quantification</a:t>
            </a:r>
            <a:endParaRPr sz="1800">
              <a:latin typeface="Georgia"/>
              <a:cs typeface="Georgia"/>
            </a:endParaRPr>
          </a:p>
          <a:p>
            <a:pPr marL="67310" marR="605155" indent="-55244">
              <a:lnSpc>
                <a:spcPct val="100000"/>
              </a:lnSpc>
              <a:tabLst>
                <a:tab pos="2557780" algn="l"/>
              </a:tabLst>
            </a:pP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atmospheric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changes</a:t>
            </a:r>
            <a:r>
              <a:rPr sz="1800" spc="-5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Georgia"/>
                <a:cs typeface="Georgia"/>
              </a:rPr>
              <a:t>caused by chemical species to which </a:t>
            </a:r>
            <a:r>
              <a:rPr sz="1800" dirty="0">
                <a:latin typeface="Georgia"/>
                <a:cs typeface="Georgia"/>
              </a:rPr>
              <a:t>it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has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been</a:t>
            </a:r>
            <a:r>
              <a:rPr sz="1800" spc="-5" dirty="0">
                <a:latin typeface="Georgia"/>
                <a:cs typeface="Georgia"/>
              </a:rPr>
              <a:t> trained.</a:t>
            </a:r>
            <a:endParaRPr sz="1800">
              <a:latin typeface="Georgia"/>
              <a:cs typeface="Georgia"/>
            </a:endParaRPr>
          </a:p>
          <a:p>
            <a:pPr marL="146685" indent="-13462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47320" algn="l"/>
              </a:tabLst>
            </a:pPr>
            <a:r>
              <a:rPr sz="1800" spc="-5" dirty="0">
                <a:latin typeface="Georgia"/>
                <a:cs typeface="Georgia"/>
              </a:rPr>
              <a:t>Can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also</a:t>
            </a:r>
            <a:r>
              <a:rPr sz="1800" spc="-5" dirty="0">
                <a:latin typeface="Georgia"/>
                <a:cs typeface="Georgia"/>
              </a:rPr>
              <a:t> be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used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monitor </a:t>
            </a:r>
            <a:r>
              <a:rPr sz="1800" spc="-5" dirty="0">
                <a:latin typeface="Georgia"/>
                <a:cs typeface="Georgia"/>
              </a:rPr>
              <a:t>cleanup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processes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after a leak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or</a:t>
            </a:r>
            <a:r>
              <a:rPr sz="1800" dirty="0">
                <a:latin typeface="Georgia"/>
                <a:cs typeface="Georgia"/>
              </a:rPr>
              <a:t> a spill.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1507" y="220979"/>
            <a:ext cx="2377440" cy="30632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4223" y="4003547"/>
            <a:ext cx="4395216" cy="22357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932815"/>
            <a:ext cx="845883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295" indent="-31623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28930" algn="l"/>
              </a:tabLst>
            </a:pPr>
            <a:r>
              <a:rPr sz="2400" i="1" spc="-5" dirty="0">
                <a:latin typeface="Georgia"/>
                <a:cs typeface="Georgia"/>
              </a:rPr>
              <a:t>Research</a:t>
            </a:r>
            <a:r>
              <a:rPr sz="2400" i="1" spc="15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is</a:t>
            </a:r>
            <a:r>
              <a:rPr sz="2400" i="1" spc="-1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being</a:t>
            </a:r>
            <a:r>
              <a:rPr sz="2400" i="1" spc="-2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done</a:t>
            </a:r>
            <a:r>
              <a:rPr sz="2400" i="1" spc="-15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on</a:t>
            </a:r>
            <a:r>
              <a:rPr sz="2400" i="1" spc="-1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IC</a:t>
            </a:r>
            <a:r>
              <a:rPr sz="2400" i="1" spc="-15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E-Noses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500">
              <a:latin typeface="Georgia"/>
              <a:cs typeface="Georgia"/>
            </a:endParaRPr>
          </a:p>
          <a:p>
            <a:pPr marL="328295" indent="-316230">
              <a:lnSpc>
                <a:spcPct val="100000"/>
              </a:lnSpc>
              <a:buFont typeface="Wingdings"/>
              <a:buChar char=""/>
              <a:tabLst>
                <a:tab pos="328930" algn="l"/>
              </a:tabLst>
            </a:pPr>
            <a:r>
              <a:rPr sz="2400" i="1" spc="-5" dirty="0">
                <a:latin typeface="Georgia"/>
                <a:cs typeface="Georgia"/>
              </a:rPr>
              <a:t>Miniaturizing</a:t>
            </a:r>
            <a:r>
              <a:rPr sz="2400" i="1" spc="-1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current</a:t>
            </a:r>
            <a:r>
              <a:rPr sz="2400" i="1" spc="-1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Technology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5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328930" algn="l"/>
              </a:tabLst>
            </a:pPr>
            <a:r>
              <a:rPr sz="2400" i="1" dirty="0">
                <a:latin typeface="Georgia"/>
                <a:cs typeface="Georgia"/>
              </a:rPr>
              <a:t>Improvement</a:t>
            </a:r>
            <a:r>
              <a:rPr sz="2400" i="1" spc="5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in</a:t>
            </a:r>
            <a:r>
              <a:rPr sz="2400" i="1" spc="-1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sensitivity</a:t>
            </a:r>
            <a:r>
              <a:rPr sz="2400" i="1" spc="2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for </a:t>
            </a:r>
            <a:r>
              <a:rPr sz="2400" i="1" spc="-5" dirty="0">
                <a:latin typeface="Georgia"/>
                <a:cs typeface="Georgia"/>
              </a:rPr>
              <a:t>lower</a:t>
            </a:r>
            <a:r>
              <a:rPr sz="2400" i="1" spc="2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levels</a:t>
            </a:r>
            <a:r>
              <a:rPr sz="2400" i="1" spc="1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of</a:t>
            </a:r>
            <a:r>
              <a:rPr sz="2400" i="1" spc="-1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organisms</a:t>
            </a:r>
            <a:r>
              <a:rPr sz="2400" i="1" spc="5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or </a:t>
            </a:r>
            <a:r>
              <a:rPr sz="2400" i="1" spc="-565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smaller</a:t>
            </a:r>
            <a:r>
              <a:rPr sz="2400" i="1" spc="1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samples.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500">
              <a:latin typeface="Georgia"/>
              <a:cs typeface="Georgia"/>
            </a:endParaRPr>
          </a:p>
          <a:p>
            <a:pPr marL="328295" indent="-316230">
              <a:lnSpc>
                <a:spcPct val="100000"/>
              </a:lnSpc>
              <a:buFont typeface="Wingdings"/>
              <a:buChar char=""/>
              <a:tabLst>
                <a:tab pos="328930" algn="l"/>
              </a:tabLst>
            </a:pPr>
            <a:r>
              <a:rPr sz="2400" i="1" spc="-5" dirty="0">
                <a:latin typeface="Georgia"/>
                <a:cs typeface="Georgia"/>
              </a:rPr>
              <a:t>Minimizing</a:t>
            </a:r>
            <a:r>
              <a:rPr sz="2400" i="1" spc="-4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cost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65" y="207721"/>
            <a:ext cx="2739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Future</a:t>
            </a:r>
            <a:r>
              <a:rPr sz="3200" spc="-8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scope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563" y="4044696"/>
            <a:ext cx="8572500" cy="21945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8691" y="259079"/>
            <a:ext cx="2667000" cy="20985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9963" y="284734"/>
            <a:ext cx="2696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INTRODUCTION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924813"/>
            <a:ext cx="8439150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225" indent="-26416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Volatile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organic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compounds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(VOC) </a:t>
            </a:r>
            <a:r>
              <a:rPr sz="2000" spc="-5" dirty="0">
                <a:latin typeface="Georgia"/>
                <a:cs typeface="Georgia"/>
              </a:rPr>
              <a:t>are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basic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odours.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detection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chemicals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such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as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industrial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gases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chemical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warfare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agents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 </a:t>
            </a:r>
            <a:r>
              <a:rPr sz="2000" spc="-5" dirty="0">
                <a:latin typeface="Georgia"/>
                <a:cs typeface="Georgia"/>
              </a:rPr>
              <a:t>important</a:t>
            </a:r>
            <a:r>
              <a:rPr sz="2000" dirty="0">
                <a:latin typeface="Georgia"/>
                <a:cs typeface="Georgia"/>
              </a:rPr>
              <a:t> to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human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health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safety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and</a:t>
            </a:r>
            <a:r>
              <a:rPr sz="2000" dirty="0">
                <a:latin typeface="Georgia"/>
                <a:cs typeface="Georgia"/>
              </a:rPr>
              <a:t> also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for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industrial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purposes.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But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human</a:t>
            </a:r>
            <a:r>
              <a:rPr sz="2000" dirty="0">
                <a:latin typeface="Georgia"/>
                <a:cs typeface="Georgia"/>
              </a:rPr>
              <a:t> nose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not</a:t>
            </a:r>
            <a:r>
              <a:rPr sz="2000" spc="-5" dirty="0">
                <a:latin typeface="Georgia"/>
                <a:cs typeface="Georgia"/>
              </a:rPr>
              <a:t> sensitive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dirty="0">
                <a:latin typeface="Georgia"/>
                <a:cs typeface="Georgia"/>
              </a:rPr>
              <a:t>all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kind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VOC’s.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It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also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important to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have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detection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system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for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VOC’s which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are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hazardeous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human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beings.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Georgia"/>
              <a:cs typeface="Georgia"/>
            </a:endParaRPr>
          </a:p>
          <a:p>
            <a:pPr marL="12700" marR="768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Until </a:t>
            </a:r>
            <a:r>
              <a:rPr sz="2000" dirty="0">
                <a:latin typeface="Georgia"/>
                <a:cs typeface="Georgia"/>
              </a:rPr>
              <a:t>now,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online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communication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involved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only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two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our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senses,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sense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sight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&amp;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sense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 hearing.</a:t>
            </a:r>
            <a:r>
              <a:rPr sz="2000" dirty="0">
                <a:latin typeface="Georgia"/>
                <a:cs typeface="Georgia"/>
              </a:rPr>
              <a:t> A</a:t>
            </a:r>
            <a:r>
              <a:rPr sz="2000" spc="-5" dirty="0">
                <a:latin typeface="Georgia"/>
                <a:cs typeface="Georgia"/>
              </a:rPr>
              <a:t> system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transfer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for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digital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representation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odour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 also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 matter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concern.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These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all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facts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lead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 requirement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dirty="0">
                <a:latin typeface="Georgia"/>
                <a:cs typeface="Georgia"/>
              </a:rPr>
              <a:t> an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electronic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detection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system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for odours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which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“Electronic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Nose”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2955" y="115823"/>
            <a:ext cx="3742943" cy="31744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65" y="283210"/>
            <a:ext cx="2395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Georgia"/>
                <a:cs typeface="Georgia"/>
              </a:rPr>
              <a:t>Future</a:t>
            </a:r>
            <a:r>
              <a:rPr sz="2800" spc="-6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Georgia"/>
                <a:cs typeface="Georgia"/>
              </a:rPr>
              <a:t>scope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5" y="984249"/>
            <a:ext cx="8364855" cy="4539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FC0"/>
                </a:solidFill>
                <a:latin typeface="Georgia"/>
                <a:cs typeface="Georgia"/>
              </a:rPr>
              <a:t>Digital</a:t>
            </a:r>
            <a:r>
              <a:rPr sz="2800" b="1" spc="1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Georgia"/>
                <a:cs typeface="Georgia"/>
              </a:rPr>
              <a:t>Scent</a:t>
            </a:r>
            <a:r>
              <a:rPr sz="2800" b="1" spc="-10" dirty="0">
                <a:solidFill>
                  <a:srgbClr val="006FC0"/>
                </a:solidFill>
                <a:latin typeface="Georgia"/>
                <a:cs typeface="Georgia"/>
              </a:rPr>
              <a:t> Technology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Georgia"/>
              <a:cs typeface="Georgia"/>
            </a:endParaRPr>
          </a:p>
          <a:p>
            <a:pPr marL="12700" marR="3340735">
              <a:lnSpc>
                <a:spcPct val="100000"/>
              </a:lnSpc>
              <a:buFont typeface="Georgia"/>
              <a:buChar char="•"/>
              <a:tabLst>
                <a:tab pos="174625" algn="l"/>
              </a:tabLst>
            </a:pPr>
            <a:r>
              <a:rPr sz="2000" i="1" dirty="0">
                <a:latin typeface="Georgia"/>
                <a:cs typeface="Georgia"/>
              </a:rPr>
              <a:t>To </a:t>
            </a:r>
            <a:r>
              <a:rPr sz="2000" i="1" spc="-5" dirty="0">
                <a:latin typeface="Georgia"/>
                <a:cs typeface="Georgia"/>
              </a:rPr>
              <a:t>sense, </a:t>
            </a:r>
            <a:r>
              <a:rPr sz="2000" i="1" dirty="0">
                <a:latin typeface="Georgia"/>
                <a:cs typeface="Georgia"/>
              </a:rPr>
              <a:t>transmit &amp; </a:t>
            </a:r>
            <a:r>
              <a:rPr sz="2000" i="1" spc="-5" dirty="0">
                <a:latin typeface="Georgia"/>
                <a:cs typeface="Georgia"/>
              </a:rPr>
              <a:t>receive smell through </a:t>
            </a:r>
            <a:r>
              <a:rPr sz="2000" i="1" spc="-470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internet.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Georgia"/>
              <a:cs typeface="Georgia"/>
            </a:endParaRPr>
          </a:p>
          <a:p>
            <a:pPr marL="163195" indent="-151130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2000" i="1" dirty="0">
                <a:latin typeface="Georgia"/>
                <a:cs typeface="Georgia"/>
              </a:rPr>
              <a:t>Scent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is</a:t>
            </a:r>
            <a:r>
              <a:rPr sz="2000" i="1" spc="5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detected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and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processed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using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E</a:t>
            </a:r>
            <a:r>
              <a:rPr sz="2000" i="1" spc="20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Nose.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100">
              <a:latin typeface="Georgia"/>
              <a:cs typeface="Georgia"/>
            </a:endParaRPr>
          </a:p>
          <a:p>
            <a:pPr marL="12700" marR="28892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2000" i="1" dirty="0">
                <a:latin typeface="Georgia"/>
                <a:cs typeface="Georgia"/>
              </a:rPr>
              <a:t>A </a:t>
            </a:r>
            <a:r>
              <a:rPr sz="2000" i="1" spc="-5" dirty="0">
                <a:latin typeface="Georgia"/>
                <a:cs typeface="Georgia"/>
              </a:rPr>
              <a:t>scent is </a:t>
            </a:r>
            <a:r>
              <a:rPr sz="2000" i="1" dirty="0">
                <a:latin typeface="Georgia"/>
                <a:cs typeface="Georgia"/>
              </a:rPr>
              <a:t>indexed along </a:t>
            </a:r>
            <a:r>
              <a:rPr sz="2000" i="1" spc="-5" dirty="0">
                <a:latin typeface="Georgia"/>
                <a:cs typeface="Georgia"/>
              </a:rPr>
              <a:t>two </a:t>
            </a:r>
            <a:r>
              <a:rPr sz="2000" i="1" dirty="0">
                <a:latin typeface="Georgia"/>
                <a:cs typeface="Georgia"/>
              </a:rPr>
              <a:t>parameters, </a:t>
            </a:r>
            <a:r>
              <a:rPr sz="2000" i="1" spc="-5" dirty="0">
                <a:latin typeface="Georgia"/>
                <a:cs typeface="Georgia"/>
              </a:rPr>
              <a:t>its </a:t>
            </a:r>
            <a:r>
              <a:rPr sz="2000" i="1" dirty="0">
                <a:latin typeface="Georgia"/>
                <a:cs typeface="Georgia"/>
              </a:rPr>
              <a:t>chemical makeup and </a:t>
            </a:r>
            <a:r>
              <a:rPr sz="2000" i="1" spc="-5" dirty="0">
                <a:latin typeface="Georgia"/>
                <a:cs typeface="Georgia"/>
              </a:rPr>
              <a:t>its </a:t>
            </a:r>
            <a:r>
              <a:rPr sz="2000" i="1" spc="-47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place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in</a:t>
            </a:r>
            <a:r>
              <a:rPr sz="2000" i="1" spc="10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the</a:t>
            </a:r>
            <a:r>
              <a:rPr sz="2000" i="1" spc="10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scent</a:t>
            </a:r>
            <a:r>
              <a:rPr sz="2000" i="1" spc="47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“spectrum” and</a:t>
            </a:r>
            <a:r>
              <a:rPr sz="2000" i="1" spc="-5" dirty="0">
                <a:latin typeface="Georgia"/>
                <a:cs typeface="Georgia"/>
              </a:rPr>
              <a:t> then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digitized into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a</a:t>
            </a:r>
            <a:r>
              <a:rPr sz="2000" i="1" spc="15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small</a:t>
            </a:r>
            <a:r>
              <a:rPr sz="2000" i="1" spc="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file.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Georgia"/>
              <a:cs typeface="Georgia"/>
            </a:endParaRPr>
          </a:p>
          <a:p>
            <a:pPr marL="173990" indent="-161925">
              <a:lnSpc>
                <a:spcPct val="100000"/>
              </a:lnSpc>
              <a:buFont typeface="Georgia"/>
              <a:buChar char="•"/>
              <a:tabLst>
                <a:tab pos="174625" algn="l"/>
              </a:tabLst>
            </a:pPr>
            <a:r>
              <a:rPr sz="2000" i="1" dirty="0">
                <a:latin typeface="Georgia"/>
                <a:cs typeface="Georgia"/>
              </a:rPr>
              <a:t>Broadcast: </a:t>
            </a:r>
            <a:r>
              <a:rPr sz="2000" i="1" spc="-5" dirty="0">
                <a:latin typeface="Georgia"/>
                <a:cs typeface="Georgia"/>
              </a:rPr>
              <a:t>The</a:t>
            </a:r>
            <a:r>
              <a:rPr sz="2000" i="1" spc="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digital file</a:t>
            </a:r>
            <a:r>
              <a:rPr sz="2000" i="1" spc="10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is</a:t>
            </a:r>
            <a:r>
              <a:rPr sz="2000" i="1" spc="10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sent,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attached </a:t>
            </a:r>
            <a:r>
              <a:rPr sz="2000" i="1" spc="-5" dirty="0">
                <a:latin typeface="Georgia"/>
                <a:cs typeface="Georgia"/>
              </a:rPr>
              <a:t>to</a:t>
            </a:r>
            <a:r>
              <a:rPr sz="2000" i="1" spc="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enhanced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web</a:t>
            </a:r>
            <a:r>
              <a:rPr sz="2000" i="1" dirty="0">
                <a:latin typeface="Georgia"/>
                <a:cs typeface="Georgia"/>
              </a:rPr>
              <a:t> content.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Georgia"/>
              <a:buChar char="•"/>
            </a:pPr>
            <a:endParaRPr sz="2100">
              <a:latin typeface="Georgia"/>
              <a:cs typeface="Georgia"/>
            </a:endParaRPr>
          </a:p>
          <a:p>
            <a:pPr marL="173990" indent="-161925">
              <a:lnSpc>
                <a:spcPct val="100000"/>
              </a:lnSpc>
              <a:spcBef>
                <a:spcPts val="5"/>
              </a:spcBef>
              <a:buFont typeface="Georgia"/>
              <a:buChar char="•"/>
              <a:tabLst>
                <a:tab pos="174625" algn="l"/>
              </a:tabLst>
            </a:pPr>
            <a:r>
              <a:rPr sz="2000" i="1" dirty="0">
                <a:latin typeface="Georgia"/>
                <a:cs typeface="Georgia"/>
              </a:rPr>
              <a:t>Smell</a:t>
            </a:r>
            <a:r>
              <a:rPr sz="2000" i="1" spc="-5" dirty="0">
                <a:latin typeface="Georgia"/>
                <a:cs typeface="Georgia"/>
              </a:rPr>
              <a:t> Synthesizer: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The </a:t>
            </a:r>
            <a:r>
              <a:rPr sz="2000" i="1" spc="-5" dirty="0">
                <a:latin typeface="Georgia"/>
                <a:cs typeface="Georgia"/>
              </a:rPr>
              <a:t>smell </a:t>
            </a:r>
            <a:r>
              <a:rPr sz="2000" i="1" dirty="0">
                <a:latin typeface="Georgia"/>
                <a:cs typeface="Georgia"/>
              </a:rPr>
              <a:t>synthesizer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means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the</a:t>
            </a:r>
            <a:r>
              <a:rPr sz="2000" i="1" dirty="0">
                <a:latin typeface="Georgia"/>
                <a:cs typeface="Georgia"/>
              </a:rPr>
              <a:t> device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which</a:t>
            </a:r>
            <a:r>
              <a:rPr sz="2000" i="1" spc="15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is</a:t>
            </a:r>
            <a:r>
              <a:rPr sz="2000" i="1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used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latin typeface="Georgia"/>
                <a:cs typeface="Georgia"/>
              </a:rPr>
              <a:t>to </a:t>
            </a:r>
            <a:r>
              <a:rPr sz="2000" i="1" dirty="0">
                <a:latin typeface="Georgia"/>
                <a:cs typeface="Georgia"/>
              </a:rPr>
              <a:t>generate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the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smells.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352170"/>
            <a:ext cx="28600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001F5F"/>
                </a:solidFill>
                <a:latin typeface="Georgia"/>
                <a:cs typeface="Georgia"/>
              </a:rPr>
              <a:t>Electronic</a:t>
            </a:r>
            <a:r>
              <a:rPr sz="3200" b="0" spc="-6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b="0" spc="-5" dirty="0">
                <a:solidFill>
                  <a:srgbClr val="001F5F"/>
                </a:solidFill>
                <a:latin typeface="Georgia"/>
                <a:cs typeface="Georgia"/>
              </a:rPr>
              <a:t>Nose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193" y="950435"/>
            <a:ext cx="6158865" cy="420306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425"/>
              </a:spcBef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Advantages</a:t>
            </a:r>
            <a:endParaRPr sz="2400">
              <a:latin typeface="Georgia"/>
              <a:cs typeface="Georgia"/>
            </a:endParaRPr>
          </a:p>
          <a:p>
            <a:pPr marL="355600" indent="-34353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2400" spc="-5" dirty="0">
                <a:latin typeface="Georgia"/>
                <a:cs typeface="Georgia"/>
              </a:rPr>
              <a:t>Detection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poisonous</a:t>
            </a:r>
            <a:r>
              <a:rPr sz="2400" dirty="0">
                <a:latin typeface="Georgia"/>
                <a:cs typeface="Georgia"/>
              </a:rPr>
              <a:t> gas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is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possible</a:t>
            </a:r>
            <a:endParaRPr sz="2400">
              <a:latin typeface="Georgia"/>
              <a:cs typeface="Georgia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spc="-5" dirty="0">
                <a:latin typeface="Georgia"/>
                <a:cs typeface="Georgia"/>
              </a:rPr>
              <a:t>Can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done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real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time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for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long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periods</a:t>
            </a:r>
            <a:endParaRPr sz="2400">
              <a:latin typeface="Georgia"/>
              <a:cs typeface="Georgia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spc="-5" dirty="0">
                <a:latin typeface="Georgia"/>
                <a:cs typeface="Georgia"/>
              </a:rPr>
              <a:t>Cheaper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than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Trained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human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sniffers</a:t>
            </a:r>
            <a:endParaRPr sz="2400">
              <a:latin typeface="Georgia"/>
              <a:cs typeface="Georgia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dirty="0">
                <a:latin typeface="Georgia"/>
                <a:cs typeface="Georgia"/>
              </a:rPr>
              <a:t>Individuals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vary,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e-nose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don’t</a:t>
            </a:r>
            <a:endParaRPr sz="2400">
              <a:latin typeface="Georgia"/>
              <a:cs typeface="Georgia"/>
            </a:endParaRPr>
          </a:p>
          <a:p>
            <a:pPr marL="428625" indent="-416559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28625" algn="l"/>
                <a:tab pos="429259" algn="l"/>
              </a:tabLst>
            </a:pPr>
            <a:r>
              <a:rPr sz="2400" spc="-5" dirty="0">
                <a:latin typeface="Georgia"/>
                <a:cs typeface="Georgia"/>
              </a:rPr>
              <a:t>Digital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representation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-5" dirty="0">
                <a:latin typeface="Georgia"/>
                <a:cs typeface="Georgia"/>
              </a:rPr>
              <a:t> odour</a:t>
            </a:r>
            <a:r>
              <a:rPr sz="2400" dirty="0">
                <a:latin typeface="Georgia"/>
                <a:cs typeface="Georgia"/>
              </a:rPr>
              <a:t> is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possible.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Georgia"/>
              <a:cs typeface="Georgia"/>
            </a:endParaRPr>
          </a:p>
          <a:p>
            <a:pPr marL="284480" indent="-272415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Limitations</a:t>
            </a:r>
            <a:endParaRPr sz="2400">
              <a:latin typeface="Georgia"/>
              <a:cs typeface="Georgia"/>
            </a:endParaRPr>
          </a:p>
          <a:p>
            <a:pPr marL="355600" indent="-34353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2400" dirty="0">
                <a:latin typeface="Georgia"/>
                <a:cs typeface="Georgia"/>
              </a:rPr>
              <a:t>Time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delay between</a:t>
            </a:r>
            <a:r>
              <a:rPr sz="2400" spc="-10" dirty="0">
                <a:latin typeface="Georgia"/>
                <a:cs typeface="Georgia"/>
              </a:rPr>
              <a:t> successive</a:t>
            </a:r>
            <a:r>
              <a:rPr sz="2400" spc="-5" dirty="0">
                <a:latin typeface="Georgia"/>
                <a:cs typeface="Georgia"/>
              </a:rPr>
              <a:t> tests.</a:t>
            </a:r>
            <a:endParaRPr sz="2400">
              <a:latin typeface="Georgia"/>
              <a:cs typeface="Georgia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spc="-5" dirty="0">
                <a:latin typeface="Georgia"/>
                <a:cs typeface="Georgia"/>
              </a:rPr>
              <a:t>Insensitivity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to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some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species.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96228" y="0"/>
            <a:ext cx="2710180" cy="6573520"/>
            <a:chOff x="6396228" y="0"/>
            <a:chExt cx="2710180" cy="65735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6228" y="0"/>
              <a:ext cx="2709672" cy="65730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8252" y="188976"/>
              <a:ext cx="2325624" cy="61920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682" y="280161"/>
            <a:ext cx="2672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1F5F"/>
                </a:solidFill>
                <a:latin typeface="Georgia"/>
                <a:cs typeface="Georgia"/>
              </a:rPr>
              <a:t>C</a:t>
            </a:r>
            <a:r>
              <a:rPr sz="3600" spc="5" dirty="0">
                <a:solidFill>
                  <a:srgbClr val="001F5F"/>
                </a:solidFill>
                <a:latin typeface="Georgia"/>
                <a:cs typeface="Georgia"/>
              </a:rPr>
              <a:t>o</a:t>
            </a:r>
            <a:r>
              <a:rPr sz="3600" dirty="0">
                <a:solidFill>
                  <a:srgbClr val="001F5F"/>
                </a:solidFill>
                <a:latin typeface="Georgia"/>
                <a:cs typeface="Georgia"/>
              </a:rPr>
              <a:t>nclusion</a:t>
            </a:r>
            <a:endParaRPr sz="36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41035" y="3305555"/>
            <a:ext cx="3822700" cy="3037840"/>
            <a:chOff x="5241035" y="3305555"/>
            <a:chExt cx="3822700" cy="3037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1035" y="3305555"/>
              <a:ext cx="3822192" cy="30373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107" y="3500627"/>
              <a:ext cx="3233928" cy="244906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30200" y="985774"/>
            <a:ext cx="8519160" cy="5082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36550" algn="l"/>
              </a:tabLst>
            </a:pPr>
            <a:r>
              <a:rPr sz="2000" dirty="0">
                <a:latin typeface="Georgia"/>
                <a:cs typeface="Georgia"/>
              </a:rPr>
              <a:t>Humans </a:t>
            </a:r>
            <a:r>
              <a:rPr sz="2000" spc="-5" dirty="0">
                <a:latin typeface="Georgia"/>
                <a:cs typeface="Georgia"/>
              </a:rPr>
              <a:t>are </a:t>
            </a:r>
            <a:r>
              <a:rPr sz="2000" dirty="0">
                <a:latin typeface="Georgia"/>
                <a:cs typeface="Georgia"/>
              </a:rPr>
              <a:t>not </a:t>
            </a:r>
            <a:r>
              <a:rPr sz="2000" spc="-5" dirty="0">
                <a:latin typeface="Georgia"/>
                <a:cs typeface="Georgia"/>
              </a:rPr>
              <a:t>well suited for </a:t>
            </a:r>
            <a:r>
              <a:rPr sz="2000" dirty="0">
                <a:latin typeface="Georgia"/>
                <a:cs typeface="Georgia"/>
              </a:rPr>
              <a:t>repetitive </a:t>
            </a:r>
            <a:r>
              <a:rPr sz="2000" spc="-5" dirty="0">
                <a:latin typeface="Georgia"/>
                <a:cs typeface="Georgia"/>
              </a:rPr>
              <a:t>tasks. </a:t>
            </a:r>
            <a:r>
              <a:rPr sz="2000" dirty="0">
                <a:latin typeface="Georgia"/>
                <a:cs typeface="Georgia"/>
              </a:rPr>
              <a:t>Electronic nose </a:t>
            </a:r>
            <a:r>
              <a:rPr sz="2000" spc="-5" dirty="0">
                <a:latin typeface="Georgia"/>
                <a:cs typeface="Georgia"/>
              </a:rPr>
              <a:t>has the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potential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become standard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tool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for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smelling.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Researches</a:t>
            </a:r>
            <a:r>
              <a:rPr sz="2000" spc="-5" dirty="0">
                <a:latin typeface="Georgia"/>
                <a:cs typeface="Georgia"/>
              </a:rPr>
              <a:t> are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still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going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on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make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electronic </a:t>
            </a:r>
            <a:r>
              <a:rPr sz="2000" dirty="0">
                <a:latin typeface="Georgia"/>
                <a:cs typeface="Georgia"/>
              </a:rPr>
              <a:t>nose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much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more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compact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than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present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one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make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e-nose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ICs.</a:t>
            </a:r>
            <a:endParaRPr sz="2000">
              <a:latin typeface="Georgia"/>
              <a:cs typeface="Georgia"/>
            </a:endParaRPr>
          </a:p>
          <a:p>
            <a:pPr marL="12700" marR="1455420">
              <a:lnSpc>
                <a:spcPct val="100000"/>
              </a:lnSpc>
              <a:spcBef>
                <a:spcPts val="2039"/>
              </a:spcBef>
              <a:buFont typeface="Wingdings"/>
              <a:buChar char=""/>
              <a:tabLst>
                <a:tab pos="336550" algn="l"/>
              </a:tabLst>
            </a:pPr>
            <a:r>
              <a:rPr sz="2000" dirty="0">
                <a:latin typeface="Georgia"/>
                <a:cs typeface="Georgia"/>
              </a:rPr>
              <a:t>It also initiates </a:t>
            </a:r>
            <a:r>
              <a:rPr sz="2000" spc="-5" dirty="0">
                <a:latin typeface="Georgia"/>
                <a:cs typeface="Georgia"/>
              </a:rPr>
              <a:t>for </a:t>
            </a:r>
            <a:r>
              <a:rPr sz="2000" dirty="0">
                <a:latin typeface="Georgia"/>
                <a:cs typeface="Georgia"/>
              </a:rPr>
              <a:t>a new </a:t>
            </a:r>
            <a:r>
              <a:rPr sz="2000" spc="-5" dirty="0">
                <a:latin typeface="Georgia"/>
                <a:cs typeface="Georgia"/>
              </a:rPr>
              <a:t>era of </a:t>
            </a:r>
            <a:r>
              <a:rPr sz="2000" dirty="0">
                <a:latin typeface="Georgia"/>
                <a:cs typeface="Georgia"/>
              </a:rPr>
              <a:t>representing </a:t>
            </a:r>
            <a:r>
              <a:rPr sz="2000" spc="-5" dirty="0">
                <a:latin typeface="Georgia"/>
                <a:cs typeface="Georgia"/>
              </a:rPr>
              <a:t>odour </a:t>
            </a:r>
            <a:r>
              <a:rPr sz="2000" dirty="0">
                <a:latin typeface="Georgia"/>
                <a:cs typeface="Georgia"/>
              </a:rPr>
              <a:t>as an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electronic/digital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data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like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we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have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done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picture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sound.</a:t>
            </a:r>
            <a:endParaRPr sz="2000">
              <a:latin typeface="Georgia"/>
              <a:cs typeface="Georgia"/>
            </a:endParaRPr>
          </a:p>
          <a:p>
            <a:pPr marL="34290" marR="3800475" indent="-3175">
              <a:lnSpc>
                <a:spcPct val="100000"/>
              </a:lnSpc>
              <a:spcBef>
                <a:spcPts val="2005"/>
              </a:spcBef>
              <a:buFont typeface="Wingdings"/>
              <a:buChar char=""/>
              <a:tabLst>
                <a:tab pos="294005" algn="l"/>
              </a:tabLst>
            </a:pPr>
            <a:r>
              <a:rPr sz="2000" dirty="0">
                <a:latin typeface="Georgia"/>
                <a:cs typeface="Georgia"/>
              </a:rPr>
              <a:t>With </a:t>
            </a:r>
            <a:r>
              <a:rPr sz="2000" spc="-5" dirty="0">
                <a:latin typeface="Georgia"/>
                <a:cs typeface="Georgia"/>
              </a:rPr>
              <a:t>the senses of </a:t>
            </a:r>
            <a:r>
              <a:rPr sz="2000" dirty="0">
                <a:latin typeface="Georgia"/>
                <a:cs typeface="Georgia"/>
              </a:rPr>
              <a:t>‘vision’ and ‘hearing’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already in </a:t>
            </a:r>
            <a:r>
              <a:rPr sz="2000" spc="-5" dirty="0">
                <a:latin typeface="Georgia"/>
                <a:cs typeface="Georgia"/>
              </a:rPr>
              <a:t>place, </a:t>
            </a:r>
            <a:r>
              <a:rPr sz="2000" dirty="0">
                <a:latin typeface="Georgia"/>
                <a:cs typeface="Georgia"/>
              </a:rPr>
              <a:t>and </a:t>
            </a:r>
            <a:r>
              <a:rPr sz="2000" spc="-5" dirty="0">
                <a:latin typeface="Georgia"/>
                <a:cs typeface="Georgia"/>
              </a:rPr>
              <a:t>the sense of ‘touch’ </a:t>
            </a:r>
            <a:r>
              <a:rPr sz="2000" dirty="0">
                <a:latin typeface="Georgia"/>
                <a:cs typeface="Georgia"/>
              </a:rPr>
              <a:t> being </a:t>
            </a:r>
            <a:r>
              <a:rPr sz="2000" spc="-5" dirty="0">
                <a:latin typeface="Georgia"/>
                <a:cs typeface="Georgia"/>
              </a:rPr>
              <a:t>developed (hepatic technology), the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robots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will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soon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have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all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five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human</a:t>
            </a:r>
            <a:endParaRPr sz="2000">
              <a:latin typeface="Georgia"/>
              <a:cs typeface="Georgia"/>
            </a:endParaRPr>
          </a:p>
          <a:p>
            <a:pPr marL="197167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Georgia"/>
                <a:cs typeface="Georgia"/>
              </a:rPr>
              <a:t>senses.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40970" marR="3918585" algn="ctr">
              <a:lnSpc>
                <a:spcPct val="100000"/>
              </a:lnSpc>
            </a:pPr>
            <a:r>
              <a:rPr sz="2000" b="1" spc="-5" dirty="0">
                <a:latin typeface="Georgia"/>
                <a:cs typeface="Georgia"/>
              </a:rPr>
              <a:t>And </a:t>
            </a:r>
            <a:r>
              <a:rPr sz="2000" b="1" dirty="0">
                <a:latin typeface="Georgia"/>
                <a:cs typeface="Georgia"/>
              </a:rPr>
              <a:t>I </a:t>
            </a:r>
            <a:r>
              <a:rPr sz="2000" b="1" spc="-5" dirty="0">
                <a:latin typeface="Georgia"/>
                <a:cs typeface="Georgia"/>
              </a:rPr>
              <a:t>don’t think the day </a:t>
            </a:r>
            <a:r>
              <a:rPr sz="2000" b="1" dirty="0">
                <a:latin typeface="Georgia"/>
                <a:cs typeface="Georgia"/>
              </a:rPr>
              <a:t>is </a:t>
            </a:r>
            <a:r>
              <a:rPr sz="2000" b="1" spc="-5" dirty="0">
                <a:latin typeface="Georgia"/>
                <a:cs typeface="Georgia"/>
              </a:rPr>
              <a:t>too far </a:t>
            </a:r>
            <a:r>
              <a:rPr sz="2000" b="1" spc="-49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when they will </a:t>
            </a:r>
            <a:r>
              <a:rPr sz="2000" b="1" dirty="0">
                <a:latin typeface="Georgia"/>
                <a:cs typeface="Georgia"/>
              </a:rPr>
              <a:t>have </a:t>
            </a:r>
            <a:r>
              <a:rPr sz="2000" b="1" spc="-5" dirty="0">
                <a:latin typeface="Georgia"/>
                <a:cs typeface="Georgia"/>
              </a:rPr>
              <a:t>the so-called </a:t>
            </a:r>
            <a:r>
              <a:rPr sz="2000" b="1" dirty="0">
                <a:latin typeface="Georgia"/>
                <a:cs typeface="Georgia"/>
              </a:rPr>
              <a:t> ‘sixth’</a:t>
            </a:r>
            <a:r>
              <a:rPr sz="2000" b="1" spc="-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sense!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6" y="1293113"/>
            <a:ext cx="8377555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6225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An </a:t>
            </a:r>
            <a:r>
              <a:rPr sz="2000" spc="-5" dirty="0">
                <a:latin typeface="Georgia"/>
                <a:cs typeface="Georgia"/>
              </a:rPr>
              <a:t>electronic </a:t>
            </a:r>
            <a:r>
              <a:rPr sz="2000" dirty="0">
                <a:latin typeface="Georgia"/>
                <a:cs typeface="Georgia"/>
              </a:rPr>
              <a:t>nose (e-nose) is a </a:t>
            </a:r>
            <a:r>
              <a:rPr sz="2000" spc="-5" dirty="0">
                <a:latin typeface="Georgia"/>
                <a:cs typeface="Georgia"/>
              </a:rPr>
              <a:t>device that </a:t>
            </a:r>
            <a:r>
              <a:rPr sz="2000" dirty="0">
                <a:latin typeface="Georgia"/>
                <a:cs typeface="Georgia"/>
              </a:rPr>
              <a:t>identifies </a:t>
            </a:r>
            <a:r>
              <a:rPr sz="2000" spc="-5" dirty="0">
                <a:latin typeface="Georgia"/>
                <a:cs typeface="Georgia"/>
              </a:rPr>
              <a:t>the specific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components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 </a:t>
            </a:r>
            <a:r>
              <a:rPr sz="2000" dirty="0">
                <a:latin typeface="Georgia"/>
                <a:cs typeface="Georgia"/>
              </a:rPr>
              <a:t>an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odour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analyzes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its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chemical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makeup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dirty="0">
                <a:latin typeface="Georgia"/>
                <a:cs typeface="Georgia"/>
              </a:rPr>
              <a:t>identify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it.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Can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be regarded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modular </a:t>
            </a:r>
            <a:r>
              <a:rPr sz="2000" spc="-5" dirty="0">
                <a:latin typeface="Georgia"/>
                <a:cs typeface="Georgia"/>
              </a:rPr>
              <a:t>system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comprising</a:t>
            </a:r>
            <a:r>
              <a:rPr sz="2000" dirty="0">
                <a:latin typeface="Georgia"/>
                <a:cs typeface="Georgia"/>
              </a:rPr>
              <a:t> 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 </a:t>
            </a:r>
            <a:r>
              <a:rPr sz="2000" dirty="0">
                <a:latin typeface="Georgia"/>
                <a:cs typeface="Georgia"/>
              </a:rPr>
              <a:t>active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materials which detect </a:t>
            </a:r>
            <a:r>
              <a:rPr sz="2000" spc="-5" dirty="0">
                <a:latin typeface="Georgia"/>
                <a:cs typeface="Georgia"/>
              </a:rPr>
              <a:t>the odour, associated sensors </a:t>
            </a:r>
            <a:r>
              <a:rPr sz="2000" dirty="0">
                <a:latin typeface="Georgia"/>
                <a:cs typeface="Georgia"/>
              </a:rPr>
              <a:t>which transduce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chemical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quantity</a:t>
            </a:r>
            <a:r>
              <a:rPr sz="2000" dirty="0">
                <a:latin typeface="Georgia"/>
                <a:cs typeface="Georgia"/>
              </a:rPr>
              <a:t> into electrical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signals,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followed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by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appropriate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signal </a:t>
            </a:r>
            <a:r>
              <a:rPr sz="2000" dirty="0">
                <a:latin typeface="Georgia"/>
                <a:cs typeface="Georgia"/>
              </a:rPr>
              <a:t> conditioning and </a:t>
            </a:r>
            <a:r>
              <a:rPr sz="2000" spc="-5" dirty="0">
                <a:latin typeface="Georgia"/>
                <a:cs typeface="Georgia"/>
              </a:rPr>
              <a:t>processing to classify </a:t>
            </a:r>
            <a:r>
              <a:rPr sz="2000" dirty="0">
                <a:latin typeface="Georgia"/>
                <a:cs typeface="Georgia"/>
              </a:rPr>
              <a:t>known </a:t>
            </a:r>
            <a:r>
              <a:rPr sz="2000" spc="-5" dirty="0">
                <a:latin typeface="Georgia"/>
                <a:cs typeface="Georgia"/>
              </a:rPr>
              <a:t>odours or </a:t>
            </a:r>
            <a:r>
              <a:rPr sz="2000" dirty="0">
                <a:latin typeface="Georgia"/>
                <a:cs typeface="Georgia"/>
              </a:rPr>
              <a:t>identify </a:t>
            </a:r>
            <a:r>
              <a:rPr sz="2000" spc="-5" dirty="0">
                <a:latin typeface="Georgia"/>
                <a:cs typeface="Georgia"/>
              </a:rPr>
              <a:t>unknown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odours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Device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intended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detect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odours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or</a:t>
            </a:r>
            <a:r>
              <a:rPr sz="2000" spc="-5" dirty="0">
                <a:latin typeface="Georgia"/>
                <a:cs typeface="Georgia"/>
              </a:rPr>
              <a:t> flavors.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12700" marR="36703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Can be seen </a:t>
            </a:r>
            <a:r>
              <a:rPr sz="2000" dirty="0">
                <a:latin typeface="Georgia"/>
                <a:cs typeface="Georgia"/>
              </a:rPr>
              <a:t>as arrays </a:t>
            </a:r>
            <a:r>
              <a:rPr sz="2000" spc="-5" dirty="0">
                <a:latin typeface="Georgia"/>
                <a:cs typeface="Georgia"/>
              </a:rPr>
              <a:t>of </a:t>
            </a:r>
            <a:r>
              <a:rPr sz="2000" dirty="0">
                <a:latin typeface="Georgia"/>
                <a:cs typeface="Georgia"/>
              </a:rPr>
              <a:t>sensors able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dirty="0">
                <a:latin typeface="Georgia"/>
                <a:cs typeface="Georgia"/>
              </a:rPr>
              <a:t>generate </a:t>
            </a:r>
            <a:r>
              <a:rPr sz="2000" spc="-5" dirty="0">
                <a:latin typeface="Georgia"/>
                <a:cs typeface="Georgia"/>
              </a:rPr>
              <a:t>electrical signals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response to either simple or complex </a:t>
            </a:r>
            <a:r>
              <a:rPr sz="2000" dirty="0">
                <a:latin typeface="Georgia"/>
                <a:cs typeface="Georgia"/>
              </a:rPr>
              <a:t>volatile </a:t>
            </a:r>
            <a:r>
              <a:rPr sz="2000" spc="-5" dirty="0">
                <a:latin typeface="Georgia"/>
                <a:cs typeface="Georgia"/>
              </a:rPr>
              <a:t>compounds present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gaseous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sample.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6977" y="281381"/>
            <a:ext cx="47275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1F5F"/>
                </a:solidFill>
                <a:latin typeface="Georgia"/>
                <a:cs typeface="Georgia"/>
              </a:rPr>
              <a:t>What</a:t>
            </a:r>
            <a:r>
              <a:rPr sz="36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001F5F"/>
                </a:solidFill>
                <a:latin typeface="Georgia"/>
                <a:cs typeface="Georgia"/>
              </a:rPr>
              <a:t>is</a:t>
            </a:r>
            <a:r>
              <a:rPr sz="36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Georgia"/>
                <a:cs typeface="Georgia"/>
              </a:rPr>
              <a:t>the</a:t>
            </a:r>
            <a:r>
              <a:rPr sz="36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Georgia"/>
                <a:cs typeface="Georgia"/>
              </a:rPr>
              <a:t>E-Nose?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716" y="281381"/>
            <a:ext cx="6593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1F5F"/>
                </a:solidFill>
                <a:latin typeface="Georgia"/>
                <a:cs typeface="Georgia"/>
              </a:rPr>
              <a:t>Why</a:t>
            </a:r>
            <a:r>
              <a:rPr sz="360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Georgia"/>
                <a:cs typeface="Georgia"/>
              </a:rPr>
              <a:t>do</a:t>
            </a:r>
            <a:r>
              <a:rPr sz="36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Georgia"/>
                <a:cs typeface="Georgia"/>
              </a:rPr>
              <a:t>we</a:t>
            </a:r>
            <a:r>
              <a:rPr sz="36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001F5F"/>
                </a:solidFill>
                <a:latin typeface="Georgia"/>
                <a:cs typeface="Georgia"/>
              </a:rPr>
              <a:t>need</a:t>
            </a:r>
            <a:r>
              <a:rPr sz="36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001F5F"/>
                </a:solidFill>
                <a:latin typeface="Georgia"/>
                <a:cs typeface="Georgia"/>
              </a:rPr>
              <a:t>an</a:t>
            </a:r>
            <a:r>
              <a:rPr sz="3600" spc="-5" dirty="0">
                <a:solidFill>
                  <a:srgbClr val="001F5F"/>
                </a:solidFill>
                <a:latin typeface="Georgia"/>
                <a:cs typeface="Georgia"/>
              </a:rPr>
              <a:t> E-Nose?</a:t>
            </a:r>
            <a:endParaRPr sz="36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876" y="4146803"/>
            <a:ext cx="2860548" cy="21473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0199" y="1004392"/>
            <a:ext cx="8050530" cy="4942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225" indent="-26416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E-nose can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sent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 detect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toxic</a:t>
            </a:r>
            <a:r>
              <a:rPr sz="2000" dirty="0">
                <a:latin typeface="Georgia"/>
                <a:cs typeface="Georgia"/>
              </a:rPr>
              <a:t> and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otherwise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hazardous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situations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Georgia"/>
                <a:cs typeface="Georgia"/>
              </a:rPr>
              <a:t>that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humans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may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wish to </a:t>
            </a:r>
            <a:r>
              <a:rPr sz="2000" dirty="0">
                <a:latin typeface="Georgia"/>
                <a:cs typeface="Georgia"/>
              </a:rPr>
              <a:t>avoid.</a:t>
            </a:r>
            <a:endParaRPr sz="2000">
              <a:latin typeface="Georgia"/>
              <a:cs typeface="Georgia"/>
            </a:endParaRPr>
          </a:p>
          <a:p>
            <a:pPr marL="12700" marR="410845">
              <a:lnSpc>
                <a:spcPct val="100000"/>
              </a:lnSpc>
              <a:spcBef>
                <a:spcPts val="1260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dirty="0">
                <a:latin typeface="Georgia"/>
                <a:cs typeface="Georgia"/>
              </a:rPr>
              <a:t>Human </a:t>
            </a:r>
            <a:r>
              <a:rPr sz="2000" spc="-5" dirty="0">
                <a:latin typeface="Georgia"/>
                <a:cs typeface="Georgia"/>
              </a:rPr>
              <a:t>olfactory system </a:t>
            </a:r>
            <a:r>
              <a:rPr sz="2000" dirty="0">
                <a:latin typeface="Georgia"/>
                <a:cs typeface="Georgia"/>
              </a:rPr>
              <a:t>may </a:t>
            </a:r>
            <a:r>
              <a:rPr sz="2000" spc="-5" dirty="0">
                <a:latin typeface="Georgia"/>
                <a:cs typeface="Georgia"/>
              </a:rPr>
              <a:t>be </a:t>
            </a:r>
            <a:r>
              <a:rPr sz="2000" dirty="0">
                <a:latin typeface="Georgia"/>
                <a:cs typeface="Georgia"/>
              </a:rPr>
              <a:t>unstable </a:t>
            </a:r>
            <a:r>
              <a:rPr sz="2000" spc="-5" dirty="0">
                <a:latin typeface="Georgia"/>
                <a:cs typeface="Georgia"/>
              </a:rPr>
              <a:t>with respect to </a:t>
            </a:r>
            <a:r>
              <a:rPr sz="2000" dirty="0">
                <a:latin typeface="Georgia"/>
                <a:cs typeface="Georgia"/>
              </a:rPr>
              <a:t>mood </a:t>
            </a:r>
            <a:r>
              <a:rPr sz="2000" spc="-5" dirty="0">
                <a:latin typeface="Georgia"/>
                <a:cs typeface="Georgia"/>
              </a:rPr>
              <a:t>or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physical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condition,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but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E-nose are not.</a:t>
            </a:r>
            <a:endParaRPr sz="2000">
              <a:latin typeface="Georgia"/>
              <a:cs typeface="Georgia"/>
            </a:endParaRPr>
          </a:p>
          <a:p>
            <a:pPr marL="276225" indent="-264160">
              <a:lnSpc>
                <a:spcPts val="2400"/>
              </a:lnSpc>
              <a:spcBef>
                <a:spcPts val="1260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Speedy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Accurate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decision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making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capabilities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because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pattern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matching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technology</a:t>
            </a:r>
            <a:r>
              <a:rPr sz="2400" spc="-5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spcBef>
                <a:spcPts val="1985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human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sniffers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are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costly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when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compared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electronic </a:t>
            </a:r>
            <a:r>
              <a:rPr sz="2000" dirty="0">
                <a:latin typeface="Georgia"/>
                <a:cs typeface="Georgia"/>
              </a:rPr>
              <a:t>nose.</a:t>
            </a:r>
            <a:endParaRPr sz="2000">
              <a:latin typeface="Georgia"/>
              <a:cs typeface="Georgia"/>
            </a:endParaRPr>
          </a:p>
          <a:p>
            <a:pPr marL="12700" marR="2903855">
              <a:lnSpc>
                <a:spcPct val="100000"/>
              </a:lnSpc>
              <a:spcBef>
                <a:spcPts val="1260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For the confirmation of the </a:t>
            </a:r>
            <a:r>
              <a:rPr sz="2000" dirty="0">
                <a:latin typeface="Georgia"/>
                <a:cs typeface="Georgia"/>
              </a:rPr>
              <a:t>values obtained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from </a:t>
            </a:r>
            <a:r>
              <a:rPr sz="2000" dirty="0">
                <a:latin typeface="Georgia"/>
                <a:cs typeface="Georgia"/>
              </a:rPr>
              <a:t>a </a:t>
            </a:r>
            <a:r>
              <a:rPr sz="2000" spc="-5" dirty="0">
                <a:latin typeface="Georgia"/>
                <a:cs typeface="Georgia"/>
              </a:rPr>
              <a:t>sniffer the result </a:t>
            </a:r>
            <a:r>
              <a:rPr sz="2000" dirty="0">
                <a:latin typeface="Georgia"/>
                <a:cs typeface="Georgia"/>
              </a:rPr>
              <a:t>obtained </a:t>
            </a:r>
            <a:r>
              <a:rPr sz="2000" spc="-5" dirty="0">
                <a:latin typeface="Georgia"/>
                <a:cs typeface="Georgia"/>
              </a:rPr>
              <a:t>from the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sniffer has to be compared </a:t>
            </a:r>
            <a:r>
              <a:rPr sz="2000" dirty="0">
                <a:latin typeface="Georgia"/>
                <a:cs typeface="Georgia"/>
              </a:rPr>
              <a:t>with </a:t>
            </a:r>
            <a:r>
              <a:rPr sz="2000" spc="-5" dirty="0">
                <a:latin typeface="Georgia"/>
                <a:cs typeface="Georgia"/>
              </a:rPr>
              <a:t>some other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sniffer’s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value.</a:t>
            </a:r>
            <a:endParaRPr sz="2000">
              <a:latin typeface="Georgia"/>
              <a:cs typeface="Georgia"/>
            </a:endParaRPr>
          </a:p>
          <a:p>
            <a:pPr marL="74930" marR="2719705" indent="-62865">
              <a:lnSpc>
                <a:spcPct val="100000"/>
              </a:lnSpc>
              <a:spcBef>
                <a:spcPts val="1260"/>
              </a:spcBef>
              <a:buFont typeface="Wingdings"/>
              <a:buChar char="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There </a:t>
            </a:r>
            <a:r>
              <a:rPr sz="2000" dirty="0">
                <a:latin typeface="Georgia"/>
                <a:cs typeface="Georgia"/>
              </a:rPr>
              <a:t>lies a </a:t>
            </a:r>
            <a:r>
              <a:rPr sz="2000" spc="-5" dirty="0">
                <a:latin typeface="Georgia"/>
                <a:cs typeface="Georgia"/>
              </a:rPr>
              <a:t>great chances of difference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values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got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by each</a:t>
            </a:r>
            <a:r>
              <a:rPr sz="2000" dirty="0">
                <a:latin typeface="Georgia"/>
                <a:cs typeface="Georgia"/>
              </a:rPr>
              <a:t> individual.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3791" y="207721"/>
            <a:ext cx="54343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  <a:latin typeface="Georgia"/>
                <a:cs typeface="Georgia"/>
              </a:rPr>
              <a:t>Sniffer</a:t>
            </a:r>
            <a:r>
              <a:rPr sz="36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001F5F"/>
                </a:solidFill>
                <a:latin typeface="Georgia"/>
                <a:cs typeface="Georgia"/>
              </a:rPr>
              <a:t>Dogs</a:t>
            </a:r>
            <a:r>
              <a:rPr sz="3600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Georgia"/>
                <a:cs typeface="Georgia"/>
              </a:rPr>
              <a:t>Vs</a:t>
            </a:r>
            <a:r>
              <a:rPr sz="36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Georgia"/>
                <a:cs typeface="Georgia"/>
              </a:rPr>
              <a:t>E-Nose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195" y="877951"/>
            <a:ext cx="8514715" cy="531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There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are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things</a:t>
            </a:r>
            <a:r>
              <a:rPr sz="1800" dirty="0">
                <a:latin typeface="Georgia"/>
                <a:cs typeface="Georgia"/>
              </a:rPr>
              <a:t> a </a:t>
            </a:r>
            <a:r>
              <a:rPr sz="1800" spc="-5" dirty="0">
                <a:latin typeface="Georgia"/>
                <a:cs typeface="Georgia"/>
              </a:rPr>
              <a:t>dog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cannot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smell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because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its </a:t>
            </a:r>
            <a:r>
              <a:rPr sz="1800" spc="-5" dirty="0">
                <a:latin typeface="Georgia"/>
                <a:cs typeface="Georgia"/>
              </a:rPr>
              <a:t>'sensors'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are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just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not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sensitive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it.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dirty="0">
                <a:latin typeface="Georgia"/>
                <a:cs typeface="Georgia"/>
              </a:rPr>
              <a:t>One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advantages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dirty="0">
                <a:latin typeface="Georgia"/>
                <a:cs typeface="Georgia"/>
              </a:rPr>
              <a:t> an </a:t>
            </a:r>
            <a:r>
              <a:rPr sz="1800" spc="-5" dirty="0">
                <a:latin typeface="Georgia"/>
                <a:cs typeface="Georgia"/>
              </a:rPr>
              <a:t>electronic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nose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that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we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design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sensors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detect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particular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compounds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--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with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dog,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it</a:t>
            </a:r>
            <a:r>
              <a:rPr sz="1800" spc="-5" dirty="0">
                <a:latin typeface="Georgia"/>
                <a:cs typeface="Georgia"/>
              </a:rPr>
              <a:t> has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whatever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it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has.</a:t>
            </a:r>
            <a:endParaRPr sz="1800">
              <a:latin typeface="Georgia"/>
              <a:cs typeface="Georgia"/>
            </a:endParaRPr>
          </a:p>
          <a:p>
            <a:pPr marL="12700" marR="52705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spc="-5" dirty="0">
                <a:latin typeface="Georgia"/>
                <a:cs typeface="Georgia"/>
              </a:rPr>
              <a:t>Another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advantage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electronic nose </a:t>
            </a:r>
            <a:r>
              <a:rPr sz="1800" dirty="0">
                <a:latin typeface="Georgia"/>
                <a:cs typeface="Georgia"/>
              </a:rPr>
              <a:t>is</a:t>
            </a:r>
            <a:r>
              <a:rPr sz="1800" spc="-5" dirty="0">
                <a:latin typeface="Georgia"/>
                <a:cs typeface="Georgia"/>
              </a:rPr>
              <a:t> that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doesn’t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get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tired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or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sick, </a:t>
            </a:r>
            <a:r>
              <a:rPr sz="1800" dirty="0">
                <a:latin typeface="Georgia"/>
                <a:cs typeface="Georgia"/>
              </a:rPr>
              <a:t>it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doesn't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stop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eat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or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sleep,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cannot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have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'off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day'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it </a:t>
            </a:r>
            <a:r>
              <a:rPr sz="1800" spc="-5" dirty="0">
                <a:latin typeface="Georgia"/>
                <a:cs typeface="Georgia"/>
              </a:rPr>
              <a:t>does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not</a:t>
            </a:r>
            <a:r>
              <a:rPr sz="1800" spc="-5" dirty="0">
                <a:latin typeface="Georgia"/>
                <a:cs typeface="Georgia"/>
              </a:rPr>
              <a:t> get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distracted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by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more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interesting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smells.</a:t>
            </a:r>
            <a:endParaRPr sz="1800">
              <a:latin typeface="Georgia"/>
              <a:cs typeface="Georgia"/>
            </a:endParaRPr>
          </a:p>
          <a:p>
            <a:pPr marL="12700" marR="36830">
              <a:lnSpc>
                <a:spcPct val="100000"/>
              </a:lnSpc>
              <a:spcBef>
                <a:spcPts val="1325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spc="-5" dirty="0">
                <a:latin typeface="Georgia"/>
                <a:cs typeface="Georgia"/>
              </a:rPr>
              <a:t>Its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memory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can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programmed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recognize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thousands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 combinations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chemicals, </a:t>
            </a:r>
            <a:r>
              <a:rPr sz="1800" dirty="0">
                <a:latin typeface="Georgia"/>
                <a:cs typeface="Georgia"/>
              </a:rPr>
              <a:t>as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against</a:t>
            </a:r>
            <a:r>
              <a:rPr sz="1800" spc="-5" dirty="0">
                <a:latin typeface="Georgia"/>
                <a:cs typeface="Georgia"/>
              </a:rPr>
              <a:t> Sniffer dogs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that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only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trained to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sniff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finite </a:t>
            </a:r>
            <a:r>
              <a:rPr sz="1800" dirty="0">
                <a:latin typeface="Georgia"/>
                <a:cs typeface="Georgia"/>
              </a:rPr>
              <a:t>number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combinations.</a:t>
            </a:r>
            <a:endParaRPr sz="1800">
              <a:latin typeface="Georgia"/>
              <a:cs typeface="Georgia"/>
            </a:endParaRPr>
          </a:p>
          <a:p>
            <a:pPr marL="248920" indent="-236854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dirty="0">
                <a:latin typeface="Georgia"/>
                <a:cs typeface="Georgia"/>
              </a:rPr>
              <a:t>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electronic nose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can</a:t>
            </a:r>
            <a:r>
              <a:rPr sz="1800" dirty="0">
                <a:latin typeface="Georgia"/>
                <a:cs typeface="Georgia"/>
              </a:rPr>
              <a:t> also</a:t>
            </a:r>
            <a:r>
              <a:rPr sz="1800" spc="-5" dirty="0">
                <a:latin typeface="Georgia"/>
                <a:cs typeface="Georgia"/>
              </a:rPr>
              <a:t> provide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police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more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precise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clues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since—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unlike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sniffer dogs—it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narrows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down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exact </a:t>
            </a:r>
            <a:r>
              <a:rPr sz="1800" spc="-5" dirty="0">
                <a:latin typeface="Georgia"/>
                <a:cs typeface="Georgia"/>
              </a:rPr>
              <a:t>type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explosive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used.</a:t>
            </a:r>
            <a:endParaRPr sz="1800">
              <a:latin typeface="Georgia"/>
              <a:cs typeface="Georgia"/>
            </a:endParaRPr>
          </a:p>
          <a:p>
            <a:pPr marL="248920" indent="-236854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spc="-5" dirty="0">
                <a:latin typeface="Georgia"/>
                <a:cs typeface="Georgia"/>
              </a:rPr>
              <a:t>It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work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longer,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harder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cost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less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-5" dirty="0">
                <a:latin typeface="Georgia"/>
                <a:cs typeface="Georgia"/>
              </a:rPr>
              <a:t> 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long run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than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real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sniffers.</a:t>
            </a:r>
            <a:endParaRPr sz="1800">
              <a:latin typeface="Georgia"/>
              <a:cs typeface="Georgia"/>
            </a:endParaRPr>
          </a:p>
          <a:p>
            <a:pPr marL="248920" indent="-236854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dirty="0">
                <a:latin typeface="Georgia"/>
                <a:cs typeface="Georgia"/>
              </a:rPr>
              <a:t>A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trained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dog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cannot work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for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more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than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40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minutes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stretch.</a:t>
            </a:r>
            <a:endParaRPr sz="1800">
              <a:latin typeface="Georgia"/>
              <a:cs typeface="Georgia"/>
            </a:endParaRPr>
          </a:p>
          <a:p>
            <a:pPr marL="12700" marR="31115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spc="-5" dirty="0">
                <a:latin typeface="Georgia"/>
                <a:cs typeface="Georgia"/>
              </a:rPr>
              <a:t>Dogs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have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short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lifespan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since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they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have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sniff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narcotics</a:t>
            </a:r>
            <a:r>
              <a:rPr sz="1800" dirty="0">
                <a:latin typeface="Georgia"/>
                <a:cs typeface="Georgia"/>
              </a:rPr>
              <a:t> and </a:t>
            </a:r>
            <a:r>
              <a:rPr sz="1800" spc="-5" dirty="0">
                <a:latin typeface="Georgia"/>
                <a:cs typeface="Georgia"/>
              </a:rPr>
              <a:t>explosives,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which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represent</a:t>
            </a:r>
            <a:r>
              <a:rPr sz="1800" dirty="0">
                <a:latin typeface="Georgia"/>
                <a:cs typeface="Georgia"/>
              </a:rPr>
              <a:t> a</a:t>
            </a:r>
            <a:r>
              <a:rPr sz="1800" spc="-5" dirty="0">
                <a:latin typeface="Georgia"/>
                <a:cs typeface="Georgia"/>
              </a:rPr>
              <a:t> health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hazard.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910" y="207721"/>
            <a:ext cx="3655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1F5F"/>
                </a:solidFill>
                <a:latin typeface="Georgia"/>
                <a:cs typeface="Georgia"/>
              </a:rPr>
              <a:t>Biological</a:t>
            </a:r>
            <a:r>
              <a:rPr sz="3600" spc="-8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Georgia"/>
                <a:cs typeface="Georgia"/>
              </a:rPr>
              <a:t>Nose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5" y="862329"/>
            <a:ext cx="822833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1653539" indent="-55244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dirty="0">
                <a:latin typeface="Georgia"/>
                <a:cs typeface="Georgia"/>
              </a:rPr>
              <a:t> all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the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five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senses,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olfaction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uses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largest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part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 the</a:t>
            </a:r>
            <a:r>
              <a:rPr sz="1800" spc="4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brain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 is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essential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part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our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daily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lives.</a:t>
            </a:r>
            <a:endParaRPr sz="1800">
              <a:latin typeface="Georgia"/>
              <a:cs typeface="Georgia"/>
            </a:endParaRPr>
          </a:p>
          <a:p>
            <a:pPr marL="194945" indent="-182245">
              <a:lnSpc>
                <a:spcPct val="100000"/>
              </a:lnSpc>
              <a:spcBef>
                <a:spcPts val="120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Georgia"/>
                <a:cs typeface="Georgia"/>
              </a:rPr>
              <a:t>Human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nose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very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sensitive.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Subject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fatigue,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inconsistances,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adaptation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etc.</a:t>
            </a:r>
            <a:endParaRPr sz="1800">
              <a:latin typeface="Georgia"/>
              <a:cs typeface="Georgia"/>
            </a:endParaRPr>
          </a:p>
          <a:p>
            <a:pPr marL="194945" indent="-182245">
              <a:lnSpc>
                <a:spcPct val="100000"/>
              </a:lnSpc>
              <a:spcBef>
                <a:spcPts val="120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Georgia"/>
                <a:cs typeface="Georgia"/>
              </a:rPr>
              <a:t>Smelling toxic gases </a:t>
            </a:r>
            <a:r>
              <a:rPr sz="1800" dirty="0">
                <a:latin typeface="Georgia"/>
                <a:cs typeface="Georgia"/>
              </a:rPr>
              <a:t>may </a:t>
            </a:r>
            <a:r>
              <a:rPr sz="1800" spc="-5" dirty="0">
                <a:latin typeface="Georgia"/>
                <a:cs typeface="Georgia"/>
              </a:rPr>
              <a:t>involve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risk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  <a:p>
            <a:pPr marL="194945" indent="-182245">
              <a:lnSpc>
                <a:spcPct val="100000"/>
              </a:lnSpc>
              <a:spcBef>
                <a:spcPts val="120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Georgia"/>
                <a:cs typeface="Georgia"/>
              </a:rPr>
              <a:t>Each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-5" dirty="0">
                <a:latin typeface="Georgia"/>
                <a:cs typeface="Georgia"/>
              </a:rPr>
              <a:t> every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part of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electronic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nose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similar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human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nose.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0731" y="217931"/>
            <a:ext cx="1546859" cy="1266444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333370" y="2846577"/>
          <a:ext cx="4392295" cy="3337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Biological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Nose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8BAC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E-Nose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8BAC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700" dirty="0">
                          <a:latin typeface="Georgia"/>
                          <a:cs typeface="Georgia"/>
                        </a:rPr>
                        <a:t>Inhaling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3E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700" dirty="0">
                          <a:latin typeface="Georgia"/>
                          <a:cs typeface="Georgia"/>
                        </a:rPr>
                        <a:t>Pump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700" spc="-5" dirty="0">
                          <a:latin typeface="Georgia"/>
                          <a:cs typeface="Georgia"/>
                        </a:rPr>
                        <a:t>Mucus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700" spc="-5" dirty="0">
                          <a:latin typeface="Georgia"/>
                          <a:cs typeface="Georgia"/>
                        </a:rPr>
                        <a:t>Filter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F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700" spc="-5" dirty="0">
                          <a:latin typeface="Georgia"/>
                          <a:cs typeface="Georgia"/>
                        </a:rPr>
                        <a:t>Olfactory</a:t>
                      </a:r>
                      <a:r>
                        <a:rPr sz="17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5" dirty="0">
                          <a:latin typeface="Georgia"/>
                          <a:cs typeface="Georgia"/>
                        </a:rPr>
                        <a:t>epithelium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700" dirty="0">
                          <a:latin typeface="Georgia"/>
                          <a:cs typeface="Georgia"/>
                        </a:rPr>
                        <a:t>Sensors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700" dirty="0">
                          <a:latin typeface="Georgia"/>
                          <a:cs typeface="Georgia"/>
                        </a:rPr>
                        <a:t>Binding</a:t>
                      </a:r>
                      <a:r>
                        <a:rPr sz="17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700" dirty="0">
                          <a:latin typeface="Georgia"/>
                          <a:cs typeface="Georgia"/>
                        </a:rPr>
                        <a:t>with</a:t>
                      </a:r>
                      <a:r>
                        <a:rPr sz="17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5" dirty="0">
                          <a:latin typeface="Georgia"/>
                          <a:cs typeface="Georgia"/>
                        </a:rPr>
                        <a:t>proteins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F1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700" dirty="0">
                          <a:latin typeface="Georgia"/>
                          <a:cs typeface="Georgia"/>
                        </a:rPr>
                        <a:t>Interaction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F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700" dirty="0">
                          <a:latin typeface="Georgia"/>
                          <a:cs typeface="Georgia"/>
                        </a:rPr>
                        <a:t>Enzymatic</a:t>
                      </a:r>
                      <a:r>
                        <a:rPr sz="17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5" dirty="0">
                          <a:latin typeface="Georgia"/>
                          <a:cs typeface="Georgia"/>
                        </a:rPr>
                        <a:t>proteins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700" dirty="0">
                          <a:latin typeface="Georgia"/>
                          <a:cs typeface="Georgia"/>
                        </a:rPr>
                        <a:t>Reaction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700" spc="-5" dirty="0">
                          <a:latin typeface="Georgia"/>
                          <a:cs typeface="Georgia"/>
                        </a:rPr>
                        <a:t>Cell</a:t>
                      </a:r>
                      <a:r>
                        <a:rPr sz="17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700" dirty="0">
                          <a:latin typeface="Georgia"/>
                          <a:cs typeface="Georgia"/>
                        </a:rPr>
                        <a:t>membrane</a:t>
                      </a:r>
                      <a:endParaRPr sz="17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dirty="0">
                          <a:latin typeface="Georgia"/>
                          <a:cs typeface="Georgia"/>
                        </a:rPr>
                        <a:t>depolarized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700" spc="-5" dirty="0">
                          <a:latin typeface="Georgia"/>
                          <a:cs typeface="Georgia"/>
                        </a:rPr>
                        <a:t>Signal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F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700" dirty="0">
                          <a:latin typeface="Georgia"/>
                          <a:cs typeface="Georgia"/>
                        </a:rPr>
                        <a:t>Nerve</a:t>
                      </a:r>
                      <a:r>
                        <a:rPr sz="17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700" dirty="0">
                          <a:latin typeface="Georgia"/>
                          <a:cs typeface="Georgia"/>
                        </a:rPr>
                        <a:t>impulses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3E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215900" indent="1358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700" spc="-5" dirty="0">
                          <a:latin typeface="Georgia"/>
                          <a:cs typeface="Georgia"/>
                        </a:rPr>
                        <a:t>Circuitry </a:t>
                      </a:r>
                      <a:r>
                        <a:rPr sz="1700" dirty="0">
                          <a:latin typeface="Georgia"/>
                          <a:cs typeface="Georgia"/>
                        </a:rPr>
                        <a:t>and </a:t>
                      </a:r>
                      <a:r>
                        <a:rPr sz="17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700" dirty="0">
                          <a:latin typeface="Georgia"/>
                          <a:cs typeface="Georgia"/>
                        </a:rPr>
                        <a:t>Neural</a:t>
                      </a:r>
                      <a:r>
                        <a:rPr sz="1700" spc="-9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700" dirty="0">
                          <a:latin typeface="Georgia"/>
                          <a:cs typeface="Georgia"/>
                        </a:rPr>
                        <a:t>Network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751" y="207721"/>
            <a:ext cx="56045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E-Nose:</a:t>
            </a:r>
            <a:r>
              <a:rPr sz="3200" spc="-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Main</a:t>
            </a:r>
            <a:r>
              <a:rPr sz="32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Components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032777"/>
            <a:ext cx="5801360" cy="166433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spc="-5" dirty="0">
                <a:latin typeface="Georgia"/>
                <a:cs typeface="Georgia"/>
              </a:rPr>
              <a:t>Electronic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noses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include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three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major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parts:</a:t>
            </a:r>
            <a:endParaRPr sz="2400">
              <a:latin typeface="Georgia"/>
              <a:cs typeface="Georgia"/>
            </a:endParaRPr>
          </a:p>
          <a:p>
            <a:pPr marL="331470" indent="-319405">
              <a:lnSpc>
                <a:spcPct val="100000"/>
              </a:lnSpc>
              <a:spcBef>
                <a:spcPts val="1065"/>
              </a:spcBef>
              <a:buClr>
                <a:srgbClr val="001F5F"/>
              </a:buClr>
              <a:buAutoNum type="romanUcPeriod"/>
              <a:tabLst>
                <a:tab pos="332105" algn="l"/>
              </a:tabLst>
            </a:pPr>
            <a:r>
              <a:rPr sz="2800" spc="-5" dirty="0">
                <a:latin typeface="Georgia"/>
                <a:cs typeface="Georgia"/>
              </a:rPr>
              <a:t>a</a:t>
            </a:r>
            <a:r>
              <a:rPr sz="2800" spc="-10" dirty="0">
                <a:latin typeface="Georgia"/>
                <a:cs typeface="Georgia"/>
              </a:rPr>
              <a:t> sample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delivery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system</a:t>
            </a:r>
            <a:endParaRPr sz="2800">
              <a:latin typeface="Georgia"/>
              <a:cs typeface="Georgia"/>
            </a:endParaRPr>
          </a:p>
          <a:p>
            <a:pPr marL="469900" indent="-457834">
              <a:lnSpc>
                <a:spcPct val="100000"/>
              </a:lnSpc>
              <a:spcBef>
                <a:spcPts val="1325"/>
              </a:spcBef>
              <a:buClr>
                <a:srgbClr val="001F5F"/>
              </a:buClr>
              <a:buAutoNum type="romanUcPeriod"/>
              <a:tabLst>
                <a:tab pos="470534" algn="l"/>
              </a:tabLst>
            </a:pPr>
            <a:r>
              <a:rPr sz="2800" spc="-5" dirty="0">
                <a:latin typeface="Georgia"/>
                <a:cs typeface="Georgia"/>
              </a:rPr>
              <a:t>a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detection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system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839338"/>
            <a:ext cx="3753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  <a:latin typeface="Georgia"/>
                <a:cs typeface="Georgia"/>
              </a:rPr>
              <a:t>III.</a:t>
            </a:r>
            <a:r>
              <a:rPr sz="28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</a:t>
            </a:r>
            <a:r>
              <a:rPr sz="2800" spc="-10" dirty="0">
                <a:latin typeface="Georgia"/>
                <a:cs typeface="Georgia"/>
              </a:rPr>
              <a:t> computing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system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08932" y="3462528"/>
            <a:ext cx="3446779" cy="2719705"/>
            <a:chOff x="4408932" y="3462528"/>
            <a:chExt cx="3446779" cy="27197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7363" y="3985986"/>
              <a:ext cx="2228100" cy="21961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8932" y="3462528"/>
              <a:ext cx="1534668" cy="165506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98567" y="4035678"/>
            <a:ext cx="2403475" cy="142049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03505" marR="1650364" indent="-91440">
              <a:lnSpc>
                <a:spcPts val="1430"/>
              </a:lnSpc>
              <a:spcBef>
                <a:spcPts val="359"/>
              </a:spcBef>
            </a:pPr>
            <a:r>
              <a:rPr sz="1400" spc="-5" dirty="0">
                <a:solidFill>
                  <a:srgbClr val="001F5F"/>
                </a:solidFill>
                <a:latin typeface="Georgia"/>
                <a:cs typeface="Georgia"/>
              </a:rPr>
              <a:t>det</a:t>
            </a:r>
            <a:r>
              <a:rPr sz="1400" dirty="0">
                <a:solidFill>
                  <a:srgbClr val="001F5F"/>
                </a:solidFill>
                <a:latin typeface="Georgia"/>
                <a:cs typeface="Georgia"/>
              </a:rPr>
              <a:t>e</a:t>
            </a:r>
            <a:r>
              <a:rPr sz="1400" spc="-5" dirty="0">
                <a:solidFill>
                  <a:srgbClr val="001F5F"/>
                </a:solidFill>
                <a:latin typeface="Georgia"/>
                <a:cs typeface="Georgia"/>
              </a:rPr>
              <a:t>c</a:t>
            </a:r>
            <a:r>
              <a:rPr sz="1400" spc="-10" dirty="0">
                <a:solidFill>
                  <a:srgbClr val="001F5F"/>
                </a:solidFill>
                <a:latin typeface="Georgia"/>
                <a:cs typeface="Georgia"/>
              </a:rPr>
              <a:t>t</a:t>
            </a:r>
            <a:r>
              <a:rPr sz="1400" dirty="0">
                <a:solidFill>
                  <a:srgbClr val="001F5F"/>
                </a:solidFill>
                <a:latin typeface="Georgia"/>
                <a:cs typeface="Georgia"/>
              </a:rPr>
              <a:t>ion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Georgia"/>
                <a:cs typeface="Georgia"/>
              </a:rPr>
              <a:t>system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Georgia"/>
              <a:cs typeface="Georgia"/>
            </a:endParaRPr>
          </a:p>
          <a:p>
            <a:pPr marL="1494155" marR="5080" indent="46990" algn="just">
              <a:lnSpc>
                <a:spcPct val="85300"/>
              </a:lnSpc>
            </a:pP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sample </a:t>
            </a:r>
            <a:r>
              <a:rPr sz="2000" spc="-47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de</a:t>
            </a:r>
            <a:r>
              <a:rPr sz="2000" spc="5" dirty="0">
                <a:solidFill>
                  <a:srgbClr val="001F5F"/>
                </a:solidFill>
                <a:latin typeface="Georgia"/>
                <a:cs typeface="Georgia"/>
              </a:rPr>
              <a:t>l</a:t>
            </a:r>
            <a:r>
              <a:rPr sz="2000" dirty="0">
                <a:solidFill>
                  <a:srgbClr val="001F5F"/>
                </a:solidFill>
                <a:latin typeface="Georgia"/>
                <a:cs typeface="Georgia"/>
              </a:rPr>
              <a:t>ivery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system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72455" y="2238755"/>
            <a:ext cx="1749551" cy="183337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644388" y="2942285"/>
            <a:ext cx="808990" cy="393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50"/>
              </a:lnSpc>
              <a:spcBef>
                <a:spcPts val="95"/>
              </a:spcBef>
            </a:pPr>
            <a:r>
              <a:rPr sz="1300" spc="-5" dirty="0">
                <a:solidFill>
                  <a:srgbClr val="001F5F"/>
                </a:solidFill>
                <a:latin typeface="Georgia"/>
                <a:cs typeface="Georgia"/>
              </a:rPr>
              <a:t>computing</a:t>
            </a:r>
            <a:endParaRPr sz="1300">
              <a:latin typeface="Georgia"/>
              <a:cs typeface="Georgia"/>
            </a:endParaRPr>
          </a:p>
          <a:p>
            <a:pPr algn="ctr">
              <a:lnSpc>
                <a:spcPts val="1450"/>
              </a:lnSpc>
            </a:pPr>
            <a:r>
              <a:rPr sz="1300" spc="-10" dirty="0">
                <a:solidFill>
                  <a:srgbClr val="001F5F"/>
                </a:solidFill>
                <a:latin typeface="Georgia"/>
                <a:cs typeface="Georgia"/>
              </a:rPr>
              <a:t>system</a:t>
            </a:r>
            <a:endParaRPr sz="1300">
              <a:latin typeface="Georgia"/>
              <a:cs typeface="Georg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6456" y="3718559"/>
            <a:ext cx="1540764" cy="235458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056888" y="2362200"/>
            <a:ext cx="1405255" cy="2037714"/>
            <a:chOff x="4056888" y="2362200"/>
            <a:chExt cx="1405255" cy="2037714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6888" y="3252216"/>
              <a:ext cx="807720" cy="11475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5380" y="2362200"/>
              <a:ext cx="516636" cy="935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331723"/>
            <a:ext cx="41071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4" algn="l"/>
              </a:tabLst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I.</a:t>
            </a:r>
            <a:r>
              <a:rPr sz="24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Sample</a:t>
            </a:r>
            <a:r>
              <a:rPr sz="2400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delivery</a:t>
            </a:r>
            <a:r>
              <a:rPr sz="2400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system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155903"/>
            <a:ext cx="8449945" cy="501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indent="-236854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spc="-5" dirty="0">
                <a:latin typeface="Georgia"/>
                <a:cs typeface="Georgia"/>
              </a:rPr>
              <a:t>Enables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generation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headspace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(volatile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compounds)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sample.</a:t>
            </a:r>
            <a:endParaRPr sz="1800">
              <a:latin typeface="Georgia"/>
              <a:cs typeface="Georgia"/>
            </a:endParaRPr>
          </a:p>
          <a:p>
            <a:pPr marL="248920" indent="-236854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dirty="0">
                <a:latin typeface="Georgia"/>
                <a:cs typeface="Georgia"/>
              </a:rPr>
              <a:t>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system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injects</a:t>
            </a:r>
            <a:r>
              <a:rPr sz="1800" spc="-5" dirty="0">
                <a:latin typeface="Georgia"/>
                <a:cs typeface="Georgia"/>
              </a:rPr>
              <a:t> this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headspace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into</a:t>
            </a:r>
            <a:r>
              <a:rPr sz="1800" spc="-5" dirty="0">
                <a:latin typeface="Georgia"/>
                <a:cs typeface="Georgia"/>
              </a:rPr>
              <a:t> 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detection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system of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e-nose.</a:t>
            </a:r>
            <a:endParaRPr sz="1800">
              <a:latin typeface="Georgia"/>
              <a:cs typeface="Georgia"/>
            </a:endParaRPr>
          </a:p>
          <a:p>
            <a:pPr marL="12700" marR="979169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dirty="0">
                <a:latin typeface="Georgia"/>
                <a:cs typeface="Georgia"/>
              </a:rPr>
              <a:t>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sample</a:t>
            </a:r>
            <a:r>
              <a:rPr sz="1800" spc="-5" dirty="0">
                <a:latin typeface="Georgia"/>
                <a:cs typeface="Georgia"/>
              </a:rPr>
              <a:t> delivery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system</a:t>
            </a:r>
            <a:r>
              <a:rPr sz="1800" dirty="0">
                <a:latin typeface="Georgia"/>
                <a:cs typeface="Georgia"/>
              </a:rPr>
              <a:t> is essential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guarantee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constant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operating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conditions.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9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2400" b="1" spc="-5" dirty="0">
                <a:solidFill>
                  <a:srgbClr val="001F5F"/>
                </a:solidFill>
                <a:latin typeface="Georgia"/>
                <a:cs typeface="Georgia"/>
              </a:rPr>
              <a:t>II.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Georgia"/>
                <a:cs typeface="Georgia"/>
              </a:rPr>
              <a:t>Detection</a:t>
            </a:r>
            <a:r>
              <a:rPr sz="2400"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Georgia"/>
                <a:cs typeface="Georgia"/>
              </a:rPr>
              <a:t>system</a:t>
            </a:r>
            <a:endParaRPr sz="2400">
              <a:latin typeface="Georgia"/>
              <a:cs typeface="Georgia"/>
            </a:endParaRPr>
          </a:p>
          <a:p>
            <a:pPr marL="248920" indent="-236854">
              <a:lnSpc>
                <a:spcPct val="100000"/>
              </a:lnSpc>
              <a:spcBef>
                <a:spcPts val="2415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spc="-5" dirty="0">
                <a:latin typeface="Georgia"/>
                <a:cs typeface="Georgia"/>
              </a:rPr>
              <a:t>Consists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sensor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set,</a:t>
            </a:r>
            <a:r>
              <a:rPr sz="1800" dirty="0">
                <a:latin typeface="Georgia"/>
                <a:cs typeface="Georgia"/>
              </a:rPr>
              <a:t> is</a:t>
            </a:r>
            <a:r>
              <a:rPr sz="1800" spc="-5" dirty="0">
                <a:latin typeface="Georgia"/>
                <a:cs typeface="Georgia"/>
              </a:rPr>
              <a:t> the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"reactive" </a:t>
            </a:r>
            <a:r>
              <a:rPr sz="1800" dirty="0">
                <a:latin typeface="Georgia"/>
                <a:cs typeface="Georgia"/>
              </a:rPr>
              <a:t>part</a:t>
            </a:r>
            <a:r>
              <a:rPr sz="1800" spc="-5" dirty="0">
                <a:latin typeface="Georgia"/>
                <a:cs typeface="Georgia"/>
              </a:rPr>
              <a:t> of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instrument.</a:t>
            </a:r>
            <a:endParaRPr sz="1800">
              <a:latin typeface="Georgia"/>
              <a:cs typeface="Georgia"/>
            </a:endParaRPr>
          </a:p>
          <a:p>
            <a:pPr marL="12700" marR="464820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254000" algn="l"/>
              </a:tabLst>
            </a:pPr>
            <a:r>
              <a:rPr sz="1800" b="1" spc="-5" dirty="0">
                <a:latin typeface="Georgia"/>
                <a:cs typeface="Georgia"/>
              </a:rPr>
              <a:t>Adsorption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of</a:t>
            </a:r>
            <a:r>
              <a:rPr sz="1800" b="1" spc="2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volatile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compounds</a:t>
            </a:r>
            <a:r>
              <a:rPr sz="1800" b="1" spc="2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on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the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sensor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surface </a:t>
            </a:r>
            <a:r>
              <a:rPr sz="1800" b="1" spc="-5" dirty="0">
                <a:latin typeface="Georgia"/>
                <a:cs typeface="Georgia"/>
              </a:rPr>
              <a:t>causes</a:t>
            </a:r>
            <a:r>
              <a:rPr sz="1800" b="1" dirty="0">
                <a:latin typeface="Georgia"/>
                <a:cs typeface="Georgia"/>
              </a:rPr>
              <a:t> a 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physical</a:t>
            </a:r>
            <a:r>
              <a:rPr sz="1800" b="1" spc="2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change</a:t>
            </a:r>
            <a:r>
              <a:rPr sz="1800" b="1" spc="2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of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the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sensor;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they</a:t>
            </a:r>
            <a:r>
              <a:rPr sz="1800" b="1" dirty="0">
                <a:latin typeface="Georgia"/>
                <a:cs typeface="Georgia"/>
              </a:rPr>
              <a:t> experience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a </a:t>
            </a:r>
            <a:r>
              <a:rPr sz="1800" b="1" spc="-10" dirty="0">
                <a:latin typeface="Georgia"/>
                <a:cs typeface="Georgia"/>
              </a:rPr>
              <a:t>change</a:t>
            </a:r>
            <a:r>
              <a:rPr sz="1800" b="1" spc="2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of electrical </a:t>
            </a:r>
            <a:r>
              <a:rPr sz="1800" b="1" spc="-44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properties.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dirty="0">
                <a:latin typeface="Georgia"/>
                <a:cs typeface="Georgia"/>
              </a:rPr>
              <a:t>A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specific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response</a:t>
            </a:r>
            <a:r>
              <a:rPr sz="1800" dirty="0">
                <a:latin typeface="Georgia"/>
                <a:cs typeface="Georgia"/>
              </a:rPr>
              <a:t> is recorded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by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electronic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interface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transforming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signal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into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digital </a:t>
            </a:r>
            <a:r>
              <a:rPr sz="1800" dirty="0">
                <a:latin typeface="Georgia"/>
                <a:cs typeface="Georgia"/>
              </a:rPr>
              <a:t>value.</a:t>
            </a:r>
            <a:endParaRPr sz="1800">
              <a:latin typeface="Georgia"/>
              <a:cs typeface="Georgia"/>
            </a:endParaRPr>
          </a:p>
          <a:p>
            <a:pPr marL="248920" indent="-236854">
              <a:lnSpc>
                <a:spcPct val="100000"/>
              </a:lnSpc>
              <a:spcBef>
                <a:spcPts val="1325"/>
              </a:spcBef>
              <a:buFont typeface="Wingdings"/>
              <a:buChar char=""/>
              <a:tabLst>
                <a:tab pos="249554" algn="l"/>
              </a:tabLst>
            </a:pPr>
            <a:r>
              <a:rPr sz="1800" dirty="0">
                <a:latin typeface="Georgia"/>
                <a:cs typeface="Georgia"/>
              </a:rPr>
              <a:t>Recorded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data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are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computed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based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statistical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models.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018F3D9EC5F4788BBD7794933A4F6" ma:contentTypeVersion="8" ma:contentTypeDescription="Create a new document." ma:contentTypeScope="" ma:versionID="f6416c7451e77e1986136dcfe8dfc0b8">
  <xsd:schema xmlns:xsd="http://www.w3.org/2001/XMLSchema" xmlns:xs="http://www.w3.org/2001/XMLSchema" xmlns:p="http://schemas.microsoft.com/office/2006/metadata/properties" xmlns:ns3="b418dfde-d119-4429-bad3-7af51b18d436" targetNamespace="http://schemas.microsoft.com/office/2006/metadata/properties" ma:root="true" ma:fieldsID="b2737066336d3c6a837fae35a4916346" ns3:_="">
    <xsd:import namespace="b418dfde-d119-4429-bad3-7af51b18d4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8dfde-d119-4429-bad3-7af51b18d4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50CB5A-F262-4DD1-865F-CA1F19A0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18dfde-d119-4429-bad3-7af51b18d4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AE93AA-030B-482F-A11D-B927D15E59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0947A8-753F-4040-81F6-FA5383AC9606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418dfde-d119-4429-bad3-7af51b18d436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2498</Words>
  <Application>Microsoft Office PowerPoint</Application>
  <PresentationFormat>On-screen Show (4:3)</PresentationFormat>
  <Paragraphs>367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Comic Sans MS</vt:lpstr>
      <vt:lpstr>Georgia</vt:lpstr>
      <vt:lpstr>Times New Roman</vt:lpstr>
      <vt:lpstr>Wingdings</vt:lpstr>
      <vt:lpstr>Office Theme</vt:lpstr>
      <vt:lpstr>E-Nose</vt:lpstr>
      <vt:lpstr>CONTENTS</vt:lpstr>
      <vt:lpstr>INTRODUCTION</vt:lpstr>
      <vt:lpstr>What is the E-Nose?</vt:lpstr>
      <vt:lpstr>Why do we need an E-Nose?</vt:lpstr>
      <vt:lpstr>Sniffer Dogs Vs E-Nose</vt:lpstr>
      <vt:lpstr>Biological Nose</vt:lpstr>
      <vt:lpstr>E-Nose: Main Components</vt:lpstr>
      <vt:lpstr>I. Sample delivery system</vt:lpstr>
      <vt:lpstr>III. Computing system</vt:lpstr>
      <vt:lpstr>E-Nose: Block Diagram</vt:lpstr>
      <vt:lpstr>E-Nose: Working Principle</vt:lpstr>
      <vt:lpstr>PowerPoint Presentation</vt:lpstr>
      <vt:lpstr>E-Nose: Sensing System</vt:lpstr>
      <vt:lpstr>PowerPoint Presentation</vt:lpstr>
      <vt:lpstr>E-Nose Sensors</vt:lpstr>
      <vt:lpstr>(1) Conductivity Sensors:</vt:lpstr>
      <vt:lpstr>If a different compound had caused the air to change, the pattern of the polymer  films' change would have been different as shown below:</vt:lpstr>
      <vt:lpstr>(2a) Quartz Crystal Microbalance (QCM):</vt:lpstr>
      <vt:lpstr>PowerPoint Presentation</vt:lpstr>
      <vt:lpstr>Computing System</vt:lpstr>
      <vt:lpstr>PowerPoint Presentation</vt:lpstr>
      <vt:lpstr>Experimental Setup</vt:lpstr>
      <vt:lpstr>Applications</vt:lpstr>
      <vt:lpstr>PowerPoint Presentation</vt:lpstr>
      <vt:lpstr>PowerPoint Presentation</vt:lpstr>
      <vt:lpstr>PowerPoint Presentation</vt:lpstr>
      <vt:lpstr>PowerPoint Presentation</vt:lpstr>
      <vt:lpstr>Future scope</vt:lpstr>
      <vt:lpstr>Future scope</vt:lpstr>
      <vt:lpstr>Electronic Nose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E-Nose</dc:title>
  <dc:creator>Tec</dc:creator>
  <cp:lastModifiedBy>Tec</cp:lastModifiedBy>
  <cp:revision>1</cp:revision>
  <dcterms:created xsi:type="dcterms:W3CDTF">2021-03-03T05:55:44Z</dcterms:created>
  <dcterms:modified xsi:type="dcterms:W3CDTF">2021-03-03T05:57:52Z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2021-03-03T00:00:00Z</vt:filetime>
  </property>
  <property fmtid="{D5CDD505-2E9C-101B-9397-08002B2CF9AE}" pid="5" name="ContentTypeId">
    <vt:lpwstr>0x010100627018F3D9EC5F4788BBD7794933A4F6</vt:lpwstr>
  </property>
</Properties>
</file>