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sldIdLst>
    <p:sldId id="256" r:id="rId5"/>
    <p:sldId id="257" r:id="rId6"/>
    <p:sldId id="258" r:id="rId7"/>
    <p:sldId id="259" r:id="rId8"/>
    <p:sldId id="290"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324" r:id="rId26"/>
    <p:sldId id="326" r:id="rId27"/>
    <p:sldId id="328" r:id="rId28"/>
    <p:sldId id="327" r:id="rId29"/>
    <p:sldId id="276" r:id="rId30"/>
    <p:sldId id="291" r:id="rId31"/>
    <p:sldId id="277" r:id="rId32"/>
    <p:sldId id="278" r:id="rId33"/>
    <p:sldId id="279" r:id="rId34"/>
    <p:sldId id="280" r:id="rId35"/>
    <p:sldId id="281" r:id="rId36"/>
    <p:sldId id="282" r:id="rId37"/>
    <p:sldId id="283" r:id="rId38"/>
    <p:sldId id="284" r:id="rId39"/>
    <p:sldId id="292" r:id="rId40"/>
    <p:sldId id="285" r:id="rId41"/>
    <p:sldId id="286" r:id="rId42"/>
    <p:sldId id="287" r:id="rId43"/>
    <p:sldId id="288" r:id="rId44"/>
    <p:sldId id="289"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293" r:id="rId59"/>
    <p:sldId id="294"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30" r:id="rId77"/>
    <p:sldId id="329" r:id="rId7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144"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8F4DB6F-F3CF-4051-9EF5-EA43FB515CEE}" type="datetimeFigureOut">
              <a:rPr lang="en-US" smtClean="0"/>
              <a:t>3/14/2024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0EDF4A7-592C-4E21-989F-AC26241B7F71}" type="slidenum">
              <a:rPr lang="en-US" smtClean="0"/>
              <a:t>‹#›</a:t>
            </a:fld>
            <a:endParaRPr lang="en-US"/>
          </a:p>
        </p:txBody>
      </p:sp>
    </p:spTree>
    <p:extLst>
      <p:ext uri="{BB962C8B-B14F-4D97-AF65-F5344CB8AC3E}">
        <p14:creationId xmlns:p14="http://schemas.microsoft.com/office/powerpoint/2010/main" val="220661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DF4A7-592C-4E21-989F-AC26241B7F71}" type="slidenum">
              <a:rPr lang="en-US" smtClean="0"/>
              <a:t>2</a:t>
            </a:fld>
            <a:endParaRPr lang="en-US"/>
          </a:p>
        </p:txBody>
      </p:sp>
    </p:spTree>
    <p:extLst>
      <p:ext uri="{BB962C8B-B14F-4D97-AF65-F5344CB8AC3E}">
        <p14:creationId xmlns:p14="http://schemas.microsoft.com/office/powerpoint/2010/main" val="12974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DF4A7-592C-4E21-989F-AC26241B7F71}" type="slidenum">
              <a:rPr lang="en-US" smtClean="0"/>
              <a:t>23</a:t>
            </a:fld>
            <a:endParaRPr lang="en-US"/>
          </a:p>
        </p:txBody>
      </p:sp>
    </p:spTree>
    <p:extLst>
      <p:ext uri="{BB962C8B-B14F-4D97-AF65-F5344CB8AC3E}">
        <p14:creationId xmlns:p14="http://schemas.microsoft.com/office/powerpoint/2010/main" val="203922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Space</a:t>
            </a:r>
          </a:p>
        </p:txBody>
      </p:sp>
      <p:sp>
        <p:nvSpPr>
          <p:cNvPr id="4" name="Slide Number Placeholder 3"/>
          <p:cNvSpPr>
            <a:spLocks noGrp="1"/>
          </p:cNvSpPr>
          <p:nvPr>
            <p:ph type="sldNum" sz="quarter" idx="5"/>
          </p:nvPr>
        </p:nvSpPr>
        <p:spPr/>
        <p:txBody>
          <a:bodyPr/>
          <a:lstStyle/>
          <a:p>
            <a:fld id="{90EDF4A7-592C-4E21-989F-AC26241B7F71}" type="slidenum">
              <a:rPr lang="en-US" smtClean="0"/>
              <a:t>74</a:t>
            </a:fld>
            <a:endParaRPr lang="en-US"/>
          </a:p>
        </p:txBody>
      </p:sp>
    </p:spTree>
    <p:extLst>
      <p:ext uri="{BB962C8B-B14F-4D97-AF65-F5344CB8AC3E}">
        <p14:creationId xmlns:p14="http://schemas.microsoft.com/office/powerpoint/2010/main" val="227834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5668" y="1465072"/>
            <a:ext cx="7852663" cy="12598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sz="25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Lucida Sans Unicode"/>
                <a:cs typeface="Lucida Sans Unicode"/>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109" y="5945123"/>
            <a:ext cx="4895850" cy="913130"/>
          </a:xfrm>
          <a:custGeom>
            <a:avLst/>
            <a:gdLst/>
            <a:ahLst/>
            <a:cxnLst/>
            <a:rect l="l" t="t" r="r" b="b"/>
            <a:pathLst>
              <a:path w="4895850" h="913129">
                <a:moveTo>
                  <a:pt x="85515" y="21311"/>
                </a:moveTo>
                <a:lnTo>
                  <a:pt x="3635397" y="912874"/>
                </a:lnTo>
                <a:lnTo>
                  <a:pt x="4895580" y="912874"/>
                </a:lnTo>
                <a:lnTo>
                  <a:pt x="85515" y="21311"/>
                </a:lnTo>
                <a:close/>
              </a:path>
              <a:path w="4895850" h="913129">
                <a:moveTo>
                  <a:pt x="660" y="0"/>
                </a:moveTo>
                <a:lnTo>
                  <a:pt x="0" y="5460"/>
                </a:lnTo>
                <a:lnTo>
                  <a:pt x="85515" y="21311"/>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5394" y="5939028"/>
            <a:ext cx="3652520" cy="919480"/>
          </a:xfrm>
          <a:custGeom>
            <a:avLst/>
            <a:gdLst/>
            <a:ahLst/>
            <a:cxnLst/>
            <a:rect l="l" t="t" r="r" b="b"/>
            <a:pathLst>
              <a:path w="3652520" h="919479">
                <a:moveTo>
                  <a:pt x="0" y="0"/>
                </a:moveTo>
                <a:lnTo>
                  <a:pt x="7924" y="6350"/>
                </a:lnTo>
                <a:lnTo>
                  <a:pt x="2869377" y="918970"/>
                </a:lnTo>
                <a:lnTo>
                  <a:pt x="3652509" y="918970"/>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90441"/>
            <a:ext cx="3394710" cy="1065276"/>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0" y="5783908"/>
            <a:ext cx="3373249" cy="1074089"/>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645668" y="1439925"/>
            <a:ext cx="7757795" cy="1829435"/>
          </a:xfrm>
          <a:prstGeom prst="rect">
            <a:avLst/>
          </a:prstGeom>
        </p:spPr>
        <p:txBody>
          <a:bodyPr wrap="square" lIns="0" tIns="0" rIns="0" bIns="0">
            <a:spAutoFit/>
          </a:bodyPr>
          <a:lstStyle>
            <a:lvl1pPr>
              <a:defRPr sz="2500" b="0" i="0">
                <a:solidFill>
                  <a:schemeClr val="tx1"/>
                </a:solidFill>
                <a:latin typeface="Lucida Sans Unicode"/>
                <a:cs typeface="Lucida Sans Unicode"/>
              </a:defRPr>
            </a:lvl1pPr>
          </a:lstStyle>
          <a:p>
            <a:endParaRPr/>
          </a:p>
        </p:txBody>
      </p:sp>
      <p:sp>
        <p:nvSpPr>
          <p:cNvPr id="3" name="Holder 3"/>
          <p:cNvSpPr>
            <a:spLocks noGrp="1"/>
          </p:cNvSpPr>
          <p:nvPr>
            <p:ph type="body" idx="1"/>
          </p:nvPr>
        </p:nvSpPr>
        <p:spPr>
          <a:xfrm>
            <a:off x="645668" y="1439925"/>
            <a:ext cx="7757795" cy="1829435"/>
          </a:xfrm>
          <a:prstGeom prst="rect">
            <a:avLst/>
          </a:prstGeom>
        </p:spPr>
        <p:txBody>
          <a:bodyPr wrap="square" lIns="0" tIns="0" rIns="0" bIns="0">
            <a:spAutoFit/>
          </a:bodyPr>
          <a:lstStyle>
            <a:lvl1pPr>
              <a:defRPr sz="25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mailto:m@birzeit.edu" TargetMode="External"/><Relationship Id="rId5" Type="http://schemas.openxmlformats.org/officeDocument/2006/relationships/hyperlink" Target="mailto:ghanem@birzeit.edu"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hyperlink" Target="https://uncertainty.nist.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5.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slideLayout" Target="../slideLayouts/slideLayout5.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5.xml"/><Relationship Id="rId4" Type="http://schemas.openxmlformats.org/officeDocument/2006/relationships/image" Target="../media/image51.emf"/></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earchnetworking.techtarget.com/definition/neural-network"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829" y="4953000"/>
            <a:ext cx="7456170" cy="488950"/>
          </a:xfrm>
          <a:custGeom>
            <a:avLst/>
            <a:gdLst/>
            <a:ahLst/>
            <a:cxnLst/>
            <a:rect l="l" t="t" r="r" b="b"/>
            <a:pathLst>
              <a:path w="7456170" h="488950">
                <a:moveTo>
                  <a:pt x="7456170" y="0"/>
                </a:moveTo>
                <a:lnTo>
                  <a:pt x="0" y="290194"/>
                </a:lnTo>
                <a:lnTo>
                  <a:pt x="7456170" y="488441"/>
                </a:lnTo>
                <a:lnTo>
                  <a:pt x="7456170"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1715" y="5237988"/>
            <a:ext cx="9032875" cy="788670"/>
          </a:xfrm>
          <a:custGeom>
            <a:avLst/>
            <a:gdLst/>
            <a:ahLst/>
            <a:cxnLst/>
            <a:rect l="l" t="t" r="r" b="b"/>
            <a:pathLst>
              <a:path w="9032875" h="788670">
                <a:moveTo>
                  <a:pt x="9032284" y="0"/>
                </a:moveTo>
                <a:lnTo>
                  <a:pt x="0" y="0"/>
                </a:lnTo>
                <a:lnTo>
                  <a:pt x="9032284" y="788670"/>
                </a:lnTo>
                <a:lnTo>
                  <a:pt x="9032284" y="0"/>
                </a:lnTo>
                <a:close/>
              </a:path>
            </a:pathLst>
          </a:custGeom>
          <a:solidFill>
            <a:srgbClr val="000000"/>
          </a:solidFill>
        </p:spPr>
        <p:txBody>
          <a:bodyPr wrap="square" lIns="0" tIns="0" rIns="0" bIns="0" rtlCol="0"/>
          <a:lstStyle/>
          <a:p>
            <a:endParaRPr/>
          </a:p>
        </p:txBody>
      </p:sp>
      <p:sp>
        <p:nvSpPr>
          <p:cNvPr id="4" name="object 4"/>
          <p:cNvSpPr/>
          <p:nvPr/>
        </p:nvSpPr>
        <p:spPr>
          <a:xfrm>
            <a:off x="0" y="5000240"/>
            <a:ext cx="9141714" cy="185547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2145"/>
            <a:ext cx="9143999" cy="80219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630679" y="2840723"/>
            <a:ext cx="6715506" cy="64695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118866" y="3542029"/>
            <a:ext cx="2844800" cy="762635"/>
          </a:xfrm>
          <a:prstGeom prst="rect">
            <a:avLst/>
          </a:prstGeom>
        </p:spPr>
        <p:txBody>
          <a:bodyPr vert="horz" wrap="square" lIns="0" tIns="12700" rIns="0" bIns="0" rtlCol="0">
            <a:spAutoFit/>
          </a:bodyPr>
          <a:lstStyle/>
          <a:p>
            <a:pPr algn="ctr">
              <a:lnSpc>
                <a:spcPts val="2900"/>
              </a:lnSpc>
              <a:spcBef>
                <a:spcPts val="100"/>
              </a:spcBef>
            </a:pPr>
            <a:r>
              <a:rPr sz="2500" spc="-5" dirty="0">
                <a:solidFill>
                  <a:srgbClr val="464646"/>
                </a:solidFill>
                <a:latin typeface="Lucida Sans Unicode"/>
                <a:cs typeface="Lucida Sans Unicode"/>
              </a:rPr>
              <a:t>Instructor</a:t>
            </a:r>
            <a:endParaRPr sz="2500">
              <a:latin typeface="Lucida Sans Unicode"/>
              <a:cs typeface="Lucida Sans Unicode"/>
            </a:endParaRPr>
          </a:p>
          <a:p>
            <a:pPr algn="ctr">
              <a:lnSpc>
                <a:spcPts val="2900"/>
              </a:lnSpc>
            </a:pPr>
            <a:r>
              <a:rPr sz="2500" spc="-5" dirty="0">
                <a:solidFill>
                  <a:srgbClr val="464646"/>
                </a:solidFill>
                <a:latin typeface="Lucida Sans Unicode"/>
                <a:cs typeface="Lucida Sans Unicode"/>
              </a:rPr>
              <a:t>Dr. Wasel</a:t>
            </a:r>
            <a:r>
              <a:rPr sz="2500" spc="-100" dirty="0">
                <a:solidFill>
                  <a:srgbClr val="464646"/>
                </a:solidFill>
                <a:latin typeface="Lucida Sans Unicode"/>
                <a:cs typeface="Lucida Sans Unicode"/>
              </a:rPr>
              <a:t> </a:t>
            </a:r>
            <a:r>
              <a:rPr sz="2500" dirty="0">
                <a:solidFill>
                  <a:srgbClr val="464646"/>
                </a:solidFill>
                <a:latin typeface="Lucida Sans Unicode"/>
                <a:cs typeface="Lucida Sans Unicode"/>
              </a:rPr>
              <a:t>Ghanem</a:t>
            </a:r>
            <a:endParaRPr sz="2500">
              <a:latin typeface="Lucida Sans Unicode"/>
              <a:cs typeface="Lucida Sans Unicode"/>
            </a:endParaRPr>
          </a:p>
        </p:txBody>
      </p:sp>
      <p:sp>
        <p:nvSpPr>
          <p:cNvPr id="8" name="object 8"/>
          <p:cNvSpPr txBox="1"/>
          <p:nvPr/>
        </p:nvSpPr>
        <p:spPr>
          <a:xfrm>
            <a:off x="2473451" y="4253229"/>
            <a:ext cx="4135120" cy="407034"/>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464646"/>
                </a:solidFill>
                <a:latin typeface="Lucida Sans Unicode"/>
                <a:cs typeface="Lucida Sans Unicode"/>
                <a:hlinkClick r:id="rId5"/>
              </a:rPr>
              <a:t>Email:ghan</a:t>
            </a:r>
            <a:r>
              <a:rPr sz="2500" spc="-15" dirty="0">
                <a:solidFill>
                  <a:srgbClr val="464646"/>
                </a:solidFill>
                <a:latin typeface="Lucida Sans Unicode"/>
                <a:cs typeface="Lucida Sans Unicode"/>
                <a:hlinkClick r:id="rId5"/>
              </a:rPr>
              <a:t>e</a:t>
            </a:r>
            <a:r>
              <a:rPr sz="2500" dirty="0">
                <a:solidFill>
                  <a:srgbClr val="464646"/>
                </a:solidFill>
                <a:latin typeface="Lucida Sans Unicode"/>
                <a:cs typeface="Lucida Sans Unicode"/>
                <a:hlinkClick r:id="rId6"/>
              </a:rPr>
              <a:t>m@birzeit.edu</a:t>
            </a:r>
            <a:endParaRPr sz="2500">
              <a:latin typeface="Lucida Sans Unicode"/>
              <a:cs typeface="Lucida Sans Unicode"/>
            </a:endParaRPr>
          </a:p>
        </p:txBody>
      </p:sp>
      <p:sp>
        <p:nvSpPr>
          <p:cNvPr id="9" name="object 9"/>
          <p:cNvSpPr txBox="1"/>
          <p:nvPr/>
        </p:nvSpPr>
        <p:spPr>
          <a:xfrm>
            <a:off x="78739" y="6220205"/>
            <a:ext cx="550481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Lucida Sans Unicode"/>
                <a:cs typeface="Lucida Sans Unicode"/>
              </a:rPr>
              <a:t>The content of </a:t>
            </a:r>
            <a:r>
              <a:rPr sz="1400" spc="-10" dirty="0">
                <a:latin typeface="Lucida Sans Unicode"/>
                <a:cs typeface="Lucida Sans Unicode"/>
              </a:rPr>
              <a:t>these </a:t>
            </a:r>
            <a:r>
              <a:rPr sz="1400" spc="-5" dirty="0">
                <a:latin typeface="Lucida Sans Unicode"/>
                <a:cs typeface="Lucida Sans Unicode"/>
              </a:rPr>
              <a:t>slides is a </a:t>
            </a:r>
            <a:r>
              <a:rPr sz="1400" spc="-10" dirty="0">
                <a:latin typeface="Lucida Sans Unicode"/>
                <a:cs typeface="Lucida Sans Unicode"/>
              </a:rPr>
              <a:t>collection </a:t>
            </a:r>
            <a:r>
              <a:rPr sz="1400" spc="-5" dirty="0">
                <a:latin typeface="Lucida Sans Unicode"/>
                <a:cs typeface="Lucida Sans Unicode"/>
              </a:rPr>
              <a:t>of </a:t>
            </a:r>
            <a:r>
              <a:rPr sz="1400" spc="-10" dirty="0">
                <a:latin typeface="Lucida Sans Unicode"/>
                <a:cs typeface="Lucida Sans Unicode"/>
              </a:rPr>
              <a:t>different</a:t>
            </a:r>
            <a:r>
              <a:rPr sz="1400" spc="50" dirty="0">
                <a:latin typeface="Lucida Sans Unicode"/>
                <a:cs typeface="Lucida Sans Unicode"/>
              </a:rPr>
              <a:t> </a:t>
            </a:r>
            <a:r>
              <a:rPr sz="1400" spc="-10" dirty="0">
                <a:latin typeface="Lucida Sans Unicode"/>
                <a:cs typeface="Lucida Sans Unicode"/>
              </a:rPr>
              <a:t>resources</a:t>
            </a:r>
            <a:endParaRPr sz="1400">
              <a:latin typeface="Lucida Sans Unicode"/>
              <a:cs typeface="Lucida Sans Uni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5309" y="595109"/>
            <a:ext cx="2715005" cy="4252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14017"/>
            <a:ext cx="7726680" cy="1875155"/>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5" dirty="0">
                <a:latin typeface="Lucida Sans Unicode"/>
                <a:cs typeface="Lucida Sans Unicode"/>
              </a:rPr>
              <a:t>Transducers, sensors and</a:t>
            </a:r>
            <a:r>
              <a:rPr sz="2700" spc="-45" dirty="0">
                <a:latin typeface="Lucida Sans Unicode"/>
                <a:cs typeface="Lucida Sans Unicode"/>
              </a:rPr>
              <a:t> </a:t>
            </a:r>
            <a:r>
              <a:rPr sz="2700" spc="-10" dirty="0">
                <a:latin typeface="Lucida Sans Unicode"/>
                <a:cs typeface="Lucida Sans Unicode"/>
              </a:rPr>
              <a:t>measurements</a:t>
            </a:r>
            <a:endParaRPr sz="2700">
              <a:latin typeface="Lucida Sans Unicode"/>
              <a:cs typeface="Lucida Sans Unicode"/>
            </a:endParaRPr>
          </a:p>
          <a:p>
            <a:pPr marL="12700">
              <a:lnSpc>
                <a:spcPct val="100000"/>
              </a:lnSpc>
              <a:spcBef>
                <a:spcPts val="4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5" dirty="0">
                <a:latin typeface="Lucida Sans Unicode"/>
                <a:cs typeface="Lucida Sans Unicode"/>
              </a:rPr>
              <a:t>Calibration, </a:t>
            </a:r>
            <a:r>
              <a:rPr sz="2700" spc="-10" dirty="0">
                <a:latin typeface="Lucida Sans Unicode"/>
                <a:cs typeface="Lucida Sans Unicode"/>
              </a:rPr>
              <a:t>interfering </a:t>
            </a:r>
            <a:r>
              <a:rPr sz="2700" spc="-5" dirty="0">
                <a:latin typeface="Lucida Sans Unicode"/>
                <a:cs typeface="Lucida Sans Unicode"/>
              </a:rPr>
              <a:t>and </a:t>
            </a:r>
            <a:r>
              <a:rPr sz="2700" spc="-10" dirty="0">
                <a:latin typeface="Lucida Sans Unicode"/>
                <a:cs typeface="Lucida Sans Unicode"/>
              </a:rPr>
              <a:t>modifying </a:t>
            </a:r>
            <a:r>
              <a:rPr sz="2700" spc="-5" dirty="0">
                <a:latin typeface="Lucida Sans Unicode"/>
                <a:cs typeface="Lucida Sans Unicode"/>
              </a:rPr>
              <a:t>inputs</a:t>
            </a:r>
            <a:endParaRPr sz="2700">
              <a:latin typeface="Lucida Sans Unicode"/>
              <a:cs typeface="Lucida Sans Unicode"/>
            </a:endParaRPr>
          </a:p>
          <a:p>
            <a:pPr marL="12700">
              <a:lnSpc>
                <a:spcPct val="100000"/>
              </a:lnSpc>
              <a:spcBef>
                <a:spcPts val="400"/>
              </a:spcBef>
              <a:tabLst>
                <a:tab pos="37655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dirty="0">
                <a:latin typeface="Lucida Sans Unicode"/>
                <a:cs typeface="Lucida Sans Unicode"/>
              </a:rPr>
              <a:t>Static </a:t>
            </a:r>
            <a:r>
              <a:rPr sz="2700" spc="-10" dirty="0">
                <a:latin typeface="Lucida Sans Unicode"/>
                <a:cs typeface="Lucida Sans Unicode"/>
              </a:rPr>
              <a:t>sensor</a:t>
            </a:r>
            <a:r>
              <a:rPr sz="2700" spc="-95" dirty="0">
                <a:latin typeface="Lucida Sans Unicode"/>
                <a:cs typeface="Lucida Sans Unicode"/>
              </a:rPr>
              <a:t> </a:t>
            </a:r>
            <a:r>
              <a:rPr sz="2700" spc="-5" dirty="0">
                <a:latin typeface="Lucida Sans Unicode"/>
                <a:cs typeface="Lucida Sans Unicode"/>
              </a:rPr>
              <a:t>characteristics</a:t>
            </a:r>
            <a:endParaRPr sz="2700">
              <a:latin typeface="Lucida Sans Unicode"/>
              <a:cs typeface="Lucida Sans Unicode"/>
            </a:endParaRPr>
          </a:p>
          <a:p>
            <a:pPr marL="12700">
              <a:lnSpc>
                <a:spcPct val="100000"/>
              </a:lnSpc>
              <a:spcBef>
                <a:spcPts val="390"/>
              </a:spcBef>
              <a:tabLst>
                <a:tab pos="37655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5" dirty="0">
                <a:latin typeface="Lucida Sans Unicode"/>
                <a:cs typeface="Lucida Sans Unicode"/>
              </a:rPr>
              <a:t>Dynamic </a:t>
            </a:r>
            <a:r>
              <a:rPr sz="2700" dirty="0">
                <a:latin typeface="Lucida Sans Unicode"/>
                <a:cs typeface="Lucida Sans Unicode"/>
              </a:rPr>
              <a:t>sensor</a:t>
            </a:r>
            <a:r>
              <a:rPr sz="2700" spc="-110" dirty="0">
                <a:latin typeface="Lucida Sans Unicode"/>
                <a:cs typeface="Lucida Sans Unicode"/>
              </a:rPr>
              <a:t> </a:t>
            </a:r>
            <a:r>
              <a:rPr sz="2700" spc="-5" dirty="0">
                <a:latin typeface="Lucida Sans Unicode"/>
                <a:cs typeface="Lucida Sans Unicode"/>
              </a:rPr>
              <a:t>characteristics</a:t>
            </a:r>
            <a:endParaRPr sz="2700">
              <a:latin typeface="Lucida Sans Unicode"/>
              <a:cs typeface="Lucida Sans Unicode"/>
            </a:endParaRPr>
          </a:p>
        </p:txBody>
      </p:sp>
      <p:sp>
        <p:nvSpPr>
          <p:cNvPr id="3" name="object 3"/>
          <p:cNvSpPr/>
          <p:nvPr/>
        </p:nvSpPr>
        <p:spPr>
          <a:xfrm>
            <a:off x="552450" y="569950"/>
            <a:ext cx="5480304" cy="45341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28496"/>
            <a:ext cx="1734185" cy="34544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10" dirty="0"/>
              <a:t>Transducer</a:t>
            </a:r>
            <a:endParaRPr sz="2100">
              <a:latin typeface="Times New Roman"/>
              <a:cs typeface="Times New Roman"/>
            </a:endParaRPr>
          </a:p>
        </p:txBody>
      </p:sp>
      <p:sp>
        <p:nvSpPr>
          <p:cNvPr id="3" name="object 3"/>
          <p:cNvSpPr txBox="1"/>
          <p:nvPr/>
        </p:nvSpPr>
        <p:spPr>
          <a:xfrm>
            <a:off x="645668" y="1734820"/>
            <a:ext cx="7813675" cy="3045460"/>
          </a:xfrm>
          <a:prstGeom prst="rect">
            <a:avLst/>
          </a:prstGeom>
        </p:spPr>
        <p:txBody>
          <a:bodyPr vert="horz" wrap="square" lIns="0" tIns="67310" rIns="0" bIns="0" rtlCol="0">
            <a:spAutoFit/>
          </a:bodyPr>
          <a:lstStyle/>
          <a:p>
            <a:pPr marL="524510" marR="662940" indent="-228600">
              <a:lnSpc>
                <a:spcPct val="80000"/>
              </a:lnSpc>
              <a:spcBef>
                <a:spcPts val="530"/>
              </a:spcBef>
              <a:buClr>
                <a:srgbClr val="2CA1BE"/>
              </a:buClr>
              <a:buFont typeface="Verdana"/>
              <a:buChar char="◦"/>
              <a:tabLst>
                <a:tab pos="597535" algn="l"/>
                <a:tab pos="598170" algn="l"/>
              </a:tabLst>
            </a:pPr>
            <a:r>
              <a:rPr sz="1800" dirty="0">
                <a:latin typeface="Lucida Sans Unicode"/>
                <a:cs typeface="Lucida Sans Unicode"/>
              </a:rPr>
              <a:t>A </a:t>
            </a:r>
            <a:r>
              <a:rPr sz="1800" spc="-5" dirty="0">
                <a:latin typeface="Lucida Sans Unicode"/>
                <a:cs typeface="Lucida Sans Unicode"/>
              </a:rPr>
              <a:t>device that converts </a:t>
            </a:r>
            <a:r>
              <a:rPr sz="1800" dirty="0">
                <a:latin typeface="Lucida Sans Unicode"/>
                <a:cs typeface="Lucida Sans Unicode"/>
              </a:rPr>
              <a:t>a signal from </a:t>
            </a:r>
            <a:r>
              <a:rPr sz="1800" spc="-5" dirty="0">
                <a:latin typeface="Lucida Sans Unicode"/>
                <a:cs typeface="Lucida Sans Unicode"/>
              </a:rPr>
              <a:t>one physical </a:t>
            </a:r>
            <a:r>
              <a:rPr sz="1800" dirty="0">
                <a:latin typeface="Lucida Sans Unicode"/>
                <a:cs typeface="Lucida Sans Unicode"/>
              </a:rPr>
              <a:t>form </a:t>
            </a:r>
            <a:r>
              <a:rPr sz="1800" spc="-5" dirty="0">
                <a:latin typeface="Lucida Sans Unicode"/>
                <a:cs typeface="Lucida Sans Unicode"/>
              </a:rPr>
              <a:t>to </a:t>
            </a:r>
            <a:r>
              <a:rPr sz="1800" dirty="0">
                <a:latin typeface="Lucida Sans Unicode"/>
                <a:cs typeface="Lucida Sans Unicode"/>
              </a:rPr>
              <a:t>a  </a:t>
            </a:r>
            <a:r>
              <a:rPr sz="1800" spc="-5" dirty="0">
                <a:latin typeface="Lucida Sans Unicode"/>
                <a:cs typeface="Lucida Sans Unicode"/>
              </a:rPr>
              <a:t>corresponding </a:t>
            </a:r>
            <a:r>
              <a:rPr sz="1800" dirty="0">
                <a:latin typeface="Lucida Sans Unicode"/>
                <a:cs typeface="Lucida Sans Unicode"/>
              </a:rPr>
              <a:t>signal having a </a:t>
            </a:r>
            <a:r>
              <a:rPr sz="1800" spc="-5" dirty="0">
                <a:latin typeface="Lucida Sans Unicode"/>
                <a:cs typeface="Lucida Sans Unicode"/>
              </a:rPr>
              <a:t>different physical</a:t>
            </a:r>
            <a:r>
              <a:rPr sz="1800" spc="-40" dirty="0">
                <a:latin typeface="Lucida Sans Unicode"/>
                <a:cs typeface="Lucida Sans Unicode"/>
              </a:rPr>
              <a:t> </a:t>
            </a:r>
            <a:r>
              <a:rPr sz="1800" dirty="0">
                <a:latin typeface="Lucida Sans Unicode"/>
                <a:cs typeface="Lucida Sans Unicode"/>
              </a:rPr>
              <a:t>form</a:t>
            </a:r>
            <a:endParaRPr sz="1800">
              <a:latin typeface="Lucida Sans Unicode"/>
              <a:cs typeface="Lucida Sans Unicode"/>
            </a:endParaRPr>
          </a:p>
          <a:p>
            <a:pPr marL="762000" marR="856615" lvl="1" indent="-228600">
              <a:lnSpc>
                <a:spcPts val="1540"/>
              </a:lnSpc>
              <a:spcBef>
                <a:spcPts val="395"/>
              </a:spcBef>
              <a:buClr>
                <a:srgbClr val="DA1F28"/>
              </a:buClr>
              <a:buFont typeface="Wingdings 2"/>
              <a:buChar char=""/>
              <a:tabLst>
                <a:tab pos="762000" algn="l"/>
                <a:tab pos="762635" algn="l"/>
              </a:tabLst>
            </a:pPr>
            <a:r>
              <a:rPr sz="1600" spc="-5" dirty="0">
                <a:latin typeface="Lucida Sans Unicode"/>
                <a:cs typeface="Lucida Sans Unicode"/>
              </a:rPr>
              <a:t>Physical </a:t>
            </a:r>
            <a:r>
              <a:rPr sz="1600" dirty="0">
                <a:latin typeface="Lucida Sans Unicode"/>
                <a:cs typeface="Lucida Sans Unicode"/>
              </a:rPr>
              <a:t>form: </a:t>
            </a:r>
            <a:r>
              <a:rPr sz="1600" spc="-5" dirty="0">
                <a:latin typeface="Lucida Sans Unicode"/>
                <a:cs typeface="Lucida Sans Unicode"/>
              </a:rPr>
              <a:t>mechanical, thermal, magnetic, electric, optical,  chemical…</a:t>
            </a:r>
            <a:endParaRPr sz="1600">
              <a:latin typeface="Lucida Sans Unicode"/>
              <a:cs typeface="Lucida Sans Unicode"/>
            </a:endParaRPr>
          </a:p>
          <a:p>
            <a:pPr marL="524510" indent="-228600">
              <a:lnSpc>
                <a:spcPts val="1960"/>
              </a:lnSpc>
              <a:buClr>
                <a:srgbClr val="2CA1BE"/>
              </a:buClr>
              <a:buFont typeface="Verdana"/>
              <a:buChar char="◦"/>
              <a:tabLst>
                <a:tab pos="597535" algn="l"/>
                <a:tab pos="598170" algn="l"/>
              </a:tabLst>
            </a:pPr>
            <a:r>
              <a:rPr sz="1800" spc="-5" dirty="0">
                <a:latin typeface="Lucida Sans Unicode"/>
                <a:cs typeface="Lucida Sans Unicode"/>
              </a:rPr>
              <a:t>Transducers are ENERGY CONVERTERS or</a:t>
            </a:r>
            <a:r>
              <a:rPr sz="1800" spc="10" dirty="0">
                <a:latin typeface="Lucida Sans Unicode"/>
                <a:cs typeface="Lucida Sans Unicode"/>
              </a:rPr>
              <a:t> </a:t>
            </a:r>
            <a:r>
              <a:rPr sz="1800" spc="-5" dirty="0">
                <a:latin typeface="Lucida Sans Unicode"/>
                <a:cs typeface="Lucida Sans Unicode"/>
              </a:rPr>
              <a:t>MODIFIERS</a:t>
            </a:r>
            <a:endParaRPr sz="1800">
              <a:latin typeface="Lucida Sans Unicode"/>
              <a:cs typeface="Lucida Sans Unicode"/>
            </a:endParaRPr>
          </a:p>
          <a:p>
            <a:pPr marL="12700">
              <a:lnSpc>
                <a:spcPts val="2400"/>
              </a:lnSpc>
              <a:tabLst>
                <a:tab pos="35242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dirty="0">
                <a:latin typeface="Lucida Sans Unicode"/>
                <a:cs typeface="Lucida Sans Unicode"/>
              </a:rPr>
              <a:t>Sensor</a:t>
            </a:r>
            <a:endParaRPr sz="2100">
              <a:latin typeface="Lucida Sans Unicode"/>
              <a:cs typeface="Lucida Sans Unicode"/>
            </a:endParaRPr>
          </a:p>
          <a:p>
            <a:pPr marL="524510" indent="-228600">
              <a:lnSpc>
                <a:spcPts val="2105"/>
              </a:lnSpc>
              <a:buClr>
                <a:srgbClr val="2CA1BE"/>
              </a:buClr>
              <a:buFont typeface="Verdana"/>
              <a:buChar char="◦"/>
              <a:tabLst>
                <a:tab pos="597535" algn="l"/>
                <a:tab pos="598170" algn="l"/>
              </a:tabLst>
            </a:pPr>
            <a:r>
              <a:rPr sz="1800" dirty="0">
                <a:latin typeface="Lucida Sans Unicode"/>
                <a:cs typeface="Lucida Sans Unicode"/>
              </a:rPr>
              <a:t>A </a:t>
            </a:r>
            <a:r>
              <a:rPr sz="1800" spc="-5" dirty="0">
                <a:latin typeface="Lucida Sans Unicode"/>
                <a:cs typeface="Lucida Sans Unicode"/>
              </a:rPr>
              <a:t>device that receives and responds to </a:t>
            </a:r>
            <a:r>
              <a:rPr sz="1800" dirty="0">
                <a:latin typeface="Lucida Sans Unicode"/>
                <a:cs typeface="Lucida Sans Unicode"/>
              </a:rPr>
              <a:t>a signal </a:t>
            </a:r>
            <a:r>
              <a:rPr sz="1800" spc="-5" dirty="0">
                <a:latin typeface="Lucida Sans Unicode"/>
                <a:cs typeface="Lucida Sans Unicode"/>
              </a:rPr>
              <a:t>or</a:t>
            </a:r>
            <a:r>
              <a:rPr sz="1800" spc="-25" dirty="0">
                <a:latin typeface="Lucida Sans Unicode"/>
                <a:cs typeface="Lucida Sans Unicode"/>
              </a:rPr>
              <a:t> </a:t>
            </a:r>
            <a:r>
              <a:rPr sz="1800" dirty="0">
                <a:latin typeface="Lucida Sans Unicode"/>
                <a:cs typeface="Lucida Sans Unicode"/>
              </a:rPr>
              <a:t>stimulus</a:t>
            </a:r>
            <a:endParaRPr sz="1800">
              <a:latin typeface="Lucida Sans Unicode"/>
              <a:cs typeface="Lucida Sans Unicode"/>
            </a:endParaRPr>
          </a:p>
          <a:p>
            <a:pPr marL="762000" marR="5080" lvl="1" indent="-228600">
              <a:lnSpc>
                <a:spcPts val="1540"/>
              </a:lnSpc>
              <a:spcBef>
                <a:spcPts val="400"/>
              </a:spcBef>
              <a:buClr>
                <a:srgbClr val="DA1F28"/>
              </a:buClr>
              <a:buFont typeface="Wingdings 2"/>
              <a:buChar char=""/>
              <a:tabLst>
                <a:tab pos="762000" algn="l"/>
                <a:tab pos="762635" algn="l"/>
              </a:tabLst>
            </a:pPr>
            <a:r>
              <a:rPr sz="1600" spc="-5" dirty="0">
                <a:latin typeface="Lucida Sans Unicode"/>
                <a:cs typeface="Lucida Sans Unicode"/>
              </a:rPr>
              <a:t>This is </a:t>
            </a:r>
            <a:r>
              <a:rPr sz="1600" dirty="0">
                <a:latin typeface="Lucida Sans Unicode"/>
                <a:cs typeface="Lucida Sans Unicode"/>
              </a:rPr>
              <a:t>a </a:t>
            </a:r>
            <a:r>
              <a:rPr sz="1600" spc="-5" dirty="0">
                <a:latin typeface="Lucida Sans Unicode"/>
                <a:cs typeface="Lucida Sans Unicode"/>
              </a:rPr>
              <a:t>broader concept that includes the extension of our perception  capabilities to acquire information about physical</a:t>
            </a:r>
            <a:r>
              <a:rPr sz="1600" spc="80" dirty="0">
                <a:latin typeface="Lucida Sans Unicode"/>
                <a:cs typeface="Lucida Sans Unicode"/>
              </a:rPr>
              <a:t> </a:t>
            </a:r>
            <a:r>
              <a:rPr sz="1600" spc="-5" dirty="0">
                <a:latin typeface="Lucida Sans Unicode"/>
                <a:cs typeface="Lucida Sans Unicode"/>
              </a:rPr>
              <a:t>quantities</a:t>
            </a:r>
            <a:endParaRPr sz="1600">
              <a:latin typeface="Lucida Sans Unicode"/>
              <a:cs typeface="Lucida Sans Unicode"/>
            </a:endParaRPr>
          </a:p>
          <a:p>
            <a:pPr marL="12700">
              <a:lnSpc>
                <a:spcPts val="2335"/>
              </a:lnSpc>
              <a:tabLst>
                <a:tab pos="268605" algn="l"/>
              </a:tabLst>
            </a:pPr>
            <a:r>
              <a:rPr sz="1400" spc="10" dirty="0">
                <a:solidFill>
                  <a:srgbClr val="2CA1BE"/>
                </a:solidFill>
                <a:latin typeface="Wingdings 3"/>
                <a:cs typeface="Wingdings 3"/>
              </a:rPr>
              <a:t></a:t>
            </a:r>
            <a:r>
              <a:rPr sz="1400" spc="10" dirty="0">
                <a:solidFill>
                  <a:srgbClr val="2CA1BE"/>
                </a:solidFill>
                <a:latin typeface="Times New Roman"/>
                <a:cs typeface="Times New Roman"/>
              </a:rPr>
              <a:t>	</a:t>
            </a:r>
            <a:r>
              <a:rPr sz="2100" spc="-5" dirty="0">
                <a:latin typeface="Lucida Sans Unicode"/>
                <a:cs typeface="Lucida Sans Unicode"/>
              </a:rPr>
              <a:t>Transducers: sensors and</a:t>
            </a:r>
            <a:r>
              <a:rPr sz="2100" spc="-25" dirty="0">
                <a:latin typeface="Lucida Sans Unicode"/>
                <a:cs typeface="Lucida Sans Unicode"/>
              </a:rPr>
              <a:t> </a:t>
            </a:r>
            <a:r>
              <a:rPr sz="2100" spc="-5" dirty="0">
                <a:latin typeface="Lucida Sans Unicode"/>
                <a:cs typeface="Lucida Sans Unicode"/>
              </a:rPr>
              <a:t>actuators</a:t>
            </a:r>
            <a:endParaRPr sz="2100">
              <a:latin typeface="Lucida Sans Unicode"/>
              <a:cs typeface="Lucida Sans Unicode"/>
            </a:endParaRPr>
          </a:p>
          <a:p>
            <a:pPr marL="524510" indent="-228600">
              <a:lnSpc>
                <a:spcPts val="2045"/>
              </a:lnSpc>
              <a:buClr>
                <a:srgbClr val="2CA1BE"/>
              </a:buClr>
              <a:buFont typeface="Verdana"/>
              <a:buChar char="◦"/>
              <a:tabLst>
                <a:tab pos="597535" algn="l"/>
                <a:tab pos="598170" algn="l"/>
              </a:tabLst>
            </a:pPr>
            <a:r>
              <a:rPr sz="1800" dirty="0">
                <a:latin typeface="Lucida Sans Unicode"/>
                <a:cs typeface="Lucida Sans Unicode"/>
              </a:rPr>
              <a:t>Sensor: </a:t>
            </a:r>
            <a:r>
              <a:rPr sz="1800" spc="-5" dirty="0">
                <a:latin typeface="Lucida Sans Unicode"/>
                <a:cs typeface="Lucida Sans Unicode"/>
              </a:rPr>
              <a:t>an </a:t>
            </a:r>
            <a:r>
              <a:rPr sz="1800" dirty="0">
                <a:latin typeface="Lucida Sans Unicode"/>
                <a:cs typeface="Lucida Sans Unicode"/>
              </a:rPr>
              <a:t>input </a:t>
            </a:r>
            <a:r>
              <a:rPr sz="1800" spc="-5" dirty="0">
                <a:latin typeface="Lucida Sans Unicode"/>
                <a:cs typeface="Lucida Sans Unicode"/>
              </a:rPr>
              <a:t>transducer (i.e., </a:t>
            </a:r>
            <a:r>
              <a:rPr sz="1800" dirty="0">
                <a:latin typeface="Lucida Sans Unicode"/>
                <a:cs typeface="Lucida Sans Unicode"/>
              </a:rPr>
              <a:t>a</a:t>
            </a:r>
            <a:r>
              <a:rPr sz="1800" spc="-40" dirty="0">
                <a:latin typeface="Lucida Sans Unicode"/>
                <a:cs typeface="Lucida Sans Unicode"/>
              </a:rPr>
              <a:t> </a:t>
            </a:r>
            <a:r>
              <a:rPr sz="1800" dirty="0">
                <a:latin typeface="Lucida Sans Unicode"/>
                <a:cs typeface="Lucida Sans Unicode"/>
              </a:rPr>
              <a:t>microphone)</a:t>
            </a:r>
            <a:endParaRPr sz="1800">
              <a:latin typeface="Lucida Sans Unicode"/>
              <a:cs typeface="Lucida Sans Unicode"/>
            </a:endParaRPr>
          </a:p>
          <a:p>
            <a:pPr marL="524510" indent="-228600">
              <a:lnSpc>
                <a:spcPts val="2095"/>
              </a:lnSpc>
              <a:buClr>
                <a:srgbClr val="2CA1BE"/>
              </a:buClr>
              <a:buFont typeface="Verdana"/>
              <a:buChar char="◦"/>
              <a:tabLst>
                <a:tab pos="524510" algn="l"/>
                <a:tab pos="525145" algn="l"/>
              </a:tabLst>
            </a:pPr>
            <a:r>
              <a:rPr sz="1800" dirty="0">
                <a:latin typeface="Lucida Sans Unicode"/>
                <a:cs typeface="Lucida Sans Unicode"/>
              </a:rPr>
              <a:t>Actuator: </a:t>
            </a:r>
            <a:r>
              <a:rPr sz="1800" spc="-5" dirty="0">
                <a:latin typeface="Lucida Sans Unicode"/>
                <a:cs typeface="Lucida Sans Unicode"/>
              </a:rPr>
              <a:t>an output transducer (i.e., </a:t>
            </a:r>
            <a:r>
              <a:rPr sz="1800" dirty="0">
                <a:latin typeface="Lucida Sans Unicode"/>
                <a:cs typeface="Lucida Sans Unicode"/>
              </a:rPr>
              <a:t>a</a:t>
            </a:r>
            <a:r>
              <a:rPr sz="1800" spc="-30" dirty="0">
                <a:latin typeface="Lucida Sans Unicode"/>
                <a:cs typeface="Lucida Sans Unicode"/>
              </a:rPr>
              <a:t> </a:t>
            </a:r>
            <a:r>
              <a:rPr sz="1800" spc="-5" dirty="0">
                <a:latin typeface="Lucida Sans Unicode"/>
                <a:cs typeface="Lucida Sans Unicode"/>
              </a:rPr>
              <a:t>loudspeaker)</a:t>
            </a:r>
            <a:endParaRPr sz="1800">
              <a:latin typeface="Lucida Sans Unicode"/>
              <a:cs typeface="Lucida Sans Unicode"/>
            </a:endParaRPr>
          </a:p>
        </p:txBody>
      </p:sp>
      <p:sp>
        <p:nvSpPr>
          <p:cNvPr id="4" name="object 4"/>
          <p:cNvSpPr/>
          <p:nvPr/>
        </p:nvSpPr>
        <p:spPr>
          <a:xfrm>
            <a:off x="532637" y="314693"/>
            <a:ext cx="5847588" cy="97156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86000" y="4911090"/>
            <a:ext cx="5791200" cy="10134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28496"/>
            <a:ext cx="3802379" cy="34544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dirty="0"/>
              <a:t>A simple </a:t>
            </a:r>
            <a:r>
              <a:rPr sz="2100" spc="-5" dirty="0"/>
              <a:t>instrument</a:t>
            </a:r>
            <a:r>
              <a:rPr sz="2100" spc="-55" dirty="0"/>
              <a:t> </a:t>
            </a:r>
            <a:r>
              <a:rPr sz="2100" dirty="0"/>
              <a:t>model</a:t>
            </a:r>
            <a:endParaRPr sz="2100">
              <a:latin typeface="Times New Roman"/>
              <a:cs typeface="Times New Roman"/>
            </a:endParaRPr>
          </a:p>
        </p:txBody>
      </p:sp>
      <p:sp>
        <p:nvSpPr>
          <p:cNvPr id="3" name="object 3"/>
          <p:cNvSpPr txBox="1"/>
          <p:nvPr/>
        </p:nvSpPr>
        <p:spPr>
          <a:xfrm>
            <a:off x="645668" y="1734820"/>
            <a:ext cx="7936230" cy="3128010"/>
          </a:xfrm>
          <a:prstGeom prst="rect">
            <a:avLst/>
          </a:prstGeom>
        </p:spPr>
        <p:txBody>
          <a:bodyPr vert="horz" wrap="square" lIns="0" tIns="12700" rIns="0" bIns="0" rtlCol="0">
            <a:spAutoFit/>
          </a:bodyPr>
          <a:lstStyle/>
          <a:p>
            <a:pPr marL="524510" indent="-228600">
              <a:lnSpc>
                <a:spcPct val="100000"/>
              </a:lnSpc>
              <a:spcBef>
                <a:spcPts val="100"/>
              </a:spcBef>
              <a:buClr>
                <a:srgbClr val="2CA1BE"/>
              </a:buClr>
              <a:buFont typeface="Verdana"/>
              <a:buChar char="◦"/>
              <a:tabLst>
                <a:tab pos="524510" algn="l"/>
                <a:tab pos="525145" algn="l"/>
              </a:tabLst>
            </a:pPr>
            <a:r>
              <a:rPr sz="1800" dirty="0">
                <a:latin typeface="Lucida Sans Unicode"/>
                <a:cs typeface="Lucida Sans Unicode"/>
              </a:rPr>
              <a:t>A </a:t>
            </a:r>
            <a:r>
              <a:rPr sz="1800" spc="-5" dirty="0">
                <a:latin typeface="Lucida Sans Unicode"/>
                <a:cs typeface="Lucida Sans Unicode"/>
              </a:rPr>
              <a:t>observable variable </a:t>
            </a:r>
            <a:r>
              <a:rPr sz="1800" dirty="0">
                <a:latin typeface="Lucida Sans Unicode"/>
                <a:cs typeface="Lucida Sans Unicode"/>
              </a:rPr>
              <a:t>X </a:t>
            </a:r>
            <a:r>
              <a:rPr sz="1800" spc="-5" dirty="0">
                <a:latin typeface="Lucida Sans Unicode"/>
                <a:cs typeface="Lucida Sans Unicode"/>
              </a:rPr>
              <a:t>is obtained </a:t>
            </a:r>
            <a:r>
              <a:rPr sz="1800" dirty="0">
                <a:latin typeface="Lucida Sans Unicode"/>
                <a:cs typeface="Lucida Sans Unicode"/>
              </a:rPr>
              <a:t>from </a:t>
            </a:r>
            <a:r>
              <a:rPr sz="1800" spc="-5" dirty="0">
                <a:latin typeface="Lucida Sans Unicode"/>
                <a:cs typeface="Lucida Sans Unicode"/>
              </a:rPr>
              <a:t>the</a:t>
            </a:r>
            <a:r>
              <a:rPr sz="1800" spc="25" dirty="0">
                <a:latin typeface="Lucida Sans Unicode"/>
                <a:cs typeface="Lucida Sans Unicode"/>
              </a:rPr>
              <a:t> </a:t>
            </a:r>
            <a:r>
              <a:rPr sz="1800" dirty="0">
                <a:latin typeface="Lucida Sans Unicode"/>
                <a:cs typeface="Lucida Sans Unicode"/>
              </a:rPr>
              <a:t>measurand</a:t>
            </a:r>
            <a:endParaRPr sz="1800">
              <a:latin typeface="Lucida Sans Unicode"/>
              <a:cs typeface="Lucida Sans Unicode"/>
            </a:endParaRPr>
          </a:p>
          <a:p>
            <a:pPr marL="762000" marR="534035" lvl="1" indent="-228600">
              <a:lnSpc>
                <a:spcPts val="1540"/>
              </a:lnSpc>
              <a:spcBef>
                <a:spcPts val="400"/>
              </a:spcBef>
              <a:buClr>
                <a:srgbClr val="DA1F28"/>
              </a:buClr>
              <a:buFont typeface="Wingdings 2"/>
              <a:buChar char=""/>
              <a:tabLst>
                <a:tab pos="762000" algn="l"/>
                <a:tab pos="762635" algn="l"/>
              </a:tabLst>
            </a:pPr>
            <a:r>
              <a:rPr sz="1600" dirty="0">
                <a:latin typeface="Lucida Sans Unicode"/>
                <a:cs typeface="Lucida Sans Unicode"/>
              </a:rPr>
              <a:t>X </a:t>
            </a:r>
            <a:r>
              <a:rPr sz="1600" spc="-5" dirty="0">
                <a:latin typeface="Lucida Sans Unicode"/>
                <a:cs typeface="Lucida Sans Unicode"/>
              </a:rPr>
              <a:t>is related to the </a:t>
            </a:r>
            <a:r>
              <a:rPr sz="1600" dirty="0">
                <a:latin typeface="Lucida Sans Unicode"/>
                <a:cs typeface="Lucida Sans Unicode"/>
              </a:rPr>
              <a:t>measurand </a:t>
            </a:r>
            <a:r>
              <a:rPr sz="1600" spc="-5" dirty="0">
                <a:latin typeface="Lucida Sans Unicode"/>
                <a:cs typeface="Lucida Sans Unicode"/>
              </a:rPr>
              <a:t>in </a:t>
            </a:r>
            <a:r>
              <a:rPr sz="1600" dirty="0">
                <a:latin typeface="Lucida Sans Unicode"/>
                <a:cs typeface="Lucida Sans Unicode"/>
              </a:rPr>
              <a:t>some </a:t>
            </a:r>
            <a:r>
              <a:rPr sz="1600" spc="-5" dirty="0">
                <a:latin typeface="Lucida Sans Unicode"/>
                <a:cs typeface="Lucida Sans Unicode"/>
              </a:rPr>
              <a:t>KNOWN </a:t>
            </a:r>
            <a:r>
              <a:rPr sz="1600" dirty="0">
                <a:latin typeface="Lucida Sans Unicode"/>
                <a:cs typeface="Lucida Sans Unicode"/>
              </a:rPr>
              <a:t>way </a:t>
            </a:r>
            <a:r>
              <a:rPr sz="1600" spc="-5" dirty="0">
                <a:latin typeface="Lucida Sans Unicode"/>
                <a:cs typeface="Lucida Sans Unicode"/>
              </a:rPr>
              <a:t>(i.e., </a:t>
            </a:r>
            <a:r>
              <a:rPr sz="1600" dirty="0">
                <a:latin typeface="Lucida Sans Unicode"/>
                <a:cs typeface="Lucida Sans Unicode"/>
              </a:rPr>
              <a:t>measuring  mass)</a:t>
            </a:r>
            <a:endParaRPr sz="1600">
              <a:latin typeface="Lucida Sans Unicode"/>
              <a:cs typeface="Lucida Sans Unicode"/>
            </a:endParaRPr>
          </a:p>
          <a:p>
            <a:pPr marL="268605" marR="1155700" indent="-256540">
              <a:lnSpc>
                <a:spcPts val="2020"/>
              </a:lnSpc>
              <a:spcBef>
                <a:spcPts val="350"/>
              </a:spcBef>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latin typeface="Lucida Sans Unicode"/>
                <a:cs typeface="Lucida Sans Unicode"/>
              </a:rPr>
              <a:t>The sensor </a:t>
            </a:r>
            <a:r>
              <a:rPr sz="2100" dirty="0">
                <a:latin typeface="Lucida Sans Unicode"/>
                <a:cs typeface="Lucida Sans Unicode"/>
              </a:rPr>
              <a:t>generates a </a:t>
            </a:r>
            <a:r>
              <a:rPr sz="2100" spc="-5" dirty="0">
                <a:latin typeface="Lucida Sans Unicode"/>
                <a:cs typeface="Lucida Sans Unicode"/>
              </a:rPr>
              <a:t>signal variable that</a:t>
            </a:r>
            <a:r>
              <a:rPr sz="2100" spc="55" dirty="0">
                <a:latin typeface="Lucida Sans Unicode"/>
                <a:cs typeface="Lucida Sans Unicode"/>
              </a:rPr>
              <a:t> </a:t>
            </a:r>
            <a:r>
              <a:rPr sz="2100" spc="-5" dirty="0">
                <a:latin typeface="Lucida Sans Unicode"/>
                <a:cs typeface="Lucida Sans Unicode"/>
              </a:rPr>
              <a:t>can</a:t>
            </a:r>
            <a:r>
              <a:rPr sz="2100" spc="-10" dirty="0">
                <a:latin typeface="Lucida Sans Unicode"/>
                <a:cs typeface="Lucida Sans Unicode"/>
              </a:rPr>
              <a:t> </a:t>
            </a:r>
            <a:r>
              <a:rPr sz="2100" spc="-5" dirty="0">
                <a:latin typeface="Lucida Sans Unicode"/>
                <a:cs typeface="Lucida Sans Unicode"/>
              </a:rPr>
              <a:t>be  manipulated:</a:t>
            </a:r>
            <a:endParaRPr sz="2100">
              <a:latin typeface="Lucida Sans Unicode"/>
              <a:cs typeface="Lucida Sans Unicode"/>
            </a:endParaRPr>
          </a:p>
          <a:p>
            <a:pPr marL="597535" indent="-301625">
              <a:lnSpc>
                <a:spcPts val="2005"/>
              </a:lnSpc>
              <a:buClr>
                <a:srgbClr val="2CA1BE"/>
              </a:buClr>
              <a:buFont typeface="Verdana"/>
              <a:buChar char="◦"/>
              <a:tabLst>
                <a:tab pos="597535" algn="l"/>
                <a:tab pos="598170" algn="l"/>
              </a:tabLst>
            </a:pPr>
            <a:r>
              <a:rPr sz="1800" dirty="0">
                <a:latin typeface="Lucida Sans Unicode"/>
                <a:cs typeface="Lucida Sans Unicode"/>
              </a:rPr>
              <a:t>Processed, </a:t>
            </a:r>
            <a:r>
              <a:rPr sz="1800" spc="-5" dirty="0">
                <a:latin typeface="Lucida Sans Unicode"/>
                <a:cs typeface="Lucida Sans Unicode"/>
              </a:rPr>
              <a:t>transmitted or</a:t>
            </a:r>
            <a:r>
              <a:rPr sz="1800" spc="-60" dirty="0">
                <a:latin typeface="Lucida Sans Unicode"/>
                <a:cs typeface="Lucida Sans Unicode"/>
              </a:rPr>
              <a:t> </a:t>
            </a:r>
            <a:r>
              <a:rPr sz="1800" spc="-5" dirty="0">
                <a:latin typeface="Lucida Sans Unicode"/>
                <a:cs typeface="Lucida Sans Unicode"/>
              </a:rPr>
              <a:t>displayed</a:t>
            </a:r>
            <a:endParaRPr sz="1800">
              <a:latin typeface="Lucida Sans Unicode"/>
              <a:cs typeface="Lucida Sans Unicode"/>
            </a:endParaRPr>
          </a:p>
          <a:p>
            <a:pPr marL="268605" marR="495934" indent="-256540">
              <a:lnSpc>
                <a:spcPts val="2020"/>
              </a:lnSpc>
              <a:spcBef>
                <a:spcPts val="420"/>
              </a:spcBef>
              <a:tabLst>
                <a:tab pos="35242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latin typeface="Lucida Sans Unicode"/>
                <a:cs typeface="Lucida Sans Unicode"/>
              </a:rPr>
              <a:t>In the example above the signal is passed to</a:t>
            </a:r>
            <a:r>
              <a:rPr sz="2100" spc="75" dirty="0">
                <a:latin typeface="Lucida Sans Unicode"/>
                <a:cs typeface="Lucida Sans Unicode"/>
              </a:rPr>
              <a:t> </a:t>
            </a:r>
            <a:r>
              <a:rPr sz="2100" dirty="0">
                <a:latin typeface="Lucida Sans Unicode"/>
                <a:cs typeface="Lucida Sans Unicode"/>
              </a:rPr>
              <a:t>a</a:t>
            </a:r>
            <a:r>
              <a:rPr sz="2100" spc="-10" dirty="0">
                <a:latin typeface="Lucida Sans Unicode"/>
                <a:cs typeface="Lucida Sans Unicode"/>
              </a:rPr>
              <a:t> display, </a:t>
            </a:r>
            <a:r>
              <a:rPr sz="2100" spc="-5" dirty="0">
                <a:latin typeface="Lucida Sans Unicode"/>
                <a:cs typeface="Lucida Sans Unicode"/>
              </a:rPr>
              <a:t> </a:t>
            </a:r>
            <a:r>
              <a:rPr sz="2100" dirty="0">
                <a:latin typeface="Lucida Sans Unicode"/>
                <a:cs typeface="Lucida Sans Unicode"/>
              </a:rPr>
              <a:t>where a measurement </a:t>
            </a:r>
            <a:r>
              <a:rPr sz="2100" spc="-5" dirty="0">
                <a:latin typeface="Lucida Sans Unicode"/>
                <a:cs typeface="Lucida Sans Unicode"/>
              </a:rPr>
              <a:t>can be</a:t>
            </a:r>
            <a:r>
              <a:rPr sz="2100" spc="-70" dirty="0">
                <a:latin typeface="Lucida Sans Unicode"/>
                <a:cs typeface="Lucida Sans Unicode"/>
              </a:rPr>
              <a:t> </a:t>
            </a:r>
            <a:r>
              <a:rPr sz="2100" spc="-5" dirty="0">
                <a:latin typeface="Lucida Sans Unicode"/>
                <a:cs typeface="Lucida Sans Unicode"/>
              </a:rPr>
              <a:t>taken</a:t>
            </a:r>
            <a:endParaRPr sz="2100">
              <a:latin typeface="Lucida Sans Unicode"/>
              <a:cs typeface="Lucida Sans Unicode"/>
            </a:endParaRPr>
          </a:p>
          <a:p>
            <a:pPr marL="12700">
              <a:lnSpc>
                <a:spcPts val="2380"/>
              </a:lnSpc>
              <a:tabLst>
                <a:tab pos="268605" algn="l"/>
              </a:tabLst>
            </a:pPr>
            <a:r>
              <a:rPr sz="1400" spc="10" dirty="0">
                <a:solidFill>
                  <a:srgbClr val="2CA1BE"/>
                </a:solidFill>
                <a:latin typeface="Wingdings 3"/>
                <a:cs typeface="Wingdings 3"/>
              </a:rPr>
              <a:t></a:t>
            </a:r>
            <a:r>
              <a:rPr sz="1400" spc="10" dirty="0">
                <a:solidFill>
                  <a:srgbClr val="2CA1BE"/>
                </a:solidFill>
                <a:latin typeface="Times New Roman"/>
                <a:cs typeface="Times New Roman"/>
              </a:rPr>
              <a:t>	</a:t>
            </a:r>
            <a:r>
              <a:rPr sz="2100" spc="-5" dirty="0">
                <a:latin typeface="Lucida Sans Unicode"/>
                <a:cs typeface="Lucida Sans Unicode"/>
              </a:rPr>
              <a:t>Measurement</a:t>
            </a:r>
            <a:endParaRPr sz="2100">
              <a:latin typeface="Lucida Sans Unicode"/>
              <a:cs typeface="Lucida Sans Unicode"/>
            </a:endParaRPr>
          </a:p>
          <a:p>
            <a:pPr marL="524510" marR="5080" indent="-228600" algn="just">
              <a:lnSpc>
                <a:spcPct val="80000"/>
              </a:lnSpc>
              <a:spcBef>
                <a:spcPts val="380"/>
              </a:spcBef>
              <a:buClr>
                <a:srgbClr val="2CA1BE"/>
              </a:buClr>
              <a:buFont typeface="Verdana"/>
              <a:buChar char="◦"/>
              <a:tabLst>
                <a:tab pos="525145" algn="l"/>
              </a:tabLst>
            </a:pPr>
            <a:r>
              <a:rPr sz="1800" spc="-5" dirty="0">
                <a:latin typeface="Lucida Sans Unicode"/>
                <a:cs typeface="Lucida Sans Unicode"/>
              </a:rPr>
              <a:t>The process of comparing </a:t>
            </a:r>
            <a:r>
              <a:rPr sz="1800" dirty="0">
                <a:latin typeface="Lucida Sans Unicode"/>
                <a:cs typeface="Lucida Sans Unicode"/>
              </a:rPr>
              <a:t>an unknown </a:t>
            </a:r>
            <a:r>
              <a:rPr sz="1800" spc="-5" dirty="0">
                <a:latin typeface="Lucida Sans Unicode"/>
                <a:cs typeface="Lucida Sans Unicode"/>
              </a:rPr>
              <a:t>quantity </a:t>
            </a:r>
            <a:r>
              <a:rPr sz="1800" dirty="0">
                <a:latin typeface="Lucida Sans Unicode"/>
                <a:cs typeface="Lucida Sans Unicode"/>
              </a:rPr>
              <a:t>with a standard </a:t>
            </a:r>
            <a:r>
              <a:rPr sz="1800" spc="-5" dirty="0">
                <a:latin typeface="Lucida Sans Unicode"/>
                <a:cs typeface="Lucida Sans Unicode"/>
              </a:rPr>
              <a:t>of  the </a:t>
            </a:r>
            <a:r>
              <a:rPr sz="1800" dirty="0">
                <a:latin typeface="Lucida Sans Unicode"/>
                <a:cs typeface="Lucida Sans Unicode"/>
              </a:rPr>
              <a:t>same </a:t>
            </a:r>
            <a:r>
              <a:rPr sz="1800" spc="-5" dirty="0">
                <a:latin typeface="Lucida Sans Unicode"/>
                <a:cs typeface="Lucida Sans Unicode"/>
              </a:rPr>
              <a:t>quantity (measuring length) or standards of two or </a:t>
            </a:r>
            <a:r>
              <a:rPr sz="1800" dirty="0">
                <a:latin typeface="Lucida Sans Unicode"/>
                <a:cs typeface="Lucida Sans Unicode"/>
              </a:rPr>
              <a:t>more  </a:t>
            </a:r>
            <a:r>
              <a:rPr sz="1800" spc="-5" dirty="0">
                <a:latin typeface="Lucida Sans Unicode"/>
                <a:cs typeface="Lucida Sans Unicode"/>
              </a:rPr>
              <a:t>related quantities (measuring</a:t>
            </a:r>
            <a:r>
              <a:rPr sz="1800" spc="-55" dirty="0">
                <a:latin typeface="Lucida Sans Unicode"/>
                <a:cs typeface="Lucida Sans Unicode"/>
              </a:rPr>
              <a:t> </a:t>
            </a:r>
            <a:r>
              <a:rPr sz="1800" dirty="0">
                <a:latin typeface="Lucida Sans Unicode"/>
                <a:cs typeface="Lucida Sans Unicode"/>
              </a:rPr>
              <a:t>velocity)</a:t>
            </a:r>
            <a:endParaRPr sz="1800">
              <a:latin typeface="Lucida Sans Unicode"/>
              <a:cs typeface="Lucida Sans Unicode"/>
            </a:endParaRPr>
          </a:p>
        </p:txBody>
      </p:sp>
      <p:sp>
        <p:nvSpPr>
          <p:cNvPr id="4" name="object 4"/>
          <p:cNvSpPr/>
          <p:nvPr/>
        </p:nvSpPr>
        <p:spPr>
          <a:xfrm>
            <a:off x="575309" y="595109"/>
            <a:ext cx="3640836" cy="4252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819400" y="5410200"/>
            <a:ext cx="5562600" cy="12412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072"/>
            <a:ext cx="6971665" cy="1259840"/>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5" dirty="0">
                <a:latin typeface="Lucida Sans Unicode"/>
                <a:cs typeface="Lucida Sans Unicode"/>
              </a:rPr>
              <a:t>The relationship between</a:t>
            </a:r>
            <a:r>
              <a:rPr sz="2700" spc="-70" dirty="0">
                <a:latin typeface="Lucida Sans Unicode"/>
                <a:cs typeface="Lucida Sans Unicode"/>
              </a:rPr>
              <a:t> </a:t>
            </a:r>
            <a:r>
              <a:rPr sz="2700" spc="-5" dirty="0">
                <a:latin typeface="Lucida Sans Unicode"/>
                <a:cs typeface="Lucida Sans Unicode"/>
              </a:rPr>
              <a:t>the</a:t>
            </a:r>
            <a:r>
              <a:rPr sz="2700" spc="-15" dirty="0">
                <a:latin typeface="Lucida Sans Unicode"/>
                <a:cs typeface="Lucida Sans Unicode"/>
              </a:rPr>
              <a:t> </a:t>
            </a:r>
            <a:r>
              <a:rPr sz="2700" spc="-10" dirty="0">
                <a:latin typeface="Lucida Sans Unicode"/>
                <a:cs typeface="Lucida Sans Unicode"/>
              </a:rPr>
              <a:t>physical </a:t>
            </a:r>
            <a:r>
              <a:rPr sz="2700" spc="-5" dirty="0">
                <a:latin typeface="Lucida Sans Unicode"/>
                <a:cs typeface="Lucida Sans Unicode"/>
              </a:rPr>
              <a:t> </a:t>
            </a:r>
            <a:r>
              <a:rPr sz="2700" dirty="0">
                <a:latin typeface="Lucida Sans Unicode"/>
                <a:cs typeface="Lucida Sans Unicode"/>
              </a:rPr>
              <a:t>measurement variable </a:t>
            </a:r>
            <a:r>
              <a:rPr sz="2700" spc="-5" dirty="0">
                <a:latin typeface="Lucida Sans Unicode"/>
                <a:cs typeface="Lucida Sans Unicode"/>
              </a:rPr>
              <a:t>(X) and the</a:t>
            </a:r>
            <a:r>
              <a:rPr sz="2700" spc="-145" dirty="0">
                <a:latin typeface="Lucida Sans Unicode"/>
                <a:cs typeface="Lucida Sans Unicode"/>
              </a:rPr>
              <a:t> </a:t>
            </a:r>
            <a:r>
              <a:rPr sz="2700" dirty="0">
                <a:latin typeface="Lucida Sans Unicode"/>
                <a:cs typeface="Lucida Sans Unicode"/>
              </a:rPr>
              <a:t>signal  variable</a:t>
            </a:r>
            <a:r>
              <a:rPr sz="2700" spc="-125" dirty="0">
                <a:latin typeface="Lucida Sans Unicode"/>
                <a:cs typeface="Lucida Sans Unicode"/>
              </a:rPr>
              <a:t> </a:t>
            </a:r>
            <a:r>
              <a:rPr sz="2700" spc="-5" dirty="0">
                <a:latin typeface="Lucida Sans Unicode"/>
                <a:cs typeface="Lucida Sans Unicode"/>
              </a:rPr>
              <a:t>(S)</a:t>
            </a:r>
            <a:endParaRPr sz="2700">
              <a:latin typeface="Lucida Sans Unicode"/>
              <a:cs typeface="Lucida Sans Unicode"/>
            </a:endParaRPr>
          </a:p>
        </p:txBody>
      </p:sp>
      <p:sp>
        <p:nvSpPr>
          <p:cNvPr id="3" name="object 3"/>
          <p:cNvSpPr txBox="1"/>
          <p:nvPr/>
        </p:nvSpPr>
        <p:spPr>
          <a:xfrm>
            <a:off x="929132" y="2745232"/>
            <a:ext cx="7326630" cy="1076960"/>
          </a:xfrm>
          <a:prstGeom prst="rect">
            <a:avLst/>
          </a:prstGeom>
        </p:spPr>
        <p:txBody>
          <a:bodyPr vert="horz" wrap="square" lIns="0" tIns="12065" rIns="0" bIns="0" rtlCol="0">
            <a:spAutoFit/>
          </a:bodyPr>
          <a:lstStyle/>
          <a:p>
            <a:pPr marL="241300" marR="5080" indent="-228600">
              <a:lnSpc>
                <a:spcPct val="100000"/>
              </a:lnSpc>
              <a:spcBef>
                <a:spcPts val="95"/>
              </a:spcBef>
              <a:buClr>
                <a:srgbClr val="2CA1BE"/>
              </a:buClr>
              <a:buFont typeface="Verdana"/>
              <a:buChar char="◦"/>
              <a:tabLst>
                <a:tab pos="241300" algn="l"/>
              </a:tabLst>
            </a:pPr>
            <a:r>
              <a:rPr sz="2300" spc="-5" dirty="0">
                <a:latin typeface="Lucida Sans Unicode"/>
                <a:cs typeface="Lucida Sans Unicode"/>
              </a:rPr>
              <a:t>A sensor or </a:t>
            </a:r>
            <a:r>
              <a:rPr sz="2300" spc="-10" dirty="0">
                <a:latin typeface="Lucida Sans Unicode"/>
                <a:cs typeface="Lucida Sans Unicode"/>
              </a:rPr>
              <a:t>instrument </a:t>
            </a:r>
            <a:r>
              <a:rPr sz="2300" spc="-5" dirty="0">
                <a:latin typeface="Lucida Sans Unicode"/>
                <a:cs typeface="Lucida Sans Unicode"/>
              </a:rPr>
              <a:t>is calibrated by applying a  number of KNOWN </a:t>
            </a:r>
            <a:r>
              <a:rPr sz="2300" spc="-10" dirty="0">
                <a:latin typeface="Lucida Sans Unicode"/>
                <a:cs typeface="Lucida Sans Unicode"/>
              </a:rPr>
              <a:t>physical inputs </a:t>
            </a:r>
            <a:r>
              <a:rPr sz="2300" spc="-5" dirty="0">
                <a:latin typeface="Lucida Sans Unicode"/>
                <a:cs typeface="Lucida Sans Unicode"/>
              </a:rPr>
              <a:t>and </a:t>
            </a:r>
            <a:r>
              <a:rPr sz="2300" spc="-10" dirty="0">
                <a:latin typeface="Lucida Sans Unicode"/>
                <a:cs typeface="Lucida Sans Unicode"/>
              </a:rPr>
              <a:t>recording  </a:t>
            </a:r>
            <a:r>
              <a:rPr sz="2300" spc="-5" dirty="0">
                <a:latin typeface="Lucida Sans Unicode"/>
                <a:cs typeface="Lucida Sans Unicode"/>
              </a:rPr>
              <a:t>the </a:t>
            </a:r>
            <a:r>
              <a:rPr sz="2300" spc="-10" dirty="0">
                <a:latin typeface="Lucida Sans Unicode"/>
                <a:cs typeface="Lucida Sans Unicode"/>
              </a:rPr>
              <a:t>response </a:t>
            </a:r>
            <a:r>
              <a:rPr sz="2300" spc="-5" dirty="0">
                <a:latin typeface="Lucida Sans Unicode"/>
                <a:cs typeface="Lucida Sans Unicode"/>
              </a:rPr>
              <a:t>of the</a:t>
            </a:r>
            <a:r>
              <a:rPr sz="2300" spc="-10" dirty="0">
                <a:latin typeface="Lucida Sans Unicode"/>
                <a:cs typeface="Lucida Sans Unicode"/>
              </a:rPr>
              <a:t> </a:t>
            </a:r>
            <a:r>
              <a:rPr sz="2300" spc="-5" dirty="0">
                <a:latin typeface="Lucida Sans Unicode"/>
                <a:cs typeface="Lucida Sans Unicode"/>
              </a:rPr>
              <a:t>system</a:t>
            </a:r>
            <a:endParaRPr sz="2300">
              <a:latin typeface="Lucida Sans Unicode"/>
              <a:cs typeface="Lucida Sans Unicode"/>
            </a:endParaRPr>
          </a:p>
        </p:txBody>
      </p:sp>
      <p:sp>
        <p:nvSpPr>
          <p:cNvPr id="4" name="object 4"/>
          <p:cNvSpPr/>
          <p:nvPr/>
        </p:nvSpPr>
        <p:spPr>
          <a:xfrm>
            <a:off x="553212" y="569950"/>
            <a:ext cx="2741676" cy="45341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48000" y="3962400"/>
            <a:ext cx="4406646" cy="244830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19800" y="4114800"/>
            <a:ext cx="2894838" cy="23980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9600" y="4648200"/>
            <a:ext cx="5304282" cy="147675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45668" y="1468882"/>
            <a:ext cx="3477895" cy="407034"/>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700" spc="-5" dirty="0">
                <a:solidFill>
                  <a:srgbClr val="2CA1BE"/>
                </a:solidFill>
                <a:latin typeface="Wingdings 3"/>
                <a:cs typeface="Wingdings 3"/>
              </a:rPr>
              <a:t></a:t>
            </a:r>
            <a:r>
              <a:rPr sz="1700" spc="-5" dirty="0">
                <a:solidFill>
                  <a:srgbClr val="2CA1BE"/>
                </a:solidFill>
                <a:latin typeface="Times New Roman"/>
                <a:cs typeface="Times New Roman"/>
              </a:rPr>
              <a:t>	</a:t>
            </a:r>
            <a:r>
              <a:rPr spc="-5" dirty="0"/>
              <a:t>Interfering inputs</a:t>
            </a:r>
            <a:r>
              <a:rPr spc="-90" dirty="0"/>
              <a:t> </a:t>
            </a:r>
            <a:r>
              <a:rPr spc="-5" dirty="0"/>
              <a:t>(Y)</a:t>
            </a:r>
            <a:endParaRPr sz="1700">
              <a:latin typeface="Times New Roman"/>
              <a:cs typeface="Times New Roman"/>
            </a:endParaRPr>
          </a:p>
        </p:txBody>
      </p:sp>
      <p:sp>
        <p:nvSpPr>
          <p:cNvPr id="5" name="object 5"/>
          <p:cNvSpPr txBox="1"/>
          <p:nvPr/>
        </p:nvSpPr>
        <p:spPr>
          <a:xfrm>
            <a:off x="645668" y="1895601"/>
            <a:ext cx="7374890" cy="2459990"/>
          </a:xfrm>
          <a:prstGeom prst="rect">
            <a:avLst/>
          </a:prstGeom>
        </p:spPr>
        <p:txBody>
          <a:bodyPr vert="horz" wrap="square" lIns="0" tIns="12700" rIns="0" bIns="0" rtlCol="0">
            <a:spAutoFit/>
          </a:bodyPr>
          <a:lstStyle/>
          <a:p>
            <a:pPr marL="524510" marR="854075" indent="-228600">
              <a:lnSpc>
                <a:spcPct val="100000"/>
              </a:lnSpc>
              <a:spcBef>
                <a:spcPts val="100"/>
              </a:spcBef>
              <a:buClr>
                <a:srgbClr val="2CA1BE"/>
              </a:buClr>
              <a:buFont typeface="Verdana"/>
              <a:buChar char="◦"/>
              <a:tabLst>
                <a:tab pos="525145" algn="l"/>
              </a:tabLst>
            </a:pPr>
            <a:r>
              <a:rPr sz="2100" spc="-5" dirty="0">
                <a:latin typeface="Lucida Sans Unicode"/>
                <a:cs typeface="Lucida Sans Unicode"/>
              </a:rPr>
              <a:t>Those that the </a:t>
            </a:r>
            <a:r>
              <a:rPr sz="2100" dirty="0">
                <a:latin typeface="Lucida Sans Unicode"/>
                <a:cs typeface="Lucida Sans Unicode"/>
              </a:rPr>
              <a:t>sensor </a:t>
            </a:r>
            <a:r>
              <a:rPr sz="2100" spc="-5" dirty="0">
                <a:latin typeface="Lucida Sans Unicode"/>
                <a:cs typeface="Lucida Sans Unicode"/>
              </a:rPr>
              <a:t>to respond as the linear  superposition </a:t>
            </a:r>
            <a:r>
              <a:rPr sz="2100" dirty="0">
                <a:latin typeface="Lucida Sans Unicode"/>
                <a:cs typeface="Lucida Sans Unicode"/>
              </a:rPr>
              <a:t>with </a:t>
            </a:r>
            <a:r>
              <a:rPr sz="2100" spc="-5" dirty="0">
                <a:latin typeface="Lucida Sans Unicode"/>
                <a:cs typeface="Lucida Sans Unicode"/>
              </a:rPr>
              <a:t>the measurand </a:t>
            </a:r>
            <a:r>
              <a:rPr sz="2100" dirty="0">
                <a:latin typeface="Lucida Sans Unicode"/>
                <a:cs typeface="Lucida Sans Unicode"/>
              </a:rPr>
              <a:t>variable</a:t>
            </a:r>
            <a:r>
              <a:rPr sz="2100" spc="35" dirty="0">
                <a:latin typeface="Lucida Sans Unicode"/>
                <a:cs typeface="Lucida Sans Unicode"/>
              </a:rPr>
              <a:t> </a:t>
            </a:r>
            <a:r>
              <a:rPr sz="2100" dirty="0">
                <a:latin typeface="Lucida Sans Unicode"/>
                <a:cs typeface="Lucida Sans Unicode"/>
              </a:rPr>
              <a:t>X</a:t>
            </a:r>
            <a:endParaRPr sz="2100">
              <a:latin typeface="Lucida Sans Unicode"/>
              <a:cs typeface="Lucida Sans Unicode"/>
            </a:endParaRPr>
          </a:p>
          <a:p>
            <a:pPr marL="762000" lvl="1" indent="-228600">
              <a:lnSpc>
                <a:spcPct val="100000"/>
              </a:lnSpc>
              <a:spcBef>
                <a:spcPts val="425"/>
              </a:spcBef>
              <a:buClr>
                <a:srgbClr val="DA1F28"/>
              </a:buClr>
              <a:buFont typeface="Wingdings 2"/>
              <a:buChar char=""/>
              <a:tabLst>
                <a:tab pos="762000" algn="l"/>
                <a:tab pos="762635" algn="l"/>
              </a:tabLst>
            </a:pPr>
            <a:r>
              <a:rPr sz="1900" spc="-5" dirty="0">
                <a:latin typeface="Lucida Sans Unicode"/>
                <a:cs typeface="Lucida Sans Unicode"/>
              </a:rPr>
              <a:t>Linear superposition assumption:</a:t>
            </a:r>
            <a:r>
              <a:rPr sz="1900" spc="-15" dirty="0">
                <a:latin typeface="Lucida Sans Unicode"/>
                <a:cs typeface="Lucida Sans Unicode"/>
              </a:rPr>
              <a:t> </a:t>
            </a:r>
            <a:r>
              <a:rPr sz="1900" spc="-5" dirty="0">
                <a:latin typeface="Lucida Sans Unicode"/>
                <a:cs typeface="Lucida Sans Unicode"/>
              </a:rPr>
              <a:t>S(aX+bY)=aS(X)+bS(Y)</a:t>
            </a:r>
            <a:endParaRPr sz="1900">
              <a:latin typeface="Lucida Sans Unicode"/>
              <a:cs typeface="Lucida Sans Unicode"/>
            </a:endParaRPr>
          </a:p>
          <a:p>
            <a:pPr marL="12700">
              <a:lnSpc>
                <a:spcPct val="100000"/>
              </a:lnSpc>
              <a:spcBef>
                <a:spcPts val="305"/>
              </a:spcBef>
              <a:tabLst>
                <a:tab pos="268605" algn="l"/>
              </a:tabLst>
            </a:pPr>
            <a:r>
              <a:rPr sz="1700" spc="-5" dirty="0">
                <a:solidFill>
                  <a:srgbClr val="2CA1BE"/>
                </a:solidFill>
                <a:latin typeface="Wingdings 3"/>
                <a:cs typeface="Wingdings 3"/>
              </a:rPr>
              <a:t></a:t>
            </a:r>
            <a:r>
              <a:rPr sz="1700" spc="-5" dirty="0">
                <a:solidFill>
                  <a:srgbClr val="2CA1BE"/>
                </a:solidFill>
                <a:latin typeface="Times New Roman"/>
                <a:cs typeface="Times New Roman"/>
              </a:rPr>
              <a:t>	</a:t>
            </a:r>
            <a:r>
              <a:rPr sz="2500" spc="-5" dirty="0">
                <a:latin typeface="Lucida Sans Unicode"/>
                <a:cs typeface="Lucida Sans Unicode"/>
              </a:rPr>
              <a:t>Modifying inputs</a:t>
            </a:r>
            <a:r>
              <a:rPr sz="2500" spc="-90" dirty="0">
                <a:latin typeface="Lucida Sans Unicode"/>
                <a:cs typeface="Lucida Sans Unicode"/>
              </a:rPr>
              <a:t> </a:t>
            </a:r>
            <a:r>
              <a:rPr sz="2500" spc="-5" dirty="0">
                <a:latin typeface="Lucida Sans Unicode"/>
                <a:cs typeface="Lucida Sans Unicode"/>
              </a:rPr>
              <a:t>(Z)</a:t>
            </a:r>
            <a:endParaRPr sz="2500">
              <a:latin typeface="Lucida Sans Unicode"/>
              <a:cs typeface="Lucida Sans Unicode"/>
            </a:endParaRPr>
          </a:p>
          <a:p>
            <a:pPr marL="524510" marR="311785" indent="-228600">
              <a:lnSpc>
                <a:spcPct val="100000"/>
              </a:lnSpc>
              <a:spcBef>
                <a:spcPts val="355"/>
              </a:spcBef>
              <a:buClr>
                <a:srgbClr val="2CA1BE"/>
              </a:buClr>
              <a:buFont typeface="Verdana"/>
              <a:buChar char="◦"/>
              <a:tabLst>
                <a:tab pos="525145" algn="l"/>
              </a:tabLst>
            </a:pPr>
            <a:r>
              <a:rPr sz="2100" spc="-5" dirty="0">
                <a:latin typeface="Lucida Sans Unicode"/>
                <a:cs typeface="Lucida Sans Unicode"/>
              </a:rPr>
              <a:t>Those that change the behavior of the </a:t>
            </a:r>
            <a:r>
              <a:rPr sz="2100" dirty="0">
                <a:latin typeface="Lucida Sans Unicode"/>
                <a:cs typeface="Lucida Sans Unicode"/>
              </a:rPr>
              <a:t>sensor </a:t>
            </a:r>
            <a:r>
              <a:rPr sz="2100" spc="-5" dirty="0">
                <a:latin typeface="Lucida Sans Unicode"/>
                <a:cs typeface="Lucida Sans Unicode"/>
              </a:rPr>
              <a:t>and,  </a:t>
            </a:r>
            <a:r>
              <a:rPr sz="2100" dirty="0">
                <a:latin typeface="Lucida Sans Unicode"/>
                <a:cs typeface="Lucida Sans Unicode"/>
              </a:rPr>
              <a:t>hence, </a:t>
            </a:r>
            <a:r>
              <a:rPr sz="2100" spc="-5" dirty="0">
                <a:latin typeface="Lucida Sans Unicode"/>
                <a:cs typeface="Lucida Sans Unicode"/>
              </a:rPr>
              <a:t>the calibration</a:t>
            </a:r>
            <a:r>
              <a:rPr sz="2100" spc="-70" dirty="0">
                <a:latin typeface="Lucida Sans Unicode"/>
                <a:cs typeface="Lucida Sans Unicode"/>
              </a:rPr>
              <a:t> </a:t>
            </a:r>
            <a:r>
              <a:rPr sz="2100" spc="-5" dirty="0">
                <a:latin typeface="Lucida Sans Unicode"/>
                <a:cs typeface="Lucida Sans Unicode"/>
              </a:rPr>
              <a:t>curve</a:t>
            </a:r>
            <a:endParaRPr sz="2100">
              <a:latin typeface="Lucida Sans Unicode"/>
              <a:cs typeface="Lucida Sans Unicode"/>
            </a:endParaRPr>
          </a:p>
          <a:p>
            <a:pPr marL="762000" lvl="1" indent="-228600">
              <a:lnSpc>
                <a:spcPct val="100000"/>
              </a:lnSpc>
              <a:spcBef>
                <a:spcPts val="430"/>
              </a:spcBef>
              <a:buClr>
                <a:srgbClr val="DA1F28"/>
              </a:buClr>
              <a:buFont typeface="Wingdings 2"/>
              <a:buChar char=""/>
              <a:tabLst>
                <a:tab pos="762000" algn="l"/>
                <a:tab pos="762635" algn="l"/>
              </a:tabLst>
            </a:pPr>
            <a:r>
              <a:rPr sz="1900" spc="-5" dirty="0">
                <a:latin typeface="Lucida Sans Unicode"/>
                <a:cs typeface="Lucida Sans Unicode"/>
              </a:rPr>
              <a:t>Temperature is </a:t>
            </a:r>
            <a:r>
              <a:rPr sz="1900" dirty="0">
                <a:latin typeface="Lucida Sans Unicode"/>
                <a:cs typeface="Lucida Sans Unicode"/>
              </a:rPr>
              <a:t>a </a:t>
            </a:r>
            <a:r>
              <a:rPr sz="1900" spc="-5" dirty="0">
                <a:latin typeface="Lucida Sans Unicode"/>
                <a:cs typeface="Lucida Sans Unicode"/>
              </a:rPr>
              <a:t>typical modifying</a:t>
            </a:r>
            <a:r>
              <a:rPr sz="1900" spc="10" dirty="0">
                <a:latin typeface="Lucida Sans Unicode"/>
                <a:cs typeface="Lucida Sans Unicode"/>
              </a:rPr>
              <a:t> </a:t>
            </a:r>
            <a:r>
              <a:rPr sz="1900" spc="-5" dirty="0">
                <a:latin typeface="Lucida Sans Unicode"/>
                <a:cs typeface="Lucida Sans Unicode"/>
              </a:rPr>
              <a:t>input</a:t>
            </a:r>
            <a:endParaRPr sz="1900">
              <a:latin typeface="Lucida Sans Unicode"/>
              <a:cs typeface="Lucida Sans Unicode"/>
            </a:endParaRPr>
          </a:p>
        </p:txBody>
      </p:sp>
      <p:sp>
        <p:nvSpPr>
          <p:cNvPr id="6" name="object 6"/>
          <p:cNvSpPr/>
          <p:nvPr/>
        </p:nvSpPr>
        <p:spPr>
          <a:xfrm>
            <a:off x="531876" y="569963"/>
            <a:ext cx="4350258" cy="54255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11732"/>
            <a:ext cx="3437890" cy="407034"/>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700" spc="-5" dirty="0">
                <a:solidFill>
                  <a:srgbClr val="2CA1BE"/>
                </a:solidFill>
                <a:latin typeface="Wingdings 3"/>
                <a:cs typeface="Wingdings 3"/>
              </a:rPr>
              <a:t></a:t>
            </a:r>
            <a:r>
              <a:rPr sz="1700" spc="-5" dirty="0">
                <a:solidFill>
                  <a:srgbClr val="2CA1BE"/>
                </a:solidFill>
                <a:latin typeface="Times New Roman"/>
                <a:cs typeface="Times New Roman"/>
              </a:rPr>
              <a:t>	</a:t>
            </a:r>
            <a:r>
              <a:rPr dirty="0"/>
              <a:t>Static</a:t>
            </a:r>
            <a:r>
              <a:rPr spc="-105" dirty="0"/>
              <a:t> </a:t>
            </a:r>
            <a:r>
              <a:rPr spc="-5" dirty="0"/>
              <a:t>characteristics</a:t>
            </a:r>
            <a:endParaRPr sz="1700">
              <a:latin typeface="Times New Roman"/>
              <a:cs typeface="Times New Roman"/>
            </a:endParaRPr>
          </a:p>
        </p:txBody>
      </p:sp>
      <p:sp>
        <p:nvSpPr>
          <p:cNvPr id="3" name="object 3"/>
          <p:cNvSpPr txBox="1"/>
          <p:nvPr/>
        </p:nvSpPr>
        <p:spPr>
          <a:xfrm>
            <a:off x="645668" y="1771395"/>
            <a:ext cx="7533640" cy="4567555"/>
          </a:xfrm>
          <a:prstGeom prst="rect">
            <a:avLst/>
          </a:prstGeom>
        </p:spPr>
        <p:txBody>
          <a:bodyPr vert="horz" wrap="square" lIns="0" tIns="74295" rIns="0" bIns="0" rtlCol="0">
            <a:spAutoFit/>
          </a:bodyPr>
          <a:lstStyle/>
          <a:p>
            <a:pPr marL="524510" marR="5080" indent="-228600">
              <a:lnSpc>
                <a:spcPts val="2020"/>
              </a:lnSpc>
              <a:spcBef>
                <a:spcPts val="585"/>
              </a:spcBef>
              <a:buClr>
                <a:srgbClr val="2CA1BE"/>
              </a:buClr>
              <a:buFont typeface="Verdana"/>
              <a:buChar char="◦"/>
              <a:tabLst>
                <a:tab pos="525145" algn="l"/>
              </a:tabLst>
            </a:pPr>
            <a:r>
              <a:rPr sz="2100" spc="-5" dirty="0">
                <a:latin typeface="Lucida Sans Unicode"/>
                <a:cs typeface="Lucida Sans Unicode"/>
              </a:rPr>
              <a:t>The properties of the </a:t>
            </a:r>
            <a:r>
              <a:rPr sz="2100" dirty="0">
                <a:latin typeface="Lucida Sans Unicode"/>
                <a:cs typeface="Lucida Sans Unicode"/>
              </a:rPr>
              <a:t>system </a:t>
            </a:r>
            <a:r>
              <a:rPr sz="2100" spc="-5" dirty="0">
                <a:latin typeface="Lucida Sans Unicode"/>
                <a:cs typeface="Lucida Sans Unicode"/>
              </a:rPr>
              <a:t>after all transient effects  </a:t>
            </a:r>
            <a:r>
              <a:rPr sz="2100" dirty="0">
                <a:latin typeface="Lucida Sans Unicode"/>
                <a:cs typeface="Lucida Sans Unicode"/>
              </a:rPr>
              <a:t>have settled </a:t>
            </a:r>
            <a:r>
              <a:rPr sz="2100" spc="-5" dirty="0">
                <a:latin typeface="Lucida Sans Unicode"/>
                <a:cs typeface="Lucida Sans Unicode"/>
              </a:rPr>
              <a:t>to their </a:t>
            </a:r>
            <a:r>
              <a:rPr sz="2100" dirty="0">
                <a:latin typeface="Lucida Sans Unicode"/>
                <a:cs typeface="Lucida Sans Unicode"/>
              </a:rPr>
              <a:t>final </a:t>
            </a:r>
            <a:r>
              <a:rPr sz="2100" spc="-5" dirty="0">
                <a:latin typeface="Lucida Sans Unicode"/>
                <a:cs typeface="Lucida Sans Unicode"/>
              </a:rPr>
              <a:t>or </a:t>
            </a:r>
            <a:r>
              <a:rPr sz="2100" dirty="0">
                <a:latin typeface="Lucida Sans Unicode"/>
                <a:cs typeface="Lucida Sans Unicode"/>
              </a:rPr>
              <a:t>steady</a:t>
            </a:r>
            <a:r>
              <a:rPr sz="2100" spc="-25" dirty="0">
                <a:latin typeface="Lucida Sans Unicode"/>
                <a:cs typeface="Lucida Sans Unicode"/>
              </a:rPr>
              <a:t> </a:t>
            </a:r>
            <a:r>
              <a:rPr sz="2100" dirty="0">
                <a:latin typeface="Lucida Sans Unicode"/>
                <a:cs typeface="Lucida Sans Unicode"/>
              </a:rPr>
              <a:t>state</a:t>
            </a:r>
            <a:endParaRPr sz="2100">
              <a:latin typeface="Lucida Sans Unicode"/>
              <a:cs typeface="Lucida Sans Unicode"/>
            </a:endParaRPr>
          </a:p>
          <a:p>
            <a:pPr marL="838200" lvl="1" indent="-304800">
              <a:lnSpc>
                <a:spcPts val="2230"/>
              </a:lnSpc>
              <a:buClr>
                <a:srgbClr val="DA1F28"/>
              </a:buClr>
              <a:buFont typeface="Wingdings 2"/>
              <a:buChar char=""/>
              <a:tabLst>
                <a:tab pos="838200" algn="l"/>
                <a:tab pos="838835" algn="l"/>
              </a:tabLst>
            </a:pPr>
            <a:r>
              <a:rPr sz="1900" spc="-5" dirty="0">
                <a:latin typeface="Lucida Sans Unicode"/>
                <a:cs typeface="Lucida Sans Unicode"/>
              </a:rPr>
              <a:t>Accuracy</a:t>
            </a:r>
            <a:endParaRPr sz="1900">
              <a:latin typeface="Lucida Sans Unicode"/>
              <a:cs typeface="Lucida Sans Unicode"/>
            </a:endParaRPr>
          </a:p>
          <a:p>
            <a:pPr marL="762000" lvl="1" indent="-228600">
              <a:lnSpc>
                <a:spcPts val="2225"/>
              </a:lnSpc>
              <a:buClr>
                <a:srgbClr val="DA1F28"/>
              </a:buClr>
              <a:buFont typeface="Wingdings 2"/>
              <a:buChar char=""/>
              <a:tabLst>
                <a:tab pos="762000" algn="l"/>
                <a:tab pos="762635" algn="l"/>
              </a:tabLst>
            </a:pPr>
            <a:r>
              <a:rPr sz="1900" spc="-5" dirty="0">
                <a:latin typeface="Lucida Sans Unicode"/>
                <a:cs typeface="Lucida Sans Unicode"/>
              </a:rPr>
              <a:t>Discrimination</a:t>
            </a:r>
            <a:endParaRPr sz="1900">
              <a:latin typeface="Lucida Sans Unicode"/>
              <a:cs typeface="Lucida Sans Unicode"/>
            </a:endParaRPr>
          </a:p>
          <a:p>
            <a:pPr marL="762000" lvl="1" indent="-228600">
              <a:lnSpc>
                <a:spcPts val="2225"/>
              </a:lnSpc>
              <a:buClr>
                <a:srgbClr val="DA1F28"/>
              </a:buClr>
              <a:buFont typeface="Wingdings 2"/>
              <a:buChar char=""/>
              <a:tabLst>
                <a:tab pos="762000" algn="l"/>
                <a:tab pos="762635" algn="l"/>
              </a:tabLst>
            </a:pPr>
            <a:r>
              <a:rPr sz="1900" spc="-5" dirty="0">
                <a:latin typeface="Lucida Sans Unicode"/>
                <a:cs typeface="Lucida Sans Unicode"/>
              </a:rPr>
              <a:t>Precision</a:t>
            </a:r>
            <a:endParaRPr sz="1900">
              <a:latin typeface="Lucida Sans Unicode"/>
              <a:cs typeface="Lucida Sans Unicode"/>
            </a:endParaRPr>
          </a:p>
          <a:p>
            <a:pPr marL="762000" lvl="1" indent="-228600">
              <a:lnSpc>
                <a:spcPts val="2225"/>
              </a:lnSpc>
              <a:buClr>
                <a:srgbClr val="DA1F28"/>
              </a:buClr>
              <a:buFont typeface="Wingdings 2"/>
              <a:buChar char=""/>
              <a:tabLst>
                <a:tab pos="762000" algn="l"/>
                <a:tab pos="762635" algn="l"/>
              </a:tabLst>
            </a:pPr>
            <a:r>
              <a:rPr sz="1900" spc="-5" dirty="0">
                <a:latin typeface="Lucida Sans Unicode"/>
                <a:cs typeface="Lucida Sans Unicode"/>
              </a:rPr>
              <a:t>Errors</a:t>
            </a:r>
            <a:endParaRPr sz="1900">
              <a:latin typeface="Lucida Sans Unicode"/>
              <a:cs typeface="Lucida Sans Unicode"/>
            </a:endParaRPr>
          </a:p>
          <a:p>
            <a:pPr marL="762000" lvl="1" indent="-228600">
              <a:lnSpc>
                <a:spcPts val="2225"/>
              </a:lnSpc>
              <a:buClr>
                <a:srgbClr val="DA1F28"/>
              </a:buClr>
              <a:buFont typeface="Wingdings 2"/>
              <a:buChar char=""/>
              <a:tabLst>
                <a:tab pos="762000" algn="l"/>
                <a:tab pos="762635" algn="l"/>
              </a:tabLst>
            </a:pPr>
            <a:r>
              <a:rPr sz="1900" spc="-5" dirty="0">
                <a:latin typeface="Lucida Sans Unicode"/>
                <a:cs typeface="Lucida Sans Unicode"/>
              </a:rPr>
              <a:t>Drift</a:t>
            </a:r>
            <a:endParaRPr sz="1900">
              <a:latin typeface="Lucida Sans Unicode"/>
              <a:cs typeface="Lucida Sans Unicode"/>
            </a:endParaRPr>
          </a:p>
          <a:p>
            <a:pPr marL="762000" lvl="1" indent="-228600">
              <a:lnSpc>
                <a:spcPts val="2225"/>
              </a:lnSpc>
              <a:buClr>
                <a:srgbClr val="DA1F28"/>
              </a:buClr>
              <a:buFont typeface="Wingdings 2"/>
              <a:buChar char=""/>
              <a:tabLst>
                <a:tab pos="762000" algn="l"/>
                <a:tab pos="762635" algn="l"/>
              </a:tabLst>
            </a:pPr>
            <a:r>
              <a:rPr sz="1900" spc="-5" dirty="0">
                <a:latin typeface="Lucida Sans Unicode"/>
                <a:cs typeface="Lucida Sans Unicode"/>
              </a:rPr>
              <a:t>Sensitivity</a:t>
            </a:r>
            <a:endParaRPr sz="1900">
              <a:latin typeface="Lucida Sans Unicode"/>
              <a:cs typeface="Lucida Sans Unicode"/>
            </a:endParaRPr>
          </a:p>
          <a:p>
            <a:pPr marL="762000" lvl="1" indent="-228600">
              <a:lnSpc>
                <a:spcPts val="2225"/>
              </a:lnSpc>
              <a:buClr>
                <a:srgbClr val="DA1F28"/>
              </a:buClr>
              <a:buFont typeface="Wingdings 2"/>
              <a:buChar char=""/>
              <a:tabLst>
                <a:tab pos="762000" algn="l"/>
                <a:tab pos="762635" algn="l"/>
              </a:tabLst>
            </a:pPr>
            <a:r>
              <a:rPr sz="1900" spc="-5" dirty="0">
                <a:latin typeface="Lucida Sans Unicode"/>
                <a:cs typeface="Lucida Sans Unicode"/>
              </a:rPr>
              <a:t>Linearity</a:t>
            </a:r>
            <a:endParaRPr sz="1900">
              <a:latin typeface="Lucida Sans Unicode"/>
              <a:cs typeface="Lucida Sans Unicode"/>
            </a:endParaRPr>
          </a:p>
          <a:p>
            <a:pPr marL="762000" lvl="1" indent="-228600">
              <a:lnSpc>
                <a:spcPts val="2190"/>
              </a:lnSpc>
              <a:buClr>
                <a:srgbClr val="DA1F28"/>
              </a:buClr>
              <a:buFont typeface="Wingdings 2"/>
              <a:buChar char=""/>
              <a:tabLst>
                <a:tab pos="762000" algn="l"/>
                <a:tab pos="762635" algn="l"/>
              </a:tabLst>
            </a:pPr>
            <a:r>
              <a:rPr sz="1900" dirty="0">
                <a:latin typeface="Lucida Sans Unicode"/>
                <a:cs typeface="Lucida Sans Unicode"/>
              </a:rPr>
              <a:t>Hystheresis</a:t>
            </a:r>
            <a:r>
              <a:rPr sz="1900" spc="-114" dirty="0">
                <a:latin typeface="Lucida Sans Unicode"/>
                <a:cs typeface="Lucida Sans Unicode"/>
              </a:rPr>
              <a:t> </a:t>
            </a:r>
            <a:r>
              <a:rPr sz="1900" spc="-5" dirty="0">
                <a:latin typeface="Lucida Sans Unicode"/>
                <a:cs typeface="Lucida Sans Unicode"/>
              </a:rPr>
              <a:t>(backslash)</a:t>
            </a:r>
            <a:endParaRPr sz="1900">
              <a:latin typeface="Lucida Sans Unicode"/>
              <a:cs typeface="Lucida Sans Unicode"/>
            </a:endParaRPr>
          </a:p>
          <a:p>
            <a:pPr marL="12700">
              <a:lnSpc>
                <a:spcPts val="2355"/>
              </a:lnSpc>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latin typeface="Lucida Sans Unicode"/>
                <a:cs typeface="Lucida Sans Unicode"/>
              </a:rPr>
              <a:t>Dynamic</a:t>
            </a:r>
            <a:r>
              <a:rPr sz="2100" spc="-85" dirty="0">
                <a:latin typeface="Lucida Sans Unicode"/>
                <a:cs typeface="Lucida Sans Unicode"/>
              </a:rPr>
              <a:t> </a:t>
            </a:r>
            <a:r>
              <a:rPr sz="2100" spc="-5" dirty="0">
                <a:latin typeface="Lucida Sans Unicode"/>
                <a:cs typeface="Lucida Sans Unicode"/>
              </a:rPr>
              <a:t>characteristics</a:t>
            </a:r>
            <a:endParaRPr sz="2100">
              <a:latin typeface="Lucida Sans Unicode"/>
              <a:cs typeface="Lucida Sans Unicode"/>
            </a:endParaRPr>
          </a:p>
          <a:p>
            <a:pPr marL="524510" marR="22860" indent="-228600">
              <a:lnSpc>
                <a:spcPts val="2020"/>
              </a:lnSpc>
              <a:spcBef>
                <a:spcPts val="380"/>
              </a:spcBef>
              <a:buClr>
                <a:srgbClr val="2CA1BE"/>
              </a:buClr>
              <a:buFont typeface="Verdana"/>
              <a:buChar char="◦"/>
              <a:tabLst>
                <a:tab pos="525145" algn="l"/>
              </a:tabLst>
            </a:pPr>
            <a:r>
              <a:rPr sz="2100" spc="-5" dirty="0">
                <a:latin typeface="Lucida Sans Unicode"/>
                <a:cs typeface="Lucida Sans Unicode"/>
              </a:rPr>
              <a:t>The properties of the </a:t>
            </a:r>
            <a:r>
              <a:rPr sz="2100" dirty="0">
                <a:latin typeface="Lucida Sans Unicode"/>
                <a:cs typeface="Lucida Sans Unicode"/>
              </a:rPr>
              <a:t>system </a:t>
            </a:r>
            <a:r>
              <a:rPr sz="2100" spc="-5" dirty="0">
                <a:latin typeface="Lucida Sans Unicode"/>
                <a:cs typeface="Lucida Sans Unicode"/>
              </a:rPr>
              <a:t>transient response to an  input</a:t>
            </a:r>
            <a:endParaRPr sz="2100">
              <a:latin typeface="Lucida Sans Unicode"/>
              <a:cs typeface="Lucida Sans Unicode"/>
            </a:endParaRPr>
          </a:p>
          <a:p>
            <a:pPr marL="762000" lvl="1" indent="-228600">
              <a:lnSpc>
                <a:spcPts val="2230"/>
              </a:lnSpc>
              <a:buClr>
                <a:srgbClr val="DA1F28"/>
              </a:buClr>
              <a:buFont typeface="Wingdings 2"/>
              <a:buChar char=""/>
              <a:tabLst>
                <a:tab pos="762000" algn="l"/>
                <a:tab pos="762635" algn="l"/>
              </a:tabLst>
            </a:pPr>
            <a:r>
              <a:rPr sz="1900" spc="-5" dirty="0">
                <a:latin typeface="Lucida Sans Unicode"/>
                <a:cs typeface="Lucida Sans Unicode"/>
              </a:rPr>
              <a:t>Zero order</a:t>
            </a:r>
            <a:r>
              <a:rPr sz="1900" spc="-70" dirty="0">
                <a:latin typeface="Lucida Sans Unicode"/>
                <a:cs typeface="Lucida Sans Unicode"/>
              </a:rPr>
              <a:t> </a:t>
            </a:r>
            <a:r>
              <a:rPr sz="1900" dirty="0">
                <a:latin typeface="Lucida Sans Unicode"/>
                <a:cs typeface="Lucida Sans Unicode"/>
              </a:rPr>
              <a:t>systems</a:t>
            </a:r>
            <a:endParaRPr sz="1900">
              <a:latin typeface="Lucida Sans Unicode"/>
              <a:cs typeface="Lucida Sans Unicode"/>
            </a:endParaRPr>
          </a:p>
          <a:p>
            <a:pPr marL="762000" lvl="1" indent="-228600">
              <a:lnSpc>
                <a:spcPts val="2225"/>
              </a:lnSpc>
              <a:buClr>
                <a:srgbClr val="DA1F28"/>
              </a:buClr>
              <a:buFont typeface="Wingdings 2"/>
              <a:buChar char=""/>
              <a:tabLst>
                <a:tab pos="762000" algn="l"/>
                <a:tab pos="762635" algn="l"/>
              </a:tabLst>
            </a:pPr>
            <a:r>
              <a:rPr sz="1900" spc="-5" dirty="0">
                <a:latin typeface="Lucida Sans Unicode"/>
                <a:cs typeface="Lucida Sans Unicode"/>
              </a:rPr>
              <a:t>First order</a:t>
            </a:r>
            <a:r>
              <a:rPr sz="1900" spc="-75" dirty="0">
                <a:latin typeface="Lucida Sans Unicode"/>
                <a:cs typeface="Lucida Sans Unicode"/>
              </a:rPr>
              <a:t> </a:t>
            </a:r>
            <a:r>
              <a:rPr sz="1900" dirty="0">
                <a:latin typeface="Lucida Sans Unicode"/>
                <a:cs typeface="Lucida Sans Unicode"/>
              </a:rPr>
              <a:t>systems</a:t>
            </a:r>
            <a:endParaRPr sz="1900">
              <a:latin typeface="Lucida Sans Unicode"/>
              <a:cs typeface="Lucida Sans Unicode"/>
            </a:endParaRPr>
          </a:p>
          <a:p>
            <a:pPr marL="762000" lvl="1" indent="-228600">
              <a:lnSpc>
                <a:spcPts val="2250"/>
              </a:lnSpc>
              <a:buClr>
                <a:srgbClr val="DA1F28"/>
              </a:buClr>
              <a:buFont typeface="Wingdings 2"/>
              <a:buChar char=""/>
              <a:tabLst>
                <a:tab pos="762000" algn="l"/>
                <a:tab pos="762635" algn="l"/>
              </a:tabLst>
            </a:pPr>
            <a:r>
              <a:rPr sz="1900" spc="-5" dirty="0">
                <a:latin typeface="Lucida Sans Unicode"/>
                <a:cs typeface="Lucida Sans Unicode"/>
              </a:rPr>
              <a:t>Second order</a:t>
            </a:r>
            <a:r>
              <a:rPr sz="1900" spc="-55" dirty="0">
                <a:latin typeface="Lucida Sans Unicode"/>
                <a:cs typeface="Lucida Sans Unicode"/>
              </a:rPr>
              <a:t> </a:t>
            </a:r>
            <a:r>
              <a:rPr sz="1900" dirty="0">
                <a:latin typeface="Lucida Sans Unicode"/>
                <a:cs typeface="Lucida Sans Unicode"/>
              </a:rPr>
              <a:t>systems</a:t>
            </a:r>
            <a:endParaRPr sz="1900">
              <a:latin typeface="Lucida Sans Unicode"/>
              <a:cs typeface="Lucida Sans Unicode"/>
            </a:endParaRPr>
          </a:p>
        </p:txBody>
      </p:sp>
      <p:sp>
        <p:nvSpPr>
          <p:cNvPr id="4" name="object 4"/>
          <p:cNvSpPr/>
          <p:nvPr/>
        </p:nvSpPr>
        <p:spPr>
          <a:xfrm>
            <a:off x="552450" y="569950"/>
            <a:ext cx="5480304" cy="45341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8882"/>
            <a:ext cx="7305040" cy="1169035"/>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700" spc="-5" dirty="0">
                <a:solidFill>
                  <a:srgbClr val="2CA1BE"/>
                </a:solidFill>
                <a:latin typeface="Wingdings 3"/>
                <a:cs typeface="Wingdings 3"/>
              </a:rPr>
              <a:t></a:t>
            </a:r>
            <a:r>
              <a:rPr sz="1700" spc="-5" dirty="0">
                <a:solidFill>
                  <a:srgbClr val="2CA1BE"/>
                </a:solidFill>
                <a:latin typeface="Times New Roman"/>
                <a:cs typeface="Times New Roman"/>
              </a:rPr>
              <a:t>	</a:t>
            </a:r>
            <a:r>
              <a:rPr spc="-5" dirty="0"/>
              <a:t>Accuracy is the capacity of</a:t>
            </a:r>
            <a:r>
              <a:rPr spc="-100" dirty="0"/>
              <a:t> </a:t>
            </a:r>
            <a:r>
              <a:rPr dirty="0"/>
              <a:t>a</a:t>
            </a:r>
            <a:r>
              <a:rPr spc="-15" dirty="0"/>
              <a:t> </a:t>
            </a:r>
            <a:r>
              <a:rPr spc="-5" dirty="0"/>
              <a:t>measuring  instrument to </a:t>
            </a:r>
            <a:r>
              <a:rPr dirty="0"/>
              <a:t>give </a:t>
            </a:r>
            <a:r>
              <a:rPr spc="-5" dirty="0"/>
              <a:t>RESULTS close to the TRUE  </a:t>
            </a:r>
            <a:r>
              <a:rPr dirty="0"/>
              <a:t>VALUE </a:t>
            </a:r>
            <a:r>
              <a:rPr spc="-5" dirty="0"/>
              <a:t>of the </a:t>
            </a:r>
            <a:r>
              <a:rPr dirty="0"/>
              <a:t>measured</a:t>
            </a:r>
            <a:r>
              <a:rPr spc="-95" dirty="0"/>
              <a:t> </a:t>
            </a:r>
            <a:r>
              <a:rPr spc="-5" dirty="0"/>
              <a:t>quantity</a:t>
            </a:r>
            <a:endParaRPr sz="1700">
              <a:latin typeface="Times New Roman"/>
              <a:cs typeface="Times New Roman"/>
            </a:endParaRPr>
          </a:p>
        </p:txBody>
      </p:sp>
      <p:sp>
        <p:nvSpPr>
          <p:cNvPr id="3" name="object 3"/>
          <p:cNvSpPr txBox="1"/>
          <p:nvPr/>
        </p:nvSpPr>
        <p:spPr>
          <a:xfrm>
            <a:off x="645668" y="2619502"/>
            <a:ext cx="7924800" cy="2971800"/>
          </a:xfrm>
          <a:prstGeom prst="rect">
            <a:avLst/>
          </a:prstGeom>
        </p:spPr>
        <p:txBody>
          <a:bodyPr vert="horz" wrap="square" lIns="0" tIns="50800" rIns="0" bIns="0" rtlCol="0">
            <a:spAutoFit/>
          </a:bodyPr>
          <a:lstStyle/>
          <a:p>
            <a:pPr marL="524510" indent="-228600">
              <a:lnSpc>
                <a:spcPct val="100000"/>
              </a:lnSpc>
              <a:spcBef>
                <a:spcPts val="400"/>
              </a:spcBef>
              <a:buClr>
                <a:srgbClr val="2CA1BE"/>
              </a:buClr>
              <a:buFont typeface="Verdana"/>
              <a:buChar char="◦"/>
              <a:tabLst>
                <a:tab pos="525145" algn="l"/>
              </a:tabLst>
            </a:pPr>
            <a:r>
              <a:rPr sz="2100" spc="-5" dirty="0">
                <a:latin typeface="Lucida Sans Unicode"/>
                <a:cs typeface="Lucida Sans Unicode"/>
              </a:rPr>
              <a:t>Accuracy is related to the bias of </a:t>
            </a:r>
            <a:r>
              <a:rPr sz="2100" dirty="0">
                <a:latin typeface="Lucida Sans Unicode"/>
                <a:cs typeface="Lucida Sans Unicode"/>
              </a:rPr>
              <a:t>a set </a:t>
            </a:r>
            <a:r>
              <a:rPr sz="2100" spc="-5" dirty="0">
                <a:latin typeface="Lucida Sans Unicode"/>
                <a:cs typeface="Lucida Sans Unicode"/>
              </a:rPr>
              <a:t>of</a:t>
            </a:r>
            <a:r>
              <a:rPr sz="2100" spc="25" dirty="0">
                <a:latin typeface="Lucida Sans Unicode"/>
                <a:cs typeface="Lucida Sans Unicode"/>
              </a:rPr>
              <a:t> </a:t>
            </a:r>
            <a:r>
              <a:rPr sz="2100" spc="-5" dirty="0">
                <a:latin typeface="Lucida Sans Unicode"/>
                <a:cs typeface="Lucida Sans Unicode"/>
              </a:rPr>
              <a:t>measurements</a:t>
            </a:r>
            <a:endParaRPr sz="2100">
              <a:latin typeface="Lucida Sans Unicode"/>
              <a:cs typeface="Lucida Sans Unicode"/>
            </a:endParaRPr>
          </a:p>
          <a:p>
            <a:pPr marL="524510" marR="455295" indent="-228600">
              <a:lnSpc>
                <a:spcPct val="100000"/>
              </a:lnSpc>
              <a:spcBef>
                <a:spcPts val="300"/>
              </a:spcBef>
              <a:buClr>
                <a:srgbClr val="2CA1BE"/>
              </a:buClr>
              <a:buFont typeface="Verdana"/>
              <a:buChar char="◦"/>
              <a:tabLst>
                <a:tab pos="525145" algn="l"/>
              </a:tabLst>
            </a:pPr>
            <a:r>
              <a:rPr sz="2100" spc="-5" dirty="0">
                <a:latin typeface="Lucida Sans Unicode"/>
                <a:cs typeface="Lucida Sans Unicode"/>
              </a:rPr>
              <a:t>(IN)Accuracy is </a:t>
            </a:r>
            <a:r>
              <a:rPr sz="2100" dirty="0">
                <a:latin typeface="Lucida Sans Unicode"/>
                <a:cs typeface="Lucida Sans Unicode"/>
              </a:rPr>
              <a:t>measured </a:t>
            </a:r>
            <a:r>
              <a:rPr sz="2100" spc="-5" dirty="0">
                <a:latin typeface="Lucida Sans Unicode"/>
                <a:cs typeface="Lucida Sans Unicode"/>
              </a:rPr>
              <a:t>by the absolute and relative  errors</a:t>
            </a:r>
            <a:endParaRPr sz="2100">
              <a:latin typeface="Lucida Sans Unicode"/>
              <a:cs typeface="Lucida Sans Unicode"/>
            </a:endParaRPr>
          </a:p>
          <a:p>
            <a:pPr marL="268605" marR="5080" indent="-256540">
              <a:lnSpc>
                <a:spcPct val="100000"/>
              </a:lnSpc>
              <a:spcBef>
                <a:spcPts val="345"/>
              </a:spcBef>
              <a:tabLst>
                <a:tab pos="268605" algn="l"/>
              </a:tabLst>
            </a:pPr>
            <a:r>
              <a:rPr sz="1700" spc="-5" dirty="0">
                <a:solidFill>
                  <a:srgbClr val="2CA1BE"/>
                </a:solidFill>
                <a:latin typeface="Wingdings 3"/>
                <a:cs typeface="Wingdings 3"/>
              </a:rPr>
              <a:t></a:t>
            </a:r>
            <a:r>
              <a:rPr sz="1700" spc="-5" dirty="0">
                <a:solidFill>
                  <a:srgbClr val="2CA1BE"/>
                </a:solidFill>
                <a:latin typeface="Times New Roman"/>
                <a:cs typeface="Times New Roman"/>
              </a:rPr>
              <a:t>	</a:t>
            </a:r>
            <a:r>
              <a:rPr sz="2500" spc="-5" dirty="0">
                <a:latin typeface="Lucida Sans Unicode"/>
                <a:cs typeface="Lucida Sans Unicode"/>
              </a:rPr>
              <a:t>Discrimination is the </a:t>
            </a:r>
            <a:r>
              <a:rPr sz="2500" dirty="0">
                <a:latin typeface="Lucida Sans Unicode"/>
                <a:cs typeface="Lucida Sans Unicode"/>
              </a:rPr>
              <a:t>minimal </a:t>
            </a:r>
            <a:r>
              <a:rPr sz="2500" spc="-5" dirty="0">
                <a:latin typeface="Lucida Sans Unicode"/>
                <a:cs typeface="Lucida Sans Unicode"/>
              </a:rPr>
              <a:t>change of</a:t>
            </a:r>
            <a:r>
              <a:rPr sz="2500" spc="-65" dirty="0">
                <a:latin typeface="Lucida Sans Unicode"/>
                <a:cs typeface="Lucida Sans Unicode"/>
              </a:rPr>
              <a:t> </a:t>
            </a:r>
            <a:r>
              <a:rPr sz="2500" spc="-5" dirty="0">
                <a:latin typeface="Lucida Sans Unicode"/>
                <a:cs typeface="Lucida Sans Unicode"/>
              </a:rPr>
              <a:t>the</a:t>
            </a:r>
            <a:r>
              <a:rPr sz="2500" spc="-15" dirty="0">
                <a:latin typeface="Lucida Sans Unicode"/>
                <a:cs typeface="Lucida Sans Unicode"/>
              </a:rPr>
              <a:t> </a:t>
            </a:r>
            <a:r>
              <a:rPr sz="2500" spc="-5" dirty="0">
                <a:latin typeface="Lucida Sans Unicode"/>
                <a:cs typeface="Lucida Sans Unicode"/>
              </a:rPr>
              <a:t>input  necessary to produce </a:t>
            </a:r>
            <a:r>
              <a:rPr sz="2500" dirty="0">
                <a:latin typeface="Lucida Sans Unicode"/>
                <a:cs typeface="Lucida Sans Unicode"/>
              </a:rPr>
              <a:t>a </a:t>
            </a:r>
            <a:r>
              <a:rPr sz="2500" spc="-5" dirty="0">
                <a:latin typeface="Lucida Sans Unicode"/>
                <a:cs typeface="Lucida Sans Unicode"/>
              </a:rPr>
              <a:t>detectable change at the  output</a:t>
            </a:r>
            <a:endParaRPr sz="2500">
              <a:latin typeface="Lucida Sans Unicode"/>
              <a:cs typeface="Lucida Sans Unicode"/>
            </a:endParaRPr>
          </a:p>
          <a:p>
            <a:pPr marL="524510" indent="-228600">
              <a:lnSpc>
                <a:spcPct val="100000"/>
              </a:lnSpc>
              <a:spcBef>
                <a:spcPts val="350"/>
              </a:spcBef>
              <a:buClr>
                <a:srgbClr val="2CA1BE"/>
              </a:buClr>
              <a:buFont typeface="Verdana"/>
              <a:buChar char="◦"/>
              <a:tabLst>
                <a:tab pos="525145" algn="l"/>
              </a:tabLst>
            </a:pPr>
            <a:r>
              <a:rPr sz="2100" spc="-5" dirty="0">
                <a:latin typeface="Lucida Sans Unicode"/>
                <a:cs typeface="Lucida Sans Unicode"/>
              </a:rPr>
              <a:t>Discrimination is also known as</a:t>
            </a:r>
            <a:r>
              <a:rPr sz="2100" spc="-30" dirty="0">
                <a:latin typeface="Lucida Sans Unicode"/>
                <a:cs typeface="Lucida Sans Unicode"/>
              </a:rPr>
              <a:t> </a:t>
            </a:r>
            <a:r>
              <a:rPr sz="2100" spc="-5" dirty="0">
                <a:latin typeface="Lucida Sans Unicode"/>
                <a:cs typeface="Lucida Sans Unicode"/>
              </a:rPr>
              <a:t>RESOLUTION</a:t>
            </a:r>
            <a:endParaRPr sz="2100">
              <a:latin typeface="Lucida Sans Unicode"/>
              <a:cs typeface="Lucida Sans Unicode"/>
            </a:endParaRPr>
          </a:p>
          <a:p>
            <a:pPr marL="524510" indent="-228600">
              <a:lnSpc>
                <a:spcPct val="100000"/>
              </a:lnSpc>
              <a:spcBef>
                <a:spcPts val="295"/>
              </a:spcBef>
              <a:buClr>
                <a:srgbClr val="2CA1BE"/>
              </a:buClr>
              <a:buFont typeface="Verdana"/>
              <a:buChar char="◦"/>
              <a:tabLst>
                <a:tab pos="525145" algn="l"/>
              </a:tabLst>
            </a:pPr>
            <a:r>
              <a:rPr sz="2100" spc="-5" dirty="0">
                <a:latin typeface="Lucida Sans Unicode"/>
                <a:cs typeface="Lucida Sans Unicode"/>
              </a:rPr>
              <a:t>When the increment is </a:t>
            </a:r>
            <a:r>
              <a:rPr sz="2100" dirty="0">
                <a:latin typeface="Lucida Sans Unicode"/>
                <a:cs typeface="Lucida Sans Unicode"/>
              </a:rPr>
              <a:t>from </a:t>
            </a:r>
            <a:r>
              <a:rPr sz="2100" spc="-5" dirty="0">
                <a:latin typeface="Lucida Sans Unicode"/>
                <a:cs typeface="Lucida Sans Unicode"/>
              </a:rPr>
              <a:t>zero, it is called</a:t>
            </a:r>
            <a:r>
              <a:rPr sz="2100" spc="5" dirty="0">
                <a:latin typeface="Lucida Sans Unicode"/>
                <a:cs typeface="Lucida Sans Unicode"/>
              </a:rPr>
              <a:t> </a:t>
            </a:r>
            <a:r>
              <a:rPr sz="2100" spc="-5" dirty="0">
                <a:latin typeface="Lucida Sans Unicode"/>
                <a:cs typeface="Lucida Sans Unicode"/>
              </a:rPr>
              <a:t>THRESHOLD</a:t>
            </a:r>
            <a:endParaRPr sz="2100">
              <a:latin typeface="Lucida Sans Unicode"/>
              <a:cs typeface="Lucida Sans Unicode"/>
            </a:endParaRPr>
          </a:p>
        </p:txBody>
      </p:sp>
      <p:sp>
        <p:nvSpPr>
          <p:cNvPr id="4" name="object 4"/>
          <p:cNvSpPr/>
          <p:nvPr/>
        </p:nvSpPr>
        <p:spPr>
          <a:xfrm>
            <a:off x="534162" y="630135"/>
            <a:ext cx="7629906" cy="4259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234186"/>
            <a:ext cx="7513955" cy="375920"/>
          </a:xfrm>
          <a:prstGeom prst="rect">
            <a:avLst/>
          </a:prstGeom>
        </p:spPr>
        <p:txBody>
          <a:bodyPr vert="horz" wrap="square" lIns="0" tIns="12065" rIns="0" bIns="0" rtlCol="0">
            <a:spAutoFit/>
          </a:bodyPr>
          <a:lstStyle/>
          <a:p>
            <a:pPr marL="12700">
              <a:lnSpc>
                <a:spcPct val="100000"/>
              </a:lnSpc>
              <a:spcBef>
                <a:spcPts val="95"/>
              </a:spcBef>
              <a:tabLst>
                <a:tab pos="268605"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spc="-5" dirty="0"/>
              <a:t>The capacity of a measuring </a:t>
            </a:r>
            <a:r>
              <a:rPr sz="2300" spc="-10" dirty="0"/>
              <a:t>instrument </a:t>
            </a:r>
            <a:r>
              <a:rPr sz="2300" spc="-5" dirty="0"/>
              <a:t>to give</a:t>
            </a:r>
            <a:r>
              <a:rPr sz="2300" spc="50" dirty="0"/>
              <a:t> </a:t>
            </a:r>
            <a:r>
              <a:rPr sz="2300" spc="-10" dirty="0"/>
              <a:t>the</a:t>
            </a:r>
            <a:endParaRPr sz="2300">
              <a:latin typeface="Times New Roman"/>
              <a:cs typeface="Times New Roman"/>
            </a:endParaRPr>
          </a:p>
        </p:txBody>
      </p:sp>
      <p:sp>
        <p:nvSpPr>
          <p:cNvPr id="3" name="object 3"/>
          <p:cNvSpPr txBox="1"/>
          <p:nvPr/>
        </p:nvSpPr>
        <p:spPr>
          <a:xfrm>
            <a:off x="645668" y="1514602"/>
            <a:ext cx="7829550" cy="4624705"/>
          </a:xfrm>
          <a:prstGeom prst="rect">
            <a:avLst/>
          </a:prstGeom>
        </p:spPr>
        <p:txBody>
          <a:bodyPr vert="horz" wrap="square" lIns="0" tIns="80010" rIns="0" bIns="0" rtlCol="0">
            <a:spAutoFit/>
          </a:bodyPr>
          <a:lstStyle/>
          <a:p>
            <a:pPr marL="268605" marR="162560">
              <a:lnSpc>
                <a:spcPts val="2210"/>
              </a:lnSpc>
              <a:spcBef>
                <a:spcPts val="630"/>
              </a:spcBef>
            </a:pPr>
            <a:r>
              <a:rPr sz="2300" spc="-5" dirty="0">
                <a:latin typeface="Lucida Sans Unicode"/>
                <a:cs typeface="Lucida Sans Unicode"/>
              </a:rPr>
              <a:t>same reading when </a:t>
            </a:r>
            <a:r>
              <a:rPr sz="2300" spc="-10" dirty="0">
                <a:latin typeface="Lucida Sans Unicode"/>
                <a:cs typeface="Lucida Sans Unicode"/>
              </a:rPr>
              <a:t>repetitively </a:t>
            </a:r>
            <a:r>
              <a:rPr sz="2300" spc="-5" dirty="0">
                <a:latin typeface="Lucida Sans Unicode"/>
                <a:cs typeface="Lucida Sans Unicode"/>
              </a:rPr>
              <a:t>measuring the same  </a:t>
            </a:r>
            <a:r>
              <a:rPr sz="2300" spc="-10" dirty="0">
                <a:latin typeface="Lucida Sans Unicode"/>
                <a:cs typeface="Lucida Sans Unicode"/>
              </a:rPr>
              <a:t>quantity </a:t>
            </a:r>
            <a:r>
              <a:rPr sz="2300" spc="-5" dirty="0">
                <a:latin typeface="Lucida Sans Unicode"/>
                <a:cs typeface="Lucida Sans Unicode"/>
              </a:rPr>
              <a:t>under the same </a:t>
            </a:r>
            <a:r>
              <a:rPr sz="2300" spc="-10" dirty="0">
                <a:latin typeface="Lucida Sans Unicode"/>
                <a:cs typeface="Lucida Sans Unicode"/>
              </a:rPr>
              <a:t>prescribed</a:t>
            </a:r>
            <a:r>
              <a:rPr sz="2300" spc="114" dirty="0">
                <a:latin typeface="Lucida Sans Unicode"/>
                <a:cs typeface="Lucida Sans Unicode"/>
              </a:rPr>
              <a:t> </a:t>
            </a:r>
            <a:r>
              <a:rPr sz="2300" spc="-10" dirty="0">
                <a:latin typeface="Lucida Sans Unicode"/>
                <a:cs typeface="Lucida Sans Unicode"/>
              </a:rPr>
              <a:t>conditions</a:t>
            </a:r>
            <a:endParaRPr sz="2300">
              <a:latin typeface="Lucida Sans Unicode"/>
              <a:cs typeface="Lucida Sans Unicode"/>
            </a:endParaRPr>
          </a:p>
          <a:p>
            <a:pPr marL="524510" marR="36195" indent="-228600">
              <a:lnSpc>
                <a:spcPct val="80000"/>
              </a:lnSpc>
              <a:spcBef>
                <a:spcPts val="345"/>
              </a:spcBef>
              <a:buClr>
                <a:srgbClr val="2CA1BE"/>
              </a:buClr>
              <a:buFont typeface="Verdana"/>
              <a:buChar char="◦"/>
              <a:tabLst>
                <a:tab pos="605155" algn="l"/>
                <a:tab pos="605790" algn="l"/>
              </a:tabLst>
            </a:pPr>
            <a:r>
              <a:rPr sz="2000" spc="-5" dirty="0">
                <a:latin typeface="Lucida Sans Unicode"/>
                <a:cs typeface="Lucida Sans Unicode"/>
              </a:rPr>
              <a:t>Precision </a:t>
            </a:r>
            <a:r>
              <a:rPr sz="2000" spc="-10" dirty="0">
                <a:latin typeface="Lucida Sans Unicode"/>
                <a:cs typeface="Lucida Sans Unicode"/>
              </a:rPr>
              <a:t>implies </a:t>
            </a:r>
            <a:r>
              <a:rPr sz="2000" spc="-5" dirty="0">
                <a:latin typeface="Lucida Sans Unicode"/>
                <a:cs typeface="Lucida Sans Unicode"/>
              </a:rPr>
              <a:t>agreement between successive </a:t>
            </a:r>
            <a:r>
              <a:rPr sz="2000" spc="-10" dirty="0">
                <a:latin typeface="Lucida Sans Unicode"/>
                <a:cs typeface="Lucida Sans Unicode"/>
              </a:rPr>
              <a:t>readings,  </a:t>
            </a:r>
            <a:r>
              <a:rPr sz="2000" spc="-5" dirty="0">
                <a:latin typeface="Lucida Sans Unicode"/>
                <a:cs typeface="Lucida Sans Unicode"/>
              </a:rPr>
              <a:t>NOT closeness to the true</a:t>
            </a:r>
            <a:r>
              <a:rPr sz="2000" spc="-10" dirty="0">
                <a:latin typeface="Lucida Sans Unicode"/>
                <a:cs typeface="Lucida Sans Unicode"/>
              </a:rPr>
              <a:t> </a:t>
            </a:r>
            <a:r>
              <a:rPr sz="2000" spc="-5" dirty="0">
                <a:latin typeface="Lucida Sans Unicode"/>
                <a:cs typeface="Lucida Sans Unicode"/>
              </a:rPr>
              <a:t>value</a:t>
            </a:r>
            <a:endParaRPr sz="2000">
              <a:latin typeface="Lucida Sans Unicode"/>
              <a:cs typeface="Lucida Sans Unicode"/>
            </a:endParaRPr>
          </a:p>
          <a:p>
            <a:pPr marL="835660" lvl="1" indent="-302260">
              <a:lnSpc>
                <a:spcPts val="2045"/>
              </a:lnSpc>
              <a:buClr>
                <a:srgbClr val="DA1F28"/>
              </a:buClr>
              <a:buFont typeface="Wingdings 2"/>
              <a:buChar char=""/>
              <a:tabLst>
                <a:tab pos="835025" algn="l"/>
                <a:tab pos="835660" algn="l"/>
              </a:tabLst>
            </a:pPr>
            <a:r>
              <a:rPr sz="1800" spc="-5" dirty="0">
                <a:latin typeface="Lucida Sans Unicode"/>
                <a:cs typeface="Lucida Sans Unicode"/>
              </a:rPr>
              <a:t>Precision is related to the variance of </a:t>
            </a:r>
            <a:r>
              <a:rPr sz="1800" dirty="0">
                <a:latin typeface="Lucida Sans Unicode"/>
                <a:cs typeface="Lucida Sans Unicode"/>
              </a:rPr>
              <a:t>a set </a:t>
            </a:r>
            <a:r>
              <a:rPr sz="1800" spc="-5" dirty="0">
                <a:latin typeface="Lucida Sans Unicode"/>
                <a:cs typeface="Lucida Sans Unicode"/>
              </a:rPr>
              <a:t>of</a:t>
            </a:r>
            <a:r>
              <a:rPr sz="1800" spc="160" dirty="0">
                <a:latin typeface="Lucida Sans Unicode"/>
                <a:cs typeface="Lucida Sans Unicode"/>
              </a:rPr>
              <a:t> </a:t>
            </a:r>
            <a:r>
              <a:rPr sz="1800" spc="-5" dirty="0">
                <a:latin typeface="Lucida Sans Unicode"/>
                <a:cs typeface="Lucida Sans Unicode"/>
              </a:rPr>
              <a:t>measurements</a:t>
            </a:r>
            <a:endParaRPr sz="1800">
              <a:latin typeface="Lucida Sans Unicode"/>
              <a:cs typeface="Lucida Sans Unicode"/>
            </a:endParaRPr>
          </a:p>
          <a:p>
            <a:pPr marL="524510" marR="439420" indent="-228600">
              <a:lnSpc>
                <a:spcPts val="1920"/>
              </a:lnSpc>
              <a:spcBef>
                <a:spcPts val="365"/>
              </a:spcBef>
              <a:buClr>
                <a:srgbClr val="2CA1BE"/>
              </a:buClr>
              <a:buFont typeface="Verdana"/>
              <a:buChar char="◦"/>
              <a:tabLst>
                <a:tab pos="605155" algn="l"/>
                <a:tab pos="605790" algn="l"/>
              </a:tabLst>
            </a:pPr>
            <a:r>
              <a:rPr sz="2000" spc="-5" dirty="0">
                <a:latin typeface="Lucida Sans Unicode"/>
                <a:cs typeface="Lucida Sans Unicode"/>
              </a:rPr>
              <a:t>Precision is a necessary but not sufficient condition for  accuracy</a:t>
            </a:r>
            <a:endParaRPr sz="2000">
              <a:latin typeface="Lucida Sans Unicode"/>
              <a:cs typeface="Lucida Sans Unicode"/>
            </a:endParaRPr>
          </a:p>
          <a:p>
            <a:pPr marL="12700">
              <a:lnSpc>
                <a:spcPts val="2525"/>
              </a:lnSpc>
              <a:tabLst>
                <a:tab pos="268605"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spc="-5" dirty="0">
                <a:latin typeface="Lucida Sans Unicode"/>
                <a:cs typeface="Lucida Sans Unicode"/>
              </a:rPr>
              <a:t>Two </a:t>
            </a:r>
            <a:r>
              <a:rPr sz="2300" spc="-10" dirty="0">
                <a:latin typeface="Lucida Sans Unicode"/>
                <a:cs typeface="Lucida Sans Unicode"/>
              </a:rPr>
              <a:t>terms closely related </a:t>
            </a:r>
            <a:r>
              <a:rPr sz="2300" spc="-5" dirty="0">
                <a:latin typeface="Lucida Sans Unicode"/>
                <a:cs typeface="Lucida Sans Unicode"/>
              </a:rPr>
              <a:t>to</a:t>
            </a:r>
            <a:r>
              <a:rPr sz="2300" spc="75" dirty="0">
                <a:latin typeface="Lucida Sans Unicode"/>
                <a:cs typeface="Lucida Sans Unicode"/>
              </a:rPr>
              <a:t> </a:t>
            </a:r>
            <a:r>
              <a:rPr sz="2300" spc="-10" dirty="0">
                <a:latin typeface="Lucida Sans Unicode"/>
                <a:cs typeface="Lucida Sans Unicode"/>
              </a:rPr>
              <a:t>precision</a:t>
            </a:r>
            <a:endParaRPr sz="2300">
              <a:latin typeface="Lucida Sans Unicode"/>
              <a:cs typeface="Lucida Sans Unicode"/>
            </a:endParaRPr>
          </a:p>
          <a:p>
            <a:pPr marL="524510" indent="-228600">
              <a:lnSpc>
                <a:spcPts val="2315"/>
              </a:lnSpc>
              <a:buClr>
                <a:srgbClr val="2CA1BE"/>
              </a:buClr>
              <a:buFont typeface="Verdana"/>
              <a:buChar char="◦"/>
              <a:tabLst>
                <a:tab pos="524510" algn="l"/>
                <a:tab pos="525145" algn="l"/>
              </a:tabLst>
            </a:pPr>
            <a:r>
              <a:rPr sz="2000" spc="-5" dirty="0">
                <a:latin typeface="Lucida Sans Unicode"/>
                <a:cs typeface="Lucida Sans Unicode"/>
              </a:rPr>
              <a:t>Repeatability</a:t>
            </a:r>
            <a:endParaRPr sz="2000">
              <a:latin typeface="Lucida Sans Unicode"/>
              <a:cs typeface="Lucida Sans Unicode"/>
            </a:endParaRPr>
          </a:p>
          <a:p>
            <a:pPr marL="762000" marR="5080" lvl="1" indent="-228600">
              <a:lnSpc>
                <a:spcPct val="80000"/>
              </a:lnSpc>
              <a:spcBef>
                <a:spcPts val="420"/>
              </a:spcBef>
              <a:buClr>
                <a:srgbClr val="DA1F28"/>
              </a:buClr>
              <a:buFont typeface="Wingdings 2"/>
              <a:buChar char=""/>
              <a:tabLst>
                <a:tab pos="762000" algn="l"/>
                <a:tab pos="762635" algn="l"/>
              </a:tabLst>
            </a:pPr>
            <a:r>
              <a:rPr sz="1800" spc="-5" dirty="0">
                <a:latin typeface="Lucida Sans Unicode"/>
                <a:cs typeface="Lucida Sans Unicode"/>
              </a:rPr>
              <a:t>The precision of </a:t>
            </a:r>
            <a:r>
              <a:rPr sz="1800" dirty="0">
                <a:latin typeface="Lucida Sans Unicode"/>
                <a:cs typeface="Lucida Sans Unicode"/>
              </a:rPr>
              <a:t>a set </a:t>
            </a:r>
            <a:r>
              <a:rPr sz="1800" spc="-5" dirty="0">
                <a:latin typeface="Lucida Sans Unicode"/>
                <a:cs typeface="Lucida Sans Unicode"/>
              </a:rPr>
              <a:t>of measurements taken over </a:t>
            </a:r>
            <a:r>
              <a:rPr sz="1800" dirty="0">
                <a:latin typeface="Lucida Sans Unicode"/>
                <a:cs typeface="Lucida Sans Unicode"/>
              </a:rPr>
              <a:t>a short </a:t>
            </a:r>
            <a:r>
              <a:rPr sz="1800" spc="-5" dirty="0">
                <a:latin typeface="Lucida Sans Unicode"/>
                <a:cs typeface="Lucida Sans Unicode"/>
              </a:rPr>
              <a:t>time  interval</a:t>
            </a:r>
            <a:endParaRPr sz="1800">
              <a:latin typeface="Lucida Sans Unicode"/>
              <a:cs typeface="Lucida Sans Unicode"/>
            </a:endParaRPr>
          </a:p>
          <a:p>
            <a:pPr marL="524510" indent="-228600">
              <a:lnSpc>
                <a:spcPts val="2200"/>
              </a:lnSpc>
              <a:buClr>
                <a:srgbClr val="2CA1BE"/>
              </a:buClr>
              <a:buFont typeface="Verdana"/>
              <a:buChar char="◦"/>
              <a:tabLst>
                <a:tab pos="524510" algn="l"/>
                <a:tab pos="525145" algn="l"/>
              </a:tabLst>
            </a:pPr>
            <a:r>
              <a:rPr sz="2000" spc="-5" dirty="0">
                <a:latin typeface="Lucida Sans Unicode"/>
                <a:cs typeface="Lucida Sans Unicode"/>
              </a:rPr>
              <a:t>Reproducibility</a:t>
            </a:r>
            <a:endParaRPr sz="2000">
              <a:latin typeface="Lucida Sans Unicode"/>
              <a:cs typeface="Lucida Sans Unicode"/>
            </a:endParaRPr>
          </a:p>
          <a:p>
            <a:pPr marL="762000" lvl="1" indent="-228600">
              <a:lnSpc>
                <a:spcPts val="2150"/>
              </a:lnSpc>
              <a:buClr>
                <a:srgbClr val="DA1F28"/>
              </a:buClr>
              <a:buFont typeface="Wingdings 2"/>
              <a:buChar char=""/>
              <a:tabLst>
                <a:tab pos="762000" algn="l"/>
                <a:tab pos="762635" algn="l"/>
              </a:tabLst>
            </a:pPr>
            <a:r>
              <a:rPr sz="1800" spc="-5" dirty="0">
                <a:latin typeface="Lucida Sans Unicode"/>
                <a:cs typeface="Lucida Sans Unicode"/>
              </a:rPr>
              <a:t>The precision of </a:t>
            </a:r>
            <a:r>
              <a:rPr sz="1800" dirty="0">
                <a:latin typeface="Lucida Sans Unicode"/>
                <a:cs typeface="Lucida Sans Unicode"/>
              </a:rPr>
              <a:t>a set </a:t>
            </a:r>
            <a:r>
              <a:rPr sz="1800" spc="-5" dirty="0">
                <a:latin typeface="Lucida Sans Unicode"/>
                <a:cs typeface="Lucida Sans Unicode"/>
              </a:rPr>
              <a:t>of measurements</a:t>
            </a:r>
            <a:r>
              <a:rPr sz="1800" dirty="0">
                <a:latin typeface="Lucida Sans Unicode"/>
                <a:cs typeface="Lucida Sans Unicode"/>
              </a:rPr>
              <a:t> </a:t>
            </a:r>
            <a:r>
              <a:rPr sz="1800" spc="-5" dirty="0">
                <a:latin typeface="Lucida Sans Unicode"/>
                <a:cs typeface="Lucida Sans Unicode"/>
              </a:rPr>
              <a:t>BUT</a:t>
            </a:r>
            <a:endParaRPr sz="1800">
              <a:latin typeface="Lucida Sans Unicode"/>
              <a:cs typeface="Lucida Sans Unicode"/>
            </a:endParaRPr>
          </a:p>
          <a:p>
            <a:pPr marL="1045844" lvl="2" indent="-228600">
              <a:lnSpc>
                <a:spcPct val="100000"/>
              </a:lnSpc>
              <a:spcBef>
                <a:spcPts val="30"/>
              </a:spcBef>
              <a:buClr>
                <a:srgbClr val="DA1F28"/>
              </a:buClr>
              <a:buFont typeface="Wingdings 2"/>
              <a:buChar char=""/>
              <a:tabLst>
                <a:tab pos="1045844" algn="l"/>
                <a:tab pos="1046480" algn="l"/>
              </a:tabLst>
            </a:pPr>
            <a:r>
              <a:rPr sz="1600" spc="-5" dirty="0">
                <a:latin typeface="Lucida Sans Unicode"/>
                <a:cs typeface="Lucida Sans Unicode"/>
              </a:rPr>
              <a:t>taken over </a:t>
            </a:r>
            <a:r>
              <a:rPr sz="1600" dirty="0">
                <a:latin typeface="Lucida Sans Unicode"/>
                <a:cs typeface="Lucida Sans Unicode"/>
              </a:rPr>
              <a:t>a </a:t>
            </a:r>
            <a:r>
              <a:rPr sz="1600" spc="-5" dirty="0">
                <a:latin typeface="Lucida Sans Unicode"/>
                <a:cs typeface="Lucida Sans Unicode"/>
              </a:rPr>
              <a:t>long time interval</a:t>
            </a:r>
            <a:r>
              <a:rPr sz="1600" spc="-55" dirty="0">
                <a:latin typeface="Lucida Sans Unicode"/>
                <a:cs typeface="Lucida Sans Unicode"/>
              </a:rPr>
              <a:t> </a:t>
            </a:r>
            <a:r>
              <a:rPr sz="1600" spc="-5" dirty="0">
                <a:latin typeface="Lucida Sans Unicode"/>
                <a:cs typeface="Lucida Sans Unicode"/>
              </a:rPr>
              <a:t>or</a:t>
            </a:r>
            <a:endParaRPr sz="1600">
              <a:latin typeface="Lucida Sans Unicode"/>
              <a:cs typeface="Lucida Sans Unicode"/>
            </a:endParaRPr>
          </a:p>
          <a:p>
            <a:pPr marL="1045844" lvl="2" indent="-228600">
              <a:lnSpc>
                <a:spcPct val="100000"/>
              </a:lnSpc>
              <a:spcBef>
                <a:spcPts val="10"/>
              </a:spcBef>
              <a:buClr>
                <a:srgbClr val="DA1F28"/>
              </a:buClr>
              <a:buFont typeface="Wingdings 2"/>
              <a:buChar char=""/>
              <a:tabLst>
                <a:tab pos="1045844" algn="l"/>
                <a:tab pos="1046480" algn="l"/>
              </a:tabLst>
            </a:pPr>
            <a:r>
              <a:rPr sz="1600" dirty="0">
                <a:latin typeface="Lucida Sans Unicode"/>
                <a:cs typeface="Lucida Sans Unicode"/>
              </a:rPr>
              <a:t>Performed </a:t>
            </a:r>
            <a:r>
              <a:rPr sz="1600" spc="-5" dirty="0">
                <a:latin typeface="Lucida Sans Unicode"/>
                <a:cs typeface="Lucida Sans Unicode"/>
              </a:rPr>
              <a:t>by different operators</a:t>
            </a:r>
            <a:r>
              <a:rPr sz="1600" spc="-60" dirty="0">
                <a:latin typeface="Lucida Sans Unicode"/>
                <a:cs typeface="Lucida Sans Unicode"/>
              </a:rPr>
              <a:t> </a:t>
            </a:r>
            <a:r>
              <a:rPr sz="1600" spc="-5" dirty="0">
                <a:latin typeface="Lucida Sans Unicode"/>
                <a:cs typeface="Lucida Sans Unicode"/>
              </a:rPr>
              <a:t>or</a:t>
            </a:r>
            <a:endParaRPr sz="1600">
              <a:latin typeface="Lucida Sans Unicode"/>
              <a:cs typeface="Lucida Sans Unicode"/>
            </a:endParaRPr>
          </a:p>
          <a:p>
            <a:pPr marL="1045844" lvl="2" indent="-228600">
              <a:lnSpc>
                <a:spcPct val="100000"/>
              </a:lnSpc>
              <a:spcBef>
                <a:spcPts val="15"/>
              </a:spcBef>
              <a:buClr>
                <a:srgbClr val="DA1F28"/>
              </a:buClr>
              <a:buFont typeface="Wingdings 2"/>
              <a:buChar char=""/>
              <a:tabLst>
                <a:tab pos="1045844" algn="l"/>
                <a:tab pos="1046480" algn="l"/>
              </a:tabLst>
            </a:pPr>
            <a:r>
              <a:rPr sz="1600" dirty="0">
                <a:latin typeface="Lucida Sans Unicode"/>
                <a:cs typeface="Lucida Sans Unicode"/>
              </a:rPr>
              <a:t>with </a:t>
            </a:r>
            <a:r>
              <a:rPr sz="1600" spc="-5" dirty="0">
                <a:latin typeface="Lucida Sans Unicode"/>
                <a:cs typeface="Lucida Sans Unicode"/>
              </a:rPr>
              <a:t>different instruments</a:t>
            </a:r>
            <a:r>
              <a:rPr sz="1600" spc="-85" dirty="0">
                <a:latin typeface="Lucida Sans Unicode"/>
                <a:cs typeface="Lucida Sans Unicode"/>
              </a:rPr>
              <a:t> </a:t>
            </a:r>
            <a:r>
              <a:rPr sz="1600" spc="-5" dirty="0">
                <a:latin typeface="Lucida Sans Unicode"/>
                <a:cs typeface="Lucida Sans Unicode"/>
              </a:rPr>
              <a:t>or</a:t>
            </a:r>
            <a:endParaRPr sz="1600">
              <a:latin typeface="Lucida Sans Unicode"/>
              <a:cs typeface="Lucida Sans Unicode"/>
            </a:endParaRPr>
          </a:p>
          <a:p>
            <a:pPr marL="1045844" lvl="2" indent="-228600">
              <a:lnSpc>
                <a:spcPct val="100000"/>
              </a:lnSpc>
              <a:spcBef>
                <a:spcPts val="15"/>
              </a:spcBef>
              <a:buClr>
                <a:srgbClr val="DA1F28"/>
              </a:buClr>
              <a:buFont typeface="Wingdings 2"/>
              <a:buChar char=""/>
              <a:tabLst>
                <a:tab pos="1045844" algn="l"/>
                <a:tab pos="1046480" algn="l"/>
              </a:tabLst>
            </a:pPr>
            <a:r>
              <a:rPr sz="1600" spc="-5" dirty="0">
                <a:latin typeface="Lucida Sans Unicode"/>
                <a:cs typeface="Lucida Sans Unicode"/>
              </a:rPr>
              <a:t>in different</a:t>
            </a:r>
            <a:r>
              <a:rPr sz="1600" spc="-95" dirty="0">
                <a:latin typeface="Lucida Sans Unicode"/>
                <a:cs typeface="Lucida Sans Unicode"/>
              </a:rPr>
              <a:t> </a:t>
            </a:r>
            <a:r>
              <a:rPr sz="1600" spc="-5" dirty="0">
                <a:latin typeface="Lucida Sans Unicode"/>
                <a:cs typeface="Lucida Sans Unicode"/>
              </a:rPr>
              <a:t>laboratories</a:t>
            </a:r>
            <a:endParaRPr sz="1600">
              <a:latin typeface="Lucida Sans Unicode"/>
              <a:cs typeface="Lucida Sans Unicode"/>
            </a:endParaRPr>
          </a:p>
        </p:txBody>
      </p:sp>
      <p:sp>
        <p:nvSpPr>
          <p:cNvPr id="4" name="object 4"/>
          <p:cNvSpPr/>
          <p:nvPr/>
        </p:nvSpPr>
        <p:spPr>
          <a:xfrm>
            <a:off x="575309" y="595109"/>
            <a:ext cx="2219705" cy="4252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072"/>
            <a:ext cx="2710815" cy="43688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5" dirty="0"/>
              <a:t>Shooting</a:t>
            </a:r>
            <a:r>
              <a:rPr sz="2700" spc="-80" dirty="0"/>
              <a:t> </a:t>
            </a:r>
            <a:r>
              <a:rPr sz="2700" spc="-5" dirty="0"/>
              <a:t>darts</a:t>
            </a:r>
            <a:endParaRPr sz="2700">
              <a:latin typeface="Times New Roman"/>
              <a:cs typeface="Times New Roman"/>
            </a:endParaRPr>
          </a:p>
        </p:txBody>
      </p:sp>
      <p:sp>
        <p:nvSpPr>
          <p:cNvPr id="3" name="object 3"/>
          <p:cNvSpPr txBox="1"/>
          <p:nvPr/>
        </p:nvSpPr>
        <p:spPr>
          <a:xfrm>
            <a:off x="929132" y="1862735"/>
            <a:ext cx="5606415" cy="1583690"/>
          </a:xfrm>
          <a:prstGeom prst="rect">
            <a:avLst/>
          </a:prstGeom>
        </p:spPr>
        <p:txBody>
          <a:bodyPr vert="horz" wrap="square" lIns="0" tIns="71755" rIns="0" bIns="0" rtlCol="0">
            <a:spAutoFit/>
          </a:bodyPr>
          <a:lstStyle/>
          <a:p>
            <a:pPr marL="241300" indent="-228600">
              <a:lnSpc>
                <a:spcPct val="100000"/>
              </a:lnSpc>
              <a:spcBef>
                <a:spcPts val="565"/>
              </a:spcBef>
              <a:buClr>
                <a:srgbClr val="2CA1BE"/>
              </a:buClr>
              <a:buFont typeface="Verdana"/>
              <a:buChar char="◦"/>
              <a:tabLst>
                <a:tab pos="241300" algn="l"/>
              </a:tabLst>
            </a:pPr>
            <a:r>
              <a:rPr sz="2300" spc="-5" dirty="0">
                <a:latin typeface="Lucida Sans Unicode"/>
                <a:cs typeface="Lucida Sans Unicode"/>
              </a:rPr>
              <a:t>Discrimination</a:t>
            </a:r>
            <a:endParaRPr sz="2300">
              <a:latin typeface="Lucida Sans Unicode"/>
              <a:cs typeface="Lucida Sans Unicode"/>
            </a:endParaRPr>
          </a:p>
          <a:p>
            <a:pPr marL="478790" lvl="1" indent="-228600">
              <a:lnSpc>
                <a:spcPct val="100000"/>
              </a:lnSpc>
              <a:spcBef>
                <a:spcPts val="425"/>
              </a:spcBef>
              <a:buClr>
                <a:srgbClr val="DA1F28"/>
              </a:buClr>
              <a:buFont typeface="Wingdings 2"/>
              <a:buChar char=""/>
              <a:tabLst>
                <a:tab pos="478790" algn="l"/>
                <a:tab pos="479425" algn="l"/>
              </a:tabLst>
            </a:pPr>
            <a:r>
              <a:rPr sz="2100" spc="-5" dirty="0">
                <a:latin typeface="Lucida Sans Unicode"/>
                <a:cs typeface="Lucida Sans Unicode"/>
              </a:rPr>
              <a:t>The </a:t>
            </a:r>
            <a:r>
              <a:rPr sz="2100" dirty="0">
                <a:latin typeface="Lucida Sans Unicode"/>
                <a:cs typeface="Lucida Sans Unicode"/>
              </a:rPr>
              <a:t>size </a:t>
            </a:r>
            <a:r>
              <a:rPr sz="2100" spc="-5" dirty="0">
                <a:latin typeface="Lucida Sans Unicode"/>
                <a:cs typeface="Lucida Sans Unicode"/>
              </a:rPr>
              <a:t>of the </a:t>
            </a:r>
            <a:r>
              <a:rPr sz="2100" dirty="0">
                <a:latin typeface="Lucida Sans Unicode"/>
                <a:cs typeface="Lucida Sans Unicode"/>
              </a:rPr>
              <a:t>hole </a:t>
            </a:r>
            <a:r>
              <a:rPr sz="2100" spc="-5" dirty="0">
                <a:latin typeface="Lucida Sans Unicode"/>
                <a:cs typeface="Lucida Sans Unicode"/>
              </a:rPr>
              <a:t>produced by </a:t>
            </a:r>
            <a:r>
              <a:rPr sz="2100" dirty="0">
                <a:latin typeface="Lucida Sans Unicode"/>
                <a:cs typeface="Lucida Sans Unicode"/>
              </a:rPr>
              <a:t>a</a:t>
            </a:r>
            <a:r>
              <a:rPr sz="2100" spc="-20" dirty="0">
                <a:latin typeface="Lucida Sans Unicode"/>
                <a:cs typeface="Lucida Sans Unicode"/>
              </a:rPr>
              <a:t> </a:t>
            </a:r>
            <a:r>
              <a:rPr sz="2100" spc="-5" dirty="0">
                <a:latin typeface="Lucida Sans Unicode"/>
                <a:cs typeface="Lucida Sans Unicode"/>
              </a:rPr>
              <a:t>dart</a:t>
            </a:r>
            <a:endParaRPr sz="2100">
              <a:latin typeface="Lucida Sans Unicode"/>
              <a:cs typeface="Lucida Sans Unicode"/>
            </a:endParaRPr>
          </a:p>
          <a:p>
            <a:pPr marL="333375" indent="-320675">
              <a:lnSpc>
                <a:spcPct val="100000"/>
              </a:lnSpc>
              <a:spcBef>
                <a:spcPts val="270"/>
              </a:spcBef>
              <a:buClr>
                <a:srgbClr val="2CA1BE"/>
              </a:buClr>
              <a:buFont typeface="Verdana"/>
              <a:buChar char="◦"/>
              <a:tabLst>
                <a:tab pos="333375" algn="l"/>
                <a:tab pos="334010" algn="l"/>
              </a:tabLst>
            </a:pPr>
            <a:r>
              <a:rPr sz="2300" spc="-10" dirty="0">
                <a:latin typeface="Lucida Sans Unicode"/>
                <a:cs typeface="Lucida Sans Unicode"/>
              </a:rPr>
              <a:t>Which </a:t>
            </a:r>
            <a:r>
              <a:rPr sz="2300" spc="-5" dirty="0">
                <a:latin typeface="Lucida Sans Unicode"/>
                <a:cs typeface="Lucida Sans Unicode"/>
              </a:rPr>
              <a:t>shooter is more</a:t>
            </a:r>
            <a:r>
              <a:rPr sz="2300" spc="15" dirty="0">
                <a:latin typeface="Lucida Sans Unicode"/>
                <a:cs typeface="Lucida Sans Unicode"/>
              </a:rPr>
              <a:t> </a:t>
            </a:r>
            <a:r>
              <a:rPr sz="2300" spc="-10" dirty="0">
                <a:latin typeface="Lucida Sans Unicode"/>
                <a:cs typeface="Lucida Sans Unicode"/>
              </a:rPr>
              <a:t>accurate?</a:t>
            </a:r>
            <a:endParaRPr sz="2300">
              <a:latin typeface="Lucida Sans Unicode"/>
              <a:cs typeface="Lucida Sans Unicode"/>
            </a:endParaRPr>
          </a:p>
          <a:p>
            <a:pPr marL="333375" indent="-320675">
              <a:lnSpc>
                <a:spcPct val="100000"/>
              </a:lnSpc>
              <a:spcBef>
                <a:spcPts val="295"/>
              </a:spcBef>
              <a:buClr>
                <a:srgbClr val="2CA1BE"/>
              </a:buClr>
              <a:buFont typeface="Verdana"/>
              <a:buChar char="◦"/>
              <a:tabLst>
                <a:tab pos="333375" algn="l"/>
                <a:tab pos="334010" algn="l"/>
              </a:tabLst>
            </a:pPr>
            <a:r>
              <a:rPr sz="2300" spc="-10" dirty="0">
                <a:latin typeface="Lucida Sans Unicode"/>
                <a:cs typeface="Lucida Sans Unicode"/>
              </a:rPr>
              <a:t>Which </a:t>
            </a:r>
            <a:r>
              <a:rPr sz="2300" spc="-5" dirty="0">
                <a:latin typeface="Lucida Sans Unicode"/>
                <a:cs typeface="Lucida Sans Unicode"/>
              </a:rPr>
              <a:t>shooter is more</a:t>
            </a:r>
            <a:r>
              <a:rPr sz="2300" spc="5" dirty="0">
                <a:latin typeface="Lucida Sans Unicode"/>
                <a:cs typeface="Lucida Sans Unicode"/>
              </a:rPr>
              <a:t> </a:t>
            </a:r>
            <a:r>
              <a:rPr sz="2300" spc="-10" dirty="0">
                <a:latin typeface="Lucida Sans Unicode"/>
                <a:cs typeface="Lucida Sans Unicode"/>
              </a:rPr>
              <a:t>precise?</a:t>
            </a:r>
            <a:endParaRPr sz="2300">
              <a:latin typeface="Lucida Sans Unicode"/>
              <a:cs typeface="Lucida Sans Unicode"/>
            </a:endParaRPr>
          </a:p>
        </p:txBody>
      </p:sp>
      <p:sp>
        <p:nvSpPr>
          <p:cNvPr id="4" name="object 4"/>
          <p:cNvSpPr/>
          <p:nvPr/>
        </p:nvSpPr>
        <p:spPr>
          <a:xfrm>
            <a:off x="1295400" y="3657600"/>
            <a:ext cx="6223254" cy="2133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34591"/>
            <a:ext cx="7221220" cy="1598930"/>
          </a:xfrm>
          <a:prstGeom prst="rect">
            <a:avLst/>
          </a:prstGeom>
        </p:spPr>
        <p:txBody>
          <a:bodyPr vert="horz" wrap="square" lIns="0" tIns="58419" rIns="0" bIns="0" rtlCol="0">
            <a:spAutoFit/>
          </a:bodyPr>
          <a:lstStyle/>
          <a:p>
            <a:pPr marL="268605" marR="5080" indent="-256540">
              <a:lnSpc>
                <a:spcPts val="2920"/>
              </a:lnSpc>
              <a:spcBef>
                <a:spcPts val="459"/>
              </a:spcBef>
              <a:tabLst>
                <a:tab pos="37655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10" dirty="0"/>
              <a:t>Introduce </a:t>
            </a:r>
            <a:r>
              <a:rPr sz="2700" spc="-5" dirty="0"/>
              <a:t>the fundamentals</a:t>
            </a:r>
            <a:r>
              <a:rPr sz="2700" spc="10" dirty="0"/>
              <a:t> </a:t>
            </a:r>
            <a:r>
              <a:rPr sz="2700" spc="-5" dirty="0"/>
              <a:t>of</a:t>
            </a:r>
            <a:r>
              <a:rPr sz="2700" spc="0" dirty="0"/>
              <a:t> </a:t>
            </a:r>
            <a:r>
              <a:rPr sz="2700" spc="-10" dirty="0"/>
              <a:t>intelligent </a:t>
            </a:r>
            <a:r>
              <a:rPr sz="2700" spc="-5" dirty="0"/>
              <a:t> sensor</a:t>
            </a:r>
            <a:r>
              <a:rPr sz="2700" spc="-75" dirty="0"/>
              <a:t> </a:t>
            </a:r>
            <a:r>
              <a:rPr sz="2700" spc="-5" dirty="0"/>
              <a:t>systems:</a:t>
            </a:r>
            <a:endParaRPr sz="2700">
              <a:latin typeface="Times New Roman"/>
              <a:cs typeface="Times New Roman"/>
            </a:endParaRPr>
          </a:p>
          <a:p>
            <a:pPr marL="268605" marR="233045" indent="548640">
              <a:lnSpc>
                <a:spcPts val="2920"/>
              </a:lnSpc>
              <a:spcBef>
                <a:spcPts val="395"/>
              </a:spcBef>
            </a:pPr>
            <a:r>
              <a:rPr sz="2700" dirty="0"/>
              <a:t>sensors, </a:t>
            </a:r>
            <a:r>
              <a:rPr sz="2700" spc="-5" dirty="0"/>
              <a:t>instrumentation, interfacing  techniques and pattern</a:t>
            </a:r>
            <a:r>
              <a:rPr sz="2700" spc="-100" dirty="0"/>
              <a:t> </a:t>
            </a:r>
            <a:r>
              <a:rPr sz="2700" spc="-5" dirty="0"/>
              <a:t>analysis</a:t>
            </a:r>
            <a:endParaRPr sz="2700"/>
          </a:p>
        </p:txBody>
      </p:sp>
      <p:sp>
        <p:nvSpPr>
          <p:cNvPr id="3" name="object 3"/>
          <p:cNvSpPr txBox="1"/>
          <p:nvPr/>
        </p:nvSpPr>
        <p:spPr>
          <a:xfrm>
            <a:off x="645668" y="3017266"/>
            <a:ext cx="7614284" cy="2710180"/>
          </a:xfrm>
          <a:prstGeom prst="rect">
            <a:avLst/>
          </a:prstGeom>
        </p:spPr>
        <p:txBody>
          <a:bodyPr vert="horz" wrap="square" lIns="0" tIns="58419" rIns="0" bIns="0" rtlCol="0">
            <a:spAutoFit/>
          </a:bodyPr>
          <a:lstStyle/>
          <a:p>
            <a:pPr marL="268605" marR="5080" indent="-256540">
              <a:lnSpc>
                <a:spcPts val="2920"/>
              </a:lnSpc>
              <a:spcBef>
                <a:spcPts val="459"/>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dirty="0">
                <a:latin typeface="Lucida Sans Unicode"/>
                <a:cs typeface="Lucida Sans Unicode"/>
              </a:rPr>
              <a:t>Provide </a:t>
            </a:r>
            <a:r>
              <a:rPr sz="2700" spc="-5" dirty="0">
                <a:latin typeface="Lucida Sans Unicode"/>
                <a:cs typeface="Lucida Sans Unicode"/>
              </a:rPr>
              <a:t>the students </a:t>
            </a:r>
            <a:r>
              <a:rPr sz="2700" dirty="0">
                <a:latin typeface="Lucida Sans Unicode"/>
                <a:cs typeface="Lucida Sans Unicode"/>
              </a:rPr>
              <a:t>with </a:t>
            </a:r>
            <a:r>
              <a:rPr sz="2700" spc="-5" dirty="0">
                <a:latin typeface="Lucida Sans Unicode"/>
                <a:cs typeface="Lucida Sans Unicode"/>
              </a:rPr>
              <a:t>an</a:t>
            </a:r>
            <a:r>
              <a:rPr sz="2700" spc="-95" dirty="0">
                <a:latin typeface="Lucida Sans Unicode"/>
                <a:cs typeface="Lucida Sans Unicode"/>
              </a:rPr>
              <a:t> </a:t>
            </a:r>
            <a:r>
              <a:rPr sz="2700" spc="-5" dirty="0">
                <a:latin typeface="Lucida Sans Unicode"/>
                <a:cs typeface="Lucida Sans Unicode"/>
              </a:rPr>
              <a:t>integrative</a:t>
            </a:r>
            <a:r>
              <a:rPr sz="2700" spc="-40" dirty="0">
                <a:latin typeface="Lucida Sans Unicode"/>
                <a:cs typeface="Lucida Sans Unicode"/>
              </a:rPr>
              <a:t> </a:t>
            </a:r>
            <a:r>
              <a:rPr sz="2700" spc="-5" dirty="0">
                <a:latin typeface="Lucida Sans Unicode"/>
                <a:cs typeface="Lucida Sans Unicode"/>
              </a:rPr>
              <a:t>and  </a:t>
            </a:r>
            <a:r>
              <a:rPr sz="2700" b="1" spc="-5" dirty="0">
                <a:latin typeface="Lucida Sans Unicode"/>
                <a:cs typeface="Lucida Sans Unicode"/>
              </a:rPr>
              <a:t>multidisciplinary </a:t>
            </a:r>
            <a:r>
              <a:rPr sz="2700" spc="-5" dirty="0">
                <a:latin typeface="Lucida Sans Unicode"/>
                <a:cs typeface="Lucida Sans Unicode"/>
              </a:rPr>
              <a:t>experience by building </a:t>
            </a:r>
            <a:r>
              <a:rPr sz="2700" dirty="0">
                <a:latin typeface="Lucida Sans Unicode"/>
                <a:cs typeface="Lucida Sans Unicode"/>
              </a:rPr>
              <a:t>a  </a:t>
            </a:r>
            <a:r>
              <a:rPr sz="2700" spc="-5" dirty="0">
                <a:latin typeface="Lucida Sans Unicode"/>
                <a:cs typeface="Lucida Sans Unicode"/>
              </a:rPr>
              <a:t>complete multi-sensor intelligent</a:t>
            </a:r>
            <a:r>
              <a:rPr sz="2700" spc="-55" dirty="0">
                <a:latin typeface="Lucida Sans Unicode"/>
                <a:cs typeface="Lucida Sans Unicode"/>
              </a:rPr>
              <a:t> </a:t>
            </a:r>
            <a:r>
              <a:rPr sz="2700" spc="-5" dirty="0">
                <a:latin typeface="Lucida Sans Unicode"/>
                <a:cs typeface="Lucida Sans Unicode"/>
              </a:rPr>
              <a:t>system</a:t>
            </a:r>
            <a:endParaRPr sz="2700">
              <a:latin typeface="Lucida Sans Unicode"/>
              <a:cs typeface="Lucida Sans Unicode"/>
            </a:endParaRPr>
          </a:p>
          <a:p>
            <a:pPr marL="268605" marR="442595" indent="-256540">
              <a:lnSpc>
                <a:spcPts val="2920"/>
              </a:lnSpc>
              <a:spcBef>
                <a:spcPts val="395"/>
              </a:spcBef>
              <a:tabLst>
                <a:tab pos="37655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dirty="0">
                <a:latin typeface="Lucida Sans Unicode"/>
                <a:cs typeface="Lucida Sans Unicode"/>
              </a:rPr>
              <a:t>Allow </a:t>
            </a:r>
            <a:r>
              <a:rPr sz="2700" spc="-5" dirty="0">
                <a:latin typeface="Lucida Sans Unicode"/>
                <a:cs typeface="Lucida Sans Unicode"/>
              </a:rPr>
              <a:t>the students to</a:t>
            </a:r>
            <a:r>
              <a:rPr sz="2700" spc="-70" dirty="0">
                <a:latin typeface="Lucida Sans Unicode"/>
                <a:cs typeface="Lucida Sans Unicode"/>
              </a:rPr>
              <a:t> </a:t>
            </a:r>
            <a:r>
              <a:rPr sz="2700" spc="-5" dirty="0">
                <a:latin typeface="Lucida Sans Unicode"/>
                <a:cs typeface="Lucida Sans Unicode"/>
              </a:rPr>
              <a:t>develop</a:t>
            </a:r>
            <a:r>
              <a:rPr sz="2700" spc="-25" dirty="0">
                <a:latin typeface="Lucida Sans Unicode"/>
                <a:cs typeface="Lucida Sans Unicode"/>
              </a:rPr>
              <a:t> </a:t>
            </a:r>
            <a:r>
              <a:rPr sz="2700" spc="-5" dirty="0">
                <a:latin typeface="Lucida Sans Unicode"/>
                <a:cs typeface="Lucida Sans Unicode"/>
              </a:rPr>
              <a:t>data  acquisition and software using </a:t>
            </a:r>
            <a:r>
              <a:rPr sz="2700" dirty="0">
                <a:latin typeface="Lucida Sans Unicode"/>
                <a:cs typeface="Lucida Sans Unicode"/>
              </a:rPr>
              <a:t>modern  </a:t>
            </a:r>
            <a:r>
              <a:rPr sz="2700" spc="-5" dirty="0">
                <a:latin typeface="Lucida Sans Unicode"/>
                <a:cs typeface="Lucida Sans Unicode"/>
              </a:rPr>
              <a:t>interfacing techniques and software tools  required</a:t>
            </a:r>
            <a:endParaRPr sz="2700">
              <a:latin typeface="Lucida Sans Unicode"/>
              <a:cs typeface="Lucida Sans Unicode"/>
            </a:endParaRPr>
          </a:p>
        </p:txBody>
      </p:sp>
      <p:sp>
        <p:nvSpPr>
          <p:cNvPr id="4" name="object 4"/>
          <p:cNvSpPr/>
          <p:nvPr/>
        </p:nvSpPr>
        <p:spPr>
          <a:xfrm>
            <a:off x="553212" y="563880"/>
            <a:ext cx="6197345" cy="55397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013460"/>
            <a:ext cx="2521585" cy="34607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400" spc="10" dirty="0">
                <a:solidFill>
                  <a:srgbClr val="2CA1BE"/>
                </a:solidFill>
                <a:latin typeface="Wingdings 3"/>
                <a:cs typeface="Wingdings 3"/>
              </a:rPr>
              <a:t></a:t>
            </a:r>
            <a:r>
              <a:rPr sz="1400" spc="10" dirty="0">
                <a:solidFill>
                  <a:srgbClr val="2CA1BE"/>
                </a:solidFill>
                <a:latin typeface="Times New Roman"/>
                <a:cs typeface="Times New Roman"/>
              </a:rPr>
              <a:t>	</a:t>
            </a:r>
            <a:r>
              <a:rPr sz="2100" spc="-5" dirty="0"/>
              <a:t>Systematic</a:t>
            </a:r>
            <a:r>
              <a:rPr sz="2100" spc="-45" dirty="0"/>
              <a:t> </a:t>
            </a:r>
            <a:r>
              <a:rPr sz="2100" spc="-5" dirty="0"/>
              <a:t>errors</a:t>
            </a:r>
            <a:endParaRPr sz="2100">
              <a:latin typeface="Times New Roman"/>
              <a:cs typeface="Times New Roman"/>
            </a:endParaRPr>
          </a:p>
        </p:txBody>
      </p:sp>
      <p:sp>
        <p:nvSpPr>
          <p:cNvPr id="3" name="object 3"/>
          <p:cNvSpPr txBox="1"/>
          <p:nvPr/>
        </p:nvSpPr>
        <p:spPr>
          <a:xfrm>
            <a:off x="645668" y="1320291"/>
            <a:ext cx="7825105" cy="4965700"/>
          </a:xfrm>
          <a:prstGeom prst="rect">
            <a:avLst/>
          </a:prstGeom>
        </p:spPr>
        <p:txBody>
          <a:bodyPr vert="horz" wrap="square" lIns="0" tIns="12700" rIns="0" bIns="0" rtlCol="0">
            <a:spAutoFit/>
          </a:bodyPr>
          <a:lstStyle/>
          <a:p>
            <a:pPr marL="524510" indent="-228600">
              <a:lnSpc>
                <a:spcPct val="100000"/>
              </a:lnSpc>
              <a:spcBef>
                <a:spcPts val="100"/>
              </a:spcBef>
              <a:buClr>
                <a:srgbClr val="2CA1BE"/>
              </a:buClr>
              <a:buFont typeface="Verdana"/>
              <a:buChar char="◦"/>
              <a:tabLst>
                <a:tab pos="524510" algn="l"/>
                <a:tab pos="525145" algn="l"/>
              </a:tabLst>
            </a:pPr>
            <a:r>
              <a:rPr sz="1800" spc="-5" dirty="0">
                <a:latin typeface="Lucida Sans Unicode"/>
                <a:cs typeface="Lucida Sans Unicode"/>
              </a:rPr>
              <a:t>Result </a:t>
            </a:r>
            <a:r>
              <a:rPr sz="1800" dirty="0">
                <a:latin typeface="Lucida Sans Unicode"/>
                <a:cs typeface="Lucida Sans Unicode"/>
              </a:rPr>
              <a:t>from a variety </a:t>
            </a:r>
            <a:r>
              <a:rPr sz="1800" spc="-5" dirty="0">
                <a:latin typeface="Lucida Sans Unicode"/>
                <a:cs typeface="Lucida Sans Unicode"/>
              </a:rPr>
              <a:t>of</a:t>
            </a:r>
            <a:r>
              <a:rPr sz="1800" spc="-60" dirty="0">
                <a:latin typeface="Lucida Sans Unicode"/>
                <a:cs typeface="Lucida Sans Unicode"/>
              </a:rPr>
              <a:t> </a:t>
            </a:r>
            <a:r>
              <a:rPr sz="1800" spc="-5" dirty="0">
                <a:latin typeface="Lucida Sans Unicode"/>
                <a:cs typeface="Lucida Sans Unicode"/>
              </a:rPr>
              <a:t>factors</a:t>
            </a:r>
            <a:endParaRPr sz="1800">
              <a:latin typeface="Lucida Sans Unicode"/>
              <a:cs typeface="Lucida Sans Unicode"/>
            </a:endParaRPr>
          </a:p>
          <a:p>
            <a:pPr marL="762000" lvl="1" indent="-228600">
              <a:lnSpc>
                <a:spcPct val="100000"/>
              </a:lnSpc>
              <a:spcBef>
                <a:spcPts val="30"/>
              </a:spcBef>
              <a:buClr>
                <a:srgbClr val="DA1F28"/>
              </a:buClr>
              <a:buFont typeface="Wingdings 2"/>
              <a:buChar char=""/>
              <a:tabLst>
                <a:tab pos="762000" algn="l"/>
                <a:tab pos="762635" algn="l"/>
              </a:tabLst>
            </a:pPr>
            <a:r>
              <a:rPr sz="1600" spc="-5" dirty="0">
                <a:latin typeface="Lucida Sans Unicode"/>
                <a:cs typeface="Lucida Sans Unicode"/>
              </a:rPr>
              <a:t>Interfering or </a:t>
            </a:r>
            <a:r>
              <a:rPr sz="1600" dirty="0">
                <a:latin typeface="Lucida Sans Unicode"/>
                <a:cs typeface="Lucida Sans Unicode"/>
              </a:rPr>
              <a:t>modifying variables </a:t>
            </a:r>
            <a:r>
              <a:rPr sz="1600" spc="-5" dirty="0">
                <a:latin typeface="Lucida Sans Unicode"/>
                <a:cs typeface="Lucida Sans Unicode"/>
              </a:rPr>
              <a:t>(i.e.,</a:t>
            </a:r>
            <a:r>
              <a:rPr sz="1600" spc="5" dirty="0">
                <a:latin typeface="Lucida Sans Unicode"/>
                <a:cs typeface="Lucida Sans Unicode"/>
              </a:rPr>
              <a:t> </a:t>
            </a:r>
            <a:r>
              <a:rPr sz="1600" spc="-5" dirty="0">
                <a:latin typeface="Lucida Sans Unicode"/>
                <a:cs typeface="Lucida Sans Unicode"/>
              </a:rPr>
              <a:t>temperature)</a:t>
            </a:r>
            <a:endParaRPr sz="1600">
              <a:latin typeface="Lucida Sans Unicode"/>
              <a:cs typeface="Lucida Sans Unicode"/>
            </a:endParaRPr>
          </a:p>
          <a:p>
            <a:pPr marL="762000" lvl="1" indent="-228600">
              <a:lnSpc>
                <a:spcPct val="100000"/>
              </a:lnSpc>
              <a:spcBef>
                <a:spcPts val="15"/>
              </a:spcBef>
              <a:buClr>
                <a:srgbClr val="DA1F28"/>
              </a:buClr>
              <a:buFont typeface="Wingdings 2"/>
              <a:buChar char=""/>
              <a:tabLst>
                <a:tab pos="762000" algn="l"/>
                <a:tab pos="762635" algn="l"/>
              </a:tabLst>
            </a:pPr>
            <a:r>
              <a:rPr sz="1600" spc="-5" dirty="0">
                <a:latin typeface="Lucida Sans Unicode"/>
                <a:cs typeface="Lucida Sans Unicode"/>
              </a:rPr>
              <a:t>Drift (i.e., changes in chemical </a:t>
            </a:r>
            <a:r>
              <a:rPr sz="1600" dirty="0">
                <a:latin typeface="Lucida Sans Unicode"/>
                <a:cs typeface="Lucida Sans Unicode"/>
              </a:rPr>
              <a:t>structure </a:t>
            </a:r>
            <a:r>
              <a:rPr sz="1600" spc="-5" dirty="0">
                <a:latin typeface="Lucida Sans Unicode"/>
                <a:cs typeface="Lucida Sans Unicode"/>
              </a:rPr>
              <a:t>or mechanical</a:t>
            </a:r>
            <a:r>
              <a:rPr sz="1600" spc="90" dirty="0">
                <a:latin typeface="Lucida Sans Unicode"/>
                <a:cs typeface="Lucida Sans Unicode"/>
              </a:rPr>
              <a:t> </a:t>
            </a:r>
            <a:r>
              <a:rPr sz="1600" spc="-5" dirty="0">
                <a:latin typeface="Lucida Sans Unicode"/>
                <a:cs typeface="Lucida Sans Unicode"/>
              </a:rPr>
              <a:t>stresses)</a:t>
            </a:r>
            <a:endParaRPr sz="1600">
              <a:latin typeface="Lucida Sans Unicode"/>
              <a:cs typeface="Lucida Sans Unicode"/>
            </a:endParaRPr>
          </a:p>
          <a:p>
            <a:pPr marL="762000" lvl="1" indent="-228600">
              <a:lnSpc>
                <a:spcPct val="100000"/>
              </a:lnSpc>
              <a:spcBef>
                <a:spcPts val="10"/>
              </a:spcBef>
              <a:buClr>
                <a:srgbClr val="DA1F28"/>
              </a:buClr>
              <a:buFont typeface="Wingdings 2"/>
              <a:buChar char=""/>
              <a:tabLst>
                <a:tab pos="762000" algn="l"/>
                <a:tab pos="762635" algn="l"/>
              </a:tabLst>
            </a:pPr>
            <a:r>
              <a:rPr sz="1600" spc="-5" dirty="0">
                <a:latin typeface="Lucida Sans Unicode"/>
                <a:cs typeface="Lucida Sans Unicode"/>
              </a:rPr>
              <a:t>The measurement process changes the </a:t>
            </a:r>
            <a:r>
              <a:rPr sz="1600" dirty="0">
                <a:latin typeface="Lucida Sans Unicode"/>
                <a:cs typeface="Lucida Sans Unicode"/>
              </a:rPr>
              <a:t>measurand </a:t>
            </a:r>
            <a:r>
              <a:rPr sz="1600" spc="-5" dirty="0">
                <a:latin typeface="Lucida Sans Unicode"/>
                <a:cs typeface="Lucida Sans Unicode"/>
              </a:rPr>
              <a:t>(i.e., loading</a:t>
            </a:r>
            <a:r>
              <a:rPr sz="1600" dirty="0">
                <a:latin typeface="Lucida Sans Unicode"/>
                <a:cs typeface="Lucida Sans Unicode"/>
              </a:rPr>
              <a:t> </a:t>
            </a:r>
            <a:r>
              <a:rPr sz="1600" spc="-5" dirty="0">
                <a:latin typeface="Lucida Sans Unicode"/>
                <a:cs typeface="Lucida Sans Unicode"/>
              </a:rPr>
              <a:t>errors)</a:t>
            </a:r>
            <a:endParaRPr sz="1600">
              <a:latin typeface="Lucida Sans Unicode"/>
              <a:cs typeface="Lucida Sans Unicode"/>
            </a:endParaRPr>
          </a:p>
          <a:p>
            <a:pPr marL="762000" lvl="1" indent="-228600">
              <a:lnSpc>
                <a:spcPct val="100000"/>
              </a:lnSpc>
              <a:spcBef>
                <a:spcPts val="15"/>
              </a:spcBef>
              <a:buClr>
                <a:srgbClr val="DA1F28"/>
              </a:buClr>
              <a:buFont typeface="Wingdings 2"/>
              <a:buChar char=""/>
              <a:tabLst>
                <a:tab pos="762000" algn="l"/>
                <a:tab pos="762635" algn="l"/>
              </a:tabLst>
            </a:pPr>
            <a:r>
              <a:rPr sz="1600" spc="-5" dirty="0">
                <a:latin typeface="Lucida Sans Unicode"/>
                <a:cs typeface="Lucida Sans Unicode"/>
              </a:rPr>
              <a:t>The transmission process changes the </a:t>
            </a:r>
            <a:r>
              <a:rPr sz="1600" dirty="0">
                <a:latin typeface="Lucida Sans Unicode"/>
                <a:cs typeface="Lucida Sans Unicode"/>
              </a:rPr>
              <a:t>signal </a:t>
            </a:r>
            <a:r>
              <a:rPr sz="1600" spc="-5" dirty="0">
                <a:latin typeface="Lucida Sans Unicode"/>
                <a:cs typeface="Lucida Sans Unicode"/>
              </a:rPr>
              <a:t>(i.e.,</a:t>
            </a:r>
            <a:r>
              <a:rPr sz="1600" spc="50" dirty="0">
                <a:latin typeface="Lucida Sans Unicode"/>
                <a:cs typeface="Lucida Sans Unicode"/>
              </a:rPr>
              <a:t> </a:t>
            </a:r>
            <a:r>
              <a:rPr sz="1600" spc="-5" dirty="0">
                <a:latin typeface="Lucida Sans Unicode"/>
                <a:cs typeface="Lucida Sans Unicode"/>
              </a:rPr>
              <a:t>attenuation)</a:t>
            </a:r>
            <a:endParaRPr sz="1600">
              <a:latin typeface="Lucida Sans Unicode"/>
              <a:cs typeface="Lucida Sans Unicode"/>
            </a:endParaRPr>
          </a:p>
          <a:p>
            <a:pPr marL="762000" lvl="1" indent="-228600">
              <a:lnSpc>
                <a:spcPts val="1845"/>
              </a:lnSpc>
              <a:spcBef>
                <a:spcPts val="15"/>
              </a:spcBef>
              <a:buClr>
                <a:srgbClr val="DA1F28"/>
              </a:buClr>
              <a:buFont typeface="Wingdings 2"/>
              <a:buChar char=""/>
              <a:tabLst>
                <a:tab pos="762000" algn="l"/>
                <a:tab pos="762635" algn="l"/>
              </a:tabLst>
            </a:pPr>
            <a:r>
              <a:rPr sz="1600" dirty="0">
                <a:latin typeface="Lucida Sans Unicode"/>
                <a:cs typeface="Lucida Sans Unicode"/>
              </a:rPr>
              <a:t>Human </a:t>
            </a:r>
            <a:r>
              <a:rPr sz="1600" spc="-5" dirty="0">
                <a:latin typeface="Lucida Sans Unicode"/>
                <a:cs typeface="Lucida Sans Unicode"/>
              </a:rPr>
              <a:t>observers (i.e., parallax errors)</a:t>
            </a:r>
            <a:endParaRPr sz="1600">
              <a:latin typeface="Lucida Sans Unicode"/>
              <a:cs typeface="Lucida Sans Unicode"/>
            </a:endParaRPr>
          </a:p>
          <a:p>
            <a:pPr marL="524510" marR="5080" indent="-228600">
              <a:lnSpc>
                <a:spcPct val="80000"/>
              </a:lnSpc>
              <a:spcBef>
                <a:spcPts val="355"/>
              </a:spcBef>
              <a:buClr>
                <a:srgbClr val="2CA1BE"/>
              </a:buClr>
              <a:buFont typeface="Verdana"/>
              <a:buChar char="◦"/>
              <a:tabLst>
                <a:tab pos="524510" algn="l"/>
                <a:tab pos="525145" algn="l"/>
              </a:tabLst>
            </a:pPr>
            <a:r>
              <a:rPr sz="1800" dirty="0">
                <a:latin typeface="Lucida Sans Unicode"/>
                <a:cs typeface="Lucida Sans Unicode"/>
              </a:rPr>
              <a:t>Systematic </a:t>
            </a:r>
            <a:r>
              <a:rPr sz="1800" spc="-5" dirty="0">
                <a:latin typeface="Lucida Sans Unicode"/>
                <a:cs typeface="Lucida Sans Unicode"/>
              </a:rPr>
              <a:t>errors can be corrected </a:t>
            </a:r>
            <a:r>
              <a:rPr sz="1800" dirty="0">
                <a:latin typeface="Lucida Sans Unicode"/>
                <a:cs typeface="Lucida Sans Unicode"/>
              </a:rPr>
              <a:t>with COMPENSATION </a:t>
            </a:r>
            <a:r>
              <a:rPr sz="1800" spc="-5" dirty="0">
                <a:latin typeface="Lucida Sans Unicode"/>
                <a:cs typeface="Lucida Sans Unicode"/>
              </a:rPr>
              <a:t>methods  (i.e.,</a:t>
            </a:r>
            <a:endParaRPr sz="1800">
              <a:latin typeface="Lucida Sans Unicode"/>
              <a:cs typeface="Lucida Sans Unicode"/>
            </a:endParaRPr>
          </a:p>
          <a:p>
            <a:pPr marL="762000" lvl="1" indent="-228600">
              <a:lnSpc>
                <a:spcPts val="1845"/>
              </a:lnSpc>
              <a:spcBef>
                <a:spcPts val="30"/>
              </a:spcBef>
              <a:buClr>
                <a:srgbClr val="DA1F28"/>
              </a:buClr>
              <a:buFont typeface="Wingdings 2"/>
              <a:buChar char=""/>
              <a:tabLst>
                <a:tab pos="762000" algn="l"/>
                <a:tab pos="762635" algn="l"/>
              </a:tabLst>
            </a:pPr>
            <a:r>
              <a:rPr sz="1600" spc="-5" dirty="0">
                <a:latin typeface="Lucida Sans Unicode"/>
                <a:cs typeface="Lucida Sans Unicode"/>
              </a:rPr>
              <a:t>feedback,</a:t>
            </a:r>
            <a:r>
              <a:rPr sz="1600" spc="-40" dirty="0">
                <a:latin typeface="Lucida Sans Unicode"/>
                <a:cs typeface="Lucida Sans Unicode"/>
              </a:rPr>
              <a:t> </a:t>
            </a:r>
            <a:r>
              <a:rPr sz="1600" dirty="0">
                <a:latin typeface="Lucida Sans Unicode"/>
                <a:cs typeface="Lucida Sans Unicode"/>
              </a:rPr>
              <a:t>filtering)</a:t>
            </a:r>
            <a:endParaRPr sz="1600">
              <a:latin typeface="Lucida Sans Unicode"/>
              <a:cs typeface="Lucida Sans Unicode"/>
            </a:endParaRPr>
          </a:p>
          <a:p>
            <a:pPr marL="12700">
              <a:lnSpc>
                <a:spcPts val="2395"/>
              </a:lnSpc>
              <a:tabLst>
                <a:tab pos="35242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latin typeface="Lucida Sans Unicode"/>
                <a:cs typeface="Lucida Sans Unicode"/>
              </a:rPr>
              <a:t>Random</a:t>
            </a:r>
            <a:r>
              <a:rPr sz="2100" spc="-100" dirty="0">
                <a:latin typeface="Lucida Sans Unicode"/>
                <a:cs typeface="Lucida Sans Unicode"/>
              </a:rPr>
              <a:t> </a:t>
            </a:r>
            <a:r>
              <a:rPr sz="2100" spc="-5" dirty="0">
                <a:latin typeface="Lucida Sans Unicode"/>
                <a:cs typeface="Lucida Sans Unicode"/>
              </a:rPr>
              <a:t>errors</a:t>
            </a:r>
            <a:endParaRPr sz="2100">
              <a:latin typeface="Lucida Sans Unicode"/>
              <a:cs typeface="Lucida Sans Unicode"/>
            </a:endParaRPr>
          </a:p>
          <a:p>
            <a:pPr marL="524510" indent="-228600">
              <a:lnSpc>
                <a:spcPts val="2045"/>
              </a:lnSpc>
              <a:buClr>
                <a:srgbClr val="2CA1BE"/>
              </a:buClr>
              <a:buFont typeface="Verdana"/>
              <a:buChar char="◦"/>
              <a:tabLst>
                <a:tab pos="524510" algn="l"/>
                <a:tab pos="525145" algn="l"/>
              </a:tabLst>
            </a:pPr>
            <a:r>
              <a:rPr sz="1800" dirty="0">
                <a:latin typeface="Lucida Sans Unicode"/>
                <a:cs typeface="Lucida Sans Unicode"/>
              </a:rPr>
              <a:t>Also </a:t>
            </a:r>
            <a:r>
              <a:rPr sz="1800" spc="-5" dirty="0">
                <a:latin typeface="Lucida Sans Unicode"/>
                <a:cs typeface="Lucida Sans Unicode"/>
              </a:rPr>
              <a:t>called </a:t>
            </a:r>
            <a:r>
              <a:rPr sz="1800" dirty="0">
                <a:latin typeface="Lucida Sans Unicode"/>
                <a:cs typeface="Lucida Sans Unicode"/>
              </a:rPr>
              <a:t>NOISE: a signal </a:t>
            </a:r>
            <a:r>
              <a:rPr sz="1800" spc="-5" dirty="0">
                <a:latin typeface="Lucida Sans Unicode"/>
                <a:cs typeface="Lucida Sans Unicode"/>
              </a:rPr>
              <a:t>that carries </a:t>
            </a:r>
            <a:r>
              <a:rPr sz="1800" dirty="0">
                <a:latin typeface="Lucida Sans Unicode"/>
                <a:cs typeface="Lucida Sans Unicode"/>
              </a:rPr>
              <a:t>no</a:t>
            </a:r>
            <a:r>
              <a:rPr sz="1800" spc="-25" dirty="0">
                <a:latin typeface="Lucida Sans Unicode"/>
                <a:cs typeface="Lucida Sans Unicode"/>
              </a:rPr>
              <a:t> </a:t>
            </a:r>
            <a:r>
              <a:rPr sz="1800" spc="-5" dirty="0">
                <a:latin typeface="Lucida Sans Unicode"/>
                <a:cs typeface="Lucida Sans Unicode"/>
              </a:rPr>
              <a:t>information</a:t>
            </a:r>
            <a:endParaRPr sz="1800">
              <a:latin typeface="Lucida Sans Unicode"/>
              <a:cs typeface="Lucida Sans Unicode"/>
            </a:endParaRPr>
          </a:p>
          <a:p>
            <a:pPr marL="524510" indent="-228600">
              <a:lnSpc>
                <a:spcPts val="2030"/>
              </a:lnSpc>
              <a:buClr>
                <a:srgbClr val="2CA1BE"/>
              </a:buClr>
              <a:buFont typeface="Verdana"/>
              <a:buChar char="◦"/>
              <a:tabLst>
                <a:tab pos="524510" algn="l"/>
                <a:tab pos="525145" algn="l"/>
              </a:tabLst>
            </a:pPr>
            <a:r>
              <a:rPr sz="1800" spc="-5" dirty="0">
                <a:latin typeface="Lucida Sans Unicode"/>
                <a:cs typeface="Lucida Sans Unicode"/>
              </a:rPr>
              <a:t>True random errors (white </a:t>
            </a:r>
            <a:r>
              <a:rPr sz="1800" dirty="0">
                <a:latin typeface="Lucida Sans Unicode"/>
                <a:cs typeface="Lucida Sans Unicode"/>
              </a:rPr>
              <a:t>noise) </a:t>
            </a:r>
            <a:r>
              <a:rPr sz="1800" spc="-5" dirty="0">
                <a:latin typeface="Lucida Sans Unicode"/>
                <a:cs typeface="Lucida Sans Unicode"/>
              </a:rPr>
              <a:t>follow </a:t>
            </a:r>
            <a:r>
              <a:rPr sz="1800" dirty="0">
                <a:latin typeface="Lucida Sans Unicode"/>
                <a:cs typeface="Lucida Sans Unicode"/>
              </a:rPr>
              <a:t>a Gaussian</a:t>
            </a:r>
            <a:r>
              <a:rPr sz="1800" spc="-65" dirty="0">
                <a:latin typeface="Lucida Sans Unicode"/>
                <a:cs typeface="Lucida Sans Unicode"/>
              </a:rPr>
              <a:t> </a:t>
            </a:r>
            <a:r>
              <a:rPr sz="1800" spc="-5" dirty="0">
                <a:latin typeface="Lucida Sans Unicode"/>
                <a:cs typeface="Lucida Sans Unicode"/>
              </a:rPr>
              <a:t>distribution</a:t>
            </a:r>
            <a:endParaRPr sz="1800">
              <a:latin typeface="Lucida Sans Unicode"/>
              <a:cs typeface="Lucida Sans Unicode"/>
            </a:endParaRPr>
          </a:p>
          <a:p>
            <a:pPr marL="524510" indent="-228600">
              <a:lnSpc>
                <a:spcPts val="2095"/>
              </a:lnSpc>
              <a:buClr>
                <a:srgbClr val="2CA1BE"/>
              </a:buClr>
              <a:buFont typeface="Verdana"/>
              <a:buChar char="◦"/>
              <a:tabLst>
                <a:tab pos="524510" algn="l"/>
                <a:tab pos="525145" algn="l"/>
              </a:tabLst>
            </a:pPr>
            <a:r>
              <a:rPr sz="1800" dirty="0">
                <a:latin typeface="Lucida Sans Unicode"/>
                <a:cs typeface="Lucida Sans Unicode"/>
              </a:rPr>
              <a:t>Sources </a:t>
            </a:r>
            <a:r>
              <a:rPr sz="1800" spc="-5" dirty="0">
                <a:latin typeface="Lucida Sans Unicode"/>
                <a:cs typeface="Lucida Sans Unicode"/>
              </a:rPr>
              <a:t>of</a:t>
            </a:r>
            <a:r>
              <a:rPr sz="1800" spc="-100" dirty="0">
                <a:latin typeface="Lucida Sans Unicode"/>
                <a:cs typeface="Lucida Sans Unicode"/>
              </a:rPr>
              <a:t> </a:t>
            </a:r>
            <a:r>
              <a:rPr sz="1800" spc="-5" dirty="0">
                <a:latin typeface="Lucida Sans Unicode"/>
                <a:cs typeface="Lucida Sans Unicode"/>
              </a:rPr>
              <a:t>randomness:</a:t>
            </a:r>
            <a:endParaRPr sz="1800">
              <a:latin typeface="Lucida Sans Unicode"/>
              <a:cs typeface="Lucida Sans Unicode"/>
            </a:endParaRPr>
          </a:p>
          <a:p>
            <a:pPr marL="762000" lvl="1" indent="-228600">
              <a:lnSpc>
                <a:spcPct val="100000"/>
              </a:lnSpc>
              <a:spcBef>
                <a:spcPts val="30"/>
              </a:spcBef>
              <a:buClr>
                <a:srgbClr val="DA1F28"/>
              </a:buClr>
              <a:buFont typeface="Wingdings 2"/>
              <a:buChar char=""/>
              <a:tabLst>
                <a:tab pos="762000" algn="l"/>
                <a:tab pos="762635" algn="l"/>
              </a:tabLst>
            </a:pPr>
            <a:r>
              <a:rPr sz="1600" spc="-5" dirty="0">
                <a:latin typeface="Lucida Sans Unicode"/>
                <a:cs typeface="Lucida Sans Unicode"/>
              </a:rPr>
              <a:t>Repeatability of the </a:t>
            </a:r>
            <a:r>
              <a:rPr sz="1600" dirty="0">
                <a:latin typeface="Lucida Sans Unicode"/>
                <a:cs typeface="Lucida Sans Unicode"/>
              </a:rPr>
              <a:t>measurand </a:t>
            </a:r>
            <a:r>
              <a:rPr sz="1600" spc="-5" dirty="0">
                <a:latin typeface="Lucida Sans Unicode"/>
                <a:cs typeface="Lucida Sans Unicode"/>
              </a:rPr>
              <a:t>itself (i.e., </a:t>
            </a:r>
            <a:r>
              <a:rPr sz="1600" dirty="0">
                <a:latin typeface="Lucida Sans Unicode"/>
                <a:cs typeface="Lucida Sans Unicode"/>
              </a:rPr>
              <a:t>height </a:t>
            </a:r>
            <a:r>
              <a:rPr sz="1600" spc="-5" dirty="0">
                <a:latin typeface="Lucida Sans Unicode"/>
                <a:cs typeface="Lucida Sans Unicode"/>
              </a:rPr>
              <a:t>of </a:t>
            </a:r>
            <a:r>
              <a:rPr sz="1600" dirty="0">
                <a:latin typeface="Lucida Sans Unicode"/>
                <a:cs typeface="Lucida Sans Unicode"/>
              </a:rPr>
              <a:t>a </a:t>
            </a:r>
            <a:r>
              <a:rPr sz="1600" spc="-5" dirty="0">
                <a:latin typeface="Lucida Sans Unicode"/>
                <a:cs typeface="Lucida Sans Unicode"/>
              </a:rPr>
              <a:t>rough</a:t>
            </a:r>
            <a:r>
              <a:rPr sz="1600" spc="15" dirty="0">
                <a:latin typeface="Lucida Sans Unicode"/>
                <a:cs typeface="Lucida Sans Unicode"/>
              </a:rPr>
              <a:t> </a:t>
            </a:r>
            <a:r>
              <a:rPr sz="1600" dirty="0">
                <a:latin typeface="Lucida Sans Unicode"/>
                <a:cs typeface="Lucida Sans Unicode"/>
              </a:rPr>
              <a:t>surface)</a:t>
            </a:r>
            <a:endParaRPr sz="1600">
              <a:latin typeface="Lucida Sans Unicode"/>
              <a:cs typeface="Lucida Sans Unicode"/>
            </a:endParaRPr>
          </a:p>
          <a:p>
            <a:pPr marL="762000" lvl="1" indent="-228600">
              <a:lnSpc>
                <a:spcPct val="100000"/>
              </a:lnSpc>
              <a:spcBef>
                <a:spcPts val="10"/>
              </a:spcBef>
              <a:buClr>
                <a:srgbClr val="DA1F28"/>
              </a:buClr>
              <a:buFont typeface="Wingdings 2"/>
              <a:buChar char=""/>
              <a:tabLst>
                <a:tab pos="762000" algn="l"/>
                <a:tab pos="762635" algn="l"/>
              </a:tabLst>
            </a:pPr>
            <a:r>
              <a:rPr sz="1600" spc="-5" dirty="0">
                <a:latin typeface="Lucida Sans Unicode"/>
                <a:cs typeface="Lucida Sans Unicode"/>
              </a:rPr>
              <a:t>Environmental noise (i.e., background noise picked by </a:t>
            </a:r>
            <a:r>
              <a:rPr sz="1600" dirty="0">
                <a:latin typeface="Lucida Sans Unicode"/>
                <a:cs typeface="Lucida Sans Unicode"/>
              </a:rPr>
              <a:t>a</a:t>
            </a:r>
            <a:r>
              <a:rPr sz="1600" spc="175" dirty="0">
                <a:latin typeface="Lucida Sans Unicode"/>
                <a:cs typeface="Lucida Sans Unicode"/>
              </a:rPr>
              <a:t> </a:t>
            </a:r>
            <a:r>
              <a:rPr sz="1600" spc="-5" dirty="0">
                <a:latin typeface="Lucida Sans Unicode"/>
                <a:cs typeface="Lucida Sans Unicode"/>
              </a:rPr>
              <a:t>microphone)</a:t>
            </a:r>
            <a:endParaRPr sz="1600">
              <a:latin typeface="Lucida Sans Unicode"/>
              <a:cs typeface="Lucida Sans Unicode"/>
            </a:endParaRPr>
          </a:p>
          <a:p>
            <a:pPr marL="762000" lvl="1" indent="-228600">
              <a:lnSpc>
                <a:spcPts val="1845"/>
              </a:lnSpc>
              <a:spcBef>
                <a:spcPts val="15"/>
              </a:spcBef>
              <a:buClr>
                <a:srgbClr val="DA1F28"/>
              </a:buClr>
              <a:buFont typeface="Wingdings 2"/>
              <a:buChar char=""/>
              <a:tabLst>
                <a:tab pos="762000" algn="l"/>
                <a:tab pos="762635" algn="l"/>
              </a:tabLst>
            </a:pPr>
            <a:r>
              <a:rPr sz="1600" spc="-5" dirty="0">
                <a:latin typeface="Lucida Sans Unicode"/>
                <a:cs typeface="Lucida Sans Unicode"/>
              </a:rPr>
              <a:t>Transmission noise (i.e., </a:t>
            </a:r>
            <a:r>
              <a:rPr sz="1600" dirty="0">
                <a:latin typeface="Lucida Sans Unicode"/>
                <a:cs typeface="Lucida Sans Unicode"/>
              </a:rPr>
              <a:t>60Hz</a:t>
            </a:r>
            <a:r>
              <a:rPr sz="1600" spc="-10" dirty="0">
                <a:latin typeface="Lucida Sans Unicode"/>
                <a:cs typeface="Lucida Sans Unicode"/>
              </a:rPr>
              <a:t> </a:t>
            </a:r>
            <a:r>
              <a:rPr sz="1600" dirty="0">
                <a:latin typeface="Lucida Sans Unicode"/>
                <a:cs typeface="Lucida Sans Unicode"/>
              </a:rPr>
              <a:t>hum)</a:t>
            </a:r>
            <a:endParaRPr sz="1600">
              <a:latin typeface="Lucida Sans Unicode"/>
              <a:cs typeface="Lucida Sans Unicode"/>
            </a:endParaRPr>
          </a:p>
          <a:p>
            <a:pPr marL="524510" indent="-228600">
              <a:lnSpc>
                <a:spcPts val="2085"/>
              </a:lnSpc>
              <a:buClr>
                <a:srgbClr val="2CA1BE"/>
              </a:buClr>
              <a:buFont typeface="Verdana"/>
              <a:buChar char="◦"/>
              <a:tabLst>
                <a:tab pos="524510" algn="l"/>
                <a:tab pos="525145" algn="l"/>
              </a:tabLst>
            </a:pPr>
            <a:r>
              <a:rPr sz="1800" dirty="0">
                <a:latin typeface="Lucida Sans Unicode"/>
                <a:cs typeface="Lucida Sans Unicode"/>
              </a:rPr>
              <a:t>Signal </a:t>
            </a:r>
            <a:r>
              <a:rPr sz="1800" spc="-5" dirty="0">
                <a:latin typeface="Lucida Sans Unicode"/>
                <a:cs typeface="Lucida Sans Unicode"/>
              </a:rPr>
              <a:t>to </a:t>
            </a:r>
            <a:r>
              <a:rPr sz="1800" dirty="0">
                <a:latin typeface="Lucida Sans Unicode"/>
                <a:cs typeface="Lucida Sans Unicode"/>
              </a:rPr>
              <a:t>noise </a:t>
            </a:r>
            <a:r>
              <a:rPr sz="1800" spc="-5" dirty="0">
                <a:latin typeface="Lucida Sans Unicode"/>
                <a:cs typeface="Lucida Sans Unicode"/>
              </a:rPr>
              <a:t>ratio (SNR) </a:t>
            </a:r>
            <a:r>
              <a:rPr sz="1800" dirty="0">
                <a:latin typeface="Lucida Sans Unicode"/>
                <a:cs typeface="Lucida Sans Unicode"/>
              </a:rPr>
              <a:t>should </a:t>
            </a:r>
            <a:r>
              <a:rPr sz="1800" spc="-5" dirty="0">
                <a:latin typeface="Lucida Sans Unicode"/>
                <a:cs typeface="Lucida Sans Unicode"/>
              </a:rPr>
              <a:t>be</a:t>
            </a:r>
            <a:r>
              <a:rPr sz="1800" spc="-40" dirty="0">
                <a:latin typeface="Lucida Sans Unicode"/>
                <a:cs typeface="Lucida Sans Unicode"/>
              </a:rPr>
              <a:t> </a:t>
            </a:r>
            <a:r>
              <a:rPr sz="1800" spc="-5" dirty="0">
                <a:latin typeface="Lucida Sans Unicode"/>
                <a:cs typeface="Lucida Sans Unicode"/>
              </a:rPr>
              <a:t>&gt;&gt;1</a:t>
            </a:r>
            <a:endParaRPr sz="1800">
              <a:latin typeface="Lucida Sans Unicode"/>
              <a:cs typeface="Lucida Sans Unicode"/>
            </a:endParaRPr>
          </a:p>
          <a:p>
            <a:pPr marL="762000" marR="165735" lvl="1" indent="-228600">
              <a:lnSpc>
                <a:spcPts val="1540"/>
              </a:lnSpc>
              <a:spcBef>
                <a:spcPts val="400"/>
              </a:spcBef>
              <a:buClr>
                <a:srgbClr val="DA1F28"/>
              </a:buClr>
              <a:buFont typeface="Wingdings 2"/>
              <a:buChar char=""/>
              <a:tabLst>
                <a:tab pos="762000" algn="l"/>
                <a:tab pos="762635" algn="l"/>
              </a:tabLst>
            </a:pPr>
            <a:r>
              <a:rPr sz="1600" spc="-5" dirty="0">
                <a:latin typeface="Lucida Sans Unicode"/>
                <a:cs typeface="Lucida Sans Unicode"/>
              </a:rPr>
              <a:t>With knowledge of the </a:t>
            </a:r>
            <a:r>
              <a:rPr sz="1600" dirty="0">
                <a:latin typeface="Lucida Sans Unicode"/>
                <a:cs typeface="Lucida Sans Unicode"/>
              </a:rPr>
              <a:t>signal </a:t>
            </a:r>
            <a:r>
              <a:rPr sz="1600" spc="-5" dirty="0">
                <a:latin typeface="Lucida Sans Unicode"/>
                <a:cs typeface="Lucida Sans Unicode"/>
              </a:rPr>
              <a:t>characteristics it </a:t>
            </a:r>
            <a:r>
              <a:rPr sz="1600" dirty="0">
                <a:latin typeface="Lucida Sans Unicode"/>
                <a:cs typeface="Lucida Sans Unicode"/>
              </a:rPr>
              <a:t>may </a:t>
            </a:r>
            <a:r>
              <a:rPr sz="1600" spc="-5" dirty="0">
                <a:latin typeface="Lucida Sans Unicode"/>
                <a:cs typeface="Lucida Sans Unicode"/>
              </a:rPr>
              <a:t>be possible to  interpret </a:t>
            </a:r>
            <a:r>
              <a:rPr sz="1600" dirty="0">
                <a:latin typeface="Lucida Sans Unicode"/>
                <a:cs typeface="Lucida Sans Unicode"/>
              </a:rPr>
              <a:t>a signal </a:t>
            </a:r>
            <a:r>
              <a:rPr sz="1600" spc="-5" dirty="0">
                <a:latin typeface="Lucida Sans Unicode"/>
                <a:cs typeface="Lucida Sans Unicode"/>
              </a:rPr>
              <a:t>with </a:t>
            </a:r>
            <a:r>
              <a:rPr sz="1600" dirty="0">
                <a:latin typeface="Lucida Sans Unicode"/>
                <a:cs typeface="Lucida Sans Unicode"/>
              </a:rPr>
              <a:t>a </a:t>
            </a:r>
            <a:r>
              <a:rPr sz="1600" spc="-5" dirty="0">
                <a:latin typeface="Lucida Sans Unicode"/>
                <a:cs typeface="Lucida Sans Unicode"/>
              </a:rPr>
              <a:t>low </a:t>
            </a:r>
            <a:r>
              <a:rPr sz="1600" dirty="0">
                <a:latin typeface="Lucida Sans Unicode"/>
                <a:cs typeface="Lucida Sans Unicode"/>
              </a:rPr>
              <a:t>SNR </a:t>
            </a:r>
            <a:r>
              <a:rPr sz="1600" spc="-5" dirty="0">
                <a:latin typeface="Lucida Sans Unicode"/>
                <a:cs typeface="Lucida Sans Unicode"/>
              </a:rPr>
              <a:t>(i.e., understanding </a:t>
            </a:r>
            <a:r>
              <a:rPr sz="1600" dirty="0">
                <a:latin typeface="Lucida Sans Unicode"/>
                <a:cs typeface="Lucida Sans Unicode"/>
              </a:rPr>
              <a:t>speech </a:t>
            </a:r>
            <a:r>
              <a:rPr sz="1600" spc="-5" dirty="0">
                <a:latin typeface="Lucida Sans Unicode"/>
                <a:cs typeface="Lucida Sans Unicode"/>
              </a:rPr>
              <a:t>in </a:t>
            </a:r>
            <a:r>
              <a:rPr sz="1600" dirty="0">
                <a:latin typeface="Lucida Sans Unicode"/>
                <a:cs typeface="Lucida Sans Unicode"/>
              </a:rPr>
              <a:t>a </a:t>
            </a:r>
            <a:r>
              <a:rPr sz="1600" spc="-5" dirty="0">
                <a:latin typeface="Lucida Sans Unicode"/>
                <a:cs typeface="Lucida Sans Unicode"/>
              </a:rPr>
              <a:t>loud  environment)</a:t>
            </a:r>
            <a:endParaRPr sz="1600">
              <a:latin typeface="Lucida Sans Unicode"/>
              <a:cs typeface="Lucida Sans Unicode"/>
            </a:endParaRPr>
          </a:p>
        </p:txBody>
      </p:sp>
      <p:sp>
        <p:nvSpPr>
          <p:cNvPr id="4" name="object 4"/>
          <p:cNvSpPr/>
          <p:nvPr/>
        </p:nvSpPr>
        <p:spPr>
          <a:xfrm>
            <a:off x="531876" y="569963"/>
            <a:ext cx="5045202" cy="5425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3973" y="314693"/>
            <a:ext cx="7538466" cy="9715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38200" y="1571244"/>
            <a:ext cx="6934200" cy="4035552"/>
          </a:xfrm>
          <a:prstGeom prst="rect">
            <a:avLst/>
          </a:prstGeom>
          <a:blipFill>
            <a:blip r:embed="rId3"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id="{44125294-EB7E-4BD4-9848-41BE4A0E84DB}"/>
              </a:ext>
            </a:extLst>
          </p:cNvPr>
          <p:cNvSpPr/>
          <p:nvPr/>
        </p:nvSpPr>
        <p:spPr>
          <a:xfrm>
            <a:off x="4419600" y="5334000"/>
            <a:ext cx="2846741" cy="369332"/>
          </a:xfrm>
          <a:prstGeom prst="rect">
            <a:avLst/>
          </a:prstGeom>
        </p:spPr>
        <p:txBody>
          <a:bodyPr wrap="none">
            <a:spAutoFit/>
          </a:bodyPr>
          <a:lstStyle/>
          <a:p>
            <a:r>
              <a:rPr lang="en-US" dirty="0">
                <a:hlinkClick r:id="rId4"/>
              </a:rPr>
              <a:t>https://uncertainty.nist.gov/</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0999" y="381000"/>
            <a:ext cx="8677151" cy="990600"/>
          </a:xfrm>
          <a:prstGeom prst="rect">
            <a:avLst/>
          </a:prstGeom>
        </p:spPr>
      </p:pic>
      <p:pic>
        <p:nvPicPr>
          <p:cNvPr id="4" name="Picture 3"/>
          <p:cNvPicPr>
            <a:picLocks noChangeAspect="1"/>
          </p:cNvPicPr>
          <p:nvPr/>
        </p:nvPicPr>
        <p:blipFill>
          <a:blip r:embed="rId3"/>
          <a:stretch>
            <a:fillRect/>
          </a:stretch>
        </p:blipFill>
        <p:spPr>
          <a:xfrm>
            <a:off x="249212" y="1407677"/>
            <a:ext cx="8686799" cy="1752600"/>
          </a:xfrm>
          <a:prstGeom prst="rect">
            <a:avLst/>
          </a:prstGeom>
          <a:solidFill>
            <a:schemeClr val="tx1">
              <a:lumMod val="85000"/>
              <a:lumOff val="15000"/>
            </a:schemeClr>
          </a:solidFill>
          <a:ln>
            <a:solidFill>
              <a:schemeClr val="accent1"/>
            </a:solidFill>
          </a:ln>
        </p:spPr>
      </p:pic>
      <p:pic>
        <p:nvPicPr>
          <p:cNvPr id="5" name="Picture 4"/>
          <p:cNvPicPr>
            <a:picLocks noChangeAspect="1"/>
          </p:cNvPicPr>
          <p:nvPr/>
        </p:nvPicPr>
        <p:blipFill>
          <a:blip r:embed="rId4"/>
          <a:stretch>
            <a:fillRect/>
          </a:stretch>
        </p:blipFill>
        <p:spPr>
          <a:xfrm>
            <a:off x="251452" y="3472424"/>
            <a:ext cx="8682318" cy="702615"/>
          </a:xfrm>
          <a:prstGeom prst="rect">
            <a:avLst/>
          </a:prstGeom>
        </p:spPr>
      </p:pic>
      <p:pic>
        <p:nvPicPr>
          <p:cNvPr id="6" name="Picture 5"/>
          <p:cNvPicPr>
            <a:picLocks noChangeAspect="1"/>
          </p:cNvPicPr>
          <p:nvPr/>
        </p:nvPicPr>
        <p:blipFill>
          <a:blip r:embed="rId5"/>
          <a:stretch>
            <a:fillRect/>
          </a:stretch>
        </p:blipFill>
        <p:spPr>
          <a:xfrm>
            <a:off x="249212" y="4248047"/>
            <a:ext cx="8433561" cy="658872"/>
          </a:xfrm>
          <a:prstGeom prst="rect">
            <a:avLst/>
          </a:prstGeom>
        </p:spPr>
        <p:style>
          <a:lnRef idx="2">
            <a:schemeClr val="accent2"/>
          </a:lnRef>
          <a:fillRef idx="1">
            <a:schemeClr val="lt1"/>
          </a:fillRef>
          <a:effectRef idx="0">
            <a:schemeClr val="accent2"/>
          </a:effectRef>
          <a:fontRef idx="minor">
            <a:schemeClr val="dk1"/>
          </a:fontRef>
        </p:style>
      </p:pic>
      <p:sp>
        <p:nvSpPr>
          <p:cNvPr id="8" name="Rectangle 7"/>
          <p:cNvSpPr/>
          <p:nvPr/>
        </p:nvSpPr>
        <p:spPr>
          <a:xfrm>
            <a:off x="380999" y="5096732"/>
            <a:ext cx="7457950" cy="646331"/>
          </a:xfrm>
          <a:prstGeom prst="rect">
            <a:avLst/>
          </a:prstGeom>
        </p:spPr>
        <p:txBody>
          <a:bodyPr wrap="square">
            <a:spAutoFit/>
          </a:bodyPr>
          <a:lstStyle/>
          <a:p>
            <a:r>
              <a:rPr lang="en-US" dirty="0">
                <a:latin typeface="Sitka Heading" pitchFamily="2" charset="0"/>
              </a:rPr>
              <a:t>Suppose a reading of 27.5 mV results from the sensor used. Find the temperature that could provide this reading.</a:t>
            </a:r>
          </a:p>
        </p:txBody>
      </p:sp>
      <p:pic>
        <p:nvPicPr>
          <p:cNvPr id="9" name="Picture 8"/>
          <p:cNvPicPr>
            <a:picLocks noChangeAspect="1"/>
          </p:cNvPicPr>
          <p:nvPr/>
        </p:nvPicPr>
        <p:blipFill>
          <a:blip r:embed="rId6"/>
          <a:stretch>
            <a:fillRect/>
          </a:stretch>
        </p:blipFill>
        <p:spPr>
          <a:xfrm>
            <a:off x="4711825" y="5932876"/>
            <a:ext cx="2816028" cy="84157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28357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4114800" cy="523220"/>
          </a:xfrm>
          <a:prstGeom prst="rect">
            <a:avLst/>
          </a:prstGeom>
        </p:spPr>
        <p:txBody>
          <a:bodyPr wrap="square">
            <a:spAutoFit/>
          </a:bodyPr>
          <a:lstStyle/>
          <a:p>
            <a:r>
              <a:rPr lang="en-US" sz="2800" b="1" dirty="0"/>
              <a:t>System Accuracy</a:t>
            </a:r>
          </a:p>
        </p:txBody>
      </p:sp>
      <p:sp>
        <p:nvSpPr>
          <p:cNvPr id="3" name="Rectangle 2"/>
          <p:cNvSpPr/>
          <p:nvPr/>
        </p:nvSpPr>
        <p:spPr>
          <a:xfrm>
            <a:off x="304800" y="914401"/>
            <a:ext cx="8610600" cy="923330"/>
          </a:xfrm>
          <a:prstGeom prst="rect">
            <a:avLst/>
          </a:prstGeom>
        </p:spPr>
        <p:txBody>
          <a:bodyPr wrap="square">
            <a:spAutoFit/>
          </a:bodyPr>
          <a:lstStyle/>
          <a:p>
            <a:r>
              <a:rPr lang="en-US" dirty="0">
                <a:latin typeface="+mj-lt"/>
              </a:rPr>
              <a:t>Often, one must consider the overall accuracy of </a:t>
            </a:r>
            <a:r>
              <a:rPr lang="en-US" i="1" dirty="0">
                <a:latin typeface="+mj-lt"/>
              </a:rPr>
              <a:t>many </a:t>
            </a:r>
            <a:r>
              <a:rPr lang="en-US" dirty="0">
                <a:latin typeface="+mj-lt"/>
              </a:rPr>
              <a:t>elements</a:t>
            </a:r>
          </a:p>
          <a:p>
            <a:r>
              <a:rPr lang="en-US" dirty="0">
                <a:latin typeface="+mj-lt"/>
              </a:rPr>
              <a:t>in a process-control loop to represent a process variable. Generally, the best way to do this is to express the accuracy of each element in terms of the transfer functions.</a:t>
            </a:r>
          </a:p>
        </p:txBody>
      </p:sp>
      <p:pic>
        <p:nvPicPr>
          <p:cNvPr id="4" name="Picture 3"/>
          <p:cNvPicPr>
            <a:picLocks noChangeAspect="1"/>
          </p:cNvPicPr>
          <p:nvPr/>
        </p:nvPicPr>
        <p:blipFill>
          <a:blip r:embed="rId3"/>
          <a:stretch>
            <a:fillRect/>
          </a:stretch>
        </p:blipFill>
        <p:spPr>
          <a:xfrm>
            <a:off x="262180" y="2038049"/>
            <a:ext cx="4876800" cy="1639261"/>
          </a:xfrm>
          <a:prstGeom prst="rect">
            <a:avLst/>
          </a:prstGeom>
        </p:spPr>
      </p:pic>
      <p:pic>
        <p:nvPicPr>
          <p:cNvPr id="5" name="Picture 4"/>
          <p:cNvPicPr>
            <a:picLocks noChangeAspect="1"/>
          </p:cNvPicPr>
          <p:nvPr/>
        </p:nvPicPr>
        <p:blipFill>
          <a:blip r:embed="rId4"/>
          <a:stretch>
            <a:fillRect/>
          </a:stretch>
        </p:blipFill>
        <p:spPr>
          <a:xfrm>
            <a:off x="506924" y="3942552"/>
            <a:ext cx="5334000" cy="790797"/>
          </a:xfrm>
          <a:prstGeom prst="rect">
            <a:avLst/>
          </a:prstGeom>
        </p:spPr>
      </p:pic>
      <p:pic>
        <p:nvPicPr>
          <p:cNvPr id="6" name="Picture 5"/>
          <p:cNvPicPr>
            <a:picLocks noChangeAspect="1"/>
          </p:cNvPicPr>
          <p:nvPr/>
        </p:nvPicPr>
        <p:blipFill>
          <a:blip r:embed="rId5"/>
          <a:stretch>
            <a:fillRect/>
          </a:stretch>
        </p:blipFill>
        <p:spPr>
          <a:xfrm>
            <a:off x="118174" y="4515524"/>
            <a:ext cx="5105400" cy="1048429"/>
          </a:xfrm>
          <a:prstGeom prst="rect">
            <a:avLst/>
          </a:prstGeom>
        </p:spPr>
      </p:pic>
      <p:pic>
        <p:nvPicPr>
          <p:cNvPr id="7" name="Picture 6"/>
          <p:cNvPicPr>
            <a:picLocks noChangeAspect="1"/>
          </p:cNvPicPr>
          <p:nvPr/>
        </p:nvPicPr>
        <p:blipFill>
          <a:blip r:embed="rId6"/>
          <a:stretch>
            <a:fillRect/>
          </a:stretch>
        </p:blipFill>
        <p:spPr>
          <a:xfrm>
            <a:off x="304800" y="5591588"/>
            <a:ext cx="3817749" cy="860558"/>
          </a:xfrm>
          <a:prstGeom prst="rect">
            <a:avLst/>
          </a:prstGeom>
        </p:spPr>
      </p:pic>
      <p:pic>
        <p:nvPicPr>
          <p:cNvPr id="8" name="Picture 7"/>
          <p:cNvPicPr>
            <a:picLocks noChangeAspect="1"/>
          </p:cNvPicPr>
          <p:nvPr/>
        </p:nvPicPr>
        <p:blipFill>
          <a:blip r:embed="rId7"/>
          <a:stretch>
            <a:fillRect/>
          </a:stretch>
        </p:blipFill>
        <p:spPr>
          <a:xfrm>
            <a:off x="4610100" y="5821470"/>
            <a:ext cx="4305300" cy="843307"/>
          </a:xfrm>
          <a:prstGeom prst="rect">
            <a:avLst/>
          </a:prstGeom>
        </p:spPr>
      </p:pic>
      <p:pic>
        <p:nvPicPr>
          <p:cNvPr id="9" name="Picture 8"/>
          <p:cNvPicPr>
            <a:picLocks noChangeAspect="1"/>
          </p:cNvPicPr>
          <p:nvPr/>
        </p:nvPicPr>
        <p:blipFill>
          <a:blip r:embed="rId8"/>
          <a:stretch>
            <a:fillRect/>
          </a:stretch>
        </p:blipFill>
        <p:spPr>
          <a:xfrm>
            <a:off x="4810944" y="2440330"/>
            <a:ext cx="4175490" cy="971044"/>
          </a:xfrm>
          <a:prstGeom prst="rect">
            <a:avLst/>
          </a:prstGeom>
        </p:spPr>
      </p:pic>
    </p:spTree>
    <p:extLst>
      <p:ext uri="{BB962C8B-B14F-4D97-AF65-F5344CB8AC3E}">
        <p14:creationId xmlns:p14="http://schemas.microsoft.com/office/powerpoint/2010/main" val="2779294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64" y="-20664"/>
            <a:ext cx="8915400" cy="1477328"/>
          </a:xfrm>
          <a:prstGeom prst="rect">
            <a:avLst/>
          </a:prstGeom>
        </p:spPr>
        <p:txBody>
          <a:bodyPr wrap="square">
            <a:spAutoFit/>
          </a:bodyPr>
          <a:lstStyle/>
          <a:p>
            <a:r>
              <a:rPr lang="en-US" dirty="0">
                <a:latin typeface="Sitka Text" pitchFamily="2" charset="0"/>
              </a:rPr>
              <a:t>A control system was installed to regulate the weight of potato chips dumped into bags in a packaging operation. Given samples of 15 bags drawn from the operation before and after the control system was installed, evaluate the success of the system. Do this by comparing the arithmetic mean and standard deviations before and after. The bags should be 200 g.</a:t>
            </a:r>
          </a:p>
        </p:txBody>
      </p:sp>
      <p:sp>
        <p:nvSpPr>
          <p:cNvPr id="3" name="Rectangle 2"/>
          <p:cNvSpPr/>
          <p:nvPr/>
        </p:nvSpPr>
        <p:spPr>
          <a:xfrm>
            <a:off x="152400" y="1445040"/>
            <a:ext cx="8991600" cy="923330"/>
          </a:xfrm>
          <a:prstGeom prst="rect">
            <a:avLst/>
          </a:prstGeom>
        </p:spPr>
        <p:txBody>
          <a:bodyPr wrap="square">
            <a:spAutoFit/>
          </a:bodyPr>
          <a:lstStyle/>
          <a:p>
            <a:r>
              <a:rPr lang="en-US" dirty="0">
                <a:latin typeface="Sitka Heading Semibold" pitchFamily="2" charset="0"/>
              </a:rPr>
              <a:t>Samples before: 201, 205, 197, 185, 202, 207, 215, 220, 179, 201, 197, 221, 202,</a:t>
            </a:r>
          </a:p>
          <a:p>
            <a:r>
              <a:rPr lang="en-US" dirty="0">
                <a:latin typeface="Sitka Heading Semibold" pitchFamily="2" charset="0"/>
              </a:rPr>
              <a:t>200, 195</a:t>
            </a:r>
          </a:p>
          <a:p>
            <a:r>
              <a:rPr lang="en-US" dirty="0">
                <a:latin typeface="Sitka Heading Semibold" pitchFamily="2" charset="0"/>
              </a:rPr>
              <a:t>Samples after: 197, 202, 193, 210, 207, 195, 199, 202, 193, 195, 201, 201, 200, 189, 197</a:t>
            </a:r>
          </a:p>
        </p:txBody>
      </p:sp>
      <p:pic>
        <p:nvPicPr>
          <p:cNvPr id="4" name="Picture 3"/>
          <p:cNvPicPr>
            <a:picLocks noChangeAspect="1"/>
          </p:cNvPicPr>
          <p:nvPr/>
        </p:nvPicPr>
        <p:blipFill>
          <a:blip r:embed="rId2"/>
          <a:stretch>
            <a:fillRect/>
          </a:stretch>
        </p:blipFill>
        <p:spPr>
          <a:xfrm>
            <a:off x="304800" y="2922367"/>
            <a:ext cx="1828800" cy="914399"/>
          </a:xfrm>
          <a:prstGeom prst="rect">
            <a:avLst/>
          </a:prstGeom>
        </p:spPr>
        <p:style>
          <a:lnRef idx="2">
            <a:schemeClr val="accent2"/>
          </a:lnRef>
          <a:fillRef idx="1">
            <a:schemeClr val="lt1"/>
          </a:fillRef>
          <a:effectRef idx="0">
            <a:schemeClr val="accent2"/>
          </a:effectRef>
          <a:fontRef idx="minor">
            <a:schemeClr val="dk1"/>
          </a:fontRef>
        </p:style>
      </p:pic>
      <p:pic>
        <p:nvPicPr>
          <p:cNvPr id="5" name="Picture 4"/>
          <p:cNvPicPr>
            <a:picLocks noChangeAspect="1"/>
          </p:cNvPicPr>
          <p:nvPr/>
        </p:nvPicPr>
        <p:blipFill>
          <a:blip r:embed="rId3"/>
          <a:stretch>
            <a:fillRect/>
          </a:stretch>
        </p:blipFill>
        <p:spPr>
          <a:xfrm>
            <a:off x="2948539" y="2938786"/>
            <a:ext cx="1787657" cy="880683"/>
          </a:xfrm>
          <a:prstGeom prst="rect">
            <a:avLst/>
          </a:prstGeom>
        </p:spPr>
        <p:style>
          <a:lnRef idx="2">
            <a:schemeClr val="accent3">
              <a:shade val="50000"/>
            </a:schemeClr>
          </a:lnRef>
          <a:fillRef idx="1">
            <a:schemeClr val="accent3"/>
          </a:fillRef>
          <a:effectRef idx="0">
            <a:schemeClr val="accent3"/>
          </a:effectRef>
          <a:fontRef idx="minor">
            <a:schemeClr val="lt1"/>
          </a:fontRef>
        </p:style>
      </p:pic>
      <p:pic>
        <p:nvPicPr>
          <p:cNvPr id="7" name="Picture 6"/>
          <p:cNvPicPr>
            <a:picLocks noChangeAspect="1"/>
          </p:cNvPicPr>
          <p:nvPr/>
        </p:nvPicPr>
        <p:blipFill>
          <a:blip r:embed="rId4"/>
          <a:stretch>
            <a:fillRect/>
          </a:stretch>
        </p:blipFill>
        <p:spPr>
          <a:xfrm>
            <a:off x="69454" y="4114800"/>
            <a:ext cx="5567421" cy="990600"/>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8" name="Picture 7"/>
          <p:cNvPicPr>
            <a:picLocks noChangeAspect="1"/>
          </p:cNvPicPr>
          <p:nvPr/>
        </p:nvPicPr>
        <p:blipFill>
          <a:blip r:embed="rId5"/>
          <a:stretch>
            <a:fillRect/>
          </a:stretch>
        </p:blipFill>
        <p:spPr>
          <a:xfrm>
            <a:off x="5551135" y="2663701"/>
            <a:ext cx="3453423" cy="841499"/>
          </a:xfrm>
          <a:prstGeom prst="rect">
            <a:avLst/>
          </a:prstGeom>
        </p:spPr>
        <p:style>
          <a:lnRef idx="2">
            <a:schemeClr val="accent3">
              <a:shade val="50000"/>
            </a:schemeClr>
          </a:lnRef>
          <a:fillRef idx="1">
            <a:schemeClr val="accent3"/>
          </a:fillRef>
          <a:effectRef idx="0">
            <a:schemeClr val="accent3"/>
          </a:effectRef>
          <a:fontRef idx="minor">
            <a:schemeClr val="lt1"/>
          </a:fontRef>
        </p:style>
      </p:pic>
      <p:pic>
        <p:nvPicPr>
          <p:cNvPr id="9" name="Picture 8"/>
          <p:cNvPicPr>
            <a:picLocks noChangeAspect="1"/>
          </p:cNvPicPr>
          <p:nvPr/>
        </p:nvPicPr>
        <p:blipFill>
          <a:blip r:embed="rId6"/>
          <a:stretch>
            <a:fillRect/>
          </a:stretch>
        </p:blipFill>
        <p:spPr>
          <a:xfrm>
            <a:off x="6451814" y="3661645"/>
            <a:ext cx="1701586" cy="700653"/>
          </a:xfrm>
          <a:prstGeom prst="rect">
            <a:avLst/>
          </a:prstGeom>
        </p:spPr>
        <p:style>
          <a:lnRef idx="3">
            <a:schemeClr val="lt1"/>
          </a:lnRef>
          <a:fillRef idx="1">
            <a:schemeClr val="accent2"/>
          </a:fillRef>
          <a:effectRef idx="1">
            <a:schemeClr val="accent2"/>
          </a:effectRef>
          <a:fontRef idx="minor">
            <a:schemeClr val="lt1"/>
          </a:fontRef>
        </p:style>
      </p:pic>
      <p:pic>
        <p:nvPicPr>
          <p:cNvPr id="10" name="Picture 9"/>
          <p:cNvPicPr>
            <a:picLocks noChangeAspect="1"/>
          </p:cNvPicPr>
          <p:nvPr/>
        </p:nvPicPr>
        <p:blipFill>
          <a:blip r:embed="rId7"/>
          <a:stretch>
            <a:fillRect/>
          </a:stretch>
        </p:blipFill>
        <p:spPr>
          <a:xfrm>
            <a:off x="6259169" y="4862638"/>
            <a:ext cx="1741831" cy="791741"/>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305548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99" y="152400"/>
            <a:ext cx="9102805" cy="990600"/>
          </a:xfrm>
          <a:prstGeom prst="rect">
            <a:avLst/>
          </a:prstGeom>
        </p:spPr>
      </p:pic>
      <p:pic>
        <p:nvPicPr>
          <p:cNvPr id="3" name="Picture 2"/>
          <p:cNvPicPr>
            <a:picLocks noChangeAspect="1"/>
          </p:cNvPicPr>
          <p:nvPr/>
        </p:nvPicPr>
        <p:blipFill>
          <a:blip r:embed="rId3"/>
          <a:stretch>
            <a:fillRect/>
          </a:stretch>
        </p:blipFill>
        <p:spPr>
          <a:xfrm>
            <a:off x="171772" y="1752600"/>
            <a:ext cx="3562028" cy="2196584"/>
          </a:xfrm>
          <a:prstGeom prst="rect">
            <a:avLst/>
          </a:prstGeom>
        </p:spPr>
        <p:style>
          <a:lnRef idx="2">
            <a:schemeClr val="accent3"/>
          </a:lnRef>
          <a:fillRef idx="1">
            <a:schemeClr val="lt1"/>
          </a:fillRef>
          <a:effectRef idx="0">
            <a:schemeClr val="accent3"/>
          </a:effectRef>
          <a:fontRef idx="minor">
            <a:schemeClr val="dk1"/>
          </a:fontRef>
        </p:style>
      </p:pic>
      <p:pic>
        <p:nvPicPr>
          <p:cNvPr id="5" name="Picture 4"/>
          <p:cNvPicPr>
            <a:picLocks noChangeAspect="1"/>
          </p:cNvPicPr>
          <p:nvPr/>
        </p:nvPicPr>
        <p:blipFill>
          <a:blip r:embed="rId4"/>
          <a:stretch>
            <a:fillRect/>
          </a:stretch>
        </p:blipFill>
        <p:spPr>
          <a:xfrm>
            <a:off x="0" y="4190999"/>
            <a:ext cx="8153400" cy="2084155"/>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391318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28496"/>
            <a:ext cx="1859914" cy="345440"/>
          </a:xfrm>
          <a:prstGeom prst="rect">
            <a:avLst/>
          </a:prstGeom>
        </p:spPr>
        <p:txBody>
          <a:bodyPr vert="horz" wrap="square" lIns="0" tIns="12700" rIns="0" bIns="0" rtlCol="0">
            <a:spAutoFit/>
          </a:bodyPr>
          <a:lstStyle/>
          <a:p>
            <a:pPr marL="12700">
              <a:lnSpc>
                <a:spcPct val="100000"/>
              </a:lnSpc>
              <a:spcBef>
                <a:spcPts val="100"/>
              </a:spcBef>
              <a:tabLst>
                <a:tab pos="35242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t>Input</a:t>
            </a:r>
            <a:r>
              <a:rPr sz="2100" spc="-105" dirty="0"/>
              <a:t> </a:t>
            </a:r>
            <a:r>
              <a:rPr sz="2100" spc="-5" dirty="0"/>
              <a:t>range</a:t>
            </a:r>
            <a:endParaRPr sz="2100">
              <a:latin typeface="Times New Roman"/>
              <a:cs typeface="Times New Roman"/>
            </a:endParaRPr>
          </a:p>
        </p:txBody>
      </p:sp>
      <p:sp>
        <p:nvSpPr>
          <p:cNvPr id="3" name="object 3"/>
          <p:cNvSpPr txBox="1"/>
          <p:nvPr/>
        </p:nvSpPr>
        <p:spPr>
          <a:xfrm>
            <a:off x="645668" y="1734820"/>
            <a:ext cx="7832090" cy="4627880"/>
          </a:xfrm>
          <a:prstGeom prst="rect">
            <a:avLst/>
          </a:prstGeom>
        </p:spPr>
        <p:txBody>
          <a:bodyPr vert="horz" wrap="square" lIns="0" tIns="67310" rIns="0" bIns="0" rtlCol="0">
            <a:spAutoFit/>
          </a:bodyPr>
          <a:lstStyle/>
          <a:p>
            <a:pPr marL="524510" marR="210820" indent="-228600">
              <a:lnSpc>
                <a:spcPct val="80000"/>
              </a:lnSpc>
              <a:spcBef>
                <a:spcPts val="530"/>
              </a:spcBef>
              <a:buClr>
                <a:srgbClr val="2CA1BE"/>
              </a:buClr>
              <a:buFont typeface="Verdana"/>
              <a:buChar char="◦"/>
              <a:tabLst>
                <a:tab pos="597535" algn="l"/>
                <a:tab pos="598170" algn="l"/>
              </a:tabLst>
            </a:pPr>
            <a:r>
              <a:rPr sz="1800" spc="-5" dirty="0">
                <a:latin typeface="Lucida Sans Unicode"/>
                <a:cs typeface="Lucida Sans Unicode"/>
              </a:rPr>
              <a:t>The maximum and </a:t>
            </a:r>
            <a:r>
              <a:rPr sz="1800" dirty="0">
                <a:latin typeface="Lucida Sans Unicode"/>
                <a:cs typeface="Lucida Sans Unicode"/>
              </a:rPr>
              <a:t>minimum value </a:t>
            </a:r>
            <a:r>
              <a:rPr sz="1800" spc="-5" dirty="0">
                <a:latin typeface="Lucida Sans Unicode"/>
                <a:cs typeface="Lucida Sans Unicode"/>
              </a:rPr>
              <a:t>of the physical variable that  can be </a:t>
            </a:r>
            <a:r>
              <a:rPr sz="1800" dirty="0">
                <a:latin typeface="Lucida Sans Unicode"/>
                <a:cs typeface="Lucida Sans Unicode"/>
              </a:rPr>
              <a:t>measured </a:t>
            </a:r>
            <a:r>
              <a:rPr sz="1800" spc="-5" dirty="0">
                <a:latin typeface="Lucida Sans Unicode"/>
                <a:cs typeface="Lucida Sans Unicode"/>
              </a:rPr>
              <a:t>(i.e., -40F/100F in </a:t>
            </a:r>
            <a:r>
              <a:rPr sz="1800" dirty="0">
                <a:latin typeface="Lucida Sans Unicode"/>
                <a:cs typeface="Lucida Sans Unicode"/>
              </a:rPr>
              <a:t>a</a:t>
            </a:r>
            <a:r>
              <a:rPr sz="1800" spc="15" dirty="0">
                <a:latin typeface="Lucida Sans Unicode"/>
                <a:cs typeface="Lucida Sans Unicode"/>
              </a:rPr>
              <a:t> </a:t>
            </a:r>
            <a:r>
              <a:rPr sz="1800" spc="-5" dirty="0">
                <a:latin typeface="Lucida Sans Unicode"/>
                <a:cs typeface="Lucida Sans Unicode"/>
              </a:rPr>
              <a:t>thermometer)</a:t>
            </a:r>
            <a:endParaRPr sz="1800">
              <a:latin typeface="Lucida Sans Unicode"/>
              <a:cs typeface="Lucida Sans Unicode"/>
            </a:endParaRPr>
          </a:p>
          <a:p>
            <a:pPr marL="524510" indent="-228600">
              <a:lnSpc>
                <a:spcPts val="1960"/>
              </a:lnSpc>
              <a:buClr>
                <a:srgbClr val="2CA1BE"/>
              </a:buClr>
              <a:buFont typeface="Verdana"/>
              <a:buChar char="◦"/>
              <a:tabLst>
                <a:tab pos="597535" algn="l"/>
                <a:tab pos="598170" algn="l"/>
              </a:tabLst>
            </a:pPr>
            <a:r>
              <a:rPr sz="1800" dirty="0">
                <a:latin typeface="Lucida Sans Unicode"/>
                <a:cs typeface="Lucida Sans Unicode"/>
              </a:rPr>
              <a:t>Output </a:t>
            </a:r>
            <a:r>
              <a:rPr sz="1800" spc="-5" dirty="0">
                <a:latin typeface="Lucida Sans Unicode"/>
                <a:cs typeface="Lucida Sans Unicode"/>
              </a:rPr>
              <a:t>range can be defined</a:t>
            </a:r>
            <a:r>
              <a:rPr sz="1800" spc="0" dirty="0">
                <a:latin typeface="Lucida Sans Unicode"/>
                <a:cs typeface="Lucida Sans Unicode"/>
              </a:rPr>
              <a:t> </a:t>
            </a:r>
            <a:r>
              <a:rPr sz="1800" spc="-5" dirty="0">
                <a:latin typeface="Lucida Sans Unicode"/>
                <a:cs typeface="Lucida Sans Unicode"/>
              </a:rPr>
              <a:t>similarly</a:t>
            </a:r>
            <a:endParaRPr sz="1800">
              <a:latin typeface="Lucida Sans Unicode"/>
              <a:cs typeface="Lucida Sans Unicode"/>
            </a:endParaRPr>
          </a:p>
          <a:p>
            <a:pPr marL="12700">
              <a:lnSpc>
                <a:spcPts val="2405"/>
              </a:lnSpc>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latin typeface="Lucida Sans Unicode"/>
                <a:cs typeface="Lucida Sans Unicode"/>
              </a:rPr>
              <a:t>Sensitivity</a:t>
            </a:r>
            <a:endParaRPr sz="2100">
              <a:latin typeface="Lucida Sans Unicode"/>
              <a:cs typeface="Lucida Sans Unicode"/>
            </a:endParaRPr>
          </a:p>
          <a:p>
            <a:pPr marL="524510" indent="-228600">
              <a:lnSpc>
                <a:spcPts val="2110"/>
              </a:lnSpc>
              <a:buClr>
                <a:srgbClr val="2CA1BE"/>
              </a:buClr>
              <a:buFont typeface="Verdana"/>
              <a:buChar char="◦"/>
              <a:tabLst>
                <a:tab pos="597535" algn="l"/>
                <a:tab pos="598170" algn="l"/>
              </a:tabLst>
            </a:pPr>
            <a:r>
              <a:rPr sz="1800" spc="-5" dirty="0">
                <a:latin typeface="Lucida Sans Unicode"/>
                <a:cs typeface="Lucida Sans Unicode"/>
              </a:rPr>
              <a:t>The </a:t>
            </a:r>
            <a:r>
              <a:rPr sz="1800" dirty="0">
                <a:latin typeface="Lucida Sans Unicode"/>
                <a:cs typeface="Lucida Sans Unicode"/>
              </a:rPr>
              <a:t>slope </a:t>
            </a:r>
            <a:r>
              <a:rPr sz="1800" spc="-5" dirty="0">
                <a:latin typeface="Lucida Sans Unicode"/>
                <a:cs typeface="Lucida Sans Unicode"/>
              </a:rPr>
              <a:t>of the calibration curve</a:t>
            </a:r>
            <a:r>
              <a:rPr sz="1800" spc="-40" dirty="0">
                <a:latin typeface="Lucida Sans Unicode"/>
                <a:cs typeface="Lucida Sans Unicode"/>
              </a:rPr>
              <a:t> </a:t>
            </a:r>
            <a:r>
              <a:rPr sz="1800" spc="-5" dirty="0">
                <a:latin typeface="Lucida Sans Unicode"/>
                <a:cs typeface="Lucida Sans Unicode"/>
              </a:rPr>
              <a:t>y=f(x)</a:t>
            </a:r>
            <a:endParaRPr sz="1800">
              <a:latin typeface="Lucida Sans Unicode"/>
              <a:cs typeface="Lucida Sans Unicode"/>
            </a:endParaRPr>
          </a:p>
          <a:p>
            <a:pPr marL="762000" lvl="1" indent="-228600">
              <a:lnSpc>
                <a:spcPts val="1845"/>
              </a:lnSpc>
              <a:spcBef>
                <a:spcPts val="35"/>
              </a:spcBef>
              <a:buClr>
                <a:srgbClr val="DA1F28"/>
              </a:buClr>
              <a:buFont typeface="Wingdings 2"/>
              <a:buChar char=""/>
              <a:tabLst>
                <a:tab pos="762000" algn="l"/>
                <a:tab pos="762635" algn="l"/>
              </a:tabLst>
            </a:pPr>
            <a:r>
              <a:rPr sz="1600" dirty="0">
                <a:latin typeface="Lucida Sans Unicode"/>
                <a:cs typeface="Lucida Sans Unicode"/>
              </a:rPr>
              <a:t>An </a:t>
            </a:r>
            <a:r>
              <a:rPr sz="1600" spc="-5" dirty="0">
                <a:latin typeface="Lucida Sans Unicode"/>
                <a:cs typeface="Lucida Sans Unicode"/>
              </a:rPr>
              <a:t>ideal </a:t>
            </a:r>
            <a:r>
              <a:rPr sz="1600" dirty="0">
                <a:latin typeface="Lucida Sans Unicode"/>
                <a:cs typeface="Lucida Sans Unicode"/>
              </a:rPr>
              <a:t>sensor will have a </a:t>
            </a:r>
            <a:r>
              <a:rPr sz="1600" spc="-5" dirty="0">
                <a:latin typeface="Lucida Sans Unicode"/>
                <a:cs typeface="Lucida Sans Unicode"/>
              </a:rPr>
              <a:t>large and constant</a:t>
            </a:r>
            <a:r>
              <a:rPr sz="1600" spc="35" dirty="0">
                <a:latin typeface="Lucida Sans Unicode"/>
                <a:cs typeface="Lucida Sans Unicode"/>
              </a:rPr>
              <a:t> </a:t>
            </a:r>
            <a:r>
              <a:rPr sz="1600" spc="-5" dirty="0">
                <a:latin typeface="Lucida Sans Unicode"/>
                <a:cs typeface="Lucida Sans Unicode"/>
              </a:rPr>
              <a:t>sensitivity</a:t>
            </a:r>
            <a:endParaRPr sz="1600">
              <a:latin typeface="Lucida Sans Unicode"/>
              <a:cs typeface="Lucida Sans Unicode"/>
            </a:endParaRPr>
          </a:p>
          <a:p>
            <a:pPr marL="524510" indent="-228600">
              <a:lnSpc>
                <a:spcPts val="2020"/>
              </a:lnSpc>
              <a:buClr>
                <a:srgbClr val="2CA1BE"/>
              </a:buClr>
              <a:buFont typeface="Verdana"/>
              <a:buChar char="◦"/>
              <a:tabLst>
                <a:tab pos="524510" algn="l"/>
                <a:tab pos="525145" algn="l"/>
              </a:tabLst>
            </a:pPr>
            <a:r>
              <a:rPr sz="1800" spc="-5" dirty="0">
                <a:latin typeface="Lucida Sans Unicode"/>
                <a:cs typeface="Lucida Sans Unicode"/>
              </a:rPr>
              <a:t>Sensitivity-related errors: </a:t>
            </a:r>
            <a:r>
              <a:rPr sz="1800" dirty="0">
                <a:latin typeface="Lucida Sans Unicode"/>
                <a:cs typeface="Lucida Sans Unicode"/>
              </a:rPr>
              <a:t>saturation </a:t>
            </a:r>
            <a:r>
              <a:rPr sz="1800" spc="-5" dirty="0">
                <a:latin typeface="Lucida Sans Unicode"/>
                <a:cs typeface="Lucida Sans Unicode"/>
              </a:rPr>
              <a:t>and</a:t>
            </a:r>
            <a:r>
              <a:rPr sz="1800" spc="35" dirty="0">
                <a:latin typeface="Lucida Sans Unicode"/>
                <a:cs typeface="Lucida Sans Unicode"/>
              </a:rPr>
              <a:t> </a:t>
            </a:r>
            <a:r>
              <a:rPr sz="1800" spc="-5" dirty="0">
                <a:latin typeface="Lucida Sans Unicode"/>
                <a:cs typeface="Lucida Sans Unicode"/>
              </a:rPr>
              <a:t>“dead-bands”</a:t>
            </a:r>
            <a:endParaRPr sz="1800">
              <a:latin typeface="Lucida Sans Unicode"/>
              <a:cs typeface="Lucida Sans Unicode"/>
            </a:endParaRPr>
          </a:p>
          <a:p>
            <a:pPr marL="12700">
              <a:lnSpc>
                <a:spcPts val="2405"/>
              </a:lnSpc>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latin typeface="Lucida Sans Unicode"/>
                <a:cs typeface="Lucida Sans Unicode"/>
              </a:rPr>
              <a:t>Linearity</a:t>
            </a:r>
            <a:endParaRPr sz="2100">
              <a:latin typeface="Lucida Sans Unicode"/>
              <a:cs typeface="Lucida Sans Unicode"/>
            </a:endParaRPr>
          </a:p>
          <a:p>
            <a:pPr marL="524510" indent="-228600">
              <a:lnSpc>
                <a:spcPts val="1889"/>
              </a:lnSpc>
              <a:buClr>
                <a:srgbClr val="2CA1BE"/>
              </a:buClr>
              <a:buFont typeface="Verdana"/>
              <a:buChar char="◦"/>
              <a:tabLst>
                <a:tab pos="597535" algn="l"/>
                <a:tab pos="598170" algn="l"/>
              </a:tabLst>
            </a:pPr>
            <a:r>
              <a:rPr sz="1800" spc="-5" dirty="0">
                <a:latin typeface="Lucida Sans Unicode"/>
                <a:cs typeface="Lucida Sans Unicode"/>
              </a:rPr>
              <a:t>The closeness of the calibration curve to </a:t>
            </a:r>
            <a:r>
              <a:rPr sz="1800" dirty="0">
                <a:latin typeface="Lucida Sans Unicode"/>
                <a:cs typeface="Lucida Sans Unicode"/>
              </a:rPr>
              <a:t>a specified straight</a:t>
            </a:r>
            <a:r>
              <a:rPr sz="1800" spc="-10" dirty="0">
                <a:latin typeface="Lucida Sans Unicode"/>
                <a:cs typeface="Lucida Sans Unicode"/>
              </a:rPr>
              <a:t> </a:t>
            </a:r>
            <a:r>
              <a:rPr sz="1800" spc="-5" dirty="0">
                <a:latin typeface="Lucida Sans Unicode"/>
                <a:cs typeface="Lucida Sans Unicode"/>
              </a:rPr>
              <a:t>line</a:t>
            </a:r>
            <a:endParaRPr sz="1800">
              <a:latin typeface="Lucida Sans Unicode"/>
              <a:cs typeface="Lucida Sans Unicode"/>
            </a:endParaRPr>
          </a:p>
          <a:p>
            <a:pPr marL="524510">
              <a:lnSpc>
                <a:spcPts val="1880"/>
              </a:lnSpc>
            </a:pPr>
            <a:r>
              <a:rPr sz="1800" spc="-5" dirty="0">
                <a:latin typeface="Lucida Sans Unicode"/>
                <a:cs typeface="Lucida Sans Unicode"/>
              </a:rPr>
              <a:t>(i.e., theoretical behavior, least-squares</a:t>
            </a:r>
            <a:r>
              <a:rPr sz="1800" spc="35" dirty="0">
                <a:latin typeface="Lucida Sans Unicode"/>
                <a:cs typeface="Lucida Sans Unicode"/>
              </a:rPr>
              <a:t> </a:t>
            </a:r>
            <a:r>
              <a:rPr sz="1800" dirty="0">
                <a:latin typeface="Lucida Sans Unicode"/>
                <a:cs typeface="Lucida Sans Unicode"/>
              </a:rPr>
              <a:t>fit)</a:t>
            </a:r>
            <a:endParaRPr sz="1800">
              <a:latin typeface="Lucida Sans Unicode"/>
              <a:cs typeface="Lucida Sans Unicode"/>
            </a:endParaRPr>
          </a:p>
          <a:p>
            <a:pPr marL="12700">
              <a:lnSpc>
                <a:spcPts val="2455"/>
              </a:lnSpc>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10" dirty="0">
                <a:latin typeface="Lucida Sans Unicode"/>
                <a:cs typeface="Lucida Sans Unicode"/>
              </a:rPr>
              <a:t>Monotonicity</a:t>
            </a:r>
            <a:endParaRPr sz="2100">
              <a:latin typeface="Lucida Sans Unicode"/>
              <a:cs typeface="Lucida Sans Unicode"/>
            </a:endParaRPr>
          </a:p>
          <a:p>
            <a:pPr marL="762000" marR="544195" lvl="1" indent="-228600">
              <a:lnSpc>
                <a:spcPts val="1540"/>
              </a:lnSpc>
              <a:spcBef>
                <a:spcPts val="430"/>
              </a:spcBef>
              <a:buClr>
                <a:srgbClr val="DA1F28"/>
              </a:buClr>
              <a:buFont typeface="Wingdings 2"/>
              <a:buChar char=""/>
              <a:tabLst>
                <a:tab pos="826769" algn="l"/>
                <a:tab pos="827405" algn="l"/>
              </a:tabLst>
            </a:pPr>
            <a:r>
              <a:rPr sz="1600" dirty="0">
                <a:latin typeface="Lucida Sans Unicode"/>
                <a:cs typeface="Lucida Sans Unicode"/>
              </a:rPr>
              <a:t>A </a:t>
            </a:r>
            <a:r>
              <a:rPr sz="1600" spc="-5" dirty="0">
                <a:latin typeface="Lucida Sans Unicode"/>
                <a:cs typeface="Lucida Sans Unicode"/>
              </a:rPr>
              <a:t>monotonic curve is one in which the dependent </a:t>
            </a:r>
            <a:r>
              <a:rPr sz="1600" dirty="0">
                <a:latin typeface="Lucida Sans Unicode"/>
                <a:cs typeface="Lucida Sans Unicode"/>
              </a:rPr>
              <a:t>variable </a:t>
            </a:r>
            <a:r>
              <a:rPr sz="1600" spc="-5" dirty="0">
                <a:latin typeface="Lucida Sans Unicode"/>
                <a:cs typeface="Lucida Sans Unicode"/>
              </a:rPr>
              <a:t>always  increases or decreases as the independent </a:t>
            </a:r>
            <a:r>
              <a:rPr sz="1600" dirty="0">
                <a:latin typeface="Lucida Sans Unicode"/>
                <a:cs typeface="Lucida Sans Unicode"/>
              </a:rPr>
              <a:t>variable</a:t>
            </a:r>
            <a:r>
              <a:rPr sz="1600" spc="5" dirty="0">
                <a:latin typeface="Lucida Sans Unicode"/>
                <a:cs typeface="Lucida Sans Unicode"/>
              </a:rPr>
              <a:t> </a:t>
            </a:r>
            <a:r>
              <a:rPr sz="1600" spc="-5" dirty="0">
                <a:latin typeface="Lucida Sans Unicode"/>
                <a:cs typeface="Lucida Sans Unicode"/>
              </a:rPr>
              <a:t>increases</a:t>
            </a:r>
            <a:endParaRPr sz="1600">
              <a:latin typeface="Lucida Sans Unicode"/>
              <a:cs typeface="Lucida Sans Unicode"/>
            </a:endParaRPr>
          </a:p>
          <a:p>
            <a:pPr marL="12700">
              <a:lnSpc>
                <a:spcPts val="2330"/>
              </a:lnSpc>
              <a:tabLst>
                <a:tab pos="35242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dirty="0">
                <a:latin typeface="Lucida Sans Unicode"/>
                <a:cs typeface="Lucida Sans Unicode"/>
              </a:rPr>
              <a:t>Hystheresis</a:t>
            </a:r>
            <a:endParaRPr sz="2100">
              <a:latin typeface="Lucida Sans Unicode"/>
              <a:cs typeface="Lucida Sans Unicode"/>
            </a:endParaRPr>
          </a:p>
          <a:p>
            <a:pPr marL="524510" marR="5080" indent="-228600">
              <a:lnSpc>
                <a:spcPct val="80000"/>
              </a:lnSpc>
              <a:spcBef>
                <a:spcPts val="375"/>
              </a:spcBef>
              <a:buClr>
                <a:srgbClr val="2CA1BE"/>
              </a:buClr>
              <a:buFont typeface="Verdana"/>
              <a:buChar char="◦"/>
              <a:tabLst>
                <a:tab pos="597535" algn="l"/>
                <a:tab pos="598170" algn="l"/>
              </a:tabLst>
            </a:pPr>
            <a:r>
              <a:rPr sz="1800" spc="-5" dirty="0">
                <a:latin typeface="Lucida Sans Unicode"/>
                <a:cs typeface="Lucida Sans Unicode"/>
              </a:rPr>
              <a:t>The difference between two output </a:t>
            </a:r>
            <a:r>
              <a:rPr sz="1800" dirty="0">
                <a:latin typeface="Lucida Sans Unicode"/>
                <a:cs typeface="Lucida Sans Unicode"/>
              </a:rPr>
              <a:t>values </a:t>
            </a:r>
            <a:r>
              <a:rPr sz="1800" spc="-5" dirty="0">
                <a:latin typeface="Lucida Sans Unicode"/>
                <a:cs typeface="Lucida Sans Unicode"/>
              </a:rPr>
              <a:t>that correspond to the  </a:t>
            </a:r>
            <a:r>
              <a:rPr sz="1800" dirty="0">
                <a:latin typeface="Lucida Sans Unicode"/>
                <a:cs typeface="Lucida Sans Unicode"/>
              </a:rPr>
              <a:t>same </a:t>
            </a:r>
            <a:r>
              <a:rPr sz="1800" spc="-5" dirty="0">
                <a:latin typeface="Lucida Sans Unicode"/>
                <a:cs typeface="Lucida Sans Unicode"/>
              </a:rPr>
              <a:t>input depending on the trajectory </a:t>
            </a:r>
            <a:r>
              <a:rPr sz="1800" dirty="0">
                <a:latin typeface="Lucida Sans Unicode"/>
                <a:cs typeface="Lucida Sans Unicode"/>
              </a:rPr>
              <a:t>followed by </a:t>
            </a:r>
            <a:r>
              <a:rPr sz="1800" spc="-5" dirty="0">
                <a:latin typeface="Lucida Sans Unicode"/>
                <a:cs typeface="Lucida Sans Unicode"/>
              </a:rPr>
              <a:t>the sensor  (i.e., </a:t>
            </a:r>
            <a:r>
              <a:rPr sz="1800" dirty="0">
                <a:latin typeface="Lucida Sans Unicode"/>
                <a:cs typeface="Lucida Sans Unicode"/>
              </a:rPr>
              <a:t>magnetization </a:t>
            </a:r>
            <a:r>
              <a:rPr sz="1800" spc="-5" dirty="0">
                <a:latin typeface="Lucida Sans Unicode"/>
                <a:cs typeface="Lucida Sans Unicode"/>
              </a:rPr>
              <a:t>in </a:t>
            </a:r>
            <a:r>
              <a:rPr sz="1800" dirty="0">
                <a:latin typeface="Lucida Sans Unicode"/>
                <a:cs typeface="Lucida Sans Unicode"/>
              </a:rPr>
              <a:t>ferromagnetic</a:t>
            </a:r>
            <a:r>
              <a:rPr sz="1800" spc="-5" dirty="0">
                <a:latin typeface="Lucida Sans Unicode"/>
                <a:cs typeface="Lucida Sans Unicode"/>
              </a:rPr>
              <a:t> materials)</a:t>
            </a:r>
            <a:endParaRPr sz="1800">
              <a:latin typeface="Lucida Sans Unicode"/>
              <a:cs typeface="Lucida Sans Unicode"/>
            </a:endParaRPr>
          </a:p>
          <a:p>
            <a:pPr marL="762000" lvl="1" indent="-228600">
              <a:lnSpc>
                <a:spcPct val="100000"/>
              </a:lnSpc>
              <a:spcBef>
                <a:spcPts val="30"/>
              </a:spcBef>
              <a:buClr>
                <a:srgbClr val="DA1F28"/>
              </a:buClr>
              <a:buFont typeface="Wingdings 2"/>
              <a:buChar char=""/>
              <a:tabLst>
                <a:tab pos="762000" algn="l"/>
                <a:tab pos="762635" algn="l"/>
              </a:tabLst>
            </a:pPr>
            <a:r>
              <a:rPr sz="1600" spc="-5" dirty="0">
                <a:latin typeface="Lucida Sans Unicode"/>
                <a:cs typeface="Lucida Sans Unicode"/>
              </a:rPr>
              <a:t>Backslash: hystheresis caused by looseness in </a:t>
            </a:r>
            <a:r>
              <a:rPr sz="1600" dirty="0">
                <a:latin typeface="Lucida Sans Unicode"/>
                <a:cs typeface="Lucida Sans Unicode"/>
              </a:rPr>
              <a:t>a mechanical</a:t>
            </a:r>
            <a:r>
              <a:rPr sz="1600" spc="15" dirty="0">
                <a:latin typeface="Lucida Sans Unicode"/>
                <a:cs typeface="Lucida Sans Unicode"/>
              </a:rPr>
              <a:t> </a:t>
            </a:r>
            <a:r>
              <a:rPr sz="1600" spc="-5" dirty="0">
                <a:latin typeface="Lucida Sans Unicode"/>
                <a:cs typeface="Lucida Sans Unicode"/>
              </a:rPr>
              <a:t>joint</a:t>
            </a:r>
            <a:endParaRPr sz="1600">
              <a:latin typeface="Lucida Sans Unicode"/>
              <a:cs typeface="Lucida Sans Unicode"/>
            </a:endParaRPr>
          </a:p>
        </p:txBody>
      </p:sp>
      <p:sp>
        <p:nvSpPr>
          <p:cNvPr id="4" name="object 4"/>
          <p:cNvSpPr/>
          <p:nvPr/>
        </p:nvSpPr>
        <p:spPr>
          <a:xfrm>
            <a:off x="575309" y="569950"/>
            <a:ext cx="6562344" cy="45036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 y="-15240"/>
            <a:ext cx="9128760" cy="6663507"/>
          </a:xfrm>
          <a:prstGeom prst="rect">
            <a:avLst/>
          </a:prstGeom>
        </p:spPr>
      </p:pic>
    </p:spTree>
    <p:extLst>
      <p:ext uri="{BB962C8B-B14F-4D97-AF65-F5344CB8AC3E}">
        <p14:creationId xmlns:p14="http://schemas.microsoft.com/office/powerpoint/2010/main" val="1646005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36116"/>
            <a:ext cx="7440295" cy="31559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250" spc="-10" dirty="0">
                <a:solidFill>
                  <a:srgbClr val="2CA1BE"/>
                </a:solidFill>
                <a:latin typeface="Wingdings 3"/>
                <a:cs typeface="Wingdings 3"/>
              </a:rPr>
              <a:t></a:t>
            </a:r>
            <a:r>
              <a:rPr sz="1250" spc="-10" dirty="0">
                <a:solidFill>
                  <a:srgbClr val="2CA1BE"/>
                </a:solidFill>
                <a:latin typeface="Times New Roman"/>
                <a:cs typeface="Times New Roman"/>
              </a:rPr>
              <a:t>	</a:t>
            </a:r>
            <a:r>
              <a:rPr sz="1900" spc="-5" dirty="0"/>
              <a:t>The sensor response to </a:t>
            </a:r>
            <a:r>
              <a:rPr sz="1900" dirty="0"/>
              <a:t>a variable </a:t>
            </a:r>
            <a:r>
              <a:rPr sz="1900" spc="-5" dirty="0"/>
              <a:t>input is different </a:t>
            </a:r>
            <a:r>
              <a:rPr sz="1900" dirty="0"/>
              <a:t>from</a:t>
            </a:r>
            <a:r>
              <a:rPr sz="1900" spc="-75" dirty="0"/>
              <a:t> </a:t>
            </a:r>
            <a:r>
              <a:rPr sz="1900" spc="-5" dirty="0"/>
              <a:t>that</a:t>
            </a:r>
            <a:endParaRPr sz="1900">
              <a:latin typeface="Times New Roman"/>
              <a:cs typeface="Times New Roman"/>
            </a:endParaRPr>
          </a:p>
        </p:txBody>
      </p:sp>
      <p:sp>
        <p:nvSpPr>
          <p:cNvPr id="3" name="object 3"/>
          <p:cNvSpPr txBox="1"/>
          <p:nvPr/>
        </p:nvSpPr>
        <p:spPr>
          <a:xfrm>
            <a:off x="645668" y="1667764"/>
            <a:ext cx="7680959" cy="2278380"/>
          </a:xfrm>
          <a:prstGeom prst="rect">
            <a:avLst/>
          </a:prstGeom>
        </p:spPr>
        <p:txBody>
          <a:bodyPr vert="horz" wrap="square" lIns="0" tIns="70485" rIns="0" bIns="0" rtlCol="0">
            <a:spAutoFit/>
          </a:bodyPr>
          <a:lstStyle/>
          <a:p>
            <a:pPr marL="268605" marR="560070">
              <a:lnSpc>
                <a:spcPct val="80000"/>
              </a:lnSpc>
              <a:spcBef>
                <a:spcPts val="555"/>
              </a:spcBef>
            </a:pPr>
            <a:r>
              <a:rPr sz="1900" spc="-5" dirty="0">
                <a:latin typeface="Lucida Sans Unicode"/>
                <a:cs typeface="Lucida Sans Unicode"/>
              </a:rPr>
              <a:t>exhibited </a:t>
            </a:r>
            <a:r>
              <a:rPr sz="1900" dirty="0">
                <a:latin typeface="Lucida Sans Unicode"/>
                <a:cs typeface="Lucida Sans Unicode"/>
              </a:rPr>
              <a:t>when </a:t>
            </a:r>
            <a:r>
              <a:rPr sz="1900" spc="-5" dirty="0">
                <a:latin typeface="Lucida Sans Unicode"/>
                <a:cs typeface="Lucida Sans Unicode"/>
              </a:rPr>
              <a:t>the input signals are constant (the latter is  described by the </a:t>
            </a:r>
            <a:r>
              <a:rPr sz="1900" dirty="0">
                <a:latin typeface="Lucida Sans Unicode"/>
                <a:cs typeface="Lucida Sans Unicode"/>
              </a:rPr>
              <a:t>static</a:t>
            </a:r>
            <a:r>
              <a:rPr sz="1900" spc="-35" dirty="0">
                <a:latin typeface="Lucida Sans Unicode"/>
                <a:cs typeface="Lucida Sans Unicode"/>
              </a:rPr>
              <a:t> </a:t>
            </a:r>
            <a:r>
              <a:rPr sz="1900" spc="-5" dirty="0">
                <a:latin typeface="Lucida Sans Unicode"/>
                <a:cs typeface="Lucida Sans Unicode"/>
              </a:rPr>
              <a:t>characteristics)</a:t>
            </a:r>
            <a:endParaRPr sz="1900">
              <a:latin typeface="Lucida Sans Unicode"/>
              <a:cs typeface="Lucida Sans Unicode"/>
            </a:endParaRPr>
          </a:p>
          <a:p>
            <a:pPr marL="268605" marR="719455" indent="-256540">
              <a:lnSpc>
                <a:spcPct val="80000"/>
              </a:lnSpc>
              <a:spcBef>
                <a:spcPts val="400"/>
              </a:spcBef>
              <a:tabLst>
                <a:tab pos="268605" algn="l"/>
              </a:tabLst>
            </a:pPr>
            <a:r>
              <a:rPr sz="1250" spc="15" dirty="0">
                <a:solidFill>
                  <a:srgbClr val="2CA1BE"/>
                </a:solidFill>
                <a:latin typeface="Wingdings 3"/>
                <a:cs typeface="Wingdings 3"/>
              </a:rPr>
              <a:t></a:t>
            </a:r>
            <a:r>
              <a:rPr sz="1250" spc="15" dirty="0">
                <a:solidFill>
                  <a:srgbClr val="2CA1BE"/>
                </a:solidFill>
                <a:latin typeface="Times New Roman"/>
                <a:cs typeface="Times New Roman"/>
              </a:rPr>
              <a:t>	</a:t>
            </a:r>
            <a:r>
              <a:rPr sz="1900" spc="-5" dirty="0">
                <a:latin typeface="Lucida Sans Unicode"/>
                <a:cs typeface="Lucida Sans Unicode"/>
              </a:rPr>
              <a:t>The reason </a:t>
            </a:r>
            <a:r>
              <a:rPr sz="1900" dirty="0">
                <a:latin typeface="Lucida Sans Unicode"/>
                <a:cs typeface="Lucida Sans Unicode"/>
              </a:rPr>
              <a:t>for dynamic </a:t>
            </a:r>
            <a:r>
              <a:rPr sz="1900" spc="-5" dirty="0">
                <a:latin typeface="Lucida Sans Unicode"/>
                <a:cs typeface="Lucida Sans Unicode"/>
              </a:rPr>
              <a:t>characteristics is the</a:t>
            </a:r>
            <a:r>
              <a:rPr sz="1900" spc="-85" dirty="0">
                <a:latin typeface="Lucida Sans Unicode"/>
                <a:cs typeface="Lucida Sans Unicode"/>
              </a:rPr>
              <a:t> </a:t>
            </a:r>
            <a:r>
              <a:rPr sz="1900" spc="-5" dirty="0">
                <a:latin typeface="Lucida Sans Unicode"/>
                <a:cs typeface="Lucida Sans Unicode"/>
              </a:rPr>
              <a:t>presence</a:t>
            </a:r>
            <a:r>
              <a:rPr sz="1900" spc="-15" dirty="0">
                <a:latin typeface="Lucida Sans Unicode"/>
                <a:cs typeface="Lucida Sans Unicode"/>
              </a:rPr>
              <a:t> </a:t>
            </a:r>
            <a:r>
              <a:rPr sz="1900" spc="-5" dirty="0">
                <a:latin typeface="Lucida Sans Unicode"/>
                <a:cs typeface="Lucida Sans Unicode"/>
              </a:rPr>
              <a:t>of  energy-storing</a:t>
            </a:r>
            <a:r>
              <a:rPr sz="1900" spc="-40" dirty="0">
                <a:latin typeface="Lucida Sans Unicode"/>
                <a:cs typeface="Lucida Sans Unicode"/>
              </a:rPr>
              <a:t> </a:t>
            </a:r>
            <a:r>
              <a:rPr sz="1900" spc="-5" dirty="0">
                <a:latin typeface="Lucida Sans Unicode"/>
                <a:cs typeface="Lucida Sans Unicode"/>
              </a:rPr>
              <a:t>elements</a:t>
            </a:r>
            <a:endParaRPr sz="1900">
              <a:latin typeface="Lucida Sans Unicode"/>
              <a:cs typeface="Lucida Sans Unicode"/>
            </a:endParaRPr>
          </a:p>
          <a:p>
            <a:pPr marL="524510" indent="-228600">
              <a:lnSpc>
                <a:spcPts val="1820"/>
              </a:lnSpc>
              <a:buClr>
                <a:srgbClr val="2CA1BE"/>
              </a:buClr>
              <a:buFont typeface="Verdana"/>
              <a:buChar char="◦"/>
              <a:tabLst>
                <a:tab pos="524510" algn="l"/>
                <a:tab pos="525145" algn="l"/>
              </a:tabLst>
            </a:pPr>
            <a:r>
              <a:rPr sz="1600" spc="-5" dirty="0">
                <a:latin typeface="Lucida Sans Unicode"/>
                <a:cs typeface="Lucida Sans Unicode"/>
              </a:rPr>
              <a:t>Inertial: </a:t>
            </a:r>
            <a:r>
              <a:rPr sz="1600" dirty="0">
                <a:latin typeface="Lucida Sans Unicode"/>
                <a:cs typeface="Lucida Sans Unicode"/>
              </a:rPr>
              <a:t>masses,</a:t>
            </a:r>
            <a:r>
              <a:rPr sz="1600" spc="-65" dirty="0">
                <a:latin typeface="Lucida Sans Unicode"/>
                <a:cs typeface="Lucida Sans Unicode"/>
              </a:rPr>
              <a:t> </a:t>
            </a:r>
            <a:r>
              <a:rPr sz="1600" spc="-5" dirty="0">
                <a:latin typeface="Lucida Sans Unicode"/>
                <a:cs typeface="Lucida Sans Unicode"/>
              </a:rPr>
              <a:t>inductances</a:t>
            </a:r>
            <a:endParaRPr sz="1600">
              <a:latin typeface="Lucida Sans Unicode"/>
              <a:cs typeface="Lucida Sans Unicode"/>
            </a:endParaRPr>
          </a:p>
          <a:p>
            <a:pPr marL="524510" indent="-228600">
              <a:lnSpc>
                <a:spcPts val="1839"/>
              </a:lnSpc>
              <a:buClr>
                <a:srgbClr val="2CA1BE"/>
              </a:buClr>
              <a:buFont typeface="Verdana"/>
              <a:buChar char="◦"/>
              <a:tabLst>
                <a:tab pos="524510" algn="l"/>
                <a:tab pos="525145" algn="l"/>
              </a:tabLst>
            </a:pPr>
            <a:r>
              <a:rPr sz="1600" dirty="0">
                <a:latin typeface="Lucida Sans Unicode"/>
                <a:cs typeface="Lucida Sans Unicode"/>
              </a:rPr>
              <a:t>Capacitances: </a:t>
            </a:r>
            <a:r>
              <a:rPr sz="1600" spc="-5" dirty="0">
                <a:latin typeface="Lucida Sans Unicode"/>
                <a:cs typeface="Lucida Sans Unicode"/>
              </a:rPr>
              <a:t>electrical,</a:t>
            </a:r>
            <a:r>
              <a:rPr sz="1600" spc="-40" dirty="0">
                <a:latin typeface="Lucida Sans Unicode"/>
                <a:cs typeface="Lucida Sans Unicode"/>
              </a:rPr>
              <a:t> </a:t>
            </a:r>
            <a:r>
              <a:rPr sz="1600" spc="-5" dirty="0">
                <a:latin typeface="Lucida Sans Unicode"/>
                <a:cs typeface="Lucida Sans Unicode"/>
              </a:rPr>
              <a:t>thermal</a:t>
            </a:r>
            <a:endParaRPr sz="1600">
              <a:latin typeface="Lucida Sans Unicode"/>
              <a:cs typeface="Lucida Sans Unicode"/>
            </a:endParaRPr>
          </a:p>
          <a:p>
            <a:pPr marL="268605" marR="5080" indent="-256540">
              <a:lnSpc>
                <a:spcPts val="1820"/>
              </a:lnSpc>
              <a:spcBef>
                <a:spcPts val="405"/>
              </a:spcBef>
              <a:tabLst>
                <a:tab pos="268605" algn="l"/>
              </a:tabLst>
            </a:pPr>
            <a:r>
              <a:rPr sz="1250" spc="15" dirty="0">
                <a:solidFill>
                  <a:srgbClr val="2CA1BE"/>
                </a:solidFill>
                <a:latin typeface="Wingdings 3"/>
                <a:cs typeface="Wingdings 3"/>
              </a:rPr>
              <a:t></a:t>
            </a:r>
            <a:r>
              <a:rPr sz="1250" spc="15" dirty="0">
                <a:solidFill>
                  <a:srgbClr val="2CA1BE"/>
                </a:solidFill>
                <a:latin typeface="Times New Roman"/>
                <a:cs typeface="Times New Roman"/>
              </a:rPr>
              <a:t>	</a:t>
            </a:r>
            <a:r>
              <a:rPr sz="1900" spc="-5" dirty="0">
                <a:latin typeface="Lucida Sans Unicode"/>
                <a:cs typeface="Lucida Sans Unicode"/>
              </a:rPr>
              <a:t>Dynamic characteristics are determined by</a:t>
            </a:r>
            <a:r>
              <a:rPr sz="1900" spc="-45" dirty="0">
                <a:latin typeface="Lucida Sans Unicode"/>
                <a:cs typeface="Lucida Sans Unicode"/>
              </a:rPr>
              <a:t> </a:t>
            </a:r>
            <a:r>
              <a:rPr sz="1900" spc="-5" dirty="0">
                <a:latin typeface="Lucida Sans Unicode"/>
                <a:cs typeface="Lucida Sans Unicode"/>
              </a:rPr>
              <a:t>analyzing</a:t>
            </a:r>
            <a:r>
              <a:rPr sz="1900" spc="-25" dirty="0">
                <a:latin typeface="Lucida Sans Unicode"/>
                <a:cs typeface="Lucida Sans Unicode"/>
              </a:rPr>
              <a:t> </a:t>
            </a:r>
            <a:r>
              <a:rPr sz="1900" spc="-5" dirty="0">
                <a:latin typeface="Lucida Sans Unicode"/>
                <a:cs typeface="Lucida Sans Unicode"/>
              </a:rPr>
              <a:t>the  response of the sensor to </a:t>
            </a:r>
            <a:r>
              <a:rPr sz="1900" dirty="0">
                <a:latin typeface="Lucida Sans Unicode"/>
                <a:cs typeface="Lucida Sans Unicode"/>
              </a:rPr>
              <a:t>a family </a:t>
            </a:r>
            <a:r>
              <a:rPr sz="1900" spc="-5" dirty="0">
                <a:latin typeface="Lucida Sans Unicode"/>
                <a:cs typeface="Lucida Sans Unicode"/>
              </a:rPr>
              <a:t>of </a:t>
            </a:r>
            <a:r>
              <a:rPr sz="1900" dirty="0">
                <a:latin typeface="Lucida Sans Unicode"/>
                <a:cs typeface="Lucida Sans Unicode"/>
              </a:rPr>
              <a:t>variable </a:t>
            </a:r>
            <a:r>
              <a:rPr sz="1900" spc="-5" dirty="0">
                <a:latin typeface="Lucida Sans Unicode"/>
                <a:cs typeface="Lucida Sans Unicode"/>
              </a:rPr>
              <a:t>input</a:t>
            </a:r>
            <a:r>
              <a:rPr sz="1900" spc="-90" dirty="0">
                <a:latin typeface="Lucida Sans Unicode"/>
                <a:cs typeface="Lucida Sans Unicode"/>
              </a:rPr>
              <a:t> </a:t>
            </a:r>
            <a:r>
              <a:rPr sz="1900" dirty="0">
                <a:latin typeface="Lucida Sans Unicode"/>
                <a:cs typeface="Lucida Sans Unicode"/>
              </a:rPr>
              <a:t>waveforms:</a:t>
            </a:r>
            <a:endParaRPr sz="1900">
              <a:latin typeface="Lucida Sans Unicode"/>
              <a:cs typeface="Lucida Sans Unicode"/>
            </a:endParaRPr>
          </a:p>
          <a:p>
            <a:pPr marL="524510" indent="-228600">
              <a:lnSpc>
                <a:spcPts val="1875"/>
              </a:lnSpc>
              <a:buClr>
                <a:srgbClr val="2CA1BE"/>
              </a:buClr>
              <a:buFont typeface="Verdana"/>
              <a:buChar char="◦"/>
              <a:tabLst>
                <a:tab pos="524510" algn="l"/>
                <a:tab pos="525145" algn="l"/>
              </a:tabLst>
            </a:pPr>
            <a:r>
              <a:rPr sz="1600" spc="-5" dirty="0">
                <a:latin typeface="Lucida Sans Unicode"/>
                <a:cs typeface="Lucida Sans Unicode"/>
              </a:rPr>
              <a:t>Impulse, </a:t>
            </a:r>
            <a:r>
              <a:rPr sz="1600" dirty="0">
                <a:latin typeface="Lucida Sans Unicode"/>
                <a:cs typeface="Lucida Sans Unicode"/>
              </a:rPr>
              <a:t>step, </a:t>
            </a:r>
            <a:r>
              <a:rPr sz="1600" spc="-5" dirty="0">
                <a:latin typeface="Lucida Sans Unicode"/>
                <a:cs typeface="Lucida Sans Unicode"/>
              </a:rPr>
              <a:t>ramp, </a:t>
            </a:r>
            <a:r>
              <a:rPr sz="1600" dirty="0">
                <a:latin typeface="Lucida Sans Unicode"/>
                <a:cs typeface="Lucida Sans Unicode"/>
              </a:rPr>
              <a:t>sinusoidal, white</a:t>
            </a:r>
            <a:r>
              <a:rPr sz="1600" spc="-5" dirty="0">
                <a:latin typeface="Lucida Sans Unicode"/>
                <a:cs typeface="Lucida Sans Unicode"/>
              </a:rPr>
              <a:t> noise…</a:t>
            </a:r>
            <a:endParaRPr sz="1600">
              <a:latin typeface="Lucida Sans Unicode"/>
              <a:cs typeface="Lucida Sans Unicode"/>
            </a:endParaRPr>
          </a:p>
        </p:txBody>
      </p:sp>
      <p:sp>
        <p:nvSpPr>
          <p:cNvPr id="4" name="object 4"/>
          <p:cNvSpPr/>
          <p:nvPr/>
        </p:nvSpPr>
        <p:spPr>
          <a:xfrm>
            <a:off x="575309" y="569963"/>
            <a:ext cx="5941314" cy="54255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5800" y="4114800"/>
            <a:ext cx="7696200" cy="16230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0" y="2242566"/>
            <a:ext cx="3733800" cy="54863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45668" y="1436116"/>
            <a:ext cx="7414895" cy="598170"/>
          </a:xfrm>
          <a:prstGeom prst="rect">
            <a:avLst/>
          </a:prstGeom>
        </p:spPr>
        <p:txBody>
          <a:bodyPr vert="horz" wrap="square" lIns="0" tIns="12700" rIns="0" bIns="0" rtlCol="0">
            <a:spAutoFit/>
          </a:bodyPr>
          <a:lstStyle/>
          <a:p>
            <a:pPr marL="12700">
              <a:lnSpc>
                <a:spcPts val="2255"/>
              </a:lnSpc>
              <a:spcBef>
                <a:spcPts val="100"/>
              </a:spcBef>
              <a:tabLst>
                <a:tab pos="268605" algn="l"/>
              </a:tabLst>
            </a:pPr>
            <a:r>
              <a:rPr sz="1250" spc="-10" dirty="0">
                <a:solidFill>
                  <a:srgbClr val="2CA1BE"/>
                </a:solidFill>
                <a:latin typeface="Wingdings 3"/>
                <a:cs typeface="Wingdings 3"/>
              </a:rPr>
              <a:t></a:t>
            </a:r>
            <a:r>
              <a:rPr sz="1250" spc="-10" dirty="0">
                <a:solidFill>
                  <a:srgbClr val="2CA1BE"/>
                </a:solidFill>
                <a:latin typeface="Times New Roman"/>
                <a:cs typeface="Times New Roman"/>
              </a:rPr>
              <a:t>	</a:t>
            </a:r>
            <a:r>
              <a:rPr sz="1900" spc="-5" dirty="0"/>
              <a:t>The dynamic response of the </a:t>
            </a:r>
            <a:r>
              <a:rPr sz="1900" dirty="0"/>
              <a:t>sensor </a:t>
            </a:r>
            <a:r>
              <a:rPr sz="1900" spc="-5" dirty="0"/>
              <a:t>is (typically) assumed</a:t>
            </a:r>
            <a:r>
              <a:rPr sz="1900" spc="-90" dirty="0"/>
              <a:t> </a:t>
            </a:r>
            <a:r>
              <a:rPr sz="1900" spc="-5" dirty="0"/>
              <a:t>to</a:t>
            </a:r>
            <a:endParaRPr sz="1900">
              <a:latin typeface="Times New Roman"/>
              <a:cs typeface="Times New Roman"/>
            </a:endParaRPr>
          </a:p>
          <a:p>
            <a:pPr marL="12700">
              <a:lnSpc>
                <a:spcPts val="2255"/>
              </a:lnSpc>
              <a:tabLst>
                <a:tab pos="268605" algn="l"/>
              </a:tabLst>
            </a:pPr>
            <a:r>
              <a:rPr sz="1250" spc="15" dirty="0">
                <a:solidFill>
                  <a:srgbClr val="2CA1BE"/>
                </a:solidFill>
                <a:latin typeface="Wingdings 3"/>
                <a:cs typeface="Wingdings 3"/>
              </a:rPr>
              <a:t></a:t>
            </a:r>
            <a:r>
              <a:rPr sz="1250" spc="15" dirty="0">
                <a:solidFill>
                  <a:srgbClr val="2CA1BE"/>
                </a:solidFill>
                <a:latin typeface="Times New Roman"/>
                <a:cs typeface="Times New Roman"/>
              </a:rPr>
              <a:t>	</a:t>
            </a:r>
            <a:r>
              <a:rPr sz="1900" spc="-5" dirty="0"/>
              <a:t>be</a:t>
            </a:r>
            <a:r>
              <a:rPr sz="1900" spc="-80" dirty="0"/>
              <a:t> </a:t>
            </a:r>
            <a:r>
              <a:rPr sz="1900" spc="-5" dirty="0"/>
              <a:t>linear</a:t>
            </a:r>
            <a:endParaRPr sz="1900">
              <a:latin typeface="Times New Roman"/>
              <a:cs typeface="Times New Roman"/>
            </a:endParaRPr>
          </a:p>
        </p:txBody>
      </p:sp>
      <p:sp>
        <p:nvSpPr>
          <p:cNvPr id="4" name="object 4"/>
          <p:cNvSpPr txBox="1"/>
          <p:nvPr/>
        </p:nvSpPr>
        <p:spPr>
          <a:xfrm>
            <a:off x="645668" y="2000757"/>
            <a:ext cx="7758430" cy="3278504"/>
          </a:xfrm>
          <a:prstGeom prst="rect">
            <a:avLst/>
          </a:prstGeom>
        </p:spPr>
        <p:txBody>
          <a:bodyPr vert="horz" wrap="square" lIns="0" tIns="59690" rIns="0" bIns="0" rtlCol="0">
            <a:spAutoFit/>
          </a:bodyPr>
          <a:lstStyle/>
          <a:p>
            <a:pPr marL="524510" marR="5080" indent="-228600">
              <a:lnSpc>
                <a:spcPts val="1540"/>
              </a:lnSpc>
              <a:spcBef>
                <a:spcPts val="470"/>
              </a:spcBef>
              <a:buClr>
                <a:srgbClr val="2CA1BE"/>
              </a:buClr>
              <a:buFont typeface="Verdana"/>
              <a:buChar char="◦"/>
              <a:tabLst>
                <a:tab pos="589280" algn="l"/>
                <a:tab pos="589915" algn="l"/>
              </a:tabLst>
            </a:pPr>
            <a:r>
              <a:rPr sz="1600" spc="-5" dirty="0">
                <a:latin typeface="Lucida Sans Unicode"/>
                <a:cs typeface="Lucida Sans Unicode"/>
              </a:rPr>
              <a:t>Therefore, it can be </a:t>
            </a:r>
            <a:r>
              <a:rPr sz="1600" dirty="0">
                <a:latin typeface="Lucida Sans Unicode"/>
                <a:cs typeface="Lucida Sans Unicode"/>
              </a:rPr>
              <a:t>modeled </a:t>
            </a:r>
            <a:r>
              <a:rPr sz="1600" spc="-5" dirty="0">
                <a:latin typeface="Lucida Sans Unicode"/>
                <a:cs typeface="Lucida Sans Unicode"/>
              </a:rPr>
              <a:t>by </a:t>
            </a:r>
            <a:r>
              <a:rPr sz="1600" dirty="0">
                <a:latin typeface="Lucida Sans Unicode"/>
                <a:cs typeface="Lucida Sans Unicode"/>
              </a:rPr>
              <a:t>a </a:t>
            </a:r>
            <a:r>
              <a:rPr sz="1600" spc="-5" dirty="0">
                <a:latin typeface="Lucida Sans Unicode"/>
                <a:cs typeface="Lucida Sans Unicode"/>
              </a:rPr>
              <a:t>constant-coefficient linear differential  equation</a:t>
            </a:r>
            <a:endParaRPr sz="1600">
              <a:latin typeface="Lucida Sans Unicode"/>
              <a:cs typeface="Lucida Sans Unicode"/>
            </a:endParaRPr>
          </a:p>
          <a:p>
            <a:pPr>
              <a:lnSpc>
                <a:spcPct val="100000"/>
              </a:lnSpc>
              <a:spcBef>
                <a:spcPts val="15"/>
              </a:spcBef>
              <a:buClr>
                <a:srgbClr val="2CA1BE"/>
              </a:buClr>
              <a:buFont typeface="Verdana"/>
              <a:buChar char="◦"/>
            </a:pPr>
            <a:endParaRPr sz="3450">
              <a:latin typeface="Times New Roman"/>
              <a:cs typeface="Times New Roman"/>
            </a:endParaRPr>
          </a:p>
          <a:p>
            <a:pPr marL="524510" marR="243840" indent="-228600">
              <a:lnSpc>
                <a:spcPct val="80000"/>
              </a:lnSpc>
              <a:buClr>
                <a:srgbClr val="2CA1BE"/>
              </a:buClr>
              <a:buFont typeface="Verdana"/>
              <a:buChar char="◦"/>
              <a:tabLst>
                <a:tab pos="589280" algn="l"/>
                <a:tab pos="589915" algn="l"/>
              </a:tabLst>
            </a:pPr>
            <a:r>
              <a:rPr sz="1600" spc="-5" dirty="0">
                <a:latin typeface="Lucida Sans Unicode"/>
                <a:cs typeface="Lucida Sans Unicode"/>
              </a:rPr>
              <a:t>In practice, these models are confined to zero, first and second order.  Higher order </a:t>
            </a:r>
            <a:r>
              <a:rPr sz="1600" dirty="0">
                <a:latin typeface="Lucida Sans Unicode"/>
                <a:cs typeface="Lucida Sans Unicode"/>
              </a:rPr>
              <a:t>models </a:t>
            </a:r>
            <a:r>
              <a:rPr sz="1600" spc="-5" dirty="0">
                <a:latin typeface="Lucida Sans Unicode"/>
                <a:cs typeface="Lucida Sans Unicode"/>
              </a:rPr>
              <a:t>are rarely</a:t>
            </a:r>
            <a:r>
              <a:rPr sz="1600" spc="-40" dirty="0">
                <a:latin typeface="Lucida Sans Unicode"/>
                <a:cs typeface="Lucida Sans Unicode"/>
              </a:rPr>
              <a:t> </a:t>
            </a:r>
            <a:r>
              <a:rPr sz="1600" spc="-5" dirty="0">
                <a:latin typeface="Lucida Sans Unicode"/>
                <a:cs typeface="Lucida Sans Unicode"/>
              </a:rPr>
              <a:t>applied</a:t>
            </a:r>
            <a:endParaRPr sz="1600">
              <a:latin typeface="Lucida Sans Unicode"/>
              <a:cs typeface="Lucida Sans Unicode"/>
            </a:endParaRPr>
          </a:p>
          <a:p>
            <a:pPr marL="12700" marR="237490">
              <a:lnSpc>
                <a:spcPts val="2220"/>
              </a:lnSpc>
              <a:spcBef>
                <a:spcPts val="45"/>
              </a:spcBef>
              <a:tabLst>
                <a:tab pos="268605" algn="l"/>
              </a:tabLst>
            </a:pPr>
            <a:r>
              <a:rPr sz="1250" spc="15" dirty="0">
                <a:solidFill>
                  <a:srgbClr val="2CA1BE"/>
                </a:solidFill>
                <a:latin typeface="Wingdings 3"/>
                <a:cs typeface="Wingdings 3"/>
              </a:rPr>
              <a:t></a:t>
            </a:r>
            <a:r>
              <a:rPr sz="1250" spc="15" dirty="0">
                <a:solidFill>
                  <a:srgbClr val="2CA1BE"/>
                </a:solidFill>
                <a:latin typeface="Times New Roman"/>
                <a:cs typeface="Times New Roman"/>
              </a:rPr>
              <a:t>	</a:t>
            </a:r>
            <a:r>
              <a:rPr sz="1900" spc="-5" dirty="0">
                <a:latin typeface="Lucida Sans Unicode"/>
                <a:cs typeface="Lucida Sans Unicode"/>
              </a:rPr>
              <a:t>These </a:t>
            </a:r>
            <a:r>
              <a:rPr sz="1900" dirty="0">
                <a:latin typeface="Lucida Sans Unicode"/>
                <a:cs typeface="Lucida Sans Unicode"/>
              </a:rPr>
              <a:t>dynamic models </a:t>
            </a:r>
            <a:r>
              <a:rPr sz="1900" spc="-5" dirty="0">
                <a:latin typeface="Lucida Sans Unicode"/>
                <a:cs typeface="Lucida Sans Unicode"/>
              </a:rPr>
              <a:t>are typically analyzed </a:t>
            </a:r>
            <a:r>
              <a:rPr sz="1900" dirty="0">
                <a:latin typeface="Lucida Sans Unicode"/>
                <a:cs typeface="Lucida Sans Unicode"/>
              </a:rPr>
              <a:t>with</a:t>
            </a:r>
            <a:r>
              <a:rPr sz="1900" spc="-90" dirty="0">
                <a:latin typeface="Lucida Sans Unicode"/>
                <a:cs typeface="Lucida Sans Unicode"/>
              </a:rPr>
              <a:t> </a:t>
            </a:r>
            <a:r>
              <a:rPr sz="1900" spc="-5" dirty="0">
                <a:latin typeface="Lucida Sans Unicode"/>
                <a:cs typeface="Lucida Sans Unicode"/>
              </a:rPr>
              <a:t>the</a:t>
            </a:r>
            <a:r>
              <a:rPr sz="1900" spc="-15" dirty="0">
                <a:latin typeface="Lucida Sans Unicode"/>
                <a:cs typeface="Lucida Sans Unicode"/>
              </a:rPr>
              <a:t> </a:t>
            </a:r>
            <a:r>
              <a:rPr sz="1900" spc="-5" dirty="0">
                <a:latin typeface="Lucida Sans Unicode"/>
                <a:cs typeface="Lucida Sans Unicode"/>
              </a:rPr>
              <a:t>Laplace  transform, </a:t>
            </a:r>
            <a:r>
              <a:rPr sz="1900" dirty="0">
                <a:latin typeface="Lucida Sans Unicode"/>
                <a:cs typeface="Lucida Sans Unicode"/>
              </a:rPr>
              <a:t>which </a:t>
            </a:r>
            <a:r>
              <a:rPr sz="1900" spc="-5" dirty="0">
                <a:latin typeface="Lucida Sans Unicode"/>
                <a:cs typeface="Lucida Sans Unicode"/>
              </a:rPr>
              <a:t>converts the differential equation into</a:t>
            </a:r>
            <a:r>
              <a:rPr sz="1900" spc="-65" dirty="0">
                <a:latin typeface="Lucida Sans Unicode"/>
                <a:cs typeface="Lucida Sans Unicode"/>
              </a:rPr>
              <a:t> </a:t>
            </a:r>
            <a:r>
              <a:rPr sz="1900" dirty="0">
                <a:latin typeface="Lucida Sans Unicode"/>
                <a:cs typeface="Lucida Sans Unicode"/>
              </a:rPr>
              <a:t>a</a:t>
            </a:r>
            <a:endParaRPr sz="1900">
              <a:latin typeface="Lucida Sans Unicode"/>
              <a:cs typeface="Lucida Sans Unicode"/>
            </a:endParaRPr>
          </a:p>
          <a:p>
            <a:pPr marL="268605">
              <a:lnSpc>
                <a:spcPts val="1730"/>
              </a:lnSpc>
            </a:pPr>
            <a:r>
              <a:rPr sz="1900" spc="-5" dirty="0">
                <a:latin typeface="Lucida Sans Unicode"/>
                <a:cs typeface="Lucida Sans Unicode"/>
              </a:rPr>
              <a:t>polynomial</a:t>
            </a:r>
            <a:r>
              <a:rPr sz="1900" spc="-80" dirty="0">
                <a:latin typeface="Lucida Sans Unicode"/>
                <a:cs typeface="Lucida Sans Unicode"/>
              </a:rPr>
              <a:t> </a:t>
            </a:r>
            <a:r>
              <a:rPr sz="1900" spc="-5" dirty="0">
                <a:latin typeface="Lucida Sans Unicode"/>
                <a:cs typeface="Lucida Sans Unicode"/>
              </a:rPr>
              <a:t>expression</a:t>
            </a:r>
            <a:endParaRPr sz="1900">
              <a:latin typeface="Lucida Sans Unicode"/>
              <a:cs typeface="Lucida Sans Unicode"/>
            </a:endParaRPr>
          </a:p>
          <a:p>
            <a:pPr marL="654685" indent="-358775">
              <a:lnSpc>
                <a:spcPts val="1889"/>
              </a:lnSpc>
              <a:buClr>
                <a:srgbClr val="2CA1BE"/>
              </a:buClr>
              <a:buFont typeface="Verdana"/>
              <a:buChar char="◦"/>
              <a:tabLst>
                <a:tab pos="654685" algn="l"/>
                <a:tab pos="655320" algn="l"/>
              </a:tabLst>
            </a:pPr>
            <a:r>
              <a:rPr sz="1600" spc="-5" dirty="0">
                <a:latin typeface="Lucida Sans Unicode"/>
                <a:cs typeface="Lucida Sans Unicode"/>
              </a:rPr>
              <a:t>Think of the Laplace domain as an extension of the Fourier</a:t>
            </a:r>
            <a:r>
              <a:rPr sz="1600" spc="30" dirty="0">
                <a:latin typeface="Lucida Sans Unicode"/>
                <a:cs typeface="Lucida Sans Unicode"/>
              </a:rPr>
              <a:t> </a:t>
            </a:r>
            <a:r>
              <a:rPr sz="1600" spc="-5" dirty="0">
                <a:latin typeface="Lucida Sans Unicode"/>
                <a:cs typeface="Lucida Sans Unicode"/>
              </a:rPr>
              <a:t>transform</a:t>
            </a:r>
            <a:endParaRPr sz="1600">
              <a:latin typeface="Lucida Sans Unicode"/>
              <a:cs typeface="Lucida Sans Unicode"/>
            </a:endParaRPr>
          </a:p>
          <a:p>
            <a:pPr marL="822325" lvl="1" indent="-288925">
              <a:lnSpc>
                <a:spcPct val="100000"/>
              </a:lnSpc>
              <a:spcBef>
                <a:spcPts val="50"/>
              </a:spcBef>
              <a:buClr>
                <a:srgbClr val="DA1F28"/>
              </a:buClr>
              <a:buFont typeface="Wingdings 2"/>
              <a:buChar char=""/>
              <a:tabLst>
                <a:tab pos="822325" algn="l"/>
                <a:tab pos="822960" algn="l"/>
              </a:tabLst>
            </a:pPr>
            <a:r>
              <a:rPr sz="1500" spc="-5" dirty="0">
                <a:latin typeface="Lucida Sans Unicode"/>
                <a:cs typeface="Lucida Sans Unicode"/>
              </a:rPr>
              <a:t>Fourier analysis is restricted to sinusoidal</a:t>
            </a:r>
            <a:r>
              <a:rPr sz="1500" spc="85" dirty="0">
                <a:latin typeface="Lucida Sans Unicode"/>
                <a:cs typeface="Lucida Sans Unicode"/>
              </a:rPr>
              <a:t> </a:t>
            </a:r>
            <a:r>
              <a:rPr sz="1500" spc="-5" dirty="0">
                <a:latin typeface="Lucida Sans Unicode"/>
                <a:cs typeface="Lucida Sans Unicode"/>
              </a:rPr>
              <a:t>signals</a:t>
            </a:r>
            <a:endParaRPr sz="1500">
              <a:latin typeface="Lucida Sans Unicode"/>
              <a:cs typeface="Lucida Sans Unicode"/>
            </a:endParaRPr>
          </a:p>
          <a:p>
            <a:pPr marL="1045844" lvl="2" indent="-228600">
              <a:lnSpc>
                <a:spcPct val="100000"/>
              </a:lnSpc>
              <a:spcBef>
                <a:spcPts val="100"/>
              </a:spcBef>
              <a:buClr>
                <a:srgbClr val="DA1F28"/>
              </a:buClr>
              <a:buFont typeface="Wingdings 2"/>
              <a:buChar char=""/>
              <a:tabLst>
                <a:tab pos="1045844" algn="l"/>
                <a:tab pos="1046480" algn="l"/>
              </a:tabLst>
            </a:pPr>
            <a:r>
              <a:rPr sz="1300" spc="-5" dirty="0">
                <a:latin typeface="Lucida Sans Unicode"/>
                <a:cs typeface="Lucida Sans Unicode"/>
              </a:rPr>
              <a:t>x(t) </a:t>
            </a:r>
            <a:r>
              <a:rPr sz="1300" dirty="0">
                <a:latin typeface="Lucida Sans Unicode"/>
                <a:cs typeface="Lucida Sans Unicode"/>
              </a:rPr>
              <a:t>= sin(ωt) =</a:t>
            </a:r>
            <a:r>
              <a:rPr sz="1300" spc="-75" dirty="0">
                <a:latin typeface="Lucida Sans Unicode"/>
                <a:cs typeface="Lucida Sans Unicode"/>
              </a:rPr>
              <a:t> </a:t>
            </a:r>
            <a:r>
              <a:rPr sz="1300" spc="-5" dirty="0">
                <a:latin typeface="Lucida Sans Unicode"/>
                <a:cs typeface="Lucida Sans Unicode"/>
              </a:rPr>
              <a:t>e-jωt</a:t>
            </a:r>
            <a:endParaRPr sz="1300">
              <a:latin typeface="Lucida Sans Unicode"/>
              <a:cs typeface="Lucida Sans Unicode"/>
            </a:endParaRPr>
          </a:p>
          <a:p>
            <a:pPr marL="762000" lvl="1" indent="-228600">
              <a:lnSpc>
                <a:spcPct val="100000"/>
              </a:lnSpc>
              <a:spcBef>
                <a:spcPts val="20"/>
              </a:spcBef>
              <a:buClr>
                <a:srgbClr val="DA1F28"/>
              </a:buClr>
              <a:buFont typeface="Wingdings 2"/>
              <a:buChar char=""/>
              <a:tabLst>
                <a:tab pos="762000" algn="l"/>
                <a:tab pos="762635" algn="l"/>
              </a:tabLst>
            </a:pPr>
            <a:r>
              <a:rPr sz="1500" spc="-5" dirty="0">
                <a:latin typeface="Lucida Sans Unicode"/>
                <a:cs typeface="Lucida Sans Unicode"/>
              </a:rPr>
              <a:t>Laplace analysis can also </a:t>
            </a:r>
            <a:r>
              <a:rPr sz="1500" dirty="0">
                <a:latin typeface="Lucida Sans Unicode"/>
                <a:cs typeface="Lucida Sans Unicode"/>
              </a:rPr>
              <a:t>handle </a:t>
            </a:r>
            <a:r>
              <a:rPr sz="1500" spc="-5" dirty="0">
                <a:latin typeface="Lucida Sans Unicode"/>
                <a:cs typeface="Lucida Sans Unicode"/>
              </a:rPr>
              <a:t>exponential</a:t>
            </a:r>
            <a:r>
              <a:rPr sz="1500" spc="-35" dirty="0">
                <a:latin typeface="Lucida Sans Unicode"/>
                <a:cs typeface="Lucida Sans Unicode"/>
              </a:rPr>
              <a:t> </a:t>
            </a:r>
            <a:r>
              <a:rPr sz="1500" spc="-5" dirty="0">
                <a:latin typeface="Lucida Sans Unicode"/>
                <a:cs typeface="Lucida Sans Unicode"/>
              </a:rPr>
              <a:t>behavior</a:t>
            </a:r>
            <a:endParaRPr sz="1500">
              <a:latin typeface="Lucida Sans Unicode"/>
              <a:cs typeface="Lucida Sans Unicode"/>
            </a:endParaRPr>
          </a:p>
          <a:p>
            <a:pPr marL="1045844" lvl="2" indent="-228600">
              <a:lnSpc>
                <a:spcPct val="100000"/>
              </a:lnSpc>
              <a:spcBef>
                <a:spcPts val="100"/>
              </a:spcBef>
              <a:buClr>
                <a:srgbClr val="DA1F28"/>
              </a:buClr>
              <a:buFont typeface="Wingdings 2"/>
              <a:buChar char=""/>
              <a:tabLst>
                <a:tab pos="1045844" algn="l"/>
                <a:tab pos="1046480" algn="l"/>
              </a:tabLst>
            </a:pPr>
            <a:r>
              <a:rPr sz="1300" spc="-5" dirty="0">
                <a:latin typeface="Lucida Sans Unicode"/>
                <a:cs typeface="Lucida Sans Unicode"/>
              </a:rPr>
              <a:t>x(t) </a:t>
            </a:r>
            <a:r>
              <a:rPr sz="1300" dirty="0">
                <a:latin typeface="Lucida Sans Unicode"/>
                <a:cs typeface="Lucida Sans Unicode"/>
              </a:rPr>
              <a:t>= </a:t>
            </a:r>
            <a:r>
              <a:rPr sz="1300" spc="-5" dirty="0">
                <a:latin typeface="Lucida Sans Unicode"/>
                <a:cs typeface="Lucida Sans Unicode"/>
              </a:rPr>
              <a:t>e-σtSin(ωt) </a:t>
            </a:r>
            <a:r>
              <a:rPr sz="1300" dirty="0">
                <a:latin typeface="Lucida Sans Unicode"/>
                <a:cs typeface="Lucida Sans Unicode"/>
              </a:rPr>
              <a:t>= </a:t>
            </a:r>
            <a:r>
              <a:rPr sz="1300" spc="-5" dirty="0">
                <a:latin typeface="Lucida Sans Unicode"/>
                <a:cs typeface="Lucida Sans Unicode"/>
              </a:rPr>
              <a:t>e-(σ</a:t>
            </a:r>
            <a:r>
              <a:rPr sz="1300" spc="-20" dirty="0">
                <a:latin typeface="Lucida Sans Unicode"/>
                <a:cs typeface="Lucida Sans Unicode"/>
              </a:rPr>
              <a:t> </a:t>
            </a:r>
            <a:r>
              <a:rPr sz="1300" spc="-5" dirty="0">
                <a:latin typeface="Lucida Sans Unicode"/>
                <a:cs typeface="Lucida Sans Unicode"/>
              </a:rPr>
              <a:t>+jω)</a:t>
            </a:r>
            <a:endParaRPr sz="1300">
              <a:latin typeface="Lucida Sans Unicode"/>
              <a:cs typeface="Lucida Sans Unicode"/>
            </a:endParaRPr>
          </a:p>
        </p:txBody>
      </p:sp>
      <p:sp>
        <p:nvSpPr>
          <p:cNvPr id="5" name="object 5"/>
          <p:cNvSpPr/>
          <p:nvPr/>
        </p:nvSpPr>
        <p:spPr>
          <a:xfrm>
            <a:off x="575309" y="569963"/>
            <a:ext cx="4145279" cy="5425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538986"/>
            <a:ext cx="1283970" cy="375920"/>
          </a:xfrm>
          <a:prstGeom prst="rect">
            <a:avLst/>
          </a:prstGeom>
        </p:spPr>
        <p:txBody>
          <a:bodyPr vert="horz" wrap="square" lIns="0" tIns="12065" rIns="0" bIns="0" rtlCol="0">
            <a:spAutoFit/>
          </a:bodyPr>
          <a:lstStyle/>
          <a:p>
            <a:pPr marL="12700">
              <a:lnSpc>
                <a:spcPct val="100000"/>
              </a:lnSpc>
              <a:spcBef>
                <a:spcPts val="95"/>
              </a:spcBef>
              <a:tabLst>
                <a:tab pos="268605"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spc="-5" dirty="0"/>
              <a:t>Syst</a:t>
            </a:r>
            <a:r>
              <a:rPr sz="2300" spc="-15" dirty="0"/>
              <a:t>e</a:t>
            </a:r>
            <a:r>
              <a:rPr sz="2300" spc="-5" dirty="0"/>
              <a:t>m</a:t>
            </a:r>
            <a:endParaRPr sz="2300">
              <a:latin typeface="Times New Roman"/>
              <a:cs typeface="Times New Roman"/>
            </a:endParaRPr>
          </a:p>
        </p:txBody>
      </p:sp>
      <p:sp>
        <p:nvSpPr>
          <p:cNvPr id="3" name="object 3"/>
          <p:cNvSpPr txBox="1"/>
          <p:nvPr/>
        </p:nvSpPr>
        <p:spPr>
          <a:xfrm>
            <a:off x="645668" y="1870455"/>
            <a:ext cx="7583170" cy="4195445"/>
          </a:xfrm>
          <a:prstGeom prst="rect">
            <a:avLst/>
          </a:prstGeom>
        </p:spPr>
        <p:txBody>
          <a:bodyPr vert="horz" wrap="square" lIns="0" tIns="73025" rIns="0" bIns="0" rtlCol="0">
            <a:spAutoFit/>
          </a:bodyPr>
          <a:lstStyle/>
          <a:p>
            <a:pPr marL="524510" marR="5080" indent="-228600">
              <a:lnSpc>
                <a:spcPct val="80000"/>
              </a:lnSpc>
              <a:spcBef>
                <a:spcPts val="575"/>
              </a:spcBef>
              <a:buClr>
                <a:srgbClr val="2CA1BE"/>
              </a:buClr>
              <a:buFont typeface="Verdana"/>
              <a:buChar char="◦"/>
              <a:tabLst>
                <a:tab pos="524510" algn="l"/>
                <a:tab pos="525145" algn="l"/>
              </a:tabLst>
            </a:pPr>
            <a:r>
              <a:rPr sz="2000" spc="-5" dirty="0">
                <a:latin typeface="Lucida Sans Unicode"/>
                <a:cs typeface="Lucida Sans Unicode"/>
              </a:rPr>
              <a:t>A combination of two or more elements, subsystems </a:t>
            </a:r>
            <a:r>
              <a:rPr sz="2000" spc="-10" dirty="0">
                <a:latin typeface="Lucida Sans Unicode"/>
                <a:cs typeface="Lucida Sans Unicode"/>
              </a:rPr>
              <a:t>and  </a:t>
            </a:r>
            <a:r>
              <a:rPr sz="2000" spc="-5" dirty="0">
                <a:latin typeface="Lucida Sans Unicode"/>
                <a:cs typeface="Lucida Sans Unicode"/>
              </a:rPr>
              <a:t>parts necessary to carry out one or more</a:t>
            </a:r>
            <a:r>
              <a:rPr sz="2000" spc="10" dirty="0">
                <a:latin typeface="Lucida Sans Unicode"/>
                <a:cs typeface="Lucida Sans Unicode"/>
              </a:rPr>
              <a:t> </a:t>
            </a:r>
            <a:r>
              <a:rPr sz="2000" spc="-5" dirty="0">
                <a:latin typeface="Lucida Sans Unicode"/>
                <a:cs typeface="Lucida Sans Unicode"/>
              </a:rPr>
              <a:t>functions</a:t>
            </a:r>
            <a:endParaRPr sz="2000">
              <a:latin typeface="Lucida Sans Unicode"/>
              <a:cs typeface="Lucida Sans Unicode"/>
            </a:endParaRPr>
          </a:p>
          <a:p>
            <a:pPr marL="605155" indent="-309245">
              <a:lnSpc>
                <a:spcPts val="2210"/>
              </a:lnSpc>
              <a:buClr>
                <a:srgbClr val="2CA1BE"/>
              </a:buClr>
              <a:buFont typeface="Verdana"/>
              <a:buChar char="◦"/>
              <a:tabLst>
                <a:tab pos="605155" algn="l"/>
                <a:tab pos="605790" algn="l"/>
              </a:tabLst>
            </a:pPr>
            <a:r>
              <a:rPr sz="2000" spc="-5" dirty="0">
                <a:latin typeface="Lucida Sans Unicode"/>
                <a:cs typeface="Lucida Sans Unicode"/>
              </a:rPr>
              <a:t>To interact with the real world, a system</a:t>
            </a:r>
            <a:r>
              <a:rPr sz="2000" spc="30" dirty="0">
                <a:latin typeface="Lucida Sans Unicode"/>
                <a:cs typeface="Lucida Sans Unicode"/>
              </a:rPr>
              <a:t> </a:t>
            </a:r>
            <a:r>
              <a:rPr sz="2000" spc="-10" dirty="0">
                <a:latin typeface="Lucida Sans Unicode"/>
                <a:cs typeface="Lucida Sans Unicode"/>
              </a:rPr>
              <a:t>requires</a:t>
            </a:r>
            <a:endParaRPr sz="2000">
              <a:latin typeface="Lucida Sans Unicode"/>
              <a:cs typeface="Lucida Sans Unicode"/>
            </a:endParaRPr>
          </a:p>
          <a:p>
            <a:pPr marL="762000" lvl="1" indent="-228600">
              <a:lnSpc>
                <a:spcPts val="2135"/>
              </a:lnSpc>
              <a:buClr>
                <a:srgbClr val="DA1F28"/>
              </a:buClr>
              <a:buFont typeface="Wingdings 2"/>
              <a:buChar char=""/>
              <a:tabLst>
                <a:tab pos="762000" algn="l"/>
                <a:tab pos="762635" algn="l"/>
              </a:tabLst>
            </a:pPr>
            <a:r>
              <a:rPr sz="1800" dirty="0">
                <a:latin typeface="Lucida Sans Unicode"/>
                <a:cs typeface="Lucida Sans Unicode"/>
              </a:rPr>
              <a:t>Sensors: </a:t>
            </a:r>
            <a:r>
              <a:rPr sz="1800" spc="-5" dirty="0">
                <a:latin typeface="Lucida Sans Unicode"/>
                <a:cs typeface="Lucida Sans Unicode"/>
              </a:rPr>
              <a:t>inputs</a:t>
            </a:r>
            <a:r>
              <a:rPr sz="1800" spc="-80" dirty="0">
                <a:latin typeface="Lucida Sans Unicode"/>
                <a:cs typeface="Lucida Sans Unicode"/>
              </a:rPr>
              <a:t> </a:t>
            </a:r>
            <a:r>
              <a:rPr sz="1800" spc="-5" dirty="0">
                <a:latin typeface="Lucida Sans Unicode"/>
                <a:cs typeface="Lucida Sans Unicode"/>
              </a:rPr>
              <a:t>devices</a:t>
            </a:r>
            <a:endParaRPr sz="1800">
              <a:latin typeface="Lucida Sans Unicode"/>
              <a:cs typeface="Lucida Sans Unicode"/>
            </a:endParaRPr>
          </a:p>
          <a:p>
            <a:pPr marL="835660" lvl="1" indent="-302260">
              <a:lnSpc>
                <a:spcPts val="2125"/>
              </a:lnSpc>
              <a:buClr>
                <a:srgbClr val="DA1F28"/>
              </a:buClr>
              <a:buFont typeface="Wingdings 2"/>
              <a:buChar char=""/>
              <a:tabLst>
                <a:tab pos="835025" algn="l"/>
                <a:tab pos="835660" algn="l"/>
              </a:tabLst>
            </a:pPr>
            <a:r>
              <a:rPr sz="1800" spc="-5" dirty="0">
                <a:latin typeface="Lucida Sans Unicode"/>
                <a:cs typeface="Lucida Sans Unicode"/>
              </a:rPr>
              <a:t>Actuators: output</a:t>
            </a:r>
            <a:r>
              <a:rPr sz="1800" spc="-40" dirty="0">
                <a:latin typeface="Lucida Sans Unicode"/>
                <a:cs typeface="Lucida Sans Unicode"/>
              </a:rPr>
              <a:t> </a:t>
            </a:r>
            <a:r>
              <a:rPr sz="1800" spc="-5" dirty="0">
                <a:latin typeface="Lucida Sans Unicode"/>
                <a:cs typeface="Lucida Sans Unicode"/>
              </a:rPr>
              <a:t>devices</a:t>
            </a:r>
            <a:endParaRPr sz="1800">
              <a:latin typeface="Lucida Sans Unicode"/>
              <a:cs typeface="Lucida Sans Unicode"/>
            </a:endParaRPr>
          </a:p>
          <a:p>
            <a:pPr marL="835660" lvl="1" indent="-302260">
              <a:lnSpc>
                <a:spcPts val="2050"/>
              </a:lnSpc>
              <a:buClr>
                <a:srgbClr val="DA1F28"/>
              </a:buClr>
              <a:buFont typeface="Wingdings 2"/>
              <a:buChar char=""/>
              <a:tabLst>
                <a:tab pos="835025" algn="l"/>
                <a:tab pos="835660" algn="l"/>
              </a:tabLst>
            </a:pPr>
            <a:r>
              <a:rPr sz="1800" spc="-5" dirty="0">
                <a:latin typeface="Lucida Sans Unicode"/>
                <a:cs typeface="Lucida Sans Unicode"/>
              </a:rPr>
              <a:t>Processing: signals, information </a:t>
            </a:r>
            <a:r>
              <a:rPr sz="1800" dirty="0">
                <a:latin typeface="Lucida Sans Unicode"/>
                <a:cs typeface="Lucida Sans Unicode"/>
              </a:rPr>
              <a:t>and</a:t>
            </a:r>
            <a:r>
              <a:rPr sz="1800" spc="15" dirty="0">
                <a:latin typeface="Lucida Sans Unicode"/>
                <a:cs typeface="Lucida Sans Unicode"/>
              </a:rPr>
              <a:t> </a:t>
            </a:r>
            <a:r>
              <a:rPr sz="1800" spc="-5" dirty="0">
                <a:latin typeface="Lucida Sans Unicode"/>
                <a:cs typeface="Lucida Sans Unicode"/>
              </a:rPr>
              <a:t>knowledge</a:t>
            </a:r>
            <a:endParaRPr sz="1800">
              <a:latin typeface="Lucida Sans Unicode"/>
              <a:cs typeface="Lucida Sans Unicode"/>
            </a:endParaRPr>
          </a:p>
          <a:p>
            <a:pPr marL="12700">
              <a:lnSpc>
                <a:spcPts val="2585"/>
              </a:lnSpc>
              <a:tabLst>
                <a:tab pos="360680"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spc="-5" dirty="0">
                <a:latin typeface="Lucida Sans Unicode"/>
                <a:cs typeface="Lucida Sans Unicode"/>
              </a:rPr>
              <a:t>Sensor</a:t>
            </a:r>
            <a:endParaRPr sz="2300">
              <a:latin typeface="Lucida Sans Unicode"/>
              <a:cs typeface="Lucida Sans Unicode"/>
            </a:endParaRPr>
          </a:p>
          <a:p>
            <a:pPr marL="605155" indent="-309245">
              <a:lnSpc>
                <a:spcPts val="2315"/>
              </a:lnSpc>
              <a:buClr>
                <a:srgbClr val="2CA1BE"/>
              </a:buClr>
              <a:buFont typeface="Verdana"/>
              <a:buChar char="◦"/>
              <a:tabLst>
                <a:tab pos="605155" algn="l"/>
                <a:tab pos="605790" algn="l"/>
              </a:tabLst>
            </a:pPr>
            <a:r>
              <a:rPr sz="2000" dirty="0">
                <a:latin typeface="Lucida Sans Unicode"/>
                <a:cs typeface="Lucida Sans Unicode"/>
              </a:rPr>
              <a:t>A </a:t>
            </a:r>
            <a:r>
              <a:rPr sz="2000" spc="-5" dirty="0">
                <a:latin typeface="Lucida Sans Unicode"/>
                <a:cs typeface="Lucida Sans Unicode"/>
              </a:rPr>
              <a:t>device that receives and responds to </a:t>
            </a:r>
            <a:r>
              <a:rPr sz="2000" dirty="0">
                <a:latin typeface="Lucida Sans Unicode"/>
                <a:cs typeface="Lucida Sans Unicode"/>
              </a:rPr>
              <a:t>a</a:t>
            </a:r>
            <a:r>
              <a:rPr sz="2000" spc="-15" dirty="0">
                <a:latin typeface="Lucida Sans Unicode"/>
                <a:cs typeface="Lucida Sans Unicode"/>
              </a:rPr>
              <a:t> </a:t>
            </a:r>
            <a:r>
              <a:rPr sz="2000" spc="-5" dirty="0">
                <a:latin typeface="Lucida Sans Unicode"/>
                <a:cs typeface="Lucida Sans Unicode"/>
              </a:rPr>
              <a:t>stimulus</a:t>
            </a:r>
            <a:endParaRPr sz="2000">
              <a:latin typeface="Lucida Sans Unicode"/>
              <a:cs typeface="Lucida Sans Unicode"/>
            </a:endParaRPr>
          </a:p>
          <a:p>
            <a:pPr marL="762000" marR="382905" lvl="1" indent="-228600">
              <a:lnSpc>
                <a:spcPct val="80000"/>
              </a:lnSpc>
              <a:spcBef>
                <a:spcPts val="420"/>
              </a:spcBef>
              <a:buClr>
                <a:srgbClr val="DA1F28"/>
              </a:buClr>
              <a:buFont typeface="Wingdings 2"/>
              <a:buChar char=""/>
              <a:tabLst>
                <a:tab pos="762000" algn="l"/>
                <a:tab pos="762635" algn="l"/>
              </a:tabLst>
            </a:pPr>
            <a:r>
              <a:rPr sz="1800" dirty="0">
                <a:latin typeface="Lucida Sans Unicode"/>
                <a:cs typeface="Lucida Sans Unicode"/>
              </a:rPr>
              <a:t>Stimulus: </a:t>
            </a:r>
            <a:r>
              <a:rPr sz="1800" spc="-5" dirty="0">
                <a:latin typeface="Lucida Sans Unicode"/>
                <a:cs typeface="Lucida Sans Unicode"/>
              </a:rPr>
              <a:t>mechanical, thermal, </a:t>
            </a:r>
            <a:r>
              <a:rPr sz="1800" dirty="0">
                <a:latin typeface="Lucida Sans Unicode"/>
                <a:cs typeface="Lucida Sans Unicode"/>
              </a:rPr>
              <a:t>magnetic, </a:t>
            </a:r>
            <a:r>
              <a:rPr sz="1800" spc="-5" dirty="0">
                <a:latin typeface="Lucida Sans Unicode"/>
                <a:cs typeface="Lucida Sans Unicode"/>
              </a:rPr>
              <a:t>electric, optical,  chemical…</a:t>
            </a:r>
            <a:endParaRPr sz="1800">
              <a:latin typeface="Lucida Sans Unicode"/>
              <a:cs typeface="Lucida Sans Unicode"/>
            </a:endParaRPr>
          </a:p>
          <a:p>
            <a:pPr marL="762000" lvl="1" indent="-228600">
              <a:lnSpc>
                <a:spcPts val="2035"/>
              </a:lnSpc>
              <a:buClr>
                <a:srgbClr val="DA1F28"/>
              </a:buClr>
              <a:buFont typeface="Wingdings 2"/>
              <a:buChar char=""/>
              <a:tabLst>
                <a:tab pos="762000" algn="l"/>
                <a:tab pos="762635" algn="l"/>
              </a:tabLst>
            </a:pPr>
            <a:r>
              <a:rPr sz="1800" spc="-5" dirty="0">
                <a:latin typeface="Lucida Sans Unicode"/>
                <a:cs typeface="Lucida Sans Unicode"/>
              </a:rPr>
              <a:t>Response: an electrical </a:t>
            </a:r>
            <a:r>
              <a:rPr sz="1800" dirty="0">
                <a:latin typeface="Lucida Sans Unicode"/>
                <a:cs typeface="Lucida Sans Unicode"/>
              </a:rPr>
              <a:t>signal </a:t>
            </a:r>
            <a:r>
              <a:rPr sz="1800" spc="-5" dirty="0">
                <a:latin typeface="Lucida Sans Unicode"/>
                <a:cs typeface="Lucida Sans Unicode"/>
              </a:rPr>
              <a:t>(in </a:t>
            </a:r>
            <a:r>
              <a:rPr sz="1800" dirty="0">
                <a:latin typeface="Lucida Sans Unicode"/>
                <a:cs typeface="Lucida Sans Unicode"/>
              </a:rPr>
              <a:t>most</a:t>
            </a:r>
            <a:r>
              <a:rPr sz="1800" spc="30" dirty="0">
                <a:latin typeface="Lucida Sans Unicode"/>
                <a:cs typeface="Lucida Sans Unicode"/>
              </a:rPr>
              <a:t> </a:t>
            </a:r>
            <a:r>
              <a:rPr sz="1800" spc="-5" dirty="0">
                <a:latin typeface="Lucida Sans Unicode"/>
                <a:cs typeface="Lucida Sans Unicode"/>
              </a:rPr>
              <a:t>cases)</a:t>
            </a:r>
            <a:endParaRPr sz="1800">
              <a:latin typeface="Lucida Sans Unicode"/>
              <a:cs typeface="Lucida Sans Unicode"/>
            </a:endParaRPr>
          </a:p>
          <a:p>
            <a:pPr marL="12700">
              <a:lnSpc>
                <a:spcPts val="2585"/>
              </a:lnSpc>
              <a:tabLst>
                <a:tab pos="360680"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spc="-10" dirty="0">
                <a:latin typeface="Lucida Sans Unicode"/>
                <a:cs typeface="Lucida Sans Unicode"/>
              </a:rPr>
              <a:t>Intelligence</a:t>
            </a:r>
            <a:endParaRPr sz="2300">
              <a:latin typeface="Lucida Sans Unicode"/>
              <a:cs typeface="Lucida Sans Unicode"/>
            </a:endParaRPr>
          </a:p>
          <a:p>
            <a:pPr marL="524510" indent="-228600">
              <a:lnSpc>
                <a:spcPts val="2315"/>
              </a:lnSpc>
              <a:buClr>
                <a:srgbClr val="2CA1BE"/>
              </a:buClr>
              <a:buFont typeface="Verdana"/>
              <a:buChar char="◦"/>
              <a:tabLst>
                <a:tab pos="524510" algn="l"/>
                <a:tab pos="525145" algn="l"/>
              </a:tabLst>
            </a:pPr>
            <a:r>
              <a:rPr sz="2000" spc="-5" dirty="0">
                <a:latin typeface="Lucida Sans Unicode"/>
                <a:cs typeface="Lucida Sans Unicode"/>
              </a:rPr>
              <a:t>The </a:t>
            </a:r>
            <a:r>
              <a:rPr sz="2000" spc="-10" dirty="0">
                <a:latin typeface="Lucida Sans Unicode"/>
                <a:cs typeface="Lucida Sans Unicode"/>
              </a:rPr>
              <a:t>ability </a:t>
            </a:r>
            <a:r>
              <a:rPr sz="2000" spc="-5" dirty="0">
                <a:latin typeface="Lucida Sans Unicode"/>
                <a:cs typeface="Lucida Sans Unicode"/>
              </a:rPr>
              <a:t>to</a:t>
            </a:r>
            <a:r>
              <a:rPr sz="2000" spc="-45" dirty="0">
                <a:latin typeface="Lucida Sans Unicode"/>
                <a:cs typeface="Lucida Sans Unicode"/>
              </a:rPr>
              <a:t> </a:t>
            </a:r>
            <a:r>
              <a:rPr sz="2000" spc="-5" dirty="0">
                <a:latin typeface="Lucida Sans Unicode"/>
                <a:cs typeface="Lucida Sans Unicode"/>
              </a:rPr>
              <a:t>combine</a:t>
            </a:r>
            <a:endParaRPr sz="2000">
              <a:latin typeface="Lucida Sans Unicode"/>
              <a:cs typeface="Lucida Sans Unicode"/>
            </a:endParaRPr>
          </a:p>
          <a:p>
            <a:pPr marL="835660" lvl="1" indent="-302260">
              <a:lnSpc>
                <a:spcPts val="2135"/>
              </a:lnSpc>
              <a:buClr>
                <a:srgbClr val="DA1F28"/>
              </a:buClr>
              <a:buFont typeface="Wingdings 2"/>
              <a:buChar char=""/>
              <a:tabLst>
                <a:tab pos="835025" algn="l"/>
                <a:tab pos="835660" algn="l"/>
              </a:tabLst>
            </a:pPr>
            <a:r>
              <a:rPr sz="1800" dirty="0">
                <a:latin typeface="Lucida Sans Unicode"/>
                <a:cs typeface="Lucida Sans Unicode"/>
              </a:rPr>
              <a:t>A </a:t>
            </a:r>
            <a:r>
              <a:rPr sz="1800" spc="-5" dirty="0">
                <a:latin typeface="Lucida Sans Unicode"/>
                <a:cs typeface="Lucida Sans Unicode"/>
              </a:rPr>
              <a:t>priori knowledge (available before experience)</a:t>
            </a:r>
            <a:r>
              <a:rPr sz="1800" spc="65" dirty="0">
                <a:latin typeface="Lucida Sans Unicode"/>
                <a:cs typeface="Lucida Sans Unicode"/>
              </a:rPr>
              <a:t> </a:t>
            </a:r>
            <a:r>
              <a:rPr sz="1800" spc="-5" dirty="0">
                <a:latin typeface="Lucida Sans Unicode"/>
                <a:cs typeface="Lucida Sans Unicode"/>
              </a:rPr>
              <a:t>and</a:t>
            </a:r>
            <a:endParaRPr sz="1800">
              <a:latin typeface="Lucida Sans Unicode"/>
              <a:cs typeface="Lucida Sans Unicode"/>
            </a:endParaRPr>
          </a:p>
          <a:p>
            <a:pPr marL="835660" lvl="1" indent="-302260">
              <a:lnSpc>
                <a:spcPts val="2145"/>
              </a:lnSpc>
              <a:buClr>
                <a:srgbClr val="DA1F28"/>
              </a:buClr>
              <a:buFont typeface="Wingdings 2"/>
              <a:buChar char=""/>
              <a:tabLst>
                <a:tab pos="835025" algn="l"/>
                <a:tab pos="835660" algn="l"/>
              </a:tabLst>
            </a:pPr>
            <a:r>
              <a:rPr sz="1800" spc="-5" dirty="0">
                <a:latin typeface="Lucida Sans Unicode"/>
                <a:cs typeface="Lucida Sans Unicode"/>
              </a:rPr>
              <a:t>Adaptive learning (from</a:t>
            </a:r>
            <a:r>
              <a:rPr sz="1800" spc="10" dirty="0">
                <a:latin typeface="Lucida Sans Unicode"/>
                <a:cs typeface="Lucida Sans Unicode"/>
              </a:rPr>
              <a:t> </a:t>
            </a:r>
            <a:r>
              <a:rPr sz="1800" spc="-5" dirty="0">
                <a:latin typeface="Lucida Sans Unicode"/>
                <a:cs typeface="Lucida Sans Unicode"/>
              </a:rPr>
              <a:t>experience</a:t>
            </a:r>
            <a:endParaRPr sz="1800">
              <a:latin typeface="Lucida Sans Unicode"/>
              <a:cs typeface="Lucida Sans Unicode"/>
            </a:endParaRPr>
          </a:p>
        </p:txBody>
      </p:sp>
      <p:sp>
        <p:nvSpPr>
          <p:cNvPr id="4" name="object 4"/>
          <p:cNvSpPr/>
          <p:nvPr/>
        </p:nvSpPr>
        <p:spPr>
          <a:xfrm>
            <a:off x="574548" y="569963"/>
            <a:ext cx="6589776" cy="54789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28496"/>
            <a:ext cx="7608570" cy="34544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t>The Laplace transform of </a:t>
            </a:r>
            <a:r>
              <a:rPr sz="2100" dirty="0"/>
              <a:t>a </a:t>
            </a:r>
            <a:r>
              <a:rPr sz="2100" spc="-5" dirty="0"/>
              <a:t>time signal y(t) is denoted</a:t>
            </a:r>
            <a:r>
              <a:rPr sz="2100" spc="65" dirty="0"/>
              <a:t> </a:t>
            </a:r>
            <a:r>
              <a:rPr sz="2100" spc="-5" dirty="0"/>
              <a:t>by</a:t>
            </a:r>
            <a:endParaRPr sz="2100">
              <a:latin typeface="Times New Roman"/>
              <a:cs typeface="Times New Roman"/>
            </a:endParaRPr>
          </a:p>
        </p:txBody>
      </p:sp>
      <p:sp>
        <p:nvSpPr>
          <p:cNvPr id="3" name="object 3"/>
          <p:cNvSpPr txBox="1"/>
          <p:nvPr/>
        </p:nvSpPr>
        <p:spPr>
          <a:xfrm>
            <a:off x="645668" y="1734820"/>
            <a:ext cx="7893684" cy="1597025"/>
          </a:xfrm>
          <a:prstGeom prst="rect">
            <a:avLst/>
          </a:prstGeom>
        </p:spPr>
        <p:txBody>
          <a:bodyPr vert="horz" wrap="square" lIns="0" tIns="12700" rIns="0" bIns="0" rtlCol="0">
            <a:spAutoFit/>
          </a:bodyPr>
          <a:lstStyle/>
          <a:p>
            <a:pPr marL="597535" indent="-301625">
              <a:lnSpc>
                <a:spcPct val="100000"/>
              </a:lnSpc>
              <a:spcBef>
                <a:spcPts val="100"/>
              </a:spcBef>
              <a:buClr>
                <a:srgbClr val="2CA1BE"/>
              </a:buClr>
              <a:buFont typeface="Verdana"/>
              <a:buChar char="◦"/>
              <a:tabLst>
                <a:tab pos="597535" algn="l"/>
                <a:tab pos="598170" algn="l"/>
              </a:tabLst>
            </a:pPr>
            <a:r>
              <a:rPr sz="1800" spc="-5" dirty="0">
                <a:latin typeface="Lucida Sans Unicode"/>
                <a:cs typeface="Lucida Sans Unicode"/>
              </a:rPr>
              <a:t>L[y(t)] </a:t>
            </a:r>
            <a:r>
              <a:rPr sz="1800" dirty="0">
                <a:latin typeface="Lucida Sans Unicode"/>
                <a:cs typeface="Lucida Sans Unicode"/>
              </a:rPr>
              <a:t>=</a:t>
            </a:r>
            <a:r>
              <a:rPr sz="1800" spc="-85" dirty="0">
                <a:latin typeface="Lucida Sans Unicode"/>
                <a:cs typeface="Lucida Sans Unicode"/>
              </a:rPr>
              <a:t> </a:t>
            </a:r>
            <a:r>
              <a:rPr sz="1800" spc="-5" dirty="0">
                <a:latin typeface="Lucida Sans Unicode"/>
                <a:cs typeface="Lucida Sans Unicode"/>
              </a:rPr>
              <a:t>Y(s)</a:t>
            </a:r>
            <a:endParaRPr sz="1800">
              <a:latin typeface="Lucida Sans Unicode"/>
              <a:cs typeface="Lucida Sans Unicode"/>
            </a:endParaRPr>
          </a:p>
          <a:p>
            <a:pPr marL="762000" lvl="1" indent="-228600">
              <a:lnSpc>
                <a:spcPct val="100000"/>
              </a:lnSpc>
              <a:spcBef>
                <a:spcPts val="30"/>
              </a:spcBef>
              <a:buClr>
                <a:srgbClr val="DA1F28"/>
              </a:buClr>
              <a:buFont typeface="Wingdings 2"/>
              <a:buChar char=""/>
              <a:tabLst>
                <a:tab pos="762000" algn="l"/>
                <a:tab pos="762635" algn="l"/>
              </a:tabLst>
            </a:pPr>
            <a:r>
              <a:rPr sz="1600" spc="-5" dirty="0">
                <a:latin typeface="Lucida Sans Unicode"/>
                <a:cs typeface="Lucida Sans Unicode"/>
              </a:rPr>
              <a:t>The </a:t>
            </a:r>
            <a:r>
              <a:rPr sz="1600" dirty="0">
                <a:latin typeface="Lucida Sans Unicode"/>
                <a:cs typeface="Lucida Sans Unicode"/>
              </a:rPr>
              <a:t>s variable </a:t>
            </a:r>
            <a:r>
              <a:rPr sz="1600" spc="-5" dirty="0">
                <a:latin typeface="Lucida Sans Unicode"/>
                <a:cs typeface="Lucida Sans Unicode"/>
              </a:rPr>
              <a:t>is </a:t>
            </a:r>
            <a:r>
              <a:rPr sz="1600" dirty="0">
                <a:latin typeface="Lucida Sans Unicode"/>
                <a:cs typeface="Lucida Sans Unicode"/>
              </a:rPr>
              <a:t>a </a:t>
            </a:r>
            <a:r>
              <a:rPr sz="1600" spc="-5" dirty="0">
                <a:latin typeface="Lucida Sans Unicode"/>
                <a:cs typeface="Lucida Sans Unicode"/>
              </a:rPr>
              <a:t>complex </a:t>
            </a:r>
            <a:r>
              <a:rPr sz="1600" dirty="0">
                <a:latin typeface="Lucida Sans Unicode"/>
                <a:cs typeface="Lucida Sans Unicode"/>
              </a:rPr>
              <a:t>number </a:t>
            </a:r>
            <a:r>
              <a:rPr sz="1600" spc="-10" dirty="0">
                <a:latin typeface="Lucida Sans Unicode"/>
                <a:cs typeface="Lucida Sans Unicode"/>
              </a:rPr>
              <a:t>s=σ+jω</a:t>
            </a:r>
            <a:endParaRPr sz="1600">
              <a:latin typeface="Lucida Sans Unicode"/>
              <a:cs typeface="Lucida Sans Unicode"/>
            </a:endParaRPr>
          </a:p>
          <a:p>
            <a:pPr marL="762000" lvl="1" indent="-228600">
              <a:lnSpc>
                <a:spcPct val="100000"/>
              </a:lnSpc>
              <a:spcBef>
                <a:spcPts val="15"/>
              </a:spcBef>
              <a:buClr>
                <a:srgbClr val="DA1F28"/>
              </a:buClr>
              <a:buFont typeface="Wingdings 2"/>
              <a:buChar char=""/>
              <a:tabLst>
                <a:tab pos="762000" algn="l"/>
                <a:tab pos="762635" algn="l"/>
              </a:tabLst>
            </a:pPr>
            <a:r>
              <a:rPr sz="1600" spc="-5" dirty="0">
                <a:latin typeface="Lucida Sans Unicode"/>
                <a:cs typeface="Lucida Sans Unicode"/>
              </a:rPr>
              <a:t>The real component </a:t>
            </a:r>
            <a:r>
              <a:rPr sz="1600" dirty="0">
                <a:latin typeface="Lucida Sans Unicode"/>
                <a:cs typeface="Lucida Sans Unicode"/>
              </a:rPr>
              <a:t>σ </a:t>
            </a:r>
            <a:r>
              <a:rPr sz="1600" spc="-5" dirty="0">
                <a:latin typeface="Lucida Sans Unicode"/>
                <a:cs typeface="Lucida Sans Unicode"/>
              </a:rPr>
              <a:t>defines the real exponential</a:t>
            </a:r>
            <a:r>
              <a:rPr sz="1600" spc="25" dirty="0">
                <a:latin typeface="Lucida Sans Unicode"/>
                <a:cs typeface="Lucida Sans Unicode"/>
              </a:rPr>
              <a:t> </a:t>
            </a:r>
            <a:r>
              <a:rPr sz="1600" spc="-5" dirty="0">
                <a:latin typeface="Lucida Sans Unicode"/>
                <a:cs typeface="Lucida Sans Unicode"/>
              </a:rPr>
              <a:t>behavior</a:t>
            </a:r>
            <a:endParaRPr sz="1600">
              <a:latin typeface="Lucida Sans Unicode"/>
              <a:cs typeface="Lucida Sans Unicode"/>
            </a:endParaRPr>
          </a:p>
          <a:p>
            <a:pPr marL="826769" lvl="1" indent="-293370">
              <a:lnSpc>
                <a:spcPts val="1845"/>
              </a:lnSpc>
              <a:spcBef>
                <a:spcPts val="10"/>
              </a:spcBef>
              <a:buClr>
                <a:srgbClr val="DA1F28"/>
              </a:buClr>
              <a:buFont typeface="Wingdings 2"/>
              <a:buChar char=""/>
              <a:tabLst>
                <a:tab pos="826769" algn="l"/>
                <a:tab pos="827405" algn="l"/>
              </a:tabLst>
            </a:pPr>
            <a:r>
              <a:rPr sz="1600" spc="-5" dirty="0">
                <a:latin typeface="Lucida Sans Unicode"/>
                <a:cs typeface="Lucida Sans Unicode"/>
              </a:rPr>
              <a:t>The </a:t>
            </a:r>
            <a:r>
              <a:rPr sz="1600" dirty="0">
                <a:latin typeface="Lucida Sans Unicode"/>
                <a:cs typeface="Lucida Sans Unicode"/>
              </a:rPr>
              <a:t>imaginary </a:t>
            </a:r>
            <a:r>
              <a:rPr sz="1600" spc="-5" dirty="0">
                <a:latin typeface="Lucida Sans Unicode"/>
                <a:cs typeface="Lucida Sans Unicode"/>
              </a:rPr>
              <a:t>component defines the frequency of oscillatory</a:t>
            </a:r>
            <a:r>
              <a:rPr sz="1600" spc="75" dirty="0">
                <a:latin typeface="Lucida Sans Unicode"/>
                <a:cs typeface="Lucida Sans Unicode"/>
              </a:rPr>
              <a:t> </a:t>
            </a:r>
            <a:r>
              <a:rPr sz="1600" dirty="0">
                <a:latin typeface="Lucida Sans Unicode"/>
                <a:cs typeface="Lucida Sans Unicode"/>
              </a:rPr>
              <a:t>behavior</a:t>
            </a:r>
            <a:endParaRPr sz="1600">
              <a:latin typeface="Lucida Sans Unicode"/>
              <a:cs typeface="Lucida Sans Unicode"/>
            </a:endParaRPr>
          </a:p>
          <a:p>
            <a:pPr marL="268605" marR="12065" indent="-256540">
              <a:lnSpc>
                <a:spcPts val="2020"/>
              </a:lnSpc>
              <a:spcBef>
                <a:spcPts val="409"/>
              </a:spcBef>
              <a:tabLst>
                <a:tab pos="35242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latin typeface="Lucida Sans Unicode"/>
                <a:cs typeface="Lucida Sans Unicode"/>
              </a:rPr>
              <a:t>The fundamental relationship is the </a:t>
            </a:r>
            <a:r>
              <a:rPr sz="2100" dirty="0">
                <a:latin typeface="Lucida Sans Unicode"/>
                <a:cs typeface="Lucida Sans Unicode"/>
              </a:rPr>
              <a:t>one </a:t>
            </a:r>
            <a:r>
              <a:rPr sz="2100" spc="-5" dirty="0">
                <a:latin typeface="Lucida Sans Unicode"/>
                <a:cs typeface="Lucida Sans Unicode"/>
              </a:rPr>
              <a:t>that</a:t>
            </a:r>
            <a:r>
              <a:rPr sz="2100" spc="5" dirty="0">
                <a:latin typeface="Lucida Sans Unicode"/>
                <a:cs typeface="Lucida Sans Unicode"/>
              </a:rPr>
              <a:t> </a:t>
            </a:r>
            <a:r>
              <a:rPr sz="2100" spc="-5" dirty="0">
                <a:latin typeface="Lucida Sans Unicode"/>
                <a:cs typeface="Lucida Sans Unicode"/>
              </a:rPr>
              <a:t>concerns the  transformation of</a:t>
            </a:r>
            <a:r>
              <a:rPr sz="2100" spc="-25" dirty="0">
                <a:latin typeface="Lucida Sans Unicode"/>
                <a:cs typeface="Lucida Sans Unicode"/>
              </a:rPr>
              <a:t> </a:t>
            </a:r>
            <a:r>
              <a:rPr sz="2100" spc="-5" dirty="0">
                <a:latin typeface="Lucida Sans Unicode"/>
                <a:cs typeface="Lucida Sans Unicode"/>
              </a:rPr>
              <a:t>differentiation</a:t>
            </a:r>
            <a:endParaRPr sz="2100">
              <a:latin typeface="Lucida Sans Unicode"/>
              <a:cs typeface="Lucida Sans Unicode"/>
            </a:endParaRPr>
          </a:p>
        </p:txBody>
      </p:sp>
      <p:sp>
        <p:nvSpPr>
          <p:cNvPr id="4" name="object 4"/>
          <p:cNvSpPr/>
          <p:nvPr/>
        </p:nvSpPr>
        <p:spPr>
          <a:xfrm>
            <a:off x="531876" y="563867"/>
            <a:ext cx="7929372" cy="5486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19200" y="3505200"/>
            <a:ext cx="7239000" cy="25816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28496"/>
            <a:ext cx="7858759" cy="34544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t>Applying the Laplace transform to the sensor </a:t>
            </a:r>
            <a:r>
              <a:rPr sz="2100" dirty="0"/>
              <a:t>model</a:t>
            </a:r>
            <a:r>
              <a:rPr sz="2100" spc="80" dirty="0"/>
              <a:t> </a:t>
            </a:r>
            <a:r>
              <a:rPr sz="2100" spc="-5" dirty="0"/>
              <a:t>yields</a:t>
            </a:r>
            <a:endParaRPr sz="2100">
              <a:latin typeface="Times New Roman"/>
              <a:cs typeface="Times New Roman"/>
            </a:endParaRPr>
          </a:p>
        </p:txBody>
      </p:sp>
      <p:sp>
        <p:nvSpPr>
          <p:cNvPr id="3" name="object 3"/>
          <p:cNvSpPr/>
          <p:nvPr/>
        </p:nvSpPr>
        <p:spPr>
          <a:xfrm>
            <a:off x="531876" y="563867"/>
            <a:ext cx="7929372" cy="5486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90800" y="1981200"/>
            <a:ext cx="4343400" cy="193700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4115561"/>
            <a:ext cx="7226300" cy="2219960"/>
          </a:xfrm>
          <a:prstGeom prst="rect">
            <a:avLst/>
          </a:prstGeom>
        </p:spPr>
        <p:txBody>
          <a:bodyPr vert="horz" wrap="square" lIns="0" tIns="12700" rIns="0" bIns="0" rtlCol="0">
            <a:spAutoFit/>
          </a:bodyPr>
          <a:lstStyle/>
          <a:p>
            <a:pPr marL="622300" indent="-152400">
              <a:lnSpc>
                <a:spcPct val="100000"/>
              </a:lnSpc>
              <a:spcBef>
                <a:spcPts val="100"/>
              </a:spcBef>
              <a:buFont typeface="Arial"/>
              <a:buChar char="•"/>
              <a:tabLst>
                <a:tab pos="622300" algn="l"/>
              </a:tabLst>
            </a:pPr>
            <a:r>
              <a:rPr sz="1800" dirty="0">
                <a:latin typeface="Lucida Sans Unicode"/>
                <a:cs typeface="Lucida Sans Unicode"/>
              </a:rPr>
              <a:t>G(s) </a:t>
            </a:r>
            <a:r>
              <a:rPr sz="1800" spc="-5" dirty="0">
                <a:latin typeface="Lucida Sans Unicode"/>
                <a:cs typeface="Lucida Sans Unicode"/>
              </a:rPr>
              <a:t>is called the transfer function of the</a:t>
            </a:r>
            <a:r>
              <a:rPr sz="1800" spc="0" dirty="0">
                <a:latin typeface="Lucida Sans Unicode"/>
                <a:cs typeface="Lucida Sans Unicode"/>
              </a:rPr>
              <a:t> </a:t>
            </a:r>
            <a:r>
              <a:rPr sz="1800" dirty="0">
                <a:latin typeface="Lucida Sans Unicode"/>
                <a:cs typeface="Lucida Sans Unicode"/>
              </a:rPr>
              <a:t>sensor</a:t>
            </a:r>
            <a:endParaRPr sz="1800">
              <a:latin typeface="Lucida Sans Unicode"/>
              <a:cs typeface="Lucida Sans Unicode"/>
            </a:endParaRPr>
          </a:p>
          <a:p>
            <a:pPr marL="12700" marR="5080">
              <a:lnSpc>
                <a:spcPct val="100000"/>
              </a:lnSpc>
              <a:spcBef>
                <a:spcPts val="2160"/>
              </a:spcBef>
            </a:pPr>
            <a:r>
              <a:rPr sz="1800" spc="-5" dirty="0">
                <a:latin typeface="Wingdings"/>
                <a:cs typeface="Wingdings"/>
              </a:rPr>
              <a:t></a:t>
            </a:r>
            <a:r>
              <a:rPr sz="1800" spc="-5" dirty="0">
                <a:latin typeface="Lucida Sans Unicode"/>
                <a:cs typeface="Lucida Sans Unicode"/>
              </a:rPr>
              <a:t>The position of the poles of </a:t>
            </a:r>
            <a:r>
              <a:rPr sz="1800" dirty="0">
                <a:latin typeface="Lucida Sans Unicode"/>
                <a:cs typeface="Lucida Sans Unicode"/>
              </a:rPr>
              <a:t>G(s) </a:t>
            </a:r>
            <a:r>
              <a:rPr sz="1800" spc="-5" dirty="0">
                <a:latin typeface="Lucida Sans Unicode"/>
                <a:cs typeface="Lucida Sans Unicode"/>
              </a:rPr>
              <a:t>-zeros of the denominator- in  the s-plane determines the dynamic behavior of the</a:t>
            </a:r>
            <a:r>
              <a:rPr sz="1800" spc="-25" dirty="0">
                <a:latin typeface="Lucida Sans Unicode"/>
                <a:cs typeface="Lucida Sans Unicode"/>
              </a:rPr>
              <a:t> </a:t>
            </a:r>
            <a:r>
              <a:rPr sz="1800" dirty="0">
                <a:latin typeface="Lucida Sans Unicode"/>
                <a:cs typeface="Lucida Sans Unicode"/>
              </a:rPr>
              <a:t>sensor</a:t>
            </a:r>
            <a:endParaRPr sz="1800">
              <a:latin typeface="Lucida Sans Unicode"/>
              <a:cs typeface="Lucida Sans Unicode"/>
            </a:endParaRPr>
          </a:p>
          <a:p>
            <a:pPr marL="12700">
              <a:lnSpc>
                <a:spcPct val="100000"/>
              </a:lnSpc>
            </a:pPr>
            <a:r>
              <a:rPr sz="1800" dirty="0">
                <a:latin typeface="Lucida Sans Unicode"/>
                <a:cs typeface="Lucida Sans Unicode"/>
              </a:rPr>
              <a:t>such</a:t>
            </a:r>
            <a:r>
              <a:rPr sz="1800" spc="-110" dirty="0">
                <a:latin typeface="Lucida Sans Unicode"/>
                <a:cs typeface="Lucida Sans Unicode"/>
              </a:rPr>
              <a:t> </a:t>
            </a:r>
            <a:r>
              <a:rPr sz="1800" spc="-5" dirty="0">
                <a:latin typeface="Lucida Sans Unicode"/>
                <a:cs typeface="Lucida Sans Unicode"/>
              </a:rPr>
              <a:t>as</a:t>
            </a:r>
            <a:endParaRPr sz="1800">
              <a:latin typeface="Lucida Sans Unicode"/>
              <a:cs typeface="Lucida Sans Unicode"/>
            </a:endParaRPr>
          </a:p>
          <a:p>
            <a:pPr marL="1384300">
              <a:lnSpc>
                <a:spcPct val="100000"/>
              </a:lnSpc>
            </a:pPr>
            <a:r>
              <a:rPr sz="1800" spc="-5" dirty="0">
                <a:latin typeface="Arial"/>
                <a:cs typeface="Arial"/>
              </a:rPr>
              <a:t>•</a:t>
            </a:r>
            <a:r>
              <a:rPr sz="1800" spc="-5" dirty="0">
                <a:latin typeface="Lucida Sans Unicode"/>
                <a:cs typeface="Lucida Sans Unicode"/>
              </a:rPr>
              <a:t>Oscillating</a:t>
            </a:r>
            <a:r>
              <a:rPr sz="1800" spc="-45" dirty="0">
                <a:latin typeface="Lucida Sans Unicode"/>
                <a:cs typeface="Lucida Sans Unicode"/>
              </a:rPr>
              <a:t> </a:t>
            </a:r>
            <a:r>
              <a:rPr sz="1800" spc="-5" dirty="0">
                <a:latin typeface="Lucida Sans Unicode"/>
                <a:cs typeface="Lucida Sans Unicode"/>
              </a:rPr>
              <a:t>components</a:t>
            </a:r>
            <a:endParaRPr sz="1800">
              <a:latin typeface="Lucida Sans Unicode"/>
              <a:cs typeface="Lucida Sans Unicode"/>
            </a:endParaRPr>
          </a:p>
          <a:p>
            <a:pPr marL="1384300">
              <a:lnSpc>
                <a:spcPct val="100000"/>
              </a:lnSpc>
            </a:pPr>
            <a:r>
              <a:rPr sz="1800" spc="-5" dirty="0">
                <a:latin typeface="Arial"/>
                <a:cs typeface="Arial"/>
              </a:rPr>
              <a:t>•</a:t>
            </a:r>
            <a:r>
              <a:rPr sz="1800" spc="-5" dirty="0">
                <a:latin typeface="Lucida Sans Unicode"/>
                <a:cs typeface="Lucida Sans Unicode"/>
              </a:rPr>
              <a:t>Exponential</a:t>
            </a:r>
            <a:r>
              <a:rPr sz="1800" spc="-35" dirty="0">
                <a:latin typeface="Lucida Sans Unicode"/>
                <a:cs typeface="Lucida Sans Unicode"/>
              </a:rPr>
              <a:t> </a:t>
            </a:r>
            <a:r>
              <a:rPr sz="1800" spc="-5" dirty="0">
                <a:latin typeface="Lucida Sans Unicode"/>
                <a:cs typeface="Lucida Sans Unicode"/>
              </a:rPr>
              <a:t>decays</a:t>
            </a:r>
            <a:endParaRPr sz="1800">
              <a:latin typeface="Lucida Sans Unicode"/>
              <a:cs typeface="Lucida Sans Unicode"/>
            </a:endParaRPr>
          </a:p>
          <a:p>
            <a:pPr marL="1384300">
              <a:lnSpc>
                <a:spcPct val="100000"/>
              </a:lnSpc>
            </a:pPr>
            <a:r>
              <a:rPr sz="1800" spc="-10" dirty="0">
                <a:latin typeface="Arial"/>
                <a:cs typeface="Arial"/>
              </a:rPr>
              <a:t>•</a:t>
            </a:r>
            <a:r>
              <a:rPr sz="1800" spc="-10" dirty="0">
                <a:latin typeface="Lucida Sans Unicode"/>
                <a:cs typeface="Lucida Sans Unicode"/>
              </a:rPr>
              <a:t>Instability</a:t>
            </a:r>
            <a:endParaRPr sz="1800">
              <a:latin typeface="Lucida Sans Unicode"/>
              <a:cs typeface="Lucida Sans Unicod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1500" y="314693"/>
            <a:ext cx="5953506" cy="9715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371600"/>
            <a:ext cx="8820150" cy="4800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0" y="4343400"/>
            <a:ext cx="4745736" cy="223875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76600" y="2057400"/>
            <a:ext cx="2743200" cy="6096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45668" y="1394967"/>
            <a:ext cx="7433945" cy="34544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t>Input and output are related by an equation of the</a:t>
            </a:r>
            <a:r>
              <a:rPr sz="2100" dirty="0"/>
              <a:t> </a:t>
            </a:r>
            <a:r>
              <a:rPr sz="2100" spc="-5" dirty="0"/>
              <a:t>type</a:t>
            </a:r>
            <a:endParaRPr sz="2100">
              <a:latin typeface="Times New Roman"/>
              <a:cs typeface="Times New Roman"/>
            </a:endParaRPr>
          </a:p>
        </p:txBody>
      </p:sp>
      <p:sp>
        <p:nvSpPr>
          <p:cNvPr id="5" name="object 5"/>
          <p:cNvSpPr txBox="1"/>
          <p:nvPr/>
        </p:nvSpPr>
        <p:spPr>
          <a:xfrm>
            <a:off x="929132" y="1701292"/>
            <a:ext cx="6993255" cy="2550160"/>
          </a:xfrm>
          <a:prstGeom prst="rect">
            <a:avLst/>
          </a:prstGeom>
        </p:spPr>
        <p:txBody>
          <a:bodyPr vert="horz" wrap="square" lIns="0" tIns="12700" rIns="0" bIns="0" rtlCol="0">
            <a:spAutoFit/>
          </a:bodyPr>
          <a:lstStyle/>
          <a:p>
            <a:pPr marL="314325" indent="-301625">
              <a:lnSpc>
                <a:spcPct val="100000"/>
              </a:lnSpc>
              <a:spcBef>
                <a:spcPts val="100"/>
              </a:spcBef>
              <a:buClr>
                <a:srgbClr val="2CA1BE"/>
              </a:buClr>
              <a:buFont typeface="Verdana"/>
              <a:buChar char="◦"/>
              <a:tabLst>
                <a:tab pos="314325" algn="l"/>
                <a:tab pos="314960" algn="l"/>
              </a:tabLst>
            </a:pPr>
            <a:r>
              <a:rPr sz="1800" spc="-5" dirty="0">
                <a:latin typeface="Lucida Sans Unicode"/>
                <a:cs typeface="Lucida Sans Unicode"/>
              </a:rPr>
              <a:t>Zero-order is the desirable response of </a:t>
            </a:r>
            <a:r>
              <a:rPr sz="1800" dirty="0">
                <a:latin typeface="Lucida Sans Unicode"/>
                <a:cs typeface="Lucida Sans Unicode"/>
              </a:rPr>
              <a:t>a</a:t>
            </a:r>
            <a:r>
              <a:rPr sz="1800" spc="-20" dirty="0">
                <a:latin typeface="Lucida Sans Unicode"/>
                <a:cs typeface="Lucida Sans Unicode"/>
              </a:rPr>
              <a:t> </a:t>
            </a:r>
            <a:r>
              <a:rPr sz="1800" spc="-5" dirty="0">
                <a:latin typeface="Lucida Sans Unicode"/>
                <a:cs typeface="Lucida Sans Unicode"/>
              </a:rPr>
              <a:t>sensor</a:t>
            </a:r>
            <a:endParaRPr sz="1800">
              <a:latin typeface="Lucida Sans Unicode"/>
              <a:cs typeface="Lucida Sans Unicode"/>
            </a:endParaRPr>
          </a:p>
          <a:p>
            <a:pPr>
              <a:lnSpc>
                <a:spcPct val="100000"/>
              </a:lnSpc>
              <a:spcBef>
                <a:spcPts val="5"/>
              </a:spcBef>
              <a:buClr>
                <a:srgbClr val="2CA1BE"/>
              </a:buClr>
              <a:buFont typeface="Verdana"/>
              <a:buChar char="◦"/>
            </a:pPr>
            <a:endParaRPr sz="3550">
              <a:latin typeface="Times New Roman"/>
              <a:cs typeface="Times New Roman"/>
            </a:endParaRPr>
          </a:p>
          <a:p>
            <a:pPr marL="478790" lvl="1" indent="-228600">
              <a:lnSpc>
                <a:spcPct val="100000"/>
              </a:lnSpc>
              <a:buClr>
                <a:srgbClr val="DA1F28"/>
              </a:buClr>
              <a:buFont typeface="Wingdings 2"/>
              <a:buChar char=""/>
              <a:tabLst>
                <a:tab pos="478790" algn="l"/>
                <a:tab pos="479425" algn="l"/>
              </a:tabLst>
            </a:pPr>
            <a:r>
              <a:rPr sz="1600" dirty="0">
                <a:latin typeface="Lucida Sans Unicode"/>
                <a:cs typeface="Lucida Sans Unicode"/>
              </a:rPr>
              <a:t>No</a:t>
            </a:r>
            <a:r>
              <a:rPr sz="1600" spc="-75" dirty="0">
                <a:latin typeface="Lucida Sans Unicode"/>
                <a:cs typeface="Lucida Sans Unicode"/>
              </a:rPr>
              <a:t> </a:t>
            </a:r>
            <a:r>
              <a:rPr sz="1600" spc="-5" dirty="0">
                <a:latin typeface="Lucida Sans Unicode"/>
                <a:cs typeface="Lucida Sans Unicode"/>
              </a:rPr>
              <a:t>delays</a:t>
            </a:r>
            <a:endParaRPr sz="1600">
              <a:latin typeface="Lucida Sans Unicode"/>
              <a:cs typeface="Lucida Sans Unicode"/>
            </a:endParaRPr>
          </a:p>
          <a:p>
            <a:pPr marL="478790" lvl="1" indent="-228600">
              <a:lnSpc>
                <a:spcPct val="100000"/>
              </a:lnSpc>
              <a:spcBef>
                <a:spcPts val="15"/>
              </a:spcBef>
              <a:buClr>
                <a:srgbClr val="DA1F28"/>
              </a:buClr>
              <a:buFont typeface="Wingdings 2"/>
              <a:buChar char=""/>
              <a:tabLst>
                <a:tab pos="478790" algn="l"/>
                <a:tab pos="479425" algn="l"/>
              </a:tabLst>
            </a:pPr>
            <a:r>
              <a:rPr sz="1600" spc="-5" dirty="0">
                <a:latin typeface="Lucida Sans Unicode"/>
                <a:cs typeface="Lucida Sans Unicode"/>
              </a:rPr>
              <a:t>Infinite</a:t>
            </a:r>
            <a:r>
              <a:rPr sz="1600" spc="-75" dirty="0">
                <a:latin typeface="Lucida Sans Unicode"/>
                <a:cs typeface="Lucida Sans Unicode"/>
              </a:rPr>
              <a:t> </a:t>
            </a:r>
            <a:r>
              <a:rPr sz="1600" spc="-5" dirty="0">
                <a:latin typeface="Lucida Sans Unicode"/>
                <a:cs typeface="Lucida Sans Unicode"/>
              </a:rPr>
              <a:t>bandwidth</a:t>
            </a:r>
            <a:endParaRPr sz="1600">
              <a:latin typeface="Lucida Sans Unicode"/>
              <a:cs typeface="Lucida Sans Unicode"/>
            </a:endParaRPr>
          </a:p>
          <a:p>
            <a:pPr marL="543560" lvl="1" indent="-293370">
              <a:lnSpc>
                <a:spcPts val="1845"/>
              </a:lnSpc>
              <a:spcBef>
                <a:spcPts val="10"/>
              </a:spcBef>
              <a:buClr>
                <a:srgbClr val="DA1F28"/>
              </a:buClr>
              <a:buFont typeface="Wingdings 2"/>
              <a:buChar char=""/>
              <a:tabLst>
                <a:tab pos="543560" algn="l"/>
                <a:tab pos="544195" algn="l"/>
              </a:tabLst>
            </a:pPr>
            <a:r>
              <a:rPr sz="1600" spc="-5" dirty="0">
                <a:latin typeface="Lucida Sans Unicode"/>
                <a:cs typeface="Lucida Sans Unicode"/>
              </a:rPr>
              <a:t>The sensor only changes the amplitude of the input</a:t>
            </a:r>
            <a:r>
              <a:rPr sz="1600" spc="35" dirty="0">
                <a:latin typeface="Lucida Sans Unicode"/>
                <a:cs typeface="Lucida Sans Unicode"/>
              </a:rPr>
              <a:t> </a:t>
            </a:r>
            <a:r>
              <a:rPr sz="1600" dirty="0">
                <a:latin typeface="Lucida Sans Unicode"/>
                <a:cs typeface="Lucida Sans Unicode"/>
              </a:rPr>
              <a:t>signal</a:t>
            </a:r>
            <a:endParaRPr sz="1600">
              <a:latin typeface="Lucida Sans Unicode"/>
              <a:cs typeface="Lucida Sans Unicode"/>
            </a:endParaRPr>
          </a:p>
          <a:p>
            <a:pPr marL="241300" indent="-228600">
              <a:lnSpc>
                <a:spcPts val="2020"/>
              </a:lnSpc>
              <a:buClr>
                <a:srgbClr val="2CA1BE"/>
              </a:buClr>
              <a:buFont typeface="Verdana"/>
              <a:buChar char="◦"/>
              <a:tabLst>
                <a:tab pos="240665" algn="l"/>
                <a:tab pos="241300" algn="l"/>
              </a:tabLst>
            </a:pPr>
            <a:r>
              <a:rPr sz="1800" spc="-5" dirty="0">
                <a:latin typeface="Lucida Sans Unicode"/>
                <a:cs typeface="Lucida Sans Unicode"/>
              </a:rPr>
              <a:t>Zero-order </a:t>
            </a:r>
            <a:r>
              <a:rPr sz="1800" dirty="0">
                <a:latin typeface="Lucida Sans Unicode"/>
                <a:cs typeface="Lucida Sans Unicode"/>
              </a:rPr>
              <a:t>systems </a:t>
            </a:r>
            <a:r>
              <a:rPr sz="1800" spc="-5" dirty="0">
                <a:latin typeface="Lucida Sans Unicode"/>
                <a:cs typeface="Lucida Sans Unicode"/>
              </a:rPr>
              <a:t>do not include energy-storing</a:t>
            </a:r>
            <a:r>
              <a:rPr sz="1800" spc="-65" dirty="0">
                <a:latin typeface="Lucida Sans Unicode"/>
                <a:cs typeface="Lucida Sans Unicode"/>
              </a:rPr>
              <a:t> </a:t>
            </a:r>
            <a:r>
              <a:rPr sz="1800" spc="-5" dirty="0">
                <a:latin typeface="Lucida Sans Unicode"/>
                <a:cs typeface="Lucida Sans Unicode"/>
              </a:rPr>
              <a:t>elements</a:t>
            </a:r>
            <a:endParaRPr sz="1800">
              <a:latin typeface="Lucida Sans Unicode"/>
              <a:cs typeface="Lucida Sans Unicode"/>
            </a:endParaRPr>
          </a:p>
          <a:p>
            <a:pPr marL="241300" indent="-228600">
              <a:lnSpc>
                <a:spcPts val="2095"/>
              </a:lnSpc>
              <a:buClr>
                <a:srgbClr val="2CA1BE"/>
              </a:buClr>
              <a:buFont typeface="Verdana"/>
              <a:buChar char="◦"/>
              <a:tabLst>
                <a:tab pos="240665" algn="l"/>
                <a:tab pos="241300" algn="l"/>
              </a:tabLst>
            </a:pPr>
            <a:r>
              <a:rPr sz="1800" dirty="0">
                <a:latin typeface="Lucida Sans Unicode"/>
                <a:cs typeface="Lucida Sans Unicode"/>
              </a:rPr>
              <a:t>Example </a:t>
            </a:r>
            <a:r>
              <a:rPr sz="1800" spc="-5" dirty="0">
                <a:latin typeface="Lucida Sans Unicode"/>
                <a:cs typeface="Lucida Sans Unicode"/>
              </a:rPr>
              <a:t>of </a:t>
            </a:r>
            <a:r>
              <a:rPr sz="1800" dirty="0">
                <a:latin typeface="Lucida Sans Unicode"/>
                <a:cs typeface="Lucida Sans Unicode"/>
              </a:rPr>
              <a:t>a </a:t>
            </a:r>
            <a:r>
              <a:rPr sz="1800" spc="-5" dirty="0">
                <a:latin typeface="Lucida Sans Unicode"/>
                <a:cs typeface="Lucida Sans Unicode"/>
              </a:rPr>
              <a:t>zero-order</a:t>
            </a:r>
            <a:r>
              <a:rPr sz="1800" spc="-75" dirty="0">
                <a:latin typeface="Lucida Sans Unicode"/>
                <a:cs typeface="Lucida Sans Unicode"/>
              </a:rPr>
              <a:t> </a:t>
            </a:r>
            <a:r>
              <a:rPr sz="1800" dirty="0">
                <a:latin typeface="Lucida Sans Unicode"/>
                <a:cs typeface="Lucida Sans Unicode"/>
              </a:rPr>
              <a:t>sensor</a:t>
            </a:r>
            <a:endParaRPr sz="1800">
              <a:latin typeface="Lucida Sans Unicode"/>
              <a:cs typeface="Lucida Sans Unicode"/>
            </a:endParaRPr>
          </a:p>
          <a:p>
            <a:pPr marL="478790" lvl="1" indent="-228600">
              <a:lnSpc>
                <a:spcPct val="100000"/>
              </a:lnSpc>
              <a:spcBef>
                <a:spcPts val="30"/>
              </a:spcBef>
              <a:buClr>
                <a:srgbClr val="DA1F28"/>
              </a:buClr>
              <a:buFont typeface="Wingdings 2"/>
              <a:buChar char=""/>
              <a:tabLst>
                <a:tab pos="478790" algn="l"/>
                <a:tab pos="479425" algn="l"/>
              </a:tabLst>
            </a:pPr>
            <a:r>
              <a:rPr sz="1600" dirty="0">
                <a:latin typeface="Lucida Sans Unicode"/>
                <a:cs typeface="Lucida Sans Unicode"/>
              </a:rPr>
              <a:t>A potentiometer used </a:t>
            </a:r>
            <a:r>
              <a:rPr sz="1600" spc="-5" dirty="0">
                <a:latin typeface="Lucida Sans Unicode"/>
                <a:cs typeface="Lucida Sans Unicode"/>
              </a:rPr>
              <a:t>to </a:t>
            </a:r>
            <a:r>
              <a:rPr sz="1600" dirty="0">
                <a:latin typeface="Lucida Sans Unicode"/>
                <a:cs typeface="Lucida Sans Unicode"/>
              </a:rPr>
              <a:t>measure </a:t>
            </a:r>
            <a:r>
              <a:rPr sz="1600" spc="-5" dirty="0">
                <a:latin typeface="Lucida Sans Unicode"/>
                <a:cs typeface="Lucida Sans Unicode"/>
              </a:rPr>
              <a:t>linear and rotary</a:t>
            </a:r>
            <a:r>
              <a:rPr sz="1600" spc="-10" dirty="0">
                <a:latin typeface="Lucida Sans Unicode"/>
                <a:cs typeface="Lucida Sans Unicode"/>
              </a:rPr>
              <a:t> </a:t>
            </a:r>
            <a:r>
              <a:rPr sz="1600" spc="-5" dirty="0">
                <a:latin typeface="Lucida Sans Unicode"/>
                <a:cs typeface="Lucida Sans Unicode"/>
              </a:rPr>
              <a:t>displacements</a:t>
            </a:r>
            <a:endParaRPr sz="1600">
              <a:latin typeface="Lucida Sans Unicode"/>
              <a:cs typeface="Lucida Sans Unicode"/>
            </a:endParaRPr>
          </a:p>
          <a:p>
            <a:pPr marL="762635" lvl="2" indent="-229235">
              <a:lnSpc>
                <a:spcPct val="100000"/>
              </a:lnSpc>
              <a:spcBef>
                <a:spcPts val="40"/>
              </a:spcBef>
              <a:buClr>
                <a:srgbClr val="DA1F28"/>
              </a:buClr>
              <a:buFont typeface="Wingdings 2"/>
              <a:buChar char=""/>
              <a:tabLst>
                <a:tab pos="762635" algn="l"/>
                <a:tab pos="763270" algn="l"/>
              </a:tabLst>
            </a:pPr>
            <a:r>
              <a:rPr sz="1500" spc="-5" dirty="0">
                <a:latin typeface="Lucida Sans Unicode"/>
                <a:cs typeface="Lucida Sans Unicode"/>
              </a:rPr>
              <a:t>This model </a:t>
            </a:r>
            <a:r>
              <a:rPr sz="1500" dirty="0">
                <a:latin typeface="Lucida Sans Unicode"/>
                <a:cs typeface="Lucida Sans Unicode"/>
              </a:rPr>
              <a:t>would not work for </a:t>
            </a:r>
            <a:r>
              <a:rPr sz="1500" spc="-5" dirty="0">
                <a:latin typeface="Lucida Sans Unicode"/>
                <a:cs typeface="Lucida Sans Unicode"/>
              </a:rPr>
              <a:t>fast-varying</a:t>
            </a:r>
            <a:r>
              <a:rPr sz="1500" spc="5" dirty="0">
                <a:latin typeface="Lucida Sans Unicode"/>
                <a:cs typeface="Lucida Sans Unicode"/>
              </a:rPr>
              <a:t> </a:t>
            </a:r>
            <a:r>
              <a:rPr sz="1500" spc="-10" dirty="0">
                <a:latin typeface="Lucida Sans Unicode"/>
                <a:cs typeface="Lucida Sans Unicode"/>
              </a:rPr>
              <a:t>displacements</a:t>
            </a:r>
            <a:endParaRPr sz="1500">
              <a:latin typeface="Lucida Sans Unicode"/>
              <a:cs typeface="Lucida Sans Unicode"/>
            </a:endParaRPr>
          </a:p>
        </p:txBody>
      </p:sp>
      <p:sp>
        <p:nvSpPr>
          <p:cNvPr id="6" name="object 6"/>
          <p:cNvSpPr/>
          <p:nvPr/>
        </p:nvSpPr>
        <p:spPr>
          <a:xfrm>
            <a:off x="550926" y="569950"/>
            <a:ext cx="4898898" cy="45036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2057400"/>
            <a:ext cx="5215890" cy="5524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45668" y="1420113"/>
            <a:ext cx="6330950" cy="375920"/>
          </a:xfrm>
          <a:prstGeom prst="rect">
            <a:avLst/>
          </a:prstGeom>
        </p:spPr>
        <p:txBody>
          <a:bodyPr vert="horz" wrap="square" lIns="0" tIns="12065" rIns="0" bIns="0" rtlCol="0">
            <a:spAutoFit/>
          </a:bodyPr>
          <a:lstStyle/>
          <a:p>
            <a:pPr marL="12700">
              <a:lnSpc>
                <a:spcPct val="100000"/>
              </a:lnSpc>
              <a:spcBef>
                <a:spcPts val="95"/>
              </a:spcBef>
              <a:tabLst>
                <a:tab pos="268605"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spc="-10" dirty="0"/>
              <a:t>Inputs </a:t>
            </a:r>
            <a:r>
              <a:rPr sz="2300" spc="-5" dirty="0"/>
              <a:t>and </a:t>
            </a:r>
            <a:r>
              <a:rPr sz="2300" spc="-10" dirty="0"/>
              <a:t>outputs related </a:t>
            </a:r>
            <a:r>
              <a:rPr sz="2300" spc="-5" dirty="0"/>
              <a:t>by a</a:t>
            </a:r>
            <a:r>
              <a:rPr sz="2300" spc="100" dirty="0"/>
              <a:t> </a:t>
            </a:r>
            <a:r>
              <a:rPr sz="2300" spc="-5" dirty="0"/>
              <a:t>first-order</a:t>
            </a:r>
            <a:endParaRPr sz="2300">
              <a:latin typeface="Times New Roman"/>
              <a:cs typeface="Times New Roman"/>
            </a:endParaRPr>
          </a:p>
        </p:txBody>
      </p:sp>
      <p:sp>
        <p:nvSpPr>
          <p:cNvPr id="4" name="object 4"/>
          <p:cNvSpPr txBox="1"/>
          <p:nvPr/>
        </p:nvSpPr>
        <p:spPr>
          <a:xfrm>
            <a:off x="901700" y="1700529"/>
            <a:ext cx="7323455" cy="4159250"/>
          </a:xfrm>
          <a:prstGeom prst="rect">
            <a:avLst/>
          </a:prstGeom>
        </p:spPr>
        <p:txBody>
          <a:bodyPr vert="horz" wrap="square" lIns="0" tIns="12065" rIns="0" bIns="0" rtlCol="0">
            <a:spAutoFit/>
          </a:bodyPr>
          <a:lstStyle/>
          <a:p>
            <a:pPr marL="12700">
              <a:lnSpc>
                <a:spcPct val="100000"/>
              </a:lnSpc>
              <a:spcBef>
                <a:spcPts val="95"/>
              </a:spcBef>
            </a:pPr>
            <a:r>
              <a:rPr sz="2300" spc="-10" dirty="0">
                <a:latin typeface="Lucida Sans Unicode"/>
                <a:cs typeface="Lucida Sans Unicode"/>
              </a:rPr>
              <a:t>differential</a:t>
            </a:r>
            <a:r>
              <a:rPr sz="2300" dirty="0">
                <a:latin typeface="Lucida Sans Unicode"/>
                <a:cs typeface="Lucida Sans Unicode"/>
              </a:rPr>
              <a:t> </a:t>
            </a:r>
            <a:r>
              <a:rPr sz="2300" spc="-10" dirty="0">
                <a:latin typeface="Lucida Sans Unicode"/>
                <a:cs typeface="Lucida Sans Unicode"/>
              </a:rPr>
              <a:t>equation</a:t>
            </a:r>
            <a:endParaRPr sz="2300">
              <a:latin typeface="Lucida Sans Unicode"/>
              <a:cs typeface="Lucida Sans Unicode"/>
            </a:endParaRPr>
          </a:p>
          <a:p>
            <a:pPr>
              <a:lnSpc>
                <a:spcPct val="100000"/>
              </a:lnSpc>
              <a:spcBef>
                <a:spcPts val="5"/>
              </a:spcBef>
            </a:pPr>
            <a:endParaRPr sz="4800">
              <a:latin typeface="Times New Roman"/>
              <a:cs typeface="Times New Roman"/>
            </a:endParaRPr>
          </a:p>
          <a:p>
            <a:pPr marL="268605" marR="95250" indent="-228600">
              <a:lnSpc>
                <a:spcPts val="1920"/>
              </a:lnSpc>
              <a:buClr>
                <a:srgbClr val="2CA1BE"/>
              </a:buClr>
              <a:buFont typeface="Verdana"/>
              <a:buChar char="◦"/>
              <a:tabLst>
                <a:tab pos="268605" algn="l"/>
                <a:tab pos="269240" algn="l"/>
              </a:tabLst>
            </a:pPr>
            <a:r>
              <a:rPr sz="2000" spc="-5" dirty="0">
                <a:latin typeface="Lucida Sans Unicode"/>
                <a:cs typeface="Lucida Sans Unicode"/>
              </a:rPr>
              <a:t>First-order sensors have one element that stores energy  and one that dissipates</a:t>
            </a:r>
            <a:r>
              <a:rPr sz="2000" spc="-50" dirty="0">
                <a:latin typeface="Lucida Sans Unicode"/>
                <a:cs typeface="Lucida Sans Unicode"/>
              </a:rPr>
              <a:t> </a:t>
            </a:r>
            <a:r>
              <a:rPr sz="2000" spc="-10" dirty="0">
                <a:latin typeface="Lucida Sans Unicode"/>
                <a:cs typeface="Lucida Sans Unicode"/>
              </a:rPr>
              <a:t>it</a:t>
            </a:r>
            <a:endParaRPr sz="2000">
              <a:latin typeface="Lucida Sans Unicode"/>
              <a:cs typeface="Lucida Sans Unicode"/>
            </a:endParaRPr>
          </a:p>
          <a:p>
            <a:pPr marL="268605" indent="-228600">
              <a:lnSpc>
                <a:spcPts val="2230"/>
              </a:lnSpc>
              <a:buClr>
                <a:srgbClr val="2CA1BE"/>
              </a:buClr>
              <a:buFont typeface="Verdana"/>
              <a:buChar char="◦"/>
              <a:tabLst>
                <a:tab pos="268605" algn="l"/>
                <a:tab pos="269240" algn="l"/>
              </a:tabLst>
            </a:pPr>
            <a:r>
              <a:rPr sz="2000" spc="-5" dirty="0">
                <a:latin typeface="Lucida Sans Unicode"/>
                <a:cs typeface="Lucida Sans Unicode"/>
              </a:rPr>
              <a:t>Step</a:t>
            </a:r>
            <a:r>
              <a:rPr sz="2000" spc="-55" dirty="0">
                <a:latin typeface="Lucida Sans Unicode"/>
                <a:cs typeface="Lucida Sans Unicode"/>
              </a:rPr>
              <a:t> </a:t>
            </a:r>
            <a:r>
              <a:rPr sz="2000" spc="-5" dirty="0">
                <a:latin typeface="Lucida Sans Unicode"/>
                <a:cs typeface="Lucida Sans Unicode"/>
              </a:rPr>
              <a:t>response</a:t>
            </a:r>
            <a:endParaRPr sz="2000">
              <a:latin typeface="Lucida Sans Unicode"/>
              <a:cs typeface="Lucida Sans Unicode"/>
            </a:endParaRPr>
          </a:p>
          <a:p>
            <a:pPr marL="579120" lvl="1" indent="-301625">
              <a:lnSpc>
                <a:spcPts val="2150"/>
              </a:lnSpc>
              <a:buClr>
                <a:srgbClr val="DA1F28"/>
              </a:buClr>
              <a:buFont typeface="Wingdings 2"/>
              <a:buChar char=""/>
              <a:tabLst>
                <a:tab pos="579120" algn="l"/>
                <a:tab pos="579755" algn="l"/>
              </a:tabLst>
            </a:pPr>
            <a:r>
              <a:rPr sz="1800" spc="-5" dirty="0">
                <a:latin typeface="Lucida Sans Unicode"/>
                <a:cs typeface="Lucida Sans Unicode"/>
              </a:rPr>
              <a:t>y(t) </a:t>
            </a:r>
            <a:r>
              <a:rPr sz="1800" dirty="0">
                <a:latin typeface="Lucida Sans Unicode"/>
                <a:cs typeface="Lucida Sans Unicode"/>
              </a:rPr>
              <a:t>=</a:t>
            </a:r>
            <a:r>
              <a:rPr sz="1800" spc="-60" dirty="0">
                <a:latin typeface="Lucida Sans Unicode"/>
                <a:cs typeface="Lucida Sans Unicode"/>
              </a:rPr>
              <a:t> </a:t>
            </a:r>
            <a:r>
              <a:rPr sz="1800" spc="-5" dirty="0">
                <a:latin typeface="Lucida Sans Unicode"/>
                <a:cs typeface="Lucida Sans Unicode"/>
              </a:rPr>
              <a:t>Ak(1-exp(-t/τ))</a:t>
            </a:r>
            <a:endParaRPr sz="1800">
              <a:latin typeface="Lucida Sans Unicode"/>
              <a:cs typeface="Lucida Sans Unicode"/>
            </a:endParaRPr>
          </a:p>
          <a:p>
            <a:pPr marL="789940" lvl="2" indent="-228600">
              <a:lnSpc>
                <a:spcPct val="100000"/>
              </a:lnSpc>
              <a:spcBef>
                <a:spcPts val="30"/>
              </a:spcBef>
              <a:buClr>
                <a:srgbClr val="DA1F28"/>
              </a:buClr>
              <a:buFont typeface="Wingdings 2"/>
              <a:buChar char=""/>
              <a:tabLst>
                <a:tab pos="789940" algn="l"/>
                <a:tab pos="790575" algn="l"/>
              </a:tabLst>
            </a:pPr>
            <a:r>
              <a:rPr sz="1600" dirty="0">
                <a:latin typeface="Lucida Sans Unicode"/>
                <a:cs typeface="Lucida Sans Unicode"/>
              </a:rPr>
              <a:t>A </a:t>
            </a:r>
            <a:r>
              <a:rPr sz="1600" spc="-5" dirty="0">
                <a:latin typeface="Lucida Sans Unicode"/>
                <a:cs typeface="Lucida Sans Unicode"/>
              </a:rPr>
              <a:t>is </a:t>
            </a:r>
            <a:r>
              <a:rPr sz="1600" dirty="0">
                <a:latin typeface="Lucida Sans Unicode"/>
                <a:cs typeface="Lucida Sans Unicode"/>
              </a:rPr>
              <a:t>the </a:t>
            </a:r>
            <a:r>
              <a:rPr sz="1600" spc="-5" dirty="0">
                <a:latin typeface="Lucida Sans Unicode"/>
                <a:cs typeface="Lucida Sans Unicode"/>
              </a:rPr>
              <a:t>amplitude of the</a:t>
            </a:r>
            <a:r>
              <a:rPr sz="1600" spc="-45" dirty="0">
                <a:latin typeface="Lucida Sans Unicode"/>
                <a:cs typeface="Lucida Sans Unicode"/>
              </a:rPr>
              <a:t> </a:t>
            </a:r>
            <a:r>
              <a:rPr sz="1600" spc="-5" dirty="0">
                <a:latin typeface="Lucida Sans Unicode"/>
                <a:cs typeface="Lucida Sans Unicode"/>
              </a:rPr>
              <a:t>step</a:t>
            </a:r>
            <a:endParaRPr sz="1600">
              <a:latin typeface="Lucida Sans Unicode"/>
              <a:cs typeface="Lucida Sans Unicode"/>
            </a:endParaRPr>
          </a:p>
          <a:p>
            <a:pPr marL="854710" lvl="2" indent="-293370">
              <a:lnSpc>
                <a:spcPct val="100000"/>
              </a:lnSpc>
              <a:spcBef>
                <a:spcPts val="15"/>
              </a:spcBef>
              <a:buClr>
                <a:srgbClr val="DA1F28"/>
              </a:buClr>
              <a:buFont typeface="Wingdings 2"/>
              <a:buChar char=""/>
              <a:tabLst>
                <a:tab pos="854710" algn="l"/>
                <a:tab pos="855344" algn="l"/>
              </a:tabLst>
            </a:pPr>
            <a:r>
              <a:rPr sz="1600" dirty="0">
                <a:latin typeface="Lucida Sans Unicode"/>
                <a:cs typeface="Lucida Sans Unicode"/>
              </a:rPr>
              <a:t>k </a:t>
            </a:r>
            <a:r>
              <a:rPr sz="1600" spc="-5" dirty="0">
                <a:latin typeface="Lucida Sans Unicode"/>
                <a:cs typeface="Lucida Sans Unicode"/>
              </a:rPr>
              <a:t>(=1/a0) is the </a:t>
            </a:r>
            <a:r>
              <a:rPr sz="1600" dirty="0">
                <a:latin typeface="Lucida Sans Unicode"/>
                <a:cs typeface="Lucida Sans Unicode"/>
              </a:rPr>
              <a:t>static </a:t>
            </a:r>
            <a:r>
              <a:rPr sz="1600" spc="-5" dirty="0">
                <a:latin typeface="Lucida Sans Unicode"/>
                <a:cs typeface="Lucida Sans Unicode"/>
              </a:rPr>
              <a:t>gain, </a:t>
            </a:r>
            <a:r>
              <a:rPr sz="1600" dirty="0">
                <a:latin typeface="Lucida Sans Unicode"/>
                <a:cs typeface="Lucida Sans Unicode"/>
              </a:rPr>
              <a:t>which </a:t>
            </a:r>
            <a:r>
              <a:rPr sz="1600" spc="-5" dirty="0">
                <a:latin typeface="Lucida Sans Unicode"/>
                <a:cs typeface="Lucida Sans Unicode"/>
              </a:rPr>
              <a:t>determines the static</a:t>
            </a:r>
            <a:r>
              <a:rPr sz="1600" spc="35" dirty="0">
                <a:latin typeface="Lucida Sans Unicode"/>
                <a:cs typeface="Lucida Sans Unicode"/>
              </a:rPr>
              <a:t> </a:t>
            </a:r>
            <a:r>
              <a:rPr sz="1600" spc="-5" dirty="0">
                <a:latin typeface="Lucida Sans Unicode"/>
                <a:cs typeface="Lucida Sans Unicode"/>
              </a:rPr>
              <a:t>response</a:t>
            </a:r>
            <a:endParaRPr sz="1600">
              <a:latin typeface="Lucida Sans Unicode"/>
              <a:cs typeface="Lucida Sans Unicode"/>
            </a:endParaRPr>
          </a:p>
          <a:p>
            <a:pPr marL="789940" marR="303530" lvl="2" indent="-228600">
              <a:lnSpc>
                <a:spcPts val="1540"/>
              </a:lnSpc>
              <a:spcBef>
                <a:spcPts val="375"/>
              </a:spcBef>
              <a:buClr>
                <a:srgbClr val="DA1F28"/>
              </a:buClr>
              <a:buFont typeface="Wingdings 2"/>
              <a:buChar char=""/>
              <a:tabLst>
                <a:tab pos="789940" algn="l"/>
                <a:tab pos="790575" algn="l"/>
              </a:tabLst>
            </a:pPr>
            <a:r>
              <a:rPr sz="1600" dirty="0">
                <a:latin typeface="Lucida Sans Unicode"/>
                <a:cs typeface="Lucida Sans Unicode"/>
              </a:rPr>
              <a:t>τ </a:t>
            </a:r>
            <a:r>
              <a:rPr sz="1600" spc="-5" dirty="0">
                <a:latin typeface="Lucida Sans Unicode"/>
                <a:cs typeface="Lucida Sans Unicode"/>
              </a:rPr>
              <a:t>(=a1/a0) is the time constant, </a:t>
            </a:r>
            <a:r>
              <a:rPr sz="1600" dirty="0">
                <a:latin typeface="Lucida Sans Unicode"/>
                <a:cs typeface="Lucida Sans Unicode"/>
              </a:rPr>
              <a:t>which </a:t>
            </a:r>
            <a:r>
              <a:rPr sz="1600" spc="-5" dirty="0">
                <a:latin typeface="Lucida Sans Unicode"/>
                <a:cs typeface="Lucida Sans Unicode"/>
              </a:rPr>
              <a:t>determines the dynamic  response</a:t>
            </a:r>
            <a:endParaRPr sz="1600">
              <a:latin typeface="Lucida Sans Unicode"/>
              <a:cs typeface="Lucida Sans Unicode"/>
            </a:endParaRPr>
          </a:p>
          <a:p>
            <a:pPr marL="268605" indent="-228600">
              <a:lnSpc>
                <a:spcPts val="2195"/>
              </a:lnSpc>
              <a:buClr>
                <a:srgbClr val="2CA1BE"/>
              </a:buClr>
              <a:buFont typeface="Verdana"/>
              <a:buChar char="◦"/>
              <a:tabLst>
                <a:tab pos="268605" algn="l"/>
                <a:tab pos="269240" algn="l"/>
              </a:tabLst>
            </a:pPr>
            <a:r>
              <a:rPr sz="2000" spc="-10" dirty="0">
                <a:latin typeface="Lucida Sans Unicode"/>
                <a:cs typeface="Lucida Sans Unicode"/>
              </a:rPr>
              <a:t>Ramp</a:t>
            </a:r>
            <a:r>
              <a:rPr sz="2000" spc="-65" dirty="0">
                <a:latin typeface="Lucida Sans Unicode"/>
                <a:cs typeface="Lucida Sans Unicode"/>
              </a:rPr>
              <a:t> </a:t>
            </a:r>
            <a:r>
              <a:rPr sz="2000" spc="-5" dirty="0">
                <a:latin typeface="Lucida Sans Unicode"/>
                <a:cs typeface="Lucida Sans Unicode"/>
              </a:rPr>
              <a:t>response</a:t>
            </a:r>
            <a:endParaRPr sz="2000">
              <a:latin typeface="Lucida Sans Unicode"/>
              <a:cs typeface="Lucida Sans Unicode"/>
            </a:endParaRPr>
          </a:p>
          <a:p>
            <a:pPr marL="579120" lvl="1" indent="-301625">
              <a:lnSpc>
                <a:spcPts val="2050"/>
              </a:lnSpc>
              <a:buClr>
                <a:srgbClr val="DA1F28"/>
              </a:buClr>
              <a:buFont typeface="Wingdings 2"/>
              <a:buChar char=""/>
              <a:tabLst>
                <a:tab pos="579120" algn="l"/>
                <a:tab pos="579755" algn="l"/>
              </a:tabLst>
            </a:pPr>
            <a:r>
              <a:rPr sz="1800" spc="-5" dirty="0">
                <a:latin typeface="Lucida Sans Unicode"/>
                <a:cs typeface="Lucida Sans Unicode"/>
              </a:rPr>
              <a:t>y(t) </a:t>
            </a:r>
            <a:r>
              <a:rPr sz="1800" dirty="0">
                <a:latin typeface="Lucida Sans Unicode"/>
                <a:cs typeface="Lucida Sans Unicode"/>
              </a:rPr>
              <a:t>= Akt - </a:t>
            </a:r>
            <a:r>
              <a:rPr sz="1800" spc="-5" dirty="0">
                <a:latin typeface="Lucida Sans Unicode"/>
                <a:cs typeface="Lucida Sans Unicode"/>
              </a:rPr>
              <a:t>Akτu(t) </a:t>
            </a:r>
            <a:r>
              <a:rPr sz="1800" dirty="0">
                <a:latin typeface="Lucida Sans Unicode"/>
                <a:cs typeface="Lucida Sans Unicode"/>
              </a:rPr>
              <a:t>+ Akτ</a:t>
            </a:r>
            <a:r>
              <a:rPr sz="1800" spc="-50" dirty="0">
                <a:latin typeface="Lucida Sans Unicode"/>
                <a:cs typeface="Lucida Sans Unicode"/>
              </a:rPr>
              <a:t> </a:t>
            </a:r>
            <a:r>
              <a:rPr sz="1800" spc="-5" dirty="0">
                <a:latin typeface="Lucida Sans Unicode"/>
                <a:cs typeface="Lucida Sans Unicode"/>
              </a:rPr>
              <a:t>exp(-t/τ)</a:t>
            </a:r>
            <a:endParaRPr sz="1800">
              <a:latin typeface="Lucida Sans Unicode"/>
              <a:cs typeface="Lucida Sans Unicode"/>
            </a:endParaRPr>
          </a:p>
          <a:p>
            <a:pPr marL="349250" indent="-309245">
              <a:lnSpc>
                <a:spcPts val="2290"/>
              </a:lnSpc>
              <a:buClr>
                <a:srgbClr val="2CA1BE"/>
              </a:buClr>
              <a:buFont typeface="Verdana"/>
              <a:buChar char="◦"/>
              <a:tabLst>
                <a:tab pos="349250" algn="l"/>
                <a:tab pos="349885" algn="l"/>
              </a:tabLst>
            </a:pPr>
            <a:r>
              <a:rPr sz="2000" spc="-5" dirty="0">
                <a:latin typeface="Lucida Sans Unicode"/>
                <a:cs typeface="Lucida Sans Unicode"/>
              </a:rPr>
              <a:t>Frequency</a:t>
            </a:r>
            <a:r>
              <a:rPr sz="2000" spc="-60" dirty="0">
                <a:latin typeface="Lucida Sans Unicode"/>
                <a:cs typeface="Lucida Sans Unicode"/>
              </a:rPr>
              <a:t> </a:t>
            </a:r>
            <a:r>
              <a:rPr sz="2000" spc="-5" dirty="0">
                <a:latin typeface="Lucida Sans Unicode"/>
                <a:cs typeface="Lucida Sans Unicode"/>
              </a:rPr>
              <a:t>response</a:t>
            </a:r>
            <a:endParaRPr sz="2000">
              <a:latin typeface="Lucida Sans Unicode"/>
              <a:cs typeface="Lucida Sans Unicode"/>
            </a:endParaRPr>
          </a:p>
          <a:p>
            <a:pPr marL="506095" lvl="1" indent="-228600">
              <a:lnSpc>
                <a:spcPts val="2150"/>
              </a:lnSpc>
              <a:buClr>
                <a:srgbClr val="DA1F28"/>
              </a:buClr>
              <a:buFont typeface="Wingdings 2"/>
              <a:buChar char=""/>
              <a:tabLst>
                <a:tab pos="506095" algn="l"/>
                <a:tab pos="506730" algn="l"/>
              </a:tabLst>
            </a:pPr>
            <a:r>
              <a:rPr sz="1800" spc="-5" dirty="0">
                <a:latin typeface="Lucida Sans Unicode"/>
                <a:cs typeface="Lucida Sans Unicode"/>
              </a:rPr>
              <a:t>Better described by the amplitude and phase </a:t>
            </a:r>
            <a:r>
              <a:rPr sz="1800" dirty="0">
                <a:latin typeface="Lucida Sans Unicode"/>
                <a:cs typeface="Lucida Sans Unicode"/>
              </a:rPr>
              <a:t>shift</a:t>
            </a:r>
            <a:r>
              <a:rPr sz="1800" spc="85" dirty="0">
                <a:latin typeface="Lucida Sans Unicode"/>
                <a:cs typeface="Lucida Sans Unicode"/>
              </a:rPr>
              <a:t> </a:t>
            </a:r>
            <a:r>
              <a:rPr sz="1800" spc="-5" dirty="0">
                <a:latin typeface="Lucida Sans Unicode"/>
                <a:cs typeface="Lucida Sans Unicode"/>
              </a:rPr>
              <a:t>plots</a:t>
            </a:r>
            <a:endParaRPr sz="1800">
              <a:latin typeface="Lucida Sans Unicode"/>
              <a:cs typeface="Lucida Sans Unicode"/>
            </a:endParaRPr>
          </a:p>
        </p:txBody>
      </p:sp>
      <p:sp>
        <p:nvSpPr>
          <p:cNvPr id="5" name="object 5"/>
          <p:cNvSpPr/>
          <p:nvPr/>
        </p:nvSpPr>
        <p:spPr>
          <a:xfrm>
            <a:off x="575309" y="569950"/>
            <a:ext cx="4839462" cy="45036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5309" y="569963"/>
            <a:ext cx="7038594" cy="54255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95400" y="1679448"/>
            <a:ext cx="6934200" cy="41605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0"/>
            <a:ext cx="8915400" cy="6835906"/>
          </a:xfrm>
          <a:prstGeom prst="rect">
            <a:avLst/>
          </a:prstGeom>
        </p:spPr>
      </p:pic>
    </p:spTree>
    <p:extLst>
      <p:ext uri="{BB962C8B-B14F-4D97-AF65-F5344CB8AC3E}">
        <p14:creationId xmlns:p14="http://schemas.microsoft.com/office/powerpoint/2010/main" val="2434887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99859" y="1143000"/>
            <a:ext cx="2644139" cy="25717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45668" y="1428496"/>
            <a:ext cx="6252845" cy="34544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dirty="0"/>
              <a:t>A mercury </a:t>
            </a:r>
            <a:r>
              <a:rPr sz="2100" spc="-5" dirty="0"/>
              <a:t>thermometer immersed into </a:t>
            </a:r>
            <a:r>
              <a:rPr sz="2100" dirty="0"/>
              <a:t>a</a:t>
            </a:r>
            <a:r>
              <a:rPr sz="2100" spc="-35" dirty="0"/>
              <a:t> </a:t>
            </a:r>
            <a:r>
              <a:rPr sz="2100" dirty="0"/>
              <a:t>fluid</a:t>
            </a:r>
            <a:endParaRPr sz="2100">
              <a:latin typeface="Times New Roman"/>
              <a:cs typeface="Times New Roman"/>
            </a:endParaRPr>
          </a:p>
        </p:txBody>
      </p:sp>
      <p:sp>
        <p:nvSpPr>
          <p:cNvPr id="4" name="object 4"/>
          <p:cNvSpPr txBox="1"/>
          <p:nvPr/>
        </p:nvSpPr>
        <p:spPr>
          <a:xfrm>
            <a:off x="645668" y="1734820"/>
            <a:ext cx="5664835" cy="2877820"/>
          </a:xfrm>
          <a:prstGeom prst="rect">
            <a:avLst/>
          </a:prstGeom>
        </p:spPr>
        <p:txBody>
          <a:bodyPr vert="horz" wrap="square" lIns="0" tIns="12700" rIns="0" bIns="0" rtlCol="0">
            <a:spAutoFit/>
          </a:bodyPr>
          <a:lstStyle/>
          <a:p>
            <a:pPr marL="524510" indent="-228600">
              <a:lnSpc>
                <a:spcPts val="2095"/>
              </a:lnSpc>
              <a:spcBef>
                <a:spcPts val="100"/>
              </a:spcBef>
              <a:buClr>
                <a:srgbClr val="2CA1BE"/>
              </a:buClr>
              <a:buFont typeface="Verdana"/>
              <a:buChar char="◦"/>
              <a:tabLst>
                <a:tab pos="524510" algn="l"/>
                <a:tab pos="525145" algn="l"/>
              </a:tabLst>
            </a:pPr>
            <a:r>
              <a:rPr sz="1800" spc="-5" dirty="0">
                <a:latin typeface="Lucida Sans Unicode"/>
                <a:cs typeface="Lucida Sans Unicode"/>
              </a:rPr>
              <a:t>What type of input </a:t>
            </a:r>
            <a:r>
              <a:rPr sz="1800" dirty="0">
                <a:latin typeface="Lucida Sans Unicode"/>
                <a:cs typeface="Lucida Sans Unicode"/>
              </a:rPr>
              <a:t>was </a:t>
            </a:r>
            <a:r>
              <a:rPr sz="1800" spc="-5" dirty="0">
                <a:latin typeface="Lucida Sans Unicode"/>
                <a:cs typeface="Lucida Sans Unicode"/>
              </a:rPr>
              <a:t>applied to the</a:t>
            </a:r>
            <a:r>
              <a:rPr sz="1800" spc="-10" dirty="0">
                <a:latin typeface="Lucida Sans Unicode"/>
                <a:cs typeface="Lucida Sans Unicode"/>
              </a:rPr>
              <a:t> </a:t>
            </a:r>
            <a:r>
              <a:rPr sz="1800" dirty="0">
                <a:latin typeface="Lucida Sans Unicode"/>
                <a:cs typeface="Lucida Sans Unicode"/>
              </a:rPr>
              <a:t>sensor?</a:t>
            </a:r>
            <a:endParaRPr sz="1800">
              <a:latin typeface="Lucida Sans Unicode"/>
              <a:cs typeface="Lucida Sans Unicode"/>
            </a:endParaRPr>
          </a:p>
          <a:p>
            <a:pPr marL="524510" indent="-228600">
              <a:lnSpc>
                <a:spcPts val="2095"/>
              </a:lnSpc>
              <a:buClr>
                <a:srgbClr val="2CA1BE"/>
              </a:buClr>
              <a:buFont typeface="Verdana"/>
              <a:buChar char="◦"/>
              <a:tabLst>
                <a:tab pos="524510" algn="l"/>
                <a:tab pos="525145" algn="l"/>
              </a:tabLst>
            </a:pPr>
            <a:r>
              <a:rPr sz="1800" dirty="0">
                <a:latin typeface="Lucida Sans Unicode"/>
                <a:cs typeface="Lucida Sans Unicode"/>
              </a:rPr>
              <a:t>Parameters</a:t>
            </a:r>
            <a:endParaRPr sz="1800">
              <a:latin typeface="Lucida Sans Unicode"/>
              <a:cs typeface="Lucida Sans Unicode"/>
            </a:endParaRPr>
          </a:p>
          <a:p>
            <a:pPr marL="826769" lvl="1" indent="-293370">
              <a:lnSpc>
                <a:spcPct val="100000"/>
              </a:lnSpc>
              <a:spcBef>
                <a:spcPts val="30"/>
              </a:spcBef>
              <a:buClr>
                <a:srgbClr val="DA1F28"/>
              </a:buClr>
              <a:buFont typeface="Wingdings 2"/>
              <a:buChar char=""/>
              <a:tabLst>
                <a:tab pos="826769" algn="l"/>
                <a:tab pos="827405" algn="l"/>
              </a:tabLst>
            </a:pPr>
            <a:r>
              <a:rPr sz="1600" dirty="0">
                <a:latin typeface="Lucida Sans Unicode"/>
                <a:cs typeface="Lucida Sans Unicode"/>
              </a:rPr>
              <a:t>C: </a:t>
            </a:r>
            <a:r>
              <a:rPr sz="1600" spc="-5" dirty="0">
                <a:latin typeface="Lucida Sans Unicode"/>
                <a:cs typeface="Lucida Sans Unicode"/>
              </a:rPr>
              <a:t>thermal capacitance of the</a:t>
            </a:r>
            <a:r>
              <a:rPr sz="1600" spc="40" dirty="0">
                <a:latin typeface="Lucida Sans Unicode"/>
                <a:cs typeface="Lucida Sans Unicode"/>
              </a:rPr>
              <a:t> </a:t>
            </a:r>
            <a:r>
              <a:rPr sz="1600" spc="-5" dirty="0">
                <a:latin typeface="Lucida Sans Unicode"/>
                <a:cs typeface="Lucida Sans Unicode"/>
              </a:rPr>
              <a:t>mercury</a:t>
            </a:r>
            <a:endParaRPr sz="1600">
              <a:latin typeface="Lucida Sans Unicode"/>
              <a:cs typeface="Lucida Sans Unicode"/>
            </a:endParaRPr>
          </a:p>
          <a:p>
            <a:pPr marL="762000" lvl="1" indent="-228600">
              <a:lnSpc>
                <a:spcPct val="100000"/>
              </a:lnSpc>
              <a:spcBef>
                <a:spcPts val="15"/>
              </a:spcBef>
              <a:buClr>
                <a:srgbClr val="DA1F28"/>
              </a:buClr>
              <a:buFont typeface="Wingdings 2"/>
              <a:buChar char=""/>
              <a:tabLst>
                <a:tab pos="762000" algn="l"/>
                <a:tab pos="762635" algn="l"/>
              </a:tabLst>
            </a:pPr>
            <a:r>
              <a:rPr sz="1600" spc="-5" dirty="0">
                <a:latin typeface="Lucida Sans Unicode"/>
                <a:cs typeface="Lucida Sans Unicode"/>
              </a:rPr>
              <a:t>R: thermal resistance of the glass to heat</a:t>
            </a:r>
            <a:r>
              <a:rPr sz="1600" spc="40" dirty="0">
                <a:latin typeface="Lucida Sans Unicode"/>
                <a:cs typeface="Lucida Sans Unicode"/>
              </a:rPr>
              <a:t> </a:t>
            </a:r>
            <a:r>
              <a:rPr sz="1600" spc="-5" dirty="0">
                <a:latin typeface="Lucida Sans Unicode"/>
                <a:cs typeface="Lucida Sans Unicode"/>
              </a:rPr>
              <a:t>transfer</a:t>
            </a:r>
            <a:endParaRPr sz="1600">
              <a:latin typeface="Lucida Sans Unicode"/>
              <a:cs typeface="Lucida Sans Unicode"/>
            </a:endParaRPr>
          </a:p>
          <a:p>
            <a:pPr marL="826769" lvl="1" indent="-293370">
              <a:lnSpc>
                <a:spcPct val="100000"/>
              </a:lnSpc>
              <a:spcBef>
                <a:spcPts val="10"/>
              </a:spcBef>
              <a:buClr>
                <a:srgbClr val="DA1F28"/>
              </a:buClr>
              <a:buFont typeface="Wingdings 2"/>
              <a:buChar char=""/>
              <a:tabLst>
                <a:tab pos="826769" algn="l"/>
                <a:tab pos="827405" algn="l"/>
              </a:tabLst>
            </a:pPr>
            <a:r>
              <a:rPr sz="1600" spc="-5" dirty="0">
                <a:latin typeface="Lucida Sans Unicode"/>
                <a:cs typeface="Lucida Sans Unicode"/>
              </a:rPr>
              <a:t>θF: temperature of the</a:t>
            </a:r>
            <a:r>
              <a:rPr sz="1600" spc="-40" dirty="0">
                <a:latin typeface="Lucida Sans Unicode"/>
                <a:cs typeface="Lucida Sans Unicode"/>
              </a:rPr>
              <a:t> </a:t>
            </a:r>
            <a:r>
              <a:rPr sz="1600" dirty="0">
                <a:latin typeface="Lucida Sans Unicode"/>
                <a:cs typeface="Lucida Sans Unicode"/>
              </a:rPr>
              <a:t>fluid</a:t>
            </a:r>
            <a:endParaRPr sz="1600">
              <a:latin typeface="Lucida Sans Unicode"/>
              <a:cs typeface="Lucida Sans Unicode"/>
            </a:endParaRPr>
          </a:p>
          <a:p>
            <a:pPr marL="826769" lvl="1" indent="-293370">
              <a:lnSpc>
                <a:spcPts val="1845"/>
              </a:lnSpc>
              <a:spcBef>
                <a:spcPts val="15"/>
              </a:spcBef>
              <a:buClr>
                <a:srgbClr val="DA1F28"/>
              </a:buClr>
              <a:buFont typeface="Wingdings 2"/>
              <a:buChar char=""/>
              <a:tabLst>
                <a:tab pos="826769" algn="l"/>
                <a:tab pos="827405" algn="l"/>
              </a:tabLst>
            </a:pPr>
            <a:r>
              <a:rPr sz="1600" spc="-5" dirty="0">
                <a:latin typeface="Lucida Sans Unicode"/>
                <a:cs typeface="Lucida Sans Unicode"/>
              </a:rPr>
              <a:t>θ(t): temperature of the</a:t>
            </a:r>
            <a:r>
              <a:rPr sz="1600" dirty="0">
                <a:latin typeface="Lucida Sans Unicode"/>
                <a:cs typeface="Lucida Sans Unicode"/>
              </a:rPr>
              <a:t> </a:t>
            </a:r>
            <a:r>
              <a:rPr sz="1600" spc="-5" dirty="0">
                <a:latin typeface="Lucida Sans Unicode"/>
                <a:cs typeface="Lucida Sans Unicode"/>
              </a:rPr>
              <a:t>thermometer</a:t>
            </a:r>
            <a:endParaRPr sz="1600">
              <a:latin typeface="Lucida Sans Unicode"/>
              <a:cs typeface="Lucida Sans Unicode"/>
            </a:endParaRPr>
          </a:p>
          <a:p>
            <a:pPr marL="524510" indent="-228600">
              <a:lnSpc>
                <a:spcPts val="2020"/>
              </a:lnSpc>
              <a:buClr>
                <a:srgbClr val="2CA1BE"/>
              </a:buClr>
              <a:buFont typeface="Verdana"/>
              <a:buChar char="◦"/>
              <a:tabLst>
                <a:tab pos="524510" algn="l"/>
                <a:tab pos="525145" algn="l"/>
              </a:tabLst>
            </a:pPr>
            <a:r>
              <a:rPr sz="1800" spc="-5" dirty="0">
                <a:latin typeface="Lucida Sans Unicode"/>
                <a:cs typeface="Lucida Sans Unicode"/>
              </a:rPr>
              <a:t>The equivalent circuit is an RC</a:t>
            </a:r>
            <a:r>
              <a:rPr sz="1800" dirty="0">
                <a:latin typeface="Lucida Sans Unicode"/>
                <a:cs typeface="Lucida Sans Unicode"/>
              </a:rPr>
              <a:t> </a:t>
            </a:r>
            <a:r>
              <a:rPr sz="1800" spc="-5" dirty="0">
                <a:latin typeface="Lucida Sans Unicode"/>
                <a:cs typeface="Lucida Sans Unicode"/>
              </a:rPr>
              <a:t>network</a:t>
            </a:r>
            <a:endParaRPr sz="1800">
              <a:latin typeface="Lucida Sans Unicode"/>
              <a:cs typeface="Lucida Sans Unicode"/>
            </a:endParaRPr>
          </a:p>
          <a:p>
            <a:pPr marL="12700">
              <a:lnSpc>
                <a:spcPts val="2400"/>
              </a:lnSpc>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latin typeface="Lucida Sans Unicode"/>
                <a:cs typeface="Lucida Sans Unicode"/>
              </a:rPr>
              <a:t>Derivation</a:t>
            </a:r>
            <a:endParaRPr sz="2100">
              <a:latin typeface="Lucida Sans Unicode"/>
              <a:cs typeface="Lucida Sans Unicode"/>
            </a:endParaRPr>
          </a:p>
          <a:p>
            <a:pPr marL="597535" indent="-301625">
              <a:lnSpc>
                <a:spcPts val="2039"/>
              </a:lnSpc>
              <a:buClr>
                <a:srgbClr val="2CA1BE"/>
              </a:buClr>
              <a:buFont typeface="Verdana"/>
              <a:buChar char="◦"/>
              <a:tabLst>
                <a:tab pos="597535" algn="l"/>
                <a:tab pos="598170" algn="l"/>
              </a:tabLst>
            </a:pPr>
            <a:r>
              <a:rPr sz="1800" dirty="0">
                <a:latin typeface="Lucida Sans Unicode"/>
                <a:cs typeface="Lucida Sans Unicode"/>
              </a:rPr>
              <a:t>Heat flow </a:t>
            </a:r>
            <a:r>
              <a:rPr sz="1800" spc="-5" dirty="0">
                <a:latin typeface="Lucida Sans Unicode"/>
                <a:cs typeface="Lucida Sans Unicode"/>
              </a:rPr>
              <a:t>through the</a:t>
            </a:r>
            <a:r>
              <a:rPr sz="1800" spc="-95" dirty="0">
                <a:latin typeface="Lucida Sans Unicode"/>
                <a:cs typeface="Lucida Sans Unicode"/>
              </a:rPr>
              <a:t> </a:t>
            </a:r>
            <a:r>
              <a:rPr sz="1800" dirty="0">
                <a:latin typeface="Lucida Sans Unicode"/>
                <a:cs typeface="Lucida Sans Unicode"/>
              </a:rPr>
              <a:t>glass</a:t>
            </a:r>
            <a:endParaRPr sz="1800">
              <a:latin typeface="Lucida Sans Unicode"/>
              <a:cs typeface="Lucida Sans Unicode"/>
            </a:endParaRPr>
          </a:p>
          <a:p>
            <a:pPr marL="524510" indent="-228600">
              <a:lnSpc>
                <a:spcPts val="2030"/>
              </a:lnSpc>
              <a:buClr>
                <a:srgbClr val="2CA1BE"/>
              </a:buClr>
              <a:buFont typeface="Verdana"/>
              <a:buChar char="◦"/>
              <a:tabLst>
                <a:tab pos="524510" algn="l"/>
                <a:tab pos="525145" algn="l"/>
              </a:tabLst>
            </a:pPr>
            <a:r>
              <a:rPr sz="1800" spc="-5" dirty="0">
                <a:latin typeface="Lucida Sans Unicode"/>
                <a:cs typeface="Lucida Sans Unicode"/>
              </a:rPr>
              <a:t>Temperature of the </a:t>
            </a:r>
            <a:r>
              <a:rPr sz="1800" spc="-10" dirty="0">
                <a:latin typeface="Lucida Sans Unicode"/>
                <a:cs typeface="Lucida Sans Unicode"/>
              </a:rPr>
              <a:t>thermometer </a:t>
            </a:r>
            <a:r>
              <a:rPr sz="1800" spc="-5" dirty="0">
                <a:latin typeface="Lucida Sans Unicode"/>
                <a:cs typeface="Lucida Sans Unicode"/>
              </a:rPr>
              <a:t>rises</a:t>
            </a:r>
            <a:r>
              <a:rPr sz="1800" spc="-35" dirty="0">
                <a:latin typeface="Lucida Sans Unicode"/>
                <a:cs typeface="Lucida Sans Unicode"/>
              </a:rPr>
              <a:t> </a:t>
            </a:r>
            <a:r>
              <a:rPr sz="1800" spc="-5" dirty="0">
                <a:latin typeface="Lucida Sans Unicode"/>
                <a:cs typeface="Lucida Sans Unicode"/>
              </a:rPr>
              <a:t>as</a:t>
            </a:r>
            <a:endParaRPr sz="1800">
              <a:latin typeface="Lucida Sans Unicode"/>
              <a:cs typeface="Lucida Sans Unicode"/>
            </a:endParaRPr>
          </a:p>
          <a:p>
            <a:pPr marL="524510" indent="-228600">
              <a:lnSpc>
                <a:spcPts val="2095"/>
              </a:lnSpc>
              <a:buClr>
                <a:srgbClr val="2CA1BE"/>
              </a:buClr>
              <a:buFont typeface="Verdana"/>
              <a:buChar char="◦"/>
              <a:tabLst>
                <a:tab pos="524510" algn="l"/>
                <a:tab pos="525145" algn="l"/>
              </a:tabLst>
            </a:pPr>
            <a:r>
              <a:rPr sz="1800" spc="-5" dirty="0">
                <a:latin typeface="Lucida Sans Unicode"/>
                <a:cs typeface="Lucida Sans Unicode"/>
              </a:rPr>
              <a:t>Taking the Laplace</a:t>
            </a:r>
            <a:r>
              <a:rPr sz="1800" spc="-40" dirty="0">
                <a:latin typeface="Lucida Sans Unicode"/>
                <a:cs typeface="Lucida Sans Unicode"/>
              </a:rPr>
              <a:t> </a:t>
            </a:r>
            <a:r>
              <a:rPr sz="1800" spc="-5" dirty="0">
                <a:latin typeface="Lucida Sans Unicode"/>
                <a:cs typeface="Lucida Sans Unicode"/>
              </a:rPr>
              <a:t>transform</a:t>
            </a:r>
            <a:endParaRPr sz="1800">
              <a:latin typeface="Lucida Sans Unicode"/>
              <a:cs typeface="Lucida Sans Unicode"/>
            </a:endParaRPr>
          </a:p>
        </p:txBody>
      </p:sp>
      <p:sp>
        <p:nvSpPr>
          <p:cNvPr id="5" name="object 5"/>
          <p:cNvSpPr/>
          <p:nvPr/>
        </p:nvSpPr>
        <p:spPr>
          <a:xfrm>
            <a:off x="575309" y="563867"/>
            <a:ext cx="7956804" cy="5486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48200" y="3733800"/>
            <a:ext cx="1110996" cy="30937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943600" y="4038600"/>
            <a:ext cx="1524000" cy="58064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057400" y="4800600"/>
            <a:ext cx="4054602" cy="10287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1444" y="3062477"/>
            <a:ext cx="5764530" cy="150952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43000" y="2133600"/>
            <a:ext cx="5600700" cy="6858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45668" y="1420113"/>
            <a:ext cx="7302500" cy="375920"/>
          </a:xfrm>
          <a:prstGeom prst="rect">
            <a:avLst/>
          </a:prstGeom>
        </p:spPr>
        <p:txBody>
          <a:bodyPr vert="horz" wrap="square" lIns="0" tIns="12065" rIns="0" bIns="0" rtlCol="0">
            <a:spAutoFit/>
          </a:bodyPr>
          <a:lstStyle/>
          <a:p>
            <a:pPr marL="12700">
              <a:lnSpc>
                <a:spcPct val="100000"/>
              </a:lnSpc>
              <a:spcBef>
                <a:spcPts val="95"/>
              </a:spcBef>
              <a:tabLst>
                <a:tab pos="268605"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spc="-10" dirty="0"/>
              <a:t>Inputs </a:t>
            </a:r>
            <a:r>
              <a:rPr sz="2300" spc="-5" dirty="0"/>
              <a:t>and </a:t>
            </a:r>
            <a:r>
              <a:rPr sz="2300" spc="-10" dirty="0"/>
              <a:t>outputs </a:t>
            </a:r>
            <a:r>
              <a:rPr sz="2300" spc="-5" dirty="0"/>
              <a:t>are </a:t>
            </a:r>
            <a:r>
              <a:rPr sz="2300" spc="-10" dirty="0"/>
              <a:t>related </a:t>
            </a:r>
            <a:r>
              <a:rPr sz="2300" spc="-5" dirty="0"/>
              <a:t>by a</a:t>
            </a:r>
            <a:r>
              <a:rPr sz="2300" spc="105" dirty="0"/>
              <a:t> </a:t>
            </a:r>
            <a:r>
              <a:rPr sz="2300" spc="-5" dirty="0"/>
              <a:t>second-order</a:t>
            </a:r>
            <a:endParaRPr sz="2300">
              <a:latin typeface="Times New Roman"/>
              <a:cs typeface="Times New Roman"/>
            </a:endParaRPr>
          </a:p>
        </p:txBody>
      </p:sp>
      <p:sp>
        <p:nvSpPr>
          <p:cNvPr id="5" name="object 5"/>
          <p:cNvSpPr txBox="1"/>
          <p:nvPr/>
        </p:nvSpPr>
        <p:spPr>
          <a:xfrm>
            <a:off x="901700" y="1700529"/>
            <a:ext cx="6990080" cy="1323975"/>
          </a:xfrm>
          <a:prstGeom prst="rect">
            <a:avLst/>
          </a:prstGeom>
        </p:spPr>
        <p:txBody>
          <a:bodyPr vert="horz" wrap="square" lIns="0" tIns="12065" rIns="0" bIns="0" rtlCol="0">
            <a:spAutoFit/>
          </a:bodyPr>
          <a:lstStyle/>
          <a:p>
            <a:pPr marL="12700">
              <a:lnSpc>
                <a:spcPct val="100000"/>
              </a:lnSpc>
              <a:spcBef>
                <a:spcPts val="95"/>
              </a:spcBef>
            </a:pPr>
            <a:r>
              <a:rPr sz="2300" spc="-10" dirty="0">
                <a:latin typeface="Lucida Sans Unicode"/>
                <a:cs typeface="Lucida Sans Unicode"/>
              </a:rPr>
              <a:t>differential</a:t>
            </a:r>
            <a:r>
              <a:rPr sz="2300" dirty="0">
                <a:latin typeface="Lucida Sans Unicode"/>
                <a:cs typeface="Lucida Sans Unicode"/>
              </a:rPr>
              <a:t> </a:t>
            </a:r>
            <a:r>
              <a:rPr sz="2300" spc="-10" dirty="0">
                <a:latin typeface="Lucida Sans Unicode"/>
                <a:cs typeface="Lucida Sans Unicode"/>
              </a:rPr>
              <a:t>equation</a:t>
            </a:r>
            <a:endParaRPr sz="2300">
              <a:latin typeface="Lucida Sans Unicode"/>
              <a:cs typeface="Lucida Sans Unicode"/>
            </a:endParaRPr>
          </a:p>
          <a:p>
            <a:pPr>
              <a:lnSpc>
                <a:spcPct val="100000"/>
              </a:lnSpc>
            </a:pPr>
            <a:endParaRPr sz="4400">
              <a:latin typeface="Times New Roman"/>
              <a:cs typeface="Times New Roman"/>
            </a:endParaRPr>
          </a:p>
          <a:p>
            <a:pPr marL="268605" indent="-228600">
              <a:lnSpc>
                <a:spcPct val="100000"/>
              </a:lnSpc>
              <a:buClr>
                <a:srgbClr val="2CA1BE"/>
              </a:buClr>
              <a:buFont typeface="Verdana"/>
              <a:buChar char="◦"/>
              <a:tabLst>
                <a:tab pos="268605" algn="l"/>
                <a:tab pos="269240" algn="l"/>
              </a:tabLst>
            </a:pPr>
            <a:r>
              <a:rPr sz="2000" spc="-5" dirty="0">
                <a:latin typeface="Lucida Sans Unicode"/>
                <a:cs typeface="Lucida Sans Unicode"/>
              </a:rPr>
              <a:t>We can express this second-order </a:t>
            </a:r>
            <a:r>
              <a:rPr sz="2000" spc="-10" dirty="0">
                <a:latin typeface="Lucida Sans Unicode"/>
                <a:cs typeface="Lucida Sans Unicode"/>
              </a:rPr>
              <a:t>transfer </a:t>
            </a:r>
            <a:r>
              <a:rPr sz="2000" spc="-5" dirty="0">
                <a:latin typeface="Lucida Sans Unicode"/>
                <a:cs typeface="Lucida Sans Unicode"/>
              </a:rPr>
              <a:t>function</a:t>
            </a:r>
            <a:r>
              <a:rPr sz="2000" spc="40" dirty="0">
                <a:latin typeface="Lucida Sans Unicode"/>
                <a:cs typeface="Lucida Sans Unicode"/>
              </a:rPr>
              <a:t> </a:t>
            </a:r>
            <a:r>
              <a:rPr sz="2000" spc="-10" dirty="0">
                <a:latin typeface="Lucida Sans Unicode"/>
                <a:cs typeface="Lucida Sans Unicode"/>
              </a:rPr>
              <a:t>as</a:t>
            </a:r>
            <a:endParaRPr sz="2000">
              <a:latin typeface="Lucida Sans Unicode"/>
              <a:cs typeface="Lucida Sans Unicode"/>
            </a:endParaRPr>
          </a:p>
        </p:txBody>
      </p:sp>
      <p:sp>
        <p:nvSpPr>
          <p:cNvPr id="6" name="object 6"/>
          <p:cNvSpPr txBox="1"/>
          <p:nvPr/>
        </p:nvSpPr>
        <p:spPr>
          <a:xfrm>
            <a:off x="929132" y="4632197"/>
            <a:ext cx="4727575" cy="1143635"/>
          </a:xfrm>
          <a:prstGeom prst="rect">
            <a:avLst/>
          </a:prstGeom>
        </p:spPr>
        <p:txBody>
          <a:bodyPr vert="horz" wrap="square" lIns="0" tIns="12065" rIns="0" bIns="0" rtlCol="0">
            <a:spAutoFit/>
          </a:bodyPr>
          <a:lstStyle/>
          <a:p>
            <a:pPr marL="241300" indent="-228600">
              <a:lnSpc>
                <a:spcPts val="2390"/>
              </a:lnSpc>
              <a:spcBef>
                <a:spcPts val="95"/>
              </a:spcBef>
              <a:buClr>
                <a:srgbClr val="2CA1BE"/>
              </a:buClr>
              <a:buFont typeface="Verdana"/>
              <a:buChar char="◦"/>
              <a:tabLst>
                <a:tab pos="240665" algn="l"/>
                <a:tab pos="241300" algn="l"/>
              </a:tabLst>
            </a:pPr>
            <a:r>
              <a:rPr sz="2000" spc="-10" dirty="0">
                <a:latin typeface="Lucida Sans Unicode"/>
                <a:cs typeface="Lucida Sans Unicode"/>
              </a:rPr>
              <a:t>Where</a:t>
            </a:r>
            <a:endParaRPr sz="2000">
              <a:latin typeface="Lucida Sans Unicode"/>
              <a:cs typeface="Lucida Sans Unicode"/>
            </a:endParaRPr>
          </a:p>
          <a:p>
            <a:pPr marL="551815" lvl="1" indent="-301625">
              <a:lnSpc>
                <a:spcPts val="2135"/>
              </a:lnSpc>
              <a:buClr>
                <a:srgbClr val="DA1F28"/>
              </a:buClr>
              <a:buFont typeface="Wingdings 2"/>
              <a:buChar char=""/>
              <a:tabLst>
                <a:tab pos="551815" algn="l"/>
                <a:tab pos="552450" algn="l"/>
              </a:tabLst>
            </a:pPr>
            <a:r>
              <a:rPr sz="1800" dirty="0">
                <a:latin typeface="Lucida Sans Unicode"/>
                <a:cs typeface="Lucida Sans Unicode"/>
              </a:rPr>
              <a:t>k </a:t>
            </a:r>
            <a:r>
              <a:rPr sz="1800" spc="-5" dirty="0">
                <a:latin typeface="Lucida Sans Unicode"/>
                <a:cs typeface="Lucida Sans Unicode"/>
              </a:rPr>
              <a:t>is the </a:t>
            </a:r>
            <a:r>
              <a:rPr sz="1800" dirty="0">
                <a:latin typeface="Lucida Sans Unicode"/>
                <a:cs typeface="Lucida Sans Unicode"/>
              </a:rPr>
              <a:t>static</a:t>
            </a:r>
            <a:r>
              <a:rPr sz="1800" spc="-65" dirty="0">
                <a:latin typeface="Lucida Sans Unicode"/>
                <a:cs typeface="Lucida Sans Unicode"/>
              </a:rPr>
              <a:t> </a:t>
            </a:r>
            <a:r>
              <a:rPr sz="1800" dirty="0">
                <a:latin typeface="Lucida Sans Unicode"/>
                <a:cs typeface="Lucida Sans Unicode"/>
              </a:rPr>
              <a:t>gain</a:t>
            </a:r>
            <a:endParaRPr sz="1800">
              <a:latin typeface="Lucida Sans Unicode"/>
              <a:cs typeface="Lucida Sans Unicode"/>
            </a:endParaRPr>
          </a:p>
          <a:p>
            <a:pPr marL="478790" lvl="1" indent="-228600">
              <a:lnSpc>
                <a:spcPts val="2130"/>
              </a:lnSpc>
              <a:buClr>
                <a:srgbClr val="DA1F28"/>
              </a:buClr>
              <a:buFont typeface="Wingdings 2"/>
              <a:buChar char=""/>
              <a:tabLst>
                <a:tab pos="478790" algn="l"/>
                <a:tab pos="479425" algn="l"/>
              </a:tabLst>
            </a:pPr>
            <a:r>
              <a:rPr sz="1800" dirty="0">
                <a:latin typeface="Lucida Sans Unicode"/>
                <a:cs typeface="Lucida Sans Unicode"/>
              </a:rPr>
              <a:t>ζ </a:t>
            </a:r>
            <a:r>
              <a:rPr sz="1800" spc="-5" dirty="0">
                <a:latin typeface="Lucida Sans Unicode"/>
                <a:cs typeface="Lucida Sans Unicode"/>
              </a:rPr>
              <a:t>is </a:t>
            </a:r>
            <a:r>
              <a:rPr sz="1800" dirty="0">
                <a:latin typeface="Lucida Sans Unicode"/>
                <a:cs typeface="Lucida Sans Unicode"/>
              </a:rPr>
              <a:t>known </a:t>
            </a:r>
            <a:r>
              <a:rPr sz="1800" spc="-5" dirty="0">
                <a:latin typeface="Lucida Sans Unicode"/>
                <a:cs typeface="Lucida Sans Unicode"/>
              </a:rPr>
              <a:t>as the damping</a:t>
            </a:r>
            <a:r>
              <a:rPr sz="1800" spc="10" dirty="0">
                <a:latin typeface="Lucida Sans Unicode"/>
                <a:cs typeface="Lucida Sans Unicode"/>
              </a:rPr>
              <a:t> </a:t>
            </a:r>
            <a:r>
              <a:rPr sz="1800" spc="-5" dirty="0">
                <a:latin typeface="Lucida Sans Unicode"/>
                <a:cs typeface="Lucida Sans Unicode"/>
              </a:rPr>
              <a:t>coefficient</a:t>
            </a:r>
            <a:endParaRPr sz="1800">
              <a:latin typeface="Lucida Sans Unicode"/>
              <a:cs typeface="Lucida Sans Unicode"/>
            </a:endParaRPr>
          </a:p>
          <a:p>
            <a:pPr marL="478790" lvl="1" indent="-228600">
              <a:lnSpc>
                <a:spcPts val="2145"/>
              </a:lnSpc>
              <a:buClr>
                <a:srgbClr val="DA1F28"/>
              </a:buClr>
              <a:buFont typeface="Wingdings 2"/>
              <a:buChar char=""/>
              <a:tabLst>
                <a:tab pos="478790" algn="l"/>
                <a:tab pos="479425" algn="l"/>
              </a:tabLst>
            </a:pPr>
            <a:r>
              <a:rPr sz="1800" dirty="0">
                <a:latin typeface="Lucida Sans Unicode"/>
                <a:cs typeface="Lucida Sans Unicode"/>
              </a:rPr>
              <a:t>ω</a:t>
            </a:r>
            <a:r>
              <a:rPr sz="1500" dirty="0">
                <a:latin typeface="Lucida Sans Unicode"/>
                <a:cs typeface="Lucida Sans Unicode"/>
              </a:rPr>
              <a:t>n </a:t>
            </a:r>
            <a:r>
              <a:rPr sz="1800" spc="-5" dirty="0">
                <a:latin typeface="Lucida Sans Unicode"/>
                <a:cs typeface="Lucida Sans Unicode"/>
              </a:rPr>
              <a:t>is known as the </a:t>
            </a:r>
            <a:r>
              <a:rPr sz="1800" dirty="0">
                <a:latin typeface="Lucida Sans Unicode"/>
                <a:cs typeface="Lucida Sans Unicode"/>
              </a:rPr>
              <a:t>natural</a:t>
            </a:r>
            <a:r>
              <a:rPr sz="1800" spc="15" dirty="0">
                <a:latin typeface="Lucida Sans Unicode"/>
                <a:cs typeface="Lucida Sans Unicode"/>
              </a:rPr>
              <a:t> </a:t>
            </a:r>
            <a:r>
              <a:rPr sz="1800" dirty="0">
                <a:latin typeface="Lucida Sans Unicode"/>
                <a:cs typeface="Lucida Sans Unicode"/>
              </a:rPr>
              <a:t>frequency</a:t>
            </a:r>
            <a:endParaRPr sz="1800">
              <a:latin typeface="Lucida Sans Unicode"/>
              <a:cs typeface="Lucida Sans Unicode"/>
            </a:endParaRPr>
          </a:p>
        </p:txBody>
      </p:sp>
      <p:sp>
        <p:nvSpPr>
          <p:cNvPr id="7" name="object 7"/>
          <p:cNvSpPr/>
          <p:nvPr/>
        </p:nvSpPr>
        <p:spPr>
          <a:xfrm>
            <a:off x="552450" y="569950"/>
            <a:ext cx="5570220" cy="45341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19778" y="1219200"/>
            <a:ext cx="4824221" cy="431901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45668" y="1465072"/>
            <a:ext cx="2865120" cy="43688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5" dirty="0"/>
              <a:t>Response</a:t>
            </a:r>
            <a:r>
              <a:rPr sz="2700" spc="-100" dirty="0"/>
              <a:t> </a:t>
            </a:r>
            <a:r>
              <a:rPr sz="2700" spc="-5" dirty="0"/>
              <a:t>types</a:t>
            </a:r>
            <a:endParaRPr sz="2700">
              <a:latin typeface="Times New Roman"/>
              <a:cs typeface="Times New Roman"/>
            </a:endParaRPr>
          </a:p>
        </p:txBody>
      </p:sp>
      <p:sp>
        <p:nvSpPr>
          <p:cNvPr id="4" name="object 4"/>
          <p:cNvSpPr txBox="1"/>
          <p:nvPr/>
        </p:nvSpPr>
        <p:spPr>
          <a:xfrm>
            <a:off x="645668" y="1883867"/>
            <a:ext cx="3895090" cy="3194685"/>
          </a:xfrm>
          <a:prstGeom prst="rect">
            <a:avLst/>
          </a:prstGeom>
        </p:spPr>
        <p:txBody>
          <a:bodyPr vert="horz" wrap="square" lIns="0" tIns="50800" rIns="0" bIns="0" rtlCol="0">
            <a:spAutoFit/>
          </a:bodyPr>
          <a:lstStyle/>
          <a:p>
            <a:pPr marL="524510" indent="-228600">
              <a:lnSpc>
                <a:spcPct val="100000"/>
              </a:lnSpc>
              <a:spcBef>
                <a:spcPts val="400"/>
              </a:spcBef>
              <a:buClr>
                <a:srgbClr val="2CA1BE"/>
              </a:buClr>
              <a:buFont typeface="Verdana"/>
              <a:buChar char="◦"/>
              <a:tabLst>
                <a:tab pos="525145" algn="l"/>
              </a:tabLst>
            </a:pPr>
            <a:r>
              <a:rPr sz="2300" spc="-5" dirty="0">
                <a:latin typeface="Lucida Sans Unicode"/>
                <a:cs typeface="Lucida Sans Unicode"/>
              </a:rPr>
              <a:t>Underdamped</a:t>
            </a:r>
            <a:r>
              <a:rPr sz="2300" spc="-30" dirty="0">
                <a:latin typeface="Lucida Sans Unicode"/>
                <a:cs typeface="Lucida Sans Unicode"/>
              </a:rPr>
              <a:t> </a:t>
            </a:r>
            <a:r>
              <a:rPr sz="2300" spc="-5" dirty="0">
                <a:latin typeface="Lucida Sans Unicode"/>
                <a:cs typeface="Lucida Sans Unicode"/>
              </a:rPr>
              <a:t>(ζ&lt;1)</a:t>
            </a:r>
            <a:endParaRPr sz="2300">
              <a:latin typeface="Lucida Sans Unicode"/>
              <a:cs typeface="Lucida Sans Unicode"/>
            </a:endParaRPr>
          </a:p>
          <a:p>
            <a:pPr marL="524510" indent="-228600">
              <a:lnSpc>
                <a:spcPct val="100000"/>
              </a:lnSpc>
              <a:spcBef>
                <a:spcPts val="300"/>
              </a:spcBef>
              <a:buClr>
                <a:srgbClr val="2CA1BE"/>
              </a:buClr>
              <a:buFont typeface="Verdana"/>
              <a:buChar char="◦"/>
              <a:tabLst>
                <a:tab pos="525145" algn="l"/>
              </a:tabLst>
            </a:pPr>
            <a:r>
              <a:rPr sz="2300" spc="-5" dirty="0">
                <a:latin typeface="Lucida Sans Unicode"/>
                <a:cs typeface="Lucida Sans Unicode"/>
              </a:rPr>
              <a:t>Critically </a:t>
            </a:r>
            <a:r>
              <a:rPr sz="2300" spc="-10" dirty="0">
                <a:latin typeface="Lucida Sans Unicode"/>
                <a:cs typeface="Lucida Sans Unicode"/>
              </a:rPr>
              <a:t>damped</a:t>
            </a:r>
            <a:r>
              <a:rPr sz="2300" spc="-20" dirty="0">
                <a:latin typeface="Lucida Sans Unicode"/>
                <a:cs typeface="Lucida Sans Unicode"/>
              </a:rPr>
              <a:t> </a:t>
            </a:r>
            <a:r>
              <a:rPr sz="2300" spc="-5" dirty="0">
                <a:latin typeface="Lucida Sans Unicode"/>
                <a:cs typeface="Lucida Sans Unicode"/>
              </a:rPr>
              <a:t>(ζ=1)</a:t>
            </a:r>
            <a:endParaRPr sz="2300">
              <a:latin typeface="Lucida Sans Unicode"/>
              <a:cs typeface="Lucida Sans Unicode"/>
            </a:endParaRPr>
          </a:p>
          <a:p>
            <a:pPr marL="524510" indent="-228600">
              <a:lnSpc>
                <a:spcPct val="100000"/>
              </a:lnSpc>
              <a:spcBef>
                <a:spcPts val="300"/>
              </a:spcBef>
              <a:buClr>
                <a:srgbClr val="2CA1BE"/>
              </a:buClr>
              <a:buFont typeface="Verdana"/>
              <a:buChar char="◦"/>
              <a:tabLst>
                <a:tab pos="525145" algn="l"/>
              </a:tabLst>
            </a:pPr>
            <a:r>
              <a:rPr sz="2300" spc="-5" dirty="0">
                <a:latin typeface="Lucida Sans Unicode"/>
                <a:cs typeface="Lucida Sans Unicode"/>
              </a:rPr>
              <a:t>Overdamped</a:t>
            </a:r>
            <a:r>
              <a:rPr sz="2300" spc="-30" dirty="0">
                <a:latin typeface="Lucida Sans Unicode"/>
                <a:cs typeface="Lucida Sans Unicode"/>
              </a:rPr>
              <a:t> </a:t>
            </a:r>
            <a:r>
              <a:rPr sz="2300" spc="-5" dirty="0">
                <a:latin typeface="Lucida Sans Unicode"/>
                <a:cs typeface="Lucida Sans Unicode"/>
              </a:rPr>
              <a:t>(ζ&gt;1)</a:t>
            </a:r>
            <a:endParaRPr sz="2300">
              <a:latin typeface="Lucida Sans Unicode"/>
              <a:cs typeface="Lucida Sans Unicode"/>
            </a:endParaRPr>
          </a:p>
          <a:p>
            <a:pPr marL="12700">
              <a:lnSpc>
                <a:spcPct val="100000"/>
              </a:lnSpc>
              <a:spcBef>
                <a:spcPts val="34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5" dirty="0">
                <a:latin typeface="Lucida Sans Unicode"/>
                <a:cs typeface="Lucida Sans Unicode"/>
              </a:rPr>
              <a:t>Response</a:t>
            </a:r>
            <a:r>
              <a:rPr sz="2700" spc="-100" dirty="0">
                <a:latin typeface="Lucida Sans Unicode"/>
                <a:cs typeface="Lucida Sans Unicode"/>
              </a:rPr>
              <a:t> </a:t>
            </a:r>
            <a:r>
              <a:rPr sz="2700" spc="-5" dirty="0">
                <a:latin typeface="Lucida Sans Unicode"/>
                <a:cs typeface="Lucida Sans Unicode"/>
              </a:rPr>
              <a:t>parameters</a:t>
            </a:r>
            <a:endParaRPr sz="2700">
              <a:latin typeface="Lucida Sans Unicode"/>
              <a:cs typeface="Lucida Sans Unicode"/>
            </a:endParaRPr>
          </a:p>
          <a:p>
            <a:pPr marL="524510" indent="-228600">
              <a:lnSpc>
                <a:spcPct val="100000"/>
              </a:lnSpc>
              <a:spcBef>
                <a:spcPts val="355"/>
              </a:spcBef>
              <a:buClr>
                <a:srgbClr val="2CA1BE"/>
              </a:buClr>
              <a:buFont typeface="Verdana"/>
              <a:buChar char="◦"/>
              <a:tabLst>
                <a:tab pos="525145" algn="l"/>
              </a:tabLst>
            </a:pPr>
            <a:r>
              <a:rPr sz="2300" spc="-5" dirty="0">
                <a:latin typeface="Lucida Sans Unicode"/>
                <a:cs typeface="Lucida Sans Unicode"/>
              </a:rPr>
              <a:t>Rise time</a:t>
            </a:r>
            <a:r>
              <a:rPr sz="2300" spc="-70" dirty="0">
                <a:latin typeface="Lucida Sans Unicode"/>
                <a:cs typeface="Lucida Sans Unicode"/>
              </a:rPr>
              <a:t> </a:t>
            </a:r>
            <a:r>
              <a:rPr sz="2300" spc="-5" dirty="0">
                <a:latin typeface="Lucida Sans Unicode"/>
                <a:cs typeface="Lucida Sans Unicode"/>
              </a:rPr>
              <a:t>(tr)</a:t>
            </a:r>
            <a:endParaRPr sz="2300">
              <a:latin typeface="Lucida Sans Unicode"/>
              <a:cs typeface="Lucida Sans Unicode"/>
            </a:endParaRPr>
          </a:p>
          <a:p>
            <a:pPr marL="524510" indent="-228600">
              <a:lnSpc>
                <a:spcPct val="100000"/>
              </a:lnSpc>
              <a:spcBef>
                <a:spcPts val="300"/>
              </a:spcBef>
              <a:buClr>
                <a:srgbClr val="2CA1BE"/>
              </a:buClr>
              <a:buFont typeface="Verdana"/>
              <a:buChar char="◦"/>
              <a:tabLst>
                <a:tab pos="525145" algn="l"/>
              </a:tabLst>
            </a:pPr>
            <a:r>
              <a:rPr sz="2300" spc="-5" dirty="0">
                <a:latin typeface="Lucida Sans Unicode"/>
                <a:cs typeface="Lucida Sans Unicode"/>
              </a:rPr>
              <a:t>Peak </a:t>
            </a:r>
            <a:r>
              <a:rPr sz="2300" spc="-10" dirty="0">
                <a:latin typeface="Lucida Sans Unicode"/>
                <a:cs typeface="Lucida Sans Unicode"/>
              </a:rPr>
              <a:t>overshoot</a:t>
            </a:r>
            <a:r>
              <a:rPr sz="2300" dirty="0">
                <a:latin typeface="Lucida Sans Unicode"/>
                <a:cs typeface="Lucida Sans Unicode"/>
              </a:rPr>
              <a:t> </a:t>
            </a:r>
            <a:r>
              <a:rPr sz="2300" spc="-10" dirty="0">
                <a:latin typeface="Lucida Sans Unicode"/>
                <a:cs typeface="Lucida Sans Unicode"/>
              </a:rPr>
              <a:t>(Mp)</a:t>
            </a:r>
            <a:endParaRPr sz="2300">
              <a:latin typeface="Lucida Sans Unicode"/>
              <a:cs typeface="Lucida Sans Unicode"/>
            </a:endParaRPr>
          </a:p>
          <a:p>
            <a:pPr marL="524510" indent="-228600">
              <a:lnSpc>
                <a:spcPct val="100000"/>
              </a:lnSpc>
              <a:spcBef>
                <a:spcPts val="295"/>
              </a:spcBef>
              <a:buClr>
                <a:srgbClr val="2CA1BE"/>
              </a:buClr>
              <a:buFont typeface="Verdana"/>
              <a:buChar char="◦"/>
              <a:tabLst>
                <a:tab pos="525145" algn="l"/>
              </a:tabLst>
            </a:pPr>
            <a:r>
              <a:rPr sz="2300" spc="-5" dirty="0">
                <a:latin typeface="Lucida Sans Unicode"/>
                <a:cs typeface="Lucida Sans Unicode"/>
              </a:rPr>
              <a:t>Time to peak</a:t>
            </a:r>
            <a:r>
              <a:rPr sz="2300" spc="-55" dirty="0">
                <a:latin typeface="Lucida Sans Unicode"/>
                <a:cs typeface="Lucida Sans Unicode"/>
              </a:rPr>
              <a:t> </a:t>
            </a:r>
            <a:r>
              <a:rPr sz="2300" spc="-5" dirty="0">
                <a:latin typeface="Lucida Sans Unicode"/>
                <a:cs typeface="Lucida Sans Unicode"/>
              </a:rPr>
              <a:t>(tp)</a:t>
            </a:r>
            <a:endParaRPr sz="2300">
              <a:latin typeface="Lucida Sans Unicode"/>
              <a:cs typeface="Lucida Sans Unicode"/>
            </a:endParaRPr>
          </a:p>
          <a:p>
            <a:pPr marR="685165" algn="ctr">
              <a:lnSpc>
                <a:spcPct val="100000"/>
              </a:lnSpc>
              <a:spcBef>
                <a:spcPts val="425"/>
              </a:spcBef>
            </a:pPr>
            <a:r>
              <a:rPr sz="2100" dirty="0">
                <a:latin typeface="Lucida Sans Unicode"/>
                <a:cs typeface="Lucida Sans Unicode"/>
              </a:rPr>
              <a:t>Settling </a:t>
            </a:r>
            <a:r>
              <a:rPr sz="2100" spc="-5" dirty="0">
                <a:latin typeface="Lucida Sans Unicode"/>
                <a:cs typeface="Lucida Sans Unicode"/>
              </a:rPr>
              <a:t>time</a:t>
            </a:r>
            <a:r>
              <a:rPr sz="2100" spc="-65" dirty="0">
                <a:latin typeface="Lucida Sans Unicode"/>
                <a:cs typeface="Lucida Sans Unicode"/>
              </a:rPr>
              <a:t> </a:t>
            </a:r>
            <a:r>
              <a:rPr sz="2100" spc="-5" dirty="0">
                <a:latin typeface="Lucida Sans Unicode"/>
                <a:cs typeface="Lucida Sans Unicode"/>
              </a:rPr>
              <a:t>(ts)</a:t>
            </a:r>
            <a:endParaRPr sz="2100">
              <a:latin typeface="Lucida Sans Unicode"/>
              <a:cs typeface="Lucida Sans Unicode"/>
            </a:endParaRPr>
          </a:p>
        </p:txBody>
      </p:sp>
      <p:sp>
        <p:nvSpPr>
          <p:cNvPr id="5" name="object 5"/>
          <p:cNvSpPr/>
          <p:nvPr/>
        </p:nvSpPr>
        <p:spPr>
          <a:xfrm>
            <a:off x="552450" y="569963"/>
            <a:ext cx="7171182" cy="5425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20113"/>
            <a:ext cx="4741545" cy="375920"/>
          </a:xfrm>
          <a:prstGeom prst="rect">
            <a:avLst/>
          </a:prstGeom>
        </p:spPr>
        <p:txBody>
          <a:bodyPr vert="horz" wrap="square" lIns="0" tIns="12065" rIns="0" bIns="0" rtlCol="0">
            <a:spAutoFit/>
          </a:bodyPr>
          <a:lstStyle/>
          <a:p>
            <a:pPr marL="12700">
              <a:lnSpc>
                <a:spcPct val="100000"/>
              </a:lnSpc>
              <a:spcBef>
                <a:spcPts val="95"/>
              </a:spcBef>
              <a:tabLst>
                <a:tab pos="268605"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spc="-5" dirty="0"/>
              <a:t>Several </a:t>
            </a:r>
            <a:r>
              <a:rPr sz="2300" spc="-10" dirty="0"/>
              <a:t>definitions </a:t>
            </a:r>
            <a:r>
              <a:rPr sz="2300" spc="-5" dirty="0"/>
              <a:t>are</a:t>
            </a:r>
            <a:r>
              <a:rPr sz="2300" spc="35" dirty="0"/>
              <a:t> </a:t>
            </a:r>
            <a:r>
              <a:rPr sz="2300" spc="-10" dirty="0"/>
              <a:t>available</a:t>
            </a:r>
            <a:endParaRPr sz="2300">
              <a:latin typeface="Times New Roman"/>
              <a:cs typeface="Times New Roman"/>
            </a:endParaRPr>
          </a:p>
        </p:txBody>
      </p:sp>
      <p:sp>
        <p:nvSpPr>
          <p:cNvPr id="3" name="object 3"/>
          <p:cNvSpPr txBox="1"/>
          <p:nvPr/>
        </p:nvSpPr>
        <p:spPr>
          <a:xfrm>
            <a:off x="929132" y="1751583"/>
            <a:ext cx="7670165" cy="4138929"/>
          </a:xfrm>
          <a:prstGeom prst="rect">
            <a:avLst/>
          </a:prstGeom>
        </p:spPr>
        <p:txBody>
          <a:bodyPr vert="horz" wrap="square" lIns="0" tIns="71120" rIns="0" bIns="0" rtlCol="0">
            <a:spAutoFit/>
          </a:bodyPr>
          <a:lstStyle/>
          <a:p>
            <a:pPr marL="241300" marR="274955" indent="-228600">
              <a:lnSpc>
                <a:spcPts val="1920"/>
              </a:lnSpc>
              <a:spcBef>
                <a:spcPts val="560"/>
              </a:spcBef>
              <a:buClr>
                <a:srgbClr val="2CA1BE"/>
              </a:buClr>
              <a:buFont typeface="Verdana"/>
              <a:buChar char="◦"/>
              <a:tabLst>
                <a:tab pos="240665" algn="l"/>
                <a:tab pos="241300" algn="l"/>
              </a:tabLst>
            </a:pPr>
            <a:r>
              <a:rPr sz="2000" spc="-5" dirty="0">
                <a:latin typeface="Lucida Sans Unicode"/>
                <a:cs typeface="Lucida Sans Unicode"/>
              </a:rPr>
              <a:t>A sensor that is capable of modifying its </a:t>
            </a:r>
            <a:r>
              <a:rPr sz="2000" spc="-10" dirty="0">
                <a:latin typeface="Lucida Sans Unicode"/>
                <a:cs typeface="Lucida Sans Unicode"/>
              </a:rPr>
              <a:t>internal </a:t>
            </a:r>
            <a:r>
              <a:rPr sz="2000" spc="-5" dirty="0">
                <a:latin typeface="Lucida Sans Unicode"/>
                <a:cs typeface="Lucida Sans Unicode"/>
              </a:rPr>
              <a:t>behavior  to optimize the collection of data from the external</a:t>
            </a:r>
            <a:r>
              <a:rPr sz="2000" spc="-25" dirty="0">
                <a:latin typeface="Lucida Sans Unicode"/>
                <a:cs typeface="Lucida Sans Unicode"/>
              </a:rPr>
              <a:t> </a:t>
            </a:r>
            <a:r>
              <a:rPr sz="2000" spc="-5" dirty="0">
                <a:latin typeface="Lucida Sans Unicode"/>
                <a:cs typeface="Lucida Sans Unicode"/>
              </a:rPr>
              <a:t>world</a:t>
            </a:r>
            <a:endParaRPr sz="2000">
              <a:latin typeface="Lucida Sans Unicode"/>
              <a:cs typeface="Lucida Sans Unicode"/>
            </a:endParaRPr>
          </a:p>
          <a:p>
            <a:pPr marL="478790" marR="402590" lvl="1" indent="-228600">
              <a:lnSpc>
                <a:spcPct val="80000"/>
              </a:lnSpc>
              <a:spcBef>
                <a:spcPts val="430"/>
              </a:spcBef>
              <a:buClr>
                <a:srgbClr val="DA1F28"/>
              </a:buClr>
              <a:buFont typeface="Wingdings 2"/>
              <a:buChar char=""/>
              <a:tabLst>
                <a:tab pos="551815" algn="l"/>
                <a:tab pos="552450" algn="l"/>
              </a:tabLst>
            </a:pPr>
            <a:r>
              <a:rPr sz="1800" spc="-5" dirty="0">
                <a:latin typeface="Lucida Sans Unicode"/>
                <a:cs typeface="Lucida Sans Unicode"/>
              </a:rPr>
              <a:t>The concepts of adaptation and compensation are central to  the Intelligent </a:t>
            </a:r>
            <a:r>
              <a:rPr sz="1800" dirty="0">
                <a:latin typeface="Lucida Sans Unicode"/>
                <a:cs typeface="Lucida Sans Unicode"/>
              </a:rPr>
              <a:t>Sensor</a:t>
            </a:r>
            <a:r>
              <a:rPr sz="1800" spc="-60" dirty="0">
                <a:latin typeface="Lucida Sans Unicode"/>
                <a:cs typeface="Lucida Sans Unicode"/>
              </a:rPr>
              <a:t> </a:t>
            </a:r>
            <a:r>
              <a:rPr sz="1800" spc="-5" dirty="0">
                <a:latin typeface="Lucida Sans Unicode"/>
                <a:cs typeface="Lucida Sans Unicode"/>
              </a:rPr>
              <a:t>philosophy</a:t>
            </a:r>
            <a:endParaRPr sz="1800">
              <a:latin typeface="Lucida Sans Unicode"/>
              <a:cs typeface="Lucida Sans Unicode"/>
            </a:endParaRPr>
          </a:p>
          <a:p>
            <a:pPr marL="241300" marR="586740" indent="-228600">
              <a:lnSpc>
                <a:spcPct val="80000"/>
              </a:lnSpc>
              <a:spcBef>
                <a:spcPts val="280"/>
              </a:spcBef>
              <a:buClr>
                <a:srgbClr val="2CA1BE"/>
              </a:buClr>
              <a:buFont typeface="Verdana"/>
              <a:buChar char="◦"/>
              <a:tabLst>
                <a:tab pos="321945" algn="l"/>
                <a:tab pos="322580" algn="l"/>
              </a:tabLst>
            </a:pPr>
            <a:r>
              <a:rPr sz="2000" spc="-5" dirty="0">
                <a:latin typeface="Lucida Sans Unicode"/>
                <a:cs typeface="Lucida Sans Unicode"/>
              </a:rPr>
              <a:t>A device that combines a sensing element and a signal  processor on a single integrated</a:t>
            </a:r>
            <a:r>
              <a:rPr sz="2000" spc="-25" dirty="0">
                <a:latin typeface="Lucida Sans Unicode"/>
                <a:cs typeface="Lucida Sans Unicode"/>
              </a:rPr>
              <a:t> </a:t>
            </a:r>
            <a:r>
              <a:rPr sz="2000" spc="-10" dirty="0">
                <a:latin typeface="Lucida Sans Unicode"/>
                <a:cs typeface="Lucida Sans Unicode"/>
              </a:rPr>
              <a:t>circuit</a:t>
            </a:r>
            <a:endParaRPr sz="2000">
              <a:latin typeface="Lucida Sans Unicode"/>
              <a:cs typeface="Lucida Sans Unicode"/>
            </a:endParaRPr>
          </a:p>
          <a:p>
            <a:pPr marL="478790" lvl="1" indent="-228600">
              <a:lnSpc>
                <a:spcPts val="2145"/>
              </a:lnSpc>
              <a:buClr>
                <a:srgbClr val="DA1F28"/>
              </a:buClr>
              <a:buFont typeface="Wingdings 2"/>
              <a:buChar char=""/>
              <a:tabLst>
                <a:tab pos="478790" algn="l"/>
                <a:tab pos="479425" algn="l"/>
              </a:tabLst>
            </a:pPr>
            <a:r>
              <a:rPr sz="1800" spc="-5" dirty="0">
                <a:latin typeface="Lucida Sans Unicode"/>
                <a:cs typeface="Lucida Sans Unicode"/>
              </a:rPr>
              <a:t>The </a:t>
            </a:r>
            <a:r>
              <a:rPr sz="1800" dirty="0">
                <a:latin typeface="Lucida Sans Unicode"/>
                <a:cs typeface="Lucida Sans Unicode"/>
              </a:rPr>
              <a:t>minimum </a:t>
            </a:r>
            <a:r>
              <a:rPr sz="1800" spc="-5" dirty="0">
                <a:latin typeface="Lucida Sans Unicode"/>
                <a:cs typeface="Lucida Sans Unicode"/>
              </a:rPr>
              <a:t>requirements of the </a:t>
            </a:r>
            <a:r>
              <a:rPr sz="1800" dirty="0">
                <a:latin typeface="Lucida Sans Unicode"/>
                <a:cs typeface="Lucida Sans Unicode"/>
              </a:rPr>
              <a:t>signal </a:t>
            </a:r>
            <a:r>
              <a:rPr sz="1800" spc="-5" dirty="0">
                <a:latin typeface="Lucida Sans Unicode"/>
                <a:cs typeface="Lucida Sans Unicode"/>
              </a:rPr>
              <a:t>processor are </a:t>
            </a:r>
            <a:r>
              <a:rPr sz="1800" dirty="0">
                <a:latin typeface="Lucida Sans Unicode"/>
                <a:cs typeface="Lucida Sans Unicode"/>
              </a:rPr>
              <a:t>not</a:t>
            </a:r>
            <a:r>
              <a:rPr sz="1800" spc="15" dirty="0">
                <a:latin typeface="Lucida Sans Unicode"/>
                <a:cs typeface="Lucida Sans Unicode"/>
              </a:rPr>
              <a:t> </a:t>
            </a:r>
            <a:r>
              <a:rPr sz="1800" spc="-5" dirty="0">
                <a:latin typeface="Lucida Sans Unicode"/>
                <a:cs typeface="Lucida Sans Unicode"/>
              </a:rPr>
              <a:t>clear</a:t>
            </a:r>
            <a:endParaRPr sz="1800">
              <a:latin typeface="Lucida Sans Unicode"/>
              <a:cs typeface="Lucida Sans Unicode"/>
            </a:endParaRPr>
          </a:p>
          <a:p>
            <a:pPr marL="762635" lvl="2" indent="-229235">
              <a:lnSpc>
                <a:spcPct val="100000"/>
              </a:lnSpc>
              <a:spcBef>
                <a:spcPts val="30"/>
              </a:spcBef>
              <a:buClr>
                <a:srgbClr val="DA1F28"/>
              </a:buClr>
              <a:buFont typeface="Wingdings 2"/>
              <a:buChar char=""/>
              <a:tabLst>
                <a:tab pos="762635" algn="l"/>
                <a:tab pos="763270" algn="l"/>
              </a:tabLst>
            </a:pPr>
            <a:r>
              <a:rPr sz="1600" spc="-5" dirty="0">
                <a:latin typeface="Lucida Sans Unicode"/>
                <a:cs typeface="Lucida Sans Unicode"/>
              </a:rPr>
              <a:t>Basic integrated electronics (signal conditioning,</a:t>
            </a:r>
            <a:r>
              <a:rPr sz="1600" spc="-15" dirty="0">
                <a:latin typeface="Lucida Sans Unicode"/>
                <a:cs typeface="Lucida Sans Unicode"/>
              </a:rPr>
              <a:t> </a:t>
            </a:r>
            <a:r>
              <a:rPr sz="1600" dirty="0">
                <a:latin typeface="Lucida Sans Unicode"/>
                <a:cs typeface="Lucida Sans Unicode"/>
              </a:rPr>
              <a:t>ADC)</a:t>
            </a:r>
            <a:endParaRPr sz="1600">
              <a:latin typeface="Lucida Sans Unicode"/>
              <a:cs typeface="Lucida Sans Unicode"/>
            </a:endParaRPr>
          </a:p>
          <a:p>
            <a:pPr marL="762635" lvl="2" indent="-229235">
              <a:lnSpc>
                <a:spcPct val="100000"/>
              </a:lnSpc>
              <a:spcBef>
                <a:spcPts val="15"/>
              </a:spcBef>
              <a:buClr>
                <a:srgbClr val="DA1F28"/>
              </a:buClr>
              <a:buFont typeface="Wingdings 2"/>
              <a:buChar char=""/>
              <a:tabLst>
                <a:tab pos="762635" algn="l"/>
                <a:tab pos="763270" algn="l"/>
              </a:tabLst>
            </a:pPr>
            <a:r>
              <a:rPr sz="1600" dirty="0">
                <a:latin typeface="Lucida Sans Unicode"/>
                <a:cs typeface="Lucida Sans Unicode"/>
              </a:rPr>
              <a:t>A</a:t>
            </a:r>
            <a:r>
              <a:rPr sz="1600" spc="-65" dirty="0">
                <a:latin typeface="Lucida Sans Unicode"/>
                <a:cs typeface="Lucida Sans Unicode"/>
              </a:rPr>
              <a:t> </a:t>
            </a:r>
            <a:r>
              <a:rPr sz="1600" spc="-5" dirty="0">
                <a:latin typeface="Lucida Sans Unicode"/>
                <a:cs typeface="Lucida Sans Unicode"/>
              </a:rPr>
              <a:t>micro-processor</a:t>
            </a:r>
            <a:endParaRPr sz="1600">
              <a:latin typeface="Lucida Sans Unicode"/>
              <a:cs typeface="Lucida Sans Unicode"/>
            </a:endParaRPr>
          </a:p>
          <a:p>
            <a:pPr marL="827405" lvl="2" indent="-294005">
              <a:lnSpc>
                <a:spcPts val="1814"/>
              </a:lnSpc>
              <a:spcBef>
                <a:spcPts val="20"/>
              </a:spcBef>
              <a:buClr>
                <a:srgbClr val="DA1F28"/>
              </a:buClr>
              <a:buFont typeface="Wingdings 2"/>
              <a:buChar char=""/>
              <a:tabLst>
                <a:tab pos="827405" algn="l"/>
                <a:tab pos="828040" algn="l"/>
              </a:tabLst>
            </a:pPr>
            <a:r>
              <a:rPr sz="1600" spc="-5" dirty="0">
                <a:latin typeface="Lucida Sans Unicode"/>
                <a:cs typeface="Lucida Sans Unicode"/>
              </a:rPr>
              <a:t>Logic </a:t>
            </a:r>
            <a:r>
              <a:rPr sz="1600" dirty="0">
                <a:latin typeface="Lucida Sans Unicode"/>
                <a:cs typeface="Lucida Sans Unicode"/>
              </a:rPr>
              <a:t>functions </a:t>
            </a:r>
            <a:r>
              <a:rPr sz="1600" spc="-5" dirty="0">
                <a:latin typeface="Lucida Sans Unicode"/>
                <a:cs typeface="Lucida Sans Unicode"/>
              </a:rPr>
              <a:t>and decision</a:t>
            </a:r>
            <a:r>
              <a:rPr sz="1600" spc="-60" dirty="0">
                <a:latin typeface="Lucida Sans Unicode"/>
                <a:cs typeface="Lucida Sans Unicode"/>
              </a:rPr>
              <a:t> </a:t>
            </a:r>
            <a:r>
              <a:rPr sz="1600" dirty="0">
                <a:latin typeface="Lucida Sans Unicode"/>
                <a:cs typeface="Lucida Sans Unicode"/>
              </a:rPr>
              <a:t>making</a:t>
            </a:r>
            <a:endParaRPr sz="1600">
              <a:latin typeface="Lucida Sans Unicode"/>
              <a:cs typeface="Lucida Sans Unicode"/>
            </a:endParaRPr>
          </a:p>
          <a:p>
            <a:pPr marL="241300" marR="28575" indent="-228600">
              <a:lnSpc>
                <a:spcPts val="1920"/>
              </a:lnSpc>
              <a:spcBef>
                <a:spcPts val="355"/>
              </a:spcBef>
              <a:buClr>
                <a:srgbClr val="2CA1BE"/>
              </a:buClr>
              <a:buFont typeface="Verdana"/>
              <a:buChar char="◦"/>
              <a:tabLst>
                <a:tab pos="321945" algn="l"/>
                <a:tab pos="322580" algn="l"/>
              </a:tabLst>
            </a:pPr>
            <a:r>
              <a:rPr sz="2000" spc="-5" dirty="0">
                <a:latin typeface="Lucida Sans Unicode"/>
                <a:cs typeface="Lucida Sans Unicode"/>
              </a:rPr>
              <a:t>A smart sensor is a sensor that provides functions </a:t>
            </a:r>
            <a:r>
              <a:rPr sz="2000" spc="-10" dirty="0">
                <a:latin typeface="Lucida Sans Unicode"/>
                <a:cs typeface="Lucida Sans Unicode"/>
              </a:rPr>
              <a:t>beyond  </a:t>
            </a:r>
            <a:r>
              <a:rPr sz="2000" spc="-5" dirty="0">
                <a:latin typeface="Lucida Sans Unicode"/>
                <a:cs typeface="Lucida Sans Unicode"/>
              </a:rPr>
              <a:t>those necessary for generating a correct representation of a  sensed or controlled quantity (IEEE 1451.2)</a:t>
            </a:r>
            <a:endParaRPr sz="2000">
              <a:latin typeface="Lucida Sans Unicode"/>
              <a:cs typeface="Lucida Sans Unicode"/>
            </a:endParaRPr>
          </a:p>
          <a:p>
            <a:pPr marL="478790" marR="874394" lvl="1" indent="-228600">
              <a:lnSpc>
                <a:spcPct val="80000"/>
              </a:lnSpc>
              <a:spcBef>
                <a:spcPts val="430"/>
              </a:spcBef>
              <a:buClr>
                <a:srgbClr val="DA1F28"/>
              </a:buClr>
              <a:buFont typeface="Wingdings 2"/>
              <a:buChar char=""/>
              <a:tabLst>
                <a:tab pos="478790" algn="l"/>
                <a:tab pos="479425" algn="l"/>
              </a:tabLst>
            </a:pPr>
            <a:r>
              <a:rPr sz="1800" spc="-5" dirty="0">
                <a:latin typeface="Lucida Sans Unicode"/>
                <a:cs typeface="Lucida Sans Unicode"/>
              </a:rPr>
              <a:t>This </a:t>
            </a:r>
            <a:r>
              <a:rPr sz="1800" dirty="0">
                <a:latin typeface="Lucida Sans Unicode"/>
                <a:cs typeface="Lucida Sans Unicode"/>
              </a:rPr>
              <a:t>function </a:t>
            </a:r>
            <a:r>
              <a:rPr sz="1800" spc="-5" dirty="0">
                <a:latin typeface="Lucida Sans Unicode"/>
                <a:cs typeface="Lucida Sans Unicode"/>
              </a:rPr>
              <a:t>typically simplifies the integration of the  transducer </a:t>
            </a:r>
            <a:r>
              <a:rPr sz="1800" dirty="0">
                <a:latin typeface="Lucida Sans Unicode"/>
                <a:cs typeface="Lucida Sans Unicode"/>
              </a:rPr>
              <a:t>into </a:t>
            </a:r>
            <a:r>
              <a:rPr sz="1800" spc="-5" dirty="0">
                <a:latin typeface="Lucida Sans Unicode"/>
                <a:cs typeface="Lucida Sans Unicode"/>
              </a:rPr>
              <a:t>applications in </a:t>
            </a:r>
            <a:r>
              <a:rPr sz="1800" dirty="0">
                <a:latin typeface="Lucida Sans Unicode"/>
                <a:cs typeface="Lucida Sans Unicode"/>
              </a:rPr>
              <a:t>a networked</a:t>
            </a:r>
            <a:r>
              <a:rPr sz="1800" spc="40" dirty="0">
                <a:latin typeface="Lucida Sans Unicode"/>
                <a:cs typeface="Lucida Sans Unicode"/>
              </a:rPr>
              <a:t> </a:t>
            </a:r>
            <a:r>
              <a:rPr sz="1800" spc="-5" dirty="0">
                <a:latin typeface="Lucida Sans Unicode"/>
                <a:cs typeface="Lucida Sans Unicode"/>
              </a:rPr>
              <a:t>environment</a:t>
            </a:r>
            <a:endParaRPr sz="1800">
              <a:latin typeface="Lucida Sans Unicode"/>
              <a:cs typeface="Lucida Sans Unicode"/>
            </a:endParaRPr>
          </a:p>
          <a:p>
            <a:pPr marL="321945" indent="-309245">
              <a:lnSpc>
                <a:spcPts val="2205"/>
              </a:lnSpc>
              <a:buClr>
                <a:srgbClr val="2CA1BE"/>
              </a:buClr>
              <a:buFont typeface="Verdana"/>
              <a:buChar char="◦"/>
              <a:tabLst>
                <a:tab pos="321945" algn="l"/>
                <a:tab pos="322580" algn="l"/>
              </a:tabLst>
            </a:pPr>
            <a:r>
              <a:rPr sz="2000" spc="-5" dirty="0">
                <a:latin typeface="Lucida Sans Unicode"/>
                <a:cs typeface="Lucida Sans Unicode"/>
              </a:rPr>
              <a:t>“Intelligent” or “Smart”</a:t>
            </a:r>
            <a:r>
              <a:rPr sz="2000" spc="-25" dirty="0">
                <a:latin typeface="Lucida Sans Unicode"/>
                <a:cs typeface="Lucida Sans Unicode"/>
              </a:rPr>
              <a:t> </a:t>
            </a:r>
            <a:r>
              <a:rPr sz="2000" spc="-5" dirty="0">
                <a:latin typeface="Lucida Sans Unicode"/>
                <a:cs typeface="Lucida Sans Unicode"/>
              </a:rPr>
              <a:t>Sensors?</a:t>
            </a:r>
            <a:endParaRPr sz="2000">
              <a:latin typeface="Lucida Sans Unicode"/>
              <a:cs typeface="Lucida Sans Unicode"/>
            </a:endParaRPr>
          </a:p>
        </p:txBody>
      </p:sp>
      <p:sp>
        <p:nvSpPr>
          <p:cNvPr id="4" name="object 4"/>
          <p:cNvSpPr/>
          <p:nvPr/>
        </p:nvSpPr>
        <p:spPr>
          <a:xfrm>
            <a:off x="574548" y="569963"/>
            <a:ext cx="6311646" cy="54789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2450" y="569963"/>
            <a:ext cx="5926836" cy="54255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1000" y="1295400"/>
            <a:ext cx="7196328" cy="409270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28496"/>
            <a:ext cx="5296535" cy="345440"/>
          </a:xfrm>
          <a:prstGeom prst="rect">
            <a:avLst/>
          </a:prstGeom>
        </p:spPr>
        <p:txBody>
          <a:bodyPr vert="horz" wrap="square" lIns="0" tIns="12700" rIns="0" bIns="0" rtlCol="0">
            <a:spAutoFit/>
          </a:bodyPr>
          <a:lstStyle/>
          <a:p>
            <a:pPr marL="12700">
              <a:lnSpc>
                <a:spcPct val="100000"/>
              </a:lnSpc>
              <a:spcBef>
                <a:spcPts val="100"/>
              </a:spcBef>
              <a:tabLst>
                <a:tab pos="35242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dirty="0"/>
              <a:t>A </a:t>
            </a:r>
            <a:r>
              <a:rPr sz="2100" spc="-5" dirty="0"/>
              <a:t>thermometer covered </a:t>
            </a:r>
            <a:r>
              <a:rPr sz="2100" dirty="0"/>
              <a:t>for</a:t>
            </a:r>
            <a:r>
              <a:rPr sz="2100" spc="-55" dirty="0"/>
              <a:t> </a:t>
            </a:r>
            <a:r>
              <a:rPr sz="2100" spc="-5" dirty="0"/>
              <a:t>protection</a:t>
            </a:r>
            <a:endParaRPr sz="2100">
              <a:latin typeface="Times New Roman"/>
              <a:cs typeface="Times New Roman"/>
            </a:endParaRPr>
          </a:p>
        </p:txBody>
      </p:sp>
      <p:sp>
        <p:nvSpPr>
          <p:cNvPr id="3" name="object 3"/>
          <p:cNvSpPr txBox="1"/>
          <p:nvPr/>
        </p:nvSpPr>
        <p:spPr>
          <a:xfrm>
            <a:off x="645668" y="1734820"/>
            <a:ext cx="7905115" cy="2039620"/>
          </a:xfrm>
          <a:prstGeom prst="rect">
            <a:avLst/>
          </a:prstGeom>
        </p:spPr>
        <p:txBody>
          <a:bodyPr vert="horz" wrap="square" lIns="0" tIns="67310" rIns="0" bIns="0" rtlCol="0">
            <a:spAutoFit/>
          </a:bodyPr>
          <a:lstStyle/>
          <a:p>
            <a:pPr marL="524510" marR="5080" indent="-228600">
              <a:lnSpc>
                <a:spcPct val="80000"/>
              </a:lnSpc>
              <a:spcBef>
                <a:spcPts val="530"/>
              </a:spcBef>
              <a:buClr>
                <a:srgbClr val="2CA1BE"/>
              </a:buClr>
              <a:buFont typeface="Verdana"/>
              <a:buChar char="◦"/>
              <a:tabLst>
                <a:tab pos="597535" algn="l"/>
                <a:tab pos="598170" algn="l"/>
              </a:tabLst>
            </a:pPr>
            <a:r>
              <a:rPr sz="1800" dirty="0">
                <a:latin typeface="Lucida Sans Unicode"/>
                <a:cs typeface="Lucida Sans Unicode"/>
              </a:rPr>
              <a:t>Adding </a:t>
            </a:r>
            <a:r>
              <a:rPr sz="1800" spc="-5" dirty="0">
                <a:latin typeface="Lucida Sans Unicode"/>
                <a:cs typeface="Lucida Sans Unicode"/>
              </a:rPr>
              <a:t>the </a:t>
            </a:r>
            <a:r>
              <a:rPr sz="1800" dirty="0">
                <a:latin typeface="Lucida Sans Unicode"/>
                <a:cs typeface="Lucida Sans Unicode"/>
              </a:rPr>
              <a:t>heat </a:t>
            </a:r>
            <a:r>
              <a:rPr sz="1800" spc="-5" dirty="0">
                <a:latin typeface="Lucida Sans Unicode"/>
                <a:cs typeface="Lucida Sans Unicode"/>
              </a:rPr>
              <a:t>capacity and thermal resistance of the protection  yields </a:t>
            </a:r>
            <a:r>
              <a:rPr sz="1800" dirty="0">
                <a:latin typeface="Lucida Sans Unicode"/>
                <a:cs typeface="Lucida Sans Unicode"/>
              </a:rPr>
              <a:t>a </a:t>
            </a:r>
            <a:r>
              <a:rPr sz="1800" spc="-5" dirty="0">
                <a:latin typeface="Lucida Sans Unicode"/>
                <a:cs typeface="Lucida Sans Unicode"/>
              </a:rPr>
              <a:t>second-order </a:t>
            </a:r>
            <a:r>
              <a:rPr sz="1800" dirty="0">
                <a:latin typeface="Lucida Sans Unicode"/>
                <a:cs typeface="Lucida Sans Unicode"/>
              </a:rPr>
              <a:t>system with </a:t>
            </a:r>
            <a:r>
              <a:rPr sz="1800" spc="-5" dirty="0">
                <a:latin typeface="Lucida Sans Unicode"/>
                <a:cs typeface="Lucida Sans Unicode"/>
              </a:rPr>
              <a:t>two real poles</a:t>
            </a:r>
            <a:r>
              <a:rPr sz="1800" spc="0" dirty="0">
                <a:latin typeface="Lucida Sans Unicode"/>
                <a:cs typeface="Lucida Sans Unicode"/>
              </a:rPr>
              <a:t> </a:t>
            </a:r>
            <a:r>
              <a:rPr sz="1800" spc="-5" dirty="0">
                <a:latin typeface="Lucida Sans Unicode"/>
                <a:cs typeface="Lucida Sans Unicode"/>
              </a:rPr>
              <a:t>(overdamped)</a:t>
            </a:r>
            <a:endParaRPr sz="1800">
              <a:latin typeface="Lucida Sans Unicode"/>
              <a:cs typeface="Lucida Sans Unicode"/>
            </a:endParaRPr>
          </a:p>
          <a:p>
            <a:pPr marL="12700">
              <a:lnSpc>
                <a:spcPts val="2335"/>
              </a:lnSpc>
              <a:tabLst>
                <a:tab pos="268605" algn="l"/>
              </a:tabLst>
            </a:pPr>
            <a:r>
              <a:rPr sz="1400" spc="5" dirty="0">
                <a:solidFill>
                  <a:srgbClr val="2CA1BE"/>
                </a:solidFill>
                <a:latin typeface="Wingdings 3"/>
                <a:cs typeface="Wingdings 3"/>
              </a:rPr>
              <a:t></a:t>
            </a:r>
            <a:r>
              <a:rPr sz="1400" spc="5" dirty="0">
                <a:solidFill>
                  <a:srgbClr val="2CA1BE"/>
                </a:solidFill>
                <a:latin typeface="Times New Roman"/>
                <a:cs typeface="Times New Roman"/>
              </a:rPr>
              <a:t>	</a:t>
            </a:r>
            <a:r>
              <a:rPr sz="2100" spc="-5" dirty="0">
                <a:latin typeface="Lucida Sans Unicode"/>
                <a:cs typeface="Lucida Sans Unicode"/>
              </a:rPr>
              <a:t>Spring-mass-dampen</a:t>
            </a:r>
            <a:r>
              <a:rPr sz="2100" spc="-25" dirty="0">
                <a:latin typeface="Lucida Sans Unicode"/>
                <a:cs typeface="Lucida Sans Unicode"/>
              </a:rPr>
              <a:t> </a:t>
            </a:r>
            <a:r>
              <a:rPr sz="2100" spc="-5" dirty="0">
                <a:latin typeface="Lucida Sans Unicode"/>
                <a:cs typeface="Lucida Sans Unicode"/>
              </a:rPr>
              <a:t>accelerometer</a:t>
            </a:r>
            <a:endParaRPr sz="2100">
              <a:latin typeface="Lucida Sans Unicode"/>
              <a:cs typeface="Lucida Sans Unicode"/>
            </a:endParaRPr>
          </a:p>
          <a:p>
            <a:pPr marL="524510" indent="-228600">
              <a:lnSpc>
                <a:spcPts val="2110"/>
              </a:lnSpc>
              <a:buClr>
                <a:srgbClr val="2CA1BE"/>
              </a:buClr>
              <a:buFont typeface="Verdana"/>
              <a:buChar char="◦"/>
              <a:tabLst>
                <a:tab pos="597535" algn="l"/>
                <a:tab pos="598170" algn="l"/>
              </a:tabLst>
            </a:pPr>
            <a:r>
              <a:rPr sz="1800" spc="-5" dirty="0">
                <a:latin typeface="Lucida Sans Unicode"/>
                <a:cs typeface="Lucida Sans Unicode"/>
              </a:rPr>
              <a:t>The armature suffers an</a:t>
            </a:r>
            <a:r>
              <a:rPr sz="1800" spc="-60" dirty="0">
                <a:latin typeface="Lucida Sans Unicode"/>
                <a:cs typeface="Lucida Sans Unicode"/>
              </a:rPr>
              <a:t> </a:t>
            </a:r>
            <a:r>
              <a:rPr sz="1800" spc="-5" dirty="0">
                <a:latin typeface="Lucida Sans Unicode"/>
                <a:cs typeface="Lucida Sans Unicode"/>
              </a:rPr>
              <a:t>acceleration</a:t>
            </a:r>
            <a:endParaRPr sz="1800">
              <a:latin typeface="Lucida Sans Unicode"/>
              <a:cs typeface="Lucida Sans Unicode"/>
            </a:endParaRPr>
          </a:p>
          <a:p>
            <a:pPr marL="762000" marR="204470" lvl="1" indent="-228600">
              <a:lnSpc>
                <a:spcPct val="80000"/>
              </a:lnSpc>
              <a:spcBef>
                <a:spcPts val="414"/>
              </a:spcBef>
              <a:buClr>
                <a:srgbClr val="DA1F28"/>
              </a:buClr>
              <a:buFont typeface="Wingdings 2"/>
              <a:buChar char=""/>
              <a:tabLst>
                <a:tab pos="826769" algn="l"/>
                <a:tab pos="827405" algn="l"/>
              </a:tabLst>
            </a:pPr>
            <a:r>
              <a:rPr sz="1600" spc="-5" dirty="0">
                <a:latin typeface="Lucida Sans Unicode"/>
                <a:cs typeface="Lucida Sans Unicode"/>
              </a:rPr>
              <a:t>We </a:t>
            </a:r>
            <a:r>
              <a:rPr sz="1600" dirty="0">
                <a:latin typeface="Lucida Sans Unicode"/>
                <a:cs typeface="Lucida Sans Unicode"/>
              </a:rPr>
              <a:t>will </a:t>
            </a:r>
            <a:r>
              <a:rPr sz="1600" spc="-5" dirty="0">
                <a:latin typeface="Lucida Sans Unicode"/>
                <a:cs typeface="Lucida Sans Unicode"/>
              </a:rPr>
              <a:t>assume that this acceleration is orthogonal to the direction of  gravity</a:t>
            </a:r>
            <a:endParaRPr sz="1600">
              <a:latin typeface="Lucida Sans Unicode"/>
              <a:cs typeface="Lucida Sans Unicode"/>
            </a:endParaRPr>
          </a:p>
          <a:p>
            <a:pPr marL="524510" indent="-228600">
              <a:lnSpc>
                <a:spcPts val="1939"/>
              </a:lnSpc>
              <a:buClr>
                <a:srgbClr val="2CA1BE"/>
              </a:buClr>
              <a:buFont typeface="Verdana"/>
              <a:buChar char="◦"/>
              <a:tabLst>
                <a:tab pos="524510" algn="l"/>
                <a:tab pos="525145" algn="l"/>
              </a:tabLst>
            </a:pPr>
            <a:r>
              <a:rPr sz="1800" dirty="0">
                <a:latin typeface="Lucida Sans Unicode"/>
                <a:cs typeface="Lucida Sans Unicode"/>
              </a:rPr>
              <a:t>x</a:t>
            </a:r>
            <a:r>
              <a:rPr sz="800" spc="-5" dirty="0">
                <a:latin typeface="Lucida Sans Unicode"/>
                <a:cs typeface="Lucida Sans Unicode"/>
              </a:rPr>
              <a:t>0 </a:t>
            </a:r>
            <a:r>
              <a:rPr sz="800" spc="55" dirty="0">
                <a:latin typeface="Lucida Sans Unicode"/>
                <a:cs typeface="Lucida Sans Unicode"/>
              </a:rPr>
              <a:t> </a:t>
            </a:r>
            <a:r>
              <a:rPr sz="1800" spc="-5" dirty="0">
                <a:latin typeface="Lucida Sans Unicode"/>
                <a:cs typeface="Lucida Sans Unicode"/>
              </a:rPr>
              <a:t>i</a:t>
            </a:r>
            <a:r>
              <a:rPr sz="1800" dirty="0">
                <a:latin typeface="Lucida Sans Unicode"/>
                <a:cs typeface="Lucida Sans Unicode"/>
              </a:rPr>
              <a:t>s</a:t>
            </a:r>
            <a:r>
              <a:rPr sz="1800" spc="-5" dirty="0">
                <a:latin typeface="Lucida Sans Unicode"/>
                <a:cs typeface="Lucida Sans Unicode"/>
              </a:rPr>
              <a:t> th</a:t>
            </a:r>
            <a:r>
              <a:rPr sz="1800" dirty="0">
                <a:latin typeface="Lucida Sans Unicode"/>
                <a:cs typeface="Lucida Sans Unicode"/>
              </a:rPr>
              <a:t>e </a:t>
            </a:r>
            <a:r>
              <a:rPr sz="1800" spc="-5" dirty="0">
                <a:latin typeface="Lucida Sans Unicode"/>
                <a:cs typeface="Lucida Sans Unicode"/>
              </a:rPr>
              <a:t>d</a:t>
            </a:r>
            <a:r>
              <a:rPr sz="1800" dirty="0">
                <a:latin typeface="Lucida Sans Unicode"/>
                <a:cs typeface="Lucida Sans Unicode"/>
              </a:rPr>
              <a:t>isp</a:t>
            </a:r>
            <a:r>
              <a:rPr sz="1800" spc="-5" dirty="0">
                <a:latin typeface="Lucida Sans Unicode"/>
                <a:cs typeface="Lucida Sans Unicode"/>
              </a:rPr>
              <a:t>l</a:t>
            </a:r>
            <a:r>
              <a:rPr sz="1800" dirty="0">
                <a:latin typeface="Lucida Sans Unicode"/>
                <a:cs typeface="Lucida Sans Unicode"/>
              </a:rPr>
              <a:t>a</a:t>
            </a:r>
            <a:r>
              <a:rPr sz="1800" spc="-5" dirty="0">
                <a:latin typeface="Lucida Sans Unicode"/>
                <a:cs typeface="Lucida Sans Unicode"/>
              </a:rPr>
              <a:t>c</a:t>
            </a:r>
            <a:r>
              <a:rPr sz="1800" dirty="0">
                <a:latin typeface="Lucida Sans Unicode"/>
                <a:cs typeface="Lucida Sans Unicode"/>
              </a:rPr>
              <a:t>ement</a:t>
            </a:r>
            <a:r>
              <a:rPr sz="1800" spc="5" dirty="0">
                <a:latin typeface="Lucida Sans Unicode"/>
                <a:cs typeface="Lucida Sans Unicode"/>
              </a:rPr>
              <a:t> </a:t>
            </a:r>
            <a:r>
              <a:rPr sz="1800" spc="-5" dirty="0">
                <a:latin typeface="Lucida Sans Unicode"/>
                <a:cs typeface="Lucida Sans Unicode"/>
              </a:rPr>
              <a:t>o</a:t>
            </a:r>
            <a:r>
              <a:rPr sz="1800" dirty="0">
                <a:latin typeface="Lucida Sans Unicode"/>
                <a:cs typeface="Lucida Sans Unicode"/>
              </a:rPr>
              <a:t>f</a:t>
            </a:r>
            <a:r>
              <a:rPr sz="1800" spc="-5" dirty="0">
                <a:latin typeface="Lucida Sans Unicode"/>
                <a:cs typeface="Lucida Sans Unicode"/>
              </a:rPr>
              <a:t> th</a:t>
            </a:r>
            <a:r>
              <a:rPr sz="1800" dirty="0">
                <a:latin typeface="Lucida Sans Unicode"/>
                <a:cs typeface="Lucida Sans Unicode"/>
              </a:rPr>
              <a:t>e ma</a:t>
            </a:r>
            <a:r>
              <a:rPr sz="1800" spc="0" dirty="0">
                <a:latin typeface="Lucida Sans Unicode"/>
                <a:cs typeface="Lucida Sans Unicode"/>
              </a:rPr>
              <a:t>s</a:t>
            </a:r>
            <a:r>
              <a:rPr sz="1800" dirty="0">
                <a:latin typeface="Lucida Sans Unicode"/>
                <a:cs typeface="Lucida Sans Unicode"/>
              </a:rPr>
              <a:t>s M</a:t>
            </a:r>
            <a:r>
              <a:rPr sz="1800" spc="-5" dirty="0">
                <a:latin typeface="Lucida Sans Unicode"/>
                <a:cs typeface="Lucida Sans Unicode"/>
              </a:rPr>
              <a:t> </a:t>
            </a:r>
            <a:r>
              <a:rPr sz="1800" dirty="0">
                <a:latin typeface="Lucida Sans Unicode"/>
                <a:cs typeface="Lucida Sans Unicode"/>
              </a:rPr>
              <a:t>w</a:t>
            </a:r>
            <a:r>
              <a:rPr sz="1800" spc="0" dirty="0">
                <a:latin typeface="Lucida Sans Unicode"/>
                <a:cs typeface="Lucida Sans Unicode"/>
              </a:rPr>
              <a:t>i</a:t>
            </a:r>
            <a:r>
              <a:rPr sz="1800" spc="-5" dirty="0">
                <a:latin typeface="Lucida Sans Unicode"/>
                <a:cs typeface="Lucida Sans Unicode"/>
              </a:rPr>
              <a:t>t</a:t>
            </a:r>
            <a:r>
              <a:rPr sz="1800" dirty="0">
                <a:latin typeface="Lucida Sans Unicode"/>
                <a:cs typeface="Lucida Sans Unicode"/>
              </a:rPr>
              <a:t>h </a:t>
            </a:r>
            <a:r>
              <a:rPr sz="1800" spc="-5" dirty="0">
                <a:latin typeface="Lucida Sans Unicode"/>
                <a:cs typeface="Lucida Sans Unicode"/>
              </a:rPr>
              <a:t>res</a:t>
            </a:r>
            <a:r>
              <a:rPr sz="1800" spc="0" dirty="0">
                <a:latin typeface="Lucida Sans Unicode"/>
                <a:cs typeface="Lucida Sans Unicode"/>
              </a:rPr>
              <a:t>p</a:t>
            </a:r>
            <a:r>
              <a:rPr sz="1800" spc="-5" dirty="0">
                <a:latin typeface="Lucida Sans Unicode"/>
                <a:cs typeface="Lucida Sans Unicode"/>
              </a:rPr>
              <a:t>e</a:t>
            </a:r>
            <a:r>
              <a:rPr sz="1800" dirty="0">
                <a:latin typeface="Lucida Sans Unicode"/>
                <a:cs typeface="Lucida Sans Unicode"/>
              </a:rPr>
              <a:t>ct </a:t>
            </a:r>
            <a:r>
              <a:rPr sz="1800" spc="-5" dirty="0">
                <a:latin typeface="Lucida Sans Unicode"/>
                <a:cs typeface="Lucida Sans Unicode"/>
              </a:rPr>
              <a:t>t</a:t>
            </a:r>
            <a:r>
              <a:rPr sz="1800" dirty="0">
                <a:latin typeface="Lucida Sans Unicode"/>
                <a:cs typeface="Lucida Sans Unicode"/>
              </a:rPr>
              <a:t>o</a:t>
            </a:r>
            <a:r>
              <a:rPr sz="1800" spc="-5" dirty="0">
                <a:latin typeface="Lucida Sans Unicode"/>
                <a:cs typeface="Lucida Sans Unicode"/>
              </a:rPr>
              <a:t> th</a:t>
            </a:r>
            <a:r>
              <a:rPr sz="1800" dirty="0">
                <a:latin typeface="Lucida Sans Unicode"/>
                <a:cs typeface="Lucida Sans Unicode"/>
              </a:rPr>
              <a:t>e</a:t>
            </a:r>
            <a:r>
              <a:rPr sz="1800" spc="0" dirty="0">
                <a:latin typeface="Lucida Sans Unicode"/>
                <a:cs typeface="Lucida Sans Unicode"/>
              </a:rPr>
              <a:t> </a:t>
            </a:r>
            <a:r>
              <a:rPr sz="1800" spc="-5" dirty="0">
                <a:latin typeface="Lucida Sans Unicode"/>
                <a:cs typeface="Lucida Sans Unicode"/>
              </a:rPr>
              <a:t>a</a:t>
            </a:r>
            <a:r>
              <a:rPr sz="1800" dirty="0">
                <a:latin typeface="Lucida Sans Unicode"/>
                <a:cs typeface="Lucida Sans Unicode"/>
              </a:rPr>
              <a:t>rmature</a:t>
            </a:r>
            <a:endParaRPr sz="1800">
              <a:latin typeface="Lucida Sans Unicode"/>
              <a:cs typeface="Lucida Sans Unicode"/>
            </a:endParaRPr>
          </a:p>
          <a:p>
            <a:pPr marL="524510" indent="-228600">
              <a:lnSpc>
                <a:spcPts val="2095"/>
              </a:lnSpc>
              <a:buClr>
                <a:srgbClr val="2CA1BE"/>
              </a:buClr>
              <a:buFont typeface="Verdana"/>
              <a:buChar char="◦"/>
              <a:tabLst>
                <a:tab pos="524510" algn="l"/>
                <a:tab pos="525145" algn="l"/>
              </a:tabLst>
            </a:pPr>
            <a:r>
              <a:rPr sz="1800" spc="-5" dirty="0">
                <a:latin typeface="Lucida Sans Unicode"/>
                <a:cs typeface="Lucida Sans Unicode"/>
              </a:rPr>
              <a:t>The equilibrium equation</a:t>
            </a:r>
            <a:r>
              <a:rPr sz="1800" spc="-70" dirty="0">
                <a:latin typeface="Lucida Sans Unicode"/>
                <a:cs typeface="Lucida Sans Unicode"/>
              </a:rPr>
              <a:t> </a:t>
            </a:r>
            <a:r>
              <a:rPr sz="1800" spc="-5" dirty="0">
                <a:latin typeface="Lucida Sans Unicode"/>
                <a:cs typeface="Lucida Sans Unicode"/>
              </a:rPr>
              <a:t>is:</a:t>
            </a:r>
            <a:endParaRPr sz="1800">
              <a:latin typeface="Lucida Sans Unicode"/>
              <a:cs typeface="Lucida Sans Unicode"/>
            </a:endParaRPr>
          </a:p>
        </p:txBody>
      </p:sp>
      <p:sp>
        <p:nvSpPr>
          <p:cNvPr id="4" name="object 4"/>
          <p:cNvSpPr/>
          <p:nvPr/>
        </p:nvSpPr>
        <p:spPr>
          <a:xfrm>
            <a:off x="571500" y="591286"/>
            <a:ext cx="7688580" cy="4960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248400" y="3882390"/>
            <a:ext cx="2667000" cy="198501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95400" y="3872484"/>
            <a:ext cx="4343400" cy="232562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337047" y="5944361"/>
            <a:ext cx="3025775" cy="574040"/>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FF0000"/>
                </a:solidFill>
                <a:latin typeface="Lucida Sans Unicode"/>
                <a:cs typeface="Lucida Sans Unicode"/>
              </a:rPr>
              <a:t>HOMEWORK: Using Matlab,  develop an</a:t>
            </a:r>
            <a:r>
              <a:rPr sz="1800" b="1" spc="-15" dirty="0">
                <a:solidFill>
                  <a:srgbClr val="FF0000"/>
                </a:solidFill>
                <a:latin typeface="Lucida Sans Unicode"/>
                <a:cs typeface="Lucida Sans Unicode"/>
              </a:rPr>
              <a:t> </a:t>
            </a:r>
            <a:r>
              <a:rPr sz="1800" b="1" spc="-5" dirty="0">
                <a:solidFill>
                  <a:srgbClr val="FF0000"/>
                </a:solidFill>
                <a:latin typeface="Lucida Sans Unicode"/>
                <a:cs typeface="Lucida Sans Unicode"/>
              </a:rPr>
              <a:t>accelerometer</a:t>
            </a:r>
            <a:endParaRPr sz="1800">
              <a:latin typeface="Lucida Sans Unicode"/>
              <a:cs typeface="Lucida Sans Unicod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 y="-152400"/>
            <a:ext cx="9052560" cy="6380129"/>
          </a:xfrm>
          <a:prstGeom prst="rect">
            <a:avLst/>
          </a:prstGeom>
        </p:spPr>
      </p:pic>
    </p:spTree>
    <p:extLst>
      <p:ext uri="{BB962C8B-B14F-4D97-AF65-F5344CB8AC3E}">
        <p14:creationId xmlns:p14="http://schemas.microsoft.com/office/powerpoint/2010/main" val="255421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228600"/>
            <a:ext cx="8642294" cy="6416984"/>
          </a:xfrm>
          <a:prstGeom prst="rect">
            <a:avLst/>
          </a:prstGeom>
        </p:spPr>
      </p:pic>
    </p:spTree>
    <p:extLst>
      <p:ext uri="{BB962C8B-B14F-4D97-AF65-F5344CB8AC3E}">
        <p14:creationId xmlns:p14="http://schemas.microsoft.com/office/powerpoint/2010/main" val="3566037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8933607" cy="5801989"/>
          </a:xfrm>
          <a:prstGeom prst="rect">
            <a:avLst/>
          </a:prstGeom>
        </p:spPr>
      </p:pic>
    </p:spTree>
    <p:extLst>
      <p:ext uri="{BB962C8B-B14F-4D97-AF65-F5344CB8AC3E}">
        <p14:creationId xmlns:p14="http://schemas.microsoft.com/office/powerpoint/2010/main" val="2459271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 y="121558"/>
            <a:ext cx="8771766" cy="6295604"/>
          </a:xfrm>
          <a:prstGeom prst="rect">
            <a:avLst/>
          </a:prstGeom>
        </p:spPr>
      </p:pic>
    </p:spTree>
    <p:extLst>
      <p:ext uri="{BB962C8B-B14F-4D97-AF65-F5344CB8AC3E}">
        <p14:creationId xmlns:p14="http://schemas.microsoft.com/office/powerpoint/2010/main" val="3643672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0"/>
            <a:ext cx="8933607" cy="4466804"/>
          </a:xfrm>
          <a:prstGeom prst="rect">
            <a:avLst/>
          </a:prstGeom>
        </p:spPr>
      </p:pic>
    </p:spTree>
    <p:extLst>
      <p:ext uri="{BB962C8B-B14F-4D97-AF65-F5344CB8AC3E}">
        <p14:creationId xmlns:p14="http://schemas.microsoft.com/office/powerpoint/2010/main" val="4097179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304800"/>
            <a:ext cx="8674662" cy="4135030"/>
          </a:xfrm>
          <a:prstGeom prst="rect">
            <a:avLst/>
          </a:prstGeom>
        </p:spPr>
      </p:pic>
    </p:spTree>
    <p:extLst>
      <p:ext uri="{BB962C8B-B14F-4D97-AF65-F5344CB8AC3E}">
        <p14:creationId xmlns:p14="http://schemas.microsoft.com/office/powerpoint/2010/main" val="1708466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218662"/>
            <a:ext cx="8480453" cy="6101395"/>
          </a:xfrm>
          <a:prstGeom prst="rect">
            <a:avLst/>
          </a:prstGeom>
        </p:spPr>
      </p:pic>
    </p:spTree>
    <p:extLst>
      <p:ext uri="{BB962C8B-B14F-4D97-AF65-F5344CB8AC3E}">
        <p14:creationId xmlns:p14="http://schemas.microsoft.com/office/powerpoint/2010/main" val="3795483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 y="228600"/>
            <a:ext cx="8868871" cy="6505996"/>
          </a:xfrm>
          <a:prstGeom prst="rect">
            <a:avLst/>
          </a:prstGeom>
        </p:spPr>
      </p:pic>
    </p:spTree>
    <p:extLst>
      <p:ext uri="{BB962C8B-B14F-4D97-AF65-F5344CB8AC3E}">
        <p14:creationId xmlns:p14="http://schemas.microsoft.com/office/powerpoint/2010/main" val="78485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0076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30480"/>
            <a:ext cx="8674662" cy="6344156"/>
          </a:xfrm>
          <a:prstGeom prst="rect">
            <a:avLst/>
          </a:prstGeom>
        </p:spPr>
      </p:pic>
    </p:spTree>
    <p:extLst>
      <p:ext uri="{BB962C8B-B14F-4D97-AF65-F5344CB8AC3E}">
        <p14:creationId xmlns:p14="http://schemas.microsoft.com/office/powerpoint/2010/main" val="2882367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228600"/>
            <a:ext cx="8804135" cy="6497904"/>
          </a:xfrm>
          <a:prstGeom prst="rect">
            <a:avLst/>
          </a:prstGeom>
        </p:spPr>
      </p:pic>
    </p:spTree>
    <p:extLst>
      <p:ext uri="{BB962C8B-B14F-4D97-AF65-F5344CB8AC3E}">
        <p14:creationId xmlns:p14="http://schemas.microsoft.com/office/powerpoint/2010/main" val="3474390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52482" y="0"/>
            <a:ext cx="8350981" cy="5923370"/>
          </a:xfrm>
          <a:prstGeom prst="rect">
            <a:avLst/>
          </a:prstGeom>
        </p:spPr>
      </p:pic>
    </p:spTree>
    <p:extLst>
      <p:ext uri="{BB962C8B-B14F-4D97-AF65-F5344CB8AC3E}">
        <p14:creationId xmlns:p14="http://schemas.microsoft.com/office/powerpoint/2010/main" val="2956809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
            <a:ext cx="8674662" cy="6675929"/>
          </a:xfrm>
          <a:prstGeom prst="rect">
            <a:avLst/>
          </a:prstGeom>
        </p:spPr>
      </p:pic>
    </p:spTree>
    <p:extLst>
      <p:ext uri="{BB962C8B-B14F-4D97-AF65-F5344CB8AC3E}">
        <p14:creationId xmlns:p14="http://schemas.microsoft.com/office/powerpoint/2010/main" val="2700731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52776"/>
            <a:ext cx="8868871" cy="6433168"/>
          </a:xfrm>
          <a:prstGeom prst="rect">
            <a:avLst/>
          </a:prstGeom>
        </p:spPr>
      </p:pic>
    </p:spTree>
    <p:extLst>
      <p:ext uri="{BB962C8B-B14F-4D97-AF65-F5344CB8AC3E}">
        <p14:creationId xmlns:p14="http://schemas.microsoft.com/office/powerpoint/2010/main" val="1336436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152400"/>
            <a:ext cx="8763000" cy="6732829"/>
          </a:xfrm>
          <a:prstGeom prst="rect">
            <a:avLst/>
          </a:prstGeom>
        </p:spPr>
      </p:pic>
    </p:spTree>
    <p:extLst>
      <p:ext uri="{BB962C8B-B14F-4D97-AF65-F5344CB8AC3E}">
        <p14:creationId xmlns:p14="http://schemas.microsoft.com/office/powerpoint/2010/main" val="1875087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304800"/>
            <a:ext cx="8763000" cy="6514900"/>
          </a:xfrm>
          <a:prstGeom prst="rect">
            <a:avLst/>
          </a:prstGeom>
        </p:spPr>
      </p:pic>
    </p:spTree>
    <p:extLst>
      <p:ext uri="{BB962C8B-B14F-4D97-AF65-F5344CB8AC3E}">
        <p14:creationId xmlns:p14="http://schemas.microsoft.com/office/powerpoint/2010/main" val="2589476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30480" y="73006"/>
            <a:ext cx="8739398" cy="6392708"/>
          </a:xfrm>
          <a:prstGeom prst="rect">
            <a:avLst/>
          </a:prstGeom>
        </p:spPr>
      </p:pic>
    </p:spTree>
    <p:extLst>
      <p:ext uri="{BB962C8B-B14F-4D97-AF65-F5344CB8AC3E}">
        <p14:creationId xmlns:p14="http://schemas.microsoft.com/office/powerpoint/2010/main" val="1851104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30480"/>
            <a:ext cx="8804135" cy="6562641"/>
          </a:xfrm>
          <a:prstGeom prst="rect">
            <a:avLst/>
          </a:prstGeom>
        </p:spPr>
      </p:pic>
    </p:spTree>
    <p:extLst>
      <p:ext uri="{BB962C8B-B14F-4D97-AF65-F5344CB8AC3E}">
        <p14:creationId xmlns:p14="http://schemas.microsoft.com/office/powerpoint/2010/main" val="826197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8642294" cy="6279419"/>
          </a:xfrm>
          <a:prstGeom prst="rect">
            <a:avLst/>
          </a:prstGeom>
        </p:spPr>
      </p:pic>
    </p:spTree>
    <p:extLst>
      <p:ext uri="{BB962C8B-B14F-4D97-AF65-F5344CB8AC3E}">
        <p14:creationId xmlns:p14="http://schemas.microsoft.com/office/powerpoint/2010/main" val="411265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62400" y="806958"/>
            <a:ext cx="5105400" cy="414604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9468" y="1719833"/>
            <a:ext cx="5132705" cy="29972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200" spc="5" dirty="0">
                <a:solidFill>
                  <a:srgbClr val="2CA1BE"/>
                </a:solidFill>
                <a:latin typeface="Wingdings 3"/>
                <a:cs typeface="Wingdings 3"/>
              </a:rPr>
              <a:t></a:t>
            </a:r>
            <a:r>
              <a:rPr sz="1200" spc="5" dirty="0">
                <a:solidFill>
                  <a:srgbClr val="2CA1BE"/>
                </a:solidFill>
                <a:latin typeface="Times New Roman"/>
                <a:cs typeface="Times New Roman"/>
              </a:rPr>
              <a:t>	</a:t>
            </a:r>
            <a:r>
              <a:rPr sz="1800" spc="-5" dirty="0"/>
              <a:t>The principal sub-systems </a:t>
            </a:r>
            <a:r>
              <a:rPr sz="1800" dirty="0"/>
              <a:t>within </a:t>
            </a:r>
            <a:r>
              <a:rPr sz="1800" spc="-5" dirty="0"/>
              <a:t>an ISS</a:t>
            </a:r>
            <a:r>
              <a:rPr sz="1800" spc="10" dirty="0"/>
              <a:t> </a:t>
            </a:r>
            <a:r>
              <a:rPr sz="1800" spc="-5" dirty="0"/>
              <a:t>are</a:t>
            </a:r>
            <a:endParaRPr sz="1800">
              <a:latin typeface="Times New Roman"/>
              <a:cs typeface="Times New Roman"/>
            </a:endParaRPr>
          </a:p>
        </p:txBody>
      </p:sp>
      <p:sp>
        <p:nvSpPr>
          <p:cNvPr id="4" name="object 4"/>
          <p:cNvSpPr txBox="1"/>
          <p:nvPr/>
        </p:nvSpPr>
        <p:spPr>
          <a:xfrm>
            <a:off x="852932" y="1994449"/>
            <a:ext cx="4230370" cy="2524760"/>
          </a:xfrm>
          <a:prstGeom prst="rect">
            <a:avLst/>
          </a:prstGeom>
        </p:spPr>
        <p:txBody>
          <a:bodyPr vert="horz" wrap="square" lIns="0" tIns="50165" rIns="0" bIns="0" rtlCol="0">
            <a:spAutoFit/>
          </a:bodyPr>
          <a:lstStyle/>
          <a:p>
            <a:pPr marL="314325" indent="-301625">
              <a:lnSpc>
                <a:spcPct val="100000"/>
              </a:lnSpc>
              <a:spcBef>
                <a:spcPts val="395"/>
              </a:spcBef>
              <a:buClr>
                <a:srgbClr val="2CA1BE"/>
              </a:buClr>
              <a:buFont typeface="Verdana"/>
              <a:buChar char="◦"/>
              <a:tabLst>
                <a:tab pos="314325" algn="l"/>
                <a:tab pos="314960" algn="l"/>
              </a:tabLst>
            </a:pPr>
            <a:r>
              <a:rPr sz="1800" dirty="0">
                <a:latin typeface="Lucida Sans Unicode"/>
                <a:cs typeface="Lucida Sans Unicode"/>
              </a:rPr>
              <a:t>Primary sensing</a:t>
            </a:r>
            <a:r>
              <a:rPr sz="1800" spc="-110" dirty="0">
                <a:latin typeface="Lucida Sans Unicode"/>
                <a:cs typeface="Lucida Sans Unicode"/>
              </a:rPr>
              <a:t> </a:t>
            </a:r>
            <a:r>
              <a:rPr sz="1800" spc="-5" dirty="0">
                <a:latin typeface="Lucida Sans Unicode"/>
                <a:cs typeface="Lucida Sans Unicode"/>
              </a:rPr>
              <a:t>element(s)</a:t>
            </a:r>
            <a:endParaRPr sz="1800">
              <a:latin typeface="Lucida Sans Unicode"/>
              <a:cs typeface="Lucida Sans Unicode"/>
            </a:endParaRPr>
          </a:p>
          <a:p>
            <a:pPr marL="314325" indent="-301625">
              <a:lnSpc>
                <a:spcPct val="100000"/>
              </a:lnSpc>
              <a:spcBef>
                <a:spcPts val="295"/>
              </a:spcBef>
              <a:buClr>
                <a:srgbClr val="2CA1BE"/>
              </a:buClr>
              <a:buFont typeface="Verdana"/>
              <a:buChar char="◦"/>
              <a:tabLst>
                <a:tab pos="314325" algn="l"/>
                <a:tab pos="314960" algn="l"/>
              </a:tabLst>
            </a:pPr>
            <a:r>
              <a:rPr sz="1800" dirty="0">
                <a:latin typeface="Lucida Sans Unicode"/>
                <a:cs typeface="Lucida Sans Unicode"/>
              </a:rPr>
              <a:t>Excitation</a:t>
            </a:r>
            <a:r>
              <a:rPr sz="1800" spc="-90" dirty="0">
                <a:latin typeface="Lucida Sans Unicode"/>
                <a:cs typeface="Lucida Sans Unicode"/>
              </a:rPr>
              <a:t> </a:t>
            </a:r>
            <a:r>
              <a:rPr sz="1800" spc="-5" dirty="0">
                <a:latin typeface="Lucida Sans Unicode"/>
                <a:cs typeface="Lucida Sans Unicode"/>
              </a:rPr>
              <a:t>control</a:t>
            </a:r>
            <a:endParaRPr sz="1800">
              <a:latin typeface="Lucida Sans Unicode"/>
              <a:cs typeface="Lucida Sans Unicode"/>
            </a:endParaRPr>
          </a:p>
          <a:p>
            <a:pPr marL="314325" indent="-301625">
              <a:lnSpc>
                <a:spcPct val="100000"/>
              </a:lnSpc>
              <a:spcBef>
                <a:spcPts val="300"/>
              </a:spcBef>
              <a:buClr>
                <a:srgbClr val="2CA1BE"/>
              </a:buClr>
              <a:buFont typeface="Verdana"/>
              <a:buChar char="◦"/>
              <a:tabLst>
                <a:tab pos="314325" algn="l"/>
                <a:tab pos="314960" algn="l"/>
              </a:tabLst>
            </a:pPr>
            <a:r>
              <a:rPr sz="1800" spc="-5" dirty="0">
                <a:latin typeface="Lucida Sans Unicode"/>
                <a:cs typeface="Lucida Sans Unicode"/>
              </a:rPr>
              <a:t>Amplification</a:t>
            </a:r>
            <a:endParaRPr sz="1800">
              <a:latin typeface="Lucida Sans Unicode"/>
              <a:cs typeface="Lucida Sans Unicode"/>
            </a:endParaRPr>
          </a:p>
          <a:p>
            <a:pPr marL="314325" indent="-301625">
              <a:lnSpc>
                <a:spcPct val="100000"/>
              </a:lnSpc>
              <a:spcBef>
                <a:spcPts val="300"/>
              </a:spcBef>
              <a:buClr>
                <a:srgbClr val="2CA1BE"/>
              </a:buClr>
              <a:buFont typeface="Verdana"/>
              <a:buChar char="◦"/>
              <a:tabLst>
                <a:tab pos="314325" algn="l"/>
                <a:tab pos="314960" algn="l"/>
              </a:tabLst>
            </a:pPr>
            <a:r>
              <a:rPr sz="1800" dirty="0">
                <a:latin typeface="Lucida Sans Unicode"/>
                <a:cs typeface="Lucida Sans Unicode"/>
              </a:rPr>
              <a:t>Analogue</a:t>
            </a:r>
            <a:r>
              <a:rPr sz="1800" spc="-110" dirty="0">
                <a:latin typeface="Lucida Sans Unicode"/>
                <a:cs typeface="Lucida Sans Unicode"/>
              </a:rPr>
              <a:t> </a:t>
            </a:r>
            <a:r>
              <a:rPr sz="1800" dirty="0">
                <a:latin typeface="Lucida Sans Unicode"/>
                <a:cs typeface="Lucida Sans Unicode"/>
              </a:rPr>
              <a:t>filtering</a:t>
            </a:r>
            <a:endParaRPr sz="1800">
              <a:latin typeface="Lucida Sans Unicode"/>
              <a:cs typeface="Lucida Sans Unicode"/>
            </a:endParaRPr>
          </a:p>
          <a:p>
            <a:pPr marL="314325" indent="-301625">
              <a:lnSpc>
                <a:spcPct val="100000"/>
              </a:lnSpc>
              <a:spcBef>
                <a:spcPts val="300"/>
              </a:spcBef>
              <a:buClr>
                <a:srgbClr val="2CA1BE"/>
              </a:buClr>
              <a:buFont typeface="Verdana"/>
              <a:buChar char="◦"/>
              <a:tabLst>
                <a:tab pos="314325" algn="l"/>
                <a:tab pos="314960" algn="l"/>
              </a:tabLst>
            </a:pPr>
            <a:r>
              <a:rPr sz="1800" spc="-5" dirty="0">
                <a:latin typeface="Lucida Sans Unicode"/>
                <a:cs typeface="Lucida Sans Unicode"/>
              </a:rPr>
              <a:t>Data</a:t>
            </a:r>
            <a:r>
              <a:rPr sz="1800" spc="-75" dirty="0">
                <a:latin typeface="Lucida Sans Unicode"/>
                <a:cs typeface="Lucida Sans Unicode"/>
              </a:rPr>
              <a:t> </a:t>
            </a:r>
            <a:r>
              <a:rPr sz="1800" spc="-5" dirty="0">
                <a:latin typeface="Lucida Sans Unicode"/>
                <a:cs typeface="Lucida Sans Unicode"/>
              </a:rPr>
              <a:t>conversion</a:t>
            </a:r>
            <a:endParaRPr sz="1800">
              <a:latin typeface="Lucida Sans Unicode"/>
              <a:cs typeface="Lucida Sans Unicode"/>
            </a:endParaRPr>
          </a:p>
          <a:p>
            <a:pPr marL="314325" indent="-301625">
              <a:lnSpc>
                <a:spcPct val="100000"/>
              </a:lnSpc>
              <a:spcBef>
                <a:spcPts val="300"/>
              </a:spcBef>
              <a:buClr>
                <a:srgbClr val="2CA1BE"/>
              </a:buClr>
              <a:buFont typeface="Verdana"/>
              <a:buChar char="◦"/>
              <a:tabLst>
                <a:tab pos="314325" algn="l"/>
                <a:tab pos="314960" algn="l"/>
              </a:tabLst>
            </a:pPr>
            <a:r>
              <a:rPr sz="1800" dirty="0">
                <a:latin typeface="Lucida Sans Unicode"/>
                <a:cs typeface="Lucida Sans Unicode"/>
              </a:rPr>
              <a:t>Compensation</a:t>
            </a:r>
            <a:endParaRPr sz="1800">
              <a:latin typeface="Lucida Sans Unicode"/>
              <a:cs typeface="Lucida Sans Unicode"/>
            </a:endParaRPr>
          </a:p>
          <a:p>
            <a:pPr marL="314325" indent="-301625">
              <a:lnSpc>
                <a:spcPct val="100000"/>
              </a:lnSpc>
              <a:spcBef>
                <a:spcPts val="300"/>
              </a:spcBef>
              <a:buClr>
                <a:srgbClr val="2CA1BE"/>
              </a:buClr>
              <a:buFont typeface="Verdana"/>
              <a:buChar char="◦"/>
              <a:tabLst>
                <a:tab pos="314325" algn="l"/>
                <a:tab pos="314960" algn="l"/>
              </a:tabLst>
            </a:pPr>
            <a:r>
              <a:rPr sz="1800" spc="-5" dirty="0">
                <a:latin typeface="Lucida Sans Unicode"/>
                <a:cs typeface="Lucida Sans Unicode"/>
              </a:rPr>
              <a:t>Digital information</a:t>
            </a:r>
            <a:r>
              <a:rPr sz="1800" spc="-65" dirty="0">
                <a:latin typeface="Lucida Sans Unicode"/>
                <a:cs typeface="Lucida Sans Unicode"/>
              </a:rPr>
              <a:t> </a:t>
            </a:r>
            <a:r>
              <a:rPr sz="1800" spc="-5" dirty="0">
                <a:latin typeface="Lucida Sans Unicode"/>
                <a:cs typeface="Lucida Sans Unicode"/>
              </a:rPr>
              <a:t>processing</a:t>
            </a:r>
            <a:endParaRPr sz="1800">
              <a:latin typeface="Lucida Sans Unicode"/>
              <a:cs typeface="Lucida Sans Unicode"/>
            </a:endParaRPr>
          </a:p>
          <a:p>
            <a:pPr marL="314325" indent="-301625">
              <a:lnSpc>
                <a:spcPct val="100000"/>
              </a:lnSpc>
              <a:spcBef>
                <a:spcPts val="300"/>
              </a:spcBef>
              <a:buClr>
                <a:srgbClr val="2CA1BE"/>
              </a:buClr>
              <a:buFont typeface="Verdana"/>
              <a:buChar char="◦"/>
              <a:tabLst>
                <a:tab pos="314325" algn="l"/>
                <a:tab pos="314960" algn="l"/>
              </a:tabLst>
            </a:pPr>
            <a:r>
              <a:rPr sz="1800" spc="-5" dirty="0">
                <a:latin typeface="Lucida Sans Unicode"/>
                <a:cs typeface="Lucida Sans Unicode"/>
              </a:rPr>
              <a:t>Digital communications</a:t>
            </a:r>
            <a:r>
              <a:rPr sz="1800" spc="-60" dirty="0">
                <a:latin typeface="Lucida Sans Unicode"/>
                <a:cs typeface="Lucida Sans Unicode"/>
              </a:rPr>
              <a:t> </a:t>
            </a:r>
            <a:r>
              <a:rPr sz="1800" spc="-5" dirty="0">
                <a:latin typeface="Lucida Sans Unicode"/>
                <a:cs typeface="Lucida Sans Unicode"/>
              </a:rPr>
              <a:t>processing</a:t>
            </a:r>
            <a:endParaRPr sz="1800">
              <a:latin typeface="Lucida Sans Unicode"/>
              <a:cs typeface="Lucida Sans Unicode"/>
            </a:endParaRPr>
          </a:p>
        </p:txBody>
      </p:sp>
      <p:sp>
        <p:nvSpPr>
          <p:cNvPr id="5" name="object 5"/>
          <p:cNvSpPr/>
          <p:nvPr/>
        </p:nvSpPr>
        <p:spPr>
          <a:xfrm>
            <a:off x="550926" y="309359"/>
            <a:ext cx="6542532" cy="97918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886200" y="2286000"/>
            <a:ext cx="1371600" cy="369570"/>
          </a:xfrm>
          <a:custGeom>
            <a:avLst/>
            <a:gdLst/>
            <a:ahLst/>
            <a:cxnLst/>
            <a:rect l="l" t="t" r="r" b="b"/>
            <a:pathLst>
              <a:path w="1371600" h="369569">
                <a:moveTo>
                  <a:pt x="0" y="369570"/>
                </a:moveTo>
                <a:lnTo>
                  <a:pt x="1371600" y="369570"/>
                </a:lnTo>
                <a:lnTo>
                  <a:pt x="1371600" y="0"/>
                </a:lnTo>
                <a:lnTo>
                  <a:pt x="0" y="0"/>
                </a:lnTo>
                <a:lnTo>
                  <a:pt x="0" y="369570"/>
                </a:lnTo>
                <a:close/>
              </a:path>
            </a:pathLst>
          </a:custGeom>
          <a:solidFill>
            <a:srgbClr val="FFFFFF"/>
          </a:solid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8868871" cy="6392708"/>
          </a:xfrm>
          <a:prstGeom prst="rect">
            <a:avLst/>
          </a:prstGeom>
        </p:spPr>
      </p:pic>
    </p:spTree>
    <p:extLst>
      <p:ext uri="{BB962C8B-B14F-4D97-AF65-F5344CB8AC3E}">
        <p14:creationId xmlns:p14="http://schemas.microsoft.com/office/powerpoint/2010/main" val="569233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
            <a:ext cx="8868871" cy="6206591"/>
          </a:xfrm>
          <a:prstGeom prst="rect">
            <a:avLst/>
          </a:prstGeom>
        </p:spPr>
      </p:pic>
    </p:spTree>
    <p:extLst>
      <p:ext uri="{BB962C8B-B14F-4D97-AF65-F5344CB8AC3E}">
        <p14:creationId xmlns:p14="http://schemas.microsoft.com/office/powerpoint/2010/main" val="1916463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304800"/>
            <a:ext cx="8901239" cy="6222775"/>
          </a:xfrm>
          <a:prstGeom prst="rect">
            <a:avLst/>
          </a:prstGeom>
        </p:spPr>
      </p:pic>
    </p:spTree>
    <p:extLst>
      <p:ext uri="{BB962C8B-B14F-4D97-AF65-F5344CB8AC3E}">
        <p14:creationId xmlns:p14="http://schemas.microsoft.com/office/powerpoint/2010/main" val="286835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68" y="1439925"/>
            <a:ext cx="7757795" cy="384721"/>
          </a:xfrm>
        </p:spPr>
        <p:txBody>
          <a:bodyPr/>
          <a:lstStyle/>
          <a:p>
            <a:r>
              <a:rPr lang="en-US" dirty="0"/>
              <a:t>cv</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72651"/>
            <a:ext cx="8901239" cy="6684021"/>
          </a:xfrm>
          <a:prstGeom prst="rect">
            <a:avLst/>
          </a:prstGeom>
        </p:spPr>
      </p:pic>
    </p:spTree>
    <p:extLst>
      <p:ext uri="{BB962C8B-B14F-4D97-AF65-F5344CB8AC3E}">
        <p14:creationId xmlns:p14="http://schemas.microsoft.com/office/powerpoint/2010/main" val="1199796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 y="186294"/>
            <a:ext cx="8804135" cy="6166131"/>
          </a:xfrm>
          <a:prstGeom prst="rect">
            <a:avLst/>
          </a:prstGeom>
        </p:spPr>
      </p:pic>
    </p:spTree>
    <p:extLst>
      <p:ext uri="{BB962C8B-B14F-4D97-AF65-F5344CB8AC3E}">
        <p14:creationId xmlns:p14="http://schemas.microsoft.com/office/powerpoint/2010/main" val="2052777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
            <a:ext cx="8739398" cy="6182315"/>
          </a:xfrm>
          <a:prstGeom prst="rect">
            <a:avLst/>
          </a:prstGeom>
        </p:spPr>
      </p:pic>
    </p:spTree>
    <p:extLst>
      <p:ext uri="{BB962C8B-B14F-4D97-AF65-F5344CB8AC3E}">
        <p14:creationId xmlns:p14="http://schemas.microsoft.com/office/powerpoint/2010/main" val="849750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30480" y="0"/>
            <a:ext cx="8609926" cy="6093303"/>
          </a:xfrm>
          <a:prstGeom prst="rect">
            <a:avLst/>
          </a:prstGeom>
        </p:spPr>
      </p:pic>
    </p:spTree>
    <p:extLst>
      <p:ext uri="{BB962C8B-B14F-4D97-AF65-F5344CB8AC3E}">
        <p14:creationId xmlns:p14="http://schemas.microsoft.com/office/powerpoint/2010/main" val="2729858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0"/>
            <a:ext cx="8868871" cy="6505996"/>
          </a:xfrm>
          <a:prstGeom prst="rect">
            <a:avLst/>
          </a:prstGeom>
        </p:spPr>
      </p:pic>
    </p:spTree>
    <p:extLst>
      <p:ext uri="{BB962C8B-B14F-4D97-AF65-F5344CB8AC3E}">
        <p14:creationId xmlns:p14="http://schemas.microsoft.com/office/powerpoint/2010/main" val="2511957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28500"/>
            <a:ext cx="8868871" cy="6481720"/>
          </a:xfrm>
          <a:prstGeom prst="rect">
            <a:avLst/>
          </a:prstGeom>
        </p:spPr>
      </p:pic>
    </p:spTree>
    <p:extLst>
      <p:ext uri="{BB962C8B-B14F-4D97-AF65-F5344CB8AC3E}">
        <p14:creationId xmlns:p14="http://schemas.microsoft.com/office/powerpoint/2010/main" val="42878534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 y="228600"/>
            <a:ext cx="8868871" cy="6384616"/>
          </a:xfrm>
          <a:prstGeom prst="rect">
            <a:avLst/>
          </a:prstGeom>
        </p:spPr>
      </p:pic>
    </p:spTree>
    <p:extLst>
      <p:ext uri="{BB962C8B-B14F-4D97-AF65-F5344CB8AC3E}">
        <p14:creationId xmlns:p14="http://schemas.microsoft.com/office/powerpoint/2010/main" val="60416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1876" y="295617"/>
            <a:ext cx="6145530" cy="45266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90600" y="990600"/>
            <a:ext cx="6858000" cy="415061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8739" y="4648961"/>
            <a:ext cx="8705215" cy="112268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Lucida Sans Unicode"/>
                <a:cs typeface="Lucida Sans Unicode"/>
              </a:rPr>
              <a:t>An </a:t>
            </a:r>
            <a:r>
              <a:rPr sz="1800" spc="-5" dirty="0">
                <a:latin typeface="Lucida Sans Unicode"/>
                <a:cs typeface="Lucida Sans Unicode"/>
              </a:rPr>
              <a:t>electronic </a:t>
            </a:r>
            <a:r>
              <a:rPr sz="1800" dirty="0">
                <a:latin typeface="Lucida Sans Unicode"/>
                <a:cs typeface="Lucida Sans Unicode"/>
              </a:rPr>
              <a:t>nose </a:t>
            </a:r>
            <a:r>
              <a:rPr sz="1800" spc="-5" dirty="0">
                <a:latin typeface="Lucida Sans Unicode"/>
                <a:cs typeface="Lucida Sans Unicode"/>
              </a:rPr>
              <a:t>(e-nose) is </a:t>
            </a:r>
            <a:r>
              <a:rPr sz="1800" dirty="0">
                <a:latin typeface="Lucida Sans Unicode"/>
                <a:cs typeface="Lucida Sans Unicode"/>
              </a:rPr>
              <a:t>a </a:t>
            </a:r>
            <a:r>
              <a:rPr sz="1800" spc="-5" dirty="0">
                <a:latin typeface="Lucida Sans Unicode"/>
                <a:cs typeface="Lucida Sans Unicode"/>
              </a:rPr>
              <a:t>device that identifies the specific components  of </a:t>
            </a:r>
            <a:r>
              <a:rPr sz="1800" dirty="0">
                <a:latin typeface="Lucida Sans Unicode"/>
                <a:cs typeface="Lucida Sans Unicode"/>
              </a:rPr>
              <a:t>an </a:t>
            </a:r>
            <a:r>
              <a:rPr sz="1800" spc="-5" dirty="0">
                <a:latin typeface="Lucida Sans Unicode"/>
                <a:cs typeface="Lucida Sans Unicode"/>
              </a:rPr>
              <a:t>odor and analyzes its chemical </a:t>
            </a:r>
            <a:r>
              <a:rPr sz="1800" dirty="0">
                <a:latin typeface="Lucida Sans Unicode"/>
                <a:cs typeface="Lucida Sans Unicode"/>
              </a:rPr>
              <a:t>makeup </a:t>
            </a:r>
            <a:r>
              <a:rPr sz="1800" spc="-5" dirty="0">
                <a:latin typeface="Lucida Sans Unicode"/>
                <a:cs typeface="Lucida Sans Unicode"/>
              </a:rPr>
              <a:t>to identify it. </a:t>
            </a:r>
            <a:r>
              <a:rPr sz="1800" dirty="0">
                <a:latin typeface="Lucida Sans Unicode"/>
                <a:cs typeface="Lucida Sans Unicode"/>
              </a:rPr>
              <a:t>An </a:t>
            </a:r>
            <a:r>
              <a:rPr sz="1800" spc="-5" dirty="0">
                <a:latin typeface="Lucida Sans Unicode"/>
                <a:cs typeface="Lucida Sans Unicode"/>
              </a:rPr>
              <a:t>electronic </a:t>
            </a:r>
            <a:r>
              <a:rPr sz="1800" dirty="0">
                <a:latin typeface="Lucida Sans Unicode"/>
                <a:cs typeface="Lucida Sans Unicode"/>
              </a:rPr>
              <a:t>nose  </a:t>
            </a:r>
            <a:r>
              <a:rPr sz="1800" spc="-5" dirty="0">
                <a:latin typeface="Lucida Sans Unicode"/>
                <a:cs typeface="Lucida Sans Unicode"/>
              </a:rPr>
              <a:t>consists of </a:t>
            </a:r>
            <a:r>
              <a:rPr sz="1800" dirty="0">
                <a:latin typeface="Lucida Sans Unicode"/>
                <a:cs typeface="Lucida Sans Unicode"/>
              </a:rPr>
              <a:t>a mechanism for </a:t>
            </a:r>
            <a:r>
              <a:rPr sz="1800" spc="-5" dirty="0">
                <a:latin typeface="Lucida Sans Unicode"/>
                <a:cs typeface="Lucida Sans Unicode"/>
              </a:rPr>
              <a:t>chemical detection, </a:t>
            </a:r>
            <a:r>
              <a:rPr sz="1800" dirty="0">
                <a:latin typeface="Lucida Sans Unicode"/>
                <a:cs typeface="Lucida Sans Unicode"/>
              </a:rPr>
              <a:t>such </a:t>
            </a:r>
            <a:r>
              <a:rPr sz="1800" spc="-5" dirty="0">
                <a:latin typeface="Lucida Sans Unicode"/>
                <a:cs typeface="Lucida Sans Unicode"/>
              </a:rPr>
              <a:t>as </a:t>
            </a:r>
            <a:r>
              <a:rPr sz="1800" dirty="0">
                <a:latin typeface="Lucida Sans Unicode"/>
                <a:cs typeface="Lucida Sans Unicode"/>
              </a:rPr>
              <a:t>an </a:t>
            </a:r>
            <a:r>
              <a:rPr sz="1800" spc="-5" dirty="0">
                <a:latin typeface="Lucida Sans Unicode"/>
                <a:cs typeface="Lucida Sans Unicode"/>
              </a:rPr>
              <a:t>array of electronic  sensors, and </a:t>
            </a:r>
            <a:r>
              <a:rPr sz="1800" dirty="0">
                <a:latin typeface="Lucida Sans Unicode"/>
                <a:cs typeface="Lucida Sans Unicode"/>
              </a:rPr>
              <a:t>a mechanism for </a:t>
            </a:r>
            <a:r>
              <a:rPr sz="1800" spc="-5" dirty="0">
                <a:latin typeface="Lucida Sans Unicode"/>
                <a:cs typeface="Lucida Sans Unicode"/>
              </a:rPr>
              <a:t>pattern recognition, </a:t>
            </a:r>
            <a:r>
              <a:rPr sz="1800" dirty="0">
                <a:latin typeface="Lucida Sans Unicode"/>
                <a:cs typeface="Lucida Sans Unicode"/>
              </a:rPr>
              <a:t>such </a:t>
            </a:r>
            <a:r>
              <a:rPr sz="1800" spc="-5" dirty="0">
                <a:latin typeface="Lucida Sans Unicode"/>
                <a:cs typeface="Lucida Sans Unicode"/>
              </a:rPr>
              <a:t>as </a:t>
            </a:r>
            <a:r>
              <a:rPr sz="1800" dirty="0">
                <a:latin typeface="Lucida Sans Unicode"/>
                <a:cs typeface="Lucida Sans Unicode"/>
              </a:rPr>
              <a:t>a </a:t>
            </a:r>
            <a:r>
              <a:rPr sz="1800" u="sng" dirty="0">
                <a:solidFill>
                  <a:srgbClr val="FF8118"/>
                </a:solidFill>
                <a:latin typeface="Lucida Sans Unicode"/>
                <a:cs typeface="Lucida Sans Unicode"/>
                <a:hlinkClick r:id="rId4"/>
              </a:rPr>
              <a:t>neural</a:t>
            </a:r>
            <a:r>
              <a:rPr sz="1800" u="sng" spc="-15" dirty="0">
                <a:solidFill>
                  <a:srgbClr val="FF8118"/>
                </a:solidFill>
                <a:latin typeface="Lucida Sans Unicode"/>
                <a:cs typeface="Lucida Sans Unicode"/>
                <a:hlinkClick r:id="rId4"/>
              </a:rPr>
              <a:t> </a:t>
            </a:r>
            <a:r>
              <a:rPr sz="1800" u="sng" dirty="0">
                <a:solidFill>
                  <a:srgbClr val="FF8118"/>
                </a:solidFill>
                <a:latin typeface="Lucida Sans Unicode"/>
                <a:cs typeface="Lucida Sans Unicode"/>
                <a:hlinkClick r:id="rId4"/>
              </a:rPr>
              <a:t>network</a:t>
            </a:r>
            <a:endParaRPr sz="1800">
              <a:latin typeface="Lucida Sans Unicode"/>
              <a:cs typeface="Lucida Sans Unicode"/>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30480"/>
            <a:ext cx="8609926" cy="5793897"/>
          </a:xfrm>
          <a:prstGeom prst="rect">
            <a:avLst/>
          </a:prstGeom>
        </p:spPr>
      </p:pic>
    </p:spTree>
    <p:extLst>
      <p:ext uri="{BB962C8B-B14F-4D97-AF65-F5344CB8AC3E}">
        <p14:creationId xmlns:p14="http://schemas.microsoft.com/office/powerpoint/2010/main" val="4621472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89190"/>
            <a:ext cx="8771766" cy="6360340"/>
          </a:xfrm>
          <a:prstGeom prst="rect">
            <a:avLst/>
          </a:prstGeom>
        </p:spPr>
      </p:pic>
    </p:spTree>
    <p:extLst>
      <p:ext uri="{BB962C8B-B14F-4D97-AF65-F5344CB8AC3E}">
        <p14:creationId xmlns:p14="http://schemas.microsoft.com/office/powerpoint/2010/main" val="36319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53720"/>
            <a:ext cx="8771766" cy="5785805"/>
          </a:xfrm>
          <a:prstGeom prst="rect">
            <a:avLst/>
          </a:prstGeom>
        </p:spPr>
      </p:pic>
    </p:spTree>
    <p:extLst>
      <p:ext uri="{BB962C8B-B14F-4D97-AF65-F5344CB8AC3E}">
        <p14:creationId xmlns:p14="http://schemas.microsoft.com/office/powerpoint/2010/main" val="21134750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E3F1B-B3CA-48CA-A842-8B2C482BE251}"/>
              </a:ext>
            </a:extLst>
          </p:cNvPr>
          <p:cNvSpPr/>
          <p:nvPr/>
        </p:nvSpPr>
        <p:spPr>
          <a:xfrm>
            <a:off x="114300" y="1447800"/>
            <a:ext cx="8915400" cy="4524315"/>
          </a:xfrm>
          <a:prstGeom prst="rect">
            <a:avLst/>
          </a:prstGeom>
        </p:spPr>
        <p:txBody>
          <a:bodyPr wrap="square">
            <a:spAutoFit/>
          </a:bodyPr>
          <a:lstStyle/>
          <a:p>
            <a:pPr>
              <a:buFont typeface="+mj-lt"/>
              <a:buAutoNum type="arabicPeriod"/>
            </a:pPr>
            <a:r>
              <a:rPr lang="en-US" b="1" dirty="0">
                <a:solidFill>
                  <a:srgbClr val="0D0D0D"/>
                </a:solidFill>
                <a:latin typeface="Söhne"/>
              </a:rPr>
              <a:t>Linear Time-Invariant (LTI) Systems</a:t>
            </a:r>
            <a:r>
              <a:rPr lang="en-US" dirty="0">
                <a:solidFill>
                  <a:srgbClr val="0D0D0D"/>
                </a:solidFill>
                <a:latin typeface="Söhne"/>
              </a:rPr>
              <a:t>: The Laplace transform is particularly well-suited for analyzing systems that are linear and whose parameters do not change over time. An example is an electrical RLC circuit (consisting of resistors, inductors, and capacitors). The Laplace transform simplifies the analysis of such circuits by converting differential equations that describe the circuit behavior into algebraic equations in the s-domain.</a:t>
            </a:r>
          </a:p>
          <a:p>
            <a:pPr>
              <a:buFont typeface="+mj-lt"/>
              <a:buAutoNum type="arabicPeriod"/>
            </a:pPr>
            <a:endParaRPr lang="en-US" dirty="0">
              <a:solidFill>
                <a:srgbClr val="0D0D0D"/>
              </a:solidFill>
              <a:latin typeface="Söhne"/>
            </a:endParaRPr>
          </a:p>
          <a:p>
            <a:pPr>
              <a:buFont typeface="+mj-lt"/>
              <a:buAutoNum type="arabicPeriod"/>
            </a:pPr>
            <a:r>
              <a:rPr lang="en-US" b="1" dirty="0">
                <a:solidFill>
                  <a:srgbClr val="0D0D0D"/>
                </a:solidFill>
                <a:latin typeface="Söhne"/>
              </a:rPr>
              <a:t>System Stability and Control Analysis</a:t>
            </a:r>
            <a:r>
              <a:rPr lang="en-US" dirty="0">
                <a:solidFill>
                  <a:srgbClr val="0D0D0D"/>
                </a:solidFill>
                <a:latin typeface="Söhne"/>
              </a:rPr>
              <a:t>: For designing controllers for LTI systems or assessing their stability, the Laplace transform provides valuable tools like the Bode plot, Nyquist plot, and Root Locus. For instance, analyzing the stability of an automatic voltage regulator system in a power generation plant can be effectively done using these tools.</a:t>
            </a:r>
          </a:p>
          <a:p>
            <a:pPr>
              <a:buFont typeface="+mj-lt"/>
              <a:buAutoNum type="arabicPeriod"/>
            </a:pPr>
            <a:endParaRPr lang="en-US" dirty="0">
              <a:solidFill>
                <a:srgbClr val="0D0D0D"/>
              </a:solidFill>
              <a:latin typeface="Söhne"/>
            </a:endParaRPr>
          </a:p>
          <a:p>
            <a:pPr>
              <a:buFont typeface="+mj-lt"/>
              <a:buAutoNum type="arabicPeriod"/>
            </a:pPr>
            <a:r>
              <a:rPr lang="en-US" b="1" dirty="0">
                <a:solidFill>
                  <a:srgbClr val="0D0D0D"/>
                </a:solidFill>
                <a:latin typeface="Söhne"/>
              </a:rPr>
              <a:t>Signal Processing</a:t>
            </a:r>
            <a:r>
              <a:rPr lang="en-US" dirty="0">
                <a:solidFill>
                  <a:srgbClr val="0D0D0D"/>
                </a:solidFill>
                <a:latin typeface="Söhne"/>
              </a:rPr>
              <a:t>: In signal processing, the Laplace transform is used to analyze and design filters (such as low-pass, high-pass, band-pass, and band-stop filters). These systems are typically LTI, and their behavior can be easily manipulated and understood in the s-domain. For example, designing a low-pass filter to remove high-frequency noise from a signal is a classic application of the Laplace transform.</a:t>
            </a:r>
            <a:endParaRPr lang="en-US" b="0" i="0" dirty="0">
              <a:solidFill>
                <a:srgbClr val="0D0D0D"/>
              </a:solidFill>
              <a:effectLst/>
              <a:latin typeface="Söhne"/>
            </a:endParaRPr>
          </a:p>
        </p:txBody>
      </p:sp>
      <p:sp>
        <p:nvSpPr>
          <p:cNvPr id="5" name="Rectangle 4">
            <a:extLst>
              <a:ext uri="{FF2B5EF4-FFF2-40B4-BE49-F238E27FC236}">
                <a16:creationId xmlns:a16="http://schemas.microsoft.com/office/drawing/2014/main" id="{99E9D412-4758-455F-9AB4-B8C858A85F81}"/>
              </a:ext>
            </a:extLst>
          </p:cNvPr>
          <p:cNvSpPr/>
          <p:nvPr/>
        </p:nvSpPr>
        <p:spPr>
          <a:xfrm>
            <a:off x="228600" y="304800"/>
            <a:ext cx="7696200" cy="369332"/>
          </a:xfrm>
          <a:prstGeom prst="rect">
            <a:avLst/>
          </a:prstGeom>
        </p:spPr>
        <p:txBody>
          <a:bodyPr wrap="square">
            <a:spAutoFit/>
          </a:bodyPr>
          <a:lstStyle/>
          <a:p>
            <a:r>
              <a:rPr lang="en-US" b="1" dirty="0">
                <a:solidFill>
                  <a:srgbClr val="0D0D0D"/>
                </a:solidFill>
                <a:latin typeface="Söhne"/>
              </a:rPr>
              <a:t>Systems Suited for Analysis with Laplace Transform</a:t>
            </a:r>
          </a:p>
        </p:txBody>
      </p:sp>
    </p:spTree>
    <p:extLst>
      <p:ext uri="{BB962C8B-B14F-4D97-AF65-F5344CB8AC3E}">
        <p14:creationId xmlns:p14="http://schemas.microsoft.com/office/powerpoint/2010/main" val="24320436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E7064-64FA-4543-B395-69C02CEAACB8}"/>
              </a:ext>
            </a:extLst>
          </p:cNvPr>
          <p:cNvSpPr/>
          <p:nvPr/>
        </p:nvSpPr>
        <p:spPr>
          <a:xfrm>
            <a:off x="152400" y="1371600"/>
            <a:ext cx="9067800" cy="4524315"/>
          </a:xfrm>
          <a:prstGeom prst="rect">
            <a:avLst/>
          </a:prstGeom>
        </p:spPr>
        <p:txBody>
          <a:bodyPr wrap="square">
            <a:spAutoFit/>
          </a:bodyPr>
          <a:lstStyle/>
          <a:p>
            <a:r>
              <a:rPr lang="en-US" b="1" dirty="0">
                <a:solidFill>
                  <a:srgbClr val="0D0D0D"/>
                </a:solidFill>
                <a:latin typeface="Söhne"/>
              </a:rPr>
              <a:t>Systems Suited for State Space Representation</a:t>
            </a:r>
          </a:p>
          <a:p>
            <a:pPr>
              <a:buFont typeface="+mj-lt"/>
              <a:buAutoNum type="arabicPeriod"/>
            </a:pPr>
            <a:r>
              <a:rPr lang="en-US" b="1" dirty="0">
                <a:solidFill>
                  <a:srgbClr val="0D0D0D"/>
                </a:solidFill>
                <a:latin typeface="Söhne"/>
              </a:rPr>
              <a:t>Non-linear Systems</a:t>
            </a:r>
            <a:r>
              <a:rPr lang="en-US" dirty="0">
                <a:solidFill>
                  <a:srgbClr val="0D0D0D"/>
                </a:solidFill>
                <a:latin typeface="Söhne"/>
              </a:rPr>
              <a:t>: Many real-world systems exhibit non-linear behavior that cannot be accurately modeled or analyzed using linear techniques like the Laplace transform. An example is a robotic arm with multiple joints and actuators. The dynamics of such a system, including the non-linearities introduced by the actuators and the kinematics of the arm, can be effectively modeled using state space methods.</a:t>
            </a:r>
          </a:p>
          <a:p>
            <a:pPr>
              <a:buFont typeface="+mj-lt"/>
              <a:buAutoNum type="arabicPeriod"/>
            </a:pPr>
            <a:r>
              <a:rPr lang="en-US" b="1" dirty="0">
                <a:solidFill>
                  <a:srgbClr val="0D0D0D"/>
                </a:solidFill>
                <a:latin typeface="Söhne"/>
              </a:rPr>
              <a:t>Multi-input Multi-output (MIMO) Systems</a:t>
            </a:r>
            <a:r>
              <a:rPr lang="en-US" dirty="0">
                <a:solidFill>
                  <a:srgbClr val="0D0D0D"/>
                </a:solidFill>
                <a:latin typeface="Söhne"/>
              </a:rPr>
              <a:t>: Complex systems that have multiple inputs and outputs are often more naturally and effectively modeled using state space representation. For example, modern aircraft control systems, which need to manage inputs like throttle, ailerons, elevators, and rudders to control outputs such as pitch, roll, yaw, and velocity, are typically designed using state space methods.</a:t>
            </a:r>
          </a:p>
          <a:p>
            <a:pPr>
              <a:buFont typeface="+mj-lt"/>
              <a:buAutoNum type="arabicPeriod"/>
            </a:pPr>
            <a:r>
              <a:rPr lang="en-US" b="1" dirty="0">
                <a:solidFill>
                  <a:srgbClr val="0D0D0D"/>
                </a:solidFill>
                <a:latin typeface="Söhne"/>
              </a:rPr>
              <a:t>Time-varying Systems</a:t>
            </a:r>
            <a:r>
              <a:rPr lang="en-US" dirty="0">
                <a:solidFill>
                  <a:srgbClr val="0D0D0D"/>
                </a:solidFill>
                <a:latin typeface="Söhne"/>
              </a:rPr>
              <a:t>: Systems whose parameters change with time can be challenging to analyze with the Laplace transform. An example of a time-varying system could be a satellite control system where the dynamics change significantly depending on the satellite's orientation and position relative to Earth. State space models can accommodate these variations explicitly in their representation.</a:t>
            </a:r>
            <a:endParaRPr lang="en-US" b="0" i="0" dirty="0">
              <a:solidFill>
                <a:srgbClr val="0D0D0D"/>
              </a:solidFill>
              <a:effectLst/>
              <a:latin typeface="Söhne"/>
            </a:endParaRPr>
          </a:p>
        </p:txBody>
      </p:sp>
      <p:sp>
        <p:nvSpPr>
          <p:cNvPr id="5" name="Rectangle 4">
            <a:extLst>
              <a:ext uri="{FF2B5EF4-FFF2-40B4-BE49-F238E27FC236}">
                <a16:creationId xmlns:a16="http://schemas.microsoft.com/office/drawing/2014/main" id="{B066287A-F9E0-4E0C-B487-38B0C6FD7733}"/>
              </a:ext>
            </a:extLst>
          </p:cNvPr>
          <p:cNvSpPr/>
          <p:nvPr/>
        </p:nvSpPr>
        <p:spPr>
          <a:xfrm>
            <a:off x="685800" y="304800"/>
            <a:ext cx="4953000" cy="769441"/>
          </a:xfrm>
          <a:prstGeom prst="rect">
            <a:avLst/>
          </a:prstGeom>
        </p:spPr>
        <p:txBody>
          <a:bodyPr wrap="square">
            <a:spAutoFit/>
          </a:bodyPr>
          <a:lstStyle/>
          <a:p>
            <a:r>
              <a:rPr lang="en-US" sz="4400" dirty="0"/>
              <a:t>State Space Method </a:t>
            </a:r>
          </a:p>
        </p:txBody>
      </p:sp>
    </p:spTree>
    <p:extLst>
      <p:ext uri="{BB962C8B-B14F-4D97-AF65-F5344CB8AC3E}">
        <p14:creationId xmlns:p14="http://schemas.microsoft.com/office/powerpoint/2010/main" val="250821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1876" y="569963"/>
            <a:ext cx="3973067" cy="54255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8739" y="1590039"/>
            <a:ext cx="7877809" cy="756920"/>
          </a:xfrm>
          <a:prstGeom prst="rect">
            <a:avLst/>
          </a:prstGeom>
        </p:spPr>
        <p:txBody>
          <a:bodyPr vert="horz" wrap="square" lIns="0" tIns="12700" rIns="0" bIns="0" rtlCol="0">
            <a:spAutoFit/>
          </a:bodyPr>
          <a:lstStyle/>
          <a:p>
            <a:pPr marL="12700" marR="5080">
              <a:lnSpc>
                <a:spcPct val="100000"/>
              </a:lnSpc>
              <a:spcBef>
                <a:spcPts val="100"/>
              </a:spcBef>
            </a:pPr>
            <a:r>
              <a:rPr sz="2400" dirty="0"/>
              <a:t>Need </a:t>
            </a:r>
            <a:r>
              <a:rPr sz="2400" spc="-5" dirty="0"/>
              <a:t>to diagnose an illness in </a:t>
            </a:r>
            <a:r>
              <a:rPr sz="2400" dirty="0"/>
              <a:t>a hurry? </a:t>
            </a:r>
            <a:r>
              <a:rPr sz="2400" spc="-5" dirty="0"/>
              <a:t>Scientists are  developing an 'electronic </a:t>
            </a:r>
            <a:r>
              <a:rPr sz="2400" dirty="0"/>
              <a:t>nose' </a:t>
            </a:r>
            <a:r>
              <a:rPr sz="2400" spc="-5" dirty="0"/>
              <a:t>app </a:t>
            </a:r>
            <a:r>
              <a:rPr sz="2400" dirty="0"/>
              <a:t>for smart </a:t>
            </a:r>
            <a:r>
              <a:rPr sz="2400" spc="-5" dirty="0"/>
              <a:t>phones</a:t>
            </a:r>
            <a:endParaRPr sz="2400"/>
          </a:p>
        </p:txBody>
      </p:sp>
      <p:sp>
        <p:nvSpPr>
          <p:cNvPr id="4" name="object 4"/>
          <p:cNvSpPr txBox="1"/>
          <p:nvPr/>
        </p:nvSpPr>
        <p:spPr>
          <a:xfrm>
            <a:off x="78739" y="2687320"/>
            <a:ext cx="7225030" cy="1489075"/>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Lucida Sans Unicode"/>
                <a:cs typeface="Lucida Sans Unicode"/>
              </a:rPr>
              <a:t>Researchers are </a:t>
            </a:r>
            <a:r>
              <a:rPr sz="2400" dirty="0">
                <a:latin typeface="Lucida Sans Unicode"/>
                <a:cs typeface="Lucida Sans Unicode"/>
              </a:rPr>
              <a:t>working </a:t>
            </a:r>
            <a:r>
              <a:rPr sz="2400" spc="-5" dirty="0">
                <a:latin typeface="Lucida Sans Unicode"/>
                <a:cs typeface="Lucida Sans Unicode"/>
              </a:rPr>
              <a:t>to </a:t>
            </a:r>
            <a:r>
              <a:rPr sz="2400" dirty="0">
                <a:latin typeface="Lucida Sans Unicode"/>
                <a:cs typeface="Lucida Sans Unicode"/>
              </a:rPr>
              <a:t>manufacture a smart  </a:t>
            </a:r>
            <a:r>
              <a:rPr sz="2400" spc="-5" dirty="0">
                <a:latin typeface="Lucida Sans Unicode"/>
                <a:cs typeface="Lucida Sans Unicode"/>
              </a:rPr>
              <a:t>phone attachment that </a:t>
            </a:r>
            <a:r>
              <a:rPr sz="2400" dirty="0">
                <a:latin typeface="Lucida Sans Unicode"/>
                <a:cs typeface="Lucida Sans Unicode"/>
              </a:rPr>
              <a:t>works when used </a:t>
            </a:r>
            <a:r>
              <a:rPr sz="2400" spc="-5" dirty="0">
                <a:latin typeface="Lucida Sans Unicode"/>
                <a:cs typeface="Lucida Sans Unicode"/>
              </a:rPr>
              <a:t>in  conjunction </a:t>
            </a:r>
            <a:r>
              <a:rPr sz="2400" dirty="0">
                <a:latin typeface="Lucida Sans Unicode"/>
                <a:cs typeface="Lucida Sans Unicode"/>
              </a:rPr>
              <a:t>with what </a:t>
            </a:r>
            <a:r>
              <a:rPr sz="2400" spc="-5" dirty="0">
                <a:latin typeface="Lucida Sans Unicode"/>
                <a:cs typeface="Lucida Sans Unicode"/>
              </a:rPr>
              <a:t>they call </a:t>
            </a:r>
            <a:r>
              <a:rPr sz="2400" dirty="0">
                <a:latin typeface="Lucida Sans Unicode"/>
                <a:cs typeface="Lucida Sans Unicode"/>
              </a:rPr>
              <a:t>sensory vapour  </a:t>
            </a:r>
            <a:r>
              <a:rPr sz="2400" spc="-5" dirty="0">
                <a:latin typeface="Lucida Sans Unicode"/>
                <a:cs typeface="Lucida Sans Unicode"/>
              </a:rPr>
              <a:t>technology</a:t>
            </a:r>
            <a:endParaRPr sz="2400">
              <a:latin typeface="Lucida Sans Unicode"/>
              <a:cs typeface="Lucida Sans Unicod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072"/>
            <a:ext cx="6989445" cy="228663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b="1" spc="-5" dirty="0">
                <a:latin typeface="Lucida Sans Unicode"/>
                <a:cs typeface="Lucida Sans Unicode"/>
              </a:rPr>
              <a:t>Track Everything- the Internet of</a:t>
            </a:r>
            <a:r>
              <a:rPr sz="2700" b="1" spc="-45" dirty="0">
                <a:latin typeface="Lucida Sans Unicode"/>
                <a:cs typeface="Lucida Sans Unicode"/>
              </a:rPr>
              <a:t> </a:t>
            </a:r>
            <a:r>
              <a:rPr sz="2700" b="1" spc="-5" dirty="0">
                <a:latin typeface="Lucida Sans Unicode"/>
                <a:cs typeface="Lucida Sans Unicode"/>
              </a:rPr>
              <a:t>Things</a:t>
            </a:r>
            <a:endParaRPr sz="2700">
              <a:latin typeface="Lucida Sans Unicode"/>
              <a:cs typeface="Lucida Sans Unicode"/>
            </a:endParaRPr>
          </a:p>
          <a:p>
            <a:pPr>
              <a:lnSpc>
                <a:spcPct val="100000"/>
              </a:lnSpc>
              <a:spcBef>
                <a:spcPts val="15"/>
              </a:spcBef>
            </a:pPr>
            <a:endParaRPr sz="3500">
              <a:latin typeface="Times New Roman"/>
              <a:cs typeface="Times New Roman"/>
            </a:endParaRPr>
          </a:p>
          <a:p>
            <a:pPr marL="12700">
              <a:lnSpc>
                <a:spcPct val="100000"/>
              </a:lnSpc>
              <a:spcBef>
                <a:spcPts val="5"/>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b="1" spc="-5" dirty="0">
                <a:latin typeface="Lucida Sans Unicode"/>
                <a:cs typeface="Lucida Sans Unicode"/>
              </a:rPr>
              <a:t>The Internet of</a:t>
            </a:r>
            <a:r>
              <a:rPr sz="2700" b="1" spc="-50" dirty="0">
                <a:latin typeface="Lucida Sans Unicode"/>
                <a:cs typeface="Lucida Sans Unicode"/>
              </a:rPr>
              <a:t> </a:t>
            </a:r>
            <a:r>
              <a:rPr sz="2700" b="1" spc="-5" dirty="0">
                <a:latin typeface="Lucida Sans Unicode"/>
                <a:cs typeface="Lucida Sans Unicode"/>
              </a:rPr>
              <a:t>Things</a:t>
            </a:r>
            <a:endParaRPr sz="2700">
              <a:latin typeface="Lucida Sans Unicode"/>
              <a:cs typeface="Lucida Sans Unicode"/>
            </a:endParaRPr>
          </a:p>
          <a:p>
            <a:pPr>
              <a:lnSpc>
                <a:spcPct val="100000"/>
              </a:lnSpc>
              <a:spcBef>
                <a:spcPts val="10"/>
              </a:spcBef>
            </a:pPr>
            <a:endParaRPr sz="3500">
              <a:latin typeface="Times New Roman"/>
              <a:cs typeface="Times New Roman"/>
            </a:endParaRPr>
          </a:p>
          <a:p>
            <a:pPr marL="12700">
              <a:lnSpc>
                <a:spcPct val="100000"/>
              </a:lnSpc>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b="1" spc="-5" dirty="0">
                <a:latin typeface="Lucida Sans Unicode"/>
                <a:cs typeface="Lucida Sans Unicode"/>
              </a:rPr>
              <a:t>System of</a:t>
            </a:r>
            <a:r>
              <a:rPr sz="2700" b="1" spc="-80" dirty="0">
                <a:latin typeface="Lucida Sans Unicode"/>
                <a:cs typeface="Lucida Sans Unicode"/>
              </a:rPr>
              <a:t> </a:t>
            </a:r>
            <a:r>
              <a:rPr sz="2700" b="1" spc="-5" dirty="0">
                <a:latin typeface="Lucida Sans Unicode"/>
                <a:cs typeface="Lucida Sans Unicode"/>
              </a:rPr>
              <a:t>Systems</a:t>
            </a:r>
            <a:endParaRPr sz="2700">
              <a:latin typeface="Lucida Sans Unicode"/>
              <a:cs typeface="Lucida Sans Unicode"/>
            </a:endParaRPr>
          </a:p>
        </p:txBody>
      </p:sp>
      <p:sp>
        <p:nvSpPr>
          <p:cNvPr id="3" name="object 3"/>
          <p:cNvSpPr/>
          <p:nvPr/>
        </p:nvSpPr>
        <p:spPr>
          <a:xfrm>
            <a:off x="575309" y="563854"/>
            <a:ext cx="5827776" cy="4595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7018F3D9EC5F4788BBD7794933A4F6" ma:contentTypeVersion="9" ma:contentTypeDescription="Create a new document." ma:contentTypeScope="" ma:versionID="9c7e31d94b1e83861ea5a669225f5e98">
  <xsd:schema xmlns:xsd="http://www.w3.org/2001/XMLSchema" xmlns:xs="http://www.w3.org/2001/XMLSchema" xmlns:p="http://schemas.microsoft.com/office/2006/metadata/properties" xmlns:ns3="b418dfde-d119-4429-bad3-7af51b18d436" targetNamespace="http://schemas.microsoft.com/office/2006/metadata/properties" ma:root="true" ma:fieldsID="528956a1f7efea315f1ed4e34fdb03c9" ns3:_="">
    <xsd:import namespace="b418dfde-d119-4429-bad3-7af51b18d43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18dfde-d119-4429-bad3-7af51b18d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59597D-B5B9-460A-B745-669D5A1361B5}">
  <ds:schemaRefs>
    <ds:schemaRef ds:uri="http://schemas.microsoft.com/sharepoint/v3/contenttype/forms"/>
  </ds:schemaRefs>
</ds:datastoreItem>
</file>

<file path=customXml/itemProps2.xml><?xml version="1.0" encoding="utf-8"?>
<ds:datastoreItem xmlns:ds="http://schemas.openxmlformats.org/officeDocument/2006/customXml" ds:itemID="{22682F89-6E03-472C-BA86-E31D114B9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18dfde-d119-4429-bad3-7af51b18d4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B52430-46A7-44E1-A365-95734C07A600}">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b418dfde-d119-4429-bad3-7af51b18d436"/>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15496</TotalTime>
  <Words>2820</Words>
  <Application>Microsoft Office PowerPoint</Application>
  <PresentationFormat>On-screen Show (4:3)</PresentationFormat>
  <Paragraphs>270</Paragraphs>
  <Slides>74</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Arial</vt:lpstr>
      <vt:lpstr>Calibri</vt:lpstr>
      <vt:lpstr>Lucida Sans Unicode</vt:lpstr>
      <vt:lpstr>Sitka Heading</vt:lpstr>
      <vt:lpstr>Sitka Heading Semibold</vt:lpstr>
      <vt:lpstr>Sitka Text</vt:lpstr>
      <vt:lpstr>Söhne</vt:lpstr>
      <vt:lpstr>Times New Roman</vt:lpstr>
      <vt:lpstr>Verdana</vt:lpstr>
      <vt:lpstr>Wingdings</vt:lpstr>
      <vt:lpstr>Wingdings 2</vt:lpstr>
      <vt:lpstr>Wingdings 3</vt:lpstr>
      <vt:lpstr>Office Theme</vt:lpstr>
      <vt:lpstr>PowerPoint Presentation</vt:lpstr>
      <vt:lpstr>  Introduce the fundamentals of intelligent  sensor systems: sensors, instrumentation, interfacing  techniques and pattern analysis</vt:lpstr>
      <vt:lpstr> System</vt:lpstr>
      <vt:lpstr> Several definitions are available</vt:lpstr>
      <vt:lpstr>PowerPoint Presentation</vt:lpstr>
      <vt:lpstr> The principal sub-systems within an ISS are</vt:lpstr>
      <vt:lpstr>PowerPoint Presentation</vt:lpstr>
      <vt:lpstr>Need to diagnose an illness in a hurry? Scientists are  developing an 'electronic nose' app for smart phones</vt:lpstr>
      <vt:lpstr>PowerPoint Presentation</vt:lpstr>
      <vt:lpstr>PowerPoint Presentation</vt:lpstr>
      <vt:lpstr>PowerPoint Presentation</vt:lpstr>
      <vt:lpstr> Transducer</vt:lpstr>
      <vt:lpstr> A simple instrument model</vt:lpstr>
      <vt:lpstr>PowerPoint Presentation</vt:lpstr>
      <vt:lpstr> Interfering inputs (Y)</vt:lpstr>
      <vt:lpstr> Static characteristics</vt:lpstr>
      <vt:lpstr> Accuracy is the capacity of a measuring  instrument to give RESULTS close to the TRUE  VALUE of the measured quantity</vt:lpstr>
      <vt:lpstr> The capacity of a measuring instrument to give the</vt:lpstr>
      <vt:lpstr> Shooting darts</vt:lpstr>
      <vt:lpstr> Systematic errors</vt:lpstr>
      <vt:lpstr>PowerPoint Presentation</vt:lpstr>
      <vt:lpstr>PowerPoint Presentation</vt:lpstr>
      <vt:lpstr>PowerPoint Presentation</vt:lpstr>
      <vt:lpstr>PowerPoint Presentation</vt:lpstr>
      <vt:lpstr>PowerPoint Presentation</vt:lpstr>
      <vt:lpstr> Input range</vt:lpstr>
      <vt:lpstr>PowerPoint Presentation</vt:lpstr>
      <vt:lpstr> The sensor response to a variable input is different from that</vt:lpstr>
      <vt:lpstr> The dynamic response of the sensor is (typically) assumed to  be linear</vt:lpstr>
      <vt:lpstr> The Laplace transform of a time signal y(t) is denoted by</vt:lpstr>
      <vt:lpstr> Applying the Laplace transform to the sensor model yields</vt:lpstr>
      <vt:lpstr>PowerPoint Presentation</vt:lpstr>
      <vt:lpstr> Input and output are related by an equation of the type</vt:lpstr>
      <vt:lpstr> Inputs and outputs related by a first-order</vt:lpstr>
      <vt:lpstr>PowerPoint Presentation</vt:lpstr>
      <vt:lpstr>PowerPoint Presentation</vt:lpstr>
      <vt:lpstr> A mercury thermometer immersed into a fluid</vt:lpstr>
      <vt:lpstr> Inputs and outputs are related by a second-order</vt:lpstr>
      <vt:lpstr> Response types</vt:lpstr>
      <vt:lpstr>PowerPoint Presentation</vt:lpstr>
      <vt:lpstr> A thermometer covered for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Interfacing Techniques</dc:title>
  <dc:creator>ghanem</dc:creator>
  <cp:lastModifiedBy>DELL</cp:lastModifiedBy>
  <cp:revision>19</cp:revision>
  <dcterms:created xsi:type="dcterms:W3CDTF">2019-09-05T10:05:09Z</dcterms:created>
  <dcterms:modified xsi:type="dcterms:W3CDTF">2024-03-18T05:31:58Z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2018-02-13T00:00:00Z</vt:filetime>
  </property>
  <property fmtid="{D5CDD505-2E9C-101B-9397-08002B2CF9AE}" pid="3" name="Creator">
    <vt:lpwstr>Microsoft® PowerPoint® 2016</vt:lpwstr>
  </property>
  <property fmtid="{D5CDD505-2E9C-101B-9397-08002B2CF9AE}" pid="4" name="LastSaved">
    <vt:filetime>2019-09-05T00:00:00Z</vt:filetime>
  </property>
  <property fmtid="{D5CDD505-2E9C-101B-9397-08002B2CF9AE}" pid="5" name="ContentTypeId">
    <vt:lpwstr>0x010100627018F3D9EC5F4788BBD7794933A4F6</vt:lpwstr>
  </property>
</Properties>
</file>