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A6C7D-6F0A-48C1-A863-E1D9F178E1D8}" type="datetimeFigureOut">
              <a:rPr lang="en-US" smtClean="0"/>
              <a:pPr/>
              <a:t>9/17/2018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BB4A4-4270-4237-AA0C-0423C13F70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Neurogenic Speech &amp; Language Disorders</a:t>
            </a:r>
            <a:br>
              <a:rPr lang="en-US" dirty="0" smtClean="0"/>
            </a:b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SPAU434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settings of </a:t>
            </a:r>
            <a:r>
              <a:rPr lang="en-US" dirty="0" err="1" smtClean="0"/>
              <a:t>neuro</a:t>
            </a:r>
            <a:r>
              <a:rPr lang="en-US" dirty="0" smtClean="0"/>
              <a:t>-speech and </a:t>
            </a:r>
            <a:r>
              <a:rPr lang="en-US" dirty="0" err="1" smtClean="0"/>
              <a:t>langauge</a:t>
            </a:r>
            <a:r>
              <a:rPr lang="en-US" dirty="0" smtClean="0"/>
              <a:t> disorders: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Hospitals</a:t>
            </a:r>
          </a:p>
          <a:p>
            <a:pPr>
              <a:buFontTx/>
              <a:buChar char="-"/>
            </a:pPr>
            <a:r>
              <a:rPr lang="en-US" dirty="0" smtClean="0"/>
              <a:t>Rehabilitative </a:t>
            </a:r>
            <a:r>
              <a:rPr lang="en-US" dirty="0" err="1" smtClean="0"/>
              <a:t>centres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Schools</a:t>
            </a:r>
          </a:p>
          <a:p>
            <a:pPr>
              <a:buFontTx/>
              <a:buChar char="-"/>
            </a:pPr>
            <a:r>
              <a:rPr lang="en-US" dirty="0" smtClean="0"/>
              <a:t>Home health care.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Horses and Zebras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speech disorders seem to look like pure articulation disorders. But in fat, they could have neurological basis.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Cognition, Language, and Speech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aspects of Neurogenic Communication Disorders that SLP targets in therapy include: Speech, Language, and cognition and the subcategory of each.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It is the ability to think, acquire and process knowledge about the word, and process information about the world. This is important because many cognitive processes underlie effective communication.</a:t>
            </a:r>
          </a:p>
          <a:p>
            <a:r>
              <a:rPr lang="en-US" dirty="0" smtClean="0"/>
              <a:t>Cognitive abilities that support effective communication include:</a:t>
            </a:r>
            <a:br>
              <a:rPr lang="en-US" dirty="0" smtClean="0"/>
            </a:br>
            <a:r>
              <a:rPr lang="en-US" dirty="0" smtClean="0"/>
              <a:t>- Arousal</a:t>
            </a:r>
            <a:br>
              <a:rPr lang="en-US" dirty="0" smtClean="0"/>
            </a:br>
            <a:r>
              <a:rPr lang="en-US" dirty="0" smtClean="0"/>
              <a:t>- Orienting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 Attention</a:t>
            </a:r>
            <a:br>
              <a:rPr lang="en-US" dirty="0" smtClean="0"/>
            </a:br>
            <a:r>
              <a:rPr lang="en-US" dirty="0" smtClean="0"/>
              <a:t>- Working memory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- Short term memory</a:t>
            </a:r>
            <a:br>
              <a:rPr lang="en-US" dirty="0" smtClean="0"/>
            </a:br>
            <a:r>
              <a:rPr lang="en-US" dirty="0" smtClean="0"/>
              <a:t>- Long term memory</a:t>
            </a:r>
            <a:br>
              <a:rPr lang="en-US" dirty="0" smtClean="0"/>
            </a:br>
            <a:r>
              <a:rPr lang="en-US" dirty="0" smtClean="0"/>
              <a:t>- Orientation</a:t>
            </a:r>
            <a:br>
              <a:rPr lang="en-US" dirty="0" smtClean="0"/>
            </a:br>
            <a:r>
              <a:rPr lang="en-US" dirty="0" smtClean="0"/>
              <a:t>- Problem solving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dirty="0" err="1" smtClean="0"/>
              <a:t>inferencing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- executive functions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lack of appropriate cognitive abilities undermines the ability to communicate effectively</a:t>
            </a:r>
          </a:p>
          <a:p>
            <a:r>
              <a:rPr lang="en-US" dirty="0" smtClean="0"/>
              <a:t>SLP must be able to identify and treat deficits in cognition that contribute to disordered communication.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Arousal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a physiological and psychological state of being awake and the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readiness</a:t>
            </a:r>
            <a:r>
              <a:rPr lang="en-US" dirty="0" smtClean="0"/>
              <a:t> and ability to respond to a stimulus.</a:t>
            </a:r>
          </a:p>
          <a:p>
            <a:endParaRPr lang="en-US" dirty="0"/>
          </a:p>
          <a:p>
            <a:r>
              <a:rPr lang="en-US" dirty="0" smtClean="0"/>
              <a:t>It involves the activation of the </a:t>
            </a:r>
            <a:r>
              <a:rPr lang="en-US" dirty="0" err="1" smtClean="0"/>
              <a:t>Reticulat</a:t>
            </a:r>
            <a:r>
              <a:rPr lang="en-US" dirty="0" smtClean="0"/>
              <a:t> Activating System in the brainstem, the autonomic nervous system, and the endocrine system leading to increased heart rate and blood pressure and a condition of sensory alertness, mobility, and readiness to respond to a stimulus.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RAS: Reticular Activation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RAS: is located in the brainstem between the medulla oblongata and the </a:t>
            </a:r>
            <a:r>
              <a:rPr lang="en-US" dirty="0" err="1" smtClean="0"/>
              <a:t>pons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RAS is a pre-requisite to consciousness.</a:t>
            </a:r>
          </a:p>
          <a:p>
            <a:endParaRPr lang="en-US" dirty="0"/>
          </a:p>
          <a:p>
            <a:r>
              <a:rPr lang="en-US" dirty="0" smtClean="0"/>
              <a:t>Damage to the RAS leads to coma.</a:t>
            </a:r>
          </a:p>
          <a:p>
            <a:r>
              <a:rPr lang="en-US" dirty="0" smtClean="0"/>
              <a:t>An imbalance in the function of RAS leads to ADHD or Alzheimer.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ability to direct attention towards a stimulus.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</a:t>
            </a:r>
            <a:r>
              <a:rPr lang="en-US" b="1" dirty="0" smtClean="0"/>
              <a:t>to hold focus </a:t>
            </a:r>
            <a:r>
              <a:rPr lang="en-US" dirty="0" smtClean="0"/>
              <a:t>on stimulus once a person is aroused enough to know that it is there and using orienting skills to direct attention to the stimulus.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hierarchical order of types of attention in which speech language pathologists usually treat.</a:t>
            </a:r>
          </a:p>
          <a:p>
            <a:pPr>
              <a:buNone/>
            </a:pPr>
            <a:r>
              <a:rPr lang="en-US" dirty="0" smtClean="0"/>
              <a:t>1- Vigilance</a:t>
            </a:r>
          </a:p>
          <a:p>
            <a:pPr>
              <a:buNone/>
            </a:pPr>
            <a:r>
              <a:rPr lang="en-US" dirty="0" smtClean="0"/>
              <a:t>2- Sustained attention</a:t>
            </a:r>
          </a:p>
          <a:p>
            <a:pPr>
              <a:buNone/>
            </a:pPr>
            <a:r>
              <a:rPr lang="en-US" dirty="0" smtClean="0"/>
              <a:t>3- Selective attention</a:t>
            </a:r>
          </a:p>
          <a:p>
            <a:pPr>
              <a:buNone/>
            </a:pPr>
            <a:r>
              <a:rPr lang="en-US" dirty="0" smtClean="0"/>
              <a:t>4- Alternating attention</a:t>
            </a:r>
          </a:p>
          <a:p>
            <a:pPr>
              <a:buNone/>
            </a:pPr>
            <a:r>
              <a:rPr lang="en-US" dirty="0" smtClean="0"/>
              <a:t>5- Divided attention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Neuro</a:t>
            </a:r>
            <a:r>
              <a:rPr lang="en-US" dirty="0" smtClean="0"/>
              <a:t>-Speech &amp; Language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damage to the nervous system (either CNS or PNS)</a:t>
            </a:r>
          </a:p>
          <a:p>
            <a:r>
              <a:rPr lang="en-US" dirty="0" smtClean="0"/>
              <a:t>Damage that affects speech &amp; Language functions.</a:t>
            </a:r>
          </a:p>
          <a:p>
            <a:endParaRPr lang="en-US" dirty="0"/>
          </a:p>
          <a:p>
            <a:r>
              <a:rPr lang="en-US" dirty="0" smtClean="0"/>
              <a:t>Impairment </a:t>
            </a:r>
            <a:r>
              <a:rPr lang="en-US" dirty="0" smtClean="0">
                <a:sym typeface="Wingdings" pitchFamily="2" charset="2"/>
              </a:rPr>
              <a:t> Speech/Language Disability  Handicap</a:t>
            </a:r>
          </a:p>
          <a:p>
            <a:r>
              <a:rPr lang="en-US" dirty="0" smtClean="0">
                <a:sym typeface="Wingdings" pitchFamily="2" charset="2"/>
              </a:rPr>
              <a:t>An impairment is an illness/disease/damage</a:t>
            </a:r>
          </a:p>
          <a:p>
            <a:r>
              <a:rPr lang="en-US" dirty="0" smtClean="0">
                <a:sym typeface="Wingdings" pitchFamily="2" charset="2"/>
              </a:rPr>
              <a:t>Stroke (Neurological impairment)  Aphasia (manifested in language disorder)  Handicap (Social interaction).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attention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Vigilance: The ability to stay alert to the occurrence of a possible stimulus.</a:t>
            </a:r>
          </a:p>
          <a:p>
            <a:r>
              <a:rPr lang="en-US" dirty="0" smtClean="0"/>
              <a:t>Sustained attention: The ability to hold attention on a single stimulus.</a:t>
            </a:r>
          </a:p>
          <a:p>
            <a:r>
              <a:rPr lang="en-US" dirty="0" smtClean="0"/>
              <a:t>Selective attention: The ability to hold attention on a stimulus while ignoring the presence of competing stimuli.</a:t>
            </a:r>
          </a:p>
          <a:p>
            <a:r>
              <a:rPr lang="en-US" dirty="0" smtClean="0"/>
              <a:t>Alternating attention: The ability to move or alternate one’s attention back and forth from one stimulus to another.</a:t>
            </a:r>
          </a:p>
          <a:p>
            <a:r>
              <a:rPr lang="en-US" dirty="0" smtClean="0"/>
              <a:t>Divided attention: The ability to attend to one stimulus while simultaneously attending to another stimulus; also known as </a:t>
            </a:r>
            <a:r>
              <a:rPr lang="en-US" b="1" dirty="0" smtClean="0"/>
              <a:t>multitasking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SA" dirty="0" smtClean="0"/>
              <a:t>الإدراك</a:t>
            </a:r>
          </a:p>
          <a:p>
            <a:pPr>
              <a:buNone/>
            </a:pPr>
            <a:endParaRPr lang="ar-SA" dirty="0" smtClean="0"/>
          </a:p>
          <a:p>
            <a:r>
              <a:rPr lang="en-US" dirty="0" smtClean="0"/>
              <a:t>It is the ability to judge by person, place, and time. In other words, this is an individuals’ ability to know who they are, where they are, and when they are.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human memory has 3 main processes: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1- Encoding or registering: processing and combining received information.</a:t>
            </a:r>
          </a:p>
          <a:p>
            <a:pPr>
              <a:buNone/>
            </a:pPr>
            <a:r>
              <a:rPr lang="en-US" dirty="0" smtClean="0"/>
              <a:t>2-Storage: Creation of permanent record of the encoded information.</a:t>
            </a:r>
          </a:p>
          <a:p>
            <a:pPr>
              <a:buNone/>
            </a:pPr>
            <a:r>
              <a:rPr lang="en-US" dirty="0" smtClean="0"/>
              <a:t>3- Retrieval: Recalling or recollection: calling back the stored information in response to some cue for use in a process or activity.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ability to hold a finite amount of information in the mind for immediate processing and manipulation. Which is lost within a few seconds if not somehow reinforced.</a:t>
            </a:r>
          </a:p>
          <a:p>
            <a:r>
              <a:rPr lang="en-US" dirty="0" smtClean="0"/>
              <a:t>Working memory can be subdivided into:</a:t>
            </a:r>
            <a:br>
              <a:rPr lang="en-US" dirty="0" smtClean="0"/>
            </a:br>
            <a:r>
              <a:rPr lang="en-US" b="1" dirty="0" smtClean="0"/>
              <a:t>- phonological loop</a:t>
            </a:r>
            <a:r>
              <a:rPr lang="en-US" dirty="0" smtClean="0"/>
              <a:t>: responsible for retention </a:t>
            </a:r>
            <a:r>
              <a:rPr lang="ar-SA" dirty="0" smtClean="0"/>
              <a:t>احتفاظ</a:t>
            </a:r>
            <a:r>
              <a:rPr lang="en-US" dirty="0" smtClean="0"/>
              <a:t> and processing of speech and language.</a:t>
            </a:r>
          </a:p>
          <a:p>
            <a:r>
              <a:rPr lang="en-US" b="1" dirty="0" smtClean="0"/>
              <a:t>The </a:t>
            </a:r>
            <a:r>
              <a:rPr lang="en-US" b="1" dirty="0" err="1" smtClean="0"/>
              <a:t>visuospacial</a:t>
            </a:r>
            <a:r>
              <a:rPr lang="en-US" b="1" dirty="0" smtClean="0"/>
              <a:t> sketchpad</a:t>
            </a:r>
            <a:r>
              <a:rPr lang="en-US" dirty="0" smtClean="0"/>
              <a:t>; responsible for retaining visual information for active processing.</a:t>
            </a:r>
            <a:endParaRPr lang="ar-SA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Working memory is responsible for remembering a new telephone number, a PIN number, a web </a:t>
            </a:r>
            <a:r>
              <a:rPr lang="en-US" dirty="0" err="1" smtClean="0"/>
              <a:t>adresse</a:t>
            </a:r>
            <a:r>
              <a:rPr lang="en-US" dirty="0" smtClean="0"/>
              <a:t> or vehicle registration number while we are trying to find a pen and paper to write it down or to use it in some other way following spoken directions.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 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people define short term memory as the ability to store information for seconds or minutes.</a:t>
            </a:r>
          </a:p>
          <a:p>
            <a:r>
              <a:rPr lang="en-US" dirty="0" smtClean="0"/>
              <a:t>Others prefer to define short term memory as the ability to store information in one’s memory over hours or days</a:t>
            </a:r>
          </a:p>
          <a:p>
            <a:r>
              <a:rPr lang="en-US" dirty="0" smtClean="0"/>
              <a:t>In the book, we define short term memory as the ability to store information for longer than </a:t>
            </a:r>
            <a:r>
              <a:rPr lang="en-US" b="1" dirty="0" smtClean="0"/>
              <a:t>30 seconds up to few hours.</a:t>
            </a:r>
            <a:endParaRPr lang="en-US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 Term 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retain information successfully over months or years.</a:t>
            </a:r>
          </a:p>
          <a:p>
            <a:endParaRPr lang="en-US" dirty="0" smtClean="0"/>
          </a:p>
          <a:p>
            <a:r>
              <a:rPr lang="en-US" dirty="0" smtClean="0"/>
              <a:t>Types of Long term memory:</a:t>
            </a:r>
          </a:p>
          <a:p>
            <a:pPr>
              <a:buFontTx/>
              <a:buChar char="-"/>
            </a:pPr>
            <a:r>
              <a:rPr lang="en-US" dirty="0" smtClean="0"/>
              <a:t>Procedural Memory</a:t>
            </a:r>
          </a:p>
          <a:p>
            <a:pPr>
              <a:buFontTx/>
              <a:buChar char="-"/>
            </a:pPr>
            <a:r>
              <a:rPr lang="en-US" dirty="0" smtClean="0"/>
              <a:t>Declarative Memory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Procedural 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memory of sequences of actions used to complete tasks (i.e. procedures);</a:t>
            </a:r>
          </a:p>
          <a:p>
            <a:r>
              <a:rPr lang="en-US" dirty="0" smtClean="0"/>
              <a:t> for example: the memory of how to brush teeth. Brushing teeth involves a sequence of steps that must be undertaken in the correct order for successful accomplishment of the task.</a:t>
            </a:r>
          </a:p>
          <a:p>
            <a:r>
              <a:rPr lang="en-US" dirty="0" smtClean="0"/>
              <a:t>Procedural Memory is also known as the </a:t>
            </a:r>
            <a:r>
              <a:rPr lang="en-US" b="1" dirty="0" smtClean="0"/>
              <a:t>unconscious memory </a:t>
            </a:r>
            <a:r>
              <a:rPr lang="en-US" dirty="0" smtClean="0"/>
              <a:t>or </a:t>
            </a:r>
            <a:r>
              <a:rPr lang="en-US" b="1" dirty="0" smtClean="0"/>
              <a:t>implicit memory</a:t>
            </a: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Declarative 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memory of facts and events, and refers to these memories that can be consciously recalled.</a:t>
            </a:r>
          </a:p>
          <a:p>
            <a:r>
              <a:rPr lang="en-US" dirty="0" smtClean="0"/>
              <a:t>Declarative memory includes:</a:t>
            </a:r>
          </a:p>
          <a:p>
            <a:pPr>
              <a:buNone/>
            </a:pPr>
            <a:r>
              <a:rPr lang="en-US" dirty="0" smtClean="0"/>
              <a:t>1- Episodic Memory</a:t>
            </a:r>
          </a:p>
          <a:p>
            <a:pPr>
              <a:buNone/>
            </a:pPr>
            <a:r>
              <a:rPr lang="en-US" dirty="0" smtClean="0"/>
              <a:t>2- Semantic Memory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Declarative memory is an </a:t>
            </a:r>
            <a:r>
              <a:rPr lang="en-US" b="1" dirty="0" smtClean="0"/>
              <a:t>explicit memory; </a:t>
            </a:r>
            <a:r>
              <a:rPr lang="en-US" dirty="0" smtClean="0"/>
              <a:t>since it consists of information that is explicitly stored and retrieved.</a:t>
            </a:r>
            <a:endParaRPr lang="en-US" b="1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Episodic Memory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memory of experiences and specific events or (episodes) in time in a serial form such as a vacation.</a:t>
            </a:r>
          </a:p>
          <a:p>
            <a:endParaRPr lang="en-US" dirty="0" smtClean="0"/>
          </a:p>
          <a:p>
            <a:r>
              <a:rPr lang="en-US" dirty="0" smtClean="0"/>
              <a:t>Episodic memory involves times, places, associated emotions, and other contextual knowledge that are associated with that experience or event.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Acquired Neurogenic disorders include: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Aphasia </a:t>
            </a:r>
          </a:p>
          <a:p>
            <a:endParaRPr lang="en-US" dirty="0"/>
          </a:p>
          <a:p>
            <a:r>
              <a:rPr lang="en-US" dirty="0" smtClean="0"/>
              <a:t>Apraxia</a:t>
            </a:r>
          </a:p>
          <a:p>
            <a:endParaRPr lang="en-US" dirty="0"/>
          </a:p>
          <a:p>
            <a:r>
              <a:rPr lang="en-US" dirty="0" smtClean="0"/>
              <a:t>Dysarthria </a:t>
            </a:r>
          </a:p>
          <a:p>
            <a:endParaRPr lang="en-US" dirty="0"/>
          </a:p>
          <a:p>
            <a:r>
              <a:rPr lang="en-US" dirty="0" err="1" smtClean="0"/>
              <a:t>Aprosody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Record of facts, meanings, concepts and knowledge about the external world that we have acquired.</a:t>
            </a:r>
          </a:p>
          <a:p>
            <a:r>
              <a:rPr lang="en-US" dirty="0" smtClean="0"/>
              <a:t>Includes such things as types of food, capital cities, social customs, functions of objects, vocabulary, understanding of mathematics, names of colors, the sounds of letters.</a:t>
            </a:r>
          </a:p>
          <a:p>
            <a:r>
              <a:rPr lang="en-US" dirty="0" smtClean="0"/>
              <a:t>Abstract and relational and is associated w/ the meaning of verbal symbols.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find an appropriate solution to a specific problem.</a:t>
            </a:r>
          </a:p>
          <a:p>
            <a:r>
              <a:rPr lang="en-US" dirty="0" smtClean="0"/>
              <a:t>It’s the ability to pick a strategy to solve a problem, apply the strategy and evaluate the results.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Inferencing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using observation and background knowledge as other known premises to determine a conclusion that makes sense.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Process of deriving logical conclusions from premises known or assumed to be true.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Aphasia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 A language disorder affecting formulation and/or understanding of language but no other executive functions due to damage to language centers in the left hemisphere of the brain.</a:t>
            </a:r>
          </a:p>
          <a:p>
            <a:endParaRPr lang="en-US" dirty="0"/>
          </a:p>
          <a:p>
            <a:r>
              <a:rPr lang="en-US" dirty="0" smtClean="0"/>
              <a:t>Two major types of Aphasia include: </a:t>
            </a:r>
          </a:p>
          <a:p>
            <a:pPr>
              <a:buFontTx/>
              <a:buChar char="-"/>
            </a:pPr>
            <a:r>
              <a:rPr lang="en-US" dirty="0" smtClean="0"/>
              <a:t>Fluent Aphasia </a:t>
            </a:r>
          </a:p>
          <a:p>
            <a:pPr>
              <a:buFontTx/>
              <a:buChar char="-"/>
            </a:pPr>
            <a:r>
              <a:rPr lang="en-US" dirty="0" smtClean="0"/>
              <a:t>Non-Fluent Aphasia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Aprosody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Definition: A difficulty understanding and/or producing the emotional content of speech due to a damage to the non dominant hemisphere.</a:t>
            </a:r>
          </a:p>
          <a:p>
            <a:endParaRPr lang="en-US" dirty="0"/>
          </a:p>
          <a:p>
            <a:r>
              <a:rPr lang="en-US" dirty="0" smtClean="0"/>
              <a:t>A damage to the temporal lobe of the right hemisphere results in a problem understanding emotional aspects of language.</a:t>
            </a:r>
          </a:p>
          <a:p>
            <a:r>
              <a:rPr lang="en-US" dirty="0" smtClean="0"/>
              <a:t>A damage to the frontal lobe of the right hemisphere results in a problem producing emotional aspects of language.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Apraxia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Definition: It is a motor speech disorder resulting from an impaired ability to </a:t>
            </a:r>
            <a:r>
              <a:rPr lang="en-US" b="1" dirty="0" smtClean="0"/>
              <a:t>program </a:t>
            </a:r>
            <a:r>
              <a:rPr lang="en-US" dirty="0" smtClean="0"/>
              <a:t>motor commands that are necessary for speech production.</a:t>
            </a:r>
          </a:p>
          <a:p>
            <a:r>
              <a:rPr lang="en-US" dirty="0" smtClean="0"/>
              <a:t>Apraxia can occur in adults or children</a:t>
            </a:r>
          </a:p>
          <a:p>
            <a:r>
              <a:rPr lang="en-US" dirty="0" smtClean="0"/>
              <a:t>In adults it is typically associated with damage that is visible on MRI</a:t>
            </a:r>
          </a:p>
          <a:p>
            <a:r>
              <a:rPr lang="en-US" dirty="0" smtClean="0"/>
              <a:t>In children, there is often no obvious CNS damage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most obvious symptom of arpaxia is difficulty putting phones/phonemes together in a correct order to form words.</a:t>
            </a:r>
          </a:p>
          <a:p>
            <a:r>
              <a:rPr lang="en-US" dirty="0" smtClean="0"/>
              <a:t>Longer or more complex words are usually harder to say than shorter or simpler words.</a:t>
            </a:r>
          </a:p>
          <a:p>
            <a:r>
              <a:rPr lang="en-US" dirty="0" smtClean="0"/>
              <a:t>Mistakes tend to be inconsistent (They don’t keep making the same mistake, as they can mispronounce a word that they have said correctly previously).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Apraxia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appears to be looking for the right sound or word, and may try saying a word several times before they say it correctly.</a:t>
            </a:r>
          </a:p>
          <a:p>
            <a:endParaRPr lang="en-US" dirty="0"/>
          </a:p>
          <a:p>
            <a:r>
              <a:rPr lang="en-US" dirty="0" smtClean="0"/>
              <a:t>They may incorrectly use prosody.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Dysarthria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It is a speech disorder resulting from a lack of motor control over speech generating mechanisms due to damage to the central or peripheral nervous system.</a:t>
            </a:r>
          </a:p>
          <a:p>
            <a:r>
              <a:rPr lang="en-US" dirty="0" smtClean="0"/>
              <a:t>It is not a damage to the speech producing organs or muscles. Rather it is a neurological damage that impedes motor control over speech production mechanisms.</a:t>
            </a:r>
          </a:p>
          <a:p>
            <a:r>
              <a:rPr lang="en-US" dirty="0" smtClean="0"/>
              <a:t>Major types of Dysarthria:</a:t>
            </a:r>
          </a:p>
          <a:p>
            <a:pPr>
              <a:buNone/>
            </a:pPr>
            <a:r>
              <a:rPr lang="en-US" dirty="0" smtClean="0"/>
              <a:t>-Flaccid </a:t>
            </a:r>
            <a:r>
              <a:rPr lang="en-US" dirty="0" err="1" smtClean="0"/>
              <a:t>dysarthria</a:t>
            </a:r>
            <a:r>
              <a:rPr lang="en-US" dirty="0" smtClean="0"/>
              <a:t> : lower motor neural damage</a:t>
            </a: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Spastic </a:t>
            </a:r>
            <a:r>
              <a:rPr lang="en-US" dirty="0" err="1" smtClean="0"/>
              <a:t>dysarthria</a:t>
            </a:r>
            <a:r>
              <a:rPr lang="en-US" dirty="0" smtClean="0"/>
              <a:t>: upper motor neuron lesion</a:t>
            </a:r>
          </a:p>
          <a:p>
            <a:pPr>
              <a:buFontTx/>
              <a:buChar char="-"/>
            </a:pPr>
            <a:r>
              <a:rPr lang="en-US" dirty="0" smtClean="0"/>
              <a:t>Ataxic </a:t>
            </a:r>
            <a:r>
              <a:rPr lang="en-US" dirty="0" err="1" smtClean="0"/>
              <a:t>dysarthria</a:t>
            </a:r>
            <a:r>
              <a:rPr lang="en-US" dirty="0" smtClean="0"/>
              <a:t>: </a:t>
            </a:r>
            <a:r>
              <a:rPr lang="en-US" dirty="0" err="1" smtClean="0"/>
              <a:t>cerebellar</a:t>
            </a:r>
            <a:r>
              <a:rPr lang="en-US" dirty="0" smtClean="0"/>
              <a:t> lesion</a:t>
            </a:r>
          </a:p>
          <a:p>
            <a:pPr>
              <a:buFontTx/>
              <a:buChar char="-"/>
            </a:pPr>
            <a:r>
              <a:rPr lang="en-US" dirty="0" smtClean="0"/>
              <a:t>Hypo- or hyper-kinetic : basal ganglia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1318</Words>
  <Application>Microsoft Office PowerPoint</Application>
  <PresentationFormat>عرض على الشاشة (3:4)‏</PresentationFormat>
  <Paragraphs>147</Paragraphs>
  <Slides>32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32</vt:i4>
      </vt:variant>
    </vt:vector>
  </HeadingPairs>
  <TitlesOfParts>
    <vt:vector size="33" baseType="lpstr">
      <vt:lpstr>Office Theme</vt:lpstr>
      <vt:lpstr>Neurogenic Speech &amp; Language Disorders Introduction</vt:lpstr>
      <vt:lpstr>Neuro-Speech &amp; Language Disorders</vt:lpstr>
      <vt:lpstr>Acquired Neurogenic disorders include:</vt:lpstr>
      <vt:lpstr>Aphasia </vt:lpstr>
      <vt:lpstr>Aprosody </vt:lpstr>
      <vt:lpstr>Apraxia </vt:lpstr>
      <vt:lpstr>Apraxia</vt:lpstr>
      <vt:lpstr>Apraxia</vt:lpstr>
      <vt:lpstr>Dysarthria </vt:lpstr>
      <vt:lpstr>Treatment settings</vt:lpstr>
      <vt:lpstr>Horses and Zebras</vt:lpstr>
      <vt:lpstr>Cognition, Language, and Speech</vt:lpstr>
      <vt:lpstr>Cognition</vt:lpstr>
      <vt:lpstr>Cognition</vt:lpstr>
      <vt:lpstr>Arousal</vt:lpstr>
      <vt:lpstr>RAS: Reticular Activation System</vt:lpstr>
      <vt:lpstr>Orienting</vt:lpstr>
      <vt:lpstr>Attention</vt:lpstr>
      <vt:lpstr>Types of Attention</vt:lpstr>
      <vt:lpstr>Types of attention</vt:lpstr>
      <vt:lpstr>Orientation</vt:lpstr>
      <vt:lpstr>Memory </vt:lpstr>
      <vt:lpstr>Working Memory</vt:lpstr>
      <vt:lpstr>Working memory</vt:lpstr>
      <vt:lpstr>Short Term Memory </vt:lpstr>
      <vt:lpstr>Long Term Memory </vt:lpstr>
      <vt:lpstr>Procedural Memory </vt:lpstr>
      <vt:lpstr>Declarative Memory </vt:lpstr>
      <vt:lpstr>Episodic Memory </vt:lpstr>
      <vt:lpstr>Semantic Memory</vt:lpstr>
      <vt:lpstr>Problem solving</vt:lpstr>
      <vt:lpstr>Inferencing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Neurogenic Speech &amp; Language Disorders</dc:title>
  <dc:creator>Windows7</dc:creator>
  <cp:lastModifiedBy>iQraa</cp:lastModifiedBy>
  <cp:revision>19</cp:revision>
  <dcterms:created xsi:type="dcterms:W3CDTF">2015-09-26T14:22:57Z</dcterms:created>
  <dcterms:modified xsi:type="dcterms:W3CDTF">2018-09-17T17:10:43Z</dcterms:modified>
</cp:coreProperties>
</file>