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9" r:id="rId3"/>
    <p:sldId id="280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5" r:id="rId24"/>
    <p:sldId id="296" r:id="rId25"/>
    <p:sldId id="297" r:id="rId26"/>
    <p:sldId id="292" r:id="rId27"/>
    <p:sldId id="293" r:id="rId28"/>
    <p:sldId id="294" r:id="rId29"/>
    <p:sldId id="298" r:id="rId30"/>
    <p:sldId id="299" r:id="rId31"/>
    <p:sldId id="300" r:id="rId32"/>
    <p:sldId id="301" r:id="rId33"/>
    <p:sldId id="302" r:id="rId34"/>
    <p:sldId id="30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94665"/>
  </p:normalViewPr>
  <p:slideViewPr>
    <p:cSldViewPr>
      <p:cViewPr varScale="1">
        <p:scale>
          <a:sx n="83" d="100"/>
          <a:sy n="83" d="100"/>
        </p:scale>
        <p:origin x="161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91F04A-2CC6-5A40-8E26-C97A4EFC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7F2A536-57A1-CA4F-9C28-FF82D82AF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019D9D-0188-2245-AD94-35A9F91A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821217-BC5A-2D47-87C9-F9B755055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87FA8D-DCAE-4B46-B80C-51F7855C5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1920335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0131DC00-1241-5148-AA73-516D42008E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285" y="6261598"/>
            <a:ext cx="765715" cy="45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04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D73CAC-EBF9-E943-B842-D4DF0F9DD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C7CCCBD-3BFE-324E-841E-F860F5EE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809BFC-D571-0640-9248-FE743424D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714D1BD-3DBE-9140-AB35-BC55B62D7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1BFD6C9-3841-4143-AC82-0E3DE843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1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EB40C4C-6965-6744-A52E-225DE680D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BF04992-2715-9E4A-8D16-7D390A3C6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F586004-05D4-1843-B1BA-ACC8BC47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C259DF8-84D1-D745-8891-E6C020A33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9372C3-4F40-7C46-B280-93459BDE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3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0C88C9-CF82-9148-8DA1-FA3852366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4417654-FBEE-3C4E-999F-FC291E3C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8FC0E65-C756-D443-A9AB-7FA2E026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A37AB7-4D21-4B4C-9321-57200EFC8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7E96841-7E6D-E144-A7BA-0A4C253FE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1920335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91DFA16-AE4F-5B42-9756-61091AF42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285" y="6261598"/>
            <a:ext cx="765715" cy="45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2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C7DBD5-B194-9248-813E-D34C6967D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E63812-0658-894D-9F9B-AE3BCFF68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D1242B-A89E-1C4D-A312-22FBCAA87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12040EE-408E-6B47-BE80-2DA54BD72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E2253E-EA40-BB44-9622-19F933068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0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85996D-4593-894B-A5D8-6716612D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8811F5A-4505-A648-837D-712469FB9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B48CEE7-2AB2-0744-A949-2CE4213B4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D871AAA-7D12-A649-9379-1B707175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6116B86-1041-5D44-B531-2A6E05CA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6BC963-F305-DC48-853C-70755C0D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2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6E4229-A2C7-2045-8E5E-0BD570DF7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031834B-0493-934F-8799-457B4696D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291C307-93F0-1443-A1AF-96C52D7F0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C1B901C-89B6-AF47-90C1-893603A46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CFF34F7-5386-2F4B-A737-87AC63380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F13EDE3-F647-F24D-819D-CD1BBEB77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552EE70-B9E1-9844-9B2C-278C0A9B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A8CF891-6E61-514D-8202-C13B1048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0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CEB10D-124B-0949-82BE-2BC0BB02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6CCD0CF-01B1-2442-A725-76BA8CF7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8FD563-0BBE-B14B-8D99-5F55C5F3B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AC91553-C9C1-6246-A600-55F74212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5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4DB7057-0708-224C-951C-D28884EF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0FAA655-E086-B54A-A57B-A8FC3878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A7C7FB6-9098-0F41-AECA-4425A450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7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5927E-2893-1F4A-BA4A-B1B063E7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9CB26A-8896-8046-8D25-B04BE0ECA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9934346-072F-884A-AB2C-51524A7B2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6024367-F67C-A74A-B904-52D4599A0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719DB62-EB32-E944-90C2-74EB898F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E8663CA-7713-C54F-B06F-5CD17956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3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1FDB11-5779-ED45-BD32-8125DABD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478574E-77DB-524E-8786-7781602C45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7EDDF3-D07E-5D45-A673-F520CB630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A612188-7D26-0E46-A792-2CBB49A0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DE4A9B-7641-374A-9E17-E6A13582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6B21713-AAAB-F741-8598-6E7DBC36A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8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36F7448-5A39-A142-82BB-0995E5D5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745733D-47AD-5A4F-B59A-62E35B51F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164DE9-78A1-C740-9A3C-FC9C676C0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1B46F5-0C8B-5446-9923-73D378598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AB9AE2-D8B8-8B4E-BA6C-D57FE4A35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4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SQL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INSERT INTO </a:t>
            </a:r>
            <a:r>
              <a:rPr lang="en-US" dirty="0"/>
              <a:t>boats (bid, </a:t>
            </a:r>
            <a:r>
              <a:rPr lang="en-US" dirty="0" err="1"/>
              <a:t>bname</a:t>
            </a:r>
            <a:r>
              <a:rPr lang="en-US" dirty="0"/>
              <a:t>, color) </a:t>
            </a:r>
            <a:r>
              <a:rPr lang="en-US" dirty="0">
                <a:solidFill>
                  <a:srgbClr val="00B0F0"/>
                </a:solidFill>
              </a:rPr>
              <a:t>VALUES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101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"Interlake"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"Blue"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102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"Interlake"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"Red"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103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"Clipper"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"Green"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104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"Marine"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"Red"</a:t>
            </a:r>
            <a:r>
              <a:rPr lang="en-US" dirty="0"/>
              <a:t>);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E8E45E1B-5BF2-5144-ABA7-0F81BF868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049992"/>
              </p:ext>
            </p:extLst>
          </p:nvPr>
        </p:nvGraphicFramePr>
        <p:xfrm>
          <a:off x="5867400" y="1143000"/>
          <a:ext cx="2819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338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1931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8698E8C-E4D5-B94B-86DF-3CF0AF2FD5E8}"/>
              </a:ext>
            </a:extLst>
          </p:cNvPr>
          <p:cNvSpPr txBox="1"/>
          <p:nvPr/>
        </p:nvSpPr>
        <p:spPr>
          <a:xfrm>
            <a:off x="5867400" y="764248"/>
            <a:ext cx="1446101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Boats</a:t>
            </a:r>
          </a:p>
        </p:txBody>
      </p:sp>
    </p:spTree>
    <p:extLst>
      <p:ext uri="{BB962C8B-B14F-4D97-AF65-F5344CB8AC3E}">
        <p14:creationId xmlns:p14="http://schemas.microsoft.com/office/powerpoint/2010/main" val="18683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INSERT INTO </a:t>
            </a:r>
            <a:r>
              <a:rPr lang="en-US" dirty="0" smtClean="0"/>
              <a:t>reserves </a:t>
            </a:r>
            <a:r>
              <a:rPr lang="en-US" dirty="0"/>
              <a:t>(</a:t>
            </a:r>
            <a:r>
              <a:rPr lang="en-US" dirty="0" err="1"/>
              <a:t>sid</a:t>
            </a:r>
            <a:r>
              <a:rPr lang="en-US" dirty="0"/>
              <a:t>, bid, </a:t>
            </a:r>
            <a:r>
              <a:rPr lang="en-US" dirty="0" err="1"/>
              <a:t>rDay</a:t>
            </a:r>
            <a:r>
              <a:rPr lang="en-US" dirty="0"/>
              <a:t>) </a:t>
            </a:r>
            <a:r>
              <a:rPr lang="en-US" dirty="0" smtClean="0">
                <a:solidFill>
                  <a:srgbClr val="00B0F0"/>
                </a:solidFill>
              </a:rPr>
              <a:t>VALUES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22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101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"1996-10-10"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58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103</a:t>
            </a:r>
            <a:r>
              <a:rPr lang="en-US" dirty="0"/>
              <a:t>,</a:t>
            </a:r>
            <a:r>
              <a:rPr lang="en-US" dirty="0">
                <a:solidFill>
                  <a:srgbClr val="FFC000"/>
                </a:solidFill>
              </a:rPr>
              <a:t> "1996-12-11"</a:t>
            </a:r>
            <a:r>
              <a:rPr lang="en-US" dirty="0"/>
              <a:t>);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CD46432E-ECD6-0541-9E9F-B7D76E299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68664"/>
              </p:ext>
            </p:extLst>
          </p:nvPr>
        </p:nvGraphicFramePr>
        <p:xfrm>
          <a:off x="6172200" y="1134429"/>
          <a:ext cx="2590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10/10/96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11/12/96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5DCA64-746A-AD42-A132-264DF93EFDB9}"/>
              </a:ext>
            </a:extLst>
          </p:cNvPr>
          <p:cNvSpPr txBox="1"/>
          <p:nvPr/>
        </p:nvSpPr>
        <p:spPr>
          <a:xfrm>
            <a:off x="6096000" y="769599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Reserves</a:t>
            </a:r>
          </a:p>
        </p:txBody>
      </p:sp>
    </p:spTree>
    <p:extLst>
      <p:ext uri="{BB962C8B-B14F-4D97-AF65-F5344CB8AC3E}">
        <p14:creationId xmlns:p14="http://schemas.microsoft.com/office/powerpoint/2010/main" val="142966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350FC0-7378-AB47-ADA8-00E7C933F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DDDD2C-8A41-524C-94EA-91F352A58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case INSENSITIVE</a:t>
            </a:r>
          </a:p>
          <a:p>
            <a:r>
              <a:rPr lang="en-US" dirty="0"/>
              <a:t>Basic Syntactical Form</a:t>
            </a:r>
          </a:p>
          <a:p>
            <a:endParaRPr lang="en-US" dirty="0"/>
          </a:p>
          <a:p>
            <a:endParaRPr lang="en-US" dirty="0"/>
          </a:p>
          <a:p>
            <a:pPr marL="685800" lvl="2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SELECT</a:t>
            </a:r>
            <a:r>
              <a:rPr lang="en-US" sz="2800" dirty="0"/>
              <a:t> [</a:t>
            </a:r>
            <a:r>
              <a:rPr lang="en-US" sz="2800" dirty="0">
                <a:solidFill>
                  <a:srgbClr val="00B0F0"/>
                </a:solidFill>
              </a:rPr>
              <a:t>DISTINCT</a:t>
            </a:r>
            <a:r>
              <a:rPr lang="en-US" sz="2800" dirty="0"/>
              <a:t>] &lt;columns list| *&gt;</a:t>
            </a:r>
          </a:p>
          <a:p>
            <a:pPr marL="685800" lvl="2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FROM</a:t>
            </a:r>
            <a:r>
              <a:rPr lang="en-US" sz="2800" dirty="0"/>
              <a:t>   &lt;relations list&gt;</a:t>
            </a:r>
          </a:p>
          <a:p>
            <a:pPr marL="685800" lvl="2" indent="0">
              <a:buNone/>
            </a:pPr>
            <a:r>
              <a:rPr lang="en-US" sz="2800" dirty="0"/>
              <a:t>[</a:t>
            </a:r>
            <a:r>
              <a:rPr lang="en-US" sz="2800" dirty="0">
                <a:solidFill>
                  <a:srgbClr val="00B0F0"/>
                </a:solidFill>
              </a:rPr>
              <a:t>WHERE</a:t>
            </a:r>
            <a:r>
              <a:rPr lang="en-US" sz="2800" dirty="0"/>
              <a:t> &lt;conditions| AND| OR | IS NULL&gt;] </a:t>
            </a:r>
            <a:r>
              <a:rPr lang="en-US" sz="2800" dirty="0">
                <a:solidFill>
                  <a:srgbClr val="00B0F0"/>
                </a:solidFill>
              </a:rPr>
              <a:t>;</a:t>
            </a:r>
          </a:p>
          <a:p>
            <a:pPr marL="2057400" lvl="6" indent="0">
              <a:buNone/>
            </a:pPr>
            <a:r>
              <a:rPr lang="en-US" sz="18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Notation</a:t>
            </a:r>
            <a:r>
              <a:rPr lang="en-US" sz="26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 marL="2057400" lvl="6" indent="0">
              <a:buNone/>
            </a:pPr>
            <a:r>
              <a:rPr lang="en-US" sz="18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Blue: keywords</a:t>
            </a:r>
          </a:p>
          <a:p>
            <a:pPr marL="2057400" lvl="6" indent="0">
              <a:buNone/>
            </a:pPr>
            <a:r>
              <a:rPr lang="en-US" sz="18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[]: optional arguments</a:t>
            </a:r>
          </a:p>
          <a:p>
            <a:pPr marL="2057400" lvl="6" indent="0">
              <a:buNone/>
            </a:pPr>
            <a:r>
              <a:rPr lang="en-US" sz="18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&lt;&gt;: mandatory arguments</a:t>
            </a:r>
          </a:p>
          <a:p>
            <a:pPr marL="2057400" lvl="6" indent="0">
              <a:buNone/>
            </a:pPr>
            <a:r>
              <a:rPr lang="en-US" sz="18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|: or</a:t>
            </a:r>
          </a:p>
        </p:txBody>
      </p:sp>
    </p:spTree>
    <p:extLst>
      <p:ext uri="{BB962C8B-B14F-4D97-AF65-F5344CB8AC3E}">
        <p14:creationId xmlns:p14="http://schemas.microsoft.com/office/powerpoint/2010/main" val="6416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– all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all data from Sailors (all columns – all rows)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*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  <a:p>
            <a:r>
              <a:rPr lang="en-US" dirty="0"/>
              <a:t>With alias for Sailors table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*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r>
              <a:rPr lang="en-US" dirty="0"/>
              <a:t>Get sailor ids and sailor names from Sailors table (all rows)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S.sid</a:t>
            </a:r>
            <a:r>
              <a:rPr lang="en-US" sz="1600" dirty="0"/>
              <a:t>,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673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(2) - Distinct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unique sailor names from Sailors table (all rows)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  <a:p>
            <a:r>
              <a:rPr lang="en-US" dirty="0"/>
              <a:t>Get unique values of sailor names and ratings from Sailors table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r>
              <a:rPr lang="en-US" sz="1600" dirty="0"/>
              <a:t>,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r>
              <a:rPr lang="en-US" dirty="0"/>
              <a:t>WRONG SQL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ross 5">
            <a:extLst>
              <a:ext uri="{FF2B5EF4-FFF2-40B4-BE49-F238E27FC236}">
                <a16:creationId xmlns="" xmlns:a16="http://schemas.microsoft.com/office/drawing/2014/main" id="{371DE388-B8B6-5C41-BF06-4ABF2A9AD946}"/>
              </a:ext>
            </a:extLst>
          </p:cNvPr>
          <p:cNvSpPr/>
          <p:nvPr/>
        </p:nvSpPr>
        <p:spPr>
          <a:xfrm rot="2687542">
            <a:off x="4569011" y="4463210"/>
            <a:ext cx="920376" cy="883184"/>
          </a:xfrm>
          <a:prstGeom prst="plus">
            <a:avLst>
              <a:gd name="adj" fmla="val 411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6519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(3) -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unique sailor names over 18 from Sailors table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&gt;18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  <a:p>
            <a:r>
              <a:rPr lang="en-US" dirty="0"/>
              <a:t>Get unique sailor names over 18 and rating less or equal 8 from Sailors table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&gt;18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S.rating</a:t>
            </a:r>
            <a:r>
              <a:rPr lang="en-US" sz="1600" dirty="0"/>
              <a:t>&lt;=8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401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(4)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unique sailor names over 18 or rating less or equal 8 from Sailors table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&gt;18 </a:t>
            </a:r>
            <a:r>
              <a:rPr lang="en-US" sz="1600" dirty="0">
                <a:solidFill>
                  <a:srgbClr val="00B0F0"/>
                </a:solidFill>
              </a:rPr>
              <a:t>OR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S.rating</a:t>
            </a:r>
            <a:r>
              <a:rPr lang="en-US" sz="1600" dirty="0"/>
              <a:t>&lt;=8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Get unique sailor names and show their age next year.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AS</a:t>
            </a:r>
            <a:r>
              <a:rPr lang="en-US" sz="1600" dirty="0"/>
              <a:t> Name, </a:t>
            </a:r>
            <a:r>
              <a:rPr lang="en-US" sz="1600" dirty="0" err="1"/>
              <a:t>S.age</a:t>
            </a:r>
            <a:r>
              <a:rPr lang="en-US" sz="1600" dirty="0"/>
              <a:t> + 1 </a:t>
            </a:r>
            <a:r>
              <a:rPr lang="en-US" sz="1600" dirty="0">
                <a:solidFill>
                  <a:srgbClr val="00B0F0"/>
                </a:solidFill>
              </a:rPr>
              <a:t>AS</a:t>
            </a:r>
            <a:r>
              <a:rPr lang="en-US" sz="1600" dirty="0"/>
              <a:t> </a:t>
            </a:r>
            <a:r>
              <a:rPr lang="en-US" sz="1600" dirty="0" err="1"/>
              <a:t>age_next_year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S;</a:t>
            </a: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685800" lvl="2" indent="0">
              <a:buNone/>
            </a:pPr>
            <a:r>
              <a:rPr lang="en-US" sz="1600" i="1" dirty="0">
                <a:solidFill>
                  <a:schemeClr val="bg2">
                    <a:lumMod val="50000"/>
                  </a:schemeClr>
                </a:solidFill>
              </a:rPr>
              <a:t>Notes: Alias for columns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9363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Simple Queries (5) - Mathematical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sailor names whose age is twice their rating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= 2* </a:t>
            </a:r>
            <a:r>
              <a:rPr lang="en-US" sz="1600" dirty="0" err="1"/>
              <a:t>S.rating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Get sailor names whose twice their age is 3 times their rating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/>
              <a:t>2*</a:t>
            </a:r>
            <a:r>
              <a:rPr lang="en-US" sz="1600" dirty="0" err="1"/>
              <a:t>S.age</a:t>
            </a:r>
            <a:r>
              <a:rPr lang="en-US" sz="1600" dirty="0"/>
              <a:t>= 3* </a:t>
            </a:r>
            <a:r>
              <a:rPr lang="en-US" sz="1600" dirty="0" err="1"/>
              <a:t>S.rating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1569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(6) -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ages of sailors whose name begin and end with B and at least 3 characters long.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S.age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S.sname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LIKE</a:t>
            </a:r>
            <a:r>
              <a:rPr lang="en-US" sz="1600" dirty="0"/>
              <a:t> ‘B_%B’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r>
              <a:rPr lang="en-US" dirty="0"/>
              <a:t>Find ages of sailors whose name contain the letter a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S.sname</a:t>
            </a:r>
            <a:r>
              <a:rPr lang="en-US" sz="1600" dirty="0"/>
              <a:t> LIKE ‘%a%’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r>
              <a:rPr lang="en-US" dirty="0"/>
              <a:t>Find ages of sailors whose name is 3 characters long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S.sname</a:t>
            </a:r>
            <a:r>
              <a:rPr lang="en-US" sz="1600" dirty="0"/>
              <a:t> LIKE ‘_ _ _’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4421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 (7) - Sorting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all data from Sailors names sorted alphabetically 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*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		OR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 err="1"/>
              <a:t>S.sname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  <a:p>
            <a:r>
              <a:rPr lang="en-US" dirty="0"/>
              <a:t>Get Sailor names sorted descending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			OR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 err="1"/>
              <a:t>S.sname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DESC;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Get Sailors sorted by name then by rating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			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 err="1"/>
              <a:t>S.sname</a:t>
            </a:r>
            <a:r>
              <a:rPr lang="en-US" sz="1600" dirty="0"/>
              <a:t>, </a:t>
            </a:r>
            <a:r>
              <a:rPr lang="en-US" sz="1600" dirty="0" err="1"/>
              <a:t>S.rating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FA0B877-1A2A-B849-9EAF-8D19228A83F2}"/>
              </a:ext>
            </a:extLst>
          </p:cNvPr>
          <p:cNvSpPr txBox="1"/>
          <p:nvPr/>
        </p:nvSpPr>
        <p:spPr>
          <a:xfrm>
            <a:off x="3984334" y="2102624"/>
            <a:ext cx="30041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*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 err="1"/>
              <a:t>S.sname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ASC;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0B32485-47D9-BE43-B5CC-5777CCECAAD1}"/>
              </a:ext>
            </a:extLst>
          </p:cNvPr>
          <p:cNvSpPr txBox="1"/>
          <p:nvPr/>
        </p:nvSpPr>
        <p:spPr>
          <a:xfrm>
            <a:off x="4724400" y="3585795"/>
            <a:ext cx="3004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1 </a:t>
            </a:r>
            <a:r>
              <a:rPr lang="en-US" sz="1600" dirty="0">
                <a:solidFill>
                  <a:srgbClr val="00B0F0"/>
                </a:solidFill>
              </a:rPr>
              <a:t>DESC;</a:t>
            </a:r>
          </a:p>
        </p:txBody>
      </p:sp>
    </p:spTree>
    <p:extLst>
      <p:ext uri="{BB962C8B-B14F-4D97-AF65-F5344CB8AC3E}">
        <p14:creationId xmlns:p14="http://schemas.microsoft.com/office/powerpoint/2010/main" val="54758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7A5822-64A0-F640-BF2B-E24289168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DF0F7D-8E8C-3241-BF6C-CFB54A7DF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Structured Query Language</a:t>
            </a:r>
          </a:p>
          <a:p>
            <a:pPr lvl="1"/>
            <a:r>
              <a:rPr lang="en-US" dirty="0"/>
              <a:t>Developed at IBM original as SEQUEL</a:t>
            </a:r>
          </a:p>
          <a:p>
            <a:pPr lvl="1"/>
            <a:r>
              <a:rPr lang="en-US" dirty="0"/>
              <a:t>Based on Relational Algebra and Tuple Calculus</a:t>
            </a:r>
          </a:p>
          <a:p>
            <a:pPr lvl="1"/>
            <a:r>
              <a:rPr lang="en-US" dirty="0"/>
              <a:t>VERY GOOD</a:t>
            </a:r>
            <a:r>
              <a:rPr lang="ar-SA" dirty="0"/>
              <a:t> </a:t>
            </a:r>
            <a:r>
              <a:rPr lang="en-US" dirty="0"/>
              <a:t> at handling structured data</a:t>
            </a:r>
          </a:p>
          <a:p>
            <a:r>
              <a:rPr lang="en-US" dirty="0"/>
              <a:t>Main components</a:t>
            </a:r>
          </a:p>
          <a:p>
            <a:pPr lvl="1"/>
            <a:r>
              <a:rPr lang="en-US" dirty="0"/>
              <a:t>DDL (Data Definition Language)</a:t>
            </a:r>
          </a:p>
          <a:p>
            <a:pPr lvl="1"/>
            <a:r>
              <a:rPr lang="en-US" dirty="0"/>
              <a:t>DML (Data Manipulation Language)</a:t>
            </a:r>
          </a:p>
          <a:p>
            <a:pPr lvl="2"/>
            <a:r>
              <a:rPr lang="en-US" dirty="0"/>
              <a:t>Select</a:t>
            </a:r>
          </a:p>
          <a:p>
            <a:pPr lvl="2"/>
            <a:r>
              <a:rPr lang="en-US" dirty="0"/>
              <a:t>Insert</a:t>
            </a:r>
          </a:p>
          <a:p>
            <a:pPr lvl="2"/>
            <a:r>
              <a:rPr lang="en-US" dirty="0"/>
              <a:t>Update</a:t>
            </a:r>
          </a:p>
          <a:p>
            <a:pPr lvl="2"/>
            <a:r>
              <a:rPr lang="en-US" dirty="0"/>
              <a:t>Delete</a:t>
            </a:r>
          </a:p>
          <a:p>
            <a:pPr marL="6858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="" xmlns:a16="http://schemas.microsoft.com/office/drawing/2014/main" id="{DD786928-520E-9C49-B540-858FF298B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284841"/>
              </p:ext>
            </p:extLst>
          </p:nvPr>
        </p:nvGraphicFramePr>
        <p:xfrm>
          <a:off x="5791200" y="2654299"/>
          <a:ext cx="3152775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Image" r:id="rId3" imgW="3152160" imgH="3656880" progId="Photoshop.Image.16">
                  <p:embed/>
                </p:oleObj>
              </mc:Choice>
              <mc:Fallback>
                <p:oleObj name="Image" r:id="rId3" imgW="3152160" imgH="3656880" progId="Photoshop.Image.16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1200" y="2654299"/>
                        <a:ext cx="3152775" cy="365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92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names of sailors who reserved boat id = 103.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S, Reserves 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103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  <a:p>
            <a:r>
              <a:rPr lang="en-US" dirty="0"/>
              <a:t>OR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Sailors S </a:t>
            </a:r>
            <a:r>
              <a:rPr lang="en-US" sz="1600" dirty="0">
                <a:solidFill>
                  <a:srgbClr val="00B0F0"/>
                </a:solidFill>
              </a:rPr>
              <a:t>JOIN</a:t>
            </a:r>
            <a:r>
              <a:rPr lang="en-US" sz="1600" dirty="0"/>
              <a:t> Reserves R </a:t>
            </a:r>
            <a:r>
              <a:rPr lang="en-US" sz="1600" dirty="0">
                <a:solidFill>
                  <a:srgbClr val="00B0F0"/>
                </a:solidFill>
              </a:rPr>
              <a:t>ON</a:t>
            </a:r>
            <a:r>
              <a:rPr lang="en-US" sz="1600" dirty="0"/>
              <a:t>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R.bid</a:t>
            </a:r>
            <a:r>
              <a:rPr lang="en-US" sz="1600" dirty="0"/>
              <a:t> = 103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>
                <a:solidFill>
                  <a:srgbClr val="00B0F0"/>
                </a:solidFill>
              </a:rPr>
              <a:t>FROM</a:t>
            </a:r>
            <a:r>
              <a:rPr lang="en-US" sz="1600"/>
              <a:t>   &lt;relations list&gt;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7205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Queries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dirty="0" err="1"/>
              <a:t>sids</a:t>
            </a:r>
            <a:r>
              <a:rPr lang="en-US" dirty="0"/>
              <a:t> of sailors who reserved a red boat.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Distinct </a:t>
            </a:r>
            <a:r>
              <a:rPr lang="en-US" sz="1600" dirty="0" err="1"/>
              <a:t>R.sid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B.bid</a:t>
            </a:r>
            <a:r>
              <a:rPr lang="en-US" sz="1600" dirty="0"/>
              <a:t> = </a:t>
            </a:r>
            <a:r>
              <a:rPr lang="en-US" sz="1600" dirty="0" err="1"/>
              <a:t>R.bid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 = ‘red’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dirty="0"/>
          </a:p>
          <a:p>
            <a:r>
              <a:rPr lang="en-US" dirty="0"/>
              <a:t>Find names of sailors over 18 who reserved a red boat.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S, Reserves R,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B.bid</a:t>
            </a:r>
            <a:r>
              <a:rPr lang="en-US" sz="1600" dirty="0"/>
              <a:t> = </a:t>
            </a:r>
            <a:r>
              <a:rPr lang="en-US" sz="1600" dirty="0" err="1"/>
              <a:t>R.bid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S.age</a:t>
            </a:r>
            <a:r>
              <a:rPr lang="en-US" sz="1600" dirty="0"/>
              <a:t>&gt;18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 = ‘red’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>
                <a:solidFill>
                  <a:srgbClr val="00B0F0"/>
                </a:solidFill>
              </a:rPr>
              <a:t>FROM</a:t>
            </a:r>
            <a:r>
              <a:rPr lang="en-US" sz="1600"/>
              <a:t>   &lt;relations list&gt;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7243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Queries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names of sailors who reserved at least one boat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dirty="0"/>
          </a:p>
          <a:p>
            <a:r>
              <a:rPr lang="en-US" dirty="0"/>
              <a:t>Find colors of boats reserved by Lubber.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B.color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S, Reserves R,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B.bid</a:t>
            </a:r>
            <a:r>
              <a:rPr lang="en-US" sz="1600" dirty="0"/>
              <a:t> = </a:t>
            </a:r>
            <a:r>
              <a:rPr lang="en-US" sz="1600" dirty="0" err="1"/>
              <a:t>R.bid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S.sname</a:t>
            </a:r>
            <a:r>
              <a:rPr lang="en-US" sz="1600" dirty="0"/>
              <a:t> = ‘Lubber’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>
                <a:solidFill>
                  <a:srgbClr val="00B0F0"/>
                </a:solidFill>
              </a:rPr>
              <a:t>FROM</a:t>
            </a:r>
            <a:r>
              <a:rPr lang="en-US" sz="1600"/>
              <a:t>   &lt;relations list&gt;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2898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</a:t>
            </a:r>
            <a:r>
              <a:rPr lang="en-US"/>
              <a:t>have reserved </a:t>
            </a:r>
            <a:r>
              <a:rPr lang="en-US" dirty="0"/>
              <a:t>a red boat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IN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R.sid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R.bid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IN</a:t>
            </a:r>
          </a:p>
          <a:p>
            <a:pPr marL="685800" lvl="2" indent="0">
              <a:buNone/>
            </a:pPr>
            <a:r>
              <a:rPr lang="en-US" sz="1600" dirty="0"/>
              <a:t>	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B.bid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Boats B</a:t>
            </a:r>
          </a:p>
          <a:p>
            <a:pPr marL="685800" lvl="2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B.color</a:t>
            </a:r>
            <a:r>
              <a:rPr lang="en-US" sz="1600" dirty="0"/>
              <a:t> = ‘red’)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>
                <a:solidFill>
                  <a:srgbClr val="00B0F0"/>
                </a:solidFill>
              </a:rPr>
              <a:t>FROM</a:t>
            </a:r>
            <a:r>
              <a:rPr lang="en-US" sz="1600"/>
              <a:t>   &lt;relations list&gt;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7858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Queries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have not reserved a red boat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NOT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IN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R.sid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R.bid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IN</a:t>
            </a:r>
          </a:p>
          <a:p>
            <a:pPr marL="685800" lvl="2" indent="0">
              <a:buNone/>
            </a:pPr>
            <a:r>
              <a:rPr lang="en-US" sz="1600" dirty="0"/>
              <a:t>	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B.bid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Boats B</a:t>
            </a:r>
          </a:p>
          <a:p>
            <a:pPr marL="685800" lvl="2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B.color</a:t>
            </a:r>
            <a:r>
              <a:rPr lang="en-US" sz="1600" dirty="0"/>
              <a:t> = ‘red’)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>
                <a:solidFill>
                  <a:srgbClr val="00B0F0"/>
                </a:solidFill>
              </a:rPr>
              <a:t>FROM</a:t>
            </a:r>
            <a:r>
              <a:rPr lang="en-US" sz="1600"/>
              <a:t>   &lt;relations list&gt;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9893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Nested Queries (3) - Correlated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have reserved a boat 103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EXISTS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*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R.bid</a:t>
            </a:r>
            <a:r>
              <a:rPr lang="en-US" sz="1600" dirty="0"/>
              <a:t> = 103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	</a:t>
            </a:r>
            <a:r>
              <a:rPr lang="en-US" sz="1600" dirty="0" err="1"/>
              <a:t>R.sid</a:t>
            </a:r>
            <a:r>
              <a:rPr lang="en-US" sz="1600" dirty="0"/>
              <a:t> = </a:t>
            </a:r>
            <a:r>
              <a:rPr lang="en-US" sz="1600" dirty="0" err="1"/>
              <a:t>S.sid</a:t>
            </a:r>
            <a:r>
              <a:rPr lang="en-US" sz="1600" dirty="0"/>
              <a:t>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93067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Operations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reserved a red or green boat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=‘red’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UNION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=‘green’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109E679-5453-C74E-9BF2-79E276C6610E}"/>
              </a:ext>
            </a:extLst>
          </p:cNvPr>
          <p:cNvSpPr txBox="1"/>
          <p:nvPr/>
        </p:nvSpPr>
        <p:spPr>
          <a:xfrm>
            <a:off x="4572000" y="2819400"/>
            <a:ext cx="4267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/>
              <a:t>(</a:t>
            </a:r>
            <a:r>
              <a:rPr lang="en-US" sz="1600" dirty="0" err="1"/>
              <a:t>B.color</a:t>
            </a:r>
            <a:r>
              <a:rPr lang="en-US" sz="1600" dirty="0"/>
              <a:t>=‘red’ </a:t>
            </a:r>
            <a:r>
              <a:rPr lang="en-US" sz="1600" dirty="0">
                <a:solidFill>
                  <a:srgbClr val="00B0F0"/>
                </a:solidFill>
              </a:rPr>
              <a:t>OR</a:t>
            </a:r>
            <a:r>
              <a:rPr lang="en-US" sz="1600" dirty="0"/>
              <a:t> </a:t>
            </a:r>
            <a:r>
              <a:rPr lang="en-US" sz="1600" dirty="0" err="1"/>
              <a:t>B.color</a:t>
            </a:r>
            <a:r>
              <a:rPr lang="en-US" sz="1600" dirty="0"/>
              <a:t>=’green’)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8832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Operations Queries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reserved a red AND green boat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=‘red’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INTERSECT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=‘green’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109E679-5453-C74E-9BF2-79E276C6610E}"/>
              </a:ext>
            </a:extLst>
          </p:cNvPr>
          <p:cNvSpPr txBox="1"/>
          <p:nvPr/>
        </p:nvSpPr>
        <p:spPr>
          <a:xfrm>
            <a:off x="4572000" y="2819400"/>
            <a:ext cx="4572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=‘red’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S.sid</a:t>
            </a:r>
            <a:r>
              <a:rPr lang="en-US" sz="1600" dirty="0">
                <a:solidFill>
                  <a:srgbClr val="00B0F0"/>
                </a:solidFill>
              </a:rPr>
              <a:t> IN 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/>
              <a:t>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=‘green’ 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69275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Operations Queries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 reserved a red but not green boat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=‘red’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EXCEPT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=‘green’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54C4898-B3E8-6F4B-BFE6-3CD0780BFCBC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[relations list]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109E679-5453-C74E-9BF2-79E276C6610E}"/>
              </a:ext>
            </a:extLst>
          </p:cNvPr>
          <p:cNvSpPr txBox="1"/>
          <p:nvPr/>
        </p:nvSpPr>
        <p:spPr>
          <a:xfrm>
            <a:off x="4572000" y="2819400"/>
            <a:ext cx="4572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=‘red’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S.sid</a:t>
            </a:r>
            <a:r>
              <a:rPr lang="en-US" sz="1600" dirty="0">
                <a:solidFill>
                  <a:srgbClr val="00B0F0"/>
                </a:solidFill>
              </a:rPr>
              <a:t> NOT IN 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/>
              <a:t>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FROM</a:t>
            </a:r>
            <a:r>
              <a:rPr lang="en-US" sz="1600" dirty="0"/>
              <a:t> Reserves R, Sailors S, Boats B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WHERE </a:t>
            </a:r>
            <a:r>
              <a:rPr lang="en-US" sz="1600" dirty="0" err="1"/>
              <a:t>S.sid</a:t>
            </a:r>
            <a:r>
              <a:rPr lang="en-US" sz="1600" dirty="0"/>
              <a:t> = </a:t>
            </a:r>
            <a:r>
              <a:rPr lang="en-US" sz="1600" dirty="0" err="1"/>
              <a:t>R.sid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	</a:t>
            </a:r>
            <a:r>
              <a:rPr lang="en-US" sz="1600" dirty="0" err="1"/>
              <a:t>B.color</a:t>
            </a:r>
            <a:r>
              <a:rPr lang="en-US" sz="1600" dirty="0"/>
              <a:t>=‘green’ 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86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Comparison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whose rating is better than some sailor named ‘</a:t>
            </a:r>
            <a:r>
              <a:rPr lang="en-US" dirty="0" err="1"/>
              <a:t>Harito</a:t>
            </a:r>
            <a:r>
              <a:rPr lang="en-US" dirty="0"/>
              <a:t>’ 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S.rating</a:t>
            </a:r>
            <a:r>
              <a:rPr lang="en-US" sz="1600" dirty="0"/>
              <a:t>&gt; </a:t>
            </a:r>
            <a:r>
              <a:rPr lang="en-US" sz="1600" dirty="0">
                <a:solidFill>
                  <a:srgbClr val="00B0F0"/>
                </a:solidFill>
              </a:rPr>
              <a:t>ANY</a:t>
            </a:r>
            <a:r>
              <a:rPr lang="en-US" sz="1600" dirty="0"/>
              <a:t> 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S2.rating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S2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S2.sname = ‘</a:t>
            </a:r>
            <a:r>
              <a:rPr lang="en-US" sz="1600" dirty="0" err="1"/>
              <a:t>Harito</a:t>
            </a:r>
            <a:r>
              <a:rPr lang="en-US" sz="1600" dirty="0"/>
              <a:t>’)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9123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990526-6A92-A345-AA55-C0284FCD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B9C25B-144A-6A47-B075-F8EAF628F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with the same tables/relations</a:t>
            </a:r>
          </a:p>
          <a:p>
            <a:pPr marL="0" indent="0">
              <a:buNone/>
            </a:pPr>
            <a:r>
              <a:rPr lang="en-US" dirty="0"/>
              <a:t>	Sailors(</a:t>
            </a:r>
            <a:r>
              <a:rPr lang="en-US" u="sng" dirty="0" err="1"/>
              <a:t>sid:in</a:t>
            </a:r>
            <a:r>
              <a:rPr lang="en-US" dirty="0" err="1"/>
              <a:t>t</a:t>
            </a:r>
            <a:r>
              <a:rPr lang="en-US" dirty="0"/>
              <a:t>, </a:t>
            </a:r>
            <a:r>
              <a:rPr lang="en-US" dirty="0" err="1"/>
              <a:t>sname:string</a:t>
            </a:r>
            <a:r>
              <a:rPr lang="en-US" dirty="0"/>
              <a:t>, </a:t>
            </a:r>
            <a:r>
              <a:rPr lang="en-US" dirty="0" err="1"/>
              <a:t>rating:int</a:t>
            </a:r>
            <a:r>
              <a:rPr lang="en-US" dirty="0"/>
              <a:t>, </a:t>
            </a:r>
            <a:r>
              <a:rPr lang="en-US" dirty="0" err="1"/>
              <a:t>age:real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Boats(</a:t>
            </a:r>
            <a:r>
              <a:rPr lang="en-US" u="sng" dirty="0"/>
              <a:t>bid: </a:t>
            </a:r>
            <a:r>
              <a:rPr lang="en-US" u="sng" dirty="0" err="1"/>
              <a:t>int</a:t>
            </a:r>
            <a:r>
              <a:rPr lang="en-US" dirty="0"/>
              <a:t>, </a:t>
            </a:r>
            <a:r>
              <a:rPr lang="en-US" dirty="0" err="1"/>
              <a:t>bname:string</a:t>
            </a:r>
            <a:r>
              <a:rPr lang="en-US" dirty="0"/>
              <a:t>, </a:t>
            </a:r>
            <a:r>
              <a:rPr lang="en-US" dirty="0" err="1"/>
              <a:t>color:string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Reserves(</a:t>
            </a:r>
            <a:r>
              <a:rPr lang="en-US" u="sng" dirty="0" err="1"/>
              <a:t>sid:int</a:t>
            </a:r>
            <a:r>
              <a:rPr lang="en-US" u="sng" dirty="0"/>
              <a:t>, bid: </a:t>
            </a:r>
            <a:r>
              <a:rPr lang="en-US" u="sng" dirty="0" err="1"/>
              <a:t>int</a:t>
            </a:r>
            <a:r>
              <a:rPr lang="en-US" u="sng" dirty="0"/>
              <a:t>, day: date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3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names of sailors reserved all boats 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NOT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EXISTS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B.bid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Boats B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NOT IN </a:t>
            </a:r>
          </a:p>
          <a:p>
            <a:pPr marL="685800" lvl="2" indent="0">
              <a:buNone/>
            </a:pPr>
            <a:r>
              <a:rPr lang="en-US" sz="1600" dirty="0"/>
              <a:t>	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R.bid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Reserves R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</a:t>
            </a:r>
            <a:r>
              <a:rPr lang="en-US" sz="1600" dirty="0" err="1"/>
              <a:t>R.sid</a:t>
            </a:r>
            <a:r>
              <a:rPr lang="en-US" sz="1600" dirty="0"/>
              <a:t> = </a:t>
            </a:r>
            <a:r>
              <a:rPr lang="en-US" sz="1600" dirty="0" err="1"/>
              <a:t>S.sid</a:t>
            </a:r>
            <a:r>
              <a:rPr lang="en-US" sz="1600" dirty="0"/>
              <a:t>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6260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Aggregate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Sailors do we have?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COUNT</a:t>
            </a:r>
            <a:r>
              <a:rPr lang="en-US" sz="1600" dirty="0"/>
              <a:t>(*)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r>
              <a:rPr lang="en-US" dirty="0"/>
              <a:t>How many Sailors over 18 do we have?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COUNT</a:t>
            </a:r>
            <a:r>
              <a:rPr lang="en-US" sz="1600" dirty="0"/>
              <a:t>(*)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&gt;18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r>
              <a:rPr lang="en-US" dirty="0"/>
              <a:t>How many different Sailor ratings do we have?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COUNT</a:t>
            </a:r>
            <a:r>
              <a:rPr lang="en-US" sz="1600" dirty="0"/>
              <a:t>(</a:t>
            </a:r>
            <a:r>
              <a:rPr lang="en-US" sz="1600" dirty="0">
                <a:solidFill>
                  <a:srgbClr val="00B0F0"/>
                </a:solidFill>
              </a:rPr>
              <a:t>DISTINCT </a:t>
            </a:r>
            <a:r>
              <a:rPr lang="en-US" sz="1600" dirty="0" err="1"/>
              <a:t>S.rating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dirty="0"/>
          </a:p>
          <a:p>
            <a:r>
              <a:rPr lang="en-US" dirty="0"/>
              <a:t>What is the average age of Sailors?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AVG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4285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Aggregate operators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the maximum age of Sailors?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MAX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r>
              <a:rPr lang="en-US" dirty="0"/>
              <a:t>What is the minimum age of Sailors?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MIN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r>
              <a:rPr lang="en-US" dirty="0"/>
              <a:t>What is the sum of ages of Sailors?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SUM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r>
              <a:rPr lang="en-US" dirty="0"/>
              <a:t>Find the name of the oldest Sailor?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 </a:t>
            </a:r>
            <a:r>
              <a:rPr lang="en-US" sz="1600" dirty="0" err="1"/>
              <a:t>S.sname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 </a:t>
            </a:r>
            <a:r>
              <a:rPr lang="en-US" sz="1600" dirty="0"/>
              <a:t>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 </a:t>
            </a:r>
            <a:r>
              <a:rPr lang="en-US" sz="1600" dirty="0" err="1"/>
              <a:t>S.age</a:t>
            </a:r>
            <a:r>
              <a:rPr lang="en-US" sz="1600" dirty="0"/>
              <a:t> = </a:t>
            </a:r>
          </a:p>
          <a:p>
            <a:pPr marL="685800" lvl="2" indent="0">
              <a:buNone/>
            </a:pPr>
            <a:r>
              <a:rPr lang="en-US" sz="1600" dirty="0"/>
              <a:t>(</a:t>
            </a: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MAX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S)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00A4B84-022E-7A4A-BB07-836B02B5C871}"/>
              </a:ext>
            </a:extLst>
          </p:cNvPr>
          <p:cNvSpPr txBox="1"/>
          <p:nvPr/>
        </p:nvSpPr>
        <p:spPr>
          <a:xfrm>
            <a:off x="5334000" y="4800600"/>
            <a:ext cx="3613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S.sname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MAX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</p:txBody>
      </p:sp>
      <p:sp>
        <p:nvSpPr>
          <p:cNvPr id="6" name="Cross 5">
            <a:extLst>
              <a:ext uri="{FF2B5EF4-FFF2-40B4-BE49-F238E27FC236}">
                <a16:creationId xmlns="" xmlns:a16="http://schemas.microsoft.com/office/drawing/2014/main" id="{5C06C77F-0B21-884F-9B2B-441BFE00B549}"/>
              </a:ext>
            </a:extLst>
          </p:cNvPr>
          <p:cNvSpPr/>
          <p:nvPr/>
        </p:nvSpPr>
        <p:spPr>
          <a:xfrm rot="2687542">
            <a:off x="7633653" y="4999180"/>
            <a:ext cx="920376" cy="883184"/>
          </a:xfrm>
          <a:prstGeom prst="plus">
            <a:avLst>
              <a:gd name="adj" fmla="val 411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80F0FDB-9E35-A04B-829D-7E6C77530274}"/>
              </a:ext>
            </a:extLst>
          </p:cNvPr>
          <p:cNvSpPr txBox="1"/>
          <p:nvPr/>
        </p:nvSpPr>
        <p:spPr>
          <a:xfrm>
            <a:off x="5029200" y="228600"/>
            <a:ext cx="39185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370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mph" presetSubtype="0" repeatCount="indefinite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2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799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is the maximum age of each sailor rating?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MAX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),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 err="1"/>
              <a:t>S.rating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r>
              <a:rPr lang="en-US" dirty="0"/>
              <a:t>What is the maximum age of each sailor rating sorted by rating?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MAX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),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2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r>
              <a:rPr lang="en-US" dirty="0"/>
              <a:t>For each red boat, find the number of reservations?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 err="1"/>
              <a:t>B.bid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00B0F0"/>
                </a:solidFill>
              </a:rPr>
              <a:t>COUNT</a:t>
            </a:r>
            <a:r>
              <a:rPr lang="en-US" sz="1600" dirty="0"/>
              <a:t>(*) </a:t>
            </a:r>
            <a:r>
              <a:rPr lang="en-US" sz="1600" dirty="0">
                <a:solidFill>
                  <a:srgbClr val="00B0F0"/>
                </a:solidFill>
              </a:rPr>
              <a:t>AS</a:t>
            </a:r>
            <a:r>
              <a:rPr lang="en-US" sz="1600" dirty="0"/>
              <a:t> </a:t>
            </a:r>
            <a:r>
              <a:rPr lang="en-US" sz="1600" dirty="0" err="1"/>
              <a:t>reservationcount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Boats B, Reserves R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	</a:t>
            </a:r>
            <a:r>
              <a:rPr lang="en-US" sz="1600" dirty="0" err="1"/>
              <a:t>R.bid</a:t>
            </a:r>
            <a:r>
              <a:rPr lang="en-US" sz="1600" dirty="0"/>
              <a:t> = </a:t>
            </a:r>
            <a:r>
              <a:rPr lang="en-US" sz="1600" dirty="0" err="1"/>
              <a:t>B.bid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AND</a:t>
            </a:r>
          </a:p>
          <a:p>
            <a:pPr marL="685800" lvl="2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B.color</a:t>
            </a:r>
            <a:r>
              <a:rPr lang="en-US" sz="1600" dirty="0"/>
              <a:t> = ‘red’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 err="1"/>
              <a:t>B.bid</a:t>
            </a:r>
            <a:r>
              <a:rPr lang="en-US" dirty="0">
                <a:solidFill>
                  <a:srgbClr val="00B0F0"/>
                </a:solidFill>
              </a:rPr>
              <a:t>;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54C4898-B3E8-6F4B-BFE6-3CD0780BFCBC}"/>
              </a:ext>
            </a:extLst>
          </p:cNvPr>
          <p:cNvSpPr txBox="1"/>
          <p:nvPr/>
        </p:nvSpPr>
        <p:spPr>
          <a:xfrm>
            <a:off x="5029200" y="228600"/>
            <a:ext cx="3918531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/>
              <a:t>&lt;columns&gt;</a:t>
            </a:r>
          </a:p>
          <a:p>
            <a:pPr marL="685800" lvl="2" indent="0">
              <a:buNone/>
            </a:pPr>
            <a:r>
              <a:rPr lang="en-US" sz="160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2956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D0FF9-17EA-EA4E-8D9F-25A0B7BC6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1B1017-A8F7-0E42-861C-F9DF86BA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Find the average age of sailors in each rating group with at least two sailors. Sort by rating descending.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AVG</a:t>
            </a:r>
            <a:r>
              <a:rPr lang="en-US" sz="1600" dirty="0"/>
              <a:t>(</a:t>
            </a:r>
            <a:r>
              <a:rPr lang="en-US" sz="1600" dirty="0" err="1"/>
              <a:t>S.age</a:t>
            </a:r>
            <a:r>
              <a:rPr lang="en-US" sz="1600" dirty="0"/>
              <a:t>),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Sailors S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 err="1"/>
              <a:t>S.rating</a:t>
            </a:r>
            <a:endParaRPr lang="en-US" sz="1600" dirty="0"/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HAVING COUNT</a:t>
            </a:r>
            <a:r>
              <a:rPr lang="en-US" sz="1600" dirty="0"/>
              <a:t>(*)&gt;1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2</a:t>
            </a:r>
            <a:r>
              <a:rPr lang="en-US" sz="1600" dirty="0">
                <a:solidFill>
                  <a:srgbClr val="00B0F0"/>
                </a:solidFill>
              </a:rPr>
              <a:t> DESC;</a:t>
            </a: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685800" lvl="2" indent="0"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54C4898-B3E8-6F4B-BFE6-3CD0780BFCBC}"/>
              </a:ext>
            </a:extLst>
          </p:cNvPr>
          <p:cNvSpPr txBox="1"/>
          <p:nvPr/>
        </p:nvSpPr>
        <p:spPr>
          <a:xfrm>
            <a:off x="5029200" y="228600"/>
            <a:ext cx="3918531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SELECT</a:t>
            </a:r>
            <a:r>
              <a:rPr lang="en-US" sz="1600" dirty="0"/>
              <a:t> [</a:t>
            </a:r>
            <a:r>
              <a:rPr lang="en-US" sz="1600" dirty="0">
                <a:solidFill>
                  <a:srgbClr val="00B0F0"/>
                </a:solidFill>
              </a:rPr>
              <a:t>DISTINCT</a:t>
            </a:r>
            <a:r>
              <a:rPr lang="en-US" sz="1600" dirty="0"/>
              <a:t>] &lt;columns list| *&gt;</a:t>
            </a:r>
          </a:p>
          <a:p>
            <a:pPr marL="685800" lvl="2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FROM</a:t>
            </a:r>
            <a:r>
              <a:rPr lang="en-US" sz="1600" dirty="0"/>
              <a:t>   &lt;relations list&gt;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WHERE</a:t>
            </a:r>
            <a:r>
              <a:rPr lang="en-US" sz="1600" dirty="0"/>
              <a:t> &lt;conditions| AND| OR&gt;] 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GROUP BY </a:t>
            </a:r>
            <a:r>
              <a:rPr lang="en-US" sz="1600" dirty="0"/>
              <a:t>&lt;columns&gt;</a:t>
            </a:r>
          </a:p>
          <a:p>
            <a:pPr marL="685800" lvl="2" indent="0">
              <a:buNone/>
            </a:pPr>
            <a:r>
              <a:rPr lang="en-US" sz="1600" dirty="0"/>
              <a:t>    [</a:t>
            </a:r>
            <a:r>
              <a:rPr lang="en-US" sz="1600" dirty="0">
                <a:solidFill>
                  <a:srgbClr val="00B0F0"/>
                </a:solidFill>
              </a:rPr>
              <a:t>HAVING</a:t>
            </a:r>
            <a:r>
              <a:rPr lang="en-US" sz="1600" dirty="0"/>
              <a:t> &lt;conditions&gt;] ]</a:t>
            </a:r>
          </a:p>
          <a:p>
            <a:pPr marL="685800" lvl="2" indent="0">
              <a:buNone/>
            </a:pP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ORDER BY </a:t>
            </a:r>
            <a:r>
              <a:rPr lang="en-US" sz="1600" dirty="0"/>
              <a:t>&lt;columns&gt;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[</a:t>
            </a:r>
            <a:r>
              <a:rPr lang="en-US" sz="1600" dirty="0">
                <a:solidFill>
                  <a:srgbClr val="00B0F0"/>
                </a:solidFill>
              </a:rPr>
              <a:t>ASC</a:t>
            </a:r>
            <a:r>
              <a:rPr lang="en-US" sz="1600" dirty="0"/>
              <a:t>|</a:t>
            </a:r>
            <a:r>
              <a:rPr lang="en-US" sz="1600" dirty="0">
                <a:solidFill>
                  <a:srgbClr val="00B0F0"/>
                </a:solidFill>
              </a:rPr>
              <a:t>DESC</a:t>
            </a:r>
            <a:r>
              <a:rPr lang="en-US" sz="1600" dirty="0"/>
              <a:t>]]</a:t>
            </a:r>
            <a:r>
              <a:rPr lang="en-US" sz="1600" dirty="0">
                <a:solidFill>
                  <a:srgbClr val="00B0F0"/>
                </a:solidFill>
              </a:rPr>
              <a:t>;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8099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F998454-C19C-A848-87B5-1B9CC3097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139267"/>
              </p:ext>
            </p:extLst>
          </p:nvPr>
        </p:nvGraphicFramePr>
        <p:xfrm>
          <a:off x="628650" y="2131352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38379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Dustin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Lubber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Rusty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338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048784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E8E45E1B-5BF2-5144-ABA7-0F81BF868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10349"/>
              </p:ext>
            </p:extLst>
          </p:nvPr>
        </p:nvGraphicFramePr>
        <p:xfrm>
          <a:off x="5410200" y="2131352"/>
          <a:ext cx="28227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904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338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19313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CD46432E-ECD6-0541-9E9F-B7D76E299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963878"/>
              </p:ext>
            </p:extLst>
          </p:nvPr>
        </p:nvGraphicFramePr>
        <p:xfrm>
          <a:off x="3276600" y="4598300"/>
          <a:ext cx="2590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10/10/96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11/12/96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C5DCA64-746A-AD42-A132-264DF93EFDB9}"/>
              </a:ext>
            </a:extLst>
          </p:cNvPr>
          <p:cNvSpPr txBox="1"/>
          <p:nvPr/>
        </p:nvSpPr>
        <p:spPr>
          <a:xfrm>
            <a:off x="3200400" y="423347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Reserves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A59326-98B0-9C45-BE1E-43EA2B22B6F6}"/>
              </a:ext>
            </a:extLst>
          </p:cNvPr>
          <p:cNvSpPr txBox="1"/>
          <p:nvPr/>
        </p:nvSpPr>
        <p:spPr>
          <a:xfrm>
            <a:off x="628650" y="1752600"/>
            <a:ext cx="1447800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Sailors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8698E8C-E4D5-B94B-86DF-3CF0AF2FD5E8}"/>
              </a:ext>
            </a:extLst>
          </p:cNvPr>
          <p:cNvSpPr txBox="1"/>
          <p:nvPr/>
        </p:nvSpPr>
        <p:spPr>
          <a:xfrm>
            <a:off x="5410200" y="1752600"/>
            <a:ext cx="1447800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Boats</a:t>
            </a:r>
          </a:p>
        </p:txBody>
      </p:sp>
    </p:spTree>
    <p:extLst>
      <p:ext uri="{BB962C8B-B14F-4D97-AF65-F5344CB8AC3E}">
        <p14:creationId xmlns:p14="http://schemas.microsoft.com/office/powerpoint/2010/main" val="41744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and use DB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database DBNAME;</a:t>
            </a:r>
          </a:p>
          <a:p>
            <a:r>
              <a:rPr lang="en-US" dirty="0" smtClean="0"/>
              <a:t>Use DBNAME;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CREATE </a:t>
            </a:r>
            <a:r>
              <a:rPr lang="en-US" sz="2000" dirty="0" smtClean="0">
                <a:solidFill>
                  <a:srgbClr val="00B0F0"/>
                </a:solidFill>
              </a:rPr>
              <a:t>DATABASE </a:t>
            </a:r>
            <a:r>
              <a:rPr lang="en-US" sz="2000" dirty="0" smtClean="0"/>
              <a:t>RENTAL;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USE </a:t>
            </a:r>
            <a:r>
              <a:rPr lang="en-US" dirty="0" smtClean="0"/>
              <a:t>RENTAL;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4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CREATE TABLE </a:t>
            </a:r>
            <a:r>
              <a:rPr lang="en-US" dirty="0" smtClean="0"/>
              <a:t>Sailors (</a:t>
            </a:r>
          </a:p>
          <a:p>
            <a:pPr marL="685800" lvl="2" indent="0">
              <a:buNone/>
            </a:pPr>
            <a:r>
              <a:rPr lang="en-US" sz="2000" dirty="0" err="1"/>
              <a:t>s</a:t>
            </a:r>
            <a:r>
              <a:rPr lang="en-US" sz="2000" dirty="0" err="1" smtClean="0"/>
              <a:t>id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int</a:t>
            </a:r>
            <a:r>
              <a:rPr lang="en-US" sz="2000" dirty="0" smtClean="0">
                <a:solidFill>
                  <a:srgbClr val="00B0F0"/>
                </a:solidFill>
              </a:rPr>
              <a:t> primary key</a:t>
            </a:r>
            <a:r>
              <a:rPr lang="en-US" sz="2000" dirty="0" smtClean="0"/>
              <a:t>,</a:t>
            </a:r>
          </a:p>
          <a:p>
            <a:pPr marL="685800" lvl="2" indent="0">
              <a:buNone/>
            </a:pPr>
            <a:r>
              <a:rPr lang="en-US" sz="2000" dirty="0" err="1"/>
              <a:t>s</a:t>
            </a:r>
            <a:r>
              <a:rPr lang="en-US" sz="2000" dirty="0" err="1" smtClean="0"/>
              <a:t>name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varchar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C000"/>
                </a:solidFill>
              </a:rPr>
              <a:t>32</a:t>
            </a:r>
            <a:r>
              <a:rPr lang="en-US" sz="2000" dirty="0" smtClean="0"/>
              <a:t>),</a:t>
            </a:r>
          </a:p>
          <a:p>
            <a:pPr marL="685800" lvl="2" indent="0">
              <a:buNone/>
            </a:pPr>
            <a:r>
              <a:rPr lang="en-US" sz="2000" dirty="0" smtClean="0"/>
              <a:t>rating </a:t>
            </a:r>
            <a:r>
              <a:rPr lang="en-US" sz="2000" dirty="0" err="1" smtClean="0">
                <a:solidFill>
                  <a:srgbClr val="00B0F0"/>
                </a:solidFill>
              </a:rPr>
              <a:t>int</a:t>
            </a:r>
            <a:r>
              <a:rPr lang="en-US" sz="2000" dirty="0" smtClean="0"/>
              <a:t>,</a:t>
            </a:r>
          </a:p>
          <a:p>
            <a:pPr marL="685800" lvl="2" indent="0">
              <a:buNone/>
            </a:pPr>
            <a:r>
              <a:rPr lang="en-US" sz="2000" dirty="0"/>
              <a:t>a</a:t>
            </a:r>
            <a:r>
              <a:rPr lang="en-US" sz="2000" dirty="0" smtClean="0"/>
              <a:t>ge </a:t>
            </a:r>
            <a:r>
              <a:rPr lang="en-US" sz="2000" dirty="0" smtClean="0">
                <a:solidFill>
                  <a:srgbClr val="00B0F0"/>
                </a:solidFill>
              </a:rPr>
              <a:t>real</a:t>
            </a:r>
            <a:r>
              <a:rPr lang="en-US" sz="2000" dirty="0" smtClean="0"/>
              <a:t>);</a:t>
            </a: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F998454-C19C-A848-87B5-1B9CC3097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06988"/>
              </p:ext>
            </p:extLst>
          </p:nvPr>
        </p:nvGraphicFramePr>
        <p:xfrm>
          <a:off x="6096000" y="5334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38379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FA59326-98B0-9C45-BE1E-43EA2B22B6F6}"/>
              </a:ext>
            </a:extLst>
          </p:cNvPr>
          <p:cNvSpPr txBox="1"/>
          <p:nvPr/>
        </p:nvSpPr>
        <p:spPr>
          <a:xfrm>
            <a:off x="6096000" y="154648"/>
            <a:ext cx="1447800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Sailors</a:t>
            </a:r>
          </a:p>
        </p:txBody>
      </p:sp>
    </p:spTree>
    <p:extLst>
      <p:ext uri="{BB962C8B-B14F-4D97-AF65-F5344CB8AC3E}">
        <p14:creationId xmlns:p14="http://schemas.microsoft.com/office/powerpoint/2010/main" val="333011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CREATE TABLE </a:t>
            </a:r>
            <a:r>
              <a:rPr lang="en-US" dirty="0" smtClean="0"/>
              <a:t>Boats(</a:t>
            </a:r>
            <a:endParaRPr lang="en-US" dirty="0"/>
          </a:p>
          <a:p>
            <a:pPr marL="685800" lvl="2" indent="0">
              <a:buNone/>
            </a:pPr>
            <a:r>
              <a:rPr lang="en-US" sz="2000" dirty="0"/>
              <a:t>b</a:t>
            </a:r>
            <a:r>
              <a:rPr lang="en-US" sz="2000" dirty="0" smtClean="0"/>
              <a:t>id </a:t>
            </a:r>
            <a:r>
              <a:rPr lang="en-US" sz="2000" dirty="0" err="1" smtClean="0">
                <a:solidFill>
                  <a:srgbClr val="00B0F0"/>
                </a:solidFill>
              </a:rPr>
              <a:t>int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>
                <a:solidFill>
                  <a:srgbClr val="00B0F0"/>
                </a:solidFill>
              </a:rPr>
              <a:t>primary key</a:t>
            </a:r>
            <a:r>
              <a:rPr lang="en-US" sz="2000" dirty="0"/>
              <a:t>,</a:t>
            </a:r>
          </a:p>
          <a:p>
            <a:pPr marL="685800" lvl="2" indent="0">
              <a:buNone/>
            </a:pPr>
            <a:r>
              <a:rPr lang="en-US" sz="2000" dirty="0" err="1" smtClean="0"/>
              <a:t>bname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varchar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C000"/>
                </a:solidFill>
              </a:rPr>
              <a:t>16</a:t>
            </a:r>
            <a:r>
              <a:rPr lang="en-US" sz="2000" dirty="0" smtClean="0"/>
              <a:t>),</a:t>
            </a:r>
            <a:endParaRPr lang="en-US" sz="2000" dirty="0"/>
          </a:p>
          <a:p>
            <a:pPr marL="685800" lvl="2" indent="0">
              <a:buNone/>
            </a:pPr>
            <a:r>
              <a:rPr lang="en-US" sz="2000" dirty="0" smtClean="0"/>
              <a:t>Color </a:t>
            </a:r>
            <a:r>
              <a:rPr lang="en-US" sz="2000" dirty="0" err="1">
                <a:solidFill>
                  <a:srgbClr val="00B0F0"/>
                </a:solidFill>
              </a:rPr>
              <a:t>varchar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FFC000"/>
                </a:solidFill>
              </a:rPr>
              <a:t>16</a:t>
            </a:r>
            <a:r>
              <a:rPr lang="en-US" sz="2000" dirty="0" smtClean="0"/>
              <a:t>));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8E45E1B-5BF2-5144-ABA7-0F81BF868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837259"/>
              </p:ext>
            </p:extLst>
          </p:nvPr>
        </p:nvGraphicFramePr>
        <p:xfrm>
          <a:off x="5867400" y="1143000"/>
          <a:ext cx="2819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698E8C-E4D5-B94B-86DF-3CF0AF2FD5E8}"/>
              </a:ext>
            </a:extLst>
          </p:cNvPr>
          <p:cNvSpPr txBox="1"/>
          <p:nvPr/>
        </p:nvSpPr>
        <p:spPr>
          <a:xfrm>
            <a:off x="5867400" y="764248"/>
            <a:ext cx="1446101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Boats</a:t>
            </a:r>
          </a:p>
        </p:txBody>
      </p:sp>
    </p:spTree>
    <p:extLst>
      <p:ext uri="{BB962C8B-B14F-4D97-AF65-F5344CB8AC3E}">
        <p14:creationId xmlns:p14="http://schemas.microsoft.com/office/powerpoint/2010/main" val="429161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CREATE TABLE </a:t>
            </a:r>
            <a:r>
              <a:rPr lang="en-US" dirty="0" smtClean="0"/>
              <a:t>Reserves(</a:t>
            </a:r>
            <a:endParaRPr lang="en-US" dirty="0"/>
          </a:p>
          <a:p>
            <a:pPr marL="685800" lvl="2" indent="0">
              <a:buNone/>
            </a:pPr>
            <a:r>
              <a:rPr lang="en-US" sz="2000" dirty="0" err="1" smtClean="0"/>
              <a:t>sid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int</a:t>
            </a:r>
            <a:r>
              <a:rPr lang="en-US" sz="2000" dirty="0" smtClean="0"/>
              <a:t>,</a:t>
            </a:r>
            <a:endParaRPr lang="en-US" sz="2000" dirty="0"/>
          </a:p>
          <a:p>
            <a:pPr marL="685800" lvl="2" indent="0">
              <a:buNone/>
            </a:pPr>
            <a:r>
              <a:rPr lang="en-US" sz="2000" dirty="0" smtClean="0"/>
              <a:t>bid </a:t>
            </a:r>
            <a:r>
              <a:rPr lang="en-US" sz="2000" dirty="0" err="1" smtClean="0">
                <a:solidFill>
                  <a:srgbClr val="00B0F0"/>
                </a:solidFill>
              </a:rPr>
              <a:t>int</a:t>
            </a:r>
            <a:r>
              <a:rPr lang="en-US" sz="2000" dirty="0" smtClean="0"/>
              <a:t>,</a:t>
            </a:r>
            <a:endParaRPr lang="en-US" sz="2000" dirty="0"/>
          </a:p>
          <a:p>
            <a:pPr marL="685800" lvl="2" indent="0">
              <a:buNone/>
            </a:pPr>
            <a:r>
              <a:rPr lang="en-US" sz="2000" dirty="0" err="1" smtClean="0"/>
              <a:t>rday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F0"/>
                </a:solidFill>
              </a:rPr>
              <a:t>date,</a:t>
            </a:r>
          </a:p>
          <a:p>
            <a:pPr marL="685800" lvl="2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p</a:t>
            </a:r>
            <a:r>
              <a:rPr lang="en-US" sz="2000" dirty="0" smtClean="0">
                <a:solidFill>
                  <a:srgbClr val="00B0F0"/>
                </a:solidFill>
              </a:rPr>
              <a:t>rimary key </a:t>
            </a:r>
            <a:r>
              <a:rPr lang="en-US" sz="2000" dirty="0" smtClean="0"/>
              <a:t>(</a:t>
            </a:r>
            <a:r>
              <a:rPr lang="en-US" sz="2000" dirty="0" err="1" smtClean="0"/>
              <a:t>sid</a:t>
            </a:r>
            <a:r>
              <a:rPr lang="en-US" sz="2000" dirty="0" smtClean="0"/>
              <a:t>, bid, day),</a:t>
            </a:r>
          </a:p>
          <a:p>
            <a:pPr marL="685800" lvl="2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f</a:t>
            </a:r>
            <a:r>
              <a:rPr lang="en-US" sz="2000" dirty="0" smtClean="0">
                <a:solidFill>
                  <a:srgbClr val="00B0F0"/>
                </a:solidFill>
              </a:rPr>
              <a:t>oreign key </a:t>
            </a:r>
            <a:r>
              <a:rPr lang="en-US" sz="2000" dirty="0" smtClean="0"/>
              <a:t>(</a:t>
            </a:r>
            <a:r>
              <a:rPr lang="en-US" sz="2000" dirty="0" err="1" smtClean="0"/>
              <a:t>sid</a:t>
            </a:r>
            <a:r>
              <a:rPr lang="en-US" sz="2000" dirty="0" smtClean="0"/>
              <a:t>) </a:t>
            </a:r>
            <a:r>
              <a:rPr lang="en-US" sz="2000" dirty="0" smtClean="0">
                <a:solidFill>
                  <a:srgbClr val="00B0F0"/>
                </a:solidFill>
              </a:rPr>
              <a:t>reference </a:t>
            </a:r>
            <a:r>
              <a:rPr lang="en-US" sz="2000" dirty="0" smtClean="0"/>
              <a:t>sailors(</a:t>
            </a:r>
            <a:r>
              <a:rPr lang="en-US" sz="2000" dirty="0" err="1" smtClean="0"/>
              <a:t>sid</a:t>
            </a:r>
            <a:r>
              <a:rPr lang="en-US" sz="2000" dirty="0" smtClean="0"/>
              <a:t>),</a:t>
            </a:r>
          </a:p>
          <a:p>
            <a:pPr marL="685800" lvl="2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foreign key </a:t>
            </a:r>
            <a:r>
              <a:rPr lang="en-US" sz="2000" dirty="0" smtClean="0"/>
              <a:t>(bid</a:t>
            </a:r>
            <a:r>
              <a:rPr lang="en-US" sz="2000" dirty="0"/>
              <a:t>) </a:t>
            </a:r>
            <a:r>
              <a:rPr lang="en-US" sz="2000" dirty="0">
                <a:solidFill>
                  <a:srgbClr val="00B0F0"/>
                </a:solidFill>
              </a:rPr>
              <a:t>reference </a:t>
            </a:r>
            <a:r>
              <a:rPr lang="en-US" sz="2000" dirty="0" smtClean="0"/>
              <a:t>boats(bid</a:t>
            </a:r>
            <a:r>
              <a:rPr lang="en-US" sz="2000" dirty="0"/>
              <a:t>)</a:t>
            </a:r>
            <a:r>
              <a:rPr lang="en-US" sz="2000" dirty="0" smtClean="0"/>
              <a:t>);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CD46432E-ECD6-0541-9E9F-B7D76E299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457197"/>
              </p:ext>
            </p:extLst>
          </p:nvPr>
        </p:nvGraphicFramePr>
        <p:xfrm>
          <a:off x="6172200" y="1134429"/>
          <a:ext cx="2590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C5DCA64-746A-AD42-A132-264DF93EFDB9}"/>
              </a:ext>
            </a:extLst>
          </p:cNvPr>
          <p:cNvSpPr txBox="1"/>
          <p:nvPr/>
        </p:nvSpPr>
        <p:spPr>
          <a:xfrm>
            <a:off x="6096000" y="769599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Reserves</a:t>
            </a:r>
          </a:p>
        </p:txBody>
      </p:sp>
    </p:spTree>
    <p:extLst>
      <p:ext uri="{BB962C8B-B14F-4D97-AF65-F5344CB8AC3E}">
        <p14:creationId xmlns:p14="http://schemas.microsoft.com/office/powerpoint/2010/main" val="25764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INSERT INTO </a:t>
            </a:r>
            <a:r>
              <a:rPr lang="en-US" dirty="0"/>
              <a:t>sailors (</a:t>
            </a:r>
            <a:r>
              <a:rPr lang="en-US" dirty="0" err="1"/>
              <a:t>sid</a:t>
            </a:r>
            <a:r>
              <a:rPr lang="en-US" dirty="0"/>
              <a:t>, </a:t>
            </a:r>
            <a:r>
              <a:rPr lang="en-US" dirty="0" err="1"/>
              <a:t>sname</a:t>
            </a:r>
            <a:r>
              <a:rPr lang="en-US" dirty="0"/>
              <a:t>, rating, age) </a:t>
            </a:r>
            <a:r>
              <a:rPr lang="en-US" dirty="0" smtClean="0">
                <a:solidFill>
                  <a:srgbClr val="00B0F0"/>
                </a:solidFill>
              </a:rPr>
              <a:t>VALUES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22</a:t>
            </a:r>
            <a:r>
              <a:rPr lang="en-US" dirty="0"/>
              <a:t>, "</a:t>
            </a:r>
            <a:r>
              <a:rPr lang="en-US" dirty="0">
                <a:solidFill>
                  <a:srgbClr val="FFC000"/>
                </a:solidFill>
              </a:rPr>
              <a:t>Dustin</a:t>
            </a:r>
            <a:r>
              <a:rPr lang="en-US" dirty="0"/>
              <a:t>", </a:t>
            </a:r>
            <a:r>
              <a:rPr lang="en-US" dirty="0">
                <a:solidFill>
                  <a:srgbClr val="FFC000"/>
                </a:solidFill>
              </a:rPr>
              <a:t>7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45</a:t>
            </a:r>
            <a:r>
              <a:rPr lang="en-US" dirty="0"/>
              <a:t>),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>
                <a:solidFill>
                  <a:srgbClr val="FFC000"/>
                </a:solidFill>
              </a:rPr>
              <a:t>31</a:t>
            </a:r>
            <a:r>
              <a:rPr lang="en-US" dirty="0"/>
              <a:t>, "</a:t>
            </a:r>
            <a:r>
              <a:rPr lang="en-US" dirty="0" err="1" smtClean="0">
                <a:solidFill>
                  <a:srgbClr val="FFC000"/>
                </a:solidFill>
              </a:rPr>
              <a:t>Lubberг</a:t>
            </a:r>
            <a:r>
              <a:rPr lang="en-US" dirty="0" smtClean="0"/>
              <a:t>", </a:t>
            </a:r>
            <a:r>
              <a:rPr lang="en-US" dirty="0">
                <a:solidFill>
                  <a:srgbClr val="FFC000"/>
                </a:solidFill>
              </a:rPr>
              <a:t>8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55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>
                <a:solidFill>
                  <a:srgbClr val="FFC000"/>
                </a:solidFill>
              </a:rPr>
              <a:t>58</a:t>
            </a:r>
            <a:r>
              <a:rPr lang="en-US" dirty="0"/>
              <a:t>, "</a:t>
            </a:r>
            <a:r>
              <a:rPr lang="en-US" dirty="0">
                <a:solidFill>
                  <a:srgbClr val="FFC000"/>
                </a:solidFill>
              </a:rPr>
              <a:t>Rusty</a:t>
            </a:r>
            <a:r>
              <a:rPr lang="en-US" dirty="0"/>
              <a:t>", </a:t>
            </a:r>
            <a:r>
              <a:rPr lang="en-US" dirty="0">
                <a:solidFill>
                  <a:srgbClr val="FFC000"/>
                </a:solidFill>
              </a:rPr>
              <a:t>10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35</a:t>
            </a:r>
            <a:r>
              <a:rPr lang="en-US" dirty="0"/>
              <a:t>),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>
                <a:solidFill>
                  <a:srgbClr val="FFC000"/>
                </a:solidFill>
              </a:rPr>
              <a:t>32</a:t>
            </a:r>
            <a:r>
              <a:rPr lang="en-US" dirty="0"/>
              <a:t>, </a:t>
            </a:r>
            <a:r>
              <a:rPr lang="en-US" dirty="0" smtClean="0"/>
              <a:t>“</a:t>
            </a:r>
            <a:r>
              <a:rPr lang="en-US" dirty="0" smtClean="0">
                <a:solidFill>
                  <a:srgbClr val="FFC000"/>
                </a:solidFill>
              </a:rPr>
              <a:t>Andy</a:t>
            </a:r>
            <a:r>
              <a:rPr lang="en-US" dirty="0"/>
              <a:t>", </a:t>
            </a:r>
            <a:r>
              <a:rPr lang="en-US" dirty="0">
                <a:solidFill>
                  <a:srgbClr val="FFC000"/>
                </a:solidFill>
              </a:rPr>
              <a:t>8</a:t>
            </a:r>
            <a:r>
              <a:rPr lang="en-US" dirty="0"/>
              <a:t>, </a:t>
            </a:r>
            <a:r>
              <a:rPr lang="en-US" dirty="0">
                <a:solidFill>
                  <a:srgbClr val="FFC000"/>
                </a:solidFill>
              </a:rPr>
              <a:t>25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F998454-C19C-A848-87B5-1B9CC3097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310782"/>
              </p:ext>
            </p:extLst>
          </p:nvPr>
        </p:nvGraphicFramePr>
        <p:xfrm>
          <a:off x="5943600" y="33528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34284473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994603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382042200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1738379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477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Dustin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851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Lubber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9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Rusty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338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04878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FA59326-98B0-9C45-BE1E-43EA2B22B6F6}"/>
              </a:ext>
            </a:extLst>
          </p:cNvPr>
          <p:cNvSpPr txBox="1"/>
          <p:nvPr/>
        </p:nvSpPr>
        <p:spPr>
          <a:xfrm>
            <a:off x="5943600" y="2974048"/>
            <a:ext cx="1447800" cy="378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Sailors</a:t>
            </a:r>
          </a:p>
        </p:txBody>
      </p:sp>
    </p:spTree>
    <p:extLst>
      <p:ext uri="{BB962C8B-B14F-4D97-AF65-F5344CB8AC3E}">
        <p14:creationId xmlns:p14="http://schemas.microsoft.com/office/powerpoint/2010/main" val="38850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1185</TotalTime>
  <Words>2112</Words>
  <Application>Microsoft Office PowerPoint</Application>
  <PresentationFormat>On-screen Show (4:3)</PresentationFormat>
  <Paragraphs>580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Image</vt:lpstr>
      <vt:lpstr>Chapter 5</vt:lpstr>
      <vt:lpstr>SQL</vt:lpstr>
      <vt:lpstr>Assumptions</vt:lpstr>
      <vt:lpstr>PowerPoint Presentation</vt:lpstr>
      <vt:lpstr>Create and use DB statements</vt:lpstr>
      <vt:lpstr>Create Tables</vt:lpstr>
      <vt:lpstr>Create Tables</vt:lpstr>
      <vt:lpstr>Create Tables</vt:lpstr>
      <vt:lpstr>Insert statement </vt:lpstr>
      <vt:lpstr>Insert statement </vt:lpstr>
      <vt:lpstr>Insert statement </vt:lpstr>
      <vt:lpstr>SELECT Statement</vt:lpstr>
      <vt:lpstr>Simple Queries – all rows</vt:lpstr>
      <vt:lpstr>Simple Queries (2) - Distinct</vt:lpstr>
      <vt:lpstr>Simple Queries (3) - tuples</vt:lpstr>
      <vt:lpstr>Simple Queries (4) conditions</vt:lpstr>
      <vt:lpstr>Simple Queries (5) - Mathematical</vt:lpstr>
      <vt:lpstr>Simple Queries (6) - String</vt:lpstr>
      <vt:lpstr>Simple Queries (7) - Sorting</vt:lpstr>
      <vt:lpstr>Join Queries</vt:lpstr>
      <vt:lpstr>Join Queries (2)</vt:lpstr>
      <vt:lpstr>Join Queries (3)</vt:lpstr>
      <vt:lpstr>Nested Queries</vt:lpstr>
      <vt:lpstr>Nested Queries (2)</vt:lpstr>
      <vt:lpstr>Nested Queries (3) - Correlated</vt:lpstr>
      <vt:lpstr>Set Operations Queries</vt:lpstr>
      <vt:lpstr>Set Operations Queries (2)</vt:lpstr>
      <vt:lpstr>Set Operations Queries (3)</vt:lpstr>
      <vt:lpstr>Set Comparison Queries</vt:lpstr>
      <vt:lpstr>Combining ideas</vt:lpstr>
      <vt:lpstr>Aggregate operators</vt:lpstr>
      <vt:lpstr>Aggregate operators (2)</vt:lpstr>
      <vt:lpstr>Group By</vt:lpstr>
      <vt:lpstr>Having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</dc:title>
  <dc:subject/>
  <dc:creator/>
  <cp:keywords/>
  <dc:description/>
  <cp:lastModifiedBy>Microsoft account</cp:lastModifiedBy>
  <cp:revision>102</cp:revision>
  <dcterms:created xsi:type="dcterms:W3CDTF">2006-08-16T00:00:00Z</dcterms:created>
  <dcterms:modified xsi:type="dcterms:W3CDTF">2023-11-30T14:32:40Z</dcterms:modified>
  <cp:category/>
</cp:coreProperties>
</file>