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363" r:id="rId9"/>
    <p:sldId id="362" r:id="rId10"/>
    <p:sldId id="263" r:id="rId11"/>
    <p:sldId id="264" r:id="rId12"/>
    <p:sldId id="271" r:id="rId13"/>
    <p:sldId id="276" r:id="rId14"/>
    <p:sldId id="277" r:id="rId15"/>
    <p:sldId id="364" r:id="rId16"/>
    <p:sldId id="278" r:id="rId17"/>
    <p:sldId id="301" r:id="rId18"/>
    <p:sldId id="302" r:id="rId19"/>
    <p:sldId id="304" r:id="rId20"/>
    <p:sldId id="365" r:id="rId21"/>
    <p:sldId id="305" r:id="rId22"/>
    <p:sldId id="366" r:id="rId23"/>
    <p:sldId id="367" r:id="rId24"/>
    <p:sldId id="368" r:id="rId25"/>
    <p:sldId id="369" r:id="rId26"/>
    <p:sldId id="370" r:id="rId27"/>
    <p:sldId id="371" r:id="rId28"/>
    <p:sldId id="372" r:id="rId29"/>
    <p:sldId id="373" r:id="rId30"/>
    <p:sldId id="374" r:id="rId31"/>
    <p:sldId id="375" r:id="rId32"/>
    <p:sldId id="376" r:id="rId33"/>
    <p:sldId id="377" r:id="rId34"/>
    <p:sldId id="378" r:id="rId35"/>
    <p:sldId id="379" r:id="rId36"/>
    <p:sldId id="380" r:id="rId37"/>
    <p:sldId id="381" r:id="rId38"/>
    <p:sldId id="382" r:id="rId39"/>
    <p:sldId id="383" r:id="rId40"/>
    <p:sldId id="384" r:id="rId41"/>
    <p:sldId id="316" r:id="rId42"/>
    <p:sldId id="317" r:id="rId43"/>
    <p:sldId id="318"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 id="333" r:id="rId58"/>
    <p:sldId id="334" r:id="rId59"/>
    <p:sldId id="335" r:id="rId60"/>
    <p:sldId id="336" r:id="rId61"/>
    <p:sldId id="337" r:id="rId62"/>
    <p:sldId id="338" r:id="rId63"/>
    <p:sldId id="339" r:id="rId64"/>
    <p:sldId id="340" r:id="rId65"/>
    <p:sldId id="341" r:id="rId66"/>
    <p:sldId id="342" r:id="rId67"/>
    <p:sldId id="343" r:id="rId68"/>
    <p:sldId id="344"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 &amp; Control of Neural Function</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Nerve Cell Communication</a:t>
            </a:r>
            <a:endParaRPr lang="ar-SA" dirty="0"/>
          </a:p>
        </p:txBody>
      </p:sp>
      <p:sp>
        <p:nvSpPr>
          <p:cNvPr id="3" name="Content Placeholder 2"/>
          <p:cNvSpPr>
            <a:spLocks noGrp="1"/>
          </p:cNvSpPr>
          <p:nvPr>
            <p:ph idx="1"/>
          </p:nvPr>
        </p:nvSpPr>
        <p:spPr/>
        <p:txBody>
          <a:bodyPr/>
          <a:lstStyle/>
          <a:p>
            <a:r>
              <a:rPr lang="en-US" dirty="0" smtClean="0"/>
              <a:t>Neurotransmission or communication relies on chemical messengers or neurotransmitters, released from the </a:t>
            </a:r>
            <a:r>
              <a:rPr lang="en-US" dirty="0" err="1" smtClean="0"/>
              <a:t>presynaptic</a:t>
            </a:r>
            <a:r>
              <a:rPr lang="en-US" dirty="0" smtClean="0"/>
              <a:t> neuron, that cross the synaptic cleft and then interact with receptors on the postsynaptic neuron.</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Nerve Cell Communication</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Neurotransmitters can produce either excitatory or inhibitory effects and can be broadly categorized into three groups based on their chemical structure: </a:t>
            </a:r>
          </a:p>
          <a:p>
            <a:pPr marL="514350" indent="-514350">
              <a:buFont typeface="Arial" pitchFamily="34" charset="0"/>
              <a:buAutoNum type="arabicParenBoth"/>
            </a:pPr>
            <a:r>
              <a:rPr lang="en-US" dirty="0" smtClean="0"/>
              <a:t>amino acids (e.g., </a:t>
            </a:r>
            <a:r>
              <a:rPr lang="en-US" dirty="0" err="1" smtClean="0"/>
              <a:t>glutamic</a:t>
            </a:r>
            <a:r>
              <a:rPr lang="en-US" dirty="0" smtClean="0"/>
              <a:t> acid, </a:t>
            </a:r>
            <a:r>
              <a:rPr lang="en-US" dirty="0" err="1" smtClean="0"/>
              <a:t>glycine</a:t>
            </a:r>
            <a:r>
              <a:rPr lang="en-US" dirty="0" smtClean="0"/>
              <a:t>, and </a:t>
            </a:r>
            <a:r>
              <a:rPr lang="en-US" i="1" dirty="0" smtClean="0"/>
              <a:t>gamma</a:t>
            </a:r>
            <a:r>
              <a:rPr lang="en-US" dirty="0" smtClean="0"/>
              <a:t>-</a:t>
            </a:r>
            <a:r>
              <a:rPr lang="en-US" dirty="0" err="1" smtClean="0"/>
              <a:t>Aminobutyric</a:t>
            </a:r>
            <a:r>
              <a:rPr lang="en-US" dirty="0" smtClean="0"/>
              <a:t> acid (GABA)) that serve as neurotransmitters at most CNS synapses; </a:t>
            </a:r>
          </a:p>
          <a:p>
            <a:pPr marL="514350" indent="-514350">
              <a:buNone/>
            </a:pPr>
            <a:r>
              <a:rPr lang="en-US" dirty="0" smtClean="0"/>
              <a:t>(2) peptide neurotransmitters (e .g., endorphins and </a:t>
            </a:r>
            <a:r>
              <a:rPr lang="en-US" dirty="0" err="1" smtClean="0"/>
              <a:t>enkephalins</a:t>
            </a:r>
            <a:r>
              <a:rPr lang="en-US" dirty="0" smtClean="0"/>
              <a:t>) that are involved in pain perception and sensation; and </a:t>
            </a:r>
          </a:p>
          <a:p>
            <a:pPr marL="514350" indent="-514350">
              <a:buNone/>
            </a:pPr>
            <a:r>
              <a:rPr lang="en-US" dirty="0" smtClean="0"/>
              <a:t>(3) monoamines (e .g., epinephrine and </a:t>
            </a:r>
            <a:r>
              <a:rPr lang="en-US" dirty="0" err="1" smtClean="0"/>
              <a:t>norepinephrine</a:t>
            </a:r>
            <a:r>
              <a:rPr lang="en-US" dirty="0" smtClean="0"/>
              <a:t>) that serve as neurotransmitters for the ANS.</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Spinal Cord</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In the adult, the spinal cord is in the upper two thirds of the spinal canal of the vertebral column. </a:t>
            </a:r>
          </a:p>
          <a:p>
            <a:r>
              <a:rPr lang="en-US" dirty="0" smtClean="0"/>
              <a:t>On transverse section, the spinal cord has an oval shape, and the internal gray matter has the appearance of a butterfly or letter “H.” </a:t>
            </a:r>
          </a:p>
          <a:p>
            <a:r>
              <a:rPr lang="en-US" dirty="0" smtClean="0"/>
              <a:t>The dorsal horns contain the input association (IA) neurons and receive afferent information from dorsal root and other connecting neurons. </a:t>
            </a:r>
          </a:p>
          <a:p>
            <a:r>
              <a:rPr lang="en-US" dirty="0" smtClean="0"/>
              <a:t>The ventral horns contain the output association neurons and lower motor neurons that leave the cord by the ventral roots.</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The brain is enclosed and protected by connective tissue sheaths called the </a:t>
            </a:r>
            <a:r>
              <a:rPr lang="en-US" dirty="0" err="1" smtClean="0"/>
              <a:t>meninges</a:t>
            </a:r>
            <a:r>
              <a:rPr lang="en-US" dirty="0" smtClean="0"/>
              <a:t>, which consist of three layers: the </a:t>
            </a:r>
            <a:r>
              <a:rPr lang="en-US" dirty="0" err="1" smtClean="0"/>
              <a:t>dura</a:t>
            </a:r>
            <a:r>
              <a:rPr lang="en-US" dirty="0" smtClean="0"/>
              <a:t> mater, </a:t>
            </a:r>
            <a:r>
              <a:rPr lang="en-US" dirty="0" err="1" smtClean="0"/>
              <a:t>arachnoid</a:t>
            </a:r>
            <a:r>
              <a:rPr lang="en-US" dirty="0" smtClean="0"/>
              <a:t> mater, and </a:t>
            </a:r>
            <a:r>
              <a:rPr lang="en-US" dirty="0" err="1" smtClean="0"/>
              <a:t>pia</a:t>
            </a:r>
            <a:r>
              <a:rPr lang="en-US" dirty="0" smtClean="0"/>
              <a:t> mater. </a:t>
            </a:r>
          </a:p>
          <a:p>
            <a:r>
              <a:rPr lang="en-US" dirty="0" smtClean="0"/>
              <a:t>The CSF, in which the brain and spinal cord float, is secreted into the ventricles by the choroid plexus, circulates through the ventricular system, passes outside to surround the brain, and is reabsorbed into the venous system through the </a:t>
            </a:r>
            <a:r>
              <a:rPr lang="en-US" dirty="0" err="1" smtClean="0"/>
              <a:t>arachnoid</a:t>
            </a:r>
            <a:r>
              <a:rPr lang="en-US" dirty="0" smtClean="0"/>
              <a:t> </a:t>
            </a:r>
            <a:r>
              <a:rPr lang="en-US" dirty="0" err="1" smtClean="0"/>
              <a:t>villi</a:t>
            </a:r>
            <a:r>
              <a:rPr lang="en-US" dirty="0" smtClean="0"/>
              <a:t>. </a:t>
            </a:r>
          </a:p>
          <a:p>
            <a:r>
              <a:rPr lang="en-US" dirty="0" smtClean="0"/>
              <a:t>The blood-brain barrier and CSF-brain barrier protect the brain from substances in the blood that would disrupt brain function.</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t>
            </a:r>
            <a:endParaRPr lang="ar-SA" dirty="0"/>
          </a:p>
        </p:txBody>
      </p:sp>
      <p:sp>
        <p:nvSpPr>
          <p:cNvPr id="3" name="Content Placeholder 2"/>
          <p:cNvSpPr>
            <a:spLocks noGrp="1"/>
          </p:cNvSpPr>
          <p:nvPr>
            <p:ph idx="1"/>
          </p:nvPr>
        </p:nvSpPr>
        <p:spPr/>
        <p:txBody>
          <a:bodyPr>
            <a:normAutofit fontScale="92500"/>
          </a:bodyPr>
          <a:lstStyle/>
          <a:p>
            <a:r>
              <a:rPr lang="en-US" dirty="0" smtClean="0"/>
              <a:t>The autonomic nervous sys tem (ANS) functions at the subconscious level and is responsible for maintaining the visceral functions of the body. </a:t>
            </a:r>
          </a:p>
          <a:p>
            <a:r>
              <a:rPr lang="en-US" dirty="0" smtClean="0"/>
              <a:t>The two divisions of the ANS are the sympathetic and parasympathetic nervous systems. </a:t>
            </a:r>
            <a:endParaRPr lang="en-US" dirty="0" smtClean="0"/>
          </a:p>
          <a:p>
            <a:r>
              <a:rPr lang="en-US" dirty="0" smtClean="0"/>
              <a:t>Although </a:t>
            </a:r>
            <a:r>
              <a:rPr lang="en-US" dirty="0" smtClean="0"/>
              <a:t>these divisions function in concert, they are generally viewed as having opposite and antagonistic actions.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t>
            </a:r>
            <a:endParaRPr lang="ar-SA" dirty="0"/>
          </a:p>
        </p:txBody>
      </p:sp>
      <p:sp>
        <p:nvSpPr>
          <p:cNvPr id="3" name="Content Placeholder 2"/>
          <p:cNvSpPr>
            <a:spLocks noGrp="1"/>
          </p:cNvSpPr>
          <p:nvPr>
            <p:ph idx="1"/>
          </p:nvPr>
        </p:nvSpPr>
        <p:spPr/>
        <p:txBody>
          <a:bodyPr>
            <a:normAutofit lnSpcReduction="10000"/>
          </a:bodyPr>
          <a:lstStyle/>
          <a:p>
            <a:r>
              <a:rPr lang="en-US" dirty="0" smtClean="0"/>
              <a:t>The sympathetic division maintains vital functions and responds when there is a critical threat to the integrity of the individual—the “ fight- flight” response. </a:t>
            </a:r>
          </a:p>
          <a:p>
            <a:r>
              <a:rPr lang="en-US" dirty="0" smtClean="0"/>
              <a:t>The parasympathetic nervous system is concerned with conservation of energy, resource replenishment, and maintenance of organ function during periods of minimal activity.</a:t>
            </a:r>
            <a:endParaRPr lang="ar-SA"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outflow of both divisions of the ANS consists of a two-neuron efferent pathway: a </a:t>
            </a:r>
            <a:r>
              <a:rPr lang="en-US" dirty="0" err="1" smtClean="0"/>
              <a:t>preganglionic</a:t>
            </a:r>
            <a:r>
              <a:rPr lang="en-US" dirty="0" smtClean="0"/>
              <a:t> and a postganglionic neuron. </a:t>
            </a:r>
          </a:p>
          <a:p>
            <a:r>
              <a:rPr lang="en-US" dirty="0" smtClean="0"/>
              <a:t>Acetylcholine is the neurotransmitter for the </a:t>
            </a:r>
            <a:r>
              <a:rPr lang="en-US" dirty="0" err="1" smtClean="0"/>
              <a:t>preganglionic</a:t>
            </a:r>
            <a:r>
              <a:rPr lang="en-US" dirty="0" smtClean="0"/>
              <a:t> neurons for both ANS divisions, as well as the postganglionic neurons of the parasympathetic nervous system. </a:t>
            </a:r>
          </a:p>
          <a:p>
            <a:r>
              <a:rPr lang="en-US" dirty="0" smtClean="0"/>
              <a:t>The </a:t>
            </a:r>
            <a:r>
              <a:rPr lang="en-US" dirty="0" err="1" smtClean="0"/>
              <a:t>catecholamines</a:t>
            </a:r>
            <a:r>
              <a:rPr lang="en-US" dirty="0" smtClean="0"/>
              <a:t>, including dopamine, </a:t>
            </a:r>
            <a:r>
              <a:rPr lang="en-US" dirty="0" err="1" smtClean="0"/>
              <a:t>norepinephrine</a:t>
            </a:r>
            <a:r>
              <a:rPr lang="en-US" dirty="0" smtClean="0"/>
              <a:t>, and epinephrine, are the neurotransmitters for most sympathetic postganglionic neurons.</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Neuromuscular Function</a:t>
            </a:r>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 Function</a:t>
            </a:r>
            <a:endParaRPr lang="ar-SA" dirty="0"/>
          </a:p>
        </p:txBody>
      </p:sp>
      <p:sp>
        <p:nvSpPr>
          <p:cNvPr id="3" name="Content Placeholder 2"/>
          <p:cNvSpPr>
            <a:spLocks noGrp="1"/>
          </p:cNvSpPr>
          <p:nvPr>
            <p:ph idx="1"/>
          </p:nvPr>
        </p:nvSpPr>
        <p:spPr/>
        <p:txBody>
          <a:bodyPr>
            <a:normAutofit/>
          </a:bodyPr>
          <a:lstStyle/>
          <a:p>
            <a:r>
              <a:rPr lang="en-US" dirty="0" smtClean="0"/>
              <a:t>Motor function, whether it involves walking, running, or precise finger movements, requires functioning neural pathways consisting of upper motor neurons (UMNs) that project from the motor cortex to the brain stem or spinal cord, where they innervate the lower motor neurons (LMNs ) of the contracting muscles.</a:t>
            </a: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Motor Function</a:t>
            </a:r>
            <a:endParaRPr lang="ar-SA" dirty="0"/>
          </a:p>
        </p:txBody>
      </p:sp>
      <p:sp>
        <p:nvSpPr>
          <p:cNvPr id="3" name="Content Placeholder 2"/>
          <p:cNvSpPr>
            <a:spLocks noGrp="1"/>
          </p:cNvSpPr>
          <p:nvPr>
            <p:ph idx="1"/>
          </p:nvPr>
        </p:nvSpPr>
        <p:spPr/>
        <p:txBody>
          <a:bodyPr>
            <a:normAutofit lnSpcReduction="10000"/>
          </a:bodyPr>
          <a:lstStyle/>
          <a:p>
            <a:r>
              <a:rPr lang="en-US" dirty="0" smtClean="0"/>
              <a:t>Assessments of muscle strength and muscle bulk, muscle tone and motor reflexes, and patterns of motor movement and posture provide the means for determining the location of disorders of motor function. </a:t>
            </a:r>
            <a:endParaRPr lang="en-US" dirty="0" smtClean="0"/>
          </a:p>
          <a:p>
            <a:r>
              <a:rPr lang="en-US" dirty="0" smtClean="0"/>
              <a:t>Weakness </a:t>
            </a:r>
            <a:r>
              <a:rPr lang="en-US" dirty="0" smtClean="0"/>
              <a:t>and paralysis reflect a loss of muscle strength. UMN lesions tend to produce spastic paralysis, and LMN lesions flaccid paralysis.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Tissue Cells </a:t>
            </a:r>
            <a:endParaRPr lang="ar-SA" dirty="0"/>
          </a:p>
        </p:txBody>
      </p:sp>
      <p:sp>
        <p:nvSpPr>
          <p:cNvPr id="3" name="Content Placeholder 2"/>
          <p:cNvSpPr>
            <a:spLocks noGrp="1"/>
          </p:cNvSpPr>
          <p:nvPr>
            <p:ph idx="1"/>
          </p:nvPr>
        </p:nvSpPr>
        <p:spPr/>
        <p:txBody>
          <a:bodyPr>
            <a:normAutofit lnSpcReduction="10000"/>
          </a:bodyPr>
          <a:lstStyle/>
          <a:p>
            <a:r>
              <a:rPr lang="en-US" dirty="0" smtClean="0"/>
              <a:t>Anatomically, the nervous system can be divided in to two basic components: </a:t>
            </a:r>
            <a:endParaRPr lang="en-US" dirty="0" smtClean="0"/>
          </a:p>
          <a:p>
            <a:r>
              <a:rPr lang="en-US" dirty="0" smtClean="0"/>
              <a:t>The </a:t>
            </a:r>
            <a:r>
              <a:rPr lang="en-US" dirty="0" smtClean="0"/>
              <a:t>central nervous system (CNS), consisting of the brain and spinal cord; and the </a:t>
            </a:r>
            <a:endParaRPr lang="en-US" dirty="0" smtClean="0"/>
          </a:p>
          <a:p>
            <a:r>
              <a:rPr lang="en-US" dirty="0" smtClean="0"/>
              <a:t>Peripheral </a:t>
            </a:r>
            <a:r>
              <a:rPr lang="en-US" dirty="0" smtClean="0"/>
              <a:t>nervous system (PNS), which relays afferent or sensory input to the CNS for processing and transmitting efferent or motor output from the CNS to effector organs throughout the body.</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Motor Function</a:t>
            </a:r>
          </a:p>
        </p:txBody>
      </p:sp>
      <p:sp>
        <p:nvSpPr>
          <p:cNvPr id="3" name="Content Placeholder 2"/>
          <p:cNvSpPr>
            <a:spLocks noGrp="1"/>
          </p:cNvSpPr>
          <p:nvPr>
            <p:ph idx="1"/>
          </p:nvPr>
        </p:nvSpPr>
        <p:spPr/>
        <p:txBody>
          <a:bodyPr/>
          <a:lstStyle/>
          <a:p>
            <a:r>
              <a:rPr lang="en-US" dirty="0"/>
              <a:t>Hypotonia is a condition o f less -than-normal muscle tone, and hypertonia or spasticity is a condition of excessive tone. </a:t>
            </a:r>
          </a:p>
          <a:p>
            <a:r>
              <a:rPr lang="en-US" dirty="0"/>
              <a:t>Abnormal and uncoordinated movements and postures are suggestive of a cerebellar or basal ganglia pathologic process.</a:t>
            </a:r>
            <a:endParaRPr lang="ar-SA" dirty="0"/>
          </a:p>
        </p:txBody>
      </p:sp>
    </p:spTree>
    <p:extLst>
      <p:ext uri="{BB962C8B-B14F-4D97-AF65-F5344CB8AC3E}">
        <p14:creationId xmlns:p14="http://schemas.microsoft.com/office/powerpoint/2010/main" val="91991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Motor Function</a:t>
            </a:r>
            <a:endParaRPr lang="ar-SA" dirty="0"/>
          </a:p>
        </p:txBody>
      </p:sp>
      <p:sp>
        <p:nvSpPr>
          <p:cNvPr id="3" name="Content Placeholder 2"/>
          <p:cNvSpPr>
            <a:spLocks noGrp="1"/>
          </p:cNvSpPr>
          <p:nvPr>
            <p:ph idx="1"/>
          </p:nvPr>
        </p:nvSpPr>
        <p:spPr>
          <a:xfrm>
            <a:off x="457200" y="1600200"/>
            <a:ext cx="8229600" cy="4552950"/>
          </a:xfrm>
        </p:spPr>
        <p:txBody>
          <a:bodyPr>
            <a:normAutofit lnSpcReduction="10000"/>
          </a:bodyPr>
          <a:lstStyle/>
          <a:p>
            <a:r>
              <a:rPr lang="en-US" dirty="0" smtClean="0"/>
              <a:t>Muscular dystrophy is a term used to describe a number of disorders, including </a:t>
            </a:r>
            <a:r>
              <a:rPr lang="en-US" dirty="0" err="1" smtClean="0"/>
              <a:t>Duchenne</a:t>
            </a:r>
            <a:r>
              <a:rPr lang="en-US" dirty="0" smtClean="0"/>
              <a:t> muscular dystrophy, that produce progressive deterioration of the skeletal muscles. </a:t>
            </a:r>
          </a:p>
          <a:p>
            <a:r>
              <a:rPr lang="en-US" dirty="0" smtClean="0"/>
              <a:t>Myasthenia gravis is a disorder of the neuromuscular junction resulting from a deficiency of functional acetylcholine receptors, which causes weakness of the skeletal muscles.</a:t>
            </a:r>
            <a:endParaRPr lang="ar-SA" dirty="0"/>
          </a:p>
        </p:txBody>
      </p:sp>
      <p:pic>
        <p:nvPicPr>
          <p:cNvPr id="1026" name="Picture 2" descr="Duchenne Muscular Dystrophy (DMD) | Sarepta Therapeutic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36692" y="5448300"/>
            <a:ext cx="1807308" cy="1409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Myasthenia Gravis</a:t>
            </a:r>
            <a:endParaRPr lang="en-US" dirty="0"/>
          </a:p>
        </p:txBody>
      </p:sp>
      <p:sp>
        <p:nvSpPr>
          <p:cNvPr id="3" name="Content Placeholder 2"/>
          <p:cNvSpPr>
            <a:spLocks noGrp="1"/>
          </p:cNvSpPr>
          <p:nvPr>
            <p:ph idx="1"/>
          </p:nvPr>
        </p:nvSpPr>
        <p:spPr/>
        <p:txBody>
          <a:bodyPr/>
          <a:lstStyle/>
          <a:p>
            <a:r>
              <a:rPr lang="en-US" dirty="0"/>
              <a:t>Myasthenia gravis is a disorder of the </a:t>
            </a:r>
            <a:r>
              <a:rPr lang="en-US" dirty="0" smtClean="0"/>
              <a:t>neuromuscular junction </a:t>
            </a:r>
            <a:r>
              <a:rPr lang="en-US" dirty="0"/>
              <a:t>that affects impulse transmission </a:t>
            </a:r>
            <a:r>
              <a:rPr lang="en-US" dirty="0" smtClean="0"/>
              <a:t>between the </a:t>
            </a:r>
            <a:r>
              <a:rPr lang="en-US" dirty="0"/>
              <a:t>motor neuron and the innervated muscle cell.</a:t>
            </a:r>
          </a:p>
        </p:txBody>
      </p:sp>
    </p:spTree>
    <p:extLst>
      <p:ext uri="{BB962C8B-B14F-4D97-AF65-F5344CB8AC3E}">
        <p14:creationId xmlns:p14="http://schemas.microsoft.com/office/powerpoint/2010/main" val="11895765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Myasthenia Gravis</a:t>
            </a:r>
          </a:p>
        </p:txBody>
      </p:sp>
      <p:sp>
        <p:nvSpPr>
          <p:cNvPr id="3" name="Content Placeholder 2"/>
          <p:cNvSpPr>
            <a:spLocks noGrp="1"/>
          </p:cNvSpPr>
          <p:nvPr>
            <p:ph idx="1"/>
          </p:nvPr>
        </p:nvSpPr>
        <p:spPr/>
        <p:txBody>
          <a:bodyPr>
            <a:normAutofit fontScale="92500" lnSpcReduction="10000"/>
          </a:bodyPr>
          <a:lstStyle/>
          <a:p>
            <a:r>
              <a:rPr lang="en-US" dirty="0" smtClean="0"/>
              <a:t>It is an autoimmune </a:t>
            </a:r>
            <a:r>
              <a:rPr lang="en-US" dirty="0"/>
              <a:t>disease, the </a:t>
            </a:r>
            <a:r>
              <a:rPr lang="en-US" dirty="0" smtClean="0"/>
              <a:t>disorder is </a:t>
            </a:r>
            <a:r>
              <a:rPr lang="en-US" dirty="0"/>
              <a:t>caused by an antibody-mediated loss of </a:t>
            </a:r>
            <a:r>
              <a:rPr lang="en-US" dirty="0" smtClean="0"/>
              <a:t>acetylcholine receptors </a:t>
            </a:r>
            <a:r>
              <a:rPr lang="en-US" dirty="0"/>
              <a:t>in the neuromuscular </a:t>
            </a:r>
            <a:r>
              <a:rPr lang="en-US" dirty="0" smtClean="0"/>
              <a:t>junction. </a:t>
            </a:r>
          </a:p>
          <a:p>
            <a:r>
              <a:rPr lang="en-US" dirty="0" smtClean="0"/>
              <a:t>Three </a:t>
            </a:r>
            <a:r>
              <a:rPr lang="en-US" dirty="0"/>
              <a:t>mechanisms are thought </a:t>
            </a:r>
            <a:r>
              <a:rPr lang="en-US" dirty="0" smtClean="0"/>
              <a:t>to underlie </a:t>
            </a:r>
            <a:r>
              <a:rPr lang="en-US" dirty="0"/>
              <a:t>the loss of functional acetylcholine receptors</a:t>
            </a:r>
            <a:r>
              <a:rPr lang="en-US" dirty="0" smtClean="0"/>
              <a:t>: (</a:t>
            </a:r>
            <a:r>
              <a:rPr lang="en-US" dirty="0"/>
              <a:t>1) </a:t>
            </a:r>
            <a:r>
              <a:rPr lang="en-US" dirty="0" smtClean="0"/>
              <a:t>injury </a:t>
            </a:r>
            <a:r>
              <a:rPr lang="en-US" dirty="0"/>
              <a:t>to the </a:t>
            </a:r>
            <a:r>
              <a:rPr lang="en-US" dirty="0" smtClean="0"/>
              <a:t>postsynaptic </a:t>
            </a:r>
            <a:r>
              <a:rPr lang="it-IT" dirty="0" smtClean="0"/>
              <a:t>muscle </a:t>
            </a:r>
            <a:r>
              <a:rPr lang="it-IT" dirty="0"/>
              <a:t>membrane, (2) accelerated acetylcholine </a:t>
            </a:r>
            <a:r>
              <a:rPr lang="it-IT" dirty="0" smtClean="0"/>
              <a:t>receptor </a:t>
            </a:r>
            <a:r>
              <a:rPr lang="en-US" dirty="0" smtClean="0"/>
              <a:t>degradation, </a:t>
            </a:r>
            <a:r>
              <a:rPr lang="en-US" dirty="0"/>
              <a:t>and (</a:t>
            </a:r>
            <a:r>
              <a:rPr lang="en-US" dirty="0" smtClean="0"/>
              <a:t>3) blockade </a:t>
            </a:r>
            <a:r>
              <a:rPr lang="en-US" dirty="0"/>
              <a:t>of the receptors </a:t>
            </a:r>
            <a:r>
              <a:rPr lang="en-US" dirty="0" smtClean="0"/>
              <a:t>attached </a:t>
            </a:r>
            <a:r>
              <a:rPr lang="en-US" dirty="0"/>
              <a:t>to </a:t>
            </a:r>
            <a:r>
              <a:rPr lang="en-US" dirty="0" smtClean="0"/>
              <a:t>the acetylcholine-binding </a:t>
            </a:r>
            <a:r>
              <a:rPr lang="en-US" dirty="0"/>
              <a:t>sites</a:t>
            </a:r>
            <a:r>
              <a:rPr lang="en-US" dirty="0" smtClean="0"/>
              <a:t>.</a:t>
            </a:r>
          </a:p>
        </p:txBody>
      </p:sp>
    </p:spTree>
    <p:extLst>
      <p:ext uri="{BB962C8B-B14F-4D97-AF65-F5344CB8AC3E}">
        <p14:creationId xmlns:p14="http://schemas.microsoft.com/office/powerpoint/2010/main" val="197080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en-US" dirty="0"/>
          </a:p>
        </p:txBody>
      </p:sp>
      <p:sp>
        <p:nvSpPr>
          <p:cNvPr id="3" name="Content Placeholder 2"/>
          <p:cNvSpPr>
            <a:spLocks noGrp="1"/>
          </p:cNvSpPr>
          <p:nvPr>
            <p:ph idx="1"/>
          </p:nvPr>
        </p:nvSpPr>
        <p:spPr/>
        <p:txBody>
          <a:bodyPr>
            <a:normAutofit/>
          </a:bodyPr>
          <a:lstStyle/>
          <a:p>
            <a:r>
              <a:rPr lang="en-US" dirty="0" smtClean="0"/>
              <a:t>Diminished </a:t>
            </a:r>
            <a:r>
              <a:rPr lang="en-US" dirty="0"/>
              <a:t>motor response</a:t>
            </a:r>
            <a:r>
              <a:rPr lang="en-US" dirty="0" smtClean="0"/>
              <a:t>.</a:t>
            </a:r>
          </a:p>
          <a:p>
            <a:r>
              <a:rPr lang="en-US" dirty="0" smtClean="0"/>
              <a:t>Muscle </a:t>
            </a:r>
            <a:r>
              <a:rPr lang="en-US" dirty="0"/>
              <a:t>weakness and fatigability </a:t>
            </a:r>
            <a:r>
              <a:rPr lang="en-US" dirty="0" smtClean="0"/>
              <a:t>with sustained </a:t>
            </a:r>
            <a:r>
              <a:rPr lang="en-US" dirty="0"/>
              <a:t>effort</a:t>
            </a:r>
            <a:r>
              <a:rPr lang="en-US" dirty="0" smtClean="0"/>
              <a:t>.</a:t>
            </a:r>
          </a:p>
          <a:p>
            <a:r>
              <a:rPr lang="en-US" dirty="0" smtClean="0"/>
              <a:t>Weakness of </a:t>
            </a:r>
            <a:r>
              <a:rPr lang="en-US" dirty="0"/>
              <a:t>periorbital </a:t>
            </a:r>
            <a:r>
              <a:rPr lang="en-US" dirty="0" smtClean="0"/>
              <a:t>muscles (ptosis).</a:t>
            </a:r>
          </a:p>
          <a:p>
            <a:r>
              <a:rPr lang="en-US" dirty="0" smtClean="0"/>
              <a:t>Respiratory </a:t>
            </a:r>
            <a:r>
              <a:rPr lang="en-US" dirty="0"/>
              <a:t>muscle weakness</a:t>
            </a:r>
            <a:r>
              <a:rPr lang="en-US" dirty="0" smtClean="0"/>
              <a:t>.</a:t>
            </a:r>
          </a:p>
          <a:p>
            <a:r>
              <a:rPr lang="en-US" dirty="0"/>
              <a:t>Chewing and </a:t>
            </a:r>
            <a:r>
              <a:rPr lang="en-US" dirty="0" smtClean="0"/>
              <a:t>swallowing may </a:t>
            </a:r>
            <a:r>
              <a:rPr lang="en-US" dirty="0"/>
              <a:t>be </a:t>
            </a:r>
            <a:r>
              <a:rPr lang="en-US" dirty="0" smtClean="0"/>
              <a:t>difficult</a:t>
            </a:r>
            <a:r>
              <a:rPr lang="en-US" dirty="0"/>
              <a:t>.</a:t>
            </a:r>
            <a:endParaRPr lang="en-US" dirty="0" smtClean="0"/>
          </a:p>
          <a:p>
            <a:endParaRPr lang="en-US" dirty="0"/>
          </a:p>
        </p:txBody>
      </p:sp>
    </p:spTree>
    <p:extLst>
      <p:ext uri="{BB962C8B-B14F-4D97-AF65-F5344CB8AC3E}">
        <p14:creationId xmlns:p14="http://schemas.microsoft.com/office/powerpoint/2010/main" val="13774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a:t>
            </a:r>
            <a:endParaRPr lang="en-US" dirty="0"/>
          </a:p>
        </p:txBody>
      </p:sp>
      <p:sp>
        <p:nvSpPr>
          <p:cNvPr id="3" name="Content Placeholder 2"/>
          <p:cNvSpPr>
            <a:spLocks noGrp="1"/>
          </p:cNvSpPr>
          <p:nvPr>
            <p:ph idx="1"/>
          </p:nvPr>
        </p:nvSpPr>
        <p:spPr/>
        <p:txBody>
          <a:bodyPr/>
          <a:lstStyle/>
          <a:p>
            <a:r>
              <a:rPr lang="en-US" dirty="0" smtClean="0"/>
              <a:t>Anticholinesterase drugs.</a:t>
            </a:r>
          </a:p>
          <a:p>
            <a:r>
              <a:rPr lang="en-US" dirty="0" smtClean="0"/>
              <a:t>Corticosteroid drugs.</a:t>
            </a:r>
          </a:p>
          <a:p>
            <a:r>
              <a:rPr lang="en-US" dirty="0" smtClean="0"/>
              <a:t>Plasmapheresis.</a:t>
            </a:r>
          </a:p>
          <a:p>
            <a:r>
              <a:rPr lang="en-US" dirty="0" smtClean="0"/>
              <a:t>Intravenous </a:t>
            </a:r>
            <a:r>
              <a:rPr lang="en-US" dirty="0"/>
              <a:t>immunoglobulin</a:t>
            </a:r>
            <a:r>
              <a:rPr lang="en-US" dirty="0" smtClean="0"/>
              <a:t>.</a:t>
            </a:r>
          </a:p>
          <a:p>
            <a:endParaRPr lang="en-US" dirty="0"/>
          </a:p>
        </p:txBody>
      </p:sp>
    </p:spTree>
    <p:extLst>
      <p:ext uri="{BB962C8B-B14F-4D97-AF65-F5344CB8AC3E}">
        <p14:creationId xmlns:p14="http://schemas.microsoft.com/office/powerpoint/2010/main" val="3414916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Carpal </a:t>
            </a:r>
            <a:r>
              <a:rPr lang="en-US" dirty="0" smtClean="0"/>
              <a:t>Tunnel Syndrome</a:t>
            </a:r>
            <a:endParaRPr lang="en-US" dirty="0"/>
          </a:p>
        </p:txBody>
      </p:sp>
      <p:sp>
        <p:nvSpPr>
          <p:cNvPr id="3" name="Content Placeholder 2"/>
          <p:cNvSpPr>
            <a:spLocks noGrp="1"/>
          </p:cNvSpPr>
          <p:nvPr>
            <p:ph idx="1"/>
          </p:nvPr>
        </p:nvSpPr>
        <p:spPr/>
        <p:txBody>
          <a:bodyPr>
            <a:normAutofit fontScale="92500" lnSpcReduction="20000"/>
          </a:bodyPr>
          <a:lstStyle/>
          <a:p>
            <a:r>
              <a:rPr lang="en-US" dirty="0"/>
              <a:t>Carpal tunnel syndrome is </a:t>
            </a:r>
            <a:r>
              <a:rPr lang="en-US" dirty="0" smtClean="0"/>
              <a:t>a relatively </a:t>
            </a:r>
            <a:r>
              <a:rPr lang="en-US" dirty="0"/>
              <a:t>common entrapment </a:t>
            </a:r>
            <a:r>
              <a:rPr lang="en-US" dirty="0" err="1"/>
              <a:t>mononeuropathy</a:t>
            </a:r>
            <a:r>
              <a:rPr lang="en-US" dirty="0"/>
              <a:t>, </a:t>
            </a:r>
            <a:r>
              <a:rPr lang="en-US" dirty="0" smtClean="0"/>
              <a:t>caused by </a:t>
            </a:r>
            <a:r>
              <a:rPr lang="en-US" dirty="0"/>
              <a:t>compression of the median nerve as it travels </a:t>
            </a:r>
            <a:r>
              <a:rPr lang="en-US" dirty="0" smtClean="0"/>
              <a:t>with the flexor </a:t>
            </a:r>
            <a:r>
              <a:rPr lang="en-US" dirty="0"/>
              <a:t>tendons through a canal made by the </a:t>
            </a:r>
            <a:r>
              <a:rPr lang="en-US" dirty="0" smtClean="0"/>
              <a:t>carpal bones </a:t>
            </a:r>
            <a:r>
              <a:rPr lang="en-US" dirty="0"/>
              <a:t>and transverse carpal </a:t>
            </a:r>
            <a:r>
              <a:rPr lang="en-US" dirty="0" smtClean="0"/>
              <a:t>ligament. </a:t>
            </a:r>
          </a:p>
          <a:p>
            <a:r>
              <a:rPr lang="en-US" dirty="0" smtClean="0"/>
              <a:t>It </a:t>
            </a:r>
            <a:r>
              <a:rPr lang="en-US" dirty="0"/>
              <a:t>can be caused by a variety of conditions that produce </a:t>
            </a:r>
            <a:r>
              <a:rPr lang="en-US" dirty="0" smtClean="0"/>
              <a:t>a reduction </a:t>
            </a:r>
            <a:r>
              <a:rPr lang="en-US" dirty="0"/>
              <a:t>in the capacity of the carpal tunnel (i.e., </a:t>
            </a:r>
            <a:r>
              <a:rPr lang="en-US" dirty="0" smtClean="0"/>
              <a:t>bony or </a:t>
            </a:r>
            <a:r>
              <a:rPr lang="en-US" dirty="0"/>
              <a:t>ligamentous changes) or an increase in the volume </a:t>
            </a:r>
            <a:r>
              <a:rPr lang="en-US" dirty="0" smtClean="0"/>
              <a:t>of the </a:t>
            </a:r>
            <a:r>
              <a:rPr lang="en-US" dirty="0"/>
              <a:t>tunnel contents (i.e., </a:t>
            </a:r>
            <a:r>
              <a:rPr lang="en-US" dirty="0" smtClean="0"/>
              <a:t>inflammation </a:t>
            </a:r>
            <a:r>
              <a:rPr lang="en-US" dirty="0"/>
              <a:t>of the </a:t>
            </a:r>
            <a:r>
              <a:rPr lang="en-US" dirty="0" smtClean="0"/>
              <a:t>tendons, synovial </a:t>
            </a:r>
            <a:r>
              <a:rPr lang="en-US" dirty="0"/>
              <a:t>swelling, or tumors</a:t>
            </a:r>
            <a:r>
              <a:rPr lang="en-US" dirty="0" smtClean="0"/>
              <a:t>).</a:t>
            </a:r>
          </a:p>
        </p:txBody>
      </p:sp>
    </p:spTree>
    <p:extLst>
      <p:ext uri="{BB962C8B-B14F-4D97-AF65-F5344CB8AC3E}">
        <p14:creationId xmlns:p14="http://schemas.microsoft.com/office/powerpoint/2010/main" val="3068441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en-US" dirty="0"/>
          </a:p>
        </p:txBody>
      </p:sp>
      <p:sp>
        <p:nvSpPr>
          <p:cNvPr id="3" name="Content Placeholder 2"/>
          <p:cNvSpPr>
            <a:spLocks noGrp="1"/>
          </p:cNvSpPr>
          <p:nvPr>
            <p:ph idx="1"/>
          </p:nvPr>
        </p:nvSpPr>
        <p:spPr/>
        <p:txBody>
          <a:bodyPr/>
          <a:lstStyle/>
          <a:p>
            <a:r>
              <a:rPr lang="en-US" dirty="0"/>
              <a:t>Carpal tunnel syndrome is characterized by pain, </a:t>
            </a:r>
            <a:r>
              <a:rPr lang="en-US" dirty="0" smtClean="0"/>
              <a:t>paresthesia (tingling</a:t>
            </a:r>
            <a:r>
              <a:rPr lang="en-US" dirty="0"/>
              <a:t>), and numbness of the </a:t>
            </a:r>
            <a:r>
              <a:rPr lang="en-US" dirty="0" smtClean="0"/>
              <a:t>first, second</a:t>
            </a:r>
            <a:r>
              <a:rPr lang="en-US" dirty="0"/>
              <a:t>, third, and half of the fourth digits of the </a:t>
            </a:r>
            <a:r>
              <a:rPr lang="en-US" dirty="0" smtClean="0"/>
              <a:t>hand; pain </a:t>
            </a:r>
            <a:r>
              <a:rPr lang="en-US" dirty="0"/>
              <a:t>in the wrist and hand, which worsens at </a:t>
            </a:r>
            <a:r>
              <a:rPr lang="en-US" dirty="0" smtClean="0"/>
              <a:t>night.</a:t>
            </a:r>
            <a:endParaRPr lang="en-US" dirty="0"/>
          </a:p>
        </p:txBody>
      </p:sp>
    </p:spTree>
    <p:extLst>
      <p:ext uri="{BB962C8B-B14F-4D97-AF65-F5344CB8AC3E}">
        <p14:creationId xmlns:p14="http://schemas.microsoft.com/office/powerpoint/2010/main" val="2977174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Carpal Tunnel Syndrome</a:t>
            </a:r>
            <a:endParaRPr lang="en-US" dirty="0"/>
          </a:p>
        </p:txBody>
      </p:sp>
      <p:pic>
        <p:nvPicPr>
          <p:cNvPr id="4" name="Picture 3"/>
          <p:cNvPicPr>
            <a:picLocks noChangeAspect="1"/>
          </p:cNvPicPr>
          <p:nvPr/>
        </p:nvPicPr>
        <p:blipFill>
          <a:blip r:embed="rId2"/>
          <a:stretch>
            <a:fillRect/>
          </a:stretch>
        </p:blipFill>
        <p:spPr>
          <a:xfrm>
            <a:off x="2359923" y="1752600"/>
            <a:ext cx="4424153" cy="4531837"/>
          </a:xfrm>
          <a:prstGeom prst="rect">
            <a:avLst/>
          </a:prstGeom>
        </p:spPr>
      </p:pic>
    </p:spTree>
    <p:extLst>
      <p:ext uri="{BB962C8B-B14F-4D97-AF65-F5344CB8AC3E}">
        <p14:creationId xmlns:p14="http://schemas.microsoft.com/office/powerpoint/2010/main" val="884565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a:t>
            </a:r>
            <a:endParaRPr lang="en-US" dirty="0"/>
          </a:p>
        </p:txBody>
      </p:sp>
      <p:sp>
        <p:nvSpPr>
          <p:cNvPr id="3" name="Content Placeholder 2"/>
          <p:cNvSpPr>
            <a:spLocks noGrp="1"/>
          </p:cNvSpPr>
          <p:nvPr>
            <p:ph idx="1"/>
          </p:nvPr>
        </p:nvSpPr>
        <p:spPr/>
        <p:txBody>
          <a:bodyPr>
            <a:normAutofit fontScale="85000" lnSpcReduction="10000"/>
          </a:bodyPr>
          <a:lstStyle/>
          <a:p>
            <a:r>
              <a:rPr lang="en-US" dirty="0"/>
              <a:t>Treatment includes a variety of options </a:t>
            </a:r>
            <a:r>
              <a:rPr lang="en-US" dirty="0" smtClean="0"/>
              <a:t>including nonsteroidal anti-inflammatory </a:t>
            </a:r>
            <a:r>
              <a:rPr lang="en-US" dirty="0"/>
              <a:t>agents, </a:t>
            </a:r>
            <a:r>
              <a:rPr lang="en-US" dirty="0" smtClean="0"/>
              <a:t>injection of </a:t>
            </a:r>
            <a:r>
              <a:rPr lang="en-US" dirty="0"/>
              <a:t>corticosteroids, immobilization of the wrist </a:t>
            </a:r>
            <a:r>
              <a:rPr lang="en-US" dirty="0" smtClean="0"/>
              <a:t>with </a:t>
            </a:r>
            <a:r>
              <a:rPr lang="fr-FR" dirty="0" err="1" smtClean="0"/>
              <a:t>splints</a:t>
            </a:r>
            <a:r>
              <a:rPr lang="fr-FR" dirty="0"/>
              <a:t>, </a:t>
            </a:r>
            <a:r>
              <a:rPr lang="fr-FR" dirty="0" err="1"/>
              <a:t>rehabilitation</a:t>
            </a:r>
            <a:r>
              <a:rPr lang="fr-FR" dirty="0"/>
              <a:t> </a:t>
            </a:r>
            <a:r>
              <a:rPr lang="fr-FR" dirty="0" err="1"/>
              <a:t>modalities</a:t>
            </a:r>
            <a:r>
              <a:rPr lang="fr-FR" dirty="0"/>
              <a:t> (</a:t>
            </a:r>
            <a:r>
              <a:rPr lang="fr-FR" dirty="0" err="1"/>
              <a:t>e.g</a:t>
            </a:r>
            <a:r>
              <a:rPr lang="fr-FR" dirty="0"/>
              <a:t>., </a:t>
            </a:r>
            <a:r>
              <a:rPr lang="fr-FR" dirty="0" err="1" smtClean="0"/>
              <a:t>ultrasound</a:t>
            </a:r>
            <a:r>
              <a:rPr lang="fr-FR" dirty="0" smtClean="0"/>
              <a:t>, </a:t>
            </a:r>
            <a:r>
              <a:rPr lang="en-US" dirty="0" smtClean="0"/>
              <a:t>stretching</a:t>
            </a:r>
            <a:r>
              <a:rPr lang="en-US" dirty="0"/>
              <a:t>, and strengthening exercises), and </a:t>
            </a:r>
            <a:r>
              <a:rPr lang="en-US" dirty="0" smtClean="0"/>
              <a:t>surgery. </a:t>
            </a:r>
          </a:p>
          <a:p>
            <a:r>
              <a:rPr lang="en-US" dirty="0" smtClean="0"/>
              <a:t>Measures </a:t>
            </a:r>
            <a:r>
              <a:rPr lang="en-US" dirty="0"/>
              <a:t>to decrease the causative repetitive </a:t>
            </a:r>
            <a:r>
              <a:rPr lang="en-US" dirty="0" smtClean="0"/>
              <a:t>movements should </a:t>
            </a:r>
            <a:r>
              <a:rPr lang="en-US" dirty="0"/>
              <a:t>be initiated. Splints may be </a:t>
            </a:r>
            <a:r>
              <a:rPr lang="en-US" dirty="0" smtClean="0"/>
              <a:t>confined to </a:t>
            </a:r>
            <a:r>
              <a:rPr lang="en-US" dirty="0"/>
              <a:t>nighttime use. When splinting is ineffective, </a:t>
            </a:r>
            <a:r>
              <a:rPr lang="en-US" dirty="0" smtClean="0"/>
              <a:t>corticosteroids may </a:t>
            </a:r>
            <a:r>
              <a:rPr lang="en-US" dirty="0"/>
              <a:t>be injected into the carpal tunnel </a:t>
            </a:r>
            <a:r>
              <a:rPr lang="en-US" dirty="0" smtClean="0"/>
              <a:t>to reduce inflammation </a:t>
            </a:r>
            <a:r>
              <a:rPr lang="en-US" dirty="0"/>
              <a:t>and swelling.</a:t>
            </a:r>
          </a:p>
        </p:txBody>
      </p:sp>
    </p:spTree>
    <p:extLst>
      <p:ext uri="{BB962C8B-B14F-4D97-AF65-F5344CB8AC3E}">
        <p14:creationId xmlns:p14="http://schemas.microsoft.com/office/powerpoint/2010/main" val="634131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Tissue Cells </a:t>
            </a:r>
            <a:endParaRPr lang="ar-SA" dirty="0"/>
          </a:p>
        </p:txBody>
      </p:sp>
      <p:sp>
        <p:nvSpPr>
          <p:cNvPr id="3" name="Content Placeholder 2"/>
          <p:cNvSpPr>
            <a:spLocks noGrp="1"/>
          </p:cNvSpPr>
          <p:nvPr>
            <p:ph idx="1"/>
          </p:nvPr>
        </p:nvSpPr>
        <p:spPr/>
        <p:txBody>
          <a:bodyPr>
            <a:normAutofit/>
          </a:bodyPr>
          <a:lstStyle/>
          <a:p>
            <a:r>
              <a:rPr lang="en-US" dirty="0" smtClean="0"/>
              <a:t>The nervous system contains two major types of cells: neurons, which are functioning cells of the nervous system, and </a:t>
            </a:r>
            <a:r>
              <a:rPr lang="en-US" dirty="0" err="1" smtClean="0"/>
              <a:t>neuroglial</a:t>
            </a:r>
            <a:r>
              <a:rPr lang="en-US" dirty="0" smtClean="0"/>
              <a:t> cells, which protect the nervous system and supply metabolic support.</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Guillain-Barré</a:t>
            </a:r>
            <a:r>
              <a:rPr lang="en-US" dirty="0"/>
              <a:t> </a:t>
            </a:r>
            <a:r>
              <a:rPr lang="en-US" dirty="0" smtClean="0"/>
              <a:t>Syndrome</a:t>
            </a:r>
            <a:endParaRPr lang="en-US" dirty="0"/>
          </a:p>
        </p:txBody>
      </p:sp>
      <p:sp>
        <p:nvSpPr>
          <p:cNvPr id="3" name="Content Placeholder 2"/>
          <p:cNvSpPr>
            <a:spLocks noGrp="1"/>
          </p:cNvSpPr>
          <p:nvPr>
            <p:ph idx="1"/>
          </p:nvPr>
        </p:nvSpPr>
        <p:spPr/>
        <p:txBody>
          <a:bodyPr>
            <a:normAutofit/>
          </a:bodyPr>
          <a:lstStyle/>
          <a:p>
            <a:r>
              <a:rPr lang="en-US" dirty="0" err="1"/>
              <a:t>Guillain-Barré</a:t>
            </a:r>
            <a:r>
              <a:rPr lang="en-US" dirty="0"/>
              <a:t> syndrome </a:t>
            </a:r>
            <a:r>
              <a:rPr lang="en-US" dirty="0" smtClean="0"/>
              <a:t>is an </a:t>
            </a:r>
            <a:r>
              <a:rPr lang="en-US" dirty="0"/>
              <a:t>acute life-threatening </a:t>
            </a:r>
            <a:r>
              <a:rPr lang="en-US" dirty="0" smtClean="0"/>
              <a:t>polyneuropathy. The syndrome defines </a:t>
            </a:r>
            <a:r>
              <a:rPr lang="en-US" dirty="0"/>
              <a:t>a clinical entity that is characterized </a:t>
            </a:r>
            <a:r>
              <a:rPr lang="en-US" dirty="0" smtClean="0"/>
              <a:t>by rapidly </a:t>
            </a:r>
            <a:r>
              <a:rPr lang="en-US" dirty="0"/>
              <a:t>progressive limb weakness and loss of </a:t>
            </a:r>
            <a:r>
              <a:rPr lang="en-US" dirty="0" smtClean="0"/>
              <a:t>tendon reflexes. </a:t>
            </a:r>
          </a:p>
          <a:p>
            <a:r>
              <a:rPr lang="en-US" dirty="0" err="1"/>
              <a:t>Guillain-Barré</a:t>
            </a:r>
            <a:r>
              <a:rPr lang="en-US" dirty="0"/>
              <a:t> syndrome is thought to be an </a:t>
            </a:r>
            <a:r>
              <a:rPr lang="en-US" dirty="0" smtClean="0"/>
              <a:t>acute onset </a:t>
            </a:r>
            <a:r>
              <a:rPr lang="en-US" dirty="0"/>
              <a:t>immune-mediated demyelinating neuropathy.</a:t>
            </a:r>
            <a:endParaRPr lang="en-US" dirty="0" smtClean="0"/>
          </a:p>
        </p:txBody>
      </p:sp>
    </p:spTree>
    <p:extLst>
      <p:ext uri="{BB962C8B-B14F-4D97-AF65-F5344CB8AC3E}">
        <p14:creationId xmlns:p14="http://schemas.microsoft.com/office/powerpoint/2010/main" val="12490124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Guillain-Barré</a:t>
            </a:r>
            <a:r>
              <a:rPr lang="en-US" dirty="0"/>
              <a:t> Syndrome</a:t>
            </a:r>
          </a:p>
        </p:txBody>
      </p:sp>
      <p:sp>
        <p:nvSpPr>
          <p:cNvPr id="3" name="Content Placeholder 2"/>
          <p:cNvSpPr>
            <a:spLocks noGrp="1"/>
          </p:cNvSpPr>
          <p:nvPr>
            <p:ph idx="1"/>
          </p:nvPr>
        </p:nvSpPr>
        <p:spPr/>
        <p:txBody>
          <a:bodyPr/>
          <a:lstStyle/>
          <a:p>
            <a:r>
              <a:rPr lang="en-US" dirty="0"/>
              <a:t>The disorder is characterized by progressive </a:t>
            </a:r>
            <a:r>
              <a:rPr lang="en-US" dirty="0" smtClean="0"/>
              <a:t>ascending muscle </a:t>
            </a:r>
            <a:r>
              <a:rPr lang="en-US" dirty="0"/>
              <a:t>weakness of the limbs, producing a </a:t>
            </a:r>
            <a:r>
              <a:rPr lang="en-US" dirty="0" smtClean="0"/>
              <a:t>symmetric flaccid </a:t>
            </a:r>
            <a:r>
              <a:rPr lang="en-US" dirty="0"/>
              <a:t>paralysis. Symptoms of paresthesia </a:t>
            </a:r>
            <a:r>
              <a:rPr lang="en-US" dirty="0" smtClean="0"/>
              <a:t>and numbness </a:t>
            </a:r>
            <a:r>
              <a:rPr lang="en-US" dirty="0"/>
              <a:t>often accompany the loss of motor function</a:t>
            </a:r>
            <a:r>
              <a:rPr lang="en-US" dirty="0" smtClean="0"/>
              <a:t>.</a:t>
            </a:r>
          </a:p>
          <a:p>
            <a:r>
              <a:rPr lang="en-US" dirty="0"/>
              <a:t>Paralysis may progress to involve the </a:t>
            </a:r>
            <a:r>
              <a:rPr lang="en-US" dirty="0" smtClean="0"/>
              <a:t>respiratory muscles</a:t>
            </a:r>
            <a:r>
              <a:rPr lang="en-US" dirty="0"/>
              <a:t>.</a:t>
            </a:r>
          </a:p>
        </p:txBody>
      </p:sp>
    </p:spTree>
    <p:extLst>
      <p:ext uri="{BB962C8B-B14F-4D97-AF65-F5344CB8AC3E}">
        <p14:creationId xmlns:p14="http://schemas.microsoft.com/office/powerpoint/2010/main" val="8677597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a:t>
            </a:r>
            <a:endParaRPr lang="en-US" dirty="0"/>
          </a:p>
        </p:txBody>
      </p:sp>
      <p:sp>
        <p:nvSpPr>
          <p:cNvPr id="3" name="Content Placeholder 2"/>
          <p:cNvSpPr>
            <a:spLocks noGrp="1"/>
          </p:cNvSpPr>
          <p:nvPr>
            <p:ph idx="1"/>
          </p:nvPr>
        </p:nvSpPr>
        <p:spPr/>
        <p:txBody>
          <a:bodyPr>
            <a:normAutofit/>
          </a:bodyPr>
          <a:lstStyle/>
          <a:p>
            <a:r>
              <a:rPr lang="en-US" dirty="0"/>
              <a:t>Treatment is most effective if </a:t>
            </a:r>
            <a:r>
              <a:rPr lang="en-US" dirty="0" smtClean="0"/>
              <a:t>initiated early </a:t>
            </a:r>
            <a:r>
              <a:rPr lang="en-US" dirty="0"/>
              <a:t>in the course of the disease. </a:t>
            </a:r>
            <a:endParaRPr lang="en-US" dirty="0" smtClean="0"/>
          </a:p>
          <a:p>
            <a:r>
              <a:rPr lang="en-US" dirty="0" smtClean="0"/>
              <a:t>High-dose intravenous immunoglobulin </a:t>
            </a:r>
            <a:r>
              <a:rPr lang="en-US" dirty="0"/>
              <a:t>therapy also has proved </a:t>
            </a:r>
            <a:r>
              <a:rPr lang="en-US" dirty="0" smtClean="0"/>
              <a:t>effective. Approximately </a:t>
            </a:r>
            <a:r>
              <a:rPr lang="en-US" dirty="0"/>
              <a:t>85% of persons with the disease </a:t>
            </a:r>
            <a:r>
              <a:rPr lang="en-US" dirty="0" smtClean="0"/>
              <a:t>achieve a </a:t>
            </a:r>
            <a:r>
              <a:rPr lang="en-US" dirty="0"/>
              <a:t>full and spontaneous recovery within 6 to 12 </a:t>
            </a:r>
            <a:r>
              <a:rPr lang="en-US" dirty="0" smtClean="0"/>
              <a:t>months.</a:t>
            </a:r>
            <a:endParaRPr lang="en-US" dirty="0"/>
          </a:p>
        </p:txBody>
      </p:sp>
    </p:spTree>
    <p:extLst>
      <p:ext uri="{BB962C8B-B14F-4D97-AF65-F5344CB8AC3E}">
        <p14:creationId xmlns:p14="http://schemas.microsoft.com/office/powerpoint/2010/main" val="79596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Parkinson </a:t>
            </a:r>
            <a:r>
              <a:rPr lang="en-US" dirty="0" smtClean="0"/>
              <a:t>Disease</a:t>
            </a:r>
            <a:endParaRPr lang="en-US" dirty="0"/>
          </a:p>
        </p:txBody>
      </p:sp>
      <p:sp>
        <p:nvSpPr>
          <p:cNvPr id="3" name="Content Placeholder 2"/>
          <p:cNvSpPr>
            <a:spLocks noGrp="1"/>
          </p:cNvSpPr>
          <p:nvPr>
            <p:ph idx="1"/>
          </p:nvPr>
        </p:nvSpPr>
        <p:spPr/>
        <p:txBody>
          <a:bodyPr>
            <a:normAutofit fontScale="92500" lnSpcReduction="10000"/>
          </a:bodyPr>
          <a:lstStyle/>
          <a:p>
            <a:r>
              <a:rPr lang="en-US" dirty="0"/>
              <a:t>Parkinson disease is a progressive degenerative </a:t>
            </a:r>
            <a:r>
              <a:rPr lang="en-US" dirty="0" smtClean="0"/>
              <a:t>disorder of </a:t>
            </a:r>
            <a:r>
              <a:rPr lang="en-US" dirty="0"/>
              <a:t>basal ganglia function that results in </a:t>
            </a:r>
            <a:r>
              <a:rPr lang="en-US" dirty="0" smtClean="0"/>
              <a:t>variable combinations </a:t>
            </a:r>
            <a:r>
              <a:rPr lang="en-US" dirty="0"/>
              <a:t>of tremor, rigidity, and </a:t>
            </a:r>
            <a:r>
              <a:rPr lang="en-US" dirty="0" smtClean="0"/>
              <a:t>bradykinesia. </a:t>
            </a:r>
          </a:p>
          <a:p>
            <a:r>
              <a:rPr lang="en-US" dirty="0" smtClean="0"/>
              <a:t>Parkinson </a:t>
            </a:r>
            <a:r>
              <a:rPr lang="en-US" dirty="0"/>
              <a:t>disease is the second most common </a:t>
            </a:r>
            <a:r>
              <a:rPr lang="en-US" dirty="0" smtClean="0"/>
              <a:t>neurodegenerative disease </a:t>
            </a:r>
            <a:r>
              <a:rPr lang="en-US" dirty="0"/>
              <a:t>after Alzheimer disease. It </a:t>
            </a:r>
            <a:r>
              <a:rPr lang="en-US" dirty="0" smtClean="0"/>
              <a:t>usually begins </a:t>
            </a:r>
            <a:r>
              <a:rPr lang="en-US" dirty="0"/>
              <a:t>after 50 years of age, with the prevalence </a:t>
            </a:r>
            <a:r>
              <a:rPr lang="en-US" dirty="0" smtClean="0"/>
              <a:t>increasing to </a:t>
            </a:r>
            <a:r>
              <a:rPr lang="en-US" dirty="0"/>
              <a:t>4% to 5% in those older than 85 years of </a:t>
            </a:r>
            <a:r>
              <a:rPr lang="en-US" dirty="0" smtClean="0"/>
              <a:t>age.</a:t>
            </a:r>
          </a:p>
          <a:p>
            <a:r>
              <a:rPr lang="en-US" dirty="0" smtClean="0"/>
              <a:t>It results from dopamine depletion.</a:t>
            </a:r>
            <a:endParaRPr lang="en-US" dirty="0"/>
          </a:p>
        </p:txBody>
      </p:sp>
    </p:spTree>
    <p:extLst>
      <p:ext uri="{BB962C8B-B14F-4D97-AF65-F5344CB8AC3E}">
        <p14:creationId xmlns:p14="http://schemas.microsoft.com/office/powerpoint/2010/main" val="61024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cardinal </a:t>
            </a:r>
            <a:r>
              <a:rPr lang="en-US" dirty="0" smtClean="0"/>
              <a:t>manifestations of </a:t>
            </a:r>
            <a:r>
              <a:rPr lang="en-US" dirty="0"/>
              <a:t>Parkinson disease are tremor, rigidity, and </a:t>
            </a:r>
            <a:r>
              <a:rPr lang="en-US" dirty="0" smtClean="0"/>
              <a:t>bradykinesia or </a:t>
            </a:r>
            <a:r>
              <a:rPr lang="en-US" dirty="0"/>
              <a:t>slowness of </a:t>
            </a:r>
            <a:r>
              <a:rPr lang="en-US" dirty="0" smtClean="0"/>
              <a:t>movement.</a:t>
            </a:r>
          </a:p>
          <a:p>
            <a:r>
              <a:rPr lang="en-US" dirty="0" smtClean="0"/>
              <a:t>Tremor is </a:t>
            </a:r>
            <a:r>
              <a:rPr lang="en-US" dirty="0"/>
              <a:t>the most visible manifestation of the disorder. </a:t>
            </a:r>
            <a:r>
              <a:rPr lang="en-US" dirty="0" smtClean="0"/>
              <a:t>The tremor </a:t>
            </a:r>
            <a:r>
              <a:rPr lang="en-US" dirty="0"/>
              <a:t>affects the distal segments of the limbs, </a:t>
            </a:r>
            <a:r>
              <a:rPr lang="en-US" dirty="0" smtClean="0"/>
              <a:t>mainly the </a:t>
            </a:r>
            <a:r>
              <a:rPr lang="en-US" dirty="0"/>
              <a:t>hands and feet; head, neck, face, lips, and tongue; </a:t>
            </a:r>
            <a:r>
              <a:rPr lang="en-US" dirty="0" smtClean="0"/>
              <a:t>or jaw</a:t>
            </a:r>
            <a:r>
              <a:rPr lang="en-US" dirty="0"/>
              <a:t>. </a:t>
            </a:r>
            <a:endParaRPr lang="en-US" dirty="0" smtClean="0"/>
          </a:p>
          <a:p>
            <a:r>
              <a:rPr lang="en-US" dirty="0" smtClean="0"/>
              <a:t>It </a:t>
            </a:r>
            <a:r>
              <a:rPr lang="en-US" dirty="0"/>
              <a:t>is characterized by rhythmic, alternating </a:t>
            </a:r>
            <a:r>
              <a:rPr lang="en-US" dirty="0" smtClean="0"/>
              <a:t>flexion and </a:t>
            </a:r>
            <a:r>
              <a:rPr lang="en-US" dirty="0"/>
              <a:t>contraction movements (four to six beats per minute</a:t>
            </a:r>
            <a:r>
              <a:rPr lang="en-US" dirty="0" smtClean="0"/>
              <a:t>).</a:t>
            </a:r>
            <a:endParaRPr lang="en-US" dirty="0"/>
          </a:p>
        </p:txBody>
      </p:sp>
    </p:spTree>
    <p:extLst>
      <p:ext uri="{BB962C8B-B14F-4D97-AF65-F5344CB8AC3E}">
        <p14:creationId xmlns:p14="http://schemas.microsoft.com/office/powerpoint/2010/main" val="26283336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approach to treatment of </a:t>
            </a:r>
            <a:r>
              <a:rPr lang="en-US" dirty="0" smtClean="0"/>
              <a:t>Parkinson disease </a:t>
            </a:r>
            <a:r>
              <a:rPr lang="en-US" dirty="0"/>
              <a:t>must be highly individualized</a:t>
            </a:r>
            <a:r>
              <a:rPr lang="en-US" dirty="0" smtClean="0"/>
              <a:t>. </a:t>
            </a:r>
            <a:r>
              <a:rPr lang="en-US" dirty="0"/>
              <a:t>It includes </a:t>
            </a:r>
            <a:r>
              <a:rPr lang="en-US" dirty="0" err="1" smtClean="0"/>
              <a:t>nonpharmacologic</a:t>
            </a:r>
            <a:r>
              <a:rPr lang="en-US" dirty="0" smtClean="0"/>
              <a:t>, and pharmacologic. </a:t>
            </a:r>
          </a:p>
          <a:p>
            <a:r>
              <a:rPr lang="en-US" dirty="0" smtClean="0"/>
              <a:t>The </a:t>
            </a:r>
            <a:r>
              <a:rPr lang="en-US" dirty="0" err="1" smtClean="0"/>
              <a:t>nonpharmacologic</a:t>
            </a:r>
            <a:r>
              <a:rPr lang="en-US" dirty="0" smtClean="0"/>
              <a:t> interventions offer </a:t>
            </a:r>
            <a:r>
              <a:rPr lang="en-US" dirty="0"/>
              <a:t>group support, education, daily exercise, and </a:t>
            </a:r>
            <a:r>
              <a:rPr lang="en-US" dirty="0" smtClean="0"/>
              <a:t>adequate nutrition</a:t>
            </a:r>
            <a:r>
              <a:rPr lang="en-US" dirty="0"/>
              <a:t>. </a:t>
            </a:r>
            <a:endParaRPr lang="en-US" dirty="0" smtClean="0"/>
          </a:p>
          <a:p>
            <a:r>
              <a:rPr lang="en-US" dirty="0" smtClean="0"/>
              <a:t>Botulinum </a:t>
            </a:r>
            <a:r>
              <a:rPr lang="en-US" dirty="0"/>
              <a:t>toxin injections may be used </a:t>
            </a:r>
            <a:r>
              <a:rPr lang="en-US" dirty="0" smtClean="0"/>
              <a:t>in the </a:t>
            </a:r>
            <a:r>
              <a:rPr lang="en-US" dirty="0"/>
              <a:t>treatment of </a:t>
            </a:r>
            <a:r>
              <a:rPr lang="en-US" dirty="0" err="1"/>
              <a:t>dystonias</a:t>
            </a:r>
            <a:r>
              <a:rPr lang="en-US" dirty="0"/>
              <a:t> such as eyelid spasm and </a:t>
            </a:r>
            <a:r>
              <a:rPr lang="en-US" dirty="0" smtClean="0"/>
              <a:t>limb </a:t>
            </a:r>
            <a:r>
              <a:rPr lang="en-US" dirty="0" err="1" smtClean="0"/>
              <a:t>dystonias</a:t>
            </a:r>
            <a:r>
              <a:rPr lang="en-US" dirty="0" smtClean="0"/>
              <a:t> </a:t>
            </a:r>
            <a:r>
              <a:rPr lang="en-US" dirty="0"/>
              <a:t>that frequently are associated with </a:t>
            </a:r>
            <a:r>
              <a:rPr lang="en-US" dirty="0" smtClean="0"/>
              <a:t>Parkinson disease</a:t>
            </a:r>
            <a:r>
              <a:rPr lang="en-US" dirty="0"/>
              <a:t>.</a:t>
            </a:r>
          </a:p>
        </p:txBody>
      </p:sp>
    </p:spTree>
    <p:extLst>
      <p:ext uri="{BB962C8B-B14F-4D97-AF65-F5344CB8AC3E}">
        <p14:creationId xmlns:p14="http://schemas.microsoft.com/office/powerpoint/2010/main" val="27115055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a:t>
            </a:r>
            <a:endParaRPr lang="en-US" dirty="0"/>
          </a:p>
        </p:txBody>
      </p:sp>
      <p:sp>
        <p:nvSpPr>
          <p:cNvPr id="3" name="Content Placeholder 2"/>
          <p:cNvSpPr>
            <a:spLocks noGrp="1"/>
          </p:cNvSpPr>
          <p:nvPr>
            <p:ph idx="1"/>
          </p:nvPr>
        </p:nvSpPr>
        <p:spPr/>
        <p:txBody>
          <a:bodyPr>
            <a:normAutofit fontScale="77500" lnSpcReduction="20000"/>
          </a:bodyPr>
          <a:lstStyle/>
          <a:p>
            <a:r>
              <a:rPr lang="en-US" dirty="0"/>
              <a:t>Pharmacologic treatment usually is determined </a:t>
            </a:r>
            <a:r>
              <a:rPr lang="en-US" dirty="0" smtClean="0"/>
              <a:t>by the </a:t>
            </a:r>
            <a:r>
              <a:rPr lang="en-US" dirty="0"/>
              <a:t>severity of symptoms. </a:t>
            </a:r>
            <a:endParaRPr lang="en-US" dirty="0" smtClean="0"/>
          </a:p>
          <a:p>
            <a:r>
              <a:rPr lang="en-US" dirty="0" err="1" smtClean="0"/>
              <a:t>Antiparkinson</a:t>
            </a:r>
            <a:r>
              <a:rPr lang="en-US" dirty="0" smtClean="0"/>
              <a:t> </a:t>
            </a:r>
            <a:r>
              <a:rPr lang="en-US" dirty="0"/>
              <a:t>drugs act </a:t>
            </a:r>
            <a:r>
              <a:rPr lang="en-US" dirty="0" smtClean="0"/>
              <a:t>by increasing </a:t>
            </a:r>
            <a:r>
              <a:rPr lang="en-US" dirty="0"/>
              <a:t>the functional ability of the underactive </a:t>
            </a:r>
            <a:r>
              <a:rPr lang="en-US" dirty="0" smtClean="0"/>
              <a:t>dopaminergic system</a:t>
            </a:r>
            <a:r>
              <a:rPr lang="en-US" dirty="0"/>
              <a:t>, or by reducing the excessive </a:t>
            </a:r>
            <a:r>
              <a:rPr lang="en-US" dirty="0" smtClean="0"/>
              <a:t>influence of </a:t>
            </a:r>
            <a:r>
              <a:rPr lang="en-US" dirty="0"/>
              <a:t>excitatory cholinergic neurons. </a:t>
            </a:r>
            <a:endParaRPr lang="en-US" dirty="0" smtClean="0"/>
          </a:p>
          <a:p>
            <a:r>
              <a:rPr lang="en-US" dirty="0" smtClean="0"/>
              <a:t>Drugs </a:t>
            </a:r>
            <a:r>
              <a:rPr lang="en-US" dirty="0"/>
              <a:t>that </a:t>
            </a:r>
            <a:r>
              <a:rPr lang="en-US" dirty="0" smtClean="0"/>
              <a:t>improve the </a:t>
            </a:r>
            <a:r>
              <a:rPr lang="en-US" dirty="0"/>
              <a:t>function of the dopaminergic system include </a:t>
            </a:r>
            <a:r>
              <a:rPr lang="en-US" dirty="0" smtClean="0"/>
              <a:t>those that </a:t>
            </a:r>
            <a:r>
              <a:rPr lang="en-US" dirty="0"/>
              <a:t>increase dopamine levels (levodopa), </a:t>
            </a:r>
            <a:r>
              <a:rPr lang="en-US" dirty="0" smtClean="0"/>
              <a:t>stimulate dopamine </a:t>
            </a:r>
            <a:r>
              <a:rPr lang="en-US" dirty="0"/>
              <a:t>receptors (dopamine receptor agonists</a:t>
            </a:r>
            <a:r>
              <a:rPr lang="en-US" dirty="0" smtClean="0"/>
              <a:t>). </a:t>
            </a:r>
            <a:r>
              <a:rPr lang="en-US" dirty="0"/>
              <a:t>Dopamine agonists such as </a:t>
            </a:r>
            <a:r>
              <a:rPr lang="en-US" dirty="0" err="1"/>
              <a:t>pramipexole</a:t>
            </a:r>
            <a:r>
              <a:rPr lang="en-US" dirty="0"/>
              <a:t> (</a:t>
            </a:r>
            <a:r>
              <a:rPr lang="en-US" dirty="0" err="1" smtClean="0"/>
              <a:t>Minaprex</a:t>
            </a:r>
            <a:r>
              <a:rPr lang="en-US" dirty="0" smtClean="0"/>
              <a:t>) directly </a:t>
            </a:r>
            <a:r>
              <a:rPr lang="en-US" dirty="0"/>
              <a:t>stimulate </a:t>
            </a:r>
            <a:r>
              <a:rPr lang="en-US" dirty="0" smtClean="0"/>
              <a:t>dopamine receptors.</a:t>
            </a:r>
          </a:p>
          <a:p>
            <a:r>
              <a:rPr lang="en-US" dirty="0" err="1"/>
              <a:t>Amantidine</a:t>
            </a:r>
            <a:r>
              <a:rPr lang="en-US" dirty="0"/>
              <a:t>, an antiviral agent, was found by </a:t>
            </a:r>
            <a:r>
              <a:rPr lang="en-US" dirty="0" smtClean="0"/>
              <a:t>chance to </a:t>
            </a:r>
            <a:r>
              <a:rPr lang="en-US" dirty="0"/>
              <a:t>have </a:t>
            </a:r>
            <a:r>
              <a:rPr lang="en-US" dirty="0" err="1"/>
              <a:t>antiparkinson</a:t>
            </a:r>
            <a:r>
              <a:rPr lang="en-US" dirty="0"/>
              <a:t> </a:t>
            </a:r>
            <a:r>
              <a:rPr lang="en-US" dirty="0" err="1"/>
              <a:t>properities</a:t>
            </a:r>
            <a:r>
              <a:rPr lang="en-US" dirty="0"/>
              <a:t>. It is thought to </a:t>
            </a:r>
            <a:r>
              <a:rPr lang="en-US" dirty="0" smtClean="0"/>
              <a:t>augment release of dopamine.</a:t>
            </a:r>
            <a:endParaRPr lang="en-US" dirty="0"/>
          </a:p>
        </p:txBody>
      </p:sp>
    </p:spTree>
    <p:extLst>
      <p:ext uri="{BB962C8B-B14F-4D97-AF65-F5344CB8AC3E}">
        <p14:creationId xmlns:p14="http://schemas.microsoft.com/office/powerpoint/2010/main" val="17004043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Sclerosis</a:t>
            </a:r>
            <a:endParaRPr lang="en-US" dirty="0"/>
          </a:p>
        </p:txBody>
      </p:sp>
      <p:sp>
        <p:nvSpPr>
          <p:cNvPr id="3" name="Content Placeholder 2"/>
          <p:cNvSpPr>
            <a:spLocks noGrp="1"/>
          </p:cNvSpPr>
          <p:nvPr>
            <p:ph idx="1"/>
          </p:nvPr>
        </p:nvSpPr>
        <p:spPr/>
        <p:txBody>
          <a:bodyPr>
            <a:normAutofit fontScale="85000" lnSpcReduction="10000"/>
          </a:bodyPr>
          <a:lstStyle/>
          <a:p>
            <a:r>
              <a:rPr lang="en-US" dirty="0"/>
              <a:t>Multiple sclerosis (MS) is an autoimmune </a:t>
            </a:r>
            <a:r>
              <a:rPr lang="en-US" dirty="0" smtClean="0"/>
              <a:t>demyelinating disorder </a:t>
            </a:r>
            <a:r>
              <a:rPr lang="en-US" dirty="0"/>
              <a:t>characterized by </a:t>
            </a:r>
            <a:r>
              <a:rPr lang="en-US" dirty="0" smtClean="0"/>
              <a:t>inflammation </a:t>
            </a:r>
            <a:r>
              <a:rPr lang="en-US" dirty="0"/>
              <a:t>and </a:t>
            </a:r>
            <a:r>
              <a:rPr lang="en-US" dirty="0" smtClean="0"/>
              <a:t>selective destruction </a:t>
            </a:r>
            <a:r>
              <a:rPr lang="en-US" dirty="0"/>
              <a:t>of CNS </a:t>
            </a:r>
            <a:r>
              <a:rPr lang="en-US" dirty="0" smtClean="0"/>
              <a:t>myelin. The </a:t>
            </a:r>
            <a:r>
              <a:rPr lang="en-US" dirty="0"/>
              <a:t>age of onset is </a:t>
            </a:r>
            <a:r>
              <a:rPr lang="en-US" dirty="0" smtClean="0"/>
              <a:t>typically between </a:t>
            </a:r>
            <a:r>
              <a:rPr lang="en-US" dirty="0"/>
              <a:t>18 and 45 </a:t>
            </a:r>
            <a:r>
              <a:rPr lang="en-US" dirty="0" smtClean="0"/>
              <a:t>years. </a:t>
            </a:r>
            <a:r>
              <a:rPr lang="en-US" dirty="0"/>
              <a:t>Women are affected twice </a:t>
            </a:r>
            <a:r>
              <a:rPr lang="en-US" dirty="0" smtClean="0"/>
              <a:t>as frequently </a:t>
            </a:r>
            <a:r>
              <a:rPr lang="en-US" dirty="0"/>
              <a:t>as </a:t>
            </a:r>
            <a:r>
              <a:rPr lang="en-US" dirty="0" smtClean="0"/>
              <a:t>men. </a:t>
            </a:r>
          </a:p>
          <a:p>
            <a:r>
              <a:rPr lang="en-US" dirty="0" smtClean="0"/>
              <a:t>As </a:t>
            </a:r>
            <a:r>
              <a:rPr lang="en-US" dirty="0"/>
              <a:t>with other autoimmune disorders, the </a:t>
            </a:r>
            <a:r>
              <a:rPr lang="en-US" dirty="0" smtClean="0"/>
              <a:t>pathogenesis appears </a:t>
            </a:r>
            <a:r>
              <a:rPr lang="en-US" dirty="0"/>
              <a:t>to involve both genetic and </a:t>
            </a:r>
            <a:r>
              <a:rPr lang="en-US" dirty="0" smtClean="0"/>
              <a:t>environmental influences</a:t>
            </a:r>
            <a:r>
              <a:rPr lang="en-US" dirty="0"/>
              <a:t>. The risk for developing MS is 15-fold </a:t>
            </a:r>
            <a:r>
              <a:rPr lang="en-US" dirty="0" smtClean="0"/>
              <a:t>higher when </a:t>
            </a:r>
            <a:r>
              <a:rPr lang="en-US" dirty="0"/>
              <a:t>the disease is present in a </a:t>
            </a:r>
            <a:r>
              <a:rPr lang="en-US" dirty="0" smtClean="0"/>
              <a:t>first-degree </a:t>
            </a:r>
            <a:r>
              <a:rPr lang="en-US" dirty="0"/>
              <a:t>relative, </a:t>
            </a:r>
            <a:r>
              <a:rPr lang="en-US" dirty="0" smtClean="0"/>
              <a:t>and is </a:t>
            </a:r>
            <a:r>
              <a:rPr lang="en-US" dirty="0"/>
              <a:t>even greater in monozygotic </a:t>
            </a:r>
            <a:r>
              <a:rPr lang="en-US" dirty="0" smtClean="0"/>
              <a:t>twins. </a:t>
            </a:r>
            <a:endParaRPr lang="en-US" dirty="0"/>
          </a:p>
        </p:txBody>
      </p:sp>
    </p:spTree>
    <p:extLst>
      <p:ext uri="{BB962C8B-B14F-4D97-AF65-F5344CB8AC3E}">
        <p14:creationId xmlns:p14="http://schemas.microsoft.com/office/powerpoint/2010/main" val="2226712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Sclerosis</a:t>
            </a:r>
          </a:p>
        </p:txBody>
      </p:sp>
      <p:sp>
        <p:nvSpPr>
          <p:cNvPr id="3" name="Content Placeholder 2"/>
          <p:cNvSpPr>
            <a:spLocks noGrp="1"/>
          </p:cNvSpPr>
          <p:nvPr>
            <p:ph idx="1"/>
          </p:nvPr>
        </p:nvSpPr>
        <p:spPr/>
        <p:txBody>
          <a:bodyPr>
            <a:normAutofit fontScale="85000" lnSpcReduction="10000"/>
          </a:bodyPr>
          <a:lstStyle/>
          <a:p>
            <a:r>
              <a:rPr lang="en-US" dirty="0"/>
              <a:t>The pathophysiology of MS involves the </a:t>
            </a:r>
            <a:r>
              <a:rPr lang="en-US" dirty="0" smtClean="0"/>
              <a:t>demyelination of </a:t>
            </a:r>
            <a:r>
              <a:rPr lang="en-US" dirty="0"/>
              <a:t>nerve </a:t>
            </a:r>
            <a:r>
              <a:rPr lang="en-US" dirty="0" smtClean="0"/>
              <a:t>fibers </a:t>
            </a:r>
            <a:r>
              <a:rPr lang="en-US" dirty="0"/>
              <a:t>in the white matter of the </a:t>
            </a:r>
            <a:r>
              <a:rPr lang="en-US" dirty="0" smtClean="0"/>
              <a:t>brain, spinal </a:t>
            </a:r>
            <a:r>
              <a:rPr lang="en-US" dirty="0"/>
              <a:t>cord, and optic </a:t>
            </a:r>
            <a:r>
              <a:rPr lang="en-US" dirty="0" smtClean="0"/>
              <a:t>nerve.</a:t>
            </a:r>
          </a:p>
          <a:p>
            <a:r>
              <a:rPr lang="en-US" dirty="0" smtClean="0"/>
              <a:t>In </a:t>
            </a:r>
            <a:r>
              <a:rPr lang="en-US" dirty="0"/>
              <a:t>the CNS, </a:t>
            </a:r>
            <a:r>
              <a:rPr lang="en-US" dirty="0" smtClean="0"/>
              <a:t>myelin is </a:t>
            </a:r>
            <a:r>
              <a:rPr lang="en-US" dirty="0"/>
              <a:t>formed by the oligodendrocytes, </a:t>
            </a:r>
            <a:r>
              <a:rPr lang="en-US" dirty="0" smtClean="0"/>
              <a:t>chiefly </a:t>
            </a:r>
            <a:r>
              <a:rPr lang="en-US" dirty="0"/>
              <a:t>those </a:t>
            </a:r>
            <a:r>
              <a:rPr lang="en-US" dirty="0" smtClean="0"/>
              <a:t>lying among </a:t>
            </a:r>
            <a:r>
              <a:rPr lang="en-US" dirty="0"/>
              <a:t>the nerve </a:t>
            </a:r>
            <a:r>
              <a:rPr lang="en-US" dirty="0" smtClean="0"/>
              <a:t>fibers </a:t>
            </a:r>
            <a:r>
              <a:rPr lang="en-US" dirty="0"/>
              <a:t>in the white matter. The </a:t>
            </a:r>
            <a:r>
              <a:rPr lang="en-US" dirty="0" smtClean="0"/>
              <a:t>properties of </a:t>
            </a:r>
            <a:r>
              <a:rPr lang="en-US" dirty="0"/>
              <a:t>the myelin sheath—high electrical resistance </a:t>
            </a:r>
            <a:r>
              <a:rPr lang="en-US" dirty="0" smtClean="0"/>
              <a:t>and low </a:t>
            </a:r>
            <a:r>
              <a:rPr lang="en-US" dirty="0"/>
              <a:t>capacitance—permit it to function as an </a:t>
            </a:r>
            <a:r>
              <a:rPr lang="en-US" dirty="0" smtClean="0"/>
              <a:t>electrical insulator</a:t>
            </a:r>
            <a:r>
              <a:rPr lang="en-US" dirty="0"/>
              <a:t>. </a:t>
            </a:r>
            <a:endParaRPr lang="en-US" dirty="0" smtClean="0"/>
          </a:p>
          <a:p>
            <a:r>
              <a:rPr lang="en-US" dirty="0" smtClean="0"/>
              <a:t>Demyelinated </a:t>
            </a:r>
            <a:r>
              <a:rPr lang="en-US" dirty="0"/>
              <a:t>nerve </a:t>
            </a:r>
            <a:r>
              <a:rPr lang="en-US" dirty="0" smtClean="0"/>
              <a:t>fibers </a:t>
            </a:r>
            <a:r>
              <a:rPr lang="en-US" dirty="0"/>
              <a:t>display a variety </a:t>
            </a:r>
            <a:r>
              <a:rPr lang="en-US" dirty="0" smtClean="0"/>
              <a:t>of conduction </a:t>
            </a:r>
            <a:r>
              <a:rPr lang="en-US" dirty="0"/>
              <a:t>abnormalities, ranging from decreased </a:t>
            </a:r>
            <a:r>
              <a:rPr lang="en-US" dirty="0" smtClean="0"/>
              <a:t>conduction velocity </a:t>
            </a:r>
            <a:r>
              <a:rPr lang="en-US" dirty="0"/>
              <a:t>to conduction blocks.</a:t>
            </a:r>
          </a:p>
        </p:txBody>
      </p:sp>
    </p:spTree>
    <p:extLst>
      <p:ext uri="{BB962C8B-B14F-4D97-AF65-F5344CB8AC3E}">
        <p14:creationId xmlns:p14="http://schemas.microsoft.com/office/powerpoint/2010/main" val="2860704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en-US" dirty="0"/>
          </a:p>
        </p:txBody>
      </p:sp>
      <p:sp>
        <p:nvSpPr>
          <p:cNvPr id="3" name="Content Placeholder 2"/>
          <p:cNvSpPr>
            <a:spLocks noGrp="1"/>
          </p:cNvSpPr>
          <p:nvPr>
            <p:ph idx="1"/>
          </p:nvPr>
        </p:nvSpPr>
        <p:spPr/>
        <p:txBody>
          <a:bodyPr>
            <a:normAutofit fontScale="85000" lnSpcReduction="20000"/>
          </a:bodyPr>
          <a:lstStyle/>
          <a:p>
            <a:r>
              <a:rPr lang="en-US" dirty="0"/>
              <a:t>D</a:t>
            </a:r>
            <a:r>
              <a:rPr lang="en-US" dirty="0" smtClean="0"/>
              <a:t>epend </a:t>
            </a:r>
            <a:r>
              <a:rPr lang="en-US" dirty="0"/>
              <a:t>on the location and extent of the lesion</a:t>
            </a:r>
            <a:r>
              <a:rPr lang="en-US" dirty="0" smtClean="0"/>
              <a:t>.</a:t>
            </a:r>
          </a:p>
          <a:p>
            <a:r>
              <a:rPr lang="en-US" dirty="0"/>
              <a:t>Areas commonly affected are the optic nerve (</a:t>
            </a:r>
            <a:r>
              <a:rPr lang="en-US" dirty="0" smtClean="0"/>
              <a:t>visual field</a:t>
            </a:r>
            <a:r>
              <a:rPr lang="en-US" dirty="0"/>
              <a:t>), corticobulbar tracts (speech and swallowing</a:t>
            </a:r>
            <a:r>
              <a:rPr lang="en-US" dirty="0" smtClean="0"/>
              <a:t>), corticospinal </a:t>
            </a:r>
            <a:r>
              <a:rPr lang="en-US" dirty="0"/>
              <a:t>tracts (muscle strength), cerebellar </a:t>
            </a:r>
            <a:r>
              <a:rPr lang="en-US" dirty="0" smtClean="0"/>
              <a:t>tracts (gait </a:t>
            </a:r>
            <a:r>
              <a:rPr lang="en-US" dirty="0"/>
              <a:t>and coordination), spinocerebellar tracts (</a:t>
            </a:r>
            <a:r>
              <a:rPr lang="en-US" dirty="0" smtClean="0"/>
              <a:t>balance) and </a:t>
            </a:r>
            <a:r>
              <a:rPr lang="en-US" dirty="0"/>
              <a:t>posterior cell </a:t>
            </a:r>
            <a:r>
              <a:rPr lang="en-US" dirty="0" smtClean="0"/>
              <a:t>columns of </a:t>
            </a:r>
            <a:r>
              <a:rPr lang="en-US" dirty="0"/>
              <a:t>the spinal cord (position and vibratory sensation</a:t>
            </a:r>
            <a:r>
              <a:rPr lang="en-US" dirty="0" smtClean="0"/>
              <a:t>). </a:t>
            </a:r>
          </a:p>
          <a:p>
            <a:r>
              <a:rPr lang="en-US" dirty="0" smtClean="0"/>
              <a:t>Typically</a:t>
            </a:r>
            <a:r>
              <a:rPr lang="en-US" dirty="0"/>
              <a:t>, an otherwise healthy person </a:t>
            </a:r>
            <a:r>
              <a:rPr lang="en-US" dirty="0" smtClean="0"/>
              <a:t>presents with </a:t>
            </a:r>
            <a:r>
              <a:rPr lang="en-US" dirty="0"/>
              <a:t>an acute or subacute episode of </a:t>
            </a:r>
            <a:r>
              <a:rPr lang="en-US" dirty="0" err="1"/>
              <a:t>paresthesias</a:t>
            </a:r>
            <a:r>
              <a:rPr lang="en-US" dirty="0"/>
              <a:t>, </a:t>
            </a:r>
            <a:r>
              <a:rPr lang="en-US" dirty="0" smtClean="0"/>
              <a:t>optic neuritis </a:t>
            </a:r>
            <a:r>
              <a:rPr lang="en-US" dirty="0"/>
              <a:t>(i.e., visual clouding or loss of vision in part </a:t>
            </a:r>
            <a:r>
              <a:rPr lang="en-US" dirty="0" smtClean="0"/>
              <a:t>of the </a:t>
            </a:r>
            <a:r>
              <a:rPr lang="en-US" dirty="0"/>
              <a:t>visual </a:t>
            </a:r>
            <a:r>
              <a:rPr lang="en-US" dirty="0" smtClean="0"/>
              <a:t>field </a:t>
            </a:r>
            <a:r>
              <a:rPr lang="en-US" dirty="0"/>
              <a:t>with pain on movement of the globe</a:t>
            </a:r>
            <a:r>
              <a:rPr lang="en-US" dirty="0" smtClean="0"/>
              <a:t>), diplopia.</a:t>
            </a:r>
            <a:endParaRPr lang="en-US" dirty="0"/>
          </a:p>
        </p:txBody>
      </p:sp>
    </p:spTree>
    <p:extLst>
      <p:ext uri="{BB962C8B-B14F-4D97-AF65-F5344CB8AC3E}">
        <p14:creationId xmlns:p14="http://schemas.microsoft.com/office/powerpoint/2010/main" val="419489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 </a:t>
            </a:r>
            <a:endParaRPr lang="ar-SA" dirty="0"/>
          </a:p>
        </p:txBody>
      </p:sp>
      <p:sp>
        <p:nvSpPr>
          <p:cNvPr id="3" name="Content Placeholder 2"/>
          <p:cNvSpPr>
            <a:spLocks noGrp="1"/>
          </p:cNvSpPr>
          <p:nvPr>
            <p:ph idx="1"/>
          </p:nvPr>
        </p:nvSpPr>
        <p:spPr/>
        <p:txBody>
          <a:bodyPr>
            <a:normAutofit/>
          </a:bodyPr>
          <a:lstStyle/>
          <a:p>
            <a:r>
              <a:rPr lang="en-US" dirty="0" smtClean="0"/>
              <a:t>Neurons (nerve cells), which are the functional components of the nervous system, are composed of three parts: </a:t>
            </a:r>
            <a:endParaRPr lang="en-US" dirty="0" smtClean="0"/>
          </a:p>
          <a:p>
            <a:pPr>
              <a:buFont typeface="Wingdings" pitchFamily="2" charset="2"/>
              <a:buChar char="Ø"/>
            </a:pPr>
            <a:r>
              <a:rPr lang="en-US" dirty="0" smtClean="0"/>
              <a:t>a </a:t>
            </a:r>
            <a:r>
              <a:rPr lang="en-US" dirty="0" smtClean="0"/>
              <a:t>cell body, which controls cell activity; </a:t>
            </a:r>
            <a:endParaRPr lang="en-US" dirty="0" smtClean="0"/>
          </a:p>
          <a:p>
            <a:pPr>
              <a:buFont typeface="Wingdings" pitchFamily="2" charset="2"/>
              <a:buChar char="Ø"/>
            </a:pPr>
            <a:r>
              <a:rPr lang="en-US" dirty="0" smtClean="0"/>
              <a:t>dendrites</a:t>
            </a:r>
            <a:r>
              <a:rPr lang="en-US" dirty="0" smtClean="0"/>
              <a:t>, which conduct information toward the cell body; and an </a:t>
            </a:r>
            <a:endParaRPr lang="en-US" dirty="0" smtClean="0"/>
          </a:p>
          <a:p>
            <a:pPr>
              <a:buFont typeface="Wingdings" pitchFamily="2" charset="2"/>
              <a:buChar char="Ø"/>
            </a:pPr>
            <a:r>
              <a:rPr lang="en-US" dirty="0" smtClean="0"/>
              <a:t>axon</a:t>
            </a:r>
            <a:r>
              <a:rPr lang="en-US" dirty="0" smtClean="0"/>
              <a:t>, which carries impulses from the cell body.</a:t>
            </a:r>
            <a:endParaRPr lang="ar-SA"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a:t>
            </a:r>
            <a:endParaRPr lang="en-US" dirty="0"/>
          </a:p>
        </p:txBody>
      </p:sp>
      <p:sp>
        <p:nvSpPr>
          <p:cNvPr id="3" name="Content Placeholder 2"/>
          <p:cNvSpPr>
            <a:spLocks noGrp="1"/>
          </p:cNvSpPr>
          <p:nvPr>
            <p:ph idx="1"/>
          </p:nvPr>
        </p:nvSpPr>
        <p:spPr/>
        <p:txBody>
          <a:bodyPr>
            <a:normAutofit fontScale="77500" lnSpcReduction="20000"/>
          </a:bodyPr>
          <a:lstStyle/>
          <a:p>
            <a:r>
              <a:rPr lang="en-US" dirty="0"/>
              <a:t>Persons who are minimally affected by the </a:t>
            </a:r>
            <a:r>
              <a:rPr lang="en-US" dirty="0" smtClean="0"/>
              <a:t>disorder require </a:t>
            </a:r>
            <a:r>
              <a:rPr lang="en-US" dirty="0"/>
              <a:t>no </a:t>
            </a:r>
            <a:r>
              <a:rPr lang="en-US" dirty="0" smtClean="0"/>
              <a:t>specific </a:t>
            </a:r>
            <a:r>
              <a:rPr lang="en-US" dirty="0"/>
              <a:t>treatment. The person </a:t>
            </a:r>
            <a:r>
              <a:rPr lang="en-US" dirty="0" smtClean="0"/>
              <a:t>should be </a:t>
            </a:r>
            <a:r>
              <a:rPr lang="en-US" dirty="0"/>
              <a:t>encouraged to maintain as healthy a lifestyle as </a:t>
            </a:r>
            <a:r>
              <a:rPr lang="en-US" dirty="0" smtClean="0"/>
              <a:t>possible, including </a:t>
            </a:r>
            <a:r>
              <a:rPr lang="en-US" dirty="0"/>
              <a:t>good nutrition and adequate rest </a:t>
            </a:r>
            <a:r>
              <a:rPr lang="en-US" dirty="0" smtClean="0"/>
              <a:t>and relaxation</a:t>
            </a:r>
            <a:r>
              <a:rPr lang="en-US" dirty="0"/>
              <a:t>. </a:t>
            </a:r>
            <a:endParaRPr lang="en-US" dirty="0" smtClean="0"/>
          </a:p>
          <a:p>
            <a:r>
              <a:rPr lang="en-US" dirty="0" smtClean="0"/>
              <a:t>Physical </a:t>
            </a:r>
            <a:r>
              <a:rPr lang="en-US" dirty="0"/>
              <a:t>therapy may help maintain </a:t>
            </a:r>
            <a:r>
              <a:rPr lang="en-US" dirty="0" smtClean="0"/>
              <a:t>muscle tone</a:t>
            </a:r>
            <a:r>
              <a:rPr lang="en-US" dirty="0"/>
              <a:t>. Every effort should be made to avoid </a:t>
            </a:r>
            <a:r>
              <a:rPr lang="en-US" dirty="0" smtClean="0"/>
              <a:t>excessive fatigue</a:t>
            </a:r>
            <a:r>
              <a:rPr lang="en-US" dirty="0"/>
              <a:t>, physical deterioration, emotional stress, </a:t>
            </a:r>
            <a:r>
              <a:rPr lang="en-US" dirty="0" smtClean="0"/>
              <a:t>viral infections</a:t>
            </a:r>
            <a:r>
              <a:rPr lang="en-US" dirty="0"/>
              <a:t>, and extremes of environmental </a:t>
            </a:r>
            <a:r>
              <a:rPr lang="en-US" dirty="0" smtClean="0"/>
              <a:t>temperature, which </a:t>
            </a:r>
            <a:r>
              <a:rPr lang="en-US" dirty="0"/>
              <a:t>may precipitate an exacerbation of the </a:t>
            </a:r>
            <a:r>
              <a:rPr lang="en-US" dirty="0" smtClean="0"/>
              <a:t>disease. </a:t>
            </a:r>
            <a:endParaRPr lang="en-US" dirty="0"/>
          </a:p>
          <a:p>
            <a:r>
              <a:rPr lang="en-US" dirty="0" smtClean="0"/>
              <a:t>Corticosteroids.</a:t>
            </a:r>
          </a:p>
          <a:p>
            <a:r>
              <a:rPr lang="en-US" dirty="0" err="1"/>
              <a:t>Glatiramer</a:t>
            </a:r>
            <a:r>
              <a:rPr lang="en-US" dirty="0"/>
              <a:t> acetate is a </a:t>
            </a:r>
            <a:r>
              <a:rPr lang="en-US" dirty="0" smtClean="0"/>
              <a:t>polypeptide </a:t>
            </a:r>
            <a:r>
              <a:rPr lang="en-US" dirty="0"/>
              <a:t>that simulates parts of the </a:t>
            </a:r>
            <a:r>
              <a:rPr lang="en-US" dirty="0" smtClean="0"/>
              <a:t>myelin basic </a:t>
            </a:r>
            <a:r>
              <a:rPr lang="en-US" dirty="0"/>
              <a:t>protein.</a:t>
            </a:r>
          </a:p>
        </p:txBody>
      </p:sp>
    </p:spTree>
    <p:extLst>
      <p:ext uri="{BB962C8B-B14F-4D97-AF65-F5344CB8AC3E}">
        <p14:creationId xmlns:p14="http://schemas.microsoft.com/office/powerpoint/2010/main" val="13180524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en-US" dirty="0" smtClean="0"/>
              <a:t>Disorders of Brain Function</a:t>
            </a:r>
            <a:endParaRPr lang="ar-S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ar-SA" dirty="0"/>
          </a:p>
        </p:txBody>
      </p:sp>
      <p:sp>
        <p:nvSpPr>
          <p:cNvPr id="3" name="Content Placeholder 2"/>
          <p:cNvSpPr>
            <a:spLocks noGrp="1"/>
          </p:cNvSpPr>
          <p:nvPr>
            <p:ph idx="1"/>
          </p:nvPr>
        </p:nvSpPr>
        <p:spPr/>
        <p:txBody>
          <a:bodyPr/>
          <a:lstStyle/>
          <a:p>
            <a:r>
              <a:rPr lang="en-US" dirty="0" smtClean="0"/>
              <a:t>Many of the agents that cause brain damage do so through common and often interrelated pathways, including hypoxia or ischemia, accumulation of excitatory amino-acid neurotransmitters, and cerebral edema.</a:t>
            </a:r>
            <a:endParaRPr lang="ar-S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Ischemia </a:t>
            </a:r>
            <a:endParaRPr lang="ar-SA" dirty="0"/>
          </a:p>
        </p:txBody>
      </p:sp>
      <p:sp>
        <p:nvSpPr>
          <p:cNvPr id="3" name="Content Placeholder 2"/>
          <p:cNvSpPr>
            <a:spLocks noGrp="1"/>
          </p:cNvSpPr>
          <p:nvPr>
            <p:ph idx="1"/>
          </p:nvPr>
        </p:nvSpPr>
        <p:spPr/>
        <p:txBody>
          <a:bodyPr/>
          <a:lstStyle/>
          <a:p>
            <a:r>
              <a:rPr lang="en-US" dirty="0" smtClean="0"/>
              <a:t>Deprivation of oxygen (i.e., hypoxia ) or blood flow (i.e., ischemia) can have deleterious effects on the brain structures. </a:t>
            </a:r>
          </a:p>
          <a:p>
            <a:r>
              <a:rPr lang="en-US" dirty="0" smtClean="0"/>
              <a:t>Ischemia can be focal, as in stroke, or global as occurs during cardiac arrest when blood flow is inadequate to meet the metabolic needs of the entire brain.</a:t>
            </a:r>
            <a:endParaRPr lang="ar-S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Cerebral Edema</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Cerebral edema represents an increase in brain volume secondary to abnormal fluid accumulation. </a:t>
            </a:r>
          </a:p>
          <a:p>
            <a:r>
              <a:rPr lang="en-US" dirty="0" err="1" smtClean="0"/>
              <a:t>Vasogenic</a:t>
            </a:r>
            <a:r>
              <a:rPr lang="en-US" dirty="0" smtClean="0"/>
              <a:t> edema occurs when integrity of the blood–brain is disrupted allowing </a:t>
            </a:r>
            <a:r>
              <a:rPr lang="en-US" dirty="0" err="1" smtClean="0"/>
              <a:t>intravasular</a:t>
            </a:r>
            <a:r>
              <a:rPr lang="en-US" dirty="0" smtClean="0"/>
              <a:t> fluid to move into the extracellular fluid surround brain cells; </a:t>
            </a:r>
          </a:p>
          <a:p>
            <a:r>
              <a:rPr lang="en-US" dirty="0" smtClean="0"/>
              <a:t>whereas, cytotoxic edema involves swelling of brain cells due to the movement of the extracellular fluid into the brain cells.</a:t>
            </a:r>
            <a:endParaRPr lang="ar-S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Intracranial Pressure (ICP)</a:t>
            </a:r>
            <a:endParaRPr lang="ar-SA" dirty="0"/>
          </a:p>
        </p:txBody>
      </p:sp>
      <p:sp>
        <p:nvSpPr>
          <p:cNvPr id="3" name="Content Placeholder 2"/>
          <p:cNvSpPr>
            <a:spLocks noGrp="1"/>
          </p:cNvSpPr>
          <p:nvPr>
            <p:ph idx="1"/>
          </p:nvPr>
        </p:nvSpPr>
        <p:spPr/>
        <p:txBody>
          <a:bodyPr>
            <a:normAutofit fontScale="92500"/>
          </a:bodyPr>
          <a:lstStyle/>
          <a:p>
            <a:r>
              <a:rPr lang="en-US" dirty="0" smtClean="0"/>
              <a:t>The intracranial pressure (ICP) is the pressure exerted by the essentially incompressible tissue and fluid volumes of the three compartments contained within the rigid confines of the skull— brain tissue, blood, and cerebral spinal fluid (CSF). </a:t>
            </a:r>
          </a:p>
          <a:p>
            <a:r>
              <a:rPr lang="en-US" dirty="0" smtClean="0"/>
              <a:t>Excessive ICP can obstruct cerebral blood flow, destroy brain cells, displace brain tissue as in herniation, and otherwise damage delicate brain structures.</a:t>
            </a:r>
            <a:endParaRPr lang="ar-SA"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Hydrocephalus</a:t>
            </a:r>
            <a:endParaRPr lang="ar-SA" dirty="0"/>
          </a:p>
        </p:txBody>
      </p:sp>
      <p:sp>
        <p:nvSpPr>
          <p:cNvPr id="3" name="Content Placeholder 2"/>
          <p:cNvSpPr>
            <a:spLocks noGrp="1"/>
          </p:cNvSpPr>
          <p:nvPr>
            <p:ph idx="1"/>
          </p:nvPr>
        </p:nvSpPr>
        <p:spPr/>
        <p:txBody>
          <a:bodyPr>
            <a:normAutofit fontScale="92500" lnSpcReduction="10000"/>
          </a:bodyPr>
          <a:lstStyle/>
          <a:p>
            <a:r>
              <a:rPr lang="fr-FR" dirty="0" smtClean="0"/>
              <a:t>Hydrocephalus represents enlargement of </a:t>
            </a:r>
            <a:r>
              <a:rPr lang="en-US" dirty="0" smtClean="0"/>
              <a:t>the CSF compartment owing to an abnormal CSF volume. </a:t>
            </a:r>
          </a:p>
          <a:p>
            <a:r>
              <a:rPr lang="en-US" dirty="0" smtClean="0"/>
              <a:t>It can result from impaired reabsorption from the arachnoid villi into the venous system (communicating hydrocephalus) or from obstruction of the ventricular system (</a:t>
            </a:r>
            <a:r>
              <a:rPr lang="en-US" dirty="0" err="1" smtClean="0"/>
              <a:t>noncommunicating</a:t>
            </a:r>
            <a:r>
              <a:rPr lang="en-US" dirty="0" smtClean="0"/>
              <a:t> hydrocephalus), which prevents the CSF from reaching the arachnoid villi.</a:t>
            </a:r>
            <a:endParaRPr lang="ar-SA"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Traumatic Brain Injury (TBI)</a:t>
            </a:r>
            <a:endParaRPr lang="ar-SA" dirty="0"/>
          </a:p>
        </p:txBody>
      </p:sp>
      <p:sp>
        <p:nvSpPr>
          <p:cNvPr id="3" name="Content Placeholder 2"/>
          <p:cNvSpPr>
            <a:spLocks noGrp="1"/>
          </p:cNvSpPr>
          <p:nvPr>
            <p:ph idx="1"/>
          </p:nvPr>
        </p:nvSpPr>
        <p:spPr/>
        <p:txBody>
          <a:bodyPr>
            <a:normAutofit lnSpcReduction="10000"/>
          </a:bodyPr>
          <a:lstStyle/>
          <a:p>
            <a:r>
              <a:rPr lang="en-US" dirty="0" smtClean="0"/>
              <a:t>The term traumatic brain injury refers to injuries to the skull, brain, or both. </a:t>
            </a:r>
          </a:p>
          <a:p>
            <a:r>
              <a:rPr lang="en-US" dirty="0" smtClean="0"/>
              <a:t>The brain injuries can be primary, because of direct impact, or </a:t>
            </a:r>
            <a:r>
              <a:rPr lang="pt-BR" dirty="0" smtClean="0"/>
              <a:t>secondary, resulting from complicating processes </a:t>
            </a:r>
            <a:r>
              <a:rPr lang="en-US" dirty="0" smtClean="0"/>
              <a:t>that were initiated at the time of injury. </a:t>
            </a:r>
          </a:p>
          <a:p>
            <a:r>
              <a:rPr lang="en-US" dirty="0" smtClean="0"/>
              <a:t>They can be focal, as occurs with contusions and hematoma formation; or diffuse, as in concussion or diffuse axonal injury.</a:t>
            </a:r>
            <a:endParaRPr lang="ar-SA"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Consciousness</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Consciousness is a state of awareness of self and environment. </a:t>
            </a:r>
          </a:p>
          <a:p>
            <a:r>
              <a:rPr lang="en-US" dirty="0" smtClean="0"/>
              <a:t>It exists on a continuum from normal wakefulness and sleep to the pathologic continuum of stupor and coma. </a:t>
            </a:r>
          </a:p>
          <a:p>
            <a:r>
              <a:rPr lang="en-US" dirty="0" smtClean="0"/>
              <a:t>Any deficit in level of consciousness, from mild confusion to stupor or coma, indicates injury to either the ascending reticular activating (RAS) system or to both cerebral hemispheres concurrently. </a:t>
            </a:r>
          </a:p>
          <a:p>
            <a:r>
              <a:rPr lang="en-US" dirty="0" smtClean="0"/>
              <a:t>Consciousness may decline due to severe systemic metabolic derangements that affect both hemispheres, or from head trauma causing shear injuries to white matter of both the RAS and the cerebral hemispheres.</a:t>
            </a:r>
            <a:endParaRPr lang="ar-S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Consciousness</a:t>
            </a:r>
            <a:endParaRPr lang="ar-SA" dirty="0"/>
          </a:p>
        </p:txBody>
      </p:sp>
      <p:sp>
        <p:nvSpPr>
          <p:cNvPr id="3" name="Content Placeholder 2"/>
          <p:cNvSpPr>
            <a:spLocks noGrp="1"/>
          </p:cNvSpPr>
          <p:nvPr>
            <p:ph idx="1"/>
          </p:nvPr>
        </p:nvSpPr>
        <p:spPr/>
        <p:txBody>
          <a:bodyPr>
            <a:normAutofit lnSpcReduction="10000"/>
          </a:bodyPr>
          <a:lstStyle/>
          <a:p>
            <a:r>
              <a:rPr lang="en-US" dirty="0" smtClean="0"/>
              <a:t>Deterioration of brain function is manifested by alterations in sensory and motor function and changes in the level of consciousness. </a:t>
            </a:r>
          </a:p>
          <a:p>
            <a:r>
              <a:rPr lang="en-US" dirty="0" smtClean="0"/>
              <a:t>In progressive brain injury, coma usually follows a rostral-to-caudal progression with characteristic changes in levels of consciousness, the pupillary light response and eye movements, posturing, and respiratory responses.</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Neuroglial</a:t>
            </a:r>
            <a:endParaRPr lang="ar-SA"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neuroglial</a:t>
            </a:r>
            <a:r>
              <a:rPr lang="en-US" dirty="0" smtClean="0"/>
              <a:t> cells that provide support and protection for the neurons consist of the Schwann and satellite cells of the PNS and the </a:t>
            </a:r>
            <a:r>
              <a:rPr lang="en-US" dirty="0" err="1" smtClean="0"/>
              <a:t>oligodendrocytes</a:t>
            </a:r>
            <a:r>
              <a:rPr lang="en-US" dirty="0" smtClean="0"/>
              <a:t>, </a:t>
            </a:r>
            <a:r>
              <a:rPr lang="en-US" dirty="0" err="1" smtClean="0"/>
              <a:t>astrocytes</a:t>
            </a:r>
            <a:r>
              <a:rPr lang="en-US" dirty="0" smtClean="0"/>
              <a:t>, </a:t>
            </a:r>
            <a:r>
              <a:rPr lang="en-US" dirty="0" err="1" smtClean="0"/>
              <a:t>microglial</a:t>
            </a:r>
            <a:r>
              <a:rPr lang="en-US" dirty="0" smtClean="0"/>
              <a:t> cells, and </a:t>
            </a:r>
            <a:r>
              <a:rPr lang="en-US" dirty="0" err="1" smtClean="0"/>
              <a:t>ependymal</a:t>
            </a:r>
            <a:r>
              <a:rPr lang="en-US" dirty="0" smtClean="0"/>
              <a:t> cells of the CNS. </a:t>
            </a:r>
          </a:p>
          <a:p>
            <a:r>
              <a:rPr lang="en-US" dirty="0" smtClean="0"/>
              <a:t>The Schwann cells of the PNS and the </a:t>
            </a:r>
            <a:r>
              <a:rPr lang="en-US" dirty="0" err="1" smtClean="0"/>
              <a:t>oligodendrocytes</a:t>
            </a:r>
            <a:r>
              <a:rPr lang="en-US" dirty="0" smtClean="0"/>
              <a:t> of the CNS form the myelin sheath that allows for rapid conduction of impulses.</a:t>
            </a:r>
            <a:endParaRPr lang="ar-SA"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Cerebrovascular Disorders</a:t>
            </a:r>
            <a:endParaRPr lang="ar-SA" dirty="0"/>
          </a:p>
        </p:txBody>
      </p:sp>
      <p:sp>
        <p:nvSpPr>
          <p:cNvPr id="3" name="Content Placeholder 2"/>
          <p:cNvSpPr>
            <a:spLocks noGrp="1"/>
          </p:cNvSpPr>
          <p:nvPr>
            <p:ph idx="1"/>
          </p:nvPr>
        </p:nvSpPr>
        <p:spPr/>
        <p:txBody>
          <a:bodyPr>
            <a:normAutofit fontScale="92500"/>
          </a:bodyPr>
          <a:lstStyle/>
          <a:p>
            <a:r>
              <a:rPr lang="en-US" dirty="0" smtClean="0"/>
              <a:t>Cerebrovascular disorders produce focal neurologic deficits caused by a disturbance in cerebral blood flow due </a:t>
            </a:r>
            <a:r>
              <a:rPr lang="en-US" dirty="0" smtClean="0"/>
              <a:t>to:</a:t>
            </a:r>
          </a:p>
          <a:p>
            <a:pPr>
              <a:buFont typeface="Wingdings" pitchFamily="2" charset="2"/>
              <a:buChar char="Ø"/>
            </a:pPr>
            <a:r>
              <a:rPr lang="en-US" dirty="0" smtClean="0"/>
              <a:t>a </a:t>
            </a:r>
            <a:r>
              <a:rPr lang="en-US" dirty="0" smtClean="0"/>
              <a:t>thrombus or embolus (ischemic stroke), </a:t>
            </a:r>
            <a:endParaRPr lang="en-US" dirty="0" smtClean="0"/>
          </a:p>
          <a:p>
            <a:pPr>
              <a:buFont typeface="Wingdings" pitchFamily="2" charset="2"/>
              <a:buChar char="Ø"/>
            </a:pPr>
            <a:r>
              <a:rPr lang="en-US" dirty="0" err="1" smtClean="0"/>
              <a:t>intracerebral</a:t>
            </a:r>
            <a:r>
              <a:rPr lang="en-US" dirty="0" smtClean="0"/>
              <a:t> </a:t>
            </a:r>
            <a:r>
              <a:rPr lang="en-US" dirty="0" smtClean="0"/>
              <a:t>hemorrhage due to spontaneous rupture of small </a:t>
            </a:r>
            <a:r>
              <a:rPr lang="pt-BR" dirty="0" smtClean="0"/>
              <a:t>fragile intracerebral vessels (hemorrhagic stroke ), </a:t>
            </a:r>
            <a:endParaRPr lang="pt-BR" dirty="0" smtClean="0"/>
          </a:p>
          <a:p>
            <a:pPr>
              <a:buFont typeface="Wingdings" pitchFamily="2" charset="2"/>
              <a:buChar char="Ø"/>
            </a:pPr>
            <a:r>
              <a:rPr lang="en-US" dirty="0" smtClean="0"/>
              <a:t>or </a:t>
            </a:r>
            <a:r>
              <a:rPr lang="en-US" dirty="0" smtClean="0"/>
              <a:t>subarachnoid hemorrhage due to a ruptured aneurysm or </a:t>
            </a:r>
            <a:r>
              <a:rPr lang="en-US" dirty="0" err="1" smtClean="0"/>
              <a:t>arteriovenous</a:t>
            </a:r>
            <a:r>
              <a:rPr lang="en-US" dirty="0" smtClean="0"/>
              <a:t> malformation.</a:t>
            </a:r>
            <a:endParaRPr lang="ar-SA"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Cerebrovascular Disorders</a:t>
            </a:r>
            <a:endParaRPr lang="ar-SA" dirty="0"/>
          </a:p>
        </p:txBody>
      </p:sp>
      <p:sp>
        <p:nvSpPr>
          <p:cNvPr id="3" name="Content Placeholder 2"/>
          <p:cNvSpPr>
            <a:spLocks noGrp="1"/>
          </p:cNvSpPr>
          <p:nvPr>
            <p:ph idx="1"/>
          </p:nvPr>
        </p:nvSpPr>
        <p:spPr/>
        <p:txBody>
          <a:bodyPr>
            <a:normAutofit/>
          </a:bodyPr>
          <a:lstStyle/>
          <a:p>
            <a:r>
              <a:rPr lang="en-US" dirty="0" smtClean="0"/>
              <a:t>During the evolution of an ischemic stroke, there usually is a central core of dead or dying cells surrounded by an ischemic band of minimally perfused cells called a penumbra. </a:t>
            </a:r>
          </a:p>
          <a:p>
            <a:r>
              <a:rPr lang="en-US" dirty="0" smtClean="0"/>
              <a:t>Whether the cells of the penumbra continue to survive depends on the successful and timely return of adequate circulation.</a:t>
            </a:r>
            <a:endParaRPr lang="ar-SA"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Transient Ischemic Attacks (</a:t>
            </a:r>
            <a:r>
              <a:rPr lang="en-US" dirty="0"/>
              <a:t>TIAs </a:t>
            </a:r>
            <a:r>
              <a:rPr lang="en-US" dirty="0" smtClean="0"/>
              <a:t>)</a:t>
            </a:r>
            <a:endParaRPr lang="ar-SA" dirty="0"/>
          </a:p>
        </p:txBody>
      </p:sp>
      <p:sp>
        <p:nvSpPr>
          <p:cNvPr id="3" name="Content Placeholder 2"/>
          <p:cNvSpPr>
            <a:spLocks noGrp="1"/>
          </p:cNvSpPr>
          <p:nvPr>
            <p:ph idx="1"/>
          </p:nvPr>
        </p:nvSpPr>
        <p:spPr/>
        <p:txBody>
          <a:bodyPr/>
          <a:lstStyle/>
          <a:p>
            <a:r>
              <a:rPr lang="en-US" dirty="0" smtClean="0"/>
              <a:t>Transient ischemic attacks (TIAs ), which are brief episodes of neurologic dysfunction resulting from focal cerebral ischemia, are a warning sign of an impending stroke.</a:t>
            </a:r>
            <a:endParaRPr lang="ar-SA"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Stroke </a:t>
            </a:r>
            <a:endParaRPr lang="ar-SA" dirty="0"/>
          </a:p>
        </p:txBody>
      </p:sp>
      <p:sp>
        <p:nvSpPr>
          <p:cNvPr id="3" name="Content Placeholder 2"/>
          <p:cNvSpPr>
            <a:spLocks noGrp="1"/>
          </p:cNvSpPr>
          <p:nvPr>
            <p:ph idx="1"/>
          </p:nvPr>
        </p:nvSpPr>
        <p:spPr/>
        <p:txBody>
          <a:bodyPr/>
          <a:lstStyle/>
          <a:p>
            <a:r>
              <a:rPr lang="en-US" dirty="0" smtClean="0"/>
              <a:t>The acute manifestations of stroke can include motor, sensory, language, speech, and cognitive disorders, depending on the location of the blood vessel that is involved.</a:t>
            </a:r>
            <a:endParaRPr lang="ar-S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Stroke </a:t>
            </a:r>
            <a:endParaRPr lang="ar-SA" dirty="0"/>
          </a:p>
        </p:txBody>
      </p:sp>
      <p:sp>
        <p:nvSpPr>
          <p:cNvPr id="3" name="Content Placeholder 2"/>
          <p:cNvSpPr>
            <a:spLocks noGrp="1"/>
          </p:cNvSpPr>
          <p:nvPr>
            <p:ph idx="1"/>
          </p:nvPr>
        </p:nvSpPr>
        <p:spPr/>
        <p:txBody>
          <a:bodyPr/>
          <a:lstStyle/>
          <a:p>
            <a:r>
              <a:rPr lang="en-US" dirty="0" smtClean="0"/>
              <a:t>A hemorrhagic stroke is caused by the spontaneous rupture of an </a:t>
            </a:r>
            <a:r>
              <a:rPr lang="en-US" dirty="0" err="1" smtClean="0"/>
              <a:t>intracerebral</a:t>
            </a:r>
            <a:r>
              <a:rPr lang="en-US" dirty="0" smtClean="0"/>
              <a:t> vessel with bleeding into the brain. </a:t>
            </a:r>
          </a:p>
          <a:p>
            <a:r>
              <a:rPr lang="en-US" dirty="0" smtClean="0"/>
              <a:t>The most common predisposing factors are advancing age and hypertension.</a:t>
            </a:r>
            <a:endParaRPr lang="ar-SA"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Subarachnoid Hemorrhage</a:t>
            </a:r>
            <a:endParaRPr lang="ar-SA" dirty="0"/>
          </a:p>
        </p:txBody>
      </p:sp>
      <p:sp>
        <p:nvSpPr>
          <p:cNvPr id="3" name="Content Placeholder 2"/>
          <p:cNvSpPr>
            <a:spLocks noGrp="1"/>
          </p:cNvSpPr>
          <p:nvPr>
            <p:ph idx="1"/>
          </p:nvPr>
        </p:nvSpPr>
        <p:spPr/>
        <p:txBody>
          <a:bodyPr/>
          <a:lstStyle/>
          <a:p>
            <a:r>
              <a:rPr lang="en-US" dirty="0" smtClean="0"/>
              <a:t>A subarachnoid hemorrhage involves bleeding in to the subarachnoid space. </a:t>
            </a:r>
          </a:p>
          <a:p>
            <a:r>
              <a:rPr lang="en-US" dirty="0" smtClean="0"/>
              <a:t>Most subarachnoid hemorrhages are the result of a ruptured cerebral aneurysm or </a:t>
            </a:r>
            <a:r>
              <a:rPr lang="en-US" dirty="0" err="1" smtClean="0"/>
              <a:t>arteriovenous</a:t>
            </a:r>
            <a:r>
              <a:rPr lang="en-US" dirty="0" smtClean="0"/>
              <a:t> malformations.</a:t>
            </a:r>
            <a:endParaRPr lang="ar-SA"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Arteriovenous Malformations</a:t>
            </a:r>
            <a:endParaRPr lang="ar-SA" dirty="0"/>
          </a:p>
        </p:txBody>
      </p:sp>
      <p:sp>
        <p:nvSpPr>
          <p:cNvPr id="3" name="Content Placeholder 2"/>
          <p:cNvSpPr>
            <a:spLocks noGrp="1"/>
          </p:cNvSpPr>
          <p:nvPr>
            <p:ph idx="1"/>
          </p:nvPr>
        </p:nvSpPr>
        <p:spPr/>
        <p:txBody>
          <a:bodyPr>
            <a:normAutofit fontScale="92500"/>
          </a:bodyPr>
          <a:lstStyle/>
          <a:p>
            <a:r>
              <a:rPr lang="pt-BR" dirty="0" smtClean="0"/>
              <a:t>Arteriovenous malformations are congenital </a:t>
            </a:r>
            <a:r>
              <a:rPr lang="en-US" dirty="0" smtClean="0"/>
              <a:t>abnormal communications between arterial and venous channels that result from failure in the development of the capillary network in the embryonic brain. </a:t>
            </a:r>
          </a:p>
          <a:p>
            <a:r>
              <a:rPr lang="en-US" dirty="0" smtClean="0"/>
              <a:t>The vessels in the </a:t>
            </a:r>
            <a:r>
              <a:rPr lang="en-US" dirty="0" err="1" smtClean="0"/>
              <a:t>arteriovenous</a:t>
            </a:r>
            <a:r>
              <a:rPr lang="en-US" dirty="0" smtClean="0"/>
              <a:t> malformations may enlarge to form a space-occupying lesion, become weak and predispose to bleeding or divert blood away from other parts of the brain.</a:t>
            </a:r>
            <a:endParaRPr lang="ar-S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Infections of the CNS</a:t>
            </a:r>
            <a:endParaRPr lang="ar-SA" dirty="0"/>
          </a:p>
        </p:txBody>
      </p:sp>
      <p:sp>
        <p:nvSpPr>
          <p:cNvPr id="3" name="Content Placeholder 2"/>
          <p:cNvSpPr>
            <a:spLocks noGrp="1"/>
          </p:cNvSpPr>
          <p:nvPr>
            <p:ph idx="1"/>
          </p:nvPr>
        </p:nvSpPr>
        <p:spPr/>
        <p:txBody>
          <a:bodyPr>
            <a:normAutofit/>
          </a:bodyPr>
          <a:lstStyle/>
          <a:p>
            <a:r>
              <a:rPr lang="en-US" dirty="0" smtClean="0"/>
              <a:t>Infections of the CNS may be classified according to the structures involved (the </a:t>
            </a:r>
            <a:r>
              <a:rPr lang="en-US" dirty="0" err="1" smtClean="0"/>
              <a:t>meninges</a:t>
            </a:r>
            <a:r>
              <a:rPr lang="en-US" dirty="0" smtClean="0"/>
              <a:t> </a:t>
            </a:r>
            <a:r>
              <a:rPr lang="sv-SE" dirty="0" smtClean="0"/>
              <a:t>[meningitis] or brain parenchyma [encephalitis]) </a:t>
            </a:r>
            <a:r>
              <a:rPr lang="en-US" dirty="0" smtClean="0"/>
              <a:t>and the type of organism causing the infection (bacteria or virus). </a:t>
            </a:r>
          </a:p>
          <a:p>
            <a:r>
              <a:rPr lang="en-US" dirty="0" smtClean="0"/>
              <a:t>The damage caused by infection may predispose to hydrocephalus, seizures, or other neurologic defects.</a:t>
            </a:r>
            <a:endParaRPr lang="ar-SA"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Meningitis</a:t>
            </a:r>
            <a:endParaRPr lang="ar-SA" dirty="0"/>
          </a:p>
        </p:txBody>
      </p:sp>
      <p:sp>
        <p:nvSpPr>
          <p:cNvPr id="3" name="Content Placeholder 2"/>
          <p:cNvSpPr>
            <a:spLocks noGrp="1"/>
          </p:cNvSpPr>
          <p:nvPr>
            <p:ph idx="1"/>
          </p:nvPr>
        </p:nvSpPr>
        <p:spPr/>
        <p:txBody>
          <a:bodyPr>
            <a:normAutofit/>
          </a:bodyPr>
          <a:lstStyle/>
          <a:p>
            <a:r>
              <a:rPr lang="en-US" dirty="0" smtClean="0"/>
              <a:t>Except in neonates, most cases of bacterial meningitis are pneumococcal or meningococcal. </a:t>
            </a:r>
          </a:p>
          <a:p>
            <a:r>
              <a:rPr lang="en-US" dirty="0" smtClean="0"/>
              <a:t>The most common symptoms are sudden onset of headache, fever, and stiffness of the neck (nuchal rigidity).</a:t>
            </a:r>
            <a:endParaRPr lang="ar-SA"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Meningitis</a:t>
            </a:r>
            <a:endParaRPr lang="ar-SA" dirty="0"/>
          </a:p>
        </p:txBody>
      </p:sp>
      <p:sp>
        <p:nvSpPr>
          <p:cNvPr id="3" name="Content Placeholder 2"/>
          <p:cNvSpPr>
            <a:spLocks noGrp="1"/>
          </p:cNvSpPr>
          <p:nvPr>
            <p:ph idx="1"/>
          </p:nvPr>
        </p:nvSpPr>
        <p:spPr/>
        <p:txBody>
          <a:bodyPr/>
          <a:lstStyle/>
          <a:p>
            <a:r>
              <a:rPr lang="en-US" dirty="0" smtClean="0"/>
              <a:t>Viral meningitis manifests in much the same way as bacterial meningitis, but the course is less severe and symptoms resolve spontaneously.</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Nervous Tissue Cells </a:t>
            </a:r>
            <a:endParaRPr lang="ar-SA" dirty="0"/>
          </a:p>
        </p:txBody>
      </p:sp>
      <p:sp>
        <p:nvSpPr>
          <p:cNvPr id="3" name="Content Placeholder 2"/>
          <p:cNvSpPr>
            <a:spLocks noGrp="1"/>
          </p:cNvSpPr>
          <p:nvPr>
            <p:ph idx="1"/>
          </p:nvPr>
        </p:nvSpPr>
        <p:spPr/>
        <p:txBody>
          <a:bodyPr/>
          <a:lstStyle/>
          <a:p>
            <a:r>
              <a:rPr lang="en-US" dirty="0" smtClean="0"/>
              <a:t>The nervous system has a high level of metabolic activity, requiring a continuous supply of oxygen and glucose. </a:t>
            </a:r>
          </a:p>
          <a:p>
            <a:r>
              <a:rPr lang="en-US" dirty="0" smtClean="0"/>
              <a:t>Although the brain makes up only 2% of the body’s weight, it receives approximately 15% of the resting cardiac output and consumes 20% of its oxygen.</a:t>
            </a:r>
            <a:endParaRPr lang="ar-S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Encephalitis</a:t>
            </a:r>
            <a:endParaRPr lang="ar-SA" dirty="0"/>
          </a:p>
        </p:txBody>
      </p:sp>
      <p:sp>
        <p:nvSpPr>
          <p:cNvPr id="3" name="Content Placeholder 2"/>
          <p:cNvSpPr>
            <a:spLocks noGrp="1"/>
          </p:cNvSpPr>
          <p:nvPr>
            <p:ph idx="1"/>
          </p:nvPr>
        </p:nvSpPr>
        <p:spPr/>
        <p:txBody>
          <a:bodyPr/>
          <a:lstStyle/>
          <a:p>
            <a:r>
              <a:rPr lang="en-US" dirty="0" smtClean="0"/>
              <a:t>Encephalitis is usually a viral infection of the brain. </a:t>
            </a:r>
          </a:p>
          <a:p>
            <a:r>
              <a:rPr lang="en-US" dirty="0" smtClean="0"/>
              <a:t>In addition to fever, headache, and nuchal rigidity, patients often experience neurologic disturbances.</a:t>
            </a:r>
            <a:endParaRPr lang="ar-SA"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Tumors</a:t>
            </a:r>
            <a:endParaRPr lang="ar-SA" dirty="0"/>
          </a:p>
        </p:txBody>
      </p:sp>
      <p:sp>
        <p:nvSpPr>
          <p:cNvPr id="3" name="Content Placeholder 2"/>
          <p:cNvSpPr>
            <a:spLocks noGrp="1"/>
          </p:cNvSpPr>
          <p:nvPr>
            <p:ph idx="1"/>
          </p:nvPr>
        </p:nvSpPr>
        <p:spPr/>
        <p:txBody>
          <a:bodyPr>
            <a:normAutofit/>
          </a:bodyPr>
          <a:lstStyle/>
          <a:p>
            <a:r>
              <a:rPr lang="en-US" dirty="0" smtClean="0"/>
              <a:t>Brain tumors can be divided into primary intracranial tumors of </a:t>
            </a:r>
            <a:r>
              <a:rPr lang="en-US" dirty="0" err="1" smtClean="0"/>
              <a:t>neuroepithelial</a:t>
            </a:r>
            <a:r>
              <a:rPr lang="en-US" dirty="0" smtClean="0"/>
              <a:t> tissue </a:t>
            </a:r>
            <a:r>
              <a:rPr lang="it-IT" dirty="0" smtClean="0"/>
              <a:t>(e.g., neuroglia, neurons), primary intracranial </a:t>
            </a:r>
            <a:r>
              <a:rPr lang="en-US" dirty="0" smtClean="0"/>
              <a:t>tumors that originate in the skull cavity but are not derived from the brain tissue itself (e.g., </a:t>
            </a:r>
            <a:r>
              <a:rPr lang="en-US" dirty="0" err="1" smtClean="0"/>
              <a:t>meninges</a:t>
            </a:r>
            <a:r>
              <a:rPr lang="en-US" dirty="0" smtClean="0"/>
              <a:t>, primary CNS lymphoma, pituitary gland tumors), and metastatic tumors.</a:t>
            </a:r>
            <a:endParaRPr lang="ar-SA"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 Tumors</a:t>
            </a:r>
            <a:endParaRPr lang="ar-SA" dirty="0"/>
          </a:p>
        </p:txBody>
      </p:sp>
      <p:sp>
        <p:nvSpPr>
          <p:cNvPr id="3" name="Content Placeholder 2"/>
          <p:cNvSpPr>
            <a:spLocks noGrp="1"/>
          </p:cNvSpPr>
          <p:nvPr>
            <p:ph idx="1"/>
          </p:nvPr>
        </p:nvSpPr>
        <p:spPr/>
        <p:txBody>
          <a:bodyPr>
            <a:normAutofit lnSpcReduction="10000"/>
          </a:bodyPr>
          <a:lstStyle/>
          <a:p>
            <a:r>
              <a:rPr lang="en-US" dirty="0" smtClean="0"/>
              <a:t>The clinical manifestations of brain tumor depend on the size and location of the tumor. </a:t>
            </a:r>
          </a:p>
          <a:p>
            <a:r>
              <a:rPr lang="en-US" dirty="0" smtClean="0"/>
              <a:t>Focal disturbances result from brain compression, tumor infiltration, disturbances in blood flow, and cerebral edema. </a:t>
            </a:r>
          </a:p>
          <a:p>
            <a:r>
              <a:rPr lang="en-US" dirty="0" smtClean="0"/>
              <a:t>General signs and symptoms include headache, nausea, vomiting, mental changes, papilledema, visual disturbances, alterations in motor and sensory function, and seizures.</a:t>
            </a:r>
            <a:endParaRPr lang="ar-SA"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 Tumors</a:t>
            </a:r>
            <a:endParaRPr lang="ar-SA" dirty="0"/>
          </a:p>
        </p:txBody>
      </p:sp>
      <p:sp>
        <p:nvSpPr>
          <p:cNvPr id="3" name="Content Placeholder 2"/>
          <p:cNvSpPr>
            <a:spLocks noGrp="1"/>
          </p:cNvSpPr>
          <p:nvPr>
            <p:ph idx="1"/>
          </p:nvPr>
        </p:nvSpPr>
        <p:spPr/>
        <p:txBody>
          <a:bodyPr/>
          <a:lstStyle/>
          <a:p>
            <a:r>
              <a:rPr lang="en-US" dirty="0" smtClean="0"/>
              <a:t>The three general methods for treatment of brain tumors are surgery, irradiation, and chemotherapy.</a:t>
            </a:r>
            <a:endParaRPr lang="ar-SA"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Seizures</a:t>
            </a:r>
            <a:endParaRPr lang="ar-SA" dirty="0"/>
          </a:p>
        </p:txBody>
      </p:sp>
      <p:sp>
        <p:nvSpPr>
          <p:cNvPr id="3" name="Content Placeholder 2"/>
          <p:cNvSpPr>
            <a:spLocks noGrp="1"/>
          </p:cNvSpPr>
          <p:nvPr>
            <p:ph idx="1"/>
          </p:nvPr>
        </p:nvSpPr>
        <p:spPr/>
        <p:txBody>
          <a:bodyPr>
            <a:normAutofit fontScale="92500" lnSpcReduction="10000"/>
          </a:bodyPr>
          <a:lstStyle/>
          <a:p>
            <a:r>
              <a:rPr lang="pt-BR" dirty="0" smtClean="0"/>
              <a:t>Seizures are paroxysmal motor, sensory, </a:t>
            </a:r>
            <a:r>
              <a:rPr lang="en-US" dirty="0" smtClean="0"/>
              <a:t>or cognitive manifestations of abnormal spontaneous electrical discharges from neural networks in the brain, thought to result directly or indirectly from changes in excitability of single neurons or groups of neurons. </a:t>
            </a:r>
          </a:p>
          <a:p>
            <a:r>
              <a:rPr lang="en-US" dirty="0" smtClean="0"/>
              <a:t>The site of seizure generation and the extent to which the abnormal neural activity is conducted to other areas of the brain determine the type and manifestations of the seizure activity.</a:t>
            </a:r>
            <a:endParaRPr lang="ar-SA"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Seizures</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Focal seizures originate in a small group of neurons in one hemisphere with secondary spread of seizure activity to other parts of the brain. </a:t>
            </a:r>
          </a:p>
          <a:p>
            <a:r>
              <a:rPr lang="en-US" dirty="0" smtClean="0"/>
              <a:t>Seizure activity may involve impairment of consciousness, involuntary motor movements, somatosensory disturbances, special sensory sensations, flushing, tachycardia, diaphoresis, hypotension or hypertension, or pupillary changes due to stimulation of the autonomic nervous system.</a:t>
            </a:r>
            <a:endParaRPr lang="ar-SA"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t>Seizures</a:t>
            </a:r>
            <a:endParaRPr lang="ar-SA" dirty="0"/>
          </a:p>
        </p:txBody>
      </p:sp>
      <p:sp>
        <p:nvSpPr>
          <p:cNvPr id="3" name="Content Placeholder 2"/>
          <p:cNvSpPr>
            <a:spLocks noGrp="1"/>
          </p:cNvSpPr>
          <p:nvPr>
            <p:ph idx="1"/>
          </p:nvPr>
        </p:nvSpPr>
        <p:spPr/>
        <p:txBody>
          <a:bodyPr>
            <a:normAutofit fontScale="92500"/>
          </a:bodyPr>
          <a:lstStyle/>
          <a:p>
            <a:r>
              <a:rPr lang="en-US" dirty="0" smtClean="0"/>
              <a:t>Generalized seizures show simultaneous disruption of electrical activity in both hemispheres from the onset. </a:t>
            </a:r>
          </a:p>
          <a:p>
            <a:r>
              <a:rPr lang="en-US" dirty="0" smtClean="0"/>
              <a:t>They include unconsciousness and varying bilateral degrees of symmetric motor responses with evidence of localization to one hemisphere. </a:t>
            </a:r>
          </a:p>
          <a:p>
            <a:r>
              <a:rPr lang="en-US" dirty="0" smtClean="0"/>
              <a:t>Tonic–</a:t>
            </a:r>
            <a:r>
              <a:rPr lang="en-US" dirty="0" err="1" smtClean="0"/>
              <a:t>clonic</a:t>
            </a:r>
            <a:r>
              <a:rPr lang="en-US" dirty="0" smtClean="0"/>
              <a:t> seizures involve unconsciousness along with both tonic and </a:t>
            </a:r>
            <a:r>
              <a:rPr lang="en-US" dirty="0" err="1" smtClean="0"/>
              <a:t>clonic</a:t>
            </a:r>
            <a:r>
              <a:rPr lang="en-US" dirty="0" smtClean="0"/>
              <a:t> muscle contractions.</a:t>
            </a:r>
            <a:endParaRPr lang="ar-SA"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Cognition</a:t>
            </a:r>
            <a:endParaRPr lang="ar-SA" dirty="0"/>
          </a:p>
        </p:txBody>
      </p:sp>
      <p:sp>
        <p:nvSpPr>
          <p:cNvPr id="3" name="Content Placeholder 2"/>
          <p:cNvSpPr>
            <a:spLocks noGrp="1"/>
          </p:cNvSpPr>
          <p:nvPr>
            <p:ph idx="1"/>
          </p:nvPr>
        </p:nvSpPr>
        <p:spPr/>
        <p:txBody>
          <a:bodyPr/>
          <a:lstStyle/>
          <a:p>
            <a:r>
              <a:rPr lang="en-US" dirty="0" smtClean="0"/>
              <a:t>Cognition refers to all the processes by which sensory input is transformed, reduced, elaborated, stored, recovered, and used.</a:t>
            </a:r>
            <a:endParaRPr lang="ar-SA"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endParaRPr lang="ar-SA" dirty="0"/>
          </a:p>
        </p:txBody>
      </p:sp>
      <p:sp>
        <p:nvSpPr>
          <p:cNvPr id="3" name="Content Placeholder 2"/>
          <p:cNvSpPr>
            <a:spLocks noGrp="1"/>
          </p:cNvSpPr>
          <p:nvPr>
            <p:ph idx="1"/>
          </p:nvPr>
        </p:nvSpPr>
        <p:spPr/>
        <p:txBody>
          <a:bodyPr>
            <a:normAutofit fontScale="92500"/>
          </a:bodyPr>
          <a:lstStyle/>
          <a:p>
            <a:r>
              <a:rPr lang="en-US" dirty="0" smtClean="0"/>
              <a:t>Dementia represents a syndrome of deterioration in cognitive function severe enough to interfere with occupational or social performance. </a:t>
            </a:r>
          </a:p>
          <a:p>
            <a:r>
              <a:rPr lang="en-US" dirty="0" smtClean="0"/>
              <a:t>The most common cause of dementia is Alzheimer disease, an insidious and progressive disorder that begins with memory impairment and terminates in an inability to recognize family or friends and the loss of control over bodily functions.</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Potentials  </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Neurons communicate with other neurons and body cells through electrical signals in their membrane called action potentials. </a:t>
            </a:r>
          </a:p>
          <a:p>
            <a:r>
              <a:rPr lang="en-US" dirty="0" smtClean="0"/>
              <a:t>Action potentials are divided into three parts: </a:t>
            </a:r>
          </a:p>
          <a:p>
            <a:pPr marL="514350" indent="-514350">
              <a:buAutoNum type="arabicParenBoth"/>
            </a:pPr>
            <a:r>
              <a:rPr lang="en-US" dirty="0" smtClean="0"/>
              <a:t>the resting membrane potential, during which the membrane is polarized; </a:t>
            </a:r>
          </a:p>
          <a:p>
            <a:pPr marL="514350" indent="-514350">
              <a:buNone/>
            </a:pPr>
            <a:r>
              <a:rPr lang="en-US" dirty="0" smtClean="0"/>
              <a:t>(2) the depolarization phase, during which sodium channels open, allowing rapid inflow of the charged sodium ions that generate the electrical impulse; and </a:t>
            </a:r>
          </a:p>
          <a:p>
            <a:pPr marL="514350" indent="-514350">
              <a:buNone/>
            </a:pPr>
            <a:r>
              <a:rPr lang="en-US" dirty="0" smtClean="0"/>
              <a:t>(3) the </a:t>
            </a:r>
            <a:r>
              <a:rPr lang="en-US" dirty="0" err="1" smtClean="0"/>
              <a:t>repolarization</a:t>
            </a:r>
            <a:r>
              <a:rPr lang="en-US" dirty="0" smtClean="0"/>
              <a:t> phase, during which the outflow of potassium ions returns the membrane to its resting potential.</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Potentials </a:t>
            </a:r>
            <a:endParaRPr lang="ar-SA" dirty="0"/>
          </a:p>
        </p:txBody>
      </p:sp>
      <p:pic>
        <p:nvPicPr>
          <p:cNvPr id="2050" name="Picture 2"/>
          <p:cNvPicPr>
            <a:picLocks noChangeAspect="1" noChangeArrowheads="1"/>
          </p:cNvPicPr>
          <p:nvPr/>
        </p:nvPicPr>
        <p:blipFill>
          <a:blip r:embed="rId2"/>
          <a:srcRect/>
          <a:stretch>
            <a:fillRect/>
          </a:stretch>
        </p:blipFill>
        <p:spPr bwMode="auto">
          <a:xfrm>
            <a:off x="1790700" y="1966913"/>
            <a:ext cx="5753100" cy="4505617"/>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endParaRPr lang="ar-SA" dirty="0"/>
          </a:p>
        </p:txBody>
      </p:sp>
      <p:pic>
        <p:nvPicPr>
          <p:cNvPr id="1026" name="Picture 2"/>
          <p:cNvPicPr>
            <a:picLocks noChangeAspect="1" noChangeArrowheads="1"/>
          </p:cNvPicPr>
          <p:nvPr/>
        </p:nvPicPr>
        <p:blipFill>
          <a:blip r:embed="rId2"/>
          <a:srcRect/>
          <a:stretch>
            <a:fillRect/>
          </a:stretch>
        </p:blipFill>
        <p:spPr bwMode="auto">
          <a:xfrm>
            <a:off x="2209800" y="1600200"/>
            <a:ext cx="4495800" cy="48006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TotalTime>
  <Words>3636</Words>
  <Application>Microsoft Office PowerPoint</Application>
  <PresentationFormat>On-screen Show (4:3)</PresentationFormat>
  <Paragraphs>215</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Organization &amp; Control of Neural Function</vt:lpstr>
      <vt:lpstr>Nervous Tissue Cells </vt:lpstr>
      <vt:lpstr>Nervous Tissue Cells </vt:lpstr>
      <vt:lpstr>Neurons </vt:lpstr>
      <vt:lpstr>Neuroglial</vt:lpstr>
      <vt:lpstr>Nervous Tissue Cells </vt:lpstr>
      <vt:lpstr>Action Potentials  </vt:lpstr>
      <vt:lpstr>Action Potentials </vt:lpstr>
      <vt:lpstr>Neurons</vt:lpstr>
      <vt:lpstr>Nerve Cell Communication</vt:lpstr>
      <vt:lpstr>Nerve Cell Communication</vt:lpstr>
      <vt:lpstr>Spinal Cord</vt:lpstr>
      <vt:lpstr>Brain </vt:lpstr>
      <vt:lpstr>ANS</vt:lpstr>
      <vt:lpstr>ANS</vt:lpstr>
      <vt:lpstr>ANS</vt:lpstr>
      <vt:lpstr>Disorders of Neuromuscular Function</vt:lpstr>
      <vt:lpstr>Motor Function</vt:lpstr>
      <vt:lpstr>Motor Function</vt:lpstr>
      <vt:lpstr>Motor Function</vt:lpstr>
      <vt:lpstr>Motor Function</vt:lpstr>
      <vt:lpstr>Myasthenia Gravis</vt:lpstr>
      <vt:lpstr>Myasthenia Gravis</vt:lpstr>
      <vt:lpstr>S &amp; S</vt:lpstr>
      <vt:lpstr>Rx</vt:lpstr>
      <vt:lpstr>Carpal Tunnel Syndrome</vt:lpstr>
      <vt:lpstr>S &amp; S</vt:lpstr>
      <vt:lpstr>Carpal Tunnel Syndrome</vt:lpstr>
      <vt:lpstr>Rx</vt:lpstr>
      <vt:lpstr>Guillain-Barré Syndrome</vt:lpstr>
      <vt:lpstr>Guillain-Barré Syndrome</vt:lpstr>
      <vt:lpstr>Rx</vt:lpstr>
      <vt:lpstr>Parkinson Disease</vt:lpstr>
      <vt:lpstr>S &amp; S</vt:lpstr>
      <vt:lpstr>Rx </vt:lpstr>
      <vt:lpstr>Rx</vt:lpstr>
      <vt:lpstr>Multiple Sclerosis</vt:lpstr>
      <vt:lpstr>Multiple Sclerosis</vt:lpstr>
      <vt:lpstr>S &amp; S</vt:lpstr>
      <vt:lpstr>Rx</vt:lpstr>
      <vt:lpstr>Disorders of Brain Function</vt:lpstr>
      <vt:lpstr>Introduction</vt:lpstr>
      <vt:lpstr>Ischemia </vt:lpstr>
      <vt:lpstr>Cerebral Edema</vt:lpstr>
      <vt:lpstr>The Intracranial Pressure (ICP)</vt:lpstr>
      <vt:lpstr>Hydrocephalus</vt:lpstr>
      <vt:lpstr>Traumatic Brain Injury (TBI)</vt:lpstr>
      <vt:lpstr>Consciousness</vt:lpstr>
      <vt:lpstr>Consciousness</vt:lpstr>
      <vt:lpstr>Cerebrovascular Disorders</vt:lpstr>
      <vt:lpstr>Cerebrovascular Disorders</vt:lpstr>
      <vt:lpstr>Transient Ischemic Attacks (TIAs )</vt:lpstr>
      <vt:lpstr>Stroke </vt:lpstr>
      <vt:lpstr>Stroke </vt:lpstr>
      <vt:lpstr>Subarachnoid Hemorrhage</vt:lpstr>
      <vt:lpstr>Arteriovenous Malformations</vt:lpstr>
      <vt:lpstr>Infections of the CNS</vt:lpstr>
      <vt:lpstr>Meningitis</vt:lpstr>
      <vt:lpstr>Meningitis</vt:lpstr>
      <vt:lpstr>Encephalitis</vt:lpstr>
      <vt:lpstr>Brain Tumors</vt:lpstr>
      <vt:lpstr>Brain Tumors</vt:lpstr>
      <vt:lpstr>Brain Tumors</vt:lpstr>
      <vt:lpstr>Seizures</vt:lpstr>
      <vt:lpstr>Seizures</vt:lpstr>
      <vt:lpstr>Seizures</vt:lpstr>
      <vt:lpstr>Cognition</vt:lpstr>
      <vt:lpstr>Dementia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iSystem</dc:creator>
  <cp:lastModifiedBy>Windows User</cp:lastModifiedBy>
  <cp:revision>118</cp:revision>
  <dcterms:created xsi:type="dcterms:W3CDTF">2006-08-16T00:00:00Z</dcterms:created>
  <dcterms:modified xsi:type="dcterms:W3CDTF">2020-12-08T17:22:59Z</dcterms:modified>
</cp:coreProperties>
</file>