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sldIdLst>
    <p:sldId id="314" r:id="rId2"/>
    <p:sldId id="429" r:id="rId3"/>
    <p:sldId id="430" r:id="rId4"/>
    <p:sldId id="431" r:id="rId5"/>
    <p:sldId id="432" r:id="rId6"/>
    <p:sldId id="361" r:id="rId7"/>
    <p:sldId id="435" r:id="rId8"/>
    <p:sldId id="362" r:id="rId9"/>
    <p:sldId id="415" r:id="rId10"/>
    <p:sldId id="416" r:id="rId11"/>
    <p:sldId id="417" r:id="rId12"/>
    <p:sldId id="418" r:id="rId13"/>
    <p:sldId id="317" r:id="rId14"/>
    <p:sldId id="335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18" r:id="rId26"/>
    <p:sldId id="378" r:id="rId27"/>
    <p:sldId id="343" r:id="rId28"/>
    <p:sldId id="411" r:id="rId29"/>
    <p:sldId id="427" r:id="rId30"/>
    <p:sldId id="319" r:id="rId31"/>
    <p:sldId id="337" r:id="rId32"/>
    <p:sldId id="412" r:id="rId33"/>
    <p:sldId id="434" r:id="rId34"/>
    <p:sldId id="320" r:id="rId35"/>
    <p:sldId id="334" r:id="rId36"/>
    <p:sldId id="347" r:id="rId37"/>
    <p:sldId id="342" r:id="rId38"/>
    <p:sldId id="350" r:id="rId39"/>
    <p:sldId id="360" r:id="rId40"/>
    <p:sldId id="353" r:id="rId41"/>
    <p:sldId id="351" r:id="rId42"/>
    <p:sldId id="352" r:id="rId43"/>
    <p:sldId id="322" r:id="rId44"/>
    <p:sldId id="346" r:id="rId45"/>
    <p:sldId id="345" r:id="rId46"/>
    <p:sldId id="381" r:id="rId47"/>
    <p:sldId id="382" r:id="rId48"/>
    <p:sldId id="383" r:id="rId49"/>
    <p:sldId id="384" r:id="rId50"/>
    <p:sldId id="385" r:id="rId51"/>
  </p:sldIdLst>
  <p:sldSz cx="9144000" cy="6858000" type="screen4x3"/>
  <p:notesSz cx="6858000" cy="9144000"/>
  <p:custShowLst>
    <p:custShow name="Custom Show 1" id="0">
      <p:sldLst/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6F7BC-3832-4F46-80D0-2D62F42D0A17}" v="2" dt="2022-11-20T16:28:38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68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2024" y="176"/>
      </p:cViewPr>
      <p:guideLst>
        <p:guide orient="horz" pos="864"/>
        <p:guide pos="576"/>
      </p:guideLst>
    </p:cSldViewPr>
  </p:slideViewPr>
  <p:outlineViewPr>
    <p:cViewPr>
      <p:scale>
        <a:sx n="100" d="100"/>
        <a:sy n="100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5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6/11/relationships/changesInfo" Target="changesInfos/changesInfo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s arram" userId="f7360c5f506f9f87" providerId="LiveId" clId="{2CE6F7BC-3832-4F46-80D0-2D62F42D0A17}"/>
    <pc:docChg chg="delSld modSld">
      <pc:chgData name="anas arram" userId="f7360c5f506f9f87" providerId="LiveId" clId="{2CE6F7BC-3832-4F46-80D0-2D62F42D0A17}" dt="2022-11-22T21:46:26.562" v="15" actId="2696"/>
      <pc:docMkLst>
        <pc:docMk/>
      </pc:docMkLst>
      <pc:sldChg chg="modSp del mod">
        <pc:chgData name="anas arram" userId="f7360c5f506f9f87" providerId="LiveId" clId="{2CE6F7BC-3832-4F46-80D0-2D62F42D0A17}" dt="2022-11-22T21:46:23.663" v="6" actId="2696"/>
        <pc:sldMkLst>
          <pc:docMk/>
          <pc:sldMk cId="0" sldId="321"/>
        </pc:sldMkLst>
        <pc:spChg chg="mod">
          <ac:chgData name="anas arram" userId="f7360c5f506f9f87" providerId="LiveId" clId="{2CE6F7BC-3832-4F46-80D0-2D62F42D0A17}" dt="2022-11-20T16:29:11.563" v="2" actId="20577"/>
          <ac:spMkLst>
            <pc:docMk/>
            <pc:sldMk cId="0" sldId="321"/>
            <ac:spMk id="72717" creationId="{E3FC89C5-281B-4F16-831B-5DF923F708A0}"/>
          </ac:spMkLst>
        </pc:spChg>
      </pc:sldChg>
      <pc:sldChg chg="del">
        <pc:chgData name="anas arram" userId="f7360c5f506f9f87" providerId="LiveId" clId="{2CE6F7BC-3832-4F46-80D0-2D62F42D0A17}" dt="2022-11-22T21:46:26.562" v="15" actId="2696"/>
        <pc:sldMkLst>
          <pc:docMk/>
          <pc:sldMk cId="0" sldId="325"/>
        </pc:sldMkLst>
      </pc:sldChg>
      <pc:sldChg chg="del">
        <pc:chgData name="anas arram" userId="f7360c5f506f9f87" providerId="LiveId" clId="{2CE6F7BC-3832-4F46-80D0-2D62F42D0A17}" dt="2022-11-21T09:19:43.221" v="3" actId="2696"/>
        <pc:sldMkLst>
          <pc:docMk/>
          <pc:sldMk cId="0" sldId="336"/>
        </pc:sldMkLst>
      </pc:sldChg>
      <pc:sldChg chg="modSp">
        <pc:chgData name="anas arram" userId="f7360c5f506f9f87" providerId="LiveId" clId="{2CE6F7BC-3832-4F46-80D0-2D62F42D0A17}" dt="2022-11-20T16:28:38.626" v="1" actId="1038"/>
        <pc:sldMkLst>
          <pc:docMk/>
          <pc:sldMk cId="0" sldId="385"/>
        </pc:sldMkLst>
        <pc:spChg chg="mod">
          <ac:chgData name="anas arram" userId="f7360c5f506f9f87" providerId="LiveId" clId="{2CE6F7BC-3832-4F46-80D0-2D62F42D0A17}" dt="2022-11-20T16:28:38.626" v="1" actId="1038"/>
          <ac:spMkLst>
            <pc:docMk/>
            <pc:sldMk cId="0" sldId="385"/>
            <ac:spMk id="125957" creationId="{794CC532-6EAE-47A8-2BEC-0309DE16512E}"/>
          </ac:spMkLst>
        </pc:spChg>
      </pc:sldChg>
      <pc:sldChg chg="del">
        <pc:chgData name="anas arram" userId="f7360c5f506f9f87" providerId="LiveId" clId="{2CE6F7BC-3832-4F46-80D0-2D62F42D0A17}" dt="2022-11-22T21:46:23.700" v="14" actId="2696"/>
        <pc:sldMkLst>
          <pc:docMk/>
          <pc:sldMk cId="0" sldId="386"/>
        </pc:sldMkLst>
      </pc:sldChg>
      <pc:sldChg chg="del">
        <pc:chgData name="anas arram" userId="f7360c5f506f9f87" providerId="LiveId" clId="{2CE6F7BC-3832-4F46-80D0-2D62F42D0A17}" dt="2022-11-22T21:46:23.689" v="12" actId="2696"/>
        <pc:sldMkLst>
          <pc:docMk/>
          <pc:sldMk cId="0" sldId="387"/>
        </pc:sldMkLst>
      </pc:sldChg>
      <pc:sldChg chg="del">
        <pc:chgData name="anas arram" userId="f7360c5f506f9f87" providerId="LiveId" clId="{2CE6F7BC-3832-4F46-80D0-2D62F42D0A17}" dt="2022-11-22T21:46:23.652" v="4" actId="2696"/>
        <pc:sldMkLst>
          <pc:docMk/>
          <pc:sldMk cId="0" sldId="388"/>
        </pc:sldMkLst>
      </pc:sldChg>
      <pc:sldChg chg="del">
        <pc:chgData name="anas arram" userId="f7360c5f506f9f87" providerId="LiveId" clId="{2CE6F7BC-3832-4F46-80D0-2D62F42D0A17}" dt="2022-11-21T09:19:43.221" v="3" actId="2696"/>
        <pc:sldMkLst>
          <pc:docMk/>
          <pc:sldMk cId="0" sldId="399"/>
        </pc:sldMkLst>
      </pc:sldChg>
      <pc:sldChg chg="del">
        <pc:chgData name="anas arram" userId="f7360c5f506f9f87" providerId="LiveId" clId="{2CE6F7BC-3832-4F46-80D0-2D62F42D0A17}" dt="2022-11-21T09:19:43.221" v="3" actId="2696"/>
        <pc:sldMkLst>
          <pc:docMk/>
          <pc:sldMk cId="0" sldId="400"/>
        </pc:sldMkLst>
      </pc:sldChg>
      <pc:sldChg chg="del">
        <pc:chgData name="anas arram" userId="f7360c5f506f9f87" providerId="LiveId" clId="{2CE6F7BC-3832-4F46-80D0-2D62F42D0A17}" dt="2022-11-21T09:19:43.221" v="3" actId="2696"/>
        <pc:sldMkLst>
          <pc:docMk/>
          <pc:sldMk cId="0" sldId="401"/>
        </pc:sldMkLst>
      </pc:sldChg>
      <pc:sldChg chg="del">
        <pc:chgData name="anas arram" userId="f7360c5f506f9f87" providerId="LiveId" clId="{2CE6F7BC-3832-4F46-80D0-2D62F42D0A17}" dt="2022-11-21T09:19:43.221" v="3" actId="2696"/>
        <pc:sldMkLst>
          <pc:docMk/>
          <pc:sldMk cId="0" sldId="402"/>
        </pc:sldMkLst>
      </pc:sldChg>
      <pc:sldChg chg="del">
        <pc:chgData name="anas arram" userId="f7360c5f506f9f87" providerId="LiveId" clId="{2CE6F7BC-3832-4F46-80D0-2D62F42D0A17}" dt="2022-11-21T09:19:43.221" v="3" actId="2696"/>
        <pc:sldMkLst>
          <pc:docMk/>
          <pc:sldMk cId="0" sldId="403"/>
        </pc:sldMkLst>
      </pc:sldChg>
      <pc:sldChg chg="del">
        <pc:chgData name="anas arram" userId="f7360c5f506f9f87" providerId="LiveId" clId="{2CE6F7BC-3832-4F46-80D0-2D62F42D0A17}" dt="2022-11-21T09:19:43.221" v="3" actId="2696"/>
        <pc:sldMkLst>
          <pc:docMk/>
          <pc:sldMk cId="0" sldId="404"/>
        </pc:sldMkLst>
      </pc:sldChg>
      <pc:sldChg chg="del">
        <pc:chgData name="anas arram" userId="f7360c5f506f9f87" providerId="LiveId" clId="{2CE6F7BC-3832-4F46-80D0-2D62F42D0A17}" dt="2022-11-21T09:19:43.221" v="3" actId="2696"/>
        <pc:sldMkLst>
          <pc:docMk/>
          <pc:sldMk cId="0" sldId="405"/>
        </pc:sldMkLst>
      </pc:sldChg>
      <pc:sldChg chg="del">
        <pc:chgData name="anas arram" userId="f7360c5f506f9f87" providerId="LiveId" clId="{2CE6F7BC-3832-4F46-80D0-2D62F42D0A17}" dt="2022-11-21T09:19:43.221" v="3" actId="2696"/>
        <pc:sldMkLst>
          <pc:docMk/>
          <pc:sldMk cId="0" sldId="406"/>
        </pc:sldMkLst>
      </pc:sldChg>
      <pc:sldChg chg="del">
        <pc:chgData name="anas arram" userId="f7360c5f506f9f87" providerId="LiveId" clId="{2CE6F7BC-3832-4F46-80D0-2D62F42D0A17}" dt="2022-11-21T09:19:43.221" v="3" actId="2696"/>
        <pc:sldMkLst>
          <pc:docMk/>
          <pc:sldMk cId="0" sldId="408"/>
        </pc:sldMkLst>
      </pc:sldChg>
      <pc:sldChg chg="del">
        <pc:chgData name="anas arram" userId="f7360c5f506f9f87" providerId="LiveId" clId="{2CE6F7BC-3832-4F46-80D0-2D62F42D0A17}" dt="2022-11-21T09:19:43.221" v="3" actId="2696"/>
        <pc:sldMkLst>
          <pc:docMk/>
          <pc:sldMk cId="0" sldId="409"/>
        </pc:sldMkLst>
      </pc:sldChg>
      <pc:sldChg chg="del">
        <pc:chgData name="anas arram" userId="f7360c5f506f9f87" providerId="LiveId" clId="{2CE6F7BC-3832-4F46-80D0-2D62F42D0A17}" dt="2022-11-22T21:46:23.688" v="11" actId="2696"/>
        <pc:sldMkLst>
          <pc:docMk/>
          <pc:sldMk cId="0" sldId="422"/>
        </pc:sldMkLst>
      </pc:sldChg>
      <pc:sldChg chg="del">
        <pc:chgData name="anas arram" userId="f7360c5f506f9f87" providerId="LiveId" clId="{2CE6F7BC-3832-4F46-80D0-2D62F42D0A17}" dt="2022-11-22T21:46:23.683" v="10" actId="2696"/>
        <pc:sldMkLst>
          <pc:docMk/>
          <pc:sldMk cId="0" sldId="423"/>
        </pc:sldMkLst>
      </pc:sldChg>
      <pc:sldChg chg="del">
        <pc:chgData name="anas arram" userId="f7360c5f506f9f87" providerId="LiveId" clId="{2CE6F7BC-3832-4F46-80D0-2D62F42D0A17}" dt="2022-11-22T21:46:23.678" v="9" actId="2696"/>
        <pc:sldMkLst>
          <pc:docMk/>
          <pc:sldMk cId="0" sldId="424"/>
        </pc:sldMkLst>
      </pc:sldChg>
      <pc:sldChg chg="del">
        <pc:chgData name="anas arram" userId="f7360c5f506f9f87" providerId="LiveId" clId="{2CE6F7BC-3832-4F46-80D0-2D62F42D0A17}" dt="2022-11-22T21:46:23.673" v="8" actId="2696"/>
        <pc:sldMkLst>
          <pc:docMk/>
          <pc:sldMk cId="0" sldId="425"/>
        </pc:sldMkLst>
      </pc:sldChg>
      <pc:sldChg chg="del">
        <pc:chgData name="anas arram" userId="f7360c5f506f9f87" providerId="LiveId" clId="{2CE6F7BC-3832-4F46-80D0-2D62F42D0A17}" dt="2022-11-22T21:46:23.668" v="7" actId="2696"/>
        <pc:sldMkLst>
          <pc:docMk/>
          <pc:sldMk cId="0" sldId="426"/>
        </pc:sldMkLst>
      </pc:sldChg>
      <pc:sldChg chg="del">
        <pc:chgData name="anas arram" userId="f7360c5f506f9f87" providerId="LiveId" clId="{2CE6F7BC-3832-4F46-80D0-2D62F42D0A17}" dt="2022-11-22T21:46:23.658" v="5" actId="2696"/>
        <pc:sldMkLst>
          <pc:docMk/>
          <pc:sldMk cId="0" sldId="433"/>
        </pc:sldMkLst>
      </pc:sldChg>
      <pc:sldChg chg="del">
        <pc:chgData name="anas arram" userId="f7360c5f506f9f87" providerId="LiveId" clId="{2CE6F7BC-3832-4F46-80D0-2D62F42D0A17}" dt="2022-11-22T21:46:23.695" v="13" actId="2696"/>
        <pc:sldMkLst>
          <pc:docMk/>
          <pc:sldMk cId="0" sldId="43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698637C-780E-3076-A60C-0BCCF49856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BB4EA73-7A3F-52A5-4A26-47AABC3ABE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3890B8F-E327-49F2-6C34-645DDEF24C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FCBDEEB-DC2B-49CA-ECAC-F4A3CE038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5FDF4B6-6ACE-A8E3-2593-67B376E730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BB96997-B5CF-BCCE-93E3-FE84376706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64651D1-2FCC-C431-3D1C-8C2809A67E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2D6C768-40A4-1198-5E1C-1D5CC2D6F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B9FE48D-5121-B602-0718-3429D7156F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D92436F-153C-0B39-7FE6-60226881BD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40C4401-4B1A-0FCE-ED09-0867C8060B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C1EF23A-F937-A7C5-1458-E30E6B21D4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2637A33-ADB3-3A7B-6DE6-2259C41E9A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9E60031-5595-4AEC-EA2A-2690EA2DA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C92DDC9-54C9-35A5-0E4F-EF3C512FE1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4A91C3D-BCB0-5605-389C-6D5DFEFDC3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4DEBD49F-BD3D-C162-7BF3-BC93225F98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2F90CB32-DF2A-50BA-55F7-DFC472504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685BF2C-00FE-0426-97D1-CA89C36882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4DDEB5D-123E-FB6C-BFD9-1A393AB2DE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F397865-E1B4-6E01-DE21-97937EEB0B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476B456-BCF2-1164-82DC-41DF84DD1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1579B24-6503-2614-6313-3DF8151D75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BCABFA-658F-EB27-78E6-6215F2D01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3AFC56F-1E5E-22E3-061C-F93B0FA3BA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DD7E703B-B8CB-20E9-AC0F-8F08A8DB7F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80591E07-24D1-3650-55EB-FEBA8C458C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220E8AA2-EC44-ABD7-DA2A-1FDD217DD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21224C4B-FAC8-12D3-F406-62E3FCECB2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E9B26102-3EBC-0FCD-5998-D9E9407ED8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7CC4BAE-258A-18CB-8469-F54FF5EE5E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CAF6DDE-E63C-4668-17C9-E8E81E3F9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9087E794-FDF3-946C-C2C0-3051A649E5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82F0D14-53EB-BA20-D549-8FC31827A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C76F804-C642-D2F2-320F-66EA44C566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3ACD2AF-2E27-210E-5468-11D30B448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C208C63-E89F-F1EA-8BBE-13307CB2DB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54DA1FD5-FF18-C83D-6217-F0B1016C05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AB94A811-F897-98F3-3679-322CD0001A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E902F56-7A02-4282-11E0-29C9E6FD8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92D6B119-A406-AB7A-B73B-9E1B1DDBB5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C2DBD86-5767-EDEA-7029-64188C26E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C3F725F1-8FC5-D6CB-C350-97FA1EFF05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BB214D58-0530-21E0-1EFD-C7F241F5F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20ED3A5-F470-7027-F2C9-B4CAEDA077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72769A4-06D7-348E-925E-072D6164C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3A1372FA-C4F4-BA9A-1482-DE22D170A2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E386CD79-6F97-43D2-0510-14E47244C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23AAB171-0A49-3FB6-C142-3EBFBFC3FC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BF3519C1-40C0-E488-D44D-33C2149125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409D5128-948F-11DB-E015-3E11E8C3A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54A6E6C7-2574-2B74-F2A4-E71CF7087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D61A125B-D610-E1CD-0935-D34CD324E5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708125CF-9A72-9E60-F4B0-AAB198E352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2E845E7E-52AD-8B7A-FE64-361742F53F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4D0D331E-172E-EA58-AC9D-D04A203766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17639A57-DBF5-7CC5-561B-BDD40A3C0B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5F195A72-2B1A-70B2-F6C3-4BA161B8CA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45DD1610-871A-CC53-9474-C3B0A7F950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5A40A078-C7A0-77CA-71D1-C0EE2F4D0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715442CB-C89E-F406-D669-1ED9593ED2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E13F3EBA-1A0D-E7B3-5033-576A46346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2EDEB62B-83FD-497E-8D6C-6C1F9879AC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D57E486A-9151-B19C-24C7-EFDE5D313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C57A1D79-A1E3-4155-5681-3313CFCA4B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3E2BAEF-7714-90B0-948D-8619771EAF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5B3687C-6080-356D-E444-666692A540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DFF0A90-C9B4-5CE7-ECF5-CDBDEB9C9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3312B0BF-344D-0B30-65E4-56840CDBF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F98BEC97-AA79-B180-56C2-648712A158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F7C305C2-B652-6781-C692-ABA7914EDB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376E4DF0-D10D-A1A8-D565-A9A3F085D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E7EA4019-0FE7-BCE9-4277-6590BD6B90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EEF91DA8-09B8-2A9E-5B30-05F183E32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DE5578E4-C166-D62C-2E64-64E3B5511C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B93E82D4-B97A-0363-166C-FEB7D942A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4BCE23D0-D7C7-D0A8-B910-DC5EC8B9BB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E1ECD5F6-F625-85ED-3DB6-C1B1F6D74D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37FB7A5A-91E3-4BC0-A09D-8F5662511F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29DFE413-8252-F02B-E848-49CB04FBF6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0BD033BF-2ACE-69A2-6E46-DEE9EC9E94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0A646C27-BC26-38E7-41B9-FC9FC4D1E9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1D28402E-3520-3A27-7DAF-0DA78F0E1F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58402D80-23DA-CF49-6BA2-4E188DB9F9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5F839E40-0312-0F94-759B-B16BA81EFF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B510EE9A-BB57-019E-940E-D50B94EAC9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F67CB4B7-93E8-EB5F-5A34-636AB2CD1C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598130F4-0DA9-AFE5-DE6A-123A117BF7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8786290-5B52-FD29-A97C-75EAC0068D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3584BE8-A1BC-5AB9-9C15-199DC974D9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86FB6C9E-494C-55F4-B3D3-4A10801E09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3E7839BD-6537-CEB8-2A6B-F3F48A8A8F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AAB8BBF-75D5-E24D-FE5D-E0CBB9F42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4AD1CC3-C314-AAE7-8E80-82DF96507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2735E74-10BA-7B46-B71F-970DE61C72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F4AD481-99E3-9DAF-82E5-A8CCA1B0D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F9F2169-30A7-EC2F-3205-5835E1D180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82DC6D6-19B9-2B85-CA29-DEE1559C1A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5F3C92F-82A3-30BA-168B-5F5590057F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D473BA7-2C45-6D9D-8C1E-7CC1DD02C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>
            <a:extLst>
              <a:ext uri="{FF2B5EF4-FFF2-40B4-BE49-F238E27FC236}">
                <a16:creationId xmlns:a16="http://schemas.microsoft.com/office/drawing/2014/main" id="{5A0424F0-1B7B-C94A-40E4-439983389863}"/>
              </a:ext>
            </a:extLst>
          </p:cNvPr>
          <p:cNvGrpSpPr>
            <a:grpSpLocks/>
          </p:cNvGrpSpPr>
          <p:nvPr/>
        </p:nvGrpSpPr>
        <p:grpSpPr bwMode="auto">
          <a:xfrm>
            <a:off x="0" y="114300"/>
            <a:ext cx="9142413" cy="6742113"/>
            <a:chOff x="0" y="72"/>
            <a:chExt cx="5759" cy="424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CB23FC7-717A-6577-AFDF-0AE16242D83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2112"/>
              <a:ext cx="5759" cy="22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grpSp>
          <p:nvGrpSpPr>
            <p:cNvPr id="4" name="Group 30">
              <a:extLst>
                <a:ext uri="{FF2B5EF4-FFF2-40B4-BE49-F238E27FC236}">
                  <a16:creationId xmlns:a16="http://schemas.microsoft.com/office/drawing/2014/main" id="{DB4C22F2-45CC-6D2C-4367-98AA64F211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72"/>
              <a:ext cx="5759" cy="2040"/>
              <a:chOff x="0" y="72"/>
              <a:chExt cx="5759" cy="2040"/>
            </a:xfrm>
          </p:grpSpPr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F77FA75C-204C-56F9-5902-64B30F1DFBAD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0" y="1872"/>
                <a:ext cx="5759" cy="240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grpSp>
            <p:nvGrpSpPr>
              <p:cNvPr id="6" name="Group 9">
                <a:extLst>
                  <a:ext uri="{FF2B5EF4-FFF2-40B4-BE49-F238E27FC236}">
                    <a16:creationId xmlns:a16="http://schemas.microsoft.com/office/drawing/2014/main" id="{55C845CE-36A9-13C8-C23A-8E580F4A3A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9" y="72"/>
                <a:ext cx="1440" cy="1984"/>
                <a:chOff x="2289" y="72"/>
                <a:chExt cx="1440" cy="1984"/>
              </a:xfrm>
            </p:grpSpPr>
            <p:sp>
              <p:nvSpPr>
                <p:cNvPr id="27" name="Freeform 4">
                  <a:extLst>
                    <a:ext uri="{FF2B5EF4-FFF2-40B4-BE49-F238E27FC236}">
                      <a16:creationId xmlns:a16="http://schemas.microsoft.com/office/drawing/2014/main" id="{6A09B236-5A35-551F-C943-1B0632D11B7D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2289" y="127"/>
                  <a:ext cx="1440" cy="1770"/>
                </a:xfrm>
                <a:custGeom>
                  <a:avLst/>
                  <a:gdLst>
                    <a:gd name="T0" fmla="*/ 901 w 1440"/>
                    <a:gd name="T1" fmla="*/ 33 h 1770"/>
                    <a:gd name="T2" fmla="*/ 1066 w 1440"/>
                    <a:gd name="T3" fmla="*/ 129 h 1770"/>
                    <a:gd name="T4" fmla="*/ 1207 w 1440"/>
                    <a:gd name="T5" fmla="*/ 256 h 1770"/>
                    <a:gd name="T6" fmla="*/ 1316 w 1440"/>
                    <a:gd name="T7" fmla="*/ 410 h 1770"/>
                    <a:gd name="T8" fmla="*/ 1394 w 1440"/>
                    <a:gd name="T9" fmla="*/ 581 h 1770"/>
                    <a:gd name="T10" fmla="*/ 1435 w 1440"/>
                    <a:gd name="T11" fmla="*/ 766 h 1770"/>
                    <a:gd name="T12" fmla="*/ 1435 w 1440"/>
                    <a:gd name="T13" fmla="*/ 958 h 1770"/>
                    <a:gd name="T14" fmla="*/ 1394 w 1440"/>
                    <a:gd name="T15" fmla="*/ 1143 h 1770"/>
                    <a:gd name="T16" fmla="*/ 1316 w 1440"/>
                    <a:gd name="T17" fmla="*/ 1314 h 1770"/>
                    <a:gd name="T18" fmla="*/ 1207 w 1440"/>
                    <a:gd name="T19" fmla="*/ 1468 h 1770"/>
                    <a:gd name="T20" fmla="*/ 1066 w 1440"/>
                    <a:gd name="T21" fmla="*/ 1597 h 1770"/>
                    <a:gd name="T22" fmla="*/ 901 w 1440"/>
                    <a:gd name="T23" fmla="*/ 1691 h 1770"/>
                    <a:gd name="T24" fmla="*/ 721 w 1440"/>
                    <a:gd name="T25" fmla="*/ 1749 h 1770"/>
                    <a:gd name="T26" fmla="*/ 533 w 1440"/>
                    <a:gd name="T27" fmla="*/ 1769 h 1770"/>
                    <a:gd name="T28" fmla="*/ 344 w 1440"/>
                    <a:gd name="T29" fmla="*/ 1749 h 1770"/>
                    <a:gd name="T30" fmla="*/ 165 w 1440"/>
                    <a:gd name="T31" fmla="*/ 1691 h 1770"/>
                    <a:gd name="T32" fmla="*/ 0 w 1440"/>
                    <a:gd name="T33" fmla="*/ 1597 h 1770"/>
                    <a:gd name="T34" fmla="*/ 125 w 1440"/>
                    <a:gd name="T35" fmla="*/ 1571 h 1770"/>
                    <a:gd name="T36" fmla="*/ 281 w 1440"/>
                    <a:gd name="T37" fmla="*/ 1640 h 1770"/>
                    <a:gd name="T38" fmla="*/ 446 w 1440"/>
                    <a:gd name="T39" fmla="*/ 1675 h 1770"/>
                    <a:gd name="T40" fmla="*/ 618 w 1440"/>
                    <a:gd name="T41" fmla="*/ 1675 h 1770"/>
                    <a:gd name="T42" fmla="*/ 785 w 1440"/>
                    <a:gd name="T43" fmla="*/ 1640 h 1770"/>
                    <a:gd name="T44" fmla="*/ 941 w 1440"/>
                    <a:gd name="T45" fmla="*/ 1571 h 1770"/>
                    <a:gd name="T46" fmla="*/ 1080 w 1440"/>
                    <a:gd name="T47" fmla="*/ 1470 h 1770"/>
                    <a:gd name="T48" fmla="*/ 1194 w 1440"/>
                    <a:gd name="T49" fmla="*/ 1343 h 1770"/>
                    <a:gd name="T50" fmla="*/ 1281 w 1440"/>
                    <a:gd name="T51" fmla="*/ 1194 h 1770"/>
                    <a:gd name="T52" fmla="*/ 1332 w 1440"/>
                    <a:gd name="T53" fmla="*/ 1032 h 1770"/>
                    <a:gd name="T54" fmla="*/ 1350 w 1440"/>
                    <a:gd name="T55" fmla="*/ 862 h 1770"/>
                    <a:gd name="T56" fmla="*/ 1332 w 1440"/>
                    <a:gd name="T57" fmla="*/ 691 h 1770"/>
                    <a:gd name="T58" fmla="*/ 1281 w 1440"/>
                    <a:gd name="T59" fmla="*/ 530 h 1770"/>
                    <a:gd name="T60" fmla="*/ 1194 w 1440"/>
                    <a:gd name="T61" fmla="*/ 381 h 1770"/>
                    <a:gd name="T62" fmla="*/ 1080 w 1440"/>
                    <a:gd name="T63" fmla="*/ 254 h 1770"/>
                    <a:gd name="T64" fmla="*/ 941 w 1440"/>
                    <a:gd name="T65" fmla="*/ 154 h 1770"/>
                    <a:gd name="T66" fmla="*/ 785 w 1440"/>
                    <a:gd name="T67" fmla="*/ 85 h 1770"/>
                    <a:gd name="T68" fmla="*/ 812 w 1440"/>
                    <a:gd name="T69" fmla="*/ 0 h 177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8" name="Line 5">
                  <a:extLst>
                    <a:ext uri="{FF2B5EF4-FFF2-40B4-BE49-F238E27FC236}">
                      <a16:creationId xmlns:a16="http://schemas.microsoft.com/office/drawing/2014/main" id="{15117EA8-242D-D741-1A01-D6CD6CBCCA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ltGray">
                <a:xfrm flipV="1">
                  <a:off x="2324" y="1620"/>
                  <a:ext cx="143" cy="258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PS"/>
                </a:p>
              </p:txBody>
            </p:sp>
            <p:sp>
              <p:nvSpPr>
                <p:cNvPr id="29" name="Line 6">
                  <a:extLst>
                    <a:ext uri="{FF2B5EF4-FFF2-40B4-BE49-F238E27FC236}">
                      <a16:creationId xmlns:a16="http://schemas.microsoft.com/office/drawing/2014/main" id="{86D19DD8-88A9-9357-5E04-E7BF8E653C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ltGray">
                <a:xfrm flipV="1">
                  <a:off x="3119" y="243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PS"/>
                </a:p>
              </p:txBody>
            </p:sp>
            <p:sp>
              <p:nvSpPr>
                <p:cNvPr id="30" name="Line 7">
                  <a:extLst>
                    <a:ext uri="{FF2B5EF4-FFF2-40B4-BE49-F238E27FC236}">
                      <a16:creationId xmlns:a16="http://schemas.microsoft.com/office/drawing/2014/main" id="{2B52B3BC-6423-F70B-50C1-E894B4DFC4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ltGray">
                <a:xfrm flipV="1">
                  <a:off x="3203" y="72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PS"/>
                </a:p>
              </p:txBody>
            </p:sp>
            <p:sp>
              <p:nvSpPr>
                <p:cNvPr id="31" name="Freeform 8">
                  <a:extLst>
                    <a:ext uri="{FF2B5EF4-FFF2-40B4-BE49-F238E27FC236}">
                      <a16:creationId xmlns:a16="http://schemas.microsoft.com/office/drawing/2014/main" id="{D5027B51-75C5-A568-D5C4-83A24EC24667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2483" y="1903"/>
                  <a:ext cx="841" cy="153"/>
                </a:xfrm>
                <a:custGeom>
                  <a:avLst/>
                  <a:gdLst>
                    <a:gd name="T0" fmla="*/ 3 w 841"/>
                    <a:gd name="T1" fmla="*/ 98 h 153"/>
                    <a:gd name="T2" fmla="*/ 20 w 841"/>
                    <a:gd name="T3" fmla="*/ 80 h 153"/>
                    <a:gd name="T4" fmla="*/ 44 w 841"/>
                    <a:gd name="T5" fmla="*/ 65 h 153"/>
                    <a:gd name="T6" fmla="*/ 89 w 841"/>
                    <a:gd name="T7" fmla="*/ 43 h 153"/>
                    <a:gd name="T8" fmla="*/ 140 w 841"/>
                    <a:gd name="T9" fmla="*/ 30 h 153"/>
                    <a:gd name="T10" fmla="*/ 188 w 841"/>
                    <a:gd name="T11" fmla="*/ 19 h 153"/>
                    <a:gd name="T12" fmla="*/ 253 w 841"/>
                    <a:gd name="T13" fmla="*/ 9 h 153"/>
                    <a:gd name="T14" fmla="*/ 314 w 841"/>
                    <a:gd name="T15" fmla="*/ 3 h 153"/>
                    <a:gd name="T16" fmla="*/ 386 w 841"/>
                    <a:gd name="T17" fmla="*/ 0 h 153"/>
                    <a:gd name="T18" fmla="*/ 475 w 841"/>
                    <a:gd name="T19" fmla="*/ 1 h 153"/>
                    <a:gd name="T20" fmla="*/ 567 w 841"/>
                    <a:gd name="T21" fmla="*/ 6 h 153"/>
                    <a:gd name="T22" fmla="*/ 632 w 841"/>
                    <a:gd name="T23" fmla="*/ 14 h 153"/>
                    <a:gd name="T24" fmla="*/ 700 w 841"/>
                    <a:gd name="T25" fmla="*/ 27 h 153"/>
                    <a:gd name="T26" fmla="*/ 765 w 841"/>
                    <a:gd name="T27" fmla="*/ 47 h 153"/>
                    <a:gd name="T28" fmla="*/ 799 w 841"/>
                    <a:gd name="T29" fmla="*/ 66 h 153"/>
                    <a:gd name="T30" fmla="*/ 820 w 841"/>
                    <a:gd name="T31" fmla="*/ 82 h 153"/>
                    <a:gd name="T32" fmla="*/ 840 w 841"/>
                    <a:gd name="T33" fmla="*/ 108 h 153"/>
                    <a:gd name="T34" fmla="*/ 806 w 841"/>
                    <a:gd name="T35" fmla="*/ 122 h 153"/>
                    <a:gd name="T36" fmla="*/ 748 w 841"/>
                    <a:gd name="T37" fmla="*/ 133 h 153"/>
                    <a:gd name="T38" fmla="*/ 676 w 841"/>
                    <a:gd name="T39" fmla="*/ 141 h 153"/>
                    <a:gd name="T40" fmla="*/ 608 w 841"/>
                    <a:gd name="T41" fmla="*/ 148 h 153"/>
                    <a:gd name="T42" fmla="*/ 526 w 841"/>
                    <a:gd name="T43" fmla="*/ 151 h 153"/>
                    <a:gd name="T44" fmla="*/ 437 w 841"/>
                    <a:gd name="T45" fmla="*/ 152 h 153"/>
                    <a:gd name="T46" fmla="*/ 352 w 841"/>
                    <a:gd name="T47" fmla="*/ 152 h 153"/>
                    <a:gd name="T48" fmla="*/ 263 w 841"/>
                    <a:gd name="T49" fmla="*/ 151 h 153"/>
                    <a:gd name="T50" fmla="*/ 164 w 841"/>
                    <a:gd name="T51" fmla="*/ 143 h 153"/>
                    <a:gd name="T52" fmla="*/ 85 w 841"/>
                    <a:gd name="T53" fmla="*/ 135 h 153"/>
                    <a:gd name="T54" fmla="*/ 20 w 841"/>
                    <a:gd name="T55" fmla="*/ 120 h 153"/>
                    <a:gd name="T56" fmla="*/ 0 w 841"/>
                    <a:gd name="T57" fmla="*/ 109 h 153"/>
                    <a:gd name="T58" fmla="*/ 3 w 841"/>
                    <a:gd name="T59" fmla="*/ 98 h 153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</p:grpSp>
          <p:sp>
            <p:nvSpPr>
              <p:cNvPr id="7" name="Oval 10">
                <a:extLst>
                  <a:ext uri="{FF2B5EF4-FFF2-40B4-BE49-F238E27FC236}">
                    <a16:creationId xmlns:a16="http://schemas.microsoft.com/office/drawing/2014/main" id="{D00BAF9A-92B8-BACB-5C00-36A2A57EB8A9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2071" y="250"/>
                <a:ext cx="1497" cy="149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grpSp>
            <p:nvGrpSpPr>
              <p:cNvPr id="8" name="Group 29">
                <a:extLst>
                  <a:ext uri="{FF2B5EF4-FFF2-40B4-BE49-F238E27FC236}">
                    <a16:creationId xmlns:a16="http://schemas.microsoft.com/office/drawing/2014/main" id="{0E635397-1DBD-8C1A-C745-46C56E3A3C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71" y="406"/>
                <a:ext cx="1392" cy="1109"/>
                <a:chOff x="2071" y="406"/>
                <a:chExt cx="1392" cy="1109"/>
              </a:xfrm>
            </p:grpSpPr>
            <p:sp>
              <p:nvSpPr>
                <p:cNvPr id="9" name="Freeform 11">
                  <a:extLst>
                    <a:ext uri="{FF2B5EF4-FFF2-40B4-BE49-F238E27FC236}">
                      <a16:creationId xmlns:a16="http://schemas.microsoft.com/office/drawing/2014/main" id="{A3DDD721-76DA-1C43-F2E3-BF7267F3BC2A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68" y="812"/>
                  <a:ext cx="1" cy="17"/>
                </a:xfrm>
                <a:custGeom>
                  <a:avLst/>
                  <a:gdLst>
                    <a:gd name="T0" fmla="*/ 0 w 1"/>
                    <a:gd name="T1" fmla="*/ 0 h 17"/>
                    <a:gd name="T2" fmla="*/ 0 w 1"/>
                    <a:gd name="T3" fmla="*/ 16 h 17"/>
                    <a:gd name="T4" fmla="*/ 0 w 1"/>
                    <a:gd name="T5" fmla="*/ 16 h 17"/>
                    <a:gd name="T6" fmla="*/ 0 w 1"/>
                    <a:gd name="T7" fmla="*/ 6 h 17"/>
                    <a:gd name="T8" fmla="*/ 0 w 1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" name="Freeform 12">
                  <a:extLst>
                    <a:ext uri="{FF2B5EF4-FFF2-40B4-BE49-F238E27FC236}">
                      <a16:creationId xmlns:a16="http://schemas.microsoft.com/office/drawing/2014/main" id="{25355C64-2F10-FF13-E29F-56503F80748D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92" y="843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16 w 17"/>
                    <a:gd name="T3" fmla="*/ 0 h 17"/>
                    <a:gd name="T4" fmla="*/ 16 w 17"/>
                    <a:gd name="T5" fmla="*/ 16 h 17"/>
                    <a:gd name="T6" fmla="*/ 0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1" name="Freeform 13">
                  <a:extLst>
                    <a:ext uri="{FF2B5EF4-FFF2-40B4-BE49-F238E27FC236}">
                      <a16:creationId xmlns:a16="http://schemas.microsoft.com/office/drawing/2014/main" id="{26A8D349-9986-BEF5-D5DE-4ED6934F96A5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372" y="802"/>
                  <a:ext cx="51" cy="48"/>
                </a:xfrm>
                <a:custGeom>
                  <a:avLst/>
                  <a:gdLst>
                    <a:gd name="T0" fmla="*/ 50 w 51"/>
                    <a:gd name="T1" fmla="*/ 0 h 48"/>
                    <a:gd name="T2" fmla="*/ 31 w 51"/>
                    <a:gd name="T3" fmla="*/ 0 h 48"/>
                    <a:gd name="T4" fmla="*/ 20 w 51"/>
                    <a:gd name="T5" fmla="*/ 13 h 48"/>
                    <a:gd name="T6" fmla="*/ 13 w 51"/>
                    <a:gd name="T7" fmla="*/ 13 h 48"/>
                    <a:gd name="T8" fmla="*/ 7 w 51"/>
                    <a:gd name="T9" fmla="*/ 19 h 48"/>
                    <a:gd name="T10" fmla="*/ 0 w 51"/>
                    <a:gd name="T11" fmla="*/ 19 h 48"/>
                    <a:gd name="T12" fmla="*/ 0 w 51"/>
                    <a:gd name="T13" fmla="*/ 35 h 48"/>
                    <a:gd name="T14" fmla="*/ 12 w 51"/>
                    <a:gd name="T15" fmla="*/ 47 h 48"/>
                    <a:gd name="T16" fmla="*/ 41 w 51"/>
                    <a:gd name="T17" fmla="*/ 47 h 48"/>
                    <a:gd name="T18" fmla="*/ 50 w 51"/>
                    <a:gd name="T19" fmla="*/ 35 h 48"/>
                    <a:gd name="T20" fmla="*/ 50 w 51"/>
                    <a:gd name="T21" fmla="*/ 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51" h="48">
                      <a:moveTo>
                        <a:pt x="50" y="0"/>
                      </a:moveTo>
                      <a:lnTo>
                        <a:pt x="31" y="0"/>
                      </a:lnTo>
                      <a:lnTo>
                        <a:pt x="20" y="13"/>
                      </a:lnTo>
                      <a:lnTo>
                        <a:pt x="13" y="13"/>
                      </a:lnTo>
                      <a:lnTo>
                        <a:pt x="7" y="19"/>
                      </a:lnTo>
                      <a:lnTo>
                        <a:pt x="0" y="19"/>
                      </a:lnTo>
                      <a:lnTo>
                        <a:pt x="0" y="35"/>
                      </a:lnTo>
                      <a:lnTo>
                        <a:pt x="12" y="47"/>
                      </a:lnTo>
                      <a:lnTo>
                        <a:pt x="41" y="47"/>
                      </a:lnTo>
                      <a:lnTo>
                        <a:pt x="50" y="35"/>
                      </a:lnTo>
                      <a:lnTo>
                        <a:pt x="5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2" name="Freeform 14">
                  <a:extLst>
                    <a:ext uri="{FF2B5EF4-FFF2-40B4-BE49-F238E27FC236}">
                      <a16:creationId xmlns:a16="http://schemas.microsoft.com/office/drawing/2014/main" id="{0ED691E7-244B-7D45-3799-6D6636862B6D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071" y="840"/>
                  <a:ext cx="451" cy="587"/>
                </a:xfrm>
                <a:custGeom>
                  <a:avLst/>
                  <a:gdLst>
                    <a:gd name="T0" fmla="*/ 107 w 451"/>
                    <a:gd name="T1" fmla="*/ 0 h 587"/>
                    <a:gd name="T2" fmla="*/ 99 w 451"/>
                    <a:gd name="T3" fmla="*/ 16 h 587"/>
                    <a:gd name="T4" fmla="*/ 64 w 451"/>
                    <a:gd name="T5" fmla="*/ 47 h 587"/>
                    <a:gd name="T6" fmla="*/ 56 w 451"/>
                    <a:gd name="T7" fmla="*/ 75 h 587"/>
                    <a:gd name="T8" fmla="*/ 30 w 451"/>
                    <a:gd name="T9" fmla="*/ 95 h 587"/>
                    <a:gd name="T10" fmla="*/ 12 w 451"/>
                    <a:gd name="T11" fmla="*/ 135 h 587"/>
                    <a:gd name="T12" fmla="*/ 12 w 451"/>
                    <a:gd name="T13" fmla="*/ 159 h 587"/>
                    <a:gd name="T14" fmla="*/ 0 w 451"/>
                    <a:gd name="T15" fmla="*/ 201 h 587"/>
                    <a:gd name="T16" fmla="*/ 16 w 451"/>
                    <a:gd name="T17" fmla="*/ 219 h 587"/>
                    <a:gd name="T18" fmla="*/ 56 w 451"/>
                    <a:gd name="T19" fmla="*/ 272 h 587"/>
                    <a:gd name="T20" fmla="*/ 68 w 451"/>
                    <a:gd name="T21" fmla="*/ 265 h 587"/>
                    <a:gd name="T22" fmla="*/ 139 w 451"/>
                    <a:gd name="T23" fmla="*/ 265 h 587"/>
                    <a:gd name="T24" fmla="*/ 172 w 451"/>
                    <a:gd name="T25" fmla="*/ 278 h 587"/>
                    <a:gd name="T26" fmla="*/ 169 w 451"/>
                    <a:gd name="T27" fmla="*/ 319 h 587"/>
                    <a:gd name="T28" fmla="*/ 193 w 451"/>
                    <a:gd name="T29" fmla="*/ 374 h 587"/>
                    <a:gd name="T30" fmla="*/ 191 w 451"/>
                    <a:gd name="T31" fmla="*/ 389 h 587"/>
                    <a:gd name="T32" fmla="*/ 201 w 451"/>
                    <a:gd name="T33" fmla="*/ 406 h 587"/>
                    <a:gd name="T34" fmla="*/ 186 w 451"/>
                    <a:gd name="T35" fmla="*/ 445 h 587"/>
                    <a:gd name="T36" fmla="*/ 204 w 451"/>
                    <a:gd name="T37" fmla="*/ 494 h 587"/>
                    <a:gd name="T38" fmla="*/ 214 w 451"/>
                    <a:gd name="T39" fmla="*/ 532 h 587"/>
                    <a:gd name="T40" fmla="*/ 226 w 451"/>
                    <a:gd name="T41" fmla="*/ 556 h 587"/>
                    <a:gd name="T42" fmla="*/ 239 w 451"/>
                    <a:gd name="T43" fmla="*/ 586 h 587"/>
                    <a:gd name="T44" fmla="*/ 263 w 451"/>
                    <a:gd name="T45" fmla="*/ 582 h 587"/>
                    <a:gd name="T46" fmla="*/ 302 w 451"/>
                    <a:gd name="T47" fmla="*/ 560 h 587"/>
                    <a:gd name="T48" fmla="*/ 320 w 451"/>
                    <a:gd name="T49" fmla="*/ 533 h 587"/>
                    <a:gd name="T50" fmla="*/ 319 w 451"/>
                    <a:gd name="T51" fmla="*/ 515 h 587"/>
                    <a:gd name="T52" fmla="*/ 342 w 451"/>
                    <a:gd name="T53" fmla="*/ 500 h 587"/>
                    <a:gd name="T54" fmla="*/ 338 w 451"/>
                    <a:gd name="T55" fmla="*/ 474 h 587"/>
                    <a:gd name="T56" fmla="*/ 373 w 451"/>
                    <a:gd name="T57" fmla="*/ 432 h 587"/>
                    <a:gd name="T58" fmla="*/ 378 w 451"/>
                    <a:gd name="T59" fmla="*/ 398 h 587"/>
                    <a:gd name="T60" fmla="*/ 369 w 451"/>
                    <a:gd name="T61" fmla="*/ 386 h 587"/>
                    <a:gd name="T62" fmla="*/ 373 w 451"/>
                    <a:gd name="T63" fmla="*/ 372 h 587"/>
                    <a:gd name="T64" fmla="*/ 365 w 451"/>
                    <a:gd name="T65" fmla="*/ 360 h 587"/>
                    <a:gd name="T66" fmla="*/ 391 w 451"/>
                    <a:gd name="T67" fmla="*/ 327 h 587"/>
                    <a:gd name="T68" fmla="*/ 391 w 451"/>
                    <a:gd name="T69" fmla="*/ 310 h 587"/>
                    <a:gd name="T70" fmla="*/ 427 w 451"/>
                    <a:gd name="T71" fmla="*/ 282 h 587"/>
                    <a:gd name="T72" fmla="*/ 450 w 451"/>
                    <a:gd name="T73" fmla="*/ 207 h 587"/>
                    <a:gd name="T74" fmla="*/ 417 w 451"/>
                    <a:gd name="T75" fmla="*/ 226 h 587"/>
                    <a:gd name="T76" fmla="*/ 388 w 451"/>
                    <a:gd name="T77" fmla="*/ 218 h 587"/>
                    <a:gd name="T78" fmla="*/ 392 w 451"/>
                    <a:gd name="T79" fmla="*/ 200 h 587"/>
                    <a:gd name="T80" fmla="*/ 363 w 451"/>
                    <a:gd name="T81" fmla="*/ 180 h 587"/>
                    <a:gd name="T82" fmla="*/ 349 w 451"/>
                    <a:gd name="T83" fmla="*/ 132 h 587"/>
                    <a:gd name="T84" fmla="*/ 321 w 451"/>
                    <a:gd name="T85" fmla="*/ 93 h 587"/>
                    <a:gd name="T86" fmla="*/ 321 w 451"/>
                    <a:gd name="T87" fmla="*/ 66 h 587"/>
                    <a:gd name="T88" fmla="*/ 306 w 451"/>
                    <a:gd name="T89" fmla="*/ 65 h 587"/>
                    <a:gd name="T90" fmla="*/ 296 w 451"/>
                    <a:gd name="T91" fmla="*/ 69 h 587"/>
                    <a:gd name="T92" fmla="*/ 254 w 451"/>
                    <a:gd name="T93" fmla="*/ 54 h 587"/>
                    <a:gd name="T94" fmla="*/ 243 w 451"/>
                    <a:gd name="T95" fmla="*/ 65 h 587"/>
                    <a:gd name="T96" fmla="*/ 234 w 451"/>
                    <a:gd name="T97" fmla="*/ 78 h 587"/>
                    <a:gd name="T98" fmla="*/ 211 w 451"/>
                    <a:gd name="T99" fmla="*/ 53 h 587"/>
                    <a:gd name="T100" fmla="*/ 189 w 451"/>
                    <a:gd name="T101" fmla="*/ 47 h 587"/>
                    <a:gd name="T102" fmla="*/ 187 w 451"/>
                    <a:gd name="T103" fmla="*/ 15 h 587"/>
                    <a:gd name="T104" fmla="*/ 155 w 451"/>
                    <a:gd name="T105" fmla="*/ 20 h 587"/>
                    <a:gd name="T106" fmla="*/ 135 w 451"/>
                    <a:gd name="T107" fmla="*/ 13 h 587"/>
                    <a:gd name="T108" fmla="*/ 107 w 451"/>
                    <a:gd name="T109" fmla="*/ 0 h 587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451" h="587">
                      <a:moveTo>
                        <a:pt x="107" y="0"/>
                      </a:moveTo>
                      <a:lnTo>
                        <a:pt x="99" y="16"/>
                      </a:lnTo>
                      <a:lnTo>
                        <a:pt x="64" y="47"/>
                      </a:lnTo>
                      <a:lnTo>
                        <a:pt x="56" y="75"/>
                      </a:lnTo>
                      <a:lnTo>
                        <a:pt x="30" y="95"/>
                      </a:lnTo>
                      <a:lnTo>
                        <a:pt x="12" y="135"/>
                      </a:lnTo>
                      <a:lnTo>
                        <a:pt x="12" y="159"/>
                      </a:lnTo>
                      <a:lnTo>
                        <a:pt x="0" y="201"/>
                      </a:lnTo>
                      <a:lnTo>
                        <a:pt x="16" y="219"/>
                      </a:lnTo>
                      <a:lnTo>
                        <a:pt x="56" y="272"/>
                      </a:lnTo>
                      <a:lnTo>
                        <a:pt x="68" y="265"/>
                      </a:lnTo>
                      <a:lnTo>
                        <a:pt x="139" y="265"/>
                      </a:lnTo>
                      <a:lnTo>
                        <a:pt x="172" y="278"/>
                      </a:lnTo>
                      <a:lnTo>
                        <a:pt x="169" y="319"/>
                      </a:lnTo>
                      <a:lnTo>
                        <a:pt x="193" y="374"/>
                      </a:lnTo>
                      <a:lnTo>
                        <a:pt x="191" y="389"/>
                      </a:lnTo>
                      <a:lnTo>
                        <a:pt x="201" y="406"/>
                      </a:lnTo>
                      <a:lnTo>
                        <a:pt x="186" y="445"/>
                      </a:lnTo>
                      <a:lnTo>
                        <a:pt x="204" y="494"/>
                      </a:lnTo>
                      <a:lnTo>
                        <a:pt x="214" y="532"/>
                      </a:lnTo>
                      <a:lnTo>
                        <a:pt x="226" y="556"/>
                      </a:lnTo>
                      <a:lnTo>
                        <a:pt x="239" y="586"/>
                      </a:lnTo>
                      <a:lnTo>
                        <a:pt x="263" y="582"/>
                      </a:lnTo>
                      <a:lnTo>
                        <a:pt x="302" y="560"/>
                      </a:lnTo>
                      <a:lnTo>
                        <a:pt x="320" y="533"/>
                      </a:lnTo>
                      <a:lnTo>
                        <a:pt x="319" y="515"/>
                      </a:lnTo>
                      <a:lnTo>
                        <a:pt x="342" y="500"/>
                      </a:lnTo>
                      <a:lnTo>
                        <a:pt x="338" y="474"/>
                      </a:lnTo>
                      <a:lnTo>
                        <a:pt x="373" y="432"/>
                      </a:lnTo>
                      <a:lnTo>
                        <a:pt x="378" y="398"/>
                      </a:lnTo>
                      <a:lnTo>
                        <a:pt x="369" y="386"/>
                      </a:lnTo>
                      <a:lnTo>
                        <a:pt x="373" y="372"/>
                      </a:lnTo>
                      <a:lnTo>
                        <a:pt x="365" y="360"/>
                      </a:lnTo>
                      <a:lnTo>
                        <a:pt x="391" y="327"/>
                      </a:lnTo>
                      <a:lnTo>
                        <a:pt x="391" y="310"/>
                      </a:lnTo>
                      <a:lnTo>
                        <a:pt x="427" y="282"/>
                      </a:lnTo>
                      <a:lnTo>
                        <a:pt x="450" y="207"/>
                      </a:lnTo>
                      <a:lnTo>
                        <a:pt x="417" y="226"/>
                      </a:lnTo>
                      <a:lnTo>
                        <a:pt x="388" y="218"/>
                      </a:lnTo>
                      <a:lnTo>
                        <a:pt x="392" y="200"/>
                      </a:lnTo>
                      <a:lnTo>
                        <a:pt x="363" y="180"/>
                      </a:lnTo>
                      <a:lnTo>
                        <a:pt x="349" y="132"/>
                      </a:lnTo>
                      <a:lnTo>
                        <a:pt x="321" y="93"/>
                      </a:lnTo>
                      <a:lnTo>
                        <a:pt x="321" y="66"/>
                      </a:lnTo>
                      <a:lnTo>
                        <a:pt x="306" y="65"/>
                      </a:lnTo>
                      <a:lnTo>
                        <a:pt x="296" y="69"/>
                      </a:lnTo>
                      <a:lnTo>
                        <a:pt x="254" y="54"/>
                      </a:lnTo>
                      <a:lnTo>
                        <a:pt x="243" y="65"/>
                      </a:lnTo>
                      <a:lnTo>
                        <a:pt x="234" y="78"/>
                      </a:lnTo>
                      <a:lnTo>
                        <a:pt x="211" y="53"/>
                      </a:lnTo>
                      <a:lnTo>
                        <a:pt x="189" y="47"/>
                      </a:lnTo>
                      <a:lnTo>
                        <a:pt x="187" y="15"/>
                      </a:lnTo>
                      <a:lnTo>
                        <a:pt x="155" y="20"/>
                      </a:lnTo>
                      <a:lnTo>
                        <a:pt x="135" y="13"/>
                      </a:lnTo>
                      <a:lnTo>
                        <a:pt x="107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3" name="Freeform 15">
                  <a:extLst>
                    <a:ext uri="{FF2B5EF4-FFF2-40B4-BE49-F238E27FC236}">
                      <a16:creationId xmlns:a16="http://schemas.microsoft.com/office/drawing/2014/main" id="{A88A23B5-EF2B-1828-6922-0E624EEFC997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112" y="987"/>
                  <a:ext cx="17" cy="28"/>
                </a:xfrm>
                <a:custGeom>
                  <a:avLst/>
                  <a:gdLst>
                    <a:gd name="T0" fmla="*/ 7 w 17"/>
                    <a:gd name="T1" fmla="*/ 0 h 28"/>
                    <a:gd name="T2" fmla="*/ 9 w 17"/>
                    <a:gd name="T3" fmla="*/ 8 h 28"/>
                    <a:gd name="T4" fmla="*/ 7 w 17"/>
                    <a:gd name="T5" fmla="*/ 14 h 28"/>
                    <a:gd name="T6" fmla="*/ 7 w 17"/>
                    <a:gd name="T7" fmla="*/ 19 h 28"/>
                    <a:gd name="T8" fmla="*/ 16 w 17"/>
                    <a:gd name="T9" fmla="*/ 23 h 28"/>
                    <a:gd name="T10" fmla="*/ 16 w 17"/>
                    <a:gd name="T11" fmla="*/ 27 h 28"/>
                    <a:gd name="T12" fmla="*/ 9 w 17"/>
                    <a:gd name="T13" fmla="*/ 23 h 28"/>
                    <a:gd name="T14" fmla="*/ 3 w 17"/>
                    <a:gd name="T15" fmla="*/ 27 h 28"/>
                    <a:gd name="T16" fmla="*/ 0 w 17"/>
                    <a:gd name="T17" fmla="*/ 23 h 28"/>
                    <a:gd name="T18" fmla="*/ 3 w 17"/>
                    <a:gd name="T19" fmla="*/ 19 h 28"/>
                    <a:gd name="T20" fmla="*/ 0 w 17"/>
                    <a:gd name="T21" fmla="*/ 14 h 28"/>
                    <a:gd name="T22" fmla="*/ 3 w 17"/>
                    <a:gd name="T23" fmla="*/ 4 h 28"/>
                    <a:gd name="T24" fmla="*/ 7 w 17"/>
                    <a:gd name="T25" fmla="*/ 0 h 2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17" h="28">
                      <a:moveTo>
                        <a:pt x="7" y="0"/>
                      </a:moveTo>
                      <a:lnTo>
                        <a:pt x="9" y="8"/>
                      </a:lnTo>
                      <a:lnTo>
                        <a:pt x="7" y="14"/>
                      </a:lnTo>
                      <a:lnTo>
                        <a:pt x="7" y="19"/>
                      </a:lnTo>
                      <a:lnTo>
                        <a:pt x="16" y="23"/>
                      </a:lnTo>
                      <a:lnTo>
                        <a:pt x="16" y="27"/>
                      </a:lnTo>
                      <a:lnTo>
                        <a:pt x="9" y="23"/>
                      </a:lnTo>
                      <a:lnTo>
                        <a:pt x="3" y="27"/>
                      </a:lnTo>
                      <a:lnTo>
                        <a:pt x="0" y="23"/>
                      </a:lnTo>
                      <a:lnTo>
                        <a:pt x="3" y="19"/>
                      </a:lnTo>
                      <a:lnTo>
                        <a:pt x="0" y="14"/>
                      </a:lnTo>
                      <a:lnTo>
                        <a:pt x="3" y="4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4" name="Freeform 16">
                  <a:extLst>
                    <a:ext uri="{FF2B5EF4-FFF2-40B4-BE49-F238E27FC236}">
                      <a16:creationId xmlns:a16="http://schemas.microsoft.com/office/drawing/2014/main" id="{95853D5F-72D3-92F3-D4B4-24D2F5A2C4C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027" y="1109"/>
                  <a:ext cx="68" cy="97"/>
                </a:xfrm>
                <a:custGeom>
                  <a:avLst/>
                  <a:gdLst>
                    <a:gd name="T0" fmla="*/ 0 w 68"/>
                    <a:gd name="T1" fmla="*/ 48 h 97"/>
                    <a:gd name="T2" fmla="*/ 24 w 68"/>
                    <a:gd name="T3" fmla="*/ 48 h 97"/>
                    <a:gd name="T4" fmla="*/ 52 w 68"/>
                    <a:gd name="T5" fmla="*/ 0 h 97"/>
                    <a:gd name="T6" fmla="*/ 67 w 68"/>
                    <a:gd name="T7" fmla="*/ 28 h 97"/>
                    <a:gd name="T8" fmla="*/ 55 w 68"/>
                    <a:gd name="T9" fmla="*/ 96 h 97"/>
                    <a:gd name="T10" fmla="*/ 5 w 68"/>
                    <a:gd name="T11" fmla="*/ 80 h 97"/>
                    <a:gd name="T12" fmla="*/ 0 w 68"/>
                    <a:gd name="T13" fmla="*/ 48 h 9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8" h="97">
                      <a:moveTo>
                        <a:pt x="0" y="48"/>
                      </a:moveTo>
                      <a:lnTo>
                        <a:pt x="24" y="48"/>
                      </a:lnTo>
                      <a:lnTo>
                        <a:pt x="52" y="0"/>
                      </a:lnTo>
                      <a:lnTo>
                        <a:pt x="67" y="28"/>
                      </a:lnTo>
                      <a:lnTo>
                        <a:pt x="55" y="96"/>
                      </a:lnTo>
                      <a:lnTo>
                        <a:pt x="5" y="80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5" name="Freeform 17">
                  <a:extLst>
                    <a:ext uri="{FF2B5EF4-FFF2-40B4-BE49-F238E27FC236}">
                      <a16:creationId xmlns:a16="http://schemas.microsoft.com/office/drawing/2014/main" id="{05F19609-C368-FAAE-DDCB-41B528EA8DFE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162" y="1146"/>
                  <a:ext cx="117" cy="94"/>
                </a:xfrm>
                <a:custGeom>
                  <a:avLst/>
                  <a:gdLst>
                    <a:gd name="T0" fmla="*/ 7 w 117"/>
                    <a:gd name="T1" fmla="*/ 22 h 94"/>
                    <a:gd name="T2" fmla="*/ 0 w 117"/>
                    <a:gd name="T3" fmla="*/ 0 h 94"/>
                    <a:gd name="T4" fmla="*/ 39 w 117"/>
                    <a:gd name="T5" fmla="*/ 9 h 94"/>
                    <a:gd name="T6" fmla="*/ 95 w 117"/>
                    <a:gd name="T7" fmla="*/ 32 h 94"/>
                    <a:gd name="T8" fmla="*/ 95 w 117"/>
                    <a:gd name="T9" fmla="*/ 49 h 94"/>
                    <a:gd name="T10" fmla="*/ 116 w 117"/>
                    <a:gd name="T11" fmla="*/ 93 h 94"/>
                    <a:gd name="T12" fmla="*/ 73 w 117"/>
                    <a:gd name="T13" fmla="*/ 51 h 94"/>
                    <a:gd name="T14" fmla="*/ 44 w 117"/>
                    <a:gd name="T15" fmla="*/ 54 h 94"/>
                    <a:gd name="T16" fmla="*/ 7 w 117"/>
                    <a:gd name="T17" fmla="*/ 22 h 9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17" h="94">
                      <a:moveTo>
                        <a:pt x="7" y="22"/>
                      </a:moveTo>
                      <a:lnTo>
                        <a:pt x="0" y="0"/>
                      </a:lnTo>
                      <a:lnTo>
                        <a:pt x="39" y="9"/>
                      </a:lnTo>
                      <a:lnTo>
                        <a:pt x="95" y="32"/>
                      </a:lnTo>
                      <a:lnTo>
                        <a:pt x="95" y="49"/>
                      </a:lnTo>
                      <a:lnTo>
                        <a:pt x="116" y="93"/>
                      </a:lnTo>
                      <a:lnTo>
                        <a:pt x="73" y="51"/>
                      </a:lnTo>
                      <a:lnTo>
                        <a:pt x="44" y="54"/>
                      </a:lnTo>
                      <a:lnTo>
                        <a:pt x="7" y="22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6" name="Freeform 18">
                  <a:extLst>
                    <a:ext uri="{FF2B5EF4-FFF2-40B4-BE49-F238E27FC236}">
                      <a16:creationId xmlns:a16="http://schemas.microsoft.com/office/drawing/2014/main" id="{6B4E856D-D868-ED5F-D32E-ADEA33A1827E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384" y="1337"/>
                  <a:ext cx="79" cy="101"/>
                </a:xfrm>
                <a:custGeom>
                  <a:avLst/>
                  <a:gdLst>
                    <a:gd name="T0" fmla="*/ 48 w 79"/>
                    <a:gd name="T1" fmla="*/ 0 h 101"/>
                    <a:gd name="T2" fmla="*/ 78 w 79"/>
                    <a:gd name="T3" fmla="*/ 30 h 101"/>
                    <a:gd name="T4" fmla="*/ 16 w 79"/>
                    <a:gd name="T5" fmla="*/ 100 h 101"/>
                    <a:gd name="T6" fmla="*/ 0 w 79"/>
                    <a:gd name="T7" fmla="*/ 84 h 101"/>
                    <a:gd name="T8" fmla="*/ 45 w 79"/>
                    <a:gd name="T9" fmla="*/ 39 h 101"/>
                    <a:gd name="T10" fmla="*/ 48 w 79"/>
                    <a:gd name="T11" fmla="*/ 0 h 10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79" h="101">
                      <a:moveTo>
                        <a:pt x="48" y="0"/>
                      </a:moveTo>
                      <a:lnTo>
                        <a:pt x="78" y="30"/>
                      </a:lnTo>
                      <a:lnTo>
                        <a:pt x="16" y="100"/>
                      </a:lnTo>
                      <a:lnTo>
                        <a:pt x="0" y="84"/>
                      </a:lnTo>
                      <a:lnTo>
                        <a:pt x="45" y="39"/>
                      </a:lnTo>
                      <a:lnTo>
                        <a:pt x="48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7" name="Freeform 19">
                  <a:extLst>
                    <a:ext uri="{FF2B5EF4-FFF2-40B4-BE49-F238E27FC236}">
                      <a16:creationId xmlns:a16="http://schemas.microsoft.com/office/drawing/2014/main" id="{FBBFB447-FB43-CAE8-2FA2-16E371058F1E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11" y="651"/>
                  <a:ext cx="39" cy="66"/>
                </a:xfrm>
                <a:custGeom>
                  <a:avLst/>
                  <a:gdLst>
                    <a:gd name="T0" fmla="*/ 38 w 39"/>
                    <a:gd name="T1" fmla="*/ 51 h 66"/>
                    <a:gd name="T2" fmla="*/ 28 w 39"/>
                    <a:gd name="T3" fmla="*/ 43 h 66"/>
                    <a:gd name="T4" fmla="*/ 28 w 39"/>
                    <a:gd name="T5" fmla="*/ 14 h 66"/>
                    <a:gd name="T6" fmla="*/ 33 w 39"/>
                    <a:gd name="T7" fmla="*/ 8 h 66"/>
                    <a:gd name="T8" fmla="*/ 24 w 39"/>
                    <a:gd name="T9" fmla="*/ 8 h 66"/>
                    <a:gd name="T10" fmla="*/ 29 w 39"/>
                    <a:gd name="T11" fmla="*/ 0 h 66"/>
                    <a:gd name="T12" fmla="*/ 22 w 39"/>
                    <a:gd name="T13" fmla="*/ 0 h 66"/>
                    <a:gd name="T14" fmla="*/ 14 w 39"/>
                    <a:gd name="T15" fmla="*/ 9 h 66"/>
                    <a:gd name="T16" fmla="*/ 14 w 39"/>
                    <a:gd name="T17" fmla="*/ 27 h 66"/>
                    <a:gd name="T18" fmla="*/ 18 w 39"/>
                    <a:gd name="T19" fmla="*/ 31 h 66"/>
                    <a:gd name="T20" fmla="*/ 18 w 39"/>
                    <a:gd name="T21" fmla="*/ 39 h 66"/>
                    <a:gd name="T22" fmla="*/ 16 w 39"/>
                    <a:gd name="T23" fmla="*/ 39 h 66"/>
                    <a:gd name="T24" fmla="*/ 9 w 39"/>
                    <a:gd name="T25" fmla="*/ 46 h 66"/>
                    <a:gd name="T26" fmla="*/ 9 w 39"/>
                    <a:gd name="T27" fmla="*/ 53 h 66"/>
                    <a:gd name="T28" fmla="*/ 0 w 39"/>
                    <a:gd name="T29" fmla="*/ 65 h 66"/>
                    <a:gd name="T30" fmla="*/ 29 w 39"/>
                    <a:gd name="T31" fmla="*/ 65 h 66"/>
                    <a:gd name="T32" fmla="*/ 38 w 39"/>
                    <a:gd name="T33" fmla="*/ 51 h 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39" h="66">
                      <a:moveTo>
                        <a:pt x="38" y="51"/>
                      </a:moveTo>
                      <a:lnTo>
                        <a:pt x="28" y="43"/>
                      </a:lnTo>
                      <a:lnTo>
                        <a:pt x="28" y="14"/>
                      </a:lnTo>
                      <a:lnTo>
                        <a:pt x="33" y="8"/>
                      </a:lnTo>
                      <a:lnTo>
                        <a:pt x="24" y="8"/>
                      </a:lnTo>
                      <a:lnTo>
                        <a:pt x="29" y="0"/>
                      </a:ln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14" y="27"/>
                      </a:lnTo>
                      <a:lnTo>
                        <a:pt x="18" y="31"/>
                      </a:lnTo>
                      <a:lnTo>
                        <a:pt x="18" y="39"/>
                      </a:lnTo>
                      <a:lnTo>
                        <a:pt x="16" y="39"/>
                      </a:lnTo>
                      <a:lnTo>
                        <a:pt x="9" y="46"/>
                      </a:lnTo>
                      <a:lnTo>
                        <a:pt x="9" y="53"/>
                      </a:lnTo>
                      <a:lnTo>
                        <a:pt x="0" y="65"/>
                      </a:lnTo>
                      <a:lnTo>
                        <a:pt x="29" y="65"/>
                      </a:lnTo>
                      <a:lnTo>
                        <a:pt x="38" y="51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8" name="Freeform 20">
                  <a:extLst>
                    <a:ext uri="{FF2B5EF4-FFF2-40B4-BE49-F238E27FC236}">
                      <a16:creationId xmlns:a16="http://schemas.microsoft.com/office/drawing/2014/main" id="{48A10C39-9EBC-E84F-0107-6AC890A7E8CA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198" y="673"/>
                  <a:ext cx="21" cy="24"/>
                </a:xfrm>
                <a:custGeom>
                  <a:avLst/>
                  <a:gdLst>
                    <a:gd name="T0" fmla="*/ 17 w 21"/>
                    <a:gd name="T1" fmla="*/ 8 h 24"/>
                    <a:gd name="T2" fmla="*/ 20 w 21"/>
                    <a:gd name="T3" fmla="*/ 8 h 24"/>
                    <a:gd name="T4" fmla="*/ 20 w 21"/>
                    <a:gd name="T5" fmla="*/ 0 h 24"/>
                    <a:gd name="T6" fmla="*/ 13 w 21"/>
                    <a:gd name="T7" fmla="*/ 0 h 24"/>
                    <a:gd name="T8" fmla="*/ 0 w 21"/>
                    <a:gd name="T9" fmla="*/ 15 h 24"/>
                    <a:gd name="T10" fmla="*/ 0 w 21"/>
                    <a:gd name="T11" fmla="*/ 23 h 24"/>
                    <a:gd name="T12" fmla="*/ 12 w 21"/>
                    <a:gd name="T13" fmla="*/ 23 h 24"/>
                    <a:gd name="T14" fmla="*/ 17 w 21"/>
                    <a:gd name="T15" fmla="*/ 17 h 24"/>
                    <a:gd name="T16" fmla="*/ 17 w 21"/>
                    <a:gd name="T17" fmla="*/ 8 h 2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1" h="24">
                      <a:moveTo>
                        <a:pt x="17" y="8"/>
                      </a:moveTo>
                      <a:lnTo>
                        <a:pt x="20" y="8"/>
                      </a:lnTo>
                      <a:lnTo>
                        <a:pt x="20" y="0"/>
                      </a:lnTo>
                      <a:lnTo>
                        <a:pt x="13" y="0"/>
                      </a:lnTo>
                      <a:lnTo>
                        <a:pt x="0" y="15"/>
                      </a:lnTo>
                      <a:lnTo>
                        <a:pt x="0" y="23"/>
                      </a:lnTo>
                      <a:lnTo>
                        <a:pt x="12" y="23"/>
                      </a:lnTo>
                      <a:lnTo>
                        <a:pt x="17" y="17"/>
                      </a:lnTo>
                      <a:lnTo>
                        <a:pt x="17" y="8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9" name="Freeform 21">
                  <a:extLst>
                    <a:ext uri="{FF2B5EF4-FFF2-40B4-BE49-F238E27FC236}">
                      <a16:creationId xmlns:a16="http://schemas.microsoft.com/office/drawing/2014/main" id="{486C9AB5-74EC-1EFD-D403-A2FA0B2C561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167" y="634"/>
                  <a:ext cx="256" cy="216"/>
                </a:xfrm>
                <a:custGeom>
                  <a:avLst/>
                  <a:gdLst>
                    <a:gd name="T0" fmla="*/ 168 w 256"/>
                    <a:gd name="T1" fmla="*/ 15 h 216"/>
                    <a:gd name="T2" fmla="*/ 201 w 256"/>
                    <a:gd name="T3" fmla="*/ 20 h 216"/>
                    <a:gd name="T4" fmla="*/ 181 w 256"/>
                    <a:gd name="T5" fmla="*/ 28 h 216"/>
                    <a:gd name="T6" fmla="*/ 172 w 256"/>
                    <a:gd name="T7" fmla="*/ 41 h 216"/>
                    <a:gd name="T8" fmla="*/ 160 w 256"/>
                    <a:gd name="T9" fmla="*/ 70 h 216"/>
                    <a:gd name="T10" fmla="*/ 140 w 256"/>
                    <a:gd name="T11" fmla="*/ 72 h 216"/>
                    <a:gd name="T12" fmla="*/ 123 w 256"/>
                    <a:gd name="T13" fmla="*/ 69 h 216"/>
                    <a:gd name="T14" fmla="*/ 131 w 256"/>
                    <a:gd name="T15" fmla="*/ 55 h 216"/>
                    <a:gd name="T16" fmla="*/ 124 w 256"/>
                    <a:gd name="T17" fmla="*/ 37 h 216"/>
                    <a:gd name="T18" fmla="*/ 114 w 256"/>
                    <a:gd name="T19" fmla="*/ 69 h 216"/>
                    <a:gd name="T20" fmla="*/ 87 w 256"/>
                    <a:gd name="T21" fmla="*/ 84 h 216"/>
                    <a:gd name="T22" fmla="*/ 73 w 256"/>
                    <a:gd name="T23" fmla="*/ 94 h 216"/>
                    <a:gd name="T24" fmla="*/ 53 w 256"/>
                    <a:gd name="T25" fmla="*/ 108 h 216"/>
                    <a:gd name="T26" fmla="*/ 43 w 256"/>
                    <a:gd name="T27" fmla="*/ 143 h 216"/>
                    <a:gd name="T28" fmla="*/ 8 w 256"/>
                    <a:gd name="T29" fmla="*/ 130 h 216"/>
                    <a:gd name="T30" fmla="*/ 0 w 256"/>
                    <a:gd name="T31" fmla="*/ 156 h 216"/>
                    <a:gd name="T32" fmla="*/ 15 w 256"/>
                    <a:gd name="T33" fmla="*/ 194 h 216"/>
                    <a:gd name="T34" fmla="*/ 71 w 256"/>
                    <a:gd name="T35" fmla="*/ 153 h 216"/>
                    <a:gd name="T36" fmla="*/ 105 w 256"/>
                    <a:gd name="T37" fmla="*/ 145 h 216"/>
                    <a:gd name="T38" fmla="*/ 111 w 256"/>
                    <a:gd name="T39" fmla="*/ 161 h 216"/>
                    <a:gd name="T40" fmla="*/ 139 w 256"/>
                    <a:gd name="T41" fmla="*/ 201 h 216"/>
                    <a:gd name="T42" fmla="*/ 142 w 256"/>
                    <a:gd name="T43" fmla="*/ 189 h 216"/>
                    <a:gd name="T44" fmla="*/ 150 w 256"/>
                    <a:gd name="T45" fmla="*/ 189 h 216"/>
                    <a:gd name="T46" fmla="*/ 123 w 256"/>
                    <a:gd name="T47" fmla="*/ 152 h 216"/>
                    <a:gd name="T48" fmla="*/ 131 w 256"/>
                    <a:gd name="T49" fmla="*/ 139 h 216"/>
                    <a:gd name="T50" fmla="*/ 160 w 256"/>
                    <a:gd name="T51" fmla="*/ 178 h 216"/>
                    <a:gd name="T52" fmla="*/ 172 w 256"/>
                    <a:gd name="T53" fmla="*/ 202 h 216"/>
                    <a:gd name="T54" fmla="*/ 178 w 256"/>
                    <a:gd name="T55" fmla="*/ 215 h 216"/>
                    <a:gd name="T56" fmla="*/ 183 w 256"/>
                    <a:gd name="T57" fmla="*/ 191 h 216"/>
                    <a:gd name="T58" fmla="*/ 202 w 256"/>
                    <a:gd name="T59" fmla="*/ 182 h 216"/>
                    <a:gd name="T60" fmla="*/ 214 w 256"/>
                    <a:gd name="T61" fmla="*/ 177 h 216"/>
                    <a:gd name="T62" fmla="*/ 210 w 256"/>
                    <a:gd name="T63" fmla="*/ 158 h 216"/>
                    <a:gd name="T64" fmla="*/ 219 w 256"/>
                    <a:gd name="T65" fmla="*/ 126 h 216"/>
                    <a:gd name="T66" fmla="*/ 232 w 256"/>
                    <a:gd name="T67" fmla="*/ 130 h 216"/>
                    <a:gd name="T68" fmla="*/ 236 w 256"/>
                    <a:gd name="T69" fmla="*/ 145 h 216"/>
                    <a:gd name="T70" fmla="*/ 247 w 256"/>
                    <a:gd name="T71" fmla="*/ 137 h 216"/>
                    <a:gd name="T72" fmla="*/ 244 w 256"/>
                    <a:gd name="T73" fmla="*/ 134 h 216"/>
                    <a:gd name="T74" fmla="*/ 252 w 256"/>
                    <a:gd name="T75" fmla="*/ 114 h 216"/>
                    <a:gd name="T76" fmla="*/ 255 w 256"/>
                    <a:gd name="T77" fmla="*/ 137 h 216"/>
                    <a:gd name="T78" fmla="*/ 168 w 256"/>
                    <a:gd name="T79" fmla="*/ 0 h 21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56" h="216">
                      <a:moveTo>
                        <a:pt x="168" y="0"/>
                      </a:moveTo>
                      <a:lnTo>
                        <a:pt x="168" y="15"/>
                      </a:lnTo>
                      <a:lnTo>
                        <a:pt x="173" y="20"/>
                      </a:lnTo>
                      <a:lnTo>
                        <a:pt x="201" y="20"/>
                      </a:lnTo>
                      <a:lnTo>
                        <a:pt x="201" y="28"/>
                      </a:lnTo>
                      <a:lnTo>
                        <a:pt x="181" y="28"/>
                      </a:lnTo>
                      <a:lnTo>
                        <a:pt x="181" y="52"/>
                      </a:lnTo>
                      <a:lnTo>
                        <a:pt x="172" y="41"/>
                      </a:lnTo>
                      <a:lnTo>
                        <a:pt x="172" y="56"/>
                      </a:lnTo>
                      <a:lnTo>
                        <a:pt x="160" y="70"/>
                      </a:lnTo>
                      <a:lnTo>
                        <a:pt x="152" y="62"/>
                      </a:lnTo>
                      <a:lnTo>
                        <a:pt x="140" y="72"/>
                      </a:lnTo>
                      <a:lnTo>
                        <a:pt x="138" y="69"/>
                      </a:lnTo>
                      <a:lnTo>
                        <a:pt x="123" y="69"/>
                      </a:lnTo>
                      <a:lnTo>
                        <a:pt x="131" y="59"/>
                      </a:lnTo>
                      <a:lnTo>
                        <a:pt x="131" y="55"/>
                      </a:lnTo>
                      <a:lnTo>
                        <a:pt x="124" y="48"/>
                      </a:lnTo>
                      <a:lnTo>
                        <a:pt x="124" y="37"/>
                      </a:lnTo>
                      <a:lnTo>
                        <a:pt x="114" y="48"/>
                      </a:lnTo>
                      <a:lnTo>
                        <a:pt x="114" y="69"/>
                      </a:lnTo>
                      <a:lnTo>
                        <a:pt x="102" y="69"/>
                      </a:lnTo>
                      <a:lnTo>
                        <a:pt x="87" y="84"/>
                      </a:lnTo>
                      <a:lnTo>
                        <a:pt x="81" y="84"/>
                      </a:lnTo>
                      <a:lnTo>
                        <a:pt x="73" y="94"/>
                      </a:lnTo>
                      <a:lnTo>
                        <a:pt x="43" y="94"/>
                      </a:lnTo>
                      <a:lnTo>
                        <a:pt x="53" y="108"/>
                      </a:lnTo>
                      <a:lnTo>
                        <a:pt x="53" y="130"/>
                      </a:lnTo>
                      <a:lnTo>
                        <a:pt x="43" y="143"/>
                      </a:lnTo>
                      <a:lnTo>
                        <a:pt x="31" y="130"/>
                      </a:lnTo>
                      <a:lnTo>
                        <a:pt x="8" y="130"/>
                      </a:lnTo>
                      <a:lnTo>
                        <a:pt x="8" y="146"/>
                      </a:lnTo>
                      <a:lnTo>
                        <a:pt x="0" y="156"/>
                      </a:lnTo>
                      <a:lnTo>
                        <a:pt x="0" y="177"/>
                      </a:lnTo>
                      <a:lnTo>
                        <a:pt x="15" y="194"/>
                      </a:lnTo>
                      <a:lnTo>
                        <a:pt x="37" y="194"/>
                      </a:lnTo>
                      <a:lnTo>
                        <a:pt x="71" y="153"/>
                      </a:lnTo>
                      <a:lnTo>
                        <a:pt x="101" y="153"/>
                      </a:lnTo>
                      <a:lnTo>
                        <a:pt x="105" y="145"/>
                      </a:lnTo>
                      <a:lnTo>
                        <a:pt x="112" y="153"/>
                      </a:lnTo>
                      <a:lnTo>
                        <a:pt x="111" y="161"/>
                      </a:lnTo>
                      <a:lnTo>
                        <a:pt x="139" y="189"/>
                      </a:lnTo>
                      <a:lnTo>
                        <a:pt x="139" y="201"/>
                      </a:lnTo>
                      <a:lnTo>
                        <a:pt x="145" y="196"/>
                      </a:lnTo>
                      <a:lnTo>
                        <a:pt x="142" y="189"/>
                      </a:lnTo>
                      <a:lnTo>
                        <a:pt x="145" y="185"/>
                      </a:lnTo>
                      <a:lnTo>
                        <a:pt x="150" y="189"/>
                      </a:lnTo>
                      <a:lnTo>
                        <a:pt x="152" y="188"/>
                      </a:lnTo>
                      <a:lnTo>
                        <a:pt x="123" y="152"/>
                      </a:lnTo>
                      <a:lnTo>
                        <a:pt x="123" y="139"/>
                      </a:lnTo>
                      <a:lnTo>
                        <a:pt x="131" y="139"/>
                      </a:lnTo>
                      <a:lnTo>
                        <a:pt x="131" y="146"/>
                      </a:lnTo>
                      <a:lnTo>
                        <a:pt x="160" y="178"/>
                      </a:lnTo>
                      <a:lnTo>
                        <a:pt x="160" y="188"/>
                      </a:lnTo>
                      <a:lnTo>
                        <a:pt x="172" y="202"/>
                      </a:lnTo>
                      <a:lnTo>
                        <a:pt x="169" y="205"/>
                      </a:lnTo>
                      <a:lnTo>
                        <a:pt x="178" y="215"/>
                      </a:lnTo>
                      <a:lnTo>
                        <a:pt x="191" y="200"/>
                      </a:lnTo>
                      <a:lnTo>
                        <a:pt x="183" y="191"/>
                      </a:lnTo>
                      <a:lnTo>
                        <a:pt x="191" y="182"/>
                      </a:lnTo>
                      <a:lnTo>
                        <a:pt x="202" y="182"/>
                      </a:lnTo>
                      <a:lnTo>
                        <a:pt x="207" y="177"/>
                      </a:lnTo>
                      <a:lnTo>
                        <a:pt x="214" y="177"/>
                      </a:lnTo>
                      <a:lnTo>
                        <a:pt x="205" y="164"/>
                      </a:lnTo>
                      <a:lnTo>
                        <a:pt x="210" y="158"/>
                      </a:lnTo>
                      <a:lnTo>
                        <a:pt x="210" y="137"/>
                      </a:lnTo>
                      <a:lnTo>
                        <a:pt x="219" y="126"/>
                      </a:lnTo>
                      <a:lnTo>
                        <a:pt x="223" y="130"/>
                      </a:lnTo>
                      <a:lnTo>
                        <a:pt x="232" y="130"/>
                      </a:lnTo>
                      <a:lnTo>
                        <a:pt x="228" y="136"/>
                      </a:lnTo>
                      <a:lnTo>
                        <a:pt x="236" y="145"/>
                      </a:lnTo>
                      <a:lnTo>
                        <a:pt x="241" y="137"/>
                      </a:lnTo>
                      <a:lnTo>
                        <a:pt x="247" y="137"/>
                      </a:lnTo>
                      <a:lnTo>
                        <a:pt x="247" y="134"/>
                      </a:lnTo>
                      <a:lnTo>
                        <a:pt x="244" y="134"/>
                      </a:lnTo>
                      <a:lnTo>
                        <a:pt x="239" y="130"/>
                      </a:lnTo>
                      <a:lnTo>
                        <a:pt x="252" y="114"/>
                      </a:lnTo>
                      <a:lnTo>
                        <a:pt x="252" y="137"/>
                      </a:lnTo>
                      <a:lnTo>
                        <a:pt x="255" y="137"/>
                      </a:lnTo>
                      <a:lnTo>
                        <a:pt x="255" y="0"/>
                      </a:lnTo>
                      <a:lnTo>
                        <a:pt x="168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0" name="Freeform 22">
                  <a:extLst>
                    <a:ext uri="{FF2B5EF4-FFF2-40B4-BE49-F238E27FC236}">
                      <a16:creationId xmlns:a16="http://schemas.microsoft.com/office/drawing/2014/main" id="{EB3AE262-4C91-2650-CA87-AFD2EC596EB4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76" y="406"/>
                  <a:ext cx="1089" cy="769"/>
                </a:xfrm>
                <a:custGeom>
                  <a:avLst/>
                  <a:gdLst>
                    <a:gd name="T0" fmla="*/ 32 w 1089"/>
                    <a:gd name="T1" fmla="*/ 202 h 769"/>
                    <a:gd name="T2" fmla="*/ 99 w 1089"/>
                    <a:gd name="T3" fmla="*/ 134 h 769"/>
                    <a:gd name="T4" fmla="*/ 142 w 1089"/>
                    <a:gd name="T5" fmla="*/ 181 h 769"/>
                    <a:gd name="T6" fmla="*/ 118 w 1089"/>
                    <a:gd name="T7" fmla="*/ 179 h 769"/>
                    <a:gd name="T8" fmla="*/ 216 w 1089"/>
                    <a:gd name="T9" fmla="*/ 172 h 769"/>
                    <a:gd name="T10" fmla="*/ 240 w 1089"/>
                    <a:gd name="T11" fmla="*/ 110 h 769"/>
                    <a:gd name="T12" fmla="*/ 241 w 1089"/>
                    <a:gd name="T13" fmla="*/ 124 h 769"/>
                    <a:gd name="T14" fmla="*/ 223 w 1089"/>
                    <a:gd name="T15" fmla="*/ 172 h 769"/>
                    <a:gd name="T16" fmla="*/ 301 w 1089"/>
                    <a:gd name="T17" fmla="*/ 133 h 769"/>
                    <a:gd name="T18" fmla="*/ 460 w 1089"/>
                    <a:gd name="T19" fmla="*/ 23 h 769"/>
                    <a:gd name="T20" fmla="*/ 574 w 1089"/>
                    <a:gd name="T21" fmla="*/ 29 h 769"/>
                    <a:gd name="T22" fmla="*/ 701 w 1089"/>
                    <a:gd name="T23" fmla="*/ 15 h 769"/>
                    <a:gd name="T24" fmla="*/ 840 w 1089"/>
                    <a:gd name="T25" fmla="*/ 71 h 769"/>
                    <a:gd name="T26" fmla="*/ 1001 w 1089"/>
                    <a:gd name="T27" fmla="*/ 91 h 769"/>
                    <a:gd name="T28" fmla="*/ 1080 w 1089"/>
                    <a:gd name="T29" fmla="*/ 156 h 769"/>
                    <a:gd name="T30" fmla="*/ 1019 w 1089"/>
                    <a:gd name="T31" fmla="*/ 206 h 769"/>
                    <a:gd name="T32" fmla="*/ 985 w 1089"/>
                    <a:gd name="T33" fmla="*/ 270 h 769"/>
                    <a:gd name="T34" fmla="*/ 945 w 1089"/>
                    <a:gd name="T35" fmla="*/ 273 h 769"/>
                    <a:gd name="T36" fmla="*/ 958 w 1089"/>
                    <a:gd name="T37" fmla="*/ 184 h 769"/>
                    <a:gd name="T38" fmla="*/ 906 w 1089"/>
                    <a:gd name="T39" fmla="*/ 232 h 769"/>
                    <a:gd name="T40" fmla="*/ 868 w 1089"/>
                    <a:gd name="T41" fmla="*/ 273 h 769"/>
                    <a:gd name="T42" fmla="*/ 881 w 1089"/>
                    <a:gd name="T43" fmla="*/ 318 h 769"/>
                    <a:gd name="T44" fmla="*/ 837 w 1089"/>
                    <a:gd name="T45" fmla="*/ 385 h 769"/>
                    <a:gd name="T46" fmla="*/ 844 w 1089"/>
                    <a:gd name="T47" fmla="*/ 439 h 769"/>
                    <a:gd name="T48" fmla="*/ 839 w 1089"/>
                    <a:gd name="T49" fmla="*/ 413 h 769"/>
                    <a:gd name="T50" fmla="*/ 797 w 1089"/>
                    <a:gd name="T51" fmla="*/ 416 h 769"/>
                    <a:gd name="T52" fmla="*/ 828 w 1089"/>
                    <a:gd name="T53" fmla="*/ 496 h 769"/>
                    <a:gd name="T54" fmla="*/ 751 w 1089"/>
                    <a:gd name="T55" fmla="*/ 589 h 769"/>
                    <a:gd name="T56" fmla="*/ 730 w 1089"/>
                    <a:gd name="T57" fmla="*/ 615 h 769"/>
                    <a:gd name="T58" fmla="*/ 703 w 1089"/>
                    <a:gd name="T59" fmla="*/ 706 h 769"/>
                    <a:gd name="T60" fmla="*/ 665 w 1089"/>
                    <a:gd name="T61" fmla="*/ 708 h 769"/>
                    <a:gd name="T62" fmla="*/ 711 w 1089"/>
                    <a:gd name="T63" fmla="*/ 768 h 769"/>
                    <a:gd name="T64" fmla="*/ 634 w 1089"/>
                    <a:gd name="T65" fmla="*/ 626 h 769"/>
                    <a:gd name="T66" fmla="*/ 545 w 1089"/>
                    <a:gd name="T67" fmla="*/ 596 h 769"/>
                    <a:gd name="T68" fmla="*/ 503 w 1089"/>
                    <a:gd name="T69" fmla="*/ 689 h 769"/>
                    <a:gd name="T70" fmla="*/ 471 w 1089"/>
                    <a:gd name="T71" fmla="*/ 738 h 769"/>
                    <a:gd name="T72" fmla="*/ 416 w 1089"/>
                    <a:gd name="T73" fmla="*/ 592 h 769"/>
                    <a:gd name="T74" fmla="*/ 373 w 1089"/>
                    <a:gd name="T75" fmla="*/ 607 h 769"/>
                    <a:gd name="T76" fmla="*/ 336 w 1089"/>
                    <a:gd name="T77" fmla="*/ 545 h 769"/>
                    <a:gd name="T78" fmla="*/ 223 w 1089"/>
                    <a:gd name="T79" fmla="*/ 510 h 769"/>
                    <a:gd name="T80" fmla="*/ 263 w 1089"/>
                    <a:gd name="T81" fmla="*/ 577 h 769"/>
                    <a:gd name="T82" fmla="*/ 234 w 1089"/>
                    <a:gd name="T83" fmla="*/ 620 h 769"/>
                    <a:gd name="T84" fmla="*/ 190 w 1089"/>
                    <a:gd name="T85" fmla="*/ 605 h 769"/>
                    <a:gd name="T86" fmla="*/ 119 w 1089"/>
                    <a:gd name="T87" fmla="*/ 495 h 769"/>
                    <a:gd name="T88" fmla="*/ 149 w 1089"/>
                    <a:gd name="T89" fmla="*/ 432 h 769"/>
                    <a:gd name="T90" fmla="*/ 166 w 1089"/>
                    <a:gd name="T91" fmla="*/ 385 h 769"/>
                    <a:gd name="T92" fmla="*/ 149 w 1089"/>
                    <a:gd name="T93" fmla="*/ 226 h 769"/>
                    <a:gd name="T94" fmla="*/ 86 w 1089"/>
                    <a:gd name="T95" fmla="*/ 193 h 769"/>
                    <a:gd name="T96" fmla="*/ 55 w 1089"/>
                    <a:gd name="T97" fmla="*/ 210 h 769"/>
                    <a:gd name="T98" fmla="*/ 0 w 1089"/>
                    <a:gd name="T99" fmla="*/ 226 h 769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1089" h="769">
                      <a:moveTo>
                        <a:pt x="0" y="226"/>
                      </a:moveTo>
                      <a:lnTo>
                        <a:pt x="32" y="202"/>
                      </a:lnTo>
                      <a:lnTo>
                        <a:pt x="62" y="156"/>
                      </a:lnTo>
                      <a:lnTo>
                        <a:pt x="99" y="134"/>
                      </a:lnTo>
                      <a:lnTo>
                        <a:pt x="137" y="160"/>
                      </a:lnTo>
                      <a:lnTo>
                        <a:pt x="142" y="181"/>
                      </a:lnTo>
                      <a:lnTo>
                        <a:pt x="133" y="181"/>
                      </a:lnTo>
                      <a:lnTo>
                        <a:pt x="118" y="179"/>
                      </a:lnTo>
                      <a:lnTo>
                        <a:pt x="137" y="202"/>
                      </a:lnTo>
                      <a:lnTo>
                        <a:pt x="216" y="172"/>
                      </a:lnTo>
                      <a:lnTo>
                        <a:pt x="206" y="149"/>
                      </a:lnTo>
                      <a:lnTo>
                        <a:pt x="240" y="110"/>
                      </a:lnTo>
                      <a:lnTo>
                        <a:pt x="262" y="111"/>
                      </a:lnTo>
                      <a:lnTo>
                        <a:pt x="241" y="124"/>
                      </a:lnTo>
                      <a:lnTo>
                        <a:pt x="223" y="153"/>
                      </a:lnTo>
                      <a:lnTo>
                        <a:pt x="223" y="172"/>
                      </a:lnTo>
                      <a:lnTo>
                        <a:pt x="255" y="193"/>
                      </a:lnTo>
                      <a:lnTo>
                        <a:pt x="301" y="133"/>
                      </a:lnTo>
                      <a:lnTo>
                        <a:pt x="461" y="63"/>
                      </a:lnTo>
                      <a:lnTo>
                        <a:pt x="460" y="23"/>
                      </a:lnTo>
                      <a:lnTo>
                        <a:pt x="533" y="8"/>
                      </a:lnTo>
                      <a:lnTo>
                        <a:pt x="574" y="29"/>
                      </a:lnTo>
                      <a:lnTo>
                        <a:pt x="671" y="0"/>
                      </a:lnTo>
                      <a:lnTo>
                        <a:pt x="701" y="15"/>
                      </a:lnTo>
                      <a:lnTo>
                        <a:pt x="766" y="85"/>
                      </a:lnTo>
                      <a:lnTo>
                        <a:pt x="840" y="71"/>
                      </a:lnTo>
                      <a:lnTo>
                        <a:pt x="886" y="96"/>
                      </a:lnTo>
                      <a:lnTo>
                        <a:pt x="1001" y="91"/>
                      </a:lnTo>
                      <a:lnTo>
                        <a:pt x="1088" y="118"/>
                      </a:lnTo>
                      <a:lnTo>
                        <a:pt x="1080" y="156"/>
                      </a:lnTo>
                      <a:lnTo>
                        <a:pt x="1006" y="181"/>
                      </a:lnTo>
                      <a:lnTo>
                        <a:pt x="1019" y="206"/>
                      </a:lnTo>
                      <a:lnTo>
                        <a:pt x="987" y="220"/>
                      </a:lnTo>
                      <a:lnTo>
                        <a:pt x="985" y="270"/>
                      </a:lnTo>
                      <a:lnTo>
                        <a:pt x="957" y="304"/>
                      </a:lnTo>
                      <a:lnTo>
                        <a:pt x="945" y="273"/>
                      </a:lnTo>
                      <a:lnTo>
                        <a:pt x="961" y="244"/>
                      </a:lnTo>
                      <a:lnTo>
                        <a:pt x="958" y="184"/>
                      </a:lnTo>
                      <a:lnTo>
                        <a:pt x="929" y="215"/>
                      </a:lnTo>
                      <a:lnTo>
                        <a:pt x="906" y="232"/>
                      </a:lnTo>
                      <a:lnTo>
                        <a:pt x="884" y="205"/>
                      </a:lnTo>
                      <a:lnTo>
                        <a:pt x="868" y="273"/>
                      </a:lnTo>
                      <a:lnTo>
                        <a:pt x="885" y="273"/>
                      </a:lnTo>
                      <a:lnTo>
                        <a:pt x="881" y="318"/>
                      </a:lnTo>
                      <a:lnTo>
                        <a:pt x="861" y="366"/>
                      </a:lnTo>
                      <a:lnTo>
                        <a:pt x="837" y="385"/>
                      </a:lnTo>
                      <a:lnTo>
                        <a:pt x="857" y="417"/>
                      </a:lnTo>
                      <a:lnTo>
                        <a:pt x="844" y="439"/>
                      </a:lnTo>
                      <a:lnTo>
                        <a:pt x="839" y="420"/>
                      </a:lnTo>
                      <a:lnTo>
                        <a:pt x="839" y="413"/>
                      </a:lnTo>
                      <a:lnTo>
                        <a:pt x="823" y="402"/>
                      </a:lnTo>
                      <a:lnTo>
                        <a:pt x="797" y="416"/>
                      </a:lnTo>
                      <a:lnTo>
                        <a:pt x="820" y="469"/>
                      </a:lnTo>
                      <a:lnTo>
                        <a:pt x="828" y="496"/>
                      </a:lnTo>
                      <a:lnTo>
                        <a:pt x="801" y="569"/>
                      </a:lnTo>
                      <a:lnTo>
                        <a:pt x="751" y="589"/>
                      </a:lnTo>
                      <a:lnTo>
                        <a:pt x="710" y="585"/>
                      </a:lnTo>
                      <a:lnTo>
                        <a:pt x="730" y="615"/>
                      </a:lnTo>
                      <a:lnTo>
                        <a:pt x="732" y="657"/>
                      </a:lnTo>
                      <a:lnTo>
                        <a:pt x="703" y="706"/>
                      </a:lnTo>
                      <a:lnTo>
                        <a:pt x="670" y="679"/>
                      </a:lnTo>
                      <a:lnTo>
                        <a:pt x="665" y="708"/>
                      </a:lnTo>
                      <a:lnTo>
                        <a:pt x="690" y="732"/>
                      </a:lnTo>
                      <a:lnTo>
                        <a:pt x="711" y="768"/>
                      </a:lnTo>
                      <a:lnTo>
                        <a:pt x="676" y="747"/>
                      </a:lnTo>
                      <a:lnTo>
                        <a:pt x="634" y="626"/>
                      </a:lnTo>
                      <a:lnTo>
                        <a:pt x="583" y="593"/>
                      </a:lnTo>
                      <a:lnTo>
                        <a:pt x="545" y="596"/>
                      </a:lnTo>
                      <a:lnTo>
                        <a:pt x="497" y="665"/>
                      </a:lnTo>
                      <a:lnTo>
                        <a:pt x="503" y="689"/>
                      </a:lnTo>
                      <a:lnTo>
                        <a:pt x="487" y="738"/>
                      </a:lnTo>
                      <a:lnTo>
                        <a:pt x="471" y="738"/>
                      </a:lnTo>
                      <a:lnTo>
                        <a:pt x="416" y="636"/>
                      </a:lnTo>
                      <a:lnTo>
                        <a:pt x="416" y="592"/>
                      </a:lnTo>
                      <a:lnTo>
                        <a:pt x="404" y="608"/>
                      </a:lnTo>
                      <a:lnTo>
                        <a:pt x="373" y="607"/>
                      </a:lnTo>
                      <a:lnTo>
                        <a:pt x="385" y="580"/>
                      </a:lnTo>
                      <a:lnTo>
                        <a:pt x="336" y="545"/>
                      </a:lnTo>
                      <a:lnTo>
                        <a:pt x="275" y="545"/>
                      </a:lnTo>
                      <a:lnTo>
                        <a:pt x="223" y="510"/>
                      </a:lnTo>
                      <a:lnTo>
                        <a:pt x="220" y="545"/>
                      </a:lnTo>
                      <a:lnTo>
                        <a:pt x="263" y="577"/>
                      </a:lnTo>
                      <a:lnTo>
                        <a:pt x="278" y="576"/>
                      </a:lnTo>
                      <a:lnTo>
                        <a:pt x="234" y="620"/>
                      </a:lnTo>
                      <a:lnTo>
                        <a:pt x="190" y="630"/>
                      </a:lnTo>
                      <a:lnTo>
                        <a:pt x="190" y="605"/>
                      </a:lnTo>
                      <a:lnTo>
                        <a:pt x="127" y="518"/>
                      </a:lnTo>
                      <a:lnTo>
                        <a:pt x="119" y="495"/>
                      </a:lnTo>
                      <a:lnTo>
                        <a:pt x="153" y="467"/>
                      </a:lnTo>
                      <a:lnTo>
                        <a:pt x="149" y="432"/>
                      </a:lnTo>
                      <a:lnTo>
                        <a:pt x="149" y="393"/>
                      </a:lnTo>
                      <a:lnTo>
                        <a:pt x="166" y="385"/>
                      </a:lnTo>
                      <a:lnTo>
                        <a:pt x="149" y="366"/>
                      </a:lnTo>
                      <a:lnTo>
                        <a:pt x="149" y="226"/>
                      </a:lnTo>
                      <a:lnTo>
                        <a:pt x="61" y="226"/>
                      </a:lnTo>
                      <a:lnTo>
                        <a:pt x="86" y="193"/>
                      </a:lnTo>
                      <a:lnTo>
                        <a:pt x="84" y="181"/>
                      </a:lnTo>
                      <a:lnTo>
                        <a:pt x="55" y="210"/>
                      </a:lnTo>
                      <a:lnTo>
                        <a:pt x="45" y="226"/>
                      </a:lnTo>
                      <a:lnTo>
                        <a:pt x="0" y="22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1" name="Freeform 23">
                  <a:extLst>
                    <a:ext uri="{FF2B5EF4-FFF2-40B4-BE49-F238E27FC236}">
                      <a16:creationId xmlns:a16="http://schemas.microsoft.com/office/drawing/2014/main" id="{F0B6832D-B47D-312A-321D-7CE82568CAA8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135" y="720"/>
                  <a:ext cx="94" cy="157"/>
                </a:xfrm>
                <a:custGeom>
                  <a:avLst/>
                  <a:gdLst>
                    <a:gd name="T0" fmla="*/ 63 w 94"/>
                    <a:gd name="T1" fmla="*/ 0 h 157"/>
                    <a:gd name="T2" fmla="*/ 63 w 94"/>
                    <a:gd name="T3" fmla="*/ 20 h 157"/>
                    <a:gd name="T4" fmla="*/ 55 w 94"/>
                    <a:gd name="T5" fmla="*/ 33 h 157"/>
                    <a:gd name="T6" fmla="*/ 57 w 94"/>
                    <a:gd name="T7" fmla="*/ 54 h 157"/>
                    <a:gd name="T8" fmla="*/ 47 w 94"/>
                    <a:gd name="T9" fmla="*/ 82 h 157"/>
                    <a:gd name="T10" fmla="*/ 31 w 94"/>
                    <a:gd name="T11" fmla="*/ 108 h 157"/>
                    <a:gd name="T12" fmla="*/ 7 w 94"/>
                    <a:gd name="T13" fmla="*/ 125 h 157"/>
                    <a:gd name="T14" fmla="*/ 0 w 94"/>
                    <a:gd name="T15" fmla="*/ 154 h 157"/>
                    <a:gd name="T16" fmla="*/ 10 w 94"/>
                    <a:gd name="T17" fmla="*/ 156 h 157"/>
                    <a:gd name="T18" fmla="*/ 10 w 94"/>
                    <a:gd name="T19" fmla="*/ 129 h 157"/>
                    <a:gd name="T20" fmla="*/ 44 w 94"/>
                    <a:gd name="T21" fmla="*/ 127 h 157"/>
                    <a:gd name="T22" fmla="*/ 69 w 94"/>
                    <a:gd name="T23" fmla="*/ 109 h 157"/>
                    <a:gd name="T24" fmla="*/ 69 w 94"/>
                    <a:gd name="T25" fmla="*/ 72 h 157"/>
                    <a:gd name="T26" fmla="*/ 77 w 94"/>
                    <a:gd name="T27" fmla="*/ 58 h 157"/>
                    <a:gd name="T28" fmla="*/ 64 w 94"/>
                    <a:gd name="T29" fmla="*/ 34 h 157"/>
                    <a:gd name="T30" fmla="*/ 82 w 94"/>
                    <a:gd name="T31" fmla="*/ 27 h 157"/>
                    <a:gd name="T32" fmla="*/ 93 w 94"/>
                    <a:gd name="T33" fmla="*/ 8 h 157"/>
                    <a:gd name="T34" fmla="*/ 69 w 94"/>
                    <a:gd name="T35" fmla="*/ 11 h 157"/>
                    <a:gd name="T36" fmla="*/ 63 w 94"/>
                    <a:gd name="T37" fmla="*/ 0 h 15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94" h="157">
                      <a:moveTo>
                        <a:pt x="63" y="0"/>
                      </a:moveTo>
                      <a:lnTo>
                        <a:pt x="63" y="20"/>
                      </a:lnTo>
                      <a:lnTo>
                        <a:pt x="55" y="33"/>
                      </a:lnTo>
                      <a:lnTo>
                        <a:pt x="57" y="54"/>
                      </a:lnTo>
                      <a:lnTo>
                        <a:pt x="47" y="82"/>
                      </a:lnTo>
                      <a:lnTo>
                        <a:pt x="31" y="108"/>
                      </a:lnTo>
                      <a:lnTo>
                        <a:pt x="7" y="125"/>
                      </a:lnTo>
                      <a:lnTo>
                        <a:pt x="0" y="154"/>
                      </a:lnTo>
                      <a:lnTo>
                        <a:pt x="10" y="156"/>
                      </a:lnTo>
                      <a:lnTo>
                        <a:pt x="10" y="129"/>
                      </a:lnTo>
                      <a:lnTo>
                        <a:pt x="44" y="127"/>
                      </a:lnTo>
                      <a:lnTo>
                        <a:pt x="69" y="109"/>
                      </a:lnTo>
                      <a:lnTo>
                        <a:pt x="69" y="72"/>
                      </a:lnTo>
                      <a:lnTo>
                        <a:pt x="77" y="58"/>
                      </a:lnTo>
                      <a:lnTo>
                        <a:pt x="64" y="34"/>
                      </a:lnTo>
                      <a:lnTo>
                        <a:pt x="82" y="27"/>
                      </a:lnTo>
                      <a:lnTo>
                        <a:pt x="93" y="8"/>
                      </a:lnTo>
                      <a:lnTo>
                        <a:pt x="69" y="11"/>
                      </a:lnTo>
                      <a:lnTo>
                        <a:pt x="63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2" name="Freeform 24">
                  <a:extLst>
                    <a:ext uri="{FF2B5EF4-FFF2-40B4-BE49-F238E27FC236}">
                      <a16:creationId xmlns:a16="http://schemas.microsoft.com/office/drawing/2014/main" id="{FDC761AE-61A8-CDD6-0F93-22A25895E17A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780" y="1139"/>
                  <a:ext cx="19" cy="36"/>
                </a:xfrm>
                <a:custGeom>
                  <a:avLst/>
                  <a:gdLst>
                    <a:gd name="T0" fmla="*/ 9 w 19"/>
                    <a:gd name="T1" fmla="*/ 0 h 36"/>
                    <a:gd name="T2" fmla="*/ 0 w 19"/>
                    <a:gd name="T3" fmla="*/ 16 h 36"/>
                    <a:gd name="T4" fmla="*/ 6 w 19"/>
                    <a:gd name="T5" fmla="*/ 35 h 36"/>
                    <a:gd name="T6" fmla="*/ 18 w 19"/>
                    <a:gd name="T7" fmla="*/ 21 h 36"/>
                    <a:gd name="T8" fmla="*/ 9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" h="36">
                      <a:moveTo>
                        <a:pt x="9" y="0"/>
                      </a:moveTo>
                      <a:lnTo>
                        <a:pt x="0" y="16"/>
                      </a:lnTo>
                      <a:lnTo>
                        <a:pt x="6" y="35"/>
                      </a:lnTo>
                      <a:lnTo>
                        <a:pt x="18" y="2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3" name="Freeform 25">
                  <a:extLst>
                    <a:ext uri="{FF2B5EF4-FFF2-40B4-BE49-F238E27FC236}">
                      <a16:creationId xmlns:a16="http://schemas.microsoft.com/office/drawing/2014/main" id="{81A98378-43E7-329B-4BAD-6772AB9D23BD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923" y="1177"/>
                  <a:ext cx="220" cy="94"/>
                </a:xfrm>
                <a:custGeom>
                  <a:avLst/>
                  <a:gdLst>
                    <a:gd name="T0" fmla="*/ 0 w 220"/>
                    <a:gd name="T1" fmla="*/ 0 h 94"/>
                    <a:gd name="T2" fmla="*/ 33 w 220"/>
                    <a:gd name="T3" fmla="*/ 7 h 94"/>
                    <a:gd name="T4" fmla="*/ 82 w 220"/>
                    <a:gd name="T5" fmla="*/ 41 h 94"/>
                    <a:gd name="T6" fmla="*/ 75 w 220"/>
                    <a:gd name="T7" fmla="*/ 60 h 94"/>
                    <a:gd name="T8" fmla="*/ 115 w 220"/>
                    <a:gd name="T9" fmla="*/ 77 h 94"/>
                    <a:gd name="T10" fmla="*/ 219 w 220"/>
                    <a:gd name="T11" fmla="*/ 77 h 94"/>
                    <a:gd name="T12" fmla="*/ 106 w 220"/>
                    <a:gd name="T13" fmla="*/ 93 h 94"/>
                    <a:gd name="T14" fmla="*/ 75 w 220"/>
                    <a:gd name="T15" fmla="*/ 60 h 94"/>
                    <a:gd name="T16" fmla="*/ 46 w 220"/>
                    <a:gd name="T17" fmla="*/ 54 h 94"/>
                    <a:gd name="T18" fmla="*/ 0 w 220"/>
                    <a:gd name="T19" fmla="*/ 0 h 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220" h="94">
                      <a:moveTo>
                        <a:pt x="0" y="0"/>
                      </a:moveTo>
                      <a:lnTo>
                        <a:pt x="33" y="7"/>
                      </a:lnTo>
                      <a:lnTo>
                        <a:pt x="82" y="41"/>
                      </a:lnTo>
                      <a:lnTo>
                        <a:pt x="75" y="60"/>
                      </a:lnTo>
                      <a:lnTo>
                        <a:pt x="115" y="77"/>
                      </a:lnTo>
                      <a:lnTo>
                        <a:pt x="219" y="77"/>
                      </a:lnTo>
                      <a:lnTo>
                        <a:pt x="106" y="93"/>
                      </a:lnTo>
                      <a:lnTo>
                        <a:pt x="75" y="60"/>
                      </a:lnTo>
                      <a:lnTo>
                        <a:pt x="46" y="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4" name="Freeform 26">
                  <a:extLst>
                    <a:ext uri="{FF2B5EF4-FFF2-40B4-BE49-F238E27FC236}">
                      <a16:creationId xmlns:a16="http://schemas.microsoft.com/office/drawing/2014/main" id="{82204C72-0827-29FC-C0BB-C6778C38C058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098" y="1255"/>
                  <a:ext cx="236" cy="221"/>
                </a:xfrm>
                <a:custGeom>
                  <a:avLst/>
                  <a:gdLst>
                    <a:gd name="T0" fmla="*/ 190 w 236"/>
                    <a:gd name="T1" fmla="*/ 216 h 221"/>
                    <a:gd name="T2" fmla="*/ 179 w 236"/>
                    <a:gd name="T3" fmla="*/ 212 h 221"/>
                    <a:gd name="T4" fmla="*/ 154 w 236"/>
                    <a:gd name="T5" fmla="*/ 187 h 221"/>
                    <a:gd name="T6" fmla="*/ 130 w 236"/>
                    <a:gd name="T7" fmla="*/ 182 h 221"/>
                    <a:gd name="T8" fmla="*/ 124 w 236"/>
                    <a:gd name="T9" fmla="*/ 167 h 221"/>
                    <a:gd name="T10" fmla="*/ 110 w 236"/>
                    <a:gd name="T11" fmla="*/ 155 h 221"/>
                    <a:gd name="T12" fmla="*/ 87 w 236"/>
                    <a:gd name="T13" fmla="*/ 155 h 221"/>
                    <a:gd name="T14" fmla="*/ 62 w 236"/>
                    <a:gd name="T15" fmla="*/ 165 h 221"/>
                    <a:gd name="T16" fmla="*/ 40 w 236"/>
                    <a:gd name="T17" fmla="*/ 169 h 221"/>
                    <a:gd name="T18" fmla="*/ 15 w 236"/>
                    <a:gd name="T19" fmla="*/ 169 h 221"/>
                    <a:gd name="T20" fmla="*/ 14 w 236"/>
                    <a:gd name="T21" fmla="*/ 152 h 221"/>
                    <a:gd name="T22" fmla="*/ 5 w 236"/>
                    <a:gd name="T23" fmla="*/ 127 h 221"/>
                    <a:gd name="T24" fmla="*/ 3 w 236"/>
                    <a:gd name="T25" fmla="*/ 114 h 221"/>
                    <a:gd name="T26" fmla="*/ 3 w 236"/>
                    <a:gd name="T27" fmla="*/ 79 h 221"/>
                    <a:gd name="T28" fmla="*/ 44 w 236"/>
                    <a:gd name="T29" fmla="*/ 60 h 221"/>
                    <a:gd name="T30" fmla="*/ 48 w 236"/>
                    <a:gd name="T31" fmla="*/ 41 h 221"/>
                    <a:gd name="T32" fmla="*/ 57 w 236"/>
                    <a:gd name="T33" fmla="*/ 43 h 221"/>
                    <a:gd name="T34" fmla="*/ 77 w 236"/>
                    <a:gd name="T35" fmla="*/ 22 h 221"/>
                    <a:gd name="T36" fmla="*/ 98 w 236"/>
                    <a:gd name="T37" fmla="*/ 25 h 221"/>
                    <a:gd name="T38" fmla="*/ 113 w 236"/>
                    <a:gd name="T39" fmla="*/ 10 h 221"/>
                    <a:gd name="T40" fmla="*/ 125 w 236"/>
                    <a:gd name="T41" fmla="*/ 8 h 221"/>
                    <a:gd name="T42" fmla="*/ 145 w 236"/>
                    <a:gd name="T43" fmla="*/ 34 h 221"/>
                    <a:gd name="T44" fmla="*/ 163 w 236"/>
                    <a:gd name="T45" fmla="*/ 43 h 221"/>
                    <a:gd name="T46" fmla="*/ 165 w 236"/>
                    <a:gd name="T47" fmla="*/ 16 h 221"/>
                    <a:gd name="T48" fmla="*/ 172 w 236"/>
                    <a:gd name="T49" fmla="*/ 0 h 221"/>
                    <a:gd name="T50" fmla="*/ 185 w 236"/>
                    <a:gd name="T51" fmla="*/ 22 h 221"/>
                    <a:gd name="T52" fmla="*/ 196 w 236"/>
                    <a:gd name="T53" fmla="*/ 60 h 221"/>
                    <a:gd name="T54" fmla="*/ 219 w 236"/>
                    <a:gd name="T55" fmla="*/ 83 h 221"/>
                    <a:gd name="T56" fmla="*/ 232 w 236"/>
                    <a:gd name="T57" fmla="*/ 101 h 221"/>
                    <a:gd name="T58" fmla="*/ 235 w 236"/>
                    <a:gd name="T59" fmla="*/ 133 h 221"/>
                    <a:gd name="T60" fmla="*/ 221 w 236"/>
                    <a:gd name="T61" fmla="*/ 169 h 221"/>
                    <a:gd name="T62" fmla="*/ 217 w 236"/>
                    <a:gd name="T63" fmla="*/ 202 h 221"/>
                    <a:gd name="T64" fmla="*/ 196 w 236"/>
                    <a:gd name="T65" fmla="*/ 215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36" h="221">
                      <a:moveTo>
                        <a:pt x="196" y="215"/>
                      </a:moveTo>
                      <a:lnTo>
                        <a:pt x="190" y="216"/>
                      </a:lnTo>
                      <a:lnTo>
                        <a:pt x="185" y="220"/>
                      </a:lnTo>
                      <a:lnTo>
                        <a:pt x="179" y="212"/>
                      </a:lnTo>
                      <a:lnTo>
                        <a:pt x="158" y="202"/>
                      </a:lnTo>
                      <a:lnTo>
                        <a:pt x="154" y="187"/>
                      </a:lnTo>
                      <a:lnTo>
                        <a:pt x="147" y="182"/>
                      </a:lnTo>
                      <a:lnTo>
                        <a:pt x="130" y="182"/>
                      </a:lnTo>
                      <a:lnTo>
                        <a:pt x="130" y="170"/>
                      </a:lnTo>
                      <a:lnTo>
                        <a:pt x="124" y="167"/>
                      </a:lnTo>
                      <a:lnTo>
                        <a:pt x="123" y="157"/>
                      </a:lnTo>
                      <a:lnTo>
                        <a:pt x="110" y="155"/>
                      </a:lnTo>
                      <a:lnTo>
                        <a:pt x="98" y="152"/>
                      </a:lnTo>
                      <a:lnTo>
                        <a:pt x="87" y="155"/>
                      </a:lnTo>
                      <a:lnTo>
                        <a:pt x="87" y="157"/>
                      </a:lnTo>
                      <a:lnTo>
                        <a:pt x="62" y="165"/>
                      </a:lnTo>
                      <a:lnTo>
                        <a:pt x="62" y="169"/>
                      </a:lnTo>
                      <a:lnTo>
                        <a:pt x="40" y="169"/>
                      </a:lnTo>
                      <a:lnTo>
                        <a:pt x="28" y="176"/>
                      </a:lnTo>
                      <a:lnTo>
                        <a:pt x="15" y="169"/>
                      </a:lnTo>
                      <a:lnTo>
                        <a:pt x="14" y="167"/>
                      </a:lnTo>
                      <a:lnTo>
                        <a:pt x="14" y="152"/>
                      </a:lnTo>
                      <a:lnTo>
                        <a:pt x="10" y="139"/>
                      </a:lnTo>
                      <a:lnTo>
                        <a:pt x="5" y="127"/>
                      </a:lnTo>
                      <a:lnTo>
                        <a:pt x="8" y="118"/>
                      </a:lnTo>
                      <a:lnTo>
                        <a:pt x="3" y="114"/>
                      </a:lnTo>
                      <a:lnTo>
                        <a:pt x="0" y="93"/>
                      </a:lnTo>
                      <a:lnTo>
                        <a:pt x="3" y="79"/>
                      </a:lnTo>
                      <a:lnTo>
                        <a:pt x="16" y="68"/>
                      </a:lnTo>
                      <a:lnTo>
                        <a:pt x="44" y="60"/>
                      </a:lnTo>
                      <a:lnTo>
                        <a:pt x="51" y="51"/>
                      </a:lnTo>
                      <a:lnTo>
                        <a:pt x="48" y="41"/>
                      </a:lnTo>
                      <a:lnTo>
                        <a:pt x="55" y="38"/>
                      </a:lnTo>
                      <a:lnTo>
                        <a:pt x="57" y="43"/>
                      </a:lnTo>
                      <a:lnTo>
                        <a:pt x="60" y="35"/>
                      </a:lnTo>
                      <a:lnTo>
                        <a:pt x="77" y="22"/>
                      </a:lnTo>
                      <a:lnTo>
                        <a:pt x="87" y="28"/>
                      </a:lnTo>
                      <a:lnTo>
                        <a:pt x="98" y="25"/>
                      </a:lnTo>
                      <a:lnTo>
                        <a:pt x="102" y="13"/>
                      </a:lnTo>
                      <a:lnTo>
                        <a:pt x="113" y="10"/>
                      </a:lnTo>
                      <a:lnTo>
                        <a:pt x="110" y="2"/>
                      </a:lnTo>
                      <a:lnTo>
                        <a:pt x="125" y="8"/>
                      </a:lnTo>
                      <a:lnTo>
                        <a:pt x="138" y="5"/>
                      </a:lnTo>
                      <a:lnTo>
                        <a:pt x="145" y="34"/>
                      </a:lnTo>
                      <a:lnTo>
                        <a:pt x="154" y="43"/>
                      </a:lnTo>
                      <a:lnTo>
                        <a:pt x="163" y="43"/>
                      </a:lnTo>
                      <a:lnTo>
                        <a:pt x="167" y="25"/>
                      </a:lnTo>
                      <a:lnTo>
                        <a:pt x="165" y="16"/>
                      </a:lnTo>
                      <a:lnTo>
                        <a:pt x="167" y="2"/>
                      </a:lnTo>
                      <a:lnTo>
                        <a:pt x="172" y="0"/>
                      </a:lnTo>
                      <a:lnTo>
                        <a:pt x="179" y="18"/>
                      </a:lnTo>
                      <a:lnTo>
                        <a:pt x="185" y="22"/>
                      </a:lnTo>
                      <a:lnTo>
                        <a:pt x="189" y="38"/>
                      </a:lnTo>
                      <a:lnTo>
                        <a:pt x="196" y="60"/>
                      </a:lnTo>
                      <a:lnTo>
                        <a:pt x="206" y="66"/>
                      </a:lnTo>
                      <a:lnTo>
                        <a:pt x="219" y="83"/>
                      </a:lnTo>
                      <a:lnTo>
                        <a:pt x="221" y="91"/>
                      </a:lnTo>
                      <a:lnTo>
                        <a:pt x="232" y="101"/>
                      </a:lnTo>
                      <a:lnTo>
                        <a:pt x="235" y="119"/>
                      </a:lnTo>
                      <a:lnTo>
                        <a:pt x="235" y="133"/>
                      </a:lnTo>
                      <a:lnTo>
                        <a:pt x="232" y="155"/>
                      </a:lnTo>
                      <a:lnTo>
                        <a:pt x="221" y="169"/>
                      </a:lnTo>
                      <a:lnTo>
                        <a:pt x="217" y="187"/>
                      </a:lnTo>
                      <a:lnTo>
                        <a:pt x="217" y="202"/>
                      </a:lnTo>
                      <a:lnTo>
                        <a:pt x="206" y="205"/>
                      </a:lnTo>
                      <a:lnTo>
                        <a:pt x="196" y="215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5" name="Freeform 27">
                  <a:extLst>
                    <a:ext uri="{FF2B5EF4-FFF2-40B4-BE49-F238E27FC236}">
                      <a16:creationId xmlns:a16="http://schemas.microsoft.com/office/drawing/2014/main" id="{FA604143-A75F-DEC2-955E-6C35DD5BCD02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286" y="1488"/>
                  <a:ext cx="18" cy="27"/>
                </a:xfrm>
                <a:custGeom>
                  <a:avLst/>
                  <a:gdLst>
                    <a:gd name="T0" fmla="*/ 9 w 18"/>
                    <a:gd name="T1" fmla="*/ 23 h 27"/>
                    <a:gd name="T2" fmla="*/ 3 w 18"/>
                    <a:gd name="T3" fmla="*/ 19 h 27"/>
                    <a:gd name="T4" fmla="*/ 3 w 18"/>
                    <a:gd name="T5" fmla="*/ 15 h 27"/>
                    <a:gd name="T6" fmla="*/ 3 w 18"/>
                    <a:gd name="T7" fmla="*/ 11 h 27"/>
                    <a:gd name="T8" fmla="*/ 2 w 18"/>
                    <a:gd name="T9" fmla="*/ 7 h 27"/>
                    <a:gd name="T10" fmla="*/ 0 w 18"/>
                    <a:gd name="T11" fmla="*/ 0 h 27"/>
                    <a:gd name="T12" fmla="*/ 3 w 18"/>
                    <a:gd name="T13" fmla="*/ 0 h 27"/>
                    <a:gd name="T14" fmla="*/ 9 w 18"/>
                    <a:gd name="T15" fmla="*/ 4 h 27"/>
                    <a:gd name="T16" fmla="*/ 12 w 18"/>
                    <a:gd name="T17" fmla="*/ 3 h 27"/>
                    <a:gd name="T18" fmla="*/ 13 w 18"/>
                    <a:gd name="T19" fmla="*/ 3 h 27"/>
                    <a:gd name="T20" fmla="*/ 17 w 18"/>
                    <a:gd name="T21" fmla="*/ 0 h 27"/>
                    <a:gd name="T22" fmla="*/ 17 w 18"/>
                    <a:gd name="T23" fmla="*/ 11 h 27"/>
                    <a:gd name="T24" fmla="*/ 15 w 18"/>
                    <a:gd name="T25" fmla="*/ 15 h 27"/>
                    <a:gd name="T26" fmla="*/ 13 w 18"/>
                    <a:gd name="T27" fmla="*/ 19 h 27"/>
                    <a:gd name="T28" fmla="*/ 13 w 18"/>
                    <a:gd name="T29" fmla="*/ 22 h 27"/>
                    <a:gd name="T30" fmla="*/ 12 w 18"/>
                    <a:gd name="T31" fmla="*/ 23 h 27"/>
                    <a:gd name="T32" fmla="*/ 12 w 18"/>
                    <a:gd name="T33" fmla="*/ 26 h 27"/>
                    <a:gd name="T34" fmla="*/ 9 w 18"/>
                    <a:gd name="T35" fmla="*/ 23 h 2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8" h="27">
                      <a:moveTo>
                        <a:pt x="9" y="23"/>
                      </a:moveTo>
                      <a:lnTo>
                        <a:pt x="3" y="19"/>
                      </a:lnTo>
                      <a:lnTo>
                        <a:pt x="3" y="15"/>
                      </a:lnTo>
                      <a:lnTo>
                        <a:pt x="3" y="1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9" y="4"/>
                      </a:lnTo>
                      <a:lnTo>
                        <a:pt x="12" y="3"/>
                      </a:lnTo>
                      <a:lnTo>
                        <a:pt x="13" y="3"/>
                      </a:lnTo>
                      <a:lnTo>
                        <a:pt x="17" y="0"/>
                      </a:lnTo>
                      <a:lnTo>
                        <a:pt x="17" y="11"/>
                      </a:lnTo>
                      <a:lnTo>
                        <a:pt x="15" y="15"/>
                      </a:lnTo>
                      <a:lnTo>
                        <a:pt x="13" y="19"/>
                      </a:lnTo>
                      <a:lnTo>
                        <a:pt x="13" y="22"/>
                      </a:lnTo>
                      <a:lnTo>
                        <a:pt x="12" y="23"/>
                      </a:lnTo>
                      <a:lnTo>
                        <a:pt x="12" y="26"/>
                      </a:lnTo>
                      <a:lnTo>
                        <a:pt x="9" y="23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6" name="Freeform 28">
                  <a:extLst>
                    <a:ext uri="{FF2B5EF4-FFF2-40B4-BE49-F238E27FC236}">
                      <a16:creationId xmlns:a16="http://schemas.microsoft.com/office/drawing/2014/main" id="{9A2366DA-DB60-3CA3-AFD5-900BEDC44F2C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463" y="1235"/>
                  <a:ext cx="26" cy="106"/>
                </a:xfrm>
                <a:custGeom>
                  <a:avLst/>
                  <a:gdLst>
                    <a:gd name="T0" fmla="*/ 3 w 26"/>
                    <a:gd name="T1" fmla="*/ 37 h 106"/>
                    <a:gd name="T2" fmla="*/ 13 w 26"/>
                    <a:gd name="T3" fmla="*/ 28 h 106"/>
                    <a:gd name="T4" fmla="*/ 20 w 26"/>
                    <a:gd name="T5" fmla="*/ 0 h 106"/>
                    <a:gd name="T6" fmla="*/ 25 w 26"/>
                    <a:gd name="T7" fmla="*/ 42 h 106"/>
                    <a:gd name="T8" fmla="*/ 17 w 26"/>
                    <a:gd name="T9" fmla="*/ 94 h 106"/>
                    <a:gd name="T10" fmla="*/ 0 w 26"/>
                    <a:gd name="T11" fmla="*/ 105 h 106"/>
                    <a:gd name="T12" fmla="*/ 0 w 26"/>
                    <a:gd name="T13" fmla="*/ 80 h 106"/>
                    <a:gd name="T14" fmla="*/ 5 w 26"/>
                    <a:gd name="T15" fmla="*/ 64 h 106"/>
                    <a:gd name="T16" fmla="*/ 3 w 26"/>
                    <a:gd name="T17" fmla="*/ 37 h 10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6" h="106">
                      <a:moveTo>
                        <a:pt x="3" y="37"/>
                      </a:moveTo>
                      <a:lnTo>
                        <a:pt x="13" y="28"/>
                      </a:lnTo>
                      <a:lnTo>
                        <a:pt x="20" y="0"/>
                      </a:lnTo>
                      <a:lnTo>
                        <a:pt x="25" y="42"/>
                      </a:lnTo>
                      <a:lnTo>
                        <a:pt x="17" y="94"/>
                      </a:lnTo>
                      <a:lnTo>
                        <a:pt x="0" y="105"/>
                      </a:lnTo>
                      <a:lnTo>
                        <a:pt x="0" y="80"/>
                      </a:lnTo>
                      <a:lnTo>
                        <a:pt x="5" y="64"/>
                      </a:lnTo>
                      <a:lnTo>
                        <a:pt x="3" y="37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</p:grpSp>
        </p:grpSp>
      </p:grp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2" name="Rectangle 34">
            <a:extLst>
              <a:ext uri="{FF2B5EF4-FFF2-40B4-BE49-F238E27FC236}">
                <a16:creationId xmlns:a16="http://schemas.microsoft.com/office/drawing/2014/main" id="{085A8782-A41D-0B3A-3BE9-81A30B9C50D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" name="Rectangle 35">
            <a:extLst>
              <a:ext uri="{FF2B5EF4-FFF2-40B4-BE49-F238E27FC236}">
                <a16:creationId xmlns:a16="http://schemas.microsoft.com/office/drawing/2014/main" id="{7097CAD7-9481-BE64-2CD7-7676CB606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Liang, Introduction to Java Programming and Data Structures, Twelfth Edition, (c) 2020 Pearson Education, Inc. All rights reserved. </a:t>
            </a:r>
          </a:p>
        </p:txBody>
      </p:sp>
      <p:sp>
        <p:nvSpPr>
          <p:cNvPr id="34" name="Rectangle 36">
            <a:extLst>
              <a:ext uri="{FF2B5EF4-FFF2-40B4-BE49-F238E27FC236}">
                <a16:creationId xmlns:a16="http://schemas.microsoft.com/office/drawing/2014/main" id="{7BE4DBC9-4D86-C1B6-D5B8-FF34729DDE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B674E87-8FBA-8C40-9889-249525801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394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F83AD53F-E352-2597-7C58-18E689446E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E2C9BA57-7EA4-D15D-F390-5880F538B6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83402-8AAA-4749-A5CC-B69828B46D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25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744D7111-1725-56B9-380A-D643C729A8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02085458-3332-FBE1-0A13-24C4CFAB074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90083-7938-5A4C-98AE-5D23E3F115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75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9E8E1073-1529-CEC5-1B9B-BA02B751D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34366632-75B8-BC72-0E7E-702D07360C6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918D5-848A-3742-9BC7-8FF61E59F4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86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F9267FF5-6A06-6999-64BC-198C653F80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23A1BFC8-E7F6-BC1A-030A-886A58AB448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CD913-8586-1A4C-9C49-78EF7B28C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31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EF8F816F-1969-B9E9-2D1A-5862C85CCC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58EB15D8-FB5B-BA43-6009-AB699B2434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A053B4-36D1-394A-8541-AD52D62A2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491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FF8AF475-F3CF-CAB3-2591-BD7133707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4">
            <a:extLst>
              <a:ext uri="{FF2B5EF4-FFF2-40B4-BE49-F238E27FC236}">
                <a16:creationId xmlns:a16="http://schemas.microsoft.com/office/drawing/2014/main" id="{99B484C2-96A4-DBFD-5254-9756EB1AC38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1F3E6-C735-3149-96BA-3CFF5E3613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833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D41E69DD-7676-0810-95FA-5D82EDCCF1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AD7743DF-71E7-426D-0C80-ADFA0D07205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3A8C2C-786F-BA41-9FAA-DBDE5D107B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020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>
            <a:extLst>
              <a:ext uri="{FF2B5EF4-FFF2-40B4-BE49-F238E27FC236}">
                <a16:creationId xmlns:a16="http://schemas.microsoft.com/office/drawing/2014/main" id="{AAEC05DB-BFC4-261B-3866-43A76A999F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4">
            <a:extLst>
              <a:ext uri="{FF2B5EF4-FFF2-40B4-BE49-F238E27FC236}">
                <a16:creationId xmlns:a16="http://schemas.microsoft.com/office/drawing/2014/main" id="{9AF4B900-6349-F349-AF9D-44567A3B29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72EE07-AEF2-1A4F-B126-09402E0FD6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00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F529F4E2-A29D-9D8E-115A-B1D7CF00C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1EB0F704-48C2-4670-B6E8-7BE01A3EB17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1A244-1F7D-094E-8B9B-72D6521744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8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09F5154A-877C-534E-5AEE-976021EDE9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BDF637BF-FA3D-D793-85D8-D20517AF4ED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CB25DA-DB4A-394E-A25A-13D86AD427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36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9">
            <a:extLst>
              <a:ext uri="{FF2B5EF4-FFF2-40B4-BE49-F238E27FC236}">
                <a16:creationId xmlns:a16="http://schemas.microsoft.com/office/drawing/2014/main" id="{A64E6DFA-4EDC-F943-D8AE-A3668AFD951D}"/>
              </a:ext>
            </a:extLst>
          </p:cNvPr>
          <p:cNvGrpSpPr>
            <a:grpSpLocks/>
          </p:cNvGrpSpPr>
          <p:nvPr/>
        </p:nvGrpSpPr>
        <p:grpSpPr bwMode="auto">
          <a:xfrm>
            <a:off x="0" y="4367213"/>
            <a:ext cx="9131300" cy="2478087"/>
            <a:chOff x="0" y="2751"/>
            <a:chExt cx="5752" cy="1561"/>
          </a:xfrm>
        </p:grpSpPr>
        <p:sp>
          <p:nvSpPr>
            <p:cNvPr id="1032" name="Rectangle 2">
              <a:extLst>
                <a:ext uri="{FF2B5EF4-FFF2-40B4-BE49-F238E27FC236}">
                  <a16:creationId xmlns:a16="http://schemas.microsoft.com/office/drawing/2014/main" id="{41191572-2F55-43DC-A0DE-70F6BCCA630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grpSp>
          <p:nvGrpSpPr>
            <p:cNvPr id="1033" name="Group 28">
              <a:extLst>
                <a:ext uri="{FF2B5EF4-FFF2-40B4-BE49-F238E27FC236}">
                  <a16:creationId xmlns:a16="http://schemas.microsoft.com/office/drawing/2014/main" id="{B6401A77-41EE-1624-713E-2911A84326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8" y="2751"/>
              <a:ext cx="1190" cy="1426"/>
              <a:chOff x="4458" y="2751"/>
              <a:chExt cx="1190" cy="1426"/>
            </a:xfrm>
          </p:grpSpPr>
          <p:sp>
            <p:nvSpPr>
              <p:cNvPr id="1034" name="Freeform 3">
                <a:extLst>
                  <a:ext uri="{FF2B5EF4-FFF2-40B4-BE49-F238E27FC236}">
                    <a16:creationId xmlns:a16="http://schemas.microsoft.com/office/drawing/2014/main" id="{F339E4FD-8373-7FCE-83A0-B035DFB56A3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614" y="2790"/>
                <a:ext cx="1034" cy="1273"/>
              </a:xfrm>
              <a:custGeom>
                <a:avLst/>
                <a:gdLst>
                  <a:gd name="T0" fmla="*/ 646 w 1034"/>
                  <a:gd name="T1" fmla="*/ 23 h 1273"/>
                  <a:gd name="T2" fmla="*/ 765 w 1034"/>
                  <a:gd name="T3" fmla="*/ 92 h 1273"/>
                  <a:gd name="T4" fmla="*/ 866 w 1034"/>
                  <a:gd name="T5" fmla="*/ 184 h 1273"/>
                  <a:gd name="T6" fmla="*/ 944 w 1034"/>
                  <a:gd name="T7" fmla="*/ 294 h 1273"/>
                  <a:gd name="T8" fmla="*/ 1000 w 1034"/>
                  <a:gd name="T9" fmla="*/ 417 h 1273"/>
                  <a:gd name="T10" fmla="*/ 1030 w 1034"/>
                  <a:gd name="T11" fmla="*/ 550 h 1273"/>
                  <a:gd name="T12" fmla="*/ 1030 w 1034"/>
                  <a:gd name="T13" fmla="*/ 688 h 1273"/>
                  <a:gd name="T14" fmla="*/ 1000 w 1034"/>
                  <a:gd name="T15" fmla="*/ 821 h 1273"/>
                  <a:gd name="T16" fmla="*/ 944 w 1034"/>
                  <a:gd name="T17" fmla="*/ 944 h 1273"/>
                  <a:gd name="T18" fmla="*/ 866 w 1034"/>
                  <a:gd name="T19" fmla="*/ 1055 h 1273"/>
                  <a:gd name="T20" fmla="*/ 765 w 1034"/>
                  <a:gd name="T21" fmla="*/ 1148 h 1273"/>
                  <a:gd name="T22" fmla="*/ 646 w 1034"/>
                  <a:gd name="T23" fmla="*/ 1215 h 1273"/>
                  <a:gd name="T24" fmla="*/ 517 w 1034"/>
                  <a:gd name="T25" fmla="*/ 1257 h 1273"/>
                  <a:gd name="T26" fmla="*/ 382 w 1034"/>
                  <a:gd name="T27" fmla="*/ 1272 h 1273"/>
                  <a:gd name="T28" fmla="*/ 246 w 1034"/>
                  <a:gd name="T29" fmla="*/ 1257 h 1273"/>
                  <a:gd name="T30" fmla="*/ 118 w 1034"/>
                  <a:gd name="T31" fmla="*/ 1215 h 1273"/>
                  <a:gd name="T32" fmla="*/ 0 w 1034"/>
                  <a:gd name="T33" fmla="*/ 1148 h 1273"/>
                  <a:gd name="T34" fmla="*/ 89 w 1034"/>
                  <a:gd name="T35" fmla="*/ 1129 h 1273"/>
                  <a:gd name="T36" fmla="*/ 201 w 1034"/>
                  <a:gd name="T37" fmla="*/ 1179 h 1273"/>
                  <a:gd name="T38" fmla="*/ 320 w 1034"/>
                  <a:gd name="T39" fmla="*/ 1204 h 1273"/>
                  <a:gd name="T40" fmla="*/ 443 w 1034"/>
                  <a:gd name="T41" fmla="*/ 1204 h 1273"/>
                  <a:gd name="T42" fmla="*/ 563 w 1034"/>
                  <a:gd name="T43" fmla="*/ 1179 h 1273"/>
                  <a:gd name="T44" fmla="*/ 675 w 1034"/>
                  <a:gd name="T45" fmla="*/ 1129 h 1273"/>
                  <a:gd name="T46" fmla="*/ 775 w 1034"/>
                  <a:gd name="T47" fmla="*/ 1057 h 1273"/>
                  <a:gd name="T48" fmla="*/ 857 w 1034"/>
                  <a:gd name="T49" fmla="*/ 965 h 1273"/>
                  <a:gd name="T50" fmla="*/ 919 w 1034"/>
                  <a:gd name="T51" fmla="*/ 858 h 1273"/>
                  <a:gd name="T52" fmla="*/ 956 w 1034"/>
                  <a:gd name="T53" fmla="*/ 742 h 1273"/>
                  <a:gd name="T54" fmla="*/ 969 w 1034"/>
                  <a:gd name="T55" fmla="*/ 619 h 1273"/>
                  <a:gd name="T56" fmla="*/ 956 w 1034"/>
                  <a:gd name="T57" fmla="*/ 496 h 1273"/>
                  <a:gd name="T58" fmla="*/ 919 w 1034"/>
                  <a:gd name="T59" fmla="*/ 381 h 1273"/>
                  <a:gd name="T60" fmla="*/ 857 w 1034"/>
                  <a:gd name="T61" fmla="*/ 273 h 1273"/>
                  <a:gd name="T62" fmla="*/ 775 w 1034"/>
                  <a:gd name="T63" fmla="*/ 182 h 1273"/>
                  <a:gd name="T64" fmla="*/ 675 w 1034"/>
                  <a:gd name="T65" fmla="*/ 110 h 1273"/>
                  <a:gd name="T66" fmla="*/ 563 w 1034"/>
                  <a:gd name="T67" fmla="*/ 61 h 1273"/>
                  <a:gd name="T68" fmla="*/ 582 w 1034"/>
                  <a:gd name="T69" fmla="*/ 0 h 127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034" h="1273">
                    <a:moveTo>
                      <a:pt x="582" y="0"/>
                    </a:moveTo>
                    <a:lnTo>
                      <a:pt x="646" y="23"/>
                    </a:lnTo>
                    <a:lnTo>
                      <a:pt x="707" y="56"/>
                    </a:lnTo>
                    <a:lnTo>
                      <a:pt x="765" y="92"/>
                    </a:lnTo>
                    <a:lnTo>
                      <a:pt x="818" y="134"/>
                    </a:lnTo>
                    <a:lnTo>
                      <a:pt x="866" y="184"/>
                    </a:lnTo>
                    <a:lnTo>
                      <a:pt x="908" y="237"/>
                    </a:lnTo>
                    <a:lnTo>
                      <a:pt x="944" y="294"/>
                    </a:lnTo>
                    <a:lnTo>
                      <a:pt x="977" y="353"/>
                    </a:lnTo>
                    <a:lnTo>
                      <a:pt x="1000" y="417"/>
                    </a:lnTo>
                    <a:lnTo>
                      <a:pt x="1018" y="483"/>
                    </a:lnTo>
                    <a:lnTo>
                      <a:pt x="1030" y="550"/>
                    </a:lnTo>
                    <a:lnTo>
                      <a:pt x="1033" y="619"/>
                    </a:lnTo>
                    <a:lnTo>
                      <a:pt x="1030" y="688"/>
                    </a:lnTo>
                    <a:lnTo>
                      <a:pt x="1018" y="756"/>
                    </a:lnTo>
                    <a:lnTo>
                      <a:pt x="1000" y="821"/>
                    </a:lnTo>
                    <a:lnTo>
                      <a:pt x="977" y="884"/>
                    </a:lnTo>
                    <a:lnTo>
                      <a:pt x="944" y="944"/>
                    </a:lnTo>
                    <a:lnTo>
                      <a:pt x="908" y="1003"/>
                    </a:lnTo>
                    <a:lnTo>
                      <a:pt x="866" y="1055"/>
                    </a:lnTo>
                    <a:lnTo>
                      <a:pt x="818" y="1105"/>
                    </a:lnTo>
                    <a:lnTo>
                      <a:pt x="765" y="1148"/>
                    </a:lnTo>
                    <a:lnTo>
                      <a:pt x="707" y="1183"/>
                    </a:lnTo>
                    <a:lnTo>
                      <a:pt x="646" y="1215"/>
                    </a:lnTo>
                    <a:lnTo>
                      <a:pt x="582" y="1239"/>
                    </a:lnTo>
                    <a:lnTo>
                      <a:pt x="517" y="1257"/>
                    </a:lnTo>
                    <a:lnTo>
                      <a:pt x="450" y="1269"/>
                    </a:lnTo>
                    <a:lnTo>
                      <a:pt x="382" y="1272"/>
                    </a:lnTo>
                    <a:lnTo>
                      <a:pt x="313" y="1269"/>
                    </a:lnTo>
                    <a:lnTo>
                      <a:pt x="246" y="1257"/>
                    </a:lnTo>
                    <a:lnTo>
                      <a:pt x="180" y="1239"/>
                    </a:lnTo>
                    <a:lnTo>
                      <a:pt x="118" y="1215"/>
                    </a:lnTo>
                    <a:lnTo>
                      <a:pt x="57" y="1183"/>
                    </a:lnTo>
                    <a:lnTo>
                      <a:pt x="0" y="1148"/>
                    </a:lnTo>
                    <a:lnTo>
                      <a:pt x="36" y="1095"/>
                    </a:lnTo>
                    <a:lnTo>
                      <a:pt x="89" y="1129"/>
                    </a:lnTo>
                    <a:lnTo>
                      <a:pt x="144" y="1156"/>
                    </a:lnTo>
                    <a:lnTo>
                      <a:pt x="201" y="1179"/>
                    </a:lnTo>
                    <a:lnTo>
                      <a:pt x="261" y="1195"/>
                    </a:lnTo>
                    <a:lnTo>
                      <a:pt x="320" y="1204"/>
                    </a:lnTo>
                    <a:lnTo>
                      <a:pt x="382" y="1208"/>
                    </a:lnTo>
                    <a:lnTo>
                      <a:pt x="443" y="1204"/>
                    </a:lnTo>
                    <a:lnTo>
                      <a:pt x="504" y="1195"/>
                    </a:lnTo>
                    <a:lnTo>
                      <a:pt x="563" y="1179"/>
                    </a:lnTo>
                    <a:lnTo>
                      <a:pt x="621" y="1156"/>
                    </a:lnTo>
                    <a:lnTo>
                      <a:pt x="675" y="1129"/>
                    </a:lnTo>
                    <a:lnTo>
                      <a:pt x="727" y="1095"/>
                    </a:lnTo>
                    <a:lnTo>
                      <a:pt x="775" y="1057"/>
                    </a:lnTo>
                    <a:lnTo>
                      <a:pt x="818" y="1013"/>
                    </a:lnTo>
                    <a:lnTo>
                      <a:pt x="857" y="965"/>
                    </a:lnTo>
                    <a:lnTo>
                      <a:pt x="890" y="913"/>
                    </a:lnTo>
                    <a:lnTo>
                      <a:pt x="919" y="858"/>
                    </a:lnTo>
                    <a:lnTo>
                      <a:pt x="941" y="802"/>
                    </a:lnTo>
                    <a:lnTo>
                      <a:pt x="956" y="742"/>
                    </a:lnTo>
                    <a:lnTo>
                      <a:pt x="965" y="680"/>
                    </a:lnTo>
                    <a:lnTo>
                      <a:pt x="969" y="619"/>
                    </a:lnTo>
                    <a:lnTo>
                      <a:pt x="965" y="557"/>
                    </a:lnTo>
                    <a:lnTo>
                      <a:pt x="956" y="496"/>
                    </a:lnTo>
                    <a:lnTo>
                      <a:pt x="941" y="437"/>
                    </a:lnTo>
                    <a:lnTo>
                      <a:pt x="919" y="381"/>
                    </a:lnTo>
                    <a:lnTo>
                      <a:pt x="890" y="325"/>
                    </a:lnTo>
                    <a:lnTo>
                      <a:pt x="857" y="273"/>
                    </a:lnTo>
                    <a:lnTo>
                      <a:pt x="818" y="225"/>
                    </a:lnTo>
                    <a:lnTo>
                      <a:pt x="775" y="182"/>
                    </a:lnTo>
                    <a:lnTo>
                      <a:pt x="727" y="144"/>
                    </a:lnTo>
                    <a:lnTo>
                      <a:pt x="675" y="110"/>
                    </a:lnTo>
                    <a:lnTo>
                      <a:pt x="621" y="81"/>
                    </a:lnTo>
                    <a:lnTo>
                      <a:pt x="563" y="61"/>
                    </a:lnTo>
                    <a:lnTo>
                      <a:pt x="565" y="56"/>
                    </a:lnTo>
                    <a:lnTo>
                      <a:pt x="582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PS"/>
              </a:p>
            </p:txBody>
          </p:sp>
          <p:sp>
            <p:nvSpPr>
              <p:cNvPr id="1035" name="Line 4">
                <a:extLst>
                  <a:ext uri="{FF2B5EF4-FFF2-40B4-BE49-F238E27FC236}">
                    <a16:creationId xmlns:a16="http://schemas.microsoft.com/office/drawing/2014/main" id="{0D7BC8B7-A95A-16CA-52FA-1C14CA5EF25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4639" y="3863"/>
                <a:ext cx="103" cy="18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PS"/>
              </a:p>
            </p:txBody>
          </p:sp>
          <p:sp>
            <p:nvSpPr>
              <p:cNvPr id="1036" name="Line 5">
                <a:extLst>
                  <a:ext uri="{FF2B5EF4-FFF2-40B4-BE49-F238E27FC236}">
                    <a16:creationId xmlns:a16="http://schemas.microsoft.com/office/drawing/2014/main" id="{7FC65427-96DD-9023-E0F7-6997107FF8CB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5210" y="2874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PS"/>
              </a:p>
            </p:txBody>
          </p:sp>
          <p:sp>
            <p:nvSpPr>
              <p:cNvPr id="1037" name="Line 6">
                <a:extLst>
                  <a:ext uri="{FF2B5EF4-FFF2-40B4-BE49-F238E27FC236}">
                    <a16:creationId xmlns:a16="http://schemas.microsoft.com/office/drawing/2014/main" id="{684566D0-DBF5-54D8-BFB7-CB8AEE233491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5270" y="2751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PS"/>
              </a:p>
            </p:txBody>
          </p:sp>
          <p:sp>
            <p:nvSpPr>
              <p:cNvPr id="1038" name="Freeform 7">
                <a:extLst>
                  <a:ext uri="{FF2B5EF4-FFF2-40B4-BE49-F238E27FC236}">
                    <a16:creationId xmlns:a16="http://schemas.microsoft.com/office/drawing/2014/main" id="{E56EF2A2-B48B-8D98-BAFD-464A52B0538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753" y="4067"/>
                <a:ext cx="604" cy="110"/>
              </a:xfrm>
              <a:custGeom>
                <a:avLst/>
                <a:gdLst>
                  <a:gd name="T0" fmla="*/ 2 w 604"/>
                  <a:gd name="T1" fmla="*/ 70 h 110"/>
                  <a:gd name="T2" fmla="*/ 14 w 604"/>
                  <a:gd name="T3" fmla="*/ 57 h 110"/>
                  <a:gd name="T4" fmla="*/ 31 w 604"/>
                  <a:gd name="T5" fmla="*/ 46 h 110"/>
                  <a:gd name="T6" fmla="*/ 63 w 604"/>
                  <a:gd name="T7" fmla="*/ 30 h 110"/>
                  <a:gd name="T8" fmla="*/ 100 w 604"/>
                  <a:gd name="T9" fmla="*/ 21 h 110"/>
                  <a:gd name="T10" fmla="*/ 134 w 604"/>
                  <a:gd name="T11" fmla="*/ 13 h 110"/>
                  <a:gd name="T12" fmla="*/ 181 w 604"/>
                  <a:gd name="T13" fmla="*/ 6 h 110"/>
                  <a:gd name="T14" fmla="*/ 225 w 604"/>
                  <a:gd name="T15" fmla="*/ 2 h 110"/>
                  <a:gd name="T16" fmla="*/ 277 w 604"/>
                  <a:gd name="T17" fmla="*/ 0 h 110"/>
                  <a:gd name="T18" fmla="*/ 340 w 604"/>
                  <a:gd name="T19" fmla="*/ 0 h 110"/>
                  <a:gd name="T20" fmla="*/ 407 w 604"/>
                  <a:gd name="T21" fmla="*/ 4 h 110"/>
                  <a:gd name="T22" fmla="*/ 453 w 604"/>
                  <a:gd name="T23" fmla="*/ 10 h 110"/>
                  <a:gd name="T24" fmla="*/ 502 w 604"/>
                  <a:gd name="T25" fmla="*/ 19 h 110"/>
                  <a:gd name="T26" fmla="*/ 549 w 604"/>
                  <a:gd name="T27" fmla="*/ 33 h 110"/>
                  <a:gd name="T28" fmla="*/ 573 w 604"/>
                  <a:gd name="T29" fmla="*/ 47 h 110"/>
                  <a:gd name="T30" fmla="*/ 588 w 604"/>
                  <a:gd name="T31" fmla="*/ 58 h 110"/>
                  <a:gd name="T32" fmla="*/ 603 w 604"/>
                  <a:gd name="T33" fmla="*/ 77 h 110"/>
                  <a:gd name="T34" fmla="*/ 578 w 604"/>
                  <a:gd name="T35" fmla="*/ 87 h 110"/>
                  <a:gd name="T36" fmla="*/ 536 w 604"/>
                  <a:gd name="T37" fmla="*/ 95 h 110"/>
                  <a:gd name="T38" fmla="*/ 485 w 604"/>
                  <a:gd name="T39" fmla="*/ 101 h 110"/>
                  <a:gd name="T40" fmla="*/ 436 w 604"/>
                  <a:gd name="T41" fmla="*/ 106 h 110"/>
                  <a:gd name="T42" fmla="*/ 377 w 604"/>
                  <a:gd name="T43" fmla="*/ 108 h 110"/>
                  <a:gd name="T44" fmla="*/ 313 w 604"/>
                  <a:gd name="T45" fmla="*/ 109 h 110"/>
                  <a:gd name="T46" fmla="*/ 252 w 604"/>
                  <a:gd name="T47" fmla="*/ 109 h 110"/>
                  <a:gd name="T48" fmla="*/ 188 w 604"/>
                  <a:gd name="T49" fmla="*/ 108 h 110"/>
                  <a:gd name="T50" fmla="*/ 117 w 604"/>
                  <a:gd name="T51" fmla="*/ 102 h 110"/>
                  <a:gd name="T52" fmla="*/ 61 w 604"/>
                  <a:gd name="T53" fmla="*/ 96 h 110"/>
                  <a:gd name="T54" fmla="*/ 14 w 604"/>
                  <a:gd name="T55" fmla="*/ 86 h 110"/>
                  <a:gd name="T56" fmla="*/ 0 w 604"/>
                  <a:gd name="T57" fmla="*/ 78 h 110"/>
                  <a:gd name="T58" fmla="*/ 2 w 604"/>
                  <a:gd name="T59" fmla="*/ 7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604" h="110">
                    <a:moveTo>
                      <a:pt x="2" y="70"/>
                    </a:moveTo>
                    <a:lnTo>
                      <a:pt x="14" y="57"/>
                    </a:lnTo>
                    <a:lnTo>
                      <a:pt x="31" y="46"/>
                    </a:lnTo>
                    <a:lnTo>
                      <a:pt x="63" y="30"/>
                    </a:lnTo>
                    <a:lnTo>
                      <a:pt x="100" y="21"/>
                    </a:lnTo>
                    <a:lnTo>
                      <a:pt x="134" y="13"/>
                    </a:lnTo>
                    <a:lnTo>
                      <a:pt x="181" y="6"/>
                    </a:lnTo>
                    <a:lnTo>
                      <a:pt x="225" y="2"/>
                    </a:lnTo>
                    <a:lnTo>
                      <a:pt x="277" y="0"/>
                    </a:lnTo>
                    <a:lnTo>
                      <a:pt x="340" y="0"/>
                    </a:lnTo>
                    <a:lnTo>
                      <a:pt x="407" y="4"/>
                    </a:lnTo>
                    <a:lnTo>
                      <a:pt x="453" y="10"/>
                    </a:lnTo>
                    <a:lnTo>
                      <a:pt x="502" y="19"/>
                    </a:lnTo>
                    <a:lnTo>
                      <a:pt x="549" y="33"/>
                    </a:lnTo>
                    <a:lnTo>
                      <a:pt x="573" y="47"/>
                    </a:lnTo>
                    <a:lnTo>
                      <a:pt x="588" y="58"/>
                    </a:lnTo>
                    <a:lnTo>
                      <a:pt x="603" y="77"/>
                    </a:lnTo>
                    <a:lnTo>
                      <a:pt x="578" y="87"/>
                    </a:lnTo>
                    <a:lnTo>
                      <a:pt x="536" y="95"/>
                    </a:lnTo>
                    <a:lnTo>
                      <a:pt x="485" y="101"/>
                    </a:lnTo>
                    <a:lnTo>
                      <a:pt x="436" y="106"/>
                    </a:lnTo>
                    <a:lnTo>
                      <a:pt x="377" y="108"/>
                    </a:lnTo>
                    <a:lnTo>
                      <a:pt x="313" y="109"/>
                    </a:lnTo>
                    <a:lnTo>
                      <a:pt x="252" y="109"/>
                    </a:lnTo>
                    <a:lnTo>
                      <a:pt x="188" y="108"/>
                    </a:lnTo>
                    <a:lnTo>
                      <a:pt x="117" y="102"/>
                    </a:lnTo>
                    <a:lnTo>
                      <a:pt x="61" y="96"/>
                    </a:lnTo>
                    <a:lnTo>
                      <a:pt x="14" y="86"/>
                    </a:lnTo>
                    <a:lnTo>
                      <a:pt x="0" y="78"/>
                    </a:lnTo>
                    <a:lnTo>
                      <a:pt x="2" y="7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PS"/>
              </a:p>
            </p:txBody>
          </p:sp>
          <p:sp>
            <p:nvSpPr>
              <p:cNvPr id="1039" name="Oval 8">
                <a:extLst>
                  <a:ext uri="{FF2B5EF4-FFF2-40B4-BE49-F238E27FC236}">
                    <a16:creationId xmlns:a16="http://schemas.microsoft.com/office/drawing/2014/main" id="{15C7AF86-A67E-4031-92BB-BA01834EE9FC}"/>
                  </a:ext>
                </a:extLst>
              </p:cNvPr>
              <p:cNvSpPr>
                <a:spLocks noChangeArrowheads="1"/>
              </p:cNvSpPr>
              <p:nvPr/>
            </p:nvSpPr>
            <p:spPr bwMode="grayWhite">
              <a:xfrm>
                <a:off x="4458" y="2879"/>
                <a:ext cx="1074" cy="1073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A26D85A-7BA9-78CB-7489-F668730C128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58" y="2991"/>
                <a:ext cx="999" cy="797"/>
                <a:chOff x="4458" y="2991"/>
                <a:chExt cx="999" cy="797"/>
              </a:xfrm>
            </p:grpSpPr>
            <p:sp>
              <p:nvSpPr>
                <p:cNvPr id="1041" name="Freeform 9">
                  <a:extLst>
                    <a:ext uri="{FF2B5EF4-FFF2-40B4-BE49-F238E27FC236}">
                      <a16:creationId xmlns:a16="http://schemas.microsoft.com/office/drawing/2014/main" id="{1BF9AE5F-0AB4-4EDA-CD7C-AA92BCD9F2EB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99" y="3283"/>
                  <a:ext cx="1" cy="17"/>
                </a:xfrm>
                <a:custGeom>
                  <a:avLst/>
                  <a:gdLst>
                    <a:gd name="T0" fmla="*/ 0 w 1"/>
                    <a:gd name="T1" fmla="*/ 0 h 17"/>
                    <a:gd name="T2" fmla="*/ 0 w 1"/>
                    <a:gd name="T3" fmla="*/ 16 h 17"/>
                    <a:gd name="T4" fmla="*/ 0 w 1"/>
                    <a:gd name="T5" fmla="*/ 16 h 17"/>
                    <a:gd name="T6" fmla="*/ 0 w 1"/>
                    <a:gd name="T7" fmla="*/ 6 h 17"/>
                    <a:gd name="T8" fmla="*/ 0 w 1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2" name="Freeform 10">
                  <a:extLst>
                    <a:ext uri="{FF2B5EF4-FFF2-40B4-BE49-F238E27FC236}">
                      <a16:creationId xmlns:a16="http://schemas.microsoft.com/office/drawing/2014/main" id="{E002BC2B-BE86-E557-B958-FD29D04093D0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616" y="3305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16 w 17"/>
                    <a:gd name="T3" fmla="*/ 0 h 17"/>
                    <a:gd name="T4" fmla="*/ 16 w 17"/>
                    <a:gd name="T5" fmla="*/ 16 h 17"/>
                    <a:gd name="T6" fmla="*/ 0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3" name="Freeform 11">
                  <a:extLst>
                    <a:ext uri="{FF2B5EF4-FFF2-40B4-BE49-F238E27FC236}">
                      <a16:creationId xmlns:a16="http://schemas.microsoft.com/office/drawing/2014/main" id="{0389EEB4-77D1-A825-41F5-0F4C56375DAB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674" y="3275"/>
                  <a:ext cx="37" cy="35"/>
                </a:xfrm>
                <a:custGeom>
                  <a:avLst/>
                  <a:gdLst>
                    <a:gd name="T0" fmla="*/ 36 w 37"/>
                    <a:gd name="T1" fmla="*/ 0 h 35"/>
                    <a:gd name="T2" fmla="*/ 22 w 37"/>
                    <a:gd name="T3" fmla="*/ 0 h 35"/>
                    <a:gd name="T4" fmla="*/ 14 w 37"/>
                    <a:gd name="T5" fmla="*/ 9 h 35"/>
                    <a:gd name="T6" fmla="*/ 9 w 37"/>
                    <a:gd name="T7" fmla="*/ 9 h 35"/>
                    <a:gd name="T8" fmla="*/ 5 w 37"/>
                    <a:gd name="T9" fmla="*/ 13 h 35"/>
                    <a:gd name="T10" fmla="*/ 0 w 37"/>
                    <a:gd name="T11" fmla="*/ 13 h 35"/>
                    <a:gd name="T12" fmla="*/ 0 w 37"/>
                    <a:gd name="T13" fmla="*/ 25 h 35"/>
                    <a:gd name="T14" fmla="*/ 8 w 37"/>
                    <a:gd name="T15" fmla="*/ 34 h 35"/>
                    <a:gd name="T16" fmla="*/ 29 w 37"/>
                    <a:gd name="T17" fmla="*/ 34 h 35"/>
                    <a:gd name="T18" fmla="*/ 36 w 37"/>
                    <a:gd name="T19" fmla="*/ 25 h 35"/>
                    <a:gd name="T20" fmla="*/ 36 w 37"/>
                    <a:gd name="T21" fmla="*/ 0 h 3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7" h="35">
                      <a:moveTo>
                        <a:pt x="36" y="0"/>
                      </a:move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13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8" y="34"/>
                      </a:lnTo>
                      <a:lnTo>
                        <a:pt x="29" y="34"/>
                      </a:lnTo>
                      <a:lnTo>
                        <a:pt x="36" y="25"/>
                      </a:lnTo>
                      <a:lnTo>
                        <a:pt x="36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4" name="Freeform 12">
                  <a:extLst>
                    <a:ext uri="{FF2B5EF4-FFF2-40B4-BE49-F238E27FC236}">
                      <a16:creationId xmlns:a16="http://schemas.microsoft.com/office/drawing/2014/main" id="{97947047-47CE-7F29-A95D-10E390EC4E58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458" y="3303"/>
                  <a:ext cx="324" cy="422"/>
                </a:xfrm>
                <a:custGeom>
                  <a:avLst/>
                  <a:gdLst>
                    <a:gd name="T0" fmla="*/ 76 w 324"/>
                    <a:gd name="T1" fmla="*/ 0 h 422"/>
                    <a:gd name="T2" fmla="*/ 71 w 324"/>
                    <a:gd name="T3" fmla="*/ 11 h 422"/>
                    <a:gd name="T4" fmla="*/ 45 w 324"/>
                    <a:gd name="T5" fmla="*/ 33 h 422"/>
                    <a:gd name="T6" fmla="*/ 40 w 324"/>
                    <a:gd name="T7" fmla="*/ 53 h 422"/>
                    <a:gd name="T8" fmla="*/ 21 w 324"/>
                    <a:gd name="T9" fmla="*/ 68 h 422"/>
                    <a:gd name="T10" fmla="*/ 8 w 324"/>
                    <a:gd name="T11" fmla="*/ 96 h 422"/>
                    <a:gd name="T12" fmla="*/ 8 w 324"/>
                    <a:gd name="T13" fmla="*/ 114 h 422"/>
                    <a:gd name="T14" fmla="*/ 0 w 324"/>
                    <a:gd name="T15" fmla="*/ 144 h 422"/>
                    <a:gd name="T16" fmla="*/ 11 w 324"/>
                    <a:gd name="T17" fmla="*/ 157 h 422"/>
                    <a:gd name="T18" fmla="*/ 40 w 324"/>
                    <a:gd name="T19" fmla="*/ 195 h 422"/>
                    <a:gd name="T20" fmla="*/ 48 w 324"/>
                    <a:gd name="T21" fmla="*/ 190 h 422"/>
                    <a:gd name="T22" fmla="*/ 99 w 324"/>
                    <a:gd name="T23" fmla="*/ 190 h 422"/>
                    <a:gd name="T24" fmla="*/ 123 w 324"/>
                    <a:gd name="T25" fmla="*/ 199 h 422"/>
                    <a:gd name="T26" fmla="*/ 121 w 324"/>
                    <a:gd name="T27" fmla="*/ 229 h 422"/>
                    <a:gd name="T28" fmla="*/ 138 w 324"/>
                    <a:gd name="T29" fmla="*/ 268 h 422"/>
                    <a:gd name="T30" fmla="*/ 137 w 324"/>
                    <a:gd name="T31" fmla="*/ 279 h 422"/>
                    <a:gd name="T32" fmla="*/ 144 w 324"/>
                    <a:gd name="T33" fmla="*/ 291 h 422"/>
                    <a:gd name="T34" fmla="*/ 133 w 324"/>
                    <a:gd name="T35" fmla="*/ 319 h 422"/>
                    <a:gd name="T36" fmla="*/ 146 w 324"/>
                    <a:gd name="T37" fmla="*/ 354 h 422"/>
                    <a:gd name="T38" fmla="*/ 153 w 324"/>
                    <a:gd name="T39" fmla="*/ 382 h 422"/>
                    <a:gd name="T40" fmla="*/ 162 w 324"/>
                    <a:gd name="T41" fmla="*/ 399 h 422"/>
                    <a:gd name="T42" fmla="*/ 171 w 324"/>
                    <a:gd name="T43" fmla="*/ 421 h 422"/>
                    <a:gd name="T44" fmla="*/ 188 w 324"/>
                    <a:gd name="T45" fmla="*/ 418 h 422"/>
                    <a:gd name="T46" fmla="*/ 216 w 324"/>
                    <a:gd name="T47" fmla="*/ 402 h 422"/>
                    <a:gd name="T48" fmla="*/ 229 w 324"/>
                    <a:gd name="T49" fmla="*/ 382 h 422"/>
                    <a:gd name="T50" fmla="*/ 228 w 324"/>
                    <a:gd name="T51" fmla="*/ 369 h 422"/>
                    <a:gd name="T52" fmla="*/ 245 w 324"/>
                    <a:gd name="T53" fmla="*/ 359 h 422"/>
                    <a:gd name="T54" fmla="*/ 242 w 324"/>
                    <a:gd name="T55" fmla="*/ 340 h 422"/>
                    <a:gd name="T56" fmla="*/ 267 w 324"/>
                    <a:gd name="T57" fmla="*/ 310 h 422"/>
                    <a:gd name="T58" fmla="*/ 271 w 324"/>
                    <a:gd name="T59" fmla="*/ 285 h 422"/>
                    <a:gd name="T60" fmla="*/ 264 w 324"/>
                    <a:gd name="T61" fmla="*/ 277 h 422"/>
                    <a:gd name="T62" fmla="*/ 267 w 324"/>
                    <a:gd name="T63" fmla="*/ 267 h 422"/>
                    <a:gd name="T64" fmla="*/ 261 w 324"/>
                    <a:gd name="T65" fmla="*/ 258 h 422"/>
                    <a:gd name="T66" fmla="*/ 280 w 324"/>
                    <a:gd name="T67" fmla="*/ 234 h 422"/>
                    <a:gd name="T68" fmla="*/ 280 w 324"/>
                    <a:gd name="T69" fmla="*/ 222 h 422"/>
                    <a:gd name="T70" fmla="*/ 306 w 324"/>
                    <a:gd name="T71" fmla="*/ 202 h 422"/>
                    <a:gd name="T72" fmla="*/ 323 w 324"/>
                    <a:gd name="T73" fmla="*/ 148 h 422"/>
                    <a:gd name="T74" fmla="*/ 299 w 324"/>
                    <a:gd name="T75" fmla="*/ 162 h 422"/>
                    <a:gd name="T76" fmla="*/ 278 w 324"/>
                    <a:gd name="T77" fmla="*/ 156 h 422"/>
                    <a:gd name="T78" fmla="*/ 281 w 324"/>
                    <a:gd name="T79" fmla="*/ 143 h 422"/>
                    <a:gd name="T80" fmla="*/ 260 w 324"/>
                    <a:gd name="T81" fmla="*/ 129 h 422"/>
                    <a:gd name="T82" fmla="*/ 250 w 324"/>
                    <a:gd name="T83" fmla="*/ 94 h 422"/>
                    <a:gd name="T84" fmla="*/ 230 w 324"/>
                    <a:gd name="T85" fmla="*/ 66 h 422"/>
                    <a:gd name="T86" fmla="*/ 230 w 324"/>
                    <a:gd name="T87" fmla="*/ 47 h 422"/>
                    <a:gd name="T88" fmla="*/ 219 w 324"/>
                    <a:gd name="T89" fmla="*/ 46 h 422"/>
                    <a:gd name="T90" fmla="*/ 212 w 324"/>
                    <a:gd name="T91" fmla="*/ 49 h 422"/>
                    <a:gd name="T92" fmla="*/ 182 w 324"/>
                    <a:gd name="T93" fmla="*/ 38 h 422"/>
                    <a:gd name="T94" fmla="*/ 174 w 324"/>
                    <a:gd name="T95" fmla="*/ 46 h 422"/>
                    <a:gd name="T96" fmla="*/ 167 w 324"/>
                    <a:gd name="T97" fmla="*/ 56 h 422"/>
                    <a:gd name="T98" fmla="*/ 151 w 324"/>
                    <a:gd name="T99" fmla="*/ 38 h 422"/>
                    <a:gd name="T100" fmla="*/ 135 w 324"/>
                    <a:gd name="T101" fmla="*/ 33 h 422"/>
                    <a:gd name="T102" fmla="*/ 134 w 324"/>
                    <a:gd name="T103" fmla="*/ 10 h 422"/>
                    <a:gd name="T104" fmla="*/ 111 w 324"/>
                    <a:gd name="T105" fmla="*/ 14 h 422"/>
                    <a:gd name="T106" fmla="*/ 96 w 324"/>
                    <a:gd name="T107" fmla="*/ 9 h 422"/>
                    <a:gd name="T108" fmla="*/ 76 w 324"/>
                    <a:gd name="T109" fmla="*/ 0 h 422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324" h="422">
                      <a:moveTo>
                        <a:pt x="76" y="0"/>
                      </a:moveTo>
                      <a:lnTo>
                        <a:pt x="71" y="11"/>
                      </a:lnTo>
                      <a:lnTo>
                        <a:pt x="45" y="33"/>
                      </a:lnTo>
                      <a:lnTo>
                        <a:pt x="40" y="53"/>
                      </a:lnTo>
                      <a:lnTo>
                        <a:pt x="21" y="68"/>
                      </a:lnTo>
                      <a:lnTo>
                        <a:pt x="8" y="96"/>
                      </a:lnTo>
                      <a:lnTo>
                        <a:pt x="8" y="114"/>
                      </a:lnTo>
                      <a:lnTo>
                        <a:pt x="0" y="144"/>
                      </a:lnTo>
                      <a:lnTo>
                        <a:pt x="11" y="157"/>
                      </a:lnTo>
                      <a:lnTo>
                        <a:pt x="40" y="195"/>
                      </a:lnTo>
                      <a:lnTo>
                        <a:pt x="48" y="190"/>
                      </a:lnTo>
                      <a:lnTo>
                        <a:pt x="99" y="190"/>
                      </a:lnTo>
                      <a:lnTo>
                        <a:pt x="123" y="199"/>
                      </a:lnTo>
                      <a:lnTo>
                        <a:pt x="121" y="229"/>
                      </a:lnTo>
                      <a:lnTo>
                        <a:pt x="138" y="268"/>
                      </a:lnTo>
                      <a:lnTo>
                        <a:pt x="137" y="279"/>
                      </a:lnTo>
                      <a:lnTo>
                        <a:pt x="144" y="291"/>
                      </a:lnTo>
                      <a:lnTo>
                        <a:pt x="133" y="319"/>
                      </a:lnTo>
                      <a:lnTo>
                        <a:pt x="146" y="354"/>
                      </a:lnTo>
                      <a:lnTo>
                        <a:pt x="153" y="382"/>
                      </a:lnTo>
                      <a:lnTo>
                        <a:pt x="162" y="399"/>
                      </a:lnTo>
                      <a:lnTo>
                        <a:pt x="171" y="421"/>
                      </a:lnTo>
                      <a:lnTo>
                        <a:pt x="188" y="418"/>
                      </a:lnTo>
                      <a:lnTo>
                        <a:pt x="216" y="402"/>
                      </a:lnTo>
                      <a:lnTo>
                        <a:pt x="229" y="382"/>
                      </a:lnTo>
                      <a:lnTo>
                        <a:pt x="228" y="369"/>
                      </a:lnTo>
                      <a:lnTo>
                        <a:pt x="245" y="359"/>
                      </a:lnTo>
                      <a:lnTo>
                        <a:pt x="242" y="340"/>
                      </a:lnTo>
                      <a:lnTo>
                        <a:pt x="267" y="310"/>
                      </a:lnTo>
                      <a:lnTo>
                        <a:pt x="271" y="285"/>
                      </a:lnTo>
                      <a:lnTo>
                        <a:pt x="264" y="277"/>
                      </a:lnTo>
                      <a:lnTo>
                        <a:pt x="267" y="267"/>
                      </a:lnTo>
                      <a:lnTo>
                        <a:pt x="261" y="258"/>
                      </a:lnTo>
                      <a:lnTo>
                        <a:pt x="280" y="234"/>
                      </a:lnTo>
                      <a:lnTo>
                        <a:pt x="280" y="222"/>
                      </a:lnTo>
                      <a:lnTo>
                        <a:pt x="306" y="202"/>
                      </a:lnTo>
                      <a:lnTo>
                        <a:pt x="323" y="148"/>
                      </a:lnTo>
                      <a:lnTo>
                        <a:pt x="299" y="162"/>
                      </a:lnTo>
                      <a:lnTo>
                        <a:pt x="278" y="156"/>
                      </a:lnTo>
                      <a:lnTo>
                        <a:pt x="281" y="143"/>
                      </a:lnTo>
                      <a:lnTo>
                        <a:pt x="260" y="129"/>
                      </a:lnTo>
                      <a:lnTo>
                        <a:pt x="250" y="94"/>
                      </a:lnTo>
                      <a:lnTo>
                        <a:pt x="230" y="66"/>
                      </a:lnTo>
                      <a:lnTo>
                        <a:pt x="230" y="47"/>
                      </a:lnTo>
                      <a:lnTo>
                        <a:pt x="219" y="46"/>
                      </a:lnTo>
                      <a:lnTo>
                        <a:pt x="212" y="49"/>
                      </a:lnTo>
                      <a:lnTo>
                        <a:pt x="182" y="38"/>
                      </a:lnTo>
                      <a:lnTo>
                        <a:pt x="174" y="46"/>
                      </a:lnTo>
                      <a:lnTo>
                        <a:pt x="167" y="56"/>
                      </a:lnTo>
                      <a:lnTo>
                        <a:pt x="151" y="38"/>
                      </a:lnTo>
                      <a:lnTo>
                        <a:pt x="135" y="33"/>
                      </a:lnTo>
                      <a:lnTo>
                        <a:pt x="134" y="10"/>
                      </a:lnTo>
                      <a:lnTo>
                        <a:pt x="111" y="14"/>
                      </a:lnTo>
                      <a:lnTo>
                        <a:pt x="96" y="9"/>
                      </a:lnTo>
                      <a:lnTo>
                        <a:pt x="76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5" name="Freeform 13">
                  <a:extLst>
                    <a:ext uri="{FF2B5EF4-FFF2-40B4-BE49-F238E27FC236}">
                      <a16:creationId xmlns:a16="http://schemas.microsoft.com/office/drawing/2014/main" id="{12F28602-3253-6D51-0C02-C1C0AC2757B9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205" y="3408"/>
                  <a:ext cx="17" cy="21"/>
                </a:xfrm>
                <a:custGeom>
                  <a:avLst/>
                  <a:gdLst>
                    <a:gd name="T0" fmla="*/ 7 w 17"/>
                    <a:gd name="T1" fmla="*/ 0 h 21"/>
                    <a:gd name="T2" fmla="*/ 9 w 17"/>
                    <a:gd name="T3" fmla="*/ 5 h 21"/>
                    <a:gd name="T4" fmla="*/ 7 w 17"/>
                    <a:gd name="T5" fmla="*/ 10 h 21"/>
                    <a:gd name="T6" fmla="*/ 7 w 17"/>
                    <a:gd name="T7" fmla="*/ 14 h 21"/>
                    <a:gd name="T8" fmla="*/ 16 w 17"/>
                    <a:gd name="T9" fmla="*/ 17 h 21"/>
                    <a:gd name="T10" fmla="*/ 16 w 17"/>
                    <a:gd name="T11" fmla="*/ 20 h 21"/>
                    <a:gd name="T12" fmla="*/ 9 w 17"/>
                    <a:gd name="T13" fmla="*/ 17 h 21"/>
                    <a:gd name="T14" fmla="*/ 3 w 17"/>
                    <a:gd name="T15" fmla="*/ 20 h 21"/>
                    <a:gd name="T16" fmla="*/ 0 w 17"/>
                    <a:gd name="T17" fmla="*/ 17 h 21"/>
                    <a:gd name="T18" fmla="*/ 3 w 17"/>
                    <a:gd name="T19" fmla="*/ 14 h 21"/>
                    <a:gd name="T20" fmla="*/ 0 w 17"/>
                    <a:gd name="T21" fmla="*/ 10 h 21"/>
                    <a:gd name="T22" fmla="*/ 3 w 17"/>
                    <a:gd name="T23" fmla="*/ 2 h 21"/>
                    <a:gd name="T24" fmla="*/ 7 w 17"/>
                    <a:gd name="T25" fmla="*/ 0 h 2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17" h="21">
                      <a:moveTo>
                        <a:pt x="7" y="0"/>
                      </a:moveTo>
                      <a:lnTo>
                        <a:pt x="9" y="5"/>
                      </a:lnTo>
                      <a:lnTo>
                        <a:pt x="7" y="10"/>
                      </a:lnTo>
                      <a:lnTo>
                        <a:pt x="7" y="14"/>
                      </a:lnTo>
                      <a:lnTo>
                        <a:pt x="16" y="17"/>
                      </a:lnTo>
                      <a:lnTo>
                        <a:pt x="16" y="20"/>
                      </a:lnTo>
                      <a:lnTo>
                        <a:pt x="9" y="17"/>
                      </a:lnTo>
                      <a:lnTo>
                        <a:pt x="3" y="20"/>
                      </a:lnTo>
                      <a:lnTo>
                        <a:pt x="0" y="17"/>
                      </a:lnTo>
                      <a:lnTo>
                        <a:pt x="3" y="14"/>
                      </a:lnTo>
                      <a:lnTo>
                        <a:pt x="0" y="10"/>
                      </a:lnTo>
                      <a:lnTo>
                        <a:pt x="3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6" name="Freeform 14">
                  <a:extLst>
                    <a:ext uri="{FF2B5EF4-FFF2-40B4-BE49-F238E27FC236}">
                      <a16:creationId xmlns:a16="http://schemas.microsoft.com/office/drawing/2014/main" id="{6A34E4E1-593A-129A-2798-A4B098C4D2B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144" y="3496"/>
                  <a:ext cx="49" cy="70"/>
                </a:xfrm>
                <a:custGeom>
                  <a:avLst/>
                  <a:gdLst>
                    <a:gd name="T0" fmla="*/ 0 w 49"/>
                    <a:gd name="T1" fmla="*/ 34 h 70"/>
                    <a:gd name="T2" fmla="*/ 17 w 49"/>
                    <a:gd name="T3" fmla="*/ 34 h 70"/>
                    <a:gd name="T4" fmla="*/ 37 w 49"/>
                    <a:gd name="T5" fmla="*/ 0 h 70"/>
                    <a:gd name="T6" fmla="*/ 48 w 49"/>
                    <a:gd name="T7" fmla="*/ 20 h 70"/>
                    <a:gd name="T8" fmla="*/ 39 w 49"/>
                    <a:gd name="T9" fmla="*/ 69 h 70"/>
                    <a:gd name="T10" fmla="*/ 3 w 49"/>
                    <a:gd name="T11" fmla="*/ 57 h 70"/>
                    <a:gd name="T12" fmla="*/ 0 w 49"/>
                    <a:gd name="T13" fmla="*/ 34 h 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9" h="70">
                      <a:moveTo>
                        <a:pt x="0" y="34"/>
                      </a:moveTo>
                      <a:lnTo>
                        <a:pt x="17" y="34"/>
                      </a:lnTo>
                      <a:lnTo>
                        <a:pt x="37" y="0"/>
                      </a:lnTo>
                      <a:lnTo>
                        <a:pt x="48" y="20"/>
                      </a:lnTo>
                      <a:lnTo>
                        <a:pt x="39" y="69"/>
                      </a:lnTo>
                      <a:lnTo>
                        <a:pt x="3" y="57"/>
                      </a:lnTo>
                      <a:lnTo>
                        <a:pt x="0" y="34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7" name="Freeform 15">
                  <a:extLst>
                    <a:ext uri="{FF2B5EF4-FFF2-40B4-BE49-F238E27FC236}">
                      <a16:creationId xmlns:a16="http://schemas.microsoft.com/office/drawing/2014/main" id="{4739D51A-3989-8407-8AFA-6E4128935607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241" y="3523"/>
                  <a:ext cx="84" cy="67"/>
                </a:xfrm>
                <a:custGeom>
                  <a:avLst/>
                  <a:gdLst>
                    <a:gd name="T0" fmla="*/ 5 w 84"/>
                    <a:gd name="T1" fmla="*/ 15 h 67"/>
                    <a:gd name="T2" fmla="*/ 0 w 84"/>
                    <a:gd name="T3" fmla="*/ 0 h 67"/>
                    <a:gd name="T4" fmla="*/ 27 w 84"/>
                    <a:gd name="T5" fmla="*/ 6 h 67"/>
                    <a:gd name="T6" fmla="*/ 67 w 84"/>
                    <a:gd name="T7" fmla="*/ 22 h 67"/>
                    <a:gd name="T8" fmla="*/ 67 w 84"/>
                    <a:gd name="T9" fmla="*/ 34 h 67"/>
                    <a:gd name="T10" fmla="*/ 83 w 84"/>
                    <a:gd name="T11" fmla="*/ 66 h 67"/>
                    <a:gd name="T12" fmla="*/ 52 w 84"/>
                    <a:gd name="T13" fmla="*/ 36 h 67"/>
                    <a:gd name="T14" fmla="*/ 31 w 84"/>
                    <a:gd name="T15" fmla="*/ 38 h 67"/>
                    <a:gd name="T16" fmla="*/ 5 w 84"/>
                    <a:gd name="T17" fmla="*/ 15 h 6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4" h="67">
                      <a:moveTo>
                        <a:pt x="5" y="15"/>
                      </a:moveTo>
                      <a:lnTo>
                        <a:pt x="0" y="0"/>
                      </a:lnTo>
                      <a:lnTo>
                        <a:pt x="27" y="6"/>
                      </a:lnTo>
                      <a:lnTo>
                        <a:pt x="67" y="22"/>
                      </a:lnTo>
                      <a:lnTo>
                        <a:pt x="67" y="34"/>
                      </a:lnTo>
                      <a:lnTo>
                        <a:pt x="83" y="66"/>
                      </a:lnTo>
                      <a:lnTo>
                        <a:pt x="52" y="36"/>
                      </a:lnTo>
                      <a:lnTo>
                        <a:pt x="31" y="38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8" name="Freeform 16">
                  <a:extLst>
                    <a:ext uri="{FF2B5EF4-FFF2-40B4-BE49-F238E27FC236}">
                      <a16:creationId xmlns:a16="http://schemas.microsoft.com/office/drawing/2014/main" id="{924E2E74-52E3-44E6-4A32-841AEE46B7B2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400" y="3660"/>
                  <a:ext cx="57" cy="73"/>
                </a:xfrm>
                <a:custGeom>
                  <a:avLst/>
                  <a:gdLst>
                    <a:gd name="T0" fmla="*/ 34 w 57"/>
                    <a:gd name="T1" fmla="*/ 0 h 73"/>
                    <a:gd name="T2" fmla="*/ 56 w 57"/>
                    <a:gd name="T3" fmla="*/ 21 h 73"/>
                    <a:gd name="T4" fmla="*/ 11 w 57"/>
                    <a:gd name="T5" fmla="*/ 72 h 73"/>
                    <a:gd name="T6" fmla="*/ 0 w 57"/>
                    <a:gd name="T7" fmla="*/ 60 h 73"/>
                    <a:gd name="T8" fmla="*/ 32 w 57"/>
                    <a:gd name="T9" fmla="*/ 28 h 73"/>
                    <a:gd name="T10" fmla="*/ 34 w 57"/>
                    <a:gd name="T11" fmla="*/ 0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57" h="73">
                      <a:moveTo>
                        <a:pt x="34" y="0"/>
                      </a:moveTo>
                      <a:lnTo>
                        <a:pt x="56" y="21"/>
                      </a:lnTo>
                      <a:lnTo>
                        <a:pt x="11" y="72"/>
                      </a:lnTo>
                      <a:lnTo>
                        <a:pt x="0" y="60"/>
                      </a:lnTo>
                      <a:lnTo>
                        <a:pt x="32" y="28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9" name="Freeform 17">
                  <a:extLst>
                    <a:ext uri="{FF2B5EF4-FFF2-40B4-BE49-F238E27FC236}">
                      <a16:creationId xmlns:a16="http://schemas.microsoft.com/office/drawing/2014/main" id="{4A9B101F-034C-BFB2-D1FF-8EEE5F8FF0CB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58" y="3167"/>
                  <a:ext cx="29" cy="48"/>
                </a:xfrm>
                <a:custGeom>
                  <a:avLst/>
                  <a:gdLst>
                    <a:gd name="T0" fmla="*/ 28 w 29"/>
                    <a:gd name="T1" fmla="*/ 36 h 48"/>
                    <a:gd name="T2" fmla="*/ 20 w 29"/>
                    <a:gd name="T3" fmla="*/ 31 h 48"/>
                    <a:gd name="T4" fmla="*/ 20 w 29"/>
                    <a:gd name="T5" fmla="*/ 10 h 48"/>
                    <a:gd name="T6" fmla="*/ 24 w 29"/>
                    <a:gd name="T7" fmla="*/ 5 h 48"/>
                    <a:gd name="T8" fmla="*/ 17 w 29"/>
                    <a:gd name="T9" fmla="*/ 5 h 48"/>
                    <a:gd name="T10" fmla="*/ 21 w 29"/>
                    <a:gd name="T11" fmla="*/ 0 h 48"/>
                    <a:gd name="T12" fmla="*/ 16 w 29"/>
                    <a:gd name="T13" fmla="*/ 0 h 48"/>
                    <a:gd name="T14" fmla="*/ 10 w 29"/>
                    <a:gd name="T15" fmla="*/ 6 h 48"/>
                    <a:gd name="T16" fmla="*/ 10 w 29"/>
                    <a:gd name="T17" fmla="*/ 19 h 48"/>
                    <a:gd name="T18" fmla="*/ 13 w 29"/>
                    <a:gd name="T19" fmla="*/ 22 h 48"/>
                    <a:gd name="T20" fmla="*/ 13 w 29"/>
                    <a:gd name="T21" fmla="*/ 28 h 48"/>
                    <a:gd name="T22" fmla="*/ 11 w 29"/>
                    <a:gd name="T23" fmla="*/ 28 h 48"/>
                    <a:gd name="T24" fmla="*/ 6 w 29"/>
                    <a:gd name="T25" fmla="*/ 33 h 48"/>
                    <a:gd name="T26" fmla="*/ 6 w 29"/>
                    <a:gd name="T27" fmla="*/ 38 h 48"/>
                    <a:gd name="T28" fmla="*/ 0 w 29"/>
                    <a:gd name="T29" fmla="*/ 47 h 48"/>
                    <a:gd name="T30" fmla="*/ 21 w 29"/>
                    <a:gd name="T31" fmla="*/ 47 h 48"/>
                    <a:gd name="T32" fmla="*/ 28 w 29"/>
                    <a:gd name="T33" fmla="*/ 36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9" h="48">
                      <a:moveTo>
                        <a:pt x="28" y="36"/>
                      </a:moveTo>
                      <a:lnTo>
                        <a:pt x="20" y="31"/>
                      </a:lnTo>
                      <a:lnTo>
                        <a:pt x="20" y="10"/>
                      </a:lnTo>
                      <a:lnTo>
                        <a:pt x="24" y="5"/>
                      </a:lnTo>
                      <a:lnTo>
                        <a:pt x="17" y="5"/>
                      </a:lnTo>
                      <a:lnTo>
                        <a:pt x="21" y="0"/>
                      </a:lnTo>
                      <a:lnTo>
                        <a:pt x="16" y="0"/>
                      </a:lnTo>
                      <a:lnTo>
                        <a:pt x="10" y="6"/>
                      </a:lnTo>
                      <a:lnTo>
                        <a:pt x="10" y="19"/>
                      </a:lnTo>
                      <a:lnTo>
                        <a:pt x="13" y="22"/>
                      </a:lnTo>
                      <a:lnTo>
                        <a:pt x="13" y="28"/>
                      </a:lnTo>
                      <a:lnTo>
                        <a:pt x="11" y="28"/>
                      </a:lnTo>
                      <a:lnTo>
                        <a:pt x="6" y="33"/>
                      </a:lnTo>
                      <a:lnTo>
                        <a:pt x="6" y="38"/>
                      </a:lnTo>
                      <a:lnTo>
                        <a:pt x="0" y="47"/>
                      </a:lnTo>
                      <a:lnTo>
                        <a:pt x="21" y="47"/>
                      </a:lnTo>
                      <a:lnTo>
                        <a:pt x="28" y="3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0" name="Freeform 18">
                  <a:extLst>
                    <a:ext uri="{FF2B5EF4-FFF2-40B4-BE49-F238E27FC236}">
                      <a16:creationId xmlns:a16="http://schemas.microsoft.com/office/drawing/2014/main" id="{B00FD320-BA81-A6FD-DCB0-9D12DD192987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49" y="3183"/>
                  <a:ext cx="17" cy="17"/>
                </a:xfrm>
                <a:custGeom>
                  <a:avLst/>
                  <a:gdLst>
                    <a:gd name="T0" fmla="*/ 13 w 17"/>
                    <a:gd name="T1" fmla="*/ 5 h 17"/>
                    <a:gd name="T2" fmla="*/ 16 w 17"/>
                    <a:gd name="T3" fmla="*/ 5 h 17"/>
                    <a:gd name="T4" fmla="*/ 16 w 17"/>
                    <a:gd name="T5" fmla="*/ 0 h 17"/>
                    <a:gd name="T6" fmla="*/ 10 w 17"/>
                    <a:gd name="T7" fmla="*/ 0 h 17"/>
                    <a:gd name="T8" fmla="*/ 0 w 17"/>
                    <a:gd name="T9" fmla="*/ 10 h 17"/>
                    <a:gd name="T10" fmla="*/ 0 w 17"/>
                    <a:gd name="T11" fmla="*/ 16 h 17"/>
                    <a:gd name="T12" fmla="*/ 9 w 17"/>
                    <a:gd name="T13" fmla="*/ 16 h 17"/>
                    <a:gd name="T14" fmla="*/ 13 w 17"/>
                    <a:gd name="T15" fmla="*/ 11 h 17"/>
                    <a:gd name="T16" fmla="*/ 13 w 17"/>
                    <a:gd name="T17" fmla="*/ 5 h 1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7" h="17">
                      <a:moveTo>
                        <a:pt x="13" y="5"/>
                      </a:moveTo>
                      <a:lnTo>
                        <a:pt x="16" y="5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0" y="10"/>
                      </a:lnTo>
                      <a:lnTo>
                        <a:pt x="0" y="16"/>
                      </a:lnTo>
                      <a:lnTo>
                        <a:pt x="9" y="16"/>
                      </a:lnTo>
                      <a:lnTo>
                        <a:pt x="13" y="11"/>
                      </a:lnTo>
                      <a:lnTo>
                        <a:pt x="13" y="5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1" name="Freeform 19">
                  <a:extLst>
                    <a:ext uri="{FF2B5EF4-FFF2-40B4-BE49-F238E27FC236}">
                      <a16:creationId xmlns:a16="http://schemas.microsoft.com/office/drawing/2014/main" id="{6AD95AFD-3161-FC34-F8FA-C8D13F9F7ED4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27" y="3155"/>
                  <a:ext cx="184" cy="155"/>
                </a:xfrm>
                <a:custGeom>
                  <a:avLst/>
                  <a:gdLst>
                    <a:gd name="T0" fmla="*/ 120 w 184"/>
                    <a:gd name="T1" fmla="*/ 10 h 155"/>
                    <a:gd name="T2" fmla="*/ 144 w 184"/>
                    <a:gd name="T3" fmla="*/ 14 h 155"/>
                    <a:gd name="T4" fmla="*/ 129 w 184"/>
                    <a:gd name="T5" fmla="*/ 20 h 155"/>
                    <a:gd name="T6" fmla="*/ 123 w 184"/>
                    <a:gd name="T7" fmla="*/ 29 h 155"/>
                    <a:gd name="T8" fmla="*/ 114 w 184"/>
                    <a:gd name="T9" fmla="*/ 50 h 155"/>
                    <a:gd name="T10" fmla="*/ 100 w 184"/>
                    <a:gd name="T11" fmla="*/ 51 h 155"/>
                    <a:gd name="T12" fmla="*/ 88 w 184"/>
                    <a:gd name="T13" fmla="*/ 49 h 155"/>
                    <a:gd name="T14" fmla="*/ 94 w 184"/>
                    <a:gd name="T15" fmla="*/ 39 h 155"/>
                    <a:gd name="T16" fmla="*/ 88 w 184"/>
                    <a:gd name="T17" fmla="*/ 26 h 155"/>
                    <a:gd name="T18" fmla="*/ 81 w 184"/>
                    <a:gd name="T19" fmla="*/ 49 h 155"/>
                    <a:gd name="T20" fmla="*/ 62 w 184"/>
                    <a:gd name="T21" fmla="*/ 60 h 155"/>
                    <a:gd name="T22" fmla="*/ 52 w 184"/>
                    <a:gd name="T23" fmla="*/ 67 h 155"/>
                    <a:gd name="T24" fmla="*/ 38 w 184"/>
                    <a:gd name="T25" fmla="*/ 77 h 155"/>
                    <a:gd name="T26" fmla="*/ 30 w 184"/>
                    <a:gd name="T27" fmla="*/ 102 h 155"/>
                    <a:gd name="T28" fmla="*/ 5 w 184"/>
                    <a:gd name="T29" fmla="*/ 93 h 155"/>
                    <a:gd name="T30" fmla="*/ 0 w 184"/>
                    <a:gd name="T31" fmla="*/ 111 h 155"/>
                    <a:gd name="T32" fmla="*/ 10 w 184"/>
                    <a:gd name="T33" fmla="*/ 138 h 155"/>
                    <a:gd name="T34" fmla="*/ 50 w 184"/>
                    <a:gd name="T35" fmla="*/ 109 h 155"/>
                    <a:gd name="T36" fmla="*/ 75 w 184"/>
                    <a:gd name="T37" fmla="*/ 103 h 155"/>
                    <a:gd name="T38" fmla="*/ 79 w 184"/>
                    <a:gd name="T39" fmla="*/ 115 h 155"/>
                    <a:gd name="T40" fmla="*/ 99 w 184"/>
                    <a:gd name="T41" fmla="*/ 143 h 155"/>
                    <a:gd name="T42" fmla="*/ 101 w 184"/>
                    <a:gd name="T43" fmla="*/ 135 h 155"/>
                    <a:gd name="T44" fmla="*/ 107 w 184"/>
                    <a:gd name="T45" fmla="*/ 135 h 155"/>
                    <a:gd name="T46" fmla="*/ 88 w 184"/>
                    <a:gd name="T47" fmla="*/ 108 h 155"/>
                    <a:gd name="T48" fmla="*/ 94 w 184"/>
                    <a:gd name="T49" fmla="*/ 99 h 155"/>
                    <a:gd name="T50" fmla="*/ 114 w 184"/>
                    <a:gd name="T51" fmla="*/ 127 h 155"/>
                    <a:gd name="T52" fmla="*/ 123 w 184"/>
                    <a:gd name="T53" fmla="*/ 144 h 155"/>
                    <a:gd name="T54" fmla="*/ 127 w 184"/>
                    <a:gd name="T55" fmla="*/ 154 h 155"/>
                    <a:gd name="T56" fmla="*/ 131 w 184"/>
                    <a:gd name="T57" fmla="*/ 136 h 155"/>
                    <a:gd name="T58" fmla="*/ 144 w 184"/>
                    <a:gd name="T59" fmla="*/ 130 h 155"/>
                    <a:gd name="T60" fmla="*/ 153 w 184"/>
                    <a:gd name="T61" fmla="*/ 126 h 155"/>
                    <a:gd name="T62" fmla="*/ 150 w 184"/>
                    <a:gd name="T63" fmla="*/ 113 h 155"/>
                    <a:gd name="T64" fmla="*/ 157 w 184"/>
                    <a:gd name="T65" fmla="*/ 90 h 155"/>
                    <a:gd name="T66" fmla="*/ 166 w 184"/>
                    <a:gd name="T67" fmla="*/ 93 h 155"/>
                    <a:gd name="T68" fmla="*/ 169 w 184"/>
                    <a:gd name="T69" fmla="*/ 103 h 155"/>
                    <a:gd name="T70" fmla="*/ 177 w 184"/>
                    <a:gd name="T71" fmla="*/ 98 h 155"/>
                    <a:gd name="T72" fmla="*/ 175 w 184"/>
                    <a:gd name="T73" fmla="*/ 95 h 155"/>
                    <a:gd name="T74" fmla="*/ 180 w 184"/>
                    <a:gd name="T75" fmla="*/ 81 h 155"/>
                    <a:gd name="T76" fmla="*/ 183 w 184"/>
                    <a:gd name="T77" fmla="*/ 98 h 155"/>
                    <a:gd name="T78" fmla="*/ 120 w 184"/>
                    <a:gd name="T79" fmla="*/ 0 h 155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84" h="155">
                      <a:moveTo>
                        <a:pt x="120" y="0"/>
                      </a:moveTo>
                      <a:lnTo>
                        <a:pt x="120" y="10"/>
                      </a:lnTo>
                      <a:lnTo>
                        <a:pt x="124" y="14"/>
                      </a:lnTo>
                      <a:lnTo>
                        <a:pt x="144" y="14"/>
                      </a:lnTo>
                      <a:lnTo>
                        <a:pt x="144" y="20"/>
                      </a:lnTo>
                      <a:lnTo>
                        <a:pt x="129" y="20"/>
                      </a:lnTo>
                      <a:lnTo>
                        <a:pt x="129" y="37"/>
                      </a:lnTo>
                      <a:lnTo>
                        <a:pt x="123" y="29"/>
                      </a:lnTo>
                      <a:lnTo>
                        <a:pt x="123" y="40"/>
                      </a:lnTo>
                      <a:lnTo>
                        <a:pt x="114" y="50"/>
                      </a:lnTo>
                      <a:lnTo>
                        <a:pt x="109" y="44"/>
                      </a:lnTo>
                      <a:lnTo>
                        <a:pt x="100" y="51"/>
                      </a:lnTo>
                      <a:lnTo>
                        <a:pt x="99" y="49"/>
                      </a:lnTo>
                      <a:lnTo>
                        <a:pt x="88" y="49"/>
                      </a:lnTo>
                      <a:lnTo>
                        <a:pt x="94" y="42"/>
                      </a:lnTo>
                      <a:lnTo>
                        <a:pt x="94" y="39"/>
                      </a:lnTo>
                      <a:lnTo>
                        <a:pt x="88" y="34"/>
                      </a:lnTo>
                      <a:lnTo>
                        <a:pt x="88" y="26"/>
                      </a:lnTo>
                      <a:lnTo>
                        <a:pt x="81" y="34"/>
                      </a:lnTo>
                      <a:lnTo>
                        <a:pt x="81" y="49"/>
                      </a:lnTo>
                      <a:lnTo>
                        <a:pt x="73" y="49"/>
                      </a:lnTo>
                      <a:lnTo>
                        <a:pt x="62" y="60"/>
                      </a:lnTo>
                      <a:lnTo>
                        <a:pt x="58" y="60"/>
                      </a:lnTo>
                      <a:lnTo>
                        <a:pt x="52" y="67"/>
                      </a:lnTo>
                      <a:lnTo>
                        <a:pt x="30" y="67"/>
                      </a:lnTo>
                      <a:lnTo>
                        <a:pt x="38" y="77"/>
                      </a:lnTo>
                      <a:lnTo>
                        <a:pt x="38" y="93"/>
                      </a:lnTo>
                      <a:lnTo>
                        <a:pt x="30" y="102"/>
                      </a:lnTo>
                      <a:lnTo>
                        <a:pt x="22" y="93"/>
                      </a:lnTo>
                      <a:lnTo>
                        <a:pt x="5" y="93"/>
                      </a:lnTo>
                      <a:lnTo>
                        <a:pt x="5" y="104"/>
                      </a:lnTo>
                      <a:lnTo>
                        <a:pt x="0" y="111"/>
                      </a:lnTo>
                      <a:lnTo>
                        <a:pt x="0" y="126"/>
                      </a:lnTo>
                      <a:lnTo>
                        <a:pt x="10" y="138"/>
                      </a:lnTo>
                      <a:lnTo>
                        <a:pt x="26" y="138"/>
                      </a:lnTo>
                      <a:lnTo>
                        <a:pt x="50" y="109"/>
                      </a:lnTo>
                      <a:lnTo>
                        <a:pt x="72" y="109"/>
                      </a:lnTo>
                      <a:lnTo>
                        <a:pt x="75" y="103"/>
                      </a:lnTo>
                      <a:lnTo>
                        <a:pt x="80" y="109"/>
                      </a:lnTo>
                      <a:lnTo>
                        <a:pt x="79" y="115"/>
                      </a:lnTo>
                      <a:lnTo>
                        <a:pt x="99" y="135"/>
                      </a:lnTo>
                      <a:lnTo>
                        <a:pt x="99" y="143"/>
                      </a:lnTo>
                      <a:lnTo>
                        <a:pt x="104" y="140"/>
                      </a:lnTo>
                      <a:lnTo>
                        <a:pt x="101" y="135"/>
                      </a:lnTo>
                      <a:lnTo>
                        <a:pt x="104" y="132"/>
                      </a:lnTo>
                      <a:lnTo>
                        <a:pt x="107" y="135"/>
                      </a:lnTo>
                      <a:lnTo>
                        <a:pt x="109" y="134"/>
                      </a:lnTo>
                      <a:lnTo>
                        <a:pt x="88" y="108"/>
                      </a:lnTo>
                      <a:lnTo>
                        <a:pt x="88" y="99"/>
                      </a:lnTo>
                      <a:lnTo>
                        <a:pt x="94" y="99"/>
                      </a:lnTo>
                      <a:lnTo>
                        <a:pt x="94" y="104"/>
                      </a:lnTo>
                      <a:lnTo>
                        <a:pt x="114" y="127"/>
                      </a:lnTo>
                      <a:lnTo>
                        <a:pt x="114" y="134"/>
                      </a:lnTo>
                      <a:lnTo>
                        <a:pt x="123" y="144"/>
                      </a:lnTo>
                      <a:lnTo>
                        <a:pt x="121" y="146"/>
                      </a:lnTo>
                      <a:lnTo>
                        <a:pt x="127" y="154"/>
                      </a:lnTo>
                      <a:lnTo>
                        <a:pt x="137" y="143"/>
                      </a:lnTo>
                      <a:lnTo>
                        <a:pt x="131" y="136"/>
                      </a:lnTo>
                      <a:lnTo>
                        <a:pt x="137" y="130"/>
                      </a:lnTo>
                      <a:lnTo>
                        <a:pt x="144" y="130"/>
                      </a:lnTo>
                      <a:lnTo>
                        <a:pt x="148" y="126"/>
                      </a:lnTo>
                      <a:lnTo>
                        <a:pt x="153" y="126"/>
                      </a:lnTo>
                      <a:lnTo>
                        <a:pt x="147" y="117"/>
                      </a:lnTo>
                      <a:lnTo>
                        <a:pt x="150" y="113"/>
                      </a:lnTo>
                      <a:lnTo>
                        <a:pt x="150" y="98"/>
                      </a:lnTo>
                      <a:lnTo>
                        <a:pt x="157" y="90"/>
                      </a:lnTo>
                      <a:lnTo>
                        <a:pt x="160" y="93"/>
                      </a:lnTo>
                      <a:lnTo>
                        <a:pt x="166" y="93"/>
                      </a:lnTo>
                      <a:lnTo>
                        <a:pt x="163" y="97"/>
                      </a:lnTo>
                      <a:lnTo>
                        <a:pt x="169" y="103"/>
                      </a:lnTo>
                      <a:lnTo>
                        <a:pt x="172" y="98"/>
                      </a:lnTo>
                      <a:lnTo>
                        <a:pt x="177" y="98"/>
                      </a:lnTo>
                      <a:lnTo>
                        <a:pt x="177" y="95"/>
                      </a:lnTo>
                      <a:lnTo>
                        <a:pt x="175" y="95"/>
                      </a:lnTo>
                      <a:lnTo>
                        <a:pt x="171" y="93"/>
                      </a:lnTo>
                      <a:lnTo>
                        <a:pt x="180" y="81"/>
                      </a:lnTo>
                      <a:lnTo>
                        <a:pt x="180" y="98"/>
                      </a:lnTo>
                      <a:lnTo>
                        <a:pt x="183" y="98"/>
                      </a:lnTo>
                      <a:lnTo>
                        <a:pt x="183" y="0"/>
                      </a:lnTo>
                      <a:lnTo>
                        <a:pt x="12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2" name="Freeform 20">
                  <a:extLst>
                    <a:ext uri="{FF2B5EF4-FFF2-40B4-BE49-F238E27FC236}">
                      <a16:creationId xmlns:a16="http://schemas.microsoft.com/office/drawing/2014/main" id="{518B5E04-7F77-33EC-FBB4-F4757923BF4D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605" y="2991"/>
                  <a:ext cx="782" cy="553"/>
                </a:xfrm>
                <a:custGeom>
                  <a:avLst/>
                  <a:gdLst>
                    <a:gd name="T0" fmla="*/ 22 w 782"/>
                    <a:gd name="T1" fmla="*/ 145 h 553"/>
                    <a:gd name="T2" fmla="*/ 71 w 782"/>
                    <a:gd name="T3" fmla="*/ 96 h 553"/>
                    <a:gd name="T4" fmla="*/ 101 w 782"/>
                    <a:gd name="T5" fmla="*/ 130 h 553"/>
                    <a:gd name="T6" fmla="*/ 84 w 782"/>
                    <a:gd name="T7" fmla="*/ 128 h 553"/>
                    <a:gd name="T8" fmla="*/ 155 w 782"/>
                    <a:gd name="T9" fmla="*/ 123 h 553"/>
                    <a:gd name="T10" fmla="*/ 172 w 782"/>
                    <a:gd name="T11" fmla="*/ 79 h 553"/>
                    <a:gd name="T12" fmla="*/ 172 w 782"/>
                    <a:gd name="T13" fmla="*/ 89 h 553"/>
                    <a:gd name="T14" fmla="*/ 160 w 782"/>
                    <a:gd name="T15" fmla="*/ 123 h 553"/>
                    <a:gd name="T16" fmla="*/ 216 w 782"/>
                    <a:gd name="T17" fmla="*/ 95 h 553"/>
                    <a:gd name="T18" fmla="*/ 330 w 782"/>
                    <a:gd name="T19" fmla="*/ 16 h 553"/>
                    <a:gd name="T20" fmla="*/ 412 w 782"/>
                    <a:gd name="T21" fmla="*/ 20 h 553"/>
                    <a:gd name="T22" fmla="*/ 503 w 782"/>
                    <a:gd name="T23" fmla="*/ 10 h 553"/>
                    <a:gd name="T24" fmla="*/ 602 w 782"/>
                    <a:gd name="T25" fmla="*/ 51 h 553"/>
                    <a:gd name="T26" fmla="*/ 718 w 782"/>
                    <a:gd name="T27" fmla="*/ 65 h 553"/>
                    <a:gd name="T28" fmla="*/ 775 w 782"/>
                    <a:gd name="T29" fmla="*/ 112 h 553"/>
                    <a:gd name="T30" fmla="*/ 731 w 782"/>
                    <a:gd name="T31" fmla="*/ 148 h 553"/>
                    <a:gd name="T32" fmla="*/ 707 w 782"/>
                    <a:gd name="T33" fmla="*/ 194 h 553"/>
                    <a:gd name="T34" fmla="*/ 678 w 782"/>
                    <a:gd name="T35" fmla="*/ 196 h 553"/>
                    <a:gd name="T36" fmla="*/ 687 w 782"/>
                    <a:gd name="T37" fmla="*/ 132 h 553"/>
                    <a:gd name="T38" fmla="*/ 650 w 782"/>
                    <a:gd name="T39" fmla="*/ 166 h 553"/>
                    <a:gd name="T40" fmla="*/ 623 w 782"/>
                    <a:gd name="T41" fmla="*/ 196 h 553"/>
                    <a:gd name="T42" fmla="*/ 632 w 782"/>
                    <a:gd name="T43" fmla="*/ 228 h 553"/>
                    <a:gd name="T44" fmla="*/ 600 w 782"/>
                    <a:gd name="T45" fmla="*/ 276 h 553"/>
                    <a:gd name="T46" fmla="*/ 605 w 782"/>
                    <a:gd name="T47" fmla="*/ 315 h 553"/>
                    <a:gd name="T48" fmla="*/ 602 w 782"/>
                    <a:gd name="T49" fmla="*/ 296 h 553"/>
                    <a:gd name="T50" fmla="*/ 572 w 782"/>
                    <a:gd name="T51" fmla="*/ 299 h 553"/>
                    <a:gd name="T52" fmla="*/ 594 w 782"/>
                    <a:gd name="T53" fmla="*/ 356 h 553"/>
                    <a:gd name="T54" fmla="*/ 539 w 782"/>
                    <a:gd name="T55" fmla="*/ 423 h 553"/>
                    <a:gd name="T56" fmla="*/ 524 w 782"/>
                    <a:gd name="T57" fmla="*/ 442 h 553"/>
                    <a:gd name="T58" fmla="*/ 504 w 782"/>
                    <a:gd name="T59" fmla="*/ 507 h 553"/>
                    <a:gd name="T60" fmla="*/ 477 w 782"/>
                    <a:gd name="T61" fmla="*/ 508 h 553"/>
                    <a:gd name="T62" fmla="*/ 510 w 782"/>
                    <a:gd name="T63" fmla="*/ 552 h 553"/>
                    <a:gd name="T64" fmla="*/ 455 w 782"/>
                    <a:gd name="T65" fmla="*/ 449 h 553"/>
                    <a:gd name="T66" fmla="*/ 391 w 782"/>
                    <a:gd name="T67" fmla="*/ 428 h 553"/>
                    <a:gd name="T68" fmla="*/ 361 w 782"/>
                    <a:gd name="T69" fmla="*/ 495 h 553"/>
                    <a:gd name="T70" fmla="*/ 338 w 782"/>
                    <a:gd name="T71" fmla="*/ 530 h 553"/>
                    <a:gd name="T72" fmla="*/ 298 w 782"/>
                    <a:gd name="T73" fmla="*/ 425 h 553"/>
                    <a:gd name="T74" fmla="*/ 267 w 782"/>
                    <a:gd name="T75" fmla="*/ 436 h 553"/>
                    <a:gd name="T76" fmla="*/ 241 w 782"/>
                    <a:gd name="T77" fmla="*/ 391 h 553"/>
                    <a:gd name="T78" fmla="*/ 160 w 782"/>
                    <a:gd name="T79" fmla="*/ 366 h 553"/>
                    <a:gd name="T80" fmla="*/ 188 w 782"/>
                    <a:gd name="T81" fmla="*/ 414 h 553"/>
                    <a:gd name="T82" fmla="*/ 167 w 782"/>
                    <a:gd name="T83" fmla="*/ 445 h 553"/>
                    <a:gd name="T84" fmla="*/ 136 w 782"/>
                    <a:gd name="T85" fmla="*/ 434 h 553"/>
                    <a:gd name="T86" fmla="*/ 85 w 782"/>
                    <a:gd name="T87" fmla="*/ 355 h 553"/>
                    <a:gd name="T88" fmla="*/ 106 w 782"/>
                    <a:gd name="T89" fmla="*/ 310 h 553"/>
                    <a:gd name="T90" fmla="*/ 119 w 782"/>
                    <a:gd name="T91" fmla="*/ 276 h 553"/>
                    <a:gd name="T92" fmla="*/ 106 w 782"/>
                    <a:gd name="T93" fmla="*/ 162 h 553"/>
                    <a:gd name="T94" fmla="*/ 61 w 782"/>
                    <a:gd name="T95" fmla="*/ 138 h 553"/>
                    <a:gd name="T96" fmla="*/ 39 w 782"/>
                    <a:gd name="T97" fmla="*/ 150 h 553"/>
                    <a:gd name="T98" fmla="*/ 0 w 782"/>
                    <a:gd name="T99" fmla="*/ 162 h 553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782" h="553">
                      <a:moveTo>
                        <a:pt x="0" y="162"/>
                      </a:moveTo>
                      <a:lnTo>
                        <a:pt x="22" y="145"/>
                      </a:lnTo>
                      <a:lnTo>
                        <a:pt x="44" y="112"/>
                      </a:lnTo>
                      <a:lnTo>
                        <a:pt x="71" y="96"/>
                      </a:lnTo>
                      <a:lnTo>
                        <a:pt x="98" y="115"/>
                      </a:lnTo>
                      <a:lnTo>
                        <a:pt x="101" y="130"/>
                      </a:lnTo>
                      <a:lnTo>
                        <a:pt x="95" y="130"/>
                      </a:lnTo>
                      <a:lnTo>
                        <a:pt x="84" y="128"/>
                      </a:lnTo>
                      <a:lnTo>
                        <a:pt x="98" y="145"/>
                      </a:lnTo>
                      <a:lnTo>
                        <a:pt x="155" y="123"/>
                      </a:lnTo>
                      <a:lnTo>
                        <a:pt x="147" y="107"/>
                      </a:lnTo>
                      <a:lnTo>
                        <a:pt x="172" y="79"/>
                      </a:lnTo>
                      <a:lnTo>
                        <a:pt x="188" y="79"/>
                      </a:lnTo>
                      <a:lnTo>
                        <a:pt x="172" y="89"/>
                      </a:lnTo>
                      <a:lnTo>
                        <a:pt x="160" y="109"/>
                      </a:lnTo>
                      <a:lnTo>
                        <a:pt x="160" y="123"/>
                      </a:lnTo>
                      <a:lnTo>
                        <a:pt x="183" y="138"/>
                      </a:lnTo>
                      <a:lnTo>
                        <a:pt x="216" y="95"/>
                      </a:lnTo>
                      <a:lnTo>
                        <a:pt x="330" y="45"/>
                      </a:lnTo>
                      <a:lnTo>
                        <a:pt x="330" y="16"/>
                      </a:lnTo>
                      <a:lnTo>
                        <a:pt x="382" y="5"/>
                      </a:lnTo>
                      <a:lnTo>
                        <a:pt x="412" y="20"/>
                      </a:lnTo>
                      <a:lnTo>
                        <a:pt x="481" y="0"/>
                      </a:lnTo>
                      <a:lnTo>
                        <a:pt x="503" y="10"/>
                      </a:lnTo>
                      <a:lnTo>
                        <a:pt x="549" y="61"/>
                      </a:lnTo>
                      <a:lnTo>
                        <a:pt x="602" y="51"/>
                      </a:lnTo>
                      <a:lnTo>
                        <a:pt x="635" y="69"/>
                      </a:lnTo>
                      <a:lnTo>
                        <a:pt x="718" y="65"/>
                      </a:lnTo>
                      <a:lnTo>
                        <a:pt x="781" y="84"/>
                      </a:lnTo>
                      <a:lnTo>
                        <a:pt x="775" y="112"/>
                      </a:lnTo>
                      <a:lnTo>
                        <a:pt x="722" y="130"/>
                      </a:lnTo>
                      <a:lnTo>
                        <a:pt x="731" y="148"/>
                      </a:lnTo>
                      <a:lnTo>
                        <a:pt x="708" y="158"/>
                      </a:lnTo>
                      <a:lnTo>
                        <a:pt x="707" y="194"/>
                      </a:lnTo>
                      <a:lnTo>
                        <a:pt x="686" y="218"/>
                      </a:lnTo>
                      <a:lnTo>
                        <a:pt x="678" y="196"/>
                      </a:lnTo>
                      <a:lnTo>
                        <a:pt x="689" y="175"/>
                      </a:lnTo>
                      <a:lnTo>
                        <a:pt x="687" y="132"/>
                      </a:lnTo>
                      <a:lnTo>
                        <a:pt x="666" y="154"/>
                      </a:lnTo>
                      <a:lnTo>
                        <a:pt x="650" y="166"/>
                      </a:lnTo>
                      <a:lnTo>
                        <a:pt x="634" y="147"/>
                      </a:lnTo>
                      <a:lnTo>
                        <a:pt x="623" y="196"/>
                      </a:lnTo>
                      <a:lnTo>
                        <a:pt x="635" y="196"/>
                      </a:lnTo>
                      <a:lnTo>
                        <a:pt x="632" y="228"/>
                      </a:lnTo>
                      <a:lnTo>
                        <a:pt x="618" y="263"/>
                      </a:lnTo>
                      <a:lnTo>
                        <a:pt x="600" y="276"/>
                      </a:lnTo>
                      <a:lnTo>
                        <a:pt x="615" y="299"/>
                      </a:lnTo>
                      <a:lnTo>
                        <a:pt x="605" y="315"/>
                      </a:lnTo>
                      <a:lnTo>
                        <a:pt x="602" y="301"/>
                      </a:lnTo>
                      <a:lnTo>
                        <a:pt x="602" y="296"/>
                      </a:lnTo>
                      <a:lnTo>
                        <a:pt x="590" y="288"/>
                      </a:lnTo>
                      <a:lnTo>
                        <a:pt x="572" y="299"/>
                      </a:lnTo>
                      <a:lnTo>
                        <a:pt x="588" y="337"/>
                      </a:lnTo>
                      <a:lnTo>
                        <a:pt x="594" y="356"/>
                      </a:lnTo>
                      <a:lnTo>
                        <a:pt x="574" y="408"/>
                      </a:lnTo>
                      <a:lnTo>
                        <a:pt x="539" y="423"/>
                      </a:lnTo>
                      <a:lnTo>
                        <a:pt x="509" y="420"/>
                      </a:lnTo>
                      <a:lnTo>
                        <a:pt x="524" y="442"/>
                      </a:lnTo>
                      <a:lnTo>
                        <a:pt x="525" y="472"/>
                      </a:lnTo>
                      <a:lnTo>
                        <a:pt x="504" y="507"/>
                      </a:lnTo>
                      <a:lnTo>
                        <a:pt x="480" y="488"/>
                      </a:lnTo>
                      <a:lnTo>
                        <a:pt x="477" y="508"/>
                      </a:lnTo>
                      <a:lnTo>
                        <a:pt x="495" y="526"/>
                      </a:lnTo>
                      <a:lnTo>
                        <a:pt x="510" y="552"/>
                      </a:lnTo>
                      <a:lnTo>
                        <a:pt x="485" y="536"/>
                      </a:lnTo>
                      <a:lnTo>
                        <a:pt x="455" y="449"/>
                      </a:lnTo>
                      <a:lnTo>
                        <a:pt x="418" y="426"/>
                      </a:lnTo>
                      <a:lnTo>
                        <a:pt x="391" y="428"/>
                      </a:lnTo>
                      <a:lnTo>
                        <a:pt x="356" y="477"/>
                      </a:lnTo>
                      <a:lnTo>
                        <a:pt x="361" y="495"/>
                      </a:lnTo>
                      <a:lnTo>
                        <a:pt x="349" y="530"/>
                      </a:lnTo>
                      <a:lnTo>
                        <a:pt x="338" y="530"/>
                      </a:lnTo>
                      <a:lnTo>
                        <a:pt x="298" y="457"/>
                      </a:lnTo>
                      <a:lnTo>
                        <a:pt x="298" y="425"/>
                      </a:lnTo>
                      <a:lnTo>
                        <a:pt x="290" y="437"/>
                      </a:lnTo>
                      <a:lnTo>
                        <a:pt x="267" y="436"/>
                      </a:lnTo>
                      <a:lnTo>
                        <a:pt x="276" y="416"/>
                      </a:lnTo>
                      <a:lnTo>
                        <a:pt x="241" y="391"/>
                      </a:lnTo>
                      <a:lnTo>
                        <a:pt x="197" y="391"/>
                      </a:lnTo>
                      <a:lnTo>
                        <a:pt x="160" y="366"/>
                      </a:lnTo>
                      <a:lnTo>
                        <a:pt x="157" y="391"/>
                      </a:lnTo>
                      <a:lnTo>
                        <a:pt x="188" y="414"/>
                      </a:lnTo>
                      <a:lnTo>
                        <a:pt x="199" y="414"/>
                      </a:lnTo>
                      <a:lnTo>
                        <a:pt x="167" y="445"/>
                      </a:lnTo>
                      <a:lnTo>
                        <a:pt x="136" y="452"/>
                      </a:lnTo>
                      <a:lnTo>
                        <a:pt x="136" y="434"/>
                      </a:lnTo>
                      <a:lnTo>
                        <a:pt x="91" y="372"/>
                      </a:lnTo>
                      <a:lnTo>
                        <a:pt x="85" y="355"/>
                      </a:lnTo>
                      <a:lnTo>
                        <a:pt x="109" y="335"/>
                      </a:lnTo>
                      <a:lnTo>
                        <a:pt x="106" y="310"/>
                      </a:lnTo>
                      <a:lnTo>
                        <a:pt x="106" y="282"/>
                      </a:lnTo>
                      <a:lnTo>
                        <a:pt x="119" y="276"/>
                      </a:lnTo>
                      <a:lnTo>
                        <a:pt x="106" y="263"/>
                      </a:lnTo>
                      <a:lnTo>
                        <a:pt x="106" y="162"/>
                      </a:lnTo>
                      <a:lnTo>
                        <a:pt x="43" y="162"/>
                      </a:lnTo>
                      <a:lnTo>
                        <a:pt x="61" y="138"/>
                      </a:lnTo>
                      <a:lnTo>
                        <a:pt x="60" y="130"/>
                      </a:lnTo>
                      <a:lnTo>
                        <a:pt x="39" y="150"/>
                      </a:lnTo>
                      <a:lnTo>
                        <a:pt x="32" y="162"/>
                      </a:lnTo>
                      <a:lnTo>
                        <a:pt x="0" y="162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3" name="Freeform 21">
                  <a:extLst>
                    <a:ext uri="{FF2B5EF4-FFF2-40B4-BE49-F238E27FC236}">
                      <a16:creationId xmlns:a16="http://schemas.microsoft.com/office/drawing/2014/main" id="{2FA7D80A-5A50-F256-20F1-2F0638A4C04C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221" y="3217"/>
                  <a:ext cx="68" cy="113"/>
                </a:xfrm>
                <a:custGeom>
                  <a:avLst/>
                  <a:gdLst>
                    <a:gd name="T0" fmla="*/ 45 w 68"/>
                    <a:gd name="T1" fmla="*/ 0 h 113"/>
                    <a:gd name="T2" fmla="*/ 45 w 68"/>
                    <a:gd name="T3" fmla="*/ 14 h 113"/>
                    <a:gd name="T4" fmla="*/ 39 w 68"/>
                    <a:gd name="T5" fmla="*/ 23 h 113"/>
                    <a:gd name="T6" fmla="*/ 41 w 68"/>
                    <a:gd name="T7" fmla="*/ 38 h 113"/>
                    <a:gd name="T8" fmla="*/ 33 w 68"/>
                    <a:gd name="T9" fmla="*/ 58 h 113"/>
                    <a:gd name="T10" fmla="*/ 22 w 68"/>
                    <a:gd name="T11" fmla="*/ 77 h 113"/>
                    <a:gd name="T12" fmla="*/ 5 w 68"/>
                    <a:gd name="T13" fmla="*/ 89 h 113"/>
                    <a:gd name="T14" fmla="*/ 0 w 68"/>
                    <a:gd name="T15" fmla="*/ 110 h 113"/>
                    <a:gd name="T16" fmla="*/ 7 w 68"/>
                    <a:gd name="T17" fmla="*/ 112 h 113"/>
                    <a:gd name="T18" fmla="*/ 7 w 68"/>
                    <a:gd name="T19" fmla="*/ 92 h 113"/>
                    <a:gd name="T20" fmla="*/ 31 w 68"/>
                    <a:gd name="T21" fmla="*/ 91 h 113"/>
                    <a:gd name="T22" fmla="*/ 49 w 68"/>
                    <a:gd name="T23" fmla="*/ 78 h 113"/>
                    <a:gd name="T24" fmla="*/ 49 w 68"/>
                    <a:gd name="T25" fmla="*/ 51 h 113"/>
                    <a:gd name="T26" fmla="*/ 55 w 68"/>
                    <a:gd name="T27" fmla="*/ 41 h 113"/>
                    <a:gd name="T28" fmla="*/ 46 w 68"/>
                    <a:gd name="T29" fmla="*/ 24 h 113"/>
                    <a:gd name="T30" fmla="*/ 59 w 68"/>
                    <a:gd name="T31" fmla="*/ 19 h 113"/>
                    <a:gd name="T32" fmla="*/ 67 w 68"/>
                    <a:gd name="T33" fmla="*/ 5 h 113"/>
                    <a:gd name="T34" fmla="*/ 49 w 68"/>
                    <a:gd name="T35" fmla="*/ 7 h 113"/>
                    <a:gd name="T36" fmla="*/ 45 w 68"/>
                    <a:gd name="T37" fmla="*/ 0 h 11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68" h="113">
                      <a:moveTo>
                        <a:pt x="45" y="0"/>
                      </a:moveTo>
                      <a:lnTo>
                        <a:pt x="45" y="14"/>
                      </a:lnTo>
                      <a:lnTo>
                        <a:pt x="39" y="23"/>
                      </a:lnTo>
                      <a:lnTo>
                        <a:pt x="41" y="38"/>
                      </a:lnTo>
                      <a:lnTo>
                        <a:pt x="33" y="58"/>
                      </a:lnTo>
                      <a:lnTo>
                        <a:pt x="22" y="77"/>
                      </a:lnTo>
                      <a:lnTo>
                        <a:pt x="5" y="89"/>
                      </a:lnTo>
                      <a:lnTo>
                        <a:pt x="0" y="110"/>
                      </a:lnTo>
                      <a:lnTo>
                        <a:pt x="7" y="112"/>
                      </a:lnTo>
                      <a:lnTo>
                        <a:pt x="7" y="92"/>
                      </a:lnTo>
                      <a:lnTo>
                        <a:pt x="31" y="91"/>
                      </a:lnTo>
                      <a:lnTo>
                        <a:pt x="49" y="78"/>
                      </a:lnTo>
                      <a:lnTo>
                        <a:pt x="49" y="51"/>
                      </a:lnTo>
                      <a:lnTo>
                        <a:pt x="55" y="41"/>
                      </a:lnTo>
                      <a:lnTo>
                        <a:pt x="46" y="24"/>
                      </a:lnTo>
                      <a:lnTo>
                        <a:pt x="59" y="19"/>
                      </a:lnTo>
                      <a:lnTo>
                        <a:pt x="67" y="5"/>
                      </a:lnTo>
                      <a:lnTo>
                        <a:pt x="49" y="7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4" name="Freeform 22">
                  <a:extLst>
                    <a:ext uri="{FF2B5EF4-FFF2-40B4-BE49-F238E27FC236}">
                      <a16:creationId xmlns:a16="http://schemas.microsoft.com/office/drawing/2014/main" id="{FB061F9F-8129-F44F-3BB6-648D9B0334E0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967" y="3518"/>
                  <a:ext cx="17" cy="26"/>
                </a:xfrm>
                <a:custGeom>
                  <a:avLst/>
                  <a:gdLst>
                    <a:gd name="T0" fmla="*/ 8 w 17"/>
                    <a:gd name="T1" fmla="*/ 0 h 26"/>
                    <a:gd name="T2" fmla="*/ 0 w 17"/>
                    <a:gd name="T3" fmla="*/ 11 h 26"/>
                    <a:gd name="T4" fmla="*/ 5 w 17"/>
                    <a:gd name="T5" fmla="*/ 25 h 26"/>
                    <a:gd name="T6" fmla="*/ 16 w 17"/>
                    <a:gd name="T7" fmla="*/ 15 h 26"/>
                    <a:gd name="T8" fmla="*/ 8 w 17"/>
                    <a:gd name="T9" fmla="*/ 0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7" h="26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5" y="25"/>
                      </a:lnTo>
                      <a:lnTo>
                        <a:pt x="16" y="15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5" name="Freeform 23">
                  <a:extLst>
                    <a:ext uri="{FF2B5EF4-FFF2-40B4-BE49-F238E27FC236}">
                      <a16:creationId xmlns:a16="http://schemas.microsoft.com/office/drawing/2014/main" id="{362E643E-8199-71F6-0C39-0ED740ED3E04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069" y="3545"/>
                  <a:ext cx="158" cy="68"/>
                </a:xfrm>
                <a:custGeom>
                  <a:avLst/>
                  <a:gdLst>
                    <a:gd name="T0" fmla="*/ 0 w 158"/>
                    <a:gd name="T1" fmla="*/ 0 h 68"/>
                    <a:gd name="T2" fmla="*/ 23 w 158"/>
                    <a:gd name="T3" fmla="*/ 5 h 68"/>
                    <a:gd name="T4" fmla="*/ 58 w 158"/>
                    <a:gd name="T5" fmla="*/ 29 h 68"/>
                    <a:gd name="T6" fmla="*/ 53 w 158"/>
                    <a:gd name="T7" fmla="*/ 43 h 68"/>
                    <a:gd name="T8" fmla="*/ 82 w 158"/>
                    <a:gd name="T9" fmla="*/ 55 h 68"/>
                    <a:gd name="T10" fmla="*/ 157 w 158"/>
                    <a:gd name="T11" fmla="*/ 55 h 68"/>
                    <a:gd name="T12" fmla="*/ 75 w 158"/>
                    <a:gd name="T13" fmla="*/ 67 h 68"/>
                    <a:gd name="T14" fmla="*/ 53 w 158"/>
                    <a:gd name="T15" fmla="*/ 43 h 68"/>
                    <a:gd name="T16" fmla="*/ 32 w 158"/>
                    <a:gd name="T17" fmla="*/ 38 h 68"/>
                    <a:gd name="T18" fmla="*/ 0 w 158"/>
                    <a:gd name="T19" fmla="*/ 0 h 6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58" h="68">
                      <a:moveTo>
                        <a:pt x="0" y="0"/>
                      </a:moveTo>
                      <a:lnTo>
                        <a:pt x="23" y="5"/>
                      </a:lnTo>
                      <a:lnTo>
                        <a:pt x="58" y="29"/>
                      </a:lnTo>
                      <a:lnTo>
                        <a:pt x="53" y="43"/>
                      </a:lnTo>
                      <a:lnTo>
                        <a:pt x="82" y="55"/>
                      </a:lnTo>
                      <a:lnTo>
                        <a:pt x="157" y="55"/>
                      </a:lnTo>
                      <a:lnTo>
                        <a:pt x="75" y="67"/>
                      </a:lnTo>
                      <a:lnTo>
                        <a:pt x="53" y="43"/>
                      </a:lnTo>
                      <a:lnTo>
                        <a:pt x="32" y="3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" name="Freeform 24">
                  <a:extLst>
                    <a:ext uri="{FF2B5EF4-FFF2-40B4-BE49-F238E27FC236}">
                      <a16:creationId xmlns:a16="http://schemas.microsoft.com/office/drawing/2014/main" id="{21316B9D-A198-97E0-825B-76AA6846702A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195" y="3601"/>
                  <a:ext cx="169" cy="159"/>
                </a:xfrm>
                <a:custGeom>
                  <a:avLst/>
                  <a:gdLst>
                    <a:gd name="T0" fmla="*/ 135 w 169"/>
                    <a:gd name="T1" fmla="*/ 155 h 159"/>
                    <a:gd name="T2" fmla="*/ 127 w 169"/>
                    <a:gd name="T3" fmla="*/ 152 h 159"/>
                    <a:gd name="T4" fmla="*/ 110 w 169"/>
                    <a:gd name="T5" fmla="*/ 134 h 159"/>
                    <a:gd name="T6" fmla="*/ 92 w 169"/>
                    <a:gd name="T7" fmla="*/ 130 h 159"/>
                    <a:gd name="T8" fmla="*/ 88 w 169"/>
                    <a:gd name="T9" fmla="*/ 119 h 159"/>
                    <a:gd name="T10" fmla="*/ 78 w 169"/>
                    <a:gd name="T11" fmla="*/ 111 h 159"/>
                    <a:gd name="T12" fmla="*/ 62 w 169"/>
                    <a:gd name="T13" fmla="*/ 111 h 159"/>
                    <a:gd name="T14" fmla="*/ 44 w 169"/>
                    <a:gd name="T15" fmla="*/ 118 h 159"/>
                    <a:gd name="T16" fmla="*/ 28 w 169"/>
                    <a:gd name="T17" fmla="*/ 121 h 159"/>
                    <a:gd name="T18" fmla="*/ 10 w 169"/>
                    <a:gd name="T19" fmla="*/ 121 h 159"/>
                    <a:gd name="T20" fmla="*/ 10 w 169"/>
                    <a:gd name="T21" fmla="*/ 109 h 159"/>
                    <a:gd name="T22" fmla="*/ 3 w 169"/>
                    <a:gd name="T23" fmla="*/ 91 h 159"/>
                    <a:gd name="T24" fmla="*/ 2 w 169"/>
                    <a:gd name="T25" fmla="*/ 81 h 159"/>
                    <a:gd name="T26" fmla="*/ 2 w 169"/>
                    <a:gd name="T27" fmla="*/ 56 h 159"/>
                    <a:gd name="T28" fmla="*/ 31 w 169"/>
                    <a:gd name="T29" fmla="*/ 43 h 159"/>
                    <a:gd name="T30" fmla="*/ 34 w 169"/>
                    <a:gd name="T31" fmla="*/ 29 h 159"/>
                    <a:gd name="T32" fmla="*/ 40 w 169"/>
                    <a:gd name="T33" fmla="*/ 30 h 159"/>
                    <a:gd name="T34" fmla="*/ 55 w 169"/>
                    <a:gd name="T35" fmla="*/ 15 h 159"/>
                    <a:gd name="T36" fmla="*/ 70 w 169"/>
                    <a:gd name="T37" fmla="*/ 17 h 159"/>
                    <a:gd name="T38" fmla="*/ 80 w 169"/>
                    <a:gd name="T39" fmla="*/ 7 h 159"/>
                    <a:gd name="T40" fmla="*/ 89 w 169"/>
                    <a:gd name="T41" fmla="*/ 5 h 159"/>
                    <a:gd name="T42" fmla="*/ 103 w 169"/>
                    <a:gd name="T43" fmla="*/ 24 h 159"/>
                    <a:gd name="T44" fmla="*/ 116 w 169"/>
                    <a:gd name="T45" fmla="*/ 30 h 159"/>
                    <a:gd name="T46" fmla="*/ 117 w 169"/>
                    <a:gd name="T47" fmla="*/ 11 h 159"/>
                    <a:gd name="T48" fmla="*/ 122 w 169"/>
                    <a:gd name="T49" fmla="*/ 0 h 159"/>
                    <a:gd name="T50" fmla="*/ 132 w 169"/>
                    <a:gd name="T51" fmla="*/ 15 h 159"/>
                    <a:gd name="T52" fmla="*/ 140 w 169"/>
                    <a:gd name="T53" fmla="*/ 43 h 159"/>
                    <a:gd name="T54" fmla="*/ 156 w 169"/>
                    <a:gd name="T55" fmla="*/ 59 h 159"/>
                    <a:gd name="T56" fmla="*/ 165 w 169"/>
                    <a:gd name="T57" fmla="*/ 72 h 159"/>
                    <a:gd name="T58" fmla="*/ 168 w 169"/>
                    <a:gd name="T59" fmla="*/ 95 h 159"/>
                    <a:gd name="T60" fmla="*/ 157 w 169"/>
                    <a:gd name="T61" fmla="*/ 121 h 159"/>
                    <a:gd name="T62" fmla="*/ 155 w 169"/>
                    <a:gd name="T63" fmla="*/ 145 h 159"/>
                    <a:gd name="T64" fmla="*/ 140 w 169"/>
                    <a:gd name="T65" fmla="*/ 154 h 15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169" h="159">
                      <a:moveTo>
                        <a:pt x="140" y="154"/>
                      </a:moveTo>
                      <a:lnTo>
                        <a:pt x="135" y="155"/>
                      </a:lnTo>
                      <a:lnTo>
                        <a:pt x="132" y="158"/>
                      </a:lnTo>
                      <a:lnTo>
                        <a:pt x="127" y="152"/>
                      </a:lnTo>
                      <a:lnTo>
                        <a:pt x="112" y="145"/>
                      </a:lnTo>
                      <a:lnTo>
                        <a:pt x="110" y="134"/>
                      </a:lnTo>
                      <a:lnTo>
                        <a:pt x="105" y="130"/>
                      </a:lnTo>
                      <a:lnTo>
                        <a:pt x="92" y="130"/>
                      </a:lnTo>
                      <a:lnTo>
                        <a:pt x="92" y="122"/>
                      </a:lnTo>
                      <a:lnTo>
                        <a:pt x="88" y="119"/>
                      </a:lnTo>
                      <a:lnTo>
                        <a:pt x="87" y="112"/>
                      </a:lnTo>
                      <a:lnTo>
                        <a:pt x="78" y="111"/>
                      </a:lnTo>
                      <a:lnTo>
                        <a:pt x="70" y="109"/>
                      </a:lnTo>
                      <a:lnTo>
                        <a:pt x="62" y="111"/>
                      </a:lnTo>
                      <a:lnTo>
                        <a:pt x="62" y="112"/>
                      </a:lnTo>
                      <a:lnTo>
                        <a:pt x="44" y="118"/>
                      </a:lnTo>
                      <a:lnTo>
                        <a:pt x="44" y="121"/>
                      </a:lnTo>
                      <a:lnTo>
                        <a:pt x="28" y="121"/>
                      </a:lnTo>
                      <a:lnTo>
                        <a:pt x="20" y="126"/>
                      </a:lnTo>
                      <a:lnTo>
                        <a:pt x="10" y="121"/>
                      </a:lnTo>
                      <a:lnTo>
                        <a:pt x="10" y="119"/>
                      </a:lnTo>
                      <a:lnTo>
                        <a:pt x="10" y="109"/>
                      </a:lnTo>
                      <a:lnTo>
                        <a:pt x="7" y="99"/>
                      </a:lnTo>
                      <a:lnTo>
                        <a:pt x="3" y="91"/>
                      </a:lnTo>
                      <a:lnTo>
                        <a:pt x="5" y="84"/>
                      </a:lnTo>
                      <a:lnTo>
                        <a:pt x="2" y="81"/>
                      </a:lnTo>
                      <a:lnTo>
                        <a:pt x="0" y="66"/>
                      </a:lnTo>
                      <a:lnTo>
                        <a:pt x="2" y="56"/>
                      </a:lnTo>
                      <a:lnTo>
                        <a:pt x="11" y="48"/>
                      </a:lnTo>
                      <a:lnTo>
                        <a:pt x="31" y="43"/>
                      </a:lnTo>
                      <a:lnTo>
                        <a:pt x="36" y="36"/>
                      </a:lnTo>
                      <a:lnTo>
                        <a:pt x="34" y="29"/>
                      </a:lnTo>
                      <a:lnTo>
                        <a:pt x="39" y="27"/>
                      </a:lnTo>
                      <a:lnTo>
                        <a:pt x="40" y="30"/>
                      </a:lnTo>
                      <a:lnTo>
                        <a:pt x="42" y="25"/>
                      </a:lnTo>
                      <a:lnTo>
                        <a:pt x="55" y="15"/>
                      </a:lnTo>
                      <a:lnTo>
                        <a:pt x="62" y="20"/>
                      </a:lnTo>
                      <a:lnTo>
                        <a:pt x="70" y="17"/>
                      </a:lnTo>
                      <a:lnTo>
                        <a:pt x="72" y="9"/>
                      </a:lnTo>
                      <a:lnTo>
                        <a:pt x="80" y="7"/>
                      </a:lnTo>
                      <a:lnTo>
                        <a:pt x="78" y="1"/>
                      </a:lnTo>
                      <a:lnTo>
                        <a:pt x="89" y="5"/>
                      </a:lnTo>
                      <a:lnTo>
                        <a:pt x="98" y="3"/>
                      </a:lnTo>
                      <a:lnTo>
                        <a:pt x="103" y="24"/>
                      </a:lnTo>
                      <a:lnTo>
                        <a:pt x="110" y="30"/>
                      </a:lnTo>
                      <a:lnTo>
                        <a:pt x="116" y="30"/>
                      </a:lnTo>
                      <a:lnTo>
                        <a:pt x="119" y="17"/>
                      </a:lnTo>
                      <a:lnTo>
                        <a:pt x="117" y="11"/>
                      </a:lnTo>
                      <a:lnTo>
                        <a:pt x="119" y="1"/>
                      </a:lnTo>
                      <a:lnTo>
                        <a:pt x="122" y="0"/>
                      </a:lnTo>
                      <a:lnTo>
                        <a:pt x="127" y="12"/>
                      </a:lnTo>
                      <a:lnTo>
                        <a:pt x="132" y="15"/>
                      </a:lnTo>
                      <a:lnTo>
                        <a:pt x="135" y="27"/>
                      </a:lnTo>
                      <a:lnTo>
                        <a:pt x="140" y="43"/>
                      </a:lnTo>
                      <a:lnTo>
                        <a:pt x="147" y="47"/>
                      </a:lnTo>
                      <a:lnTo>
                        <a:pt x="156" y="59"/>
                      </a:lnTo>
                      <a:lnTo>
                        <a:pt x="157" y="65"/>
                      </a:lnTo>
                      <a:lnTo>
                        <a:pt x="165" y="72"/>
                      </a:lnTo>
                      <a:lnTo>
                        <a:pt x="168" y="85"/>
                      </a:lnTo>
                      <a:lnTo>
                        <a:pt x="168" y="95"/>
                      </a:lnTo>
                      <a:lnTo>
                        <a:pt x="165" y="111"/>
                      </a:lnTo>
                      <a:lnTo>
                        <a:pt x="157" y="121"/>
                      </a:lnTo>
                      <a:lnTo>
                        <a:pt x="155" y="134"/>
                      </a:lnTo>
                      <a:lnTo>
                        <a:pt x="155" y="145"/>
                      </a:lnTo>
                      <a:lnTo>
                        <a:pt x="147" y="147"/>
                      </a:lnTo>
                      <a:lnTo>
                        <a:pt x="140" y="154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7" name="Freeform 25">
                  <a:extLst>
                    <a:ext uri="{FF2B5EF4-FFF2-40B4-BE49-F238E27FC236}">
                      <a16:creationId xmlns:a16="http://schemas.microsoft.com/office/drawing/2014/main" id="{E35FF8BD-AC24-9AC5-215F-79FB0EEF8E8C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330" y="3768"/>
                  <a:ext cx="17" cy="20"/>
                </a:xfrm>
                <a:custGeom>
                  <a:avLst/>
                  <a:gdLst>
                    <a:gd name="T0" fmla="*/ 8 w 17"/>
                    <a:gd name="T1" fmla="*/ 16 h 20"/>
                    <a:gd name="T2" fmla="*/ 2 w 17"/>
                    <a:gd name="T3" fmla="*/ 13 h 20"/>
                    <a:gd name="T4" fmla="*/ 2 w 17"/>
                    <a:gd name="T5" fmla="*/ 10 h 20"/>
                    <a:gd name="T6" fmla="*/ 2 w 17"/>
                    <a:gd name="T7" fmla="*/ 8 h 20"/>
                    <a:gd name="T8" fmla="*/ 1 w 17"/>
                    <a:gd name="T9" fmla="*/ 5 h 20"/>
                    <a:gd name="T10" fmla="*/ 0 w 17"/>
                    <a:gd name="T11" fmla="*/ 0 h 20"/>
                    <a:gd name="T12" fmla="*/ 2 w 17"/>
                    <a:gd name="T13" fmla="*/ 0 h 20"/>
                    <a:gd name="T14" fmla="*/ 8 w 17"/>
                    <a:gd name="T15" fmla="*/ 2 h 20"/>
                    <a:gd name="T16" fmla="*/ 11 w 17"/>
                    <a:gd name="T17" fmla="*/ 2 h 20"/>
                    <a:gd name="T18" fmla="*/ 12 w 17"/>
                    <a:gd name="T19" fmla="*/ 2 h 20"/>
                    <a:gd name="T20" fmla="*/ 16 w 17"/>
                    <a:gd name="T21" fmla="*/ 0 h 20"/>
                    <a:gd name="T22" fmla="*/ 16 w 17"/>
                    <a:gd name="T23" fmla="*/ 8 h 20"/>
                    <a:gd name="T24" fmla="*/ 14 w 17"/>
                    <a:gd name="T25" fmla="*/ 10 h 20"/>
                    <a:gd name="T26" fmla="*/ 12 w 17"/>
                    <a:gd name="T27" fmla="*/ 13 h 20"/>
                    <a:gd name="T28" fmla="*/ 12 w 17"/>
                    <a:gd name="T29" fmla="*/ 16 h 20"/>
                    <a:gd name="T30" fmla="*/ 11 w 17"/>
                    <a:gd name="T31" fmla="*/ 16 h 20"/>
                    <a:gd name="T32" fmla="*/ 11 w 17"/>
                    <a:gd name="T33" fmla="*/ 19 h 20"/>
                    <a:gd name="T34" fmla="*/ 8 w 17"/>
                    <a:gd name="T35" fmla="*/ 16 h 2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7" h="20">
                      <a:moveTo>
                        <a:pt x="8" y="16"/>
                      </a:moveTo>
                      <a:lnTo>
                        <a:pt x="2" y="13"/>
                      </a:lnTo>
                      <a:lnTo>
                        <a:pt x="2" y="10"/>
                      </a:lnTo>
                      <a:lnTo>
                        <a:pt x="2" y="8"/>
                      </a:lnTo>
                      <a:lnTo>
                        <a:pt x="1" y="5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8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6" y="0"/>
                      </a:lnTo>
                      <a:lnTo>
                        <a:pt x="16" y="8"/>
                      </a:lnTo>
                      <a:lnTo>
                        <a:pt x="14" y="10"/>
                      </a:lnTo>
                      <a:lnTo>
                        <a:pt x="12" y="13"/>
                      </a:lnTo>
                      <a:lnTo>
                        <a:pt x="12" y="16"/>
                      </a:lnTo>
                      <a:lnTo>
                        <a:pt x="11" y="16"/>
                      </a:lnTo>
                      <a:lnTo>
                        <a:pt x="11" y="19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3" name="Freeform 26">
                  <a:extLst>
                    <a:ext uri="{FF2B5EF4-FFF2-40B4-BE49-F238E27FC236}">
                      <a16:creationId xmlns:a16="http://schemas.microsoft.com/office/drawing/2014/main" id="{819C5D0B-763C-D4C1-F692-4E205D4C4351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739" y="3587"/>
                  <a:ext cx="19" cy="76"/>
                </a:xfrm>
                <a:custGeom>
                  <a:avLst/>
                  <a:gdLst>
                    <a:gd name="T0" fmla="*/ 2 w 19"/>
                    <a:gd name="T1" fmla="*/ 26 h 76"/>
                    <a:gd name="T2" fmla="*/ 9 w 19"/>
                    <a:gd name="T3" fmla="*/ 20 h 76"/>
                    <a:gd name="T4" fmla="*/ 14 w 19"/>
                    <a:gd name="T5" fmla="*/ 0 h 76"/>
                    <a:gd name="T6" fmla="*/ 18 w 19"/>
                    <a:gd name="T7" fmla="*/ 30 h 76"/>
                    <a:gd name="T8" fmla="*/ 12 w 19"/>
                    <a:gd name="T9" fmla="*/ 67 h 76"/>
                    <a:gd name="T10" fmla="*/ 0 w 19"/>
                    <a:gd name="T11" fmla="*/ 75 h 76"/>
                    <a:gd name="T12" fmla="*/ 0 w 19"/>
                    <a:gd name="T13" fmla="*/ 57 h 76"/>
                    <a:gd name="T14" fmla="*/ 3 w 19"/>
                    <a:gd name="T15" fmla="*/ 45 h 76"/>
                    <a:gd name="T16" fmla="*/ 2 w 19"/>
                    <a:gd name="T17" fmla="*/ 26 h 7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9" h="76">
                      <a:moveTo>
                        <a:pt x="2" y="26"/>
                      </a:moveTo>
                      <a:lnTo>
                        <a:pt x="9" y="20"/>
                      </a:lnTo>
                      <a:lnTo>
                        <a:pt x="14" y="0"/>
                      </a:lnTo>
                      <a:lnTo>
                        <a:pt x="18" y="30"/>
                      </a:lnTo>
                      <a:lnTo>
                        <a:pt x="12" y="67"/>
                      </a:lnTo>
                      <a:lnTo>
                        <a:pt x="0" y="75"/>
                      </a:lnTo>
                      <a:lnTo>
                        <a:pt x="0" y="57"/>
                      </a:lnTo>
                      <a:lnTo>
                        <a:pt x="3" y="45"/>
                      </a:lnTo>
                      <a:lnTo>
                        <a:pt x="2" y="2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</p:grpSp>
        </p:grpSp>
      </p:grpSp>
      <p:sp>
        <p:nvSpPr>
          <p:cNvPr id="1027" name="Rectangle 30">
            <a:extLst>
              <a:ext uri="{FF2B5EF4-FFF2-40B4-BE49-F238E27FC236}">
                <a16:creationId xmlns:a16="http://schemas.microsoft.com/office/drawing/2014/main" id="{3455B1C8-169B-FA34-685B-3E4A6092F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1">
            <a:extLst>
              <a:ext uri="{FF2B5EF4-FFF2-40B4-BE49-F238E27FC236}">
                <a16:creationId xmlns:a16="http://schemas.microsoft.com/office/drawing/2014/main" id="{2026C16B-03D7-8A19-3FB5-3A19A6EDA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56" name="Rectangle 32">
            <a:extLst>
              <a:ext uri="{FF2B5EF4-FFF2-40B4-BE49-F238E27FC236}">
                <a16:creationId xmlns:a16="http://schemas.microsoft.com/office/drawing/2014/main" id="{83FFDD51-D5B4-4CE4-B5C4-082B0D8D1B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8" name="Rectangle 34">
            <a:extLst>
              <a:ext uri="{FF2B5EF4-FFF2-40B4-BE49-F238E27FC236}">
                <a16:creationId xmlns:a16="http://schemas.microsoft.com/office/drawing/2014/main" id="{1EE191F2-CA04-4BC7-B94B-EDBA0627C5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63ECDF-7BD4-5B46-9E61-AD4EDF4105D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35">
            <a:extLst>
              <a:ext uri="{FF2B5EF4-FFF2-40B4-BE49-F238E27FC236}">
                <a16:creationId xmlns:a16="http://schemas.microsoft.com/office/drawing/2014/main" id="{D13BBCDD-200C-4E7D-B770-6D88BCA16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438900"/>
            <a:ext cx="55816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000" dirty="0">
                <a:latin typeface="Arial" pitchFamily="34" charset="0"/>
                <a:cs typeface="+mn-cs"/>
              </a:rPr>
              <a:t>Liang, Introduction to Java Programming and Data Structures, Twelfth Edition, (c) 2020 Pearson Education, Inc. All rights reserved.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TestMax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TestVoidMethod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veexample.pearsoncmg.com/html/TestReturnGradeMethod.html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Increment.html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TestPassByValue.html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GreatestCommonDivisorMethod.htm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veexample.pearsoncmg.com/html/PrimeNumberMethod.html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Hex2Dec.html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TestMethodOverloading.html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MethodDemo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TestRandomCharacter.html" TargetMode="Externa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veexample.pearsoncmg.com/html/RandomCharacter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>
            <a:extLst>
              <a:ext uri="{FF2B5EF4-FFF2-40B4-BE49-F238E27FC236}">
                <a16:creationId xmlns:a16="http://schemas.microsoft.com/office/drawing/2014/main" id="{D0332A89-FE0C-D344-63B5-17A792CBE9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F8F3A73-449F-AE41-9E8B-99A5595A0F6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087530D0-B8BF-C11A-DF87-393C2CED1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701675"/>
            <a:ext cx="7772400" cy="1143000"/>
          </a:xfrm>
        </p:spPr>
        <p:txBody>
          <a:bodyPr/>
          <a:lstStyle/>
          <a:p>
            <a:r>
              <a:rPr lang="en-US" altLang="en-US"/>
              <a:t>Chapter 6 Methods</a:t>
            </a:r>
            <a:endParaRPr lang="en-US" altLang="en-US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>
            <a:extLst>
              <a:ext uri="{FF2B5EF4-FFF2-40B4-BE49-F238E27FC236}">
                <a16:creationId xmlns:a16="http://schemas.microsoft.com/office/drawing/2014/main" id="{213A9B9C-70A3-9089-E112-6BF6ACA2EE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E5D6D9-53EE-F047-9D8F-BAB1901692C0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92BE3000-C60B-559C-B3C8-A6AC658CA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altLang="en-US"/>
              <a:t>Formal Parameters</a:t>
            </a:r>
          </a:p>
        </p:txBody>
      </p:sp>
      <p:sp>
        <p:nvSpPr>
          <p:cNvPr id="21508" name="Text Box 3">
            <a:extLst>
              <a:ext uri="{FF2B5EF4-FFF2-40B4-BE49-F238E27FC236}">
                <a16:creationId xmlns:a16="http://schemas.microsoft.com/office/drawing/2014/main" id="{0B47DE4E-422B-4813-4224-5AAA4AEC4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8458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/>
              <a:t>The variables defined in the method header are known as </a:t>
            </a:r>
            <a:r>
              <a:rPr lang="en-US" altLang="en-US" sz="2800" i="1"/>
              <a:t>formal parameters</a:t>
            </a:r>
            <a:r>
              <a:rPr lang="en-US" altLang="en-US" sz="2800"/>
              <a:t>. 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898B0837-DA4A-C052-32DB-42C2EC17E9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92CFAA68-DD90-E56C-83D6-D4E210707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1511" name="Rectangle 6">
            <a:extLst>
              <a:ext uri="{FF2B5EF4-FFF2-40B4-BE49-F238E27FC236}">
                <a16:creationId xmlns:a16="http://schemas.microsoft.com/office/drawing/2014/main" id="{A7E1956F-7550-FA2A-D2F5-95E0979E4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1512" name="Rectangle 7">
            <a:extLst>
              <a:ext uri="{FF2B5EF4-FFF2-40B4-BE49-F238E27FC236}">
                <a16:creationId xmlns:a16="http://schemas.microsoft.com/office/drawing/2014/main" id="{3914B189-59FE-A6BA-98DA-892127C26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1513" name="Rectangle 8">
            <a:extLst>
              <a:ext uri="{FF2B5EF4-FFF2-40B4-BE49-F238E27FC236}">
                <a16:creationId xmlns:a16="http://schemas.microsoft.com/office/drawing/2014/main" id="{5E630B6A-3BD1-6029-5A52-A608CD5BD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1514" name="Rectangle 9">
            <a:extLst>
              <a:ext uri="{FF2B5EF4-FFF2-40B4-BE49-F238E27FC236}">
                <a16:creationId xmlns:a16="http://schemas.microsoft.com/office/drawing/2014/main" id="{47AAACA2-1CE4-DEAF-E645-91B136F80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1515" name="Rectangle 10">
            <a:extLst>
              <a:ext uri="{FF2B5EF4-FFF2-40B4-BE49-F238E27FC236}">
                <a16:creationId xmlns:a16="http://schemas.microsoft.com/office/drawing/2014/main" id="{41D24611-A9BC-F7AF-8E78-F5B17F8EE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1516" name="Rectangle 11">
            <a:extLst>
              <a:ext uri="{FF2B5EF4-FFF2-40B4-BE49-F238E27FC236}">
                <a16:creationId xmlns:a16="http://schemas.microsoft.com/office/drawing/2014/main" id="{0A7D4BD4-F80F-8088-ADD6-C24AD79C4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1517" name="Object 12">
            <a:extLst>
              <a:ext uri="{FF2B5EF4-FFF2-40B4-BE49-F238E27FC236}">
                <a16:creationId xmlns:a16="http://schemas.microsoft.com/office/drawing/2014/main" id="{B63AF204-D681-24CD-A9C6-86C561E5C9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2546350"/>
          <a:ext cx="8642350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9883100" imgH="11874500" progId="Word.Picture.8">
                  <p:embed/>
                </p:oleObj>
              </mc:Choice>
              <mc:Fallback>
                <p:oleObj name="Picture" r:id="rId3" imgW="29883100" imgH="11874500" progId="Word.Picture.8">
                  <p:embed/>
                  <p:pic>
                    <p:nvPicPr>
                      <p:cNvPr id="21517" name="Object 12">
                        <a:extLst>
                          <a:ext uri="{FF2B5EF4-FFF2-40B4-BE49-F238E27FC236}">
                            <a16:creationId xmlns:a16="http://schemas.microsoft.com/office/drawing/2014/main" id="{B63AF204-D681-24CD-A9C6-86C561E5C9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546350"/>
                        <a:ext cx="8642350" cy="344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8" name="Rectangle 14">
            <a:extLst>
              <a:ext uri="{FF2B5EF4-FFF2-40B4-BE49-F238E27FC236}">
                <a16:creationId xmlns:a16="http://schemas.microsoft.com/office/drawing/2014/main" id="{2367B681-2E6B-004A-C5B2-526F4A10D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544888"/>
            <a:ext cx="461962" cy="306387"/>
          </a:xfrm>
          <a:prstGeom prst="rect">
            <a:avLst/>
          </a:prstGeom>
          <a:solidFill>
            <a:schemeClr val="accent1">
              <a:alpha val="39999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1519" name="Rectangle 15">
            <a:extLst>
              <a:ext uri="{FF2B5EF4-FFF2-40B4-BE49-F238E27FC236}">
                <a16:creationId xmlns:a16="http://schemas.microsoft.com/office/drawing/2014/main" id="{7A6394A7-95C4-D278-550D-7CC458D04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1938" y="3544888"/>
            <a:ext cx="461962" cy="306387"/>
          </a:xfrm>
          <a:prstGeom prst="rect">
            <a:avLst/>
          </a:prstGeom>
          <a:solidFill>
            <a:schemeClr val="accent1">
              <a:alpha val="39999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>
            <a:extLst>
              <a:ext uri="{FF2B5EF4-FFF2-40B4-BE49-F238E27FC236}">
                <a16:creationId xmlns:a16="http://schemas.microsoft.com/office/drawing/2014/main" id="{BE9C584A-C270-AF11-20FB-0CA701A2A7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8280969-B035-864B-9DA2-5EF253C7A40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1D969900-025D-BDFA-B853-8A1D2D92CB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altLang="en-US"/>
              <a:t>Actual Parameters</a:t>
            </a:r>
          </a:p>
        </p:txBody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0D5B5A5B-A110-D877-1B87-0A918255D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845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When a method is invoked, you pass a value to the parameter. This value is referred to as </a:t>
            </a:r>
            <a:r>
              <a:rPr lang="en-US" altLang="en-US" sz="2400" i="1"/>
              <a:t>actual parameter or argument</a:t>
            </a:r>
            <a:r>
              <a:rPr lang="en-US" altLang="en-US" sz="2400"/>
              <a:t>.</a:t>
            </a: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6FA7A1FA-9A5F-8B1A-26F3-14254BE22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A0A1F9F9-4B42-ACD9-D1C9-9971B20FD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6A7B4EEF-3D1B-4738-3E35-C96A564FC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0C27C0EA-56E1-ED09-6D85-0C838C82E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D8ACC5FF-B46F-0F3A-5094-E5FD67A01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84C853BB-F096-BC06-381B-DF8134923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45AC2A4D-AA7B-EF94-E974-0E65419F2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5FD4BE87-6354-4680-D195-8C137DABB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3565" name="Object 12">
            <a:extLst>
              <a:ext uri="{FF2B5EF4-FFF2-40B4-BE49-F238E27FC236}">
                <a16:creationId xmlns:a16="http://schemas.microsoft.com/office/drawing/2014/main" id="{5C3EE3D1-DEBC-1409-1A02-DBBD8E2083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2546350"/>
          <a:ext cx="8642350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9883100" imgH="11874500" progId="Word.Picture.8">
                  <p:embed/>
                </p:oleObj>
              </mc:Choice>
              <mc:Fallback>
                <p:oleObj name="Picture" r:id="rId3" imgW="29883100" imgH="11874500" progId="Word.Picture.8">
                  <p:embed/>
                  <p:pic>
                    <p:nvPicPr>
                      <p:cNvPr id="23565" name="Object 12">
                        <a:extLst>
                          <a:ext uri="{FF2B5EF4-FFF2-40B4-BE49-F238E27FC236}">
                            <a16:creationId xmlns:a16="http://schemas.microsoft.com/office/drawing/2014/main" id="{5C3EE3D1-DEBC-1409-1A02-DBBD8E2083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546350"/>
                        <a:ext cx="8642350" cy="344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Rectangle 15">
            <a:extLst>
              <a:ext uri="{FF2B5EF4-FFF2-40B4-BE49-F238E27FC236}">
                <a16:creationId xmlns:a16="http://schemas.microsoft.com/office/drawing/2014/main" id="{8F1BD4A5-B7A6-1DFC-883B-29C122353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700" y="3390900"/>
            <a:ext cx="461963" cy="230188"/>
          </a:xfrm>
          <a:prstGeom prst="rect">
            <a:avLst/>
          </a:prstGeom>
          <a:solidFill>
            <a:schemeClr val="accent1">
              <a:alpha val="38039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>
            <a:extLst>
              <a:ext uri="{FF2B5EF4-FFF2-40B4-BE49-F238E27FC236}">
                <a16:creationId xmlns:a16="http://schemas.microsoft.com/office/drawing/2014/main" id="{17F78EDA-3F50-11C5-D8A3-2F2235944A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D45BC6-FBB7-9949-BB13-0DA77FE3169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519E524-5679-44B9-43DE-C52DC336F7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altLang="en-US"/>
              <a:t>Return Value Type</a:t>
            </a:r>
          </a:p>
        </p:txBody>
      </p:sp>
      <p:sp>
        <p:nvSpPr>
          <p:cNvPr id="25604" name="Text Box 3">
            <a:extLst>
              <a:ext uri="{FF2B5EF4-FFF2-40B4-BE49-F238E27FC236}">
                <a16:creationId xmlns:a16="http://schemas.microsoft.com/office/drawing/2014/main" id="{BDCB0661-3C66-682C-1452-D43BFF11F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3" y="893763"/>
            <a:ext cx="8458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A method may return a value. The </a:t>
            </a:r>
            <a:r>
              <a:rPr lang="en-US" altLang="en-US" sz="2400" u="sng"/>
              <a:t>returnValueType</a:t>
            </a:r>
            <a:r>
              <a:rPr lang="en-US" altLang="en-US" sz="2400"/>
              <a:t> is the data type of the value the method returns. If the method does not return a value, the </a:t>
            </a:r>
            <a:r>
              <a:rPr lang="en-US" altLang="en-US" sz="2400" u="sng"/>
              <a:t>returnValueType</a:t>
            </a:r>
            <a:r>
              <a:rPr lang="en-US" altLang="en-US" sz="2400"/>
              <a:t> is the keyword </a:t>
            </a:r>
            <a:r>
              <a:rPr lang="en-US" altLang="en-US" sz="2400" u="sng"/>
              <a:t>void</a:t>
            </a:r>
            <a:r>
              <a:rPr lang="en-US" altLang="en-US" sz="2400"/>
              <a:t>. For example, the </a:t>
            </a:r>
            <a:r>
              <a:rPr lang="en-US" altLang="en-US" sz="2400" u="sng"/>
              <a:t>returnValueType</a:t>
            </a:r>
            <a:r>
              <a:rPr lang="en-US" altLang="en-US" sz="2400"/>
              <a:t> in the </a:t>
            </a:r>
            <a:r>
              <a:rPr lang="en-US" altLang="en-US" sz="2400" u="sng"/>
              <a:t>main</a:t>
            </a:r>
            <a:r>
              <a:rPr lang="en-US" altLang="en-US" sz="2400"/>
              <a:t> method is </a:t>
            </a:r>
            <a:r>
              <a:rPr lang="en-US" altLang="en-US" sz="2400" u="sng"/>
              <a:t>void</a:t>
            </a:r>
            <a:r>
              <a:rPr lang="en-US" altLang="en-US" sz="2400"/>
              <a:t>.</a:t>
            </a: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6EC70F57-CEA8-5BA2-A634-7F039DC8F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EF9AF1BA-0573-1887-B5E3-8FD13A87A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7FC70106-AEDB-826C-2221-4596A6442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43B97F81-A23F-9155-2B5E-515FD82C8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B1C439DD-A82F-4D15-9866-FE56AF6C9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95874037-14E5-F6F5-9807-CB199C0D3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AB2F9951-E821-3DFE-7817-CB0C50388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8C59293E-B99E-E15A-A707-4B1CCF0C0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5613" name="Object 12">
            <a:extLst>
              <a:ext uri="{FF2B5EF4-FFF2-40B4-BE49-F238E27FC236}">
                <a16:creationId xmlns:a16="http://schemas.microsoft.com/office/drawing/2014/main" id="{8BACFE23-F6B8-4F31-F94B-6AAE919BE1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2584450"/>
          <a:ext cx="8642350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9883100" imgH="11874500" progId="Word.Picture.8">
                  <p:embed/>
                </p:oleObj>
              </mc:Choice>
              <mc:Fallback>
                <p:oleObj name="Picture" r:id="rId3" imgW="29883100" imgH="11874500" progId="Word.Picture.8">
                  <p:embed/>
                  <p:pic>
                    <p:nvPicPr>
                      <p:cNvPr id="25613" name="Object 12">
                        <a:extLst>
                          <a:ext uri="{FF2B5EF4-FFF2-40B4-BE49-F238E27FC236}">
                            <a16:creationId xmlns:a16="http://schemas.microsoft.com/office/drawing/2014/main" id="{8BACFE23-F6B8-4F31-F94B-6AAE919BE1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584450"/>
                        <a:ext cx="8642350" cy="344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4" name="Rectangle 14">
            <a:extLst>
              <a:ext uri="{FF2B5EF4-FFF2-40B4-BE49-F238E27FC236}">
                <a16:creationId xmlns:a16="http://schemas.microsoft.com/office/drawing/2014/main" id="{30E197B8-ABDE-E079-F8A2-FD47D0168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5113" y="3659188"/>
            <a:ext cx="385762" cy="230187"/>
          </a:xfrm>
          <a:prstGeom prst="rect">
            <a:avLst/>
          </a:prstGeom>
          <a:solidFill>
            <a:schemeClr val="accent1">
              <a:alpha val="38039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15" name="Rectangle 15">
            <a:extLst>
              <a:ext uri="{FF2B5EF4-FFF2-40B4-BE49-F238E27FC236}">
                <a16:creationId xmlns:a16="http://schemas.microsoft.com/office/drawing/2014/main" id="{AA7755D9-7D08-63F1-01AB-FB5632832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5464175"/>
            <a:ext cx="1382712" cy="230188"/>
          </a:xfrm>
          <a:prstGeom prst="rect">
            <a:avLst/>
          </a:prstGeom>
          <a:solidFill>
            <a:schemeClr val="accent1">
              <a:alpha val="38039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>
            <a:extLst>
              <a:ext uri="{FF2B5EF4-FFF2-40B4-BE49-F238E27FC236}">
                <a16:creationId xmlns:a16="http://schemas.microsoft.com/office/drawing/2014/main" id="{D38D0141-9982-AD30-7A23-000ECA823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AF2490-FA4D-914B-B1A9-B4C69ACC7CA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3961F825-430A-E833-96D0-75DC95262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altLang="en-US"/>
              <a:t>Calling Methods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7652" name="Text Box 7">
            <a:extLst>
              <a:ext uri="{FF2B5EF4-FFF2-40B4-BE49-F238E27FC236}">
                <a16:creationId xmlns:a16="http://schemas.microsoft.com/office/drawing/2014/main" id="{5026E65C-6C24-8AFB-2BE0-8FD47FF8D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19200"/>
            <a:ext cx="83058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Testing the </a:t>
            </a:r>
            <a:r>
              <a:rPr lang="en-US" altLang="en-US">
                <a:latin typeface="Courier New" panose="02070309020205020404" pitchFamily="49" charset="0"/>
              </a:rPr>
              <a:t>max</a:t>
            </a:r>
            <a:r>
              <a:rPr lang="en-US" altLang="en-US"/>
              <a:t> method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This program demonstrates calling a method max to return the largest of the </a:t>
            </a:r>
            <a:r>
              <a:rPr lang="en-US" altLang="en-US">
                <a:latin typeface="Courier New" panose="02070309020205020404" pitchFamily="49" charset="0"/>
              </a:rPr>
              <a:t>int</a:t>
            </a:r>
            <a:r>
              <a:rPr lang="en-US" altLang="en-US"/>
              <a:t> values</a:t>
            </a:r>
          </a:p>
        </p:txBody>
      </p:sp>
      <p:sp>
        <p:nvSpPr>
          <p:cNvPr id="27653" name="Rectangle 8">
            <a:hlinkClick r:id="rId3"/>
            <a:extLst>
              <a:ext uri="{FF2B5EF4-FFF2-40B4-BE49-F238E27FC236}">
                <a16:creationId xmlns:a16="http://schemas.microsoft.com/office/drawing/2014/main" id="{58B6ED8B-F854-9927-E756-D9A6BFAB9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0113" y="5195888"/>
            <a:ext cx="1439862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TestMax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>
            <a:extLst>
              <a:ext uri="{FF2B5EF4-FFF2-40B4-BE49-F238E27FC236}">
                <a16:creationId xmlns:a16="http://schemas.microsoft.com/office/drawing/2014/main" id="{302EA661-E48D-B3A9-ABAC-412409A33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B7BE66-7801-924B-8A7D-A467E2E0EA6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35B4E2C8-1754-75A9-1EE2-889D7E3876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/>
              <a:t>Calling Methods,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9700" name="Rectangle 7">
            <a:extLst>
              <a:ext uri="{FF2B5EF4-FFF2-40B4-BE49-F238E27FC236}">
                <a16:creationId xmlns:a16="http://schemas.microsoft.com/office/drawing/2014/main" id="{A3F54C00-37B5-5DBC-CD08-3CF80A351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1" name="Rectangle 9">
            <a:extLst>
              <a:ext uri="{FF2B5EF4-FFF2-40B4-BE49-F238E27FC236}">
                <a16:creationId xmlns:a16="http://schemas.microsoft.com/office/drawing/2014/main" id="{D78B5DA6-6180-805E-23F4-5976C02F7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9702" name="Object 8">
            <a:extLst>
              <a:ext uri="{FF2B5EF4-FFF2-40B4-BE49-F238E27FC236}">
                <a16:creationId xmlns:a16="http://schemas.microsoft.com/office/drawing/2014/main" id="{65290DB6-C71F-342F-9C3A-63B1443974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1676400"/>
          <a:ext cx="8610600" cy="325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5387300" imgH="9588500" progId="Word.Picture.8">
                  <p:embed/>
                </p:oleObj>
              </mc:Choice>
              <mc:Fallback>
                <p:oleObj name="Picture" r:id="rId3" imgW="25387300" imgH="9588500" progId="Word.Picture.8">
                  <p:embed/>
                  <p:pic>
                    <p:nvPicPr>
                      <p:cNvPr id="29702" name="Object 8">
                        <a:extLst>
                          <a:ext uri="{FF2B5EF4-FFF2-40B4-BE49-F238E27FC236}">
                            <a16:creationId xmlns:a16="http://schemas.microsoft.com/office/drawing/2014/main" id="{65290DB6-C71F-342F-9C3A-63B1443974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8610600" cy="325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Rectangle 10">
            <a:extLst>
              <a:ext uri="{FF2B5EF4-FFF2-40B4-BE49-F238E27FC236}">
                <a16:creationId xmlns:a16="http://schemas.microsoft.com/office/drawing/2014/main" id="{43E59FBE-9AC1-EEF2-8FA1-598D02C9C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anose="03060902040502070203" pitchFamily="66" charset="77"/>
              </a:rPr>
              <a:t>animation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>
            <a:extLst>
              <a:ext uri="{FF2B5EF4-FFF2-40B4-BE49-F238E27FC236}">
                <a16:creationId xmlns:a16="http://schemas.microsoft.com/office/drawing/2014/main" id="{A4EF0F6D-DBD4-E4D1-F514-E30C3C494D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CDC75E-5A17-E440-99B8-9C125BFF521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CF40DDC-BA24-75F8-A914-4D32F6BEA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6750"/>
          </a:xfrm>
        </p:spPr>
        <p:txBody>
          <a:bodyPr/>
          <a:lstStyle/>
          <a:p>
            <a:r>
              <a:rPr lang="en-US" altLang="en-US" sz="4000"/>
              <a:t>Trace Method Invocation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B060DE52-2B10-F6FB-AB98-9097B7E8F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1749" name="Rectangle 4">
            <a:extLst>
              <a:ext uri="{FF2B5EF4-FFF2-40B4-BE49-F238E27FC236}">
                <a16:creationId xmlns:a16="http://schemas.microsoft.com/office/drawing/2014/main" id="{48DE563B-BCA8-F4B5-34EE-A1E9FCF92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1750" name="Object 5">
            <a:extLst>
              <a:ext uri="{FF2B5EF4-FFF2-40B4-BE49-F238E27FC236}">
                <a16:creationId xmlns:a16="http://schemas.microsoft.com/office/drawing/2014/main" id="{29491941-0C7F-66EE-9584-13878F18A5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1930400"/>
          <a:ext cx="8610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5387300" imgH="6515100" progId="Word.Picture.8">
                  <p:embed/>
                </p:oleObj>
              </mc:Choice>
              <mc:Fallback>
                <p:oleObj name="Picture" r:id="rId3" imgW="25387300" imgH="6515100" progId="Word.Picture.8">
                  <p:embed/>
                  <p:pic>
                    <p:nvPicPr>
                      <p:cNvPr id="31750" name="Object 5">
                        <a:extLst>
                          <a:ext uri="{FF2B5EF4-FFF2-40B4-BE49-F238E27FC236}">
                            <a16:creationId xmlns:a16="http://schemas.microsoft.com/office/drawing/2014/main" id="{29491941-0C7F-66EE-9584-13878F18A5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930400"/>
                        <a:ext cx="8610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Rectangle 6">
            <a:extLst>
              <a:ext uri="{FF2B5EF4-FFF2-40B4-BE49-F238E27FC236}">
                <a16:creationId xmlns:a16="http://schemas.microsoft.com/office/drawing/2014/main" id="{6B849954-7942-2FC5-C7E3-3BF40ABF2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" y="2311400"/>
            <a:ext cx="3422650" cy="177800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1752" name="AutoShape 7">
            <a:extLst>
              <a:ext uri="{FF2B5EF4-FFF2-40B4-BE49-F238E27FC236}">
                <a16:creationId xmlns:a16="http://schemas.microsoft.com/office/drawing/2014/main" id="{9CD0E6E0-68B0-CB7A-1119-3BE6565EB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1201738"/>
            <a:ext cx="3533775" cy="384175"/>
          </a:xfrm>
          <a:prstGeom prst="wedgeRoundRectCallout">
            <a:avLst>
              <a:gd name="adj1" fmla="val -45014"/>
              <a:gd name="adj2" fmla="val 263634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 is now 5</a:t>
            </a:r>
          </a:p>
        </p:txBody>
      </p:sp>
      <p:sp>
        <p:nvSpPr>
          <p:cNvPr id="31753" name="Rectangle 8">
            <a:extLst>
              <a:ext uri="{FF2B5EF4-FFF2-40B4-BE49-F238E27FC236}">
                <a16:creationId xmlns:a16="http://schemas.microsoft.com/office/drawing/2014/main" id="{BF39B7C3-EC12-26FA-E921-6D01E986E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anose="03060902040502070203" pitchFamily="66" charset="77"/>
              </a:rPr>
              <a:t>animation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>
            <a:extLst>
              <a:ext uri="{FF2B5EF4-FFF2-40B4-BE49-F238E27FC236}">
                <a16:creationId xmlns:a16="http://schemas.microsoft.com/office/drawing/2014/main" id="{2E769430-46C1-1265-F17D-E21FEF9914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ADFC26-BBB7-2745-BD43-3FD4188BECF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A3E5748-BFA6-54E7-4E8D-6CF3C93B14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6750"/>
          </a:xfrm>
        </p:spPr>
        <p:txBody>
          <a:bodyPr/>
          <a:lstStyle/>
          <a:p>
            <a:r>
              <a:rPr lang="en-US" altLang="en-US" sz="4000"/>
              <a:t>Trace Method Invocation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8B5DB3A-1099-0A4F-72D2-210401613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3797" name="Rectangle 4">
            <a:extLst>
              <a:ext uri="{FF2B5EF4-FFF2-40B4-BE49-F238E27FC236}">
                <a16:creationId xmlns:a16="http://schemas.microsoft.com/office/drawing/2014/main" id="{46886445-6964-ABC4-FFD0-F07742AE3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3798" name="Object 5">
            <a:extLst>
              <a:ext uri="{FF2B5EF4-FFF2-40B4-BE49-F238E27FC236}">
                <a16:creationId xmlns:a16="http://schemas.microsoft.com/office/drawing/2014/main" id="{73B8A636-D896-34DA-1455-BC0C4467B0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1930400"/>
          <a:ext cx="8610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5387300" imgH="6515100" progId="Word.Picture.8">
                  <p:embed/>
                </p:oleObj>
              </mc:Choice>
              <mc:Fallback>
                <p:oleObj name="Picture" r:id="rId3" imgW="25387300" imgH="6515100" progId="Word.Picture.8">
                  <p:embed/>
                  <p:pic>
                    <p:nvPicPr>
                      <p:cNvPr id="33798" name="Object 5">
                        <a:extLst>
                          <a:ext uri="{FF2B5EF4-FFF2-40B4-BE49-F238E27FC236}">
                            <a16:creationId xmlns:a16="http://schemas.microsoft.com/office/drawing/2014/main" id="{73B8A636-D896-34DA-1455-BC0C4467B0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930400"/>
                        <a:ext cx="8610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Rectangle 6">
            <a:extLst>
              <a:ext uri="{FF2B5EF4-FFF2-40B4-BE49-F238E27FC236}">
                <a16:creationId xmlns:a16="http://schemas.microsoft.com/office/drawing/2014/main" id="{07E7A69D-4F2B-EB38-3564-5A77B8E5A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3" y="2468563"/>
            <a:ext cx="3422650" cy="177800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3800" name="AutoShape 7">
            <a:extLst>
              <a:ext uri="{FF2B5EF4-FFF2-40B4-BE49-F238E27FC236}">
                <a16:creationId xmlns:a16="http://schemas.microsoft.com/office/drawing/2014/main" id="{B14D6E56-8D7C-F3D7-E5C6-BE43FF912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1201738"/>
            <a:ext cx="3533775" cy="384175"/>
          </a:xfrm>
          <a:prstGeom prst="wedgeRoundRectCallout">
            <a:avLst>
              <a:gd name="adj1" fmla="val -45236"/>
              <a:gd name="adj2" fmla="val 309093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j is now 2</a:t>
            </a:r>
          </a:p>
        </p:txBody>
      </p:sp>
      <p:sp>
        <p:nvSpPr>
          <p:cNvPr id="33801" name="Rectangle 8">
            <a:extLst>
              <a:ext uri="{FF2B5EF4-FFF2-40B4-BE49-F238E27FC236}">
                <a16:creationId xmlns:a16="http://schemas.microsoft.com/office/drawing/2014/main" id="{FE6E7AE4-5BB0-D9EF-6FC5-7ECD0B6A0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anose="03060902040502070203" pitchFamily="66" charset="77"/>
              </a:rPr>
              <a:t>animation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>
            <a:extLst>
              <a:ext uri="{FF2B5EF4-FFF2-40B4-BE49-F238E27FC236}">
                <a16:creationId xmlns:a16="http://schemas.microsoft.com/office/drawing/2014/main" id="{D82E609E-2BB7-A7CE-F04D-8B9C30902A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5187E2-8443-B04B-91C6-71C25F6DC99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5FD21718-788B-253D-45D8-AEE6B37AA7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6750"/>
          </a:xfrm>
        </p:spPr>
        <p:txBody>
          <a:bodyPr/>
          <a:lstStyle/>
          <a:p>
            <a:r>
              <a:rPr lang="en-US" altLang="en-US" sz="4000"/>
              <a:t>Trace Method Invocation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716DD729-16C1-9B50-4AEC-C134318FD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6ECB6627-F662-50BC-E674-FD6607AF3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5846" name="Object 5">
            <a:extLst>
              <a:ext uri="{FF2B5EF4-FFF2-40B4-BE49-F238E27FC236}">
                <a16:creationId xmlns:a16="http://schemas.microsoft.com/office/drawing/2014/main" id="{57965E79-8436-CF5D-AC1C-B256E1C296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1930400"/>
          <a:ext cx="8610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5387300" imgH="6515100" progId="Word.Picture.8">
                  <p:embed/>
                </p:oleObj>
              </mc:Choice>
              <mc:Fallback>
                <p:oleObj name="Picture" r:id="rId3" imgW="25387300" imgH="6515100" progId="Word.Picture.8">
                  <p:embed/>
                  <p:pic>
                    <p:nvPicPr>
                      <p:cNvPr id="35846" name="Object 5">
                        <a:extLst>
                          <a:ext uri="{FF2B5EF4-FFF2-40B4-BE49-F238E27FC236}">
                            <a16:creationId xmlns:a16="http://schemas.microsoft.com/office/drawing/2014/main" id="{57965E79-8436-CF5D-AC1C-B256E1C296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930400"/>
                        <a:ext cx="8610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7" name="Rectangle 6">
            <a:extLst>
              <a:ext uri="{FF2B5EF4-FFF2-40B4-BE49-F238E27FC236}">
                <a16:creationId xmlns:a16="http://schemas.microsoft.com/office/drawing/2014/main" id="{E373FED7-9FA1-0991-EBBD-280A46E52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0313" y="2622550"/>
            <a:ext cx="2578100" cy="177800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5848" name="AutoShape 7">
            <a:extLst>
              <a:ext uri="{FF2B5EF4-FFF2-40B4-BE49-F238E27FC236}">
                <a16:creationId xmlns:a16="http://schemas.microsoft.com/office/drawing/2014/main" id="{10B60E2D-5F39-BF2A-21F7-A102CE94F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1201738"/>
            <a:ext cx="3533775" cy="384175"/>
          </a:xfrm>
          <a:prstGeom prst="wedgeRoundRectCallout">
            <a:avLst>
              <a:gd name="adj1" fmla="val -45236"/>
              <a:gd name="adj2" fmla="val 352065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invoke max(i, j)</a:t>
            </a:r>
          </a:p>
        </p:txBody>
      </p:sp>
      <p:sp>
        <p:nvSpPr>
          <p:cNvPr id="35849" name="Rectangle 8">
            <a:extLst>
              <a:ext uri="{FF2B5EF4-FFF2-40B4-BE49-F238E27FC236}">
                <a16:creationId xmlns:a16="http://schemas.microsoft.com/office/drawing/2014/main" id="{EE960C7D-5480-4553-0165-3B0299D7E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anose="03060902040502070203" pitchFamily="66" charset="77"/>
              </a:rPr>
              <a:t>animation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>
            <a:extLst>
              <a:ext uri="{FF2B5EF4-FFF2-40B4-BE49-F238E27FC236}">
                <a16:creationId xmlns:a16="http://schemas.microsoft.com/office/drawing/2014/main" id="{734B001D-DA9F-C255-4765-3484203D06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6A57BC7-8A0A-F440-8DE7-9AD3D179B2C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ED1D0F5B-1D16-FA5D-6253-B689670B9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6750"/>
          </a:xfrm>
        </p:spPr>
        <p:txBody>
          <a:bodyPr/>
          <a:lstStyle/>
          <a:p>
            <a:r>
              <a:rPr lang="en-US" altLang="en-US" sz="4000"/>
              <a:t>Trace Method Invocation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0C21A86-90D9-9EE3-D46A-8096E4D4C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7893" name="Rectangle 4">
            <a:extLst>
              <a:ext uri="{FF2B5EF4-FFF2-40B4-BE49-F238E27FC236}">
                <a16:creationId xmlns:a16="http://schemas.microsoft.com/office/drawing/2014/main" id="{AEF6748C-B75E-7C86-2683-BD145ED11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7894" name="Object 5">
            <a:extLst>
              <a:ext uri="{FF2B5EF4-FFF2-40B4-BE49-F238E27FC236}">
                <a16:creationId xmlns:a16="http://schemas.microsoft.com/office/drawing/2014/main" id="{118A8213-5C24-3344-B3FD-46FCDAB505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1930400"/>
          <a:ext cx="8610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5387300" imgH="6515100" progId="Word.Picture.8">
                  <p:embed/>
                </p:oleObj>
              </mc:Choice>
              <mc:Fallback>
                <p:oleObj name="Picture" r:id="rId3" imgW="25387300" imgH="6515100" progId="Word.Picture.8">
                  <p:embed/>
                  <p:pic>
                    <p:nvPicPr>
                      <p:cNvPr id="37894" name="Object 5">
                        <a:extLst>
                          <a:ext uri="{FF2B5EF4-FFF2-40B4-BE49-F238E27FC236}">
                            <a16:creationId xmlns:a16="http://schemas.microsoft.com/office/drawing/2014/main" id="{118A8213-5C24-3344-B3FD-46FCDAB505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930400"/>
                        <a:ext cx="8610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5" name="Rectangle 6">
            <a:extLst>
              <a:ext uri="{FF2B5EF4-FFF2-40B4-BE49-F238E27FC236}">
                <a16:creationId xmlns:a16="http://schemas.microsoft.com/office/drawing/2014/main" id="{7693CF25-4EF2-021F-A99D-0DFFA9551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625" y="2162175"/>
            <a:ext cx="2578100" cy="177800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7896" name="AutoShape 7">
            <a:extLst>
              <a:ext uri="{FF2B5EF4-FFF2-40B4-BE49-F238E27FC236}">
                <a16:creationId xmlns:a16="http://schemas.microsoft.com/office/drawing/2014/main" id="{EBE07651-F9AB-21EE-7670-9C9586DF4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931863"/>
            <a:ext cx="3532187" cy="998537"/>
          </a:xfrm>
          <a:prstGeom prst="wedgeRoundRectCallout">
            <a:avLst>
              <a:gd name="adj1" fmla="val 41597"/>
              <a:gd name="adj2" fmla="val 75120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invoke max(i, j)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Pass the value of i to num1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Pass the value of j to num2</a:t>
            </a:r>
          </a:p>
        </p:txBody>
      </p:sp>
      <p:sp>
        <p:nvSpPr>
          <p:cNvPr id="37897" name="Line 8">
            <a:extLst>
              <a:ext uri="{FF2B5EF4-FFF2-40B4-BE49-F238E27FC236}">
                <a16:creationId xmlns:a16="http://schemas.microsoft.com/office/drawing/2014/main" id="{DA07CE13-49C8-E9FB-CC3F-2FF6FEDC1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4675" y="2314575"/>
            <a:ext cx="3994150" cy="3841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37898" name="Rectangle 9">
            <a:extLst>
              <a:ext uri="{FF2B5EF4-FFF2-40B4-BE49-F238E27FC236}">
                <a16:creationId xmlns:a16="http://schemas.microsoft.com/office/drawing/2014/main" id="{0C492A63-9571-15D7-64CB-20E6E8262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anose="03060902040502070203" pitchFamily="66" charset="77"/>
              </a:rPr>
              <a:t>animation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>
            <a:extLst>
              <a:ext uri="{FF2B5EF4-FFF2-40B4-BE49-F238E27FC236}">
                <a16:creationId xmlns:a16="http://schemas.microsoft.com/office/drawing/2014/main" id="{07DFAE60-6400-F6FA-5ED4-B3ECFEF950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79FD16-6507-1E43-8812-471D5B3553D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C553B15C-607D-32F9-0585-1296E88D6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6750"/>
          </a:xfrm>
        </p:spPr>
        <p:txBody>
          <a:bodyPr/>
          <a:lstStyle/>
          <a:p>
            <a:r>
              <a:rPr lang="en-US" altLang="en-US" sz="4000"/>
              <a:t>Trace Method Invocation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6993FD0-6286-D67C-DCF1-774B0717A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9941" name="Rectangle 4">
            <a:extLst>
              <a:ext uri="{FF2B5EF4-FFF2-40B4-BE49-F238E27FC236}">
                <a16:creationId xmlns:a16="http://schemas.microsoft.com/office/drawing/2014/main" id="{FF72C30F-34A9-983B-A95C-122FE0D57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9942" name="Object 5">
            <a:extLst>
              <a:ext uri="{FF2B5EF4-FFF2-40B4-BE49-F238E27FC236}">
                <a16:creationId xmlns:a16="http://schemas.microsoft.com/office/drawing/2014/main" id="{AEDB83CF-229D-6900-15A8-BC886447A7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1930400"/>
          <a:ext cx="8610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5387300" imgH="6515100" progId="Word.Picture.8">
                  <p:embed/>
                </p:oleObj>
              </mc:Choice>
              <mc:Fallback>
                <p:oleObj name="Picture" r:id="rId3" imgW="25387300" imgH="6515100" progId="Word.Picture.8">
                  <p:embed/>
                  <p:pic>
                    <p:nvPicPr>
                      <p:cNvPr id="39942" name="Object 5">
                        <a:extLst>
                          <a:ext uri="{FF2B5EF4-FFF2-40B4-BE49-F238E27FC236}">
                            <a16:creationId xmlns:a16="http://schemas.microsoft.com/office/drawing/2014/main" id="{AEDB83CF-229D-6900-15A8-BC886447A7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930400"/>
                        <a:ext cx="8610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Rectangle 6">
            <a:extLst>
              <a:ext uri="{FF2B5EF4-FFF2-40B4-BE49-F238E27FC236}">
                <a16:creationId xmlns:a16="http://schemas.microsoft.com/office/drawing/2014/main" id="{2E74FA57-0BAF-972B-7D93-875627C79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354263"/>
            <a:ext cx="2578100" cy="177800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9944" name="AutoShape 7">
            <a:extLst>
              <a:ext uri="{FF2B5EF4-FFF2-40B4-BE49-F238E27FC236}">
                <a16:creationId xmlns:a16="http://schemas.microsoft.com/office/drawing/2014/main" id="{BE007143-1E3F-F5A0-AC7A-7559788DB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1201738"/>
            <a:ext cx="3533775" cy="384175"/>
          </a:xfrm>
          <a:prstGeom prst="wedgeRoundRectCallout">
            <a:avLst>
              <a:gd name="adj1" fmla="val 44653"/>
              <a:gd name="adj2" fmla="val 263634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declare variable result</a:t>
            </a:r>
          </a:p>
        </p:txBody>
      </p:sp>
      <p:sp>
        <p:nvSpPr>
          <p:cNvPr id="39945" name="Line 8">
            <a:extLst>
              <a:ext uri="{FF2B5EF4-FFF2-40B4-BE49-F238E27FC236}">
                <a16:creationId xmlns:a16="http://schemas.microsoft.com/office/drawing/2014/main" id="{29ACF2D3-1D86-92CC-5BB8-B2B4BE76EE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4675" y="2314575"/>
            <a:ext cx="3994150" cy="3841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39946" name="Rectangle 9">
            <a:extLst>
              <a:ext uri="{FF2B5EF4-FFF2-40B4-BE49-F238E27FC236}">
                <a16:creationId xmlns:a16="http://schemas.microsoft.com/office/drawing/2014/main" id="{487559B6-E522-CA27-D246-73DEDD6A5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anose="03060902040502070203" pitchFamily="66" charset="77"/>
              </a:rPr>
              <a:t>animation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>
            <a:extLst>
              <a:ext uri="{FF2B5EF4-FFF2-40B4-BE49-F238E27FC236}">
                <a16:creationId xmlns:a16="http://schemas.microsoft.com/office/drawing/2014/main" id="{EA052E70-7E4D-5683-2CD2-13A87350BE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F28D6A-370D-D34E-B53B-7CF1E088C32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0F485706-0C68-AEFE-0223-003B42E63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125413"/>
            <a:ext cx="7880350" cy="500062"/>
          </a:xfrm>
        </p:spPr>
        <p:txBody>
          <a:bodyPr/>
          <a:lstStyle/>
          <a:p>
            <a:r>
              <a:rPr lang="en-US" altLang="en-US" sz="4000"/>
              <a:t>Opening Problem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AB3C6AE-2395-2EB1-C5A4-6E7D9FE35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5" name="Rectangle 4">
            <a:extLst>
              <a:ext uri="{FF2B5EF4-FFF2-40B4-BE49-F238E27FC236}">
                <a16:creationId xmlns:a16="http://schemas.microsoft.com/office/drawing/2014/main" id="{4729E664-DA24-E3BF-70F0-F8A83448B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6" name="Rectangle 5">
            <a:extLst>
              <a:ext uri="{FF2B5EF4-FFF2-40B4-BE49-F238E27FC236}">
                <a16:creationId xmlns:a16="http://schemas.microsoft.com/office/drawing/2014/main" id="{13F57139-810B-A12B-F96F-502BA0A41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127" name="Text Box 6">
            <a:extLst>
              <a:ext uri="{FF2B5EF4-FFF2-40B4-BE49-F238E27FC236}">
                <a16:creationId xmlns:a16="http://schemas.microsoft.com/office/drawing/2014/main" id="{DDFD0DF5-0096-C622-1B3B-D2EFDCFA6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" y="971550"/>
            <a:ext cx="8832850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/>
              <a:t>Find the sum of integers from 1 to 10, from 20 to 30, and from 35 to 45, respectively.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>
            <a:extLst>
              <a:ext uri="{FF2B5EF4-FFF2-40B4-BE49-F238E27FC236}">
                <a16:creationId xmlns:a16="http://schemas.microsoft.com/office/drawing/2014/main" id="{C9A38543-E980-D653-8D13-A227D3AD6F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376FD5-C1C6-D440-81A3-B39EEBBE96A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7A1C9025-1F59-F2FE-700E-8EF7EF04B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6750"/>
          </a:xfrm>
        </p:spPr>
        <p:txBody>
          <a:bodyPr/>
          <a:lstStyle/>
          <a:p>
            <a:r>
              <a:rPr lang="en-US" altLang="en-US" sz="4000"/>
              <a:t>Trace Method Invocation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3C31B8D4-43EE-FF2C-6318-12C91772E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1989" name="Rectangle 4">
            <a:extLst>
              <a:ext uri="{FF2B5EF4-FFF2-40B4-BE49-F238E27FC236}">
                <a16:creationId xmlns:a16="http://schemas.microsoft.com/office/drawing/2014/main" id="{6ADB3875-49A4-9305-D8FC-6E31103F5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41990" name="Object 5">
            <a:extLst>
              <a:ext uri="{FF2B5EF4-FFF2-40B4-BE49-F238E27FC236}">
                <a16:creationId xmlns:a16="http://schemas.microsoft.com/office/drawing/2014/main" id="{8C9D2084-B9FC-B928-DD6D-E84E610E30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1930400"/>
          <a:ext cx="8610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5387300" imgH="6515100" progId="Word.Picture.8">
                  <p:embed/>
                </p:oleObj>
              </mc:Choice>
              <mc:Fallback>
                <p:oleObj name="Picture" r:id="rId3" imgW="25387300" imgH="6515100" progId="Word.Picture.8">
                  <p:embed/>
                  <p:pic>
                    <p:nvPicPr>
                      <p:cNvPr id="41990" name="Object 5">
                        <a:extLst>
                          <a:ext uri="{FF2B5EF4-FFF2-40B4-BE49-F238E27FC236}">
                            <a16:creationId xmlns:a16="http://schemas.microsoft.com/office/drawing/2014/main" id="{8C9D2084-B9FC-B928-DD6D-E84E610E30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930400"/>
                        <a:ext cx="8610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1" name="Rectangle 6">
            <a:extLst>
              <a:ext uri="{FF2B5EF4-FFF2-40B4-BE49-F238E27FC236}">
                <a16:creationId xmlns:a16="http://schemas.microsoft.com/office/drawing/2014/main" id="{40A804D2-C2A7-63D3-F062-85634EFA0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622550"/>
            <a:ext cx="2578100" cy="177800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1992" name="AutoShape 7">
            <a:extLst>
              <a:ext uri="{FF2B5EF4-FFF2-40B4-BE49-F238E27FC236}">
                <a16:creationId xmlns:a16="http://schemas.microsoft.com/office/drawing/2014/main" id="{F67DF222-4849-8FE3-D18E-DD111CEB6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971550"/>
            <a:ext cx="3533775" cy="614363"/>
          </a:xfrm>
          <a:prstGeom prst="wedgeRoundRectCallout">
            <a:avLst>
              <a:gd name="adj1" fmla="val 57593"/>
              <a:gd name="adj2" fmla="val 238889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(num1 &gt; num2) is true since num1 is 5 and num2 is 2</a:t>
            </a:r>
          </a:p>
        </p:txBody>
      </p:sp>
      <p:sp>
        <p:nvSpPr>
          <p:cNvPr id="41993" name="Line 8">
            <a:extLst>
              <a:ext uri="{FF2B5EF4-FFF2-40B4-BE49-F238E27FC236}">
                <a16:creationId xmlns:a16="http://schemas.microsoft.com/office/drawing/2014/main" id="{022CC2BF-8F48-E063-C44D-7DBD3642BD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4675" y="2314575"/>
            <a:ext cx="3994150" cy="3841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41994" name="Rectangle 9">
            <a:extLst>
              <a:ext uri="{FF2B5EF4-FFF2-40B4-BE49-F238E27FC236}">
                <a16:creationId xmlns:a16="http://schemas.microsoft.com/office/drawing/2014/main" id="{7E1FB55D-5977-DD72-712C-9BD357ADC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anose="03060902040502070203" pitchFamily="66" charset="77"/>
              </a:rPr>
              <a:t>animation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>
            <a:extLst>
              <a:ext uri="{FF2B5EF4-FFF2-40B4-BE49-F238E27FC236}">
                <a16:creationId xmlns:a16="http://schemas.microsoft.com/office/drawing/2014/main" id="{4599F88D-1991-7CFB-C9E9-853172D004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B629EB-8DA3-824C-BEF6-CB58FDC9C6D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5D998D39-D545-8441-F362-A1532BAF43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6750"/>
          </a:xfrm>
        </p:spPr>
        <p:txBody>
          <a:bodyPr/>
          <a:lstStyle/>
          <a:p>
            <a:r>
              <a:rPr lang="en-US" altLang="en-US" sz="4000"/>
              <a:t>Trace Method Invocation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635EF83D-29E4-BEF1-3F20-07387D638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4037" name="Rectangle 4">
            <a:extLst>
              <a:ext uri="{FF2B5EF4-FFF2-40B4-BE49-F238E27FC236}">
                <a16:creationId xmlns:a16="http://schemas.microsoft.com/office/drawing/2014/main" id="{DB0FE5A8-EC25-D80A-3B6A-E7933D25C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44038" name="Object 5">
            <a:extLst>
              <a:ext uri="{FF2B5EF4-FFF2-40B4-BE49-F238E27FC236}">
                <a16:creationId xmlns:a16="http://schemas.microsoft.com/office/drawing/2014/main" id="{092351F8-3007-93F7-4352-532177B58E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1930400"/>
          <a:ext cx="8610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5387300" imgH="6515100" progId="Word.Picture.8">
                  <p:embed/>
                </p:oleObj>
              </mc:Choice>
              <mc:Fallback>
                <p:oleObj name="Picture" r:id="rId3" imgW="25387300" imgH="6515100" progId="Word.Picture.8">
                  <p:embed/>
                  <p:pic>
                    <p:nvPicPr>
                      <p:cNvPr id="44038" name="Object 5">
                        <a:extLst>
                          <a:ext uri="{FF2B5EF4-FFF2-40B4-BE49-F238E27FC236}">
                            <a16:creationId xmlns:a16="http://schemas.microsoft.com/office/drawing/2014/main" id="{092351F8-3007-93F7-4352-532177B58E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930400"/>
                        <a:ext cx="8610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Rectangle 6">
            <a:extLst>
              <a:ext uri="{FF2B5EF4-FFF2-40B4-BE49-F238E27FC236}">
                <a16:creationId xmlns:a16="http://schemas.microsoft.com/office/drawing/2014/main" id="{36C2F09E-D2CC-F708-47D5-CCD69851B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776538"/>
            <a:ext cx="2578100" cy="177800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4040" name="AutoShape 7">
            <a:extLst>
              <a:ext uri="{FF2B5EF4-FFF2-40B4-BE49-F238E27FC236}">
                <a16:creationId xmlns:a16="http://schemas.microsoft.com/office/drawing/2014/main" id="{22FACBF4-1908-7931-3DDA-E90E29A5E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971550"/>
            <a:ext cx="3533775" cy="614363"/>
          </a:xfrm>
          <a:prstGeom prst="wedgeRoundRectCallout">
            <a:avLst>
              <a:gd name="adj1" fmla="val 60153"/>
              <a:gd name="adj2" fmla="val 266019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result is now 5</a:t>
            </a:r>
          </a:p>
        </p:txBody>
      </p:sp>
      <p:sp>
        <p:nvSpPr>
          <p:cNvPr id="44041" name="Line 8">
            <a:extLst>
              <a:ext uri="{FF2B5EF4-FFF2-40B4-BE49-F238E27FC236}">
                <a16:creationId xmlns:a16="http://schemas.microsoft.com/office/drawing/2014/main" id="{009DBE9C-BEEF-17B4-64A9-84E3CA4031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4675" y="2314575"/>
            <a:ext cx="3994150" cy="3841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44042" name="Rectangle 9">
            <a:extLst>
              <a:ext uri="{FF2B5EF4-FFF2-40B4-BE49-F238E27FC236}">
                <a16:creationId xmlns:a16="http://schemas.microsoft.com/office/drawing/2014/main" id="{91465F0E-2D8C-FF52-CB61-85479F297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anose="03060902040502070203" pitchFamily="66" charset="77"/>
              </a:rPr>
              <a:t>animation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>
            <a:extLst>
              <a:ext uri="{FF2B5EF4-FFF2-40B4-BE49-F238E27FC236}">
                <a16:creationId xmlns:a16="http://schemas.microsoft.com/office/drawing/2014/main" id="{BC131B22-39E4-ECA2-E665-2F5DCE131B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23E605-15A5-0448-89DC-CDF606D7108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1CCAC49C-2249-73E5-3D7B-B162D0AB7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6750"/>
          </a:xfrm>
        </p:spPr>
        <p:txBody>
          <a:bodyPr/>
          <a:lstStyle/>
          <a:p>
            <a:r>
              <a:rPr lang="en-US" altLang="en-US" sz="4000"/>
              <a:t>Trace Method Invocation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61D554CA-074A-9680-4FB7-E9C64E805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6085" name="Rectangle 4">
            <a:extLst>
              <a:ext uri="{FF2B5EF4-FFF2-40B4-BE49-F238E27FC236}">
                <a16:creationId xmlns:a16="http://schemas.microsoft.com/office/drawing/2014/main" id="{F54B6D5E-C99F-FAED-FF6B-05F4A5307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46086" name="Object 5">
            <a:extLst>
              <a:ext uri="{FF2B5EF4-FFF2-40B4-BE49-F238E27FC236}">
                <a16:creationId xmlns:a16="http://schemas.microsoft.com/office/drawing/2014/main" id="{42BA2CE1-8AC6-44E0-87C1-FC4DDDB621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1930400"/>
          <a:ext cx="8610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5387300" imgH="6515100" progId="Word.Picture.8">
                  <p:embed/>
                </p:oleObj>
              </mc:Choice>
              <mc:Fallback>
                <p:oleObj name="Picture" r:id="rId3" imgW="25387300" imgH="6515100" progId="Word.Picture.8">
                  <p:embed/>
                  <p:pic>
                    <p:nvPicPr>
                      <p:cNvPr id="46086" name="Object 5">
                        <a:extLst>
                          <a:ext uri="{FF2B5EF4-FFF2-40B4-BE49-F238E27FC236}">
                            <a16:creationId xmlns:a16="http://schemas.microsoft.com/office/drawing/2014/main" id="{42BA2CE1-8AC6-44E0-87C1-FC4DDDB621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930400"/>
                        <a:ext cx="8610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7" name="Rectangle 6">
            <a:extLst>
              <a:ext uri="{FF2B5EF4-FFF2-40B4-BE49-F238E27FC236}">
                <a16:creationId xmlns:a16="http://schemas.microsoft.com/office/drawing/2014/main" id="{BE7C0EED-B0EA-2E75-6F04-7C0A448C0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390900"/>
            <a:ext cx="2578100" cy="177800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6088" name="AutoShape 7">
            <a:extLst>
              <a:ext uri="{FF2B5EF4-FFF2-40B4-BE49-F238E27FC236}">
                <a16:creationId xmlns:a16="http://schemas.microsoft.com/office/drawing/2014/main" id="{DB7089A1-85BF-1D65-B2C3-AE8D122B3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1201738"/>
            <a:ext cx="3533775" cy="384175"/>
          </a:xfrm>
          <a:prstGeom prst="wedgeRoundRectCallout">
            <a:avLst>
              <a:gd name="adj1" fmla="val 7954"/>
              <a:gd name="adj2" fmla="val 531819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return result, which is 5</a:t>
            </a:r>
          </a:p>
        </p:txBody>
      </p:sp>
      <p:sp>
        <p:nvSpPr>
          <p:cNvPr id="46089" name="Line 8">
            <a:extLst>
              <a:ext uri="{FF2B5EF4-FFF2-40B4-BE49-F238E27FC236}">
                <a16:creationId xmlns:a16="http://schemas.microsoft.com/office/drawing/2014/main" id="{FC55F5DA-FE54-4CC7-1597-8BBA563D06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4675" y="2314575"/>
            <a:ext cx="3994150" cy="3841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46090" name="Rectangle 9">
            <a:extLst>
              <a:ext uri="{FF2B5EF4-FFF2-40B4-BE49-F238E27FC236}">
                <a16:creationId xmlns:a16="http://schemas.microsoft.com/office/drawing/2014/main" id="{19A528D4-06A9-32AA-8ABA-FC8E32062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anose="03060902040502070203" pitchFamily="66" charset="77"/>
              </a:rPr>
              <a:t>animation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>
            <a:extLst>
              <a:ext uri="{FF2B5EF4-FFF2-40B4-BE49-F238E27FC236}">
                <a16:creationId xmlns:a16="http://schemas.microsoft.com/office/drawing/2014/main" id="{50AFFF57-560A-B312-77C5-CB8875ECFD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5A1E97-0AEC-0049-A538-5398D52B00E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0E839BEC-0FB2-5053-DA5D-7B246A7E8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6750"/>
          </a:xfrm>
        </p:spPr>
        <p:txBody>
          <a:bodyPr/>
          <a:lstStyle/>
          <a:p>
            <a:r>
              <a:rPr lang="en-US" altLang="en-US" sz="4000"/>
              <a:t>Trace Method Invocation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BD248ED5-0C07-7261-0D83-112E48A8C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8133" name="Rectangle 4">
            <a:extLst>
              <a:ext uri="{FF2B5EF4-FFF2-40B4-BE49-F238E27FC236}">
                <a16:creationId xmlns:a16="http://schemas.microsoft.com/office/drawing/2014/main" id="{AAAFC978-D12D-D13F-3BF4-C9EA7E223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48134" name="Object 5">
            <a:extLst>
              <a:ext uri="{FF2B5EF4-FFF2-40B4-BE49-F238E27FC236}">
                <a16:creationId xmlns:a16="http://schemas.microsoft.com/office/drawing/2014/main" id="{B4CAC632-A3FC-FE59-90D1-986937B19D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1930400"/>
          <a:ext cx="8610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5387300" imgH="6515100" progId="Word.Picture.8">
                  <p:embed/>
                </p:oleObj>
              </mc:Choice>
              <mc:Fallback>
                <p:oleObj name="Picture" r:id="rId3" imgW="25387300" imgH="6515100" progId="Word.Picture.8">
                  <p:embed/>
                  <p:pic>
                    <p:nvPicPr>
                      <p:cNvPr id="48134" name="Object 5">
                        <a:extLst>
                          <a:ext uri="{FF2B5EF4-FFF2-40B4-BE49-F238E27FC236}">
                            <a16:creationId xmlns:a16="http://schemas.microsoft.com/office/drawing/2014/main" id="{B4CAC632-A3FC-FE59-90D1-986937B19DC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930400"/>
                        <a:ext cx="8610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5" name="Rectangle 6">
            <a:extLst>
              <a:ext uri="{FF2B5EF4-FFF2-40B4-BE49-F238E27FC236}">
                <a16:creationId xmlns:a16="http://schemas.microsoft.com/office/drawing/2014/main" id="{92DE35F0-52A6-A65A-2461-971968118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3" y="2622550"/>
            <a:ext cx="3384550" cy="177800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8136" name="AutoShape 7">
            <a:extLst>
              <a:ext uri="{FF2B5EF4-FFF2-40B4-BE49-F238E27FC236}">
                <a16:creationId xmlns:a16="http://schemas.microsoft.com/office/drawing/2014/main" id="{EF20F6B0-1AD0-1653-E84A-0F7E4C41F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931863"/>
            <a:ext cx="3533775" cy="654050"/>
          </a:xfrm>
          <a:prstGeom prst="wedgeRoundRectCallout">
            <a:avLst>
              <a:gd name="adj1" fmla="val -45236"/>
              <a:gd name="adj2" fmla="val 227426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return max(i, j) and assign the return value to k</a:t>
            </a:r>
          </a:p>
        </p:txBody>
      </p:sp>
      <p:sp>
        <p:nvSpPr>
          <p:cNvPr id="48137" name="Line 8">
            <a:extLst>
              <a:ext uri="{FF2B5EF4-FFF2-40B4-BE49-F238E27FC236}">
                <a16:creationId xmlns:a16="http://schemas.microsoft.com/office/drawing/2014/main" id="{3D21148A-15A4-8B74-5479-D8F4D4B189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44675" y="2776538"/>
            <a:ext cx="2881313" cy="6905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48138" name="Rectangle 9">
            <a:extLst>
              <a:ext uri="{FF2B5EF4-FFF2-40B4-BE49-F238E27FC236}">
                <a16:creationId xmlns:a16="http://schemas.microsoft.com/office/drawing/2014/main" id="{8FEA6835-400A-1E90-EBE9-37792E8E6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anose="03060902040502070203" pitchFamily="66" charset="77"/>
              </a:rPr>
              <a:t>animation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4">
            <a:extLst>
              <a:ext uri="{FF2B5EF4-FFF2-40B4-BE49-F238E27FC236}">
                <a16:creationId xmlns:a16="http://schemas.microsoft.com/office/drawing/2014/main" id="{A1348EDB-0B1E-EF58-1E9C-1C8CB1C4A4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AA15DB-F04D-4E4B-BF20-A37BF598058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2DAE756E-4D9D-F659-836A-CE68AD4C9A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66750"/>
          </a:xfrm>
        </p:spPr>
        <p:txBody>
          <a:bodyPr/>
          <a:lstStyle/>
          <a:p>
            <a:r>
              <a:rPr lang="en-US" altLang="en-US" sz="4000"/>
              <a:t>Trace Method Invocation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DB465D92-E27F-32BC-2034-94B830E8C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0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0181" name="Rectangle 4">
            <a:extLst>
              <a:ext uri="{FF2B5EF4-FFF2-40B4-BE49-F238E27FC236}">
                <a16:creationId xmlns:a16="http://schemas.microsoft.com/office/drawing/2014/main" id="{431CA684-5D90-4235-75D4-45595252C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745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50182" name="Object 5">
            <a:extLst>
              <a:ext uri="{FF2B5EF4-FFF2-40B4-BE49-F238E27FC236}">
                <a16:creationId xmlns:a16="http://schemas.microsoft.com/office/drawing/2014/main" id="{C384912E-9EBF-A040-876B-88E2B94C85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1930400"/>
          <a:ext cx="86106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5387300" imgH="6515100" progId="Word.Picture.8">
                  <p:embed/>
                </p:oleObj>
              </mc:Choice>
              <mc:Fallback>
                <p:oleObj name="Picture" r:id="rId3" imgW="25387300" imgH="6515100" progId="Word.Picture.8">
                  <p:embed/>
                  <p:pic>
                    <p:nvPicPr>
                      <p:cNvPr id="50182" name="Object 5">
                        <a:extLst>
                          <a:ext uri="{FF2B5EF4-FFF2-40B4-BE49-F238E27FC236}">
                            <a16:creationId xmlns:a16="http://schemas.microsoft.com/office/drawing/2014/main" id="{C384912E-9EBF-A040-876B-88E2B94C85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1930400"/>
                        <a:ext cx="86106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3" name="Rectangle 6">
            <a:extLst>
              <a:ext uri="{FF2B5EF4-FFF2-40B4-BE49-F238E27FC236}">
                <a16:creationId xmlns:a16="http://schemas.microsoft.com/office/drawing/2014/main" id="{8060AE68-620B-0E69-26A5-6D1DE4F5B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863" y="2968625"/>
            <a:ext cx="3384550" cy="460375"/>
          </a:xfrm>
          <a:prstGeom prst="rect">
            <a:avLst/>
          </a:prstGeom>
          <a:solidFill>
            <a:schemeClr val="accent1">
              <a:alpha val="45097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50184" name="AutoShape 7">
            <a:extLst>
              <a:ext uri="{FF2B5EF4-FFF2-40B4-BE49-F238E27FC236}">
                <a16:creationId xmlns:a16="http://schemas.microsoft.com/office/drawing/2014/main" id="{5611C640-4F14-6E51-0958-2BC4D62B3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0813" y="931863"/>
            <a:ext cx="3533775" cy="654050"/>
          </a:xfrm>
          <a:prstGeom prst="wedgeRoundRectCallout">
            <a:avLst>
              <a:gd name="adj1" fmla="val -43398"/>
              <a:gd name="adj2" fmla="val 279611"/>
              <a:gd name="adj3" fmla="val 16667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Execute the print statement</a:t>
            </a:r>
          </a:p>
        </p:txBody>
      </p:sp>
      <p:sp>
        <p:nvSpPr>
          <p:cNvPr id="50185" name="Rectangle 8">
            <a:extLst>
              <a:ext uri="{FF2B5EF4-FFF2-40B4-BE49-F238E27FC236}">
                <a16:creationId xmlns:a16="http://schemas.microsoft.com/office/drawing/2014/main" id="{D67D2A5D-5D42-01D6-03B1-37B385A96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5240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chemeClr val="bg2"/>
                </a:solidFill>
                <a:latin typeface="Forte" panose="03060902040502070203" pitchFamily="66" charset="77"/>
              </a:rPr>
              <a:t>animation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>
            <a:extLst>
              <a:ext uri="{FF2B5EF4-FFF2-40B4-BE49-F238E27FC236}">
                <a16:creationId xmlns:a16="http://schemas.microsoft.com/office/drawing/2014/main" id="{54588346-CD6F-EF72-8E42-4129002B34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5BFC6B-0E59-174B-84CF-B3F6402D257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D5C28DB6-E690-5E1E-8262-6C16D85AB5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r>
              <a:rPr lang="en-US" altLang="en-US"/>
              <a:t>CAUTION</a:t>
            </a:r>
          </a:p>
        </p:txBody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DAB9142E-C4F8-F747-6796-C7007E9F2B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5763" y="931863"/>
            <a:ext cx="8458200" cy="1747837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/>
              <a:t>A </a:t>
            </a:r>
            <a:r>
              <a:rPr lang="en-US" altLang="en-US" sz="2400" u="sng"/>
              <a:t>return</a:t>
            </a:r>
            <a:r>
              <a:rPr lang="en-US" altLang="en-US" sz="2400"/>
              <a:t> statement is required for a value-returning method. The method shown below in (a) is logically correct, but it has a compilation error because the Java compiler thinks it possible that this method does not return any value. </a:t>
            </a:r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C8D2C6E2-4B97-FA1B-0334-E6571A116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5041900"/>
            <a:ext cx="8458200" cy="136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/>
              <a:t>To fix this problem, delete </a:t>
            </a:r>
            <a:r>
              <a:rPr lang="en-US" altLang="en-US" sz="2400" i="1" u="sng"/>
              <a:t>if (n &lt; 0)</a:t>
            </a:r>
            <a:r>
              <a:rPr lang="en-US" altLang="en-US" sz="2400"/>
              <a:t> in (a), so that the compiler will see a </a:t>
            </a:r>
            <a:r>
              <a:rPr lang="en-US" altLang="en-US" sz="2400" u="sng"/>
              <a:t>return</a:t>
            </a:r>
            <a:r>
              <a:rPr lang="en-US" altLang="en-US" sz="2400"/>
              <a:t> statement to be reached regardless of how the </a:t>
            </a:r>
            <a:r>
              <a:rPr lang="en-US" altLang="en-US" sz="2400" u="sng"/>
              <a:t>if</a:t>
            </a:r>
            <a:r>
              <a:rPr lang="en-US" altLang="en-US" sz="2400"/>
              <a:t> statement is evaluated.</a:t>
            </a:r>
          </a:p>
        </p:txBody>
      </p:sp>
      <p:sp>
        <p:nvSpPr>
          <p:cNvPr id="52230" name="Rectangle 7">
            <a:extLst>
              <a:ext uri="{FF2B5EF4-FFF2-40B4-BE49-F238E27FC236}">
                <a16:creationId xmlns:a16="http://schemas.microsoft.com/office/drawing/2014/main" id="{D5158FA7-2B5A-8A99-4E8C-3D52D23B0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54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52231" name="Object 6">
            <a:extLst>
              <a:ext uri="{FF2B5EF4-FFF2-40B4-BE49-F238E27FC236}">
                <a16:creationId xmlns:a16="http://schemas.microsoft.com/office/drawing/2014/main" id="{3459246B-535F-9A42-1520-9ECC2444CF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7038" y="2584450"/>
          <a:ext cx="8404225" cy="216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3327400" imgH="863600" progId="Word.Picture.8">
                  <p:embed/>
                </p:oleObj>
              </mc:Choice>
              <mc:Fallback>
                <p:oleObj name="Picture" r:id="rId3" imgW="3327400" imgH="863600" progId="Word.Picture.8">
                  <p:embed/>
                  <p:pic>
                    <p:nvPicPr>
                      <p:cNvPr id="52231" name="Object 6">
                        <a:extLst>
                          <a:ext uri="{FF2B5EF4-FFF2-40B4-BE49-F238E27FC236}">
                            <a16:creationId xmlns:a16="http://schemas.microsoft.com/office/drawing/2014/main" id="{3459246B-535F-9A42-1520-9ECC2444CF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038" y="2584450"/>
                        <a:ext cx="8404225" cy="216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>
            <a:extLst>
              <a:ext uri="{FF2B5EF4-FFF2-40B4-BE49-F238E27FC236}">
                <a16:creationId xmlns:a16="http://schemas.microsoft.com/office/drawing/2014/main" id="{59BF1ABE-232E-7487-3424-B0F463ABF0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7BD25A-E839-B44B-AEBC-06675C98888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7C476239-58F7-69F8-7574-2F8FEB1DA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altLang="en-US"/>
              <a:t>Reuse Methods from Other Classes</a:t>
            </a:r>
          </a:p>
        </p:txBody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4A13499B-C559-77CE-FFEB-49EFAFE2F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458200" cy="5181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600">
                <a:cs typeface="Courier New" panose="02070309020205020404" pitchFamily="49" charset="0"/>
              </a:rPr>
              <a:t>NOTE: One of the benefits of methods is for reuse. The </a:t>
            </a:r>
            <a:r>
              <a:rPr lang="en-US" altLang="en-US" sz="2600" u="sng">
                <a:cs typeface="Courier New" panose="02070309020205020404" pitchFamily="49" charset="0"/>
              </a:rPr>
              <a:t>max</a:t>
            </a:r>
            <a:r>
              <a:rPr lang="en-US" altLang="en-US" sz="2600">
                <a:cs typeface="Courier New" panose="02070309020205020404" pitchFamily="49" charset="0"/>
              </a:rPr>
              <a:t> method can be invoked from any class besides </a:t>
            </a:r>
            <a:r>
              <a:rPr lang="en-US" altLang="en-US" sz="2600" u="sng">
                <a:cs typeface="Courier New" panose="02070309020205020404" pitchFamily="49" charset="0"/>
              </a:rPr>
              <a:t>TestMax</a:t>
            </a:r>
            <a:r>
              <a:rPr lang="en-US" altLang="en-US" sz="2600">
                <a:cs typeface="Courier New" panose="02070309020205020404" pitchFamily="49" charset="0"/>
              </a:rPr>
              <a:t>. If you create a new class </a:t>
            </a:r>
            <a:r>
              <a:rPr lang="en-US" altLang="en-US" sz="2600" u="sng">
                <a:cs typeface="Courier New" panose="02070309020205020404" pitchFamily="49" charset="0"/>
              </a:rPr>
              <a:t>Test</a:t>
            </a:r>
            <a:r>
              <a:rPr lang="en-US" altLang="en-US" sz="2600">
                <a:cs typeface="Courier New" panose="02070309020205020404" pitchFamily="49" charset="0"/>
              </a:rPr>
              <a:t>, you can invoke the </a:t>
            </a:r>
            <a:r>
              <a:rPr lang="en-US" altLang="en-US" sz="2600" u="sng">
                <a:cs typeface="Courier New" panose="02070309020205020404" pitchFamily="49" charset="0"/>
              </a:rPr>
              <a:t>max</a:t>
            </a:r>
            <a:r>
              <a:rPr lang="en-US" altLang="en-US" sz="2600">
                <a:cs typeface="Courier New" panose="02070309020205020404" pitchFamily="49" charset="0"/>
              </a:rPr>
              <a:t> method using </a:t>
            </a:r>
            <a:r>
              <a:rPr lang="en-US" altLang="en-US" sz="2600" u="sng">
                <a:cs typeface="Courier New" panose="02070309020205020404" pitchFamily="49" charset="0"/>
              </a:rPr>
              <a:t>ClassName.methodName</a:t>
            </a:r>
            <a:r>
              <a:rPr lang="en-US" altLang="en-US" sz="2600">
                <a:cs typeface="Courier New" panose="02070309020205020404" pitchFamily="49" charset="0"/>
              </a:rPr>
              <a:t> (e.g., </a:t>
            </a:r>
            <a:r>
              <a:rPr lang="en-US" altLang="en-US" sz="2600" u="sng">
                <a:cs typeface="Courier New" panose="02070309020205020404" pitchFamily="49" charset="0"/>
              </a:rPr>
              <a:t>TestMax.max</a:t>
            </a:r>
            <a:r>
              <a:rPr lang="en-US" altLang="en-US" sz="2600">
                <a:cs typeface="Courier New" panose="02070309020205020404" pitchFamily="49" charset="0"/>
              </a:rPr>
              <a:t>). </a:t>
            </a:r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4">
            <a:extLst>
              <a:ext uri="{FF2B5EF4-FFF2-40B4-BE49-F238E27FC236}">
                <a16:creationId xmlns:a16="http://schemas.microsoft.com/office/drawing/2014/main" id="{80EB1051-F89E-3F35-F047-60DB7BAE1D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5542A2-74A9-004D-9D8F-F78718A302A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AFA48BC0-F19D-2256-3DF8-436978CB5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/>
              <a:t>void Method Example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78852" name="Rectangle 4">
            <a:extLst>
              <a:ext uri="{FF2B5EF4-FFF2-40B4-BE49-F238E27FC236}">
                <a16:creationId xmlns:a16="http://schemas.microsoft.com/office/drawing/2014/main" id="{BD2DA4ED-8023-EA94-8C45-486EE0C0E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1277938"/>
            <a:ext cx="84582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800"/>
              <a:t>This type of method does not return a value. The method performs some actions.</a:t>
            </a:r>
          </a:p>
        </p:txBody>
      </p:sp>
      <p:sp>
        <p:nvSpPr>
          <p:cNvPr id="78853" name="Rectangle 10">
            <a:hlinkClick r:id="rId3"/>
            <a:extLst>
              <a:ext uri="{FF2B5EF4-FFF2-40B4-BE49-F238E27FC236}">
                <a16:creationId xmlns:a16="http://schemas.microsoft.com/office/drawing/2014/main" id="{8735E1F1-C226-58D5-6CD4-9F5C1D703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3621088"/>
            <a:ext cx="2106612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TestVoidMethod</a:t>
            </a:r>
          </a:p>
        </p:txBody>
      </p:sp>
      <p:sp>
        <p:nvSpPr>
          <p:cNvPr id="78854" name="Rectangle 12">
            <a:hlinkClick r:id="rId4"/>
            <a:extLst>
              <a:ext uri="{FF2B5EF4-FFF2-40B4-BE49-F238E27FC236}">
                <a16:creationId xmlns:a16="http://schemas.microsoft.com/office/drawing/2014/main" id="{63286EAC-21E5-06E1-ED33-BD25D5C68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6388" y="4235450"/>
            <a:ext cx="2771775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TestReturnGradeMethod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4">
            <a:extLst>
              <a:ext uri="{FF2B5EF4-FFF2-40B4-BE49-F238E27FC236}">
                <a16:creationId xmlns:a16="http://schemas.microsoft.com/office/drawing/2014/main" id="{4A3D3416-29A6-DCB5-D73A-FC60A9AE3B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125BA10-4E28-824B-B89D-840ADFF2B1E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E1D02AA1-7A8F-1752-EC27-F7180815B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/>
              <a:t>Passing Parameters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3C225F83-2DB5-4B55-95D4-59F290295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9144000" cy="16002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public static void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nPrintln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(String message,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n) { 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 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= 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&lt; n;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++)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   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(message);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80901" name="Rectangle 4">
            <a:extLst>
              <a:ext uri="{FF2B5EF4-FFF2-40B4-BE49-F238E27FC236}">
                <a16:creationId xmlns:a16="http://schemas.microsoft.com/office/drawing/2014/main" id="{AA66D372-24A3-1312-F434-41FB2316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67000"/>
            <a:ext cx="84582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/>
              <a:t>Suppose you invoke the method using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/>
              <a:t>nPrintln(“Welcome to Java”, 5);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/>
              <a:t>What is the output?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/>
              <a:t>Suppose you invoke the method using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/>
              <a:t>nPrintln(“Computer Science”, 15); 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/>
              <a:t>What is the output?</a:t>
            </a:r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endParaRPr lang="en-US" altLang="en-US" sz="2400"/>
          </a:p>
          <a:p>
            <a:pPr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/>
              <a:t>Can you invoke the method using 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en-US" sz="2400"/>
              <a:t>nPrintln(15, “Computer Science”);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4">
            <a:extLst>
              <a:ext uri="{FF2B5EF4-FFF2-40B4-BE49-F238E27FC236}">
                <a16:creationId xmlns:a16="http://schemas.microsoft.com/office/drawing/2014/main" id="{C43521B0-26F9-E5D8-1726-E6CB481EF9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33A85F-6A1C-4F40-90F7-FF895A47E91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D199EF35-24F9-0B11-A173-83C326AC8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/>
              <a:t>Pass by Value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2948" name="Text Box 3">
            <a:extLst>
              <a:ext uri="{FF2B5EF4-FFF2-40B4-BE49-F238E27FC236}">
                <a16:creationId xmlns:a16="http://schemas.microsoft.com/office/drawing/2014/main" id="{97F6C9AF-2DA3-55C0-58FD-4FAA6F0AB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76400"/>
            <a:ext cx="7467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This program demonstrates passing values to the methods.</a:t>
            </a:r>
          </a:p>
        </p:txBody>
      </p:sp>
      <p:sp>
        <p:nvSpPr>
          <p:cNvPr id="82949" name="Rectangle 7">
            <a:hlinkClick r:id="rId3"/>
            <a:extLst>
              <a:ext uri="{FF2B5EF4-FFF2-40B4-BE49-F238E27FC236}">
                <a16:creationId xmlns:a16="http://schemas.microsoft.com/office/drawing/2014/main" id="{707267DC-8842-CD8D-BE4E-3E07C57FD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4900" y="4503738"/>
            <a:ext cx="1503363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Increment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>
            <a:extLst>
              <a:ext uri="{FF2B5EF4-FFF2-40B4-BE49-F238E27FC236}">
                <a16:creationId xmlns:a16="http://schemas.microsoft.com/office/drawing/2014/main" id="{F9B0C6D2-C0AF-089E-A062-0CD9DA8631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13D92E9-BC56-474E-9622-F88511BA2C2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AD05CB9-DF2A-4518-AD59-B62F1EE703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125413"/>
            <a:ext cx="7880350" cy="500062"/>
          </a:xfrm>
        </p:spPr>
        <p:txBody>
          <a:bodyPr/>
          <a:lstStyle/>
          <a:p>
            <a:r>
              <a:rPr lang="en-US" altLang="en-US" sz="4000"/>
              <a:t>Problem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D0F23D24-85E4-5398-32D4-119B50785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74FB104B-F8C2-5219-C8BC-15B8184BE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A1791267-55DC-BC3B-1844-7F6B7B1CB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7175" name="Text Box 6">
            <a:extLst>
              <a:ext uri="{FF2B5EF4-FFF2-40B4-BE49-F238E27FC236}">
                <a16:creationId xmlns:a16="http://schemas.microsoft.com/office/drawing/2014/main" id="{6BD8F565-1809-4FE9-87BB-F01E2EE2B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" y="971550"/>
            <a:ext cx="887095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1;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10;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1 to 10 is " + sum);</a:t>
            </a:r>
          </a:p>
          <a:p>
            <a:pPr>
              <a:defRPr/>
            </a:pPr>
            <a:endParaRPr lang="en-US" sz="2200" b="1" dirty="0">
              <a:solidFill>
                <a:schemeClr val="accent4"/>
              </a:solidFill>
              <a:latin typeface="Courier New" pitchFamily="49" charset="0"/>
              <a:cs typeface="+mn-cs"/>
            </a:endParaRP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20;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30;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20 to 30 is " + sum);</a:t>
            </a:r>
          </a:p>
          <a:p>
            <a:pPr>
              <a:defRPr/>
            </a:pPr>
            <a:endParaRPr lang="en-US" sz="2200" b="1" dirty="0">
              <a:solidFill>
                <a:schemeClr val="accent4"/>
              </a:solidFill>
              <a:latin typeface="Courier New" pitchFamily="49" charset="0"/>
              <a:cs typeface="+mn-cs"/>
            </a:endParaRP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35;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45;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35 to 45 is " + sum);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4">
            <a:extLst>
              <a:ext uri="{FF2B5EF4-FFF2-40B4-BE49-F238E27FC236}">
                <a16:creationId xmlns:a16="http://schemas.microsoft.com/office/drawing/2014/main" id="{A3AD362C-9CAB-9F61-1103-C6840F3770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4A9A52-E10C-6448-B9F4-A4F779D08B2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A54FDCFE-3EA3-EC3F-EE97-D52AA8408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/>
              <a:t>Pass by Value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4996" name="Text Box 7">
            <a:extLst>
              <a:ext uri="{FF2B5EF4-FFF2-40B4-BE49-F238E27FC236}">
                <a16:creationId xmlns:a16="http://schemas.microsoft.com/office/drawing/2014/main" id="{069A5050-34E3-960C-5797-238BC70C5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76400"/>
            <a:ext cx="74676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Testing Pass by value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This program demonstrates passing values to the methods.</a:t>
            </a:r>
          </a:p>
        </p:txBody>
      </p:sp>
      <p:sp>
        <p:nvSpPr>
          <p:cNvPr id="84997" name="Rectangle 7">
            <a:hlinkClick r:id="rId3"/>
            <a:extLst>
              <a:ext uri="{FF2B5EF4-FFF2-40B4-BE49-F238E27FC236}">
                <a16:creationId xmlns:a16="http://schemas.microsoft.com/office/drawing/2014/main" id="{E3F5020A-22F2-F87B-A343-89D429DD9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725" y="4389438"/>
            <a:ext cx="2230438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TestPassByValue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4">
            <a:extLst>
              <a:ext uri="{FF2B5EF4-FFF2-40B4-BE49-F238E27FC236}">
                <a16:creationId xmlns:a16="http://schemas.microsoft.com/office/drawing/2014/main" id="{B5D9C50B-9864-4395-2AEF-43D6431319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4CF022-C0D6-7E46-B5FD-A782A5E7185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74298C48-1BF9-8A3F-8F01-1E2016DBA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/>
              <a:t>Pass by Value,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7044" name="Rectangle 7">
            <a:extLst>
              <a:ext uri="{FF2B5EF4-FFF2-40B4-BE49-F238E27FC236}">
                <a16:creationId xmlns:a16="http://schemas.microsoft.com/office/drawing/2014/main" id="{FE4FB963-1772-42D1-95B0-A755AB7DF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2988" y="2114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87045" name="Rectangle 9">
            <a:extLst>
              <a:ext uri="{FF2B5EF4-FFF2-40B4-BE49-F238E27FC236}">
                <a16:creationId xmlns:a16="http://schemas.microsoft.com/office/drawing/2014/main" id="{52A1627A-0FF2-819A-5A61-DF19B76EA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788" y="2255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pic>
        <p:nvPicPr>
          <p:cNvPr id="87046" name="Picture 7">
            <a:extLst>
              <a:ext uri="{FF2B5EF4-FFF2-40B4-BE49-F238E27FC236}">
                <a16:creationId xmlns:a16="http://schemas.microsoft.com/office/drawing/2014/main" id="{83FE1494-9E3C-546F-9952-E2E6B0827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844675"/>
            <a:ext cx="88646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Number Placeholder 4">
            <a:extLst>
              <a:ext uri="{FF2B5EF4-FFF2-40B4-BE49-F238E27FC236}">
                <a16:creationId xmlns:a16="http://schemas.microsoft.com/office/drawing/2014/main" id="{4D9C9BD9-30FE-3013-330E-6B8E4CFCB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5DC2C9-9B02-834F-83AB-8298C4C8B29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BD21F863-B074-09D8-A67C-363631FC1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317500"/>
            <a:ext cx="7772400" cy="654050"/>
          </a:xfrm>
        </p:spPr>
        <p:txBody>
          <a:bodyPr/>
          <a:lstStyle/>
          <a:p>
            <a:r>
              <a:rPr lang="en-US" altLang="en-US" sz="4000"/>
              <a:t>Modularizing Code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5B4F6537-636B-365B-4302-B953CE03E1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3675" y="1239838"/>
            <a:ext cx="8682038" cy="1865312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Methods can be used to reduce redundant coding and enable code reuse. Methods can also be used to modularize code and improve the quality of the program.</a:t>
            </a:r>
          </a:p>
        </p:txBody>
      </p:sp>
      <p:sp>
        <p:nvSpPr>
          <p:cNvPr id="89093" name="Rectangle 10">
            <a:hlinkClick r:id="rId3"/>
            <a:extLst>
              <a:ext uri="{FF2B5EF4-FFF2-40B4-BE49-F238E27FC236}">
                <a16:creationId xmlns:a16="http://schemas.microsoft.com/office/drawing/2014/main" id="{213DAD50-58B7-D793-AB84-A7530CEC9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013" y="3927475"/>
            <a:ext cx="361315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GreatestCommonDivisorMethod</a:t>
            </a:r>
          </a:p>
        </p:txBody>
      </p:sp>
      <p:sp>
        <p:nvSpPr>
          <p:cNvPr id="89094" name="Rectangle 12">
            <a:hlinkClick r:id="rId4"/>
            <a:extLst>
              <a:ext uri="{FF2B5EF4-FFF2-40B4-BE49-F238E27FC236}">
                <a16:creationId xmlns:a16="http://schemas.microsoft.com/office/drawing/2014/main" id="{F92CCB4C-292D-86D0-562A-2CD9B5F38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7013" y="4545013"/>
            <a:ext cx="361315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PrimeNumberMethod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Number Placeholder 4">
            <a:extLst>
              <a:ext uri="{FF2B5EF4-FFF2-40B4-BE49-F238E27FC236}">
                <a16:creationId xmlns:a16="http://schemas.microsoft.com/office/drawing/2014/main" id="{AC7BB05A-062E-F17D-71CD-8B7DEC2150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3C7BEE-B913-9A45-A344-F27182D9FC1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2644B390-4D3B-101E-925B-61A5234E3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875" y="0"/>
            <a:ext cx="8718550" cy="1355725"/>
          </a:xfrm>
        </p:spPr>
        <p:txBody>
          <a:bodyPr/>
          <a:lstStyle/>
          <a:p>
            <a:r>
              <a:rPr lang="en-US" altLang="en-US" sz="4000"/>
              <a:t>Case Study: </a:t>
            </a:r>
            <a:r>
              <a:rPr lang="en-US" altLang="en-US"/>
              <a:t>Converting Hexadecimals to Decimals </a:t>
            </a:r>
          </a:p>
        </p:txBody>
      </p:sp>
      <p:sp>
        <p:nvSpPr>
          <p:cNvPr id="91140" name="Text Box 3">
            <a:extLst>
              <a:ext uri="{FF2B5EF4-FFF2-40B4-BE49-F238E27FC236}">
                <a16:creationId xmlns:a16="http://schemas.microsoft.com/office/drawing/2014/main" id="{2E707961-53F8-2F0D-CF7B-CA949A733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963" y="1676400"/>
            <a:ext cx="82581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Write a method that converts a hexadecimal number into a decimal number.</a:t>
            </a:r>
          </a:p>
        </p:txBody>
      </p:sp>
      <p:sp>
        <p:nvSpPr>
          <p:cNvPr id="91141" name="Text Box 7">
            <a:extLst>
              <a:ext uri="{FF2B5EF4-FFF2-40B4-BE49-F238E27FC236}">
                <a16:creationId xmlns:a16="http://schemas.microsoft.com/office/drawing/2014/main" id="{327547F2-2518-875B-2332-FC6A4789F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663" y="2752725"/>
            <a:ext cx="8258175" cy="280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ABCD =&gt;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  A*16^3 + B*16^2 + C*16^1+ D*16^0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= ((A*16 + B)*16 + C)*16+D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= ((10*16 + 11)*16 + 12)*16+13 = ?</a:t>
            </a:r>
          </a:p>
        </p:txBody>
      </p:sp>
      <p:sp>
        <p:nvSpPr>
          <p:cNvPr id="91142" name="Rectangle 8">
            <a:hlinkClick r:id="rId3"/>
            <a:extLst>
              <a:ext uri="{FF2B5EF4-FFF2-40B4-BE49-F238E27FC236}">
                <a16:creationId xmlns:a16="http://schemas.microsoft.com/office/drawing/2014/main" id="{98D185BB-AB16-DA29-9087-7A07FBC15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25" y="5772150"/>
            <a:ext cx="1539875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Hex2Dec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Number Placeholder 4">
            <a:extLst>
              <a:ext uri="{FF2B5EF4-FFF2-40B4-BE49-F238E27FC236}">
                <a16:creationId xmlns:a16="http://schemas.microsoft.com/office/drawing/2014/main" id="{59E6CBEE-A2DB-A734-251B-7DBE661D7D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9D86C4-D58B-AB4A-9C34-71B81A312F0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2BB60F0A-9076-14AA-931E-85EBBC8E72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/>
              <a:t>Overloading Methods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84CF4CA1-34FD-4F37-A045-A2AEEEF01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38100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dirty="0"/>
              <a:t>Overloading the </a:t>
            </a:r>
            <a:r>
              <a:rPr lang="en-US" dirty="0">
                <a:latin typeface="Courier New" pitchFamily="49" charset="0"/>
              </a:rPr>
              <a:t>max</a:t>
            </a:r>
            <a:r>
              <a:rPr lang="en-US" dirty="0"/>
              <a:t> Method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endParaRPr lang="en-US" sz="26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public static double max(double num1, double num2) { 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  if (num1 &gt; num2)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    return num1;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  else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    return num2;</a:t>
            </a:r>
          </a:p>
          <a:p>
            <a:pPr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93189" name="Rectangle 7">
            <a:hlinkClick r:id="rId3"/>
            <a:extLst>
              <a:ext uri="{FF2B5EF4-FFF2-40B4-BE49-F238E27FC236}">
                <a16:creationId xmlns:a16="http://schemas.microsoft.com/office/drawing/2014/main" id="{57D50437-5455-B1EB-2617-6F50D2E79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5426075"/>
            <a:ext cx="27559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TestMethodOverloading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Number Placeholder 4">
            <a:extLst>
              <a:ext uri="{FF2B5EF4-FFF2-40B4-BE49-F238E27FC236}">
                <a16:creationId xmlns:a16="http://schemas.microsoft.com/office/drawing/2014/main" id="{0FA273AB-1DDB-88BF-595E-260942E63F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334EE1-3D06-754E-8E8C-D7463BF82D4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08FC4D75-8A53-219F-84EB-4098F6FB14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altLang="en-US"/>
              <a:t>Ambiguous Invocation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A53EA546-DA47-8703-C159-663AD2C2B2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1775" y="1600200"/>
            <a:ext cx="8718550" cy="38100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3600">
                <a:cs typeface="Times New Roman" panose="02020603050405020304" pitchFamily="18" charset="0"/>
              </a:rPr>
              <a:t>Sometimes there may be two or more possible matches for an invocation of a method, but the compiler cannot determine the most specific match. This is referred to as </a:t>
            </a:r>
            <a:r>
              <a:rPr lang="en-US" altLang="en-US" sz="3600" i="1">
                <a:cs typeface="Times New Roman" panose="02020603050405020304" pitchFamily="18" charset="0"/>
              </a:rPr>
              <a:t>ambiguous invocation</a:t>
            </a:r>
            <a:r>
              <a:rPr lang="en-US" altLang="en-US" sz="3600">
                <a:cs typeface="Times New Roman" panose="02020603050405020304" pitchFamily="18" charset="0"/>
              </a:rPr>
              <a:t>. Ambiguous invocation is a compile error.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Number Placeholder 4">
            <a:extLst>
              <a:ext uri="{FF2B5EF4-FFF2-40B4-BE49-F238E27FC236}">
                <a16:creationId xmlns:a16="http://schemas.microsoft.com/office/drawing/2014/main" id="{85E177C2-0F34-762F-B028-AD7EF76943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727524-9EAC-134D-B648-D8D92C44981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A483DE05-A9DE-03E1-CFC3-F8D940C5DA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r>
              <a:rPr lang="en-US" altLang="en-US"/>
              <a:t>Ambiguous Invocation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5E351A21-81E9-4727-8E58-CC34A93A8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7924800" cy="57912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public class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AmbiguousOverloading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{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public static void main(String[]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args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) {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(max(1, 2)); 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 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public static double max(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num1, double num2) {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if (num1 &gt; num2)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num1;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else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num2;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public static double max(double num1, </a:t>
            </a:r>
            <a:r>
              <a:rPr lang="en-US" sz="18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num2) {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if (num1 &gt; num2)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num1;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else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  return num2;    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8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Number Placeholder 4">
            <a:extLst>
              <a:ext uri="{FF2B5EF4-FFF2-40B4-BE49-F238E27FC236}">
                <a16:creationId xmlns:a16="http://schemas.microsoft.com/office/drawing/2014/main" id="{B7CE0EF4-F654-09DF-81F5-BE914C1C2E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3A3CE1-A1AC-5947-9192-5D78074239E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5E49C67A-A815-C960-D185-4CF56D5A7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altLang="en-US"/>
              <a:t>Scope of Local Variables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CA721C43-6CD1-04F4-D884-7E4FBC7FD3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600"/>
              <a:t>A local variable: a variable defined inside a method.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600"/>
              <a:t>Scope: the part of the program where the variable can be referenced.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3600">
                <a:cs typeface="Times New Roman" panose="02020603050405020304" pitchFamily="18" charset="0"/>
              </a:rPr>
              <a:t>The scope of a local variable starts from its declaration and continues to the end of the block that contains the variable. A local variable must be declared before it can be used.</a:t>
            </a:r>
            <a:endParaRPr lang="en-US" altLang="en-US" sz="36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Number Placeholder 4">
            <a:extLst>
              <a:ext uri="{FF2B5EF4-FFF2-40B4-BE49-F238E27FC236}">
                <a16:creationId xmlns:a16="http://schemas.microsoft.com/office/drawing/2014/main" id="{FFC5FB61-35B7-53B4-C0F3-58AA35C3D4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259A31-40D3-5442-BBE1-28827EFA89E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A2EBDD81-BB39-5FC3-EBD1-3229873B9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DA57223F-5772-5E12-0A7E-203EF68BC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0292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3600">
                <a:cs typeface="Times New Roman" panose="02020603050405020304" pitchFamily="18" charset="0"/>
              </a:rPr>
              <a:t>You can declare a local variable with the same name multiple times in different non-nesting blocks in a method, but you cannot declare a local variable twice in nested blocks.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Number Placeholder 4">
            <a:extLst>
              <a:ext uri="{FF2B5EF4-FFF2-40B4-BE49-F238E27FC236}">
                <a16:creationId xmlns:a16="http://schemas.microsoft.com/office/drawing/2014/main" id="{B50CA134-3A20-426E-6917-DAE1E3F016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153BD0-30CF-F142-A9FB-B0469A319BE8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017B7D4F-2905-FE6A-6114-65FD81AFCC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DCF79FE2-05BF-656B-DC26-9CCD7D4EE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2322513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A variable declared in the initial action part of a </a:t>
            </a:r>
            <a:r>
              <a:rPr lang="en-US" altLang="en-US" sz="2800" u="sng">
                <a:cs typeface="Times New Roman" panose="02020603050405020304" pitchFamily="18" charset="0"/>
              </a:rPr>
              <a:t>for</a:t>
            </a:r>
            <a:r>
              <a:rPr lang="en-US" altLang="en-US" sz="2800">
                <a:cs typeface="Times New Roman" panose="02020603050405020304" pitchFamily="18" charset="0"/>
              </a:rPr>
              <a:t> loop header has its scope in the entire loop. But a variable declared inside a </a:t>
            </a:r>
            <a:r>
              <a:rPr lang="en-US" altLang="en-US" sz="2800" u="sng">
                <a:cs typeface="Times New Roman" panose="02020603050405020304" pitchFamily="18" charset="0"/>
              </a:rPr>
              <a:t>for</a:t>
            </a:r>
            <a:r>
              <a:rPr lang="en-US" altLang="en-US" sz="2800">
                <a:cs typeface="Times New Roman" panose="02020603050405020304" pitchFamily="18" charset="0"/>
              </a:rPr>
              <a:t> loop body has its scope limited in the loop body from its declaration and to the end of the block that contains the variable.</a:t>
            </a:r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DEC709E3-0FD8-A623-FEF9-1703C99CA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350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03430" name="Object 4">
            <a:extLst>
              <a:ext uri="{FF2B5EF4-FFF2-40B4-BE49-F238E27FC236}">
                <a16:creationId xmlns:a16="http://schemas.microsoft.com/office/drawing/2014/main" id="{F123E272-BC01-EFFD-7608-FBEF090A17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938" y="2776538"/>
          <a:ext cx="7239000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1259800" imgH="10287000" progId="Word.Picture.8">
                  <p:embed/>
                </p:oleObj>
              </mc:Choice>
              <mc:Fallback>
                <p:oleObj r:id="rId3" imgW="21259800" imgH="10287000" progId="Word.Picture.8">
                  <p:embed/>
                  <p:pic>
                    <p:nvPicPr>
                      <p:cNvPr id="103430" name="Object 4">
                        <a:extLst>
                          <a:ext uri="{FF2B5EF4-FFF2-40B4-BE49-F238E27FC236}">
                            <a16:creationId xmlns:a16="http://schemas.microsoft.com/office/drawing/2014/main" id="{F123E272-BC01-EFFD-7608-FBEF090A17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2776538"/>
                        <a:ext cx="7239000" cy="350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id="{4F5B8346-4B5B-B58C-DC1F-70F7AFDAD2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93DF751-AD23-614C-BA28-3F3DE126A56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A070402E-D5E6-46E7-48BD-20B2C1FF4C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125413"/>
            <a:ext cx="7880350" cy="500062"/>
          </a:xfrm>
        </p:spPr>
        <p:txBody>
          <a:bodyPr/>
          <a:lstStyle/>
          <a:p>
            <a:r>
              <a:rPr lang="en-US" altLang="en-US" sz="4000"/>
              <a:t>Problem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A9619EE-B423-D71C-45BD-3C419020D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8934A40E-66DE-9757-EAEF-006951D70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2" name="Rectangle 5">
            <a:extLst>
              <a:ext uri="{FF2B5EF4-FFF2-40B4-BE49-F238E27FC236}">
                <a16:creationId xmlns:a16="http://schemas.microsoft.com/office/drawing/2014/main" id="{17B2A3AC-2021-41F6-AE12-C8C04FDA3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3" name="Text Box 6">
            <a:extLst>
              <a:ext uri="{FF2B5EF4-FFF2-40B4-BE49-F238E27FC236}">
                <a16:creationId xmlns:a16="http://schemas.microsoft.com/office/drawing/2014/main" id="{0D36ECD6-DF4C-4614-BD4F-B7A5C305D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5" y="971550"/>
            <a:ext cx="887095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1;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10;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1 to 10 is " + sum); </a:t>
            </a:r>
          </a:p>
          <a:p>
            <a:pPr>
              <a:defRPr/>
            </a:pPr>
            <a:endParaRPr lang="en-US" sz="2200" b="1" dirty="0">
              <a:solidFill>
                <a:schemeClr val="accent4"/>
              </a:solidFill>
              <a:latin typeface="Courier New" pitchFamily="49" charset="0"/>
              <a:cs typeface="+mn-cs"/>
            </a:endParaRP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20;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30;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20 to 30 is " + sum);</a:t>
            </a:r>
          </a:p>
          <a:p>
            <a:pPr>
              <a:defRPr/>
            </a:pPr>
            <a:endParaRPr lang="en-US" sz="2200" b="1" dirty="0">
              <a:solidFill>
                <a:schemeClr val="accent4"/>
              </a:solidFill>
              <a:latin typeface="Courier New" pitchFamily="49" charset="0"/>
              <a:cs typeface="+mn-cs"/>
            </a:endParaRP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sum = 0;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for (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int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= 35;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&lt;= 45;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++)</a:t>
            </a:r>
          </a:p>
          <a:p>
            <a:pPr>
              <a:defRPr/>
            </a:pP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  sum += </a:t>
            </a: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i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;</a:t>
            </a:r>
          </a:p>
          <a:p>
            <a:pPr>
              <a:defRPr/>
            </a:pPr>
            <a:r>
              <a:rPr lang="en-US" sz="2200" b="1" dirty="0" err="1">
                <a:solidFill>
                  <a:schemeClr val="accent4"/>
                </a:solidFill>
                <a:latin typeface="Courier New" pitchFamily="49" charset="0"/>
                <a:cs typeface="+mn-cs"/>
              </a:rPr>
              <a:t>System.out.println</a:t>
            </a:r>
            <a:r>
              <a:rPr lang="en-US" sz="2200" b="1" dirty="0">
                <a:solidFill>
                  <a:schemeClr val="accent4"/>
                </a:solidFill>
                <a:latin typeface="Courier New" pitchFamily="49" charset="0"/>
                <a:cs typeface="+mn-cs"/>
              </a:rPr>
              <a:t>("Sum from 35 to 45 is " + sum);</a:t>
            </a:r>
          </a:p>
        </p:txBody>
      </p:sp>
      <p:sp>
        <p:nvSpPr>
          <p:cNvPr id="9224" name="Rectangle 7">
            <a:extLst>
              <a:ext uri="{FF2B5EF4-FFF2-40B4-BE49-F238E27FC236}">
                <a16:creationId xmlns:a16="http://schemas.microsoft.com/office/drawing/2014/main" id="{059A4D62-57A0-C0E2-B941-58FBD8D46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" y="1009650"/>
            <a:ext cx="5684838" cy="1036638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5" name="Rectangle 8">
            <a:extLst>
              <a:ext uri="{FF2B5EF4-FFF2-40B4-BE49-F238E27FC236}">
                <a16:creationId xmlns:a16="http://schemas.microsoft.com/office/drawing/2014/main" id="{889EF806-BAA8-1011-F426-B908881EC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2698750"/>
            <a:ext cx="5646738" cy="1036638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6" name="Rectangle 9">
            <a:extLst>
              <a:ext uri="{FF2B5EF4-FFF2-40B4-BE49-F238E27FC236}">
                <a16:creationId xmlns:a16="http://schemas.microsoft.com/office/drawing/2014/main" id="{F8C1BE14-54B0-B70B-5F10-373A59755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4389438"/>
            <a:ext cx="5607050" cy="1036637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Number Placeholder 4">
            <a:extLst>
              <a:ext uri="{FF2B5EF4-FFF2-40B4-BE49-F238E27FC236}">
                <a16:creationId xmlns:a16="http://schemas.microsoft.com/office/drawing/2014/main" id="{A6C63AC8-1BB7-685A-E46D-CFE5FF808C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C3D67B-1C43-6144-88D9-BACFCE603E9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F3B84D49-E8DA-03C8-C53D-897A0B7D5E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5476" name="Rectangle 6">
            <a:extLst>
              <a:ext uri="{FF2B5EF4-FFF2-40B4-BE49-F238E27FC236}">
                <a16:creationId xmlns:a16="http://schemas.microsoft.com/office/drawing/2014/main" id="{CC032720-9551-4897-B266-175FBADAA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628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05477" name="Rectangle 8">
            <a:extLst>
              <a:ext uri="{FF2B5EF4-FFF2-40B4-BE49-F238E27FC236}">
                <a16:creationId xmlns:a16="http://schemas.microsoft.com/office/drawing/2014/main" id="{98EEB57F-9F9A-178A-C3C1-0F00C95180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8688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05478" name="Object 7">
            <a:extLst>
              <a:ext uri="{FF2B5EF4-FFF2-40B4-BE49-F238E27FC236}">
                <a16:creationId xmlns:a16="http://schemas.microsoft.com/office/drawing/2014/main" id="{A4B56E4A-9507-67BE-00A2-CD862DEB55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2057400"/>
          <a:ext cx="8915400" cy="364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8486100" imgH="11645900" progId="Word.Picture.8">
                  <p:embed/>
                </p:oleObj>
              </mc:Choice>
              <mc:Fallback>
                <p:oleObj name="Picture" r:id="rId3" imgW="28486100" imgH="11645900" progId="Word.Picture.8">
                  <p:embed/>
                  <p:pic>
                    <p:nvPicPr>
                      <p:cNvPr id="105478" name="Object 7">
                        <a:extLst>
                          <a:ext uri="{FF2B5EF4-FFF2-40B4-BE49-F238E27FC236}">
                            <a16:creationId xmlns:a16="http://schemas.microsoft.com/office/drawing/2014/main" id="{A4B56E4A-9507-67BE-00A2-CD862DEB55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8915400" cy="364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Number Placeholder 4">
            <a:extLst>
              <a:ext uri="{FF2B5EF4-FFF2-40B4-BE49-F238E27FC236}">
                <a16:creationId xmlns:a16="http://schemas.microsoft.com/office/drawing/2014/main" id="{1A31C99E-FCEC-2918-FA97-6CA116689F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28EF96E-D257-724F-B46B-8663C1E2037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en-US" sz="140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D27D97C4-E4F9-FEC5-232D-A9E1C002D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A946D5F5-4FD8-4ECE-BBB5-2784259753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620000" cy="55626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// Fine with no errors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public static void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correctMethod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() 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x = 1;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y = 1;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//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is declared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for (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&lt; 10;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++) 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x +=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//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is declared again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for (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&lt; 10;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++) 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y +=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Number Placeholder 4">
            <a:extLst>
              <a:ext uri="{FF2B5EF4-FFF2-40B4-BE49-F238E27FC236}">
                <a16:creationId xmlns:a16="http://schemas.microsoft.com/office/drawing/2014/main" id="{EB703134-79F2-5359-085B-D494A4135E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548460-5146-5E4B-A8BA-0A4F8DF99BD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en-US" sz="14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82B5900A-879F-BF09-EBC3-43E452E6B9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en-US" altLang="en-US"/>
              <a:t>Scope of Local Variables, cont.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5DB7D922-D3E3-46DA-A09C-CFAACF125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143000"/>
            <a:ext cx="7848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// With errors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public static void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incorrectMethod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() 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x = 1;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y = 1;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for (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&lt; 10;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++) {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x = 0;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  x += </a:t>
            </a:r>
            <a:r>
              <a:rPr lang="en-US" sz="2600" b="1" dirty="0" err="1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None/>
              <a:defRPr/>
            </a:pPr>
            <a:r>
              <a:rPr lang="en-US" sz="2600" b="1" dirty="0">
                <a:solidFill>
                  <a:schemeClr val="accent4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Number Placeholder 4">
            <a:extLst>
              <a:ext uri="{FF2B5EF4-FFF2-40B4-BE49-F238E27FC236}">
                <a16:creationId xmlns:a16="http://schemas.microsoft.com/office/drawing/2014/main" id="{88CBE5BD-B360-9C9E-979E-E88342246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9917CF9-DDDC-DC4C-85C3-FA1AFA38EAA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US" altLang="en-US" sz="140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845169F4-4332-038E-56E5-20C2926F2D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altLang="en-US"/>
              <a:t>Method Abstraction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8B7BD450-45CE-27D9-F1FC-AC5D935E1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16002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/>
              <a:t>You can think of the method body as a black box that contains the detailed implementation for the method.</a:t>
            </a:r>
          </a:p>
        </p:txBody>
      </p:sp>
      <p:sp>
        <p:nvSpPr>
          <p:cNvPr id="111621" name="Rectangle 8">
            <a:extLst>
              <a:ext uri="{FF2B5EF4-FFF2-40B4-BE49-F238E27FC236}">
                <a16:creationId xmlns:a16="http://schemas.microsoft.com/office/drawing/2014/main" id="{DDC6729D-4F15-F89E-D206-ADE564210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5" y="2714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11622" name="Object 7">
            <a:extLst>
              <a:ext uri="{FF2B5EF4-FFF2-40B4-BE49-F238E27FC236}">
                <a16:creationId xmlns:a16="http://schemas.microsoft.com/office/drawing/2014/main" id="{6CB7E19B-7CC2-930E-CAF4-C788DE01BF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750" y="2968625"/>
          <a:ext cx="8153400" cy="334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0955000" imgH="8572500" progId="Word.Picture.8">
                  <p:embed/>
                </p:oleObj>
              </mc:Choice>
              <mc:Fallback>
                <p:oleObj name="Picture" r:id="rId3" imgW="20955000" imgH="8572500" progId="Word.Picture.8">
                  <p:embed/>
                  <p:pic>
                    <p:nvPicPr>
                      <p:cNvPr id="111622" name="Object 7">
                        <a:extLst>
                          <a:ext uri="{FF2B5EF4-FFF2-40B4-BE49-F238E27FC236}">
                            <a16:creationId xmlns:a16="http://schemas.microsoft.com/office/drawing/2014/main" id="{6CB7E19B-7CC2-930E-CAF4-C788DE01BF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68625"/>
                        <a:ext cx="8153400" cy="334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Number Placeholder 4">
            <a:extLst>
              <a:ext uri="{FF2B5EF4-FFF2-40B4-BE49-F238E27FC236}">
                <a16:creationId xmlns:a16="http://schemas.microsoft.com/office/drawing/2014/main" id="{30C215DE-51C9-8ECF-B74D-61BAD0D3F4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D6FA51-EA5E-D942-B9EE-8B7ED578B7F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altLang="en-US" sz="14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DD016EA5-F845-5816-FF63-030BBA3B42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/>
              <a:t>Benefits of Methods</a:t>
            </a:r>
          </a:p>
        </p:txBody>
      </p:sp>
      <p:sp>
        <p:nvSpPr>
          <p:cNvPr id="113668" name="Text Box 4">
            <a:extLst>
              <a:ext uri="{FF2B5EF4-FFF2-40B4-BE49-F238E27FC236}">
                <a16:creationId xmlns:a16="http://schemas.microsoft.com/office/drawing/2014/main" id="{ABCB8066-3839-BFBB-9CE8-89525F49E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85344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/>
              <a:t>Write a method once and reuse it anywhere.</a:t>
            </a:r>
          </a:p>
          <a:p>
            <a:pPr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/>
              <a:t>Information hiding. Hide the implementation from the user.</a:t>
            </a:r>
          </a:p>
          <a:p>
            <a:pPr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/>
              <a:t>Reduce complexity.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Number Placeholder 4">
            <a:extLst>
              <a:ext uri="{FF2B5EF4-FFF2-40B4-BE49-F238E27FC236}">
                <a16:creationId xmlns:a16="http://schemas.microsoft.com/office/drawing/2014/main" id="{458C9CEB-1C23-CAC7-C55D-8CBB414065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96CEB1-34DD-8B42-AA33-F0680B04E9B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altLang="en-US" sz="1400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052E6028-F6E3-35C0-7A81-29649EA6A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Case Study: Generating Random Characters</a:t>
            </a:r>
            <a:r>
              <a:rPr lang="en-US" altLang="en-US"/>
              <a:t> </a:t>
            </a:r>
          </a:p>
        </p:txBody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2D847DF9-0E94-E72B-E3C1-765B88C4A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8006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>
                <a:cs typeface="Courier New" panose="02070309020205020404" pitchFamily="49" charset="0"/>
              </a:rPr>
              <a:t>Computer programs process numerical data and characters. You have seen many examples that involve numerical data. It is also important to understand characters and how to process them. 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>
                <a:cs typeface="Courier New" panose="02070309020205020404" pitchFamily="49" charset="0"/>
              </a:rPr>
              <a:t>As introduced in Section 4.3, each character has a unique Unicode between 0 and FFFF in hexadecimal (65535 in decimal). To generate a random character is to generate a random integer between 0 and 65535 using the following expression: (note that since 0 &lt;= Math.random() &lt; 1.0, you have to add 1 to 65535.)</a:t>
            </a:r>
            <a:endParaRPr lang="en-US" altLang="en-US" sz="2800"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>
                <a:cs typeface="Courier New" panose="02070309020205020404" pitchFamily="49" charset="0"/>
              </a:rPr>
              <a:t>(int)(Math.random() * (65535 + 1))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Number Placeholder 4">
            <a:extLst>
              <a:ext uri="{FF2B5EF4-FFF2-40B4-BE49-F238E27FC236}">
                <a16:creationId xmlns:a16="http://schemas.microsoft.com/office/drawing/2014/main" id="{54752CE3-2BD9-E5BB-0BBA-420E0F2A8E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3F3D1D-8EC5-FE47-BB0E-E78E1FD22F0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US" altLang="en-US" sz="140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2FC2B7D7-F066-EB81-7411-3FCA5EA24A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Case Study: Generating Random Characters</a:t>
            </a:r>
            <a:r>
              <a:rPr lang="en-US" altLang="en-US"/>
              <a:t>, cont.</a:t>
            </a:r>
          </a:p>
        </p:txBody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0286ACCD-01F5-B8D5-D9F0-FE00C7D199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800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>
                <a:cs typeface="Courier New" panose="02070309020205020404" pitchFamily="49" charset="0"/>
              </a:rPr>
              <a:t>Now let us consider how to generate a random lowercase letter. The Unicode for lowercase letters are consecutive integers starting from the Unicode for 'a', then for 'b', 'c', ..., and 'z'. The Unicode for 'a' is</a:t>
            </a:r>
          </a:p>
          <a:p>
            <a:pPr lvl="1">
              <a:buFontTx/>
              <a:buNone/>
            </a:pPr>
            <a:r>
              <a:rPr lang="en-US" altLang="en-US">
                <a:cs typeface="Courier New" panose="02070309020205020404" pitchFamily="49" charset="0"/>
              </a:rPr>
              <a:t>(int)'a'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cs typeface="Courier New" panose="02070309020205020404" pitchFamily="49" charset="0"/>
              </a:rPr>
              <a:t>So, a random integer between (int)'a' and (int)'z' is</a:t>
            </a:r>
          </a:p>
          <a:p>
            <a:pPr lvl="1">
              <a:buFontTx/>
              <a:buNone/>
            </a:pPr>
            <a:r>
              <a:rPr lang="en-US" altLang="en-US">
                <a:cs typeface="Courier New" panose="02070309020205020404" pitchFamily="49" charset="0"/>
              </a:rPr>
              <a:t>(int)((int)'a' + Math.random() * ((int)'z' - (int)'a' + 1)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Number Placeholder 4">
            <a:extLst>
              <a:ext uri="{FF2B5EF4-FFF2-40B4-BE49-F238E27FC236}">
                <a16:creationId xmlns:a16="http://schemas.microsoft.com/office/drawing/2014/main" id="{2C19543A-782E-02D8-5473-453D7BE01F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6EAFA6F-B353-2840-BCB3-8D4EFFA8F22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US" altLang="en-US" sz="14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CE899067-E42E-236A-BCF4-12FD883D7C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Case Study: Generating Random Characters</a:t>
            </a:r>
            <a:r>
              <a:rPr lang="en-US" altLang="en-US"/>
              <a:t>, cont.</a:t>
            </a:r>
          </a:p>
        </p:txBody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563A33E9-686F-4560-68B5-292FFAA24A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800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>
                <a:cs typeface="Courier New" panose="02070309020205020404" pitchFamily="49" charset="0"/>
              </a:rPr>
              <a:t>Now let us consider how to generate a random lowercase letter. The Unicode for lowercase letters are consecutive integers starting from the Unicode for 'a', then for 'b', 'c', ..., and 'z'. The Unicode for 'a' is</a:t>
            </a:r>
          </a:p>
          <a:p>
            <a:pPr lvl="1">
              <a:buFontTx/>
              <a:buNone/>
            </a:pPr>
            <a:r>
              <a:rPr lang="en-US" altLang="en-US">
                <a:cs typeface="Courier New" panose="02070309020205020404" pitchFamily="49" charset="0"/>
              </a:rPr>
              <a:t>(int)'a'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cs typeface="Courier New" panose="02070309020205020404" pitchFamily="49" charset="0"/>
              </a:rPr>
              <a:t>So, a random integer between (int)'a' and (int)'z' is</a:t>
            </a:r>
          </a:p>
          <a:p>
            <a:pPr lvl="1">
              <a:buFontTx/>
              <a:buNone/>
            </a:pPr>
            <a:r>
              <a:rPr lang="en-US" altLang="en-US">
                <a:cs typeface="Courier New" panose="02070309020205020404" pitchFamily="49" charset="0"/>
              </a:rPr>
              <a:t>(int)((int)'a' + Math.random() * ((int)'z' - (int)'a' + 1)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Number Placeholder 4">
            <a:extLst>
              <a:ext uri="{FF2B5EF4-FFF2-40B4-BE49-F238E27FC236}">
                <a16:creationId xmlns:a16="http://schemas.microsoft.com/office/drawing/2014/main" id="{F197E7AF-50FE-4DC9-0413-6C7F15E098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AE25FE-5B5A-3B46-85D5-19ACA78965A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en-US" altLang="en-US" sz="140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A338623C-224C-ACD1-5191-ABD3B58D0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Case Study: Generating Random Characters</a:t>
            </a:r>
            <a:r>
              <a:rPr lang="en-US" altLang="en-US"/>
              <a:t>, cont.</a:t>
            </a:r>
          </a:p>
        </p:txBody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0A5ACBB9-20AE-4522-98DF-7C7E656BC5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8006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>
                <a:cs typeface="Courier New" panose="02070309020205020404" pitchFamily="49" charset="0"/>
              </a:rPr>
              <a:t>As discussed in Chapter 2, all numeric operators can be applied to the char operands. The char operand is cast into a number if the other operand is a number or a character. So, the preceding expression can be simplified as follows: </a:t>
            </a:r>
            <a:endParaRPr lang="en-US" altLang="en-US"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>
                <a:cs typeface="Courier New" panose="02070309020205020404" pitchFamily="49" charset="0"/>
              </a:rPr>
              <a:t>'a' + Math.random() * ('z' - 'a' + 1)</a:t>
            </a:r>
            <a:endParaRPr lang="en-US" altLang="en-US">
              <a:cs typeface="Times New Roman" panose="02020603050405020304" pitchFamily="18" charset="0"/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cs typeface="Courier New" panose="02070309020205020404" pitchFamily="49" charset="0"/>
              </a:rPr>
              <a:t> </a:t>
            </a:r>
            <a:endParaRPr lang="en-US" altLang="en-US">
              <a:cs typeface="Times New Roman" panose="02020603050405020304" pitchFamily="18" charset="0"/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cs typeface="Courier New" panose="02070309020205020404" pitchFamily="49" charset="0"/>
              </a:rPr>
              <a:t>So a random lowercase letter is</a:t>
            </a:r>
            <a:endParaRPr lang="en-US" altLang="en-US"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>
                <a:cs typeface="Courier New" panose="02070309020205020404" pitchFamily="49" charset="0"/>
              </a:rPr>
              <a:t>(char)('a' + Math.random() * ('z' - 'a' + 1))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Number Placeholder 4">
            <a:extLst>
              <a:ext uri="{FF2B5EF4-FFF2-40B4-BE49-F238E27FC236}">
                <a16:creationId xmlns:a16="http://schemas.microsoft.com/office/drawing/2014/main" id="{F5BABE37-7B4E-7292-D209-CB938103B2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7008099-4513-E542-92A7-AE0428773319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en-US" altLang="en-US" sz="140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937C6282-4DFD-C1A8-8B58-D8F00EC22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28750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Case Study: Generating Random Characters</a:t>
            </a:r>
            <a:r>
              <a:rPr lang="en-US" altLang="en-US"/>
              <a:t>, cont.</a:t>
            </a:r>
          </a:p>
        </p:txBody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5AD060A3-8445-FE12-5BF6-806375EDE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7244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800">
                <a:cs typeface="Courier New" panose="02070309020205020404" pitchFamily="49" charset="0"/>
              </a:rPr>
              <a:t>To generalize the foregoing discussion, a random character between any two characters ch1 and ch2 with ch1 &lt; ch2 can be generated as follows: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800">
              <a:cs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en-US" altLang="en-US" sz="2400">
                <a:cs typeface="Courier New" panose="02070309020205020404" pitchFamily="49" charset="0"/>
              </a:rPr>
              <a:t>(char)(ch1 + Math.random() * (ch2 – ch1 + 1))</a:t>
            </a:r>
            <a:endParaRPr lang="en-US" altLang="en-US" sz="2400">
              <a:cs typeface="Times New Roman" panose="02020603050405020304" pitchFamily="18" charset="0"/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 sz="2800">
                <a:cs typeface="Courier New" panose="02070309020205020404" pitchFamily="49" charset="0"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>
            <a:extLst>
              <a:ext uri="{FF2B5EF4-FFF2-40B4-BE49-F238E27FC236}">
                <a16:creationId xmlns:a16="http://schemas.microsoft.com/office/drawing/2014/main" id="{2C24E9D6-59DA-BE4F-64FF-731D61C66F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F3859B-27BB-9E4A-8D9D-CB46E0EA07CB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A4668875-3392-4D56-5C54-3006C88F7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738" y="0"/>
            <a:ext cx="7872412" cy="701675"/>
          </a:xfrm>
        </p:spPr>
        <p:txBody>
          <a:bodyPr/>
          <a:lstStyle/>
          <a:p>
            <a:r>
              <a:rPr lang="en-US" altLang="en-US" sz="4000"/>
              <a:t>Solution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A9F98F6-7397-BCDA-7922-EFDCC0E06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C3A7E7B0-81CD-B892-14F0-2E988D545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365A1145-2DD3-FEBB-C67A-69312C61A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1" name="Text Box 6">
            <a:extLst>
              <a:ext uri="{FF2B5EF4-FFF2-40B4-BE49-F238E27FC236}">
                <a16:creationId xmlns:a16="http://schemas.microsoft.com/office/drawing/2014/main" id="{E9CFE6F6-1A04-455A-B546-3007D3F0B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" y="855663"/>
            <a:ext cx="883285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solidFill>
                  <a:schemeClr val="accent4"/>
                </a:solidFill>
                <a:cs typeface="+mn-cs"/>
              </a:rPr>
              <a:t>public static </a:t>
            </a:r>
            <a:r>
              <a:rPr lang="en-US" sz="2800" b="1" dirty="0" err="1">
                <a:solidFill>
                  <a:schemeClr val="accent4"/>
                </a:solidFill>
                <a:cs typeface="+mn-cs"/>
              </a:rPr>
              <a:t>int</a:t>
            </a:r>
            <a:r>
              <a:rPr lang="en-US" sz="2800" b="1" dirty="0">
                <a:solidFill>
                  <a:schemeClr val="accent4"/>
                </a:solidFill>
                <a:cs typeface="+mn-cs"/>
              </a:rPr>
              <a:t> 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sum(</a:t>
            </a:r>
            <a:r>
              <a:rPr lang="en-US" sz="2800" b="1" dirty="0" err="1">
                <a:solidFill>
                  <a:schemeClr val="accent4"/>
                </a:solidFill>
                <a:cs typeface="+mn-cs"/>
              </a:rPr>
              <a:t>int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 i1, </a:t>
            </a:r>
            <a:r>
              <a:rPr lang="en-US" sz="2800" b="1" dirty="0" err="1">
                <a:solidFill>
                  <a:schemeClr val="accent4"/>
                </a:solidFill>
                <a:cs typeface="+mn-cs"/>
              </a:rPr>
              <a:t>int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 i2) {</a:t>
            </a:r>
            <a:endParaRPr lang="en-US" sz="2800" b="1" dirty="0">
              <a:solidFill>
                <a:schemeClr val="accent4"/>
              </a:solidFill>
              <a:cs typeface="+mn-cs"/>
            </a:endParaRPr>
          </a:p>
          <a:p>
            <a:pPr>
              <a:defRPr/>
            </a:pPr>
            <a:r>
              <a:rPr lang="en-US" sz="2800" b="1" dirty="0">
                <a:solidFill>
                  <a:schemeClr val="accent4"/>
                </a:solidFill>
                <a:cs typeface="+mn-cs"/>
              </a:rPr>
              <a:t>  </a:t>
            </a:r>
            <a:r>
              <a:rPr lang="en-US" sz="2800" b="1" dirty="0" err="1">
                <a:solidFill>
                  <a:schemeClr val="accent4"/>
                </a:solidFill>
                <a:cs typeface="+mn-cs"/>
              </a:rPr>
              <a:t>int</a:t>
            </a:r>
            <a:r>
              <a:rPr lang="en-US" sz="2800" b="1" dirty="0">
                <a:solidFill>
                  <a:schemeClr val="accent4"/>
                </a:solidFill>
                <a:cs typeface="+mn-cs"/>
              </a:rPr>
              <a:t> 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sum = 0;</a:t>
            </a:r>
            <a:endParaRPr lang="en-US" sz="2800" b="1" dirty="0">
              <a:solidFill>
                <a:schemeClr val="accent4"/>
              </a:solidFill>
              <a:cs typeface="+mn-cs"/>
            </a:endParaRPr>
          </a:p>
          <a:p>
            <a:pPr>
              <a:defRPr/>
            </a:pPr>
            <a:r>
              <a:rPr lang="en-US" sz="2800" b="1" dirty="0">
                <a:solidFill>
                  <a:schemeClr val="accent4"/>
                </a:solidFill>
                <a:cs typeface="+mn-cs"/>
              </a:rPr>
              <a:t>  for (</a:t>
            </a:r>
            <a:r>
              <a:rPr lang="en-US" sz="2800" b="1" dirty="0" err="1">
                <a:solidFill>
                  <a:schemeClr val="accent4"/>
                </a:solidFill>
                <a:cs typeface="+mn-cs"/>
              </a:rPr>
              <a:t>int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 = i1;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 &lt;= i2;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++)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    sum +=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i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;</a:t>
            </a:r>
            <a:endParaRPr lang="en-US" sz="2800" b="1" dirty="0">
              <a:solidFill>
                <a:schemeClr val="accent4"/>
              </a:solidFill>
              <a:cs typeface="+mn-cs"/>
            </a:endParaRPr>
          </a:p>
          <a:p>
            <a:pPr>
              <a:defRPr/>
            </a:pPr>
            <a:r>
              <a:rPr lang="en-US" sz="2800" b="1" dirty="0">
                <a:solidFill>
                  <a:schemeClr val="accent4"/>
                </a:solidFill>
                <a:cs typeface="+mn-cs"/>
              </a:rPr>
              <a:t>  return 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sum;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}</a:t>
            </a:r>
          </a:p>
          <a:p>
            <a:pPr>
              <a:defRPr/>
            </a:pPr>
            <a:endParaRPr lang="en-US" sz="2800" b="1" dirty="0">
              <a:solidFill>
                <a:schemeClr val="accent4"/>
              </a:solidFill>
              <a:cs typeface="+mn-cs"/>
            </a:endParaRPr>
          </a:p>
          <a:p>
            <a:pPr>
              <a:defRPr/>
            </a:pPr>
            <a:r>
              <a:rPr lang="en-US" sz="2800" b="1" dirty="0">
                <a:solidFill>
                  <a:schemeClr val="accent4"/>
                </a:solidFill>
                <a:cs typeface="+mn-cs"/>
              </a:rPr>
              <a:t>public static void 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main(String[]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args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) {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 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System.out.println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("Sum from 1 to 10 is " + sum(1, 10));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 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System.out.println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("Sum from 20 to 30 is " + sum(20, 30));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  </a:t>
            </a:r>
            <a:r>
              <a:rPr lang="en-US" sz="2800" dirty="0" err="1">
                <a:solidFill>
                  <a:schemeClr val="accent4"/>
                </a:solidFill>
                <a:cs typeface="+mn-cs"/>
              </a:rPr>
              <a:t>System.out.println</a:t>
            </a:r>
            <a:r>
              <a:rPr lang="en-US" sz="2800" dirty="0">
                <a:solidFill>
                  <a:schemeClr val="accent4"/>
                </a:solidFill>
                <a:cs typeface="+mn-cs"/>
              </a:rPr>
              <a:t>("Sum from 35 to 45 is " + sum(35, 45));</a:t>
            </a:r>
          </a:p>
          <a:p>
            <a:pPr>
              <a:defRPr/>
            </a:pPr>
            <a:r>
              <a:rPr lang="en-US" sz="2800" dirty="0">
                <a:solidFill>
                  <a:schemeClr val="accent4"/>
                </a:solidFill>
                <a:cs typeface="+mn-cs"/>
              </a:rPr>
              <a:t>}</a:t>
            </a:r>
          </a:p>
        </p:txBody>
      </p:sp>
      <p:sp>
        <p:nvSpPr>
          <p:cNvPr id="11272" name="Rectangle 7">
            <a:extLst>
              <a:ext uri="{FF2B5EF4-FFF2-40B4-BE49-F238E27FC236}">
                <a16:creationId xmlns:a16="http://schemas.microsoft.com/office/drawing/2014/main" id="{DBA1FEF1-42A0-DA65-7CED-03071E468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893763"/>
            <a:ext cx="5492750" cy="2573337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3" name="Rectangle 8">
            <a:extLst>
              <a:ext uri="{FF2B5EF4-FFF2-40B4-BE49-F238E27FC236}">
                <a16:creationId xmlns:a16="http://schemas.microsoft.com/office/drawing/2014/main" id="{3F55F01A-AE58-7776-2B7B-7E750956F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063" y="4351338"/>
            <a:ext cx="1574800" cy="384175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4" name="Rectangle 11">
            <a:extLst>
              <a:ext uri="{FF2B5EF4-FFF2-40B4-BE49-F238E27FC236}">
                <a16:creationId xmlns:a16="http://schemas.microsoft.com/office/drawing/2014/main" id="{281BC4FB-5680-3049-EF8D-51B0B8386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4811713"/>
            <a:ext cx="1727200" cy="384175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5" name="Rectangle 12">
            <a:extLst>
              <a:ext uri="{FF2B5EF4-FFF2-40B4-BE49-F238E27FC236}">
                <a16:creationId xmlns:a16="http://schemas.microsoft.com/office/drawing/2014/main" id="{88CBD774-1473-E5AA-8851-E30761A26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5272088"/>
            <a:ext cx="1727200" cy="384175"/>
          </a:xfrm>
          <a:prstGeom prst="rect">
            <a:avLst/>
          </a:prstGeom>
          <a:solidFill>
            <a:srgbClr val="FF6600">
              <a:alpha val="36078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6" name="Rectangle 8">
            <a:hlinkClick r:id="rId3"/>
            <a:extLst>
              <a:ext uri="{FF2B5EF4-FFF2-40B4-BE49-F238E27FC236}">
                <a16:creationId xmlns:a16="http://schemas.microsoft.com/office/drawing/2014/main" id="{1FB3E34D-559C-243F-215F-91177C42A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4713" y="2728913"/>
            <a:ext cx="16764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MethodDemo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Number Placeholder 4">
            <a:extLst>
              <a:ext uri="{FF2B5EF4-FFF2-40B4-BE49-F238E27FC236}">
                <a16:creationId xmlns:a16="http://schemas.microsoft.com/office/drawing/2014/main" id="{DC78DAB0-9CA4-F3EA-2C48-00DEF2E0EE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5CE322-94A7-5442-A03C-CE6462187E2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en-US" altLang="en-US" sz="140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D63028EF-ABE4-B387-7099-21CD7C96A9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609600"/>
          </a:xfrm>
        </p:spPr>
        <p:txBody>
          <a:bodyPr/>
          <a:lstStyle/>
          <a:p>
            <a:r>
              <a:rPr lang="en-US" altLang="en-US">
                <a:cs typeface="Times New Roman" panose="02020603050405020304" pitchFamily="18" charset="0"/>
              </a:rPr>
              <a:t>The RandomCharacter Class</a:t>
            </a:r>
            <a:endParaRPr lang="en-US" altLang="en-US"/>
          </a:p>
        </p:txBody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1FC5DD1E-704D-4778-9C41-3F969D5E6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5842000" cy="5638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// RandomCharacter.java: Generate random characters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/** Generate a random character between ch1 and ch2 */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public static char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(char ch1, char ch2)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  return (char)(ch1 +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Math.random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() * (ch2 - ch1 + 1));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cs typeface="Courier New" pitchFamily="49" charset="0"/>
              </a:rPr>
              <a:t> 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/** Generate a random lowercase letter */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public static char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getRandomLowerCaseLetter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()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('a', 'z');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cs typeface="Courier New" pitchFamily="49" charset="0"/>
              </a:rPr>
              <a:t> 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/** Generate a random uppercase letter */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public static char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getRandomUpperCaseLetter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()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('A', 'Z');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cs typeface="Courier New" pitchFamily="49" charset="0"/>
              </a:rPr>
              <a:t> 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/** Generate a random digit character */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public static char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getRandomDigitCharacter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()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('0', '9');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cs typeface="Courier New" pitchFamily="49" charset="0"/>
              </a:rPr>
              <a:t> 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/** Generate a random character */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public static char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() {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getRandomCharacter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('\u0000', '\</a:t>
            </a:r>
            <a:r>
              <a:rPr lang="en-US" sz="1200" b="1" dirty="0" err="1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uFFFF</a:t>
            </a: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');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solidFill>
                <a:schemeClr val="accent4"/>
              </a:solidFill>
              <a:latin typeface="Courier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1200" b="1" dirty="0">
                <a:solidFill>
                  <a:schemeClr val="accent4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chemeClr val="accent4"/>
              </a:solidFill>
              <a:cs typeface="Courier New" pitchFamily="49" charset="0"/>
            </a:endParaRPr>
          </a:p>
        </p:txBody>
      </p:sp>
      <p:sp>
        <p:nvSpPr>
          <p:cNvPr id="125957" name="Rectangle 10">
            <a:hlinkClick r:id="rId3"/>
            <a:extLst>
              <a:ext uri="{FF2B5EF4-FFF2-40B4-BE49-F238E27FC236}">
                <a16:creationId xmlns:a16="http://schemas.microsoft.com/office/drawing/2014/main" id="{794CC532-6EAE-47A8-2BEC-0309DE165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625" y="4926013"/>
            <a:ext cx="27559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TestRandomCharacter</a:t>
            </a:r>
          </a:p>
        </p:txBody>
      </p:sp>
      <p:sp>
        <p:nvSpPr>
          <p:cNvPr id="125958" name="Rectangle 12">
            <a:hlinkClick r:id="rId4"/>
            <a:extLst>
              <a:ext uri="{FF2B5EF4-FFF2-40B4-BE49-F238E27FC236}">
                <a16:creationId xmlns:a16="http://schemas.microsoft.com/office/drawing/2014/main" id="{09309F91-69BE-BE02-5078-A8ED779B8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4850" y="4427538"/>
            <a:ext cx="27559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RandomCharacter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>
            <a:extLst>
              <a:ext uri="{FF2B5EF4-FFF2-40B4-BE49-F238E27FC236}">
                <a16:creationId xmlns:a16="http://schemas.microsoft.com/office/drawing/2014/main" id="{4204E9A8-CEF4-FEE5-8A15-6EBCB33842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823316-D95F-F643-9B98-A21F034AE72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523AB44-6BA6-29EF-D864-3362A3BD9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US" altLang="en-US"/>
              <a:t>Objectives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02BC84C-2EBD-66C3-6F6E-921BCC3600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1963" y="1009650"/>
            <a:ext cx="8450262" cy="53387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sz="2100"/>
              <a:t>To define methods with formal parameters (§6.2).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100"/>
              <a:t>To invoke methods with actual parameters (i.e., arguments) (§6.2).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100"/>
              <a:t>To define methods with a return value (§6.3).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100"/>
              <a:t>To define methods without a return value (§6.4).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100"/>
              <a:t>To pass arguments by value (§6.5).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100"/>
              <a:t>To develop reusable code that is modular, easy to read, easy to debug, and easy to maintain (§6.6).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100"/>
              <a:t>To write a method that converts hexadecimals to decimals (§6.7).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100"/>
              <a:t>To use method overloading and understand ambiguous overloading (§6.8).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100"/>
              <a:t>To determine the scope of variables (§6.9).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100"/>
              <a:t>To apply the concept of method abstraction in software development (§6.10).</a:t>
            </a:r>
          </a:p>
          <a:p>
            <a:pPr>
              <a:buFont typeface="Wingdings" pitchFamily="2" charset="2"/>
              <a:buChar char="§"/>
            </a:pPr>
            <a:r>
              <a:rPr lang="en-US" altLang="en-US" sz="2100"/>
              <a:t>To design and implement methods using stepwise refinement (§6.10).</a:t>
            </a:r>
          </a:p>
          <a:p>
            <a:endParaRPr lang="en-US" altLang="en-US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FD8214F2-A55A-0855-7595-5827ADCC9D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24EE1C-2BDC-104C-890E-9A485BF5406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DFA1218-2A04-0036-E2D9-A1617CF2B5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altLang="en-US"/>
              <a:t>Defining Methods</a:t>
            </a: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478CB0E9-E112-9A3B-9109-92FE908E2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A method is a collection of statements that are grouped together to perform an operation.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20D9A40E-CECF-1C7B-2312-B61003DBA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66" name="Rectangle 5">
            <a:extLst>
              <a:ext uri="{FF2B5EF4-FFF2-40B4-BE49-F238E27FC236}">
                <a16:creationId xmlns:a16="http://schemas.microsoft.com/office/drawing/2014/main" id="{7154AD5E-33C2-46DA-9B1A-390F89170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67" name="Rectangle 6">
            <a:extLst>
              <a:ext uri="{FF2B5EF4-FFF2-40B4-BE49-F238E27FC236}">
                <a16:creationId xmlns:a16="http://schemas.microsoft.com/office/drawing/2014/main" id="{D955E017-8CF4-75AF-0DBE-165274B4D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68" name="Rectangle 7">
            <a:extLst>
              <a:ext uri="{FF2B5EF4-FFF2-40B4-BE49-F238E27FC236}">
                <a16:creationId xmlns:a16="http://schemas.microsoft.com/office/drawing/2014/main" id="{A162E35D-F817-C0D6-F5B0-22906CF28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69" name="Rectangle 10">
            <a:extLst>
              <a:ext uri="{FF2B5EF4-FFF2-40B4-BE49-F238E27FC236}">
                <a16:creationId xmlns:a16="http://schemas.microsoft.com/office/drawing/2014/main" id="{C1EE89A7-546E-8D23-F7F2-E6CD195E2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70" name="Rectangle 12">
            <a:extLst>
              <a:ext uri="{FF2B5EF4-FFF2-40B4-BE49-F238E27FC236}">
                <a16:creationId xmlns:a16="http://schemas.microsoft.com/office/drawing/2014/main" id="{1C09E2AA-B407-88D5-1987-4DFF54671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71" name="Rectangle 14">
            <a:extLst>
              <a:ext uri="{FF2B5EF4-FFF2-40B4-BE49-F238E27FC236}">
                <a16:creationId xmlns:a16="http://schemas.microsoft.com/office/drawing/2014/main" id="{D052A7F3-FC13-D2D1-9EC0-F5CF9D685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72" name="Rectangle 16">
            <a:extLst>
              <a:ext uri="{FF2B5EF4-FFF2-40B4-BE49-F238E27FC236}">
                <a16:creationId xmlns:a16="http://schemas.microsoft.com/office/drawing/2014/main" id="{2BB21263-E8E3-9AC6-AFC5-DFFCB91AE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5373" name="Object 15">
            <a:extLst>
              <a:ext uri="{FF2B5EF4-FFF2-40B4-BE49-F238E27FC236}">
                <a16:creationId xmlns:a16="http://schemas.microsoft.com/office/drawing/2014/main" id="{AB0351C9-60AC-2238-52B8-F415FA28B2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2543175"/>
          <a:ext cx="8642350" cy="344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9794200" imgH="11874500" progId="Word.Picture.8">
                  <p:embed/>
                </p:oleObj>
              </mc:Choice>
              <mc:Fallback>
                <p:oleObj name="Picture" r:id="rId3" imgW="29794200" imgH="11874500" progId="Word.Picture.8">
                  <p:embed/>
                  <p:pic>
                    <p:nvPicPr>
                      <p:cNvPr id="15373" name="Object 15">
                        <a:extLst>
                          <a:ext uri="{FF2B5EF4-FFF2-40B4-BE49-F238E27FC236}">
                            <a16:creationId xmlns:a16="http://schemas.microsoft.com/office/drawing/2014/main" id="{AB0351C9-60AC-2238-52B8-F415FA28B2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543175"/>
                        <a:ext cx="8642350" cy="344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>
            <a:extLst>
              <a:ext uri="{FF2B5EF4-FFF2-40B4-BE49-F238E27FC236}">
                <a16:creationId xmlns:a16="http://schemas.microsoft.com/office/drawing/2014/main" id="{7BC1A8FC-95AE-297B-EDDF-242FFE591A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A8EF0C-220E-014E-BE82-22ACB2351788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7ADDE3D-D63B-96E1-E5AD-CB05D1D666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altLang="en-US"/>
              <a:t>Defining Methods</a:t>
            </a:r>
          </a:p>
        </p:txBody>
      </p:sp>
      <p:sp>
        <p:nvSpPr>
          <p:cNvPr id="17412" name="Text Box 3">
            <a:extLst>
              <a:ext uri="{FF2B5EF4-FFF2-40B4-BE49-F238E27FC236}">
                <a16:creationId xmlns:a16="http://schemas.microsoft.com/office/drawing/2014/main" id="{035EB695-BB7A-E606-FBE3-31DCA8042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A method is a collection of statements that are grouped together to perform an operation.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F000F6AA-CCB0-6E90-E29E-3C7561091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C86C9ADC-F06A-31DE-68A5-E373FA33A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5" name="Rectangle 6">
            <a:extLst>
              <a:ext uri="{FF2B5EF4-FFF2-40B4-BE49-F238E27FC236}">
                <a16:creationId xmlns:a16="http://schemas.microsoft.com/office/drawing/2014/main" id="{1D582FD3-BA50-D721-E59D-65F4FC89D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6" name="Rectangle 7">
            <a:extLst>
              <a:ext uri="{FF2B5EF4-FFF2-40B4-BE49-F238E27FC236}">
                <a16:creationId xmlns:a16="http://schemas.microsoft.com/office/drawing/2014/main" id="{5DAB544B-B340-C2F8-508F-D4E89D1C0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7" name="Rectangle 10">
            <a:extLst>
              <a:ext uri="{FF2B5EF4-FFF2-40B4-BE49-F238E27FC236}">
                <a16:creationId xmlns:a16="http://schemas.microsoft.com/office/drawing/2014/main" id="{4949BC51-0D56-CF99-AE61-F0F65B687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8" name="Rectangle 12">
            <a:extLst>
              <a:ext uri="{FF2B5EF4-FFF2-40B4-BE49-F238E27FC236}">
                <a16:creationId xmlns:a16="http://schemas.microsoft.com/office/drawing/2014/main" id="{2BEC959B-5ED0-B077-6738-FADB8CC75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9" name="Rectangle 14">
            <a:extLst>
              <a:ext uri="{FF2B5EF4-FFF2-40B4-BE49-F238E27FC236}">
                <a16:creationId xmlns:a16="http://schemas.microsoft.com/office/drawing/2014/main" id="{FD9A1F23-2CDB-456F-6EA0-ACBF87F59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20" name="Rectangle 16">
            <a:extLst>
              <a:ext uri="{FF2B5EF4-FFF2-40B4-BE49-F238E27FC236}">
                <a16:creationId xmlns:a16="http://schemas.microsoft.com/office/drawing/2014/main" id="{D2AEC589-3FDA-03D5-AAED-3B695F8E5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7421" name="Object 15">
            <a:extLst>
              <a:ext uri="{FF2B5EF4-FFF2-40B4-BE49-F238E27FC236}">
                <a16:creationId xmlns:a16="http://schemas.microsoft.com/office/drawing/2014/main" id="{078BD889-9355-B99D-7789-43948277B4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2546350"/>
          <a:ext cx="8642350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9883100" imgH="11874500" progId="Word.Picture.8">
                  <p:embed/>
                </p:oleObj>
              </mc:Choice>
              <mc:Fallback>
                <p:oleObj name="Picture" r:id="rId3" imgW="29883100" imgH="11874500" progId="Word.Picture.8">
                  <p:embed/>
                  <p:pic>
                    <p:nvPicPr>
                      <p:cNvPr id="17421" name="Object 15">
                        <a:extLst>
                          <a:ext uri="{FF2B5EF4-FFF2-40B4-BE49-F238E27FC236}">
                            <a16:creationId xmlns:a16="http://schemas.microsoft.com/office/drawing/2014/main" id="{078BD889-9355-B99D-7789-43948277B4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546350"/>
                        <a:ext cx="8642350" cy="344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88078A04-A1DF-9C5D-7B6B-0FDE554428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341A92C-4571-004F-82E0-6CCEB844CB6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B777A49-E6FC-A6C5-EBC2-368D480FA6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altLang="en-US"/>
              <a:t>Method Signature</a:t>
            </a:r>
          </a:p>
        </p:txBody>
      </p:sp>
      <p:sp>
        <p:nvSpPr>
          <p:cNvPr id="19460" name="Text Box 3">
            <a:extLst>
              <a:ext uri="{FF2B5EF4-FFF2-40B4-BE49-F238E27FC236}">
                <a16:creationId xmlns:a16="http://schemas.microsoft.com/office/drawing/2014/main" id="{AB7F7C83-B52C-1DE1-6A54-9546A6888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8458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i="1"/>
              <a:t>Method signature</a:t>
            </a:r>
            <a:r>
              <a:rPr lang="en-US" altLang="en-US" sz="2400"/>
              <a:t> is the combination of the method name and the parameter list.</a:t>
            </a: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01AD5389-FE6D-99AF-F2CD-BCA03559E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00" y="2314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9FA7DEFA-1B39-995F-5C47-DFA1C43CE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2457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66F5ABCE-BD4D-4B44-8FB1-8DF78D117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C84CE07E-CF29-53D1-3B1A-EB9D8C2A2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E871AD25-25CC-4C71-4888-F18A370C9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571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8FBCD7CC-7302-C570-A4D2-726DB77FF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7" name="Rectangle 10">
            <a:extLst>
              <a:ext uri="{FF2B5EF4-FFF2-40B4-BE49-F238E27FC236}">
                <a16:creationId xmlns:a16="http://schemas.microsoft.com/office/drawing/2014/main" id="{067263A0-4AAE-8647-05DD-310C17D0D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2486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8" name="Rectangle 11">
            <a:extLst>
              <a:ext uri="{FF2B5EF4-FFF2-40B4-BE49-F238E27FC236}">
                <a16:creationId xmlns:a16="http://schemas.microsoft.com/office/drawing/2014/main" id="{121151AA-ACF6-E47D-B795-960F7A260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9469" name="Object 12">
            <a:extLst>
              <a:ext uri="{FF2B5EF4-FFF2-40B4-BE49-F238E27FC236}">
                <a16:creationId xmlns:a16="http://schemas.microsoft.com/office/drawing/2014/main" id="{919951B0-9CFB-4886-5B28-A793F368CB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" y="2546350"/>
          <a:ext cx="8642350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9883100" imgH="11874500" progId="Word.Picture.8">
                  <p:embed/>
                </p:oleObj>
              </mc:Choice>
              <mc:Fallback>
                <p:oleObj name="Picture" r:id="rId3" imgW="29883100" imgH="11874500" progId="Word.Picture.8">
                  <p:embed/>
                  <p:pic>
                    <p:nvPicPr>
                      <p:cNvPr id="19469" name="Object 12">
                        <a:extLst>
                          <a:ext uri="{FF2B5EF4-FFF2-40B4-BE49-F238E27FC236}">
                            <a16:creationId xmlns:a16="http://schemas.microsoft.com/office/drawing/2014/main" id="{919951B0-9CFB-4886-5B28-A793F368CB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546350"/>
                        <a:ext cx="8642350" cy="344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Rectangle 13">
            <a:extLst>
              <a:ext uri="{FF2B5EF4-FFF2-40B4-BE49-F238E27FC236}">
                <a16:creationId xmlns:a16="http://schemas.microsoft.com/office/drawing/2014/main" id="{1915AFFB-26FF-176B-D7F8-2BE8E659E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9288" y="3505200"/>
            <a:ext cx="2535237" cy="423863"/>
          </a:xfrm>
          <a:prstGeom prst="rect">
            <a:avLst/>
          </a:prstGeom>
          <a:solidFill>
            <a:schemeClr val="accent1">
              <a:alpha val="29019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ernational">
  <a:themeElements>
    <a:clrScheme name="International 3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BCBCB"/>
      </a:accent1>
      <a:accent2>
        <a:srgbClr val="969696"/>
      </a:accent2>
      <a:accent3>
        <a:srgbClr val="FFFFFF"/>
      </a:accent3>
      <a:accent4>
        <a:srgbClr val="000000"/>
      </a:accent4>
      <a:accent5>
        <a:srgbClr val="E2E2E2"/>
      </a:accent5>
      <a:accent6>
        <a:srgbClr val="878787"/>
      </a:accent6>
      <a:hlink>
        <a:srgbClr val="DDDDDD"/>
      </a:hlink>
      <a:folHlink>
        <a:srgbClr val="EAEAEA"/>
      </a:folHlink>
    </a:clrScheme>
    <a:fontScheme name="Internation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International 1">
        <a:dk1>
          <a:srgbClr val="000000"/>
        </a:dk1>
        <a:lt1>
          <a:srgbClr val="FFFFFF"/>
        </a:lt1>
        <a:dk2>
          <a:srgbClr val="0000FF"/>
        </a:dk2>
        <a:lt2>
          <a:srgbClr val="FFFF99"/>
        </a:lt2>
        <a:accent1>
          <a:srgbClr val="009966"/>
        </a:accent1>
        <a:accent2>
          <a:srgbClr val="00CCCC"/>
        </a:accent2>
        <a:accent3>
          <a:srgbClr val="AAAAFF"/>
        </a:accent3>
        <a:accent4>
          <a:srgbClr val="DADADA"/>
        </a:accent4>
        <a:accent5>
          <a:srgbClr val="AACAB8"/>
        </a:accent5>
        <a:accent6>
          <a:srgbClr val="00B9B9"/>
        </a:accent6>
        <a:hlink>
          <a:srgbClr val="000080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2">
        <a:dk1>
          <a:srgbClr val="000000"/>
        </a:dk1>
        <a:lt1>
          <a:srgbClr val="FFFFFF"/>
        </a:lt1>
        <a:dk2>
          <a:srgbClr val="000080"/>
        </a:dk2>
        <a:lt2>
          <a:srgbClr val="003399"/>
        </a:lt2>
        <a:accent1>
          <a:srgbClr val="9999FF"/>
        </a:accent1>
        <a:accent2>
          <a:srgbClr val="FF99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8AE7"/>
        </a:accent6>
        <a:hlink>
          <a:srgbClr val="85AD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Designs\International.pot</Template>
  <TotalTime>15145</TotalTime>
  <Words>2417</Words>
  <Application>Microsoft Macintosh PowerPoint</Application>
  <PresentationFormat>On-screen Show (4:3)</PresentationFormat>
  <Paragraphs>328</Paragraphs>
  <Slides>50</Slides>
  <Notes>50</Notes>
  <HiddenSlides>0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50</vt:i4>
      </vt:variant>
      <vt:variant>
        <vt:lpstr>Custom Shows</vt:lpstr>
      </vt:variant>
      <vt:variant>
        <vt:i4>1</vt:i4>
      </vt:variant>
    </vt:vector>
  </HeadingPairs>
  <TitlesOfParts>
    <vt:vector size="62" baseType="lpstr">
      <vt:lpstr>Arial</vt:lpstr>
      <vt:lpstr>Book Antiqua</vt:lpstr>
      <vt:lpstr>Courier</vt:lpstr>
      <vt:lpstr>Courier New</vt:lpstr>
      <vt:lpstr>Forte</vt:lpstr>
      <vt:lpstr>Monotype Sorts</vt:lpstr>
      <vt:lpstr>Times New Roman</vt:lpstr>
      <vt:lpstr>Wingdings</vt:lpstr>
      <vt:lpstr>International</vt:lpstr>
      <vt:lpstr>Picture</vt:lpstr>
      <vt:lpstr>Word.Picture.8</vt:lpstr>
      <vt:lpstr>Chapter 6 Methods</vt:lpstr>
      <vt:lpstr>Opening Problem</vt:lpstr>
      <vt:lpstr>Problem</vt:lpstr>
      <vt:lpstr>Problem</vt:lpstr>
      <vt:lpstr>Solution</vt:lpstr>
      <vt:lpstr>Objectives</vt:lpstr>
      <vt:lpstr>Defining Methods</vt:lpstr>
      <vt:lpstr>Defining Methods</vt:lpstr>
      <vt:lpstr>Method Signature</vt:lpstr>
      <vt:lpstr>Formal Parameters</vt:lpstr>
      <vt:lpstr>Actual Parameters</vt:lpstr>
      <vt:lpstr>Return Value Type</vt:lpstr>
      <vt:lpstr>Calling Methods</vt:lpstr>
      <vt:lpstr>Calling Methods, cont.</vt:lpstr>
      <vt:lpstr>Trace Method Invocation</vt:lpstr>
      <vt:lpstr>Trace Method Invocation</vt:lpstr>
      <vt:lpstr>Trace Method Invocation</vt:lpstr>
      <vt:lpstr>Trace Method Invocation</vt:lpstr>
      <vt:lpstr>Trace Method Invocation</vt:lpstr>
      <vt:lpstr>Trace Method Invocation</vt:lpstr>
      <vt:lpstr>Trace Method Invocation</vt:lpstr>
      <vt:lpstr>Trace Method Invocation</vt:lpstr>
      <vt:lpstr>Trace Method Invocation</vt:lpstr>
      <vt:lpstr>Trace Method Invocation</vt:lpstr>
      <vt:lpstr>CAUTION</vt:lpstr>
      <vt:lpstr>Reuse Methods from Other Classes</vt:lpstr>
      <vt:lpstr>void Method Example</vt:lpstr>
      <vt:lpstr>Passing Parameters</vt:lpstr>
      <vt:lpstr>Pass by Value</vt:lpstr>
      <vt:lpstr>Pass by Value</vt:lpstr>
      <vt:lpstr>Pass by Value, cont.</vt:lpstr>
      <vt:lpstr>Modularizing Code</vt:lpstr>
      <vt:lpstr>Case Study: Converting Hexadecimals to Decimals </vt:lpstr>
      <vt:lpstr>Overloading Methods</vt:lpstr>
      <vt:lpstr>Ambiguous Invocation</vt:lpstr>
      <vt:lpstr>Ambiguous Invocation</vt:lpstr>
      <vt:lpstr>Scope of Local Variables</vt:lpstr>
      <vt:lpstr>Scope of Local Variables, cont.</vt:lpstr>
      <vt:lpstr>Scope of Local Variables, cont.</vt:lpstr>
      <vt:lpstr>Scope of Local Variables, cont.</vt:lpstr>
      <vt:lpstr>Scope of Local Variables, cont.</vt:lpstr>
      <vt:lpstr>Scope of Local Variables, cont.</vt:lpstr>
      <vt:lpstr>Method Abstraction</vt:lpstr>
      <vt:lpstr>Benefits of Methods</vt:lpstr>
      <vt:lpstr>Case Study: Generating Random Characters </vt:lpstr>
      <vt:lpstr>Case Study: Generating Random Characters, cont.</vt:lpstr>
      <vt:lpstr>Case Study: Generating Random Characters, cont.</vt:lpstr>
      <vt:lpstr>Case Study: Generating Random Characters, cont.</vt:lpstr>
      <vt:lpstr>Case Study: Generating Random Characters, cont.</vt:lpstr>
      <vt:lpstr>The RandomCharacter Class</vt:lpstr>
      <vt:lpstr>Custom Show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Methods</dc:title>
  <dc:creator>Y. Daniel Liang</dc:creator>
  <cp:lastModifiedBy>anas arram</cp:lastModifiedBy>
  <cp:revision>215</cp:revision>
  <dcterms:created xsi:type="dcterms:W3CDTF">1995-06-10T17:31:50Z</dcterms:created>
  <dcterms:modified xsi:type="dcterms:W3CDTF">2022-11-22T21:46:33Z</dcterms:modified>
</cp:coreProperties>
</file>