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13A621-2E34-4E2E-944C-A8C5A7087B62}" type="datetimeFigureOut">
              <a:rPr lang="en-US" smtClean="0"/>
              <a:t>06-Apr-20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AB1802-9592-4701-ABE7-A0072879B6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05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177AAC75-E55A-4817-8BD0-C9C514806516}" type="slidenum">
              <a:rPr lang="ar-SA" altLang="en-US" smtClean="0"/>
              <a:pPr algn="l"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40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7136063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03FD7C78-96F9-41B1-873E-624C709EA8A8}" type="slidenum">
              <a:rPr lang="ar-SA" altLang="en-US" smtClean="0"/>
              <a:pPr algn="l"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61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4659984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EB8B2454-1E36-4D62-A821-B26EC85A5DBD}" type="slidenum">
              <a:rPr lang="ar-SA" altLang="en-US" smtClean="0"/>
              <a:pPr algn="l"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81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598474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0ED47413-311A-4014-9724-B4D4D0AD0B72}" type="slidenum">
              <a:rPr lang="ar-SA" altLang="en-US" smtClean="0"/>
              <a:pPr algn="l"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  <p:sp>
        <p:nvSpPr>
          <p:cNvPr id="102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198697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25FE1CB5-24DE-4677-98AB-9B035DA262A3}" type="slidenum">
              <a:rPr lang="ar-SA" altLang="en-US" smtClean="0"/>
              <a:pPr algn="l">
                <a:spcBef>
                  <a:spcPct val="0"/>
                </a:spcBef>
              </a:pPr>
              <a:t>6</a:t>
            </a:fld>
            <a:endParaRPr lang="en-US" altLang="en-US" smtClean="0"/>
          </a:p>
        </p:txBody>
      </p:sp>
      <p:sp>
        <p:nvSpPr>
          <p:cNvPr id="122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3765944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CA366202-D506-4C4C-BC63-DA0C81C7754E}" type="slidenum">
              <a:rPr lang="ar-SA" altLang="en-US" smtClean="0"/>
              <a:pPr algn="l">
                <a:spcBef>
                  <a:spcPct val="0"/>
                </a:spcBef>
              </a:pPr>
              <a:t>7</a:t>
            </a:fld>
            <a:endParaRPr lang="en-US" altLang="en-US" smtClean="0"/>
          </a:p>
        </p:txBody>
      </p:sp>
      <p:sp>
        <p:nvSpPr>
          <p:cNvPr id="143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5832499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DD70DA9E-1916-4D63-883F-F88B71FFB010}" type="slidenum">
              <a:rPr lang="ar-SA" altLang="en-US" smtClean="0"/>
              <a:pPr algn="l">
                <a:spcBef>
                  <a:spcPct val="0"/>
                </a:spcBef>
              </a:pPr>
              <a:t>8</a:t>
            </a:fld>
            <a:endParaRPr lang="en-US" altLang="en-US" smtClean="0"/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1886309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163D67F4-FDC2-4B42-9290-CA72612B54DB}" type="slidenum">
              <a:rPr lang="ar-SA" altLang="en-US" smtClean="0"/>
              <a:pPr algn="l">
                <a:spcBef>
                  <a:spcPct val="0"/>
                </a:spcBef>
              </a:pPr>
              <a:t>9</a:t>
            </a:fld>
            <a:endParaRPr lang="en-US" altLang="en-US" smtClean="0"/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144080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B018D2E1-A996-4487-97C8-46ADE914AAD5}" type="slidenum">
              <a:rPr lang="ar-SA" altLang="en-US" smtClean="0"/>
              <a:pPr algn="l">
                <a:spcBef>
                  <a:spcPct val="0"/>
                </a:spcBef>
              </a:pPr>
              <a:t>10</a:t>
            </a:fld>
            <a:endParaRPr lang="en-US" altLang="en-US" smtClean="0"/>
          </a:p>
        </p:txBody>
      </p:sp>
      <p:sp>
        <p:nvSpPr>
          <p:cNvPr id="204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956816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FDB15-5DA0-4B52-A061-234DF1B03068}" type="datetimeFigureOut">
              <a:rPr lang="en-US" smtClean="0"/>
              <a:t>06-Apr-20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1C07A-09AE-4BB5-B7B5-8687246A9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718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FDB15-5DA0-4B52-A061-234DF1B03068}" type="datetimeFigureOut">
              <a:rPr lang="en-US" smtClean="0"/>
              <a:t>06-Apr-20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1C07A-09AE-4BB5-B7B5-8687246A9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062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FDB15-5DA0-4B52-A061-234DF1B03068}" type="datetimeFigureOut">
              <a:rPr lang="en-US" smtClean="0"/>
              <a:t>06-Apr-20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1C07A-09AE-4BB5-B7B5-8687246A9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800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FDB15-5DA0-4B52-A061-234DF1B03068}" type="datetimeFigureOut">
              <a:rPr lang="en-US" smtClean="0"/>
              <a:t>06-Apr-20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1C07A-09AE-4BB5-B7B5-8687246A9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094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FDB15-5DA0-4B52-A061-234DF1B03068}" type="datetimeFigureOut">
              <a:rPr lang="en-US" smtClean="0"/>
              <a:t>06-Apr-20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1C07A-09AE-4BB5-B7B5-8687246A9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734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FDB15-5DA0-4B52-A061-234DF1B03068}" type="datetimeFigureOut">
              <a:rPr lang="en-US" smtClean="0"/>
              <a:t>06-Apr-20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1C07A-09AE-4BB5-B7B5-8687246A9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835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FDB15-5DA0-4B52-A061-234DF1B03068}" type="datetimeFigureOut">
              <a:rPr lang="en-US" smtClean="0"/>
              <a:t>06-Apr-20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1C07A-09AE-4BB5-B7B5-8687246A9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942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FDB15-5DA0-4B52-A061-234DF1B03068}" type="datetimeFigureOut">
              <a:rPr lang="en-US" smtClean="0"/>
              <a:t>06-Apr-20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1C07A-09AE-4BB5-B7B5-8687246A9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01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FDB15-5DA0-4B52-A061-234DF1B03068}" type="datetimeFigureOut">
              <a:rPr lang="en-US" smtClean="0"/>
              <a:t>06-Apr-20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1C07A-09AE-4BB5-B7B5-8687246A9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712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FDB15-5DA0-4B52-A061-234DF1B03068}" type="datetimeFigureOut">
              <a:rPr lang="en-US" smtClean="0"/>
              <a:t>06-Apr-20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1C07A-09AE-4BB5-B7B5-8687246A9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903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FDB15-5DA0-4B52-A061-234DF1B03068}" type="datetimeFigureOut">
              <a:rPr lang="en-US" smtClean="0"/>
              <a:t>06-Apr-20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1C07A-09AE-4BB5-B7B5-8687246A9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343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FDB15-5DA0-4B52-A061-234DF1B03068}" type="datetimeFigureOut">
              <a:rPr lang="en-US" smtClean="0"/>
              <a:t>06-Apr-20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A1C07A-09AE-4BB5-B7B5-8687246A9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705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719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ar-SA" altLang="en-US" dirty="0" smtClean="0"/>
              <a:t>حدوث التعلم</a:t>
            </a:r>
            <a:endParaRPr lang="en-US" altLang="en-US" dirty="0" smtClean="0">
              <a:cs typeface="Times New Roman" panose="02020603050405020304" pitchFamily="18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600200"/>
            <a:ext cx="8229600" cy="4648200"/>
          </a:xfrm>
        </p:spPr>
        <p:txBody>
          <a:bodyPr/>
          <a:lstStyle/>
          <a:p>
            <a:pPr marL="363538" indent="-363538" algn="r" rtl="1"/>
            <a:r>
              <a:rPr lang="ar-SA" alt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هناك وجهات نظر مختلفة حول طبيعة وكيفية حدوثه لدى الأفراد.</a:t>
            </a:r>
          </a:p>
          <a:p>
            <a:pPr marL="363538" indent="-363538" algn="r" rtl="1">
              <a:buNone/>
            </a:pPr>
            <a:endParaRPr lang="ar-SA" alt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63538" indent="-363538" algn="r" rtl="1"/>
            <a:r>
              <a:rPr lang="ar-SA" alt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ينظر إلى نظريات التعلم على أنها محاولات جادة ومنظمة لتفسير السلوك الإنساني بهدف تنظيم المعرفة والحقائق والمبادئ حوله.</a:t>
            </a:r>
          </a:p>
          <a:p>
            <a:pPr marL="363538" indent="-363538" algn="r" rtl="1"/>
            <a:r>
              <a:rPr lang="ar-SA" alt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يمكن تصنيف النظريات في ثلاث فئات هي:</a:t>
            </a:r>
          </a:p>
          <a:p>
            <a:pPr marL="363538" indent="-363538" algn="r" rtl="1">
              <a:buFont typeface="Wingdings" panose="05000000000000000000" pitchFamily="2" charset="2"/>
              <a:buAutoNum type="arabicPeriod"/>
            </a:pPr>
            <a:r>
              <a:rPr lang="ar-SA" altLang="en-US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الفئة الأولى:</a:t>
            </a:r>
            <a:r>
              <a:rPr lang="ar-SA" alt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 وتشمل طائفة النظريات الارتباطية (الاقتران) بين المثير والاستجابة.</a:t>
            </a:r>
          </a:p>
          <a:p>
            <a:pPr marL="363538" indent="-363538" algn="r" rtl="1">
              <a:buFont typeface="Wingdings" panose="05000000000000000000" pitchFamily="2" charset="2"/>
              <a:buAutoNum type="arabicPeriod"/>
            </a:pPr>
            <a:r>
              <a:rPr lang="ar-SA" altLang="en-US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الفئة الثانية:</a:t>
            </a:r>
            <a:r>
              <a:rPr lang="ar-SA" alt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 وتشمل النظريات الوظيفية ( السلوك موجة او غائيا)</a:t>
            </a:r>
          </a:p>
          <a:p>
            <a:pPr marL="363538" indent="-363538" algn="r" rtl="1">
              <a:buFont typeface="Wingdings" panose="05000000000000000000" pitchFamily="2" charset="2"/>
              <a:buAutoNum type="arabicPeriod"/>
            </a:pPr>
            <a:r>
              <a:rPr lang="ar-SA" altLang="en-US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الفئة الثالثة:</a:t>
            </a:r>
            <a:r>
              <a:rPr lang="ar-SA" alt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 وتضم النظريات المعرفية والمعرفية الاجتماعية .</a:t>
            </a:r>
            <a:endParaRPr lang="en-US" alt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4570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09800" y="838200"/>
            <a:ext cx="7772400" cy="4114800"/>
          </a:xfrm>
        </p:spPr>
        <p:txBody>
          <a:bodyPr/>
          <a:lstStyle/>
          <a:p>
            <a:pPr eaLnBrk="1" hangingPunct="1"/>
            <a:r>
              <a:rPr lang="ar-SA" altLang="en-US" sz="4800" b="1"/>
              <a:t>مدخل إلى علم النفس</a:t>
            </a:r>
            <a:r>
              <a:rPr lang="en-US" altLang="en-US" sz="4800" b="1">
                <a:cs typeface="Times New Roman" panose="02020603050405020304" pitchFamily="18" charset="0"/>
              </a:rPr>
              <a:t/>
            </a:r>
            <a:br>
              <a:rPr lang="en-US" altLang="en-US" sz="4800" b="1">
                <a:cs typeface="Times New Roman" panose="02020603050405020304" pitchFamily="18" charset="0"/>
              </a:rPr>
            </a:br>
            <a:r>
              <a:rPr lang="en-US" altLang="en-US" sz="4800" b="1">
                <a:cs typeface="Times New Roman" panose="02020603050405020304" pitchFamily="18" charset="0"/>
              </a:rPr>
              <a:t/>
            </a:r>
            <a:br>
              <a:rPr lang="en-US" altLang="en-US" sz="4800" b="1">
                <a:cs typeface="Times New Roman" panose="02020603050405020304" pitchFamily="18" charset="0"/>
              </a:rPr>
            </a:br>
            <a:r>
              <a:rPr lang="en-US" altLang="en-US" sz="4800" b="1">
                <a:cs typeface="Times New Roman" panose="02020603050405020304" pitchFamily="18" charset="0"/>
              </a:rPr>
              <a:t/>
            </a:r>
            <a:br>
              <a:rPr lang="en-US" altLang="en-US" sz="4800" b="1">
                <a:cs typeface="Times New Roman" panose="02020603050405020304" pitchFamily="18" charset="0"/>
              </a:rPr>
            </a:br>
            <a:r>
              <a:rPr lang="ar-SA" altLang="en-US" sz="4800" b="1"/>
              <a:t> التعلم الإنساني</a:t>
            </a:r>
            <a:br>
              <a:rPr lang="ar-SA" altLang="en-US" sz="4800" b="1"/>
            </a:br>
            <a:r>
              <a:rPr lang="en-US" altLang="en-US" sz="4800" b="1">
                <a:cs typeface="Times New Roman" panose="02020603050405020304" pitchFamily="18" charset="0"/>
              </a:rPr>
              <a:t>Learning</a:t>
            </a:r>
          </a:p>
        </p:txBody>
      </p:sp>
    </p:spTree>
    <p:extLst>
      <p:ext uri="{BB962C8B-B14F-4D97-AF65-F5344CB8AC3E}">
        <p14:creationId xmlns:p14="http://schemas.microsoft.com/office/powerpoint/2010/main" val="18810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ar-SA" altLang="en-US" dirty="0" smtClean="0"/>
              <a:t>مقدمة</a:t>
            </a:r>
            <a:endParaRPr lang="en-US" altLang="en-US" dirty="0" smtClean="0">
              <a:cs typeface="Times New Roman" panose="02020603050405020304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600200"/>
            <a:ext cx="8229600" cy="4876800"/>
          </a:xfrm>
        </p:spPr>
        <p:txBody>
          <a:bodyPr/>
          <a:lstStyle/>
          <a:p>
            <a:pPr algn="r" rtl="1" eaLnBrk="1" hangingPunct="1"/>
            <a:r>
              <a:rPr lang="ar-SA" alt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يعد التعلم </a:t>
            </a:r>
            <a:r>
              <a:rPr lang="ar-SA" altLang="en-US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سمة وقدرة يكاد يتميز بها الكائن البشري </a:t>
            </a:r>
            <a:r>
              <a:rPr lang="ar-SA" alt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عن كافة المخلوقات الأخرى, على الرغم من وجودها في بعض الكائنات الحية الأخرى.</a:t>
            </a:r>
          </a:p>
          <a:p>
            <a:pPr algn="r" rtl="1" eaLnBrk="1" hangingPunct="1">
              <a:buFont typeface="Wingdings" panose="05000000000000000000" pitchFamily="2" charset="2"/>
              <a:buNone/>
            </a:pPr>
            <a:endParaRPr lang="ar-SA" alt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r" rtl="1" eaLnBrk="1" hangingPunct="1"/>
            <a:r>
              <a:rPr lang="ar-SA" alt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التعلم يشير إلى عملية حيوية تحدث لدى الكائن البشري وتتمثل في </a:t>
            </a:r>
            <a:r>
              <a:rPr lang="ar-SA" altLang="en-US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التغير السلوكي</a:t>
            </a:r>
            <a:r>
              <a:rPr lang="ar-SA" alt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 وفي الخبرات ويستدل عليها من خلال السلوك.</a:t>
            </a:r>
          </a:p>
          <a:p>
            <a:pPr algn="r" rtl="1" eaLnBrk="1" hangingPunct="1"/>
            <a:endParaRPr lang="ar-SA" alt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r" rtl="1" eaLnBrk="1" hangingPunct="1"/>
            <a:r>
              <a:rPr lang="ar-SA" alt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يمكن النظر إلى التعلم على أنه عملية </a:t>
            </a:r>
            <a:r>
              <a:rPr lang="ar-SA" altLang="en-US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ديناميكية</a:t>
            </a:r>
            <a:r>
              <a:rPr lang="ar-SA" alt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 تتجلى في </a:t>
            </a:r>
            <a:r>
              <a:rPr lang="ar-SA" altLang="en-US" u="sng" dirty="0">
                <a:latin typeface="Calibri Light" panose="020F0302020204030204" pitchFamily="34" charset="0"/>
                <a:cs typeface="Calibri Light" panose="020F0302020204030204" pitchFamily="34" charset="0"/>
              </a:rPr>
              <a:t>جملة التغيرات السلوكية وفي خبرات الفرد </a:t>
            </a:r>
            <a:r>
              <a:rPr lang="ar-SA" alt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بهدف </a:t>
            </a:r>
            <a:r>
              <a:rPr lang="ar-SA" altLang="en-US" u="sng" dirty="0">
                <a:latin typeface="Calibri Light" panose="020F0302020204030204" pitchFamily="34" charset="0"/>
                <a:cs typeface="Calibri Light" panose="020F0302020204030204" pitchFamily="34" charset="0"/>
              </a:rPr>
              <a:t>تحقيق التوازن بين الفرد والبيئة المحيطة به</a:t>
            </a:r>
            <a:r>
              <a:rPr lang="ar-SA" alt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.</a:t>
            </a:r>
            <a:endParaRPr lang="en-US" alt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728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ar-SA" altLang="en-US" dirty="0" smtClean="0"/>
              <a:t>تعريف التعلم</a:t>
            </a:r>
            <a:endParaRPr lang="en-US" altLang="en-US" dirty="0" smtClean="0">
              <a:cs typeface="Times New Roman" panose="02020603050405020304" pitchFamily="18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600200"/>
            <a:ext cx="8229600" cy="4953000"/>
          </a:xfrm>
        </p:spPr>
        <p:txBody>
          <a:bodyPr/>
          <a:lstStyle/>
          <a:p>
            <a:pPr marL="450850" indent="-450850" algn="r" rtl="1">
              <a:lnSpc>
                <a:spcPct val="80000"/>
              </a:lnSpc>
            </a:pP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يصعب إيجاد تعريف واضح ومحدد لعملية التعلم ويرجع ذلك لسببين هما</a:t>
            </a:r>
          </a:p>
          <a:p>
            <a:pPr marL="450850" indent="-450850" algn="r" rtl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عدم إمكانية ملاحظة هذه العملية على نحو مباشر.</a:t>
            </a:r>
          </a:p>
          <a:p>
            <a:pPr marL="450850" indent="-450850" algn="r" rtl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اختلاف وجهات النظر حول طبيعة هذه العملية.</a:t>
            </a:r>
          </a:p>
          <a:p>
            <a:pPr marL="450850" indent="-450850" algn="r" rtl="1">
              <a:lnSpc>
                <a:spcPct val="80000"/>
              </a:lnSpc>
              <a:buNone/>
            </a:pPr>
            <a:endParaRPr lang="ar-SA" alt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0850" indent="-450850" algn="r" rtl="1">
              <a:lnSpc>
                <a:spcPct val="80000"/>
              </a:lnSpc>
            </a:pP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يعرف بعض العلماء التعلم بدلالة </a:t>
            </a:r>
            <a:r>
              <a:rPr lang="ar-SA" altLang="en-US" sz="2400" u="sng" dirty="0">
                <a:latin typeface="Calibri Light" panose="020F0302020204030204" pitchFamily="34" charset="0"/>
                <a:cs typeface="Calibri Light" panose="020F0302020204030204" pitchFamily="34" charset="0"/>
              </a:rPr>
              <a:t>السلوك الخارجي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, في حين يعرفه البعض  الآخر بدلالة </a:t>
            </a:r>
            <a:r>
              <a:rPr lang="ar-SA" altLang="en-US" sz="2400" u="sng" dirty="0">
                <a:latin typeface="Calibri Light" panose="020F0302020204030204" pitchFamily="34" charset="0"/>
                <a:cs typeface="Calibri Light" panose="020F0302020204030204" pitchFamily="34" charset="0"/>
              </a:rPr>
              <a:t>القدرات أو العمليات المعرفية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.</a:t>
            </a:r>
          </a:p>
          <a:p>
            <a:pPr marL="450850" indent="-450850" algn="r" rtl="1">
              <a:lnSpc>
                <a:spcPct val="80000"/>
              </a:lnSpc>
              <a:buNone/>
            </a:pPr>
            <a:endParaRPr lang="ar-SA" alt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0850" indent="-450850" algn="r" rtl="1">
              <a:lnSpc>
                <a:spcPct val="80000"/>
              </a:lnSpc>
            </a:pP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يمكن استنتاج تعريف عام لموضوع التعلم.:</a:t>
            </a:r>
          </a:p>
          <a:p>
            <a:pPr marL="450850" indent="-450850" algn="r" rtl="1">
              <a:lnSpc>
                <a:spcPct val="80000"/>
              </a:lnSpc>
              <a:buNone/>
            </a:pPr>
            <a:endParaRPr lang="ar-SA" alt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0850" indent="-450850" algn="r" rtl="1">
              <a:lnSpc>
                <a:spcPct val="80000"/>
              </a:lnSpc>
              <a:buNone/>
            </a:pPr>
            <a:r>
              <a:rPr lang="ar-SA" altLang="en-US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التعلم:</a:t>
            </a:r>
            <a:r>
              <a:rPr lang="ar-SA" alt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هو العملية الحيوية الديناميكية التي تتجلى في جميع التغيرات الثابتة نسبياً في </a:t>
            </a:r>
            <a:r>
              <a:rPr lang="ar-SA" altLang="en-US" sz="2400" u="sng" dirty="0">
                <a:latin typeface="Calibri Light" panose="020F0302020204030204" pitchFamily="34" charset="0"/>
                <a:cs typeface="Calibri Light" panose="020F0302020204030204" pitchFamily="34" charset="0"/>
              </a:rPr>
              <a:t>الأنماط السلوكية والعمليات المعرفية التي 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تحدث لدى الأفراد نتيجة لتفاعلهم مع البيئة المادية والاجتماعية.</a:t>
            </a:r>
            <a:endParaRPr lang="en-US" alt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6131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ar-SA" altLang="en-US" dirty="0" smtClean="0"/>
              <a:t>خصائص التعلم</a:t>
            </a:r>
            <a:endParaRPr lang="en-US" altLang="en-US" dirty="0" smtClean="0">
              <a:cs typeface="Times New Roman" panose="02020603050405020304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894609" y="1600200"/>
            <a:ext cx="8229600" cy="5257800"/>
          </a:xfrm>
        </p:spPr>
        <p:txBody>
          <a:bodyPr/>
          <a:lstStyle/>
          <a:p>
            <a:pPr marL="363538" indent="-363538" algn="r" rtl="1">
              <a:lnSpc>
                <a:spcPct val="80000"/>
              </a:lnSpc>
            </a:pPr>
            <a:r>
              <a:rPr lang="ar-SA" altLang="en-US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أولاً: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 التعلم عملية تنطوي على </a:t>
            </a:r>
            <a:r>
              <a:rPr lang="ar-SA" altLang="en-US" sz="2400" u="sng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تغيّر شبة دائم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 في السلوك أو الخبرة ويأخذ أشكالاً ثلاثة هي:</a:t>
            </a:r>
          </a:p>
          <a:p>
            <a:pPr marL="363538" indent="-363538" algn="r" rtl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اكتساب سلوك أو خبرة جديدة.</a:t>
            </a:r>
          </a:p>
          <a:p>
            <a:pPr marL="363538" indent="-363538" algn="r" rtl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التخلي عن سلوك أو خبرة ما.</a:t>
            </a:r>
          </a:p>
          <a:p>
            <a:pPr marL="363538" indent="-363538" algn="r" rtl="1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التعديل في سلوك أو خبرة ما.</a:t>
            </a:r>
          </a:p>
          <a:p>
            <a:pPr marL="363538" indent="-363538" algn="r" rtl="1">
              <a:lnSpc>
                <a:spcPct val="80000"/>
              </a:lnSpc>
              <a:buNone/>
            </a:pPr>
            <a:endParaRPr lang="ar-SA" alt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63538" indent="-363538" algn="r" rtl="1">
              <a:lnSpc>
                <a:spcPct val="80000"/>
              </a:lnSpc>
            </a:pPr>
            <a:r>
              <a:rPr lang="ar-SA" altLang="en-US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ثانياً: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 التعلم عملية تحدث نتيجة </a:t>
            </a:r>
            <a:r>
              <a:rPr lang="ar-SA" altLang="en-US" sz="24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لتفاعل الفرد مع البيئة المادية والاجتماعية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.</a:t>
            </a:r>
          </a:p>
          <a:p>
            <a:pPr marL="363538" indent="-363538" algn="r" rtl="1">
              <a:lnSpc>
                <a:spcPct val="80000"/>
              </a:lnSpc>
              <a:buNone/>
            </a:pPr>
            <a:endParaRPr lang="ar-SA" alt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63538" indent="-363538" algn="r" rtl="1">
              <a:lnSpc>
                <a:spcPct val="80000"/>
              </a:lnSpc>
            </a:pPr>
            <a:r>
              <a:rPr lang="ar-SA" altLang="en-US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ثالثاً: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 التعلم </a:t>
            </a:r>
            <a:r>
              <a:rPr lang="ar-SA" altLang="en-US" sz="24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عملية مستمرة 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لا ترتبط بزمان أو مكان محدد.</a:t>
            </a:r>
          </a:p>
          <a:p>
            <a:pPr marL="363538" indent="-363538" algn="r" rtl="1">
              <a:lnSpc>
                <a:spcPct val="80000"/>
              </a:lnSpc>
              <a:buNone/>
            </a:pPr>
            <a:endParaRPr lang="ar-SA" alt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63538" indent="-363538" algn="r" rtl="1">
              <a:lnSpc>
                <a:spcPct val="80000"/>
              </a:lnSpc>
            </a:pPr>
            <a:r>
              <a:rPr lang="ar-SA" altLang="en-US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رابعاً: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 التعلم عملية </a:t>
            </a:r>
            <a:r>
              <a:rPr lang="ar-SA" altLang="en-US" sz="24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تراكمية تدريجية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.</a:t>
            </a:r>
          </a:p>
          <a:p>
            <a:pPr marL="363538" indent="-363538" algn="r" rtl="1">
              <a:lnSpc>
                <a:spcPct val="80000"/>
              </a:lnSpc>
              <a:buNone/>
            </a:pPr>
            <a:endParaRPr lang="ar-SA" alt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4431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ar-SA" altLang="en-US" dirty="0" smtClean="0"/>
              <a:t>خصائص </a:t>
            </a:r>
            <a:r>
              <a:rPr lang="ar-SA" altLang="en-US" dirty="0" smtClean="0"/>
              <a:t>التعلم</a:t>
            </a:r>
            <a:endParaRPr lang="en-US" altLang="en-US" dirty="0" smtClean="0">
              <a:cs typeface="Times New Roman" panose="02020603050405020304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600200"/>
            <a:ext cx="8229600" cy="4495800"/>
          </a:xfrm>
        </p:spPr>
        <p:txBody>
          <a:bodyPr>
            <a:normAutofit lnSpcReduction="10000"/>
          </a:bodyPr>
          <a:lstStyle/>
          <a:p>
            <a:pPr algn="r" rtl="1" eaLnBrk="1" hangingPunct="1">
              <a:lnSpc>
                <a:spcPct val="90000"/>
              </a:lnSpc>
            </a:pPr>
            <a:r>
              <a:rPr lang="ar-SA" altLang="en-US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خامساً: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 التعلم عملية تشمل كافة السلوكيات والخبرات </a:t>
            </a:r>
            <a:r>
              <a:rPr lang="ar-SA" altLang="en-US" sz="24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المرغوبة وتلك غير المرغوبة.</a:t>
            </a:r>
          </a:p>
          <a:p>
            <a:pPr algn="r" rt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ar-SA" alt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r" rtl="1" eaLnBrk="1" hangingPunct="1">
              <a:lnSpc>
                <a:spcPct val="90000"/>
              </a:lnSpc>
            </a:pPr>
            <a:r>
              <a:rPr lang="ar-SA" altLang="en-US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سادساً: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 التعلم عملية ربما تكون </a:t>
            </a:r>
            <a:r>
              <a:rPr lang="ar-SA" altLang="en-US" sz="24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مقصودة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 موجهة بهدف معين, وقد تكون عرضية </a:t>
            </a:r>
            <a:r>
              <a:rPr lang="ar-SA" altLang="en-US" sz="24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غير مقصودة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.</a:t>
            </a:r>
          </a:p>
          <a:p>
            <a:pPr algn="r" rt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ar-SA" alt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r" rtl="1" eaLnBrk="1" hangingPunct="1">
              <a:lnSpc>
                <a:spcPct val="90000"/>
              </a:lnSpc>
            </a:pPr>
            <a:r>
              <a:rPr lang="ar-SA" altLang="en-US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سابعاً: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 التعلم عملية تشمل جميع التغيرات الثابتة نسبياً والناتجة بفعل عوامل </a:t>
            </a:r>
            <a:r>
              <a:rPr lang="ar-SA" altLang="en-US" sz="24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الخبرة والممارسة والتدريب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.</a:t>
            </a:r>
          </a:p>
          <a:p>
            <a:pPr algn="r" rtl="1" eaLnBrk="1" hangingPunct="1">
              <a:lnSpc>
                <a:spcPct val="90000"/>
              </a:lnSpc>
            </a:pPr>
            <a:endParaRPr lang="ar-SA" alt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r" rtl="1" eaLnBrk="1" hangingPunct="1">
              <a:lnSpc>
                <a:spcPct val="90000"/>
              </a:lnSpc>
            </a:pPr>
            <a:r>
              <a:rPr lang="ar-SA" altLang="en-US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ثامناً: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 التعلم عملية </a:t>
            </a:r>
            <a:r>
              <a:rPr lang="ar-SA" altLang="en-US" sz="24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شاملة متعددة المظاهر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, فهي لا تقتصر على جوانب سلوكية أو خبرات معينة, وإنما تتضمن كافة التغيرات </a:t>
            </a:r>
            <a:r>
              <a:rPr lang="ar-SA" altLang="en-US" sz="24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السلوكية في المظاهر العقلية والانفعالية والاجتماعية والحركية واللغوية والأخلاقية.</a:t>
            </a:r>
            <a:endParaRPr lang="en-US" altLang="en-US" sz="2400" dirty="0">
              <a:solidFill>
                <a:srgbClr val="FF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753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rtl="1" eaLnBrk="1" hangingPunct="1"/>
            <a:r>
              <a:rPr lang="ar-SA" altLang="en-US" dirty="0" smtClean="0"/>
              <a:t>قياس التعلم</a:t>
            </a:r>
            <a:endParaRPr lang="en-US" altLang="en-US" dirty="0" smtClean="0">
              <a:cs typeface="Times New Roman" panose="02020603050405020304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600200"/>
            <a:ext cx="8229600" cy="4648200"/>
          </a:xfrm>
        </p:spPr>
        <p:txBody>
          <a:bodyPr>
            <a:normAutofit lnSpcReduction="10000"/>
          </a:bodyPr>
          <a:lstStyle/>
          <a:p>
            <a:pPr marL="363538" indent="-363538" algn="r" rtl="1"/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يتم قياس التعلم والحكم عليه من خلال الفرد.</a:t>
            </a:r>
          </a:p>
          <a:p>
            <a:pPr marL="363538" indent="-363538" algn="r" rtl="1">
              <a:buNone/>
            </a:pPr>
            <a:r>
              <a:rPr lang="ar-SA" altLang="en-US" sz="2400" u="sng" dirty="0">
                <a:latin typeface="Calibri Light" panose="020F0302020204030204" pitchFamily="34" charset="0"/>
                <a:cs typeface="Calibri Light" panose="020F0302020204030204" pitchFamily="34" charset="0"/>
              </a:rPr>
              <a:t>ملاحظة الأداء الخارجي الذي يقوم به </a:t>
            </a:r>
            <a:endParaRPr lang="ar-SA" alt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63538" indent="-363538" algn="r" rtl="1"/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تتنوع وسائل واساليب القياس تبعاً لنوع التعلم, فالتعلم الحركي يقاس بوسائل تختلف عن الوسائل التي تستخدم في قياس التعلم المعرفي او الاجتماعي مثلاً.</a:t>
            </a:r>
          </a:p>
          <a:p>
            <a:pPr marL="363538" indent="-363538" algn="r" rtl="1">
              <a:buNone/>
            </a:pPr>
            <a:endParaRPr lang="ar-SA" alt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63538" indent="-363538" algn="r" rtl="1"/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هناك عدد من المعايير التي تستخدم لقياس التعلم ومدى جودته منها:</a:t>
            </a:r>
          </a:p>
          <a:p>
            <a:pPr marL="363538" indent="-363538" algn="r" rtl="1">
              <a:buFont typeface="Wingdings" panose="05000000000000000000" pitchFamily="2" charset="2"/>
              <a:buAutoNum type="arabicPeriod"/>
            </a:pPr>
            <a:r>
              <a:rPr lang="ar-SA" altLang="en-US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السرعة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: الزمن الذي يستغرقه الفرد لتعلم مهارة أو سلوك معين.</a:t>
            </a:r>
          </a:p>
          <a:p>
            <a:pPr marL="363538" indent="-363538" algn="r" rtl="1">
              <a:buFont typeface="Wingdings" panose="05000000000000000000" pitchFamily="2" charset="2"/>
              <a:buAutoNum type="arabicPeriod"/>
            </a:pPr>
            <a:r>
              <a:rPr lang="ar-SA" altLang="en-US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الدقة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: القيام بالسلوك أو المهمة بأقل عدد من الأخطاء.</a:t>
            </a:r>
          </a:p>
          <a:p>
            <a:pPr marL="363538" indent="-363538" algn="r" rtl="1">
              <a:buFont typeface="Wingdings" panose="05000000000000000000" pitchFamily="2" charset="2"/>
              <a:buAutoNum type="arabicPeriod"/>
            </a:pPr>
            <a:r>
              <a:rPr lang="ar-SA" altLang="en-US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المهارة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: القدرة على التكييف مع الأدوار المختلفة.</a:t>
            </a:r>
          </a:p>
          <a:p>
            <a:pPr marL="363538" indent="-363538" algn="r" rtl="1">
              <a:buFont typeface="Wingdings" panose="05000000000000000000" pitchFamily="2" charset="2"/>
              <a:buAutoNum type="arabicPeriod"/>
            </a:pPr>
            <a:r>
              <a:rPr lang="ar-SA" altLang="en-US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عدد المحاولات اللازمة للتعلم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: عدد المحاولات التي يحتاجها الفرد لتعلم مهمة أو سلوك معين.</a:t>
            </a:r>
            <a:endParaRPr lang="en-US" alt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3296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rtl="1" eaLnBrk="1" hangingPunct="1"/>
            <a:r>
              <a:rPr lang="ar-SA" altLang="en-US" dirty="0" smtClean="0"/>
              <a:t>شروط  التعلم</a:t>
            </a:r>
            <a:endParaRPr lang="en-US" altLang="en-US" dirty="0" smtClean="0">
              <a:cs typeface="Times New Roman" panose="02020603050405020304" pitchFamily="18" charset="0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1905000" y="2337955"/>
            <a:ext cx="8382000" cy="5334000"/>
          </a:xfrm>
        </p:spPr>
        <p:txBody>
          <a:bodyPr/>
          <a:lstStyle/>
          <a:p>
            <a:pPr marL="363538" indent="-363538" algn="r" rtl="1"/>
            <a:r>
              <a:rPr lang="ar-SA" altLang="en-US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أولاً: النضج.</a:t>
            </a:r>
          </a:p>
          <a:p>
            <a:pPr marL="363538" indent="-363538" algn="r" rtl="1">
              <a:buNone/>
            </a:pP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جميع التغيرات الحسية والعصبية والجسدية التي تطرأ على الكائن الحي والمحكومة بالمخطط الجيني الوراثي. فعلى سبيل المثال, </a:t>
            </a:r>
            <a:r>
              <a:rPr lang="ar-SA" altLang="en-US" sz="24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لايمكن</a:t>
            </a: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 تعلم النطق والكلام ما لم يتم نضج أجهزة الكلام.</a:t>
            </a:r>
          </a:p>
          <a:p>
            <a:pPr marL="363538" indent="-363538" algn="r" rtl="1">
              <a:buNone/>
            </a:pPr>
            <a:endParaRPr lang="ar-SA" alt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63538" indent="-363538" algn="r" rtl="1"/>
            <a:r>
              <a:rPr lang="ar-SA" altLang="en-US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ثانياً: الاستعداد.</a:t>
            </a:r>
          </a:p>
          <a:p>
            <a:pPr marL="363538" indent="-363538" algn="r" rtl="1">
              <a:buNone/>
            </a:pPr>
            <a:r>
              <a:rPr lang="ar-SA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حالة التهيؤ النفسي والجسمي بحيث يكون الفرد فيها قادراً على تعلم مهمة أو خبرة ما. ويتضح أن هناك ارتباط بين الاستعداد وعوامل النضج والتدريب.</a:t>
            </a:r>
          </a:p>
        </p:txBody>
      </p:sp>
    </p:spTree>
    <p:extLst>
      <p:ext uri="{BB962C8B-B14F-4D97-AF65-F5344CB8AC3E}">
        <p14:creationId xmlns:p14="http://schemas.microsoft.com/office/powerpoint/2010/main" val="1229811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rtl="1" eaLnBrk="1" hangingPunct="1"/>
            <a:r>
              <a:rPr lang="ar-SA" altLang="en-US" dirty="0" smtClean="0"/>
              <a:t>عوامل </a:t>
            </a:r>
            <a:r>
              <a:rPr lang="ar-SA" altLang="en-US" dirty="0" smtClean="0"/>
              <a:t>التعلم</a:t>
            </a:r>
            <a:endParaRPr lang="en-US" altLang="en-US" dirty="0" smtClean="0">
              <a:cs typeface="Times New Roman" panose="02020603050405020304" pitchFamily="18" charset="0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600200"/>
            <a:ext cx="8229600" cy="4876800"/>
          </a:xfrm>
        </p:spPr>
        <p:txBody>
          <a:bodyPr/>
          <a:lstStyle/>
          <a:p>
            <a:pPr marL="363538" indent="-363538" algn="r" rtl="1">
              <a:lnSpc>
                <a:spcPct val="80000"/>
              </a:lnSpc>
            </a:pPr>
            <a:r>
              <a:rPr lang="ar-SA" altLang="en-US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ثالثاً: الدافعية.</a:t>
            </a:r>
          </a:p>
          <a:p>
            <a:pPr marL="363538" indent="-363538" algn="r" rtl="1">
              <a:lnSpc>
                <a:spcPct val="80000"/>
              </a:lnSpc>
              <a:buNone/>
            </a:pPr>
            <a:r>
              <a:rPr lang="ar-SA" alt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حالة توتر أو نقص داخلي تستثار بفعل عوامل داخلية وخارجية, بحيث تعمل على توليد سلوك معين لدى الفرد وتوجيه هذا السلوك وتحافظ على ديمومته واستمراريته حتى يتم خفض الدافع.</a:t>
            </a:r>
          </a:p>
          <a:p>
            <a:pPr marL="363538" indent="-363538" algn="r" rtl="1">
              <a:lnSpc>
                <a:spcPct val="80000"/>
              </a:lnSpc>
              <a:buNone/>
            </a:pPr>
            <a:endParaRPr lang="ar-SA" alt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63538" indent="-363538" algn="r" rtl="1">
              <a:lnSpc>
                <a:spcPct val="80000"/>
              </a:lnSpc>
            </a:pPr>
            <a:r>
              <a:rPr lang="ar-SA" altLang="en-US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رابعاً: التدريب والخبرة.</a:t>
            </a:r>
          </a:p>
          <a:p>
            <a:pPr marL="363538" indent="-363538" algn="r" rtl="1">
              <a:lnSpc>
                <a:spcPct val="80000"/>
              </a:lnSpc>
              <a:buNone/>
            </a:pPr>
            <a:r>
              <a:rPr lang="ar-SA" alt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أكثر العوامل أهمية في عملية التعلم, إذ يسهم في إثارة الاستعداد والدافعية لدى الأفراد نحو التعلم.</a:t>
            </a:r>
          </a:p>
          <a:p>
            <a:pPr marL="363538" indent="-363538" algn="r" rtl="1">
              <a:lnSpc>
                <a:spcPct val="80000"/>
              </a:lnSpc>
              <a:buNone/>
            </a:pPr>
            <a:r>
              <a:rPr lang="ar-SA" alt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يتضمن عدد المحاولات والزمن الذي يستغرقه الفرد في تعلم مهمة ما.</a:t>
            </a:r>
            <a:endParaRPr lang="en-US" alt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475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636</Words>
  <Application>Microsoft Office PowerPoint</Application>
  <PresentationFormat>Widescreen</PresentationFormat>
  <Paragraphs>76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مدخل إلى علم النفس    التعلم الإنساني Learning</vt:lpstr>
      <vt:lpstr>مقدمة</vt:lpstr>
      <vt:lpstr>تعريف التعلم</vt:lpstr>
      <vt:lpstr>خصائص التعلم</vt:lpstr>
      <vt:lpstr>خصائص التعلم</vt:lpstr>
      <vt:lpstr>قياس التعلم</vt:lpstr>
      <vt:lpstr>شروط  التعلم</vt:lpstr>
      <vt:lpstr>عوامل التعلم</vt:lpstr>
      <vt:lpstr>حدوث التعلم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morice</dc:creator>
  <cp:lastModifiedBy>morice</cp:lastModifiedBy>
  <cp:revision>1</cp:revision>
  <dcterms:created xsi:type="dcterms:W3CDTF">2020-04-06T18:32:42Z</dcterms:created>
  <dcterms:modified xsi:type="dcterms:W3CDTF">2020-04-06T18:33:20Z</dcterms:modified>
</cp:coreProperties>
</file>