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6DE9-E6C3-444D-BC72-B52920966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F236A-9D5A-43BF-80E9-335EEEDCA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D3C02-F1AC-4E98-BC7B-F128E552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AAC2-D0D7-4868-BEF9-EF03A166E29B}" type="datetimeFigureOut">
              <a:rPr lang="en-AE" smtClean="0"/>
              <a:t>25/10/2020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CC2ED-D54B-4056-8210-6B254F36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2EF27-5827-4C20-AF9C-7FB45F84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F8B0-B3C9-4D24-93FF-8DCF668D689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7720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66EC-151A-456F-94F0-9AA31622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7B504-AC0D-4B43-BE2B-47114BED0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BEF97-4150-4AEC-972A-24F65E55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AAC2-D0D7-4868-BEF9-EF03A166E29B}" type="datetimeFigureOut">
              <a:rPr lang="en-AE" smtClean="0"/>
              <a:t>25/10/2020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6F45A-BA4A-458D-94B4-EC16E4C6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E7E7B-7FCB-4EF3-92BD-0A821F15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F8B0-B3C9-4D24-93FF-8DCF668D689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0812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0DA19-1BD3-425D-BEB9-8A76A0CA2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9C3F5-95DA-4243-8390-3A1792D97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8D95C-85CB-4C80-98C3-DBA5F968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AAC2-D0D7-4868-BEF9-EF03A166E29B}" type="datetimeFigureOut">
              <a:rPr lang="en-AE" smtClean="0"/>
              <a:t>25/10/2020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07C66-74FF-491B-9D29-705A4246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2387E-511F-4B0A-BFFC-4D8904A1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F8B0-B3C9-4D24-93FF-8DCF668D689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6338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BB451-52CD-48F2-85D6-9AA1B1C5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D3047-BB92-4646-8ECC-060882A89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F68FE-2E3A-48A2-9B55-AAEE0A8C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AAC2-D0D7-4868-BEF9-EF03A166E29B}" type="datetimeFigureOut">
              <a:rPr lang="en-AE" smtClean="0"/>
              <a:t>25/10/2020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8F919-1A84-4C02-AC3E-20574C71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698FD-881A-4975-BF93-D64F376F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F8B0-B3C9-4D24-93FF-8DCF668D689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3170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AC08-0824-4E22-BB0B-0BEDD9E5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1CB0-80B0-403F-A8EE-3347FD7AF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0C9E8-BA22-45F5-86E4-4E1A9288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AAC2-D0D7-4868-BEF9-EF03A166E29B}" type="datetimeFigureOut">
              <a:rPr lang="en-AE" smtClean="0"/>
              <a:t>25/10/2020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20317-912F-4F64-ACBD-D2312B73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F83B2-B46B-4D48-B00B-06B961E3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F8B0-B3C9-4D24-93FF-8DCF668D689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2061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8BE0C-6554-4BFA-AFEE-5F3352BB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DA57B-DA0E-40CA-A129-670B2E807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63ABD-7F7D-4D62-B3FD-EAF34BF6A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E9F97-DC75-4549-BC5A-29BCC9D9A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AAC2-D0D7-4868-BEF9-EF03A166E29B}" type="datetimeFigureOut">
              <a:rPr lang="en-AE" smtClean="0"/>
              <a:t>25/10/2020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4D733-9C33-41E2-BAE7-DF18B8F4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02CBB-9590-4210-A89D-391A0FE3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F8B0-B3C9-4D24-93FF-8DCF668D689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722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FD04-F433-4395-B3FC-CE03F0B1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8C96D-9C0D-4C64-AF65-74364CFBE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1C15B-728D-4B73-86FF-68C507DDA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11F253-A766-4770-AA26-63D318E9B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8A043-DAAF-4C39-AB5B-F6783F27B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4D330-0180-4C27-919C-41E9F001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AAC2-D0D7-4868-BEF9-EF03A166E29B}" type="datetimeFigureOut">
              <a:rPr lang="en-AE" smtClean="0"/>
              <a:t>25/10/2020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87A6C-03F9-4B7A-B240-0B694F73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89EDB0-EDDF-471D-A307-241B2092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F8B0-B3C9-4D24-93FF-8DCF668D689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4477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7AC1-A6B9-4529-ADE8-BDFF10D4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A184A3-5344-4096-B91E-7EEE146C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AAC2-D0D7-4868-BEF9-EF03A166E29B}" type="datetimeFigureOut">
              <a:rPr lang="en-AE" smtClean="0"/>
              <a:t>25/10/2020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78127-90B4-42C7-8032-85484106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F3130-B788-4248-B849-B814ED39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F8B0-B3C9-4D24-93FF-8DCF668D689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7768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3852AB-DB16-4A13-AD93-36AF83F1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AAC2-D0D7-4868-BEF9-EF03A166E29B}" type="datetimeFigureOut">
              <a:rPr lang="en-AE" smtClean="0"/>
              <a:t>25/10/2020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4B99B-BEE9-4A15-8762-53CAC0D43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5B095-32D6-4312-B905-BD5F5967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F8B0-B3C9-4D24-93FF-8DCF668D689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7110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196B-C9FB-460B-ACE6-246E4ED0D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6B523-115A-4006-AC8D-533CF1E09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60D09-7CA0-4D0B-9818-72720C7B5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E04C9-6A19-4117-80E8-85B684EF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AAC2-D0D7-4868-BEF9-EF03A166E29B}" type="datetimeFigureOut">
              <a:rPr lang="en-AE" smtClean="0"/>
              <a:t>25/10/2020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B3FF7-C818-47DF-9031-A1E1C05E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08185-B110-4EEF-AEA6-8D0607D6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F8B0-B3C9-4D24-93FF-8DCF668D689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0850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50F2-9A11-4976-91D9-9C450644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95347-9AE3-4528-94A5-12741FC25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384F8-8680-4CFB-9D90-B24955796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AA88A-E4CA-48CF-A123-1CCEAB48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AAC2-D0D7-4868-BEF9-EF03A166E29B}" type="datetimeFigureOut">
              <a:rPr lang="en-AE" smtClean="0"/>
              <a:t>25/10/2020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DDAEE-5C45-4B4F-B33A-88CAF384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A1E1A-9475-4165-B71B-E85B4FD1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F8B0-B3C9-4D24-93FF-8DCF668D689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8735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407B5-446D-4DD7-816E-96B3461B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EAF0D-787C-4194-876F-5CBB8B639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6352F-86F0-4648-9727-16EF537E7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6AAC2-D0D7-4868-BEF9-EF03A166E29B}" type="datetimeFigureOut">
              <a:rPr lang="en-AE" smtClean="0"/>
              <a:t>25/10/2020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C259-50AC-4E4E-BB3E-073EE03DA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99E5F-6DA3-4109-A346-A05127699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EF8B0-B3C9-4D24-93FF-8DCF668D689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7088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22D73D-ED06-47B6-9B68-5575A3104E19}"/>
              </a:ext>
            </a:extLst>
          </p:cNvPr>
          <p:cNvSpPr/>
          <p:nvPr/>
        </p:nvSpPr>
        <p:spPr>
          <a:xfrm>
            <a:off x="0" y="0"/>
            <a:ext cx="43202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D4C04-0639-4E1E-9D42-D8040E26C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86" y="167172"/>
            <a:ext cx="3260035" cy="124749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Futurism architecture </a:t>
            </a:r>
            <a:b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SA" sz="2400" dirty="0">
                <a:latin typeface="Andalus" panose="02020603050405020304" pitchFamily="18" charset="-78"/>
                <a:cs typeface="Andalus" panose="02020603050405020304" pitchFamily="18" charset="-78"/>
              </a:rPr>
              <a:t>العمارة المستقبلية </a:t>
            </a:r>
            <a:endParaRPr lang="en-AE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454C5-0050-474E-A791-063E93B8D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203175"/>
            <a:ext cx="3485321" cy="3843130"/>
          </a:xfrm>
        </p:spPr>
        <p:txBody>
          <a:bodyPr>
            <a:normAutofit fontScale="85000" lnSpcReduction="20000"/>
          </a:bodyPr>
          <a:lstStyle/>
          <a:p>
            <a:pPr rtl="1"/>
            <a:r>
              <a:rPr lang="ar-SA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المدرسة المستقبلية </a:t>
            </a:r>
          </a:p>
          <a:p>
            <a:pPr rtl="1"/>
            <a:endParaRPr lang="ar-SA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rtl="1"/>
            <a:r>
              <a:rPr lang="ar-SA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العمارة المستقبلية وروادها </a:t>
            </a:r>
          </a:p>
          <a:p>
            <a:pPr rtl="1"/>
            <a:endParaRPr lang="ar-SA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rtl="1"/>
            <a:r>
              <a:rPr lang="ar-SA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خصائص العمارة المستقبلية </a:t>
            </a:r>
          </a:p>
          <a:p>
            <a:pPr rtl="1"/>
            <a:endParaRPr lang="ar-SA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rtl="1"/>
            <a:r>
              <a:rPr lang="ar-SA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العمارة المستقبلية وعلاقتها بالتكعيبية</a:t>
            </a:r>
          </a:p>
          <a:p>
            <a:pPr rtl="1"/>
            <a:endParaRPr lang="ar-SA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rtl="1"/>
            <a:r>
              <a:rPr lang="ar-SA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حالات من العمارة المستقبلية</a:t>
            </a:r>
          </a:p>
          <a:p>
            <a:pPr rtl="1"/>
            <a:endParaRPr lang="ar-SA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rtl="1"/>
            <a:r>
              <a:rPr lang="ar-SA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AE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6" name="Picture 2" descr="Futuristic Architect Designs for Android - APK Download">
            <a:extLst>
              <a:ext uri="{FF2B5EF4-FFF2-40B4-BE49-F238E27FC236}">
                <a16:creationId xmlns:a16="http://schemas.microsoft.com/office/drawing/2014/main" id="{C49C4D35-0D32-43E3-8B7D-BDC61B9B1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7" y="389282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291EF9-CC78-454A-ACB6-A99E0B323C7A}"/>
              </a:ext>
            </a:extLst>
          </p:cNvPr>
          <p:cNvCxnSpPr/>
          <p:nvPr/>
        </p:nvCxnSpPr>
        <p:spPr>
          <a:xfrm>
            <a:off x="10588487" y="0"/>
            <a:ext cx="0" cy="649356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26295-B765-4263-B6B5-0D2C610CCEDB}"/>
              </a:ext>
            </a:extLst>
          </p:cNvPr>
          <p:cNvCxnSpPr>
            <a:cxnSpLocks/>
          </p:cNvCxnSpPr>
          <p:nvPr/>
        </p:nvCxnSpPr>
        <p:spPr>
          <a:xfrm flipH="1">
            <a:off x="5367130" y="6218583"/>
            <a:ext cx="593697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94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DC37C9-B61C-4E43-813D-AA26D391A03E}"/>
              </a:ext>
            </a:extLst>
          </p:cNvPr>
          <p:cNvSpPr/>
          <p:nvPr/>
        </p:nvSpPr>
        <p:spPr>
          <a:xfrm>
            <a:off x="43070" y="0"/>
            <a:ext cx="43202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9CD59-44E9-47FF-82DD-8C531D9E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22" y="481806"/>
            <a:ext cx="3150704" cy="1325563"/>
          </a:xfrm>
        </p:spPr>
        <p:txBody>
          <a:bodyPr>
            <a:normAutofit/>
          </a:bodyPr>
          <a:lstStyle/>
          <a:p>
            <a:pPr algn="ctr" rtl="1"/>
            <a:r>
              <a:rPr lang="ar-SA" sz="3600" b="1" i="0" u="sng" dirty="0">
                <a:solidFill>
                  <a:srgbClr val="2021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 سوهو جالاكسي </a:t>
            </a:r>
            <a:endParaRPr lang="en-AE" sz="3600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159AE-C425-41F0-A3B0-AEE1779E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369"/>
            <a:ext cx="2488096" cy="4369594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بكين_الصين </a:t>
            </a:r>
          </a:p>
          <a:p>
            <a:pPr marL="0" indent="0" algn="ctr" rtl="1">
              <a:buNone/>
            </a:pP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 rtl="1">
              <a:buNone/>
            </a:pPr>
            <a:r>
              <a:rPr lang="ar-SA" sz="3600" u="sng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زها حديد </a:t>
            </a:r>
          </a:p>
          <a:p>
            <a:pPr marL="0" indent="0" algn="ctr" rtl="1">
              <a:buNone/>
            </a:pP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 rtl="1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2012</a:t>
            </a:r>
            <a:endParaRPr lang="en-AE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B12DA-8FF2-4DE2-97ED-31C94BE4B9BA}"/>
              </a:ext>
            </a:extLst>
          </p:cNvPr>
          <p:cNvSpPr txBox="1"/>
          <p:nvPr/>
        </p:nvSpPr>
        <p:spPr>
          <a:xfrm>
            <a:off x="7113519" y="1359053"/>
            <a:ext cx="5549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i="0" dirty="0">
                <a:solidFill>
                  <a:schemeClr val="accent4">
                    <a:lumMod val="50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 مجمع يحتوي على مكاتب محلات تجارية ومرافق ترفيهية،</a:t>
            </a:r>
            <a:endParaRPr lang="en-AE" sz="3200" b="1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1BF048-F9CC-4A8F-AEF8-C4A6793E418B}"/>
              </a:ext>
            </a:extLst>
          </p:cNvPr>
          <p:cNvSpPr txBox="1"/>
          <p:nvPr/>
        </p:nvSpPr>
        <p:spPr>
          <a:xfrm>
            <a:off x="8734424" y="5129615"/>
            <a:ext cx="2619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1" i="0" dirty="0">
                <a:solidFill>
                  <a:srgbClr val="333333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أربع مباني ترتبط مع بعضها بجسور إنسيابية</a:t>
            </a:r>
            <a:endParaRPr lang="en-AE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2E456-8E3D-4735-BF13-D698C03901C5}"/>
              </a:ext>
            </a:extLst>
          </p:cNvPr>
          <p:cNvSpPr txBox="1"/>
          <p:nvPr/>
        </p:nvSpPr>
        <p:spPr>
          <a:xfrm>
            <a:off x="4573656" y="3464394"/>
            <a:ext cx="2720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1" i="0" dirty="0">
                <a:solidFill>
                  <a:srgbClr val="333333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دون أركان أو زوايا أو تحولات مفاجئة تكسر سيولة تكوينها الرسمي</a:t>
            </a:r>
            <a:endParaRPr lang="en-AE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42" name="Picture 2" descr="جالاكسي سوهو - مجلة البناء - Albenaa Magazine">
            <a:extLst>
              <a:ext uri="{FF2B5EF4-FFF2-40B4-BE49-F238E27FC236}">
                <a16:creationId xmlns:a16="http://schemas.microsoft.com/office/drawing/2014/main" id="{7B117175-0A90-405F-B82F-E92B3699E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512" y="2244983"/>
            <a:ext cx="3557636" cy="236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alaxy Soho / Zaha Hadid Architects - مشاريع">
            <a:extLst>
              <a:ext uri="{FF2B5EF4-FFF2-40B4-BE49-F238E27FC236}">
                <a16:creationId xmlns:a16="http://schemas.microsoft.com/office/drawing/2014/main" id="{46B34A08-6B42-4E82-A0DD-A8CE9B17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44" y="477043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جالاكسي سوهو - مجلة البناء - Albenaa Magazine">
            <a:extLst>
              <a:ext uri="{FF2B5EF4-FFF2-40B4-BE49-F238E27FC236}">
                <a16:creationId xmlns:a16="http://schemas.microsoft.com/office/drawing/2014/main" id="{0B755384-7D54-4307-8845-1B5F24CBD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56" y="861326"/>
            <a:ext cx="2524126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8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462FED-F409-4297-A722-300DA672EB3F}"/>
              </a:ext>
            </a:extLst>
          </p:cNvPr>
          <p:cNvSpPr/>
          <p:nvPr/>
        </p:nvSpPr>
        <p:spPr>
          <a:xfrm>
            <a:off x="19879" y="0"/>
            <a:ext cx="43202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072AA-CF01-405D-820A-4EFC2C0D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4" y="365125"/>
            <a:ext cx="3962400" cy="1325563"/>
          </a:xfrm>
        </p:spPr>
        <p:txBody>
          <a:bodyPr/>
          <a:lstStyle/>
          <a:p>
            <a:pPr algn="ctr"/>
            <a:r>
              <a:rPr lang="ar-SA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المدرسة المستقبلية </a:t>
            </a:r>
            <a:br>
              <a:rPr lang="ar-SA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2400" b="1" u="sng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"1909"</a:t>
            </a:r>
            <a:endParaRPr lang="en-AE" sz="2400" b="1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B1D9A-219A-4E11-99BD-FC969F347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9" y="1799121"/>
            <a:ext cx="3856381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حركة فنية ، تشكلت في </a:t>
            </a:r>
            <a:r>
              <a:rPr lang="ar-SA" u="sng" dirty="0">
                <a:solidFill>
                  <a:schemeClr val="bg1">
                    <a:lumMod val="9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إيطاليا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، في بدايات القرن العشرين ، روادها مجموعة من الفنانين والرسامين ، الموسيقين والنحاتين، وانضم الى المدرسة بعض </a:t>
            </a:r>
            <a:r>
              <a:rPr lang="ar-SA" u="sng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المعماريين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ar-SA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0" indent="0" algn="r" rtl="1">
              <a:buNone/>
            </a:pPr>
            <a:endParaRPr lang="ar-SA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 rtl="1">
              <a:buNone/>
            </a:pPr>
            <a:endParaRPr lang="ar-SA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 rtl="1">
              <a:buNone/>
            </a:pPr>
            <a:r>
              <a:rPr lang="ar-SA" sz="2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اعتمدت </a:t>
            </a:r>
            <a:r>
              <a:rPr lang="ar-SA" sz="24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النظرية النسبية </a:t>
            </a:r>
            <a:r>
              <a:rPr lang="ar-SA" sz="2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مبادئها </a:t>
            </a:r>
            <a:r>
              <a:rPr lang="ar-SA" sz="2400" b="1" u="sng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(البعد الزمني )</a:t>
            </a:r>
          </a:p>
          <a:p>
            <a:pPr marL="0" indent="0" algn="r" rtl="1">
              <a:buNone/>
            </a:pPr>
            <a:endParaRPr lang="en-AE" sz="2400" b="1" u="sng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84B53F-B3E4-47DC-A873-3110513EF0C2}"/>
              </a:ext>
            </a:extLst>
          </p:cNvPr>
          <p:cNvCxnSpPr>
            <a:cxnSpLocks/>
          </p:cNvCxnSpPr>
          <p:nvPr/>
        </p:nvCxnSpPr>
        <p:spPr>
          <a:xfrm>
            <a:off x="3962400" y="1524000"/>
            <a:ext cx="0" cy="487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A40965-2864-48A1-97C2-941C225F7D0E}"/>
              </a:ext>
            </a:extLst>
          </p:cNvPr>
          <p:cNvCxnSpPr>
            <a:cxnSpLocks/>
          </p:cNvCxnSpPr>
          <p:nvPr/>
        </p:nvCxnSpPr>
        <p:spPr>
          <a:xfrm flipH="1" flipV="1">
            <a:off x="1772478" y="6150460"/>
            <a:ext cx="2653750" cy="72886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1604305-57BC-4266-AA99-74DCAA88B698}"/>
              </a:ext>
            </a:extLst>
          </p:cNvPr>
          <p:cNvSpPr txBox="1"/>
          <p:nvPr/>
        </p:nvSpPr>
        <p:spPr>
          <a:xfrm>
            <a:off x="198784" y="3578087"/>
            <a:ext cx="376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التوجه نحو المستقبل وبدء ثقافة وفكر وهوية جديدة . </a:t>
            </a:r>
            <a:endParaRPr lang="en-AE" dirty="0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F03F3FC-1467-42F3-9FA4-448E7F538F36}"/>
              </a:ext>
            </a:extLst>
          </p:cNvPr>
          <p:cNvCxnSpPr>
            <a:cxnSpLocks/>
          </p:cNvCxnSpPr>
          <p:nvPr/>
        </p:nvCxnSpPr>
        <p:spPr>
          <a:xfrm rot="5400000">
            <a:off x="1004446" y="4896547"/>
            <a:ext cx="475065" cy="32550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DE3B9D-804D-467E-8708-77F6F1772658}"/>
              </a:ext>
            </a:extLst>
          </p:cNvPr>
          <p:cNvCxnSpPr>
            <a:cxnSpLocks/>
          </p:cNvCxnSpPr>
          <p:nvPr/>
        </p:nvCxnSpPr>
        <p:spPr>
          <a:xfrm>
            <a:off x="1404731" y="5059299"/>
            <a:ext cx="3710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8A143A-189C-4FFD-BAB2-EF39C28D4C82}"/>
              </a:ext>
            </a:extLst>
          </p:cNvPr>
          <p:cNvCxnSpPr>
            <a:cxnSpLocks/>
          </p:cNvCxnSpPr>
          <p:nvPr/>
        </p:nvCxnSpPr>
        <p:spPr>
          <a:xfrm>
            <a:off x="1775791" y="5059299"/>
            <a:ext cx="0" cy="2375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BDC4648-D6D4-4B1A-800F-C7483DB1BAC3}"/>
              </a:ext>
            </a:extLst>
          </p:cNvPr>
          <p:cNvSpPr txBox="1"/>
          <p:nvPr/>
        </p:nvSpPr>
        <p:spPr>
          <a:xfrm>
            <a:off x="1384851" y="5332342"/>
            <a:ext cx="77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الحركة </a:t>
            </a:r>
            <a:endParaRPr lang="en-A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7D50C3-1145-4DC2-983B-D4A86FC648E4}"/>
              </a:ext>
            </a:extLst>
          </p:cNvPr>
          <p:cNvSpPr txBox="1"/>
          <p:nvPr/>
        </p:nvSpPr>
        <p:spPr>
          <a:xfrm>
            <a:off x="715616" y="533072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الطاقة </a:t>
            </a:r>
            <a:endParaRPr lang="en-AE" dirty="0"/>
          </a:p>
        </p:txBody>
      </p:sp>
      <p:cxnSp>
        <p:nvCxnSpPr>
          <p:cNvPr id="2049" name="Straight Connector 2048">
            <a:extLst>
              <a:ext uri="{FF2B5EF4-FFF2-40B4-BE49-F238E27FC236}">
                <a16:creationId xmlns:a16="http://schemas.microsoft.com/office/drawing/2014/main" id="{E1205C63-0F2B-4E67-BF77-249C9BF704AD}"/>
              </a:ext>
            </a:extLst>
          </p:cNvPr>
          <p:cNvCxnSpPr>
            <a:cxnSpLocks/>
          </p:cNvCxnSpPr>
          <p:nvPr/>
        </p:nvCxnSpPr>
        <p:spPr>
          <a:xfrm>
            <a:off x="6404737" y="4600024"/>
            <a:ext cx="3023152" cy="16981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4" name="Picture 4">
            <a:extLst>
              <a:ext uri="{FF2B5EF4-FFF2-40B4-BE49-F238E27FC236}">
                <a16:creationId xmlns:a16="http://schemas.microsoft.com/office/drawing/2014/main" id="{95942029-21F2-4259-9CAF-5C05789E9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74" y="215555"/>
            <a:ext cx="19050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Box 2054">
            <a:extLst>
              <a:ext uri="{FF2B5EF4-FFF2-40B4-BE49-F238E27FC236}">
                <a16:creationId xmlns:a16="http://schemas.microsoft.com/office/drawing/2014/main" id="{80A07D52-AC5D-48B0-88A9-27F3CDD8ED8A}"/>
              </a:ext>
            </a:extLst>
          </p:cNvPr>
          <p:cNvSpPr txBox="1"/>
          <p:nvPr/>
        </p:nvSpPr>
        <p:spPr>
          <a:xfrm>
            <a:off x="7792275" y="508337"/>
            <a:ext cx="1523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dirty="0"/>
              <a:t>ظهرت الاستجابة للمدرسة المستقبلية في الفن بالخطوط المحدبة والاقواس وفي الالوان وادخال عنصر الضوء . وتحليل الخطوط </a:t>
            </a:r>
            <a:endParaRPr lang="en-AE" dirty="0"/>
          </a:p>
        </p:txBody>
      </p:sp>
      <p:pic>
        <p:nvPicPr>
          <p:cNvPr id="2056" name="Picture 6" descr="La storia corre più forte, ma spesso finisce fuori strada">
            <a:extLst>
              <a:ext uri="{FF2B5EF4-FFF2-40B4-BE49-F238E27FC236}">
                <a16:creationId xmlns:a16="http://schemas.microsoft.com/office/drawing/2014/main" id="{76121399-7949-46B2-ACF7-2E1DFD550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77" y="1621211"/>
            <a:ext cx="2979461" cy="279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8" descr="La città che sale">
            <a:extLst>
              <a:ext uri="{FF2B5EF4-FFF2-40B4-BE49-F238E27FC236}">
                <a16:creationId xmlns:a16="http://schemas.microsoft.com/office/drawing/2014/main" id="{BCBA34CB-6BCC-4B21-9E57-F8682AFE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193" y="2973952"/>
            <a:ext cx="2056152" cy="257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7052A9D2-0356-46A4-B678-EF898E4D7BB6}"/>
              </a:ext>
            </a:extLst>
          </p:cNvPr>
          <p:cNvCxnSpPr>
            <a:cxnSpLocks/>
          </p:cNvCxnSpPr>
          <p:nvPr/>
        </p:nvCxnSpPr>
        <p:spPr>
          <a:xfrm>
            <a:off x="9427889" y="331303"/>
            <a:ext cx="0" cy="268543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TextBox 2064">
            <a:extLst>
              <a:ext uri="{FF2B5EF4-FFF2-40B4-BE49-F238E27FC236}">
                <a16:creationId xmlns:a16="http://schemas.microsoft.com/office/drawing/2014/main" id="{A9630ED1-88CC-4A83-8F4D-53E2FBCB977E}"/>
              </a:ext>
            </a:extLst>
          </p:cNvPr>
          <p:cNvSpPr txBox="1"/>
          <p:nvPr/>
        </p:nvSpPr>
        <p:spPr>
          <a:xfrm>
            <a:off x="7276266" y="3245499"/>
            <a:ext cx="255601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u="sng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التعبير عن الحركة الكونية </a:t>
            </a:r>
            <a:endParaRPr lang="en-AE" sz="2000" b="1" u="sng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066" name="Picture 10">
            <a:extLst>
              <a:ext uri="{FF2B5EF4-FFF2-40B4-BE49-F238E27FC236}">
                <a16:creationId xmlns:a16="http://schemas.microsoft.com/office/drawing/2014/main" id="{B0429984-F5A7-4D30-9AB7-77FA782F6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07" y="4702767"/>
            <a:ext cx="1537777" cy="210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TextBox 2066">
            <a:extLst>
              <a:ext uri="{FF2B5EF4-FFF2-40B4-BE49-F238E27FC236}">
                <a16:creationId xmlns:a16="http://schemas.microsoft.com/office/drawing/2014/main" id="{8FEAA034-6B96-4143-BEA4-5BDFBD851D5E}"/>
              </a:ext>
            </a:extLst>
          </p:cNvPr>
          <p:cNvSpPr txBox="1"/>
          <p:nvPr/>
        </p:nvSpPr>
        <p:spPr>
          <a:xfrm>
            <a:off x="6520070" y="6366644"/>
            <a:ext cx="139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dirty="0"/>
              <a:t>فيليبو توماسو مارينتي </a:t>
            </a:r>
            <a:endParaRPr lang="en-AE" sz="1200" dirty="0"/>
          </a:p>
        </p:txBody>
      </p:sp>
    </p:spTree>
    <p:extLst>
      <p:ext uri="{BB962C8B-B14F-4D97-AF65-F5344CB8AC3E}">
        <p14:creationId xmlns:p14="http://schemas.microsoft.com/office/powerpoint/2010/main" val="182150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F666C6-B4E9-411C-9CDC-B90A6C397272}"/>
              </a:ext>
            </a:extLst>
          </p:cNvPr>
          <p:cNvSpPr/>
          <p:nvPr/>
        </p:nvSpPr>
        <p:spPr>
          <a:xfrm>
            <a:off x="0" y="0"/>
            <a:ext cx="43202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7F8B2-1289-4D48-9EC4-65F1383A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77078"/>
            <a:ext cx="3405809" cy="1213610"/>
          </a:xfrm>
        </p:spPr>
        <p:txBody>
          <a:bodyPr>
            <a:normAutofit/>
          </a:bodyPr>
          <a:lstStyle/>
          <a:p>
            <a:pPr algn="ctr"/>
            <a:r>
              <a:rPr lang="ar-SA" sz="32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العمارة المستقبلية </a:t>
            </a:r>
            <a:b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(1914)</a:t>
            </a:r>
            <a:endParaRPr lang="en-AE" sz="32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3D54F-6EBB-404E-B731-386F8DBA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" y="1510748"/>
            <a:ext cx="3114261" cy="4666214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 rtl="1">
              <a:buNone/>
            </a:pPr>
            <a:r>
              <a:rPr lang="ar-SA" sz="1100" u="sng" dirty="0"/>
              <a:t> روادها :</a:t>
            </a:r>
          </a:p>
          <a:p>
            <a:pPr marL="0" indent="0" algn="ctr" rtl="1">
              <a:buNone/>
            </a:pPr>
            <a:r>
              <a:rPr lang="ar-SA" dirty="0"/>
              <a:t>أنطونيو سانت إيليا</a:t>
            </a:r>
          </a:p>
          <a:p>
            <a:pPr marL="0" indent="0" algn="ctr" rtl="1">
              <a:buNone/>
            </a:pPr>
            <a:r>
              <a:rPr lang="ar-SA" sz="1800" dirty="0"/>
              <a:t>ماريو شاتوني </a:t>
            </a:r>
          </a:p>
          <a:p>
            <a:pPr marL="0" indent="0" algn="ctr" rtl="1">
              <a:buNone/>
            </a:pPr>
            <a:r>
              <a:rPr lang="ar-SA" sz="1400" dirty="0"/>
              <a:t>"بداية تصميم مشاريعه المعمارية المستقبلية "</a:t>
            </a:r>
          </a:p>
          <a:p>
            <a:pPr marL="0" indent="0" algn="ctr" rtl="1">
              <a:buNone/>
            </a:pPr>
            <a:r>
              <a:rPr lang="ar-SA" sz="2000" u="sng" dirty="0">
                <a:solidFill>
                  <a:schemeClr val="bg1"/>
                </a:solidFill>
              </a:rPr>
              <a:t>لم تنفذ </a:t>
            </a:r>
          </a:p>
          <a:p>
            <a:pPr marL="0" indent="0" algn="ctr" rtl="1">
              <a:buNone/>
            </a:pPr>
            <a:r>
              <a:rPr lang="ar-SA" sz="2000" dirty="0"/>
              <a:t>التأثر بالثور الصناعية وعصر الماكينة والتطور والسرعة ، حركة السيارات والطائرات والابراج العالية والالوان . </a:t>
            </a:r>
          </a:p>
          <a:p>
            <a:pPr marL="0" indent="0" algn="ctr" rtl="1">
              <a:buNone/>
            </a:pPr>
            <a:endParaRPr lang="ar-SA" sz="2000" dirty="0">
              <a:solidFill>
                <a:schemeClr val="bg1"/>
              </a:solidFill>
            </a:endParaRPr>
          </a:p>
          <a:p>
            <a:pPr marL="0" indent="0" algn="ctr" rtl="1">
              <a:buNone/>
            </a:pPr>
            <a:r>
              <a:rPr lang="ar-SA" sz="2000" dirty="0"/>
              <a:t>عصر الفضاء والسرعة </a:t>
            </a:r>
          </a:p>
          <a:p>
            <a:pPr marL="0" indent="0" algn="ctr" rtl="1">
              <a:buNone/>
            </a:pPr>
            <a:endParaRPr lang="ar-SA" sz="2000" dirty="0">
              <a:solidFill>
                <a:schemeClr val="bg1"/>
              </a:solidFill>
            </a:endParaRPr>
          </a:p>
          <a:p>
            <a:pPr marL="0" indent="0" algn="ctr" rtl="1">
              <a:buNone/>
            </a:pPr>
            <a:endParaRPr lang="ar-SA" sz="2000" dirty="0">
              <a:solidFill>
                <a:schemeClr val="bg1"/>
              </a:solidFill>
            </a:endParaRPr>
          </a:p>
          <a:p>
            <a:pPr marL="0" indent="0" algn="ctr" rtl="1">
              <a:buNone/>
            </a:pPr>
            <a:endParaRPr lang="ar-SA" sz="2000" dirty="0"/>
          </a:p>
          <a:p>
            <a:pPr marL="0" indent="0" algn="ctr" rtl="1">
              <a:buNone/>
            </a:pPr>
            <a:r>
              <a:rPr lang="ar-SA" sz="2000" u="sng" dirty="0">
                <a:solidFill>
                  <a:schemeClr val="bg1"/>
                </a:solidFill>
              </a:rPr>
              <a:t> </a:t>
            </a:r>
          </a:p>
          <a:p>
            <a:pPr marL="0" indent="0" algn="ctr" rtl="1">
              <a:buNone/>
            </a:pPr>
            <a:endParaRPr lang="ar-SA" sz="2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1F8CB5-10E3-443C-86A9-A5A26BB6B23C}"/>
              </a:ext>
            </a:extLst>
          </p:cNvPr>
          <p:cNvCxnSpPr/>
          <p:nvPr/>
        </p:nvCxnSpPr>
        <p:spPr>
          <a:xfrm flipH="1">
            <a:off x="967409" y="4963352"/>
            <a:ext cx="24251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458A50-480C-4945-A095-09BA5BE979FC}"/>
              </a:ext>
            </a:extLst>
          </p:cNvPr>
          <p:cNvSpPr txBox="1"/>
          <p:nvPr/>
        </p:nvSpPr>
        <p:spPr>
          <a:xfrm>
            <a:off x="4895021" y="90880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زخارف لونية قوية وخطوط ديناميكية طويلة </a:t>
            </a:r>
            <a:endParaRPr lang="en-AE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99D1FFF-489E-4158-A465-9F32F85CE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8639" y="711683"/>
            <a:ext cx="2937014" cy="195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7BF03B-A1B5-4D1B-81C6-AFCE0197F77B}"/>
              </a:ext>
            </a:extLst>
          </p:cNvPr>
          <p:cNvCxnSpPr>
            <a:cxnSpLocks/>
          </p:cNvCxnSpPr>
          <p:nvPr/>
        </p:nvCxnSpPr>
        <p:spPr>
          <a:xfrm>
            <a:off x="8083826" y="132522"/>
            <a:ext cx="0" cy="155816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89C2F9-AFAA-4A5F-B520-A2CE6D6F3BF8}"/>
              </a:ext>
            </a:extLst>
          </p:cNvPr>
          <p:cNvSpPr txBox="1"/>
          <p:nvPr/>
        </p:nvSpPr>
        <p:spPr>
          <a:xfrm>
            <a:off x="9130747" y="2719631"/>
            <a:ext cx="27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المباني : اختراقها لبعضها البعض </a:t>
            </a:r>
            <a:endParaRPr lang="en-AE" b="1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E73E13-6647-4B68-8305-26E8F8FA8FC7}"/>
              </a:ext>
            </a:extLst>
          </p:cNvPr>
          <p:cNvSpPr txBox="1"/>
          <p:nvPr/>
        </p:nvSpPr>
        <p:spPr>
          <a:xfrm>
            <a:off x="8083826" y="5285592"/>
            <a:ext cx="520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200" b="1" dirty="0"/>
              <a:t>المدينة كتلة ضخمة مترابطة </a:t>
            </a:r>
          </a:p>
          <a:p>
            <a:pPr algn="ctr" rtl="1"/>
            <a:r>
              <a:rPr lang="ar-SA" sz="1200" b="1" dirty="0"/>
              <a:t>تمتد أفيا وطوليا بناطحات السحاب وهي متحركة . </a:t>
            </a:r>
          </a:p>
          <a:p>
            <a:pPr algn="ctr" rtl="1"/>
            <a:endParaRPr lang="ar-SA" sz="1200" b="1" dirty="0"/>
          </a:p>
          <a:p>
            <a:pPr algn="ctr" rtl="1"/>
            <a:endParaRPr lang="en-AE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D7CD0-F444-4884-AAA8-8F35B3B23AE7}"/>
              </a:ext>
            </a:extLst>
          </p:cNvPr>
          <p:cNvSpPr txBox="1"/>
          <p:nvPr/>
        </p:nvSpPr>
        <p:spPr>
          <a:xfrm>
            <a:off x="5398602" y="5332387"/>
            <a:ext cx="193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dirty="0"/>
              <a:t>المكان الذي يصنع فيه السفن والبيوت هي الآلات والمواكن  </a:t>
            </a:r>
            <a:endParaRPr lang="en-AE" sz="14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B75BCE-13DB-4A67-8EEA-5EC3D639C2BE}"/>
              </a:ext>
            </a:extLst>
          </p:cNvPr>
          <p:cNvCxnSpPr>
            <a:cxnSpLocks/>
          </p:cNvCxnSpPr>
          <p:nvPr/>
        </p:nvCxnSpPr>
        <p:spPr>
          <a:xfrm flipH="1">
            <a:off x="7943021" y="5476477"/>
            <a:ext cx="930514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76BCB4-A062-45C9-BEAD-B5BB531CB382}"/>
              </a:ext>
            </a:extLst>
          </p:cNvPr>
          <p:cNvCxnSpPr/>
          <p:nvPr/>
        </p:nvCxnSpPr>
        <p:spPr>
          <a:xfrm flipH="1">
            <a:off x="9143999" y="6207449"/>
            <a:ext cx="275645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Drawings and Visions by (Other) Italian Futurist Architects – SOCKS">
            <a:extLst>
              <a:ext uri="{FF2B5EF4-FFF2-40B4-BE49-F238E27FC236}">
                <a16:creationId xmlns:a16="http://schemas.microsoft.com/office/drawing/2014/main" id="{D78C553A-0DBB-47D0-808C-A96D0E0F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78" y="1887812"/>
            <a:ext cx="3800888" cy="27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18D4983-5ED4-4351-A6AF-C9D67753F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627" y="3223486"/>
            <a:ext cx="2078973" cy="167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6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2BDEB8-A8B7-41E9-8D40-90C9F994E6AB}"/>
              </a:ext>
            </a:extLst>
          </p:cNvPr>
          <p:cNvSpPr/>
          <p:nvPr/>
        </p:nvSpPr>
        <p:spPr>
          <a:xfrm>
            <a:off x="-16604" y="0"/>
            <a:ext cx="43202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693D2-3BAD-4AEF-97B4-547B2125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48" y="470682"/>
            <a:ext cx="3110948" cy="763036"/>
          </a:xfrm>
        </p:spPr>
        <p:txBody>
          <a:bodyPr>
            <a:normAutofit/>
          </a:bodyPr>
          <a:lstStyle/>
          <a:p>
            <a:r>
              <a:rPr lang="ar-SA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خصائص العمارة المستقبلية </a:t>
            </a:r>
            <a:endParaRPr lang="en-AE" sz="2800" b="1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FB2A3-9530-4820-B70E-8AB85775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95" y="2151766"/>
            <a:ext cx="3110947" cy="4650823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الخطوط والأسطح المائلة </a:t>
            </a:r>
          </a:p>
          <a:p>
            <a:pPr marL="0" indent="0" algn="ctr" rtl="1">
              <a:buNone/>
            </a:pPr>
            <a:endParaRPr lang="ar-SA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 rtl="1">
              <a:buNone/>
            </a:pPr>
            <a:r>
              <a:rPr lang="ar-SA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توظيف الشموخ والارتفاع الطولي</a:t>
            </a:r>
          </a:p>
          <a:p>
            <a:pPr marL="0" indent="0" algn="ctr" rtl="1">
              <a:buNone/>
            </a:pPr>
            <a:r>
              <a:rPr lang="ar-SA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0" indent="0" algn="ctr" rtl="1">
              <a:buNone/>
            </a:pPr>
            <a:r>
              <a:rPr lang="ar-SA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الهياكل الديناميكية والالوان الصاخبة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0314E0-E50B-4A02-86BB-66ED91126200}"/>
              </a:ext>
            </a:extLst>
          </p:cNvPr>
          <p:cNvSpPr txBox="1"/>
          <p:nvPr/>
        </p:nvSpPr>
        <p:spPr>
          <a:xfrm>
            <a:off x="5345596" y="55981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1600" b="1" dirty="0">
                <a:solidFill>
                  <a:schemeClr val="accent4">
                    <a:lumMod val="50000"/>
                  </a:schemeClr>
                </a:solidFill>
              </a:rPr>
              <a:t>القيمة الزينية للعمارة المستقبلية تعتمد فقط الاستخدام والترتيب الأصلي للمواد الخام أو المكشوفة أو الملونة بعنف </a:t>
            </a:r>
            <a:endParaRPr lang="en-AE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05730F7-36D6-4B8C-88F3-C13D68A0C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771" y="1444486"/>
            <a:ext cx="2755662" cy="33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7779EC0-9CFC-465A-9717-9DBC28B8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46" y="3965938"/>
            <a:ext cx="2902820" cy="27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456C33-011D-4078-BA9E-F83AE7BE7752}"/>
              </a:ext>
            </a:extLst>
          </p:cNvPr>
          <p:cNvCxnSpPr/>
          <p:nvPr/>
        </p:nvCxnSpPr>
        <p:spPr>
          <a:xfrm>
            <a:off x="8507896" y="1444486"/>
            <a:ext cx="0" cy="2835966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CB75FE-FEFA-47D9-9243-817140516764}"/>
              </a:ext>
            </a:extLst>
          </p:cNvPr>
          <p:cNvSpPr txBox="1"/>
          <p:nvPr/>
        </p:nvSpPr>
        <p:spPr>
          <a:xfrm>
            <a:off x="9793357" y="4956139"/>
            <a:ext cx="324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أساليب صناعية جديدة </a:t>
            </a:r>
            <a:endParaRPr lang="en-AE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E88361-AC7A-4CDF-976A-CFE7BE982C55}"/>
              </a:ext>
            </a:extLst>
          </p:cNvPr>
          <p:cNvCxnSpPr/>
          <p:nvPr/>
        </p:nvCxnSpPr>
        <p:spPr>
          <a:xfrm>
            <a:off x="10442713" y="5325471"/>
            <a:ext cx="0" cy="425972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B20119-D423-425E-BBB9-C72610D89F47}"/>
              </a:ext>
            </a:extLst>
          </p:cNvPr>
          <p:cNvSpPr txBox="1"/>
          <p:nvPr/>
        </p:nvSpPr>
        <p:spPr>
          <a:xfrm>
            <a:off x="9289784" y="5694803"/>
            <a:ext cx="239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u="sng" dirty="0"/>
              <a:t>تخفيف الحاجة الى انظمة تحميل داخلية </a:t>
            </a:r>
            <a:endParaRPr lang="en-AE" sz="12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6CE6C5-5F3A-4410-8775-CC10590B42AD}"/>
              </a:ext>
            </a:extLst>
          </p:cNvPr>
          <p:cNvSpPr txBox="1"/>
          <p:nvPr/>
        </p:nvSpPr>
        <p:spPr>
          <a:xfrm>
            <a:off x="6897759" y="4856399"/>
            <a:ext cx="322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هياكل شاهقة وضيقة </a:t>
            </a:r>
          </a:p>
          <a:p>
            <a:pPr algn="ctr"/>
            <a:r>
              <a:rPr lang="ar-SA" sz="1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واجهات رقيقة وخفيفة الوزن </a:t>
            </a:r>
            <a:endParaRPr lang="en-AE" sz="1600" b="1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77333A-0B18-4188-AD74-ADFAE180FFEC}"/>
              </a:ext>
            </a:extLst>
          </p:cNvPr>
          <p:cNvCxnSpPr>
            <a:cxnSpLocks/>
          </p:cNvCxnSpPr>
          <p:nvPr/>
        </p:nvCxnSpPr>
        <p:spPr>
          <a:xfrm>
            <a:off x="474276" y="1692741"/>
            <a:ext cx="3309583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Drawings and Visions by (Other) Italian Futurist Architects – SOCKS">
            <a:extLst>
              <a:ext uri="{FF2B5EF4-FFF2-40B4-BE49-F238E27FC236}">
                <a16:creationId xmlns:a16="http://schemas.microsoft.com/office/drawing/2014/main" id="{D1C3AC1D-A7EB-4097-B039-5E8D9BCF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46" y="1219659"/>
            <a:ext cx="290282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7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B1456-06EC-4C46-B2A9-74583B7F8ADF}"/>
              </a:ext>
            </a:extLst>
          </p:cNvPr>
          <p:cNvSpPr/>
          <p:nvPr/>
        </p:nvSpPr>
        <p:spPr>
          <a:xfrm>
            <a:off x="0" y="0"/>
            <a:ext cx="43202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3E322-CFB3-4F64-947D-A44B6BDD7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49" y="1825625"/>
            <a:ext cx="3677687" cy="4351338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أنظمة النقل دون عوائق (السكك والنقل الجوي)</a:t>
            </a:r>
          </a:p>
          <a:p>
            <a:pPr marL="0" indent="0" algn="ctr" rtl="1">
              <a:buNone/>
            </a:pPr>
            <a:endParaRPr lang="ar-SA" sz="2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 rtl="1">
              <a:buNone/>
            </a:pPr>
            <a:r>
              <a:rPr lang="ar-SA" sz="2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الحواف الحادة والزواية الغريبة والمثلثات  والقباب </a:t>
            </a:r>
          </a:p>
          <a:p>
            <a:pPr marL="0" indent="0" algn="ctr" rtl="1">
              <a:buNone/>
            </a:pPr>
            <a:r>
              <a:rPr lang="ar-SA" sz="2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تعمل المصاعد والجشور الخارجية على اطلاق الطائرات الخالية من النوافذ .</a:t>
            </a:r>
            <a:endParaRPr lang="en-AE" sz="2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122" name="Picture 2" descr="Italian Futurism, 1909–1944: Reconstructing the Universe">
            <a:extLst>
              <a:ext uri="{FF2B5EF4-FFF2-40B4-BE49-F238E27FC236}">
                <a16:creationId xmlns:a16="http://schemas.microsoft.com/office/drawing/2014/main" id="{3C58C875-F67B-41B7-B8F1-9E691FA0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55" y="754080"/>
            <a:ext cx="3602904" cy="18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1CC5BCC-A4B7-426C-BCD4-2B3DE368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97" y="2669445"/>
            <a:ext cx="2863302" cy="26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5CE375-9E60-461A-B633-A9A26959CA74}"/>
              </a:ext>
            </a:extLst>
          </p:cNvPr>
          <p:cNvSpPr/>
          <p:nvPr/>
        </p:nvSpPr>
        <p:spPr>
          <a:xfrm>
            <a:off x="212035" y="1431234"/>
            <a:ext cx="3962402" cy="38828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4BAE0-7E6F-4832-90EC-F644ABA79E90}"/>
              </a:ext>
            </a:extLst>
          </p:cNvPr>
          <p:cNvSpPr txBox="1"/>
          <p:nvPr/>
        </p:nvSpPr>
        <p:spPr>
          <a:xfrm>
            <a:off x="748747" y="4203965"/>
            <a:ext cx="282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u="sng" dirty="0"/>
              <a:t>التركيز المشتقبلي على السرعة </a:t>
            </a:r>
          </a:p>
          <a:p>
            <a:pPr algn="ctr"/>
            <a:r>
              <a:rPr lang="ar-SA" u="sng" dirty="0"/>
              <a:t>التدفق والحركة في التصميم </a:t>
            </a:r>
            <a:endParaRPr lang="en-AE" u="sng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CD518E-9D68-46F8-A721-B438553EC516}"/>
              </a:ext>
            </a:extLst>
          </p:cNvPr>
          <p:cNvCxnSpPr/>
          <p:nvPr/>
        </p:nvCxnSpPr>
        <p:spPr>
          <a:xfrm>
            <a:off x="7580243" y="490330"/>
            <a:ext cx="0" cy="1881809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E5FDA4-59BA-423E-9BA5-1D6FBC6BDE10}"/>
              </a:ext>
            </a:extLst>
          </p:cNvPr>
          <p:cNvCxnSpPr/>
          <p:nvPr/>
        </p:nvCxnSpPr>
        <p:spPr>
          <a:xfrm flipH="1">
            <a:off x="8231664" y="4001294"/>
            <a:ext cx="262186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المدرسة المستقبلية: سلسلة الفن الحديث – الجزء السادس">
            <a:extLst>
              <a:ext uri="{FF2B5EF4-FFF2-40B4-BE49-F238E27FC236}">
                <a16:creationId xmlns:a16="http://schemas.microsoft.com/office/drawing/2014/main" id="{4D4E2300-93D6-42EC-8019-1892CB13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80" y="4527130"/>
            <a:ext cx="3456672" cy="172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41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D29C5F-B86C-425C-AF78-30E2F278B772}"/>
              </a:ext>
            </a:extLst>
          </p:cNvPr>
          <p:cNvSpPr/>
          <p:nvPr/>
        </p:nvSpPr>
        <p:spPr>
          <a:xfrm>
            <a:off x="0" y="0"/>
            <a:ext cx="43202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BEC9E-1EA9-4842-87A4-6073FA9C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250031"/>
            <a:ext cx="3375991" cy="1325563"/>
          </a:xfrm>
        </p:spPr>
        <p:txBody>
          <a:bodyPr/>
          <a:lstStyle/>
          <a:p>
            <a:pPr algn="r" rtl="1"/>
            <a:r>
              <a:rPr lang="ar-SA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العمارة المستقبلية التكعيبية </a:t>
            </a:r>
            <a:endParaRPr lang="en-AE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983ED-3CE9-43AD-BBC0-71491D181579}"/>
              </a:ext>
            </a:extLst>
          </p:cNvPr>
          <p:cNvSpPr txBox="1"/>
          <p:nvPr/>
        </p:nvSpPr>
        <p:spPr>
          <a:xfrm>
            <a:off x="604629" y="1907102"/>
            <a:ext cx="28094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استخدام التكعيبية في الأشكال و المستقبلية في استخدام الديناميكية والطاقة والالوان </a:t>
            </a:r>
            <a:endParaRPr lang="en-AE" sz="2000" dirty="0">
              <a:solidFill>
                <a:schemeClr val="bg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BD70B6C-22DE-4EFE-AB24-3FD8FC66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687" y="407994"/>
            <a:ext cx="3478696" cy="200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D1AF08-4D35-4FE1-A305-A3BA5792AAE6}"/>
              </a:ext>
            </a:extLst>
          </p:cNvPr>
          <p:cNvCxnSpPr>
            <a:cxnSpLocks/>
          </p:cNvCxnSpPr>
          <p:nvPr/>
        </p:nvCxnSpPr>
        <p:spPr>
          <a:xfrm>
            <a:off x="7792280" y="329890"/>
            <a:ext cx="0" cy="249140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>
            <a:extLst>
              <a:ext uri="{FF2B5EF4-FFF2-40B4-BE49-F238E27FC236}">
                <a16:creationId xmlns:a16="http://schemas.microsoft.com/office/drawing/2014/main" id="{F099E002-254D-48C9-BECF-5191A2A6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36" y="3429000"/>
            <a:ext cx="4506891" cy="28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AC6EF1-9733-4A86-8A52-57465DADF9FC}"/>
              </a:ext>
            </a:extLst>
          </p:cNvPr>
          <p:cNvSpPr txBox="1"/>
          <p:nvPr/>
        </p:nvSpPr>
        <p:spPr>
          <a:xfrm>
            <a:off x="5696822" y="6250297"/>
            <a:ext cx="239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التصور المستقبلي للمدينة </a:t>
            </a:r>
            <a:endParaRPr lang="en-A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E6EC3A-8D6C-455A-A299-02B51B580B54}"/>
              </a:ext>
            </a:extLst>
          </p:cNvPr>
          <p:cNvSpPr txBox="1"/>
          <p:nvPr/>
        </p:nvSpPr>
        <p:spPr>
          <a:xfrm>
            <a:off x="9183761" y="2564957"/>
            <a:ext cx="2080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عناصر القوة البشرية </a:t>
            </a:r>
          </a:p>
          <a:p>
            <a:pPr algn="ctr"/>
            <a:r>
              <a:rPr lang="ar-SA" dirty="0"/>
              <a:t>الضوء </a:t>
            </a:r>
          </a:p>
          <a:p>
            <a:pPr algn="ctr"/>
            <a:r>
              <a:rPr lang="ar-SA" dirty="0"/>
              <a:t>الاشكال الهندسية </a:t>
            </a:r>
          </a:p>
          <a:p>
            <a:pPr algn="ctr"/>
            <a:r>
              <a:rPr lang="ar-SA" dirty="0"/>
              <a:t>الالوان 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65398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0F0192-F30C-4B04-8050-81CF912C0DCC}"/>
              </a:ext>
            </a:extLst>
          </p:cNvPr>
          <p:cNvSpPr/>
          <p:nvPr/>
        </p:nvSpPr>
        <p:spPr>
          <a:xfrm>
            <a:off x="43070" y="0"/>
            <a:ext cx="43202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51A5E-4041-4EF1-B73B-FB6ED2D8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7" y="250031"/>
            <a:ext cx="3667539" cy="1325563"/>
          </a:xfrm>
        </p:spPr>
        <p:txBody>
          <a:bodyPr/>
          <a:lstStyle/>
          <a:p>
            <a:pPr algn="ctr"/>
            <a:r>
              <a:rPr kumimoji="0" lang="en-US" altLang="en-US" sz="4400" b="0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Neo-Futurism</a:t>
            </a:r>
            <a:endParaRPr lang="en-AE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34805-A5B5-41C5-B3CA-AB8D7C5A3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7" y="1825625"/>
            <a:ext cx="3216965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0" i="0" u="none" strike="noStrike" dirty="0" err="1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Tadao</a:t>
            </a:r>
            <a:r>
              <a:rPr lang="en-US" b="0" i="0" u="none" strike="noStrike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 Ando</a:t>
            </a:r>
            <a:endParaRPr lang="en-US" b="0" i="0" dirty="0"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b="0" i="0" u="none" strike="noStrike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Archigram</a:t>
            </a:r>
            <a:endParaRPr lang="en-US" b="0" i="0" dirty="0"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b="0" i="0" u="none" strike="noStrike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Louis Armet</a:t>
            </a:r>
            <a:endParaRPr lang="en-US" b="0" i="0" dirty="0"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b="0" i="0" u="none" strike="noStrike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Welton Becket</a:t>
            </a:r>
            <a:endParaRPr lang="en-US" b="0" i="0" dirty="0"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b="0" i="0" u="none" strike="noStrike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Santiago Calatrava</a:t>
            </a:r>
            <a:endParaRPr lang="en-US" b="0" i="0" dirty="0"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Le Corbusier</a:t>
            </a:r>
            <a:endParaRPr lang="en-US" b="0" i="0" dirty="0">
              <a:solidFill>
                <a:schemeClr val="bg1"/>
              </a:solidFill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b="0" i="0" u="none" strike="noStrike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Arthur Erickson</a:t>
            </a:r>
            <a:endParaRPr lang="en-US" b="0" i="0" dirty="0"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b="0" i="0" u="none" strike="noStrike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Future Systems</a:t>
            </a:r>
            <a:endParaRPr lang="en-US" b="0" i="0" dirty="0"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b="0" i="0" u="none" strike="noStrike" dirty="0"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Michael Graves</a:t>
            </a:r>
            <a:endParaRPr lang="en-US" b="0" i="0" dirty="0"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Zaha Hadid</a:t>
            </a:r>
            <a:endParaRPr lang="en-US" b="0" i="0" dirty="0">
              <a:solidFill>
                <a:schemeClr val="bg1"/>
              </a:solidFill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 algn="ctr">
              <a:buNone/>
            </a:pPr>
            <a:endParaRPr lang="en-AE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B7ADD78-F3EC-4BB0-A554-8B56AA896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852" y="3880422"/>
            <a:ext cx="5261113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Neo-Futurism ،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</a:rPr>
              <a:t>ويشار إليها أيضًا باسم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Post Modern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D08F5B-DF84-4642-8CF5-574838F76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888" y="776550"/>
            <a:ext cx="6122506" cy="2725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i="0" u="sng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التلقيح المتبادل للفن والتكنولوجيا المتطورة من أجل عالم أفضل"</a:t>
            </a:r>
            <a:r>
              <a:rPr kumimoji="0" lang="en-US" altLang="en-US" sz="2000" i="0" u="sng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kumimoji="0" lang="ar-SA" altLang="en-US" sz="2000" i="0" u="sng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"</a:t>
            </a:r>
            <a:endParaRPr kumimoji="0" lang="en-US" altLang="en-US" sz="2000" i="0" u="sng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2" name="Picture 4" descr="مواضيع مختارة في العمارة وإدارة المشاريع: العمارة المستقبلية الجديدة">
            <a:extLst>
              <a:ext uri="{FF2B5EF4-FFF2-40B4-BE49-F238E27FC236}">
                <a16:creationId xmlns:a16="http://schemas.microsoft.com/office/drawing/2014/main" id="{8B71F413-C4DC-454C-8449-EC2AC807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215" y="1825625"/>
            <a:ext cx="2952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مستقبلية جديدة - ويكيبيديا">
            <a:extLst>
              <a:ext uri="{FF2B5EF4-FFF2-40B4-BE49-F238E27FC236}">
                <a16:creationId xmlns:a16="http://schemas.microsoft.com/office/drawing/2014/main" id="{E4C52B04-D9EC-4A5A-AB27-E1B532978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07" y="1744662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n by E on Architectural - Structural | Futuristic architecture, Unique  architecture, Skyscraper architecture">
            <a:extLst>
              <a:ext uri="{FF2B5EF4-FFF2-40B4-BE49-F238E27FC236}">
                <a16:creationId xmlns:a16="http://schemas.microsoft.com/office/drawing/2014/main" id="{6E8BB8B3-0714-4A46-ABB6-8FB411D3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62" y="422619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8F0933-ADC1-4732-AE5B-10F367C6F4D0}"/>
              </a:ext>
            </a:extLst>
          </p:cNvPr>
          <p:cNvCxnSpPr/>
          <p:nvPr/>
        </p:nvCxnSpPr>
        <p:spPr>
          <a:xfrm>
            <a:off x="8468141" y="1575594"/>
            <a:ext cx="7246" cy="202899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96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7ACAEE-934B-496F-826E-4583FF47F779}"/>
              </a:ext>
            </a:extLst>
          </p:cNvPr>
          <p:cNvSpPr/>
          <p:nvPr/>
        </p:nvSpPr>
        <p:spPr>
          <a:xfrm>
            <a:off x="77753" y="0"/>
            <a:ext cx="43202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358035F-D5BB-4E24-9148-13FF7BB16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834" y="2363972"/>
            <a:ext cx="5155096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84A64-B56C-4B4B-B9E9-4B3DC2F0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0" y="445438"/>
            <a:ext cx="3654287" cy="1325563"/>
          </a:xfrm>
        </p:spPr>
        <p:txBody>
          <a:bodyPr>
            <a:normAutofit/>
          </a:bodyPr>
          <a:lstStyle/>
          <a:p>
            <a:r>
              <a:rPr kumimoji="0" lang="en-US" altLang="en-US" sz="4000" b="0" i="0" u="sng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Cybertecture Egg</a:t>
            </a:r>
            <a:r>
              <a:rPr kumimoji="0" lang="en-US" altLang="en-US" sz="4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br>
              <a:rPr kumimoji="0" lang="en-US" altLang="en-US" sz="4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en-AE" sz="4000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899CD-2864-4334-A732-B832C2F4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85" y="1320454"/>
            <a:ext cx="3882887" cy="4069867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kumimoji="0" lang="ar-SA" altLang="en-US" sz="1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inherit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r>
              <a:rPr kumimoji="0" lang="ar-SA" alt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مومباي</a:t>
            </a:r>
            <a:endParaRPr lang="ar-SA" altLang="en-US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 rtl="1">
              <a:buNone/>
            </a:pPr>
            <a:endParaRPr kumimoji="0" lang="ar-SA" altLang="en-US" sz="1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inherit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</a:rPr>
              <a:t>مبنى تجاري مكون من 13 طابق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 rtl="1">
              <a:buNone/>
            </a:pPr>
            <a:endParaRPr lang="ar-SA" altLang="en-US" sz="1600" dirty="0">
              <a:solidFill>
                <a:srgbClr val="222222"/>
              </a:solidFill>
              <a:latin typeface="inherit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endParaRPr kumimoji="0" lang="ar-SA" altLang="en-US" sz="1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inherit"/>
              <a:cs typeface="Arial" panose="020B0604020202020204" pitchFamily="34" charset="0"/>
            </a:endParaRPr>
          </a:p>
          <a:p>
            <a:pPr marL="0" indent="0" algn="ctr" rtl="1">
              <a:buNone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</a:rPr>
              <a:t>يحتوي على 33000 متر مربع من الساحات المكتبية ، وحديقة مرتفعة ، وثلاثة طوا</a:t>
            </a:r>
            <a:r>
              <a:rPr lang="ar-SA" altLang="en-US" sz="1600" dirty="0">
                <a:solidFill>
                  <a:srgbClr val="222222"/>
                </a:solidFill>
                <a:latin typeface="inherit"/>
              </a:rPr>
              <a:t>م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</a:rPr>
              <a:t>بق سفلية مع 400 مكان لوقوف السيارات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 rtl="1">
              <a:buNone/>
            </a:pPr>
            <a:endParaRPr lang="en-AE" sz="16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50CC11A-C066-47CC-9E9A-AF337E67A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47" y="3017312"/>
            <a:ext cx="4035286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يشكل نظامًا هيكليًا صارمًا ويسمح ببنائه بمواد بناء أقل من المباني المتعامدة التقليدية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inherit"/>
                <a:cs typeface="Arial" panose="020B0604020202020204" pitchFamily="34" charset="0"/>
              </a:rPr>
              <a:t>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9" name="Picture 7" descr="James Law's High Tech 'Cybertecture Egg' for Mumbai">
            <a:extLst>
              <a:ext uri="{FF2B5EF4-FFF2-40B4-BE49-F238E27FC236}">
                <a16:creationId xmlns:a16="http://schemas.microsoft.com/office/drawing/2014/main" id="{6543EAA8-F93C-4D66-9959-21AFEE4C4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382" y="4436963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igh Tech Luxury Offices: Cybertecture Egg">
            <a:extLst>
              <a:ext uri="{FF2B5EF4-FFF2-40B4-BE49-F238E27FC236}">
                <a16:creationId xmlns:a16="http://schemas.microsoft.com/office/drawing/2014/main" id="{FCED4D33-5551-46C3-A8F4-CA39E8A5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41591"/>
            <a:ext cx="2496691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architects tag | AvaxNews">
            <a:extLst>
              <a:ext uri="{FF2B5EF4-FFF2-40B4-BE49-F238E27FC236}">
                <a16:creationId xmlns:a16="http://schemas.microsoft.com/office/drawing/2014/main" id="{F22E8B5D-A44B-41A7-8FCE-711E9AA0C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740" y="241591"/>
            <a:ext cx="2728190" cy="2493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38088D-D591-4C40-9960-92374BFBE59C}"/>
              </a:ext>
            </a:extLst>
          </p:cNvPr>
          <p:cNvCxnSpPr/>
          <p:nvPr/>
        </p:nvCxnSpPr>
        <p:spPr>
          <a:xfrm>
            <a:off x="8491433" y="3869635"/>
            <a:ext cx="3276133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116DCDE-DF65-4701-959B-3A1CC3A2D3BE}"/>
              </a:ext>
            </a:extLst>
          </p:cNvPr>
          <p:cNvSpPr txBox="1"/>
          <p:nvPr/>
        </p:nvSpPr>
        <p:spPr>
          <a:xfrm>
            <a:off x="5545256" y="5360888"/>
            <a:ext cx="272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dirty="0"/>
              <a:t>توليد الطاقة والألواح الشمسية ومعالجة المياه العادمة </a:t>
            </a:r>
            <a:endParaRPr lang="en-AE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6CE249-42B0-4A57-BCFF-4C8AFBE3FAFE}"/>
              </a:ext>
            </a:extLst>
          </p:cNvPr>
          <p:cNvCxnSpPr/>
          <p:nvPr/>
        </p:nvCxnSpPr>
        <p:spPr>
          <a:xfrm>
            <a:off x="8030817" y="0"/>
            <a:ext cx="0" cy="2605716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37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E4D669-A192-49A4-BA2F-83A037248106}"/>
              </a:ext>
            </a:extLst>
          </p:cNvPr>
          <p:cNvSpPr/>
          <p:nvPr/>
        </p:nvSpPr>
        <p:spPr>
          <a:xfrm>
            <a:off x="-44727" y="0"/>
            <a:ext cx="43202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195F0-11E7-44A3-86CC-4931BF0F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18789"/>
            <a:ext cx="3177209" cy="1325563"/>
          </a:xfrm>
        </p:spPr>
        <p:txBody>
          <a:bodyPr>
            <a:normAutofit/>
          </a:bodyPr>
          <a:lstStyle/>
          <a:p>
            <a:r>
              <a:rPr lang="es-ES" sz="3600" b="0" u="sng" dirty="0">
                <a:solidFill>
                  <a:srgbClr val="2021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Guggenheim Bilbao</a:t>
            </a:r>
            <a:endParaRPr lang="en-AE" sz="3600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DD5EE-33EC-4CC1-B4DD-EB1533AED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744352"/>
            <a:ext cx="317720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ar-SA" b="0" i="0" dirty="0">
                <a:solidFill>
                  <a:srgbClr val="202122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(1997)</a:t>
            </a:r>
          </a:p>
          <a:p>
            <a:pPr marL="0" indent="0" algn="ctr">
              <a:buNone/>
            </a:pPr>
            <a:r>
              <a:rPr lang="ar-SA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بلباو _اسبانيا </a:t>
            </a:r>
          </a:p>
          <a:p>
            <a:pPr marL="0" indent="0" algn="ctr" rtl="1">
              <a:buNone/>
            </a:pPr>
            <a:endParaRPr lang="en-AE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77AFCF7-5A95-492D-BA6E-F6689264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93" y="3429000"/>
            <a:ext cx="414822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514E1E12-C54D-41E3-8106-4CA2E2D2E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56" y="342900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120B53E2-C69A-467E-834D-94D970A4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465" y="400947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B53006-9ED7-40F5-A0AC-7695F8E99C70}"/>
              </a:ext>
            </a:extLst>
          </p:cNvPr>
          <p:cNvSpPr txBox="1"/>
          <p:nvPr/>
        </p:nvSpPr>
        <p:spPr>
          <a:xfrm>
            <a:off x="5950226" y="1081570"/>
            <a:ext cx="3278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0" i="0" u="sng" dirty="0">
                <a:solidFill>
                  <a:schemeClr val="accent4">
                    <a:lumMod val="50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تظهر المنحنيات على المبنى بشكل عشوائي</a:t>
            </a:r>
            <a:endParaRPr lang="en-AE" sz="2400" u="sng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A9B8D2-6F44-4672-8A1B-F5AA2417F930}"/>
              </a:ext>
            </a:extLst>
          </p:cNvPr>
          <p:cNvSpPr txBox="1"/>
          <p:nvPr/>
        </p:nvSpPr>
        <p:spPr>
          <a:xfrm>
            <a:off x="9700592" y="2664602"/>
            <a:ext cx="1905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الانعكاسات الضوئية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CCA7D-6086-472D-8D0F-550A9A09488E}"/>
              </a:ext>
            </a:extLst>
          </p:cNvPr>
          <p:cNvSpPr txBox="1"/>
          <p:nvPr/>
        </p:nvSpPr>
        <p:spPr>
          <a:xfrm>
            <a:off x="737978" y="3244334"/>
            <a:ext cx="313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الزجاج والحجر الجيري والتيتاتيوم </a:t>
            </a:r>
            <a:endParaRPr lang="en-A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A5C018-CA92-4276-A879-79239730D208}"/>
              </a:ext>
            </a:extLst>
          </p:cNvPr>
          <p:cNvCxnSpPr/>
          <p:nvPr/>
        </p:nvCxnSpPr>
        <p:spPr>
          <a:xfrm>
            <a:off x="7182678" y="3244334"/>
            <a:ext cx="0" cy="3042166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346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426</Words>
  <Application>Microsoft Office PowerPoint</Application>
  <PresentationFormat>Widescreen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Aldhabi</vt:lpstr>
      <vt:lpstr>Andalus</vt:lpstr>
      <vt:lpstr>Arabic Typesetting</vt:lpstr>
      <vt:lpstr>Arial</vt:lpstr>
      <vt:lpstr>Calibri</vt:lpstr>
      <vt:lpstr>Calibri Light</vt:lpstr>
      <vt:lpstr>inherit</vt:lpstr>
      <vt:lpstr>Office Theme</vt:lpstr>
      <vt:lpstr>Futurism architecture  العمارة المستقبلية </vt:lpstr>
      <vt:lpstr>المدرسة المستقبلية  "1909"</vt:lpstr>
      <vt:lpstr>العمارة المستقبلية  (1914)</vt:lpstr>
      <vt:lpstr>خصائص العمارة المستقبلية </vt:lpstr>
      <vt:lpstr>PowerPoint Presentation</vt:lpstr>
      <vt:lpstr>العمارة المستقبلية التكعيبية </vt:lpstr>
      <vt:lpstr>Neo-Futurism</vt:lpstr>
      <vt:lpstr>Cybertecture Egg  </vt:lpstr>
      <vt:lpstr>Guggenheim Bilbao</vt:lpstr>
      <vt:lpstr> سوهو جالاكسي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Futurism architecture  العمارة المستقبلية</dc:title>
  <dc:creator>MOMEN</dc:creator>
  <cp:lastModifiedBy>MOMEN</cp:lastModifiedBy>
  <cp:revision>27</cp:revision>
  <dcterms:created xsi:type="dcterms:W3CDTF">2020-10-25T17:26:20Z</dcterms:created>
  <dcterms:modified xsi:type="dcterms:W3CDTF">2020-10-26T16:27:18Z</dcterms:modified>
</cp:coreProperties>
</file>