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74" r:id="rId8"/>
    <p:sldId id="275" r:id="rId9"/>
    <p:sldId id="276" r:id="rId10"/>
    <p:sldId id="277" r:id="rId11"/>
    <p:sldId id="283" r:id="rId12"/>
    <p:sldId id="278" r:id="rId13"/>
    <p:sldId id="279" r:id="rId14"/>
    <p:sldId id="280" r:id="rId15"/>
    <p:sldId id="281" r:id="rId16"/>
    <p:sldId id="282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7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dirty="0"/>
              <a:t>علم الأصوات </a:t>
            </a:r>
            <a:r>
              <a:rPr lang="ar-SA" dirty="0" err="1"/>
              <a:t>الأكوستيكي</a:t>
            </a:r>
            <a:br>
              <a:rPr lang="ar-SA" dirty="0"/>
            </a:br>
            <a:r>
              <a:rPr lang="en-US" dirty="0"/>
              <a:t>Acoustic Phonetics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5077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سعة الذبذبة</a:t>
            </a:r>
            <a:br>
              <a:rPr lang="ar-SA" dirty="0"/>
            </a:br>
            <a:r>
              <a:rPr lang="en-US" dirty="0"/>
              <a:t>amplitude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821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سعة الذبذبة</a:t>
            </a:r>
            <a:br>
              <a:rPr lang="ar-SA" dirty="0"/>
            </a:br>
            <a:r>
              <a:rPr lang="en-US" dirty="0"/>
              <a:t>amplitude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هي البعد بين نقطة الاستراحة وأبعد نقطة يصل إليها الجسم المتحرك.</a:t>
            </a:r>
          </a:p>
          <a:p>
            <a:pPr algn="r" rtl="1"/>
            <a:r>
              <a:rPr lang="ar-SA" dirty="0"/>
              <a:t>هي المسؤولة عن  التوتّر، وهذا مرتبط بالعلوّ</a:t>
            </a:r>
            <a:r>
              <a:rPr lang="en-US" dirty="0"/>
              <a:t>   </a:t>
            </a:r>
            <a:r>
              <a:rPr lang="ar-SA" dirty="0"/>
              <a:t> </a:t>
            </a:r>
            <a:r>
              <a:rPr lang="en-US" dirty="0"/>
              <a:t>loudness </a:t>
            </a:r>
            <a:r>
              <a:rPr lang="ar-SA" dirty="0"/>
              <a:t> ( العلاقة بين السعة والعلو طرديّة)</a:t>
            </a:r>
          </a:p>
          <a:p>
            <a:pPr algn="r" rtl="1"/>
            <a:r>
              <a:rPr lang="ar-SA" dirty="0"/>
              <a:t>التردد = عدد الدورات في الثانية.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900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الموجة الصوتية</a:t>
            </a:r>
            <a:br>
              <a:rPr lang="ar-SA" dirty="0"/>
            </a:br>
            <a:r>
              <a:rPr lang="en-US" dirty="0"/>
              <a:t>sound wave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هي مجموعة من الذبذبات الصوتية المتعاقبة التي تنتج إحداها عن الأخرى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524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التفريق بين صوت وآخر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تختلف الأصوات عن بعضها بسبب مجموعة من العوامل، هي:                               علو الصوت، ودرجة الصوت، ونوع الصوت.</a:t>
            </a:r>
          </a:p>
          <a:p>
            <a:pPr algn="r" rtl="1"/>
            <a:r>
              <a:rPr lang="ar-SA" dirty="0"/>
              <a:t>1) العلوّ </a:t>
            </a:r>
            <a:r>
              <a:rPr lang="en-US" dirty="0"/>
              <a:t>loudness </a:t>
            </a:r>
            <a:endParaRPr lang="ar-SA" dirty="0"/>
          </a:p>
          <a:p>
            <a:pPr algn="r" rtl="1"/>
            <a:r>
              <a:rPr lang="ar-SA" dirty="0"/>
              <a:t>2) درجة الصوت </a:t>
            </a:r>
            <a:r>
              <a:rPr lang="en-US" dirty="0"/>
              <a:t>pitch </a:t>
            </a:r>
            <a:r>
              <a:rPr lang="ar-SA" dirty="0"/>
              <a:t> وهي ما ينتج عن سرعة الذبذبات:</a:t>
            </a:r>
          </a:p>
          <a:p>
            <a:pPr algn="r" rtl="1"/>
            <a:r>
              <a:rPr lang="ar-SA" dirty="0"/>
              <a:t> كلما زادت سرعة الذبذبات زادت درجة الصوت ويتنج الصوت الدقيق</a:t>
            </a:r>
          </a:p>
          <a:p>
            <a:pPr algn="r" rtl="1"/>
            <a:r>
              <a:rPr lang="ar-SA" dirty="0"/>
              <a:t>وكلما قلت السرعة قلت الدرجة وينتج الصوت السميك</a:t>
            </a:r>
            <a:endParaRPr lang="en-US" dirty="0"/>
          </a:p>
          <a:p>
            <a:pPr algn="r" rtl="1"/>
            <a:r>
              <a:rPr lang="en-US" dirty="0"/>
              <a:t>(3 </a:t>
            </a:r>
            <a:r>
              <a:rPr lang="ar-SA" dirty="0"/>
              <a:t> نوع الصوت: الأثر السمعي الناتج عن عدد من الموجات البسيطة التي تكون الموجة المركبة التي تحمل الصوت للاذن وتردد كل منها واتساعها.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579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الرنين</a:t>
            </a:r>
            <a:br>
              <a:rPr lang="en-US" dirty="0"/>
            </a:br>
            <a:r>
              <a:rPr lang="en-US" dirty="0"/>
              <a:t>resonance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300000"/>
              </a:lnSpc>
            </a:pPr>
            <a:r>
              <a:rPr lang="ar-SA" dirty="0"/>
              <a:t>هي ظاهرة جعل جسم يهتز بفعل ذبذبات جسم آخر</a:t>
            </a:r>
          </a:p>
          <a:p>
            <a:pPr algn="r" rtl="1">
              <a:lnSpc>
                <a:spcPct val="300000"/>
              </a:lnSpc>
            </a:pPr>
            <a:r>
              <a:rPr lang="ar-SA" dirty="0"/>
              <a:t>الجسم الذي يضخّم صوتًا موجودًا يسمّى المضخِّم أو المِرنان</a:t>
            </a:r>
          </a:p>
          <a:p>
            <a:pPr algn="r" rtl="1">
              <a:lnSpc>
                <a:spcPct val="300000"/>
              </a:lnSpc>
            </a:pPr>
            <a:r>
              <a:rPr lang="ar-SA" dirty="0"/>
              <a:t>قام العلماء بإنتاج عمود هواء متذبذب، يمكن التحكم في طوله.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85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dirty="0"/>
              <a:t>الترشيح </a:t>
            </a:r>
            <a:br>
              <a:rPr lang="ar-SA" dirty="0"/>
            </a:br>
            <a:r>
              <a:rPr lang="en-US" dirty="0"/>
              <a:t>filtering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300000"/>
              </a:lnSpc>
            </a:pPr>
            <a:r>
              <a:rPr lang="ar-SA" dirty="0"/>
              <a:t>هو تقوية تردد في صوت مركب لتعديل نوع الصوت.</a:t>
            </a:r>
          </a:p>
          <a:p>
            <a:pPr algn="r" rtl="1">
              <a:lnSpc>
                <a:spcPct val="300000"/>
              </a:lnSpc>
            </a:pPr>
            <a:r>
              <a:rPr lang="ar-SA" dirty="0"/>
              <a:t>إذا كانت النغمات التوافقية العالية هي المضخَّمة نتج صوت نقيّ</a:t>
            </a:r>
          </a:p>
          <a:p>
            <a:pPr algn="r" rtl="1">
              <a:lnSpc>
                <a:spcPct val="300000"/>
              </a:lnSpc>
            </a:pPr>
            <a:r>
              <a:rPr lang="ar-SA" dirty="0"/>
              <a:t>إذا كانت النغمات التوافقية المنخفضة أو الأساسية هي المضخَّمة نتج صوت أعمق.</a:t>
            </a:r>
          </a:p>
          <a:p>
            <a:pPr marL="0" indent="0" algn="r" rtl="1">
              <a:lnSpc>
                <a:spcPct val="300000"/>
              </a:lnSpc>
              <a:buNone/>
            </a:pPr>
            <a:endParaRPr lang="ar-SA" dirty="0"/>
          </a:p>
          <a:p>
            <a:pPr algn="r" rtl="1"/>
            <a:endParaRPr lang="ar-SA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617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الحزم الصوتية</a:t>
            </a:r>
            <a:br>
              <a:rPr lang="ar-SA" dirty="0"/>
            </a:br>
            <a:r>
              <a:rPr lang="en-US" dirty="0"/>
              <a:t>formants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هي مجموعات الترددات التي تشكّل نوع الصوت.</a:t>
            </a:r>
            <a:endParaRPr lang="en-US" dirty="0"/>
          </a:p>
          <a:p>
            <a:pPr algn="r" rtl="1"/>
            <a:r>
              <a:rPr lang="ar-SA" dirty="0"/>
              <a:t>أصوات العلة فيها نغمة أساسية واثنتين من الحزم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299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err="1"/>
              <a:t>أكوستيكيّة</a:t>
            </a:r>
            <a:r>
              <a:rPr lang="ar-SA" dirty="0"/>
              <a:t> الصوت اللغوي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إنتاج الكلام:</a:t>
            </a:r>
          </a:p>
          <a:p>
            <a:pPr marL="0" indent="0" algn="r" rtl="1">
              <a:buNone/>
            </a:pPr>
            <a:r>
              <a:rPr lang="ar-SA" dirty="0"/>
              <a:t>		تكوّن القناة الصوتية لدى الإنسان حجرة رنين ذات شكل معقّد</a:t>
            </a:r>
          </a:p>
          <a:p>
            <a:pPr marL="0" indent="0" algn="r" rtl="1">
              <a:buNone/>
            </a:pPr>
            <a:r>
              <a:rPr lang="ar-SA" dirty="0"/>
              <a:t>		في أحد طرفيها الوتران الصوتيان وطرفها الآخر مفتوح</a:t>
            </a:r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r>
              <a:rPr lang="ar-SA" dirty="0"/>
              <a:t>يتذبذب الهواء داخل القناة ليشكل الموجات الصوتية، تبعًا لمواقع أعضاء النطق وحركاتها:</a:t>
            </a:r>
          </a:p>
          <a:p>
            <a:pPr marL="0" indent="0" algn="r" rtl="1">
              <a:buNone/>
            </a:pPr>
            <a:r>
              <a:rPr lang="ar-SA" dirty="0"/>
              <a:t>( الحنجرة- اللسان- الشفتان- الطبق الليّن)</a:t>
            </a:r>
          </a:p>
        </p:txBody>
      </p:sp>
    </p:spTree>
    <p:extLst>
      <p:ext uri="{BB962C8B-B14F-4D97-AF65-F5344CB8AC3E}">
        <p14:creationId xmlns:p14="http://schemas.microsoft.com/office/powerpoint/2010/main" val="1514316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/>
              <a:t>أسباب اختلاف الأصوات الكلامية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1. درجة الصوت في الحنجرة  </a:t>
            </a:r>
            <a:r>
              <a:rPr lang="en-US" dirty="0"/>
              <a:t>glottal pitch</a:t>
            </a:r>
            <a:r>
              <a:rPr lang="ar-SA" dirty="0"/>
              <a:t>  للأصوات المجهورة</a:t>
            </a:r>
          </a:p>
          <a:p>
            <a:pPr marL="0" indent="0" algn="r" rtl="1">
              <a:buNone/>
            </a:pPr>
            <a:r>
              <a:rPr lang="ar-SA" dirty="0"/>
              <a:t>			</a:t>
            </a:r>
          </a:p>
          <a:p>
            <a:pPr algn="r" rtl="1"/>
            <a:r>
              <a:rPr lang="ar-SA" dirty="0"/>
              <a:t>2. مكان النطق: تختلف الموجة باختلاف الشكل الكلي للتجويف فوق الحنجرة </a:t>
            </a:r>
          </a:p>
          <a:p>
            <a:pPr algn="r" rtl="1"/>
            <a:r>
              <a:rPr lang="ar-SA" dirty="0"/>
              <a:t>تسمّى الترددات فوق </a:t>
            </a:r>
            <a:r>
              <a:rPr lang="ar-SA" dirty="0" err="1"/>
              <a:t>الحنجرية</a:t>
            </a:r>
            <a:r>
              <a:rPr lang="ar-SA" dirty="0"/>
              <a:t> </a:t>
            </a:r>
            <a:r>
              <a:rPr lang="en-US" dirty="0"/>
              <a:t>inherent</a:t>
            </a:r>
            <a:r>
              <a:rPr lang="ar-SA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7280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/>
              <a:t>تصنيف الأصوات اللغوية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1. أصوات موسيقية </a:t>
            </a:r>
            <a:r>
              <a:rPr lang="en-US" dirty="0"/>
              <a:t>musical sounds </a:t>
            </a:r>
            <a:r>
              <a:rPr lang="en-GB" dirty="0"/>
              <a:t>   </a:t>
            </a:r>
          </a:p>
          <a:p>
            <a:pPr marL="0" indent="0" algn="r" rtl="1">
              <a:buNone/>
            </a:pPr>
            <a:r>
              <a:rPr lang="en-GB" dirty="0"/>
              <a:t>				</a:t>
            </a:r>
            <a:r>
              <a:rPr lang="ar-SA" dirty="0"/>
              <a:t>ذبذباتها منتظمة </a:t>
            </a:r>
            <a:r>
              <a:rPr lang="en-US" dirty="0"/>
              <a:t>periodic vibrations</a:t>
            </a:r>
          </a:p>
          <a:p>
            <a:pPr algn="r" rtl="1"/>
            <a:r>
              <a:rPr lang="ar-SA" dirty="0"/>
              <a:t>2. أصوات ضوضاء </a:t>
            </a:r>
            <a:r>
              <a:rPr lang="en-US" dirty="0"/>
              <a:t>noises</a:t>
            </a:r>
          </a:p>
          <a:p>
            <a:pPr algn="r" rtl="1"/>
            <a:r>
              <a:rPr lang="ar-SA" dirty="0"/>
              <a:t>الصوائت والصوامت</a:t>
            </a:r>
          </a:p>
          <a:p>
            <a:pPr algn="r" rtl="1"/>
            <a:r>
              <a:rPr lang="ar-SA" dirty="0"/>
              <a:t>الصوائت موسيقية والصوامت ضوضاء</a:t>
            </a:r>
          </a:p>
          <a:p>
            <a:pPr algn="r" rtl="1"/>
            <a:endParaRPr lang="ar-SA" dirty="0"/>
          </a:p>
          <a:p>
            <a:pPr algn="r" rtl="1"/>
            <a:r>
              <a:rPr lang="ar-SA" dirty="0"/>
              <a:t>ولكن.......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338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/>
              <a:t>تعريفه: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endParaRPr lang="ar-SA" dirty="0"/>
          </a:p>
          <a:p>
            <a:pPr algn="r" rtl="1"/>
            <a:r>
              <a:rPr lang="ar-SA" dirty="0"/>
              <a:t>علم يدرس الخصائص </a:t>
            </a:r>
            <a:r>
              <a:rPr lang="ar-SA" dirty="0" err="1"/>
              <a:t>الفيزبائية</a:t>
            </a:r>
            <a:r>
              <a:rPr lang="ar-SA" dirty="0"/>
              <a:t> لأصوات الكلام أثناء انتقالها من المتكلم إلى السامع  </a:t>
            </a:r>
          </a:p>
          <a:p>
            <a:pPr algn="r" rtl="1"/>
            <a:r>
              <a:rPr lang="ar-SA" dirty="0"/>
              <a:t>من أسمائه الأخرى: علم الأصوات الفيزيائي </a:t>
            </a:r>
            <a:r>
              <a:rPr lang="en-US" dirty="0"/>
              <a:t>Physical…</a:t>
            </a:r>
            <a:endParaRPr lang="ar-SA" dirty="0"/>
          </a:p>
          <a:p>
            <a:pPr algn="r" rtl="1"/>
            <a:r>
              <a:rPr lang="ar-SA" dirty="0"/>
              <a:t>ترجم د. محمود السعران كلمة </a:t>
            </a:r>
            <a:r>
              <a:rPr lang="en-US" dirty="0"/>
              <a:t>Acoustic </a:t>
            </a:r>
            <a:r>
              <a:rPr lang="ar-SA" dirty="0"/>
              <a:t> بـ « سمعي» وشرحها بـ : « ما يتعلق بالصوت من حيث انتقاله وسمعه»</a:t>
            </a:r>
          </a:p>
          <a:p>
            <a:pPr algn="r" rtl="1"/>
            <a:r>
              <a:rPr lang="ar-SA" dirty="0"/>
              <a:t>وهو بهذا يجمع بين الفيزيائي والسمعي.</a:t>
            </a:r>
          </a:p>
          <a:p>
            <a:pPr algn="ctr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304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/>
              <a:t>ملحوظات مهمّة على الصوامت والصوائت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1. تشتمل الصوائت على ضوضاء ولكنها غير مهمة لغويّا</a:t>
            </a:r>
          </a:p>
          <a:p>
            <a:pPr marL="0" indent="0" algn="r" rtl="1">
              <a:buNone/>
            </a:pPr>
            <a:endParaRPr lang="ar-SA" dirty="0"/>
          </a:p>
          <a:p>
            <a:pPr algn="r" rtl="1"/>
            <a:r>
              <a:rPr lang="ar-SA" dirty="0"/>
              <a:t>2. بعض الصوامت لها تركيب يشبه الصوائت ( الميم، النون، اللام)</a:t>
            </a:r>
          </a:p>
          <a:p>
            <a:pPr marL="0" indent="0" algn="r" rtl="1">
              <a:buNone/>
            </a:pPr>
            <a:endParaRPr lang="ar-SA" dirty="0"/>
          </a:p>
          <a:p>
            <a:pPr algn="r" rtl="1"/>
            <a:r>
              <a:rPr lang="ar-SA" dirty="0"/>
              <a:t>3. الصوامت قد تكون ضوضاء خالصة ( المهموسة) </a:t>
            </a:r>
          </a:p>
          <a:p>
            <a:pPr algn="r" rtl="1"/>
            <a:endParaRPr lang="ar-SA" dirty="0"/>
          </a:p>
          <a:p>
            <a:pPr marL="0" indent="0" algn="r" rtl="1">
              <a:buNone/>
            </a:pPr>
            <a:r>
              <a:rPr lang="ar-SA" dirty="0"/>
              <a:t>	وقد تكون ضوضاء مقترنة بنغمة </a:t>
            </a:r>
            <a:r>
              <a:rPr lang="ar-SA" dirty="0" err="1"/>
              <a:t>حنجرية</a:t>
            </a:r>
            <a:r>
              <a:rPr lang="ar-SA" dirty="0"/>
              <a:t> ( المجهورة)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5775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/>
              <a:t>التصنيف </a:t>
            </a:r>
            <a:r>
              <a:rPr lang="ar-SA" dirty="0" err="1"/>
              <a:t>الأكوستيكي</a:t>
            </a:r>
            <a:r>
              <a:rPr lang="ar-SA" dirty="0"/>
              <a:t> للعلل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يمكن تصنيف العلل في كل اللغات من منطلق </a:t>
            </a:r>
            <a:r>
              <a:rPr lang="ar-SA" dirty="0" err="1"/>
              <a:t>أكوستيكي</a:t>
            </a:r>
            <a:endParaRPr lang="ar-SA" dirty="0"/>
          </a:p>
          <a:p>
            <a:pPr algn="r" rtl="1"/>
            <a:endParaRPr lang="ar-SA" dirty="0"/>
          </a:p>
          <a:p>
            <a:pPr algn="r" rtl="1"/>
            <a:r>
              <a:rPr lang="ar-SA" dirty="0"/>
              <a:t>كل أنظمة العلل مبنية على تضاد مزدوج: ( حادّ-رزين، متضامّ- منتشر)</a:t>
            </a:r>
          </a:p>
          <a:p>
            <a:pPr algn="r" rtl="1"/>
            <a:endParaRPr lang="ar-SA" dirty="0"/>
          </a:p>
          <a:p>
            <a:pPr algn="r" rtl="1"/>
            <a:r>
              <a:rPr lang="ar-SA" dirty="0"/>
              <a:t>1. الحادّ      ( </a:t>
            </a:r>
            <a:r>
              <a:rPr lang="en-US" dirty="0"/>
              <a:t>acute</a:t>
            </a:r>
            <a:r>
              <a:rPr lang="ar-SA" dirty="0"/>
              <a:t> )</a:t>
            </a:r>
            <a:r>
              <a:rPr lang="en-US" dirty="0"/>
              <a:t>               </a:t>
            </a:r>
            <a:r>
              <a:rPr lang="ar-SA" dirty="0"/>
              <a:t> 			الرزين     ( </a:t>
            </a:r>
            <a:r>
              <a:rPr lang="en-US" dirty="0"/>
              <a:t>grave</a:t>
            </a:r>
            <a:r>
              <a:rPr lang="ar-SA" dirty="0"/>
              <a:t> )</a:t>
            </a:r>
          </a:p>
          <a:p>
            <a:pPr algn="r" rtl="1"/>
            <a:endParaRPr lang="ar-SA" dirty="0"/>
          </a:p>
          <a:p>
            <a:pPr algn="r" rtl="1"/>
            <a:r>
              <a:rPr lang="ar-SA" dirty="0"/>
              <a:t>2. المتضامّ  ( </a:t>
            </a:r>
            <a:r>
              <a:rPr lang="en-US" dirty="0"/>
              <a:t>compact</a:t>
            </a:r>
            <a:r>
              <a:rPr lang="ar-SA" dirty="0"/>
              <a:t> )</a:t>
            </a:r>
            <a:r>
              <a:rPr lang="en-US" dirty="0"/>
              <a:t>					</a:t>
            </a:r>
            <a:r>
              <a:rPr lang="ar-SA" dirty="0"/>
              <a:t>المنتشر</a:t>
            </a:r>
            <a:r>
              <a:rPr lang="en-US" dirty="0"/>
              <a:t>	( diffuse)</a:t>
            </a:r>
            <a:endParaRPr lang="en-GB" dirty="0"/>
          </a:p>
        </p:txBody>
      </p:sp>
      <p:sp>
        <p:nvSpPr>
          <p:cNvPr id="4" name="Left-Right Arrow 3"/>
          <p:cNvSpPr/>
          <p:nvPr/>
        </p:nvSpPr>
        <p:spPr>
          <a:xfrm>
            <a:off x="5100035" y="3666243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Left-Right Arrow 4"/>
          <p:cNvSpPr/>
          <p:nvPr/>
        </p:nvSpPr>
        <p:spPr>
          <a:xfrm>
            <a:off x="4975668" y="4562183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806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SA" dirty="0"/>
              <a:t>             </a:t>
            </a:r>
          </a:p>
          <a:p>
            <a:pPr marL="0" indent="0" algn="r" rtl="1">
              <a:buNone/>
            </a:pPr>
            <a:r>
              <a:rPr lang="ar-SA" dirty="0"/>
              <a:t>									</a:t>
            </a:r>
            <a:r>
              <a:rPr lang="ar-SA" sz="2400" dirty="0"/>
              <a:t>متضامّ</a:t>
            </a:r>
            <a:r>
              <a:rPr lang="ar-SA" dirty="0"/>
              <a:t>	</a:t>
            </a:r>
            <a:endParaRPr lang="en-US" dirty="0"/>
          </a:p>
          <a:p>
            <a:pPr marL="0" indent="0" algn="r" rtl="1">
              <a:buNone/>
            </a:pPr>
            <a:r>
              <a:rPr lang="ar-SA" dirty="0"/>
              <a:t>						</a:t>
            </a:r>
            <a:r>
              <a:rPr lang="en-US" sz="3200" dirty="0"/>
              <a:t>i						u</a:t>
            </a:r>
          </a:p>
          <a:p>
            <a:pPr marL="0" indent="0" algn="r" rtl="1">
              <a:buNone/>
            </a:pPr>
            <a:endParaRPr lang="en-US" sz="3200" dirty="0"/>
          </a:p>
          <a:p>
            <a:pPr marL="0" indent="0" algn="r" rtl="1">
              <a:buNone/>
            </a:pPr>
            <a:r>
              <a:rPr lang="ar-SA" sz="3200" dirty="0"/>
              <a:t>				</a:t>
            </a:r>
            <a:r>
              <a:rPr lang="ar-SA" sz="3200"/>
              <a:t>	حادّ</a:t>
            </a:r>
            <a:r>
              <a:rPr lang="ar-SA" sz="3200" dirty="0"/>
              <a:t>					رزين</a:t>
            </a:r>
            <a:endParaRPr lang="en-US" sz="3200" dirty="0"/>
          </a:p>
          <a:p>
            <a:pPr marL="0" indent="0" algn="r" rtl="1">
              <a:buNone/>
            </a:pPr>
            <a:r>
              <a:rPr lang="en-US" sz="3200" dirty="0"/>
              <a:t>									a</a:t>
            </a:r>
            <a:endParaRPr lang="ar-SA" sz="3200" dirty="0"/>
          </a:p>
          <a:p>
            <a:pPr marL="0" indent="0" algn="r" rtl="1">
              <a:buNone/>
            </a:pPr>
            <a:r>
              <a:rPr lang="ar-SA" sz="3200" dirty="0"/>
              <a:t>									منتشر</a:t>
            </a:r>
            <a:endParaRPr lang="en-GB" dirty="0"/>
          </a:p>
        </p:txBody>
      </p:sp>
      <p:sp>
        <p:nvSpPr>
          <p:cNvPr id="4" name="Isosceles Triangle 3"/>
          <p:cNvSpPr/>
          <p:nvPr/>
        </p:nvSpPr>
        <p:spPr>
          <a:xfrm rot="10800000">
            <a:off x="3739296" y="3315364"/>
            <a:ext cx="2472744" cy="157122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0758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بعض اللغات فيها  هذان النوعان من التضاد فقط؛ فليس فيها إلا ثلاث علل ( العربية)</a:t>
            </a:r>
          </a:p>
          <a:p>
            <a:pPr algn="r" rtl="1"/>
            <a:endParaRPr lang="ar-SA" dirty="0"/>
          </a:p>
          <a:p>
            <a:pPr algn="r" rtl="1"/>
            <a:r>
              <a:rPr lang="ar-SA" dirty="0"/>
              <a:t>معظم اللغات كبّرت في هذا النظام من خلال إضافة سلاسل متوازية أو درجات متعدّدة</a:t>
            </a:r>
          </a:p>
          <a:p>
            <a:pPr algn="r" rtl="1"/>
            <a:endParaRPr lang="ar-SA" dirty="0"/>
          </a:p>
          <a:p>
            <a:pPr algn="r" rtl="1"/>
            <a:r>
              <a:rPr lang="ar-SA" dirty="0"/>
              <a:t>الفرنسية فيها سلسلتان من العلل الحادّة</a:t>
            </a:r>
          </a:p>
          <a:p>
            <a:pPr algn="r" rtl="1"/>
            <a:endParaRPr lang="ar-SA" dirty="0"/>
          </a:p>
          <a:p>
            <a:pPr marL="0" indent="0" algn="r" rtl="1">
              <a:buNone/>
            </a:pPr>
            <a:endParaRPr lang="ar-SA" dirty="0"/>
          </a:p>
          <a:p>
            <a:pPr algn="r" rt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712694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التصنيف </a:t>
            </a:r>
            <a:r>
              <a:rPr lang="ar-SA" dirty="0" err="1"/>
              <a:t>الأكوستيكي</a:t>
            </a:r>
            <a:r>
              <a:rPr lang="ar-SA" dirty="0"/>
              <a:t> للصوامت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يمكن تصنيف الصوامت على الوجه الآتي:</a:t>
            </a:r>
            <a:endParaRPr lang="en-US" dirty="0"/>
          </a:p>
          <a:p>
            <a:pPr algn="ctr" rtl="1"/>
            <a:r>
              <a:rPr lang="ar-SA" dirty="0"/>
              <a:t>أ</a:t>
            </a:r>
            <a:r>
              <a:rPr lang="ar-SA" sz="2000" b="1" dirty="0"/>
              <a:t>ولًا: الحادّ- الرزين:</a:t>
            </a:r>
            <a:endParaRPr lang="ar-SA" b="1" dirty="0"/>
          </a:p>
          <a:p>
            <a:pPr algn="ctr" rtl="1"/>
            <a:endParaRPr lang="ar-SA" dirty="0"/>
          </a:p>
          <a:p>
            <a:pPr algn="r" rtl="1"/>
            <a:r>
              <a:rPr lang="ar-SA" dirty="0"/>
              <a:t>الصامت المصحوب بترددات عالية يصنّف بأنه حادّ </a:t>
            </a:r>
            <a:r>
              <a:rPr lang="en-US" dirty="0"/>
              <a:t>(sharp)</a:t>
            </a:r>
            <a:endParaRPr lang="ar-SA" dirty="0"/>
          </a:p>
          <a:p>
            <a:pPr algn="r" rtl="1"/>
            <a:endParaRPr lang="ar-SA" dirty="0"/>
          </a:p>
          <a:p>
            <a:pPr algn="r" rtl="1"/>
            <a:r>
              <a:rPr lang="ar-SA" dirty="0"/>
              <a:t>والصامت المصحوب بترددات منخفضة .... فهو رزين </a:t>
            </a:r>
            <a:r>
              <a:rPr lang="en-US" dirty="0"/>
              <a:t>(grave)</a:t>
            </a:r>
            <a:endParaRPr lang="ar-SA" dirty="0"/>
          </a:p>
          <a:p>
            <a:pPr algn="r" rtl="1"/>
            <a:endParaRPr lang="ar-SA" dirty="0"/>
          </a:p>
          <a:p>
            <a:pPr algn="r" rtl="1"/>
            <a:r>
              <a:rPr lang="ar-SA" dirty="0"/>
              <a:t>مثال الأول: ت، د						ومثال الثاني: ب، </a:t>
            </a:r>
            <a:r>
              <a:rPr lang="en-US" dirty="0"/>
              <a:t>p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824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/>
              <a:t>ثانيًا: المتضامّ - المنتشر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SA" dirty="0"/>
              <a:t>الصوامت ذات الطيف المنتشر تضاد ذات الطيف المتضامّ</a:t>
            </a:r>
          </a:p>
          <a:p>
            <a:pPr algn="r" rtl="1"/>
            <a:r>
              <a:rPr lang="ar-SA" dirty="0"/>
              <a:t>مثال المتضامّ : ت، </a:t>
            </a:r>
            <a:r>
              <a:rPr lang="en-US" dirty="0"/>
              <a:t>p</a:t>
            </a:r>
            <a:r>
              <a:rPr lang="ar-SA" dirty="0"/>
              <a:t>					ومثال المنتشر: ك</a:t>
            </a:r>
          </a:p>
          <a:p>
            <a:pPr marL="0" indent="0" algn="r" rtl="1">
              <a:buNone/>
            </a:pPr>
            <a:r>
              <a:rPr lang="ar-SA" dirty="0"/>
              <a:t>	وكذلك الحال بين د، ب 			و الجيم القاهرية</a:t>
            </a:r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r>
              <a:rPr lang="ar-SA" dirty="0"/>
              <a:t>							</a:t>
            </a:r>
            <a:r>
              <a:rPr lang="en-US" dirty="0"/>
              <a:t>t						p</a:t>
            </a:r>
            <a:endParaRPr lang="ar-SA" dirty="0"/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r>
              <a:rPr lang="ar-SA" dirty="0"/>
              <a:t>										</a:t>
            </a:r>
            <a:r>
              <a:rPr lang="en-US" dirty="0"/>
              <a:t>k</a:t>
            </a:r>
            <a:endParaRPr lang="en-GB" dirty="0"/>
          </a:p>
        </p:txBody>
      </p:sp>
      <p:sp>
        <p:nvSpPr>
          <p:cNvPr id="4" name="Isosceles Triangle 3"/>
          <p:cNvSpPr/>
          <p:nvPr/>
        </p:nvSpPr>
        <p:spPr>
          <a:xfrm rot="10800000">
            <a:off x="3206839" y="4301543"/>
            <a:ext cx="2498501" cy="131364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7534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/>
              <a:t>ثالثًا: الاحتكاك والانفجار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الصوامت المنتجة عن طريق حصر تيار الهاء يصحبها احتكاك </a:t>
            </a:r>
            <a:r>
              <a:rPr lang="en-US" dirty="0"/>
              <a:t>(friction)</a:t>
            </a:r>
          </a:p>
          <a:p>
            <a:pPr marL="0" indent="0" algn="r" rtl="1">
              <a:buNone/>
            </a:pPr>
            <a:endParaRPr lang="ar-SA" dirty="0"/>
          </a:p>
          <a:p>
            <a:pPr algn="r" rtl="1"/>
            <a:r>
              <a:rPr lang="ar-SA" dirty="0"/>
              <a:t>الصوامت الناتجة عن وقف الهاء ثم تسريحه الفجائي يصحبها انفجار </a:t>
            </a:r>
            <a:r>
              <a:rPr lang="en-US" dirty="0"/>
              <a:t>(explosion)</a:t>
            </a:r>
          </a:p>
          <a:p>
            <a:pPr algn="r" rtl="1"/>
            <a:r>
              <a:rPr lang="ar-SA" dirty="0"/>
              <a:t>كلما كان الممر أضيق كانت سيطرة الترددات العالية أكبر وكان الصوت أكثر حدّة.</a:t>
            </a:r>
          </a:p>
          <a:p>
            <a:pPr algn="r" rtl="1"/>
            <a:r>
              <a:rPr lang="ar-SA" dirty="0"/>
              <a:t>مثال: السين تحتوي على أعلى الترددات كلها ( 8- 9 آلاف دورة/ ث)</a:t>
            </a:r>
          </a:p>
          <a:p>
            <a:pPr algn="r" rtl="1"/>
            <a:r>
              <a:rPr lang="ar-SA" dirty="0"/>
              <a:t>        الشين (6- 7 آلاف دورة/ ث)</a:t>
            </a:r>
            <a:endParaRPr lang="en-US" dirty="0"/>
          </a:p>
          <a:p>
            <a:pPr algn="r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3522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/>
              <a:t>التحليل والتركيب الطيفي للأصوات الكلامية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ar-SA" sz="2400" dirty="0"/>
              <a:t>التحليل الطيفي يعطينا:</a:t>
            </a:r>
          </a:p>
          <a:p>
            <a:pPr algn="r" rtl="1">
              <a:lnSpc>
                <a:spcPct val="150000"/>
              </a:lnSpc>
            </a:pPr>
            <a:r>
              <a:rPr lang="ar-SA" sz="2400" dirty="0"/>
              <a:t>1. الفروق بين الأصوات المتنوّعة</a:t>
            </a:r>
          </a:p>
          <a:p>
            <a:pPr algn="r" rtl="1">
              <a:lnSpc>
                <a:spcPct val="150000"/>
              </a:lnSpc>
            </a:pPr>
            <a:r>
              <a:rPr lang="ar-SA" sz="2400" dirty="0"/>
              <a:t>2. التغييرات في الصوت التي لا تستطيع الأذن إدراكها</a:t>
            </a:r>
          </a:p>
          <a:p>
            <a:pPr algn="r" rtl="1">
              <a:lnSpc>
                <a:spcPct val="150000"/>
              </a:lnSpc>
            </a:pPr>
            <a:r>
              <a:rPr lang="ar-SA" sz="2400" dirty="0"/>
              <a:t>3. دراسة تأثير الصوامت على الصوائت</a:t>
            </a:r>
          </a:p>
          <a:p>
            <a:pPr algn="r" rtl="1">
              <a:lnSpc>
                <a:spcPct val="150000"/>
              </a:lnSpc>
            </a:pPr>
            <a:r>
              <a:rPr lang="ar-SA" sz="2400" dirty="0"/>
              <a:t>4. دراسة تأثير الصوائت على الصوامت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96801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الرسم الطيفي للضمّة وللكسرة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793" y="2125636"/>
            <a:ext cx="2967644" cy="386928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744" y="0"/>
            <a:ext cx="96865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320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err="1"/>
              <a:t>أكوستيكيّة</a:t>
            </a:r>
            <a:r>
              <a:rPr lang="ar-SA" dirty="0"/>
              <a:t> الصوت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أولًا: </a:t>
            </a:r>
            <a:r>
              <a:rPr lang="ar-SA" dirty="0" err="1"/>
              <a:t>أكوستيكيّة</a:t>
            </a:r>
            <a:r>
              <a:rPr lang="ar-SA" dirty="0"/>
              <a:t> الصوت الطبيعي</a:t>
            </a:r>
          </a:p>
          <a:p>
            <a:pPr algn="r" rtl="1"/>
            <a:r>
              <a:rPr lang="ar-SA" dirty="0"/>
              <a:t>ثانيًا: </a:t>
            </a:r>
            <a:r>
              <a:rPr lang="ar-SA" dirty="0" err="1"/>
              <a:t>أكوستيكيّة</a:t>
            </a:r>
            <a:r>
              <a:rPr lang="ar-SA" dirty="0"/>
              <a:t> الصوت اللغوي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0315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 err="1"/>
              <a:t>أكوستيكيّة</a:t>
            </a:r>
            <a:r>
              <a:rPr lang="ar-SA" dirty="0"/>
              <a:t> الصوت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عناصر الصوت:</a:t>
            </a:r>
          </a:p>
          <a:p>
            <a:pPr algn="r" rtl="1"/>
            <a:r>
              <a:rPr lang="ar-SA" dirty="0"/>
              <a:t>1. جسم يتذبذب</a:t>
            </a:r>
          </a:p>
          <a:p>
            <a:pPr algn="r" rtl="1"/>
            <a:r>
              <a:rPr lang="ar-SA" dirty="0"/>
              <a:t>2. وسط ينقل </a:t>
            </a:r>
          </a:p>
          <a:p>
            <a:pPr algn="r" rtl="1"/>
            <a:r>
              <a:rPr lang="ar-SA" dirty="0"/>
              <a:t>3. جسم يستقبل</a:t>
            </a:r>
          </a:p>
          <a:p>
            <a:pPr algn="r" rtl="1"/>
            <a:r>
              <a:rPr lang="ar-SA" dirty="0"/>
              <a:t>العنصر الذي يدرسه علم الصوت </a:t>
            </a:r>
            <a:r>
              <a:rPr lang="ar-SA" dirty="0" err="1"/>
              <a:t>الأكوستكي</a:t>
            </a:r>
            <a:r>
              <a:rPr lang="ar-SA" dirty="0"/>
              <a:t> هو الثاني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4223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/>
              <a:t>موضوعات هذا العلم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SA" dirty="0"/>
              <a:t>مصدر الصوت</a:t>
            </a:r>
          </a:p>
          <a:p>
            <a:pPr algn="r" rtl="1"/>
            <a:r>
              <a:rPr lang="ar-SA" dirty="0"/>
              <a:t>انتقاله</a:t>
            </a:r>
          </a:p>
          <a:p>
            <a:pPr algn="r" rtl="1"/>
            <a:r>
              <a:rPr lang="ar-SA" dirty="0"/>
              <a:t>حركته</a:t>
            </a:r>
          </a:p>
          <a:p>
            <a:pPr algn="r" rtl="1"/>
            <a:r>
              <a:rPr lang="ar-SA" dirty="0"/>
              <a:t>التردد</a:t>
            </a:r>
          </a:p>
          <a:p>
            <a:pPr algn="r" rtl="1"/>
            <a:r>
              <a:rPr lang="ar-SA" dirty="0"/>
              <a:t>سعة الذبذبة</a:t>
            </a:r>
          </a:p>
          <a:p>
            <a:pPr algn="r" rtl="1"/>
            <a:r>
              <a:rPr lang="ar-SA" dirty="0"/>
              <a:t>الموجة الصوتية</a:t>
            </a:r>
          </a:p>
          <a:p>
            <a:pPr algn="r" rtl="1"/>
            <a:r>
              <a:rPr lang="ar-SA" dirty="0"/>
              <a:t>التفريق بين صوت وآخر</a:t>
            </a:r>
          </a:p>
          <a:p>
            <a:pPr algn="r" rtl="1"/>
            <a:r>
              <a:rPr lang="ar-SA" dirty="0"/>
              <a:t>الرنين</a:t>
            </a:r>
          </a:p>
          <a:p>
            <a:pPr algn="r" rtl="1"/>
            <a:r>
              <a:rPr lang="ar-SA" dirty="0"/>
              <a:t>الترشيح</a:t>
            </a:r>
          </a:p>
          <a:p>
            <a:pPr algn="r" rtl="1"/>
            <a:r>
              <a:rPr lang="ar-SA" dirty="0"/>
              <a:t>الحزم الصوتية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410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مصدر الصوت</a:t>
            </a:r>
            <a:br>
              <a:rPr lang="ar-SA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300000"/>
              </a:lnSpc>
            </a:pPr>
            <a:r>
              <a:rPr lang="ar-SA" dirty="0"/>
              <a:t>هو الجسم الذي يسبّب اضطرابًا ملائمًا في ضغط الهواء، </a:t>
            </a:r>
          </a:p>
          <a:p>
            <a:pPr algn="r" rtl="1">
              <a:lnSpc>
                <a:spcPct val="300000"/>
              </a:lnSpc>
            </a:pPr>
            <a:r>
              <a:rPr lang="ar-SA" dirty="0"/>
              <a:t>مثل الشوكة الرنانة في الصوت الطبيعي، وصوت الوترين الصوتيين في أصوات الكلام.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054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انتقال الصوت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تنتقل الأصوات  بسرعة من المنتج إلى المستقبل، حتى نظن بأننا نسمع الصوت فور إنتاجه.</a:t>
            </a:r>
          </a:p>
          <a:p>
            <a:pPr algn="r" rtl="1"/>
            <a:r>
              <a:rPr lang="ar-SA" dirty="0"/>
              <a:t>لكن الحقيقة أن الصوت يستغرق وقتًا للانتقال. </a:t>
            </a:r>
          </a:p>
          <a:p>
            <a:pPr algn="r" rtl="1"/>
            <a:r>
              <a:rPr lang="ar-SA" dirty="0"/>
              <a:t>مثال: صوت الرعد والبرق</a:t>
            </a:r>
          </a:p>
          <a:p>
            <a:pPr algn="r" rtl="1"/>
            <a:r>
              <a:rPr lang="ar-SA" dirty="0"/>
              <a:t>مثال: عندما ترى انفجارًا من مكان بعيد، ترى غباره وبعد لحظة تسمع صوته.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082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حركة مصدر الصوت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ما من صوت إلا وسببه حركة جسم (الذبذبة   </a:t>
            </a:r>
            <a:r>
              <a:rPr lang="en-GB" dirty="0"/>
              <a:t>(</a:t>
            </a:r>
            <a:r>
              <a:rPr lang="en-US" dirty="0"/>
              <a:t>vibration</a:t>
            </a:r>
            <a:r>
              <a:rPr lang="ar-SA" dirty="0"/>
              <a:t> لكننا لا نرى الحكة أحيانًا بسبب سرعتها.</a:t>
            </a:r>
          </a:p>
          <a:p>
            <a:pPr algn="r" rtl="1"/>
            <a:r>
              <a:rPr lang="ar-SA" dirty="0"/>
              <a:t>تكون الحركة دوريّة (منتظمة)، أو غير دورية</a:t>
            </a:r>
          </a:p>
          <a:p>
            <a:pPr marL="0" indent="0" algn="r" rtl="1">
              <a:buNone/>
            </a:pPr>
            <a:r>
              <a:rPr lang="ar-SA" dirty="0"/>
              <a:t>	أ) الحركة الدورية </a:t>
            </a:r>
            <a:r>
              <a:rPr lang="en-US" dirty="0"/>
              <a:t>periodic</a:t>
            </a:r>
          </a:p>
          <a:p>
            <a:pPr marL="0" indent="0" algn="r" rtl="1">
              <a:buNone/>
            </a:pPr>
            <a:r>
              <a:rPr lang="en-US" dirty="0"/>
              <a:t>	</a:t>
            </a:r>
            <a:r>
              <a:rPr lang="ar-SA" dirty="0"/>
              <a:t>ب) الحركة غير الدورية  </a:t>
            </a:r>
            <a:r>
              <a:rPr lang="en-US" dirty="0"/>
              <a:t>non periodic</a:t>
            </a:r>
            <a:endParaRPr lang="ar-SA" dirty="0"/>
          </a:p>
          <a:p>
            <a:pPr marL="0" indent="0" algn="r" rtl="1">
              <a:buNone/>
            </a:pPr>
            <a:r>
              <a:rPr lang="ar-SA" dirty="0"/>
              <a:t>وتكون الحركة بسيطة أو مركبة</a:t>
            </a:r>
          </a:p>
          <a:p>
            <a:pPr marL="0" indent="0" algn="r" rtl="1">
              <a:buNone/>
            </a:pPr>
            <a:r>
              <a:rPr lang="ar-SA" dirty="0"/>
              <a:t>	</a:t>
            </a:r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r>
              <a:rPr lang="en-US" dirty="0"/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36790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التردّد</a:t>
            </a:r>
            <a:br>
              <a:rPr lang="ar-SA" dirty="0"/>
            </a:br>
            <a:r>
              <a:rPr lang="en-US" dirty="0"/>
              <a:t>frequency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هو عدد الدورات الكاملة في الثانية</a:t>
            </a:r>
          </a:p>
          <a:p>
            <a:pPr algn="r" rtl="1"/>
            <a:r>
              <a:rPr lang="ar-SA" dirty="0"/>
              <a:t>لكل جسم متذبذب تردده الخاص الذي تتحكم به مجموعة من العوامل،</a:t>
            </a:r>
          </a:p>
          <a:p>
            <a:pPr algn="r" rtl="1"/>
            <a:r>
              <a:rPr lang="ar-SA" dirty="0"/>
              <a:t> مثل: وزن الجسم، طوله. </a:t>
            </a:r>
          </a:p>
          <a:p>
            <a:pPr lvl="1" algn="r" rtl="1"/>
            <a:r>
              <a:rPr lang="ar-SA" dirty="0"/>
              <a:t>سمك الوتر ودرجة شده</a:t>
            </a:r>
          </a:p>
          <a:p>
            <a:pPr lvl="1" algn="r" rtl="1"/>
            <a:r>
              <a:rPr lang="ar-SA" dirty="0"/>
              <a:t>كتلة التجويف وشكله وامتداده.</a:t>
            </a:r>
          </a:p>
          <a:p>
            <a:pPr marL="457200" lvl="1" indent="0" algn="r" rtl="1">
              <a:buNone/>
            </a:pPr>
            <a:r>
              <a:rPr lang="ar-SA" dirty="0"/>
              <a:t>أقل تردد تسمعه الأذن 16- 20 دورة في الثانية</a:t>
            </a:r>
          </a:p>
          <a:p>
            <a:pPr marL="457200" lvl="1" indent="0" algn="r" rtl="1">
              <a:buNone/>
            </a:pPr>
            <a:r>
              <a:rPr lang="ar-SA" dirty="0"/>
              <a:t>أعلى تردد 20 ألف د/ ث</a:t>
            </a:r>
          </a:p>
        </p:txBody>
      </p:sp>
    </p:spTree>
    <p:extLst>
      <p:ext uri="{BB962C8B-B14F-4D97-AF65-F5344CB8AC3E}">
        <p14:creationId xmlns:p14="http://schemas.microsoft.com/office/powerpoint/2010/main" val="4447731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418</TotalTime>
  <Words>1078</Words>
  <Application>Microsoft Office PowerPoint</Application>
  <PresentationFormat>Widescreen</PresentationFormat>
  <Paragraphs>163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Trebuchet MS</vt:lpstr>
      <vt:lpstr>Wingdings 3</vt:lpstr>
      <vt:lpstr>Facet</vt:lpstr>
      <vt:lpstr>علم الأصوات الأكوستيكي Acoustic Phonetics</vt:lpstr>
      <vt:lpstr>تعريفه:</vt:lpstr>
      <vt:lpstr>أكوستيكيّة الصوت</vt:lpstr>
      <vt:lpstr>أكوستيكيّة الصوت</vt:lpstr>
      <vt:lpstr>موضوعات هذا العلم</vt:lpstr>
      <vt:lpstr>مصدر الصوت </vt:lpstr>
      <vt:lpstr>انتقال الصوت</vt:lpstr>
      <vt:lpstr>حركة مصدر الصوت</vt:lpstr>
      <vt:lpstr>التردّد frequency</vt:lpstr>
      <vt:lpstr>سعة الذبذبة amplitude</vt:lpstr>
      <vt:lpstr>سعة الذبذبة amplitude</vt:lpstr>
      <vt:lpstr>الموجة الصوتية sound wave</vt:lpstr>
      <vt:lpstr>التفريق بين صوت وآخر</vt:lpstr>
      <vt:lpstr>الرنين resonance</vt:lpstr>
      <vt:lpstr>الترشيح  filtering </vt:lpstr>
      <vt:lpstr>الحزم الصوتية formants</vt:lpstr>
      <vt:lpstr>أكوستيكيّة الصوت اللغوي</vt:lpstr>
      <vt:lpstr>أسباب اختلاف الأصوات الكلامية</vt:lpstr>
      <vt:lpstr>تصنيف الأصوات اللغوية</vt:lpstr>
      <vt:lpstr>ملحوظات مهمّة على الصوامت والصوائت</vt:lpstr>
      <vt:lpstr>التصنيف الأكوستيكي للعلل</vt:lpstr>
      <vt:lpstr>PowerPoint Presentation</vt:lpstr>
      <vt:lpstr>PowerPoint Presentation</vt:lpstr>
      <vt:lpstr>التصنيف الأكوستيكي للصوامت</vt:lpstr>
      <vt:lpstr>ثانيًا: المتضامّ - المنتشر</vt:lpstr>
      <vt:lpstr>ثالثًا: الاحتكاك والانفجار</vt:lpstr>
      <vt:lpstr>التحليل والتركيب الطيفي للأصوات الكلامية</vt:lpstr>
      <vt:lpstr>الرسم الطيفي للضمّة وللكسرة</vt:lpstr>
    </vt:vector>
  </TitlesOfParts>
  <Company>BZU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علم الأصوات الأكوستيكي</dc:title>
  <dc:creator>Mohamed</dc:creator>
  <cp:lastModifiedBy>Maher Mohammad Eid Abuhelal</cp:lastModifiedBy>
  <cp:revision>39</cp:revision>
  <dcterms:created xsi:type="dcterms:W3CDTF">2017-02-18T04:12:51Z</dcterms:created>
  <dcterms:modified xsi:type="dcterms:W3CDTF">2021-06-09T07:42:55Z</dcterms:modified>
</cp:coreProperties>
</file>