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82" r:id="rId8"/>
    <p:sldId id="284" r:id="rId9"/>
    <p:sldId id="262" r:id="rId10"/>
    <p:sldId id="263" r:id="rId11"/>
    <p:sldId id="264" r:id="rId12"/>
    <p:sldId id="265" r:id="rId13"/>
    <p:sldId id="266" r:id="rId14"/>
    <p:sldId id="268" r:id="rId15"/>
    <p:sldId id="269" r:id="rId16"/>
    <p:sldId id="270" r:id="rId17"/>
    <p:sldId id="271" r:id="rId18"/>
    <p:sldId id="272" r:id="rId19"/>
    <p:sldId id="267" r:id="rId20"/>
    <p:sldId id="273" r:id="rId21"/>
    <p:sldId id="274" r:id="rId22"/>
    <p:sldId id="275" r:id="rId23"/>
    <p:sldId id="276" r:id="rId24"/>
    <p:sldId id="278" r:id="rId25"/>
    <p:sldId id="277" r:id="rId26"/>
    <p:sldId id="279" r:id="rId27"/>
    <p:sldId id="280" r:id="rId28"/>
    <p:sldId id="281" r:id="rId29"/>
    <p:sldId id="283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8199-FBBC-4D17-A752-BF93526536F5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242B2-A26B-494F-9757-AC834D8F5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367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8199-FBBC-4D17-A752-BF93526536F5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242B2-A26B-494F-9757-AC834D8F5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52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8199-FBBC-4D17-A752-BF93526536F5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242B2-A26B-494F-9757-AC834D8F5F3B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347164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8199-FBBC-4D17-A752-BF93526536F5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242B2-A26B-494F-9757-AC834D8F5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0112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8199-FBBC-4D17-A752-BF93526536F5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242B2-A26B-494F-9757-AC834D8F5F3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4489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8199-FBBC-4D17-A752-BF93526536F5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242B2-A26B-494F-9757-AC834D8F5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2076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8199-FBBC-4D17-A752-BF93526536F5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242B2-A26B-494F-9757-AC834D8F5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8734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8199-FBBC-4D17-A752-BF93526536F5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242B2-A26B-494F-9757-AC834D8F5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300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8199-FBBC-4D17-A752-BF93526536F5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242B2-A26B-494F-9757-AC834D8F5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478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8199-FBBC-4D17-A752-BF93526536F5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242B2-A26B-494F-9757-AC834D8F5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269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8199-FBBC-4D17-A752-BF93526536F5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242B2-A26B-494F-9757-AC834D8F5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8199-FBBC-4D17-A752-BF93526536F5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242B2-A26B-494F-9757-AC834D8F5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561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8199-FBBC-4D17-A752-BF93526536F5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242B2-A26B-494F-9757-AC834D8F5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93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8199-FBBC-4D17-A752-BF93526536F5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242B2-A26B-494F-9757-AC834D8F5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20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8199-FBBC-4D17-A752-BF93526536F5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242B2-A26B-494F-9757-AC834D8F5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256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8199-FBBC-4D17-A752-BF93526536F5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242B2-A26B-494F-9757-AC834D8F5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448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08199-FBBC-4D17-A752-BF93526536F5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18242B2-A26B-494F-9757-AC834D8F5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308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  <p:sldLayoutId id="2147483797" r:id="rId13"/>
    <p:sldLayoutId id="2147483798" r:id="rId14"/>
    <p:sldLayoutId id="2147483799" r:id="rId15"/>
    <p:sldLayoutId id="21474838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20B5A-BB4D-471F-8718-CBAA3F2578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43243"/>
            <a:ext cx="9144000" cy="838517"/>
          </a:xfrm>
        </p:spPr>
        <p:txBody>
          <a:bodyPr>
            <a:normAutofit fontScale="90000"/>
          </a:bodyPr>
          <a:lstStyle/>
          <a:p>
            <a:r>
              <a:rPr lang="en-US" dirty="0"/>
              <a:t>Basic Linux commands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F69518-AC54-4EB5-8AF7-83F678AE0F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6560" y="1483360"/>
            <a:ext cx="11541760" cy="5242560"/>
          </a:xfrm>
        </p:spPr>
        <p:txBody>
          <a:bodyPr/>
          <a:lstStyle/>
          <a:p>
            <a:pPr algn="l"/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pwd</a:t>
            </a:r>
            <a:r>
              <a:rPr lang="en-US" dirty="0"/>
              <a:t>: </a:t>
            </a:r>
            <a:r>
              <a:rPr lang="ar-SA" dirty="0"/>
              <a:t>تستخدم لمعرفة المسار (الذي يمثل المجلد) الموجود فيه حاليا </a:t>
            </a:r>
            <a:r>
              <a:rPr lang="en-US" dirty="0"/>
              <a:t> </a:t>
            </a:r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26D010-5D75-4DF1-8278-1D363AE0C9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6150" y="2352675"/>
            <a:ext cx="5219700" cy="2299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893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02D08-5AE5-4CF3-9B7A-D4FF545ED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229" y="177552"/>
            <a:ext cx="11452194" cy="6427433"/>
          </a:xfrm>
        </p:spPr>
        <p:txBody>
          <a:bodyPr/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touch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file_name</a:t>
            </a:r>
            <a:r>
              <a:rPr lang="en-US" dirty="0"/>
              <a:t>: </a:t>
            </a:r>
            <a:r>
              <a:rPr lang="ar-SA" dirty="0"/>
              <a:t>تستخدم لانشاء ملف </a:t>
            </a:r>
            <a:r>
              <a:rPr lang="ar-SA" dirty="0">
                <a:solidFill>
                  <a:srgbClr val="FF0000"/>
                </a:solidFill>
              </a:rPr>
              <a:t>وليس مجلد</a:t>
            </a:r>
          </a:p>
          <a:p>
            <a:pPr marL="0" indent="0">
              <a:buNone/>
            </a:pPr>
            <a:r>
              <a:rPr lang="ar-SA" dirty="0"/>
              <a:t> </a:t>
            </a:r>
            <a:r>
              <a:rPr lang="en-US" dirty="0"/>
              <a:t> </a:t>
            </a:r>
            <a:endParaRPr lang="ar-SA" dirty="0"/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endParaRPr lang="ar-SA" dirty="0"/>
          </a:p>
          <a:p>
            <a:r>
              <a:rPr lang="en-US" dirty="0"/>
              <a:t>Don’t use </a:t>
            </a:r>
            <a:r>
              <a:rPr lang="en-US" dirty="0">
                <a:solidFill>
                  <a:srgbClr val="0070C0"/>
                </a:solidFill>
              </a:rPr>
              <a:t>cd</a:t>
            </a:r>
            <a:r>
              <a:rPr lang="en-US" dirty="0"/>
              <a:t> command with </a:t>
            </a:r>
            <a:r>
              <a:rPr lang="en-US" dirty="0">
                <a:solidFill>
                  <a:srgbClr val="FF0000"/>
                </a:solidFill>
              </a:rPr>
              <a:t>files</a:t>
            </a:r>
            <a:r>
              <a:rPr lang="en-US" dirty="0"/>
              <a:t>, just use it with </a:t>
            </a:r>
            <a:r>
              <a:rPr lang="en-US" dirty="0">
                <a:solidFill>
                  <a:srgbClr val="00B050"/>
                </a:solidFill>
              </a:rPr>
              <a:t>directories (folders).</a:t>
            </a:r>
          </a:p>
          <a:p>
            <a:r>
              <a:rPr lang="ar-SA" dirty="0">
                <a:solidFill>
                  <a:srgbClr val="FF0000"/>
                </a:solidFill>
              </a:rPr>
              <a:t>نظام اللينوكس يعتبر كل شيء انه ملف حتى الاجهزة المتصلة به ك الماوس او الكيبورد يعتبرهم ملفات او وايضا المجلدات يعتبرهم ملفات</a:t>
            </a:r>
          </a:p>
          <a:p>
            <a:r>
              <a:rPr lang="ar-SA" dirty="0">
                <a:solidFill>
                  <a:srgbClr val="FF0000"/>
                </a:solidFill>
              </a:rPr>
              <a:t>عشان هيك ضروي نعرف كيف نتعامل مع الملفات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35B4C7-0B66-45A3-896F-E239A33536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9316" y="926051"/>
            <a:ext cx="4962525" cy="139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7618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9792A-F580-42D1-A277-28ED4C533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546" y="0"/>
            <a:ext cx="10515600" cy="63805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files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7F18E-2113-46B1-A170-9F47A7569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596" y="638052"/>
            <a:ext cx="11034204" cy="5949179"/>
          </a:xfrm>
        </p:spPr>
        <p:txBody>
          <a:bodyPr/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touch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file_name</a:t>
            </a:r>
            <a:r>
              <a:rPr lang="en-US" dirty="0"/>
              <a:t>: </a:t>
            </a:r>
            <a:r>
              <a:rPr lang="ar-SA" dirty="0"/>
              <a:t>تستخدم لانشاء ملف</a:t>
            </a:r>
          </a:p>
          <a:p>
            <a:r>
              <a:rPr lang="ar-SA" dirty="0"/>
              <a:t>للدخول الى الملفات والكتابة عليها هناك 3 طرق</a:t>
            </a:r>
          </a:p>
          <a:p>
            <a:pPr marL="0" indent="0">
              <a:buNone/>
            </a:pPr>
            <a:r>
              <a:rPr lang="en-US" dirty="0"/>
              <a:t>    1- graphical user interface (GUI)</a:t>
            </a:r>
          </a:p>
          <a:p>
            <a:pPr marL="0" indent="0">
              <a:buNone/>
            </a:pPr>
            <a:r>
              <a:rPr lang="en-US" dirty="0"/>
              <a:t>    2- Terminal using</a:t>
            </a:r>
            <a:r>
              <a:rPr lang="ar-SA" dirty="0"/>
              <a:t> </a:t>
            </a:r>
            <a:r>
              <a:rPr lang="en-US" dirty="0"/>
              <a:t>text editors such as </a:t>
            </a:r>
            <a:r>
              <a:rPr lang="en-US" b="1" dirty="0" err="1">
                <a:solidFill>
                  <a:srgbClr val="7030A0"/>
                </a:solidFill>
              </a:rPr>
              <a:t>nano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dirty="0"/>
              <a:t>(</a:t>
            </a:r>
            <a:r>
              <a:rPr lang="ar-SA" dirty="0"/>
              <a:t>الاكثر استخداما</a:t>
            </a:r>
            <a:r>
              <a:rPr lang="en-US" dirty="0"/>
              <a:t>), </a:t>
            </a:r>
            <a:r>
              <a:rPr lang="en-US" dirty="0" err="1"/>
              <a:t>pico</a:t>
            </a:r>
            <a:r>
              <a:rPr lang="en-US" dirty="0"/>
              <a:t>, vi ….etc.</a:t>
            </a:r>
          </a:p>
          <a:p>
            <a:pPr marL="0" indent="0">
              <a:buNone/>
            </a:pPr>
            <a:r>
              <a:rPr lang="en-US" dirty="0"/>
              <a:t>   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To save the content after access the file using </a:t>
            </a:r>
            <a:r>
              <a:rPr lang="en-US" dirty="0" err="1">
                <a:solidFill>
                  <a:srgbClr val="FF0000"/>
                </a:solidFill>
              </a:rPr>
              <a:t>nano</a:t>
            </a:r>
            <a:r>
              <a:rPr lang="en-US" dirty="0"/>
              <a:t> press </a:t>
            </a:r>
            <a:r>
              <a:rPr lang="en-US" dirty="0" err="1">
                <a:solidFill>
                  <a:srgbClr val="FF0000"/>
                </a:solidFill>
              </a:rPr>
              <a:t>ctrl+s</a:t>
            </a:r>
            <a:r>
              <a:rPr lang="en-US" dirty="0"/>
              <a:t>, then to exit press </a:t>
            </a:r>
            <a:r>
              <a:rPr lang="en-US" dirty="0" err="1">
                <a:solidFill>
                  <a:srgbClr val="FF0000"/>
                </a:solidFill>
              </a:rPr>
              <a:t>ctrl+x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3- redirection : </a:t>
            </a:r>
            <a:r>
              <a:rPr lang="ar-SA" dirty="0"/>
              <a:t>في هذه الطريقة يتم اعادة توجيه الاوتبوت الى الملف بدلا من التيرمنال باستخدام </a:t>
            </a:r>
            <a:r>
              <a:rPr lang="en-US" dirty="0"/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&gt;, &gt;&gt;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205510-0B5E-4EB3-A4B3-4200DD6F3E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6205" y="2188438"/>
            <a:ext cx="4772025" cy="1158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9939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EE9079E-9C98-4BAC-AF2A-B82DA36AC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717" y="159798"/>
            <a:ext cx="11700769" cy="6525087"/>
          </a:xfrm>
        </p:spPr>
        <p:txBody>
          <a:bodyPr/>
          <a:lstStyle/>
          <a:p>
            <a:pPr marL="0" indent="0">
              <a:buNone/>
            </a:pPr>
            <a:r>
              <a:rPr lang="ar-SA" dirty="0"/>
              <a:t>في المثال التالي يتم عرض الاوتبوت للكوماند على التيرمنال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ar-SA" dirty="0"/>
              <a:t>بينما في هذا المثال يتم توجيه الاوتبوت للكوماند على الملف باستخدام </a:t>
            </a:r>
            <a:r>
              <a:rPr lang="en-US" dirty="0"/>
              <a:t> 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>
                <a:solidFill>
                  <a:srgbClr val="7030A0"/>
                </a:solidFill>
              </a:rPr>
              <a:t>&gt;</a:t>
            </a:r>
            <a:r>
              <a:rPr lang="en-US" dirty="0"/>
              <a:t> used for over write,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7030A0"/>
                </a:solidFill>
              </a:rPr>
              <a:t>&gt;&gt;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used for append</a:t>
            </a:r>
          </a:p>
          <a:p>
            <a:r>
              <a:rPr lang="en-US" dirty="0"/>
              <a:t>We use </a:t>
            </a:r>
            <a:r>
              <a:rPr lang="en-US" dirty="0">
                <a:solidFill>
                  <a:srgbClr val="0070C0"/>
                </a:solidFill>
              </a:rPr>
              <a:t>cat </a:t>
            </a:r>
            <a:r>
              <a:rPr lang="en-US" dirty="0"/>
              <a:t>(🐈) command to </a:t>
            </a:r>
            <a:r>
              <a:rPr lang="en-US" dirty="0">
                <a:solidFill>
                  <a:srgbClr val="FF0000"/>
                </a:solidFill>
              </a:rPr>
              <a:t>print</a:t>
            </a:r>
            <a:r>
              <a:rPr lang="en-US" dirty="0"/>
              <a:t> the </a:t>
            </a:r>
            <a:r>
              <a:rPr lang="en-US" dirty="0">
                <a:solidFill>
                  <a:srgbClr val="FF0000"/>
                </a:solidFill>
              </a:rPr>
              <a:t>file content</a:t>
            </a:r>
          </a:p>
          <a:p>
            <a:endParaRPr lang="en-US" dirty="0"/>
          </a:p>
        </p:txBody>
      </p:sp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id="{5555F2FF-6D17-478E-B2BC-988A44115B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392" y="704526"/>
            <a:ext cx="4095750" cy="9525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3B88D3D-9256-46E4-8257-EEAF2675A2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8417" y="2201754"/>
            <a:ext cx="4657725" cy="5810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F6A61C7-A342-483B-A849-3ECF89AD06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0232" y="4320789"/>
            <a:ext cx="4591050" cy="145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1602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C332F-19CC-4F07-AA34-211BAE804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617" y="124287"/>
            <a:ext cx="10963183" cy="6587231"/>
          </a:xfrm>
        </p:spPr>
        <p:txBody>
          <a:bodyPr/>
          <a:lstStyle/>
          <a:p>
            <a:r>
              <a:rPr lang="en-US" dirty="0"/>
              <a:t>There is other commands which is used for printing the file content such as more , less, head and tail .</a:t>
            </a:r>
          </a:p>
          <a:p>
            <a:r>
              <a:rPr lang="en-US" dirty="0">
                <a:solidFill>
                  <a:schemeClr val="accent1"/>
                </a:solidFill>
              </a:rPr>
              <a:t>More, less</a:t>
            </a:r>
            <a:r>
              <a:rPr lang="en-US" dirty="0"/>
              <a:t>: used with the large file content =&gt; more/less divide the large content into pages.</a:t>
            </a:r>
          </a:p>
          <a:p>
            <a:r>
              <a:rPr lang="en-US" dirty="0">
                <a:solidFill>
                  <a:schemeClr val="accent1"/>
                </a:solidFill>
              </a:rPr>
              <a:t>head, tail </a:t>
            </a:r>
            <a:r>
              <a:rPr lang="en-US" dirty="0"/>
              <a:t>: used to print the first 10 lines (head) or the last 10 lines (tail).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rm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file_name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/>
              <a:t>: </a:t>
            </a:r>
            <a:r>
              <a:rPr lang="ar-SA" dirty="0"/>
              <a:t>تستخدم لحذف الملف او الفايل</a:t>
            </a:r>
            <a:endParaRPr lang="en-US" dirty="0"/>
          </a:p>
          <a:p>
            <a:r>
              <a:rPr lang="en-US" dirty="0">
                <a:solidFill>
                  <a:schemeClr val="accent1"/>
                </a:solidFill>
              </a:rPr>
              <a:t>echo</a:t>
            </a:r>
            <a:r>
              <a:rPr lang="en-US" dirty="0"/>
              <a:t> command: </a:t>
            </a:r>
            <a:r>
              <a:rPr lang="ar-SA" dirty="0"/>
              <a:t>يستخدم لطباعة سترنج على التيرمنال فهو يرى كل شيء ك سترنج</a:t>
            </a:r>
          </a:p>
          <a:p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04E7A2A-9F19-43D6-8F01-5D69FFFD1C6C}"/>
              </a:ext>
            </a:extLst>
          </p:cNvPr>
          <p:cNvSpPr/>
          <p:nvPr/>
        </p:nvSpPr>
        <p:spPr>
          <a:xfrm>
            <a:off x="3391269" y="1699380"/>
            <a:ext cx="4705165" cy="6569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Please try them with your self</a:t>
            </a:r>
            <a:r>
              <a:rPr lang="en-US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  😊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04947C-7700-461D-93CE-921C9C7D59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2934" y="4830146"/>
            <a:ext cx="5143500" cy="105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0903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8C301-CFE6-4139-B443-452196CE7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9423" y="116551"/>
            <a:ext cx="10515600" cy="993158"/>
          </a:xfrm>
        </p:spPr>
        <p:txBody>
          <a:bodyPr/>
          <a:lstStyle/>
          <a:p>
            <a:pPr algn="ctr"/>
            <a:r>
              <a:rPr lang="en-US" dirty="0"/>
              <a:t>Aliasing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E6276-851E-40B9-B4C2-EB82EEEE92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559" y="1029810"/>
            <a:ext cx="11203620" cy="5646198"/>
          </a:xfrm>
        </p:spPr>
        <p:txBody>
          <a:bodyPr/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alias</a:t>
            </a:r>
            <a:r>
              <a:rPr lang="en-US" dirty="0"/>
              <a:t>: </a:t>
            </a:r>
            <a:r>
              <a:rPr lang="ar-SA" dirty="0"/>
              <a:t>نستخدمها لتبديل شيء بشيء اخر </a:t>
            </a:r>
          </a:p>
          <a:p>
            <a:r>
              <a:rPr lang="ar-SA" dirty="0"/>
              <a:t>اذا كان عندي مثلا كوماند طويل ممكن ابدله ب كوماند اقصر بس بنفس الوظيفة</a:t>
            </a:r>
          </a:p>
          <a:p>
            <a:r>
              <a:rPr lang="en-US" dirty="0" err="1"/>
              <a:t>Sytnax</a:t>
            </a:r>
            <a:r>
              <a:rPr lang="en-US" dirty="0"/>
              <a:t>: alias </a:t>
            </a:r>
            <a:r>
              <a:rPr lang="en-US" dirty="0" err="1"/>
              <a:t>var_name</a:t>
            </a:r>
            <a:r>
              <a:rPr lang="en-US" dirty="0"/>
              <a:t>=“</a:t>
            </a:r>
            <a:r>
              <a:rPr lang="en-US" dirty="0" err="1"/>
              <a:t>coomand</a:t>
            </a:r>
            <a:r>
              <a:rPr lang="en-US" dirty="0"/>
              <a:t>”</a:t>
            </a:r>
          </a:p>
          <a:p>
            <a:r>
              <a:rPr lang="ar-SA" dirty="0">
                <a:solidFill>
                  <a:srgbClr val="FF0000"/>
                </a:solidFill>
              </a:rPr>
              <a:t>لا يوجد فراغ قبل و بعد ال =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ar-SA" dirty="0">
              <a:solidFill>
                <a:srgbClr val="FF0000"/>
              </a:solidFill>
            </a:endParaRPr>
          </a:p>
          <a:p>
            <a:r>
              <a:rPr lang="en-US" dirty="0" err="1">
                <a:solidFill>
                  <a:srgbClr val="7030A0"/>
                </a:solidFill>
              </a:rPr>
              <a:t>Var_name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/>
              <a:t>will work as </a:t>
            </a:r>
            <a:r>
              <a:rPr lang="en-US" dirty="0">
                <a:solidFill>
                  <a:srgbClr val="7030A0"/>
                </a:solidFill>
              </a:rPr>
              <a:t>command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Example: </a:t>
            </a:r>
          </a:p>
          <a:p>
            <a:pPr marL="0" indent="0">
              <a:buNone/>
            </a:pPr>
            <a:r>
              <a:rPr lang="en-US" dirty="0"/>
              <a:t>1)</a:t>
            </a:r>
            <a:endParaRPr lang="ar-S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6B177E2-932F-4519-A119-32457E073B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323" y="3617281"/>
            <a:ext cx="5017640" cy="1212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656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AEC1C-0252-4FDF-B08B-3638D6215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9867"/>
            <a:ext cx="10515600" cy="762339"/>
          </a:xfrm>
        </p:spPr>
        <p:txBody>
          <a:bodyPr/>
          <a:lstStyle/>
          <a:p>
            <a:pPr algn="ctr"/>
            <a:r>
              <a:rPr lang="en-US" dirty="0"/>
              <a:t>Aliasing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746AD-0213-42CD-9B5C-E4B1A633FF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676" y="1062206"/>
            <a:ext cx="11558725" cy="564043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2) </a:t>
            </a:r>
          </a:p>
          <a:p>
            <a:pPr marL="0" indent="0" algn="ctr" rtl="1">
              <a:buNone/>
            </a:pPr>
            <a:endParaRPr lang="ar-SA" dirty="0"/>
          </a:p>
          <a:p>
            <a:pPr marL="0" indent="0" algn="ctr" rtl="1">
              <a:buNone/>
            </a:pPr>
            <a:endParaRPr lang="ar-SA" dirty="0"/>
          </a:p>
          <a:p>
            <a:pPr algn="r" rtl="1"/>
            <a:r>
              <a:rPr lang="ar-SA" dirty="0"/>
              <a:t>كما تلاحظ ان </a:t>
            </a:r>
            <a:r>
              <a:rPr lang="en-US" dirty="0"/>
              <a:t>ls </a:t>
            </a:r>
            <a:r>
              <a:rPr lang="ar-SA" dirty="0"/>
              <a:t> اصبحت تعمل كما انها </a:t>
            </a:r>
            <a:r>
              <a:rPr lang="en-US" dirty="0"/>
              <a:t>echo hello </a:t>
            </a:r>
            <a:r>
              <a:rPr lang="ar-SA" dirty="0"/>
              <a:t> اي انك تطبع كلمة </a:t>
            </a:r>
            <a:r>
              <a:rPr lang="en-US" dirty="0"/>
              <a:t>hello</a:t>
            </a:r>
            <a:endParaRPr lang="ar-SA" dirty="0"/>
          </a:p>
          <a:p>
            <a:pPr algn="r" rtl="1"/>
            <a:r>
              <a:rPr lang="ar-SA" dirty="0"/>
              <a:t>لنرجع </a:t>
            </a:r>
            <a:r>
              <a:rPr lang="en-US" dirty="0"/>
              <a:t>ls </a:t>
            </a:r>
            <a:r>
              <a:rPr lang="ar-SA" dirty="0"/>
              <a:t> الى وظيفتها القديمة نعمل </a:t>
            </a:r>
            <a:r>
              <a:rPr lang="en-US" dirty="0"/>
              <a:t>unalias  </a:t>
            </a:r>
            <a:r>
              <a:rPr lang="ar-SA" dirty="0"/>
              <a:t> كما في الصورة ادناه </a:t>
            </a:r>
          </a:p>
          <a:p>
            <a:pPr algn="r" rtl="1"/>
            <a:endParaRPr lang="ar-SA" dirty="0"/>
          </a:p>
          <a:p>
            <a:pPr marL="0" indent="0" algn="r" rtl="1">
              <a:buNone/>
            </a:pPr>
            <a:endParaRPr lang="ar-S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25C2220-01E9-4325-84B2-EA687B26F2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210" y="1164870"/>
            <a:ext cx="4457700" cy="9239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A0109D7-3808-446C-8787-87BA08DDF6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4293" y="3606853"/>
            <a:ext cx="6615621" cy="2951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1724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682EA-8D7B-48FA-939A-D2CFEEFFC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8871"/>
          </a:xfrm>
        </p:spPr>
        <p:txBody>
          <a:bodyPr/>
          <a:lstStyle/>
          <a:p>
            <a:pPr algn="ctr"/>
            <a:r>
              <a:rPr lang="en-US" dirty="0"/>
              <a:t>Command option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862854-3A62-4DA0-85B0-314EF07D2A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373" y="1233996"/>
            <a:ext cx="11567604" cy="5459767"/>
          </a:xfrm>
        </p:spPr>
        <p:txBody>
          <a:bodyPr/>
          <a:lstStyle/>
          <a:p>
            <a:pPr algn="r" rtl="1"/>
            <a:r>
              <a:rPr lang="ar-SA" dirty="0"/>
              <a:t>معظم الكوماندز يوجد لها </a:t>
            </a:r>
            <a:r>
              <a:rPr lang="en-US" dirty="0"/>
              <a:t>options </a:t>
            </a:r>
            <a:r>
              <a:rPr lang="ar-SA" dirty="0"/>
              <a:t> وهذه  </a:t>
            </a:r>
            <a:r>
              <a:rPr lang="en-US" dirty="0"/>
              <a:t>options </a:t>
            </a:r>
            <a:r>
              <a:rPr lang="ar-SA" dirty="0"/>
              <a:t> تمكني من جعل الكوماند يعمل بكفائة او يعمل اضافة الى هذا الكوماند </a:t>
            </a:r>
          </a:p>
          <a:p>
            <a:pPr algn="r" rtl="1"/>
            <a:r>
              <a:rPr lang="ar-SA" dirty="0"/>
              <a:t>مثلا كوماند </a:t>
            </a:r>
            <a:r>
              <a:rPr lang="en-US" dirty="0"/>
              <a:t>ls </a:t>
            </a:r>
            <a:r>
              <a:rPr lang="ar-SA" dirty="0"/>
              <a:t> يطبع الملفات والمجلدات لكن اذا استخدمنا معه </a:t>
            </a:r>
            <a:r>
              <a:rPr lang="en-US" dirty="0"/>
              <a:t>option l </a:t>
            </a:r>
            <a:r>
              <a:rPr lang="ar-SA" dirty="0"/>
              <a:t> سوف يطبع الملفات والمجلدات مع تفاصيل عنها كمثلا وقت انشاوها وكم حجمها وهل هي ملف او مجلد ...الخ</a:t>
            </a:r>
          </a:p>
          <a:p>
            <a:r>
              <a:rPr lang="en-US" dirty="0"/>
              <a:t>Syntax: command –option</a:t>
            </a:r>
          </a:p>
          <a:p>
            <a:r>
              <a:rPr lang="en-US" dirty="0"/>
              <a:t>Examples: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7B5A555-56F9-4B70-A542-E13F9DC6DA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038" y="4123401"/>
            <a:ext cx="4495800" cy="17716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763431E-452F-4E91-B555-5C4B261110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2125" y="4123401"/>
            <a:ext cx="5781675" cy="177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2289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F4DD2-C296-4620-A9EF-5F03119A9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949" y="116550"/>
            <a:ext cx="10515600" cy="806727"/>
          </a:xfrm>
        </p:spPr>
        <p:txBody>
          <a:bodyPr/>
          <a:lstStyle/>
          <a:p>
            <a:pPr algn="ctr"/>
            <a:r>
              <a:rPr lang="en-US" dirty="0"/>
              <a:t>Command option examples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7D95F4-0E53-4147-9D18-CF5CDEF92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351" y="834500"/>
            <a:ext cx="11665259" cy="5906949"/>
          </a:xfrm>
        </p:spPr>
        <p:txBody>
          <a:bodyPr/>
          <a:lstStyle/>
          <a:p>
            <a:r>
              <a:rPr lang="en-US" dirty="0"/>
              <a:t>Examples 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5E71FA1-CC80-44F7-9338-496899789B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582" y="1339463"/>
            <a:ext cx="5191125" cy="15335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1801C7D-143F-4B90-9BE6-6F3A36D8FDB4}"/>
              </a:ext>
            </a:extLst>
          </p:cNvPr>
          <p:cNvSpPr txBox="1"/>
          <p:nvPr/>
        </p:nvSpPr>
        <p:spPr>
          <a:xfrm>
            <a:off x="6826929" y="1482571"/>
            <a:ext cx="4927106" cy="92333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head print the </a:t>
            </a:r>
            <a:r>
              <a:rPr lang="en-US" dirty="0">
                <a:solidFill>
                  <a:srgbClr val="FF0000"/>
                </a:solidFill>
              </a:rPr>
              <a:t>first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2 line </a:t>
            </a:r>
            <a:r>
              <a:rPr lang="en-US" dirty="0"/>
              <a:t>and tail print the </a:t>
            </a:r>
            <a:r>
              <a:rPr lang="en-US" dirty="0">
                <a:solidFill>
                  <a:srgbClr val="FF0000"/>
                </a:solidFill>
              </a:rPr>
              <a:t>last 2 line</a:t>
            </a:r>
            <a:r>
              <a:rPr lang="en-US" dirty="0"/>
              <a:t> instead of its default behavior which is print 10 line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D8252F4-51B4-4784-B651-F1FEB0A8DA0C}"/>
              </a:ext>
            </a:extLst>
          </p:cNvPr>
          <p:cNvCxnSpPr/>
          <p:nvPr/>
        </p:nvCxnSpPr>
        <p:spPr>
          <a:xfrm flipH="1">
            <a:off x="5850707" y="1864311"/>
            <a:ext cx="10058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62C012B5-EA73-40AB-AE4E-F17EB3E8B4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582" y="3081725"/>
            <a:ext cx="4733925" cy="98107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4E9E752-BD31-41C1-A6D1-B8A5F44344B1}"/>
              </a:ext>
            </a:extLst>
          </p:cNvPr>
          <p:cNvSpPr txBox="1"/>
          <p:nvPr/>
        </p:nvSpPr>
        <p:spPr>
          <a:xfrm>
            <a:off x="7029450" y="3249097"/>
            <a:ext cx="2914650" cy="64633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Ls –a print all files include </a:t>
            </a:r>
            <a:r>
              <a:rPr lang="en-US" dirty="0">
                <a:solidFill>
                  <a:srgbClr val="FF0000"/>
                </a:solidFill>
              </a:rPr>
              <a:t>hidden</a:t>
            </a:r>
            <a:r>
              <a:rPr lang="en-US" dirty="0"/>
              <a:t> files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65267E6-6F4D-4978-A434-B0792B7DF060}"/>
              </a:ext>
            </a:extLst>
          </p:cNvPr>
          <p:cNvCxnSpPr>
            <a:stCxn id="12" idx="1"/>
            <a:endCxn id="11" idx="3"/>
          </p:cNvCxnSpPr>
          <p:nvPr/>
        </p:nvCxnSpPr>
        <p:spPr>
          <a:xfrm flipH="1">
            <a:off x="5393507" y="3572263"/>
            <a:ext cx="163594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B63DA4D5-D17A-4F9C-A1F5-525CA3FE0D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9582" y="4296751"/>
            <a:ext cx="4876800" cy="504825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7F8FD7E7-B253-456C-A93B-D3AB7AD3E801}"/>
              </a:ext>
            </a:extLst>
          </p:cNvPr>
          <p:cNvSpPr txBox="1"/>
          <p:nvPr/>
        </p:nvSpPr>
        <p:spPr>
          <a:xfrm>
            <a:off x="7181850" y="4218594"/>
            <a:ext cx="2914650" cy="64633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echo –n print the string </a:t>
            </a:r>
            <a:r>
              <a:rPr lang="en-US" dirty="0">
                <a:solidFill>
                  <a:srgbClr val="FF0000"/>
                </a:solidFill>
              </a:rPr>
              <a:t>without new line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6B3CFBF0-2B87-423C-A921-5D1574B009EC}"/>
              </a:ext>
            </a:extLst>
          </p:cNvPr>
          <p:cNvCxnSpPr>
            <a:stCxn id="19" idx="1"/>
            <a:endCxn id="17" idx="3"/>
          </p:cNvCxnSpPr>
          <p:nvPr/>
        </p:nvCxnSpPr>
        <p:spPr>
          <a:xfrm flipH="1">
            <a:off x="5536382" y="4541760"/>
            <a:ext cx="1645468" cy="74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22">
            <a:extLst>
              <a:ext uri="{FF2B5EF4-FFF2-40B4-BE49-F238E27FC236}">
                <a16:creationId xmlns:a16="http://schemas.microsoft.com/office/drawing/2014/main" id="{94452ACA-4010-4C58-9CE2-F4A3495FEE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9582" y="5026100"/>
            <a:ext cx="5057775" cy="144780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648759B6-05BF-45F9-AF98-2885BB753CD0}"/>
              </a:ext>
            </a:extLst>
          </p:cNvPr>
          <p:cNvSpPr txBox="1"/>
          <p:nvPr/>
        </p:nvSpPr>
        <p:spPr>
          <a:xfrm>
            <a:off x="7181850" y="5426834"/>
            <a:ext cx="2914650" cy="64633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echo –e </a:t>
            </a:r>
            <a:r>
              <a:rPr lang="en-US" dirty="0">
                <a:solidFill>
                  <a:srgbClr val="FF0000"/>
                </a:solidFill>
              </a:rPr>
              <a:t>detect new line character \n or tab \t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F64951FC-1A60-4F74-92C3-E15C59ABFF22}"/>
              </a:ext>
            </a:extLst>
          </p:cNvPr>
          <p:cNvCxnSpPr>
            <a:stCxn id="24" idx="1"/>
            <a:endCxn id="23" idx="3"/>
          </p:cNvCxnSpPr>
          <p:nvPr/>
        </p:nvCxnSpPr>
        <p:spPr>
          <a:xfrm flipH="1">
            <a:off x="5717357" y="5750000"/>
            <a:ext cx="146449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68940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91104-3D6F-4CC7-B394-452581C7A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405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Command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17AA0-AB44-408E-8F3C-9D8264D381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019176"/>
            <a:ext cx="11791950" cy="5695949"/>
          </a:xfrm>
        </p:spPr>
        <p:txBody>
          <a:bodyPr/>
          <a:lstStyle/>
          <a:p>
            <a:r>
              <a:rPr lang="en-US" dirty="0"/>
              <a:t>Examples: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r" rtl="1"/>
            <a:r>
              <a:rPr lang="ar-SA" dirty="0"/>
              <a:t>نستطيع ان نستخدم </a:t>
            </a:r>
            <a:r>
              <a:rPr lang="en-US" dirty="0"/>
              <a:t>man </a:t>
            </a:r>
            <a:r>
              <a:rPr lang="ar-SA" dirty="0"/>
              <a:t> كوماند لعرض تفاصيل عن الكوماندز الاخرى ومعرفة كل </a:t>
            </a:r>
            <a:r>
              <a:rPr lang="en-US" dirty="0"/>
              <a:t>options </a:t>
            </a:r>
            <a:r>
              <a:rPr lang="ar-SA" dirty="0"/>
              <a:t> لها</a:t>
            </a:r>
          </a:p>
          <a:p>
            <a:pPr algn="l"/>
            <a:r>
              <a:rPr lang="en-US" dirty="0"/>
              <a:t>Syntax: man </a:t>
            </a:r>
            <a:r>
              <a:rPr lang="en-US" dirty="0" err="1"/>
              <a:t>command_name</a:t>
            </a:r>
            <a:r>
              <a:rPr lang="en-US" dirty="0"/>
              <a:t>, to exit from man page </a:t>
            </a:r>
            <a:r>
              <a:rPr lang="en-US" dirty="0" err="1"/>
              <a:t>prees</a:t>
            </a:r>
            <a:r>
              <a:rPr lang="en-US" dirty="0"/>
              <a:t> “q”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AF4D257-5F25-44C7-844E-AF0218C573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35126"/>
            <a:ext cx="4829175" cy="8953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0686A12-6A16-4842-B267-98250E21741A}"/>
              </a:ext>
            </a:extLst>
          </p:cNvPr>
          <p:cNvSpPr txBox="1"/>
          <p:nvPr/>
        </p:nvSpPr>
        <p:spPr>
          <a:xfrm>
            <a:off x="6810375" y="1759635"/>
            <a:ext cx="3729037" cy="64633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rm -r : </a:t>
            </a:r>
            <a:r>
              <a:rPr lang="en-US" dirty="0">
                <a:solidFill>
                  <a:srgbClr val="FF0000"/>
                </a:solidFill>
              </a:rPr>
              <a:t>delete the not empty directory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9FD2443-712A-4C4C-943A-E6052997BADC}"/>
              </a:ext>
            </a:extLst>
          </p:cNvPr>
          <p:cNvCxnSpPr>
            <a:cxnSpLocks/>
            <a:stCxn id="5" idx="1"/>
            <a:endCxn id="4" idx="3"/>
          </p:cNvCxnSpPr>
          <p:nvPr/>
        </p:nvCxnSpPr>
        <p:spPr>
          <a:xfrm flipH="1">
            <a:off x="5667375" y="2082801"/>
            <a:ext cx="1143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86B2685F-0508-469A-B91D-E6FF57ED59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599" y="4021542"/>
            <a:ext cx="4595813" cy="260785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98F9A8B-FEA2-4D94-81DD-DAB5170018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412" y="5177832"/>
            <a:ext cx="3400425" cy="295275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53B334B-AE94-4F2A-893D-A1FA6B05F81F}"/>
              </a:ext>
            </a:extLst>
          </p:cNvPr>
          <p:cNvCxnSpPr>
            <a:stCxn id="11" idx="3"/>
            <a:endCxn id="10" idx="1"/>
          </p:cNvCxnSpPr>
          <p:nvPr/>
        </p:nvCxnSpPr>
        <p:spPr>
          <a:xfrm>
            <a:off x="4033837" y="5325470"/>
            <a:ext cx="1909762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92619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F9B33-BEAF-42CC-AD28-308FD4656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349"/>
            <a:ext cx="10515600" cy="753462"/>
          </a:xfrm>
        </p:spPr>
        <p:txBody>
          <a:bodyPr/>
          <a:lstStyle/>
          <a:p>
            <a:pPr algn="ctr"/>
            <a:r>
              <a:rPr lang="en-US" dirty="0" err="1"/>
              <a:t>Enviroment</a:t>
            </a:r>
            <a:r>
              <a:rPr lang="en-US" dirty="0"/>
              <a:t> Variable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F2896-8F9C-435A-B74E-9E294A9782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412" y="904875"/>
            <a:ext cx="11671176" cy="5676776"/>
          </a:xfrm>
        </p:spPr>
        <p:txBody>
          <a:bodyPr/>
          <a:lstStyle/>
          <a:p>
            <a:r>
              <a:rPr lang="en-US" dirty="0"/>
              <a:t>There are 2 type of environment </a:t>
            </a:r>
            <a:r>
              <a:rPr lang="en-US" dirty="0" err="1"/>
              <a:t>varable</a:t>
            </a:r>
            <a:r>
              <a:rPr lang="en-US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1"/>
                </a:solidFill>
              </a:rPr>
              <a:t>Global : </a:t>
            </a:r>
            <a:r>
              <a:rPr lang="ar-SA" dirty="0">
                <a:solidFill>
                  <a:schemeClr val="accent1"/>
                </a:solidFill>
              </a:rPr>
              <a:t>كل السستم يستطيع رؤية هذه المتغيرات </a:t>
            </a:r>
            <a:r>
              <a:rPr lang="en-US" dirty="0">
                <a:solidFill>
                  <a:schemeClr val="accent1"/>
                </a:solidFill>
              </a:rPr>
              <a:t> variables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1"/>
                </a:solidFill>
              </a:rPr>
              <a:t>Local : </a:t>
            </a:r>
            <a:r>
              <a:rPr lang="ar-SA" dirty="0">
                <a:solidFill>
                  <a:schemeClr val="accent1"/>
                </a:solidFill>
              </a:rPr>
              <a:t>فقط المكان المعرف فيه هذا المتغير يستطيع رؤيته </a:t>
            </a:r>
          </a:p>
          <a:p>
            <a:pPr marL="0" indent="0">
              <a:buNone/>
            </a:pPr>
            <a:r>
              <a:rPr lang="en-US" dirty="0"/>
              <a:t>Example on local variable: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7C67B0-B69B-433E-87B5-727965A195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913" y="2943225"/>
            <a:ext cx="11496675" cy="3448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075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84CE2-EB21-4F4E-9D2A-89CFCACA1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819" y="186431"/>
            <a:ext cx="11727402" cy="649845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ls: </a:t>
            </a:r>
            <a:r>
              <a:rPr lang="ar-SA" dirty="0"/>
              <a:t>لعرض الملفات والمجلدات الموجود في المسار او المجلد الحالي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1BCE9EF-E197-40CA-BE17-23A51F0E4B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283" y="750348"/>
            <a:ext cx="10144125" cy="567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2108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31B91-DFA3-414C-80AC-9A7D85A82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5" y="141287"/>
            <a:ext cx="10515600" cy="53975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/>
              <a:t>Enviroment</a:t>
            </a:r>
            <a:r>
              <a:rPr lang="en-US" dirty="0"/>
              <a:t>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A25157-5CFF-4E5B-9729-3C70518383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525" y="681037"/>
            <a:ext cx="11610975" cy="6035676"/>
          </a:xfrm>
        </p:spPr>
        <p:txBody>
          <a:bodyPr/>
          <a:lstStyle/>
          <a:p>
            <a:pPr algn="r" rtl="1"/>
            <a:r>
              <a:rPr lang="ar-SA" dirty="0"/>
              <a:t>في المثال السابق قمنا بتعريف متغير </a:t>
            </a:r>
            <a:r>
              <a:rPr lang="en-US" dirty="0"/>
              <a:t>msg </a:t>
            </a:r>
            <a:r>
              <a:rPr lang="ar-SA" dirty="0"/>
              <a:t> في تيرمنال 1 يقوم بطباعة رسالة </a:t>
            </a:r>
            <a:r>
              <a:rPr lang="en-US" dirty="0"/>
              <a:t>hello </a:t>
            </a:r>
            <a:r>
              <a:rPr lang="ar-SA" dirty="0"/>
              <a:t> من خلال </a:t>
            </a:r>
            <a:r>
              <a:rPr lang="en-US" dirty="0"/>
              <a:t>alias </a:t>
            </a:r>
            <a:r>
              <a:rPr lang="ar-SA" dirty="0"/>
              <a:t> ، لكن التيرمنال 2 لم تتعرف على المتغير </a:t>
            </a:r>
            <a:r>
              <a:rPr lang="en-US" dirty="0"/>
              <a:t>msg </a:t>
            </a:r>
            <a:r>
              <a:rPr lang="ar-SA" dirty="0"/>
              <a:t> لانه متعرف فقط بشكل </a:t>
            </a:r>
            <a:r>
              <a:rPr lang="en-US" dirty="0"/>
              <a:t>local </a:t>
            </a:r>
            <a:r>
              <a:rPr lang="ar-SA" dirty="0"/>
              <a:t> في تيرمنال 1</a:t>
            </a:r>
          </a:p>
          <a:p>
            <a:pPr algn="r" rtl="1"/>
            <a:r>
              <a:rPr lang="ar-SA" dirty="0"/>
              <a:t>لنعمل </a:t>
            </a:r>
            <a:r>
              <a:rPr lang="en-US" dirty="0"/>
              <a:t>global var </a:t>
            </a:r>
            <a:r>
              <a:rPr lang="ar-SA" dirty="0"/>
              <a:t> يجب ان نعرفه في ملف اسمه </a:t>
            </a:r>
            <a:r>
              <a:rPr lang="en-US" dirty="0"/>
              <a:t>.</a:t>
            </a:r>
            <a:r>
              <a:rPr lang="en-US" dirty="0" err="1"/>
              <a:t>bashrc</a:t>
            </a:r>
            <a:r>
              <a:rPr lang="en-US" dirty="0"/>
              <a:t> </a:t>
            </a:r>
            <a:r>
              <a:rPr lang="ar-SA" dirty="0"/>
              <a:t> وهو ملف مخفي موجود في </a:t>
            </a:r>
            <a:r>
              <a:rPr lang="en-US" dirty="0"/>
              <a:t>home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B1FF57-BE54-47BA-9E11-0CE79F6503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875" y="2557463"/>
            <a:ext cx="9515475" cy="361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2707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E9119-2C4A-4F33-B8C4-0C212E757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969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/>
              <a:t>Enviroment</a:t>
            </a:r>
            <a:r>
              <a:rPr lang="en-US" dirty="0"/>
              <a:t>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96A799-0CD4-4B45-A62A-D3EF97409D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962026"/>
            <a:ext cx="11687175" cy="5753099"/>
          </a:xfrm>
        </p:spPr>
        <p:txBody>
          <a:bodyPr/>
          <a:lstStyle/>
          <a:p>
            <a:pPr algn="r" rtl="1"/>
            <a:r>
              <a:rPr lang="ar-SA" dirty="0"/>
              <a:t>لندخل الى الملف نستخدم </a:t>
            </a:r>
            <a:r>
              <a:rPr lang="en-US" dirty="0" err="1"/>
              <a:t>nano</a:t>
            </a:r>
            <a:r>
              <a:rPr lang="en-US" dirty="0"/>
              <a:t> </a:t>
            </a:r>
            <a:r>
              <a:rPr lang="ar-SA" dirty="0"/>
              <a:t> ثم ننتقل الى اخر الملف ونضيف</a:t>
            </a:r>
            <a:r>
              <a:rPr lang="en-US" dirty="0"/>
              <a:t>variable </a:t>
            </a:r>
            <a:r>
              <a:rPr lang="ar-SA" dirty="0"/>
              <a:t> ثم نحفظ الملف </a:t>
            </a:r>
            <a:r>
              <a:rPr lang="ar-SA" dirty="0">
                <a:solidFill>
                  <a:srgbClr val="FF0000"/>
                </a:solidFill>
              </a:rPr>
              <a:t>ونغلق التيرمنال </a:t>
            </a:r>
            <a:r>
              <a:rPr lang="ar-SA" dirty="0"/>
              <a:t>لبتم اخذ التعديلا في ملف الاعدادات </a:t>
            </a:r>
            <a:r>
              <a:rPr lang="en-US" dirty="0"/>
              <a:t>(.</a:t>
            </a:r>
            <a:r>
              <a:rPr lang="en-US" dirty="0" err="1"/>
              <a:t>bashrc</a:t>
            </a:r>
            <a:r>
              <a:rPr lang="en-US" dirty="0"/>
              <a:t>)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F99958D-6C88-4A8C-AFB1-9391D58EBE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250" y="2416176"/>
            <a:ext cx="7124700" cy="321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5873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06ABB-8B75-4F72-B420-C1F223C92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6537"/>
            <a:ext cx="10515600" cy="4445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/>
              <a:t>Enviroment</a:t>
            </a:r>
            <a:r>
              <a:rPr lang="en-US" dirty="0"/>
              <a:t>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790870-9B69-429C-B77E-2F6C6E813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1028700"/>
            <a:ext cx="11353800" cy="5505450"/>
          </a:xfrm>
        </p:spPr>
        <p:txBody>
          <a:bodyPr/>
          <a:lstStyle/>
          <a:p>
            <a:r>
              <a:rPr lang="en-US" dirty="0"/>
              <a:t>Result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FC0B58-FC72-4609-B857-D2E5B9302A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25" y="1524000"/>
            <a:ext cx="8886825" cy="23431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E17C790-83FA-4E0A-B544-FCD8CFB7B3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9675" y="3867150"/>
            <a:ext cx="1781175" cy="246538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40EE2EE-9BCA-4054-9C25-25A45CDA29AD}"/>
              </a:ext>
            </a:extLst>
          </p:cNvPr>
          <p:cNvSpPr txBox="1"/>
          <p:nvPr/>
        </p:nvSpPr>
        <p:spPr>
          <a:xfrm>
            <a:off x="4962525" y="4908272"/>
            <a:ext cx="4991100" cy="3693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SA" dirty="0"/>
              <a:t>هذه المتغيرات محجوزة في النظام وتكون </a:t>
            </a:r>
            <a:r>
              <a:rPr lang="en-US" dirty="0"/>
              <a:t> global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F0B51AE-E0E0-486D-95AA-B0F6A1B4232E}"/>
              </a:ext>
            </a:extLst>
          </p:cNvPr>
          <p:cNvCxnSpPr>
            <a:stCxn id="6" idx="1"/>
            <a:endCxn id="5" idx="3"/>
          </p:cNvCxnSpPr>
          <p:nvPr/>
        </p:nvCxnSpPr>
        <p:spPr>
          <a:xfrm flipH="1">
            <a:off x="2990850" y="5092938"/>
            <a:ext cx="1971675" cy="69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73083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CD453-970C-4384-A963-81672FEEB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1216"/>
          </a:xfrm>
        </p:spPr>
        <p:txBody>
          <a:bodyPr/>
          <a:lstStyle/>
          <a:p>
            <a:pPr algn="ctr"/>
            <a:r>
              <a:rPr lang="en-US" dirty="0"/>
              <a:t>File Permission </a:t>
            </a:r>
            <a:r>
              <a:rPr lang="ar-SA" dirty="0"/>
              <a:t>الصلاحيات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0952F-EC6D-48DC-8528-95B4E3E92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085" y="1056442"/>
            <a:ext cx="11700769" cy="5610687"/>
          </a:xfrm>
        </p:spPr>
        <p:txBody>
          <a:bodyPr/>
          <a:lstStyle/>
          <a:p>
            <a:pPr algn="r" rtl="1"/>
            <a:r>
              <a:rPr lang="ar-SA" dirty="0"/>
              <a:t>لنعرض </a:t>
            </a:r>
            <a:r>
              <a:rPr lang="en-US" dirty="0"/>
              <a:t>permission </a:t>
            </a:r>
            <a:r>
              <a:rPr lang="ar-SA" dirty="0"/>
              <a:t> نحتاج الى كوماند </a:t>
            </a:r>
            <a:r>
              <a:rPr lang="en-US" dirty="0"/>
              <a:t>ls –l </a:t>
            </a:r>
            <a:r>
              <a:rPr lang="ar-SA" dirty="0"/>
              <a:t> الذي يعرض التفاصيل عن الملفات والمجلدات :</a:t>
            </a:r>
          </a:p>
          <a:p>
            <a:pPr algn="r" rtl="1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323793-DDCB-473E-980D-72A5272274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9030" y="1696745"/>
            <a:ext cx="4695825" cy="16002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BD96152-ED68-4FDA-89E2-B7B3E3D89258}"/>
              </a:ext>
            </a:extLst>
          </p:cNvPr>
          <p:cNvSpPr txBox="1"/>
          <p:nvPr/>
        </p:nvSpPr>
        <p:spPr>
          <a:xfrm>
            <a:off x="568170" y="1758181"/>
            <a:ext cx="4483223" cy="147732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The </a:t>
            </a:r>
            <a:r>
              <a:rPr lang="en-US" dirty="0">
                <a:solidFill>
                  <a:srgbClr val="FF0000"/>
                </a:solidFill>
              </a:rPr>
              <a:t>first char </a:t>
            </a:r>
            <a:r>
              <a:rPr lang="en-US" dirty="0"/>
              <a:t>represent the file type: </a:t>
            </a:r>
          </a:p>
          <a:p>
            <a:r>
              <a:rPr lang="en-US" dirty="0">
                <a:sym typeface="Wingdings" panose="05000000000000000000" pitchFamily="2" charset="2"/>
              </a:rPr>
              <a:t>Dash (-)  ordinary file (.txt, </a:t>
            </a:r>
            <a:r>
              <a:rPr lang="en-US" dirty="0" err="1">
                <a:sym typeface="Wingdings" panose="05000000000000000000" pitchFamily="2" charset="2"/>
              </a:rPr>
              <a:t>img</a:t>
            </a:r>
            <a:r>
              <a:rPr lang="en-US" dirty="0">
                <a:sym typeface="Wingdings" panose="05000000000000000000" pitchFamily="2" charset="2"/>
              </a:rPr>
              <a:t> , video …. </a:t>
            </a:r>
            <a:r>
              <a:rPr lang="en-US" dirty="0" err="1">
                <a:sym typeface="Wingdings" panose="05000000000000000000" pitchFamily="2" charset="2"/>
              </a:rPr>
              <a:t>etc</a:t>
            </a:r>
            <a:r>
              <a:rPr lang="en-US" dirty="0">
                <a:sym typeface="Wingdings" panose="05000000000000000000" pitchFamily="2" charset="2"/>
              </a:rPr>
              <a:t>)</a:t>
            </a:r>
          </a:p>
          <a:p>
            <a:r>
              <a:rPr lang="en-US" dirty="0"/>
              <a:t>(d) </a:t>
            </a:r>
            <a:r>
              <a:rPr lang="en-US" dirty="0">
                <a:sym typeface="Wingdings" panose="05000000000000000000" pitchFamily="2" charset="2"/>
              </a:rPr>
              <a:t> Directory</a:t>
            </a:r>
          </a:p>
          <a:p>
            <a:r>
              <a:rPr lang="en-US" dirty="0">
                <a:sym typeface="Wingdings" panose="05000000000000000000" pitchFamily="2" charset="2"/>
              </a:rPr>
              <a:t>(l)  Link (short cut in windows)</a:t>
            </a:r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0D1CAF1-89FF-403B-B208-2AA1AF3282AA}"/>
              </a:ext>
            </a:extLst>
          </p:cNvPr>
          <p:cNvCxnSpPr>
            <a:stCxn id="5" idx="3"/>
            <a:endCxn id="4" idx="1"/>
          </p:cNvCxnSpPr>
          <p:nvPr/>
        </p:nvCxnSpPr>
        <p:spPr>
          <a:xfrm>
            <a:off x="5051393" y="2496845"/>
            <a:ext cx="58763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83B111DB-11E8-4455-BD9B-CABF1ADB0FCA}"/>
              </a:ext>
            </a:extLst>
          </p:cNvPr>
          <p:cNvSpPr/>
          <p:nvPr/>
        </p:nvSpPr>
        <p:spPr>
          <a:xfrm>
            <a:off x="5734975" y="2867487"/>
            <a:ext cx="790112" cy="13316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62ACE71-4E7A-46E8-A3FB-B0684C63C48A}"/>
              </a:ext>
            </a:extLst>
          </p:cNvPr>
          <p:cNvCxnSpPr>
            <a:stCxn id="10" idx="2"/>
          </p:cNvCxnSpPr>
          <p:nvPr/>
        </p:nvCxnSpPr>
        <p:spPr>
          <a:xfrm flipH="1">
            <a:off x="5291091" y="3000652"/>
            <a:ext cx="838940" cy="8433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77A24655-250F-4566-93C2-885A5C964028}"/>
              </a:ext>
            </a:extLst>
          </p:cNvPr>
          <p:cNvSpPr txBox="1"/>
          <p:nvPr/>
        </p:nvSpPr>
        <p:spPr>
          <a:xfrm>
            <a:off x="2155401" y="3844031"/>
            <a:ext cx="3038036" cy="64633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Permission </a:t>
            </a:r>
          </a:p>
          <a:p>
            <a:r>
              <a:rPr lang="en-US" dirty="0"/>
              <a:t>r(read), w(write), x(execute)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31E81F1-426C-481A-B53A-BA149B55A9DF}"/>
              </a:ext>
            </a:extLst>
          </p:cNvPr>
          <p:cNvSpPr/>
          <p:nvPr/>
        </p:nvSpPr>
        <p:spPr>
          <a:xfrm>
            <a:off x="6747029" y="2050742"/>
            <a:ext cx="365695" cy="94990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133B0EF-9EAB-43B9-9223-BDB5E1035535}"/>
              </a:ext>
            </a:extLst>
          </p:cNvPr>
          <p:cNvCxnSpPr>
            <a:stCxn id="14" idx="2"/>
          </p:cNvCxnSpPr>
          <p:nvPr/>
        </p:nvCxnSpPr>
        <p:spPr>
          <a:xfrm>
            <a:off x="6929877" y="3000649"/>
            <a:ext cx="562876" cy="9943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1AD1818A-15BB-419D-AF42-03979AB3227B}"/>
              </a:ext>
            </a:extLst>
          </p:cNvPr>
          <p:cNvSpPr txBox="1"/>
          <p:nvPr/>
        </p:nvSpPr>
        <p:spPr>
          <a:xfrm>
            <a:off x="6747029" y="4119239"/>
            <a:ext cx="1597981" cy="3693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Owner user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760AAE9-0BE0-42B0-8B7A-28904E45E2E4}"/>
              </a:ext>
            </a:extLst>
          </p:cNvPr>
          <p:cNvSpPr txBox="1"/>
          <p:nvPr/>
        </p:nvSpPr>
        <p:spPr>
          <a:xfrm>
            <a:off x="3187939" y="4683385"/>
            <a:ext cx="2075664" cy="175432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Permissions are divide into 3 groups:</a:t>
            </a:r>
          </a:p>
          <a:p>
            <a:r>
              <a:rPr lang="en-US" dirty="0"/>
              <a:t>1- owner</a:t>
            </a:r>
          </a:p>
          <a:p>
            <a:r>
              <a:rPr lang="en-US" dirty="0"/>
              <a:t>2- group</a:t>
            </a:r>
          </a:p>
          <a:p>
            <a:r>
              <a:rPr lang="en-US" dirty="0"/>
              <a:t>3- other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F10F1BF3-2E06-4A7F-8BCE-33C08A34C565}"/>
              </a:ext>
            </a:extLst>
          </p:cNvPr>
          <p:cNvCxnSpPr>
            <a:cxnSpLocks/>
            <a:stCxn id="13" idx="2"/>
            <a:endCxn id="20" idx="0"/>
          </p:cNvCxnSpPr>
          <p:nvPr/>
        </p:nvCxnSpPr>
        <p:spPr>
          <a:xfrm>
            <a:off x="3674419" y="4490362"/>
            <a:ext cx="551352" cy="1930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EE3E6F43-695C-425E-B94E-D3B2058B621B}"/>
              </a:ext>
            </a:extLst>
          </p:cNvPr>
          <p:cNvSpPr/>
          <p:nvPr/>
        </p:nvSpPr>
        <p:spPr>
          <a:xfrm>
            <a:off x="7617041" y="2050742"/>
            <a:ext cx="365695" cy="9499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0365846-D7F8-4B83-87FC-BE68957357E4}"/>
              </a:ext>
            </a:extLst>
          </p:cNvPr>
          <p:cNvSpPr txBox="1"/>
          <p:nvPr/>
        </p:nvSpPr>
        <p:spPr>
          <a:xfrm>
            <a:off x="8849164" y="3822943"/>
            <a:ext cx="925151" cy="3693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size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F6AE373-2C7E-4C9A-B4B6-8E0EC630AC18}"/>
              </a:ext>
            </a:extLst>
          </p:cNvPr>
          <p:cNvCxnSpPr/>
          <p:nvPr/>
        </p:nvCxnSpPr>
        <p:spPr>
          <a:xfrm>
            <a:off x="7897543" y="3000649"/>
            <a:ext cx="951621" cy="8433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8EE81E71-E5B6-4D72-A41B-878773857E77}"/>
              </a:ext>
            </a:extLst>
          </p:cNvPr>
          <p:cNvSpPr/>
          <p:nvPr/>
        </p:nvSpPr>
        <p:spPr>
          <a:xfrm>
            <a:off x="8052047" y="2050742"/>
            <a:ext cx="1077619" cy="101205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E4EAF4D-CDAF-482D-8DE9-C336A5BBA1F9}"/>
              </a:ext>
            </a:extLst>
          </p:cNvPr>
          <p:cNvSpPr txBox="1"/>
          <p:nvPr/>
        </p:nvSpPr>
        <p:spPr>
          <a:xfrm>
            <a:off x="10334855" y="3588794"/>
            <a:ext cx="1463568" cy="94571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Date and time </a:t>
            </a:r>
            <a:r>
              <a:rPr lang="en-US" dirty="0" err="1"/>
              <a:t>cteation</a:t>
            </a:r>
            <a:endParaRPr lang="en-US" dirty="0"/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5935032C-55D5-45BA-A591-50EAE5313EB7}"/>
              </a:ext>
            </a:extLst>
          </p:cNvPr>
          <p:cNvCxnSpPr/>
          <p:nvPr/>
        </p:nvCxnSpPr>
        <p:spPr>
          <a:xfrm>
            <a:off x="9129666" y="3062796"/>
            <a:ext cx="1205189" cy="4982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EAE5DD9F-1C99-43FA-8666-AAB755CCAD9B}"/>
              </a:ext>
            </a:extLst>
          </p:cNvPr>
          <p:cNvSpPr/>
          <p:nvPr/>
        </p:nvSpPr>
        <p:spPr>
          <a:xfrm>
            <a:off x="9129666" y="2050742"/>
            <a:ext cx="902101" cy="949907"/>
          </a:xfrm>
          <a:prstGeom prst="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A13E30B-4A78-42DB-9E4A-A0DCF6F0753E}"/>
              </a:ext>
            </a:extLst>
          </p:cNvPr>
          <p:cNvSpPr txBox="1"/>
          <p:nvPr/>
        </p:nvSpPr>
        <p:spPr>
          <a:xfrm>
            <a:off x="10662082" y="2050742"/>
            <a:ext cx="1322772" cy="64633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Name of the files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67A3786E-37B0-4EFE-B23E-9711A4C7759E}"/>
              </a:ext>
            </a:extLst>
          </p:cNvPr>
          <p:cNvCxnSpPr>
            <a:endCxn id="36" idx="1"/>
          </p:cNvCxnSpPr>
          <p:nvPr/>
        </p:nvCxnSpPr>
        <p:spPr>
          <a:xfrm flipV="1">
            <a:off x="10031767" y="2373908"/>
            <a:ext cx="630315" cy="1229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2145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27BBB-987B-425D-9569-3C86BB720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815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File Permission </a:t>
            </a:r>
            <a:r>
              <a:rPr lang="ar-SA" dirty="0"/>
              <a:t>الصلاحيات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C44A69-6CE0-45CB-8837-7E3ECBE26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617" y="1020932"/>
            <a:ext cx="11354540" cy="5681709"/>
          </a:xfrm>
        </p:spPr>
        <p:txBody>
          <a:bodyPr/>
          <a:lstStyle/>
          <a:p>
            <a:pPr algn="r" rtl="1"/>
            <a:r>
              <a:rPr lang="ar-SA" dirty="0"/>
              <a:t>يكون ترتيب </a:t>
            </a:r>
            <a:r>
              <a:rPr lang="en-US" dirty="0"/>
              <a:t>permission </a:t>
            </a:r>
            <a:r>
              <a:rPr lang="ar-SA" dirty="0"/>
              <a:t> هكذا     </a:t>
            </a:r>
            <a:r>
              <a:rPr lang="en-US" dirty="0" err="1"/>
              <a:t>rwx</a:t>
            </a:r>
            <a:r>
              <a:rPr lang="ar-SA" dirty="0"/>
              <a:t>  ضروي هاد الترتيب لا يتغير</a:t>
            </a:r>
          </a:p>
          <a:p>
            <a:pPr algn="r" rtl="1"/>
            <a:r>
              <a:rPr lang="ar-SA" dirty="0"/>
              <a:t>مثلا اذا بدنا نعطي </a:t>
            </a:r>
            <a:r>
              <a:rPr lang="en-US" dirty="0"/>
              <a:t>write permission </a:t>
            </a:r>
            <a:r>
              <a:rPr lang="ar-SA" dirty="0"/>
              <a:t> نعطي قيمة 1 لها والباقي 0 كالتالي </a:t>
            </a:r>
          </a:p>
          <a:p>
            <a:pPr marL="0" indent="0" algn="r" rtl="1">
              <a:buNone/>
            </a:pPr>
            <a:endParaRPr lang="en-US" dirty="0"/>
          </a:p>
          <a:p>
            <a:pPr marL="0" indent="0" algn="r" rtl="1">
              <a:buNone/>
            </a:pPr>
            <a:endParaRPr lang="en-US" dirty="0"/>
          </a:p>
          <a:p>
            <a:pPr marL="0" indent="0" algn="r" rtl="1">
              <a:buNone/>
            </a:pPr>
            <a:endParaRPr lang="en-US" dirty="0"/>
          </a:p>
          <a:p>
            <a:pPr marL="0" indent="0" algn="r" rtl="1">
              <a:buNone/>
            </a:pPr>
            <a:endParaRPr lang="en-US" dirty="0"/>
          </a:p>
          <a:p>
            <a:pPr algn="r" rtl="1"/>
            <a:r>
              <a:rPr lang="ar-SA" dirty="0"/>
              <a:t>اذا القيمة 2 تعير عن </a:t>
            </a:r>
            <a:r>
              <a:rPr lang="en-US" dirty="0"/>
              <a:t>write permission </a:t>
            </a:r>
          </a:p>
          <a:p>
            <a:pPr algn="r" rtl="1"/>
            <a:r>
              <a:rPr lang="ar-SA" dirty="0"/>
              <a:t>سؤال : ما القيمة التي تعبر عن </a:t>
            </a:r>
            <a:r>
              <a:rPr lang="en-US" dirty="0" err="1"/>
              <a:t>rw</a:t>
            </a:r>
            <a:r>
              <a:rPr lang="en-US" dirty="0"/>
              <a:t>- </a:t>
            </a:r>
            <a:r>
              <a:rPr lang="ar-SA" dirty="0"/>
              <a:t> و </a:t>
            </a:r>
            <a:r>
              <a:rPr lang="en-US" dirty="0"/>
              <a:t>r-x </a:t>
            </a:r>
            <a:r>
              <a:rPr lang="ar-SA" dirty="0"/>
              <a:t> و </a:t>
            </a:r>
            <a:r>
              <a:rPr lang="en-US" dirty="0"/>
              <a:t>r-- </a:t>
            </a:r>
            <a:r>
              <a:rPr lang="ar-SA" dirty="0"/>
              <a:t>؟</a:t>
            </a:r>
          </a:p>
          <a:p>
            <a:pPr algn="r" rtl="1"/>
            <a:r>
              <a:rPr lang="ar-SA" dirty="0"/>
              <a:t>لتغير صلاحية الملف نستخدم </a:t>
            </a:r>
            <a:r>
              <a:rPr lang="en-US" dirty="0" err="1"/>
              <a:t>chmod</a:t>
            </a:r>
            <a:r>
              <a:rPr lang="en-US" dirty="0"/>
              <a:t> command </a:t>
            </a:r>
            <a:r>
              <a:rPr lang="ar-SA" dirty="0"/>
              <a:t> كالتالي : </a:t>
            </a:r>
            <a:r>
              <a:rPr lang="en-US" dirty="0" err="1"/>
              <a:t>chmod</a:t>
            </a:r>
            <a:r>
              <a:rPr lang="en-US" dirty="0"/>
              <a:t> permission </a:t>
            </a:r>
            <a:r>
              <a:rPr lang="en-US" dirty="0" err="1"/>
              <a:t>file_name</a:t>
            </a:r>
            <a:endParaRPr lang="en-US" dirty="0"/>
          </a:p>
          <a:p>
            <a:pPr algn="r" rtl="1"/>
            <a:r>
              <a:rPr lang="ar-SA" dirty="0"/>
              <a:t>وهنالك 3 صلاحيات : </a:t>
            </a:r>
            <a:r>
              <a:rPr lang="en-US" dirty="0"/>
              <a:t>owner , </a:t>
            </a:r>
            <a:r>
              <a:rPr lang="en-US" dirty="0" err="1"/>
              <a:t>gropu</a:t>
            </a:r>
            <a:r>
              <a:rPr lang="en-US" dirty="0"/>
              <a:t> , other </a:t>
            </a:r>
            <a:r>
              <a:rPr lang="ar-SA" dirty="0"/>
              <a:t> فمثلا اذا عملنا هكذا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chmod</a:t>
            </a:r>
            <a:r>
              <a:rPr lang="en-US" dirty="0"/>
              <a:t> 741 t.txt</a:t>
            </a:r>
          </a:p>
          <a:p>
            <a:pPr algn="r" rtl="1"/>
            <a:r>
              <a:rPr lang="ar-SA" dirty="0"/>
              <a:t>فاننا نعطي </a:t>
            </a:r>
            <a:r>
              <a:rPr lang="en-US" dirty="0"/>
              <a:t>owner</a:t>
            </a:r>
            <a:r>
              <a:rPr lang="ar-SA" dirty="0"/>
              <a:t> صلاحية </a:t>
            </a:r>
            <a:r>
              <a:rPr lang="en-US" dirty="0" err="1"/>
              <a:t>rwx</a:t>
            </a:r>
            <a:r>
              <a:rPr lang="en-US" dirty="0"/>
              <a:t> </a:t>
            </a:r>
            <a:r>
              <a:rPr lang="ar-SA" dirty="0"/>
              <a:t> التي يمثلها رقم 7، و </a:t>
            </a:r>
            <a:r>
              <a:rPr lang="en-US" dirty="0"/>
              <a:t>group </a:t>
            </a:r>
            <a:r>
              <a:rPr lang="ar-SA" dirty="0"/>
              <a:t> بوخذ صلاحية </a:t>
            </a:r>
            <a:r>
              <a:rPr lang="en-US" dirty="0"/>
              <a:t>r-- </a:t>
            </a:r>
            <a:r>
              <a:rPr lang="ar-SA" dirty="0"/>
              <a:t> الذي يمثلها رقم 4 و </a:t>
            </a:r>
            <a:r>
              <a:rPr lang="en-US" dirty="0"/>
              <a:t>other </a:t>
            </a:r>
            <a:r>
              <a:rPr lang="ar-SA" dirty="0"/>
              <a:t> بوخذ </a:t>
            </a:r>
            <a:r>
              <a:rPr lang="en-US" dirty="0"/>
              <a:t>–x </a:t>
            </a:r>
            <a:r>
              <a:rPr lang="ar-SA" dirty="0"/>
              <a:t> والتي يمثلها رقم 1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4AFA38-6C4F-4C1D-A547-3AAE40D53937}"/>
              </a:ext>
            </a:extLst>
          </p:cNvPr>
          <p:cNvSpPr txBox="1"/>
          <p:nvPr/>
        </p:nvSpPr>
        <p:spPr>
          <a:xfrm>
            <a:off x="5117977" y="2130641"/>
            <a:ext cx="9499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- w -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5B5747-3845-4169-A5DA-DFC4014A3AF7}"/>
              </a:ext>
            </a:extLst>
          </p:cNvPr>
          <p:cNvSpPr/>
          <p:nvPr/>
        </p:nvSpPr>
        <p:spPr>
          <a:xfrm>
            <a:off x="5117977" y="2343705"/>
            <a:ext cx="253013" cy="2396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8E58E0-5E1D-4FCB-9BCE-A724DA5033C9}"/>
              </a:ext>
            </a:extLst>
          </p:cNvPr>
          <p:cNvSpPr txBox="1"/>
          <p:nvPr/>
        </p:nvSpPr>
        <p:spPr>
          <a:xfrm>
            <a:off x="5053613" y="2743814"/>
            <a:ext cx="381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193150F-67B8-4048-9457-B1A9CDA8DBDA}"/>
              </a:ext>
            </a:extLst>
          </p:cNvPr>
          <p:cNvCxnSpPr>
            <a:stCxn id="6" idx="2"/>
            <a:endCxn id="7" idx="0"/>
          </p:cNvCxnSpPr>
          <p:nvPr/>
        </p:nvCxnSpPr>
        <p:spPr>
          <a:xfrm flipH="1">
            <a:off x="5244483" y="2583402"/>
            <a:ext cx="1" cy="1604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D9F805A7-097F-433B-9193-71BA5213250C}"/>
              </a:ext>
            </a:extLst>
          </p:cNvPr>
          <p:cNvSpPr/>
          <p:nvPr/>
        </p:nvSpPr>
        <p:spPr>
          <a:xfrm>
            <a:off x="5435351" y="2352583"/>
            <a:ext cx="253013" cy="239697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8E369DB-F8CF-44D3-B899-33586F07E0C3}"/>
              </a:ext>
            </a:extLst>
          </p:cNvPr>
          <p:cNvSpPr txBox="1"/>
          <p:nvPr/>
        </p:nvSpPr>
        <p:spPr>
          <a:xfrm>
            <a:off x="5411015" y="27322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B0C63735-03ED-428C-8653-ADED7126EDB9}"/>
              </a:ext>
            </a:extLst>
          </p:cNvPr>
          <p:cNvCxnSpPr>
            <a:stCxn id="10" idx="2"/>
            <a:endCxn id="11" idx="0"/>
          </p:cNvCxnSpPr>
          <p:nvPr/>
        </p:nvCxnSpPr>
        <p:spPr>
          <a:xfrm>
            <a:off x="5561858" y="2592280"/>
            <a:ext cx="0" cy="1399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59794710-F95B-4A51-B621-CC156B7C5F45}"/>
              </a:ext>
            </a:extLst>
          </p:cNvPr>
          <p:cNvSpPr/>
          <p:nvPr/>
        </p:nvSpPr>
        <p:spPr>
          <a:xfrm>
            <a:off x="5752725" y="2352583"/>
            <a:ext cx="315162" cy="23969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8607B3F-66AF-4275-A6CA-E50FC9AD2939}"/>
              </a:ext>
            </a:extLst>
          </p:cNvPr>
          <p:cNvSpPr txBox="1"/>
          <p:nvPr/>
        </p:nvSpPr>
        <p:spPr>
          <a:xfrm>
            <a:off x="5752725" y="272605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B3F5F8A-6827-478D-B5C5-0731809AB8DF}"/>
              </a:ext>
            </a:extLst>
          </p:cNvPr>
          <p:cNvCxnSpPr>
            <a:stCxn id="20" idx="2"/>
            <a:endCxn id="21" idx="0"/>
          </p:cNvCxnSpPr>
          <p:nvPr/>
        </p:nvCxnSpPr>
        <p:spPr>
          <a:xfrm flipH="1">
            <a:off x="5903568" y="2592280"/>
            <a:ext cx="6738" cy="1337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FF3A5FF-680B-4477-97FB-C48CA4FF8B16}"/>
              </a:ext>
            </a:extLst>
          </p:cNvPr>
          <p:cNvCxnSpPr/>
          <p:nvPr/>
        </p:nvCxnSpPr>
        <p:spPr>
          <a:xfrm>
            <a:off x="6096000" y="2910725"/>
            <a:ext cx="8907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ACFEF7CB-1ABE-40F0-8EBE-A3F55CE6E7D3}"/>
              </a:ext>
            </a:extLst>
          </p:cNvPr>
          <p:cNvSpPr txBox="1"/>
          <p:nvPr/>
        </p:nvSpPr>
        <p:spPr>
          <a:xfrm>
            <a:off x="7028315" y="2733786"/>
            <a:ext cx="1757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In decimal = 2</a:t>
            </a:r>
          </a:p>
        </p:txBody>
      </p:sp>
    </p:spTree>
    <p:extLst>
      <p:ext uri="{BB962C8B-B14F-4D97-AF65-F5344CB8AC3E}">
        <p14:creationId xmlns:p14="http://schemas.microsoft.com/office/powerpoint/2010/main" val="4252011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9629D-92B7-48F2-857E-C7C2A8771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16110"/>
          </a:xfrm>
        </p:spPr>
        <p:txBody>
          <a:bodyPr>
            <a:normAutofit fontScale="90000"/>
          </a:bodyPr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0DBF62-653F-4632-ABBC-8D2934D6A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783" y="976544"/>
            <a:ext cx="11194741" cy="5619565"/>
          </a:xfrm>
        </p:spPr>
        <p:txBody>
          <a:bodyPr/>
          <a:lstStyle/>
          <a:p>
            <a:pPr algn="r" rtl="1"/>
            <a:r>
              <a:rPr lang="ar-SA" dirty="0"/>
              <a:t>ناخذ الملف الاول كمثال </a:t>
            </a:r>
            <a:endParaRPr lang="en-US" dirty="0"/>
          </a:p>
          <a:p>
            <a:pPr algn="r" rtl="1"/>
            <a:endParaRPr lang="en-US" dirty="0"/>
          </a:p>
          <a:p>
            <a:pPr algn="r" rtl="1"/>
            <a:endParaRPr lang="en-US" dirty="0"/>
          </a:p>
          <a:p>
            <a:pPr algn="r" rtl="1"/>
            <a:endParaRPr lang="en-US" dirty="0"/>
          </a:p>
          <a:p>
            <a:pPr algn="r" rtl="1"/>
            <a:endParaRPr lang="en-US" dirty="0"/>
          </a:p>
          <a:p>
            <a:pPr algn="r" rtl="1"/>
            <a:endParaRPr lang="en-US" dirty="0"/>
          </a:p>
          <a:p>
            <a:pPr algn="r" rtl="1"/>
            <a:endParaRPr lang="en-US" dirty="0"/>
          </a:p>
          <a:p>
            <a:pPr algn="r" rtl="1"/>
            <a:endParaRPr lang="en-US" dirty="0"/>
          </a:p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Q) change the permission of file.txt into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rwx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to the owner and –w- to the group and other.</a:t>
            </a:r>
            <a:endParaRPr lang="ar-SA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8FBFB77-56E8-4DC3-AB97-B83787FF7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3963" y="1122238"/>
            <a:ext cx="5710700" cy="2962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36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25450-7617-4464-BD1F-955A560F7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9073"/>
          </a:xfrm>
        </p:spPr>
        <p:txBody>
          <a:bodyPr/>
          <a:lstStyle/>
          <a:p>
            <a:pPr algn="ctr"/>
            <a:r>
              <a:rPr lang="en-US" dirty="0"/>
              <a:t>Link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A98CEB-0A72-467A-950F-E7CC7E16A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473" y="1074198"/>
            <a:ext cx="11469949" cy="5539666"/>
          </a:xfrm>
        </p:spPr>
        <p:txBody>
          <a:bodyPr/>
          <a:lstStyle/>
          <a:p>
            <a:pPr algn="r" rtl="1"/>
            <a:r>
              <a:rPr lang="ar-SA" dirty="0"/>
              <a:t>تشبه </a:t>
            </a:r>
            <a:r>
              <a:rPr lang="en-US" dirty="0"/>
              <a:t>short cut </a:t>
            </a:r>
            <a:r>
              <a:rPr lang="ar-SA" dirty="0"/>
              <a:t> في </a:t>
            </a:r>
            <a:r>
              <a:rPr lang="en-US" dirty="0"/>
              <a:t>windows </a:t>
            </a:r>
            <a:endParaRPr lang="ar-SA" dirty="0"/>
          </a:p>
          <a:p>
            <a:pPr algn="r" rtl="1"/>
            <a:r>
              <a:rPr lang="ar-SA" dirty="0"/>
              <a:t>من خلالها نستطيع عمل مؤشر </a:t>
            </a:r>
            <a:r>
              <a:rPr lang="en-US" dirty="0"/>
              <a:t>pointer </a:t>
            </a:r>
            <a:r>
              <a:rPr lang="ar-SA" dirty="0"/>
              <a:t> على الفايل ويوجد منها نوعين : </a:t>
            </a:r>
            <a:r>
              <a:rPr lang="en-US" dirty="0"/>
              <a:t>soft, hard</a:t>
            </a:r>
          </a:p>
          <a:p>
            <a:pPr algn="r" rtl="1"/>
            <a:r>
              <a:rPr lang="ar-SA" dirty="0"/>
              <a:t>الفرق بينهما توضحها الرسمة التالية</a:t>
            </a:r>
            <a:endParaRPr lang="en-US" dirty="0"/>
          </a:p>
          <a:p>
            <a:pPr algn="r" rtl="1"/>
            <a:endParaRPr lang="en-US" dirty="0"/>
          </a:p>
          <a:p>
            <a:pPr algn="r" rtl="1"/>
            <a:endParaRPr lang="en-US" dirty="0"/>
          </a:p>
          <a:p>
            <a:pPr algn="r" rtl="1"/>
            <a:endParaRPr lang="en-US" dirty="0"/>
          </a:p>
          <a:p>
            <a:pPr algn="r" rtl="1"/>
            <a:endParaRPr lang="en-US" dirty="0"/>
          </a:p>
          <a:p>
            <a:pPr algn="r" rtl="1"/>
            <a:endParaRPr lang="en-US" dirty="0"/>
          </a:p>
          <a:p>
            <a:pPr algn="r" rtl="1"/>
            <a:endParaRPr lang="en-US" dirty="0"/>
          </a:p>
          <a:p>
            <a:pPr algn="r" rtl="1"/>
            <a:endParaRPr lang="ar-SA" dirty="0"/>
          </a:p>
          <a:p>
            <a:pPr algn="r" rtl="1"/>
            <a:r>
              <a:rPr lang="ar-SA" dirty="0"/>
              <a:t>يوجد ملف اسمه </a:t>
            </a:r>
            <a:r>
              <a:rPr lang="en-US" dirty="0"/>
              <a:t>Msg.txt</a:t>
            </a:r>
            <a:r>
              <a:rPr lang="ar-SA" dirty="0"/>
              <a:t> يحتوي على كلمة </a:t>
            </a:r>
            <a:r>
              <a:rPr lang="en-US" dirty="0"/>
              <a:t>hello </a:t>
            </a:r>
            <a:r>
              <a:rPr lang="ar-SA" dirty="0"/>
              <a:t>، ويقوم </a:t>
            </a:r>
            <a:r>
              <a:rPr lang="en-US" dirty="0"/>
              <a:t>soft link </a:t>
            </a:r>
            <a:r>
              <a:rPr lang="ar-SA" dirty="0"/>
              <a:t> بالتاشير على الملف الاصلي بينما يقوم </a:t>
            </a:r>
            <a:r>
              <a:rPr lang="en-US" dirty="0"/>
              <a:t>hard link </a:t>
            </a:r>
            <a:r>
              <a:rPr lang="ar-SA" dirty="0"/>
              <a:t> بالتاشير على </a:t>
            </a:r>
            <a:r>
              <a:rPr lang="en-US" dirty="0"/>
              <a:t>content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55E478F-FD0F-4DA5-B6E5-A8941E6605B2}"/>
              </a:ext>
            </a:extLst>
          </p:cNvPr>
          <p:cNvSpPr/>
          <p:nvPr/>
        </p:nvSpPr>
        <p:spPr>
          <a:xfrm>
            <a:off x="5140171" y="3036163"/>
            <a:ext cx="2272684" cy="174002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Hello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30E14F-B2FB-4A2F-B167-8DA2134A371A}"/>
              </a:ext>
            </a:extLst>
          </p:cNvPr>
          <p:cNvSpPr txBox="1"/>
          <p:nvPr/>
        </p:nvSpPr>
        <p:spPr>
          <a:xfrm>
            <a:off x="5553974" y="2734322"/>
            <a:ext cx="1596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System storage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C69D82-CBBA-4E40-9DF1-FA990633F712}"/>
              </a:ext>
            </a:extLst>
          </p:cNvPr>
          <p:cNvSpPr/>
          <p:nvPr/>
        </p:nvSpPr>
        <p:spPr>
          <a:xfrm>
            <a:off x="2223855" y="3428999"/>
            <a:ext cx="1393795" cy="4150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Msg.txt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E8AFC30-49DC-4119-BA25-C83470329B68}"/>
              </a:ext>
            </a:extLst>
          </p:cNvPr>
          <p:cNvCxnSpPr/>
          <p:nvPr/>
        </p:nvCxnSpPr>
        <p:spPr>
          <a:xfrm>
            <a:off x="3657600" y="3636515"/>
            <a:ext cx="1482571" cy="1276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2AB50B77-7B68-4FC3-A4EC-9E89A308E819}"/>
              </a:ext>
            </a:extLst>
          </p:cNvPr>
          <p:cNvSpPr/>
          <p:nvPr/>
        </p:nvSpPr>
        <p:spPr>
          <a:xfrm>
            <a:off x="1020932" y="2512381"/>
            <a:ext cx="1393795" cy="5912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Soft link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AD6D0AF-B76D-4A34-AF0E-A2B33860B53E}"/>
              </a:ext>
            </a:extLst>
          </p:cNvPr>
          <p:cNvCxnSpPr>
            <a:stCxn id="10" idx="5"/>
            <a:endCxn id="7" idx="0"/>
          </p:cNvCxnSpPr>
          <p:nvPr/>
        </p:nvCxnSpPr>
        <p:spPr>
          <a:xfrm>
            <a:off x="2210610" y="3017064"/>
            <a:ext cx="710143" cy="4119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4DE0A19-E114-41BE-BB7E-89D8170CB009}"/>
              </a:ext>
            </a:extLst>
          </p:cNvPr>
          <p:cNvSpPr/>
          <p:nvPr/>
        </p:nvSpPr>
        <p:spPr>
          <a:xfrm>
            <a:off x="8664606" y="3017064"/>
            <a:ext cx="1473693" cy="6194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Hard link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AF5A304-135B-4338-BE19-AEF2C5EE7A7D}"/>
              </a:ext>
            </a:extLst>
          </p:cNvPr>
          <p:cNvCxnSpPr>
            <a:stCxn id="13" idx="1"/>
          </p:cNvCxnSpPr>
          <p:nvPr/>
        </p:nvCxnSpPr>
        <p:spPr>
          <a:xfrm flipH="1">
            <a:off x="7412855" y="3326790"/>
            <a:ext cx="1251751" cy="5172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30696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60C63-56DA-47B1-BABE-9783CDB6E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478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Link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044E5-0A33-4A04-ABED-493929C8AB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717" y="949912"/>
            <a:ext cx="11762913" cy="5770484"/>
          </a:xfrm>
        </p:spPr>
        <p:txBody>
          <a:bodyPr/>
          <a:lstStyle/>
          <a:p>
            <a:r>
              <a:rPr lang="en-US" dirty="0"/>
              <a:t>To create the soft and hard link use the following command:</a:t>
            </a:r>
          </a:p>
          <a:p>
            <a:r>
              <a:rPr lang="en-US" dirty="0"/>
              <a:t> 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ln msg.txt hard   </a:t>
            </a:r>
            <a:r>
              <a:rPr lang="en-US" dirty="0">
                <a:sym typeface="Wingdings" panose="05000000000000000000" pitchFamily="2" charset="2"/>
              </a:rPr>
              <a:t> for hard link</a:t>
            </a:r>
            <a:endParaRPr lang="en-US" dirty="0"/>
          </a:p>
          <a:p>
            <a:r>
              <a:rPr lang="en-US" dirty="0"/>
              <a:t> 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ln –s msg.txt soft </a:t>
            </a:r>
            <a:r>
              <a:rPr lang="en-US" dirty="0">
                <a:sym typeface="Wingdings" panose="05000000000000000000" pitchFamily="2" charset="2"/>
              </a:rPr>
              <a:t> for soft link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1600" dirty="0">
                <a:solidFill>
                  <a:srgbClr val="0070C0"/>
                </a:solidFill>
              </a:rPr>
              <a:t>Q1) print the value of msg.txt</a:t>
            </a:r>
          </a:p>
          <a:p>
            <a:r>
              <a:rPr lang="en-US" sz="1600" dirty="0">
                <a:solidFill>
                  <a:srgbClr val="0070C0"/>
                </a:solidFill>
              </a:rPr>
              <a:t>Q2) print the value of soft and hard</a:t>
            </a:r>
          </a:p>
          <a:p>
            <a:r>
              <a:rPr lang="en-US" sz="1600" dirty="0">
                <a:solidFill>
                  <a:srgbClr val="0070C0"/>
                </a:solidFill>
              </a:rPr>
              <a:t>Q3) edit the msg.txt file</a:t>
            </a:r>
          </a:p>
          <a:p>
            <a:r>
              <a:rPr lang="en-US" sz="1600" dirty="0">
                <a:solidFill>
                  <a:srgbClr val="0070C0"/>
                </a:solidFill>
              </a:rPr>
              <a:t>Q4) print the content of soft and hard</a:t>
            </a:r>
          </a:p>
          <a:p>
            <a:r>
              <a:rPr lang="en-US" sz="1600" dirty="0">
                <a:solidFill>
                  <a:srgbClr val="0070C0"/>
                </a:solidFill>
              </a:rPr>
              <a:t>Q5) delete msg.txt and print the content of soft and hard</a:t>
            </a:r>
          </a:p>
          <a:p>
            <a:r>
              <a:rPr lang="en-US" sz="1600" dirty="0">
                <a:solidFill>
                  <a:srgbClr val="0070C0"/>
                </a:solidFill>
              </a:rPr>
              <a:t>What do you notice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C9050A-9210-4E1B-AF3A-A243227232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9272" y="2077653"/>
            <a:ext cx="5495925" cy="188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915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6E08A-D6B2-4DD5-B9C9-AF6751D62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6929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Error redirection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B70CEA-F569-4FFB-93C3-7B12D2ED57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437" y="1012054"/>
            <a:ext cx="11026066" cy="5548544"/>
          </a:xfrm>
        </p:spPr>
        <p:txBody>
          <a:bodyPr/>
          <a:lstStyle/>
          <a:p>
            <a:r>
              <a:rPr lang="en-US" dirty="0"/>
              <a:t>To redirect the error value to the file content we use 2&gt;</a:t>
            </a:r>
          </a:p>
          <a:p>
            <a:r>
              <a:rPr lang="en-US" dirty="0"/>
              <a:t>If you type ls </a:t>
            </a:r>
            <a:r>
              <a:rPr lang="en-US" dirty="0" err="1"/>
              <a:t>zzzzz</a:t>
            </a:r>
            <a:r>
              <a:rPr lang="en-US" dirty="0"/>
              <a:t> &gt; file.txt , will print error because the </a:t>
            </a:r>
            <a:r>
              <a:rPr lang="en-US" dirty="0" err="1"/>
              <a:t>zzzzzz</a:t>
            </a:r>
            <a:r>
              <a:rPr lang="en-US" dirty="0"/>
              <a:t> directory not found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But if you want to redirect the output to the file regardless if there are errors then you must use 2&gt; instead of &gt; or &gt;&gt;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4A8108-E7C6-45AA-A37C-7BD7E5896E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8816" y="1912398"/>
            <a:ext cx="5543550" cy="6096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8B17C2F-FC82-4F1B-9B82-1034BA7E38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8816" y="4084098"/>
            <a:ext cx="564832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6307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FC868-D99F-40F7-82C2-21F6F934C5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718" y="630315"/>
            <a:ext cx="11043082" cy="5546648"/>
          </a:xfrm>
        </p:spPr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sz="3600" dirty="0"/>
              <a:t>Created By:</a:t>
            </a:r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3600" dirty="0"/>
              <a:t>Ahed Mafarjeh</a:t>
            </a:r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3600" dirty="0"/>
              <a:t>Good Luck </a:t>
            </a:r>
            <a:r>
              <a:rPr lang="en-US" sz="3600" dirty="0">
                <a:sym typeface="Wingdings" panose="05000000000000000000" pitchFamily="2" charset="2"/>
              </a:rPr>
              <a:t>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87149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9BC0D-65DF-47E7-B357-0A7E2811A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330" y="221942"/>
            <a:ext cx="11833934" cy="6498454"/>
          </a:xfrm>
        </p:spPr>
        <p:txBody>
          <a:bodyPr/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ls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folder_name</a:t>
            </a:r>
            <a:r>
              <a:rPr lang="en-US" dirty="0"/>
              <a:t>: </a:t>
            </a:r>
            <a:r>
              <a:rPr lang="ar-SA" dirty="0"/>
              <a:t>لعرض الملفات والمجلدات الموجود في مجلد او مسار معين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342900" indent="-342900"/>
            <a:r>
              <a:rPr lang="en-US" dirty="0"/>
              <a:t>All commands must</a:t>
            </a:r>
            <a:r>
              <a:rPr lang="ar-SA" dirty="0"/>
              <a:t> </a:t>
            </a:r>
            <a:r>
              <a:rPr lang="en-US" dirty="0"/>
              <a:t>be written in small letters =&gt; PWD ( </a:t>
            </a:r>
            <a:r>
              <a:rPr lang="en-US" dirty="0">
                <a:solidFill>
                  <a:srgbClr val="FF0000"/>
                </a:solidFill>
              </a:rPr>
              <a:t>Wrong</a:t>
            </a:r>
            <a:r>
              <a:rPr lang="en-US" dirty="0"/>
              <a:t> )</a:t>
            </a:r>
          </a:p>
          <a:p>
            <a:pPr marL="0" indent="0">
              <a:buNone/>
            </a:pPr>
            <a:r>
              <a:rPr lang="en-US" dirty="0"/>
              <a:t>						                          </a:t>
            </a:r>
            <a:r>
              <a:rPr lang="ar-SA" dirty="0"/>
              <a:t>         </a:t>
            </a:r>
            <a:r>
              <a:rPr lang="en-US" dirty="0"/>
              <a:t>=&gt; </a:t>
            </a:r>
            <a:r>
              <a:rPr lang="en-US" dirty="0" err="1"/>
              <a:t>pwd</a:t>
            </a:r>
            <a:r>
              <a:rPr lang="en-US" dirty="0"/>
              <a:t> ( </a:t>
            </a:r>
            <a:r>
              <a:rPr lang="en-US" dirty="0">
                <a:solidFill>
                  <a:srgbClr val="00B050"/>
                </a:solidFill>
              </a:rPr>
              <a:t>Correct</a:t>
            </a:r>
            <a:r>
              <a:rPr lang="en-US" dirty="0"/>
              <a:t> )</a:t>
            </a:r>
            <a:endParaRPr lang="ar-SA" dirty="0"/>
          </a:p>
          <a:p>
            <a:pPr marL="0" indent="0">
              <a:buNone/>
            </a:pPr>
            <a:r>
              <a:rPr lang="ar-SA" dirty="0"/>
              <a:t>							</a:t>
            </a:r>
            <a:r>
              <a:rPr lang="en-US" dirty="0"/>
              <a:t>                             =&gt; LS ( </a:t>
            </a:r>
            <a:r>
              <a:rPr lang="en-US" dirty="0">
                <a:solidFill>
                  <a:srgbClr val="FF0000"/>
                </a:solidFill>
              </a:rPr>
              <a:t>Wrong</a:t>
            </a:r>
            <a:r>
              <a:rPr lang="en-US" dirty="0"/>
              <a:t> )</a:t>
            </a:r>
          </a:p>
          <a:p>
            <a:pPr marL="0" indent="0">
              <a:buNone/>
            </a:pPr>
            <a:r>
              <a:rPr lang="en-US" dirty="0"/>
              <a:t>							                             =&gt; ls (</a:t>
            </a:r>
            <a:r>
              <a:rPr lang="en-US" dirty="0">
                <a:solidFill>
                  <a:srgbClr val="00B050"/>
                </a:solidFill>
              </a:rPr>
              <a:t>Correct</a:t>
            </a:r>
            <a:r>
              <a:rPr lang="en-US" dirty="0"/>
              <a:t> )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5B09549-0718-4203-94E6-0A11AE05A1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8307" y="996887"/>
            <a:ext cx="4423299" cy="1657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960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44AB3-8E7B-419D-AE0A-0187A016A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883" y="488272"/>
            <a:ext cx="10909917" cy="611671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mkdir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dir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(folder)_name</a:t>
            </a:r>
            <a:r>
              <a:rPr lang="en-US" dirty="0"/>
              <a:t>: </a:t>
            </a:r>
            <a:r>
              <a:rPr lang="ar-SA" dirty="0"/>
              <a:t>لانشاء مجلد او مسار 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ar-SA" dirty="0"/>
              <a:t>سؤال: كيف نتأكد من انشاء المجلد الموضح بالصورة ؟</a:t>
            </a:r>
          </a:p>
          <a:p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rmdir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dir_name</a:t>
            </a:r>
            <a:r>
              <a:rPr lang="en-US" dirty="0"/>
              <a:t>: </a:t>
            </a:r>
            <a:r>
              <a:rPr lang="ar-SA" dirty="0"/>
              <a:t>تستخدم لحذف المسار او المجلد الفارغ</a:t>
            </a:r>
            <a:endParaRPr lang="en-US" dirty="0"/>
          </a:p>
          <a:p>
            <a:r>
              <a:rPr lang="en-US" dirty="0"/>
              <a:t>We can create multiple directories in the same line as the following: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>
                <a:solidFill>
                  <a:srgbClr val="00B050"/>
                </a:solidFill>
              </a:rPr>
              <a:t>mkdir</a:t>
            </a:r>
            <a:r>
              <a:rPr lang="en-US" dirty="0">
                <a:solidFill>
                  <a:srgbClr val="00B050"/>
                </a:solidFill>
              </a:rPr>
              <a:t> project1 project2 </a:t>
            </a:r>
            <a: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“test me”</a:t>
            </a:r>
            <a:r>
              <a:rPr lang="en-US" b="1" dirty="0">
                <a:solidFill>
                  <a:srgbClr val="00B050"/>
                </a:solidFill>
              </a:rPr>
              <a:t>  </a:t>
            </a:r>
            <a:r>
              <a:rPr lang="en-US" dirty="0">
                <a:solidFill>
                  <a:srgbClr val="00B050"/>
                </a:solidFill>
              </a:rPr>
              <a:t>=&gt; create 3 directories (project1, project2 and “test me”)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* Notice the double quotation with test me directory because there is a space in the name of the directory.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6299CD-DBD8-4328-90AA-6D3281DC2D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6197" y="1038871"/>
            <a:ext cx="5800498" cy="177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293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D70422-439D-406E-A2DA-5AB1541AC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329" y="133165"/>
            <a:ext cx="11754035" cy="6569476"/>
          </a:xfrm>
        </p:spPr>
        <p:txBody>
          <a:bodyPr>
            <a:normAutofit/>
          </a:bodyPr>
          <a:lstStyle/>
          <a:p>
            <a:r>
              <a:rPr lang="en-US" dirty="0"/>
              <a:t>cd : </a:t>
            </a:r>
            <a:r>
              <a:rPr lang="ar-SA" dirty="0"/>
              <a:t>تستخدم لتغيير المسار او المجلد الموجود فيه ويوجد منها 4 اشكال</a:t>
            </a:r>
          </a:p>
          <a:p>
            <a:pPr marL="0" indent="0">
              <a:buNone/>
            </a:pPr>
            <a:r>
              <a:rPr lang="en-US" dirty="0"/>
              <a:t>1-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cd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dir_name</a:t>
            </a:r>
            <a:r>
              <a:rPr lang="en-US" dirty="0"/>
              <a:t>: </a:t>
            </a:r>
            <a:r>
              <a:rPr lang="ar-SA" dirty="0"/>
              <a:t>للذهاب االى مسار معينلل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2-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cd</a:t>
            </a:r>
            <a:r>
              <a:rPr lang="en-US" dirty="0"/>
              <a:t>: </a:t>
            </a:r>
            <a:r>
              <a:rPr lang="ar-SA" dirty="0"/>
              <a:t>للذهاب الى المسار الرئيسي المسمى ب </a:t>
            </a:r>
            <a:r>
              <a:rPr lang="en-US" dirty="0"/>
              <a:t> home </a:t>
            </a:r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How can cd command detect the home directory? </a:t>
            </a:r>
            <a:r>
              <a:rPr lang="en-US" dirty="0">
                <a:solidFill>
                  <a:schemeClr val="accent1"/>
                </a:solidFill>
              </a:rPr>
              <a:t>You will know in environment variable part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3067E74-6115-4BA3-AF08-4918BB2E51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3348" y="1049112"/>
            <a:ext cx="4350853" cy="182616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47EE0B3-166A-4109-8CF0-7A55BB2806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8307" y="3417903"/>
            <a:ext cx="4965829" cy="1892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146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59AAA-3988-4899-A659-39F8DB727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942" y="257452"/>
            <a:ext cx="11131858" cy="633865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3-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cd . </a:t>
            </a:r>
            <a:r>
              <a:rPr lang="en-US" dirty="0"/>
              <a:t>: </a:t>
            </a:r>
            <a:r>
              <a:rPr lang="ar-SA" dirty="0"/>
              <a:t>تستخدم للذهاب الى المجلد الحالي او الذي انا موجود فيه فهي تدل على المكان الموجود فيه الان</a:t>
            </a:r>
          </a:p>
          <a:p>
            <a:pPr marL="0" indent="0">
              <a:buNone/>
            </a:pPr>
            <a:r>
              <a:rPr lang="en-US" dirty="0"/>
              <a:t>4-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cd .. </a:t>
            </a:r>
            <a:r>
              <a:rPr lang="en-US" dirty="0"/>
              <a:t>: </a:t>
            </a:r>
            <a:r>
              <a:rPr lang="ar-SA" dirty="0"/>
              <a:t>تستخدم للرجوع الى المجلد السابق (الأب للمجلد الحالي)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6C0C6E7-D6BC-4726-849A-C0A5CAEAC5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1534" y="1809980"/>
            <a:ext cx="4420724" cy="172333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DFE5F1A-7941-44BD-AC33-05C82B910F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1534" y="3807456"/>
            <a:ext cx="4402517" cy="2078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44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BE35E-175B-44BC-9215-8B3D6202B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Relative vs Absolute Path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FD878-B4DD-481E-B602-D2FC14C8B1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718" y="923278"/>
            <a:ext cx="11745157" cy="5708341"/>
          </a:xfrm>
        </p:spPr>
        <p:txBody>
          <a:bodyPr/>
          <a:lstStyle/>
          <a:p>
            <a:r>
              <a:rPr lang="en-US" dirty="0" err="1"/>
              <a:t>Realtive</a:t>
            </a:r>
            <a:r>
              <a:rPr lang="en-US" dirty="0"/>
              <a:t>: </a:t>
            </a:r>
            <a:r>
              <a:rPr lang="ar-SA" dirty="0"/>
              <a:t>ينتقل بناء على الممكان الذي يكون عنده </a:t>
            </a:r>
            <a:endParaRPr lang="en-US" dirty="0"/>
          </a:p>
          <a:p>
            <a:r>
              <a:rPr lang="en-US" dirty="0"/>
              <a:t>Example </a:t>
            </a:r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r>
              <a:rPr lang="en-US" dirty="0"/>
              <a:t>Absolute: </a:t>
            </a:r>
            <a:r>
              <a:rPr lang="ar-SA" dirty="0"/>
              <a:t>دائما يذهب الى المسار المحدد بغض النظر عن مكانك الان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E92681-96D9-49DF-B9E0-330F607DF1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9521" y="1428660"/>
            <a:ext cx="4514850" cy="143827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F97DDD5-4F0A-4032-BE59-A1065E2F3BB2}"/>
              </a:ext>
            </a:extLst>
          </p:cNvPr>
          <p:cNvSpPr txBox="1"/>
          <p:nvPr/>
        </p:nvSpPr>
        <p:spPr>
          <a:xfrm>
            <a:off x="6800296" y="1547633"/>
            <a:ext cx="4669654" cy="120032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SA" dirty="0"/>
              <a:t>نلاحظ في الصورة انه انتقل خطوة للوراء بناء على المكان الذي كان فيه </a:t>
            </a:r>
          </a:p>
          <a:p>
            <a:r>
              <a:rPr lang="ar-SA" dirty="0"/>
              <a:t>اذا </a:t>
            </a:r>
            <a:r>
              <a:rPr lang="en-US" dirty="0"/>
              <a:t> cd .. </a:t>
            </a:r>
            <a:r>
              <a:rPr lang="ar-SA" dirty="0"/>
              <a:t>لا تأخذني دائما الى نفس المسار لانها تعتمد على مكاني الان</a:t>
            </a:r>
            <a:endParaRPr lang="en-US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922BC06-7820-464B-9F33-2B180A3659B1}"/>
              </a:ext>
            </a:extLst>
          </p:cNvPr>
          <p:cNvCxnSpPr>
            <a:stCxn id="5" idx="1"/>
            <a:endCxn id="4" idx="3"/>
          </p:cNvCxnSpPr>
          <p:nvPr/>
        </p:nvCxnSpPr>
        <p:spPr>
          <a:xfrm flipH="1">
            <a:off x="6214371" y="2147798"/>
            <a:ext cx="58592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209DB827-9F9A-4751-9A3B-DC390C6F5A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7607" y="4029165"/>
            <a:ext cx="4743450" cy="140017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3E98E01-AE27-432A-BA8C-D2BDD1B18DB0}"/>
              </a:ext>
            </a:extLst>
          </p:cNvPr>
          <p:cNvSpPr txBox="1"/>
          <p:nvPr/>
        </p:nvSpPr>
        <p:spPr>
          <a:xfrm>
            <a:off x="6917185" y="4406086"/>
            <a:ext cx="4669654" cy="64633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SA" dirty="0"/>
              <a:t>نلاحظ هنا انه انتقل الى المسار الموجود وهذا لا يعتمد على مكان وجوده الحالي لانه حدد المسار كاملا وبالاسم</a:t>
            </a:r>
            <a:endParaRPr lang="en-US" dirty="0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65B4BAC-E7A4-4FB9-9DCF-689902872825}"/>
              </a:ext>
            </a:extLst>
          </p:cNvPr>
          <p:cNvCxnSpPr>
            <a:stCxn id="13" idx="1"/>
            <a:endCxn id="11" idx="3"/>
          </p:cNvCxnSpPr>
          <p:nvPr/>
        </p:nvCxnSpPr>
        <p:spPr>
          <a:xfrm flipH="1">
            <a:off x="5831057" y="4729252"/>
            <a:ext cx="1086128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5404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3701E-D940-48A7-BBC8-AC3842EBA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717" y="218982"/>
            <a:ext cx="8596668" cy="952870"/>
          </a:xfrm>
        </p:spPr>
        <p:txBody>
          <a:bodyPr/>
          <a:lstStyle/>
          <a:p>
            <a:r>
              <a:rPr lang="en-US" dirty="0"/>
              <a:t>Copy, cut and rename the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BBBED-8E2F-4A0C-9CD2-21F6B22AD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107" y="914400"/>
            <a:ext cx="10067277" cy="5797118"/>
          </a:xfrm>
        </p:spPr>
        <p:txBody>
          <a:bodyPr/>
          <a:lstStyle/>
          <a:p>
            <a:r>
              <a:rPr lang="en-US" dirty="0"/>
              <a:t>cp source destination: </a:t>
            </a:r>
            <a:r>
              <a:rPr lang="ar-SA" dirty="0"/>
              <a:t>نسخ الفايل من السورس الى الديستنيشن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mv </a:t>
            </a:r>
            <a:r>
              <a:rPr lang="en-US" dirty="0" err="1"/>
              <a:t>src</a:t>
            </a:r>
            <a:r>
              <a:rPr lang="en-US" dirty="0"/>
              <a:t> </a:t>
            </a:r>
            <a:r>
              <a:rPr lang="en-US" dirty="0" err="1"/>
              <a:t>dest</a:t>
            </a:r>
            <a:r>
              <a:rPr lang="en-US" dirty="0"/>
              <a:t>: </a:t>
            </a:r>
            <a:r>
              <a:rPr lang="ar-SA" dirty="0"/>
              <a:t>تستخدم لاعادة التسمية و عمل </a:t>
            </a:r>
            <a:r>
              <a:rPr lang="en-US" dirty="0"/>
              <a:t> cut</a:t>
            </a:r>
          </a:p>
          <a:p>
            <a:r>
              <a:rPr lang="en-US" dirty="0"/>
              <a:t>If the </a:t>
            </a:r>
            <a:r>
              <a:rPr lang="en-US" dirty="0" err="1"/>
              <a:t>src</a:t>
            </a:r>
            <a:r>
              <a:rPr lang="en-US" dirty="0"/>
              <a:t> and </a:t>
            </a:r>
            <a:r>
              <a:rPr lang="en-US" dirty="0" err="1"/>
              <a:t>dest</a:t>
            </a:r>
            <a:r>
              <a:rPr lang="en-US" dirty="0"/>
              <a:t> was in the same directory, mv behave as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rename</a:t>
            </a:r>
          </a:p>
          <a:p>
            <a:r>
              <a:rPr lang="en-US" dirty="0"/>
              <a:t>Otherwise, mv behave as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cut</a:t>
            </a:r>
            <a:r>
              <a:rPr lang="en-US" dirty="0"/>
              <a:t>  </a:t>
            </a:r>
          </a:p>
          <a:p>
            <a:pPr algn="r" rtl="1"/>
            <a:r>
              <a:rPr lang="ar-SA" dirty="0"/>
              <a:t>من الافضل الاشارة الى الملف الموجود في المسار الحالي باستخدام </a:t>
            </a:r>
            <a:r>
              <a:rPr lang="en-US" dirty="0"/>
              <a:t> </a:t>
            </a:r>
            <a:r>
              <a:rPr lang="ar-SA" dirty="0"/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./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file_name</a:t>
            </a:r>
            <a:r>
              <a:rPr lang="ar-SA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ar-SA" dirty="0"/>
              <a:t> وهذا يستخدم بكثرة في السيرفرات</a:t>
            </a:r>
            <a:endParaRPr lang="en-US" dirty="0"/>
          </a:p>
          <a:p>
            <a:pPr marL="0" indent="0">
              <a:buNone/>
            </a:pPr>
            <a:endParaRPr lang="ar-SA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F3A348-3D81-4421-891E-4504CDFB4D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9248" y="1259461"/>
            <a:ext cx="4991100" cy="8096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8A6A375-23E2-4E40-9954-3FFEE7A2F7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9248" y="3977775"/>
            <a:ext cx="5495925" cy="8382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C2F14EA-D175-4637-9B36-C69E04F64F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70160" y="4989229"/>
            <a:ext cx="6134100" cy="128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479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4CDBF-6080-4F6F-A8D5-D23FF28EF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841" y="399494"/>
            <a:ext cx="11051959" cy="6169981"/>
          </a:xfrm>
        </p:spPr>
        <p:txBody>
          <a:bodyPr/>
          <a:lstStyle/>
          <a:p>
            <a:r>
              <a:rPr lang="en-US" dirty="0"/>
              <a:t>Linux build the files and folders as tree :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5E2D6C-3B8C-40E5-B35F-0E7E5162B866}"/>
              </a:ext>
            </a:extLst>
          </p:cNvPr>
          <p:cNvSpPr/>
          <p:nvPr/>
        </p:nvSpPr>
        <p:spPr>
          <a:xfrm>
            <a:off x="4820575" y="1500326"/>
            <a:ext cx="1766656" cy="5592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045E643-355F-46BA-9F16-A80A7B93B965}"/>
              </a:ext>
            </a:extLst>
          </p:cNvPr>
          <p:cNvSpPr/>
          <p:nvPr/>
        </p:nvSpPr>
        <p:spPr>
          <a:xfrm>
            <a:off x="2593758" y="2734322"/>
            <a:ext cx="1605379" cy="5592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0F9785A-5874-4955-B255-F61F003AC907}"/>
              </a:ext>
            </a:extLst>
          </p:cNvPr>
          <p:cNvSpPr txBox="1">
            <a:spLocks/>
          </p:cNvSpPr>
          <p:nvPr/>
        </p:nvSpPr>
        <p:spPr>
          <a:xfrm>
            <a:off x="301841" y="363985"/>
            <a:ext cx="11051959" cy="5777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 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6427081-C7CC-4332-BCEB-3FD42B4F8FA9}"/>
              </a:ext>
            </a:extLst>
          </p:cNvPr>
          <p:cNvSpPr/>
          <p:nvPr/>
        </p:nvSpPr>
        <p:spPr>
          <a:xfrm>
            <a:off x="5197506" y="2734322"/>
            <a:ext cx="1647544" cy="5592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BABA876-34C8-4B79-8625-7CE1FD62E68B}"/>
              </a:ext>
            </a:extLst>
          </p:cNvPr>
          <p:cNvSpPr/>
          <p:nvPr/>
        </p:nvSpPr>
        <p:spPr>
          <a:xfrm>
            <a:off x="8257713" y="2734322"/>
            <a:ext cx="1340528" cy="5592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File1.txt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AA59DB4-2815-4296-9A06-9E46CD896320}"/>
              </a:ext>
            </a:extLst>
          </p:cNvPr>
          <p:cNvSpPr/>
          <p:nvPr/>
        </p:nvSpPr>
        <p:spPr>
          <a:xfrm>
            <a:off x="2593759" y="3878594"/>
            <a:ext cx="1340528" cy="5592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Test.txt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445930-B179-4C5C-A18E-6EF217F3D863}"/>
              </a:ext>
            </a:extLst>
          </p:cNvPr>
          <p:cNvSpPr txBox="1"/>
          <p:nvPr/>
        </p:nvSpPr>
        <p:spPr>
          <a:xfrm flipH="1">
            <a:off x="4944493" y="1595306"/>
            <a:ext cx="1766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Main_directory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5CA0B64-131E-4B3D-B2E8-20509D6342D2}"/>
              </a:ext>
            </a:extLst>
          </p:cNvPr>
          <p:cNvSpPr txBox="1"/>
          <p:nvPr/>
        </p:nvSpPr>
        <p:spPr>
          <a:xfrm flipH="1">
            <a:off x="2558620" y="2864813"/>
            <a:ext cx="1766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Sub_directory1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90ECD27-9CD7-44E7-81FE-7C5FA503E1A0}"/>
              </a:ext>
            </a:extLst>
          </p:cNvPr>
          <p:cNvSpPr txBox="1"/>
          <p:nvPr/>
        </p:nvSpPr>
        <p:spPr>
          <a:xfrm flipH="1">
            <a:off x="5161626" y="2844383"/>
            <a:ext cx="1766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Sub_directory2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F4714F3-7AEB-4B16-9261-7CFC33109B16}"/>
              </a:ext>
            </a:extLst>
          </p:cNvPr>
          <p:cNvCxnSpPr>
            <a:stCxn id="4" idx="2"/>
            <a:endCxn id="4" idx="2"/>
          </p:cNvCxnSpPr>
          <p:nvPr/>
        </p:nvCxnSpPr>
        <p:spPr>
          <a:xfrm>
            <a:off x="5703903" y="2059619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7DF58719-718C-420D-AFC9-C216565FF1DA}"/>
              </a:ext>
            </a:extLst>
          </p:cNvPr>
          <p:cNvCxnSpPr>
            <a:stCxn id="4" idx="2"/>
            <a:endCxn id="5" idx="0"/>
          </p:cNvCxnSpPr>
          <p:nvPr/>
        </p:nvCxnSpPr>
        <p:spPr>
          <a:xfrm rot="5400000">
            <a:off x="4212825" y="1243243"/>
            <a:ext cx="674703" cy="230745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or: Elbow 23">
            <a:extLst>
              <a:ext uri="{FF2B5EF4-FFF2-40B4-BE49-F238E27FC236}">
                <a16:creationId xmlns:a16="http://schemas.microsoft.com/office/drawing/2014/main" id="{E50214C7-B8BA-4BC6-8209-236912A093D4}"/>
              </a:ext>
            </a:extLst>
          </p:cNvPr>
          <p:cNvCxnSpPr>
            <a:endCxn id="9" idx="0"/>
          </p:cNvCxnSpPr>
          <p:nvPr/>
        </p:nvCxnSpPr>
        <p:spPr>
          <a:xfrm>
            <a:off x="5703903" y="2379216"/>
            <a:ext cx="3224074" cy="35510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id="{1920CA17-BF9E-424A-ADAA-9C351AFF69B2}"/>
              </a:ext>
            </a:extLst>
          </p:cNvPr>
          <p:cNvCxnSpPr>
            <a:stCxn id="5" idx="2"/>
            <a:endCxn id="10" idx="0"/>
          </p:cNvCxnSpPr>
          <p:nvPr/>
        </p:nvCxnSpPr>
        <p:spPr>
          <a:xfrm rot="5400000">
            <a:off x="3037747" y="3519892"/>
            <a:ext cx="584979" cy="13242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or: Elbow 31">
            <a:extLst>
              <a:ext uri="{FF2B5EF4-FFF2-40B4-BE49-F238E27FC236}">
                <a16:creationId xmlns:a16="http://schemas.microsoft.com/office/drawing/2014/main" id="{07AD19D6-D1CB-4FE0-96B4-ECB201008EA6}"/>
              </a:ext>
            </a:extLst>
          </p:cNvPr>
          <p:cNvCxnSpPr>
            <a:endCxn id="8" idx="0"/>
          </p:cNvCxnSpPr>
          <p:nvPr/>
        </p:nvCxnSpPr>
        <p:spPr>
          <a:xfrm rot="16200000" flipH="1">
            <a:off x="5685037" y="2398081"/>
            <a:ext cx="355106" cy="31737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165AAC14-0F9B-4600-8766-E46300F56BE8}"/>
              </a:ext>
            </a:extLst>
          </p:cNvPr>
          <p:cNvCxnSpPr>
            <a:stCxn id="10" idx="3"/>
          </p:cNvCxnSpPr>
          <p:nvPr/>
        </p:nvCxnSpPr>
        <p:spPr>
          <a:xfrm flipV="1">
            <a:off x="3934287" y="4154750"/>
            <a:ext cx="1227339" cy="34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69A55C65-A826-4909-846B-8DD0413A3794}"/>
              </a:ext>
            </a:extLst>
          </p:cNvPr>
          <p:cNvSpPr txBox="1"/>
          <p:nvPr/>
        </p:nvSpPr>
        <p:spPr>
          <a:xfrm>
            <a:off x="5137951" y="3843083"/>
            <a:ext cx="1766654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 child of Sub_directory1</a:t>
            </a:r>
          </a:p>
          <a:p>
            <a:endParaRPr lang="en-US" dirty="0"/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B394153A-2D85-48B5-9957-00D4F2928091}"/>
              </a:ext>
            </a:extLst>
          </p:cNvPr>
          <p:cNvCxnSpPr>
            <a:stCxn id="12" idx="3"/>
          </p:cNvCxnSpPr>
          <p:nvPr/>
        </p:nvCxnSpPr>
        <p:spPr>
          <a:xfrm flipH="1">
            <a:off x="2024109" y="3049479"/>
            <a:ext cx="53451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1F93A8D5-80E0-4261-B216-B1BEFE52CDE8}"/>
              </a:ext>
            </a:extLst>
          </p:cNvPr>
          <p:cNvSpPr txBox="1"/>
          <p:nvPr/>
        </p:nvSpPr>
        <p:spPr>
          <a:xfrm>
            <a:off x="237482" y="2864813"/>
            <a:ext cx="1766653" cy="14773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Parent of Test.txt file</a:t>
            </a:r>
          </a:p>
          <a:p>
            <a:r>
              <a:rPr lang="en-US" dirty="0"/>
              <a:t>And child of  </a:t>
            </a:r>
            <a:r>
              <a:rPr lang="en-US" dirty="0" err="1"/>
              <a:t>Main_directory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2657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F46D8332-A7CE-4187-99BB-F16FEC4652B2}">
  <we:reference id="wa200005566" version="3.0.0.2" store="en-US" storeType="OMEX"/>
  <we:alternateReferences>
    <we:reference id="wa200005566" version="3.0.0.2" store="WA200005566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353</TotalTime>
  <Words>1546</Words>
  <Application>Microsoft Office PowerPoint</Application>
  <PresentationFormat>Widescreen</PresentationFormat>
  <Paragraphs>242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Tahoma</vt:lpstr>
      <vt:lpstr>Trebuchet MS</vt:lpstr>
      <vt:lpstr>Wingdings</vt:lpstr>
      <vt:lpstr>Wingdings 3</vt:lpstr>
      <vt:lpstr>Facet</vt:lpstr>
      <vt:lpstr>Basic Linux commands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Relative vs Absolute Path</vt:lpstr>
      <vt:lpstr>Copy, cut and rename the file</vt:lpstr>
      <vt:lpstr>PowerPoint Presentation</vt:lpstr>
      <vt:lpstr>PowerPoint Presentation</vt:lpstr>
      <vt:lpstr>files</vt:lpstr>
      <vt:lpstr>PowerPoint Presentation</vt:lpstr>
      <vt:lpstr>PowerPoint Presentation</vt:lpstr>
      <vt:lpstr>Aliasing</vt:lpstr>
      <vt:lpstr>Aliasing</vt:lpstr>
      <vt:lpstr>Command option</vt:lpstr>
      <vt:lpstr>Command option examples</vt:lpstr>
      <vt:lpstr>Command options</vt:lpstr>
      <vt:lpstr>Enviroment Variable</vt:lpstr>
      <vt:lpstr>Enviroment variables</vt:lpstr>
      <vt:lpstr>Enviroment variables</vt:lpstr>
      <vt:lpstr>Enviroment variables</vt:lpstr>
      <vt:lpstr>File Permission الصلاحيات</vt:lpstr>
      <vt:lpstr>File Permission الصلاحيات</vt:lpstr>
      <vt:lpstr>PowerPoint Presentation</vt:lpstr>
      <vt:lpstr>Link </vt:lpstr>
      <vt:lpstr>Link</vt:lpstr>
      <vt:lpstr>Error redirection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Linux commands</dc:title>
  <dc:creator>Ahed Y Mafarjeh</dc:creator>
  <cp:lastModifiedBy>Ahed Y Mafarjeh</cp:lastModifiedBy>
  <cp:revision>35</cp:revision>
  <dcterms:created xsi:type="dcterms:W3CDTF">2024-07-19T12:45:27Z</dcterms:created>
  <dcterms:modified xsi:type="dcterms:W3CDTF">2024-07-21T16:37:20Z</dcterms:modified>
</cp:coreProperties>
</file>