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84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67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1" r:id="rId29"/>
    <p:sldId id="28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6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5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4716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11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489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7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73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0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7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6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6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9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2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5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4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08199-FBBC-4D17-A752-BF93526536F5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8242B2-A26B-494F-9757-AC834D8F5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0B5A-BB4D-471F-8718-CBAA3F257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3243"/>
            <a:ext cx="9144000" cy="838517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Linux commands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69518-AC54-4EB5-8AF7-83F678AE0F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560" y="1483360"/>
            <a:ext cx="11541760" cy="5242560"/>
          </a:xfrm>
        </p:spPr>
        <p:txBody>
          <a:bodyPr/>
          <a:lstStyle/>
          <a:p>
            <a:pPr algn="l"/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pwd</a:t>
            </a:r>
            <a:r>
              <a:rPr lang="en-US" dirty="0"/>
              <a:t>: </a:t>
            </a:r>
            <a:r>
              <a:rPr lang="ar-SA" dirty="0"/>
              <a:t>تستخدم لمعرفة المسار (الذي يمثل المجلد) الموجود فيه حاليا </a:t>
            </a:r>
            <a:r>
              <a:rPr lang="en-US" dirty="0"/>
              <a:t>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6D010-5D75-4DF1-8278-1D363AE0C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150" y="2352675"/>
            <a:ext cx="5219700" cy="229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93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02D08-5AE5-4CF3-9B7A-D4FF545ED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177552"/>
            <a:ext cx="11452194" cy="642743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touch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file_name</a:t>
            </a:r>
            <a:r>
              <a:rPr lang="en-US" dirty="0"/>
              <a:t>: </a:t>
            </a:r>
            <a:r>
              <a:rPr lang="ar-SA" dirty="0"/>
              <a:t>تستخدم لانشاء ملف </a:t>
            </a:r>
            <a:r>
              <a:rPr lang="ar-SA" dirty="0">
                <a:solidFill>
                  <a:srgbClr val="FF0000"/>
                </a:solidFill>
              </a:rPr>
              <a:t>وليس مجلد</a:t>
            </a:r>
          </a:p>
          <a:p>
            <a:pPr marL="0" indent="0">
              <a:buNone/>
            </a:pPr>
            <a:r>
              <a:rPr lang="ar-SA" dirty="0"/>
              <a:t> </a:t>
            </a:r>
            <a:r>
              <a:rPr lang="en-US" dirty="0"/>
              <a:t> </a:t>
            </a: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ar-SA" dirty="0"/>
          </a:p>
          <a:p>
            <a:r>
              <a:rPr lang="en-US" dirty="0"/>
              <a:t>Don’t use </a:t>
            </a:r>
            <a:r>
              <a:rPr lang="en-US" dirty="0">
                <a:solidFill>
                  <a:srgbClr val="0070C0"/>
                </a:solidFill>
              </a:rPr>
              <a:t>cd</a:t>
            </a:r>
            <a:r>
              <a:rPr lang="en-US" dirty="0"/>
              <a:t> command with </a:t>
            </a:r>
            <a:r>
              <a:rPr lang="en-US" dirty="0">
                <a:solidFill>
                  <a:srgbClr val="FF0000"/>
                </a:solidFill>
              </a:rPr>
              <a:t>files</a:t>
            </a:r>
            <a:r>
              <a:rPr lang="en-US" dirty="0"/>
              <a:t>, just use it with </a:t>
            </a:r>
            <a:r>
              <a:rPr lang="en-US" dirty="0">
                <a:solidFill>
                  <a:srgbClr val="00B050"/>
                </a:solidFill>
              </a:rPr>
              <a:t>directories (folders).</a:t>
            </a:r>
          </a:p>
          <a:p>
            <a:r>
              <a:rPr lang="ar-SA" dirty="0">
                <a:solidFill>
                  <a:srgbClr val="FF0000"/>
                </a:solidFill>
              </a:rPr>
              <a:t>نظام اللينوكس يعتبر كل شيء انه ملف حتى الاجهزة المتصلة به ك الماوس او الكيبورد يعتبرهم ملفات او وايضا المجلدات يعتبرهم ملفات</a:t>
            </a:r>
          </a:p>
          <a:p>
            <a:r>
              <a:rPr lang="ar-SA" dirty="0">
                <a:solidFill>
                  <a:srgbClr val="FF0000"/>
                </a:solidFill>
              </a:rPr>
              <a:t>عشان هيك ضروي نعرف كيف نتعامل مع الملفات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35B4C7-0B66-45A3-896F-E239A3353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9316" y="926051"/>
            <a:ext cx="4962525" cy="139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61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9792A-F580-42D1-A277-28ED4C533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546" y="0"/>
            <a:ext cx="10515600" cy="6380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7F18E-2113-46B1-A170-9F47A7569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6" y="638052"/>
            <a:ext cx="11034204" cy="5949179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touch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file_name</a:t>
            </a:r>
            <a:r>
              <a:rPr lang="en-US" dirty="0"/>
              <a:t>: </a:t>
            </a:r>
            <a:r>
              <a:rPr lang="ar-SA" dirty="0"/>
              <a:t>تستخدم لانشاء ملف</a:t>
            </a:r>
          </a:p>
          <a:p>
            <a:r>
              <a:rPr lang="ar-SA" dirty="0"/>
              <a:t>للدخول الى الملفات والكتابة عليها هناك 3 طرق</a:t>
            </a:r>
          </a:p>
          <a:p>
            <a:pPr marL="0" indent="0">
              <a:buNone/>
            </a:pPr>
            <a:r>
              <a:rPr lang="en-US" dirty="0"/>
              <a:t>    1- graphical user interface (GUI)</a:t>
            </a:r>
          </a:p>
          <a:p>
            <a:pPr marL="0" indent="0">
              <a:buNone/>
            </a:pPr>
            <a:r>
              <a:rPr lang="en-US" dirty="0"/>
              <a:t>    2- Terminal using</a:t>
            </a:r>
            <a:r>
              <a:rPr lang="ar-SA" dirty="0"/>
              <a:t> </a:t>
            </a:r>
            <a:r>
              <a:rPr lang="en-US" dirty="0"/>
              <a:t>text editors such as </a:t>
            </a:r>
            <a:r>
              <a:rPr lang="en-US" b="1" dirty="0" err="1">
                <a:solidFill>
                  <a:srgbClr val="7030A0"/>
                </a:solidFill>
              </a:rPr>
              <a:t>nano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(</a:t>
            </a:r>
            <a:r>
              <a:rPr lang="ar-SA" dirty="0"/>
              <a:t>الاكثر استخداما</a:t>
            </a:r>
            <a:r>
              <a:rPr lang="en-US" dirty="0"/>
              <a:t>), </a:t>
            </a:r>
            <a:r>
              <a:rPr lang="en-US" dirty="0" err="1"/>
              <a:t>pico</a:t>
            </a:r>
            <a:r>
              <a:rPr lang="en-US" dirty="0"/>
              <a:t>, vi ….etc.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To save the content after access the file using </a:t>
            </a:r>
            <a:r>
              <a:rPr lang="en-US" dirty="0" err="1">
                <a:solidFill>
                  <a:srgbClr val="FF0000"/>
                </a:solidFill>
              </a:rPr>
              <a:t>nano</a:t>
            </a:r>
            <a:r>
              <a:rPr lang="en-US" dirty="0"/>
              <a:t> press </a:t>
            </a:r>
            <a:r>
              <a:rPr lang="en-US" dirty="0" err="1">
                <a:solidFill>
                  <a:srgbClr val="FF0000"/>
                </a:solidFill>
              </a:rPr>
              <a:t>ctrl+s</a:t>
            </a:r>
            <a:r>
              <a:rPr lang="en-US" dirty="0"/>
              <a:t>, then to exit press </a:t>
            </a:r>
            <a:r>
              <a:rPr lang="en-US" dirty="0" err="1">
                <a:solidFill>
                  <a:srgbClr val="FF0000"/>
                </a:solidFill>
              </a:rPr>
              <a:t>ctrl+x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3- redirection : </a:t>
            </a:r>
            <a:r>
              <a:rPr lang="ar-SA" dirty="0"/>
              <a:t>في هذه الطريقة يتم اعادة توجيه الاوتبوت الى الملف بدلا من التيرمنال باستخدام 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&gt;, &gt;&gt;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205510-0B5E-4EB3-A4B3-4200DD6F3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05" y="2188438"/>
            <a:ext cx="4772025" cy="115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93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E9079E-9C98-4BAC-AF2A-B82DA36AC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7" y="159798"/>
            <a:ext cx="11700769" cy="6525087"/>
          </a:xfrm>
        </p:spPr>
        <p:txBody>
          <a:bodyPr/>
          <a:lstStyle/>
          <a:p>
            <a:pPr marL="0" indent="0">
              <a:buNone/>
            </a:pPr>
            <a:r>
              <a:rPr lang="ar-SA" dirty="0"/>
              <a:t>في المثال التالي يتم عرض الاوتبوت للكوماند على التيرمنال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ar-SA" dirty="0"/>
              <a:t>بينما في هذا المثال يتم توجيه الاوتبوت للكوماند على الملف باستخدام </a:t>
            </a:r>
            <a:r>
              <a:rPr lang="en-US" dirty="0"/>
              <a:t> 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&gt;</a:t>
            </a:r>
            <a:r>
              <a:rPr lang="en-US" dirty="0"/>
              <a:t> used for over write,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&gt;&gt;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used for append</a:t>
            </a:r>
          </a:p>
          <a:p>
            <a:r>
              <a:rPr lang="en-US" dirty="0"/>
              <a:t>We use </a:t>
            </a:r>
            <a:r>
              <a:rPr lang="en-US" dirty="0">
                <a:solidFill>
                  <a:srgbClr val="0070C0"/>
                </a:solidFill>
              </a:rPr>
              <a:t>cat </a:t>
            </a:r>
            <a:r>
              <a:rPr lang="en-US" dirty="0"/>
              <a:t>(🐈) command to </a:t>
            </a:r>
            <a:r>
              <a:rPr lang="en-US" dirty="0">
                <a:solidFill>
                  <a:srgbClr val="FF0000"/>
                </a:solidFill>
              </a:rPr>
              <a:t>print</a:t>
            </a:r>
            <a:r>
              <a:rPr lang="en-US" dirty="0"/>
              <a:t> the </a:t>
            </a:r>
            <a:r>
              <a:rPr lang="en-US" dirty="0">
                <a:solidFill>
                  <a:srgbClr val="FF0000"/>
                </a:solidFill>
              </a:rPr>
              <a:t>file content</a:t>
            </a:r>
          </a:p>
          <a:p>
            <a:endParaRPr lang="en-US" dirty="0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5555F2FF-6D17-478E-B2BC-988A44115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392" y="704526"/>
            <a:ext cx="4095750" cy="952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B88D3D-9256-46E4-8257-EEAF2675A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8417" y="2201754"/>
            <a:ext cx="4657725" cy="5810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6A61C7-A342-483B-A849-3ECF89AD0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0232" y="4320789"/>
            <a:ext cx="459105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60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332F-19CC-4F07-AA34-211BAE80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24287"/>
            <a:ext cx="10963183" cy="6587231"/>
          </a:xfrm>
        </p:spPr>
        <p:txBody>
          <a:bodyPr/>
          <a:lstStyle/>
          <a:p>
            <a:r>
              <a:rPr lang="en-US" dirty="0"/>
              <a:t>There is other commands which is used for printing the file content such as more , less, head and tail .</a:t>
            </a:r>
          </a:p>
          <a:p>
            <a:r>
              <a:rPr lang="en-US" dirty="0">
                <a:solidFill>
                  <a:schemeClr val="accent1"/>
                </a:solidFill>
              </a:rPr>
              <a:t>More, less</a:t>
            </a:r>
            <a:r>
              <a:rPr lang="en-US" dirty="0"/>
              <a:t>: used with the large file content =&gt; more/less divide the large content into pages.</a:t>
            </a:r>
          </a:p>
          <a:p>
            <a:r>
              <a:rPr lang="en-US" dirty="0">
                <a:solidFill>
                  <a:schemeClr val="accent1"/>
                </a:solidFill>
              </a:rPr>
              <a:t>head, tail </a:t>
            </a:r>
            <a:r>
              <a:rPr lang="en-US" dirty="0"/>
              <a:t>: used to print the first 10 lines (head) or the last 10 lines (tail).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rm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file_name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/>
              <a:t>: </a:t>
            </a:r>
            <a:r>
              <a:rPr lang="ar-SA" dirty="0"/>
              <a:t>تستخدم لحذف الملف او الفايل</a:t>
            </a: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echo</a:t>
            </a:r>
            <a:r>
              <a:rPr lang="en-US" dirty="0"/>
              <a:t> command: </a:t>
            </a:r>
            <a:r>
              <a:rPr lang="ar-SA" dirty="0"/>
              <a:t>يستخدم لطباعة سترنج على التيرمنال فهو يرى كل شيء ك سترنج</a:t>
            </a:r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4E7A2A-9F19-43D6-8F01-5D69FFFD1C6C}"/>
              </a:ext>
            </a:extLst>
          </p:cNvPr>
          <p:cNvSpPr/>
          <p:nvPr/>
        </p:nvSpPr>
        <p:spPr>
          <a:xfrm>
            <a:off x="3391269" y="1699380"/>
            <a:ext cx="4705165" cy="6569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Please try them with your self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 😊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04947C-7700-461D-93CE-921C9C7D5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934" y="4830146"/>
            <a:ext cx="514350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090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C301-CFE6-4139-B443-452196CE7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423" y="116551"/>
            <a:ext cx="10515600" cy="993158"/>
          </a:xfrm>
        </p:spPr>
        <p:txBody>
          <a:bodyPr/>
          <a:lstStyle/>
          <a:p>
            <a:pPr algn="ctr"/>
            <a:r>
              <a:rPr lang="en-US" dirty="0"/>
              <a:t>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E6276-851E-40B9-B4C2-EB82EEEE9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59" y="1029810"/>
            <a:ext cx="11203620" cy="5646198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alias</a:t>
            </a:r>
            <a:r>
              <a:rPr lang="en-US" dirty="0"/>
              <a:t>: </a:t>
            </a:r>
            <a:r>
              <a:rPr lang="ar-SA" dirty="0"/>
              <a:t>نستخدمها لتبديل شيء بشيء اخر </a:t>
            </a:r>
          </a:p>
          <a:p>
            <a:r>
              <a:rPr lang="ar-SA" dirty="0"/>
              <a:t>اذا كان عندي مثلا كوماند طويل ممكن ابدله ب كوماند اقصر بس بنفس الوظيفة</a:t>
            </a:r>
          </a:p>
          <a:p>
            <a:r>
              <a:rPr lang="en-US" dirty="0" err="1"/>
              <a:t>Sytnax</a:t>
            </a:r>
            <a:r>
              <a:rPr lang="en-US" dirty="0"/>
              <a:t>: alias </a:t>
            </a:r>
            <a:r>
              <a:rPr lang="en-US" dirty="0" err="1"/>
              <a:t>var_name</a:t>
            </a:r>
            <a:r>
              <a:rPr lang="en-US" dirty="0"/>
              <a:t>=“</a:t>
            </a:r>
            <a:r>
              <a:rPr lang="en-US" dirty="0" err="1"/>
              <a:t>coomand</a:t>
            </a:r>
            <a:r>
              <a:rPr lang="en-US" dirty="0"/>
              <a:t>”</a:t>
            </a:r>
          </a:p>
          <a:p>
            <a:r>
              <a:rPr lang="ar-SA" dirty="0">
                <a:solidFill>
                  <a:srgbClr val="FF0000"/>
                </a:solidFill>
              </a:rPr>
              <a:t>لا يوجد فراغ قبل و بعد ال =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ar-SA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Var_name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will work as </a:t>
            </a:r>
            <a:r>
              <a:rPr lang="en-US" dirty="0">
                <a:solidFill>
                  <a:srgbClr val="7030A0"/>
                </a:solidFill>
              </a:rPr>
              <a:t>command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Example: </a:t>
            </a:r>
          </a:p>
          <a:p>
            <a:pPr marL="0" indent="0">
              <a:buNone/>
            </a:pPr>
            <a:r>
              <a:rPr lang="en-US" dirty="0"/>
              <a:t>1)</a:t>
            </a:r>
            <a:endParaRPr lang="ar-S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B177E2-932F-4519-A119-32457E073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323" y="3617281"/>
            <a:ext cx="5017640" cy="121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5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EC1C-0252-4FDF-B08B-3638D6215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67"/>
            <a:ext cx="10515600" cy="762339"/>
          </a:xfrm>
        </p:spPr>
        <p:txBody>
          <a:bodyPr/>
          <a:lstStyle/>
          <a:p>
            <a:pPr algn="ctr"/>
            <a:r>
              <a:rPr lang="en-US" dirty="0"/>
              <a:t>Aliasing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746AD-0213-42CD-9B5C-E4B1A633F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6" y="1062206"/>
            <a:ext cx="11558725" cy="56404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2) </a:t>
            </a:r>
          </a:p>
          <a:p>
            <a:pPr marL="0" indent="0" algn="ctr" rtl="1">
              <a:buNone/>
            </a:pPr>
            <a:endParaRPr lang="ar-SA" dirty="0"/>
          </a:p>
          <a:p>
            <a:pPr marL="0" indent="0" algn="ctr" rtl="1">
              <a:buNone/>
            </a:pPr>
            <a:endParaRPr lang="ar-SA" dirty="0"/>
          </a:p>
          <a:p>
            <a:pPr algn="r" rtl="1"/>
            <a:r>
              <a:rPr lang="ar-SA" dirty="0"/>
              <a:t>كما تلاحظ ان </a:t>
            </a:r>
            <a:r>
              <a:rPr lang="en-US" dirty="0"/>
              <a:t>ls </a:t>
            </a:r>
            <a:r>
              <a:rPr lang="ar-SA" dirty="0"/>
              <a:t> اصبحت تعمل كما انها </a:t>
            </a:r>
            <a:r>
              <a:rPr lang="en-US" dirty="0"/>
              <a:t>echo hello </a:t>
            </a:r>
            <a:r>
              <a:rPr lang="ar-SA" dirty="0"/>
              <a:t> اي انك تطبع كلمة </a:t>
            </a:r>
            <a:r>
              <a:rPr lang="en-US" dirty="0"/>
              <a:t>hello</a:t>
            </a:r>
            <a:endParaRPr lang="ar-SA" dirty="0"/>
          </a:p>
          <a:p>
            <a:pPr algn="r" rtl="1"/>
            <a:r>
              <a:rPr lang="ar-SA" dirty="0"/>
              <a:t>لنرجع </a:t>
            </a:r>
            <a:r>
              <a:rPr lang="en-US" dirty="0"/>
              <a:t>ls </a:t>
            </a:r>
            <a:r>
              <a:rPr lang="ar-SA" dirty="0"/>
              <a:t> الى وظيفتها القديمة نعمل </a:t>
            </a:r>
            <a:r>
              <a:rPr lang="en-US" dirty="0"/>
              <a:t>unalias  </a:t>
            </a:r>
            <a:r>
              <a:rPr lang="ar-SA" dirty="0"/>
              <a:t> كما في الصورة ادناه </a:t>
            </a:r>
          </a:p>
          <a:p>
            <a:pPr algn="r" rtl="1"/>
            <a:endParaRPr lang="ar-SA" dirty="0"/>
          </a:p>
          <a:p>
            <a:pPr marL="0" indent="0" algn="r" rtl="1">
              <a:buNone/>
            </a:pPr>
            <a:endParaRPr lang="ar-S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5C2220-01E9-4325-84B2-EA687B26F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10" y="1164870"/>
            <a:ext cx="4457700" cy="9239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0109D7-3808-446C-8787-87BA08DDF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293" y="3606853"/>
            <a:ext cx="6615621" cy="295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172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82EA-8D7B-48FA-939A-D2CFEEFFC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8871"/>
          </a:xfrm>
        </p:spPr>
        <p:txBody>
          <a:bodyPr/>
          <a:lstStyle/>
          <a:p>
            <a:pPr algn="ctr"/>
            <a:r>
              <a:rPr lang="en-US" dirty="0"/>
              <a:t>Command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62854-3A62-4DA0-85B0-314EF07D2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73" y="1233996"/>
            <a:ext cx="11567604" cy="5459767"/>
          </a:xfrm>
        </p:spPr>
        <p:txBody>
          <a:bodyPr/>
          <a:lstStyle/>
          <a:p>
            <a:pPr algn="r" rtl="1"/>
            <a:r>
              <a:rPr lang="ar-SA" dirty="0"/>
              <a:t>معظم الكوماندز يوجد لها </a:t>
            </a:r>
            <a:r>
              <a:rPr lang="en-US" dirty="0"/>
              <a:t>options </a:t>
            </a:r>
            <a:r>
              <a:rPr lang="ar-SA" dirty="0"/>
              <a:t> وهذه  </a:t>
            </a:r>
            <a:r>
              <a:rPr lang="en-US" dirty="0"/>
              <a:t>options </a:t>
            </a:r>
            <a:r>
              <a:rPr lang="ar-SA" dirty="0"/>
              <a:t> تمكني من جعل الكوماند يعمل بكفائة او يعمل اضافة الى هذا الكوماند </a:t>
            </a:r>
          </a:p>
          <a:p>
            <a:pPr algn="r" rtl="1"/>
            <a:r>
              <a:rPr lang="ar-SA" dirty="0"/>
              <a:t>مثلا كوماند </a:t>
            </a:r>
            <a:r>
              <a:rPr lang="en-US" dirty="0"/>
              <a:t>ls </a:t>
            </a:r>
            <a:r>
              <a:rPr lang="ar-SA" dirty="0"/>
              <a:t> يطبع الملفات والمجلدات لكن اذا استخدمنا معه </a:t>
            </a:r>
            <a:r>
              <a:rPr lang="en-US" dirty="0"/>
              <a:t>option l </a:t>
            </a:r>
            <a:r>
              <a:rPr lang="ar-SA" dirty="0"/>
              <a:t> سوف يطبع الملفات والمجلدات مع تفاصيل عنها كمثلا وقت انشاوها وكم حجمها وهل هي ملف او مجلد ...الخ</a:t>
            </a:r>
          </a:p>
          <a:p>
            <a:r>
              <a:rPr lang="en-US" dirty="0"/>
              <a:t>Syntax: command –option</a:t>
            </a:r>
          </a:p>
          <a:p>
            <a:r>
              <a:rPr lang="en-US" dirty="0"/>
              <a:t>Examples: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B5A555-56F9-4B70-A542-E13F9DC6D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038" y="4123401"/>
            <a:ext cx="4495800" cy="17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63431E-452F-4E91-B555-5C4B26111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25" y="4123401"/>
            <a:ext cx="57816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28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F4DD2-C296-4620-A9EF-5F03119A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49" y="116550"/>
            <a:ext cx="10515600" cy="806727"/>
          </a:xfrm>
        </p:spPr>
        <p:txBody>
          <a:bodyPr/>
          <a:lstStyle/>
          <a:p>
            <a:pPr algn="ctr"/>
            <a:r>
              <a:rPr lang="en-US" dirty="0"/>
              <a:t>Command option examples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D95F4-0E53-4147-9D18-CF5CDEF9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834500"/>
            <a:ext cx="11665259" cy="5906949"/>
          </a:xfrm>
        </p:spPr>
        <p:txBody>
          <a:bodyPr/>
          <a:lstStyle/>
          <a:p>
            <a:r>
              <a:rPr lang="en-US" dirty="0"/>
              <a:t>Examples 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E71FA1-CC80-44F7-9338-496899789B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82" y="1339463"/>
            <a:ext cx="5191125" cy="15335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801C7D-143F-4B90-9BE6-6F3A36D8FDB4}"/>
              </a:ext>
            </a:extLst>
          </p:cNvPr>
          <p:cNvSpPr txBox="1"/>
          <p:nvPr/>
        </p:nvSpPr>
        <p:spPr>
          <a:xfrm>
            <a:off x="6826929" y="1482571"/>
            <a:ext cx="4927106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head print the </a:t>
            </a:r>
            <a:r>
              <a:rPr lang="en-US" dirty="0">
                <a:solidFill>
                  <a:srgbClr val="FF0000"/>
                </a:solidFill>
              </a:rPr>
              <a:t>first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2 line </a:t>
            </a:r>
            <a:r>
              <a:rPr lang="en-US" dirty="0"/>
              <a:t>and tail print the </a:t>
            </a:r>
            <a:r>
              <a:rPr lang="en-US" dirty="0">
                <a:solidFill>
                  <a:srgbClr val="FF0000"/>
                </a:solidFill>
              </a:rPr>
              <a:t>last 2 line</a:t>
            </a:r>
            <a:r>
              <a:rPr lang="en-US" dirty="0"/>
              <a:t> instead of its default behavior which is print 10 line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8252F4-51B4-4784-B651-F1FEB0A8DA0C}"/>
              </a:ext>
            </a:extLst>
          </p:cNvPr>
          <p:cNvCxnSpPr/>
          <p:nvPr/>
        </p:nvCxnSpPr>
        <p:spPr>
          <a:xfrm flipH="1">
            <a:off x="5850707" y="1864311"/>
            <a:ext cx="10058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2C012B5-EA73-40AB-AE4E-F17EB3E8B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82" y="3081725"/>
            <a:ext cx="4733925" cy="981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4E9E752-BD31-41C1-A6D1-B8A5F44344B1}"/>
              </a:ext>
            </a:extLst>
          </p:cNvPr>
          <p:cNvSpPr txBox="1"/>
          <p:nvPr/>
        </p:nvSpPr>
        <p:spPr>
          <a:xfrm>
            <a:off x="7029450" y="3249097"/>
            <a:ext cx="291465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Ls –a print all files include </a:t>
            </a:r>
            <a:r>
              <a:rPr lang="en-US" dirty="0">
                <a:solidFill>
                  <a:srgbClr val="FF0000"/>
                </a:solidFill>
              </a:rPr>
              <a:t>hidden</a:t>
            </a:r>
            <a:r>
              <a:rPr lang="en-US" dirty="0"/>
              <a:t> files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65267E6-6F4D-4978-A434-B0792B7DF060}"/>
              </a:ext>
            </a:extLst>
          </p:cNvPr>
          <p:cNvCxnSpPr>
            <a:stCxn id="12" idx="1"/>
            <a:endCxn id="11" idx="3"/>
          </p:cNvCxnSpPr>
          <p:nvPr/>
        </p:nvCxnSpPr>
        <p:spPr>
          <a:xfrm flipH="1">
            <a:off x="5393507" y="3572263"/>
            <a:ext cx="16359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B63DA4D5-D17A-4F9C-A1F5-525CA3FE0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582" y="4296751"/>
            <a:ext cx="4876800" cy="5048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8FD7E7-B253-456C-A93B-D3AB7AD3E801}"/>
              </a:ext>
            </a:extLst>
          </p:cNvPr>
          <p:cNvSpPr txBox="1"/>
          <p:nvPr/>
        </p:nvSpPr>
        <p:spPr>
          <a:xfrm>
            <a:off x="7181850" y="4218594"/>
            <a:ext cx="291465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echo –n print the string </a:t>
            </a:r>
            <a:r>
              <a:rPr lang="en-US" dirty="0">
                <a:solidFill>
                  <a:srgbClr val="FF0000"/>
                </a:solidFill>
              </a:rPr>
              <a:t>without new line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B3CFBF0-2B87-423C-A921-5D1574B009EC}"/>
              </a:ext>
            </a:extLst>
          </p:cNvPr>
          <p:cNvCxnSpPr>
            <a:stCxn id="19" idx="1"/>
            <a:endCxn id="17" idx="3"/>
          </p:cNvCxnSpPr>
          <p:nvPr/>
        </p:nvCxnSpPr>
        <p:spPr>
          <a:xfrm flipH="1">
            <a:off x="5536382" y="4541760"/>
            <a:ext cx="1645468" cy="7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94452ACA-4010-4C58-9CE2-F4A3495FEE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582" y="5026100"/>
            <a:ext cx="5057775" cy="1447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48759B6-05BF-45F9-AF98-2885BB753CD0}"/>
              </a:ext>
            </a:extLst>
          </p:cNvPr>
          <p:cNvSpPr txBox="1"/>
          <p:nvPr/>
        </p:nvSpPr>
        <p:spPr>
          <a:xfrm>
            <a:off x="7181850" y="5426834"/>
            <a:ext cx="291465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echo –e </a:t>
            </a:r>
            <a:r>
              <a:rPr lang="en-US" dirty="0">
                <a:solidFill>
                  <a:srgbClr val="FF0000"/>
                </a:solidFill>
              </a:rPr>
              <a:t>detect new line character \n or tab \t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64951FC-1A60-4F74-92C3-E15C59ABFF22}"/>
              </a:ext>
            </a:extLst>
          </p:cNvPr>
          <p:cNvCxnSpPr>
            <a:stCxn id="24" idx="1"/>
            <a:endCxn id="23" idx="3"/>
          </p:cNvCxnSpPr>
          <p:nvPr/>
        </p:nvCxnSpPr>
        <p:spPr>
          <a:xfrm flipH="1">
            <a:off x="5717357" y="5750000"/>
            <a:ext cx="14644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894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91104-3D6F-4CC7-B394-452581C7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05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Command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17AA0-AB44-408E-8F3C-9D8264D38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9176"/>
            <a:ext cx="11791950" cy="5695949"/>
          </a:xfrm>
        </p:spPr>
        <p:txBody>
          <a:bodyPr/>
          <a:lstStyle/>
          <a:p>
            <a:r>
              <a:rPr lang="en-US" dirty="0"/>
              <a:t>Examples: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r" rtl="1"/>
            <a:r>
              <a:rPr lang="ar-SA" dirty="0"/>
              <a:t>نستطيع ان نستخدم </a:t>
            </a:r>
            <a:r>
              <a:rPr lang="en-US" dirty="0"/>
              <a:t>man </a:t>
            </a:r>
            <a:r>
              <a:rPr lang="ar-SA" dirty="0"/>
              <a:t> كوماند لعرض تفاصيل عن الكوماندز الاخرى ومعرفة كل </a:t>
            </a:r>
            <a:r>
              <a:rPr lang="en-US" dirty="0"/>
              <a:t>options </a:t>
            </a:r>
            <a:r>
              <a:rPr lang="ar-SA" dirty="0"/>
              <a:t> لها</a:t>
            </a:r>
          </a:p>
          <a:p>
            <a:pPr algn="l"/>
            <a:r>
              <a:rPr lang="en-US" dirty="0"/>
              <a:t>Syntax: man </a:t>
            </a:r>
            <a:r>
              <a:rPr lang="en-US" dirty="0" err="1"/>
              <a:t>command_name</a:t>
            </a:r>
            <a:r>
              <a:rPr lang="en-US" dirty="0"/>
              <a:t>, to exit from man page </a:t>
            </a:r>
            <a:r>
              <a:rPr lang="en-US" dirty="0" err="1"/>
              <a:t>prees</a:t>
            </a:r>
            <a:r>
              <a:rPr lang="en-US" dirty="0"/>
              <a:t> “q”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F4D257-5F25-44C7-844E-AF0218C57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35126"/>
            <a:ext cx="4829175" cy="8953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686A12-6A16-4842-B267-98250E21741A}"/>
              </a:ext>
            </a:extLst>
          </p:cNvPr>
          <p:cNvSpPr txBox="1"/>
          <p:nvPr/>
        </p:nvSpPr>
        <p:spPr>
          <a:xfrm>
            <a:off x="6810375" y="1759635"/>
            <a:ext cx="3729037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rm -r : </a:t>
            </a:r>
            <a:r>
              <a:rPr lang="en-US" dirty="0">
                <a:solidFill>
                  <a:srgbClr val="FF0000"/>
                </a:solidFill>
              </a:rPr>
              <a:t>delete the not empty directory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FD2443-712A-4C4C-943A-E6052997BADC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5667375" y="2082801"/>
            <a:ext cx="1143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86B2685F-0508-469A-B91D-E6FF57ED5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599" y="4021542"/>
            <a:ext cx="4595813" cy="260785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8F9A8B-FEA2-4D94-81DD-DAB5170018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412" y="5177832"/>
            <a:ext cx="3400425" cy="295275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53B334B-AE94-4F2A-893D-A1FA6B05F81F}"/>
              </a:ext>
            </a:extLst>
          </p:cNvPr>
          <p:cNvCxnSpPr>
            <a:stCxn id="11" idx="3"/>
            <a:endCxn id="10" idx="1"/>
          </p:cNvCxnSpPr>
          <p:nvPr/>
        </p:nvCxnSpPr>
        <p:spPr>
          <a:xfrm>
            <a:off x="4033837" y="5325470"/>
            <a:ext cx="190976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261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F9B33-BEAF-42CC-AD28-308FD4656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49"/>
            <a:ext cx="10515600" cy="753462"/>
          </a:xfrm>
        </p:spPr>
        <p:txBody>
          <a:bodyPr/>
          <a:lstStyle/>
          <a:p>
            <a:pPr algn="ctr"/>
            <a:r>
              <a:rPr lang="en-US" dirty="0" err="1"/>
              <a:t>Enviroment</a:t>
            </a:r>
            <a:r>
              <a:rPr lang="en-US" dirty="0"/>
              <a:t>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F2896-8F9C-435A-B74E-9E294A978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12" y="904875"/>
            <a:ext cx="11671176" cy="5676776"/>
          </a:xfrm>
        </p:spPr>
        <p:txBody>
          <a:bodyPr/>
          <a:lstStyle/>
          <a:p>
            <a:r>
              <a:rPr lang="en-US" dirty="0"/>
              <a:t>There are 2 type of environment </a:t>
            </a:r>
            <a:r>
              <a:rPr lang="en-US" dirty="0" err="1"/>
              <a:t>varable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Global : </a:t>
            </a:r>
            <a:r>
              <a:rPr lang="ar-SA" dirty="0">
                <a:solidFill>
                  <a:schemeClr val="accent1"/>
                </a:solidFill>
              </a:rPr>
              <a:t>كل السستم يستطيع رؤية هذه المتغيرات </a:t>
            </a:r>
            <a:r>
              <a:rPr lang="en-US" dirty="0">
                <a:solidFill>
                  <a:schemeClr val="accent1"/>
                </a:solidFill>
              </a:rPr>
              <a:t>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Local : </a:t>
            </a:r>
            <a:r>
              <a:rPr lang="ar-SA" dirty="0">
                <a:solidFill>
                  <a:schemeClr val="accent1"/>
                </a:solidFill>
              </a:rPr>
              <a:t>فقط المكان المعرف فيه هذا المتغير يستطيع رؤيته </a:t>
            </a:r>
          </a:p>
          <a:p>
            <a:pPr marL="0" indent="0">
              <a:buNone/>
            </a:pPr>
            <a:r>
              <a:rPr lang="en-US" dirty="0"/>
              <a:t>Example on local variable: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7C67B0-B69B-433E-87B5-727965A19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13" y="2943225"/>
            <a:ext cx="1149667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7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84CE2-EB21-4F4E-9D2A-89CFCACA1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86431"/>
            <a:ext cx="11727402" cy="64984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ls: </a:t>
            </a:r>
            <a:r>
              <a:rPr lang="ar-SA" dirty="0"/>
              <a:t>لعرض الملفات والمجلدات الموجود في المسار او المجلد الحالي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BCE9EF-E197-40CA-BE17-23A51F0E4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283" y="750348"/>
            <a:ext cx="1014412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10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31B91-DFA3-414C-80AC-9A7D85A82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141287"/>
            <a:ext cx="10515600" cy="5397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Enviroment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25157-5CFF-4E5B-9729-3C7051838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681037"/>
            <a:ext cx="11610975" cy="6035676"/>
          </a:xfrm>
        </p:spPr>
        <p:txBody>
          <a:bodyPr/>
          <a:lstStyle/>
          <a:p>
            <a:pPr algn="r" rtl="1"/>
            <a:r>
              <a:rPr lang="ar-SA" dirty="0"/>
              <a:t>في المثال السابق قمنا بتعريف متغير </a:t>
            </a:r>
            <a:r>
              <a:rPr lang="en-US" dirty="0"/>
              <a:t>msg </a:t>
            </a:r>
            <a:r>
              <a:rPr lang="ar-SA" dirty="0"/>
              <a:t> في تيرمنال 1 يقوم بطباعة رسالة </a:t>
            </a:r>
            <a:r>
              <a:rPr lang="en-US" dirty="0"/>
              <a:t>hello </a:t>
            </a:r>
            <a:r>
              <a:rPr lang="ar-SA" dirty="0"/>
              <a:t> من خلال </a:t>
            </a:r>
            <a:r>
              <a:rPr lang="en-US" dirty="0"/>
              <a:t>alias </a:t>
            </a:r>
            <a:r>
              <a:rPr lang="ar-SA" dirty="0"/>
              <a:t> ، لكن التيرمنال 2 لم تتعرف على المتغير </a:t>
            </a:r>
            <a:r>
              <a:rPr lang="en-US" dirty="0"/>
              <a:t>msg </a:t>
            </a:r>
            <a:r>
              <a:rPr lang="ar-SA" dirty="0"/>
              <a:t> لانه متعرف فقط بشكل </a:t>
            </a:r>
            <a:r>
              <a:rPr lang="en-US" dirty="0"/>
              <a:t>local </a:t>
            </a:r>
            <a:r>
              <a:rPr lang="ar-SA" dirty="0"/>
              <a:t> في تيرمنال 1</a:t>
            </a:r>
          </a:p>
          <a:p>
            <a:pPr algn="r" rtl="1"/>
            <a:r>
              <a:rPr lang="ar-SA" dirty="0"/>
              <a:t>لنعمل </a:t>
            </a:r>
            <a:r>
              <a:rPr lang="en-US" dirty="0"/>
              <a:t>global var </a:t>
            </a:r>
            <a:r>
              <a:rPr lang="ar-SA" dirty="0"/>
              <a:t> يجب ان نعرفه في ملف اسمه </a:t>
            </a:r>
            <a:r>
              <a:rPr lang="en-US" dirty="0"/>
              <a:t>.</a:t>
            </a:r>
            <a:r>
              <a:rPr lang="en-US" dirty="0" err="1"/>
              <a:t>bashrc</a:t>
            </a:r>
            <a:r>
              <a:rPr lang="en-US" dirty="0"/>
              <a:t> </a:t>
            </a:r>
            <a:r>
              <a:rPr lang="ar-SA" dirty="0"/>
              <a:t> وهو ملف مخفي موجود في </a:t>
            </a:r>
            <a:r>
              <a:rPr lang="en-US" dirty="0"/>
              <a:t>home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B1FF57-BE54-47BA-9E11-0CE79F650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2557463"/>
            <a:ext cx="95154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70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E9119-2C4A-4F33-B8C4-0C212E75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Enviroment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6A799-0CD4-4B45-A62A-D3EF97409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962026"/>
            <a:ext cx="11687175" cy="5753099"/>
          </a:xfrm>
        </p:spPr>
        <p:txBody>
          <a:bodyPr/>
          <a:lstStyle/>
          <a:p>
            <a:pPr algn="r" rtl="1"/>
            <a:r>
              <a:rPr lang="ar-SA" dirty="0"/>
              <a:t>لندخل الى الملف نستخدم </a:t>
            </a:r>
            <a:r>
              <a:rPr lang="en-US" dirty="0" err="1"/>
              <a:t>nano</a:t>
            </a:r>
            <a:r>
              <a:rPr lang="en-US" dirty="0"/>
              <a:t> </a:t>
            </a:r>
            <a:r>
              <a:rPr lang="ar-SA" dirty="0"/>
              <a:t> ثم ننتقل الى اخر الملف ونضيف</a:t>
            </a:r>
            <a:r>
              <a:rPr lang="en-US" dirty="0"/>
              <a:t>variable </a:t>
            </a:r>
            <a:r>
              <a:rPr lang="ar-SA" dirty="0"/>
              <a:t> ثم نحفظ الملف </a:t>
            </a:r>
            <a:r>
              <a:rPr lang="ar-SA" dirty="0">
                <a:solidFill>
                  <a:srgbClr val="FF0000"/>
                </a:solidFill>
              </a:rPr>
              <a:t>ونغلق التيرمنال </a:t>
            </a:r>
            <a:r>
              <a:rPr lang="ar-SA" dirty="0"/>
              <a:t>لبتم اخذ التعديلا في ملف الاعدادات </a:t>
            </a:r>
            <a:r>
              <a:rPr lang="en-US" dirty="0"/>
              <a:t>(.</a:t>
            </a:r>
            <a:r>
              <a:rPr lang="en-US" dirty="0" err="1"/>
              <a:t>bashrc</a:t>
            </a:r>
            <a:r>
              <a:rPr lang="en-US" dirty="0"/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99958D-6C88-4A8C-AFB1-9391D58EB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0" y="2416176"/>
            <a:ext cx="71247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587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06ABB-8B75-4F72-B420-C1F223C92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537"/>
            <a:ext cx="10515600" cy="4445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Enviroment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90870-9B69-429C-B77E-2F6C6E813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028700"/>
            <a:ext cx="11353800" cy="5505450"/>
          </a:xfrm>
        </p:spPr>
        <p:txBody>
          <a:bodyPr/>
          <a:lstStyle/>
          <a:p>
            <a:r>
              <a:rPr lang="en-US" dirty="0"/>
              <a:t>Result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FC0B58-FC72-4609-B857-D2E5B9302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1524000"/>
            <a:ext cx="8886825" cy="23431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17C790-83FA-4E0A-B544-FCD8CFB7B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675" y="3867150"/>
            <a:ext cx="1781175" cy="24653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EE2EE-9BCA-4054-9C25-25A45CDA29AD}"/>
              </a:ext>
            </a:extLst>
          </p:cNvPr>
          <p:cNvSpPr txBox="1"/>
          <p:nvPr/>
        </p:nvSpPr>
        <p:spPr>
          <a:xfrm>
            <a:off x="4962525" y="4908272"/>
            <a:ext cx="499110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ar-SA" dirty="0"/>
              <a:t>هذه المتغيرات محجوزة في النظام وتكون </a:t>
            </a:r>
            <a:r>
              <a:rPr lang="en-US" dirty="0"/>
              <a:t> global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F0B51AE-E0E0-486D-95AA-B0F6A1B4232E}"/>
              </a:ext>
            </a:extLst>
          </p:cNvPr>
          <p:cNvCxnSpPr>
            <a:stCxn id="6" idx="1"/>
            <a:endCxn id="5" idx="3"/>
          </p:cNvCxnSpPr>
          <p:nvPr/>
        </p:nvCxnSpPr>
        <p:spPr>
          <a:xfrm flipH="1">
            <a:off x="2990850" y="5092938"/>
            <a:ext cx="1971675" cy="6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308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CD453-970C-4384-A963-81672FEEB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216"/>
          </a:xfrm>
        </p:spPr>
        <p:txBody>
          <a:bodyPr/>
          <a:lstStyle/>
          <a:p>
            <a:pPr algn="ctr"/>
            <a:r>
              <a:rPr lang="en-US" dirty="0"/>
              <a:t>File Permission </a:t>
            </a:r>
            <a:r>
              <a:rPr lang="ar-SA" dirty="0"/>
              <a:t>الصلاحيات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0952F-EC6D-48DC-8528-95B4E3E92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5" y="1056442"/>
            <a:ext cx="11700769" cy="5610687"/>
          </a:xfrm>
        </p:spPr>
        <p:txBody>
          <a:bodyPr/>
          <a:lstStyle/>
          <a:p>
            <a:pPr algn="r" rtl="1"/>
            <a:r>
              <a:rPr lang="ar-SA" dirty="0"/>
              <a:t>لنعرض </a:t>
            </a:r>
            <a:r>
              <a:rPr lang="en-US" dirty="0"/>
              <a:t>permission </a:t>
            </a:r>
            <a:r>
              <a:rPr lang="ar-SA" dirty="0"/>
              <a:t> نحتاج الى كوماند </a:t>
            </a:r>
            <a:r>
              <a:rPr lang="en-US" dirty="0"/>
              <a:t>ls –l </a:t>
            </a:r>
            <a:r>
              <a:rPr lang="ar-SA" dirty="0"/>
              <a:t> الذي يعرض التفاصيل عن الملفات والمجلدات :</a:t>
            </a:r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323793-DDCB-473E-980D-72A527227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030" y="1696745"/>
            <a:ext cx="4695825" cy="1600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D96152-ED68-4FDA-89E2-B7B3E3D89258}"/>
              </a:ext>
            </a:extLst>
          </p:cNvPr>
          <p:cNvSpPr txBox="1"/>
          <p:nvPr/>
        </p:nvSpPr>
        <p:spPr>
          <a:xfrm>
            <a:off x="568170" y="1758181"/>
            <a:ext cx="4483223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first char </a:t>
            </a:r>
            <a:r>
              <a:rPr lang="en-US" dirty="0"/>
              <a:t>represent the file type: </a:t>
            </a:r>
          </a:p>
          <a:p>
            <a:r>
              <a:rPr lang="en-US" dirty="0">
                <a:sym typeface="Wingdings" panose="05000000000000000000" pitchFamily="2" charset="2"/>
              </a:rPr>
              <a:t>Dash (-)  ordinary file (.txt, </a:t>
            </a:r>
            <a:r>
              <a:rPr lang="en-US" dirty="0" err="1">
                <a:sym typeface="Wingdings" panose="05000000000000000000" pitchFamily="2" charset="2"/>
              </a:rPr>
              <a:t>img</a:t>
            </a:r>
            <a:r>
              <a:rPr lang="en-US" dirty="0">
                <a:sym typeface="Wingdings" panose="05000000000000000000" pitchFamily="2" charset="2"/>
              </a:rPr>
              <a:t> , video …. </a:t>
            </a:r>
            <a:r>
              <a:rPr lang="en-US" dirty="0" err="1">
                <a:sym typeface="Wingdings" panose="05000000000000000000" pitchFamily="2" charset="2"/>
              </a:rPr>
              <a:t>etc</a:t>
            </a:r>
            <a:r>
              <a:rPr lang="en-US" dirty="0">
                <a:sym typeface="Wingdings" panose="05000000000000000000" pitchFamily="2" charset="2"/>
              </a:rPr>
              <a:t>)</a:t>
            </a:r>
          </a:p>
          <a:p>
            <a:r>
              <a:rPr lang="en-US" dirty="0"/>
              <a:t>(d) </a:t>
            </a:r>
            <a:r>
              <a:rPr lang="en-US" dirty="0">
                <a:sym typeface="Wingdings" panose="05000000000000000000" pitchFamily="2" charset="2"/>
              </a:rPr>
              <a:t> Directory</a:t>
            </a:r>
          </a:p>
          <a:p>
            <a:r>
              <a:rPr lang="en-US" dirty="0">
                <a:sym typeface="Wingdings" panose="05000000000000000000" pitchFamily="2" charset="2"/>
              </a:rPr>
              <a:t>(l)  Link (short cut in windows)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D1CAF1-89FF-403B-B208-2AA1AF3282AA}"/>
              </a:ext>
            </a:extLst>
          </p:cNvPr>
          <p:cNvCxnSpPr>
            <a:stCxn id="5" idx="3"/>
            <a:endCxn id="4" idx="1"/>
          </p:cNvCxnSpPr>
          <p:nvPr/>
        </p:nvCxnSpPr>
        <p:spPr>
          <a:xfrm>
            <a:off x="5051393" y="2496845"/>
            <a:ext cx="5876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3B111DB-11E8-4455-BD9B-CABF1ADB0FCA}"/>
              </a:ext>
            </a:extLst>
          </p:cNvPr>
          <p:cNvSpPr/>
          <p:nvPr/>
        </p:nvSpPr>
        <p:spPr>
          <a:xfrm>
            <a:off x="5734975" y="2867487"/>
            <a:ext cx="790112" cy="1331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62ACE71-4E7A-46E8-A3FB-B0684C63C48A}"/>
              </a:ext>
            </a:extLst>
          </p:cNvPr>
          <p:cNvCxnSpPr>
            <a:stCxn id="10" idx="2"/>
          </p:cNvCxnSpPr>
          <p:nvPr/>
        </p:nvCxnSpPr>
        <p:spPr>
          <a:xfrm flipH="1">
            <a:off x="5291091" y="3000652"/>
            <a:ext cx="838940" cy="843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7A24655-250F-4566-93C2-885A5C964028}"/>
              </a:ext>
            </a:extLst>
          </p:cNvPr>
          <p:cNvSpPr txBox="1"/>
          <p:nvPr/>
        </p:nvSpPr>
        <p:spPr>
          <a:xfrm>
            <a:off x="2155401" y="3844031"/>
            <a:ext cx="3038036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Permission </a:t>
            </a:r>
          </a:p>
          <a:p>
            <a:r>
              <a:rPr lang="en-US" dirty="0"/>
              <a:t>r(read), w(write), x(execute)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1E81F1-426C-481A-B53A-BA149B55A9DF}"/>
              </a:ext>
            </a:extLst>
          </p:cNvPr>
          <p:cNvSpPr/>
          <p:nvPr/>
        </p:nvSpPr>
        <p:spPr>
          <a:xfrm>
            <a:off x="6747029" y="2050742"/>
            <a:ext cx="365695" cy="94990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133B0EF-9EAB-43B9-9223-BDB5E1035535}"/>
              </a:ext>
            </a:extLst>
          </p:cNvPr>
          <p:cNvCxnSpPr>
            <a:stCxn id="14" idx="2"/>
          </p:cNvCxnSpPr>
          <p:nvPr/>
        </p:nvCxnSpPr>
        <p:spPr>
          <a:xfrm>
            <a:off x="6929877" y="3000649"/>
            <a:ext cx="562876" cy="994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AD1818A-15BB-419D-AF42-03979AB3227B}"/>
              </a:ext>
            </a:extLst>
          </p:cNvPr>
          <p:cNvSpPr txBox="1"/>
          <p:nvPr/>
        </p:nvSpPr>
        <p:spPr>
          <a:xfrm>
            <a:off x="6747029" y="4119239"/>
            <a:ext cx="159798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Owner user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60AAE9-0BE0-42B0-8B7A-28904E45E2E4}"/>
              </a:ext>
            </a:extLst>
          </p:cNvPr>
          <p:cNvSpPr txBox="1"/>
          <p:nvPr/>
        </p:nvSpPr>
        <p:spPr>
          <a:xfrm>
            <a:off x="3187939" y="4683385"/>
            <a:ext cx="2075664" cy="17543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Permissions are divide into 3 groups:</a:t>
            </a:r>
          </a:p>
          <a:p>
            <a:r>
              <a:rPr lang="en-US" dirty="0"/>
              <a:t>1- owner</a:t>
            </a:r>
          </a:p>
          <a:p>
            <a:r>
              <a:rPr lang="en-US" dirty="0"/>
              <a:t>2- group</a:t>
            </a:r>
          </a:p>
          <a:p>
            <a:r>
              <a:rPr lang="en-US" dirty="0"/>
              <a:t>3- other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10F1BF3-2E06-4A7F-8BCE-33C08A34C565}"/>
              </a:ext>
            </a:extLst>
          </p:cNvPr>
          <p:cNvCxnSpPr>
            <a:cxnSpLocks/>
            <a:stCxn id="13" idx="2"/>
            <a:endCxn id="20" idx="0"/>
          </p:cNvCxnSpPr>
          <p:nvPr/>
        </p:nvCxnSpPr>
        <p:spPr>
          <a:xfrm>
            <a:off x="3674419" y="4490362"/>
            <a:ext cx="551352" cy="193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E3E6F43-695C-425E-B94E-D3B2058B621B}"/>
              </a:ext>
            </a:extLst>
          </p:cNvPr>
          <p:cNvSpPr/>
          <p:nvPr/>
        </p:nvSpPr>
        <p:spPr>
          <a:xfrm>
            <a:off x="7617041" y="2050742"/>
            <a:ext cx="365695" cy="9499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365846-D7F8-4B83-87FC-BE68957357E4}"/>
              </a:ext>
            </a:extLst>
          </p:cNvPr>
          <p:cNvSpPr txBox="1"/>
          <p:nvPr/>
        </p:nvSpPr>
        <p:spPr>
          <a:xfrm>
            <a:off x="8849164" y="3822943"/>
            <a:ext cx="92515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size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F6AE373-2C7E-4C9A-B4B6-8E0EC630AC18}"/>
              </a:ext>
            </a:extLst>
          </p:cNvPr>
          <p:cNvCxnSpPr/>
          <p:nvPr/>
        </p:nvCxnSpPr>
        <p:spPr>
          <a:xfrm>
            <a:off x="7897543" y="3000649"/>
            <a:ext cx="951621" cy="843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8EE81E71-E5B6-4D72-A41B-878773857E77}"/>
              </a:ext>
            </a:extLst>
          </p:cNvPr>
          <p:cNvSpPr/>
          <p:nvPr/>
        </p:nvSpPr>
        <p:spPr>
          <a:xfrm>
            <a:off x="8052047" y="2050742"/>
            <a:ext cx="1077619" cy="10120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E4EAF4D-CDAF-482D-8DE9-C336A5BBA1F9}"/>
              </a:ext>
            </a:extLst>
          </p:cNvPr>
          <p:cNvSpPr txBox="1"/>
          <p:nvPr/>
        </p:nvSpPr>
        <p:spPr>
          <a:xfrm>
            <a:off x="10334855" y="3588794"/>
            <a:ext cx="1463568" cy="94571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Date and time </a:t>
            </a:r>
            <a:r>
              <a:rPr lang="en-US" dirty="0" err="1"/>
              <a:t>cteation</a:t>
            </a:r>
            <a:endParaRPr 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935032C-55D5-45BA-A591-50EAE5313EB7}"/>
              </a:ext>
            </a:extLst>
          </p:cNvPr>
          <p:cNvCxnSpPr/>
          <p:nvPr/>
        </p:nvCxnSpPr>
        <p:spPr>
          <a:xfrm>
            <a:off x="9129666" y="3062796"/>
            <a:ext cx="1205189" cy="498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EAE5DD9F-1C99-43FA-8666-AAB755CCAD9B}"/>
              </a:ext>
            </a:extLst>
          </p:cNvPr>
          <p:cNvSpPr/>
          <p:nvPr/>
        </p:nvSpPr>
        <p:spPr>
          <a:xfrm>
            <a:off x="9129666" y="2050742"/>
            <a:ext cx="902101" cy="949907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A13E30B-4A78-42DB-9E4A-A0DCF6F0753E}"/>
              </a:ext>
            </a:extLst>
          </p:cNvPr>
          <p:cNvSpPr txBox="1"/>
          <p:nvPr/>
        </p:nvSpPr>
        <p:spPr>
          <a:xfrm>
            <a:off x="10662082" y="2050742"/>
            <a:ext cx="132277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Name of the files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3786E-37B0-4EFE-B23E-9711A4C7759E}"/>
              </a:ext>
            </a:extLst>
          </p:cNvPr>
          <p:cNvCxnSpPr>
            <a:endCxn id="36" idx="1"/>
          </p:cNvCxnSpPr>
          <p:nvPr/>
        </p:nvCxnSpPr>
        <p:spPr>
          <a:xfrm flipV="1">
            <a:off x="10031767" y="2373908"/>
            <a:ext cx="630315" cy="122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4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7BBB-987B-425D-9569-3C86BB720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1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File Permission </a:t>
            </a:r>
            <a:r>
              <a:rPr lang="ar-SA" dirty="0"/>
              <a:t>الصلاحيات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4A69-6CE0-45CB-8837-7E3ECBE26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020932"/>
            <a:ext cx="11354540" cy="5681709"/>
          </a:xfrm>
        </p:spPr>
        <p:txBody>
          <a:bodyPr/>
          <a:lstStyle/>
          <a:p>
            <a:pPr algn="r" rtl="1"/>
            <a:r>
              <a:rPr lang="ar-SA" dirty="0"/>
              <a:t>يكون ترتيب </a:t>
            </a:r>
            <a:r>
              <a:rPr lang="en-US" dirty="0"/>
              <a:t>permission </a:t>
            </a:r>
            <a:r>
              <a:rPr lang="ar-SA" dirty="0"/>
              <a:t> هكذا     </a:t>
            </a:r>
            <a:r>
              <a:rPr lang="en-US" dirty="0" err="1"/>
              <a:t>rwx</a:t>
            </a:r>
            <a:r>
              <a:rPr lang="ar-SA" dirty="0"/>
              <a:t>  ضروي هاد الترتيب لا يتغير</a:t>
            </a:r>
          </a:p>
          <a:p>
            <a:pPr algn="r" rtl="1"/>
            <a:r>
              <a:rPr lang="ar-SA" dirty="0"/>
              <a:t>مثلا اذا بدنا نعطي </a:t>
            </a:r>
            <a:r>
              <a:rPr lang="en-US" dirty="0"/>
              <a:t>write permission </a:t>
            </a:r>
            <a:r>
              <a:rPr lang="ar-SA" dirty="0"/>
              <a:t> نعطي قيمة 1 لها والباقي 0 كالتالي 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SA" dirty="0"/>
              <a:t>اذا القيمة 2 تعير عن </a:t>
            </a:r>
            <a:r>
              <a:rPr lang="en-US" dirty="0"/>
              <a:t>write permission </a:t>
            </a:r>
          </a:p>
          <a:p>
            <a:pPr algn="r" rtl="1"/>
            <a:r>
              <a:rPr lang="ar-SA" dirty="0"/>
              <a:t>سؤال : ما القيمة التي تعبر عن </a:t>
            </a:r>
            <a:r>
              <a:rPr lang="en-US" dirty="0" err="1"/>
              <a:t>rw</a:t>
            </a:r>
            <a:r>
              <a:rPr lang="en-US" dirty="0"/>
              <a:t>- </a:t>
            </a:r>
            <a:r>
              <a:rPr lang="ar-SA" dirty="0"/>
              <a:t> و </a:t>
            </a:r>
            <a:r>
              <a:rPr lang="en-US" dirty="0"/>
              <a:t>r-x </a:t>
            </a:r>
            <a:r>
              <a:rPr lang="ar-SA" dirty="0"/>
              <a:t> و </a:t>
            </a:r>
            <a:r>
              <a:rPr lang="en-US" dirty="0"/>
              <a:t>r-- </a:t>
            </a:r>
            <a:r>
              <a:rPr lang="ar-SA" dirty="0"/>
              <a:t>؟</a:t>
            </a:r>
          </a:p>
          <a:p>
            <a:pPr algn="r" rtl="1"/>
            <a:r>
              <a:rPr lang="ar-SA" dirty="0"/>
              <a:t>لتغير صلاحية الملف نستخدم </a:t>
            </a:r>
            <a:r>
              <a:rPr lang="en-US" dirty="0" err="1"/>
              <a:t>chmod</a:t>
            </a:r>
            <a:r>
              <a:rPr lang="en-US" dirty="0"/>
              <a:t> command </a:t>
            </a:r>
            <a:r>
              <a:rPr lang="ar-SA" dirty="0"/>
              <a:t> كالتالي : </a:t>
            </a:r>
            <a:r>
              <a:rPr lang="en-US" dirty="0" err="1"/>
              <a:t>chmod</a:t>
            </a:r>
            <a:r>
              <a:rPr lang="en-US" dirty="0"/>
              <a:t> permission </a:t>
            </a:r>
            <a:r>
              <a:rPr lang="en-US" dirty="0" err="1"/>
              <a:t>file_name</a:t>
            </a:r>
            <a:endParaRPr lang="en-US" dirty="0"/>
          </a:p>
          <a:p>
            <a:pPr algn="r" rtl="1"/>
            <a:r>
              <a:rPr lang="ar-SA" dirty="0"/>
              <a:t>وهنالك 3 صلاحيات : </a:t>
            </a:r>
            <a:r>
              <a:rPr lang="en-US" dirty="0"/>
              <a:t>owner , </a:t>
            </a:r>
            <a:r>
              <a:rPr lang="en-US" dirty="0" err="1"/>
              <a:t>gropu</a:t>
            </a:r>
            <a:r>
              <a:rPr lang="en-US" dirty="0"/>
              <a:t> , other </a:t>
            </a:r>
            <a:r>
              <a:rPr lang="ar-SA" dirty="0"/>
              <a:t> فمثلا اذا عملنا هكذا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chmod</a:t>
            </a:r>
            <a:r>
              <a:rPr lang="en-US" dirty="0"/>
              <a:t> 741 t.txt</a:t>
            </a:r>
          </a:p>
          <a:p>
            <a:pPr algn="r" rtl="1"/>
            <a:r>
              <a:rPr lang="ar-SA" dirty="0"/>
              <a:t>فاننا نعطي </a:t>
            </a:r>
            <a:r>
              <a:rPr lang="en-US" dirty="0"/>
              <a:t>owner</a:t>
            </a:r>
            <a:r>
              <a:rPr lang="ar-SA" dirty="0"/>
              <a:t> صلاحية </a:t>
            </a:r>
            <a:r>
              <a:rPr lang="en-US" dirty="0" err="1"/>
              <a:t>rwx</a:t>
            </a:r>
            <a:r>
              <a:rPr lang="en-US" dirty="0"/>
              <a:t> </a:t>
            </a:r>
            <a:r>
              <a:rPr lang="ar-SA" dirty="0"/>
              <a:t> التي يمثلها رقم 7، و </a:t>
            </a:r>
            <a:r>
              <a:rPr lang="en-US" dirty="0"/>
              <a:t>group </a:t>
            </a:r>
            <a:r>
              <a:rPr lang="ar-SA" dirty="0"/>
              <a:t> بوخذ صلاحية </a:t>
            </a:r>
            <a:r>
              <a:rPr lang="en-US" dirty="0"/>
              <a:t>r-- </a:t>
            </a:r>
            <a:r>
              <a:rPr lang="ar-SA" dirty="0"/>
              <a:t> الذي يمثلها رقم 4 و </a:t>
            </a:r>
            <a:r>
              <a:rPr lang="en-US" dirty="0"/>
              <a:t>other </a:t>
            </a:r>
            <a:r>
              <a:rPr lang="ar-SA" dirty="0"/>
              <a:t> بوخذ </a:t>
            </a:r>
            <a:r>
              <a:rPr lang="en-US" dirty="0"/>
              <a:t>–x </a:t>
            </a:r>
            <a:r>
              <a:rPr lang="ar-SA" dirty="0"/>
              <a:t> والتي يمثلها رقم 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AFA38-6C4F-4C1D-A547-3AAE40D53937}"/>
              </a:ext>
            </a:extLst>
          </p:cNvPr>
          <p:cNvSpPr txBox="1"/>
          <p:nvPr/>
        </p:nvSpPr>
        <p:spPr>
          <a:xfrm>
            <a:off x="5117977" y="2130641"/>
            <a:ext cx="949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 w -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B5747-3845-4169-A5DA-DFC4014A3AF7}"/>
              </a:ext>
            </a:extLst>
          </p:cNvPr>
          <p:cNvSpPr/>
          <p:nvPr/>
        </p:nvSpPr>
        <p:spPr>
          <a:xfrm>
            <a:off x="5117977" y="2343705"/>
            <a:ext cx="253013" cy="2396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8E58E0-5E1D-4FCB-9BCE-A724DA5033C9}"/>
              </a:ext>
            </a:extLst>
          </p:cNvPr>
          <p:cNvSpPr txBox="1"/>
          <p:nvPr/>
        </p:nvSpPr>
        <p:spPr>
          <a:xfrm>
            <a:off x="5053613" y="2743814"/>
            <a:ext cx="38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193150F-67B8-4048-9457-B1A9CDA8DBDA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5244483" y="2583402"/>
            <a:ext cx="1" cy="160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9F805A7-097F-433B-9193-71BA5213250C}"/>
              </a:ext>
            </a:extLst>
          </p:cNvPr>
          <p:cNvSpPr/>
          <p:nvPr/>
        </p:nvSpPr>
        <p:spPr>
          <a:xfrm>
            <a:off x="5435351" y="2352583"/>
            <a:ext cx="253013" cy="23969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E369DB-F8CF-44D3-B899-33586F07E0C3}"/>
              </a:ext>
            </a:extLst>
          </p:cNvPr>
          <p:cNvSpPr txBox="1"/>
          <p:nvPr/>
        </p:nvSpPr>
        <p:spPr>
          <a:xfrm>
            <a:off x="5411015" y="2732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0C63735-03ED-428C-8653-ADED7126EDB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561858" y="2592280"/>
            <a:ext cx="0" cy="139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59794710-F95B-4A51-B621-CC156B7C5F45}"/>
              </a:ext>
            </a:extLst>
          </p:cNvPr>
          <p:cNvSpPr/>
          <p:nvPr/>
        </p:nvSpPr>
        <p:spPr>
          <a:xfrm>
            <a:off x="5752725" y="2352583"/>
            <a:ext cx="315162" cy="2396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8607B3F-66AF-4275-A6CA-E50FC9AD2939}"/>
              </a:ext>
            </a:extLst>
          </p:cNvPr>
          <p:cNvSpPr txBox="1"/>
          <p:nvPr/>
        </p:nvSpPr>
        <p:spPr>
          <a:xfrm>
            <a:off x="5752725" y="2726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B3F5F8A-6827-478D-B5C5-0731809AB8DF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 flipH="1">
            <a:off x="5903568" y="2592280"/>
            <a:ext cx="6738" cy="133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FF3A5FF-680B-4477-97FB-C48CA4FF8B16}"/>
              </a:ext>
            </a:extLst>
          </p:cNvPr>
          <p:cNvCxnSpPr/>
          <p:nvPr/>
        </p:nvCxnSpPr>
        <p:spPr>
          <a:xfrm>
            <a:off x="6096000" y="2910725"/>
            <a:ext cx="8907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CFEF7CB-1ABE-40F0-8EBE-A3F55CE6E7D3}"/>
              </a:ext>
            </a:extLst>
          </p:cNvPr>
          <p:cNvSpPr txBox="1"/>
          <p:nvPr/>
        </p:nvSpPr>
        <p:spPr>
          <a:xfrm>
            <a:off x="7028315" y="2733786"/>
            <a:ext cx="175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 decimal = 2</a:t>
            </a:r>
          </a:p>
        </p:txBody>
      </p:sp>
    </p:spTree>
    <p:extLst>
      <p:ext uri="{BB962C8B-B14F-4D97-AF65-F5344CB8AC3E}">
        <p14:creationId xmlns:p14="http://schemas.microsoft.com/office/powerpoint/2010/main" val="425201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9629D-92B7-48F2-857E-C7C2A8771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6110"/>
          </a:xfrm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BF62-653F-4632-ABBC-8D2934D6A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3" y="976544"/>
            <a:ext cx="11194741" cy="5619565"/>
          </a:xfrm>
        </p:spPr>
        <p:txBody>
          <a:bodyPr/>
          <a:lstStyle/>
          <a:p>
            <a:pPr algn="r" rtl="1"/>
            <a:r>
              <a:rPr lang="ar-SA" dirty="0"/>
              <a:t>ناخذ الملف الاول كمثال </a:t>
            </a:r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l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Q) change the permission of file.txt into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rwx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to the owner and –w- to the group and other.</a:t>
            </a:r>
            <a:endParaRPr lang="ar-S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FBFB77-56E8-4DC3-AB97-B83787FF7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963" y="1122238"/>
            <a:ext cx="57107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5450-7617-4464-BD1F-955A560F7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73"/>
          </a:xfrm>
        </p:spPr>
        <p:txBody>
          <a:bodyPr/>
          <a:lstStyle/>
          <a:p>
            <a:pPr algn="ctr"/>
            <a:r>
              <a:rPr lang="en-US" dirty="0"/>
              <a:t>Link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98CEB-0A72-467A-950F-E7CC7E16A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73" y="1074198"/>
            <a:ext cx="11469949" cy="5539666"/>
          </a:xfrm>
        </p:spPr>
        <p:txBody>
          <a:bodyPr/>
          <a:lstStyle/>
          <a:p>
            <a:pPr algn="r" rtl="1"/>
            <a:r>
              <a:rPr lang="ar-SA" dirty="0"/>
              <a:t>تشبه </a:t>
            </a:r>
            <a:r>
              <a:rPr lang="en-US" dirty="0"/>
              <a:t>short cut </a:t>
            </a:r>
            <a:r>
              <a:rPr lang="ar-SA" dirty="0"/>
              <a:t> في </a:t>
            </a:r>
            <a:r>
              <a:rPr lang="en-US" dirty="0"/>
              <a:t>windows </a:t>
            </a:r>
            <a:endParaRPr lang="ar-SA" dirty="0"/>
          </a:p>
          <a:p>
            <a:pPr algn="r" rtl="1"/>
            <a:r>
              <a:rPr lang="ar-SA" dirty="0"/>
              <a:t>من خلالها نستطيع عمل مؤشر </a:t>
            </a:r>
            <a:r>
              <a:rPr lang="en-US" dirty="0"/>
              <a:t>pointer </a:t>
            </a:r>
            <a:r>
              <a:rPr lang="ar-SA" dirty="0"/>
              <a:t> على الفايل ويوجد منها نوعين : </a:t>
            </a:r>
            <a:r>
              <a:rPr lang="en-US" dirty="0"/>
              <a:t>soft, hard</a:t>
            </a:r>
          </a:p>
          <a:p>
            <a:pPr algn="r" rtl="1"/>
            <a:r>
              <a:rPr lang="ar-SA" dirty="0"/>
              <a:t>الفرق بينهما توضحها الرسمة التالية</a:t>
            </a:r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algn="r" rtl="1"/>
            <a:endParaRPr lang="ar-SA" dirty="0"/>
          </a:p>
          <a:p>
            <a:pPr algn="r" rtl="1"/>
            <a:r>
              <a:rPr lang="ar-SA" dirty="0"/>
              <a:t>يوجد ملف اسمه </a:t>
            </a:r>
            <a:r>
              <a:rPr lang="en-US" dirty="0"/>
              <a:t>Msg.txt</a:t>
            </a:r>
            <a:r>
              <a:rPr lang="ar-SA" dirty="0"/>
              <a:t> يحتوي على كلمة </a:t>
            </a:r>
            <a:r>
              <a:rPr lang="en-US" dirty="0"/>
              <a:t>hello </a:t>
            </a:r>
            <a:r>
              <a:rPr lang="ar-SA" dirty="0"/>
              <a:t>، ويقوم </a:t>
            </a:r>
            <a:r>
              <a:rPr lang="en-US" dirty="0"/>
              <a:t>soft link </a:t>
            </a:r>
            <a:r>
              <a:rPr lang="ar-SA" dirty="0"/>
              <a:t> بالتاشير على الملف الاصلي بينما يقوم </a:t>
            </a:r>
            <a:r>
              <a:rPr lang="en-US" dirty="0"/>
              <a:t>hard link </a:t>
            </a:r>
            <a:r>
              <a:rPr lang="ar-SA" dirty="0"/>
              <a:t> بالتاشير على </a:t>
            </a:r>
            <a:r>
              <a:rPr lang="en-US" dirty="0"/>
              <a:t>content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5E478F-FD0F-4DA5-B6E5-A8941E6605B2}"/>
              </a:ext>
            </a:extLst>
          </p:cNvPr>
          <p:cNvSpPr/>
          <p:nvPr/>
        </p:nvSpPr>
        <p:spPr>
          <a:xfrm>
            <a:off x="5140171" y="3036163"/>
            <a:ext cx="2272684" cy="174002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Hello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30E14F-B2FB-4A2F-B167-8DA2134A371A}"/>
              </a:ext>
            </a:extLst>
          </p:cNvPr>
          <p:cNvSpPr txBox="1"/>
          <p:nvPr/>
        </p:nvSpPr>
        <p:spPr>
          <a:xfrm>
            <a:off x="5553974" y="2734322"/>
            <a:ext cx="159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storage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C69D82-CBBA-4E40-9DF1-FA990633F712}"/>
              </a:ext>
            </a:extLst>
          </p:cNvPr>
          <p:cNvSpPr/>
          <p:nvPr/>
        </p:nvSpPr>
        <p:spPr>
          <a:xfrm>
            <a:off x="2223855" y="3428999"/>
            <a:ext cx="1393795" cy="415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Msg.txt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8AFC30-49DC-4119-BA25-C83470329B68}"/>
              </a:ext>
            </a:extLst>
          </p:cNvPr>
          <p:cNvCxnSpPr/>
          <p:nvPr/>
        </p:nvCxnSpPr>
        <p:spPr>
          <a:xfrm>
            <a:off x="3657600" y="3636515"/>
            <a:ext cx="1482571" cy="127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2AB50B77-7B68-4FC3-A4EC-9E89A308E819}"/>
              </a:ext>
            </a:extLst>
          </p:cNvPr>
          <p:cNvSpPr/>
          <p:nvPr/>
        </p:nvSpPr>
        <p:spPr>
          <a:xfrm>
            <a:off x="1020932" y="2512381"/>
            <a:ext cx="1393795" cy="591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Soft link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AD6D0AF-B76D-4A34-AF0E-A2B33860B53E}"/>
              </a:ext>
            </a:extLst>
          </p:cNvPr>
          <p:cNvCxnSpPr>
            <a:stCxn id="10" idx="5"/>
            <a:endCxn id="7" idx="0"/>
          </p:cNvCxnSpPr>
          <p:nvPr/>
        </p:nvCxnSpPr>
        <p:spPr>
          <a:xfrm>
            <a:off x="2210610" y="3017064"/>
            <a:ext cx="710143" cy="411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4DE0A19-E114-41BE-BB7E-89D8170CB009}"/>
              </a:ext>
            </a:extLst>
          </p:cNvPr>
          <p:cNvSpPr/>
          <p:nvPr/>
        </p:nvSpPr>
        <p:spPr>
          <a:xfrm>
            <a:off x="8664606" y="3017064"/>
            <a:ext cx="1473693" cy="619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 link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AF5A304-135B-4338-BE19-AEF2C5EE7A7D}"/>
              </a:ext>
            </a:extLst>
          </p:cNvPr>
          <p:cNvCxnSpPr>
            <a:stCxn id="13" idx="1"/>
          </p:cNvCxnSpPr>
          <p:nvPr/>
        </p:nvCxnSpPr>
        <p:spPr>
          <a:xfrm flipH="1">
            <a:off x="7412855" y="3326790"/>
            <a:ext cx="1251751" cy="517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069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60C63-56DA-47B1-BABE-9783CDB6E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44E5-0A33-4A04-ABED-493929C8A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7" y="949912"/>
            <a:ext cx="11762913" cy="5770484"/>
          </a:xfrm>
        </p:spPr>
        <p:txBody>
          <a:bodyPr/>
          <a:lstStyle/>
          <a:p>
            <a:r>
              <a:rPr lang="en-US" dirty="0"/>
              <a:t>To create the soft and hard link use the following command:</a:t>
            </a:r>
          </a:p>
          <a:p>
            <a:r>
              <a:rPr lang="en-US" dirty="0"/>
              <a:t>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ln msg.txt hard   </a:t>
            </a:r>
            <a:r>
              <a:rPr lang="en-US" dirty="0">
                <a:sym typeface="Wingdings" panose="05000000000000000000" pitchFamily="2" charset="2"/>
              </a:rPr>
              <a:t> for hard link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ln –s msg.txt soft </a:t>
            </a:r>
            <a:r>
              <a:rPr lang="en-US" dirty="0">
                <a:sym typeface="Wingdings" panose="05000000000000000000" pitchFamily="2" charset="2"/>
              </a:rPr>
              <a:t> for soft link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>
                <a:solidFill>
                  <a:srgbClr val="0070C0"/>
                </a:solidFill>
              </a:rPr>
              <a:t>Q1) print the value of msg.txt</a:t>
            </a:r>
          </a:p>
          <a:p>
            <a:r>
              <a:rPr lang="en-US" sz="1600" dirty="0">
                <a:solidFill>
                  <a:srgbClr val="0070C0"/>
                </a:solidFill>
              </a:rPr>
              <a:t>Q2) print the value of soft and hard</a:t>
            </a:r>
          </a:p>
          <a:p>
            <a:r>
              <a:rPr lang="en-US" sz="1600" dirty="0">
                <a:solidFill>
                  <a:srgbClr val="0070C0"/>
                </a:solidFill>
              </a:rPr>
              <a:t>Q3) edit the msg.txt file</a:t>
            </a:r>
          </a:p>
          <a:p>
            <a:r>
              <a:rPr lang="en-US" sz="1600" dirty="0">
                <a:solidFill>
                  <a:srgbClr val="0070C0"/>
                </a:solidFill>
              </a:rPr>
              <a:t>Q4) print the content of soft and hard</a:t>
            </a:r>
          </a:p>
          <a:p>
            <a:r>
              <a:rPr lang="en-US" sz="1600" dirty="0">
                <a:solidFill>
                  <a:srgbClr val="0070C0"/>
                </a:solidFill>
              </a:rPr>
              <a:t>Q5) delete msg.txt and print the content of soft and hard</a:t>
            </a:r>
          </a:p>
          <a:p>
            <a:r>
              <a:rPr lang="en-US" sz="1600" dirty="0">
                <a:solidFill>
                  <a:srgbClr val="0070C0"/>
                </a:solidFill>
              </a:rPr>
              <a:t>What do you notice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9050A-9210-4E1B-AF3A-A24322723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272" y="2077653"/>
            <a:ext cx="549592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1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6E08A-D6B2-4DD5-B9C9-AF6751D62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Error redirection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70CEA-F569-4FFB-93C3-7B12D2ED5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7" y="1012054"/>
            <a:ext cx="11026066" cy="5548544"/>
          </a:xfrm>
        </p:spPr>
        <p:txBody>
          <a:bodyPr/>
          <a:lstStyle/>
          <a:p>
            <a:r>
              <a:rPr lang="en-US" dirty="0"/>
              <a:t>To redirect the error value to the file content we use 2&gt;</a:t>
            </a:r>
          </a:p>
          <a:p>
            <a:r>
              <a:rPr lang="en-US" dirty="0"/>
              <a:t>If you type ls </a:t>
            </a:r>
            <a:r>
              <a:rPr lang="en-US" dirty="0" err="1"/>
              <a:t>zzzzz</a:t>
            </a:r>
            <a:r>
              <a:rPr lang="en-US" dirty="0"/>
              <a:t> &gt; file.txt , will print error because the </a:t>
            </a:r>
            <a:r>
              <a:rPr lang="en-US" dirty="0" err="1"/>
              <a:t>zzzzzz</a:t>
            </a:r>
            <a:r>
              <a:rPr lang="en-US" dirty="0"/>
              <a:t> directory not found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if you want to redirect the output to the file regardless if there are errors then you must use 2&gt; instead of &gt; or &gt;&gt;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4A8108-E7C6-45AA-A37C-7BD7E5896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816" y="1912398"/>
            <a:ext cx="5543550" cy="609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B17C2F-FC82-4F1B-9B82-1034BA7E3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8816" y="4084098"/>
            <a:ext cx="56483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30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FC868-D99F-40F7-82C2-21F6F934C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630315"/>
            <a:ext cx="11043082" cy="5546648"/>
          </a:xfrm>
        </p:spPr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3600" dirty="0"/>
              <a:t>Created By: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Ahed Mafarjeh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Good Luck </a:t>
            </a:r>
            <a:r>
              <a:rPr lang="en-US" sz="3600" dirty="0">
                <a:sym typeface="Wingdings" panose="05000000000000000000" pitchFamily="2" charset="2"/>
              </a:rPr>
              <a:t>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714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9BC0D-65DF-47E7-B357-0A7E2811A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30" y="221942"/>
            <a:ext cx="11833934" cy="6498454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folder_name</a:t>
            </a:r>
            <a:r>
              <a:rPr lang="en-US" dirty="0"/>
              <a:t>: </a:t>
            </a:r>
            <a:r>
              <a:rPr lang="ar-SA" dirty="0"/>
              <a:t>لعرض الملفات والمجلدات الموجود في مجلد او مسار معين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indent="-342900"/>
            <a:r>
              <a:rPr lang="en-US" dirty="0"/>
              <a:t>All commands must</a:t>
            </a:r>
            <a:r>
              <a:rPr lang="ar-SA" dirty="0"/>
              <a:t> </a:t>
            </a:r>
            <a:r>
              <a:rPr lang="en-US" dirty="0"/>
              <a:t>be written in small letters =&gt; PWD ( </a:t>
            </a:r>
            <a:r>
              <a:rPr lang="en-US" dirty="0">
                <a:solidFill>
                  <a:srgbClr val="FF0000"/>
                </a:solidFill>
              </a:rPr>
              <a:t>Wrong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						                          </a:t>
            </a:r>
            <a:r>
              <a:rPr lang="ar-SA" dirty="0"/>
              <a:t>         </a:t>
            </a:r>
            <a:r>
              <a:rPr lang="en-US" dirty="0"/>
              <a:t>=&gt; </a:t>
            </a:r>
            <a:r>
              <a:rPr lang="en-US" dirty="0" err="1"/>
              <a:t>pwd</a:t>
            </a:r>
            <a:r>
              <a:rPr lang="en-US" dirty="0"/>
              <a:t> ( </a:t>
            </a:r>
            <a:r>
              <a:rPr lang="en-US" dirty="0">
                <a:solidFill>
                  <a:srgbClr val="00B050"/>
                </a:solidFill>
              </a:rPr>
              <a:t>Correct</a:t>
            </a:r>
            <a:r>
              <a:rPr lang="en-US" dirty="0"/>
              <a:t> )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							</a:t>
            </a:r>
            <a:r>
              <a:rPr lang="en-US" dirty="0"/>
              <a:t>                             =&gt; LS ( </a:t>
            </a:r>
            <a:r>
              <a:rPr lang="en-US" dirty="0">
                <a:solidFill>
                  <a:srgbClr val="FF0000"/>
                </a:solidFill>
              </a:rPr>
              <a:t>Wrong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							                             =&gt; ls (</a:t>
            </a:r>
            <a:r>
              <a:rPr lang="en-US" dirty="0">
                <a:solidFill>
                  <a:srgbClr val="00B050"/>
                </a:solidFill>
              </a:rPr>
              <a:t>Correct</a:t>
            </a:r>
            <a:r>
              <a:rPr lang="en-US" dirty="0"/>
              <a:t> 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B09549-0718-4203-94E6-0A11AE05A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307" y="996887"/>
            <a:ext cx="4423299" cy="165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6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44AB3-8E7B-419D-AE0A-0187A016A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488272"/>
            <a:ext cx="10909917" cy="611671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mkdir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(folder)_name</a:t>
            </a:r>
            <a:r>
              <a:rPr lang="en-US" dirty="0"/>
              <a:t>: </a:t>
            </a:r>
            <a:r>
              <a:rPr lang="ar-SA" dirty="0"/>
              <a:t>لانشاء مجلد او مسار 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ar-SA" dirty="0"/>
              <a:t>سؤال: كيف نتأكد من انشاء المجلد الموضح بالصورة ؟</a:t>
            </a:r>
          </a:p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rmdir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dir_name</a:t>
            </a:r>
            <a:r>
              <a:rPr lang="en-US" dirty="0"/>
              <a:t>: </a:t>
            </a:r>
            <a:r>
              <a:rPr lang="ar-SA" dirty="0"/>
              <a:t>تستخدم لحذف المسار او المجلد الفارغ</a:t>
            </a:r>
            <a:endParaRPr lang="en-US" dirty="0"/>
          </a:p>
          <a:p>
            <a:r>
              <a:rPr lang="en-US" dirty="0"/>
              <a:t>We can create multiple directories in the same line as the following: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rgbClr val="00B050"/>
                </a:solidFill>
              </a:rPr>
              <a:t>mkdir</a:t>
            </a:r>
            <a:r>
              <a:rPr lang="en-US" dirty="0">
                <a:solidFill>
                  <a:srgbClr val="00B050"/>
                </a:solidFill>
              </a:rPr>
              <a:t> project1 project2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“test me”</a:t>
            </a:r>
            <a:r>
              <a:rPr lang="en-US" b="1" dirty="0">
                <a:solidFill>
                  <a:srgbClr val="00B050"/>
                </a:solidFill>
              </a:rPr>
              <a:t>  </a:t>
            </a:r>
            <a:r>
              <a:rPr lang="en-US" dirty="0">
                <a:solidFill>
                  <a:srgbClr val="00B050"/>
                </a:solidFill>
              </a:rPr>
              <a:t>=&gt; create 3 directories (project1, project2 and “test me”)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* Notice the double quotation with test me directory because there is a space in the name of the directory.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6299CD-DBD8-4328-90AA-6D3281DC2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197" y="1038871"/>
            <a:ext cx="5800498" cy="177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29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70422-439D-406E-A2DA-5AB1541AC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329" y="133165"/>
            <a:ext cx="11754035" cy="6569476"/>
          </a:xfrm>
        </p:spPr>
        <p:txBody>
          <a:bodyPr>
            <a:normAutofit/>
          </a:bodyPr>
          <a:lstStyle/>
          <a:p>
            <a:r>
              <a:rPr lang="en-US" dirty="0"/>
              <a:t>cd : </a:t>
            </a:r>
            <a:r>
              <a:rPr lang="ar-SA" dirty="0"/>
              <a:t>تستخدم لتغيير المسار او المجلد الموجود فيه ويوجد منها 4 اشكال</a:t>
            </a:r>
          </a:p>
          <a:p>
            <a:pPr marL="0" indent="0">
              <a:buNone/>
            </a:pPr>
            <a:r>
              <a:rPr lang="en-US" dirty="0"/>
              <a:t>1-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cd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dir_name</a:t>
            </a:r>
            <a:r>
              <a:rPr lang="en-US" dirty="0"/>
              <a:t>: </a:t>
            </a:r>
            <a:r>
              <a:rPr lang="ar-SA" dirty="0"/>
              <a:t>للذهاب االى مسار معينلل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cd</a:t>
            </a:r>
            <a:r>
              <a:rPr lang="en-US" dirty="0"/>
              <a:t>: </a:t>
            </a:r>
            <a:r>
              <a:rPr lang="ar-SA" dirty="0"/>
              <a:t>للذهاب الى المسار الرئيسي المسمى ب </a:t>
            </a:r>
            <a:r>
              <a:rPr lang="en-US" dirty="0"/>
              <a:t> home </a:t>
            </a:r>
          </a:p>
          <a:p>
            <a:pPr marL="0" indent="0">
              <a:buNone/>
            </a:pPr>
            <a:endParaRPr lang="ar-SA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can cd command detect the home directory? </a:t>
            </a:r>
            <a:r>
              <a:rPr lang="en-US" dirty="0">
                <a:solidFill>
                  <a:schemeClr val="accent1"/>
                </a:solidFill>
              </a:rPr>
              <a:t>You will know in environment variable part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67E74-6115-4BA3-AF08-4918BB2E5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348" y="1049112"/>
            <a:ext cx="4350853" cy="18261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7EE0B3-166A-4109-8CF0-7A55BB280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307" y="3417903"/>
            <a:ext cx="4965829" cy="189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4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59AAA-3988-4899-A659-39F8DB727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2" y="257452"/>
            <a:ext cx="11131858" cy="633865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cd . </a:t>
            </a:r>
            <a:r>
              <a:rPr lang="en-US" dirty="0"/>
              <a:t>: </a:t>
            </a:r>
            <a:r>
              <a:rPr lang="ar-SA" dirty="0"/>
              <a:t>تستخدم للذهاب الى المجلد الحالي او الذي انا موجود فيه فهي تدل على المكان الموجود فيه الان</a:t>
            </a:r>
          </a:p>
          <a:p>
            <a:pPr marL="0" indent="0">
              <a:buNone/>
            </a:pPr>
            <a:r>
              <a:rPr lang="en-US" dirty="0"/>
              <a:t>4-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cd .. </a:t>
            </a:r>
            <a:r>
              <a:rPr lang="en-US" dirty="0"/>
              <a:t>: </a:t>
            </a:r>
            <a:r>
              <a:rPr lang="ar-SA" dirty="0"/>
              <a:t>تستخدم للرجوع الى المجلد السابق (الأب للمجلد الحالي)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C0C6E7-D6BC-4726-849A-C0A5CAEAC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534" y="1809980"/>
            <a:ext cx="4420724" cy="17233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FE5F1A-7941-44BD-AC33-05C82B910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534" y="3807456"/>
            <a:ext cx="4402517" cy="207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E35E-175B-44BC-9215-8B3D6202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Relative vs Absolute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D878-B4DD-481E-B602-D2FC14C8B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923278"/>
            <a:ext cx="11745157" cy="5708341"/>
          </a:xfrm>
        </p:spPr>
        <p:txBody>
          <a:bodyPr/>
          <a:lstStyle/>
          <a:p>
            <a:r>
              <a:rPr lang="en-US" dirty="0" err="1"/>
              <a:t>Realtive</a:t>
            </a:r>
            <a:r>
              <a:rPr lang="en-US" dirty="0"/>
              <a:t>: </a:t>
            </a:r>
            <a:r>
              <a:rPr lang="ar-SA" dirty="0"/>
              <a:t>ينتقل بناء على الممكان الذي يكون عنده </a:t>
            </a:r>
            <a:endParaRPr lang="en-US" dirty="0"/>
          </a:p>
          <a:p>
            <a:r>
              <a:rPr lang="en-US" dirty="0"/>
              <a:t>Example </a:t>
            </a:r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en-US" dirty="0"/>
              <a:t>Absolute: </a:t>
            </a:r>
            <a:r>
              <a:rPr lang="ar-SA" dirty="0"/>
              <a:t>دائما يذهب الى المسار المحدد بغض النظر عن مكانك الان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E92681-96D9-49DF-B9E0-330F607DF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521" y="1428660"/>
            <a:ext cx="4514850" cy="14382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97DDD5-4F0A-4032-BE59-A1065E2F3BB2}"/>
              </a:ext>
            </a:extLst>
          </p:cNvPr>
          <p:cNvSpPr txBox="1"/>
          <p:nvPr/>
        </p:nvSpPr>
        <p:spPr>
          <a:xfrm>
            <a:off x="6800296" y="1547633"/>
            <a:ext cx="4669654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ar-SA" dirty="0"/>
              <a:t>نلاحظ في الصورة انه انتقل خطوة للوراء بناء على المكان الذي كان فيه </a:t>
            </a:r>
          </a:p>
          <a:p>
            <a:r>
              <a:rPr lang="ar-SA" dirty="0"/>
              <a:t>اذا </a:t>
            </a:r>
            <a:r>
              <a:rPr lang="en-US" dirty="0"/>
              <a:t> cd .. </a:t>
            </a:r>
            <a:r>
              <a:rPr lang="ar-SA" dirty="0"/>
              <a:t>لا تأخذني دائما الى نفس المسار لانها تعتمد على مكاني الان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22BC06-7820-464B-9F33-2B180A3659B1}"/>
              </a:ext>
            </a:extLst>
          </p:cNvPr>
          <p:cNvCxnSpPr>
            <a:stCxn id="5" idx="1"/>
            <a:endCxn id="4" idx="3"/>
          </p:cNvCxnSpPr>
          <p:nvPr/>
        </p:nvCxnSpPr>
        <p:spPr>
          <a:xfrm flipH="1">
            <a:off x="6214371" y="2147798"/>
            <a:ext cx="5859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09DB827-9F9A-4751-9A3B-DC390C6F5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607" y="4029165"/>
            <a:ext cx="4743450" cy="14001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E98E01-AE27-432A-BA8C-D2BDD1B18DB0}"/>
              </a:ext>
            </a:extLst>
          </p:cNvPr>
          <p:cNvSpPr txBox="1"/>
          <p:nvPr/>
        </p:nvSpPr>
        <p:spPr>
          <a:xfrm>
            <a:off x="6917185" y="4406086"/>
            <a:ext cx="4669654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ar-SA" dirty="0"/>
              <a:t>نلاحظ هنا انه انتقل الى المسار الموجود وهذا لا يعتمد على مكان وجوده الحالي لانه حدد المسار كاملا وبالاسم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5B4BAC-E7A4-4FB9-9DCF-689902872825}"/>
              </a:ext>
            </a:extLst>
          </p:cNvPr>
          <p:cNvCxnSpPr>
            <a:stCxn id="13" idx="1"/>
            <a:endCxn id="11" idx="3"/>
          </p:cNvCxnSpPr>
          <p:nvPr/>
        </p:nvCxnSpPr>
        <p:spPr>
          <a:xfrm flipH="1">
            <a:off x="5831057" y="4729252"/>
            <a:ext cx="10861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40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701E-D940-48A7-BBC8-AC3842EBA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17" y="218982"/>
            <a:ext cx="8596668" cy="952870"/>
          </a:xfrm>
        </p:spPr>
        <p:txBody>
          <a:bodyPr/>
          <a:lstStyle/>
          <a:p>
            <a:r>
              <a:rPr lang="en-US" dirty="0"/>
              <a:t>Copy, cut and rename the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BBBED-8E2F-4A0C-9CD2-21F6B22AD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914400"/>
            <a:ext cx="10067277" cy="5797118"/>
          </a:xfrm>
        </p:spPr>
        <p:txBody>
          <a:bodyPr/>
          <a:lstStyle/>
          <a:p>
            <a:r>
              <a:rPr lang="en-US" dirty="0"/>
              <a:t>cp source destination: </a:t>
            </a:r>
            <a:r>
              <a:rPr lang="ar-SA" dirty="0"/>
              <a:t>نسخ الفايل من السورس الى الديستنيشن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mv </a:t>
            </a:r>
            <a:r>
              <a:rPr lang="en-US" dirty="0" err="1"/>
              <a:t>src</a:t>
            </a:r>
            <a:r>
              <a:rPr lang="en-US" dirty="0"/>
              <a:t> </a:t>
            </a:r>
            <a:r>
              <a:rPr lang="en-US" dirty="0" err="1"/>
              <a:t>dest</a:t>
            </a:r>
            <a:r>
              <a:rPr lang="en-US" dirty="0"/>
              <a:t>: </a:t>
            </a:r>
            <a:r>
              <a:rPr lang="ar-SA" dirty="0"/>
              <a:t>تستخدم لاعادة التسمية و عمل </a:t>
            </a:r>
            <a:r>
              <a:rPr lang="en-US" dirty="0"/>
              <a:t> cut</a:t>
            </a:r>
          </a:p>
          <a:p>
            <a:r>
              <a:rPr lang="en-US" dirty="0"/>
              <a:t>If the </a:t>
            </a:r>
            <a:r>
              <a:rPr lang="en-US" dirty="0" err="1"/>
              <a:t>src</a:t>
            </a:r>
            <a:r>
              <a:rPr lang="en-US" dirty="0"/>
              <a:t> and </a:t>
            </a:r>
            <a:r>
              <a:rPr lang="en-US" dirty="0" err="1"/>
              <a:t>dest</a:t>
            </a:r>
            <a:r>
              <a:rPr lang="en-US" dirty="0"/>
              <a:t> was in the same directory, mv behave as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rename</a:t>
            </a:r>
          </a:p>
          <a:p>
            <a:r>
              <a:rPr lang="en-US" dirty="0"/>
              <a:t>Otherwise, mv behave as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cut</a:t>
            </a:r>
            <a:r>
              <a:rPr lang="en-US" dirty="0"/>
              <a:t>  </a:t>
            </a:r>
          </a:p>
          <a:p>
            <a:pPr algn="r" rtl="1"/>
            <a:r>
              <a:rPr lang="ar-SA" dirty="0"/>
              <a:t>من الافضل الاشارة الى الملف الموجود في المسار الحالي باستخدام </a:t>
            </a:r>
            <a:r>
              <a:rPr lang="en-US" dirty="0"/>
              <a:t> </a:t>
            </a:r>
            <a:r>
              <a:rPr lang="ar-SA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./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file_name</a:t>
            </a:r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SA" dirty="0"/>
              <a:t> وهذا يستخدم بكثرة في السيرفرات</a:t>
            </a:r>
            <a:endParaRPr lang="en-US" dirty="0"/>
          </a:p>
          <a:p>
            <a:pPr marL="0" indent="0">
              <a:buNone/>
            </a:pPr>
            <a:endParaRPr lang="ar-SA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F3A348-3D81-4421-891E-4504CDFB4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248" y="1259461"/>
            <a:ext cx="4991100" cy="809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A6A375-23E2-4E40-9954-3FFEE7A2F7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9248" y="3977775"/>
            <a:ext cx="5495925" cy="838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2F14EA-D175-4637-9B36-C69E04F64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0160" y="4989229"/>
            <a:ext cx="613410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47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4CDBF-6080-4F6F-A8D5-D23FF28EF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399494"/>
            <a:ext cx="11051959" cy="6169981"/>
          </a:xfrm>
        </p:spPr>
        <p:txBody>
          <a:bodyPr/>
          <a:lstStyle/>
          <a:p>
            <a:r>
              <a:rPr lang="en-US" dirty="0"/>
              <a:t>Linux build the files and folders as tree 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5E2D6C-3B8C-40E5-B35F-0E7E5162B866}"/>
              </a:ext>
            </a:extLst>
          </p:cNvPr>
          <p:cNvSpPr/>
          <p:nvPr/>
        </p:nvSpPr>
        <p:spPr>
          <a:xfrm>
            <a:off x="4820575" y="1500326"/>
            <a:ext cx="1766656" cy="559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045E643-355F-46BA-9F16-A80A7B93B965}"/>
              </a:ext>
            </a:extLst>
          </p:cNvPr>
          <p:cNvSpPr/>
          <p:nvPr/>
        </p:nvSpPr>
        <p:spPr>
          <a:xfrm>
            <a:off x="2593758" y="2734322"/>
            <a:ext cx="1605379" cy="559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F9785A-5874-4955-B255-F61F003AC907}"/>
              </a:ext>
            </a:extLst>
          </p:cNvPr>
          <p:cNvSpPr txBox="1">
            <a:spLocks/>
          </p:cNvSpPr>
          <p:nvPr/>
        </p:nvSpPr>
        <p:spPr>
          <a:xfrm>
            <a:off x="301841" y="363985"/>
            <a:ext cx="11051959" cy="5777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427081-C7CC-4332-BCEB-3FD42B4F8FA9}"/>
              </a:ext>
            </a:extLst>
          </p:cNvPr>
          <p:cNvSpPr/>
          <p:nvPr/>
        </p:nvSpPr>
        <p:spPr>
          <a:xfrm>
            <a:off x="5197506" y="2734322"/>
            <a:ext cx="1647544" cy="559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BABA876-34C8-4B79-8625-7CE1FD62E68B}"/>
              </a:ext>
            </a:extLst>
          </p:cNvPr>
          <p:cNvSpPr/>
          <p:nvPr/>
        </p:nvSpPr>
        <p:spPr>
          <a:xfrm>
            <a:off x="8257713" y="2734322"/>
            <a:ext cx="1340528" cy="559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File1.txt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AA59DB4-2815-4296-9A06-9E46CD896320}"/>
              </a:ext>
            </a:extLst>
          </p:cNvPr>
          <p:cNvSpPr/>
          <p:nvPr/>
        </p:nvSpPr>
        <p:spPr>
          <a:xfrm>
            <a:off x="2593759" y="3878594"/>
            <a:ext cx="1340528" cy="559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Test.txt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445930-B179-4C5C-A18E-6EF217F3D863}"/>
              </a:ext>
            </a:extLst>
          </p:cNvPr>
          <p:cNvSpPr txBox="1"/>
          <p:nvPr/>
        </p:nvSpPr>
        <p:spPr>
          <a:xfrm flipH="1">
            <a:off x="4944493" y="1595306"/>
            <a:ext cx="176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Main_directory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CA0B64-131E-4B3D-B2E8-20509D6342D2}"/>
              </a:ext>
            </a:extLst>
          </p:cNvPr>
          <p:cNvSpPr txBox="1"/>
          <p:nvPr/>
        </p:nvSpPr>
        <p:spPr>
          <a:xfrm flipH="1">
            <a:off x="2558620" y="2864813"/>
            <a:ext cx="176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Sub_directory1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ECD27-9CD7-44E7-81FE-7C5FA503E1A0}"/>
              </a:ext>
            </a:extLst>
          </p:cNvPr>
          <p:cNvSpPr txBox="1"/>
          <p:nvPr/>
        </p:nvSpPr>
        <p:spPr>
          <a:xfrm flipH="1">
            <a:off x="5161626" y="2844383"/>
            <a:ext cx="1766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Sub_directory2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F4714F3-7AEB-4B16-9261-7CFC33109B16}"/>
              </a:ext>
            </a:extLst>
          </p:cNvPr>
          <p:cNvCxnSpPr>
            <a:stCxn id="4" idx="2"/>
            <a:endCxn id="4" idx="2"/>
          </p:cNvCxnSpPr>
          <p:nvPr/>
        </p:nvCxnSpPr>
        <p:spPr>
          <a:xfrm>
            <a:off x="5703903" y="2059619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7DF58719-718C-420D-AFC9-C216565FF1DA}"/>
              </a:ext>
            </a:extLst>
          </p:cNvPr>
          <p:cNvCxnSpPr>
            <a:stCxn id="4" idx="2"/>
            <a:endCxn id="5" idx="0"/>
          </p:cNvCxnSpPr>
          <p:nvPr/>
        </p:nvCxnSpPr>
        <p:spPr>
          <a:xfrm rot="5400000">
            <a:off x="4212825" y="1243243"/>
            <a:ext cx="674703" cy="230745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E50214C7-B8BA-4BC6-8209-236912A093D4}"/>
              </a:ext>
            </a:extLst>
          </p:cNvPr>
          <p:cNvCxnSpPr>
            <a:endCxn id="9" idx="0"/>
          </p:cNvCxnSpPr>
          <p:nvPr/>
        </p:nvCxnSpPr>
        <p:spPr>
          <a:xfrm>
            <a:off x="5703903" y="2379216"/>
            <a:ext cx="3224074" cy="35510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1920CA17-BF9E-424A-ADAA-9C351AFF69B2}"/>
              </a:ext>
            </a:extLst>
          </p:cNvPr>
          <p:cNvCxnSpPr>
            <a:stCxn id="5" idx="2"/>
            <a:endCxn id="10" idx="0"/>
          </p:cNvCxnSpPr>
          <p:nvPr/>
        </p:nvCxnSpPr>
        <p:spPr>
          <a:xfrm rot="5400000">
            <a:off x="3037747" y="3519892"/>
            <a:ext cx="584979" cy="1324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07AD19D6-D1CB-4FE0-96B4-ECB201008EA6}"/>
              </a:ext>
            </a:extLst>
          </p:cNvPr>
          <p:cNvCxnSpPr>
            <a:endCxn id="8" idx="0"/>
          </p:cNvCxnSpPr>
          <p:nvPr/>
        </p:nvCxnSpPr>
        <p:spPr>
          <a:xfrm rot="16200000" flipH="1">
            <a:off x="5685037" y="2398081"/>
            <a:ext cx="355106" cy="3173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65AAC14-0F9B-4600-8766-E46300F56BE8}"/>
              </a:ext>
            </a:extLst>
          </p:cNvPr>
          <p:cNvCxnSpPr>
            <a:stCxn id="10" idx="3"/>
          </p:cNvCxnSpPr>
          <p:nvPr/>
        </p:nvCxnSpPr>
        <p:spPr>
          <a:xfrm flipV="1">
            <a:off x="3934287" y="4154750"/>
            <a:ext cx="1227339" cy="3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9A55C65-A826-4909-846B-8DD0413A3794}"/>
              </a:ext>
            </a:extLst>
          </p:cNvPr>
          <p:cNvSpPr txBox="1"/>
          <p:nvPr/>
        </p:nvSpPr>
        <p:spPr>
          <a:xfrm>
            <a:off x="5137951" y="3843083"/>
            <a:ext cx="176665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 child of Sub_directory1</a:t>
            </a:r>
          </a:p>
          <a:p>
            <a:endParaRPr lang="en-US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394153A-2D85-48B5-9957-00D4F2928091}"/>
              </a:ext>
            </a:extLst>
          </p:cNvPr>
          <p:cNvCxnSpPr>
            <a:stCxn id="12" idx="3"/>
          </p:cNvCxnSpPr>
          <p:nvPr/>
        </p:nvCxnSpPr>
        <p:spPr>
          <a:xfrm flipH="1">
            <a:off x="2024109" y="3049479"/>
            <a:ext cx="5345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F93A8D5-80E0-4261-B216-B1BEFE52CDE8}"/>
              </a:ext>
            </a:extLst>
          </p:cNvPr>
          <p:cNvSpPr txBox="1"/>
          <p:nvPr/>
        </p:nvSpPr>
        <p:spPr>
          <a:xfrm>
            <a:off x="237482" y="2864813"/>
            <a:ext cx="1766653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Parent of Test.txt file</a:t>
            </a:r>
          </a:p>
          <a:p>
            <a:r>
              <a:rPr lang="en-US" dirty="0"/>
              <a:t>And child of  </a:t>
            </a:r>
            <a:r>
              <a:rPr lang="en-US" dirty="0" err="1"/>
              <a:t>Main_directory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65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46D8332-A7CE-4187-99BB-F16FEC4652B2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</TotalTime>
  <Words>1546</Words>
  <Application>Microsoft Office PowerPoint</Application>
  <PresentationFormat>Widescreen</PresentationFormat>
  <Paragraphs>242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Tahoma</vt:lpstr>
      <vt:lpstr>Trebuchet MS</vt:lpstr>
      <vt:lpstr>Wingdings</vt:lpstr>
      <vt:lpstr>Wingdings 3</vt:lpstr>
      <vt:lpstr>Facet</vt:lpstr>
      <vt:lpstr>Basic Linux commands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Relative vs Absolute Path</vt:lpstr>
      <vt:lpstr>Copy, cut and rename the file</vt:lpstr>
      <vt:lpstr>PowerPoint Presentation</vt:lpstr>
      <vt:lpstr>PowerPoint Presentation</vt:lpstr>
      <vt:lpstr>files</vt:lpstr>
      <vt:lpstr>PowerPoint Presentation</vt:lpstr>
      <vt:lpstr>PowerPoint Presentation</vt:lpstr>
      <vt:lpstr>Aliasing</vt:lpstr>
      <vt:lpstr>Aliasing</vt:lpstr>
      <vt:lpstr>Command option</vt:lpstr>
      <vt:lpstr>Command option examples</vt:lpstr>
      <vt:lpstr>Command options</vt:lpstr>
      <vt:lpstr>Enviroment Variable</vt:lpstr>
      <vt:lpstr>Enviroment variables</vt:lpstr>
      <vt:lpstr>Enviroment variables</vt:lpstr>
      <vt:lpstr>Enviroment variables</vt:lpstr>
      <vt:lpstr>File Permission الصلاحيات</vt:lpstr>
      <vt:lpstr>File Permission الصلاحيات</vt:lpstr>
      <vt:lpstr>PowerPoint Presentation</vt:lpstr>
      <vt:lpstr>Link </vt:lpstr>
      <vt:lpstr>Link</vt:lpstr>
      <vt:lpstr>Error redirection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Linux commands</dc:title>
  <dc:creator>Ahed Y Mafarjeh</dc:creator>
  <cp:lastModifiedBy>Ahed Y Mafarjeh</cp:lastModifiedBy>
  <cp:revision>35</cp:revision>
  <dcterms:created xsi:type="dcterms:W3CDTF">2024-07-19T12:45:27Z</dcterms:created>
  <dcterms:modified xsi:type="dcterms:W3CDTF">2024-07-21T16:37:20Z</dcterms:modified>
</cp:coreProperties>
</file>