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78" r:id="rId2"/>
    <p:sldId id="295" r:id="rId3"/>
    <p:sldId id="297" r:id="rId4"/>
    <p:sldId id="296" r:id="rId5"/>
    <p:sldId id="298" r:id="rId6"/>
    <p:sldId id="300" r:id="rId7"/>
    <p:sldId id="301" r:id="rId8"/>
    <p:sldId id="299" r:id="rId9"/>
    <p:sldId id="303" r:id="rId10"/>
    <p:sldId id="304" r:id="rId11"/>
    <p:sldId id="324" r:id="rId12"/>
    <p:sldId id="302" r:id="rId13"/>
    <p:sldId id="305" r:id="rId14"/>
    <p:sldId id="306" r:id="rId15"/>
    <p:sldId id="323" r:id="rId16"/>
    <p:sldId id="307" r:id="rId17"/>
    <p:sldId id="308" r:id="rId18"/>
    <p:sldId id="309" r:id="rId19"/>
    <p:sldId id="310" r:id="rId20"/>
    <p:sldId id="313" r:id="rId21"/>
    <p:sldId id="311" r:id="rId22"/>
    <p:sldId id="314" r:id="rId23"/>
    <p:sldId id="315" r:id="rId24"/>
    <p:sldId id="312" r:id="rId25"/>
    <p:sldId id="317" r:id="rId26"/>
    <p:sldId id="318" r:id="rId27"/>
    <p:sldId id="319" r:id="rId28"/>
    <p:sldId id="320" r:id="rId29"/>
    <p:sldId id="321" r:id="rId30"/>
    <p:sldId id="322" r:id="rId31"/>
  </p:sldIdLst>
  <p:sldSz cx="12192000" cy="6858000"/>
  <p:notesSz cx="7315200" cy="96012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1" autoAdjust="0"/>
    <p:restoredTop sz="94660"/>
  </p:normalViewPr>
  <p:slideViewPr>
    <p:cSldViewPr snapToGrid="0">
      <p:cViewPr>
        <p:scale>
          <a:sx n="70" d="100"/>
          <a:sy n="70" d="100"/>
        </p:scale>
        <p:origin x="93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F74F-C0C5-3D66-7F71-E39555753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EC856-336B-2189-D861-B5021EC04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89535-583B-1E2A-975B-ECB75F7C0864}"/>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6129E542-7691-F53C-D092-99D89108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8F558-930E-7FB4-6D2B-6259FBE0CF66}"/>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9675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1030-24D5-994B-AF21-5101B88587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CF010-E27F-4037-6EE7-14BFA43D7E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DE91F-0806-00AD-812A-5B11B86E0BA3}"/>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560B4D03-561A-26A8-AE9B-7F2D24A06B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51FD5-7630-D649-EA65-0E35DA15859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848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621B7-F2EC-29DF-5A0A-0440E9A54E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3E4281-7AB4-613A-E123-2A2A233B6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CCB5E-A20A-1ADE-EE29-D0A425C143BF}"/>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CB9C989E-D382-FA2F-3639-D5D45E9272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B49727-E08D-2628-31C4-9304C76BC551}"/>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891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9E5A-F5C2-C467-4CA0-FDFD5ACAB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9FE43-5DFF-0245-7F9F-8771231D4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35DC4-965D-02B7-4226-82980DE5D4E1}"/>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39C21710-9BC5-2CB9-55D7-7D199A573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8DB47-A05C-2F35-529A-41CE36D93749}"/>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1627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4776-5B02-9469-2743-BE0F2E3D6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D7055-6B6D-7E54-20E5-EBDFAD775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C97D1-DB3C-1954-DDF1-6528C4DC2D9C}"/>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79EDED39-6F7B-151A-E658-F86036B21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EB5E19-1FD3-23E6-5916-78D0641BD1FC}"/>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4270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EAB-2C2F-3474-0E57-DAE8E0581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9DF5C-01C3-0A1E-2442-F8EEDD6FF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E7E34-2589-0475-7261-71A8075E05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2D046-5F74-4F06-85A9-E0664844A30F}"/>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6" name="Footer Placeholder 5">
            <a:extLst>
              <a:ext uri="{FF2B5EF4-FFF2-40B4-BE49-F238E27FC236}">
                <a16:creationId xmlns:a16="http://schemas.microsoft.com/office/drawing/2014/main" id="{ACC14EBA-4FCD-D494-CE73-A461723686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927184-038E-EB76-0BDD-052214E12275}"/>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81402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E1C6-E68F-0588-DF1B-D1BAB2A91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A41A8-6C69-02C7-BF72-09A78F8B5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8285E9-66EF-1F8D-B364-41DA38222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5650F-2867-3BC6-6758-54912402D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A4F68-609A-3531-5939-756C0F283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F9351-8602-D51A-4208-7F24296915CE}"/>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8" name="Footer Placeholder 7">
            <a:extLst>
              <a:ext uri="{FF2B5EF4-FFF2-40B4-BE49-F238E27FC236}">
                <a16:creationId xmlns:a16="http://schemas.microsoft.com/office/drawing/2014/main" id="{8DEDE9B7-7C7B-9240-1334-4D2CAFF9D6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90FE4C-441A-3757-0134-60730B6369CC}"/>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36018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86AC-5F45-29ED-2E7E-1D640D4A1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5297C-5509-C4E9-508E-C1CDBD0E7FF8}"/>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4" name="Footer Placeholder 3">
            <a:extLst>
              <a:ext uri="{FF2B5EF4-FFF2-40B4-BE49-F238E27FC236}">
                <a16:creationId xmlns:a16="http://schemas.microsoft.com/office/drawing/2014/main" id="{8A0F27DB-C59C-4501-34DA-1F3809F051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810CEA-92BE-4587-B9AE-9E1A83E95797}"/>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23067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56DA1-4387-CA1E-3117-16C0C96BFB0E}"/>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3" name="Footer Placeholder 2">
            <a:extLst>
              <a:ext uri="{FF2B5EF4-FFF2-40B4-BE49-F238E27FC236}">
                <a16:creationId xmlns:a16="http://schemas.microsoft.com/office/drawing/2014/main" id="{A8457938-04CC-502D-D45C-422B8D92AB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0A71A7-9283-40BF-DCB2-AC4BB15198C4}"/>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83673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E4D3-0082-2358-A38F-D89FDFC0C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4A977-2650-00A8-05BB-5D3FC536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4CE804-EC1D-CE80-E1F6-AA9FF7798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8F8DD-B92F-B130-95FD-0A6E95DC95F6}"/>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6" name="Footer Placeholder 5">
            <a:extLst>
              <a:ext uri="{FF2B5EF4-FFF2-40B4-BE49-F238E27FC236}">
                <a16:creationId xmlns:a16="http://schemas.microsoft.com/office/drawing/2014/main" id="{06AAE393-AD5C-869A-C352-8BE5E3FA5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3B504B-98B5-A4B5-697A-612A5E8D9BFF}"/>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3189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FFAA-C34C-B36F-3130-F9E570F1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7E2D2-EB25-8BD3-A5F3-CD17C4D02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1DFE9F-4E85-668C-05C9-32A099F10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71663-47E0-5FAA-7BBC-206328B8A5D6}"/>
              </a:ext>
            </a:extLst>
          </p:cNvPr>
          <p:cNvSpPr>
            <a:spLocks noGrp="1"/>
          </p:cNvSpPr>
          <p:nvPr>
            <p:ph type="dt" sz="half" idx="10"/>
          </p:nvPr>
        </p:nvSpPr>
        <p:spPr/>
        <p:txBody>
          <a:bodyPr/>
          <a:lstStyle/>
          <a:p>
            <a:fld id="{1A8C3ECB-7A9D-4997-9CD1-DD8B6DF6636E}" type="datetimeFigureOut">
              <a:rPr lang="en-GB" smtClean="0"/>
              <a:t>03/01/2025</a:t>
            </a:fld>
            <a:endParaRPr lang="en-GB"/>
          </a:p>
        </p:txBody>
      </p:sp>
      <p:sp>
        <p:nvSpPr>
          <p:cNvPr id="6" name="Footer Placeholder 5">
            <a:extLst>
              <a:ext uri="{FF2B5EF4-FFF2-40B4-BE49-F238E27FC236}">
                <a16:creationId xmlns:a16="http://schemas.microsoft.com/office/drawing/2014/main" id="{43B7566C-058F-9843-C449-6E9E0AC78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6F6A77-0A2F-A25A-ABAB-82333BED7D43}"/>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8503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DBF23-71EE-9511-9B69-E171E4609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4A7A5C-CD75-A3AC-D5CF-3A3AFCD8C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13D00-62FF-1AB5-8AF8-B4A47DAC0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ECB-7A9D-4997-9CD1-DD8B6DF6636E}" type="datetimeFigureOut">
              <a:rPr lang="en-GB" smtClean="0"/>
              <a:t>03/01/2025</a:t>
            </a:fld>
            <a:endParaRPr lang="en-GB"/>
          </a:p>
        </p:txBody>
      </p:sp>
      <p:sp>
        <p:nvSpPr>
          <p:cNvPr id="5" name="Footer Placeholder 4">
            <a:extLst>
              <a:ext uri="{FF2B5EF4-FFF2-40B4-BE49-F238E27FC236}">
                <a16:creationId xmlns:a16="http://schemas.microsoft.com/office/drawing/2014/main" id="{B26B2273-9C46-3602-B98F-7C4F5A25B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C6D59C-1FBE-FCE9-1AEF-791269D22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06C23-3B36-41D9-94E5-1FBE3CE277D5}" type="slidenum">
              <a:rPr lang="en-GB" smtClean="0"/>
              <a:t>‹#›</a:t>
            </a:fld>
            <a:endParaRPr lang="en-GB"/>
          </a:p>
        </p:txBody>
      </p:sp>
    </p:spTree>
    <p:extLst>
      <p:ext uri="{BB962C8B-B14F-4D97-AF65-F5344CB8AC3E}">
        <p14:creationId xmlns:p14="http://schemas.microsoft.com/office/powerpoint/2010/main" val="10105137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6808DF-1E93-FD12-BF0E-621910C44371}"/>
              </a:ext>
            </a:extLst>
          </p:cNvPr>
          <p:cNvSpPr>
            <a:spLocks noGrp="1"/>
          </p:cNvSpPr>
          <p:nvPr>
            <p:ph type="subTitle" idx="1"/>
          </p:nvPr>
        </p:nvSpPr>
        <p:spPr/>
        <p:txBody>
          <a:bodyPr/>
          <a:lstStyle/>
          <a:p>
            <a:r>
              <a:rPr lang="en-US" sz="2400" b="1" dirty="0">
                <a:solidFill>
                  <a:schemeClr val="bg1"/>
                </a:solidFill>
              </a:rPr>
              <a:t>Internal Audit (ACCT 337)</a:t>
            </a:r>
            <a:br>
              <a:rPr lang="en-US" sz="2400" b="1" dirty="0">
                <a:solidFill>
                  <a:schemeClr val="bg1"/>
                </a:solidFill>
              </a:rPr>
            </a:br>
            <a:endParaRPr lang="en-US" dirty="0"/>
          </a:p>
        </p:txBody>
      </p:sp>
      <p:sp>
        <p:nvSpPr>
          <p:cNvPr id="4" name="Title 1">
            <a:extLst>
              <a:ext uri="{FF2B5EF4-FFF2-40B4-BE49-F238E27FC236}">
                <a16:creationId xmlns:a16="http://schemas.microsoft.com/office/drawing/2014/main" id="{991C4EB1-F788-562F-6124-ED9C9269404C}"/>
              </a:ext>
            </a:extLst>
          </p:cNvPr>
          <p:cNvSpPr txBox="1">
            <a:spLocks/>
          </p:cNvSpPr>
          <p:nvPr/>
        </p:nvSpPr>
        <p:spPr>
          <a:xfrm>
            <a:off x="3700989" y="5910083"/>
            <a:ext cx="4928128" cy="1135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t>Internal Audit &amp; Risk Management </a:t>
            </a:r>
          </a:p>
          <a:p>
            <a:r>
              <a:rPr lang="en-US" sz="2000" b="1" dirty="0"/>
              <a:t>ACCT 337</a:t>
            </a:r>
            <a:endParaRPr lang="en-US" sz="2000" dirty="0"/>
          </a:p>
        </p:txBody>
      </p:sp>
      <p:sp>
        <p:nvSpPr>
          <p:cNvPr id="6" name="Title 1">
            <a:extLst>
              <a:ext uri="{FF2B5EF4-FFF2-40B4-BE49-F238E27FC236}">
                <a16:creationId xmlns:a16="http://schemas.microsoft.com/office/drawing/2014/main" id="{2DCA4886-EEC9-7DC9-44FF-DB152AC5CC5C}"/>
              </a:ext>
            </a:extLst>
          </p:cNvPr>
          <p:cNvSpPr txBox="1">
            <a:spLocks/>
          </p:cNvSpPr>
          <p:nvPr/>
        </p:nvSpPr>
        <p:spPr>
          <a:xfrm>
            <a:off x="910180" y="1467696"/>
            <a:ext cx="10905066" cy="4393982"/>
          </a:xfrm>
          <a:prstGeom prst="rect">
            <a:avLst/>
          </a:prstGeom>
          <a:ln w="57150">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br>
              <a:rPr lang="en-US" sz="2000" b="1" dirty="0">
                <a:solidFill>
                  <a:schemeClr val="tx1"/>
                </a:solidFill>
              </a:rPr>
            </a:br>
            <a:br>
              <a:rPr lang="en-US" sz="2000" b="1" dirty="0">
                <a:solidFill>
                  <a:schemeClr val="tx1"/>
                </a:solidFill>
              </a:rPr>
            </a:br>
            <a:br>
              <a:rPr lang="en-US" sz="2000" b="1" dirty="0">
                <a:solidFill>
                  <a:schemeClr val="tx1"/>
                </a:solidFill>
              </a:rPr>
            </a:br>
            <a:r>
              <a:rPr lang="en-US" sz="3200" b="1" dirty="0">
                <a:solidFill>
                  <a:schemeClr val="tx1"/>
                </a:solidFill>
              </a:rPr>
              <a:t>Chapter 6</a:t>
            </a:r>
          </a:p>
          <a:p>
            <a:pPr>
              <a:spcAft>
                <a:spcPts val="600"/>
              </a:spcAft>
            </a:pPr>
            <a:br>
              <a:rPr lang="en-US" sz="2000" b="1" dirty="0">
                <a:solidFill>
                  <a:schemeClr val="tx1"/>
                </a:solidFill>
              </a:rPr>
            </a:br>
            <a:r>
              <a:rPr lang="en-US" sz="3200" b="1" dirty="0">
                <a:ln>
                  <a:solidFill>
                    <a:schemeClr val="accent1"/>
                  </a:solidFill>
                </a:ln>
                <a:solidFill>
                  <a:schemeClr val="accent5"/>
                </a:solidFill>
              </a:rPr>
              <a:t>Internal Control</a:t>
            </a:r>
            <a:endParaRPr lang="en-US" sz="2000" b="1" dirty="0">
              <a:ln>
                <a:solidFill>
                  <a:schemeClr val="accent1"/>
                </a:solidFill>
              </a:ln>
              <a:solidFill>
                <a:schemeClr val="accent5"/>
              </a:solidFill>
            </a:endParaRPr>
          </a:p>
        </p:txBody>
      </p:sp>
      <p:pic>
        <p:nvPicPr>
          <p:cNvPr id="2" name="Picture 1">
            <a:extLst>
              <a:ext uri="{FF2B5EF4-FFF2-40B4-BE49-F238E27FC236}">
                <a16:creationId xmlns:a16="http://schemas.microsoft.com/office/drawing/2014/main" id="{EE54FA28-825D-70C9-03F7-C99D3A0D7FAE}"/>
              </a:ext>
            </a:extLst>
          </p:cNvPr>
          <p:cNvPicPr>
            <a:picLocks noChangeAspect="1"/>
          </p:cNvPicPr>
          <p:nvPr/>
        </p:nvPicPr>
        <p:blipFill>
          <a:blip r:embed="rId2"/>
          <a:srcRect t="11937" b="4288"/>
          <a:stretch/>
        </p:blipFill>
        <p:spPr>
          <a:xfrm>
            <a:off x="4751337" y="3836269"/>
            <a:ext cx="3222752" cy="1991711"/>
          </a:xfrm>
          <a:prstGeom prst="rect">
            <a:avLst/>
          </a:prstGeom>
        </p:spPr>
      </p:pic>
    </p:spTree>
    <p:extLst>
      <p:ext uri="{BB962C8B-B14F-4D97-AF65-F5344CB8AC3E}">
        <p14:creationId xmlns:p14="http://schemas.microsoft.com/office/powerpoint/2010/main" val="144178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0FED-E3DF-35F8-2F9A-9672D6314BD3}"/>
              </a:ext>
            </a:extLst>
          </p:cNvPr>
          <p:cNvSpPr>
            <a:spLocks noGrp="1"/>
          </p:cNvSpPr>
          <p:nvPr>
            <p:ph type="title"/>
          </p:nvPr>
        </p:nvSpPr>
        <p:spPr>
          <a:xfrm>
            <a:off x="575441" y="0"/>
            <a:ext cx="10515600" cy="1325563"/>
          </a:xfrm>
        </p:spPr>
        <p:txBody>
          <a:bodyPr/>
          <a:lstStyle/>
          <a:p>
            <a:r>
              <a:rPr lang="en-US" dirty="0"/>
              <a:t>Control Activities</a:t>
            </a:r>
          </a:p>
        </p:txBody>
      </p:sp>
      <p:sp>
        <p:nvSpPr>
          <p:cNvPr id="3" name="Content Placeholder 2">
            <a:extLst>
              <a:ext uri="{FF2B5EF4-FFF2-40B4-BE49-F238E27FC236}">
                <a16:creationId xmlns:a16="http://schemas.microsoft.com/office/drawing/2014/main" id="{EB43C655-65BA-4086-04F0-9ED2FDDCE07D}"/>
              </a:ext>
            </a:extLst>
          </p:cNvPr>
          <p:cNvSpPr>
            <a:spLocks noGrp="1"/>
          </p:cNvSpPr>
          <p:nvPr>
            <p:ph idx="1"/>
          </p:nvPr>
        </p:nvSpPr>
        <p:spPr>
          <a:xfrm>
            <a:off x="517634" y="1044190"/>
            <a:ext cx="10515600" cy="4883643"/>
          </a:xfrm>
        </p:spPr>
        <p:txBody>
          <a:bodyPr>
            <a:normAutofit fontScale="85000" lnSpcReduction="20000"/>
          </a:bodyPr>
          <a:lstStyle/>
          <a:p>
            <a:r>
              <a:rPr lang="en-US" dirty="0"/>
              <a:t>As indicated by COSO, “Control activities are performed at all levels of the [organization], at various stages within business processes, and over the technology environment. They may be preventative or detective in nature and may encompass a range of manual and automated activities, such as authorizations and approvals, verifications, reconciliations, and business performance reviews.”</a:t>
            </a:r>
          </a:p>
          <a:p>
            <a:r>
              <a:rPr lang="en-US" dirty="0"/>
              <a:t>One critical concept common to all control activities is the concept that COSO defines as segregation of duties. </a:t>
            </a:r>
          </a:p>
          <a:p>
            <a:pPr lvl="1"/>
            <a:r>
              <a:rPr lang="en-US" dirty="0"/>
              <a:t>Segregation of duties is the concept of dividing, or segregating, control activities related to the </a:t>
            </a:r>
            <a:r>
              <a:rPr lang="en-US" b="1" dirty="0"/>
              <a:t>authorization</a:t>
            </a:r>
            <a:r>
              <a:rPr lang="en-US" dirty="0"/>
              <a:t> of transactions from the </a:t>
            </a:r>
            <a:r>
              <a:rPr lang="en-US" b="1" dirty="0"/>
              <a:t>processing</a:t>
            </a:r>
            <a:r>
              <a:rPr lang="en-US" dirty="0"/>
              <a:t> of those transactions from </a:t>
            </a:r>
            <a:r>
              <a:rPr lang="en-US" b="1" dirty="0"/>
              <a:t>physical access to the assets</a:t>
            </a:r>
            <a:r>
              <a:rPr lang="en-US" dirty="0"/>
              <a:t> related to those underlying transactions. The primary purpose of segregating duties (dividing control activities) among different people is to reduce the risk of error or inappropriate actions taken by any single individual.</a:t>
            </a:r>
          </a:p>
          <a:p>
            <a:pPr lvl="1"/>
            <a:r>
              <a:rPr lang="en-US" dirty="0"/>
              <a:t>For any given transaction, the following three functions preferably should be performed by separate individuals in different parts of the organization: </a:t>
            </a:r>
          </a:p>
          <a:p>
            <a:pPr marL="914400" lvl="1" indent="-457200">
              <a:buAutoNum type="arabicParenR"/>
            </a:pPr>
            <a:r>
              <a:rPr lang="en-US" dirty="0"/>
              <a:t>Authorization of the transaction </a:t>
            </a:r>
          </a:p>
          <a:p>
            <a:pPr marL="914400" lvl="1" indent="-457200">
              <a:buAutoNum type="arabicParenR"/>
            </a:pPr>
            <a:r>
              <a:rPr lang="en-US" dirty="0"/>
              <a:t>Recording of the transaction </a:t>
            </a:r>
          </a:p>
          <a:p>
            <a:pPr marL="914400" lvl="1" indent="-457200">
              <a:buAutoNum type="arabicParenR"/>
            </a:pPr>
            <a:r>
              <a:rPr lang="en-US" dirty="0"/>
              <a:t>Custody of the assets associated with the transaction </a:t>
            </a:r>
          </a:p>
        </p:txBody>
      </p:sp>
      <p:pic>
        <p:nvPicPr>
          <p:cNvPr id="4" name="Picture 3">
            <a:extLst>
              <a:ext uri="{FF2B5EF4-FFF2-40B4-BE49-F238E27FC236}">
                <a16:creationId xmlns:a16="http://schemas.microsoft.com/office/drawing/2014/main" id="{FF8C4B4B-0472-BD04-3C8B-ACA2540FB73B}"/>
              </a:ext>
            </a:extLst>
          </p:cNvPr>
          <p:cNvPicPr>
            <a:picLocks noChangeAspect="1"/>
          </p:cNvPicPr>
          <p:nvPr/>
        </p:nvPicPr>
        <p:blipFill>
          <a:blip r:embed="rId2"/>
          <a:stretch>
            <a:fillRect/>
          </a:stretch>
        </p:blipFill>
        <p:spPr>
          <a:xfrm>
            <a:off x="9091449" y="5235626"/>
            <a:ext cx="3100552" cy="1550277"/>
          </a:xfrm>
          <a:prstGeom prst="rect">
            <a:avLst/>
          </a:prstGeom>
        </p:spPr>
      </p:pic>
    </p:spTree>
    <p:extLst>
      <p:ext uri="{BB962C8B-B14F-4D97-AF65-F5344CB8AC3E}">
        <p14:creationId xmlns:p14="http://schemas.microsoft.com/office/powerpoint/2010/main" val="128737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759A-465D-1748-8F80-D2B09C9E69C4}"/>
              </a:ext>
            </a:extLst>
          </p:cNvPr>
          <p:cNvSpPr>
            <a:spLocks noGrp="1"/>
          </p:cNvSpPr>
          <p:nvPr>
            <p:ph type="title"/>
          </p:nvPr>
        </p:nvSpPr>
        <p:spPr>
          <a:xfrm>
            <a:off x="75495" y="117115"/>
            <a:ext cx="10515600" cy="1325563"/>
          </a:xfrm>
        </p:spPr>
        <p:txBody>
          <a:bodyPr/>
          <a:lstStyle/>
          <a:p>
            <a:r>
              <a:rPr lang="en-US" dirty="0"/>
              <a:t>Segregation of Duties-Example</a:t>
            </a:r>
          </a:p>
        </p:txBody>
      </p:sp>
      <p:sp>
        <p:nvSpPr>
          <p:cNvPr id="3" name="Content Placeholder 2">
            <a:extLst>
              <a:ext uri="{FF2B5EF4-FFF2-40B4-BE49-F238E27FC236}">
                <a16:creationId xmlns:a16="http://schemas.microsoft.com/office/drawing/2014/main" id="{C751A8FA-B8F3-CA5D-5288-D783A611B6D7}"/>
              </a:ext>
            </a:extLst>
          </p:cNvPr>
          <p:cNvSpPr>
            <a:spLocks noGrp="1"/>
          </p:cNvSpPr>
          <p:nvPr>
            <p:ph idx="1"/>
          </p:nvPr>
        </p:nvSpPr>
        <p:spPr>
          <a:xfrm>
            <a:off x="254875" y="1475828"/>
            <a:ext cx="10515600" cy="4689749"/>
          </a:xfrm>
        </p:spPr>
        <p:txBody>
          <a:bodyPr>
            <a:normAutofit fontScale="62500" lnSpcReduction="20000"/>
          </a:bodyPr>
          <a:lstStyle/>
          <a:p>
            <a:pPr marL="0" indent="0">
              <a:buNone/>
            </a:pPr>
            <a:r>
              <a:rPr lang="en-US" b="1" dirty="0"/>
              <a:t>Scenario: Inventory Management Process</a:t>
            </a:r>
          </a:p>
          <a:p>
            <a:pPr marL="0" indent="0">
              <a:buNone/>
            </a:pPr>
            <a:r>
              <a:rPr lang="en-US" b="1" dirty="0"/>
              <a:t>1. Authorization</a:t>
            </a:r>
            <a:r>
              <a:rPr lang="en-US" dirty="0"/>
              <a:t>:</a:t>
            </a:r>
          </a:p>
          <a:p>
            <a:pPr>
              <a:buFont typeface="Arial" panose="020B0604020202020204" pitchFamily="34" charset="0"/>
              <a:buChar char="•"/>
            </a:pPr>
            <a:r>
              <a:rPr lang="en-US" b="1" dirty="0"/>
              <a:t>Role</a:t>
            </a:r>
            <a:r>
              <a:rPr lang="en-US" dirty="0"/>
              <a:t>: </a:t>
            </a:r>
            <a:r>
              <a:rPr lang="en-US" b="1" dirty="0"/>
              <a:t>Purchasing Manager</a:t>
            </a:r>
            <a:endParaRPr lang="en-US" dirty="0"/>
          </a:p>
          <a:p>
            <a:pPr>
              <a:buFont typeface="Arial" panose="020B0604020202020204" pitchFamily="34" charset="0"/>
              <a:buChar char="•"/>
            </a:pPr>
            <a:r>
              <a:rPr lang="en-US" b="1" dirty="0"/>
              <a:t>Duty</a:t>
            </a:r>
            <a:r>
              <a:rPr lang="en-US" dirty="0"/>
              <a:t>: The purchasing manager is responsible for approving the purchase of inventory items. For example, before any items are ordered, the purchasing manager must approve the order based on the business's needs.</a:t>
            </a:r>
          </a:p>
          <a:p>
            <a:pPr marL="0" indent="0">
              <a:buNone/>
            </a:pPr>
            <a:r>
              <a:rPr lang="en-US" b="1" dirty="0"/>
              <a:t>2. Recording</a:t>
            </a:r>
            <a:r>
              <a:rPr lang="en-US" dirty="0"/>
              <a:t>:</a:t>
            </a:r>
          </a:p>
          <a:p>
            <a:pPr>
              <a:buFont typeface="Arial" panose="020B0604020202020204" pitchFamily="34" charset="0"/>
              <a:buChar char="•"/>
            </a:pPr>
            <a:r>
              <a:rPr lang="en-US" b="1" dirty="0"/>
              <a:t>Role</a:t>
            </a:r>
            <a:r>
              <a:rPr lang="en-US" dirty="0"/>
              <a:t>: </a:t>
            </a:r>
            <a:r>
              <a:rPr lang="en-US" b="1" dirty="0"/>
              <a:t>Inventory Clerk</a:t>
            </a:r>
            <a:endParaRPr lang="en-US" dirty="0"/>
          </a:p>
          <a:p>
            <a:pPr>
              <a:buFont typeface="Arial" panose="020B0604020202020204" pitchFamily="34" charset="0"/>
              <a:buChar char="•"/>
            </a:pPr>
            <a:r>
              <a:rPr lang="en-US" b="1" dirty="0"/>
              <a:t>Duty</a:t>
            </a:r>
            <a:r>
              <a:rPr lang="en-US" dirty="0"/>
              <a:t>: The inventory clerk is responsible for updating the inventory records once the goods are received. They enter the quantities, item details, and prices into the inventory system to ensure accurate records.</a:t>
            </a:r>
          </a:p>
          <a:p>
            <a:pPr marL="0" indent="0">
              <a:buNone/>
            </a:pPr>
            <a:r>
              <a:rPr lang="en-US" b="1" dirty="0"/>
              <a:t>3. Custody</a:t>
            </a:r>
            <a:r>
              <a:rPr lang="en-US" dirty="0"/>
              <a:t>:</a:t>
            </a:r>
          </a:p>
          <a:p>
            <a:pPr>
              <a:buFont typeface="Arial" panose="020B0604020202020204" pitchFamily="34" charset="0"/>
              <a:buChar char="•"/>
            </a:pPr>
            <a:r>
              <a:rPr lang="en-US" b="1" dirty="0"/>
              <a:t>Role</a:t>
            </a:r>
            <a:r>
              <a:rPr lang="en-US" dirty="0"/>
              <a:t>: </a:t>
            </a:r>
            <a:r>
              <a:rPr lang="en-US" b="1" dirty="0"/>
              <a:t>Warehouse Staff</a:t>
            </a:r>
            <a:endParaRPr lang="en-US" dirty="0"/>
          </a:p>
          <a:p>
            <a:pPr>
              <a:buFont typeface="Arial" panose="020B0604020202020204" pitchFamily="34" charset="0"/>
              <a:buChar char="•"/>
            </a:pPr>
            <a:r>
              <a:rPr lang="en-US" b="1" dirty="0"/>
              <a:t>Duty</a:t>
            </a:r>
            <a:r>
              <a:rPr lang="en-US" dirty="0"/>
              <a:t>: The warehouse staff is responsible for physically storing and safeguarding the inventory items once they are received. They ensure the items are stored properly and are kept secure.</a:t>
            </a:r>
          </a:p>
          <a:p>
            <a:r>
              <a:rPr lang="en-US" dirty="0"/>
              <a:t>By separating these duties, you ensure that no one person has control over the entire process, reducing the risk of fraud or errors.</a:t>
            </a:r>
          </a:p>
          <a:p>
            <a:endParaRPr lang="en-US" dirty="0"/>
          </a:p>
        </p:txBody>
      </p:sp>
      <p:pic>
        <p:nvPicPr>
          <p:cNvPr id="6146" name="Picture 2" descr="Divide and Conquer Business Fraud with Separation of Duties">
            <a:extLst>
              <a:ext uri="{FF2B5EF4-FFF2-40B4-BE49-F238E27FC236}">
                <a16:creationId xmlns:a16="http://schemas.microsoft.com/office/drawing/2014/main" id="{B4E5C9C3-888C-2E1B-F444-8B276CA78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910" y="14617"/>
            <a:ext cx="3626069" cy="241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4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7A60-513B-8B84-62D3-E95D5894E0BD}"/>
              </a:ext>
            </a:extLst>
          </p:cNvPr>
          <p:cNvSpPr>
            <a:spLocks noGrp="1"/>
          </p:cNvSpPr>
          <p:nvPr>
            <p:ph type="title"/>
          </p:nvPr>
        </p:nvSpPr>
        <p:spPr>
          <a:xfrm>
            <a:off x="203579" y="167232"/>
            <a:ext cx="10515600" cy="1325563"/>
          </a:xfrm>
        </p:spPr>
        <p:txBody>
          <a:bodyPr/>
          <a:lstStyle/>
          <a:p>
            <a:r>
              <a:rPr lang="en-US" dirty="0"/>
              <a:t>Objectives</a:t>
            </a:r>
          </a:p>
        </p:txBody>
      </p:sp>
      <p:sp>
        <p:nvSpPr>
          <p:cNvPr id="3" name="Content Placeholder 2">
            <a:extLst>
              <a:ext uri="{FF2B5EF4-FFF2-40B4-BE49-F238E27FC236}">
                <a16:creationId xmlns:a16="http://schemas.microsoft.com/office/drawing/2014/main" id="{0888463C-99EB-73AC-D615-FE25FFE6DE3E}"/>
              </a:ext>
            </a:extLst>
          </p:cNvPr>
          <p:cNvSpPr>
            <a:spLocks noGrp="1"/>
          </p:cNvSpPr>
          <p:nvPr>
            <p:ph idx="1"/>
          </p:nvPr>
        </p:nvSpPr>
        <p:spPr>
          <a:xfrm>
            <a:off x="421944" y="1661852"/>
            <a:ext cx="10515600" cy="4351338"/>
          </a:xfrm>
        </p:spPr>
        <p:txBody>
          <a:bodyPr>
            <a:normAutofit fontScale="92500" lnSpcReduction="10000"/>
          </a:bodyPr>
          <a:lstStyle/>
          <a:p>
            <a:r>
              <a:rPr lang="en-US" b="1" dirty="0"/>
              <a:t>The COSO framework sets forth three categories of objectives, which allow organizations to focus on differing aspects of internal control: </a:t>
            </a:r>
          </a:p>
          <a:p>
            <a:pPr marL="514350" indent="-514350">
              <a:buFont typeface="+mj-lt"/>
              <a:buAutoNum type="arabicPeriod"/>
            </a:pPr>
            <a:r>
              <a:rPr lang="en-US" b="1" dirty="0"/>
              <a:t>Operations Objectives</a:t>
            </a:r>
            <a:r>
              <a:rPr lang="en-US" dirty="0"/>
              <a:t>—These pertain to effectiveness and efficiency of the entity’s operations, including operational and financial performance goals, and safeguarding assets against loss.</a:t>
            </a:r>
          </a:p>
          <a:p>
            <a:pPr marL="514350" indent="-514350">
              <a:buFont typeface="+mj-lt"/>
              <a:buAutoNum type="arabicPeriod"/>
            </a:pPr>
            <a:r>
              <a:rPr lang="en-US" b="1" dirty="0"/>
              <a:t>Reporting Objectives</a:t>
            </a:r>
            <a:r>
              <a:rPr lang="en-US" dirty="0"/>
              <a:t>—These pertain to internal and external financial and non-financial reporting and may encompass reliability, timeliness, transparency, or other terms as set forth by regulators, standard setters, or the entity’s policies.</a:t>
            </a:r>
          </a:p>
          <a:p>
            <a:pPr marL="514350" indent="-514350">
              <a:buFont typeface="+mj-lt"/>
              <a:buAutoNum type="arabicPeriod"/>
            </a:pPr>
            <a:r>
              <a:rPr lang="en-US" b="1" dirty="0"/>
              <a:t>Compliance Objectives</a:t>
            </a:r>
            <a:r>
              <a:rPr lang="en-US" dirty="0"/>
              <a:t>—These pertain to adherence to laws and regulations to which the entity is subject.</a:t>
            </a:r>
          </a:p>
        </p:txBody>
      </p:sp>
    </p:spTree>
    <p:extLst>
      <p:ext uri="{BB962C8B-B14F-4D97-AF65-F5344CB8AC3E}">
        <p14:creationId xmlns:p14="http://schemas.microsoft.com/office/powerpoint/2010/main" val="4235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1C40-F3BB-4145-7DDC-E50610C91C78}"/>
              </a:ext>
            </a:extLst>
          </p:cNvPr>
          <p:cNvSpPr>
            <a:spLocks noGrp="1"/>
          </p:cNvSpPr>
          <p:nvPr>
            <p:ph type="title"/>
          </p:nvPr>
        </p:nvSpPr>
        <p:spPr>
          <a:xfrm>
            <a:off x="165538" y="102366"/>
            <a:ext cx="11521966" cy="1325563"/>
          </a:xfrm>
        </p:spPr>
        <p:txBody>
          <a:bodyPr/>
          <a:lstStyle/>
          <a:p>
            <a:r>
              <a:rPr lang="en-US" dirty="0"/>
              <a:t>Internal Control Roles and Responsibilities</a:t>
            </a:r>
          </a:p>
        </p:txBody>
      </p:sp>
      <p:sp>
        <p:nvSpPr>
          <p:cNvPr id="3" name="Content Placeholder 2">
            <a:extLst>
              <a:ext uri="{FF2B5EF4-FFF2-40B4-BE49-F238E27FC236}">
                <a16:creationId xmlns:a16="http://schemas.microsoft.com/office/drawing/2014/main" id="{DC3086FC-87DD-19D9-7A4E-3E07162AF89D}"/>
              </a:ext>
            </a:extLst>
          </p:cNvPr>
          <p:cNvSpPr>
            <a:spLocks noGrp="1"/>
          </p:cNvSpPr>
          <p:nvPr>
            <p:ph idx="1"/>
          </p:nvPr>
        </p:nvSpPr>
        <p:spPr>
          <a:xfrm>
            <a:off x="244366" y="1347404"/>
            <a:ext cx="11188262" cy="4359714"/>
          </a:xfrm>
        </p:spPr>
        <p:txBody>
          <a:bodyPr>
            <a:normAutofit fontScale="85000" lnSpcReduction="20000"/>
          </a:bodyPr>
          <a:lstStyle/>
          <a:p>
            <a:r>
              <a:rPr lang="en-US" dirty="0"/>
              <a:t>Everyone in an organization has responsibility for internal control:</a:t>
            </a:r>
          </a:p>
          <a:p>
            <a:pPr lvl="1"/>
            <a:r>
              <a:rPr lang="en-US" b="1" dirty="0"/>
              <a:t>Management: </a:t>
            </a:r>
            <a:r>
              <a:rPr lang="en-US" dirty="0"/>
              <a:t>The </a:t>
            </a:r>
            <a:r>
              <a:rPr lang="en-US" b="1" dirty="0"/>
              <a:t>CEO assumes primary responsibility </a:t>
            </a:r>
            <a:r>
              <a:rPr lang="en-US" dirty="0"/>
              <a:t>for the system of internal controls. The “tone at the top” (how ethical or how much integrity an organization has) is set by the CEO and rolls down from there to senior management, line management, and ultimately to all of the individuals in an organization.</a:t>
            </a:r>
          </a:p>
          <a:p>
            <a:pPr lvl="1"/>
            <a:r>
              <a:rPr lang="en-US" b="1" dirty="0"/>
              <a:t>Board of Directors: </a:t>
            </a:r>
            <a:r>
              <a:rPr lang="en-US" dirty="0"/>
              <a:t>The board of directors </a:t>
            </a:r>
            <a:r>
              <a:rPr lang="en-US" b="1" dirty="0"/>
              <a:t>oversees</a:t>
            </a:r>
            <a:r>
              <a:rPr lang="en-US" dirty="0"/>
              <a:t> management, </a:t>
            </a:r>
            <a:r>
              <a:rPr lang="en-US" b="1" dirty="0"/>
              <a:t>provides direction </a:t>
            </a:r>
            <a:r>
              <a:rPr lang="en-US" dirty="0"/>
              <a:t>regarding internal control, and ultimately has responsibility for overseeing the system of internal controls. the board of directors has ultimate responsibility for ensuring management has established an effective system of internal controls.</a:t>
            </a:r>
          </a:p>
          <a:p>
            <a:pPr lvl="1"/>
            <a:r>
              <a:rPr lang="en-US" b="1" dirty="0"/>
              <a:t>Internal Auditors: </a:t>
            </a:r>
            <a:r>
              <a:rPr lang="en-US" dirty="0"/>
              <a:t>The internal audit function </a:t>
            </a:r>
            <a:r>
              <a:rPr lang="en-US" b="1" dirty="0"/>
              <a:t>provides reasonable assurance </a:t>
            </a:r>
            <a:r>
              <a:rPr lang="en-US" dirty="0"/>
              <a:t>that the system of internal controls is designed adequately and operating effectively, increasing the likelihood that the organization’s business objectives and goals will be met. </a:t>
            </a:r>
          </a:p>
          <a:p>
            <a:pPr lvl="1"/>
            <a:r>
              <a:rPr lang="en-US" b="1" dirty="0"/>
              <a:t>Other Personnel: </a:t>
            </a:r>
            <a:r>
              <a:rPr lang="en-US" dirty="0"/>
              <a:t>COSO clearly indicates that everyone in an organization has responsibility for internal control: “Internal control is the responsibility of everyone in an entity and therefore constitutes an explicit or implicit part of everyone’s job description. Front-line personnel constitute the first line of defense in the performance of internal control responsibilities.”</a:t>
            </a:r>
            <a:br>
              <a:rPr lang="en-US" dirty="0"/>
            </a:br>
            <a:endParaRPr lang="en-US" dirty="0"/>
          </a:p>
        </p:txBody>
      </p:sp>
      <p:pic>
        <p:nvPicPr>
          <p:cNvPr id="4098" name="Picture 2" descr="5 Top Tips for Effective Teamwork">
            <a:extLst>
              <a:ext uri="{FF2B5EF4-FFF2-40B4-BE49-F238E27FC236}">
                <a16:creationId xmlns:a16="http://schemas.microsoft.com/office/drawing/2014/main" id="{DB4D293D-DC12-A8D0-685B-722C3BD4E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09"/>
          <a:stretch/>
        </p:blipFill>
        <p:spPr bwMode="auto">
          <a:xfrm>
            <a:off x="4386502" y="5083722"/>
            <a:ext cx="3617126" cy="17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4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9FE1-DD75-2BDE-A5E9-4DB659ECACEF}"/>
              </a:ext>
            </a:extLst>
          </p:cNvPr>
          <p:cNvSpPr>
            <a:spLocks noGrp="1"/>
          </p:cNvSpPr>
          <p:nvPr>
            <p:ph type="title"/>
          </p:nvPr>
        </p:nvSpPr>
        <p:spPr>
          <a:xfrm>
            <a:off x="617484" y="0"/>
            <a:ext cx="10515600" cy="1325563"/>
          </a:xfrm>
        </p:spPr>
        <p:txBody>
          <a:bodyPr/>
          <a:lstStyle/>
          <a:p>
            <a:r>
              <a:rPr lang="en-US" dirty="0"/>
              <a:t>Risks &amp; Controls</a:t>
            </a:r>
          </a:p>
        </p:txBody>
      </p:sp>
      <p:sp>
        <p:nvSpPr>
          <p:cNvPr id="3" name="Content Placeholder 2">
            <a:extLst>
              <a:ext uri="{FF2B5EF4-FFF2-40B4-BE49-F238E27FC236}">
                <a16:creationId xmlns:a16="http://schemas.microsoft.com/office/drawing/2014/main" id="{250A3BE1-9901-BEE0-5578-A634969DE41B}"/>
              </a:ext>
            </a:extLst>
          </p:cNvPr>
          <p:cNvSpPr>
            <a:spLocks noGrp="1"/>
          </p:cNvSpPr>
          <p:nvPr>
            <p:ph idx="1"/>
          </p:nvPr>
        </p:nvSpPr>
        <p:spPr>
          <a:xfrm>
            <a:off x="617484" y="1110923"/>
            <a:ext cx="7449206" cy="5400236"/>
          </a:xfrm>
        </p:spPr>
        <p:txBody>
          <a:bodyPr>
            <a:normAutofit lnSpcReduction="10000"/>
          </a:bodyPr>
          <a:lstStyle/>
          <a:p>
            <a:r>
              <a:rPr lang="en-US" sz="1800" dirty="0"/>
              <a:t>An organization’s ability to achieve established entity objectives is affected by both internal and external risks. </a:t>
            </a:r>
          </a:p>
          <a:p>
            <a:r>
              <a:rPr lang="en-US" sz="1800" dirty="0"/>
              <a:t>The combination of internal and external risks in their pure, uncontrolled state is referred to as </a:t>
            </a:r>
            <a:r>
              <a:rPr lang="en-US" sz="1800" b="1" dirty="0"/>
              <a:t>inherent risk</a:t>
            </a:r>
            <a:r>
              <a:rPr lang="en-US" sz="1800" dirty="0"/>
              <a:t>. Said another way, inherent risk is the </a:t>
            </a:r>
            <a:r>
              <a:rPr lang="en-US" sz="1800" b="1" dirty="0"/>
              <a:t>gross risk </a:t>
            </a:r>
            <a:r>
              <a:rPr lang="en-US" sz="1800" dirty="0"/>
              <a:t>that exists assuming there are no internal controls in place. Acknowledgement of the existence of inherent risk and that certain events or conditions are simply outside of management’s control (external risks) is critical to recognizing the inherent limitations of internal control.</a:t>
            </a:r>
          </a:p>
          <a:p>
            <a:r>
              <a:rPr lang="en-US" sz="1800" b="1" dirty="0"/>
              <a:t>Controllable risk </a:t>
            </a:r>
            <a:r>
              <a:rPr lang="en-US" sz="1800" dirty="0"/>
              <a:t>is that portion of inherent risk that management can directly influence and reduce through day-to-day business activities. Once management has implemented cost-effective controls to address controllable risks, then and only then can they determine if the organization is operating within the overall risk appetite established by senior management and the board of directors. </a:t>
            </a:r>
          </a:p>
          <a:p>
            <a:r>
              <a:rPr lang="en-US" sz="1800" dirty="0"/>
              <a:t>The portion of inherent risk that remains after mitigating all controllable risks is defined as </a:t>
            </a:r>
            <a:r>
              <a:rPr lang="en-US" sz="1800" b="1" dirty="0"/>
              <a:t>residual risk</a:t>
            </a:r>
            <a:r>
              <a:rPr lang="en-US" sz="1800" dirty="0"/>
              <a:t>. </a:t>
            </a:r>
          </a:p>
          <a:p>
            <a:pPr lvl="1"/>
            <a:r>
              <a:rPr lang="en-US" sz="1400" dirty="0"/>
              <a:t>If the remaining uncontrolled risk (residual risk) is less than the established risk appetite, then the system of internal controls is operating at an acceptable level and within an organization’s defined risk appetite.</a:t>
            </a:r>
          </a:p>
          <a:p>
            <a:pPr lvl="1"/>
            <a:r>
              <a:rPr lang="en-US" sz="1400" dirty="0"/>
              <a:t>If, however, residual risk exceeds the organization’s established risk appetite, it is necessary to reevaluate the system of internal controls to determine if additional cost-effective controls can be implemented to further reduce residual risk to a level within management’s risk appetite.</a:t>
            </a:r>
          </a:p>
          <a:p>
            <a:endParaRPr lang="en-US" sz="1600" dirty="0"/>
          </a:p>
        </p:txBody>
      </p:sp>
      <p:pic>
        <p:nvPicPr>
          <p:cNvPr id="5126" name="Picture 6" descr="Risk and Control Matrix: A Powerful Tool to Understand and Optimize Your  Organization's Risk Profile | SC&amp;H">
            <a:extLst>
              <a:ext uri="{FF2B5EF4-FFF2-40B4-BE49-F238E27FC236}">
                <a16:creationId xmlns:a16="http://schemas.microsoft.com/office/drawing/2014/main" id="{263647CB-543D-D779-D335-5ACD18E2CB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75" r="3435"/>
          <a:stretch/>
        </p:blipFill>
        <p:spPr bwMode="auto">
          <a:xfrm>
            <a:off x="7956331" y="1325563"/>
            <a:ext cx="4151587"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B350-0AEF-C43E-3B18-C134570402FA}"/>
              </a:ext>
            </a:extLst>
          </p:cNvPr>
          <p:cNvSpPr>
            <a:spLocks noGrp="1"/>
          </p:cNvSpPr>
          <p:nvPr>
            <p:ph type="title"/>
          </p:nvPr>
        </p:nvSpPr>
        <p:spPr/>
        <p:txBody>
          <a:bodyPr/>
          <a:lstStyle/>
          <a:p>
            <a:r>
              <a:rPr lang="en-US" dirty="0"/>
              <a:t>Inherent, Controllable &amp; Residual Risk-Example</a:t>
            </a:r>
          </a:p>
        </p:txBody>
      </p:sp>
      <p:sp>
        <p:nvSpPr>
          <p:cNvPr id="3" name="Content Placeholder 2">
            <a:extLst>
              <a:ext uri="{FF2B5EF4-FFF2-40B4-BE49-F238E27FC236}">
                <a16:creationId xmlns:a16="http://schemas.microsoft.com/office/drawing/2014/main" id="{639F0E99-530E-110D-5136-EC772F4425AF}"/>
              </a:ext>
            </a:extLst>
          </p:cNvPr>
          <p:cNvSpPr>
            <a:spLocks noGrp="1"/>
          </p:cNvSpPr>
          <p:nvPr>
            <p:ph idx="1"/>
          </p:nvPr>
        </p:nvSpPr>
        <p:spPr>
          <a:xfrm>
            <a:off x="838200" y="1825625"/>
            <a:ext cx="10515600" cy="4667250"/>
          </a:xfrm>
        </p:spPr>
        <p:txBody>
          <a:bodyPr>
            <a:normAutofit fontScale="85000" lnSpcReduction="20000"/>
          </a:bodyPr>
          <a:lstStyle/>
          <a:p>
            <a:r>
              <a:rPr lang="en-US" b="1" dirty="0"/>
              <a:t>Scenario: Driving a Car</a:t>
            </a:r>
          </a:p>
          <a:p>
            <a:r>
              <a:rPr lang="en-US" b="1" dirty="0"/>
              <a:t>Inherent Risk</a:t>
            </a:r>
            <a:r>
              <a:rPr lang="en-US" dirty="0"/>
              <a:t>: Inherent risk is the natural risk present in a situation before any precautions are taken.</a:t>
            </a:r>
          </a:p>
          <a:p>
            <a:pPr lvl="1"/>
            <a:r>
              <a:rPr lang="en-US" dirty="0"/>
              <a:t>For example, driving a car inherently involves risks like accidents, bad weather, or mechanical failure. These are natural risks that come with operating a vehicle, regardless of how careful the driver is.</a:t>
            </a:r>
          </a:p>
          <a:p>
            <a:r>
              <a:rPr lang="en-US" b="1" dirty="0"/>
              <a:t>Controllable Risk</a:t>
            </a:r>
            <a:r>
              <a:rPr lang="en-US" dirty="0"/>
              <a:t>: Controllable risk is the part of the inherent risk that can be managed or reduced by taking precautions or actions.</a:t>
            </a:r>
          </a:p>
          <a:p>
            <a:pPr lvl="1"/>
            <a:r>
              <a:rPr lang="en-US" dirty="0"/>
              <a:t>For instance, a driver can reduce the risk of an accident by following traffic laws, wearing a seatbelt, driving at a safe speed, and keeping the car well-maintained. These actions control the risk and make driving safer.</a:t>
            </a:r>
          </a:p>
          <a:p>
            <a:r>
              <a:rPr lang="en-US" b="1" dirty="0"/>
              <a:t>Residual Risk</a:t>
            </a:r>
            <a:r>
              <a:rPr lang="en-US" dirty="0"/>
              <a:t>: Residual risk is the risk that remains after taking precautions.</a:t>
            </a:r>
          </a:p>
          <a:p>
            <a:pPr lvl="1"/>
            <a:r>
              <a:rPr lang="en-US" dirty="0"/>
              <a:t>Even after driving carefully, wearing a seatbelt, and ensuring the car is in good condition, there may still be risks—like another driver making a mistake, poor road conditions, or an unexpected hazard. These risks remain despite the efforts to control them, and they are the residual risks that the driver must accept while still being vigilant.</a:t>
            </a:r>
          </a:p>
          <a:p>
            <a:endParaRPr lang="en-US" dirty="0"/>
          </a:p>
        </p:txBody>
      </p:sp>
    </p:spTree>
    <p:extLst>
      <p:ext uri="{BB962C8B-B14F-4D97-AF65-F5344CB8AC3E}">
        <p14:creationId xmlns:p14="http://schemas.microsoft.com/office/powerpoint/2010/main" val="4467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71E4-1444-6487-DC17-AA6E4BB9EBA5}"/>
              </a:ext>
            </a:extLst>
          </p:cNvPr>
          <p:cNvSpPr>
            <a:spLocks noGrp="1"/>
          </p:cNvSpPr>
          <p:nvPr>
            <p:ph type="title"/>
          </p:nvPr>
        </p:nvSpPr>
        <p:spPr/>
        <p:txBody>
          <a:bodyPr/>
          <a:lstStyle/>
          <a:p>
            <a:r>
              <a:rPr lang="en-US" dirty="0"/>
              <a:t>TYPES OF CONTROLS</a:t>
            </a:r>
          </a:p>
        </p:txBody>
      </p:sp>
      <p:sp>
        <p:nvSpPr>
          <p:cNvPr id="3" name="Content Placeholder 2">
            <a:extLst>
              <a:ext uri="{FF2B5EF4-FFF2-40B4-BE49-F238E27FC236}">
                <a16:creationId xmlns:a16="http://schemas.microsoft.com/office/drawing/2014/main" id="{A9AF3338-2ACC-A675-910A-22C5A8E0C5A7}"/>
              </a:ext>
            </a:extLst>
          </p:cNvPr>
          <p:cNvSpPr>
            <a:spLocks noGrp="1"/>
          </p:cNvSpPr>
          <p:nvPr>
            <p:ph idx="1"/>
          </p:nvPr>
        </p:nvSpPr>
        <p:spPr/>
        <p:txBody>
          <a:bodyPr/>
          <a:lstStyle/>
          <a:p>
            <a:r>
              <a:rPr lang="en-US" dirty="0"/>
              <a:t>Entity-Level, Process-Level, and Transaction-Level Controls</a:t>
            </a:r>
          </a:p>
          <a:p>
            <a:r>
              <a:rPr lang="en-US" dirty="0"/>
              <a:t>Key Controls and Secondary Controls (according to their importance)</a:t>
            </a:r>
          </a:p>
          <a:p>
            <a:r>
              <a:rPr lang="en-US" dirty="0"/>
              <a:t>Preventive, Detective, Corrective &amp; Directive Controls</a:t>
            </a:r>
          </a:p>
          <a:p>
            <a:r>
              <a:rPr lang="en-US" dirty="0"/>
              <a:t>Information Systems (Technology) Controls</a:t>
            </a:r>
          </a:p>
          <a:p>
            <a:endParaRPr lang="en-US" dirty="0"/>
          </a:p>
        </p:txBody>
      </p:sp>
    </p:spTree>
    <p:extLst>
      <p:ext uri="{BB962C8B-B14F-4D97-AF65-F5344CB8AC3E}">
        <p14:creationId xmlns:p14="http://schemas.microsoft.com/office/powerpoint/2010/main" val="288307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7587-D191-C5F0-CC67-7141CFFD62DA}"/>
              </a:ext>
            </a:extLst>
          </p:cNvPr>
          <p:cNvSpPr>
            <a:spLocks noGrp="1"/>
          </p:cNvSpPr>
          <p:nvPr>
            <p:ph type="title"/>
          </p:nvPr>
        </p:nvSpPr>
        <p:spPr>
          <a:xfrm>
            <a:off x="144517" y="349360"/>
            <a:ext cx="11469414" cy="1325563"/>
          </a:xfrm>
        </p:spPr>
        <p:txBody>
          <a:bodyPr>
            <a:normAutofit fontScale="90000"/>
          </a:bodyPr>
          <a:lstStyle/>
          <a:p>
            <a:r>
              <a:rPr lang="en-US" dirty="0"/>
              <a:t>Entity-Level, Process-Level, and Transaction-Level Controls</a:t>
            </a:r>
            <a:br>
              <a:rPr lang="en-US" dirty="0"/>
            </a:br>
            <a:endParaRPr lang="en-US" dirty="0"/>
          </a:p>
        </p:txBody>
      </p:sp>
      <p:sp>
        <p:nvSpPr>
          <p:cNvPr id="3" name="Content Placeholder 2">
            <a:extLst>
              <a:ext uri="{FF2B5EF4-FFF2-40B4-BE49-F238E27FC236}">
                <a16:creationId xmlns:a16="http://schemas.microsoft.com/office/drawing/2014/main" id="{6792C926-2AD4-BF9E-F1B3-48F130AC1A0E}"/>
              </a:ext>
            </a:extLst>
          </p:cNvPr>
          <p:cNvSpPr>
            <a:spLocks noGrp="1"/>
          </p:cNvSpPr>
          <p:nvPr>
            <p:ph idx="1"/>
          </p:nvPr>
        </p:nvSpPr>
        <p:spPr>
          <a:xfrm>
            <a:off x="144517" y="1508235"/>
            <a:ext cx="11159359" cy="5078632"/>
          </a:xfrm>
        </p:spPr>
        <p:txBody>
          <a:bodyPr>
            <a:normAutofit fontScale="70000" lnSpcReduction="20000"/>
          </a:bodyPr>
          <a:lstStyle/>
          <a:p>
            <a:r>
              <a:rPr lang="en-US" b="1" dirty="0"/>
              <a:t>Entity-Level Control: </a:t>
            </a:r>
            <a:r>
              <a:rPr lang="en-US" dirty="0"/>
              <a:t>A control that operates across an entire entity and, as such, is not bound by, or associated with, individual processes. are designed to achieve organizational objectives and to address entity-wide risks. They include governance controls and management oversight controls. </a:t>
            </a:r>
          </a:p>
          <a:p>
            <a:pPr marL="914400" lvl="1" indent="-457200">
              <a:buAutoNum type="arabicParenR"/>
            </a:pPr>
            <a:r>
              <a:rPr lang="en-US" dirty="0"/>
              <a:t>Entity-level governance controls are established by the board of directors at the highest level (governance level). They include organizational policies and procedures that define the entity’s culture and communicate its expectations. Examples include IT policies, the code of conduct, oversight of controls, and setting the risk appetite. </a:t>
            </a:r>
          </a:p>
          <a:p>
            <a:pPr marL="914400" lvl="1" indent="-457200">
              <a:buAutoNum type="arabicParenR"/>
            </a:pPr>
            <a:r>
              <a:rPr lang="en-US" dirty="0"/>
              <a:t>Entity-level management oversight controls are implemented by management at the business unit level to achieve business unit objectives and address business unit risks. Examples include IT general controls and period-end controls.</a:t>
            </a:r>
          </a:p>
          <a:p>
            <a:r>
              <a:rPr lang="en-US" b="1" dirty="0"/>
              <a:t>Process-Level Control: </a:t>
            </a:r>
            <a:r>
              <a:rPr lang="en-US" dirty="0"/>
              <a:t>are designed to achieve process objectives and to address process risks. Examples of process-level controls include: </a:t>
            </a:r>
          </a:p>
          <a:p>
            <a:pPr marL="457200" lvl="1" indent="0">
              <a:buNone/>
            </a:pPr>
            <a:r>
              <a:rPr lang="en-US" dirty="0"/>
              <a:t>■ Reconciliations of key accounts.</a:t>
            </a:r>
          </a:p>
          <a:p>
            <a:pPr marL="457200" lvl="1" indent="0">
              <a:buNone/>
            </a:pPr>
            <a:r>
              <a:rPr lang="en-US" dirty="0"/>
              <a:t>■ Physical verifications of assets (such as inventory counts). </a:t>
            </a:r>
          </a:p>
          <a:p>
            <a:pPr marL="457200" lvl="1" indent="0">
              <a:buNone/>
            </a:pPr>
            <a:r>
              <a:rPr lang="en-US" dirty="0"/>
              <a:t>■ Process employee supervision and performance evaluations.</a:t>
            </a:r>
          </a:p>
          <a:p>
            <a:r>
              <a:rPr lang="en-US" b="1" dirty="0"/>
              <a:t>Transaction-Level Control: </a:t>
            </a:r>
            <a:r>
              <a:rPr lang="en-US" dirty="0"/>
              <a:t>An activity that reduces risk relative to a group or variety of operational-level tasks or transactions within an organization. They are designed to achieve transaction objectives and to address risks specific to transactions. Examples include: </a:t>
            </a:r>
          </a:p>
          <a:p>
            <a:pPr marL="457200" lvl="1" indent="0">
              <a:buNone/>
            </a:pPr>
            <a:r>
              <a:rPr lang="en-US" dirty="0"/>
              <a:t>■ Authorizations: ensuring that a transaction is approved by an authorized individual.</a:t>
            </a:r>
          </a:p>
          <a:p>
            <a:pPr marL="457200" lvl="1" indent="0">
              <a:buNone/>
            </a:pPr>
            <a:r>
              <a:rPr lang="en-US" dirty="0"/>
              <a:t>■ Documentation: keeping proper records of transactions, like invoices or contracts (such as source documents). </a:t>
            </a:r>
          </a:p>
          <a:p>
            <a:pPr marL="457200" lvl="1" indent="0">
              <a:buNone/>
            </a:pPr>
            <a:r>
              <a:rPr lang="en-US" dirty="0"/>
              <a:t>■ Segregation of duties: ensuring that no one person is responsible for approving and processing a transaction.</a:t>
            </a:r>
          </a:p>
          <a:p>
            <a:pPr marL="457200" lvl="1" indent="0">
              <a:buNone/>
            </a:pPr>
            <a:r>
              <a:rPr lang="en-US" dirty="0"/>
              <a:t>■ IT application controls: ensuring that data input, processing, output are accurate &amp; secure.</a:t>
            </a:r>
          </a:p>
          <a:p>
            <a:pPr marL="457200" lvl="1" indent="0">
              <a:buNone/>
            </a:pPr>
            <a:endParaRPr lang="en-US" dirty="0"/>
          </a:p>
        </p:txBody>
      </p:sp>
    </p:spTree>
    <p:extLst>
      <p:ext uri="{BB962C8B-B14F-4D97-AF65-F5344CB8AC3E}">
        <p14:creationId xmlns:p14="http://schemas.microsoft.com/office/powerpoint/2010/main" val="28067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7EAC-1DD7-64B1-6405-0A97A5F12E77}"/>
              </a:ext>
            </a:extLst>
          </p:cNvPr>
          <p:cNvSpPr>
            <a:spLocks noGrp="1"/>
          </p:cNvSpPr>
          <p:nvPr>
            <p:ph type="title"/>
          </p:nvPr>
        </p:nvSpPr>
        <p:spPr>
          <a:xfrm>
            <a:off x="88121" y="-53811"/>
            <a:ext cx="10515600" cy="1325563"/>
          </a:xfrm>
        </p:spPr>
        <p:txBody>
          <a:bodyPr/>
          <a:lstStyle/>
          <a:p>
            <a:r>
              <a:rPr lang="en-US" dirty="0"/>
              <a:t>Key Controls and Secondary Controls</a:t>
            </a:r>
          </a:p>
        </p:txBody>
      </p:sp>
      <p:sp>
        <p:nvSpPr>
          <p:cNvPr id="3" name="Content Placeholder 2">
            <a:extLst>
              <a:ext uri="{FF2B5EF4-FFF2-40B4-BE49-F238E27FC236}">
                <a16:creationId xmlns:a16="http://schemas.microsoft.com/office/drawing/2014/main" id="{300C73EF-77A5-58CA-9BBB-A06D7CBFDB5B}"/>
              </a:ext>
            </a:extLst>
          </p:cNvPr>
          <p:cNvSpPr>
            <a:spLocks noGrp="1"/>
          </p:cNvSpPr>
          <p:nvPr>
            <p:ph idx="1"/>
          </p:nvPr>
        </p:nvSpPr>
        <p:spPr>
          <a:xfrm>
            <a:off x="402020" y="1271752"/>
            <a:ext cx="10515600" cy="5344510"/>
          </a:xfrm>
        </p:spPr>
        <p:txBody>
          <a:bodyPr>
            <a:normAutofit fontScale="77500" lnSpcReduction="20000"/>
          </a:bodyPr>
          <a:lstStyle/>
          <a:p>
            <a:r>
              <a:rPr lang="en-US" b="1" dirty="0"/>
              <a:t>Key (Primary) Control: </a:t>
            </a:r>
            <a:r>
              <a:rPr lang="en-US" dirty="0"/>
              <a:t>the most important controls in an organization, designed to reduce risk associated with a critical business objective. </a:t>
            </a:r>
          </a:p>
          <a:p>
            <a:pPr lvl="1"/>
            <a:r>
              <a:rPr lang="en-US" dirty="0"/>
              <a:t>Failure to implement adequately designed and effectively operating key controls can result in the failure of the organization not only to achieve critical business objectives but to survive.</a:t>
            </a:r>
          </a:p>
          <a:p>
            <a:pPr lvl="1"/>
            <a:r>
              <a:rPr lang="en-US" b="1" dirty="0"/>
              <a:t>Example</a:t>
            </a:r>
            <a:r>
              <a:rPr lang="en-US" dirty="0"/>
              <a:t>: A </a:t>
            </a:r>
            <a:r>
              <a:rPr lang="en-US" b="1" dirty="0"/>
              <a:t>key control</a:t>
            </a:r>
            <a:r>
              <a:rPr lang="en-US" dirty="0"/>
              <a:t> in a company’s financial process could be the approval of large transactions by senior management before they’re processed. If this control fails, it could lead to significant financial loss or fraud, risking the organization’s financial health.</a:t>
            </a:r>
          </a:p>
          <a:p>
            <a:r>
              <a:rPr lang="en-US" b="1" dirty="0"/>
              <a:t>A secondary control </a:t>
            </a:r>
            <a:r>
              <a:rPr lang="en-US" dirty="0"/>
              <a:t>is one that is designed to either 1) mitigate risks that are not key to business objectives, or 2) partially reduce the level of risk and provide additional protection when a key control does not operate effectively. Example: Regular reviews of reports or financial statements by department heads, which provide additional oversight but do not directly mitigate a critical risk.</a:t>
            </a:r>
          </a:p>
          <a:p>
            <a:pPr lvl="1"/>
            <a:r>
              <a:rPr lang="en-US" b="1" dirty="0"/>
              <a:t>Compensating Controls </a:t>
            </a:r>
            <a:r>
              <a:rPr lang="en-US" dirty="0"/>
              <a:t>are designed to supplement key controls (replace or back up) that are either ineffective or cannot fully mitigate a risk or group of risks by themselves to an acceptable level within the risk appetite established by management and the board. </a:t>
            </a:r>
          </a:p>
          <a:p>
            <a:pPr lvl="2"/>
            <a:r>
              <a:rPr lang="en-US" dirty="0"/>
              <a:t>For example, close supervision in instances when adequate segregation of duties cannot be achieved may be a compensating control. Such controls also can back up or duplicate multiple controls and may operate across multiple processes and risks.</a:t>
            </a:r>
          </a:p>
          <a:p>
            <a:pPr lvl="1"/>
            <a:r>
              <a:rPr lang="en-US" b="1" dirty="0"/>
              <a:t>Complementary controls </a:t>
            </a:r>
            <a:r>
              <a:rPr lang="en-US" dirty="0"/>
              <a:t>that </a:t>
            </a:r>
            <a:r>
              <a:rPr lang="en-US" b="1" dirty="0"/>
              <a:t>work alongside other controls</a:t>
            </a:r>
            <a:r>
              <a:rPr lang="en-US" dirty="0"/>
              <a:t> (often key controls) to enhance or strengthen the overall risk mitigation process to an acceptable level. In other words, their synergy is more effective than either control by itself. </a:t>
            </a:r>
          </a:p>
          <a:p>
            <a:pPr lvl="2"/>
            <a:r>
              <a:rPr lang="en-US" dirty="0"/>
              <a:t>For example, separating the functions of accounting for and custody of cash receipts is complemented by obtaining deposit slips validated by the bank.</a:t>
            </a:r>
          </a:p>
          <a:p>
            <a:endParaRPr lang="en-US" dirty="0"/>
          </a:p>
        </p:txBody>
      </p:sp>
    </p:spTree>
    <p:extLst>
      <p:ext uri="{BB962C8B-B14F-4D97-AF65-F5344CB8AC3E}">
        <p14:creationId xmlns:p14="http://schemas.microsoft.com/office/powerpoint/2010/main" val="275031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8327-67C5-EF5E-9AAD-CA40B8411FB9}"/>
              </a:ext>
            </a:extLst>
          </p:cNvPr>
          <p:cNvSpPr>
            <a:spLocks noGrp="1"/>
          </p:cNvSpPr>
          <p:nvPr>
            <p:ph type="title"/>
          </p:nvPr>
        </p:nvSpPr>
        <p:spPr>
          <a:xfrm>
            <a:off x="210403" y="221823"/>
            <a:ext cx="10515600" cy="1325563"/>
          </a:xfrm>
        </p:spPr>
        <p:txBody>
          <a:bodyPr/>
          <a:lstStyle/>
          <a:p>
            <a:r>
              <a:rPr lang="en-US" dirty="0"/>
              <a:t>Preventive, Detective, Corrective &amp; Directive Controls (1/2)</a:t>
            </a:r>
          </a:p>
        </p:txBody>
      </p:sp>
      <p:sp>
        <p:nvSpPr>
          <p:cNvPr id="3" name="Content Placeholder 2">
            <a:extLst>
              <a:ext uri="{FF2B5EF4-FFF2-40B4-BE49-F238E27FC236}">
                <a16:creationId xmlns:a16="http://schemas.microsoft.com/office/drawing/2014/main" id="{5B5A4E6D-C5A3-590F-925F-F2AA24E89E97}"/>
              </a:ext>
            </a:extLst>
          </p:cNvPr>
          <p:cNvSpPr>
            <a:spLocks noGrp="1"/>
          </p:cNvSpPr>
          <p:nvPr>
            <p:ph idx="1"/>
          </p:nvPr>
        </p:nvSpPr>
        <p:spPr>
          <a:xfrm>
            <a:off x="307075" y="1825625"/>
            <a:ext cx="11046725" cy="4351338"/>
          </a:xfrm>
        </p:spPr>
        <p:txBody>
          <a:bodyPr>
            <a:normAutofit fontScale="85000" lnSpcReduction="10000"/>
          </a:bodyPr>
          <a:lstStyle/>
          <a:p>
            <a:r>
              <a:rPr lang="en-US" b="1" dirty="0"/>
              <a:t>Preventive controls: </a:t>
            </a:r>
            <a:r>
              <a:rPr lang="en-US" dirty="0"/>
              <a:t>are designed to </a:t>
            </a:r>
            <a:r>
              <a:rPr lang="en-US" b="1" dirty="0"/>
              <a:t>prevent undesirable events</a:t>
            </a:r>
            <a:r>
              <a:rPr lang="en-US" dirty="0"/>
              <a:t> from occurring in the first place. Their goal is to deter risks before they happen. </a:t>
            </a:r>
          </a:p>
          <a:p>
            <a:pPr lvl="1"/>
            <a:r>
              <a:rPr lang="en-US" dirty="0"/>
              <a:t>Examples of preventive controls include physical and logical access controls, such as locked doors, gates, safes and user IDs with unique passwords and multi-factor authentication (2 or more verification factors e.g., password and a fingerprint scan), Firewalls and Antivirus Software, and segregation of duties.</a:t>
            </a:r>
          </a:p>
          <a:p>
            <a:r>
              <a:rPr lang="en-US" b="1" dirty="0"/>
              <a:t>Detective control </a:t>
            </a:r>
            <a:r>
              <a:rPr lang="en-US" dirty="0"/>
              <a:t>is designed to </a:t>
            </a:r>
            <a:r>
              <a:rPr lang="en-US" b="1" dirty="0"/>
              <a:t>discover undesirable events </a:t>
            </a:r>
            <a:r>
              <a:rPr lang="en-US" dirty="0"/>
              <a:t>that have already occurred and alert the appropriate individuals after an unwanted event. Detective controls identify issues in a timely manner to mitigate further damage.</a:t>
            </a:r>
          </a:p>
          <a:p>
            <a:pPr lvl="1"/>
            <a:r>
              <a:rPr lang="en-US" dirty="0"/>
              <a:t> A detective control must occur timely (before the undesirable event has had an unacceptably negative impact on the organization) to be considered effective. </a:t>
            </a:r>
          </a:p>
          <a:p>
            <a:pPr lvl="1"/>
            <a:r>
              <a:rPr lang="en-US" dirty="0"/>
              <a:t>Examples of detective controls include burglar alarms, security cameras to identify unauthorized physical access and review of computer logs listing unauthorized access attempts, inventory audit and Intrusion Detection Systems (IDS) which are software or hardware systems designed to detect unauthorized access or malicious activity in a network.</a:t>
            </a:r>
          </a:p>
          <a:p>
            <a:pPr lvl="1"/>
            <a:endParaRPr lang="en-US" dirty="0"/>
          </a:p>
        </p:txBody>
      </p:sp>
    </p:spTree>
    <p:extLst>
      <p:ext uri="{BB962C8B-B14F-4D97-AF65-F5344CB8AC3E}">
        <p14:creationId xmlns:p14="http://schemas.microsoft.com/office/powerpoint/2010/main" val="302428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3791-6553-9031-35DA-953C62A23350}"/>
              </a:ext>
            </a:extLst>
          </p:cNvPr>
          <p:cNvSpPr>
            <a:spLocks noGrp="1"/>
          </p:cNvSpPr>
          <p:nvPr>
            <p:ph type="title"/>
          </p:nvPr>
        </p:nvSpPr>
        <p:spPr/>
        <p:txBody>
          <a:bodyPr/>
          <a:lstStyle/>
          <a:p>
            <a:r>
              <a:rPr lang="en-US" dirty="0"/>
              <a:t>What is Internal Control?</a:t>
            </a:r>
          </a:p>
        </p:txBody>
      </p:sp>
      <p:sp>
        <p:nvSpPr>
          <p:cNvPr id="3" name="Content Placeholder 2">
            <a:extLst>
              <a:ext uri="{FF2B5EF4-FFF2-40B4-BE49-F238E27FC236}">
                <a16:creationId xmlns:a16="http://schemas.microsoft.com/office/drawing/2014/main" id="{5DED39E0-EE80-F7EF-BE4A-20B35207F11B}"/>
              </a:ext>
            </a:extLst>
          </p:cNvPr>
          <p:cNvSpPr>
            <a:spLocks noGrp="1"/>
          </p:cNvSpPr>
          <p:nvPr>
            <p:ph idx="1"/>
          </p:nvPr>
        </p:nvSpPr>
        <p:spPr>
          <a:xfrm>
            <a:off x="838200" y="1597572"/>
            <a:ext cx="10515600" cy="4579391"/>
          </a:xfrm>
        </p:spPr>
        <p:txBody>
          <a:bodyPr/>
          <a:lstStyle/>
          <a:p>
            <a:r>
              <a:rPr lang="en-US" dirty="0"/>
              <a:t>Internal control is a process designed to provide </a:t>
            </a:r>
            <a:r>
              <a:rPr lang="en-US" b="1" dirty="0">
                <a:solidFill>
                  <a:schemeClr val="accent1"/>
                </a:solidFill>
              </a:rPr>
              <a:t>reasonable assurance </a:t>
            </a:r>
            <a:r>
              <a:rPr lang="en-US" dirty="0"/>
              <a:t>regarding the achievement of objectives in the following categories:</a:t>
            </a:r>
          </a:p>
          <a:p>
            <a:pPr lvl="1"/>
            <a:r>
              <a:rPr lang="en-US" b="1" dirty="0"/>
              <a:t>Effectiveness and Efficiency of Operations</a:t>
            </a:r>
            <a:endParaRPr lang="en-US" dirty="0"/>
          </a:p>
          <a:p>
            <a:pPr lvl="1"/>
            <a:r>
              <a:rPr lang="en-US" b="1" dirty="0"/>
              <a:t>Reliability of Financial Reporting</a:t>
            </a:r>
            <a:endParaRPr lang="en-US" dirty="0"/>
          </a:p>
          <a:p>
            <a:pPr lvl="1"/>
            <a:r>
              <a:rPr lang="en-US" b="1" dirty="0"/>
              <a:t>Compliance with Applicable Laws and Regulations</a:t>
            </a:r>
            <a:endParaRPr lang="en-US" dirty="0"/>
          </a:p>
          <a:p>
            <a:r>
              <a:rPr lang="en-US" dirty="0"/>
              <a:t>It is a continuous process that is affected by people at all levels within an organization and is designed to prevent or detect errors, fraud, and inefficiencies.</a:t>
            </a:r>
          </a:p>
          <a:p>
            <a:endParaRPr lang="en-US" dirty="0"/>
          </a:p>
        </p:txBody>
      </p:sp>
    </p:spTree>
    <p:extLst>
      <p:ext uri="{BB962C8B-B14F-4D97-AF65-F5344CB8AC3E}">
        <p14:creationId xmlns:p14="http://schemas.microsoft.com/office/powerpoint/2010/main" val="96104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A47B-ADEB-E8BC-F786-D666EDAA1563}"/>
              </a:ext>
            </a:extLst>
          </p:cNvPr>
          <p:cNvSpPr>
            <a:spLocks noGrp="1"/>
          </p:cNvSpPr>
          <p:nvPr>
            <p:ph type="title"/>
          </p:nvPr>
        </p:nvSpPr>
        <p:spPr/>
        <p:txBody>
          <a:bodyPr>
            <a:normAutofit fontScale="90000"/>
          </a:bodyPr>
          <a:lstStyle/>
          <a:p>
            <a:r>
              <a:rPr lang="en-US" dirty="0"/>
              <a:t>Preventive, Detective, Corrective &amp; Directive Controls (2/2)</a:t>
            </a:r>
            <a:br>
              <a:rPr lang="en-US" dirty="0"/>
            </a:br>
            <a:endParaRPr lang="en-US" dirty="0"/>
          </a:p>
        </p:txBody>
      </p:sp>
      <p:sp>
        <p:nvSpPr>
          <p:cNvPr id="3" name="Content Placeholder 2">
            <a:extLst>
              <a:ext uri="{FF2B5EF4-FFF2-40B4-BE49-F238E27FC236}">
                <a16:creationId xmlns:a16="http://schemas.microsoft.com/office/drawing/2014/main" id="{B8B4685E-4412-21DA-5B29-F3C55FFA9809}"/>
              </a:ext>
            </a:extLst>
          </p:cNvPr>
          <p:cNvSpPr>
            <a:spLocks noGrp="1"/>
          </p:cNvSpPr>
          <p:nvPr>
            <p:ph idx="1"/>
          </p:nvPr>
        </p:nvSpPr>
        <p:spPr/>
        <p:txBody>
          <a:bodyPr>
            <a:normAutofit/>
          </a:bodyPr>
          <a:lstStyle/>
          <a:p>
            <a:r>
              <a:rPr lang="en-US" b="1" dirty="0"/>
              <a:t>Corrective controls </a:t>
            </a:r>
            <a:r>
              <a:rPr lang="en-US" dirty="0"/>
              <a:t>correct  or remediate the negative effects of unwanted events once it has occurred. Corrective controls help to bring the situation back to the desired state. </a:t>
            </a:r>
          </a:p>
          <a:p>
            <a:pPr lvl="1"/>
            <a:r>
              <a:rPr lang="en-US" dirty="0"/>
              <a:t>Examples: a requirement that all cost variances over a certain amount be justified. Disciplinary Action of employees, restoring data from backup after a system failure or data breach.</a:t>
            </a:r>
          </a:p>
          <a:p>
            <a:r>
              <a:rPr lang="en-US" b="1" dirty="0"/>
              <a:t>Directive controls </a:t>
            </a:r>
            <a:r>
              <a:rPr lang="en-US" dirty="0"/>
              <a:t>cause or encourage the occurrence of a desirable event. They set expectations and guide employees toward the correct actions, behaviors, and decisions. </a:t>
            </a:r>
          </a:p>
          <a:p>
            <a:pPr lvl="1"/>
            <a:r>
              <a:rPr lang="en-US" dirty="0"/>
              <a:t>These include the following: 1) Policy and procedure manuals 2) Employee training 3) Job descriptions 4) Performance goals</a:t>
            </a:r>
          </a:p>
        </p:txBody>
      </p:sp>
    </p:spTree>
    <p:extLst>
      <p:ext uri="{BB962C8B-B14F-4D97-AF65-F5344CB8AC3E}">
        <p14:creationId xmlns:p14="http://schemas.microsoft.com/office/powerpoint/2010/main" val="272280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6BDB-5A71-D25F-6A6C-77B8D58D1B59}"/>
              </a:ext>
            </a:extLst>
          </p:cNvPr>
          <p:cNvSpPr>
            <a:spLocks noGrp="1"/>
          </p:cNvSpPr>
          <p:nvPr>
            <p:ph type="title"/>
          </p:nvPr>
        </p:nvSpPr>
        <p:spPr>
          <a:xfrm>
            <a:off x="142164" y="98993"/>
            <a:ext cx="10515600" cy="1325563"/>
          </a:xfrm>
        </p:spPr>
        <p:txBody>
          <a:bodyPr/>
          <a:lstStyle/>
          <a:p>
            <a:r>
              <a:rPr lang="en-US" dirty="0"/>
              <a:t>Information Systems (Technology) Controls</a:t>
            </a:r>
          </a:p>
        </p:txBody>
      </p:sp>
      <p:sp>
        <p:nvSpPr>
          <p:cNvPr id="3" name="Content Placeholder 2">
            <a:extLst>
              <a:ext uri="{FF2B5EF4-FFF2-40B4-BE49-F238E27FC236}">
                <a16:creationId xmlns:a16="http://schemas.microsoft.com/office/drawing/2014/main" id="{70DE1674-C1D7-CD66-04C5-5C8E5B420DC0}"/>
              </a:ext>
            </a:extLst>
          </p:cNvPr>
          <p:cNvSpPr>
            <a:spLocks noGrp="1"/>
          </p:cNvSpPr>
          <p:nvPr>
            <p:ph idx="1"/>
          </p:nvPr>
        </p:nvSpPr>
        <p:spPr>
          <a:xfrm>
            <a:off x="320722" y="1361090"/>
            <a:ext cx="11033078" cy="4815873"/>
          </a:xfrm>
        </p:spPr>
        <p:txBody>
          <a:bodyPr>
            <a:normAutofit fontScale="92500"/>
          </a:bodyPr>
          <a:lstStyle/>
          <a:p>
            <a:r>
              <a:rPr lang="en-US" dirty="0"/>
              <a:t>Sometimes generally referred to as “technology” controls, there are two types of information systems controls that can be used to mitigate these risks: </a:t>
            </a:r>
          </a:p>
          <a:p>
            <a:pPr marL="457200" lvl="1" indent="0">
              <a:buNone/>
            </a:pPr>
            <a:r>
              <a:rPr lang="en-US" dirty="0"/>
              <a:t>1. </a:t>
            </a:r>
            <a:r>
              <a:rPr lang="en-US" b="1" dirty="0"/>
              <a:t>IT General controls. </a:t>
            </a:r>
            <a:r>
              <a:rPr lang="en-US" dirty="0"/>
              <a:t>These “apply to many if not all application systems and help ensure their continued, proper operation.” </a:t>
            </a:r>
          </a:p>
          <a:p>
            <a:pPr marL="457200" lvl="1" indent="0">
              <a:buNone/>
            </a:pPr>
            <a:r>
              <a:rPr lang="en-US" dirty="0"/>
              <a:t>2. </a:t>
            </a:r>
            <a:r>
              <a:rPr lang="en-US" b="1" dirty="0"/>
              <a:t>Application controls. </a:t>
            </a:r>
            <a:r>
              <a:rPr lang="en-US" dirty="0"/>
              <a:t>These “include computerized steps within the application software and related manual procedures to control the processing of various types of transactions.”</a:t>
            </a:r>
          </a:p>
          <a:p>
            <a:r>
              <a:rPr lang="en-US" b="1" dirty="0"/>
              <a:t>These two types of controls work together </a:t>
            </a:r>
            <a:r>
              <a:rPr lang="en-US" dirty="0"/>
              <a:t>“to ensure completeness, accuracy, and validity of the financial and other information in the system.”</a:t>
            </a:r>
          </a:p>
          <a:p>
            <a:r>
              <a:rPr lang="en-US" dirty="0"/>
              <a:t>IT General controls are considered entity-level controls because they apply across the organization and its many computer applications. Application controls, on the other hand, are most often considered process-level or transaction-level controls. </a:t>
            </a:r>
          </a:p>
          <a:p>
            <a:endParaRPr lang="en-US" dirty="0"/>
          </a:p>
        </p:txBody>
      </p:sp>
    </p:spTree>
    <p:extLst>
      <p:ext uri="{BB962C8B-B14F-4D97-AF65-F5344CB8AC3E}">
        <p14:creationId xmlns:p14="http://schemas.microsoft.com/office/powerpoint/2010/main" val="1531164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0538-FBCB-56DD-9719-7D02B7C42203}"/>
              </a:ext>
            </a:extLst>
          </p:cNvPr>
          <p:cNvSpPr>
            <a:spLocks noGrp="1"/>
          </p:cNvSpPr>
          <p:nvPr>
            <p:ph type="title"/>
          </p:nvPr>
        </p:nvSpPr>
        <p:spPr>
          <a:xfrm>
            <a:off x="354724" y="0"/>
            <a:ext cx="10515600" cy="1325563"/>
          </a:xfrm>
        </p:spPr>
        <p:txBody>
          <a:bodyPr/>
          <a:lstStyle/>
          <a:p>
            <a:r>
              <a:rPr lang="en-US" dirty="0"/>
              <a:t>IT General Controls</a:t>
            </a:r>
          </a:p>
        </p:txBody>
      </p:sp>
      <p:sp>
        <p:nvSpPr>
          <p:cNvPr id="3" name="Content Placeholder 2">
            <a:extLst>
              <a:ext uri="{FF2B5EF4-FFF2-40B4-BE49-F238E27FC236}">
                <a16:creationId xmlns:a16="http://schemas.microsoft.com/office/drawing/2014/main" id="{9B0F3BBA-1D88-3052-2379-27519EE8133B}"/>
              </a:ext>
            </a:extLst>
          </p:cNvPr>
          <p:cNvSpPr>
            <a:spLocks noGrp="1"/>
          </p:cNvSpPr>
          <p:nvPr>
            <p:ph idx="1"/>
          </p:nvPr>
        </p:nvSpPr>
        <p:spPr>
          <a:xfrm>
            <a:off x="475592" y="1077311"/>
            <a:ext cx="11485179" cy="5554717"/>
          </a:xfrm>
        </p:spPr>
        <p:txBody>
          <a:bodyPr>
            <a:normAutofit fontScale="40000" lnSpcReduction="20000"/>
          </a:bodyPr>
          <a:lstStyle/>
          <a:p>
            <a:r>
              <a:rPr lang="en-US" sz="6000" dirty="0"/>
              <a:t>The objectives of IT general controls are to ensure the appropriate development and implementation of applications, as well as the integrity of program and data files and of computer operations. </a:t>
            </a:r>
          </a:p>
          <a:p>
            <a:r>
              <a:rPr lang="en-US" sz="6000" dirty="0"/>
              <a:t>The most common IT general controls are:</a:t>
            </a:r>
          </a:p>
          <a:p>
            <a:pPr lvl="1"/>
            <a:r>
              <a:rPr lang="en-US" sz="4500" b="1" dirty="0"/>
              <a:t>Logical Access Controls (e.g., passwords)</a:t>
            </a:r>
            <a:r>
              <a:rPr lang="en-US" sz="4500" dirty="0"/>
              <a:t>:</a:t>
            </a:r>
          </a:p>
          <a:p>
            <a:pPr marL="457200" lvl="1" indent="0">
              <a:buNone/>
            </a:pPr>
            <a:r>
              <a:rPr lang="en-US" sz="4500" dirty="0"/>
              <a:t>These controls ensure that only authorized people can access the systems, applications, and data. For example, using passwords or multi-factor authentication prevents unauthorized users from getting into sensitive information.</a:t>
            </a:r>
          </a:p>
          <a:p>
            <a:pPr lvl="1"/>
            <a:r>
              <a:rPr lang="en-US" sz="4500" b="1" dirty="0"/>
              <a:t>System Development Life Cycle (SDLC) Controls</a:t>
            </a:r>
            <a:r>
              <a:rPr lang="en-US" sz="4500" dirty="0"/>
              <a:t>:</a:t>
            </a:r>
          </a:p>
          <a:p>
            <a:pPr marL="457200" lvl="1" indent="0">
              <a:buNone/>
            </a:pPr>
            <a:r>
              <a:rPr lang="en-US" sz="4500" dirty="0"/>
              <a:t>SDLC controls are steps taken to ensure that new software or systems are developed in a structured and secure way. This includes planning, testing, and reviewing the software before it’s fully implemented to prevent errors or security vulnerabilities.</a:t>
            </a:r>
            <a:endParaRPr lang="ar-SA" sz="4500" dirty="0"/>
          </a:p>
          <a:p>
            <a:pPr lvl="1"/>
            <a:r>
              <a:rPr lang="en-US" sz="4500" b="1" dirty="0"/>
              <a:t>Program Change Management Controls</a:t>
            </a:r>
            <a:r>
              <a:rPr lang="en-US" sz="4500" dirty="0"/>
              <a:t>:</a:t>
            </a:r>
          </a:p>
          <a:p>
            <a:pPr marL="457200" lvl="1" indent="0">
              <a:buNone/>
            </a:pPr>
            <a:r>
              <a:rPr lang="en-US" sz="4500" dirty="0"/>
              <a:t>These controls ensure that changes to software or systems (like updates or bug fixes) are done correctly and securely. Before any change is made, it needs to be approved and tested, so that nothing breaks or creates security risks.</a:t>
            </a:r>
          </a:p>
          <a:p>
            <a:pPr lvl="1"/>
            <a:r>
              <a:rPr lang="en-US" sz="4500" b="1" dirty="0"/>
              <a:t>Physical Security Controls over the Data Center</a:t>
            </a:r>
            <a:r>
              <a:rPr lang="en-US" sz="4500" dirty="0"/>
              <a:t>:</a:t>
            </a:r>
          </a:p>
          <a:p>
            <a:pPr marL="457200" lvl="1" indent="0">
              <a:buNone/>
            </a:pPr>
            <a:r>
              <a:rPr lang="en-US" sz="4500" dirty="0"/>
              <a:t>These are measures to protect the physical infrastructure where data is stored, such as locking server rooms, using security cameras, and restricting access to authorized personnel. This prevents theft or damage to the hardware and data.</a:t>
            </a:r>
          </a:p>
          <a:p>
            <a:pPr lvl="1"/>
            <a:r>
              <a:rPr lang="en-US" sz="4500" b="1" dirty="0"/>
              <a:t>System and Data Backup and Recovery Controls</a:t>
            </a:r>
            <a:r>
              <a:rPr lang="en-US" sz="4500" dirty="0"/>
              <a:t>:</a:t>
            </a:r>
          </a:p>
          <a:p>
            <a:pPr marL="457200" lvl="1" indent="0">
              <a:buNone/>
            </a:pPr>
            <a:r>
              <a:rPr lang="en-US" sz="4500" dirty="0"/>
              <a:t>These controls ensure that data is regularly backed up and can be recovered in case of a disaster, such as a system crash or data loss. This includes regular backups and having a plan to restore data to minimize downtime.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499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921E-AA2B-C5DC-DA82-7D92FA1D5674}"/>
              </a:ext>
            </a:extLst>
          </p:cNvPr>
          <p:cNvSpPr>
            <a:spLocks noGrp="1"/>
          </p:cNvSpPr>
          <p:nvPr>
            <p:ph type="title"/>
          </p:nvPr>
        </p:nvSpPr>
        <p:spPr>
          <a:xfrm>
            <a:off x="60278" y="0"/>
            <a:ext cx="10515600" cy="733520"/>
          </a:xfrm>
        </p:spPr>
        <p:txBody>
          <a:bodyPr/>
          <a:lstStyle/>
          <a:p>
            <a:r>
              <a:rPr lang="en-US" dirty="0"/>
              <a:t>Application Controls</a:t>
            </a:r>
          </a:p>
        </p:txBody>
      </p:sp>
      <p:sp>
        <p:nvSpPr>
          <p:cNvPr id="3" name="Content Placeholder 2">
            <a:extLst>
              <a:ext uri="{FF2B5EF4-FFF2-40B4-BE49-F238E27FC236}">
                <a16:creationId xmlns:a16="http://schemas.microsoft.com/office/drawing/2014/main" id="{F7DD4084-788C-5845-FB0A-D4A56A245C63}"/>
              </a:ext>
            </a:extLst>
          </p:cNvPr>
          <p:cNvSpPr>
            <a:spLocks noGrp="1"/>
          </p:cNvSpPr>
          <p:nvPr>
            <p:ph idx="1"/>
          </p:nvPr>
        </p:nvSpPr>
        <p:spPr>
          <a:xfrm>
            <a:off x="234286" y="812041"/>
            <a:ext cx="11723427" cy="5889009"/>
          </a:xfrm>
        </p:spPr>
        <p:txBody>
          <a:bodyPr>
            <a:normAutofit fontScale="25000" lnSpcReduction="20000"/>
          </a:bodyPr>
          <a:lstStyle/>
          <a:p>
            <a:r>
              <a:rPr lang="en-US" sz="6400" dirty="0"/>
              <a:t>Application controls are those that pertain to the scope of individual business processes or application systems. </a:t>
            </a:r>
          </a:p>
          <a:p>
            <a:r>
              <a:rPr lang="en-US" sz="6400" b="1" dirty="0"/>
              <a:t>The objective of application controls is to ensure that:</a:t>
            </a:r>
          </a:p>
          <a:p>
            <a:pPr lvl="1">
              <a:buFont typeface="Wingdings" panose="05000000000000000000" pitchFamily="2" charset="2"/>
              <a:buChar char="ü"/>
            </a:pPr>
            <a:r>
              <a:rPr lang="en-US" sz="5600" dirty="0"/>
              <a:t>Input data is accurate, complete, authorized, and correct. </a:t>
            </a:r>
          </a:p>
          <a:p>
            <a:pPr marL="914400" lvl="2" indent="0">
              <a:buNone/>
            </a:pPr>
            <a:r>
              <a:rPr lang="en-US" sz="4800" b="1" dirty="0"/>
              <a:t>Examples</a:t>
            </a:r>
            <a:r>
              <a:rPr lang="en-US" sz="4800" dirty="0"/>
              <a:t>: </a:t>
            </a:r>
          </a:p>
          <a:p>
            <a:pPr lvl="2"/>
            <a:r>
              <a:rPr lang="en-US" sz="4800" b="1" dirty="0"/>
              <a:t>Data Validation Checks: </a:t>
            </a:r>
            <a:r>
              <a:rPr lang="en-US" sz="4800" dirty="0"/>
              <a:t>In an online order system, when a customer enters their personal information (e.g., name, address, payment details), the system verifies that the data entered meets certain criteria (e.g., valid email format, postal code length, and credit card number format). This ensures that the input data is accurate and complete. </a:t>
            </a:r>
          </a:p>
          <a:p>
            <a:pPr lvl="2"/>
            <a:r>
              <a:rPr lang="en-US" sz="4800" b="1" dirty="0"/>
              <a:t>Field Completeness Checks</a:t>
            </a:r>
            <a:r>
              <a:rPr lang="en-US" sz="4800" dirty="0"/>
              <a:t>: A banking system requires that all fields (such as account number, name, amount) in a deposit form are filled before submitting the transaction to prevent incomplete input.</a:t>
            </a:r>
          </a:p>
          <a:p>
            <a:pPr lvl="1">
              <a:buFont typeface="Wingdings" panose="05000000000000000000" pitchFamily="2" charset="2"/>
              <a:buChar char="ü"/>
            </a:pPr>
            <a:r>
              <a:rPr lang="en-US" sz="5600" dirty="0"/>
              <a:t>Data is processed as intended in an acceptable time period. </a:t>
            </a:r>
          </a:p>
          <a:p>
            <a:pPr marL="914400" lvl="2" indent="0">
              <a:buNone/>
            </a:pPr>
            <a:r>
              <a:rPr lang="en-US" sz="4800" b="1" dirty="0"/>
              <a:t>Example: </a:t>
            </a:r>
          </a:p>
          <a:p>
            <a:pPr lvl="2"/>
            <a:r>
              <a:rPr lang="en-US" sz="4800" b="1" dirty="0"/>
              <a:t>Transaction Sequencing</a:t>
            </a:r>
            <a:r>
              <a:rPr lang="en-US" sz="4800" dirty="0"/>
              <a:t>:</a:t>
            </a:r>
            <a:r>
              <a:rPr lang="en-US" sz="4800" b="1" dirty="0"/>
              <a:t> </a:t>
            </a:r>
            <a:r>
              <a:rPr lang="en-US" sz="4800" dirty="0"/>
              <a:t>In an inventory management system, transactions (like purchases and sales) are processed sequentially to ensure no steps are skipped, and that they occur in the proper order (e.g., sales orders are processed after inventory is updated).</a:t>
            </a:r>
          </a:p>
          <a:p>
            <a:pPr marL="971550" lvl="1" indent="-514350">
              <a:buAutoNum type="arabicParenR"/>
            </a:pPr>
            <a:endParaRPr lang="en-US" sz="5600" dirty="0"/>
          </a:p>
          <a:p>
            <a:pPr lvl="1">
              <a:buFont typeface="Wingdings" panose="05000000000000000000" pitchFamily="2" charset="2"/>
              <a:buChar char="ü"/>
            </a:pPr>
            <a:r>
              <a:rPr lang="en-US" sz="5600" dirty="0"/>
              <a:t>Data stored is accurate and complete. </a:t>
            </a:r>
          </a:p>
          <a:p>
            <a:pPr marL="914400" lvl="2" indent="0">
              <a:buNone/>
            </a:pPr>
            <a:r>
              <a:rPr lang="en-US" sz="4800" b="1" dirty="0"/>
              <a:t>Example:</a:t>
            </a:r>
          </a:p>
          <a:p>
            <a:pPr lvl="2"/>
            <a:r>
              <a:rPr lang="en-US" sz="4800" b="1" dirty="0"/>
              <a:t>Backup and Redundancy</a:t>
            </a:r>
            <a:r>
              <a:rPr lang="en-US" sz="4800" dirty="0"/>
              <a:t>: A healthcare application automatically backs up patient records daily to prevent data loss and ensure that stored information is complete and secure.</a:t>
            </a:r>
          </a:p>
          <a:p>
            <a:pPr marL="457200" lvl="1" indent="0">
              <a:buNone/>
            </a:pPr>
            <a:endParaRPr lang="en-US" sz="5600" dirty="0"/>
          </a:p>
          <a:p>
            <a:pPr lvl="1">
              <a:buFont typeface="Wingdings" panose="05000000000000000000" pitchFamily="2" charset="2"/>
              <a:buChar char="ü"/>
            </a:pPr>
            <a:r>
              <a:rPr lang="en-US" sz="5600" dirty="0"/>
              <a:t>Outputs are accurate and complete. </a:t>
            </a:r>
          </a:p>
          <a:p>
            <a:pPr marL="914400" lvl="2" indent="0">
              <a:buNone/>
            </a:pPr>
            <a:r>
              <a:rPr lang="en-US" sz="4800" dirty="0"/>
              <a:t>Examples:</a:t>
            </a:r>
          </a:p>
          <a:p>
            <a:pPr lvl="2"/>
            <a:r>
              <a:rPr lang="en-US" sz="4800" b="1" dirty="0"/>
              <a:t>Report Review and Approval</a:t>
            </a:r>
            <a:r>
              <a:rPr lang="en-US" sz="4800" dirty="0"/>
              <a:t>:: In a financial reporting system, reports such as income statements or balance sheets must be reviewed and approved by a manager before being finalized. This ensures the accuracy and completeness of the output.</a:t>
            </a:r>
          </a:p>
          <a:p>
            <a:pPr lvl="2"/>
            <a:r>
              <a:rPr lang="en-US" sz="4800" b="1" dirty="0"/>
              <a:t>Automated Output Checks</a:t>
            </a:r>
            <a:r>
              <a:rPr lang="en-US" sz="4800" dirty="0"/>
              <a:t>:: A sales order processing system automatically checks that all required fields (product details, quantities, pricing) are present in the output invoices. If any data is missing, the system flags the issue before the invoice is sent out.</a:t>
            </a:r>
          </a:p>
          <a:p>
            <a:pPr marL="457200" lvl="1" indent="0">
              <a:buNone/>
            </a:pPr>
            <a:endParaRPr lang="en-US" sz="5600" dirty="0"/>
          </a:p>
          <a:p>
            <a:pPr lvl="1">
              <a:buFont typeface="Wingdings" panose="05000000000000000000" pitchFamily="2" charset="2"/>
              <a:buChar char="ü"/>
            </a:pPr>
            <a:r>
              <a:rPr lang="en-US" sz="5600" dirty="0"/>
              <a:t>A record is maintained to track the process of data from input to storage and to the eventual output.</a:t>
            </a:r>
          </a:p>
          <a:p>
            <a:pPr marL="914400" lvl="2" indent="0">
              <a:buNone/>
            </a:pPr>
            <a:r>
              <a:rPr lang="en-US" sz="4800" dirty="0"/>
              <a:t>Examples:</a:t>
            </a:r>
          </a:p>
          <a:p>
            <a:pPr lvl="2"/>
            <a:r>
              <a:rPr lang="en-US" sz="4800" b="1" dirty="0"/>
              <a:t>Audit Trails</a:t>
            </a:r>
            <a:r>
              <a:rPr lang="en-US" sz="4800" dirty="0"/>
              <a:t>: In an accounting system, an audit trail records every action taken on a transaction (e.g., data input, modification, or deletion). This helps trace the path of data from entry to output, ensuring accountability.</a:t>
            </a:r>
          </a:p>
          <a:p>
            <a:pPr lvl="2"/>
            <a:r>
              <a:rPr lang="en-US" sz="4800" b="1" dirty="0"/>
              <a:t>Log Files</a:t>
            </a:r>
            <a:r>
              <a:rPr lang="en-US" sz="4800" dirty="0"/>
              <a:t>:</a:t>
            </a:r>
            <a:r>
              <a:rPr lang="en-US" sz="4800" b="1" dirty="0"/>
              <a:t> </a:t>
            </a:r>
            <a:r>
              <a:rPr lang="en-US" sz="4800" dirty="0"/>
              <a:t>In a healthcare system, all changes to patient records are logged with timestamps, user IDs, and the nature of the change. This allows tracking of the data from entry to modification to output (e.g., reports generated for patient care).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5867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4F05-1D38-DA28-CFD7-1ECC89B7383A}"/>
              </a:ext>
            </a:extLst>
          </p:cNvPr>
          <p:cNvSpPr>
            <a:spLocks noGrp="1"/>
          </p:cNvSpPr>
          <p:nvPr>
            <p:ph type="title"/>
          </p:nvPr>
        </p:nvSpPr>
        <p:spPr>
          <a:xfrm>
            <a:off x="144517" y="0"/>
            <a:ext cx="10515600" cy="1325563"/>
          </a:xfrm>
        </p:spPr>
        <p:txBody>
          <a:bodyPr/>
          <a:lstStyle/>
          <a:p>
            <a:r>
              <a:rPr lang="en-US" dirty="0"/>
              <a:t>Internal Auditor’s Role in Control</a:t>
            </a:r>
          </a:p>
        </p:txBody>
      </p:sp>
      <p:sp>
        <p:nvSpPr>
          <p:cNvPr id="3" name="Content Placeholder 2">
            <a:extLst>
              <a:ext uri="{FF2B5EF4-FFF2-40B4-BE49-F238E27FC236}">
                <a16:creationId xmlns:a16="http://schemas.microsoft.com/office/drawing/2014/main" id="{AA37290C-09C5-EF32-5EAA-73D41498CA73}"/>
              </a:ext>
            </a:extLst>
          </p:cNvPr>
          <p:cNvSpPr>
            <a:spLocks noGrp="1"/>
          </p:cNvSpPr>
          <p:nvPr>
            <p:ph idx="1"/>
          </p:nvPr>
        </p:nvSpPr>
        <p:spPr>
          <a:xfrm>
            <a:off x="160283" y="1325563"/>
            <a:ext cx="6230007" cy="4791458"/>
          </a:xfrm>
        </p:spPr>
        <p:txBody>
          <a:bodyPr>
            <a:normAutofit fontScale="92500" lnSpcReduction="10000"/>
          </a:bodyPr>
          <a:lstStyle/>
          <a:p>
            <a:r>
              <a:rPr lang="en-US" sz="2400" dirty="0"/>
              <a:t>As indicated in The IIA’s International Standards for the Professional Practice of Internal Auditing, the internal audit function is responsible for assessing an organization’s controls (either elements of, or the entirety of, the system of internal controls). </a:t>
            </a:r>
          </a:p>
          <a:p>
            <a:r>
              <a:rPr lang="en-US" sz="2400" dirty="0"/>
              <a:t>The IPPF provides guidance on the </a:t>
            </a:r>
            <a:r>
              <a:rPr lang="en-US" sz="2400" b="1" dirty="0"/>
              <a:t>internal audit function’s responsibility for assessing the adequacy of an organization’s control processes </a:t>
            </a:r>
            <a:r>
              <a:rPr lang="en-US" sz="2400" dirty="0"/>
              <a:t>by indicating that the CAE must consider whether significant discrepancies (weaknesses) were identified (and by whom), if corrections or improvements were made after the discovery of discrepancies, and if the discoveries and their potential consequences indicate that a pervasive condition exists, resulting in an unacceptable level of risk or operating ineffectiveness.</a:t>
            </a:r>
          </a:p>
        </p:txBody>
      </p:sp>
      <p:pic>
        <p:nvPicPr>
          <p:cNvPr id="5" name="Content Placeholder 4">
            <a:extLst>
              <a:ext uri="{FF2B5EF4-FFF2-40B4-BE49-F238E27FC236}">
                <a16:creationId xmlns:a16="http://schemas.microsoft.com/office/drawing/2014/main" id="{C307AB77-4C25-869D-3E2A-D55EBC5E0419}"/>
              </a:ext>
            </a:extLst>
          </p:cNvPr>
          <p:cNvPicPr>
            <a:picLocks noChangeAspect="1"/>
          </p:cNvPicPr>
          <p:nvPr/>
        </p:nvPicPr>
        <p:blipFill>
          <a:blip r:embed="rId2"/>
          <a:srcRect l="2597"/>
          <a:stretch/>
        </p:blipFill>
        <p:spPr>
          <a:xfrm>
            <a:off x="6700346" y="1053114"/>
            <a:ext cx="5193953" cy="4953548"/>
          </a:xfrm>
          <a:prstGeom prst="rect">
            <a:avLst/>
          </a:prstGeom>
        </p:spPr>
      </p:pic>
    </p:spTree>
    <p:extLst>
      <p:ext uri="{BB962C8B-B14F-4D97-AF65-F5344CB8AC3E}">
        <p14:creationId xmlns:p14="http://schemas.microsoft.com/office/powerpoint/2010/main" val="35437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384A62-78B7-ACCA-EC60-311BE6F23CF8}"/>
              </a:ext>
            </a:extLst>
          </p:cNvPr>
          <p:cNvSpPr txBox="1"/>
          <p:nvPr/>
        </p:nvSpPr>
        <p:spPr>
          <a:xfrm>
            <a:off x="1686910" y="2958662"/>
            <a:ext cx="8618483" cy="707886"/>
          </a:xfrm>
          <a:prstGeom prst="rect">
            <a:avLst/>
          </a:prstGeom>
          <a:noFill/>
        </p:spPr>
        <p:txBody>
          <a:bodyPr wrap="square" rtlCol="0">
            <a:spAutoFit/>
          </a:bodyPr>
          <a:lstStyle/>
          <a:p>
            <a:pPr algn="ctr"/>
            <a:r>
              <a:rPr lang="en-US" sz="4000" dirty="0">
                <a:solidFill>
                  <a:schemeClr val="accent1"/>
                </a:solidFill>
              </a:rPr>
              <a:t>End of Chapter Questions</a:t>
            </a:r>
          </a:p>
        </p:txBody>
      </p:sp>
    </p:spTree>
    <p:extLst>
      <p:ext uri="{BB962C8B-B14F-4D97-AF65-F5344CB8AC3E}">
        <p14:creationId xmlns:p14="http://schemas.microsoft.com/office/powerpoint/2010/main" val="50428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712D8F-4F9B-E2CB-C7AD-A08B2C6F0129}"/>
              </a:ext>
            </a:extLst>
          </p:cNvPr>
          <p:cNvSpPr txBox="1"/>
          <p:nvPr/>
        </p:nvSpPr>
        <p:spPr>
          <a:xfrm>
            <a:off x="409903" y="519271"/>
            <a:ext cx="9012621" cy="2585323"/>
          </a:xfrm>
          <a:prstGeom prst="rect">
            <a:avLst/>
          </a:prstGeom>
          <a:noFill/>
        </p:spPr>
        <p:txBody>
          <a:bodyPr wrap="square">
            <a:spAutoFit/>
          </a:bodyPr>
          <a:lstStyle/>
          <a:p>
            <a:pPr marL="342900" indent="-342900">
              <a:buAutoNum type="arabicPeriod"/>
            </a:pPr>
            <a:r>
              <a:rPr lang="en-US" b="1" dirty="0"/>
              <a:t>Which of the following best describes an internal auditor’s purpose in reviewing the organization’s existing governance, risk management, and control processes? </a:t>
            </a:r>
          </a:p>
          <a:p>
            <a:pPr marL="342900" indent="-342900">
              <a:buFont typeface="+mj-lt"/>
              <a:buAutoNum type="alphaUcPeriod"/>
            </a:pPr>
            <a:r>
              <a:rPr lang="en-US" dirty="0"/>
              <a:t>To help determine the nature, timing, and extent of tests necessary to achieve engagement objectives. </a:t>
            </a:r>
          </a:p>
          <a:p>
            <a:pPr marL="342900" indent="-342900">
              <a:buFont typeface="+mj-lt"/>
              <a:buAutoNum type="alphaUcPeriod"/>
            </a:pPr>
            <a:r>
              <a:rPr lang="en-US" dirty="0"/>
              <a:t>To ensure that weaknesses in the internal control system are corrected. </a:t>
            </a:r>
          </a:p>
          <a:p>
            <a:pPr marL="342900" indent="-342900">
              <a:buFont typeface="+mj-lt"/>
              <a:buAutoNum type="alphaUcPeriod"/>
            </a:pPr>
            <a:r>
              <a:rPr lang="en-US" dirty="0"/>
              <a:t>To provide reasonable assurance that the processes will enable the organization’s objectives and goals to be met efficiently and economically.</a:t>
            </a:r>
          </a:p>
          <a:p>
            <a:pPr marL="342900" indent="-342900">
              <a:buFont typeface="+mj-lt"/>
              <a:buAutoNum type="alphaUcPeriod"/>
            </a:pPr>
            <a:r>
              <a:rPr lang="en-US" dirty="0"/>
              <a:t>To determine whether the processes ensure that the accounting records are correct and that financial statements are fairly stated.</a:t>
            </a:r>
          </a:p>
        </p:txBody>
      </p:sp>
      <p:sp>
        <p:nvSpPr>
          <p:cNvPr id="7" name="TextBox 6">
            <a:extLst>
              <a:ext uri="{FF2B5EF4-FFF2-40B4-BE49-F238E27FC236}">
                <a16:creationId xmlns:a16="http://schemas.microsoft.com/office/drawing/2014/main" id="{7910AB70-3B30-E4D6-CC87-9F9F777E3334}"/>
              </a:ext>
            </a:extLst>
          </p:cNvPr>
          <p:cNvSpPr txBox="1"/>
          <p:nvPr/>
        </p:nvSpPr>
        <p:spPr>
          <a:xfrm>
            <a:off x="10005849" y="1313481"/>
            <a:ext cx="1653834" cy="369332"/>
          </a:xfrm>
          <a:prstGeom prst="rect">
            <a:avLst/>
          </a:prstGeom>
          <a:noFill/>
        </p:spPr>
        <p:txBody>
          <a:bodyPr wrap="square">
            <a:spAutoFit/>
          </a:bodyPr>
          <a:lstStyle/>
          <a:p>
            <a:r>
              <a:rPr lang="en-US" dirty="0"/>
              <a:t>Answer: </a:t>
            </a:r>
            <a:r>
              <a:rPr lang="en-US" dirty="0">
                <a:solidFill>
                  <a:srgbClr val="FF0000"/>
                </a:solidFill>
              </a:rPr>
              <a:t>C</a:t>
            </a:r>
          </a:p>
        </p:txBody>
      </p:sp>
      <p:sp>
        <p:nvSpPr>
          <p:cNvPr id="9" name="TextBox 8">
            <a:extLst>
              <a:ext uri="{FF2B5EF4-FFF2-40B4-BE49-F238E27FC236}">
                <a16:creationId xmlns:a16="http://schemas.microsoft.com/office/drawing/2014/main" id="{57A0458C-37A1-7455-3643-3FA990393B0C}"/>
              </a:ext>
            </a:extLst>
          </p:cNvPr>
          <p:cNvSpPr txBox="1"/>
          <p:nvPr/>
        </p:nvSpPr>
        <p:spPr>
          <a:xfrm>
            <a:off x="462454" y="3587445"/>
            <a:ext cx="6096000" cy="1477328"/>
          </a:xfrm>
          <a:prstGeom prst="rect">
            <a:avLst/>
          </a:prstGeom>
          <a:noFill/>
        </p:spPr>
        <p:txBody>
          <a:bodyPr wrap="square">
            <a:spAutoFit/>
          </a:bodyPr>
          <a:lstStyle/>
          <a:p>
            <a:r>
              <a:rPr lang="en-US" b="1" dirty="0"/>
              <a:t>2. What is residual risk? </a:t>
            </a:r>
          </a:p>
          <a:p>
            <a:pPr marL="342900" indent="-342900">
              <a:buFont typeface="+mj-lt"/>
              <a:buAutoNum type="alphaUcPeriod"/>
            </a:pPr>
            <a:r>
              <a:rPr lang="en-US" dirty="0"/>
              <a:t>Impact of risk. </a:t>
            </a:r>
          </a:p>
          <a:p>
            <a:pPr marL="342900" indent="-342900">
              <a:buFont typeface="+mj-lt"/>
              <a:buAutoNum type="alphaUcPeriod"/>
            </a:pPr>
            <a:r>
              <a:rPr lang="en-US" dirty="0"/>
              <a:t>Risk that is under control. </a:t>
            </a:r>
          </a:p>
          <a:p>
            <a:pPr marL="342900" indent="-342900">
              <a:buFont typeface="+mj-lt"/>
              <a:buAutoNum type="alphaUcPeriod"/>
            </a:pPr>
            <a:r>
              <a:rPr lang="en-US" dirty="0"/>
              <a:t>Risk that is not managed. </a:t>
            </a:r>
          </a:p>
          <a:p>
            <a:pPr marL="342900" indent="-342900">
              <a:buFont typeface="+mj-lt"/>
              <a:buAutoNum type="alphaUcPeriod"/>
            </a:pPr>
            <a:r>
              <a:rPr lang="en-US" dirty="0"/>
              <a:t>Underlying risk in the environment.</a:t>
            </a:r>
          </a:p>
        </p:txBody>
      </p:sp>
      <p:sp>
        <p:nvSpPr>
          <p:cNvPr id="10" name="TextBox 9">
            <a:extLst>
              <a:ext uri="{FF2B5EF4-FFF2-40B4-BE49-F238E27FC236}">
                <a16:creationId xmlns:a16="http://schemas.microsoft.com/office/drawing/2014/main" id="{A4470273-D18D-F9F1-96ED-3A00006387AD}"/>
              </a:ext>
            </a:extLst>
          </p:cNvPr>
          <p:cNvSpPr txBox="1"/>
          <p:nvPr/>
        </p:nvSpPr>
        <p:spPr>
          <a:xfrm>
            <a:off x="9963808" y="4025150"/>
            <a:ext cx="1653834" cy="369332"/>
          </a:xfrm>
          <a:prstGeom prst="rect">
            <a:avLst/>
          </a:prstGeom>
          <a:noFill/>
        </p:spPr>
        <p:txBody>
          <a:bodyPr wrap="square">
            <a:spAutoFit/>
          </a:bodyPr>
          <a:lstStyle/>
          <a:p>
            <a:r>
              <a:rPr lang="en-US" dirty="0"/>
              <a:t>Answer: </a:t>
            </a:r>
            <a:r>
              <a:rPr lang="en-US" dirty="0">
                <a:solidFill>
                  <a:srgbClr val="FF0000"/>
                </a:solidFill>
              </a:rPr>
              <a:t>C</a:t>
            </a:r>
          </a:p>
        </p:txBody>
      </p:sp>
    </p:spTree>
    <p:extLst>
      <p:ext uri="{BB962C8B-B14F-4D97-AF65-F5344CB8AC3E}">
        <p14:creationId xmlns:p14="http://schemas.microsoft.com/office/powerpoint/2010/main" val="20451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B302BF-759A-5C1E-42EB-BC9AF3F1D437}"/>
              </a:ext>
            </a:extLst>
          </p:cNvPr>
          <p:cNvSpPr txBox="1"/>
          <p:nvPr/>
        </p:nvSpPr>
        <p:spPr>
          <a:xfrm>
            <a:off x="352097" y="353649"/>
            <a:ext cx="6096000" cy="1754326"/>
          </a:xfrm>
          <a:prstGeom prst="rect">
            <a:avLst/>
          </a:prstGeom>
          <a:noFill/>
        </p:spPr>
        <p:txBody>
          <a:bodyPr wrap="square">
            <a:spAutoFit/>
          </a:bodyPr>
          <a:lstStyle/>
          <a:p>
            <a:r>
              <a:rPr lang="en-US" b="1" dirty="0"/>
              <a:t>3. The requirement that purchases be made from suppliers on an approved vendor list is an example of a: </a:t>
            </a:r>
          </a:p>
          <a:p>
            <a:pPr marL="342900" indent="-342900">
              <a:buFont typeface="+mj-lt"/>
              <a:buAutoNum type="alphaUcPeriod"/>
            </a:pPr>
            <a:r>
              <a:rPr lang="en-US" dirty="0"/>
              <a:t>Preventive control. </a:t>
            </a:r>
          </a:p>
          <a:p>
            <a:pPr marL="342900" indent="-342900">
              <a:buFont typeface="+mj-lt"/>
              <a:buAutoNum type="alphaUcPeriod"/>
            </a:pPr>
            <a:r>
              <a:rPr lang="en-US" dirty="0"/>
              <a:t>Detective control. </a:t>
            </a:r>
          </a:p>
          <a:p>
            <a:pPr marL="342900" indent="-342900">
              <a:buFont typeface="+mj-lt"/>
              <a:buAutoNum type="alphaUcPeriod"/>
            </a:pPr>
            <a:r>
              <a:rPr lang="en-US" dirty="0"/>
              <a:t>Compensating control. </a:t>
            </a:r>
          </a:p>
          <a:p>
            <a:pPr marL="342900" indent="-342900">
              <a:buFont typeface="+mj-lt"/>
              <a:buAutoNum type="alphaUcPeriod"/>
            </a:pPr>
            <a:r>
              <a:rPr lang="en-US" dirty="0"/>
              <a:t>Monitoring control.</a:t>
            </a:r>
          </a:p>
        </p:txBody>
      </p:sp>
      <p:sp>
        <p:nvSpPr>
          <p:cNvPr id="4" name="TextBox 3">
            <a:extLst>
              <a:ext uri="{FF2B5EF4-FFF2-40B4-BE49-F238E27FC236}">
                <a16:creationId xmlns:a16="http://schemas.microsoft.com/office/drawing/2014/main" id="{899492C2-15F4-B537-8501-4680BF4C76C0}"/>
              </a:ext>
            </a:extLst>
          </p:cNvPr>
          <p:cNvSpPr txBox="1"/>
          <p:nvPr/>
        </p:nvSpPr>
        <p:spPr>
          <a:xfrm>
            <a:off x="9070429" y="861480"/>
            <a:ext cx="1653834" cy="369332"/>
          </a:xfrm>
          <a:prstGeom prst="rect">
            <a:avLst/>
          </a:prstGeom>
          <a:noFill/>
        </p:spPr>
        <p:txBody>
          <a:bodyPr wrap="square">
            <a:spAutoFit/>
          </a:bodyPr>
          <a:lstStyle/>
          <a:p>
            <a:r>
              <a:rPr lang="en-US" dirty="0"/>
              <a:t>Answer: </a:t>
            </a:r>
            <a:r>
              <a:rPr lang="en-US" dirty="0">
                <a:solidFill>
                  <a:srgbClr val="FF0000"/>
                </a:solidFill>
              </a:rPr>
              <a:t>A</a:t>
            </a:r>
          </a:p>
        </p:txBody>
      </p:sp>
      <p:sp>
        <p:nvSpPr>
          <p:cNvPr id="6" name="TextBox 5">
            <a:extLst>
              <a:ext uri="{FF2B5EF4-FFF2-40B4-BE49-F238E27FC236}">
                <a16:creationId xmlns:a16="http://schemas.microsoft.com/office/drawing/2014/main" id="{F8D4A003-960C-2D02-E5BA-2930066D2CAA}"/>
              </a:ext>
            </a:extLst>
          </p:cNvPr>
          <p:cNvSpPr txBox="1"/>
          <p:nvPr/>
        </p:nvSpPr>
        <p:spPr>
          <a:xfrm>
            <a:off x="409903" y="2551837"/>
            <a:ext cx="6096000" cy="1754326"/>
          </a:xfrm>
          <a:prstGeom prst="rect">
            <a:avLst/>
          </a:prstGeom>
          <a:noFill/>
        </p:spPr>
        <p:txBody>
          <a:bodyPr wrap="square">
            <a:spAutoFit/>
          </a:bodyPr>
          <a:lstStyle/>
          <a:p>
            <a:r>
              <a:rPr lang="en-US" b="1" dirty="0"/>
              <a:t>4. An effective system of internal controls is most likely to detect a fraud perpetrated by a: </a:t>
            </a:r>
          </a:p>
          <a:p>
            <a:pPr marL="342900" indent="-342900">
              <a:buFont typeface="+mj-lt"/>
              <a:buAutoNum type="alphaUcPeriod"/>
            </a:pPr>
            <a:r>
              <a:rPr lang="en-US" dirty="0"/>
              <a:t>Group of employees in collusion. </a:t>
            </a:r>
          </a:p>
          <a:p>
            <a:pPr marL="342900" indent="-342900">
              <a:buFont typeface="+mj-lt"/>
              <a:buAutoNum type="alphaUcPeriod"/>
            </a:pPr>
            <a:r>
              <a:rPr lang="en-US" dirty="0"/>
              <a:t>Single employee. </a:t>
            </a:r>
          </a:p>
          <a:p>
            <a:pPr marL="342900" indent="-342900">
              <a:buFont typeface="+mj-lt"/>
              <a:buAutoNum type="alphaUcPeriod"/>
            </a:pPr>
            <a:r>
              <a:rPr lang="en-US" dirty="0"/>
              <a:t>Group of managers in collusion.</a:t>
            </a:r>
          </a:p>
          <a:p>
            <a:pPr marL="342900" indent="-342900">
              <a:buFont typeface="+mj-lt"/>
              <a:buAutoNum type="alphaUcPeriod"/>
            </a:pPr>
            <a:r>
              <a:rPr lang="en-US" dirty="0"/>
              <a:t>Single manager.</a:t>
            </a:r>
          </a:p>
        </p:txBody>
      </p:sp>
      <p:sp>
        <p:nvSpPr>
          <p:cNvPr id="7" name="TextBox 6">
            <a:extLst>
              <a:ext uri="{FF2B5EF4-FFF2-40B4-BE49-F238E27FC236}">
                <a16:creationId xmlns:a16="http://schemas.microsoft.com/office/drawing/2014/main" id="{777711B1-3EB5-D0CD-357E-9ED9A6DD6BB3}"/>
              </a:ext>
            </a:extLst>
          </p:cNvPr>
          <p:cNvSpPr txBox="1"/>
          <p:nvPr/>
        </p:nvSpPr>
        <p:spPr>
          <a:xfrm>
            <a:off x="9112470" y="3184267"/>
            <a:ext cx="1653834" cy="369332"/>
          </a:xfrm>
          <a:prstGeom prst="rect">
            <a:avLst/>
          </a:prstGeom>
          <a:noFill/>
        </p:spPr>
        <p:txBody>
          <a:bodyPr wrap="square">
            <a:spAutoFit/>
          </a:bodyPr>
          <a:lstStyle/>
          <a:p>
            <a:r>
              <a:rPr lang="en-US" dirty="0"/>
              <a:t>Answer: </a:t>
            </a:r>
            <a:r>
              <a:rPr lang="en-US" dirty="0">
                <a:solidFill>
                  <a:srgbClr val="FF0000"/>
                </a:solidFill>
              </a:rPr>
              <a:t>B</a:t>
            </a:r>
          </a:p>
        </p:txBody>
      </p:sp>
      <p:sp>
        <p:nvSpPr>
          <p:cNvPr id="9" name="TextBox 8">
            <a:extLst>
              <a:ext uri="{FF2B5EF4-FFF2-40B4-BE49-F238E27FC236}">
                <a16:creationId xmlns:a16="http://schemas.microsoft.com/office/drawing/2014/main" id="{BA924ABA-8914-82FD-877B-91F7EB92DBB8}"/>
              </a:ext>
            </a:extLst>
          </p:cNvPr>
          <p:cNvSpPr txBox="1"/>
          <p:nvPr/>
        </p:nvSpPr>
        <p:spPr>
          <a:xfrm>
            <a:off x="310055" y="4750025"/>
            <a:ext cx="6096000" cy="2031325"/>
          </a:xfrm>
          <a:prstGeom prst="rect">
            <a:avLst/>
          </a:prstGeom>
          <a:noFill/>
        </p:spPr>
        <p:txBody>
          <a:bodyPr wrap="square">
            <a:spAutoFit/>
          </a:bodyPr>
          <a:lstStyle/>
          <a:p>
            <a:r>
              <a:rPr lang="en-US" b="1" dirty="0"/>
              <a:t>5. The control that would most likely ensure that payroll checks are written only for authorized amounts is to: </a:t>
            </a:r>
          </a:p>
          <a:p>
            <a:pPr marL="342900" indent="-342900">
              <a:buFont typeface="+mj-lt"/>
              <a:buAutoNum type="alphaUcPeriod"/>
            </a:pPr>
            <a:r>
              <a:rPr lang="en-US" dirty="0"/>
              <a:t>Conduct periodic floor verification of employees on the payroll. </a:t>
            </a:r>
          </a:p>
          <a:p>
            <a:pPr marL="342900" indent="-342900">
              <a:buFont typeface="+mj-lt"/>
              <a:buAutoNum type="alphaUcPeriod"/>
            </a:pPr>
            <a:r>
              <a:rPr lang="en-US" dirty="0"/>
              <a:t>Require the return of undelivered checks to the cashier.</a:t>
            </a:r>
          </a:p>
          <a:p>
            <a:pPr marL="342900" indent="-342900">
              <a:buFont typeface="+mj-lt"/>
              <a:buAutoNum type="alphaUcPeriod"/>
            </a:pPr>
            <a:r>
              <a:rPr lang="en-US" dirty="0"/>
              <a:t>Require supervisory approval of employee time cards.</a:t>
            </a:r>
          </a:p>
          <a:p>
            <a:pPr marL="342900" indent="-342900">
              <a:buFont typeface="+mj-lt"/>
              <a:buAutoNum type="alphaUcPeriod"/>
            </a:pPr>
            <a:r>
              <a:rPr lang="en-US" dirty="0"/>
              <a:t>Periodically witness the distribution of payroll checks.</a:t>
            </a:r>
          </a:p>
        </p:txBody>
      </p:sp>
      <p:sp>
        <p:nvSpPr>
          <p:cNvPr id="10" name="TextBox 9">
            <a:extLst>
              <a:ext uri="{FF2B5EF4-FFF2-40B4-BE49-F238E27FC236}">
                <a16:creationId xmlns:a16="http://schemas.microsoft.com/office/drawing/2014/main" id="{D1B95463-9A07-BC3A-C05F-8605D5C3ABF9}"/>
              </a:ext>
            </a:extLst>
          </p:cNvPr>
          <p:cNvSpPr txBox="1"/>
          <p:nvPr/>
        </p:nvSpPr>
        <p:spPr>
          <a:xfrm>
            <a:off x="9070429" y="5396355"/>
            <a:ext cx="1653834" cy="369332"/>
          </a:xfrm>
          <a:prstGeom prst="rect">
            <a:avLst/>
          </a:prstGeom>
          <a:noFill/>
        </p:spPr>
        <p:txBody>
          <a:bodyPr wrap="square">
            <a:spAutoFit/>
          </a:bodyPr>
          <a:lstStyle/>
          <a:p>
            <a:r>
              <a:rPr lang="en-US" dirty="0"/>
              <a:t>Answer: </a:t>
            </a:r>
            <a:r>
              <a:rPr lang="en-US" dirty="0">
                <a:solidFill>
                  <a:srgbClr val="FF0000"/>
                </a:solidFill>
              </a:rPr>
              <a:t>C</a:t>
            </a:r>
          </a:p>
        </p:txBody>
      </p:sp>
    </p:spTree>
    <p:extLst>
      <p:ext uri="{BB962C8B-B14F-4D97-AF65-F5344CB8AC3E}">
        <p14:creationId xmlns:p14="http://schemas.microsoft.com/office/powerpoint/2010/main" val="15916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64376-2605-2193-99B2-FDFF3C08B3C8}"/>
              </a:ext>
            </a:extLst>
          </p:cNvPr>
          <p:cNvSpPr txBox="1"/>
          <p:nvPr/>
        </p:nvSpPr>
        <p:spPr>
          <a:xfrm>
            <a:off x="236482" y="467059"/>
            <a:ext cx="7026165" cy="2862322"/>
          </a:xfrm>
          <a:prstGeom prst="rect">
            <a:avLst/>
          </a:prstGeom>
          <a:noFill/>
        </p:spPr>
        <p:txBody>
          <a:bodyPr wrap="square">
            <a:spAutoFit/>
          </a:bodyPr>
          <a:lstStyle/>
          <a:p>
            <a:r>
              <a:rPr lang="en-US" b="1" dirty="0"/>
              <a:t>6. Appropriate internal control for a multinational corporation’s branch office that has a department responsible for the transfer of money requires that: </a:t>
            </a:r>
          </a:p>
          <a:p>
            <a:pPr marL="342900" indent="-342900">
              <a:buFont typeface="+mj-lt"/>
              <a:buAutoNum type="alphaUcPeriod"/>
            </a:pPr>
            <a:r>
              <a:rPr lang="en-US" dirty="0"/>
              <a:t>The individual who initiates wire transfers does not reconcile the bank statement. </a:t>
            </a:r>
          </a:p>
          <a:p>
            <a:pPr marL="342900" indent="-342900">
              <a:buFont typeface="+mj-lt"/>
              <a:buAutoNum type="alphaUcPeriod"/>
            </a:pPr>
            <a:r>
              <a:rPr lang="en-US" dirty="0"/>
              <a:t>The branch manager must receive all wire transfers.</a:t>
            </a:r>
          </a:p>
          <a:p>
            <a:pPr marL="342900" indent="-342900">
              <a:buFont typeface="+mj-lt"/>
              <a:buAutoNum type="alphaUcPeriod"/>
            </a:pPr>
            <a:r>
              <a:rPr lang="en-US" dirty="0"/>
              <a:t>Foreign currency rates must be computed separately by two different employees. </a:t>
            </a:r>
          </a:p>
          <a:p>
            <a:pPr marL="342900" indent="-342900">
              <a:buFont typeface="+mj-lt"/>
              <a:buAutoNum type="alphaUcPeriod"/>
            </a:pPr>
            <a:r>
              <a:rPr lang="en-US" dirty="0"/>
              <a:t>Corporate management approves the hiring of employees in this department.</a:t>
            </a:r>
          </a:p>
        </p:txBody>
      </p:sp>
      <p:sp>
        <p:nvSpPr>
          <p:cNvPr id="4" name="TextBox 3">
            <a:extLst>
              <a:ext uri="{FF2B5EF4-FFF2-40B4-BE49-F238E27FC236}">
                <a16:creationId xmlns:a16="http://schemas.microsoft.com/office/drawing/2014/main" id="{BDB214B4-D583-0CC1-446B-DB9F6A344887}"/>
              </a:ext>
            </a:extLst>
          </p:cNvPr>
          <p:cNvSpPr txBox="1"/>
          <p:nvPr/>
        </p:nvSpPr>
        <p:spPr>
          <a:xfrm>
            <a:off x="9112470" y="1612631"/>
            <a:ext cx="1653834" cy="369332"/>
          </a:xfrm>
          <a:prstGeom prst="rect">
            <a:avLst/>
          </a:prstGeom>
          <a:noFill/>
        </p:spPr>
        <p:txBody>
          <a:bodyPr wrap="square">
            <a:spAutoFit/>
          </a:bodyPr>
          <a:lstStyle/>
          <a:p>
            <a:r>
              <a:rPr lang="en-US" dirty="0"/>
              <a:t>Answer: </a:t>
            </a:r>
            <a:r>
              <a:rPr lang="en-US" dirty="0">
                <a:solidFill>
                  <a:srgbClr val="FF0000"/>
                </a:solidFill>
              </a:rPr>
              <a:t>A</a:t>
            </a:r>
          </a:p>
        </p:txBody>
      </p:sp>
      <p:sp>
        <p:nvSpPr>
          <p:cNvPr id="6" name="TextBox 5">
            <a:extLst>
              <a:ext uri="{FF2B5EF4-FFF2-40B4-BE49-F238E27FC236}">
                <a16:creationId xmlns:a16="http://schemas.microsoft.com/office/drawing/2014/main" id="{E92C7C01-8B68-47F1-294F-634CD829CC3E}"/>
              </a:ext>
            </a:extLst>
          </p:cNvPr>
          <p:cNvSpPr txBox="1"/>
          <p:nvPr/>
        </p:nvSpPr>
        <p:spPr>
          <a:xfrm>
            <a:off x="236482" y="3825453"/>
            <a:ext cx="6096000" cy="1754326"/>
          </a:xfrm>
          <a:prstGeom prst="rect">
            <a:avLst/>
          </a:prstGeom>
          <a:noFill/>
        </p:spPr>
        <p:txBody>
          <a:bodyPr wrap="square">
            <a:spAutoFit/>
          </a:bodyPr>
          <a:lstStyle/>
          <a:p>
            <a:pPr marL="342900" indent="-342900">
              <a:buAutoNum type="arabicPeriod" startAt="7"/>
            </a:pPr>
            <a:r>
              <a:rPr lang="en-US" b="1" dirty="0"/>
              <a:t>Who has primary responsibility for the monitoring component of internal control? </a:t>
            </a:r>
          </a:p>
          <a:p>
            <a:pPr marL="342900" indent="-342900">
              <a:buFont typeface="+mj-lt"/>
              <a:buAutoNum type="alphaUcPeriod"/>
            </a:pPr>
            <a:r>
              <a:rPr lang="en-US" dirty="0"/>
              <a:t>The organization’s independent outside auditor.</a:t>
            </a:r>
          </a:p>
          <a:p>
            <a:pPr marL="342900" indent="-342900">
              <a:buFont typeface="+mj-lt"/>
              <a:buAutoNum type="alphaUcPeriod"/>
            </a:pPr>
            <a:r>
              <a:rPr lang="en-US" dirty="0"/>
              <a:t>The organization’s internal audit function.</a:t>
            </a:r>
          </a:p>
          <a:p>
            <a:pPr marL="342900" indent="-342900">
              <a:buFont typeface="+mj-lt"/>
              <a:buAutoNum type="alphaUcPeriod"/>
            </a:pPr>
            <a:r>
              <a:rPr lang="en-US" dirty="0"/>
              <a:t>The organization’s management. </a:t>
            </a:r>
          </a:p>
          <a:p>
            <a:pPr marL="342900" indent="-342900">
              <a:buFont typeface="+mj-lt"/>
              <a:buAutoNum type="alphaUcPeriod"/>
            </a:pPr>
            <a:r>
              <a:rPr lang="en-US" dirty="0"/>
              <a:t>The organization’s board of directors.</a:t>
            </a:r>
          </a:p>
        </p:txBody>
      </p:sp>
      <p:sp>
        <p:nvSpPr>
          <p:cNvPr id="7" name="TextBox 6">
            <a:extLst>
              <a:ext uri="{FF2B5EF4-FFF2-40B4-BE49-F238E27FC236}">
                <a16:creationId xmlns:a16="http://schemas.microsoft.com/office/drawing/2014/main" id="{72004752-F10C-1DBE-A743-6446CA2E500B}"/>
              </a:ext>
            </a:extLst>
          </p:cNvPr>
          <p:cNvSpPr txBox="1"/>
          <p:nvPr/>
        </p:nvSpPr>
        <p:spPr>
          <a:xfrm>
            <a:off x="9054663" y="4566038"/>
            <a:ext cx="1653834" cy="369332"/>
          </a:xfrm>
          <a:prstGeom prst="rect">
            <a:avLst/>
          </a:prstGeom>
          <a:noFill/>
        </p:spPr>
        <p:txBody>
          <a:bodyPr wrap="square">
            <a:spAutoFit/>
          </a:bodyPr>
          <a:lstStyle/>
          <a:p>
            <a:r>
              <a:rPr lang="en-US" dirty="0"/>
              <a:t>Answer: </a:t>
            </a:r>
            <a:r>
              <a:rPr lang="en-US" dirty="0">
                <a:solidFill>
                  <a:srgbClr val="FF0000"/>
                </a:solidFill>
              </a:rPr>
              <a:t>C</a:t>
            </a:r>
          </a:p>
        </p:txBody>
      </p:sp>
    </p:spTree>
    <p:extLst>
      <p:ext uri="{BB962C8B-B14F-4D97-AF65-F5344CB8AC3E}">
        <p14:creationId xmlns:p14="http://schemas.microsoft.com/office/powerpoint/2010/main" val="40318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62C82B-534A-B243-47EE-5161F56D4CF2}"/>
              </a:ext>
            </a:extLst>
          </p:cNvPr>
          <p:cNvSpPr txBox="1"/>
          <p:nvPr/>
        </p:nvSpPr>
        <p:spPr>
          <a:xfrm>
            <a:off x="257503" y="423153"/>
            <a:ext cx="6096000" cy="3139321"/>
          </a:xfrm>
          <a:prstGeom prst="rect">
            <a:avLst/>
          </a:prstGeom>
          <a:noFill/>
        </p:spPr>
        <p:txBody>
          <a:bodyPr wrap="square">
            <a:spAutoFit/>
          </a:bodyPr>
          <a:lstStyle/>
          <a:p>
            <a:r>
              <a:rPr lang="en-US" b="1" dirty="0"/>
              <a:t>8. Reasonable assurance, as it pertains to internal control, means that: </a:t>
            </a:r>
          </a:p>
          <a:p>
            <a:pPr marL="342900" indent="-342900">
              <a:buFont typeface="+mj-lt"/>
              <a:buAutoNum type="alphaUcPeriod"/>
            </a:pPr>
            <a:r>
              <a:rPr lang="en-US" dirty="0"/>
              <a:t>The objectives of internal control vary depending on the method of data processing used. </a:t>
            </a:r>
          </a:p>
          <a:p>
            <a:pPr marL="342900" indent="-342900">
              <a:buFont typeface="+mj-lt"/>
              <a:buAutoNum type="alphaUcPeriod"/>
            </a:pPr>
            <a:r>
              <a:rPr lang="en-US" dirty="0"/>
              <a:t>A well-designed system of internal controls will prevent or detect all errors and fraud. </a:t>
            </a:r>
          </a:p>
          <a:p>
            <a:pPr marL="342900" indent="-342900">
              <a:buFont typeface="+mj-lt"/>
              <a:buAutoNum type="alphaUcPeriod"/>
            </a:pPr>
            <a:r>
              <a:rPr lang="en-US" dirty="0"/>
              <a:t>Inherent limitations of internal control preclude a system of internal control from providing absolute assurance that objectives will be achieved. </a:t>
            </a:r>
          </a:p>
          <a:p>
            <a:pPr marL="342900" indent="-342900">
              <a:buFont typeface="+mj-lt"/>
              <a:buAutoNum type="alphaUcPeriod"/>
            </a:pPr>
            <a:r>
              <a:rPr lang="en-US" dirty="0"/>
              <a:t>Management cannot override controls, and employees cannot circumvent controls through collusion.</a:t>
            </a:r>
          </a:p>
        </p:txBody>
      </p:sp>
      <p:sp>
        <p:nvSpPr>
          <p:cNvPr id="4" name="TextBox 3">
            <a:extLst>
              <a:ext uri="{FF2B5EF4-FFF2-40B4-BE49-F238E27FC236}">
                <a16:creationId xmlns:a16="http://schemas.microsoft.com/office/drawing/2014/main" id="{EC19CAB5-93E3-A4A6-7A34-6ED8AA26C2F4}"/>
              </a:ext>
            </a:extLst>
          </p:cNvPr>
          <p:cNvSpPr txBox="1"/>
          <p:nvPr/>
        </p:nvSpPr>
        <p:spPr>
          <a:xfrm>
            <a:off x="9348953" y="1808147"/>
            <a:ext cx="1653834" cy="369332"/>
          </a:xfrm>
          <a:prstGeom prst="rect">
            <a:avLst/>
          </a:prstGeom>
          <a:noFill/>
        </p:spPr>
        <p:txBody>
          <a:bodyPr wrap="square">
            <a:spAutoFit/>
          </a:bodyPr>
          <a:lstStyle/>
          <a:p>
            <a:r>
              <a:rPr lang="en-US" dirty="0"/>
              <a:t>Answer: </a:t>
            </a:r>
            <a:r>
              <a:rPr lang="en-US" dirty="0">
                <a:solidFill>
                  <a:srgbClr val="FF0000"/>
                </a:solidFill>
              </a:rPr>
              <a:t>C</a:t>
            </a:r>
          </a:p>
        </p:txBody>
      </p:sp>
      <p:sp>
        <p:nvSpPr>
          <p:cNvPr id="6" name="TextBox 5">
            <a:extLst>
              <a:ext uri="{FF2B5EF4-FFF2-40B4-BE49-F238E27FC236}">
                <a16:creationId xmlns:a16="http://schemas.microsoft.com/office/drawing/2014/main" id="{391C23C2-75D2-60E4-9D61-E197A20DE342}"/>
              </a:ext>
            </a:extLst>
          </p:cNvPr>
          <p:cNvSpPr txBox="1"/>
          <p:nvPr/>
        </p:nvSpPr>
        <p:spPr>
          <a:xfrm>
            <a:off x="215462" y="3735776"/>
            <a:ext cx="6096000" cy="2862322"/>
          </a:xfrm>
          <a:prstGeom prst="rect">
            <a:avLst/>
          </a:prstGeom>
          <a:noFill/>
        </p:spPr>
        <p:txBody>
          <a:bodyPr wrap="square">
            <a:spAutoFit/>
          </a:bodyPr>
          <a:lstStyle/>
          <a:p>
            <a:r>
              <a:rPr lang="en-US" b="1" dirty="0"/>
              <a:t>9. Which of the following best exemplifies a control activity referred to as independent verification? </a:t>
            </a:r>
          </a:p>
          <a:p>
            <a:pPr marL="342900" indent="-342900">
              <a:buFont typeface="+mj-lt"/>
              <a:buAutoNum type="alphaUcPeriod"/>
            </a:pPr>
            <a:r>
              <a:rPr lang="en-US" dirty="0"/>
              <a:t>Reconciliation of bank accounts by someone who does not handle cash or record cash transactions. </a:t>
            </a:r>
          </a:p>
          <a:p>
            <a:pPr marL="342900" indent="-342900">
              <a:buFont typeface="+mj-lt"/>
              <a:buAutoNum type="alphaUcPeriod"/>
            </a:pPr>
            <a:r>
              <a:rPr lang="en-US" dirty="0"/>
              <a:t>Identification badges and security codes used to restrict entry to the production facility. </a:t>
            </a:r>
          </a:p>
          <a:p>
            <a:pPr marL="342900" indent="-342900">
              <a:buFont typeface="+mj-lt"/>
              <a:buAutoNum type="alphaUcPeriod"/>
            </a:pPr>
            <a:r>
              <a:rPr lang="en-US" dirty="0"/>
              <a:t>Accounting records and documents that provide a trail of sales and cash receipt transactions. </a:t>
            </a:r>
          </a:p>
          <a:p>
            <a:pPr marL="342900" indent="-342900">
              <a:buFont typeface="+mj-lt"/>
              <a:buAutoNum type="alphaUcPeriod"/>
            </a:pPr>
            <a:r>
              <a:rPr lang="en-US" dirty="0"/>
              <a:t>Separating the physical custody of inventory from inventory accounting.</a:t>
            </a:r>
          </a:p>
        </p:txBody>
      </p:sp>
      <p:sp>
        <p:nvSpPr>
          <p:cNvPr id="7" name="TextBox 6">
            <a:extLst>
              <a:ext uri="{FF2B5EF4-FFF2-40B4-BE49-F238E27FC236}">
                <a16:creationId xmlns:a16="http://schemas.microsoft.com/office/drawing/2014/main" id="{BA318ED7-0B99-BBF6-AF8C-F597B1558A33}"/>
              </a:ext>
            </a:extLst>
          </p:cNvPr>
          <p:cNvSpPr txBox="1"/>
          <p:nvPr/>
        </p:nvSpPr>
        <p:spPr>
          <a:xfrm>
            <a:off x="9348953" y="4835126"/>
            <a:ext cx="1653834" cy="369332"/>
          </a:xfrm>
          <a:prstGeom prst="rect">
            <a:avLst/>
          </a:prstGeom>
          <a:noFill/>
        </p:spPr>
        <p:txBody>
          <a:bodyPr wrap="square">
            <a:spAutoFit/>
          </a:bodyPr>
          <a:lstStyle/>
          <a:p>
            <a:r>
              <a:rPr lang="en-US" dirty="0"/>
              <a:t>Answer: </a:t>
            </a:r>
            <a:r>
              <a:rPr lang="en-US" dirty="0">
                <a:solidFill>
                  <a:srgbClr val="FF0000"/>
                </a:solidFill>
              </a:rPr>
              <a:t>A</a:t>
            </a:r>
          </a:p>
        </p:txBody>
      </p:sp>
    </p:spTree>
    <p:extLst>
      <p:ext uri="{BB962C8B-B14F-4D97-AF65-F5344CB8AC3E}">
        <p14:creationId xmlns:p14="http://schemas.microsoft.com/office/powerpoint/2010/main" val="16223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EB7E-D190-6393-67CE-E2E1905C7898}"/>
              </a:ext>
            </a:extLst>
          </p:cNvPr>
          <p:cNvSpPr>
            <a:spLocks noGrp="1"/>
          </p:cNvSpPr>
          <p:nvPr>
            <p:ph type="title"/>
          </p:nvPr>
        </p:nvSpPr>
        <p:spPr>
          <a:xfrm>
            <a:off x="273424" y="365125"/>
            <a:ext cx="10515600" cy="1325563"/>
          </a:xfrm>
        </p:spPr>
        <p:txBody>
          <a:bodyPr/>
          <a:lstStyle/>
          <a:p>
            <a:r>
              <a:rPr lang="en-US" dirty="0"/>
              <a:t>Internal Control Limitations</a:t>
            </a:r>
          </a:p>
        </p:txBody>
      </p:sp>
      <p:pic>
        <p:nvPicPr>
          <p:cNvPr id="3076" name="Picture 4" descr="Importance of expressing study limitations – Comunicar. School of Authors">
            <a:extLst>
              <a:ext uri="{FF2B5EF4-FFF2-40B4-BE49-F238E27FC236}">
                <a16:creationId xmlns:a16="http://schemas.microsoft.com/office/drawing/2014/main" id="{A335A2AA-AC31-17B6-EFF1-9C2364FC9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9D9CB84-FC9B-7B55-57BE-8852DD8605C9}"/>
              </a:ext>
            </a:extLst>
          </p:cNvPr>
          <p:cNvSpPr>
            <a:spLocks noGrp="1"/>
          </p:cNvSpPr>
          <p:nvPr>
            <p:ph idx="1"/>
          </p:nvPr>
        </p:nvSpPr>
        <p:spPr>
          <a:xfrm>
            <a:off x="457200" y="2141537"/>
            <a:ext cx="10515600" cy="4351338"/>
          </a:xfrm>
        </p:spPr>
        <p:txBody>
          <a:bodyPr>
            <a:normAutofit lnSpcReduction="10000"/>
          </a:bodyPr>
          <a:lstStyle/>
          <a:p>
            <a:r>
              <a:rPr lang="en-US" dirty="0"/>
              <a:t>Internal control only provides reasonable assurance of achieving objectives. </a:t>
            </a:r>
          </a:p>
          <a:p>
            <a:r>
              <a:rPr lang="en-US" b="1" dirty="0"/>
              <a:t>It cannot provide absolute assurance </a:t>
            </a:r>
            <a:r>
              <a:rPr lang="en-US" dirty="0"/>
              <a:t>because any system of internal control has the following inherent limitations: </a:t>
            </a:r>
          </a:p>
          <a:p>
            <a:pPr marL="514350" indent="-514350">
              <a:buAutoNum type="arabicParenR"/>
            </a:pPr>
            <a:r>
              <a:rPr lang="en-US" dirty="0"/>
              <a:t>Human judgment is faulty, and controls may fail because of simple errors or mistakes. </a:t>
            </a:r>
          </a:p>
          <a:p>
            <a:pPr marL="514350" indent="-514350">
              <a:buAutoNum type="arabicParenR"/>
            </a:pPr>
            <a:r>
              <a:rPr lang="en-US" dirty="0"/>
              <a:t>Management may inappropriately override internal controls, e.g., to fraudulently achieve revenue projections or hide liabilities. </a:t>
            </a:r>
          </a:p>
          <a:p>
            <a:pPr marL="514350" indent="-514350">
              <a:buAutoNum type="arabicParenR"/>
            </a:pPr>
            <a:r>
              <a:rPr lang="en-US" dirty="0"/>
              <a:t>Manual or automated controls can be circumvented by collusion. </a:t>
            </a:r>
          </a:p>
          <a:p>
            <a:pPr marL="514350" indent="-514350">
              <a:buAutoNum type="arabicParenR"/>
            </a:pPr>
            <a:r>
              <a:rPr lang="en-US" dirty="0"/>
              <a:t>The cost of internal control must not be greater than its benefits</a:t>
            </a:r>
          </a:p>
        </p:txBody>
      </p:sp>
    </p:spTree>
    <p:extLst>
      <p:ext uri="{BB962C8B-B14F-4D97-AF65-F5344CB8AC3E}">
        <p14:creationId xmlns:p14="http://schemas.microsoft.com/office/powerpoint/2010/main" val="191705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E86ED-A7E1-19EB-1793-BCF6227A9428}"/>
              </a:ext>
            </a:extLst>
          </p:cNvPr>
          <p:cNvSpPr txBox="1"/>
          <p:nvPr/>
        </p:nvSpPr>
        <p:spPr>
          <a:xfrm>
            <a:off x="315310" y="242952"/>
            <a:ext cx="6096000" cy="2308324"/>
          </a:xfrm>
          <a:prstGeom prst="rect">
            <a:avLst/>
          </a:prstGeom>
          <a:noFill/>
        </p:spPr>
        <p:txBody>
          <a:bodyPr wrap="square">
            <a:spAutoFit/>
          </a:bodyPr>
          <a:lstStyle/>
          <a:p>
            <a:r>
              <a:rPr lang="en-US" b="1" dirty="0"/>
              <a:t>10. The risk assessment component of internal control involves the: </a:t>
            </a:r>
          </a:p>
          <a:p>
            <a:pPr marL="342900" indent="-342900">
              <a:buFont typeface="+mj-lt"/>
              <a:buAutoNum type="alphaUcPeriod"/>
            </a:pPr>
            <a:r>
              <a:rPr lang="en-US" dirty="0"/>
              <a:t>Independent outside auditor’s assessment of residual risk. </a:t>
            </a:r>
          </a:p>
          <a:p>
            <a:pPr marL="342900" indent="-342900">
              <a:buFont typeface="+mj-lt"/>
              <a:buAutoNum type="alphaUcPeriod"/>
            </a:pPr>
            <a:r>
              <a:rPr lang="en-US" dirty="0"/>
              <a:t>Internal audit function’s assessment of control deficiencies. </a:t>
            </a:r>
          </a:p>
          <a:p>
            <a:pPr marL="342900" indent="-342900">
              <a:buFont typeface="+mj-lt"/>
              <a:buAutoNum type="alphaUcPeriod"/>
            </a:pPr>
            <a:r>
              <a:rPr lang="en-US" dirty="0"/>
              <a:t>Organization’s identification and analysis of the risks that threaten the achievement of its objectives. </a:t>
            </a:r>
          </a:p>
          <a:p>
            <a:pPr marL="342900" indent="-342900">
              <a:buFont typeface="+mj-lt"/>
              <a:buAutoNum type="alphaUcPeriod"/>
            </a:pPr>
            <a:r>
              <a:rPr lang="en-US" dirty="0"/>
              <a:t>Organization’s monitoring of financial information for potential material misstatements.</a:t>
            </a:r>
          </a:p>
        </p:txBody>
      </p:sp>
      <p:sp>
        <p:nvSpPr>
          <p:cNvPr id="4" name="TextBox 3">
            <a:extLst>
              <a:ext uri="{FF2B5EF4-FFF2-40B4-BE49-F238E27FC236}">
                <a16:creationId xmlns:a16="http://schemas.microsoft.com/office/drawing/2014/main" id="{1E2EE806-1A35-5C3F-FC7F-0A4AA11ED2E0}"/>
              </a:ext>
            </a:extLst>
          </p:cNvPr>
          <p:cNvSpPr txBox="1"/>
          <p:nvPr/>
        </p:nvSpPr>
        <p:spPr>
          <a:xfrm>
            <a:off x="9207063" y="1212448"/>
            <a:ext cx="1653834" cy="369332"/>
          </a:xfrm>
          <a:prstGeom prst="rect">
            <a:avLst/>
          </a:prstGeom>
          <a:noFill/>
        </p:spPr>
        <p:txBody>
          <a:bodyPr wrap="square">
            <a:spAutoFit/>
          </a:bodyPr>
          <a:lstStyle/>
          <a:p>
            <a:r>
              <a:rPr lang="en-US" dirty="0"/>
              <a:t>Answer: </a:t>
            </a:r>
            <a:r>
              <a:rPr lang="en-US" dirty="0">
                <a:solidFill>
                  <a:srgbClr val="FF0000"/>
                </a:solidFill>
              </a:rPr>
              <a:t>C</a:t>
            </a:r>
          </a:p>
        </p:txBody>
      </p:sp>
    </p:spTree>
    <p:extLst>
      <p:ext uri="{BB962C8B-B14F-4D97-AF65-F5344CB8AC3E}">
        <p14:creationId xmlns:p14="http://schemas.microsoft.com/office/powerpoint/2010/main" val="9398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CC5E-E49D-3817-AF72-838054EBFF6E}"/>
              </a:ext>
            </a:extLst>
          </p:cNvPr>
          <p:cNvSpPr>
            <a:spLocks noGrp="1"/>
          </p:cNvSpPr>
          <p:nvPr>
            <p:ph type="title"/>
          </p:nvPr>
        </p:nvSpPr>
        <p:spPr/>
        <p:txBody>
          <a:bodyPr/>
          <a:lstStyle/>
          <a:p>
            <a:r>
              <a:rPr lang="en-US" dirty="0"/>
              <a:t>Internal Control as defined by IIA</a:t>
            </a:r>
          </a:p>
        </p:txBody>
      </p:sp>
      <p:sp>
        <p:nvSpPr>
          <p:cNvPr id="3" name="Content Placeholder 2">
            <a:extLst>
              <a:ext uri="{FF2B5EF4-FFF2-40B4-BE49-F238E27FC236}">
                <a16:creationId xmlns:a16="http://schemas.microsoft.com/office/drawing/2014/main" id="{8905C996-0D88-4EA7-E31F-00791EB86BB8}"/>
              </a:ext>
            </a:extLst>
          </p:cNvPr>
          <p:cNvSpPr>
            <a:spLocks noGrp="1"/>
          </p:cNvSpPr>
          <p:nvPr>
            <p:ph idx="1"/>
          </p:nvPr>
        </p:nvSpPr>
        <p:spPr>
          <a:xfrm>
            <a:off x="838200" y="1468419"/>
            <a:ext cx="10515600" cy="4708544"/>
          </a:xfrm>
        </p:spPr>
        <p:txBody>
          <a:bodyPr>
            <a:normAutofit fontScale="92500" lnSpcReduction="10000"/>
          </a:bodyPr>
          <a:lstStyle/>
          <a:p>
            <a:r>
              <a:rPr lang="en-US" sz="2400" dirty="0"/>
              <a:t>The following are control-related definitions from The IIA Glossary:</a:t>
            </a:r>
          </a:p>
          <a:p>
            <a:pPr>
              <a:buFont typeface="Wingdings" panose="05000000000000000000" pitchFamily="2" charset="2"/>
              <a:buChar char="ü"/>
            </a:pPr>
            <a:r>
              <a:rPr lang="en-US" sz="2400" b="1" dirty="0"/>
              <a:t>Control</a:t>
            </a:r>
            <a:r>
              <a:rPr lang="en-US" sz="2400" dirty="0"/>
              <a:t> is “any action taken by management, the board, and other parties to manage risk and increase the likelihood that established objectives and goals will be achieved. Management plans, organizes, and directs the performance of sufficient actions to provide reasonable assurance that objectives and goals will be achieved.” </a:t>
            </a:r>
          </a:p>
          <a:p>
            <a:pPr>
              <a:buFont typeface="Wingdings" panose="05000000000000000000" pitchFamily="2" charset="2"/>
              <a:buChar char="ü"/>
            </a:pPr>
            <a:r>
              <a:rPr lang="en-US" sz="2400" b="1" dirty="0"/>
              <a:t>Control processes </a:t>
            </a:r>
            <a:r>
              <a:rPr lang="en-US" sz="2400" dirty="0"/>
              <a:t>are “the policies, procedures (both manual and automated), and activities that are part of a control framework, designed and operated to ensure that risks are contained within the level that an organization is willing to accept.”</a:t>
            </a:r>
          </a:p>
          <a:p>
            <a:pPr>
              <a:buFont typeface="Wingdings" panose="05000000000000000000" pitchFamily="2" charset="2"/>
              <a:buChar char="ü"/>
            </a:pPr>
            <a:r>
              <a:rPr lang="en-US" sz="2400" b="1" dirty="0"/>
              <a:t>Control environment </a:t>
            </a:r>
            <a:r>
              <a:rPr lang="en-US" sz="2400" dirty="0"/>
              <a:t>is “the attitude and actions of the board and management regarding the importance of control within the organization. The control environment provides the discipline and structure for the achievement of the primary objectives of the system of internal control. </a:t>
            </a:r>
          </a:p>
          <a:p>
            <a:pPr lvl="1">
              <a:buFont typeface="Wingdings" panose="05000000000000000000" pitchFamily="2" charset="2"/>
              <a:buChar char="ü"/>
            </a:pPr>
            <a:r>
              <a:rPr lang="en-US" sz="2000" dirty="0"/>
              <a:t>The control environment includes the following elements: 1) Integrity and ethical values 2) Management’s philosophy and operating style 3) Organizational structure 4) Assignment of authority and responsibility 5) Human resource policies and practices 6) Competence of personnel</a:t>
            </a:r>
          </a:p>
        </p:txBody>
      </p:sp>
    </p:spTree>
    <p:extLst>
      <p:ext uri="{BB962C8B-B14F-4D97-AF65-F5344CB8AC3E}">
        <p14:creationId xmlns:p14="http://schemas.microsoft.com/office/powerpoint/2010/main" val="33781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F3E1-274B-16D0-F683-65A65A688A9F}"/>
              </a:ext>
            </a:extLst>
          </p:cNvPr>
          <p:cNvSpPr>
            <a:spLocks noGrp="1"/>
          </p:cNvSpPr>
          <p:nvPr>
            <p:ph type="title"/>
          </p:nvPr>
        </p:nvSpPr>
        <p:spPr>
          <a:xfrm>
            <a:off x="838199" y="365125"/>
            <a:ext cx="10887635" cy="1325563"/>
          </a:xfrm>
        </p:spPr>
        <p:txBody>
          <a:bodyPr/>
          <a:lstStyle/>
          <a:p>
            <a:r>
              <a:rPr lang="en-US" dirty="0"/>
              <a:t>The COSO Internal Control- Integrated Framework</a:t>
            </a:r>
          </a:p>
        </p:txBody>
      </p:sp>
      <p:sp>
        <p:nvSpPr>
          <p:cNvPr id="3" name="Content Placeholder 2">
            <a:extLst>
              <a:ext uri="{FF2B5EF4-FFF2-40B4-BE49-F238E27FC236}">
                <a16:creationId xmlns:a16="http://schemas.microsoft.com/office/drawing/2014/main" id="{AD9A0DFF-1B90-B745-8DB7-404FAEF33CBF}"/>
              </a:ext>
            </a:extLst>
          </p:cNvPr>
          <p:cNvSpPr>
            <a:spLocks noGrp="1"/>
          </p:cNvSpPr>
          <p:nvPr>
            <p:ph idx="1"/>
          </p:nvPr>
        </p:nvSpPr>
        <p:spPr/>
        <p:txBody>
          <a:bodyPr>
            <a:normAutofit/>
          </a:bodyPr>
          <a:lstStyle/>
          <a:p>
            <a:r>
              <a:rPr lang="en-US" dirty="0"/>
              <a:t>Developed in 1992 by the Committee of Sponsoring Organizations of the Treadway Commission (COSO) and updated in 2013.</a:t>
            </a:r>
          </a:p>
          <a:p>
            <a:r>
              <a:rPr lang="en-US" dirty="0"/>
              <a:t> This model has been adopted as the generally accepted framework for internal control and is widely recognized as the definitive standard against which organizations measure the effectiveness of their systems of internal control. </a:t>
            </a:r>
          </a:p>
          <a:p>
            <a:pPr marL="0" indent="0">
              <a:buNone/>
            </a:pPr>
            <a:br>
              <a:rPr lang="en-US" dirty="0"/>
            </a:br>
            <a:endParaRPr lang="en-US" dirty="0"/>
          </a:p>
        </p:txBody>
      </p:sp>
    </p:spTree>
    <p:extLst>
      <p:ext uri="{BB962C8B-B14F-4D97-AF65-F5344CB8AC3E}">
        <p14:creationId xmlns:p14="http://schemas.microsoft.com/office/powerpoint/2010/main" val="428763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565C-675E-9B67-CB75-F4CD3C26BC01}"/>
              </a:ext>
            </a:extLst>
          </p:cNvPr>
          <p:cNvSpPr>
            <a:spLocks noGrp="1"/>
          </p:cNvSpPr>
          <p:nvPr>
            <p:ph type="title"/>
          </p:nvPr>
        </p:nvSpPr>
        <p:spPr/>
        <p:txBody>
          <a:bodyPr/>
          <a:lstStyle/>
          <a:p>
            <a:r>
              <a:rPr lang="en-US" dirty="0"/>
              <a:t>COSO Definition of Internal Control</a:t>
            </a:r>
          </a:p>
        </p:txBody>
      </p:sp>
      <p:sp>
        <p:nvSpPr>
          <p:cNvPr id="3" name="Content Placeholder 2">
            <a:extLst>
              <a:ext uri="{FF2B5EF4-FFF2-40B4-BE49-F238E27FC236}">
                <a16:creationId xmlns:a16="http://schemas.microsoft.com/office/drawing/2014/main" id="{D6F494F7-C4D6-E34B-FC4D-3938C570D065}"/>
              </a:ext>
            </a:extLst>
          </p:cNvPr>
          <p:cNvSpPr>
            <a:spLocks noGrp="1"/>
          </p:cNvSpPr>
          <p:nvPr>
            <p:ph idx="1"/>
          </p:nvPr>
        </p:nvSpPr>
        <p:spPr>
          <a:xfrm>
            <a:off x="838200" y="1690688"/>
            <a:ext cx="10515600" cy="4351338"/>
          </a:xfrm>
        </p:spPr>
        <p:txBody>
          <a:bodyPr/>
          <a:lstStyle/>
          <a:p>
            <a:pPr algn="l"/>
            <a:r>
              <a:rPr lang="en-US" b="0" i="0" dirty="0">
                <a:solidFill>
                  <a:srgbClr val="222222"/>
                </a:solidFill>
                <a:effectLst/>
                <a:latin typeface="Merriweather" panose="00000500000000000000" pitchFamily="2" charset="0"/>
              </a:rPr>
              <a:t>The COSO model defines internal control as “a process effected by an entity’s board of directors, management and other personnel designed to provide reasonable assurance of the achievement of objectives in the following categories:</a:t>
            </a:r>
          </a:p>
          <a:p>
            <a:pPr lvl="1"/>
            <a:r>
              <a:rPr lang="en-US" b="0" i="0" dirty="0">
                <a:solidFill>
                  <a:srgbClr val="222222"/>
                </a:solidFill>
                <a:effectLst/>
                <a:latin typeface="Merriweather" panose="00000500000000000000" pitchFamily="2" charset="0"/>
              </a:rPr>
              <a:t>Operational Effectiveness and Efficiency</a:t>
            </a:r>
          </a:p>
          <a:p>
            <a:pPr lvl="1"/>
            <a:r>
              <a:rPr lang="en-US" b="0" i="0" dirty="0">
                <a:solidFill>
                  <a:srgbClr val="222222"/>
                </a:solidFill>
                <a:effectLst/>
                <a:latin typeface="Merriweather" panose="00000500000000000000" pitchFamily="2" charset="0"/>
              </a:rPr>
              <a:t>Financial Reporting Reliability</a:t>
            </a:r>
          </a:p>
          <a:p>
            <a:pPr lvl="1"/>
            <a:r>
              <a:rPr lang="en-US" b="0" i="0" dirty="0">
                <a:solidFill>
                  <a:srgbClr val="222222"/>
                </a:solidFill>
                <a:effectLst/>
                <a:latin typeface="Merriweather" panose="00000500000000000000" pitchFamily="2" charset="0"/>
              </a:rPr>
              <a:t>Applicable Laws and Regulations Compliance</a:t>
            </a:r>
          </a:p>
          <a:p>
            <a:endParaRPr lang="en-US" dirty="0"/>
          </a:p>
        </p:txBody>
      </p:sp>
    </p:spTree>
    <p:extLst>
      <p:ext uri="{BB962C8B-B14F-4D97-AF65-F5344CB8AC3E}">
        <p14:creationId xmlns:p14="http://schemas.microsoft.com/office/powerpoint/2010/main" val="84276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3C05-600E-090B-148B-4B771ADB6C3A}"/>
              </a:ext>
            </a:extLst>
          </p:cNvPr>
          <p:cNvSpPr>
            <a:spLocks noGrp="1"/>
          </p:cNvSpPr>
          <p:nvPr>
            <p:ph type="title"/>
          </p:nvPr>
        </p:nvSpPr>
        <p:spPr>
          <a:xfrm>
            <a:off x="0" y="275787"/>
            <a:ext cx="10515600" cy="1325563"/>
          </a:xfrm>
        </p:spPr>
        <p:txBody>
          <a:bodyPr/>
          <a:lstStyle/>
          <a:p>
            <a:r>
              <a:rPr lang="en-US" dirty="0"/>
              <a:t>COSO Internal Control Framework- Cube</a:t>
            </a:r>
          </a:p>
        </p:txBody>
      </p:sp>
      <p:sp>
        <p:nvSpPr>
          <p:cNvPr id="5" name="TextBox 4">
            <a:extLst>
              <a:ext uri="{FF2B5EF4-FFF2-40B4-BE49-F238E27FC236}">
                <a16:creationId xmlns:a16="http://schemas.microsoft.com/office/drawing/2014/main" id="{3E96C2FC-EE24-2E86-A591-3AF5D497DE9B}"/>
              </a:ext>
            </a:extLst>
          </p:cNvPr>
          <p:cNvSpPr txBox="1"/>
          <p:nvPr/>
        </p:nvSpPr>
        <p:spPr>
          <a:xfrm>
            <a:off x="251848" y="2010554"/>
            <a:ext cx="6098582" cy="2585323"/>
          </a:xfrm>
          <a:prstGeom prst="rect">
            <a:avLst/>
          </a:prstGeom>
          <a:noFill/>
        </p:spPr>
        <p:txBody>
          <a:bodyPr wrap="square">
            <a:spAutoFit/>
          </a:bodyPr>
          <a:lstStyle/>
          <a:p>
            <a:r>
              <a:rPr lang="en-US" dirty="0"/>
              <a:t>COSO explains, “A direct relationship exists between </a:t>
            </a:r>
            <a:r>
              <a:rPr lang="en-US" b="1" dirty="0"/>
              <a:t>objectives</a:t>
            </a:r>
            <a:r>
              <a:rPr lang="en-US" dirty="0"/>
              <a:t>, which are what an entity strives to achieve, </a:t>
            </a:r>
            <a:r>
              <a:rPr lang="en-US" b="1" dirty="0"/>
              <a:t>components</a:t>
            </a:r>
            <a:r>
              <a:rPr lang="en-US" dirty="0"/>
              <a:t> [and principles], which represent what is required to achieve the objectives, and </a:t>
            </a:r>
            <a:r>
              <a:rPr lang="en-US" b="1" dirty="0"/>
              <a:t>entity structure </a:t>
            </a:r>
            <a:r>
              <a:rPr lang="en-US" dirty="0"/>
              <a:t>(the operating units, legal entities, and other structures). The relationship can be depicted in the form of a cube.”</a:t>
            </a:r>
          </a:p>
          <a:p>
            <a:pPr marL="285750" indent="-285750">
              <a:buFont typeface="Arial" panose="020B0604020202020204" pitchFamily="34" charset="0"/>
              <a:buChar char="•"/>
            </a:pPr>
            <a:r>
              <a:rPr lang="en-US" dirty="0"/>
              <a:t>The rows are the 5 components.</a:t>
            </a:r>
          </a:p>
          <a:p>
            <a:pPr marL="285750" indent="-285750">
              <a:buFont typeface="Arial" panose="020B0604020202020204" pitchFamily="34" charset="0"/>
              <a:buChar char="•"/>
            </a:pPr>
            <a:r>
              <a:rPr lang="en-US" dirty="0"/>
              <a:t>The slices are the 3 objectives.</a:t>
            </a:r>
          </a:p>
          <a:p>
            <a:pPr marL="285750" indent="-285750">
              <a:buFont typeface="Arial" panose="020B0604020202020204" pitchFamily="34" charset="0"/>
              <a:buChar char="•"/>
            </a:pPr>
            <a:r>
              <a:rPr lang="en-US" dirty="0"/>
              <a:t>The columns are the entity’s structure.</a:t>
            </a:r>
          </a:p>
        </p:txBody>
      </p:sp>
      <p:pic>
        <p:nvPicPr>
          <p:cNvPr id="8" name="Picture 7">
            <a:extLst>
              <a:ext uri="{FF2B5EF4-FFF2-40B4-BE49-F238E27FC236}">
                <a16:creationId xmlns:a16="http://schemas.microsoft.com/office/drawing/2014/main" id="{11FA7346-E5E1-39C6-DB4F-B739560C7101}"/>
              </a:ext>
            </a:extLst>
          </p:cNvPr>
          <p:cNvPicPr>
            <a:picLocks noChangeAspect="1"/>
          </p:cNvPicPr>
          <p:nvPr/>
        </p:nvPicPr>
        <p:blipFill>
          <a:blip r:embed="rId2"/>
          <a:srcRect l="6435"/>
          <a:stretch/>
        </p:blipFill>
        <p:spPr>
          <a:xfrm>
            <a:off x="6643857" y="1524204"/>
            <a:ext cx="5157132" cy="4653290"/>
          </a:xfrm>
          <a:prstGeom prst="rect">
            <a:avLst/>
          </a:prstGeom>
        </p:spPr>
      </p:pic>
    </p:spTree>
    <p:extLst>
      <p:ext uri="{BB962C8B-B14F-4D97-AF65-F5344CB8AC3E}">
        <p14:creationId xmlns:p14="http://schemas.microsoft.com/office/powerpoint/2010/main" val="293867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61D-D11B-ED77-A49D-1F0C8FC2D2D1}"/>
              </a:ext>
            </a:extLst>
          </p:cNvPr>
          <p:cNvSpPr>
            <a:spLocks noGrp="1"/>
          </p:cNvSpPr>
          <p:nvPr>
            <p:ph type="title"/>
          </p:nvPr>
        </p:nvSpPr>
        <p:spPr>
          <a:xfrm>
            <a:off x="265387" y="291552"/>
            <a:ext cx="11726916" cy="1325563"/>
          </a:xfrm>
        </p:spPr>
        <p:txBody>
          <a:bodyPr/>
          <a:lstStyle/>
          <a:p>
            <a:r>
              <a:rPr lang="en-US" dirty="0"/>
              <a:t>COSO Internal Control Framework- </a:t>
            </a:r>
            <a:r>
              <a:rPr lang="en-US" b="1" dirty="0"/>
              <a:t>5 Components</a:t>
            </a:r>
          </a:p>
        </p:txBody>
      </p:sp>
      <p:sp>
        <p:nvSpPr>
          <p:cNvPr id="3" name="Content Placeholder 2">
            <a:extLst>
              <a:ext uri="{FF2B5EF4-FFF2-40B4-BE49-F238E27FC236}">
                <a16:creationId xmlns:a16="http://schemas.microsoft.com/office/drawing/2014/main" id="{F480990A-EFD9-4619-9477-D1E6472EC2F9}"/>
              </a:ext>
            </a:extLst>
          </p:cNvPr>
          <p:cNvSpPr>
            <a:spLocks noGrp="1"/>
          </p:cNvSpPr>
          <p:nvPr>
            <p:ph idx="1"/>
          </p:nvPr>
        </p:nvSpPr>
        <p:spPr>
          <a:xfrm>
            <a:off x="328448" y="1617115"/>
            <a:ext cx="11332780" cy="4911506"/>
          </a:xfrm>
        </p:spPr>
        <p:txBody>
          <a:bodyPr>
            <a:normAutofit lnSpcReduction="10000"/>
          </a:bodyPr>
          <a:lstStyle/>
          <a:p>
            <a:pPr marL="0" indent="0">
              <a:lnSpc>
                <a:spcPct val="110000"/>
              </a:lnSpc>
              <a:buNone/>
            </a:pPr>
            <a:r>
              <a:rPr lang="en-US" sz="1800" dirty="0"/>
              <a:t>In an effective internal control system, the following five components work to support the achievement of an entity’s mission, strategies and related business objectives: </a:t>
            </a:r>
          </a:p>
          <a:p>
            <a:pPr marL="0" indent="0">
              <a:lnSpc>
                <a:spcPct val="110000"/>
              </a:lnSpc>
              <a:buNone/>
            </a:pPr>
            <a:r>
              <a:rPr lang="en-US" sz="1800" b="1" dirty="0"/>
              <a:t>1- Control Environment: </a:t>
            </a:r>
            <a:r>
              <a:rPr lang="en-US" sz="1800" dirty="0"/>
              <a:t>Sets the tone of an organization (senior management &amp; the BOD), influencing the control consciousness of its people. (integrity, ethics, organizational structure, authority and responsibility etc..)</a:t>
            </a:r>
          </a:p>
          <a:p>
            <a:pPr marL="0" indent="0">
              <a:lnSpc>
                <a:spcPct val="110000"/>
              </a:lnSpc>
              <a:buNone/>
            </a:pPr>
            <a:r>
              <a:rPr lang="en-US" sz="1800" b="1" dirty="0"/>
              <a:t>2- Risk Assessment: </a:t>
            </a:r>
            <a:r>
              <a:rPr lang="en-US" sz="1800" dirty="0"/>
              <a:t>The process of identifying and analyzing risks relevant to financial reporting objectives.</a:t>
            </a:r>
          </a:p>
          <a:p>
            <a:pPr marL="0" indent="0">
              <a:lnSpc>
                <a:spcPct val="110000"/>
              </a:lnSpc>
              <a:buNone/>
            </a:pPr>
            <a:r>
              <a:rPr lang="en-US" sz="1800" b="1" dirty="0"/>
              <a:t>3- Control Activities: </a:t>
            </a:r>
            <a:r>
              <a:rPr lang="en-US" sz="1800" dirty="0"/>
              <a:t>are the actions taken by management, the board, and other parties to mitigate risk and increase the likelihood that established objectives and goals will be achieved. </a:t>
            </a:r>
          </a:p>
          <a:p>
            <a:pPr marL="0" indent="0">
              <a:lnSpc>
                <a:spcPct val="110000"/>
              </a:lnSpc>
              <a:buNone/>
            </a:pPr>
            <a:r>
              <a:rPr lang="en-US" sz="1800" b="1" dirty="0"/>
              <a:t>4- Information and Communication: </a:t>
            </a:r>
            <a:r>
              <a:rPr lang="en-US" sz="1800" dirty="0"/>
              <a:t>The process of obtaining, generating, and communicating information in support of the other components of internal control. Relevant, accurate, and timely information must be available to individuals at all levels of an organization who need such information to run the business effectively.</a:t>
            </a:r>
          </a:p>
          <a:p>
            <a:pPr marL="0" indent="0">
              <a:lnSpc>
                <a:spcPct val="110000"/>
              </a:lnSpc>
              <a:buNone/>
            </a:pPr>
            <a:r>
              <a:rPr lang="en-US" sz="1800" b="1" dirty="0"/>
              <a:t>5-Monitoring Activities: </a:t>
            </a:r>
            <a:r>
              <a:rPr lang="en-US" sz="1800" dirty="0"/>
              <a:t>To remain reliable, internal control systems must be monitored. As COSO indicates, monitoring activities consist of “ongoing evaluations built into business processes at different levels of the entity [that] provide timely information. Ongoing evaluations, separate evaluations, or some combination of the two, to ascertain whether each of the five components of internal control are present and functioning.  </a:t>
            </a:r>
          </a:p>
        </p:txBody>
      </p:sp>
    </p:spTree>
    <p:extLst>
      <p:ext uri="{BB962C8B-B14F-4D97-AF65-F5344CB8AC3E}">
        <p14:creationId xmlns:p14="http://schemas.microsoft.com/office/powerpoint/2010/main" val="82204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DA13-3236-A08F-D42D-86B49AA1DBCA}"/>
              </a:ext>
            </a:extLst>
          </p:cNvPr>
          <p:cNvSpPr>
            <a:spLocks noGrp="1"/>
          </p:cNvSpPr>
          <p:nvPr>
            <p:ph type="title"/>
          </p:nvPr>
        </p:nvSpPr>
        <p:spPr/>
        <p:txBody>
          <a:bodyPr/>
          <a:lstStyle/>
          <a:p>
            <a:r>
              <a:rPr lang="en-US" dirty="0"/>
              <a:t>COSO Internal Control Framework- </a:t>
            </a:r>
            <a:r>
              <a:rPr lang="en-US" b="1" dirty="0"/>
              <a:t>5 Components summarized</a:t>
            </a:r>
            <a:endParaRPr lang="en-US" dirty="0"/>
          </a:p>
        </p:txBody>
      </p:sp>
      <p:sp>
        <p:nvSpPr>
          <p:cNvPr id="3" name="Content Placeholder 2">
            <a:extLst>
              <a:ext uri="{FF2B5EF4-FFF2-40B4-BE49-F238E27FC236}">
                <a16:creationId xmlns:a16="http://schemas.microsoft.com/office/drawing/2014/main" id="{58AA95FF-42BC-E5BF-C226-D71990597D39}"/>
              </a:ext>
            </a:extLst>
          </p:cNvPr>
          <p:cNvSpPr>
            <a:spLocks noGrp="1"/>
          </p:cNvSpPr>
          <p:nvPr>
            <p:ph idx="1"/>
          </p:nvPr>
        </p:nvSpPr>
        <p:spPr/>
        <p:txBody>
          <a:bodyPr/>
          <a:lstStyle/>
          <a:p>
            <a:r>
              <a:rPr lang="en-US" dirty="0"/>
              <a:t>The </a:t>
            </a:r>
            <a:r>
              <a:rPr lang="en-US" b="1" dirty="0">
                <a:solidFill>
                  <a:schemeClr val="accent1"/>
                </a:solidFill>
              </a:rPr>
              <a:t>control environment </a:t>
            </a:r>
            <a:r>
              <a:rPr lang="en-US" dirty="0"/>
              <a:t>provides an atmosphere in which people conduct their activities and carry out their control responsibilities. It serves as the foundation for the other components. Within this environment, management </a:t>
            </a:r>
            <a:r>
              <a:rPr lang="en-US" b="1" dirty="0">
                <a:solidFill>
                  <a:schemeClr val="accent1"/>
                </a:solidFill>
              </a:rPr>
              <a:t>assesses risks </a:t>
            </a:r>
            <a:r>
              <a:rPr lang="en-US" dirty="0"/>
              <a:t>to the achievement of specified objectives. </a:t>
            </a:r>
            <a:r>
              <a:rPr lang="en-US" b="1" dirty="0">
                <a:solidFill>
                  <a:schemeClr val="accent1"/>
                </a:solidFill>
              </a:rPr>
              <a:t>Control activities </a:t>
            </a:r>
            <a:r>
              <a:rPr lang="en-US" dirty="0"/>
              <a:t>are implemented to help ensure that management directives to address the risks are carried out. Meanwhile, relevant </a:t>
            </a:r>
            <a:r>
              <a:rPr lang="en-US" b="1" dirty="0">
                <a:solidFill>
                  <a:schemeClr val="accent1"/>
                </a:solidFill>
              </a:rPr>
              <a:t>information is captured and communicated </a:t>
            </a:r>
            <a:r>
              <a:rPr lang="en-US" dirty="0"/>
              <a:t>throughout the organization. The entire process is </a:t>
            </a:r>
            <a:r>
              <a:rPr lang="en-US" b="1" dirty="0">
                <a:solidFill>
                  <a:schemeClr val="accent1"/>
                </a:solidFill>
              </a:rPr>
              <a:t>monitored</a:t>
            </a:r>
            <a:r>
              <a:rPr lang="en-US" dirty="0"/>
              <a:t> and modified as conditions warrant.</a:t>
            </a:r>
          </a:p>
        </p:txBody>
      </p:sp>
    </p:spTree>
    <p:extLst>
      <p:ext uri="{BB962C8B-B14F-4D97-AF65-F5344CB8AC3E}">
        <p14:creationId xmlns:p14="http://schemas.microsoft.com/office/powerpoint/2010/main" val="3235252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77,8,Slide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18356</TotalTime>
  <Words>4677</Words>
  <Application>Microsoft Office PowerPoint</Application>
  <PresentationFormat>Widescreen</PresentationFormat>
  <Paragraphs>238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Merriweather</vt:lpstr>
      <vt:lpstr>Wingdings</vt:lpstr>
      <vt:lpstr>Office Theme</vt:lpstr>
      <vt:lpstr>PowerPoint Presentation</vt:lpstr>
      <vt:lpstr>What is Internal Control?</vt:lpstr>
      <vt:lpstr>Internal Control Limitations</vt:lpstr>
      <vt:lpstr>Internal Control as defined by IIA</vt:lpstr>
      <vt:lpstr>The COSO Internal Control- Integrated Framework</vt:lpstr>
      <vt:lpstr>COSO Definition of Internal Control</vt:lpstr>
      <vt:lpstr>COSO Internal Control Framework- Cube</vt:lpstr>
      <vt:lpstr>COSO Internal Control Framework- 5 Components</vt:lpstr>
      <vt:lpstr>COSO Internal Control Framework- 5 Components summarized</vt:lpstr>
      <vt:lpstr>Control Activities</vt:lpstr>
      <vt:lpstr>Segregation of Duties-Example</vt:lpstr>
      <vt:lpstr>Objectives</vt:lpstr>
      <vt:lpstr>Internal Control Roles and Responsibilities</vt:lpstr>
      <vt:lpstr>Risks &amp; Controls</vt:lpstr>
      <vt:lpstr>Inherent, Controllable &amp; Residual Risk-Example</vt:lpstr>
      <vt:lpstr>TYPES OF CONTROLS</vt:lpstr>
      <vt:lpstr>Entity-Level, Process-Level, and Transaction-Level Controls </vt:lpstr>
      <vt:lpstr>Key Controls and Secondary Controls</vt:lpstr>
      <vt:lpstr>Preventive, Detective, Corrective &amp; Directive Controls (1/2)</vt:lpstr>
      <vt:lpstr>Preventive, Detective, Corrective &amp; Directive Controls (2/2) </vt:lpstr>
      <vt:lpstr>Information Systems (Technology) Controls</vt:lpstr>
      <vt:lpstr>IT General Controls</vt:lpstr>
      <vt:lpstr>Application Controls</vt:lpstr>
      <vt:lpstr>Internal Auditor’s Role in Control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337</dc:title>
  <dc:creator>Leila Amer</dc:creator>
  <cp:lastModifiedBy>Leila Amer</cp:lastModifiedBy>
  <cp:revision>316</cp:revision>
  <cp:lastPrinted>2020-03-19T14:29:21Z</cp:lastPrinted>
  <dcterms:created xsi:type="dcterms:W3CDTF">2020-03-11T13:36:03Z</dcterms:created>
  <dcterms:modified xsi:type="dcterms:W3CDTF">2025-01-08T08:08:17Z</dcterms:modified>
</cp:coreProperties>
</file>