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6" r:id="rId11"/>
    <p:sldId id="274" r:id="rId12"/>
    <p:sldId id="265" r:id="rId13"/>
    <p:sldId id="266" r:id="rId14"/>
    <p:sldId id="267" r:id="rId15"/>
    <p:sldId id="268" r:id="rId16"/>
    <p:sldId id="269" r:id="rId17"/>
    <p:sldId id="270" r:id="rId18"/>
    <p:sldId id="273"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26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1520" units="cm"/>
          <inkml:channel name="Y" type="integer" max="720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3-10-24T09:17:23.658"/>
    </inkml:context>
    <inkml:brush xml:id="br0">
      <inkml:brushProperty name="width" value="0.05292" units="cm"/>
      <inkml:brushProperty name="height" value="0.05292" units="cm"/>
      <inkml:brushProperty name="color" value="#FF0000"/>
    </inkml:brush>
  </inkml:definitions>
  <inkml:trace contextRef="#ctx0" brushRef="#br0">24021 17451 0,'0'0'0,"0"0"16,0 0-16,59-18 15,26 1 1,53-10-16,24 1 16,6 5-1,5 4-15,-11 2 16,-9 0-1,3 1-15,-9-4 16,-9 0-16,-6 1 16,-20 2-1,-15 0 1,-9-2-16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6E7512-AC8A-4AD6-A2CE-96FA24AB024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259656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6E7512-AC8A-4AD6-A2CE-96FA24AB024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214739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6E7512-AC8A-4AD6-A2CE-96FA24AB024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351892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6E7512-AC8A-4AD6-A2CE-96FA24AB024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71766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E7512-AC8A-4AD6-A2CE-96FA24AB024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169245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6E7512-AC8A-4AD6-A2CE-96FA24AB024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6729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6E7512-AC8A-4AD6-A2CE-96FA24AB0240}"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43479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6E7512-AC8A-4AD6-A2CE-96FA24AB0240}"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212454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E7512-AC8A-4AD6-A2CE-96FA24AB0240}"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139595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6E7512-AC8A-4AD6-A2CE-96FA24AB024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396356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6E7512-AC8A-4AD6-A2CE-96FA24AB024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C2FAD-0456-4760-915F-C941EC04A8AB}" type="slidenum">
              <a:rPr lang="en-US" smtClean="0"/>
              <a:t>‹#›</a:t>
            </a:fld>
            <a:endParaRPr lang="en-US"/>
          </a:p>
        </p:txBody>
      </p:sp>
    </p:spTree>
    <p:extLst>
      <p:ext uri="{BB962C8B-B14F-4D97-AF65-F5344CB8AC3E}">
        <p14:creationId xmlns:p14="http://schemas.microsoft.com/office/powerpoint/2010/main" val="422516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E7512-AC8A-4AD6-A2CE-96FA24AB0240}" type="datetimeFigureOut">
              <a:rPr lang="en-US" smtClean="0"/>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C2FAD-0456-4760-915F-C941EC04A8AB}" type="slidenum">
              <a:rPr lang="en-US" smtClean="0"/>
              <a:t>‹#›</a:t>
            </a:fld>
            <a:endParaRPr lang="en-US"/>
          </a:p>
        </p:txBody>
      </p:sp>
    </p:spTree>
    <p:extLst>
      <p:ext uri="{BB962C8B-B14F-4D97-AF65-F5344CB8AC3E}">
        <p14:creationId xmlns:p14="http://schemas.microsoft.com/office/powerpoint/2010/main" val="404007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Electric_potential" TargetMode="External"/><Relationship Id="rId13" Type="http://schemas.openxmlformats.org/officeDocument/2006/relationships/hyperlink" Target="https://en.wikipedia.org/wiki/Stress_(mechanics)" TargetMode="External"/><Relationship Id="rId3" Type="http://schemas.openxmlformats.org/officeDocument/2006/relationships/hyperlink" Target="https://en.wikipedia.org/wiki/Electrical_resistivity_and_conductivity" TargetMode="External"/><Relationship Id="rId7" Type="http://schemas.openxmlformats.org/officeDocument/2006/relationships/hyperlink" Target="https://en.wikipedia.org/wiki/Piezoelectricity" TargetMode="External"/><Relationship Id="rId12" Type="http://schemas.openxmlformats.org/officeDocument/2006/relationships/hyperlink" Target="https://en.wikipedia.org/wiki/Ceramic"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s://en.wikipedia.org/wiki/Deformation_(mechanics)" TargetMode="External"/><Relationship Id="rId11" Type="http://schemas.openxmlformats.org/officeDocument/2006/relationships/hyperlink" Target="https://en.wikipedia.org/wiki/Crystal" TargetMode="External"/><Relationship Id="rId5" Type="http://schemas.openxmlformats.org/officeDocument/2006/relationships/hyperlink" Target="https://en.wikipedia.org/wiki/Metal" TargetMode="External"/><Relationship Id="rId10" Type="http://schemas.openxmlformats.org/officeDocument/2006/relationships/hyperlink" Target="https://en.wikipedia.org/wiki/Solid" TargetMode="External"/><Relationship Id="rId4" Type="http://schemas.openxmlformats.org/officeDocument/2006/relationships/hyperlink" Target="https://en.wikipedia.org/wiki/Semiconductor" TargetMode="External"/><Relationship Id="rId9" Type="http://schemas.openxmlformats.org/officeDocument/2006/relationships/hyperlink" Target="https://en.wikipedia.org/wiki/Electric_charg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Acceleration Sensors </a:t>
            </a:r>
          </a:p>
        </p:txBody>
      </p:sp>
      <p:sp>
        <p:nvSpPr>
          <p:cNvPr id="3" name="Subtitle 2"/>
          <p:cNvSpPr>
            <a:spLocks noGrp="1"/>
          </p:cNvSpPr>
          <p:nvPr>
            <p:ph type="subTitle" idx="1"/>
          </p:nvPr>
        </p:nvSpPr>
        <p:spPr/>
        <p:txBody>
          <a:bodyPr/>
          <a:lstStyle/>
          <a:p>
            <a:r>
              <a:rPr lang="en-US" dirty="0"/>
              <a:t>Modeling </a:t>
            </a:r>
          </a:p>
        </p:txBody>
      </p:sp>
    </p:spTree>
    <p:extLst>
      <p:ext uri="{BB962C8B-B14F-4D97-AF65-F5344CB8AC3E}">
        <p14:creationId xmlns:p14="http://schemas.microsoft.com/office/powerpoint/2010/main" val="292988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E1942B-8F33-46B5-8C72-3C98A3AADF47}"/>
              </a:ext>
            </a:extLst>
          </p:cNvPr>
          <p:cNvSpPr/>
          <p:nvPr/>
        </p:nvSpPr>
        <p:spPr>
          <a:xfrm>
            <a:off x="53009" y="65837"/>
            <a:ext cx="12138991" cy="7294305"/>
          </a:xfrm>
          <a:prstGeom prst="rect">
            <a:avLst/>
          </a:prstGeom>
        </p:spPr>
        <p:txBody>
          <a:bodyPr wrap="square">
            <a:spAutoFit/>
          </a:bodyPr>
          <a:lstStyle/>
          <a:p>
            <a:r>
              <a:rPr lang="en-US" sz="2000" b="1" dirty="0">
                <a:solidFill>
                  <a:srgbClr val="FF0000"/>
                </a:solidFill>
              </a:rPr>
              <a:t>Why State Space? </a:t>
            </a:r>
          </a:p>
          <a:p>
            <a:r>
              <a:rPr lang="en-US" dirty="0"/>
              <a:t>State space is important in modeling for sensors because it provides a structured and systematic framework for representing and understanding the behavior of dynamic systems. Sensors are devices that measure and monitor physical quantities in the environment, and they are often used in various applications, including robotics, control systems, navigation, and many others. State space models help in accurately describing and predicting the behavior of these systems for several reasons:</a:t>
            </a:r>
          </a:p>
          <a:p>
            <a:endParaRPr lang="en-US" dirty="0"/>
          </a:p>
          <a:p>
            <a:r>
              <a:rPr lang="en-US" b="1" dirty="0"/>
              <a:t>Modeling Complex Systems: </a:t>
            </a:r>
            <a:r>
              <a:rPr lang="en-US" dirty="0"/>
              <a:t>Many real-world systems are complex and dynamic, with multiple interacting components and variables. State space models allow us to capture this complexity by representing the system's state (a set of variables that describe the system) and its evolution over time through a set of equations. This enables us to model a wide range of sensor-equipped systems, from simple ones to highly complex ones.</a:t>
            </a:r>
          </a:p>
          <a:p>
            <a:endParaRPr lang="en-US" dirty="0"/>
          </a:p>
          <a:p>
            <a:r>
              <a:rPr lang="en-US" b="1" dirty="0"/>
              <a:t>Flexibility:</a:t>
            </a:r>
            <a:r>
              <a:rPr lang="en-US" dirty="0"/>
              <a:t> State space models are flexible and adaptable, making them suitable for various sensor applications. They can handle linear and nonlinear systems, time-varying and time-invariant systems, and continuous or discrete-time systems. This flexibility is essential because sensors are used in diverse environments and contexts.</a:t>
            </a:r>
          </a:p>
          <a:p>
            <a:endParaRPr lang="en-US" dirty="0"/>
          </a:p>
          <a:p>
            <a:r>
              <a:rPr lang="en-US" b="1" dirty="0"/>
              <a:t>System Identification</a:t>
            </a:r>
            <a:r>
              <a:rPr lang="en-US" dirty="0"/>
              <a:t>: State space models can be used to identify the underlying dynamics of a system based on sensor data. By comparing the observed data with the predictions of the model, it is possible to estimate the system's parameters and states, which is crucial for system control and optimization.</a:t>
            </a:r>
          </a:p>
          <a:p>
            <a:r>
              <a:rPr lang="en-US" b="1" dirty="0"/>
              <a:t>Estimation and Prediction</a:t>
            </a:r>
            <a:r>
              <a:rPr lang="en-US" dirty="0"/>
              <a:t>: Sensors often provide measurements that are noisy or incomplete. State space models can incorporate stochastic components to account for measurement uncertainties and make probabilistic predictions about the system's future behavior. This is valuable for filtering and smoothing sensor data and making reliable predictions.</a:t>
            </a:r>
          </a:p>
          <a:p>
            <a:r>
              <a:rPr lang="en-US" b="1" dirty="0"/>
              <a:t>Control and Decision-Making</a:t>
            </a:r>
            <a:r>
              <a:rPr lang="en-US" dirty="0"/>
              <a:t>: In many applications, sensors are integrated into control systems or autonomous decision-making processes. State space models serve as a foundation for designing controllers and decision-making algorithms that rely on sensor information to achieve desired objectives.</a:t>
            </a:r>
          </a:p>
          <a:p>
            <a:endParaRPr lang="en-US" dirty="0"/>
          </a:p>
        </p:txBody>
      </p:sp>
    </p:spTree>
    <p:extLst>
      <p:ext uri="{BB962C8B-B14F-4D97-AF65-F5344CB8AC3E}">
        <p14:creationId xmlns:p14="http://schemas.microsoft.com/office/powerpoint/2010/main" val="154298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12188F-4DC4-4842-BA77-FFD8083E83DC}"/>
              </a:ext>
            </a:extLst>
          </p:cNvPr>
          <p:cNvSpPr/>
          <p:nvPr/>
        </p:nvSpPr>
        <p:spPr>
          <a:xfrm>
            <a:off x="499164" y="-6589127"/>
            <a:ext cx="11692835" cy="4247317"/>
          </a:xfrm>
          <a:prstGeom prst="rect">
            <a:avLst/>
          </a:prstGeom>
        </p:spPr>
        <p:txBody>
          <a:bodyPr wrap="square">
            <a:spAutoFit/>
          </a:bodyPr>
          <a:lstStyle/>
          <a:p>
            <a:r>
              <a:rPr lang="en-US" dirty="0"/>
              <a:t>State space is important in modeling for sensors because it provides a structured and systematic framework for representing and understanding the behavior of dynamic systems. Sensors are devices that measure and monitor physical quantities in the environment, and they are often used in various applications, including robotics, control systems, navigation, and many others. State space models help in accurately describing and predicting the behavior of these systems for several reasons:</a:t>
            </a:r>
          </a:p>
          <a:p>
            <a:endParaRPr lang="en-US" dirty="0"/>
          </a:p>
          <a:p>
            <a:r>
              <a:rPr lang="en-US" dirty="0"/>
              <a:t>Modeling Complex Systems: Many real-world systems are complex and dynamic, with multiple interacting components and variables. State space models allow us to capture this complexity by representing the system's state (a set of variables that describe the system) and its evolution over time through a set of equations. This enables us to model a wide range of sensor-equipped systems, from simple ones to highly complex ones.</a:t>
            </a:r>
          </a:p>
          <a:p>
            <a:endParaRPr lang="en-US" dirty="0"/>
          </a:p>
          <a:p>
            <a:r>
              <a:rPr lang="en-US" dirty="0"/>
              <a:t>Flexibility: State space models are flexible and adaptable, making them suitable for various sensor applications. They can handle linear and nonlinear systems, time-varying and time-invariant systems, and continuous or discrete-time systems. This flexibility is essential because sensors are used in diverse environments and contexts.</a:t>
            </a:r>
          </a:p>
          <a:p>
            <a:endParaRPr lang="en-US" dirty="0"/>
          </a:p>
        </p:txBody>
      </p:sp>
      <p:sp>
        <p:nvSpPr>
          <p:cNvPr id="7" name="Rectangle 6">
            <a:extLst>
              <a:ext uri="{FF2B5EF4-FFF2-40B4-BE49-F238E27FC236}">
                <a16:creationId xmlns:a16="http://schemas.microsoft.com/office/drawing/2014/main" id="{FE262E1B-42C7-49A8-93B2-E75D4EAA62A6}"/>
              </a:ext>
            </a:extLst>
          </p:cNvPr>
          <p:cNvSpPr/>
          <p:nvPr/>
        </p:nvSpPr>
        <p:spPr>
          <a:xfrm>
            <a:off x="44173" y="197346"/>
            <a:ext cx="12108069" cy="4247317"/>
          </a:xfrm>
          <a:prstGeom prst="rect">
            <a:avLst/>
          </a:prstGeom>
        </p:spPr>
        <p:txBody>
          <a:bodyPr wrap="square">
            <a:spAutoFit/>
          </a:bodyPr>
          <a:lstStyle/>
          <a:p>
            <a:r>
              <a:rPr lang="en-US" b="1" dirty="0"/>
              <a:t>Simulation and Analysis</a:t>
            </a:r>
            <a:r>
              <a:rPr lang="en-US" dirty="0"/>
              <a:t>: State space models enable the simulation of system behavior under different conditions and scenarios. This is useful for testing and validating sensor-equipped systems in a virtual environment before deploying them in the real world.</a:t>
            </a:r>
          </a:p>
          <a:p>
            <a:endParaRPr lang="en-US" dirty="0"/>
          </a:p>
          <a:p>
            <a:r>
              <a:rPr lang="en-US" b="1" dirty="0"/>
              <a:t>State Estimation</a:t>
            </a:r>
            <a:r>
              <a:rPr lang="en-US" dirty="0"/>
              <a:t>: State space models are central to state estimation techniques like the Kalman filter and the Extended Kalman filter, which are widely used in sensor data processing. These techniques help in accurately estimating the true state of a system based on sensor measurements.</a:t>
            </a:r>
          </a:p>
          <a:p>
            <a:endParaRPr lang="en-US" dirty="0"/>
          </a:p>
          <a:p>
            <a:r>
              <a:rPr lang="en-US" b="1" dirty="0"/>
              <a:t>Modeling Nonlinearity</a:t>
            </a:r>
            <a:r>
              <a:rPr lang="en-US" dirty="0"/>
              <a:t>: In many cases, sensor-equipped systems exhibit nonlinear behavior. State space models can handle nonlinearities by using techniques like the Unscented Kalman filter or particle filters, allowing accurate modeling and estimation in such scenarios.</a:t>
            </a:r>
          </a:p>
          <a:p>
            <a:endParaRPr lang="en-US" dirty="0"/>
          </a:p>
          <a:p>
            <a:r>
              <a:rPr lang="en-US" b="1" dirty="0">
                <a:solidFill>
                  <a:schemeClr val="accent5">
                    <a:lumMod val="75000"/>
                  </a:schemeClr>
                </a:solidFill>
              </a:rPr>
              <a:t>In summary, state space modeling is a powerful tool for understanding, analyzing, and controlling systems that involve sensors. It provides a structured framework that can handle complex and dynamic systems, making it a fundamental concept in the field of sensor-based modeling and control</a:t>
            </a:r>
            <a:r>
              <a:rPr lang="en-US" dirty="0"/>
              <a:t>.</a:t>
            </a:r>
          </a:p>
        </p:txBody>
      </p:sp>
    </p:spTree>
    <p:extLst>
      <p:ext uri="{BB962C8B-B14F-4D97-AF65-F5344CB8AC3E}">
        <p14:creationId xmlns:p14="http://schemas.microsoft.com/office/powerpoint/2010/main" val="351814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STATE-SPACE ACCELEROMETER MODELS</a:t>
            </a:r>
          </a:p>
        </p:txBody>
      </p:sp>
      <p:sp>
        <p:nvSpPr>
          <p:cNvPr id="4" name="Rectangle 3"/>
          <p:cNvSpPr/>
          <p:nvPr/>
        </p:nvSpPr>
        <p:spPr>
          <a:xfrm>
            <a:off x="716691" y="1690688"/>
            <a:ext cx="10964562" cy="646331"/>
          </a:xfrm>
          <a:prstGeom prst="rect">
            <a:avLst/>
          </a:prstGeom>
        </p:spPr>
        <p:txBody>
          <a:bodyPr wrap="square">
            <a:spAutoFit/>
          </a:bodyPr>
          <a:lstStyle/>
          <a:p>
            <a:r>
              <a:rPr lang="en-US" b="0" i="0" u="none" strike="noStrike" baseline="0" dirty="0">
                <a:latin typeface="Calibri" panose="020F0502020204030204" pitchFamily="34" charset="0"/>
                <a:cs typeface="Calibri" panose="020F0502020204030204" pitchFamily="34" charset="0"/>
              </a:rPr>
              <a:t>The state-space provides a natural mechanism to incorporate measurements of a physical</a:t>
            </a:r>
          </a:p>
          <a:p>
            <a:r>
              <a:rPr lang="en-US" b="0" i="0" u="none" strike="noStrike" baseline="0" dirty="0">
                <a:latin typeface="Calibri" panose="020F0502020204030204" pitchFamily="34" charset="0"/>
                <a:cs typeface="Calibri" panose="020F0502020204030204" pitchFamily="34" charset="0"/>
              </a:rPr>
              <a:t>system together in a meaningful relationship</a:t>
            </a:r>
            <a:endParaRPr lang="en-US" dirty="0">
              <a:latin typeface="Calibri" panose="020F0502020204030204" pitchFamily="34" charset="0"/>
              <a:cs typeface="Calibri" panose="020F0502020204030204" pitchFamily="34" charset="0"/>
            </a:endParaRPr>
          </a:p>
        </p:txBody>
      </p:sp>
      <p:sp>
        <p:nvSpPr>
          <p:cNvPr id="5" name="Rectangle 4"/>
          <p:cNvSpPr/>
          <p:nvPr/>
        </p:nvSpPr>
        <p:spPr>
          <a:xfrm>
            <a:off x="632254" y="2620827"/>
            <a:ext cx="10661822" cy="1200329"/>
          </a:xfrm>
          <a:prstGeom prst="rect">
            <a:avLst/>
          </a:prstGeom>
        </p:spPr>
        <p:txBody>
          <a:bodyPr wrap="square">
            <a:spAutoFit/>
          </a:bodyPr>
          <a:lstStyle/>
          <a:p>
            <a:r>
              <a:rPr lang="en-US" b="0" i="0" u="none" strike="noStrike" baseline="0" dirty="0">
                <a:latin typeface="Calibri" panose="020F0502020204030204" pitchFamily="34" charset="0"/>
                <a:cs typeface="Calibri" panose="020F0502020204030204" pitchFamily="34" charset="0"/>
              </a:rPr>
              <a:t>It is a natural characterization of many systems</a:t>
            </a:r>
            <a:r>
              <a:rPr lang="en-US" b="0" i="0" u="none" strike="noStrike" dirty="0">
                <a:latin typeface="Calibri" panose="020F0502020204030204" pitchFamily="34" charset="0"/>
                <a:cs typeface="Calibri" panose="020F0502020204030204" pitchFamily="34" charset="0"/>
              </a:rPr>
              <a:t> </a:t>
            </a:r>
            <a:r>
              <a:rPr lang="en-US" b="0" i="0" u="none" strike="noStrike" baseline="0" dirty="0">
                <a:latin typeface="Calibri" panose="020F0502020204030204" pitchFamily="34" charset="0"/>
                <a:cs typeface="Calibri" panose="020F0502020204030204" pitchFamily="34" charset="0"/>
              </a:rPr>
              <a:t>incorporating the underlying phenomenology (physics), measurement system (measurements) and</a:t>
            </a:r>
            <a:r>
              <a:rPr lang="en-US" b="0" i="0" u="none" strike="noStrike" dirty="0">
                <a:latin typeface="Calibri" panose="020F0502020204030204" pitchFamily="34" charset="0"/>
                <a:cs typeface="Calibri" panose="020F0502020204030204" pitchFamily="34" charset="0"/>
              </a:rPr>
              <a:t> </a:t>
            </a:r>
            <a:r>
              <a:rPr lang="en-US" b="0" i="0" u="none" strike="noStrike" baseline="0" dirty="0">
                <a:latin typeface="Calibri" panose="020F0502020204030204" pitchFamily="34" charset="0"/>
                <a:cs typeface="Calibri" panose="020F0502020204030204" pitchFamily="34" charset="0"/>
              </a:rPr>
              <a:t>noise (uncertainties) by combining their interrelationships, mathematically, into a well-defined</a:t>
            </a:r>
            <a:r>
              <a:rPr lang="en-US" b="0" i="0" u="none" strike="noStrike" dirty="0">
                <a:latin typeface="Calibri" panose="020F0502020204030204" pitchFamily="34" charset="0"/>
                <a:cs typeface="Calibri" panose="020F0502020204030204" pitchFamily="34" charset="0"/>
              </a:rPr>
              <a:t> </a:t>
            </a:r>
            <a:r>
              <a:rPr lang="en-US" b="0" i="0" u="none" strike="noStrike" baseline="0" dirty="0">
                <a:latin typeface="Calibri" panose="020F0502020204030204" pitchFamily="34" charset="0"/>
                <a:cs typeface="Calibri" panose="020F0502020204030204" pitchFamily="34" charset="0"/>
              </a:rPr>
              <a:t>representation or model with inherent properties that can easily be analyzed to ensure a viable</a:t>
            </a:r>
            <a:r>
              <a:rPr lang="en-US" b="0" i="0" u="none" strike="noStrike" dirty="0">
                <a:latin typeface="Calibri" panose="020F0502020204030204" pitchFamily="34" charset="0"/>
                <a:cs typeface="Calibri" panose="020F0502020204030204" pitchFamily="34" charset="0"/>
              </a:rPr>
              <a:t> </a:t>
            </a:r>
            <a:r>
              <a:rPr lang="en-US" b="0" i="0" u="none" strike="noStrike" baseline="0" dirty="0">
                <a:latin typeface="Calibri" panose="020F0502020204030204" pitchFamily="34" charset="0"/>
                <a:cs typeface="Calibri" panose="020F0502020204030204" pitchFamily="34" charset="0"/>
              </a:rPr>
              <a:t>system.</a:t>
            </a:r>
            <a:endParaRPr lang="en-US"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632254" y="3904347"/>
            <a:ext cx="3434558" cy="1146275"/>
          </a:xfrm>
          <a:prstGeom prst="rect">
            <a:avLst/>
          </a:prstGeom>
        </p:spPr>
      </p:pic>
      <p:pic>
        <p:nvPicPr>
          <p:cNvPr id="7" name="Picture 6"/>
          <p:cNvPicPr>
            <a:picLocks noChangeAspect="1"/>
          </p:cNvPicPr>
          <p:nvPr/>
        </p:nvPicPr>
        <p:blipFill>
          <a:blip r:embed="rId3"/>
          <a:stretch>
            <a:fillRect/>
          </a:stretch>
        </p:blipFill>
        <p:spPr>
          <a:xfrm>
            <a:off x="482666" y="5557455"/>
            <a:ext cx="7293854" cy="121431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BEC7F7F-49A4-42CE-B943-91EA2674DD09}"/>
                  </a:ext>
                </a:extLst>
              </p14:cNvPr>
              <p14:cNvContentPartPr/>
              <p14:nvPr/>
            </p14:nvContentPartPr>
            <p14:xfrm>
              <a:off x="8647560" y="6185160"/>
              <a:ext cx="709560" cy="97560"/>
            </p14:xfrm>
          </p:contentPart>
        </mc:Choice>
        <mc:Fallback xmlns="">
          <p:pic>
            <p:nvPicPr>
              <p:cNvPr id="3" name="Ink 2">
                <a:extLst>
                  <a:ext uri="{FF2B5EF4-FFF2-40B4-BE49-F238E27FC236}">
                    <a16:creationId xmlns:a16="http://schemas.microsoft.com/office/drawing/2014/main" id="{2BEC7F7F-49A4-42CE-B943-91EA2674DD09}"/>
                  </a:ext>
                </a:extLst>
              </p:cNvPr>
              <p:cNvPicPr/>
              <p:nvPr/>
            </p:nvPicPr>
            <p:blipFill>
              <a:blip r:embed="rId5"/>
              <a:stretch>
                <a:fillRect/>
              </a:stretch>
            </p:blipFill>
            <p:spPr>
              <a:xfrm>
                <a:off x="8638200" y="6175800"/>
                <a:ext cx="728280" cy="116280"/>
              </a:xfrm>
              <a:prstGeom prst="rect">
                <a:avLst/>
              </a:prstGeom>
            </p:spPr>
          </p:pic>
        </mc:Fallback>
      </mc:AlternateContent>
    </p:spTree>
    <p:extLst>
      <p:ext uri="{BB962C8B-B14F-4D97-AF65-F5344CB8AC3E}">
        <p14:creationId xmlns:p14="http://schemas.microsoft.com/office/powerpoint/2010/main" val="302965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2601" y="378046"/>
            <a:ext cx="10689001" cy="1696933"/>
          </a:xfrm>
          <a:prstGeom prst="rect">
            <a:avLst/>
          </a:prstGeom>
        </p:spPr>
      </p:pic>
      <p:pic>
        <p:nvPicPr>
          <p:cNvPr id="5" name="Picture 4"/>
          <p:cNvPicPr>
            <a:picLocks noChangeAspect="1"/>
          </p:cNvPicPr>
          <p:nvPr/>
        </p:nvPicPr>
        <p:blipFill>
          <a:blip r:embed="rId3"/>
          <a:stretch>
            <a:fillRect/>
          </a:stretch>
        </p:blipFill>
        <p:spPr>
          <a:xfrm>
            <a:off x="246782" y="2220876"/>
            <a:ext cx="10841701" cy="867533"/>
          </a:xfrm>
          <a:prstGeom prst="rect">
            <a:avLst/>
          </a:prstGeom>
        </p:spPr>
      </p:pic>
      <p:sp>
        <p:nvSpPr>
          <p:cNvPr id="6" name="Rectangle 5"/>
          <p:cNvSpPr/>
          <p:nvPr/>
        </p:nvSpPr>
        <p:spPr>
          <a:xfrm>
            <a:off x="123567" y="2896282"/>
            <a:ext cx="11590638" cy="923330"/>
          </a:xfrm>
          <a:prstGeom prst="rect">
            <a:avLst/>
          </a:prstGeom>
        </p:spPr>
        <p:txBody>
          <a:bodyPr wrap="square">
            <a:spAutoFit/>
          </a:bodyPr>
          <a:lstStyle/>
          <a:p>
            <a:r>
              <a:rPr lang="en-US" b="0" i="0" u="none" strike="noStrike" baseline="0" dirty="0">
                <a:latin typeface="Arial" panose="020B0604020202020204" pitchFamily="34" charset="0"/>
                <a:cs typeface="Arial" panose="020B0604020202020204" pitchFamily="34" charset="0"/>
              </a:rPr>
              <a:t>Next an accelerometer measurement system model can be incorporated into the overall</a:t>
            </a:r>
          </a:p>
          <a:p>
            <a:r>
              <a:rPr lang="en-US" b="0" i="0" u="none" strike="noStrike" baseline="0" dirty="0">
                <a:latin typeface="Arial" panose="020B0604020202020204" pitchFamily="34" charset="0"/>
                <a:cs typeface="Arial" panose="020B0604020202020204" pitchFamily="34" charset="0"/>
              </a:rPr>
              <a:t>system model. If a sensor is developed to measure the acceleration directly, it can be modeled by</a:t>
            </a:r>
          </a:p>
          <a:p>
            <a:r>
              <a:rPr lang="en-US" b="0" i="0" u="none" strike="noStrike" baseline="0" dirty="0">
                <a:latin typeface="Arial" panose="020B0604020202020204" pitchFamily="34" charset="0"/>
                <a:cs typeface="Arial" panose="020B0604020202020204" pitchFamily="34" charset="0"/>
              </a:rPr>
              <a:t>including a scale factor conversion, say C</a:t>
            </a:r>
            <a:r>
              <a:rPr lang="en-US" sz="1200" b="0" i="0" u="none" strike="noStrike" baseline="0" dirty="0">
                <a:latin typeface="Arial" panose="020B0604020202020204" pitchFamily="34" charset="0"/>
                <a:cs typeface="Arial" panose="020B0604020202020204" pitchFamily="34" charset="0"/>
              </a:rPr>
              <a:t>a </a:t>
            </a:r>
            <a:r>
              <a:rPr lang="en-US" sz="1600" b="0" i="0" u="none" strike="noStrike" baseline="0" dirty="0">
                <a:latin typeface="Arial" panose="020B0604020202020204" pitchFamily="34" charset="0"/>
                <a:cs typeface="Arial" panose="020B0604020202020204" pitchFamily="34" charset="0"/>
              </a:rPr>
              <a:t>, </a:t>
            </a:r>
            <a:r>
              <a:rPr lang="en-US" b="0" i="0" u="none" strike="noStrike" baseline="0" dirty="0">
                <a:latin typeface="Arial" panose="020B0604020202020204" pitchFamily="34" charset="0"/>
                <a:cs typeface="Arial" panose="020B0604020202020204" pitchFamily="34" charset="0"/>
              </a:rPr>
              <a:t>to give</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61783" y="5696765"/>
            <a:ext cx="9123826" cy="915200"/>
          </a:xfrm>
          <a:prstGeom prst="rect">
            <a:avLst/>
          </a:prstGeom>
        </p:spPr>
      </p:pic>
      <p:pic>
        <p:nvPicPr>
          <p:cNvPr id="8" name="Picture 7"/>
          <p:cNvPicPr>
            <a:picLocks noChangeAspect="1"/>
          </p:cNvPicPr>
          <p:nvPr/>
        </p:nvPicPr>
        <p:blipFill>
          <a:blip r:embed="rId5"/>
          <a:stretch>
            <a:fillRect/>
          </a:stretch>
        </p:blipFill>
        <p:spPr>
          <a:xfrm>
            <a:off x="61783" y="4081023"/>
            <a:ext cx="12068433" cy="1811931"/>
          </a:xfrm>
          <a:prstGeom prst="rect">
            <a:avLst/>
          </a:prstGeom>
        </p:spPr>
      </p:pic>
      <p:pic>
        <p:nvPicPr>
          <p:cNvPr id="10" name="Picture 9"/>
          <p:cNvPicPr>
            <a:picLocks noChangeAspect="1"/>
          </p:cNvPicPr>
          <p:nvPr/>
        </p:nvPicPr>
        <p:blipFill>
          <a:blip r:embed="rId6"/>
          <a:stretch>
            <a:fillRect/>
          </a:stretch>
        </p:blipFill>
        <p:spPr>
          <a:xfrm>
            <a:off x="8274541" y="6182233"/>
            <a:ext cx="3855675" cy="552933"/>
          </a:xfrm>
          <a:prstGeom prst="rect">
            <a:avLst/>
          </a:prstGeom>
        </p:spPr>
      </p:pic>
    </p:spTree>
    <p:extLst>
      <p:ext uri="{BB962C8B-B14F-4D97-AF65-F5344CB8AC3E}">
        <p14:creationId xmlns:p14="http://schemas.microsoft.com/office/powerpoint/2010/main" val="43340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38" y="-52255"/>
            <a:ext cx="10515600" cy="1325563"/>
          </a:xfrm>
        </p:spPr>
        <p:txBody>
          <a:bodyPr>
            <a:normAutofit/>
          </a:bodyPr>
          <a:lstStyle/>
          <a:p>
            <a:r>
              <a:rPr lang="en-US" sz="3200" dirty="0"/>
              <a:t>Piezoelectric Accelerometer State-Space Model</a:t>
            </a:r>
          </a:p>
        </p:txBody>
      </p:sp>
      <p:pic>
        <p:nvPicPr>
          <p:cNvPr id="4" name="Picture 3"/>
          <p:cNvPicPr>
            <a:picLocks noChangeAspect="1"/>
          </p:cNvPicPr>
          <p:nvPr/>
        </p:nvPicPr>
        <p:blipFill>
          <a:blip r:embed="rId2"/>
          <a:stretch>
            <a:fillRect/>
          </a:stretch>
        </p:blipFill>
        <p:spPr>
          <a:xfrm>
            <a:off x="0" y="1273308"/>
            <a:ext cx="10879876" cy="1658800"/>
          </a:xfrm>
          <a:prstGeom prst="rect">
            <a:avLst/>
          </a:prstGeom>
        </p:spPr>
      </p:pic>
      <p:pic>
        <p:nvPicPr>
          <p:cNvPr id="5" name="Picture 4"/>
          <p:cNvPicPr>
            <a:picLocks noChangeAspect="1"/>
          </p:cNvPicPr>
          <p:nvPr/>
        </p:nvPicPr>
        <p:blipFill>
          <a:blip r:embed="rId3"/>
          <a:stretch>
            <a:fillRect/>
          </a:stretch>
        </p:blipFill>
        <p:spPr>
          <a:xfrm>
            <a:off x="0" y="2895492"/>
            <a:ext cx="12192000" cy="1067016"/>
          </a:xfrm>
          <a:prstGeom prst="rect">
            <a:avLst/>
          </a:prstGeom>
        </p:spPr>
      </p:pic>
      <p:pic>
        <p:nvPicPr>
          <p:cNvPr id="6" name="Picture 5"/>
          <p:cNvPicPr>
            <a:picLocks noChangeAspect="1"/>
          </p:cNvPicPr>
          <p:nvPr/>
        </p:nvPicPr>
        <p:blipFill>
          <a:blip r:embed="rId4"/>
          <a:stretch>
            <a:fillRect/>
          </a:stretch>
        </p:blipFill>
        <p:spPr>
          <a:xfrm>
            <a:off x="182138" y="4268210"/>
            <a:ext cx="4777040" cy="2268298"/>
          </a:xfrm>
          <a:prstGeom prst="rect">
            <a:avLst/>
          </a:prstGeom>
        </p:spPr>
      </p:pic>
    </p:spTree>
    <p:extLst>
      <p:ext uri="{BB962C8B-B14F-4D97-AF65-F5344CB8AC3E}">
        <p14:creationId xmlns:p14="http://schemas.microsoft.com/office/powerpoint/2010/main" val="108773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1742" y="-244481"/>
            <a:ext cx="4810050" cy="2173600"/>
          </a:xfrm>
          <a:prstGeom prst="rect">
            <a:avLst/>
          </a:prstGeom>
        </p:spPr>
      </p:pic>
      <p:pic>
        <p:nvPicPr>
          <p:cNvPr id="5" name="Picture 4"/>
          <p:cNvPicPr>
            <a:picLocks noChangeAspect="1"/>
          </p:cNvPicPr>
          <p:nvPr/>
        </p:nvPicPr>
        <p:blipFill>
          <a:blip r:embed="rId3"/>
          <a:stretch>
            <a:fillRect/>
          </a:stretch>
        </p:blipFill>
        <p:spPr>
          <a:xfrm>
            <a:off x="461742" y="4515800"/>
            <a:ext cx="5280031" cy="2446825"/>
          </a:xfrm>
          <a:prstGeom prst="rect">
            <a:avLst/>
          </a:prstGeom>
        </p:spPr>
      </p:pic>
      <p:pic>
        <p:nvPicPr>
          <p:cNvPr id="6" name="Picture 5"/>
          <p:cNvPicPr>
            <a:picLocks noChangeAspect="1"/>
          </p:cNvPicPr>
          <p:nvPr/>
        </p:nvPicPr>
        <p:blipFill>
          <a:blip r:embed="rId4"/>
          <a:stretch>
            <a:fillRect/>
          </a:stretch>
        </p:blipFill>
        <p:spPr>
          <a:xfrm>
            <a:off x="2087624" y="2342200"/>
            <a:ext cx="8016751" cy="2173600"/>
          </a:xfrm>
          <a:prstGeom prst="rect">
            <a:avLst/>
          </a:prstGeom>
        </p:spPr>
      </p:pic>
    </p:spTree>
    <p:extLst>
      <p:ext uri="{BB962C8B-B14F-4D97-AF65-F5344CB8AC3E}">
        <p14:creationId xmlns:p14="http://schemas.microsoft.com/office/powerpoint/2010/main" val="340123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Capacitance Accelerometer State-Space Model</a:t>
            </a:r>
          </a:p>
        </p:txBody>
      </p:sp>
      <p:pic>
        <p:nvPicPr>
          <p:cNvPr id="4" name="Picture 3"/>
          <p:cNvPicPr>
            <a:picLocks noChangeAspect="1"/>
          </p:cNvPicPr>
          <p:nvPr/>
        </p:nvPicPr>
        <p:blipFill>
          <a:blip r:embed="rId2"/>
          <a:stretch>
            <a:fillRect/>
          </a:stretch>
        </p:blipFill>
        <p:spPr>
          <a:xfrm>
            <a:off x="1" y="1387589"/>
            <a:ext cx="10239632" cy="1807615"/>
          </a:xfrm>
          <a:prstGeom prst="rect">
            <a:avLst/>
          </a:prstGeom>
        </p:spPr>
      </p:pic>
      <p:pic>
        <p:nvPicPr>
          <p:cNvPr id="5" name="Picture 4"/>
          <p:cNvPicPr>
            <a:picLocks noChangeAspect="1"/>
          </p:cNvPicPr>
          <p:nvPr/>
        </p:nvPicPr>
        <p:blipFill>
          <a:blip r:embed="rId3"/>
          <a:stretch>
            <a:fillRect/>
          </a:stretch>
        </p:blipFill>
        <p:spPr>
          <a:xfrm>
            <a:off x="0" y="2632483"/>
            <a:ext cx="12192000" cy="1593033"/>
          </a:xfrm>
          <a:prstGeom prst="rect">
            <a:avLst/>
          </a:prstGeom>
        </p:spPr>
      </p:pic>
      <p:pic>
        <p:nvPicPr>
          <p:cNvPr id="6" name="Picture 5"/>
          <p:cNvPicPr>
            <a:picLocks noChangeAspect="1"/>
          </p:cNvPicPr>
          <p:nvPr/>
        </p:nvPicPr>
        <p:blipFill>
          <a:blip r:embed="rId4"/>
          <a:stretch>
            <a:fillRect/>
          </a:stretch>
        </p:blipFill>
        <p:spPr>
          <a:xfrm>
            <a:off x="297189" y="4045790"/>
            <a:ext cx="5649901" cy="924733"/>
          </a:xfrm>
          <a:prstGeom prst="rect">
            <a:avLst/>
          </a:prstGeom>
        </p:spPr>
      </p:pic>
      <p:pic>
        <p:nvPicPr>
          <p:cNvPr id="7" name="Picture 6"/>
          <p:cNvPicPr>
            <a:picLocks noChangeAspect="1"/>
          </p:cNvPicPr>
          <p:nvPr/>
        </p:nvPicPr>
        <p:blipFill>
          <a:blip r:embed="rId5"/>
          <a:stretch>
            <a:fillRect/>
          </a:stretch>
        </p:blipFill>
        <p:spPr>
          <a:xfrm>
            <a:off x="431599" y="5174126"/>
            <a:ext cx="3555515" cy="1474264"/>
          </a:xfrm>
          <a:prstGeom prst="rect">
            <a:avLst/>
          </a:prstGeom>
        </p:spPr>
      </p:pic>
    </p:spTree>
    <p:extLst>
      <p:ext uri="{BB962C8B-B14F-4D97-AF65-F5344CB8AC3E}">
        <p14:creationId xmlns:p14="http://schemas.microsoft.com/office/powerpoint/2010/main" val="3610616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842" y="178190"/>
            <a:ext cx="7329601" cy="1954333"/>
          </a:xfrm>
          <a:prstGeom prst="rect">
            <a:avLst/>
          </a:prstGeom>
        </p:spPr>
      </p:pic>
      <p:pic>
        <p:nvPicPr>
          <p:cNvPr id="5" name="Picture 4"/>
          <p:cNvPicPr>
            <a:picLocks noChangeAspect="1"/>
          </p:cNvPicPr>
          <p:nvPr/>
        </p:nvPicPr>
        <p:blipFill>
          <a:blip r:embed="rId3"/>
          <a:stretch>
            <a:fillRect/>
          </a:stretch>
        </p:blipFill>
        <p:spPr>
          <a:xfrm>
            <a:off x="132842" y="2315803"/>
            <a:ext cx="9431288" cy="2296991"/>
          </a:xfrm>
          <a:prstGeom prst="rect">
            <a:avLst/>
          </a:prstGeom>
        </p:spPr>
      </p:pic>
      <p:pic>
        <p:nvPicPr>
          <p:cNvPr id="6" name="Picture 5"/>
          <p:cNvPicPr>
            <a:picLocks noChangeAspect="1"/>
          </p:cNvPicPr>
          <p:nvPr/>
        </p:nvPicPr>
        <p:blipFill>
          <a:blip r:embed="rId4"/>
          <a:stretch>
            <a:fillRect/>
          </a:stretch>
        </p:blipFill>
        <p:spPr>
          <a:xfrm>
            <a:off x="408688" y="4495774"/>
            <a:ext cx="2214150" cy="600600"/>
          </a:xfrm>
          <a:prstGeom prst="rect">
            <a:avLst/>
          </a:prstGeom>
        </p:spPr>
      </p:pic>
      <p:pic>
        <p:nvPicPr>
          <p:cNvPr id="7" name="Picture 6"/>
          <p:cNvPicPr>
            <a:picLocks noChangeAspect="1"/>
          </p:cNvPicPr>
          <p:nvPr/>
        </p:nvPicPr>
        <p:blipFill>
          <a:blip r:embed="rId5"/>
          <a:stretch>
            <a:fillRect/>
          </a:stretch>
        </p:blipFill>
        <p:spPr>
          <a:xfrm>
            <a:off x="0" y="5016443"/>
            <a:ext cx="8812631" cy="1776322"/>
          </a:xfrm>
          <a:prstGeom prst="rect">
            <a:avLst/>
          </a:prstGeom>
        </p:spPr>
      </p:pic>
    </p:spTree>
    <p:extLst>
      <p:ext uri="{BB962C8B-B14F-4D97-AF65-F5344CB8AC3E}">
        <p14:creationId xmlns:p14="http://schemas.microsoft.com/office/powerpoint/2010/main" val="1495062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94769"/>
            <a:ext cx="7825876" cy="705467"/>
          </a:xfrm>
          <a:prstGeom prst="rect">
            <a:avLst/>
          </a:prstGeom>
        </p:spPr>
      </p:pic>
      <p:pic>
        <p:nvPicPr>
          <p:cNvPr id="5" name="Picture 4"/>
          <p:cNvPicPr>
            <a:picLocks noChangeAspect="1"/>
          </p:cNvPicPr>
          <p:nvPr/>
        </p:nvPicPr>
        <p:blipFill>
          <a:blip r:embed="rId3"/>
          <a:stretch>
            <a:fillRect/>
          </a:stretch>
        </p:blipFill>
        <p:spPr>
          <a:xfrm>
            <a:off x="157973" y="800236"/>
            <a:ext cx="6793837" cy="2572470"/>
          </a:xfrm>
          <a:prstGeom prst="rect">
            <a:avLst/>
          </a:prstGeom>
        </p:spPr>
      </p:pic>
      <p:pic>
        <p:nvPicPr>
          <p:cNvPr id="7" name="Picture 6"/>
          <p:cNvPicPr>
            <a:picLocks noChangeAspect="1"/>
          </p:cNvPicPr>
          <p:nvPr/>
        </p:nvPicPr>
        <p:blipFill>
          <a:blip r:embed="rId4"/>
          <a:stretch>
            <a:fillRect/>
          </a:stretch>
        </p:blipFill>
        <p:spPr>
          <a:xfrm>
            <a:off x="0" y="2651604"/>
            <a:ext cx="9951308" cy="2006612"/>
          </a:xfrm>
          <a:prstGeom prst="rect">
            <a:avLst/>
          </a:prstGeom>
        </p:spPr>
      </p:pic>
    </p:spTree>
    <p:extLst>
      <p:ext uri="{BB962C8B-B14F-4D97-AF65-F5344CB8AC3E}">
        <p14:creationId xmlns:p14="http://schemas.microsoft.com/office/powerpoint/2010/main" val="2506915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3378" y="96809"/>
            <a:ext cx="6909676" cy="848467"/>
          </a:xfrm>
          <a:prstGeom prst="rect">
            <a:avLst/>
          </a:prstGeom>
        </p:spPr>
      </p:pic>
      <p:pic>
        <p:nvPicPr>
          <p:cNvPr id="5" name="Picture 4"/>
          <p:cNvPicPr>
            <a:picLocks noChangeAspect="1"/>
          </p:cNvPicPr>
          <p:nvPr/>
        </p:nvPicPr>
        <p:blipFill>
          <a:blip r:embed="rId3"/>
          <a:stretch>
            <a:fillRect/>
          </a:stretch>
        </p:blipFill>
        <p:spPr>
          <a:xfrm>
            <a:off x="148573" y="945276"/>
            <a:ext cx="5304875" cy="5208347"/>
          </a:xfrm>
          <a:prstGeom prst="rect">
            <a:avLst/>
          </a:prstGeom>
        </p:spPr>
      </p:pic>
      <p:pic>
        <p:nvPicPr>
          <p:cNvPr id="6" name="Picture 5"/>
          <p:cNvPicPr>
            <a:picLocks noChangeAspect="1"/>
          </p:cNvPicPr>
          <p:nvPr/>
        </p:nvPicPr>
        <p:blipFill>
          <a:blip r:embed="rId4"/>
          <a:stretch>
            <a:fillRect/>
          </a:stretch>
        </p:blipFill>
        <p:spPr>
          <a:xfrm>
            <a:off x="5305167" y="1296488"/>
            <a:ext cx="7018638" cy="3939703"/>
          </a:xfrm>
          <a:prstGeom prst="rect">
            <a:avLst/>
          </a:prstGeom>
        </p:spPr>
      </p:pic>
    </p:spTree>
    <p:extLst>
      <p:ext uri="{BB962C8B-B14F-4D97-AF65-F5344CB8AC3E}">
        <p14:creationId xmlns:p14="http://schemas.microsoft.com/office/powerpoint/2010/main" val="25230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9615" y="70678"/>
            <a:ext cx="9542437" cy="6468157"/>
          </a:xfrm>
          <a:prstGeom prst="rect">
            <a:avLst/>
          </a:prstGeom>
        </p:spPr>
      </p:pic>
      <p:sp>
        <p:nvSpPr>
          <p:cNvPr id="3" name="Rectangle 2">
            <a:extLst>
              <a:ext uri="{FF2B5EF4-FFF2-40B4-BE49-F238E27FC236}">
                <a16:creationId xmlns:a16="http://schemas.microsoft.com/office/drawing/2014/main" id="{E84D183C-C31F-498A-BCF9-45D8C927F775}"/>
              </a:ext>
            </a:extLst>
          </p:cNvPr>
          <p:cNvSpPr/>
          <p:nvPr/>
        </p:nvSpPr>
        <p:spPr>
          <a:xfrm>
            <a:off x="649357" y="4272677"/>
            <a:ext cx="6096000" cy="2585323"/>
          </a:xfrm>
          <a:prstGeom prst="rect">
            <a:avLst/>
          </a:prstGeom>
        </p:spPr>
        <p:txBody>
          <a:bodyPr>
            <a:spAutoFit/>
          </a:bodyPr>
          <a:lstStyle/>
          <a:p>
            <a:r>
              <a:rPr lang="en-US" dirty="0">
                <a:solidFill>
                  <a:srgbClr val="202122"/>
                </a:solidFill>
                <a:latin typeface="Arial" panose="020B0604020202020204" pitchFamily="34" charset="0"/>
              </a:rPr>
              <a:t>The </a:t>
            </a:r>
            <a:r>
              <a:rPr lang="en-US" b="1" dirty="0">
                <a:solidFill>
                  <a:srgbClr val="202122"/>
                </a:solidFill>
                <a:latin typeface="Arial" panose="020B0604020202020204" pitchFamily="34" charset="0"/>
              </a:rPr>
              <a:t>piezoresistive effect</a:t>
            </a:r>
            <a:r>
              <a:rPr lang="en-US" dirty="0">
                <a:solidFill>
                  <a:srgbClr val="202122"/>
                </a:solidFill>
                <a:latin typeface="Arial" panose="020B0604020202020204" pitchFamily="34" charset="0"/>
              </a:rPr>
              <a:t> is a change in the </a:t>
            </a:r>
            <a:r>
              <a:rPr lang="en-US" dirty="0">
                <a:solidFill>
                  <a:srgbClr val="3366CC"/>
                </a:solidFill>
                <a:latin typeface="Arial" panose="020B0604020202020204" pitchFamily="34" charset="0"/>
                <a:hlinkClick r:id="rId3" tooltip="Electrical resistivity and conductivity"/>
              </a:rPr>
              <a:t>electrical resistivity</a:t>
            </a:r>
            <a:r>
              <a:rPr lang="en-US" dirty="0">
                <a:solidFill>
                  <a:srgbClr val="202122"/>
                </a:solidFill>
                <a:latin typeface="Arial" panose="020B0604020202020204" pitchFamily="34" charset="0"/>
              </a:rPr>
              <a:t> of a </a:t>
            </a:r>
            <a:r>
              <a:rPr lang="en-US" dirty="0">
                <a:solidFill>
                  <a:srgbClr val="3366CC"/>
                </a:solidFill>
                <a:latin typeface="Arial" panose="020B0604020202020204" pitchFamily="34" charset="0"/>
                <a:hlinkClick r:id="rId4" tooltip="Semiconductor"/>
              </a:rPr>
              <a:t>semiconductor</a:t>
            </a:r>
            <a:r>
              <a:rPr lang="en-US" dirty="0">
                <a:solidFill>
                  <a:srgbClr val="202122"/>
                </a:solidFill>
                <a:latin typeface="Arial" panose="020B0604020202020204" pitchFamily="34" charset="0"/>
              </a:rPr>
              <a:t> or </a:t>
            </a:r>
            <a:r>
              <a:rPr lang="en-US" dirty="0">
                <a:solidFill>
                  <a:srgbClr val="3366CC"/>
                </a:solidFill>
                <a:latin typeface="Arial" panose="020B0604020202020204" pitchFamily="34" charset="0"/>
                <a:hlinkClick r:id="rId5" tooltip="Metal"/>
              </a:rPr>
              <a:t>metal</a:t>
            </a:r>
            <a:r>
              <a:rPr lang="en-US" dirty="0">
                <a:solidFill>
                  <a:srgbClr val="202122"/>
                </a:solidFill>
                <a:latin typeface="Arial" panose="020B0604020202020204" pitchFamily="34" charset="0"/>
              </a:rPr>
              <a:t> when </a:t>
            </a:r>
            <a:r>
              <a:rPr lang="en-US" dirty="0">
                <a:solidFill>
                  <a:srgbClr val="3366CC"/>
                </a:solidFill>
                <a:latin typeface="Arial" panose="020B0604020202020204" pitchFamily="34" charset="0"/>
                <a:hlinkClick r:id="rId6" tooltip="Deformation (mechanics)"/>
              </a:rPr>
              <a:t>mechanical strain</a:t>
            </a:r>
            <a:r>
              <a:rPr lang="en-US" dirty="0">
                <a:solidFill>
                  <a:srgbClr val="202122"/>
                </a:solidFill>
                <a:latin typeface="Arial" panose="020B0604020202020204" pitchFamily="34" charset="0"/>
              </a:rPr>
              <a:t> is applied. In contrast to the </a:t>
            </a:r>
            <a:r>
              <a:rPr lang="en-US" dirty="0">
                <a:solidFill>
                  <a:srgbClr val="3366CC"/>
                </a:solidFill>
                <a:latin typeface="Arial" panose="020B0604020202020204" pitchFamily="34" charset="0"/>
                <a:hlinkClick r:id="rId7" tooltip="Piezoelectricity"/>
              </a:rPr>
              <a:t>piezoelectric effect</a:t>
            </a:r>
            <a:r>
              <a:rPr lang="en-US" dirty="0">
                <a:solidFill>
                  <a:srgbClr val="202122"/>
                </a:solidFill>
                <a:latin typeface="Arial" panose="020B0604020202020204" pitchFamily="34" charset="0"/>
              </a:rPr>
              <a:t>, the piezoresistive effect causes a change only in electrical resistance, not in </a:t>
            </a:r>
            <a:r>
              <a:rPr lang="en-US" dirty="0">
                <a:solidFill>
                  <a:srgbClr val="3366CC"/>
                </a:solidFill>
                <a:latin typeface="Arial" panose="020B0604020202020204" pitchFamily="34" charset="0"/>
                <a:hlinkClick r:id="rId8" tooltip="Electric potential"/>
              </a:rPr>
              <a:t>electric potential</a:t>
            </a:r>
            <a:r>
              <a:rPr lang="en-US" dirty="0">
                <a:solidFill>
                  <a:srgbClr val="202122"/>
                </a:solidFill>
                <a:latin typeface="Arial" panose="020B0604020202020204" pitchFamily="34" charset="0"/>
              </a:rPr>
              <a:t>.</a:t>
            </a:r>
          </a:p>
          <a:p>
            <a:endParaRPr lang="en-US" b="1" dirty="0"/>
          </a:p>
          <a:p>
            <a:r>
              <a:rPr lang="en-US" b="1" dirty="0"/>
              <a:t>Piezoelectricity </a:t>
            </a:r>
            <a:r>
              <a:rPr lang="en-US" dirty="0"/>
              <a:t>is the </a:t>
            </a:r>
            <a:r>
              <a:rPr lang="en-US" u="sng" dirty="0">
                <a:hlinkClick r:id="rId9" tooltip="Electric charge"/>
              </a:rPr>
              <a:t>electric charge</a:t>
            </a:r>
            <a:r>
              <a:rPr lang="en-US" dirty="0"/>
              <a:t> that accumulates in certain </a:t>
            </a:r>
            <a:r>
              <a:rPr lang="en-US" u="sng" dirty="0">
                <a:hlinkClick r:id="rId10" tooltip="Solid"/>
              </a:rPr>
              <a:t>solid</a:t>
            </a:r>
            <a:r>
              <a:rPr lang="en-US" dirty="0"/>
              <a:t> materials—such as </a:t>
            </a:r>
            <a:r>
              <a:rPr lang="en-US" u="sng" dirty="0">
                <a:hlinkClick r:id="rId11" tooltip="Crystal"/>
              </a:rPr>
              <a:t>crystals</a:t>
            </a:r>
            <a:r>
              <a:rPr lang="en-US" dirty="0"/>
              <a:t>, certain </a:t>
            </a:r>
            <a:r>
              <a:rPr lang="en-US" u="sng" dirty="0">
                <a:hlinkClick r:id="rId12" tooltip="Ceramic"/>
              </a:rPr>
              <a:t>ceramics</a:t>
            </a:r>
            <a:r>
              <a:rPr lang="en-US" dirty="0"/>
              <a:t>, in response to applied </a:t>
            </a:r>
            <a:r>
              <a:rPr lang="en-US" u="sng" dirty="0">
                <a:hlinkClick r:id="rId13" tooltip="Stress (mechanics)"/>
              </a:rPr>
              <a:t>mechanical stress</a:t>
            </a:r>
            <a:endParaRPr lang="en-US" dirty="0"/>
          </a:p>
        </p:txBody>
      </p:sp>
    </p:spTree>
    <p:extLst>
      <p:ext uri="{BB962C8B-B14F-4D97-AF65-F5344CB8AC3E}">
        <p14:creationId xmlns:p14="http://schemas.microsoft.com/office/powerpoint/2010/main" val="1457019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665" y="156518"/>
            <a:ext cx="6611754" cy="3616988"/>
          </a:xfrm>
          <a:prstGeom prst="rect">
            <a:avLst/>
          </a:prstGeom>
        </p:spPr>
      </p:pic>
      <p:pic>
        <p:nvPicPr>
          <p:cNvPr id="5" name="Picture 4"/>
          <p:cNvPicPr>
            <a:picLocks noChangeAspect="1"/>
          </p:cNvPicPr>
          <p:nvPr/>
        </p:nvPicPr>
        <p:blipFill>
          <a:blip r:embed="rId3"/>
          <a:stretch>
            <a:fillRect/>
          </a:stretch>
        </p:blipFill>
        <p:spPr>
          <a:xfrm>
            <a:off x="5994612" y="-84958"/>
            <a:ext cx="6115010" cy="4702266"/>
          </a:xfrm>
          <a:prstGeom prst="rect">
            <a:avLst/>
          </a:prstGeom>
        </p:spPr>
      </p:pic>
    </p:spTree>
    <p:extLst>
      <p:ext uri="{BB962C8B-B14F-4D97-AF65-F5344CB8AC3E}">
        <p14:creationId xmlns:p14="http://schemas.microsoft.com/office/powerpoint/2010/main" val="330033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03580"/>
            <a:ext cx="12192000" cy="5250840"/>
          </a:xfrm>
          <a:prstGeom prst="rect">
            <a:avLst/>
          </a:prstGeom>
        </p:spPr>
      </p:pic>
    </p:spTree>
    <p:extLst>
      <p:ext uri="{BB962C8B-B14F-4D97-AF65-F5344CB8AC3E}">
        <p14:creationId xmlns:p14="http://schemas.microsoft.com/office/powerpoint/2010/main" val="142877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9406" y="0"/>
            <a:ext cx="10713188" cy="6858000"/>
          </a:xfrm>
          <a:prstGeom prst="rect">
            <a:avLst/>
          </a:prstGeom>
        </p:spPr>
      </p:pic>
    </p:spTree>
    <p:extLst>
      <p:ext uri="{BB962C8B-B14F-4D97-AF65-F5344CB8AC3E}">
        <p14:creationId xmlns:p14="http://schemas.microsoft.com/office/powerpoint/2010/main" val="187520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69649"/>
            <a:ext cx="12192000" cy="5918701"/>
          </a:xfrm>
          <a:prstGeom prst="rect">
            <a:avLst/>
          </a:prstGeom>
        </p:spPr>
      </p:pic>
    </p:spTree>
    <p:extLst>
      <p:ext uri="{BB962C8B-B14F-4D97-AF65-F5344CB8AC3E}">
        <p14:creationId xmlns:p14="http://schemas.microsoft.com/office/powerpoint/2010/main" val="130661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6464" y="4417"/>
            <a:ext cx="12019072" cy="6858000"/>
          </a:xfrm>
          <a:prstGeom prst="rect">
            <a:avLst/>
          </a:prstGeom>
        </p:spPr>
      </p:pic>
    </p:spTree>
    <p:extLst>
      <p:ext uri="{BB962C8B-B14F-4D97-AF65-F5344CB8AC3E}">
        <p14:creationId xmlns:p14="http://schemas.microsoft.com/office/powerpoint/2010/main" val="170666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26"/>
            <a:ext cx="10515600" cy="1325563"/>
          </a:xfrm>
        </p:spPr>
        <p:txBody>
          <a:bodyPr/>
          <a:lstStyle/>
          <a:p>
            <a:r>
              <a:rPr lang="en-US" dirty="0"/>
              <a:t>Piezoelectric Design </a:t>
            </a:r>
          </a:p>
        </p:txBody>
      </p:sp>
      <p:pic>
        <p:nvPicPr>
          <p:cNvPr id="4" name="Picture 3"/>
          <p:cNvPicPr>
            <a:picLocks noChangeAspect="1"/>
          </p:cNvPicPr>
          <p:nvPr/>
        </p:nvPicPr>
        <p:blipFill>
          <a:blip r:embed="rId2"/>
          <a:stretch>
            <a:fillRect/>
          </a:stretch>
        </p:blipFill>
        <p:spPr>
          <a:xfrm>
            <a:off x="8209142" y="1395188"/>
            <a:ext cx="2780133" cy="1861041"/>
          </a:xfrm>
          <a:prstGeom prst="rect">
            <a:avLst/>
          </a:prstGeom>
        </p:spPr>
      </p:pic>
      <p:pic>
        <p:nvPicPr>
          <p:cNvPr id="5" name="Picture 4"/>
          <p:cNvPicPr>
            <a:picLocks noChangeAspect="1"/>
          </p:cNvPicPr>
          <p:nvPr/>
        </p:nvPicPr>
        <p:blipFill>
          <a:blip r:embed="rId3"/>
          <a:stretch>
            <a:fillRect/>
          </a:stretch>
        </p:blipFill>
        <p:spPr>
          <a:xfrm>
            <a:off x="751676" y="1690688"/>
            <a:ext cx="3540237" cy="506111"/>
          </a:xfrm>
          <a:prstGeom prst="rect">
            <a:avLst/>
          </a:prstGeom>
        </p:spPr>
      </p:pic>
      <p:pic>
        <p:nvPicPr>
          <p:cNvPr id="6" name="Picture 5"/>
          <p:cNvPicPr>
            <a:picLocks noChangeAspect="1"/>
          </p:cNvPicPr>
          <p:nvPr/>
        </p:nvPicPr>
        <p:blipFill>
          <a:blip r:embed="rId4"/>
          <a:stretch>
            <a:fillRect/>
          </a:stretch>
        </p:blipFill>
        <p:spPr>
          <a:xfrm>
            <a:off x="132441" y="2253196"/>
            <a:ext cx="5156252" cy="763055"/>
          </a:xfrm>
          <a:prstGeom prst="rect">
            <a:avLst/>
          </a:prstGeom>
        </p:spPr>
      </p:pic>
      <p:pic>
        <p:nvPicPr>
          <p:cNvPr id="7" name="Picture 6"/>
          <p:cNvPicPr>
            <a:picLocks noChangeAspect="1"/>
          </p:cNvPicPr>
          <p:nvPr/>
        </p:nvPicPr>
        <p:blipFill>
          <a:blip r:embed="rId5"/>
          <a:stretch>
            <a:fillRect/>
          </a:stretch>
        </p:blipFill>
        <p:spPr>
          <a:xfrm>
            <a:off x="200341" y="3016251"/>
            <a:ext cx="2882220" cy="1321757"/>
          </a:xfrm>
          <a:prstGeom prst="rect">
            <a:avLst/>
          </a:prstGeom>
        </p:spPr>
      </p:pic>
      <p:pic>
        <p:nvPicPr>
          <p:cNvPr id="8" name="Picture 7"/>
          <p:cNvPicPr>
            <a:picLocks noChangeAspect="1"/>
          </p:cNvPicPr>
          <p:nvPr/>
        </p:nvPicPr>
        <p:blipFill>
          <a:blip r:embed="rId6"/>
          <a:stretch>
            <a:fillRect/>
          </a:stretch>
        </p:blipFill>
        <p:spPr>
          <a:xfrm>
            <a:off x="5478162" y="3016251"/>
            <a:ext cx="6878595" cy="2783801"/>
          </a:xfrm>
          <a:prstGeom prst="rect">
            <a:avLst/>
          </a:prstGeom>
        </p:spPr>
      </p:pic>
      <p:pic>
        <p:nvPicPr>
          <p:cNvPr id="9" name="Picture 8"/>
          <p:cNvPicPr>
            <a:picLocks noChangeAspect="1"/>
          </p:cNvPicPr>
          <p:nvPr/>
        </p:nvPicPr>
        <p:blipFill>
          <a:blip r:embed="rId7"/>
          <a:stretch>
            <a:fillRect/>
          </a:stretch>
        </p:blipFill>
        <p:spPr>
          <a:xfrm>
            <a:off x="200341" y="5800052"/>
            <a:ext cx="8761390" cy="817107"/>
          </a:xfrm>
          <a:prstGeom prst="rect">
            <a:avLst/>
          </a:prstGeom>
        </p:spPr>
      </p:pic>
    </p:spTree>
    <p:extLst>
      <p:ext uri="{BB962C8B-B14F-4D97-AF65-F5344CB8AC3E}">
        <p14:creationId xmlns:p14="http://schemas.microsoft.com/office/powerpoint/2010/main" val="374724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Capacitive Accelerometer Design </a:t>
            </a:r>
          </a:p>
        </p:txBody>
      </p:sp>
      <p:sp>
        <p:nvSpPr>
          <p:cNvPr id="4" name="Rectangle 3"/>
          <p:cNvSpPr/>
          <p:nvPr/>
        </p:nvSpPr>
        <p:spPr>
          <a:xfrm>
            <a:off x="263610" y="1690688"/>
            <a:ext cx="11524735" cy="1754326"/>
          </a:xfrm>
          <a:prstGeom prst="rect">
            <a:avLst/>
          </a:prstGeom>
        </p:spPr>
        <p:txBody>
          <a:bodyPr wrap="square">
            <a:spAutoFit/>
          </a:bodyPr>
          <a:lstStyle/>
          <a:p>
            <a:r>
              <a:rPr lang="en-US" b="0" i="0" u="none" strike="noStrike" baseline="0" dirty="0">
                <a:latin typeface="Calibri" panose="020F0502020204030204" pitchFamily="34" charset="0"/>
                <a:cs typeface="Calibri" panose="020F0502020204030204" pitchFamily="34" charset="0"/>
              </a:rPr>
              <a:t>Capacitive accelerometers are microelectromechanical systems (MEMS) utilizing a displacement</a:t>
            </a:r>
          </a:p>
          <a:p>
            <a:r>
              <a:rPr lang="en-US" b="0" i="0" u="none" strike="noStrike" baseline="0" dirty="0">
                <a:latin typeface="Calibri" panose="020F0502020204030204" pitchFamily="34" charset="0"/>
                <a:cs typeface="Calibri" panose="020F0502020204030204" pitchFamily="34" charset="0"/>
              </a:rPr>
              <a:t>of the proof-mass due to acceleration that is converted to a proportional capacitive change and</a:t>
            </a:r>
          </a:p>
          <a:p>
            <a:r>
              <a:rPr lang="en-US" b="0" i="0" u="none" strike="noStrike" baseline="0" dirty="0">
                <a:latin typeface="Calibri" panose="020F0502020204030204" pitchFamily="34" charset="0"/>
                <a:cs typeface="Calibri" panose="020F0502020204030204" pitchFamily="34" charset="0"/>
              </a:rPr>
              <a:t>subsequently converted to an amplified voltage. The “gap” approach along</a:t>
            </a:r>
          </a:p>
          <a:p>
            <a:r>
              <a:rPr lang="en-US" b="0" i="0" u="none" strike="noStrike" baseline="0" dirty="0">
                <a:latin typeface="Arial" panose="020B0604020202020204" pitchFamily="34" charset="0"/>
                <a:cs typeface="Arial" panose="020B0604020202020204" pitchFamily="34" charset="0"/>
              </a:rPr>
              <a:t>with its circuit equivalent and detailed structure. Here the concept is based on a change in the gap</a:t>
            </a:r>
          </a:p>
          <a:p>
            <a:r>
              <a:rPr lang="en-US" b="0" i="0" u="none" strike="noStrike" baseline="0" dirty="0">
                <a:latin typeface="Arial" panose="020B0604020202020204" pitchFamily="34" charset="0"/>
                <a:cs typeface="Arial" panose="020B0604020202020204" pitchFamily="34" charset="0"/>
              </a:rPr>
              <a:t>distance (d) between two plates that creates a large change in capacitance ( </a:t>
            </a:r>
            <a:r>
              <a:rPr lang="en-US" dirty="0">
                <a:latin typeface="Arial" panose="020B0604020202020204" pitchFamily="34" charset="0"/>
                <a:cs typeface="Arial" panose="020B0604020202020204" pitchFamily="34" charset="0"/>
              </a:rPr>
              <a:t>D</a:t>
            </a:r>
            <a:r>
              <a:rPr lang="en-US" b="0" i="0" u="none" strike="noStrike" baseline="0" dirty="0">
                <a:latin typeface="Arial" panose="020B0604020202020204" pitchFamily="34" charset="0"/>
                <a:cs typeface="Arial" panose="020B0604020202020204" pitchFamily="34" charset="0"/>
              </a:rPr>
              <a:t>C ). The change is</a:t>
            </a:r>
          </a:p>
          <a:p>
            <a:r>
              <a:rPr lang="en-US" b="0" i="0" u="none" strike="noStrike" baseline="0" dirty="0">
                <a:latin typeface="Arial" panose="020B0604020202020204" pitchFamily="34" charset="0"/>
                <a:cs typeface="Arial" panose="020B0604020202020204" pitchFamily="34" charset="0"/>
              </a:rPr>
              <a:t>inversely proportional to the gap causing a large change with acceleration</a:t>
            </a:r>
            <a:r>
              <a:rPr lang="en-US" b="0" i="0" u="none" strike="noStrike" baseline="0" dirty="0">
                <a:latin typeface="CIDFont+F3"/>
              </a:rPr>
              <a:t>.</a:t>
            </a:r>
            <a:endParaRPr lang="en-US" dirty="0"/>
          </a:p>
        </p:txBody>
      </p:sp>
      <p:pic>
        <p:nvPicPr>
          <p:cNvPr id="5" name="Picture 4"/>
          <p:cNvPicPr>
            <a:picLocks noChangeAspect="1"/>
          </p:cNvPicPr>
          <p:nvPr/>
        </p:nvPicPr>
        <p:blipFill>
          <a:blip r:embed="rId2"/>
          <a:stretch>
            <a:fillRect/>
          </a:stretch>
        </p:blipFill>
        <p:spPr>
          <a:xfrm>
            <a:off x="0" y="3558745"/>
            <a:ext cx="6871033" cy="3086560"/>
          </a:xfrm>
          <a:prstGeom prst="rect">
            <a:avLst/>
          </a:prstGeom>
        </p:spPr>
      </p:pic>
      <p:pic>
        <p:nvPicPr>
          <p:cNvPr id="6" name="Picture 5"/>
          <p:cNvPicPr>
            <a:picLocks noChangeAspect="1"/>
          </p:cNvPicPr>
          <p:nvPr/>
        </p:nvPicPr>
        <p:blipFill>
          <a:blip r:embed="rId3"/>
          <a:stretch>
            <a:fillRect/>
          </a:stretch>
        </p:blipFill>
        <p:spPr>
          <a:xfrm>
            <a:off x="7808885" y="3138615"/>
            <a:ext cx="2760261" cy="1090239"/>
          </a:xfrm>
          <a:prstGeom prst="rect">
            <a:avLst/>
          </a:prstGeom>
        </p:spPr>
      </p:pic>
      <p:pic>
        <p:nvPicPr>
          <p:cNvPr id="7" name="Picture 6"/>
          <p:cNvPicPr>
            <a:picLocks noChangeAspect="1"/>
          </p:cNvPicPr>
          <p:nvPr/>
        </p:nvPicPr>
        <p:blipFill>
          <a:blip r:embed="rId4"/>
          <a:stretch>
            <a:fillRect/>
          </a:stretch>
        </p:blipFill>
        <p:spPr>
          <a:xfrm>
            <a:off x="6402927" y="4190285"/>
            <a:ext cx="5572175" cy="669993"/>
          </a:xfrm>
          <a:prstGeom prst="rect">
            <a:avLst/>
          </a:prstGeom>
        </p:spPr>
      </p:pic>
      <p:pic>
        <p:nvPicPr>
          <p:cNvPr id="8" name="Picture 7"/>
          <p:cNvPicPr>
            <a:picLocks noChangeAspect="1"/>
          </p:cNvPicPr>
          <p:nvPr/>
        </p:nvPicPr>
        <p:blipFill>
          <a:blip r:embed="rId5"/>
          <a:stretch>
            <a:fillRect/>
          </a:stretch>
        </p:blipFill>
        <p:spPr>
          <a:xfrm>
            <a:off x="6402927" y="4839500"/>
            <a:ext cx="2265392" cy="889990"/>
          </a:xfrm>
          <a:prstGeom prst="rect">
            <a:avLst/>
          </a:prstGeom>
        </p:spPr>
      </p:pic>
      <p:pic>
        <p:nvPicPr>
          <p:cNvPr id="9" name="Picture 8"/>
          <p:cNvPicPr>
            <a:picLocks noChangeAspect="1"/>
          </p:cNvPicPr>
          <p:nvPr/>
        </p:nvPicPr>
        <p:blipFill>
          <a:blip r:embed="rId6"/>
          <a:stretch>
            <a:fillRect/>
          </a:stretch>
        </p:blipFill>
        <p:spPr>
          <a:xfrm>
            <a:off x="6289711" y="5744004"/>
            <a:ext cx="5902289" cy="700552"/>
          </a:xfrm>
          <a:prstGeom prst="rect">
            <a:avLst/>
          </a:prstGeom>
        </p:spPr>
      </p:pic>
    </p:spTree>
    <p:extLst>
      <p:ext uri="{BB962C8B-B14F-4D97-AF65-F5344CB8AC3E}">
        <p14:creationId xmlns:p14="http://schemas.microsoft.com/office/powerpoint/2010/main" val="121313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011" y="234839"/>
            <a:ext cx="6536503" cy="1123245"/>
          </a:xfrm>
          <a:prstGeom prst="rect">
            <a:avLst/>
          </a:prstGeom>
        </p:spPr>
      </p:pic>
      <p:pic>
        <p:nvPicPr>
          <p:cNvPr id="5" name="Picture 4"/>
          <p:cNvPicPr>
            <a:picLocks noChangeAspect="1"/>
          </p:cNvPicPr>
          <p:nvPr/>
        </p:nvPicPr>
        <p:blipFill>
          <a:blip r:embed="rId3"/>
          <a:stretch>
            <a:fillRect/>
          </a:stretch>
        </p:blipFill>
        <p:spPr>
          <a:xfrm>
            <a:off x="102313" y="1365455"/>
            <a:ext cx="6661344" cy="894721"/>
          </a:xfrm>
          <a:prstGeom prst="rect">
            <a:avLst/>
          </a:prstGeom>
        </p:spPr>
      </p:pic>
      <p:pic>
        <p:nvPicPr>
          <p:cNvPr id="6" name="Picture 5"/>
          <p:cNvPicPr>
            <a:picLocks noChangeAspect="1"/>
          </p:cNvPicPr>
          <p:nvPr/>
        </p:nvPicPr>
        <p:blipFill>
          <a:blip r:embed="rId4"/>
          <a:stretch>
            <a:fillRect/>
          </a:stretch>
        </p:blipFill>
        <p:spPr>
          <a:xfrm>
            <a:off x="102314" y="2728620"/>
            <a:ext cx="4733298" cy="854482"/>
          </a:xfrm>
          <a:prstGeom prst="rect">
            <a:avLst/>
          </a:prstGeom>
        </p:spPr>
      </p:pic>
      <p:pic>
        <p:nvPicPr>
          <p:cNvPr id="7" name="Picture 6"/>
          <p:cNvPicPr>
            <a:picLocks noChangeAspect="1"/>
          </p:cNvPicPr>
          <p:nvPr/>
        </p:nvPicPr>
        <p:blipFill>
          <a:blip r:embed="rId5"/>
          <a:stretch>
            <a:fillRect/>
          </a:stretch>
        </p:blipFill>
        <p:spPr>
          <a:xfrm>
            <a:off x="4835612" y="2260176"/>
            <a:ext cx="7184654" cy="3277211"/>
          </a:xfrm>
          <a:prstGeom prst="rect">
            <a:avLst/>
          </a:prstGeom>
        </p:spPr>
      </p:pic>
    </p:spTree>
    <p:extLst>
      <p:ext uri="{BB962C8B-B14F-4D97-AF65-F5344CB8AC3E}">
        <p14:creationId xmlns:p14="http://schemas.microsoft.com/office/powerpoint/2010/main" val="1534508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44072</TotalTime>
  <Words>1042</Words>
  <Application>Microsoft Office PowerPoint</Application>
  <PresentationFormat>Widescreen</PresentationFormat>
  <Paragraphs>44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CIDFont+F3</vt:lpstr>
      <vt:lpstr>Office Theme</vt:lpstr>
      <vt:lpstr>Acceleration Sensors </vt:lpstr>
      <vt:lpstr>PowerPoint Presentation</vt:lpstr>
      <vt:lpstr>PowerPoint Presentation</vt:lpstr>
      <vt:lpstr>PowerPoint Presentation</vt:lpstr>
      <vt:lpstr>PowerPoint Presentation</vt:lpstr>
      <vt:lpstr>PowerPoint Presentation</vt:lpstr>
      <vt:lpstr>Piezoelectric Design </vt:lpstr>
      <vt:lpstr>Capacitive Accelerometer Design </vt:lpstr>
      <vt:lpstr>PowerPoint Presentation</vt:lpstr>
      <vt:lpstr>PowerPoint Presentation</vt:lpstr>
      <vt:lpstr>PowerPoint Presentation</vt:lpstr>
      <vt:lpstr>STATE-SPACE ACCELEROMETER MODELS</vt:lpstr>
      <vt:lpstr>PowerPoint Presentation</vt:lpstr>
      <vt:lpstr>Piezoelectric Accelerometer State-Space Model</vt:lpstr>
      <vt:lpstr>PowerPoint Presentation</vt:lpstr>
      <vt:lpstr>Capacitance Accelerometer State-Space Model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Acceleration Sensors</dc:title>
  <dc:creator>WASEL T GHANEM</dc:creator>
  <cp:lastModifiedBy>DELL</cp:lastModifiedBy>
  <cp:revision>24</cp:revision>
  <dcterms:created xsi:type="dcterms:W3CDTF">2022-11-09T10:48:52Z</dcterms:created>
  <dcterms:modified xsi:type="dcterms:W3CDTF">2023-11-14T08:09:31Z</dcterms:modified>
</cp:coreProperties>
</file>