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0" r:id="rId2"/>
  </p:sldMasterIdLst>
  <p:notesMasterIdLst>
    <p:notesMasterId r:id="rId54"/>
  </p:notesMasterIdLst>
  <p:sldIdLst>
    <p:sldId id="256" r:id="rId3"/>
    <p:sldId id="420" r:id="rId4"/>
    <p:sldId id="421" r:id="rId5"/>
    <p:sldId id="257" r:id="rId6"/>
    <p:sldId id="423" r:id="rId7"/>
    <p:sldId id="424" r:id="rId8"/>
    <p:sldId id="434" r:id="rId9"/>
    <p:sldId id="425" r:id="rId10"/>
    <p:sldId id="435" r:id="rId11"/>
    <p:sldId id="426" r:id="rId12"/>
    <p:sldId id="436" r:id="rId13"/>
    <p:sldId id="427" r:id="rId14"/>
    <p:sldId id="437" r:id="rId15"/>
    <p:sldId id="428" r:id="rId16"/>
    <p:sldId id="438" r:id="rId17"/>
    <p:sldId id="430" r:id="rId18"/>
    <p:sldId id="439" r:id="rId19"/>
    <p:sldId id="431" r:id="rId20"/>
    <p:sldId id="440" r:id="rId21"/>
    <p:sldId id="432" r:id="rId22"/>
    <p:sldId id="441" r:id="rId23"/>
    <p:sldId id="433" r:id="rId24"/>
    <p:sldId id="442" r:id="rId25"/>
    <p:sldId id="272" r:id="rId26"/>
    <p:sldId id="273" r:id="rId27"/>
    <p:sldId id="274" r:id="rId28"/>
    <p:sldId id="275" r:id="rId29"/>
    <p:sldId id="276" r:id="rId30"/>
    <p:sldId id="277" r:id="rId31"/>
    <p:sldId id="284" r:id="rId32"/>
    <p:sldId id="397" r:id="rId33"/>
    <p:sldId id="450" r:id="rId34"/>
    <p:sldId id="398" r:id="rId35"/>
    <p:sldId id="402" r:id="rId36"/>
    <p:sldId id="403" r:id="rId37"/>
    <p:sldId id="404" r:id="rId38"/>
    <p:sldId id="409" r:id="rId39"/>
    <p:sldId id="416" r:id="rId40"/>
    <p:sldId id="414" r:id="rId41"/>
    <p:sldId id="261" r:id="rId42"/>
    <p:sldId id="262" r:id="rId43"/>
    <p:sldId id="263" r:id="rId44"/>
    <p:sldId id="418" r:id="rId45"/>
    <p:sldId id="411" r:id="rId46"/>
    <p:sldId id="412" r:id="rId47"/>
    <p:sldId id="443" r:id="rId48"/>
    <p:sldId id="444" r:id="rId49"/>
    <p:sldId id="445" r:id="rId50"/>
    <p:sldId id="446" r:id="rId51"/>
    <p:sldId id="447" r:id="rId52"/>
    <p:sldId id="44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_rels/data2.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image" Target="../media/image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0DA0E-8B5D-42D0-90BC-CC4920BC919A}"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6C7E63E8-85F6-4F1E-BA9D-E6CF8133ADB4}">
      <dgm:prSet custT="1"/>
      <dgm:spPr/>
      <dgm:t>
        <a:bodyPr/>
        <a:lstStyle/>
        <a:p>
          <a:pPr algn="ctr" rtl="1"/>
          <a:r>
            <a:rPr lang="ar-JO" sz="3200" b="1" smtClean="0"/>
            <a:t>ويعرف خبراته ويحدد مشكلاته</a:t>
          </a:r>
          <a:endParaRPr lang="en-US" sz="3200" dirty="0"/>
        </a:p>
      </dgm:t>
    </dgm:pt>
    <dgm:pt modelId="{4FDB25F5-133A-42A2-99C2-C163195EE199}" type="parTrans" cxnId="{4C45B072-ED92-41D8-873E-496D6B3C0DF6}">
      <dgm:prSet/>
      <dgm:spPr/>
      <dgm:t>
        <a:bodyPr/>
        <a:lstStyle/>
        <a:p>
          <a:endParaRPr lang="en-US"/>
        </a:p>
      </dgm:t>
    </dgm:pt>
    <dgm:pt modelId="{E6379C96-69FE-4E89-9F5D-071567947B03}" type="sibTrans" cxnId="{4C45B072-ED92-41D8-873E-496D6B3C0DF6}">
      <dgm:prSet/>
      <dgm:spPr/>
      <dgm:t>
        <a:bodyPr/>
        <a:lstStyle/>
        <a:p>
          <a:endParaRPr lang="en-US"/>
        </a:p>
      </dgm:t>
    </dgm:pt>
    <dgm:pt modelId="{A50DD8B9-BB2B-4231-86B4-CF5410AFA426}">
      <dgm:prSet custT="1"/>
      <dgm:spPr/>
      <dgm:t>
        <a:bodyPr/>
        <a:lstStyle/>
        <a:p>
          <a:pPr algn="ctr" rtl="1"/>
          <a:r>
            <a:rPr lang="ar-JO" sz="3200" b="1" smtClean="0"/>
            <a:t>وينمي إمكانياته ويحل مشكلاته</a:t>
          </a:r>
          <a:endParaRPr lang="en-US" sz="3200" dirty="0"/>
        </a:p>
      </dgm:t>
    </dgm:pt>
    <dgm:pt modelId="{A1DA22A2-9EA9-4565-9173-33752EB38644}" type="parTrans" cxnId="{BDFBB664-C5A6-49DC-A8D8-825D59B4E2C2}">
      <dgm:prSet/>
      <dgm:spPr/>
      <dgm:t>
        <a:bodyPr/>
        <a:lstStyle/>
        <a:p>
          <a:endParaRPr lang="en-US"/>
        </a:p>
      </dgm:t>
    </dgm:pt>
    <dgm:pt modelId="{3CAD7A65-D2ED-42BB-A216-8222B1934F0D}" type="sibTrans" cxnId="{BDFBB664-C5A6-49DC-A8D8-825D59B4E2C2}">
      <dgm:prSet/>
      <dgm:spPr/>
      <dgm:t>
        <a:bodyPr/>
        <a:lstStyle/>
        <a:p>
          <a:endParaRPr lang="en-US"/>
        </a:p>
      </dgm:t>
    </dgm:pt>
    <dgm:pt modelId="{725A13EC-EE01-46E8-A715-A8F33969CF01}">
      <dgm:prSet custT="1"/>
      <dgm:spPr/>
      <dgm:t>
        <a:bodyPr/>
        <a:lstStyle/>
        <a:p>
          <a:pPr algn="ctr" rtl="1"/>
          <a:r>
            <a:rPr lang="ar-JO" sz="3200" b="1" smtClean="0"/>
            <a:t>عملية بناءة تهدف إلى مساعدة الفرد</a:t>
          </a:r>
          <a:endParaRPr lang="en-US" sz="3200" dirty="0"/>
        </a:p>
      </dgm:t>
    </dgm:pt>
    <dgm:pt modelId="{2732321E-100A-48A7-A13F-15F0CC44951E}" type="parTrans" cxnId="{DB8C15CC-E668-41CB-AB79-B5FB26A0BD60}">
      <dgm:prSet/>
      <dgm:spPr/>
      <dgm:t>
        <a:bodyPr/>
        <a:lstStyle/>
        <a:p>
          <a:endParaRPr lang="en-US"/>
        </a:p>
      </dgm:t>
    </dgm:pt>
    <dgm:pt modelId="{E132012A-E1CA-4F27-ACC9-F001B19201F2}" type="sibTrans" cxnId="{DB8C15CC-E668-41CB-AB79-B5FB26A0BD60}">
      <dgm:prSet/>
      <dgm:spPr/>
      <dgm:t>
        <a:bodyPr/>
        <a:lstStyle/>
        <a:p>
          <a:endParaRPr lang="en-US"/>
        </a:p>
      </dgm:t>
    </dgm:pt>
    <dgm:pt modelId="{9F09DB9F-1D56-463F-856A-42BCFCD2342E}">
      <dgm:prSet custT="1"/>
      <dgm:spPr/>
      <dgm:t>
        <a:bodyPr/>
        <a:lstStyle/>
        <a:p>
          <a:pPr algn="ctr" rtl="1"/>
          <a:r>
            <a:rPr lang="ar-JO" sz="3200" b="1" smtClean="0"/>
            <a:t>والتوافق شخصياً وتربوياً ومهنياً وأسرياً وزواجياً </a:t>
          </a:r>
          <a:endParaRPr lang="en-US" sz="3200" dirty="0"/>
        </a:p>
      </dgm:t>
    </dgm:pt>
    <dgm:pt modelId="{DF21FCFA-2FE3-4ABF-8CA5-C1ECED19681F}" type="parTrans" cxnId="{1DF07A01-AFFD-47B3-BF4D-5D426CF69B66}">
      <dgm:prSet/>
      <dgm:spPr/>
      <dgm:t>
        <a:bodyPr/>
        <a:lstStyle/>
        <a:p>
          <a:endParaRPr lang="en-US"/>
        </a:p>
      </dgm:t>
    </dgm:pt>
    <dgm:pt modelId="{EB5A0950-C137-46B0-8053-467EA2FF2BFB}" type="sibTrans" cxnId="{1DF07A01-AFFD-47B3-BF4D-5D426CF69B66}">
      <dgm:prSet/>
      <dgm:spPr/>
      <dgm:t>
        <a:bodyPr/>
        <a:lstStyle/>
        <a:p>
          <a:endParaRPr lang="en-US"/>
        </a:p>
      </dgm:t>
    </dgm:pt>
    <dgm:pt modelId="{EACC39CA-AF6F-467D-9822-164715899FE4}">
      <dgm:prSet custT="1"/>
      <dgm:spPr/>
      <dgm:t>
        <a:bodyPr/>
        <a:lstStyle/>
        <a:p>
          <a:pPr algn="ctr" rtl="1"/>
          <a:r>
            <a:rPr lang="ar-JO" sz="3200" b="1" smtClean="0"/>
            <a:t>لكي يفهم ذاته ويدرس شخصيته</a:t>
          </a:r>
          <a:endParaRPr lang="en-US" sz="3200" dirty="0"/>
        </a:p>
      </dgm:t>
    </dgm:pt>
    <dgm:pt modelId="{F6EDC4FD-6D20-4503-BC8D-6C750442B497}" type="parTrans" cxnId="{B47FF981-A667-4D25-AEB4-AC5DEBF828C9}">
      <dgm:prSet/>
      <dgm:spPr/>
      <dgm:t>
        <a:bodyPr/>
        <a:lstStyle/>
        <a:p>
          <a:endParaRPr lang="en-US"/>
        </a:p>
      </dgm:t>
    </dgm:pt>
    <dgm:pt modelId="{320525F2-0358-4609-B2B6-AD20835AE1B8}" type="sibTrans" cxnId="{B47FF981-A667-4D25-AEB4-AC5DEBF828C9}">
      <dgm:prSet/>
      <dgm:spPr/>
      <dgm:t>
        <a:bodyPr/>
        <a:lstStyle/>
        <a:p>
          <a:endParaRPr lang="en-US"/>
        </a:p>
      </dgm:t>
    </dgm:pt>
    <dgm:pt modelId="{C76FD1AB-FE0D-4522-A34A-A4AE99A86050}">
      <dgm:prSet custT="1"/>
      <dgm:spPr/>
      <dgm:t>
        <a:bodyPr/>
        <a:lstStyle/>
        <a:p>
          <a:pPr algn="ctr" rtl="1"/>
          <a:r>
            <a:rPr lang="ar-JO" sz="3200" b="1" dirty="0" smtClean="0"/>
            <a:t>لكي يصل إلى تحديد وتحقيق أهدافه</a:t>
          </a:r>
          <a:endParaRPr lang="en-US" sz="3200" dirty="0"/>
        </a:p>
      </dgm:t>
    </dgm:pt>
    <dgm:pt modelId="{1A3253A7-B54C-4A91-9C7F-F782218FCB92}" type="parTrans" cxnId="{BA6D2A8B-77AE-41ED-AFF4-3FD2FCA6FAB5}">
      <dgm:prSet/>
      <dgm:spPr/>
      <dgm:t>
        <a:bodyPr/>
        <a:lstStyle/>
        <a:p>
          <a:endParaRPr lang="en-US"/>
        </a:p>
      </dgm:t>
    </dgm:pt>
    <dgm:pt modelId="{9B882C41-9C66-44B8-BC09-06C9B111C3F9}" type="sibTrans" cxnId="{BA6D2A8B-77AE-41ED-AFF4-3FD2FCA6FAB5}">
      <dgm:prSet/>
      <dgm:spPr/>
      <dgm:t>
        <a:bodyPr/>
        <a:lstStyle/>
        <a:p>
          <a:endParaRPr lang="en-US"/>
        </a:p>
      </dgm:t>
    </dgm:pt>
    <dgm:pt modelId="{03A9DFC8-0999-4240-9878-7950976C208F}">
      <dgm:prSet custT="1"/>
      <dgm:spPr/>
      <dgm:t>
        <a:bodyPr/>
        <a:lstStyle/>
        <a:p>
          <a:pPr algn="ctr" rtl="1"/>
          <a:r>
            <a:rPr lang="ar-JO" sz="3200" b="1" smtClean="0"/>
            <a:t>وتحقيق الصحة النفسية</a:t>
          </a:r>
          <a:endParaRPr lang="en-US" sz="3200" dirty="0"/>
        </a:p>
      </dgm:t>
    </dgm:pt>
    <dgm:pt modelId="{50F648EF-2B42-449B-86B0-DFE75C533043}" type="parTrans" cxnId="{0BCB3FF9-1606-40FC-A9D0-D673199EB9A1}">
      <dgm:prSet/>
      <dgm:spPr/>
      <dgm:t>
        <a:bodyPr/>
        <a:lstStyle/>
        <a:p>
          <a:endParaRPr lang="en-US"/>
        </a:p>
      </dgm:t>
    </dgm:pt>
    <dgm:pt modelId="{039D2801-F683-406D-8B4B-4F172C398457}" type="sibTrans" cxnId="{0BCB3FF9-1606-40FC-A9D0-D673199EB9A1}">
      <dgm:prSet/>
      <dgm:spPr/>
      <dgm:t>
        <a:bodyPr/>
        <a:lstStyle/>
        <a:p>
          <a:endParaRPr lang="en-US"/>
        </a:p>
      </dgm:t>
    </dgm:pt>
    <dgm:pt modelId="{17B49FCF-523B-4810-A010-4C11FB0F66A7}">
      <dgm:prSet custT="1"/>
      <dgm:spPr/>
      <dgm:t>
        <a:bodyPr/>
        <a:lstStyle/>
        <a:p>
          <a:pPr algn="ctr" rtl="1"/>
          <a:r>
            <a:rPr lang="ar-JO" sz="3200" b="1" smtClean="0"/>
            <a:t>في ضوء معرفته ورغبته وتعليمه وتدريبه</a:t>
          </a:r>
          <a:endParaRPr lang="en-US" sz="3200" dirty="0"/>
        </a:p>
      </dgm:t>
    </dgm:pt>
    <dgm:pt modelId="{16E02464-E506-4DC6-A4BF-5A79BDBBF90E}" type="parTrans" cxnId="{5F9EC9CC-B874-4550-B124-8CA7CCE75F8E}">
      <dgm:prSet/>
      <dgm:spPr/>
      <dgm:t>
        <a:bodyPr/>
        <a:lstStyle/>
        <a:p>
          <a:endParaRPr lang="en-US"/>
        </a:p>
      </dgm:t>
    </dgm:pt>
    <dgm:pt modelId="{05973B29-06EE-4B75-8C7C-3AD57DAB7EF6}" type="sibTrans" cxnId="{5F9EC9CC-B874-4550-B124-8CA7CCE75F8E}">
      <dgm:prSet/>
      <dgm:spPr/>
      <dgm:t>
        <a:bodyPr/>
        <a:lstStyle/>
        <a:p>
          <a:endParaRPr lang="en-US"/>
        </a:p>
      </dgm:t>
    </dgm:pt>
    <dgm:pt modelId="{FCFC3157-2A71-49E2-A302-F0342EB9BDAE}" type="pres">
      <dgm:prSet presAssocID="{FFC0DA0E-8B5D-42D0-90BC-CC4920BC919A}" presName="linear" presStyleCnt="0">
        <dgm:presLayoutVars>
          <dgm:dir/>
          <dgm:animLvl val="lvl"/>
          <dgm:resizeHandles val="exact"/>
        </dgm:presLayoutVars>
      </dgm:prSet>
      <dgm:spPr/>
      <dgm:t>
        <a:bodyPr/>
        <a:lstStyle/>
        <a:p>
          <a:endParaRPr lang="en-US"/>
        </a:p>
      </dgm:t>
    </dgm:pt>
    <dgm:pt modelId="{E7C4FDB5-2A98-496F-88A1-9585AE77A5DC}" type="pres">
      <dgm:prSet presAssocID="{EACC39CA-AF6F-467D-9822-164715899FE4}" presName="parentLin" presStyleCnt="0"/>
      <dgm:spPr/>
    </dgm:pt>
    <dgm:pt modelId="{8A9A8E31-FAC0-4F22-B94B-6B04C42BF7E3}" type="pres">
      <dgm:prSet presAssocID="{EACC39CA-AF6F-467D-9822-164715899FE4}" presName="parentLeftMargin" presStyleLbl="node1" presStyleIdx="0" presStyleCnt="8"/>
      <dgm:spPr/>
      <dgm:t>
        <a:bodyPr/>
        <a:lstStyle/>
        <a:p>
          <a:endParaRPr lang="en-US"/>
        </a:p>
      </dgm:t>
    </dgm:pt>
    <dgm:pt modelId="{A2ECC017-13B3-4027-9021-7205FEB26380}" type="pres">
      <dgm:prSet presAssocID="{EACC39CA-AF6F-467D-9822-164715899FE4}" presName="parentText" presStyleLbl="node1" presStyleIdx="0" presStyleCnt="8">
        <dgm:presLayoutVars>
          <dgm:chMax val="0"/>
          <dgm:bulletEnabled val="1"/>
        </dgm:presLayoutVars>
      </dgm:prSet>
      <dgm:spPr/>
      <dgm:t>
        <a:bodyPr/>
        <a:lstStyle/>
        <a:p>
          <a:endParaRPr lang="en-US"/>
        </a:p>
      </dgm:t>
    </dgm:pt>
    <dgm:pt modelId="{01074D29-CE28-44E9-9AD3-16FE941BD2EC}" type="pres">
      <dgm:prSet presAssocID="{EACC39CA-AF6F-467D-9822-164715899FE4}" presName="negativeSpace" presStyleCnt="0"/>
      <dgm:spPr/>
    </dgm:pt>
    <dgm:pt modelId="{F5F7AC40-EDC9-4424-9157-21097AFF7461}" type="pres">
      <dgm:prSet presAssocID="{EACC39CA-AF6F-467D-9822-164715899FE4}" presName="childText" presStyleLbl="conFgAcc1" presStyleIdx="0" presStyleCnt="8">
        <dgm:presLayoutVars>
          <dgm:bulletEnabled val="1"/>
        </dgm:presLayoutVars>
      </dgm:prSet>
      <dgm:spPr/>
    </dgm:pt>
    <dgm:pt modelId="{00668B0C-0FC1-416C-B455-4D08469AFA0D}" type="pres">
      <dgm:prSet presAssocID="{320525F2-0358-4609-B2B6-AD20835AE1B8}" presName="spaceBetweenRectangles" presStyleCnt="0"/>
      <dgm:spPr/>
    </dgm:pt>
    <dgm:pt modelId="{027061BC-B908-4342-9A99-D53370E71F0A}" type="pres">
      <dgm:prSet presAssocID="{6C7E63E8-85F6-4F1E-BA9D-E6CF8133ADB4}" presName="parentLin" presStyleCnt="0"/>
      <dgm:spPr/>
    </dgm:pt>
    <dgm:pt modelId="{768ADD96-AFD2-470D-848C-2B0B61CA04EC}" type="pres">
      <dgm:prSet presAssocID="{6C7E63E8-85F6-4F1E-BA9D-E6CF8133ADB4}" presName="parentLeftMargin" presStyleLbl="node1" presStyleIdx="0" presStyleCnt="8"/>
      <dgm:spPr/>
      <dgm:t>
        <a:bodyPr/>
        <a:lstStyle/>
        <a:p>
          <a:endParaRPr lang="en-US"/>
        </a:p>
      </dgm:t>
    </dgm:pt>
    <dgm:pt modelId="{7C8432C1-1FFB-46FC-AC67-22E4B944071F}" type="pres">
      <dgm:prSet presAssocID="{6C7E63E8-85F6-4F1E-BA9D-E6CF8133ADB4}" presName="parentText" presStyleLbl="node1" presStyleIdx="1" presStyleCnt="8">
        <dgm:presLayoutVars>
          <dgm:chMax val="0"/>
          <dgm:bulletEnabled val="1"/>
        </dgm:presLayoutVars>
      </dgm:prSet>
      <dgm:spPr/>
      <dgm:t>
        <a:bodyPr/>
        <a:lstStyle/>
        <a:p>
          <a:endParaRPr lang="en-US"/>
        </a:p>
      </dgm:t>
    </dgm:pt>
    <dgm:pt modelId="{648FAF9E-1BCC-4B57-8C27-1C558AFAE8AB}" type="pres">
      <dgm:prSet presAssocID="{6C7E63E8-85F6-4F1E-BA9D-E6CF8133ADB4}" presName="negativeSpace" presStyleCnt="0"/>
      <dgm:spPr/>
    </dgm:pt>
    <dgm:pt modelId="{F14C4CC0-4B5A-422E-A3ED-D07DB2B380B7}" type="pres">
      <dgm:prSet presAssocID="{6C7E63E8-85F6-4F1E-BA9D-E6CF8133ADB4}" presName="childText" presStyleLbl="conFgAcc1" presStyleIdx="1" presStyleCnt="8">
        <dgm:presLayoutVars>
          <dgm:bulletEnabled val="1"/>
        </dgm:presLayoutVars>
      </dgm:prSet>
      <dgm:spPr/>
    </dgm:pt>
    <dgm:pt modelId="{7C457E39-1A1A-4A68-9C57-0D322A96861D}" type="pres">
      <dgm:prSet presAssocID="{E6379C96-69FE-4E89-9F5D-071567947B03}" presName="spaceBetweenRectangles" presStyleCnt="0"/>
      <dgm:spPr/>
    </dgm:pt>
    <dgm:pt modelId="{38CA3616-0EE4-4B19-8606-D4AD120EAAB9}" type="pres">
      <dgm:prSet presAssocID="{A50DD8B9-BB2B-4231-86B4-CF5410AFA426}" presName="parentLin" presStyleCnt="0"/>
      <dgm:spPr/>
    </dgm:pt>
    <dgm:pt modelId="{A5F676E4-71A3-4EBA-A8AE-D2BED87D9933}" type="pres">
      <dgm:prSet presAssocID="{A50DD8B9-BB2B-4231-86B4-CF5410AFA426}" presName="parentLeftMargin" presStyleLbl="node1" presStyleIdx="1" presStyleCnt="8"/>
      <dgm:spPr/>
      <dgm:t>
        <a:bodyPr/>
        <a:lstStyle/>
        <a:p>
          <a:endParaRPr lang="en-US"/>
        </a:p>
      </dgm:t>
    </dgm:pt>
    <dgm:pt modelId="{1A0FC735-BD5B-40B9-BA17-4EDDE3339B3A}" type="pres">
      <dgm:prSet presAssocID="{A50DD8B9-BB2B-4231-86B4-CF5410AFA426}" presName="parentText" presStyleLbl="node1" presStyleIdx="2" presStyleCnt="8">
        <dgm:presLayoutVars>
          <dgm:chMax val="0"/>
          <dgm:bulletEnabled val="1"/>
        </dgm:presLayoutVars>
      </dgm:prSet>
      <dgm:spPr/>
      <dgm:t>
        <a:bodyPr/>
        <a:lstStyle/>
        <a:p>
          <a:endParaRPr lang="en-US"/>
        </a:p>
      </dgm:t>
    </dgm:pt>
    <dgm:pt modelId="{97EBB771-9C71-406C-8DC5-40029447E597}" type="pres">
      <dgm:prSet presAssocID="{A50DD8B9-BB2B-4231-86B4-CF5410AFA426}" presName="negativeSpace" presStyleCnt="0"/>
      <dgm:spPr/>
    </dgm:pt>
    <dgm:pt modelId="{E8E88548-16B8-4FAF-B2E3-FE04B704E71C}" type="pres">
      <dgm:prSet presAssocID="{A50DD8B9-BB2B-4231-86B4-CF5410AFA426}" presName="childText" presStyleLbl="conFgAcc1" presStyleIdx="2" presStyleCnt="8">
        <dgm:presLayoutVars>
          <dgm:bulletEnabled val="1"/>
        </dgm:presLayoutVars>
      </dgm:prSet>
      <dgm:spPr/>
    </dgm:pt>
    <dgm:pt modelId="{AA2E9796-582F-4BD3-BBAD-FE3F7B874E91}" type="pres">
      <dgm:prSet presAssocID="{3CAD7A65-D2ED-42BB-A216-8222B1934F0D}" presName="spaceBetweenRectangles" presStyleCnt="0"/>
      <dgm:spPr/>
    </dgm:pt>
    <dgm:pt modelId="{5C6BA57B-A11C-46B3-9FFA-C30A677D18C3}" type="pres">
      <dgm:prSet presAssocID="{9F09DB9F-1D56-463F-856A-42BCFCD2342E}" presName="parentLin" presStyleCnt="0"/>
      <dgm:spPr/>
    </dgm:pt>
    <dgm:pt modelId="{82E4ED1D-58FB-46EA-BA53-C4FBEA61D886}" type="pres">
      <dgm:prSet presAssocID="{9F09DB9F-1D56-463F-856A-42BCFCD2342E}" presName="parentLeftMargin" presStyleLbl="node1" presStyleIdx="2" presStyleCnt="8"/>
      <dgm:spPr/>
      <dgm:t>
        <a:bodyPr/>
        <a:lstStyle/>
        <a:p>
          <a:endParaRPr lang="en-US"/>
        </a:p>
      </dgm:t>
    </dgm:pt>
    <dgm:pt modelId="{7F1CF6DD-C453-411C-AFD2-3C58EF78E972}" type="pres">
      <dgm:prSet presAssocID="{9F09DB9F-1D56-463F-856A-42BCFCD2342E}" presName="parentText" presStyleLbl="node1" presStyleIdx="3" presStyleCnt="8">
        <dgm:presLayoutVars>
          <dgm:chMax val="0"/>
          <dgm:bulletEnabled val="1"/>
        </dgm:presLayoutVars>
      </dgm:prSet>
      <dgm:spPr/>
      <dgm:t>
        <a:bodyPr/>
        <a:lstStyle/>
        <a:p>
          <a:endParaRPr lang="en-US"/>
        </a:p>
      </dgm:t>
    </dgm:pt>
    <dgm:pt modelId="{97C899BC-B3AD-4238-B5EB-E6788DF65A92}" type="pres">
      <dgm:prSet presAssocID="{9F09DB9F-1D56-463F-856A-42BCFCD2342E}" presName="negativeSpace" presStyleCnt="0"/>
      <dgm:spPr/>
    </dgm:pt>
    <dgm:pt modelId="{CEAFA6FC-C754-4610-8C91-958D25C1D5BA}" type="pres">
      <dgm:prSet presAssocID="{9F09DB9F-1D56-463F-856A-42BCFCD2342E}" presName="childText" presStyleLbl="conFgAcc1" presStyleIdx="3" presStyleCnt="8">
        <dgm:presLayoutVars>
          <dgm:bulletEnabled val="1"/>
        </dgm:presLayoutVars>
      </dgm:prSet>
      <dgm:spPr/>
    </dgm:pt>
    <dgm:pt modelId="{72E0D700-CFF2-41B1-94CF-B98A8A005B7E}" type="pres">
      <dgm:prSet presAssocID="{EB5A0950-C137-46B0-8053-467EA2FF2BFB}" presName="spaceBetweenRectangles" presStyleCnt="0"/>
      <dgm:spPr/>
    </dgm:pt>
    <dgm:pt modelId="{F8D276EB-FB41-4758-A465-DB48F498C242}" type="pres">
      <dgm:prSet presAssocID="{17B49FCF-523B-4810-A010-4C11FB0F66A7}" presName="parentLin" presStyleCnt="0"/>
      <dgm:spPr/>
    </dgm:pt>
    <dgm:pt modelId="{5292A828-F0AD-4353-9ED8-BA482A436C0B}" type="pres">
      <dgm:prSet presAssocID="{17B49FCF-523B-4810-A010-4C11FB0F66A7}" presName="parentLeftMargin" presStyleLbl="node1" presStyleIdx="3" presStyleCnt="8"/>
      <dgm:spPr/>
      <dgm:t>
        <a:bodyPr/>
        <a:lstStyle/>
        <a:p>
          <a:endParaRPr lang="en-US"/>
        </a:p>
      </dgm:t>
    </dgm:pt>
    <dgm:pt modelId="{93B8DD52-F6E0-4301-8E1F-430F0067AE61}" type="pres">
      <dgm:prSet presAssocID="{17B49FCF-523B-4810-A010-4C11FB0F66A7}" presName="parentText" presStyleLbl="node1" presStyleIdx="4" presStyleCnt="8">
        <dgm:presLayoutVars>
          <dgm:chMax val="0"/>
          <dgm:bulletEnabled val="1"/>
        </dgm:presLayoutVars>
      </dgm:prSet>
      <dgm:spPr/>
      <dgm:t>
        <a:bodyPr/>
        <a:lstStyle/>
        <a:p>
          <a:endParaRPr lang="en-US"/>
        </a:p>
      </dgm:t>
    </dgm:pt>
    <dgm:pt modelId="{0C69D994-E53F-46A2-AB4A-B66F4AD065B7}" type="pres">
      <dgm:prSet presAssocID="{17B49FCF-523B-4810-A010-4C11FB0F66A7}" presName="negativeSpace" presStyleCnt="0"/>
      <dgm:spPr/>
    </dgm:pt>
    <dgm:pt modelId="{F61A59A8-D576-429D-B797-A96CB47D3202}" type="pres">
      <dgm:prSet presAssocID="{17B49FCF-523B-4810-A010-4C11FB0F66A7}" presName="childText" presStyleLbl="conFgAcc1" presStyleIdx="4" presStyleCnt="8">
        <dgm:presLayoutVars>
          <dgm:bulletEnabled val="1"/>
        </dgm:presLayoutVars>
      </dgm:prSet>
      <dgm:spPr/>
    </dgm:pt>
    <dgm:pt modelId="{637FCD51-56DE-4F49-8A7F-CE0935E988E9}" type="pres">
      <dgm:prSet presAssocID="{05973B29-06EE-4B75-8C7C-3AD57DAB7EF6}" presName="spaceBetweenRectangles" presStyleCnt="0"/>
      <dgm:spPr/>
    </dgm:pt>
    <dgm:pt modelId="{2E446F0C-0B9A-4D4B-B0FF-C99B274EBB38}" type="pres">
      <dgm:prSet presAssocID="{725A13EC-EE01-46E8-A715-A8F33969CF01}" presName="parentLin" presStyleCnt="0"/>
      <dgm:spPr/>
    </dgm:pt>
    <dgm:pt modelId="{098E2EBC-8720-44A7-BD95-21EECFE4B827}" type="pres">
      <dgm:prSet presAssocID="{725A13EC-EE01-46E8-A715-A8F33969CF01}" presName="parentLeftMargin" presStyleLbl="node1" presStyleIdx="4" presStyleCnt="8"/>
      <dgm:spPr/>
      <dgm:t>
        <a:bodyPr/>
        <a:lstStyle/>
        <a:p>
          <a:endParaRPr lang="en-US"/>
        </a:p>
      </dgm:t>
    </dgm:pt>
    <dgm:pt modelId="{596858FD-B9B6-4AFA-B167-9A57357E110E}" type="pres">
      <dgm:prSet presAssocID="{725A13EC-EE01-46E8-A715-A8F33969CF01}" presName="parentText" presStyleLbl="node1" presStyleIdx="5" presStyleCnt="8">
        <dgm:presLayoutVars>
          <dgm:chMax val="0"/>
          <dgm:bulletEnabled val="1"/>
        </dgm:presLayoutVars>
      </dgm:prSet>
      <dgm:spPr/>
      <dgm:t>
        <a:bodyPr/>
        <a:lstStyle/>
        <a:p>
          <a:endParaRPr lang="en-US"/>
        </a:p>
      </dgm:t>
    </dgm:pt>
    <dgm:pt modelId="{C7E6EAAA-3187-44BF-B29B-D75298A7C0F2}" type="pres">
      <dgm:prSet presAssocID="{725A13EC-EE01-46E8-A715-A8F33969CF01}" presName="negativeSpace" presStyleCnt="0"/>
      <dgm:spPr/>
    </dgm:pt>
    <dgm:pt modelId="{7C6F0F87-E3B7-4F6B-B141-1C8E99DEF784}" type="pres">
      <dgm:prSet presAssocID="{725A13EC-EE01-46E8-A715-A8F33969CF01}" presName="childText" presStyleLbl="conFgAcc1" presStyleIdx="5" presStyleCnt="8">
        <dgm:presLayoutVars>
          <dgm:bulletEnabled val="1"/>
        </dgm:presLayoutVars>
      </dgm:prSet>
      <dgm:spPr/>
    </dgm:pt>
    <dgm:pt modelId="{2773AE71-4B5B-4562-80A3-96F7D007A26F}" type="pres">
      <dgm:prSet presAssocID="{E132012A-E1CA-4F27-ACC9-F001B19201F2}" presName="spaceBetweenRectangles" presStyleCnt="0"/>
      <dgm:spPr/>
    </dgm:pt>
    <dgm:pt modelId="{C96E8A00-A616-46E5-941B-EAADCA58AC09}" type="pres">
      <dgm:prSet presAssocID="{03A9DFC8-0999-4240-9878-7950976C208F}" presName="parentLin" presStyleCnt="0"/>
      <dgm:spPr/>
    </dgm:pt>
    <dgm:pt modelId="{519E63F7-0E93-4756-A977-30267D7D222A}" type="pres">
      <dgm:prSet presAssocID="{03A9DFC8-0999-4240-9878-7950976C208F}" presName="parentLeftMargin" presStyleLbl="node1" presStyleIdx="5" presStyleCnt="8"/>
      <dgm:spPr/>
      <dgm:t>
        <a:bodyPr/>
        <a:lstStyle/>
        <a:p>
          <a:endParaRPr lang="en-US"/>
        </a:p>
      </dgm:t>
    </dgm:pt>
    <dgm:pt modelId="{99534A0C-A44A-463B-9281-0A169ED8BD99}" type="pres">
      <dgm:prSet presAssocID="{03A9DFC8-0999-4240-9878-7950976C208F}" presName="parentText" presStyleLbl="node1" presStyleIdx="6" presStyleCnt="8">
        <dgm:presLayoutVars>
          <dgm:chMax val="0"/>
          <dgm:bulletEnabled val="1"/>
        </dgm:presLayoutVars>
      </dgm:prSet>
      <dgm:spPr/>
      <dgm:t>
        <a:bodyPr/>
        <a:lstStyle/>
        <a:p>
          <a:endParaRPr lang="en-US"/>
        </a:p>
      </dgm:t>
    </dgm:pt>
    <dgm:pt modelId="{2618817D-A3CF-474C-87DA-6F3D9EBA4BF4}" type="pres">
      <dgm:prSet presAssocID="{03A9DFC8-0999-4240-9878-7950976C208F}" presName="negativeSpace" presStyleCnt="0"/>
      <dgm:spPr/>
    </dgm:pt>
    <dgm:pt modelId="{886347B3-9FDB-47BB-909F-79DE03CC0219}" type="pres">
      <dgm:prSet presAssocID="{03A9DFC8-0999-4240-9878-7950976C208F}" presName="childText" presStyleLbl="conFgAcc1" presStyleIdx="6" presStyleCnt="8">
        <dgm:presLayoutVars>
          <dgm:bulletEnabled val="1"/>
        </dgm:presLayoutVars>
      </dgm:prSet>
      <dgm:spPr/>
    </dgm:pt>
    <dgm:pt modelId="{9F34D8E9-9B8F-4ACD-BE29-AB41DA2D6468}" type="pres">
      <dgm:prSet presAssocID="{039D2801-F683-406D-8B4B-4F172C398457}" presName="spaceBetweenRectangles" presStyleCnt="0"/>
      <dgm:spPr/>
    </dgm:pt>
    <dgm:pt modelId="{919E8B45-7B7D-4616-A787-FF84E9D4BD1C}" type="pres">
      <dgm:prSet presAssocID="{C76FD1AB-FE0D-4522-A34A-A4AE99A86050}" presName="parentLin" presStyleCnt="0"/>
      <dgm:spPr/>
    </dgm:pt>
    <dgm:pt modelId="{7B80A9C8-1E6E-4044-ABAE-787DE8E45159}" type="pres">
      <dgm:prSet presAssocID="{C76FD1AB-FE0D-4522-A34A-A4AE99A86050}" presName="parentLeftMargin" presStyleLbl="node1" presStyleIdx="6" presStyleCnt="8"/>
      <dgm:spPr/>
      <dgm:t>
        <a:bodyPr/>
        <a:lstStyle/>
        <a:p>
          <a:endParaRPr lang="en-US"/>
        </a:p>
      </dgm:t>
    </dgm:pt>
    <dgm:pt modelId="{0F4AC95E-A633-4C61-BCDD-612FFC839562}" type="pres">
      <dgm:prSet presAssocID="{C76FD1AB-FE0D-4522-A34A-A4AE99A86050}" presName="parentText" presStyleLbl="node1" presStyleIdx="7" presStyleCnt="8">
        <dgm:presLayoutVars>
          <dgm:chMax val="0"/>
          <dgm:bulletEnabled val="1"/>
        </dgm:presLayoutVars>
      </dgm:prSet>
      <dgm:spPr/>
      <dgm:t>
        <a:bodyPr/>
        <a:lstStyle/>
        <a:p>
          <a:endParaRPr lang="en-US"/>
        </a:p>
      </dgm:t>
    </dgm:pt>
    <dgm:pt modelId="{2C2A6372-8E01-4947-904B-4C69F82C9F31}" type="pres">
      <dgm:prSet presAssocID="{C76FD1AB-FE0D-4522-A34A-A4AE99A86050}" presName="negativeSpace" presStyleCnt="0"/>
      <dgm:spPr/>
    </dgm:pt>
    <dgm:pt modelId="{E6129F4C-6F3E-44E1-B355-E6A58DD6B1D8}" type="pres">
      <dgm:prSet presAssocID="{C76FD1AB-FE0D-4522-A34A-A4AE99A86050}" presName="childText" presStyleLbl="conFgAcc1" presStyleIdx="7" presStyleCnt="8">
        <dgm:presLayoutVars>
          <dgm:bulletEnabled val="1"/>
        </dgm:presLayoutVars>
      </dgm:prSet>
      <dgm:spPr/>
    </dgm:pt>
  </dgm:ptLst>
  <dgm:cxnLst>
    <dgm:cxn modelId="{3E2F6B4A-0B9B-47CB-8AF1-F1EC29710294}" type="presOf" srcId="{9F09DB9F-1D56-463F-856A-42BCFCD2342E}" destId="{7F1CF6DD-C453-411C-AFD2-3C58EF78E972}" srcOrd="1" destOrd="0" presId="urn:microsoft.com/office/officeart/2005/8/layout/list1"/>
    <dgm:cxn modelId="{BDFBB664-C5A6-49DC-A8D8-825D59B4E2C2}" srcId="{FFC0DA0E-8B5D-42D0-90BC-CC4920BC919A}" destId="{A50DD8B9-BB2B-4231-86B4-CF5410AFA426}" srcOrd="2" destOrd="0" parTransId="{A1DA22A2-9EA9-4565-9173-33752EB38644}" sibTransId="{3CAD7A65-D2ED-42BB-A216-8222B1934F0D}"/>
    <dgm:cxn modelId="{173C81C7-B867-4FDD-B609-E7018626ED9D}" type="presOf" srcId="{C76FD1AB-FE0D-4522-A34A-A4AE99A86050}" destId="{0F4AC95E-A633-4C61-BCDD-612FFC839562}" srcOrd="1" destOrd="0" presId="urn:microsoft.com/office/officeart/2005/8/layout/list1"/>
    <dgm:cxn modelId="{8E1E576B-C368-4960-83ED-B4F7174E60E9}" type="presOf" srcId="{EACC39CA-AF6F-467D-9822-164715899FE4}" destId="{8A9A8E31-FAC0-4F22-B94B-6B04C42BF7E3}" srcOrd="0" destOrd="0" presId="urn:microsoft.com/office/officeart/2005/8/layout/list1"/>
    <dgm:cxn modelId="{1041D30E-8C1F-4E09-B682-ECD9622C040B}" type="presOf" srcId="{725A13EC-EE01-46E8-A715-A8F33969CF01}" destId="{098E2EBC-8720-44A7-BD95-21EECFE4B827}" srcOrd="0" destOrd="0" presId="urn:microsoft.com/office/officeart/2005/8/layout/list1"/>
    <dgm:cxn modelId="{70CB97E7-A167-479F-B023-1183AE04442C}" type="presOf" srcId="{17B49FCF-523B-4810-A010-4C11FB0F66A7}" destId="{5292A828-F0AD-4353-9ED8-BA482A436C0B}" srcOrd="0" destOrd="0" presId="urn:microsoft.com/office/officeart/2005/8/layout/list1"/>
    <dgm:cxn modelId="{0BCB3FF9-1606-40FC-A9D0-D673199EB9A1}" srcId="{FFC0DA0E-8B5D-42D0-90BC-CC4920BC919A}" destId="{03A9DFC8-0999-4240-9878-7950976C208F}" srcOrd="6" destOrd="0" parTransId="{50F648EF-2B42-449B-86B0-DFE75C533043}" sibTransId="{039D2801-F683-406D-8B4B-4F172C398457}"/>
    <dgm:cxn modelId="{DB8C15CC-E668-41CB-AB79-B5FB26A0BD60}" srcId="{FFC0DA0E-8B5D-42D0-90BC-CC4920BC919A}" destId="{725A13EC-EE01-46E8-A715-A8F33969CF01}" srcOrd="5" destOrd="0" parTransId="{2732321E-100A-48A7-A13F-15F0CC44951E}" sibTransId="{E132012A-E1CA-4F27-ACC9-F001B19201F2}"/>
    <dgm:cxn modelId="{BA6D2A8B-77AE-41ED-AFF4-3FD2FCA6FAB5}" srcId="{FFC0DA0E-8B5D-42D0-90BC-CC4920BC919A}" destId="{C76FD1AB-FE0D-4522-A34A-A4AE99A86050}" srcOrd="7" destOrd="0" parTransId="{1A3253A7-B54C-4A91-9C7F-F782218FCB92}" sibTransId="{9B882C41-9C66-44B8-BC09-06C9B111C3F9}"/>
    <dgm:cxn modelId="{03564D01-2581-4728-8545-A2D37A8CFEEF}" type="presOf" srcId="{EACC39CA-AF6F-467D-9822-164715899FE4}" destId="{A2ECC017-13B3-4027-9021-7205FEB26380}" srcOrd="1" destOrd="0" presId="urn:microsoft.com/office/officeart/2005/8/layout/list1"/>
    <dgm:cxn modelId="{9522E180-92F5-44B2-A2BA-F3E77D7F724A}" type="presOf" srcId="{6C7E63E8-85F6-4F1E-BA9D-E6CF8133ADB4}" destId="{768ADD96-AFD2-470D-848C-2B0B61CA04EC}" srcOrd="0" destOrd="0" presId="urn:microsoft.com/office/officeart/2005/8/layout/list1"/>
    <dgm:cxn modelId="{D4A3E5D9-B19B-4118-A00D-6DEED0794982}" type="presOf" srcId="{FFC0DA0E-8B5D-42D0-90BC-CC4920BC919A}" destId="{FCFC3157-2A71-49E2-A302-F0342EB9BDAE}" srcOrd="0" destOrd="0" presId="urn:microsoft.com/office/officeart/2005/8/layout/list1"/>
    <dgm:cxn modelId="{76B9E140-3A18-4B79-9E69-A764358E28D3}" type="presOf" srcId="{03A9DFC8-0999-4240-9878-7950976C208F}" destId="{519E63F7-0E93-4756-A977-30267D7D222A}" srcOrd="0" destOrd="0" presId="urn:microsoft.com/office/officeart/2005/8/layout/list1"/>
    <dgm:cxn modelId="{9FF2C99D-FC7A-4949-996F-94E34675FF4B}" type="presOf" srcId="{C76FD1AB-FE0D-4522-A34A-A4AE99A86050}" destId="{7B80A9C8-1E6E-4044-ABAE-787DE8E45159}" srcOrd="0" destOrd="0" presId="urn:microsoft.com/office/officeart/2005/8/layout/list1"/>
    <dgm:cxn modelId="{1DF07A01-AFFD-47B3-BF4D-5D426CF69B66}" srcId="{FFC0DA0E-8B5D-42D0-90BC-CC4920BC919A}" destId="{9F09DB9F-1D56-463F-856A-42BCFCD2342E}" srcOrd="3" destOrd="0" parTransId="{DF21FCFA-2FE3-4ABF-8CA5-C1ECED19681F}" sibTransId="{EB5A0950-C137-46B0-8053-467EA2FF2BFB}"/>
    <dgm:cxn modelId="{78FAD719-8593-427D-9296-D42683541F2D}" type="presOf" srcId="{6C7E63E8-85F6-4F1E-BA9D-E6CF8133ADB4}" destId="{7C8432C1-1FFB-46FC-AC67-22E4B944071F}" srcOrd="1" destOrd="0" presId="urn:microsoft.com/office/officeart/2005/8/layout/list1"/>
    <dgm:cxn modelId="{2346B2ED-0500-498D-AC3B-EDE623B6D2B6}" type="presOf" srcId="{725A13EC-EE01-46E8-A715-A8F33969CF01}" destId="{596858FD-B9B6-4AFA-B167-9A57357E110E}" srcOrd="1" destOrd="0" presId="urn:microsoft.com/office/officeart/2005/8/layout/list1"/>
    <dgm:cxn modelId="{25ECC15A-0FD6-4FA0-A5D6-F1A4A3754C77}" type="presOf" srcId="{17B49FCF-523B-4810-A010-4C11FB0F66A7}" destId="{93B8DD52-F6E0-4301-8E1F-430F0067AE61}" srcOrd="1" destOrd="0" presId="urn:microsoft.com/office/officeart/2005/8/layout/list1"/>
    <dgm:cxn modelId="{44709CD3-C512-4D8D-904D-3C0E1A4468A8}" type="presOf" srcId="{A50DD8B9-BB2B-4231-86B4-CF5410AFA426}" destId="{1A0FC735-BD5B-40B9-BA17-4EDDE3339B3A}" srcOrd="1" destOrd="0" presId="urn:microsoft.com/office/officeart/2005/8/layout/list1"/>
    <dgm:cxn modelId="{5F9EC9CC-B874-4550-B124-8CA7CCE75F8E}" srcId="{FFC0DA0E-8B5D-42D0-90BC-CC4920BC919A}" destId="{17B49FCF-523B-4810-A010-4C11FB0F66A7}" srcOrd="4" destOrd="0" parTransId="{16E02464-E506-4DC6-A4BF-5A79BDBBF90E}" sibTransId="{05973B29-06EE-4B75-8C7C-3AD57DAB7EF6}"/>
    <dgm:cxn modelId="{B47FF981-A667-4D25-AEB4-AC5DEBF828C9}" srcId="{FFC0DA0E-8B5D-42D0-90BC-CC4920BC919A}" destId="{EACC39CA-AF6F-467D-9822-164715899FE4}" srcOrd="0" destOrd="0" parTransId="{F6EDC4FD-6D20-4503-BC8D-6C750442B497}" sibTransId="{320525F2-0358-4609-B2B6-AD20835AE1B8}"/>
    <dgm:cxn modelId="{CDECA8C3-A100-4B2E-9B14-69CADD99A23C}" type="presOf" srcId="{A50DD8B9-BB2B-4231-86B4-CF5410AFA426}" destId="{A5F676E4-71A3-4EBA-A8AE-D2BED87D9933}" srcOrd="0" destOrd="0" presId="urn:microsoft.com/office/officeart/2005/8/layout/list1"/>
    <dgm:cxn modelId="{AF58DAA0-91F6-451C-BD10-439A32A46573}" type="presOf" srcId="{9F09DB9F-1D56-463F-856A-42BCFCD2342E}" destId="{82E4ED1D-58FB-46EA-BA53-C4FBEA61D886}" srcOrd="0" destOrd="0" presId="urn:microsoft.com/office/officeart/2005/8/layout/list1"/>
    <dgm:cxn modelId="{0D2B417A-7650-4651-AE43-D048BE073BFE}" type="presOf" srcId="{03A9DFC8-0999-4240-9878-7950976C208F}" destId="{99534A0C-A44A-463B-9281-0A169ED8BD99}" srcOrd="1" destOrd="0" presId="urn:microsoft.com/office/officeart/2005/8/layout/list1"/>
    <dgm:cxn modelId="{4C45B072-ED92-41D8-873E-496D6B3C0DF6}" srcId="{FFC0DA0E-8B5D-42D0-90BC-CC4920BC919A}" destId="{6C7E63E8-85F6-4F1E-BA9D-E6CF8133ADB4}" srcOrd="1" destOrd="0" parTransId="{4FDB25F5-133A-42A2-99C2-C163195EE199}" sibTransId="{E6379C96-69FE-4E89-9F5D-071567947B03}"/>
    <dgm:cxn modelId="{37A08CBA-14AE-43B4-A816-36F1A2240C9A}" type="presParOf" srcId="{FCFC3157-2A71-49E2-A302-F0342EB9BDAE}" destId="{E7C4FDB5-2A98-496F-88A1-9585AE77A5DC}" srcOrd="0" destOrd="0" presId="urn:microsoft.com/office/officeart/2005/8/layout/list1"/>
    <dgm:cxn modelId="{315F4D1B-DCCB-449F-B0A9-21646A34F9D0}" type="presParOf" srcId="{E7C4FDB5-2A98-496F-88A1-9585AE77A5DC}" destId="{8A9A8E31-FAC0-4F22-B94B-6B04C42BF7E3}" srcOrd="0" destOrd="0" presId="urn:microsoft.com/office/officeart/2005/8/layout/list1"/>
    <dgm:cxn modelId="{0376ABEE-5CEC-4A31-BF6D-3B8ED1DEC745}" type="presParOf" srcId="{E7C4FDB5-2A98-496F-88A1-9585AE77A5DC}" destId="{A2ECC017-13B3-4027-9021-7205FEB26380}" srcOrd="1" destOrd="0" presId="urn:microsoft.com/office/officeart/2005/8/layout/list1"/>
    <dgm:cxn modelId="{8984454F-3338-41DB-9DAC-4E9C93267EF4}" type="presParOf" srcId="{FCFC3157-2A71-49E2-A302-F0342EB9BDAE}" destId="{01074D29-CE28-44E9-9AD3-16FE941BD2EC}" srcOrd="1" destOrd="0" presId="urn:microsoft.com/office/officeart/2005/8/layout/list1"/>
    <dgm:cxn modelId="{B1864DD2-38A2-4EB1-818E-CC4526589C82}" type="presParOf" srcId="{FCFC3157-2A71-49E2-A302-F0342EB9BDAE}" destId="{F5F7AC40-EDC9-4424-9157-21097AFF7461}" srcOrd="2" destOrd="0" presId="urn:microsoft.com/office/officeart/2005/8/layout/list1"/>
    <dgm:cxn modelId="{FBC8182B-9F08-4616-BE4D-39301BD6DF00}" type="presParOf" srcId="{FCFC3157-2A71-49E2-A302-F0342EB9BDAE}" destId="{00668B0C-0FC1-416C-B455-4D08469AFA0D}" srcOrd="3" destOrd="0" presId="urn:microsoft.com/office/officeart/2005/8/layout/list1"/>
    <dgm:cxn modelId="{E2A305AB-8A57-43A6-A578-29A9BD0AC2D5}" type="presParOf" srcId="{FCFC3157-2A71-49E2-A302-F0342EB9BDAE}" destId="{027061BC-B908-4342-9A99-D53370E71F0A}" srcOrd="4" destOrd="0" presId="urn:microsoft.com/office/officeart/2005/8/layout/list1"/>
    <dgm:cxn modelId="{9B0F0D09-1DBB-4D41-99F5-355179D34AA1}" type="presParOf" srcId="{027061BC-B908-4342-9A99-D53370E71F0A}" destId="{768ADD96-AFD2-470D-848C-2B0B61CA04EC}" srcOrd="0" destOrd="0" presId="urn:microsoft.com/office/officeart/2005/8/layout/list1"/>
    <dgm:cxn modelId="{56C83A57-9BEE-4052-9D70-A709C4CC1C35}" type="presParOf" srcId="{027061BC-B908-4342-9A99-D53370E71F0A}" destId="{7C8432C1-1FFB-46FC-AC67-22E4B944071F}" srcOrd="1" destOrd="0" presId="urn:microsoft.com/office/officeart/2005/8/layout/list1"/>
    <dgm:cxn modelId="{93686256-06BB-4DEB-8C73-CA0EA077C716}" type="presParOf" srcId="{FCFC3157-2A71-49E2-A302-F0342EB9BDAE}" destId="{648FAF9E-1BCC-4B57-8C27-1C558AFAE8AB}" srcOrd="5" destOrd="0" presId="urn:microsoft.com/office/officeart/2005/8/layout/list1"/>
    <dgm:cxn modelId="{1716D23A-3D08-4D46-AFF4-12E7AAFAAA91}" type="presParOf" srcId="{FCFC3157-2A71-49E2-A302-F0342EB9BDAE}" destId="{F14C4CC0-4B5A-422E-A3ED-D07DB2B380B7}" srcOrd="6" destOrd="0" presId="urn:microsoft.com/office/officeart/2005/8/layout/list1"/>
    <dgm:cxn modelId="{0A94DADB-21D1-4898-A7C5-EB686814E031}" type="presParOf" srcId="{FCFC3157-2A71-49E2-A302-F0342EB9BDAE}" destId="{7C457E39-1A1A-4A68-9C57-0D322A96861D}" srcOrd="7" destOrd="0" presId="urn:microsoft.com/office/officeart/2005/8/layout/list1"/>
    <dgm:cxn modelId="{46E7BBC5-852F-448D-9957-BD8EF880A5A9}" type="presParOf" srcId="{FCFC3157-2A71-49E2-A302-F0342EB9BDAE}" destId="{38CA3616-0EE4-4B19-8606-D4AD120EAAB9}" srcOrd="8" destOrd="0" presId="urn:microsoft.com/office/officeart/2005/8/layout/list1"/>
    <dgm:cxn modelId="{65AEBB79-6E3B-4086-90CE-5B0EDDBFF8FC}" type="presParOf" srcId="{38CA3616-0EE4-4B19-8606-D4AD120EAAB9}" destId="{A5F676E4-71A3-4EBA-A8AE-D2BED87D9933}" srcOrd="0" destOrd="0" presId="urn:microsoft.com/office/officeart/2005/8/layout/list1"/>
    <dgm:cxn modelId="{3BA6E6B4-844D-4205-A229-8E1269D7C4D3}" type="presParOf" srcId="{38CA3616-0EE4-4B19-8606-D4AD120EAAB9}" destId="{1A0FC735-BD5B-40B9-BA17-4EDDE3339B3A}" srcOrd="1" destOrd="0" presId="urn:microsoft.com/office/officeart/2005/8/layout/list1"/>
    <dgm:cxn modelId="{82617B32-4185-4307-81E4-E9C4B083C7B6}" type="presParOf" srcId="{FCFC3157-2A71-49E2-A302-F0342EB9BDAE}" destId="{97EBB771-9C71-406C-8DC5-40029447E597}" srcOrd="9" destOrd="0" presId="urn:microsoft.com/office/officeart/2005/8/layout/list1"/>
    <dgm:cxn modelId="{1AB366EC-3AE1-4B64-BBFF-D51A6B83D590}" type="presParOf" srcId="{FCFC3157-2A71-49E2-A302-F0342EB9BDAE}" destId="{E8E88548-16B8-4FAF-B2E3-FE04B704E71C}" srcOrd="10" destOrd="0" presId="urn:microsoft.com/office/officeart/2005/8/layout/list1"/>
    <dgm:cxn modelId="{112C0076-F5A3-482A-AA4A-F7C58F812390}" type="presParOf" srcId="{FCFC3157-2A71-49E2-A302-F0342EB9BDAE}" destId="{AA2E9796-582F-4BD3-BBAD-FE3F7B874E91}" srcOrd="11" destOrd="0" presId="urn:microsoft.com/office/officeart/2005/8/layout/list1"/>
    <dgm:cxn modelId="{BEE0826F-7E02-4AFA-8877-39716D77A369}" type="presParOf" srcId="{FCFC3157-2A71-49E2-A302-F0342EB9BDAE}" destId="{5C6BA57B-A11C-46B3-9FFA-C30A677D18C3}" srcOrd="12" destOrd="0" presId="urn:microsoft.com/office/officeart/2005/8/layout/list1"/>
    <dgm:cxn modelId="{3428C018-A151-41C3-AE8C-63598BC25A8E}" type="presParOf" srcId="{5C6BA57B-A11C-46B3-9FFA-C30A677D18C3}" destId="{82E4ED1D-58FB-46EA-BA53-C4FBEA61D886}" srcOrd="0" destOrd="0" presId="urn:microsoft.com/office/officeart/2005/8/layout/list1"/>
    <dgm:cxn modelId="{A137C04D-F470-45D5-9198-7BD5924A8921}" type="presParOf" srcId="{5C6BA57B-A11C-46B3-9FFA-C30A677D18C3}" destId="{7F1CF6DD-C453-411C-AFD2-3C58EF78E972}" srcOrd="1" destOrd="0" presId="urn:microsoft.com/office/officeart/2005/8/layout/list1"/>
    <dgm:cxn modelId="{3B62C7BA-A996-40A9-9C48-E34386ECBF9F}" type="presParOf" srcId="{FCFC3157-2A71-49E2-A302-F0342EB9BDAE}" destId="{97C899BC-B3AD-4238-B5EB-E6788DF65A92}" srcOrd="13" destOrd="0" presId="urn:microsoft.com/office/officeart/2005/8/layout/list1"/>
    <dgm:cxn modelId="{1A0D459B-C9C4-4C26-9C51-EBA9249687B4}" type="presParOf" srcId="{FCFC3157-2A71-49E2-A302-F0342EB9BDAE}" destId="{CEAFA6FC-C754-4610-8C91-958D25C1D5BA}" srcOrd="14" destOrd="0" presId="urn:microsoft.com/office/officeart/2005/8/layout/list1"/>
    <dgm:cxn modelId="{640612C2-9C2B-400C-8A6E-BE2FCDFEF02E}" type="presParOf" srcId="{FCFC3157-2A71-49E2-A302-F0342EB9BDAE}" destId="{72E0D700-CFF2-41B1-94CF-B98A8A005B7E}" srcOrd="15" destOrd="0" presId="urn:microsoft.com/office/officeart/2005/8/layout/list1"/>
    <dgm:cxn modelId="{137B5638-AF92-4F0A-820E-6F9056890F66}" type="presParOf" srcId="{FCFC3157-2A71-49E2-A302-F0342EB9BDAE}" destId="{F8D276EB-FB41-4758-A465-DB48F498C242}" srcOrd="16" destOrd="0" presId="urn:microsoft.com/office/officeart/2005/8/layout/list1"/>
    <dgm:cxn modelId="{FA4255FA-2C67-4C7A-9FC9-E9266E68AE0F}" type="presParOf" srcId="{F8D276EB-FB41-4758-A465-DB48F498C242}" destId="{5292A828-F0AD-4353-9ED8-BA482A436C0B}" srcOrd="0" destOrd="0" presId="urn:microsoft.com/office/officeart/2005/8/layout/list1"/>
    <dgm:cxn modelId="{D75C9FAF-C75D-4F62-8499-C28E3D5CC9C8}" type="presParOf" srcId="{F8D276EB-FB41-4758-A465-DB48F498C242}" destId="{93B8DD52-F6E0-4301-8E1F-430F0067AE61}" srcOrd="1" destOrd="0" presId="urn:microsoft.com/office/officeart/2005/8/layout/list1"/>
    <dgm:cxn modelId="{0872B00D-BD13-40B3-8457-A69C1EB54817}" type="presParOf" srcId="{FCFC3157-2A71-49E2-A302-F0342EB9BDAE}" destId="{0C69D994-E53F-46A2-AB4A-B66F4AD065B7}" srcOrd="17" destOrd="0" presId="urn:microsoft.com/office/officeart/2005/8/layout/list1"/>
    <dgm:cxn modelId="{11B9543A-4269-43BF-9143-E152E8E1559E}" type="presParOf" srcId="{FCFC3157-2A71-49E2-A302-F0342EB9BDAE}" destId="{F61A59A8-D576-429D-B797-A96CB47D3202}" srcOrd="18" destOrd="0" presId="urn:microsoft.com/office/officeart/2005/8/layout/list1"/>
    <dgm:cxn modelId="{CAFAA946-F5EF-44AF-87BB-75C08AACDE17}" type="presParOf" srcId="{FCFC3157-2A71-49E2-A302-F0342EB9BDAE}" destId="{637FCD51-56DE-4F49-8A7F-CE0935E988E9}" srcOrd="19" destOrd="0" presId="urn:microsoft.com/office/officeart/2005/8/layout/list1"/>
    <dgm:cxn modelId="{22A1B6CA-5C9E-452F-969D-CED42AEFF044}" type="presParOf" srcId="{FCFC3157-2A71-49E2-A302-F0342EB9BDAE}" destId="{2E446F0C-0B9A-4D4B-B0FF-C99B274EBB38}" srcOrd="20" destOrd="0" presId="urn:microsoft.com/office/officeart/2005/8/layout/list1"/>
    <dgm:cxn modelId="{F88B2D46-1044-47A5-B993-0C2C2CEE076A}" type="presParOf" srcId="{2E446F0C-0B9A-4D4B-B0FF-C99B274EBB38}" destId="{098E2EBC-8720-44A7-BD95-21EECFE4B827}" srcOrd="0" destOrd="0" presId="urn:microsoft.com/office/officeart/2005/8/layout/list1"/>
    <dgm:cxn modelId="{73711668-B809-416F-90FA-C879B0EAA7A9}" type="presParOf" srcId="{2E446F0C-0B9A-4D4B-B0FF-C99B274EBB38}" destId="{596858FD-B9B6-4AFA-B167-9A57357E110E}" srcOrd="1" destOrd="0" presId="urn:microsoft.com/office/officeart/2005/8/layout/list1"/>
    <dgm:cxn modelId="{73B4B7D6-56BA-4150-AE79-48ADF47BF384}" type="presParOf" srcId="{FCFC3157-2A71-49E2-A302-F0342EB9BDAE}" destId="{C7E6EAAA-3187-44BF-B29B-D75298A7C0F2}" srcOrd="21" destOrd="0" presId="urn:microsoft.com/office/officeart/2005/8/layout/list1"/>
    <dgm:cxn modelId="{641EB89A-231C-4A26-8A5A-2C6F697F99BD}" type="presParOf" srcId="{FCFC3157-2A71-49E2-A302-F0342EB9BDAE}" destId="{7C6F0F87-E3B7-4F6B-B141-1C8E99DEF784}" srcOrd="22" destOrd="0" presId="urn:microsoft.com/office/officeart/2005/8/layout/list1"/>
    <dgm:cxn modelId="{94B6311E-2449-4B1D-BAF9-4309835DD213}" type="presParOf" srcId="{FCFC3157-2A71-49E2-A302-F0342EB9BDAE}" destId="{2773AE71-4B5B-4562-80A3-96F7D007A26F}" srcOrd="23" destOrd="0" presId="urn:microsoft.com/office/officeart/2005/8/layout/list1"/>
    <dgm:cxn modelId="{B653612F-9760-4959-B022-A3D050643349}" type="presParOf" srcId="{FCFC3157-2A71-49E2-A302-F0342EB9BDAE}" destId="{C96E8A00-A616-46E5-941B-EAADCA58AC09}" srcOrd="24" destOrd="0" presId="urn:microsoft.com/office/officeart/2005/8/layout/list1"/>
    <dgm:cxn modelId="{9A19B396-5D5A-4A34-A7D0-B19060C2CE0C}" type="presParOf" srcId="{C96E8A00-A616-46E5-941B-EAADCA58AC09}" destId="{519E63F7-0E93-4756-A977-30267D7D222A}" srcOrd="0" destOrd="0" presId="urn:microsoft.com/office/officeart/2005/8/layout/list1"/>
    <dgm:cxn modelId="{7C6529CB-B69B-4A34-B206-F8A5D2872557}" type="presParOf" srcId="{C96E8A00-A616-46E5-941B-EAADCA58AC09}" destId="{99534A0C-A44A-463B-9281-0A169ED8BD99}" srcOrd="1" destOrd="0" presId="urn:microsoft.com/office/officeart/2005/8/layout/list1"/>
    <dgm:cxn modelId="{B5B4E374-1AFA-4919-BD45-13932B65BD54}" type="presParOf" srcId="{FCFC3157-2A71-49E2-A302-F0342EB9BDAE}" destId="{2618817D-A3CF-474C-87DA-6F3D9EBA4BF4}" srcOrd="25" destOrd="0" presId="urn:microsoft.com/office/officeart/2005/8/layout/list1"/>
    <dgm:cxn modelId="{0ED183F4-EC6A-4D80-9505-9BB55986CF69}" type="presParOf" srcId="{FCFC3157-2A71-49E2-A302-F0342EB9BDAE}" destId="{886347B3-9FDB-47BB-909F-79DE03CC0219}" srcOrd="26" destOrd="0" presId="urn:microsoft.com/office/officeart/2005/8/layout/list1"/>
    <dgm:cxn modelId="{6C1DEDB6-476B-4C33-A5B6-31EEAEA918E1}" type="presParOf" srcId="{FCFC3157-2A71-49E2-A302-F0342EB9BDAE}" destId="{9F34D8E9-9B8F-4ACD-BE29-AB41DA2D6468}" srcOrd="27" destOrd="0" presId="urn:microsoft.com/office/officeart/2005/8/layout/list1"/>
    <dgm:cxn modelId="{7FE3632D-C314-4B40-8D57-794BDDB9CBDD}" type="presParOf" srcId="{FCFC3157-2A71-49E2-A302-F0342EB9BDAE}" destId="{919E8B45-7B7D-4616-A787-FF84E9D4BD1C}" srcOrd="28" destOrd="0" presId="urn:microsoft.com/office/officeart/2005/8/layout/list1"/>
    <dgm:cxn modelId="{23D7BB7F-DF14-4726-8E2E-3D5B86D55F2D}" type="presParOf" srcId="{919E8B45-7B7D-4616-A787-FF84E9D4BD1C}" destId="{7B80A9C8-1E6E-4044-ABAE-787DE8E45159}" srcOrd="0" destOrd="0" presId="urn:microsoft.com/office/officeart/2005/8/layout/list1"/>
    <dgm:cxn modelId="{B7C7BAC3-A482-4F11-AD50-C44A123E5C91}" type="presParOf" srcId="{919E8B45-7B7D-4616-A787-FF84E9D4BD1C}" destId="{0F4AC95E-A633-4C61-BCDD-612FFC839562}" srcOrd="1" destOrd="0" presId="urn:microsoft.com/office/officeart/2005/8/layout/list1"/>
    <dgm:cxn modelId="{B382BE28-1EEB-46E8-B6E7-8BC6B819BDB3}" type="presParOf" srcId="{FCFC3157-2A71-49E2-A302-F0342EB9BDAE}" destId="{2C2A6372-8E01-4947-904B-4C69F82C9F31}" srcOrd="29" destOrd="0" presId="urn:microsoft.com/office/officeart/2005/8/layout/list1"/>
    <dgm:cxn modelId="{B99C7A57-2BFD-4027-A5D6-8DACF0B9BB76}" type="presParOf" srcId="{FCFC3157-2A71-49E2-A302-F0342EB9BDAE}" destId="{E6129F4C-6F3E-44E1-B355-E6A58DD6B1D8}"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FC1A2E-4F5F-40A6-BA36-CD4DF181B613}" type="doc">
      <dgm:prSet loTypeId="urn:microsoft.com/office/officeart/2005/8/layout/hList7" loCatId="list" qsTypeId="urn:microsoft.com/office/officeart/2005/8/quickstyle/simple1" qsCatId="simple" csTypeId="urn:microsoft.com/office/officeart/2005/8/colors/colorful1" csCatId="colorful" phldr="1"/>
      <dgm:spPr/>
    </dgm:pt>
    <dgm:pt modelId="{44B5EA48-0B81-4DC5-9E41-56410A7F3545}">
      <dgm:prSet phldrT="[Text]"/>
      <dgm:spPr/>
      <dgm:t>
        <a:bodyPr/>
        <a:lstStyle/>
        <a:p>
          <a:endParaRPr lang="ar-JO" dirty="0" smtClean="0"/>
        </a:p>
        <a:p>
          <a:r>
            <a:rPr lang="ar-JO" dirty="0" smtClean="0"/>
            <a:t>العلاجي </a:t>
          </a:r>
          <a:endParaRPr lang="en-US" dirty="0"/>
        </a:p>
      </dgm:t>
    </dgm:pt>
    <dgm:pt modelId="{C1270702-F8BA-4D26-83B2-2D07033573FD}" type="parTrans" cxnId="{452E6414-4336-424D-A99F-B733510D4A5D}">
      <dgm:prSet/>
      <dgm:spPr/>
      <dgm:t>
        <a:bodyPr/>
        <a:lstStyle/>
        <a:p>
          <a:endParaRPr lang="en-US"/>
        </a:p>
      </dgm:t>
    </dgm:pt>
    <dgm:pt modelId="{7AE27176-CFD9-4264-951A-7CE5559A01A1}" type="sibTrans" cxnId="{452E6414-4336-424D-A99F-B733510D4A5D}">
      <dgm:prSet/>
      <dgm:spPr/>
      <dgm:t>
        <a:bodyPr/>
        <a:lstStyle/>
        <a:p>
          <a:endParaRPr lang="en-US"/>
        </a:p>
      </dgm:t>
    </dgm:pt>
    <dgm:pt modelId="{74D3844E-6186-4154-A6F6-7BE032A424CD}">
      <dgm:prSet phldrT="[Text]"/>
      <dgm:spPr/>
      <dgm:t>
        <a:bodyPr/>
        <a:lstStyle/>
        <a:p>
          <a:endParaRPr lang="ar-JO" dirty="0" smtClean="0"/>
        </a:p>
        <a:p>
          <a:r>
            <a:rPr lang="ar-JO" dirty="0" smtClean="0"/>
            <a:t>الوقائي</a:t>
          </a:r>
          <a:endParaRPr lang="en-US" dirty="0"/>
        </a:p>
      </dgm:t>
    </dgm:pt>
    <dgm:pt modelId="{FB114E00-42A0-4C56-B1A9-B4826E8F7F81}" type="parTrans" cxnId="{ADE02D5D-5D4C-4527-A55C-1AA960001E7A}">
      <dgm:prSet/>
      <dgm:spPr/>
      <dgm:t>
        <a:bodyPr/>
        <a:lstStyle/>
        <a:p>
          <a:endParaRPr lang="en-US"/>
        </a:p>
      </dgm:t>
    </dgm:pt>
    <dgm:pt modelId="{CE7FDD55-6564-4188-9308-EDB8DDCAEBC4}" type="sibTrans" cxnId="{ADE02D5D-5D4C-4527-A55C-1AA960001E7A}">
      <dgm:prSet/>
      <dgm:spPr/>
      <dgm:t>
        <a:bodyPr/>
        <a:lstStyle/>
        <a:p>
          <a:endParaRPr lang="en-US"/>
        </a:p>
      </dgm:t>
    </dgm:pt>
    <dgm:pt modelId="{A452B6A9-BADE-47B7-BE0D-C58BD355B154}">
      <dgm:prSet phldrT="[Text]"/>
      <dgm:spPr/>
      <dgm:t>
        <a:bodyPr/>
        <a:lstStyle/>
        <a:p>
          <a:endParaRPr lang="ar-JO" dirty="0" smtClean="0"/>
        </a:p>
        <a:p>
          <a:r>
            <a:rPr lang="ar-JO" dirty="0" err="1" smtClean="0"/>
            <a:t>النمائي</a:t>
          </a:r>
          <a:endParaRPr lang="en-US" dirty="0"/>
        </a:p>
      </dgm:t>
    </dgm:pt>
    <dgm:pt modelId="{E282DC52-9458-4720-99BC-FA3C8ACCF10F}" type="parTrans" cxnId="{D3B96A7C-C7B9-470F-862A-CAA3B7433224}">
      <dgm:prSet/>
      <dgm:spPr/>
      <dgm:t>
        <a:bodyPr/>
        <a:lstStyle/>
        <a:p>
          <a:endParaRPr lang="en-US"/>
        </a:p>
      </dgm:t>
    </dgm:pt>
    <dgm:pt modelId="{D454167F-CE2E-4D02-8FBA-308D479F6D43}" type="sibTrans" cxnId="{D3B96A7C-C7B9-470F-862A-CAA3B7433224}">
      <dgm:prSet/>
      <dgm:spPr/>
      <dgm:t>
        <a:bodyPr/>
        <a:lstStyle/>
        <a:p>
          <a:endParaRPr lang="en-US"/>
        </a:p>
      </dgm:t>
    </dgm:pt>
    <dgm:pt modelId="{A647C373-2BEF-4610-B584-A6DD86EFC37B}" type="pres">
      <dgm:prSet presAssocID="{60FC1A2E-4F5F-40A6-BA36-CD4DF181B613}" presName="Name0" presStyleCnt="0">
        <dgm:presLayoutVars>
          <dgm:dir/>
          <dgm:resizeHandles val="exact"/>
        </dgm:presLayoutVars>
      </dgm:prSet>
      <dgm:spPr/>
    </dgm:pt>
    <dgm:pt modelId="{C39AC6A3-879A-41FD-B719-1AA58AD6E9B1}" type="pres">
      <dgm:prSet presAssocID="{60FC1A2E-4F5F-40A6-BA36-CD4DF181B613}" presName="fgShape" presStyleLbl="fgShp" presStyleIdx="0" presStyleCnt="1" custLinFactNeighborX="-394" custLinFactNeighborY="-43280"/>
      <dgm:spPr/>
    </dgm:pt>
    <dgm:pt modelId="{DC91C6B9-610D-46FF-BD87-DC09EFBFAC42}" type="pres">
      <dgm:prSet presAssocID="{60FC1A2E-4F5F-40A6-BA36-CD4DF181B613}" presName="linComp" presStyleCnt="0"/>
      <dgm:spPr/>
    </dgm:pt>
    <dgm:pt modelId="{8669233F-C0F9-41FB-833F-2D3164FD0BF0}" type="pres">
      <dgm:prSet presAssocID="{44B5EA48-0B81-4DC5-9E41-56410A7F3545}" presName="compNode" presStyleCnt="0"/>
      <dgm:spPr/>
    </dgm:pt>
    <dgm:pt modelId="{7B0DCA9D-AF45-4DCB-9C5E-92655F6CA058}" type="pres">
      <dgm:prSet presAssocID="{44B5EA48-0B81-4DC5-9E41-56410A7F3545}" presName="bkgdShape" presStyleLbl="node1" presStyleIdx="0" presStyleCnt="3"/>
      <dgm:spPr/>
      <dgm:t>
        <a:bodyPr/>
        <a:lstStyle/>
        <a:p>
          <a:endParaRPr lang="en-US"/>
        </a:p>
      </dgm:t>
    </dgm:pt>
    <dgm:pt modelId="{ECFF13A3-AB15-4E24-AA87-E707A19BA7FB}" type="pres">
      <dgm:prSet presAssocID="{44B5EA48-0B81-4DC5-9E41-56410A7F3545}" presName="nodeTx" presStyleLbl="node1" presStyleIdx="0" presStyleCnt="3">
        <dgm:presLayoutVars>
          <dgm:bulletEnabled val="1"/>
        </dgm:presLayoutVars>
      </dgm:prSet>
      <dgm:spPr/>
      <dgm:t>
        <a:bodyPr/>
        <a:lstStyle/>
        <a:p>
          <a:endParaRPr lang="en-US"/>
        </a:p>
      </dgm:t>
    </dgm:pt>
    <dgm:pt modelId="{7BE13C26-BA3B-4830-94B6-3786EDA7C11A}" type="pres">
      <dgm:prSet presAssocID="{44B5EA48-0B81-4DC5-9E41-56410A7F3545}" presName="invisiNode" presStyleLbl="node1" presStyleIdx="0" presStyleCnt="3"/>
      <dgm:spPr/>
    </dgm:pt>
    <dgm:pt modelId="{F50DB622-9932-4DF6-A094-6881AB32FA66}" type="pres">
      <dgm:prSet presAssocID="{44B5EA48-0B81-4DC5-9E41-56410A7F3545}" presName="imagNode" presStyleLbl="fgImgPlace1" presStyleIdx="0" presStyleCnt="3" custScaleX="149302" custScaleY="134075" custLinFactNeighborX="-794" custLinFactNeighborY="14300"/>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A206AA7D-2CE0-45F9-B684-02BD290F7EE2}" type="pres">
      <dgm:prSet presAssocID="{7AE27176-CFD9-4264-951A-7CE5559A01A1}" presName="sibTrans" presStyleLbl="sibTrans2D1" presStyleIdx="0" presStyleCnt="0"/>
      <dgm:spPr/>
      <dgm:t>
        <a:bodyPr/>
        <a:lstStyle/>
        <a:p>
          <a:endParaRPr lang="en-US"/>
        </a:p>
      </dgm:t>
    </dgm:pt>
    <dgm:pt modelId="{DF0918CF-6743-4473-B4B1-49D62A4E23CD}" type="pres">
      <dgm:prSet presAssocID="{74D3844E-6186-4154-A6F6-7BE032A424CD}" presName="compNode" presStyleCnt="0"/>
      <dgm:spPr/>
    </dgm:pt>
    <dgm:pt modelId="{0DBC57C4-487C-43ED-AD27-2FB06764F5E5}" type="pres">
      <dgm:prSet presAssocID="{74D3844E-6186-4154-A6F6-7BE032A424CD}" presName="bkgdShape" presStyleLbl="node1" presStyleIdx="1" presStyleCnt="3"/>
      <dgm:spPr/>
      <dgm:t>
        <a:bodyPr/>
        <a:lstStyle/>
        <a:p>
          <a:endParaRPr lang="en-US"/>
        </a:p>
      </dgm:t>
    </dgm:pt>
    <dgm:pt modelId="{4527FA7D-3A2A-4B4F-B340-9C564F39DF08}" type="pres">
      <dgm:prSet presAssocID="{74D3844E-6186-4154-A6F6-7BE032A424CD}" presName="nodeTx" presStyleLbl="node1" presStyleIdx="1" presStyleCnt="3">
        <dgm:presLayoutVars>
          <dgm:bulletEnabled val="1"/>
        </dgm:presLayoutVars>
      </dgm:prSet>
      <dgm:spPr/>
      <dgm:t>
        <a:bodyPr/>
        <a:lstStyle/>
        <a:p>
          <a:endParaRPr lang="en-US"/>
        </a:p>
      </dgm:t>
    </dgm:pt>
    <dgm:pt modelId="{85BBD03F-DA8D-4DC0-8C8B-05B0AF5AFCA6}" type="pres">
      <dgm:prSet presAssocID="{74D3844E-6186-4154-A6F6-7BE032A424CD}" presName="invisiNode" presStyleLbl="node1" presStyleIdx="1" presStyleCnt="3"/>
      <dgm:spPr/>
    </dgm:pt>
    <dgm:pt modelId="{199441FC-4253-4A32-8611-61FA1A05D686}" type="pres">
      <dgm:prSet presAssocID="{74D3844E-6186-4154-A6F6-7BE032A424CD}" presName="imagNode" presStyleLbl="fgImgPlace1" presStyleIdx="1" presStyleCnt="3" custScaleX="173432" custScaleY="138944" custLinFactNeighborX="6742" custLinFactNeighborY="12672"/>
      <dgm:spPr>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dgm:spPr>
    </dgm:pt>
    <dgm:pt modelId="{80D292AB-370D-4CB3-A943-5A6E30C63768}" type="pres">
      <dgm:prSet presAssocID="{CE7FDD55-6564-4188-9308-EDB8DDCAEBC4}" presName="sibTrans" presStyleLbl="sibTrans2D1" presStyleIdx="0" presStyleCnt="0"/>
      <dgm:spPr/>
      <dgm:t>
        <a:bodyPr/>
        <a:lstStyle/>
        <a:p>
          <a:endParaRPr lang="en-US"/>
        </a:p>
      </dgm:t>
    </dgm:pt>
    <dgm:pt modelId="{5D1277AF-8541-425C-A61F-826D87785F18}" type="pres">
      <dgm:prSet presAssocID="{A452B6A9-BADE-47B7-BE0D-C58BD355B154}" presName="compNode" presStyleCnt="0"/>
      <dgm:spPr/>
    </dgm:pt>
    <dgm:pt modelId="{F46E7087-B20C-4577-A74D-7B5F94726E17}" type="pres">
      <dgm:prSet presAssocID="{A452B6A9-BADE-47B7-BE0D-C58BD355B154}" presName="bkgdShape" presStyleLbl="node1" presStyleIdx="2" presStyleCnt="3"/>
      <dgm:spPr/>
      <dgm:t>
        <a:bodyPr/>
        <a:lstStyle/>
        <a:p>
          <a:endParaRPr lang="en-US"/>
        </a:p>
      </dgm:t>
    </dgm:pt>
    <dgm:pt modelId="{E4806783-92A1-4030-B4BB-27DE275F0CE9}" type="pres">
      <dgm:prSet presAssocID="{A452B6A9-BADE-47B7-BE0D-C58BD355B154}" presName="nodeTx" presStyleLbl="node1" presStyleIdx="2" presStyleCnt="3">
        <dgm:presLayoutVars>
          <dgm:bulletEnabled val="1"/>
        </dgm:presLayoutVars>
      </dgm:prSet>
      <dgm:spPr/>
      <dgm:t>
        <a:bodyPr/>
        <a:lstStyle/>
        <a:p>
          <a:endParaRPr lang="en-US"/>
        </a:p>
      </dgm:t>
    </dgm:pt>
    <dgm:pt modelId="{CAEBE99D-F5D4-4618-BA53-D7CE074D14C3}" type="pres">
      <dgm:prSet presAssocID="{A452B6A9-BADE-47B7-BE0D-C58BD355B154}" presName="invisiNode" presStyleLbl="node1" presStyleIdx="2" presStyleCnt="3"/>
      <dgm:spPr/>
    </dgm:pt>
    <dgm:pt modelId="{905D4444-A4AD-4F1F-A5D4-EC04CDC47367}" type="pres">
      <dgm:prSet presAssocID="{A452B6A9-BADE-47B7-BE0D-C58BD355B154}" presName="imagNode" presStyleLbl="fgImgPlace1" presStyleIdx="2" presStyleCnt="3" custScaleX="161062" custScaleY="140894" custLinFactNeighborY="15596"/>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Lst>
  <dgm:cxnLst>
    <dgm:cxn modelId="{909EC12F-30C5-4A64-9D1F-7AD001412588}" type="presOf" srcId="{60FC1A2E-4F5F-40A6-BA36-CD4DF181B613}" destId="{A647C373-2BEF-4610-B584-A6DD86EFC37B}" srcOrd="0" destOrd="0" presId="urn:microsoft.com/office/officeart/2005/8/layout/hList7"/>
    <dgm:cxn modelId="{B1DE8D27-1EA4-4A04-8937-ABBB2E09E93E}" type="presOf" srcId="{74D3844E-6186-4154-A6F6-7BE032A424CD}" destId="{4527FA7D-3A2A-4B4F-B340-9C564F39DF08}" srcOrd="1" destOrd="0" presId="urn:microsoft.com/office/officeart/2005/8/layout/hList7"/>
    <dgm:cxn modelId="{161C5296-6B14-4A4A-99FF-CB488BA4791F}" type="presOf" srcId="{7AE27176-CFD9-4264-951A-7CE5559A01A1}" destId="{A206AA7D-2CE0-45F9-B684-02BD290F7EE2}" srcOrd="0" destOrd="0" presId="urn:microsoft.com/office/officeart/2005/8/layout/hList7"/>
    <dgm:cxn modelId="{94CBC04C-3CA3-4E22-9F92-BB33BBBE94C4}" type="presOf" srcId="{CE7FDD55-6564-4188-9308-EDB8DDCAEBC4}" destId="{80D292AB-370D-4CB3-A943-5A6E30C63768}" srcOrd="0" destOrd="0" presId="urn:microsoft.com/office/officeart/2005/8/layout/hList7"/>
    <dgm:cxn modelId="{452E6414-4336-424D-A99F-B733510D4A5D}" srcId="{60FC1A2E-4F5F-40A6-BA36-CD4DF181B613}" destId="{44B5EA48-0B81-4DC5-9E41-56410A7F3545}" srcOrd="0" destOrd="0" parTransId="{C1270702-F8BA-4D26-83B2-2D07033573FD}" sibTransId="{7AE27176-CFD9-4264-951A-7CE5559A01A1}"/>
    <dgm:cxn modelId="{50160FA9-DB5E-4755-8C8F-0CB733AE1860}" type="presOf" srcId="{74D3844E-6186-4154-A6F6-7BE032A424CD}" destId="{0DBC57C4-487C-43ED-AD27-2FB06764F5E5}" srcOrd="0" destOrd="0" presId="urn:microsoft.com/office/officeart/2005/8/layout/hList7"/>
    <dgm:cxn modelId="{9DDF3DA0-AE8D-45BB-9190-879F5DCB20FD}" type="presOf" srcId="{44B5EA48-0B81-4DC5-9E41-56410A7F3545}" destId="{7B0DCA9D-AF45-4DCB-9C5E-92655F6CA058}" srcOrd="0" destOrd="0" presId="urn:microsoft.com/office/officeart/2005/8/layout/hList7"/>
    <dgm:cxn modelId="{4136B6E1-BB74-4057-9605-C493DBAF5F49}" type="presOf" srcId="{44B5EA48-0B81-4DC5-9E41-56410A7F3545}" destId="{ECFF13A3-AB15-4E24-AA87-E707A19BA7FB}" srcOrd="1" destOrd="0" presId="urn:microsoft.com/office/officeart/2005/8/layout/hList7"/>
    <dgm:cxn modelId="{ADE02D5D-5D4C-4527-A55C-1AA960001E7A}" srcId="{60FC1A2E-4F5F-40A6-BA36-CD4DF181B613}" destId="{74D3844E-6186-4154-A6F6-7BE032A424CD}" srcOrd="1" destOrd="0" parTransId="{FB114E00-42A0-4C56-B1A9-B4826E8F7F81}" sibTransId="{CE7FDD55-6564-4188-9308-EDB8DDCAEBC4}"/>
    <dgm:cxn modelId="{E0492A19-D33A-453D-A487-F59C09ECEAE7}" type="presOf" srcId="{A452B6A9-BADE-47B7-BE0D-C58BD355B154}" destId="{E4806783-92A1-4030-B4BB-27DE275F0CE9}" srcOrd="1" destOrd="0" presId="urn:microsoft.com/office/officeart/2005/8/layout/hList7"/>
    <dgm:cxn modelId="{D3B96A7C-C7B9-470F-862A-CAA3B7433224}" srcId="{60FC1A2E-4F5F-40A6-BA36-CD4DF181B613}" destId="{A452B6A9-BADE-47B7-BE0D-C58BD355B154}" srcOrd="2" destOrd="0" parTransId="{E282DC52-9458-4720-99BC-FA3C8ACCF10F}" sibTransId="{D454167F-CE2E-4D02-8FBA-308D479F6D43}"/>
    <dgm:cxn modelId="{B52C64DD-982B-4C72-9D2E-20A2CAB70AAA}" type="presOf" srcId="{A452B6A9-BADE-47B7-BE0D-C58BD355B154}" destId="{F46E7087-B20C-4577-A74D-7B5F94726E17}" srcOrd="0" destOrd="0" presId="urn:microsoft.com/office/officeart/2005/8/layout/hList7"/>
    <dgm:cxn modelId="{A6D38376-98DB-4555-B2D9-A8F3B0BC952C}" type="presParOf" srcId="{A647C373-2BEF-4610-B584-A6DD86EFC37B}" destId="{C39AC6A3-879A-41FD-B719-1AA58AD6E9B1}" srcOrd="0" destOrd="0" presId="urn:microsoft.com/office/officeart/2005/8/layout/hList7"/>
    <dgm:cxn modelId="{74CA0417-C3B3-490C-B075-4C5F2F0BA59F}" type="presParOf" srcId="{A647C373-2BEF-4610-B584-A6DD86EFC37B}" destId="{DC91C6B9-610D-46FF-BD87-DC09EFBFAC42}" srcOrd="1" destOrd="0" presId="urn:microsoft.com/office/officeart/2005/8/layout/hList7"/>
    <dgm:cxn modelId="{0FE4A34A-C4C6-449F-B583-49D6166EA093}" type="presParOf" srcId="{DC91C6B9-610D-46FF-BD87-DC09EFBFAC42}" destId="{8669233F-C0F9-41FB-833F-2D3164FD0BF0}" srcOrd="0" destOrd="0" presId="urn:microsoft.com/office/officeart/2005/8/layout/hList7"/>
    <dgm:cxn modelId="{3CF90A2E-965E-49B4-922E-7AB974617431}" type="presParOf" srcId="{8669233F-C0F9-41FB-833F-2D3164FD0BF0}" destId="{7B0DCA9D-AF45-4DCB-9C5E-92655F6CA058}" srcOrd="0" destOrd="0" presId="urn:microsoft.com/office/officeart/2005/8/layout/hList7"/>
    <dgm:cxn modelId="{0D76B46A-2ED2-4E2B-8F0D-1805706AB33B}" type="presParOf" srcId="{8669233F-C0F9-41FB-833F-2D3164FD0BF0}" destId="{ECFF13A3-AB15-4E24-AA87-E707A19BA7FB}" srcOrd="1" destOrd="0" presId="urn:microsoft.com/office/officeart/2005/8/layout/hList7"/>
    <dgm:cxn modelId="{E2531945-2989-454E-87FA-558F140884D9}" type="presParOf" srcId="{8669233F-C0F9-41FB-833F-2D3164FD0BF0}" destId="{7BE13C26-BA3B-4830-94B6-3786EDA7C11A}" srcOrd="2" destOrd="0" presId="urn:microsoft.com/office/officeart/2005/8/layout/hList7"/>
    <dgm:cxn modelId="{A727A980-1F6C-4842-8330-26D303132851}" type="presParOf" srcId="{8669233F-C0F9-41FB-833F-2D3164FD0BF0}" destId="{F50DB622-9932-4DF6-A094-6881AB32FA66}" srcOrd="3" destOrd="0" presId="urn:microsoft.com/office/officeart/2005/8/layout/hList7"/>
    <dgm:cxn modelId="{F1808430-EF2C-4524-A267-0DD0174CB660}" type="presParOf" srcId="{DC91C6B9-610D-46FF-BD87-DC09EFBFAC42}" destId="{A206AA7D-2CE0-45F9-B684-02BD290F7EE2}" srcOrd="1" destOrd="0" presId="urn:microsoft.com/office/officeart/2005/8/layout/hList7"/>
    <dgm:cxn modelId="{E539BFB0-2C61-464C-8655-11038DAA9A5C}" type="presParOf" srcId="{DC91C6B9-610D-46FF-BD87-DC09EFBFAC42}" destId="{DF0918CF-6743-4473-B4B1-49D62A4E23CD}" srcOrd="2" destOrd="0" presId="urn:microsoft.com/office/officeart/2005/8/layout/hList7"/>
    <dgm:cxn modelId="{E4BC2C5B-F085-43A1-A101-9B44C84253F0}" type="presParOf" srcId="{DF0918CF-6743-4473-B4B1-49D62A4E23CD}" destId="{0DBC57C4-487C-43ED-AD27-2FB06764F5E5}" srcOrd="0" destOrd="0" presId="urn:microsoft.com/office/officeart/2005/8/layout/hList7"/>
    <dgm:cxn modelId="{3BD54F5B-E554-4F49-8D0C-CE60E6D3C668}" type="presParOf" srcId="{DF0918CF-6743-4473-B4B1-49D62A4E23CD}" destId="{4527FA7D-3A2A-4B4F-B340-9C564F39DF08}" srcOrd="1" destOrd="0" presId="urn:microsoft.com/office/officeart/2005/8/layout/hList7"/>
    <dgm:cxn modelId="{FFD5E681-0F96-48D7-90CC-9122BA6E8E62}" type="presParOf" srcId="{DF0918CF-6743-4473-B4B1-49D62A4E23CD}" destId="{85BBD03F-DA8D-4DC0-8C8B-05B0AF5AFCA6}" srcOrd="2" destOrd="0" presId="urn:microsoft.com/office/officeart/2005/8/layout/hList7"/>
    <dgm:cxn modelId="{CE132A54-5BC4-4576-AFDD-6F8BC4E10F5A}" type="presParOf" srcId="{DF0918CF-6743-4473-B4B1-49D62A4E23CD}" destId="{199441FC-4253-4A32-8611-61FA1A05D686}" srcOrd="3" destOrd="0" presId="urn:microsoft.com/office/officeart/2005/8/layout/hList7"/>
    <dgm:cxn modelId="{20F51087-694A-4765-B3A9-1D968F49F80E}" type="presParOf" srcId="{DC91C6B9-610D-46FF-BD87-DC09EFBFAC42}" destId="{80D292AB-370D-4CB3-A943-5A6E30C63768}" srcOrd="3" destOrd="0" presId="urn:microsoft.com/office/officeart/2005/8/layout/hList7"/>
    <dgm:cxn modelId="{8A286954-45A1-44F6-AC2D-3CB340829D27}" type="presParOf" srcId="{DC91C6B9-610D-46FF-BD87-DC09EFBFAC42}" destId="{5D1277AF-8541-425C-A61F-826D87785F18}" srcOrd="4" destOrd="0" presId="urn:microsoft.com/office/officeart/2005/8/layout/hList7"/>
    <dgm:cxn modelId="{F44A8B6B-89B0-494E-A13F-EBF48DC53742}" type="presParOf" srcId="{5D1277AF-8541-425C-A61F-826D87785F18}" destId="{F46E7087-B20C-4577-A74D-7B5F94726E17}" srcOrd="0" destOrd="0" presId="urn:microsoft.com/office/officeart/2005/8/layout/hList7"/>
    <dgm:cxn modelId="{B39FF227-6C48-4734-AC73-E1D634413C89}" type="presParOf" srcId="{5D1277AF-8541-425C-A61F-826D87785F18}" destId="{E4806783-92A1-4030-B4BB-27DE275F0CE9}" srcOrd="1" destOrd="0" presId="urn:microsoft.com/office/officeart/2005/8/layout/hList7"/>
    <dgm:cxn modelId="{0700EE2E-BB15-49BD-8DBE-0D8918D4D998}" type="presParOf" srcId="{5D1277AF-8541-425C-A61F-826D87785F18}" destId="{CAEBE99D-F5D4-4618-BA53-D7CE074D14C3}" srcOrd="2" destOrd="0" presId="urn:microsoft.com/office/officeart/2005/8/layout/hList7"/>
    <dgm:cxn modelId="{2689E2F9-365B-4329-BE5E-6A32AED8F8F0}" type="presParOf" srcId="{5D1277AF-8541-425C-A61F-826D87785F18}" destId="{905D4444-A4AD-4F1F-A5D4-EC04CDC4736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DB723D-F2E8-4415-852D-17817574A399}" type="doc">
      <dgm:prSet loTypeId="urn:microsoft.com/office/officeart/2005/8/layout/venn3" loCatId="relationship" qsTypeId="urn:microsoft.com/office/officeart/2005/8/quickstyle/3d3" qsCatId="3D" csTypeId="urn:microsoft.com/office/officeart/2005/8/colors/colorful1" csCatId="colorful" phldr="1"/>
      <dgm:spPr/>
      <dgm:t>
        <a:bodyPr/>
        <a:lstStyle/>
        <a:p>
          <a:endParaRPr lang="en-US"/>
        </a:p>
      </dgm:t>
    </dgm:pt>
    <dgm:pt modelId="{7FA44066-4430-4A49-AC98-08A611CE0B86}">
      <dgm:prSet phldrT="[Text]" custT="1"/>
      <dgm:spPr/>
      <dgm:t>
        <a:bodyPr/>
        <a:lstStyle/>
        <a:p>
          <a:r>
            <a:rPr lang="ar-JO" sz="2400" b="1" dirty="0" smtClean="0"/>
            <a:t>رعاية الشخصية من جميع مجالاتها</a:t>
          </a:r>
          <a:endParaRPr lang="en-US" sz="2400" b="1" dirty="0"/>
        </a:p>
      </dgm:t>
    </dgm:pt>
    <dgm:pt modelId="{C6CC6D3D-7A27-4372-B3BC-E0F03EF80324}" type="parTrans" cxnId="{B4779E3C-78F0-4B83-BD0F-ABA48A3A96DB}">
      <dgm:prSet/>
      <dgm:spPr/>
      <dgm:t>
        <a:bodyPr/>
        <a:lstStyle/>
        <a:p>
          <a:endParaRPr lang="en-US"/>
        </a:p>
      </dgm:t>
    </dgm:pt>
    <dgm:pt modelId="{46980B0E-477D-4C06-AB50-DE2253E3DBF6}" type="sibTrans" cxnId="{B4779E3C-78F0-4B83-BD0F-ABA48A3A96DB}">
      <dgm:prSet/>
      <dgm:spPr/>
      <dgm:t>
        <a:bodyPr/>
        <a:lstStyle/>
        <a:p>
          <a:endParaRPr lang="en-US"/>
        </a:p>
      </dgm:t>
    </dgm:pt>
    <dgm:pt modelId="{C9A0508C-22B9-4890-8BAD-8B214D8A27D6}">
      <dgm:prSet phldrT="[Text]" custT="1"/>
      <dgm:spPr/>
      <dgm:t>
        <a:bodyPr/>
        <a:lstStyle/>
        <a:p>
          <a:r>
            <a:rPr lang="ar-JO" sz="2400" b="1" dirty="0" smtClean="0"/>
            <a:t>دراسة القيم والميول</a:t>
          </a:r>
          <a:endParaRPr lang="en-US" sz="2400" b="1" dirty="0"/>
        </a:p>
      </dgm:t>
    </dgm:pt>
    <dgm:pt modelId="{5CC58404-2F5B-43E5-99A3-FE85ACE32A01}" type="parTrans" cxnId="{D4FA5E2F-9CCB-4785-B75D-535E7DE51B87}">
      <dgm:prSet/>
      <dgm:spPr/>
      <dgm:t>
        <a:bodyPr/>
        <a:lstStyle/>
        <a:p>
          <a:endParaRPr lang="en-US"/>
        </a:p>
      </dgm:t>
    </dgm:pt>
    <dgm:pt modelId="{E3674801-957F-41B8-B543-F0AC30FD7E55}" type="sibTrans" cxnId="{D4FA5E2F-9CCB-4785-B75D-535E7DE51B87}">
      <dgm:prSet/>
      <dgm:spPr/>
      <dgm:t>
        <a:bodyPr/>
        <a:lstStyle/>
        <a:p>
          <a:endParaRPr lang="en-US"/>
        </a:p>
      </dgm:t>
    </dgm:pt>
    <dgm:pt modelId="{6D0F7885-0255-44BB-A614-0E05F80B220D}">
      <dgm:prSet phldrT="[Text]" custT="1"/>
      <dgm:spPr/>
      <dgm:t>
        <a:bodyPr/>
        <a:lstStyle/>
        <a:p>
          <a:r>
            <a:rPr lang="ar-JO" sz="2400" b="1" dirty="0" smtClean="0"/>
            <a:t>تحقيق أهداف سليمة للحياة </a:t>
          </a:r>
          <a:endParaRPr lang="en-US" sz="2400" b="1" dirty="0"/>
        </a:p>
      </dgm:t>
    </dgm:pt>
    <dgm:pt modelId="{5F73C24E-9F21-4F94-81FF-D88002753923}" type="parTrans" cxnId="{8D7D72D1-5E4F-44A9-8C66-7B3B86AB739D}">
      <dgm:prSet/>
      <dgm:spPr/>
      <dgm:t>
        <a:bodyPr/>
        <a:lstStyle/>
        <a:p>
          <a:endParaRPr lang="en-US"/>
        </a:p>
      </dgm:t>
    </dgm:pt>
    <dgm:pt modelId="{9CF08024-AE14-4EA6-917E-585A0E77F1DA}" type="sibTrans" cxnId="{8D7D72D1-5E4F-44A9-8C66-7B3B86AB739D}">
      <dgm:prSet/>
      <dgm:spPr/>
      <dgm:t>
        <a:bodyPr/>
        <a:lstStyle/>
        <a:p>
          <a:endParaRPr lang="en-US"/>
        </a:p>
      </dgm:t>
    </dgm:pt>
    <dgm:pt modelId="{1355B93B-832A-4171-819D-65D09D2DAA53}">
      <dgm:prSet phldrT="[Text]" custT="1"/>
      <dgm:spPr/>
      <dgm:t>
        <a:bodyPr/>
        <a:lstStyle/>
        <a:p>
          <a:r>
            <a:rPr lang="ar-JO" sz="2400" b="1" dirty="0" smtClean="0"/>
            <a:t>نمو مفهوم موجب للذات</a:t>
          </a:r>
          <a:endParaRPr lang="en-US" sz="2400" b="1" dirty="0"/>
        </a:p>
      </dgm:t>
    </dgm:pt>
    <dgm:pt modelId="{7C347E3A-3FB5-47FB-860A-9FBF1E5D8FFE}" type="parTrans" cxnId="{DFD2897E-585E-4CBC-911A-ED44DE41DF1B}">
      <dgm:prSet/>
      <dgm:spPr/>
      <dgm:t>
        <a:bodyPr/>
        <a:lstStyle/>
        <a:p>
          <a:endParaRPr lang="en-US"/>
        </a:p>
      </dgm:t>
    </dgm:pt>
    <dgm:pt modelId="{C0F0666E-2AAA-4D21-8DC0-A234E0D4427D}" type="sibTrans" cxnId="{DFD2897E-585E-4CBC-911A-ED44DE41DF1B}">
      <dgm:prSet/>
      <dgm:spPr/>
      <dgm:t>
        <a:bodyPr/>
        <a:lstStyle/>
        <a:p>
          <a:endParaRPr lang="en-US"/>
        </a:p>
      </dgm:t>
    </dgm:pt>
    <dgm:pt modelId="{7D6D6899-0DC7-4C08-B396-44A04E2F56E6}">
      <dgm:prSet custT="1"/>
      <dgm:spPr/>
      <dgm:t>
        <a:bodyPr/>
        <a:lstStyle/>
        <a:p>
          <a:r>
            <a:rPr lang="ar-JO" sz="2400" b="1" dirty="0" smtClean="0"/>
            <a:t>معرفة وفهم الذات </a:t>
          </a:r>
          <a:endParaRPr lang="en-US" sz="2400" b="1" dirty="0"/>
        </a:p>
      </dgm:t>
    </dgm:pt>
    <dgm:pt modelId="{01B986F8-A359-4621-9A58-227E6358966B}" type="parTrans" cxnId="{EF309444-7C1E-4A1B-9E30-4312483AEE9F}">
      <dgm:prSet/>
      <dgm:spPr/>
      <dgm:t>
        <a:bodyPr/>
        <a:lstStyle/>
        <a:p>
          <a:endParaRPr lang="en-US"/>
        </a:p>
      </dgm:t>
    </dgm:pt>
    <dgm:pt modelId="{E425EF70-AA25-402C-AC86-74D3C6C31B56}" type="sibTrans" cxnId="{EF309444-7C1E-4A1B-9E30-4312483AEE9F}">
      <dgm:prSet/>
      <dgm:spPr/>
      <dgm:t>
        <a:bodyPr/>
        <a:lstStyle/>
        <a:p>
          <a:endParaRPr lang="en-US"/>
        </a:p>
      </dgm:t>
    </dgm:pt>
    <dgm:pt modelId="{80AA26CF-D457-4C17-9185-7032888B543B}" type="pres">
      <dgm:prSet presAssocID="{0ADB723D-F2E8-4415-852D-17817574A399}" presName="Name0" presStyleCnt="0">
        <dgm:presLayoutVars>
          <dgm:dir/>
          <dgm:resizeHandles val="exact"/>
        </dgm:presLayoutVars>
      </dgm:prSet>
      <dgm:spPr/>
      <dgm:t>
        <a:bodyPr/>
        <a:lstStyle/>
        <a:p>
          <a:endParaRPr lang="en-US"/>
        </a:p>
      </dgm:t>
    </dgm:pt>
    <dgm:pt modelId="{90B360E2-B32C-4698-A369-ED4EB937A63A}" type="pres">
      <dgm:prSet presAssocID="{7FA44066-4430-4A49-AC98-08A611CE0B86}" presName="Name5" presStyleLbl="vennNode1" presStyleIdx="0" presStyleCnt="5">
        <dgm:presLayoutVars>
          <dgm:bulletEnabled val="1"/>
        </dgm:presLayoutVars>
      </dgm:prSet>
      <dgm:spPr/>
      <dgm:t>
        <a:bodyPr/>
        <a:lstStyle/>
        <a:p>
          <a:endParaRPr lang="en-US"/>
        </a:p>
      </dgm:t>
    </dgm:pt>
    <dgm:pt modelId="{D37D18E1-7499-4330-9F8D-406F450E0316}" type="pres">
      <dgm:prSet presAssocID="{46980B0E-477D-4C06-AB50-DE2253E3DBF6}" presName="space" presStyleCnt="0"/>
      <dgm:spPr/>
    </dgm:pt>
    <dgm:pt modelId="{A6AFF368-D19F-4DAD-842C-B02BBF5B83D8}" type="pres">
      <dgm:prSet presAssocID="{C9A0508C-22B9-4890-8BAD-8B214D8A27D6}" presName="Name5" presStyleLbl="vennNode1" presStyleIdx="1" presStyleCnt="5">
        <dgm:presLayoutVars>
          <dgm:bulletEnabled val="1"/>
        </dgm:presLayoutVars>
      </dgm:prSet>
      <dgm:spPr/>
      <dgm:t>
        <a:bodyPr/>
        <a:lstStyle/>
        <a:p>
          <a:endParaRPr lang="en-US"/>
        </a:p>
      </dgm:t>
    </dgm:pt>
    <dgm:pt modelId="{12B1B169-BB6F-4CF0-8825-57BA405893BC}" type="pres">
      <dgm:prSet presAssocID="{E3674801-957F-41B8-B543-F0AC30FD7E55}" presName="space" presStyleCnt="0"/>
      <dgm:spPr/>
    </dgm:pt>
    <dgm:pt modelId="{2A001030-42A9-4F0E-93DF-C6139EF6C8EE}" type="pres">
      <dgm:prSet presAssocID="{6D0F7885-0255-44BB-A614-0E05F80B220D}" presName="Name5" presStyleLbl="vennNode1" presStyleIdx="2" presStyleCnt="5">
        <dgm:presLayoutVars>
          <dgm:bulletEnabled val="1"/>
        </dgm:presLayoutVars>
      </dgm:prSet>
      <dgm:spPr/>
      <dgm:t>
        <a:bodyPr/>
        <a:lstStyle/>
        <a:p>
          <a:endParaRPr lang="en-US"/>
        </a:p>
      </dgm:t>
    </dgm:pt>
    <dgm:pt modelId="{029A169D-D9A1-4E6E-B35D-C69795BB0F6B}" type="pres">
      <dgm:prSet presAssocID="{9CF08024-AE14-4EA6-917E-585A0E77F1DA}" presName="space" presStyleCnt="0"/>
      <dgm:spPr/>
    </dgm:pt>
    <dgm:pt modelId="{BA1B7076-921E-4762-BE33-95BF38CD708D}" type="pres">
      <dgm:prSet presAssocID="{1355B93B-832A-4171-819D-65D09D2DAA53}" presName="Name5" presStyleLbl="vennNode1" presStyleIdx="3" presStyleCnt="5">
        <dgm:presLayoutVars>
          <dgm:bulletEnabled val="1"/>
        </dgm:presLayoutVars>
      </dgm:prSet>
      <dgm:spPr/>
      <dgm:t>
        <a:bodyPr/>
        <a:lstStyle/>
        <a:p>
          <a:endParaRPr lang="en-US"/>
        </a:p>
      </dgm:t>
    </dgm:pt>
    <dgm:pt modelId="{A597DF46-EBE2-4619-9FA1-43435CE68D37}" type="pres">
      <dgm:prSet presAssocID="{C0F0666E-2AAA-4D21-8DC0-A234E0D4427D}" presName="space" presStyleCnt="0"/>
      <dgm:spPr/>
    </dgm:pt>
    <dgm:pt modelId="{072EDFB8-E5BC-4F03-9066-D61EB9997DA9}" type="pres">
      <dgm:prSet presAssocID="{7D6D6899-0DC7-4C08-B396-44A04E2F56E6}" presName="Name5" presStyleLbl="vennNode1" presStyleIdx="4" presStyleCnt="5">
        <dgm:presLayoutVars>
          <dgm:bulletEnabled val="1"/>
        </dgm:presLayoutVars>
      </dgm:prSet>
      <dgm:spPr/>
      <dgm:t>
        <a:bodyPr/>
        <a:lstStyle/>
        <a:p>
          <a:endParaRPr lang="en-US"/>
        </a:p>
      </dgm:t>
    </dgm:pt>
  </dgm:ptLst>
  <dgm:cxnLst>
    <dgm:cxn modelId="{64A02599-9B96-45C8-8BFB-BDD383B8EED7}" type="presOf" srcId="{0ADB723D-F2E8-4415-852D-17817574A399}" destId="{80AA26CF-D457-4C17-9185-7032888B543B}" srcOrd="0" destOrd="0" presId="urn:microsoft.com/office/officeart/2005/8/layout/venn3"/>
    <dgm:cxn modelId="{49F6750F-501E-4B2D-8561-B0AD8886DD46}" type="presOf" srcId="{1355B93B-832A-4171-819D-65D09D2DAA53}" destId="{BA1B7076-921E-4762-BE33-95BF38CD708D}" srcOrd="0" destOrd="0" presId="urn:microsoft.com/office/officeart/2005/8/layout/venn3"/>
    <dgm:cxn modelId="{C47D9D19-647D-43CD-B4D6-167A8DCC690B}" type="presOf" srcId="{7D6D6899-0DC7-4C08-B396-44A04E2F56E6}" destId="{072EDFB8-E5BC-4F03-9066-D61EB9997DA9}" srcOrd="0" destOrd="0" presId="urn:microsoft.com/office/officeart/2005/8/layout/venn3"/>
    <dgm:cxn modelId="{D4FA5E2F-9CCB-4785-B75D-535E7DE51B87}" srcId="{0ADB723D-F2E8-4415-852D-17817574A399}" destId="{C9A0508C-22B9-4890-8BAD-8B214D8A27D6}" srcOrd="1" destOrd="0" parTransId="{5CC58404-2F5B-43E5-99A3-FE85ACE32A01}" sibTransId="{E3674801-957F-41B8-B543-F0AC30FD7E55}"/>
    <dgm:cxn modelId="{90DA8308-B0A8-4F0A-8C14-7788BE1C5EA7}" type="presOf" srcId="{7FA44066-4430-4A49-AC98-08A611CE0B86}" destId="{90B360E2-B32C-4698-A369-ED4EB937A63A}" srcOrd="0" destOrd="0" presId="urn:microsoft.com/office/officeart/2005/8/layout/venn3"/>
    <dgm:cxn modelId="{DFD2897E-585E-4CBC-911A-ED44DE41DF1B}" srcId="{0ADB723D-F2E8-4415-852D-17817574A399}" destId="{1355B93B-832A-4171-819D-65D09D2DAA53}" srcOrd="3" destOrd="0" parTransId="{7C347E3A-3FB5-47FB-860A-9FBF1E5D8FFE}" sibTransId="{C0F0666E-2AAA-4D21-8DC0-A234E0D4427D}"/>
    <dgm:cxn modelId="{B4779E3C-78F0-4B83-BD0F-ABA48A3A96DB}" srcId="{0ADB723D-F2E8-4415-852D-17817574A399}" destId="{7FA44066-4430-4A49-AC98-08A611CE0B86}" srcOrd="0" destOrd="0" parTransId="{C6CC6D3D-7A27-4372-B3BC-E0F03EF80324}" sibTransId="{46980B0E-477D-4C06-AB50-DE2253E3DBF6}"/>
    <dgm:cxn modelId="{EF309444-7C1E-4A1B-9E30-4312483AEE9F}" srcId="{0ADB723D-F2E8-4415-852D-17817574A399}" destId="{7D6D6899-0DC7-4C08-B396-44A04E2F56E6}" srcOrd="4" destOrd="0" parTransId="{01B986F8-A359-4621-9A58-227E6358966B}" sibTransId="{E425EF70-AA25-402C-AC86-74D3C6C31B56}"/>
    <dgm:cxn modelId="{80F44E95-1F11-49EA-8267-B2713FBFD11E}" type="presOf" srcId="{6D0F7885-0255-44BB-A614-0E05F80B220D}" destId="{2A001030-42A9-4F0E-93DF-C6139EF6C8EE}" srcOrd="0" destOrd="0" presId="urn:microsoft.com/office/officeart/2005/8/layout/venn3"/>
    <dgm:cxn modelId="{36FB0E62-263F-4DE0-9158-6A51CAE75ED0}" type="presOf" srcId="{C9A0508C-22B9-4890-8BAD-8B214D8A27D6}" destId="{A6AFF368-D19F-4DAD-842C-B02BBF5B83D8}" srcOrd="0" destOrd="0" presId="urn:microsoft.com/office/officeart/2005/8/layout/venn3"/>
    <dgm:cxn modelId="{8D7D72D1-5E4F-44A9-8C66-7B3B86AB739D}" srcId="{0ADB723D-F2E8-4415-852D-17817574A399}" destId="{6D0F7885-0255-44BB-A614-0E05F80B220D}" srcOrd="2" destOrd="0" parTransId="{5F73C24E-9F21-4F94-81FF-D88002753923}" sibTransId="{9CF08024-AE14-4EA6-917E-585A0E77F1DA}"/>
    <dgm:cxn modelId="{9FA426BE-4E79-4CE3-B6F8-BB1CF061C841}" type="presParOf" srcId="{80AA26CF-D457-4C17-9185-7032888B543B}" destId="{90B360E2-B32C-4698-A369-ED4EB937A63A}" srcOrd="0" destOrd="0" presId="urn:microsoft.com/office/officeart/2005/8/layout/venn3"/>
    <dgm:cxn modelId="{0D408000-0C6B-4590-B17E-1D0CEF4A1859}" type="presParOf" srcId="{80AA26CF-D457-4C17-9185-7032888B543B}" destId="{D37D18E1-7499-4330-9F8D-406F450E0316}" srcOrd="1" destOrd="0" presId="urn:microsoft.com/office/officeart/2005/8/layout/venn3"/>
    <dgm:cxn modelId="{ECB907DC-37B3-4E8A-B2F5-EB1F0CF920DA}" type="presParOf" srcId="{80AA26CF-D457-4C17-9185-7032888B543B}" destId="{A6AFF368-D19F-4DAD-842C-B02BBF5B83D8}" srcOrd="2" destOrd="0" presId="urn:microsoft.com/office/officeart/2005/8/layout/venn3"/>
    <dgm:cxn modelId="{CC64BE28-8EC8-47B9-8A70-CFA5CC71D71C}" type="presParOf" srcId="{80AA26CF-D457-4C17-9185-7032888B543B}" destId="{12B1B169-BB6F-4CF0-8825-57BA405893BC}" srcOrd="3" destOrd="0" presId="urn:microsoft.com/office/officeart/2005/8/layout/venn3"/>
    <dgm:cxn modelId="{905FDD11-EF5A-436B-AE0D-00DA3BE4B30A}" type="presParOf" srcId="{80AA26CF-D457-4C17-9185-7032888B543B}" destId="{2A001030-42A9-4F0E-93DF-C6139EF6C8EE}" srcOrd="4" destOrd="0" presId="urn:microsoft.com/office/officeart/2005/8/layout/venn3"/>
    <dgm:cxn modelId="{D0C91022-DC21-4166-8FC7-94A0AC261979}" type="presParOf" srcId="{80AA26CF-D457-4C17-9185-7032888B543B}" destId="{029A169D-D9A1-4E6E-B35D-C69795BB0F6B}" srcOrd="5" destOrd="0" presId="urn:microsoft.com/office/officeart/2005/8/layout/venn3"/>
    <dgm:cxn modelId="{5BFB5E64-7B68-49A3-9BB5-02B1C63E33A5}" type="presParOf" srcId="{80AA26CF-D457-4C17-9185-7032888B543B}" destId="{BA1B7076-921E-4762-BE33-95BF38CD708D}" srcOrd="6" destOrd="0" presId="urn:microsoft.com/office/officeart/2005/8/layout/venn3"/>
    <dgm:cxn modelId="{05E478CD-847C-41E0-ABE2-9100CE45CA46}" type="presParOf" srcId="{80AA26CF-D457-4C17-9185-7032888B543B}" destId="{A597DF46-EBE2-4619-9FA1-43435CE68D37}" srcOrd="7" destOrd="0" presId="urn:microsoft.com/office/officeart/2005/8/layout/venn3"/>
    <dgm:cxn modelId="{D946B0D7-45E8-41FB-904D-297840CCED7C}" type="presParOf" srcId="{80AA26CF-D457-4C17-9185-7032888B543B}" destId="{072EDFB8-E5BC-4F03-9066-D61EB9997DA9}"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4D375D-D032-421F-955C-4287F6FD630B}" type="doc">
      <dgm:prSet loTypeId="urn:microsoft.com/office/officeart/2005/8/layout/hList3" loCatId="list" qsTypeId="urn:microsoft.com/office/officeart/2005/8/quickstyle/3d6" qsCatId="3D" csTypeId="urn:microsoft.com/office/officeart/2005/8/colors/accent1_5" csCatId="accent1" phldr="1"/>
      <dgm:spPr/>
      <dgm:t>
        <a:bodyPr/>
        <a:lstStyle/>
        <a:p>
          <a:endParaRPr lang="en-US"/>
        </a:p>
      </dgm:t>
    </dgm:pt>
    <dgm:pt modelId="{CAC0926F-AFB8-4C57-926F-7D5CE95B0AE1}">
      <dgm:prSet phldrT="[Text]"/>
      <dgm:spPr/>
      <dgm:t>
        <a:bodyPr/>
        <a:lstStyle/>
        <a:p>
          <a:r>
            <a:rPr lang="ar-JO" b="1" dirty="0" smtClean="0"/>
            <a:t>للمنهج الوقائي 3 مستويات: </a:t>
          </a:r>
          <a:endParaRPr lang="en-US" b="1" dirty="0"/>
        </a:p>
      </dgm:t>
    </dgm:pt>
    <dgm:pt modelId="{EEEBF0F4-7A9F-4473-A1AA-5951F5FA1D18}" type="parTrans" cxnId="{72658186-52DB-4094-B8AF-CCA46A3B1580}">
      <dgm:prSet/>
      <dgm:spPr/>
      <dgm:t>
        <a:bodyPr/>
        <a:lstStyle/>
        <a:p>
          <a:endParaRPr lang="en-US"/>
        </a:p>
      </dgm:t>
    </dgm:pt>
    <dgm:pt modelId="{4C101C4B-0B82-44EA-88DD-23A810D660BA}" type="sibTrans" cxnId="{72658186-52DB-4094-B8AF-CCA46A3B1580}">
      <dgm:prSet/>
      <dgm:spPr/>
      <dgm:t>
        <a:bodyPr/>
        <a:lstStyle/>
        <a:p>
          <a:endParaRPr lang="en-US"/>
        </a:p>
      </dgm:t>
    </dgm:pt>
    <dgm:pt modelId="{E4F8A802-8447-47A1-94EF-399C5755FDC8}">
      <dgm:prSet phldrT="[Text]" custT="1"/>
      <dgm:spPr/>
      <dgm:t>
        <a:bodyPr/>
        <a:lstStyle/>
        <a:p>
          <a:pPr algn="r" rtl="1"/>
          <a:r>
            <a:rPr lang="ar-JO" sz="2800" b="1" smtClean="0"/>
            <a:t>الوقاية من الدرجة الثالثة: </a:t>
          </a:r>
        </a:p>
        <a:p>
          <a:pPr algn="r" rtl="1"/>
          <a:r>
            <a:rPr lang="ar-JO" sz="2800" smtClean="0"/>
            <a:t>تتضمن محاولة التقليل من أثر إعاقة الاضطراب أو منع جعل المرض مزمناً. </a:t>
          </a:r>
          <a:endParaRPr lang="en-US" sz="2800" dirty="0"/>
        </a:p>
      </dgm:t>
    </dgm:pt>
    <dgm:pt modelId="{B3ED595B-03FD-44D6-82EC-68FEF955B120}" type="parTrans" cxnId="{CBBDD60C-3264-44E2-87FB-3C92145A179B}">
      <dgm:prSet/>
      <dgm:spPr/>
      <dgm:t>
        <a:bodyPr/>
        <a:lstStyle/>
        <a:p>
          <a:endParaRPr lang="en-US"/>
        </a:p>
      </dgm:t>
    </dgm:pt>
    <dgm:pt modelId="{50678D10-60F7-42FF-B165-610F58CF2763}" type="sibTrans" cxnId="{CBBDD60C-3264-44E2-87FB-3C92145A179B}">
      <dgm:prSet/>
      <dgm:spPr/>
      <dgm:t>
        <a:bodyPr/>
        <a:lstStyle/>
        <a:p>
          <a:endParaRPr lang="en-US"/>
        </a:p>
      </dgm:t>
    </dgm:pt>
    <dgm:pt modelId="{B8F74CE1-F0FA-41F2-A4B0-EE2B48C4A856}">
      <dgm:prSet phldrT="[Text]" custT="1"/>
      <dgm:spPr/>
      <dgm:t>
        <a:bodyPr/>
        <a:lstStyle/>
        <a:p>
          <a:pPr algn="r" rtl="1"/>
          <a:r>
            <a:rPr lang="ar-JO" sz="2800" b="1" smtClean="0"/>
            <a:t>الوقاية من الدرجة الثانية: </a:t>
          </a:r>
        </a:p>
        <a:p>
          <a:pPr algn="r" rtl="1"/>
          <a:r>
            <a:rPr lang="ar-JO" sz="2800" smtClean="0"/>
            <a:t>تتضمن محاولة الكشف المبكر وتشخيص الاضطراب في مرحلته الأولى بقدر الإمكان للسيطرة عليه ومنع تطوره وتفاقمه. </a:t>
          </a:r>
          <a:endParaRPr lang="en-US" sz="2800" dirty="0"/>
        </a:p>
      </dgm:t>
    </dgm:pt>
    <dgm:pt modelId="{A8833538-AB87-459C-B64E-88C66F345D56}" type="parTrans" cxnId="{3095EDBC-D531-4783-AA47-74DFFA98B6DA}">
      <dgm:prSet/>
      <dgm:spPr/>
      <dgm:t>
        <a:bodyPr/>
        <a:lstStyle/>
        <a:p>
          <a:endParaRPr lang="en-US"/>
        </a:p>
      </dgm:t>
    </dgm:pt>
    <dgm:pt modelId="{CB8385BC-0FEB-4A35-A88C-697AAA6E73BE}" type="sibTrans" cxnId="{3095EDBC-D531-4783-AA47-74DFFA98B6DA}">
      <dgm:prSet/>
      <dgm:spPr/>
      <dgm:t>
        <a:bodyPr/>
        <a:lstStyle/>
        <a:p>
          <a:endParaRPr lang="en-US"/>
        </a:p>
      </dgm:t>
    </dgm:pt>
    <dgm:pt modelId="{B4F4605B-6A05-439E-A8C4-0C659FE611BD}">
      <dgm:prSet phldrT="[Text]" custT="1"/>
      <dgm:spPr/>
      <dgm:t>
        <a:bodyPr/>
        <a:lstStyle/>
        <a:p>
          <a:pPr algn="r" rtl="1"/>
          <a:r>
            <a:rPr lang="ar-JO" sz="2800" b="1" smtClean="0"/>
            <a:t>الوقاية الأولية:</a:t>
          </a:r>
        </a:p>
        <a:p>
          <a:pPr algn="r" rtl="1"/>
          <a:r>
            <a:rPr lang="ar-JO" sz="2800" b="1" smtClean="0"/>
            <a:t> </a:t>
          </a:r>
          <a:r>
            <a:rPr lang="ar-JO" sz="2800" smtClean="0"/>
            <a:t>تتضمن محاولة منع حدوث المشكلة أو الاضطراب أو المرض بإزالة الأسباب حتى لا يقع المحظور. </a:t>
          </a:r>
          <a:endParaRPr lang="en-US" sz="2800" dirty="0"/>
        </a:p>
      </dgm:t>
    </dgm:pt>
    <dgm:pt modelId="{E5735890-C99C-48A2-8597-DA39DCDCE1AC}" type="parTrans" cxnId="{9E6BA4D8-8CB0-42E2-8B81-1F009900BDFA}">
      <dgm:prSet/>
      <dgm:spPr/>
      <dgm:t>
        <a:bodyPr/>
        <a:lstStyle/>
        <a:p>
          <a:endParaRPr lang="en-US"/>
        </a:p>
      </dgm:t>
    </dgm:pt>
    <dgm:pt modelId="{BA969C30-0DF7-4C6F-8B1B-89A964269F48}" type="sibTrans" cxnId="{9E6BA4D8-8CB0-42E2-8B81-1F009900BDFA}">
      <dgm:prSet/>
      <dgm:spPr/>
      <dgm:t>
        <a:bodyPr/>
        <a:lstStyle/>
        <a:p>
          <a:endParaRPr lang="en-US"/>
        </a:p>
      </dgm:t>
    </dgm:pt>
    <dgm:pt modelId="{4C8FB5CB-6134-4E5B-8A9C-4B782FCCC0C3}" type="pres">
      <dgm:prSet presAssocID="{644D375D-D032-421F-955C-4287F6FD630B}" presName="composite" presStyleCnt="0">
        <dgm:presLayoutVars>
          <dgm:chMax val="1"/>
          <dgm:dir/>
          <dgm:resizeHandles val="exact"/>
        </dgm:presLayoutVars>
      </dgm:prSet>
      <dgm:spPr/>
      <dgm:t>
        <a:bodyPr/>
        <a:lstStyle/>
        <a:p>
          <a:endParaRPr lang="en-US"/>
        </a:p>
      </dgm:t>
    </dgm:pt>
    <dgm:pt modelId="{4115641C-53A9-425B-990E-A8F364B11E42}" type="pres">
      <dgm:prSet presAssocID="{CAC0926F-AFB8-4C57-926F-7D5CE95B0AE1}" presName="roof" presStyleLbl="dkBgShp" presStyleIdx="0" presStyleCnt="2" custScaleY="64717" custLinFactNeighborX="-724" custLinFactNeighborY="1603"/>
      <dgm:spPr/>
      <dgm:t>
        <a:bodyPr/>
        <a:lstStyle/>
        <a:p>
          <a:endParaRPr lang="en-US"/>
        </a:p>
      </dgm:t>
    </dgm:pt>
    <dgm:pt modelId="{E235F0C4-FB9A-4053-B3B7-1271618ABEFF}" type="pres">
      <dgm:prSet presAssocID="{CAC0926F-AFB8-4C57-926F-7D5CE95B0AE1}" presName="pillars" presStyleCnt="0"/>
      <dgm:spPr/>
    </dgm:pt>
    <dgm:pt modelId="{DA01FE6C-BB46-432C-9D68-0A0225E3E76B}" type="pres">
      <dgm:prSet presAssocID="{CAC0926F-AFB8-4C57-926F-7D5CE95B0AE1}" presName="pillar1" presStyleLbl="node1" presStyleIdx="0" presStyleCnt="3">
        <dgm:presLayoutVars>
          <dgm:bulletEnabled val="1"/>
        </dgm:presLayoutVars>
      </dgm:prSet>
      <dgm:spPr/>
      <dgm:t>
        <a:bodyPr/>
        <a:lstStyle/>
        <a:p>
          <a:endParaRPr lang="en-US"/>
        </a:p>
      </dgm:t>
    </dgm:pt>
    <dgm:pt modelId="{0F9C0FBA-0D54-46BC-8FF7-1435A409745C}" type="pres">
      <dgm:prSet presAssocID="{B8F74CE1-F0FA-41F2-A4B0-EE2B48C4A856}" presName="pillarX" presStyleLbl="node1" presStyleIdx="1" presStyleCnt="3" custLinFactNeighborX="-363" custLinFactNeighborY="422">
        <dgm:presLayoutVars>
          <dgm:bulletEnabled val="1"/>
        </dgm:presLayoutVars>
      </dgm:prSet>
      <dgm:spPr/>
      <dgm:t>
        <a:bodyPr/>
        <a:lstStyle/>
        <a:p>
          <a:endParaRPr lang="en-US"/>
        </a:p>
      </dgm:t>
    </dgm:pt>
    <dgm:pt modelId="{6AC5807F-51CD-4561-B72B-A5D4A9D548B0}" type="pres">
      <dgm:prSet presAssocID="{B4F4605B-6A05-439E-A8C4-0C659FE611BD}" presName="pillarX" presStyleLbl="node1" presStyleIdx="2" presStyleCnt="3">
        <dgm:presLayoutVars>
          <dgm:bulletEnabled val="1"/>
        </dgm:presLayoutVars>
      </dgm:prSet>
      <dgm:spPr/>
      <dgm:t>
        <a:bodyPr/>
        <a:lstStyle/>
        <a:p>
          <a:endParaRPr lang="en-US"/>
        </a:p>
      </dgm:t>
    </dgm:pt>
    <dgm:pt modelId="{372FCED5-20CA-4D18-AA93-E94D8D9F17A0}" type="pres">
      <dgm:prSet presAssocID="{CAC0926F-AFB8-4C57-926F-7D5CE95B0AE1}" presName="base" presStyleLbl="dkBgShp" presStyleIdx="1" presStyleCnt="2"/>
      <dgm:spPr/>
    </dgm:pt>
  </dgm:ptLst>
  <dgm:cxnLst>
    <dgm:cxn modelId="{72658186-52DB-4094-B8AF-CCA46A3B1580}" srcId="{644D375D-D032-421F-955C-4287F6FD630B}" destId="{CAC0926F-AFB8-4C57-926F-7D5CE95B0AE1}" srcOrd="0" destOrd="0" parTransId="{EEEBF0F4-7A9F-4473-A1AA-5951F5FA1D18}" sibTransId="{4C101C4B-0B82-44EA-88DD-23A810D660BA}"/>
    <dgm:cxn modelId="{52E8028D-D831-46E1-80B3-D6EFDD07E8D3}" type="presOf" srcId="{644D375D-D032-421F-955C-4287F6FD630B}" destId="{4C8FB5CB-6134-4E5B-8A9C-4B782FCCC0C3}" srcOrd="0" destOrd="0" presId="urn:microsoft.com/office/officeart/2005/8/layout/hList3"/>
    <dgm:cxn modelId="{3095EDBC-D531-4783-AA47-74DFFA98B6DA}" srcId="{CAC0926F-AFB8-4C57-926F-7D5CE95B0AE1}" destId="{B8F74CE1-F0FA-41F2-A4B0-EE2B48C4A856}" srcOrd="1" destOrd="0" parTransId="{A8833538-AB87-459C-B64E-88C66F345D56}" sibTransId="{CB8385BC-0FEB-4A35-A88C-697AAA6E73BE}"/>
    <dgm:cxn modelId="{59BC24CB-F636-479C-9D9E-506257D3CE8A}" type="presOf" srcId="{CAC0926F-AFB8-4C57-926F-7D5CE95B0AE1}" destId="{4115641C-53A9-425B-990E-A8F364B11E42}" srcOrd="0" destOrd="0" presId="urn:microsoft.com/office/officeart/2005/8/layout/hList3"/>
    <dgm:cxn modelId="{4E37C472-73B6-4CC3-BD29-448CFE9BFEA5}" type="presOf" srcId="{E4F8A802-8447-47A1-94EF-399C5755FDC8}" destId="{DA01FE6C-BB46-432C-9D68-0A0225E3E76B}" srcOrd="0" destOrd="0" presId="urn:microsoft.com/office/officeart/2005/8/layout/hList3"/>
    <dgm:cxn modelId="{9E6BA4D8-8CB0-42E2-8B81-1F009900BDFA}" srcId="{CAC0926F-AFB8-4C57-926F-7D5CE95B0AE1}" destId="{B4F4605B-6A05-439E-A8C4-0C659FE611BD}" srcOrd="2" destOrd="0" parTransId="{E5735890-C99C-48A2-8597-DA39DCDCE1AC}" sibTransId="{BA969C30-0DF7-4C6F-8B1B-89A964269F48}"/>
    <dgm:cxn modelId="{CBBDD60C-3264-44E2-87FB-3C92145A179B}" srcId="{CAC0926F-AFB8-4C57-926F-7D5CE95B0AE1}" destId="{E4F8A802-8447-47A1-94EF-399C5755FDC8}" srcOrd="0" destOrd="0" parTransId="{B3ED595B-03FD-44D6-82EC-68FEF955B120}" sibTransId="{50678D10-60F7-42FF-B165-610F58CF2763}"/>
    <dgm:cxn modelId="{C351C509-1EC7-4B2B-9581-460F1C277D84}" type="presOf" srcId="{B8F74CE1-F0FA-41F2-A4B0-EE2B48C4A856}" destId="{0F9C0FBA-0D54-46BC-8FF7-1435A409745C}" srcOrd="0" destOrd="0" presId="urn:microsoft.com/office/officeart/2005/8/layout/hList3"/>
    <dgm:cxn modelId="{D4EB288B-B169-4717-B937-4209676A1EAB}" type="presOf" srcId="{B4F4605B-6A05-439E-A8C4-0C659FE611BD}" destId="{6AC5807F-51CD-4561-B72B-A5D4A9D548B0}" srcOrd="0" destOrd="0" presId="urn:microsoft.com/office/officeart/2005/8/layout/hList3"/>
    <dgm:cxn modelId="{5C72C9D8-3256-4391-8988-B75F9DD6C6D8}" type="presParOf" srcId="{4C8FB5CB-6134-4E5B-8A9C-4B782FCCC0C3}" destId="{4115641C-53A9-425B-990E-A8F364B11E42}" srcOrd="0" destOrd="0" presId="urn:microsoft.com/office/officeart/2005/8/layout/hList3"/>
    <dgm:cxn modelId="{D279DD46-1F2F-41E6-B322-0991917D522D}" type="presParOf" srcId="{4C8FB5CB-6134-4E5B-8A9C-4B782FCCC0C3}" destId="{E235F0C4-FB9A-4053-B3B7-1271618ABEFF}" srcOrd="1" destOrd="0" presId="urn:microsoft.com/office/officeart/2005/8/layout/hList3"/>
    <dgm:cxn modelId="{081964E5-EE66-4E49-8AC4-DC4E09E9FF2D}" type="presParOf" srcId="{E235F0C4-FB9A-4053-B3B7-1271618ABEFF}" destId="{DA01FE6C-BB46-432C-9D68-0A0225E3E76B}" srcOrd="0" destOrd="0" presId="urn:microsoft.com/office/officeart/2005/8/layout/hList3"/>
    <dgm:cxn modelId="{A8E723D9-B33F-4D1E-BA08-3FF18D76EFD0}" type="presParOf" srcId="{E235F0C4-FB9A-4053-B3B7-1271618ABEFF}" destId="{0F9C0FBA-0D54-46BC-8FF7-1435A409745C}" srcOrd="1" destOrd="0" presId="urn:microsoft.com/office/officeart/2005/8/layout/hList3"/>
    <dgm:cxn modelId="{32C7557B-3E4E-4D6E-84D8-A978064882D6}" type="presParOf" srcId="{E235F0C4-FB9A-4053-B3B7-1271618ABEFF}" destId="{6AC5807F-51CD-4561-B72B-A5D4A9D548B0}" srcOrd="2" destOrd="0" presId="urn:microsoft.com/office/officeart/2005/8/layout/hList3"/>
    <dgm:cxn modelId="{290C3BFE-48B6-4087-9CD2-28D0D7DF502B}" type="presParOf" srcId="{4C8FB5CB-6134-4E5B-8A9C-4B782FCCC0C3}" destId="{372FCED5-20CA-4D18-AA93-E94D8D9F17A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CB93AE-F9D5-49C1-A6C4-EC47809869CB}" type="doc">
      <dgm:prSet loTypeId="urn:microsoft.com/office/officeart/2005/8/layout/hProcess9" loCatId="process" qsTypeId="urn:microsoft.com/office/officeart/2005/8/quickstyle/3d5" qsCatId="3D" csTypeId="urn:microsoft.com/office/officeart/2005/8/colors/colorful1" csCatId="colorful" phldr="1"/>
      <dgm:spPr/>
    </dgm:pt>
    <dgm:pt modelId="{E1AEA8F0-64C0-4C13-8DB1-66A0CC07945A}">
      <dgm:prSet phldrT="[Text]"/>
      <dgm:spPr/>
      <dgm:t>
        <a:bodyPr/>
        <a:lstStyle/>
        <a:p>
          <a:pPr algn="r" rtl="1"/>
          <a:r>
            <a:rPr lang="ar-JO" b="1" smtClean="0"/>
            <a:t>الوقاية الصحية </a:t>
          </a:r>
          <a:r>
            <a:rPr lang="ar-JO" smtClean="0"/>
            <a:t>(الاهتمام بالصحة والكشف الدوري والتحصين من الأمراض). </a:t>
          </a:r>
          <a:endParaRPr lang="en-US" dirty="0"/>
        </a:p>
      </dgm:t>
    </dgm:pt>
    <dgm:pt modelId="{3D42C7C1-3516-41FE-A818-68223C0E0C9B}" type="parTrans" cxnId="{AB413FB3-DC6A-4E2D-965D-E45C83138089}">
      <dgm:prSet/>
      <dgm:spPr/>
      <dgm:t>
        <a:bodyPr/>
        <a:lstStyle/>
        <a:p>
          <a:endParaRPr lang="en-US"/>
        </a:p>
      </dgm:t>
    </dgm:pt>
    <dgm:pt modelId="{F8F20E9B-C61C-4B71-ACE6-B64A3D72C112}" type="sibTrans" cxnId="{AB413FB3-DC6A-4E2D-965D-E45C83138089}">
      <dgm:prSet/>
      <dgm:spPr/>
      <dgm:t>
        <a:bodyPr/>
        <a:lstStyle/>
        <a:p>
          <a:endParaRPr lang="en-US"/>
        </a:p>
      </dgm:t>
    </dgm:pt>
    <dgm:pt modelId="{D082F12D-8C4E-4F46-8042-9C09CBE0E28B}">
      <dgm:prSet phldrT="[Text]"/>
      <dgm:spPr/>
      <dgm:t>
        <a:bodyPr/>
        <a:lstStyle/>
        <a:p>
          <a:pPr algn="r" rtl="1"/>
          <a:r>
            <a:rPr lang="ar-JO" b="1" dirty="0" smtClean="0"/>
            <a:t>الوقاية النفسية: </a:t>
          </a:r>
          <a:r>
            <a:rPr lang="ar-JO" dirty="0" smtClean="0"/>
            <a:t>(رعاية النمو النفسي السوي، تنمية الذات الواقعية، تحقيق المطالب في المراحل العمرية المختلفة). </a:t>
          </a:r>
          <a:endParaRPr lang="en-US" dirty="0"/>
        </a:p>
      </dgm:t>
    </dgm:pt>
    <dgm:pt modelId="{65080B51-8EBD-4F30-BE39-7F83006CDB2A}" type="parTrans" cxnId="{BD823FDC-72DA-4EE1-9AA3-6ECAAFC9353C}">
      <dgm:prSet/>
      <dgm:spPr/>
      <dgm:t>
        <a:bodyPr/>
        <a:lstStyle/>
        <a:p>
          <a:endParaRPr lang="en-US"/>
        </a:p>
      </dgm:t>
    </dgm:pt>
    <dgm:pt modelId="{F84A683E-5C8D-4F08-ABEE-3D61F59573F2}" type="sibTrans" cxnId="{BD823FDC-72DA-4EE1-9AA3-6ECAAFC9353C}">
      <dgm:prSet/>
      <dgm:spPr/>
      <dgm:t>
        <a:bodyPr/>
        <a:lstStyle/>
        <a:p>
          <a:endParaRPr lang="en-US"/>
        </a:p>
      </dgm:t>
    </dgm:pt>
    <dgm:pt modelId="{8D52C3AB-7F08-4AE0-85AC-4E2C9B529EFC}">
      <dgm:prSet phldrT="[Text]"/>
      <dgm:spPr/>
      <dgm:t>
        <a:bodyPr/>
        <a:lstStyle/>
        <a:p>
          <a:pPr algn="r" rtl="1"/>
          <a:r>
            <a:rPr lang="ar-JO" b="1" smtClean="0"/>
            <a:t>الوقاية الاجتماعية: </a:t>
          </a:r>
          <a:r>
            <a:rPr lang="ar-JO" smtClean="0"/>
            <a:t>(تتضمن تكوين اتجاهات إيجابية نحو المجتمع، تنمية المهارات الاجتماعية التي تسهم في تطوير التفاعل السوي بين الفرد والمحيطين به). </a:t>
          </a:r>
          <a:endParaRPr lang="en-US" dirty="0"/>
        </a:p>
      </dgm:t>
    </dgm:pt>
    <dgm:pt modelId="{16BF991D-ED61-44E2-AC65-1F9B8D62D0BD}" type="parTrans" cxnId="{20EF039A-09B1-42E2-AA14-0183BB5F3402}">
      <dgm:prSet/>
      <dgm:spPr/>
      <dgm:t>
        <a:bodyPr/>
        <a:lstStyle/>
        <a:p>
          <a:endParaRPr lang="en-US"/>
        </a:p>
      </dgm:t>
    </dgm:pt>
    <dgm:pt modelId="{CF7A6D9C-446A-443A-8FCB-87A35E4190C0}" type="sibTrans" cxnId="{20EF039A-09B1-42E2-AA14-0183BB5F3402}">
      <dgm:prSet/>
      <dgm:spPr/>
      <dgm:t>
        <a:bodyPr/>
        <a:lstStyle/>
        <a:p>
          <a:endParaRPr lang="en-US"/>
        </a:p>
      </dgm:t>
    </dgm:pt>
    <dgm:pt modelId="{296A763A-B141-46D4-84CA-98721958CD34}" type="pres">
      <dgm:prSet presAssocID="{10CB93AE-F9D5-49C1-A6C4-EC47809869CB}" presName="CompostProcess" presStyleCnt="0">
        <dgm:presLayoutVars>
          <dgm:dir/>
          <dgm:resizeHandles val="exact"/>
        </dgm:presLayoutVars>
      </dgm:prSet>
      <dgm:spPr/>
    </dgm:pt>
    <dgm:pt modelId="{87650290-8FC2-4708-8F24-F207FF15F62D}" type="pres">
      <dgm:prSet presAssocID="{10CB93AE-F9D5-49C1-A6C4-EC47809869CB}" presName="arrow" presStyleLbl="bgShp" presStyleIdx="0" presStyleCnt="1" custScaleX="117647" custLinFactNeighborX="1368" custLinFactNeighborY="257"/>
      <dgm:spPr/>
    </dgm:pt>
    <dgm:pt modelId="{F0C4F70A-8FD1-4B61-BB0C-C582A92F5A93}" type="pres">
      <dgm:prSet presAssocID="{10CB93AE-F9D5-49C1-A6C4-EC47809869CB}" presName="linearProcess" presStyleCnt="0"/>
      <dgm:spPr/>
    </dgm:pt>
    <dgm:pt modelId="{E8128373-237A-407D-8D12-0929B43F402B}" type="pres">
      <dgm:prSet presAssocID="{E1AEA8F0-64C0-4C13-8DB1-66A0CC07945A}" presName="textNode" presStyleLbl="node1" presStyleIdx="0" presStyleCnt="3">
        <dgm:presLayoutVars>
          <dgm:bulletEnabled val="1"/>
        </dgm:presLayoutVars>
      </dgm:prSet>
      <dgm:spPr/>
      <dgm:t>
        <a:bodyPr/>
        <a:lstStyle/>
        <a:p>
          <a:endParaRPr lang="en-US"/>
        </a:p>
      </dgm:t>
    </dgm:pt>
    <dgm:pt modelId="{8E71D39C-A462-463E-BC94-7CE1A77F9142}" type="pres">
      <dgm:prSet presAssocID="{F8F20E9B-C61C-4B71-ACE6-B64A3D72C112}" presName="sibTrans" presStyleCnt="0"/>
      <dgm:spPr/>
    </dgm:pt>
    <dgm:pt modelId="{D4B06AC1-6A2D-4820-A4B3-52843F99A191}" type="pres">
      <dgm:prSet presAssocID="{D082F12D-8C4E-4F46-8042-9C09CBE0E28B}" presName="textNode" presStyleLbl="node1" presStyleIdx="1" presStyleCnt="3">
        <dgm:presLayoutVars>
          <dgm:bulletEnabled val="1"/>
        </dgm:presLayoutVars>
      </dgm:prSet>
      <dgm:spPr/>
      <dgm:t>
        <a:bodyPr/>
        <a:lstStyle/>
        <a:p>
          <a:endParaRPr lang="en-US"/>
        </a:p>
      </dgm:t>
    </dgm:pt>
    <dgm:pt modelId="{188FFCF8-34F3-45CD-AEC0-138B1243FEDD}" type="pres">
      <dgm:prSet presAssocID="{F84A683E-5C8D-4F08-ABEE-3D61F59573F2}" presName="sibTrans" presStyleCnt="0"/>
      <dgm:spPr/>
    </dgm:pt>
    <dgm:pt modelId="{5A525009-6F93-445D-B2D5-99232B9A7A92}" type="pres">
      <dgm:prSet presAssocID="{8D52C3AB-7F08-4AE0-85AC-4E2C9B529EFC}" presName="textNode" presStyleLbl="node1" presStyleIdx="2" presStyleCnt="3">
        <dgm:presLayoutVars>
          <dgm:bulletEnabled val="1"/>
        </dgm:presLayoutVars>
      </dgm:prSet>
      <dgm:spPr/>
      <dgm:t>
        <a:bodyPr/>
        <a:lstStyle/>
        <a:p>
          <a:endParaRPr lang="en-US"/>
        </a:p>
      </dgm:t>
    </dgm:pt>
  </dgm:ptLst>
  <dgm:cxnLst>
    <dgm:cxn modelId="{BD823FDC-72DA-4EE1-9AA3-6ECAAFC9353C}" srcId="{10CB93AE-F9D5-49C1-A6C4-EC47809869CB}" destId="{D082F12D-8C4E-4F46-8042-9C09CBE0E28B}" srcOrd="1" destOrd="0" parTransId="{65080B51-8EBD-4F30-BE39-7F83006CDB2A}" sibTransId="{F84A683E-5C8D-4F08-ABEE-3D61F59573F2}"/>
    <dgm:cxn modelId="{AB413FB3-DC6A-4E2D-965D-E45C83138089}" srcId="{10CB93AE-F9D5-49C1-A6C4-EC47809869CB}" destId="{E1AEA8F0-64C0-4C13-8DB1-66A0CC07945A}" srcOrd="0" destOrd="0" parTransId="{3D42C7C1-3516-41FE-A818-68223C0E0C9B}" sibTransId="{F8F20E9B-C61C-4B71-ACE6-B64A3D72C112}"/>
    <dgm:cxn modelId="{FA2CDD78-77B6-434F-98BC-308038EDA038}" type="presOf" srcId="{10CB93AE-F9D5-49C1-A6C4-EC47809869CB}" destId="{296A763A-B141-46D4-84CA-98721958CD34}" srcOrd="0" destOrd="0" presId="urn:microsoft.com/office/officeart/2005/8/layout/hProcess9"/>
    <dgm:cxn modelId="{FDB48C96-8D9A-4FF5-9799-F77C6CB8F4C1}" type="presOf" srcId="{D082F12D-8C4E-4F46-8042-9C09CBE0E28B}" destId="{D4B06AC1-6A2D-4820-A4B3-52843F99A191}" srcOrd="0" destOrd="0" presId="urn:microsoft.com/office/officeart/2005/8/layout/hProcess9"/>
    <dgm:cxn modelId="{6916DF70-86F0-4E74-A183-997A8F590211}" type="presOf" srcId="{8D52C3AB-7F08-4AE0-85AC-4E2C9B529EFC}" destId="{5A525009-6F93-445D-B2D5-99232B9A7A92}" srcOrd="0" destOrd="0" presId="urn:microsoft.com/office/officeart/2005/8/layout/hProcess9"/>
    <dgm:cxn modelId="{3D330ED1-2F1C-41C3-9EB1-FA7ACC0BEA5A}" type="presOf" srcId="{E1AEA8F0-64C0-4C13-8DB1-66A0CC07945A}" destId="{E8128373-237A-407D-8D12-0929B43F402B}" srcOrd="0" destOrd="0" presId="urn:microsoft.com/office/officeart/2005/8/layout/hProcess9"/>
    <dgm:cxn modelId="{20EF039A-09B1-42E2-AA14-0183BB5F3402}" srcId="{10CB93AE-F9D5-49C1-A6C4-EC47809869CB}" destId="{8D52C3AB-7F08-4AE0-85AC-4E2C9B529EFC}" srcOrd="2" destOrd="0" parTransId="{16BF991D-ED61-44E2-AC65-1F9B8D62D0BD}" sibTransId="{CF7A6D9C-446A-443A-8FCB-87A35E4190C0}"/>
    <dgm:cxn modelId="{A0B3F4D6-8E54-4A4F-890E-6C0E431EA049}" type="presParOf" srcId="{296A763A-B141-46D4-84CA-98721958CD34}" destId="{87650290-8FC2-4708-8F24-F207FF15F62D}" srcOrd="0" destOrd="0" presId="urn:microsoft.com/office/officeart/2005/8/layout/hProcess9"/>
    <dgm:cxn modelId="{6FF58F17-FBD4-4E16-946B-E441B43EA9F2}" type="presParOf" srcId="{296A763A-B141-46D4-84CA-98721958CD34}" destId="{F0C4F70A-8FD1-4B61-BB0C-C582A92F5A93}" srcOrd="1" destOrd="0" presId="urn:microsoft.com/office/officeart/2005/8/layout/hProcess9"/>
    <dgm:cxn modelId="{93CE9B16-001B-47AF-AF58-0ECC56C35F60}" type="presParOf" srcId="{F0C4F70A-8FD1-4B61-BB0C-C582A92F5A93}" destId="{E8128373-237A-407D-8D12-0929B43F402B}" srcOrd="0" destOrd="0" presId="urn:microsoft.com/office/officeart/2005/8/layout/hProcess9"/>
    <dgm:cxn modelId="{2E9FEE4C-2B04-4065-9E3B-512578FA7E4C}" type="presParOf" srcId="{F0C4F70A-8FD1-4B61-BB0C-C582A92F5A93}" destId="{8E71D39C-A462-463E-BC94-7CE1A77F9142}" srcOrd="1" destOrd="0" presId="urn:microsoft.com/office/officeart/2005/8/layout/hProcess9"/>
    <dgm:cxn modelId="{DA846113-2A44-4C2A-9C5D-A5313F24FB34}" type="presParOf" srcId="{F0C4F70A-8FD1-4B61-BB0C-C582A92F5A93}" destId="{D4B06AC1-6A2D-4820-A4B3-52843F99A191}" srcOrd="2" destOrd="0" presId="urn:microsoft.com/office/officeart/2005/8/layout/hProcess9"/>
    <dgm:cxn modelId="{B12EB40C-8E9D-49FB-A928-05D59B60F016}" type="presParOf" srcId="{F0C4F70A-8FD1-4B61-BB0C-C582A92F5A93}" destId="{188FFCF8-34F3-45CD-AEC0-138B1243FEDD}" srcOrd="3" destOrd="0" presId="urn:microsoft.com/office/officeart/2005/8/layout/hProcess9"/>
    <dgm:cxn modelId="{E7B754B4-5EC1-47DC-B6C0-E611FFFB633F}" type="presParOf" srcId="{F0C4F70A-8FD1-4B61-BB0C-C582A92F5A93}" destId="{5A525009-6F93-445D-B2D5-99232B9A7A9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6636CD-E7B7-4DE4-8087-338B4DE8A9E2}" type="doc">
      <dgm:prSet loTypeId="urn:microsoft.com/office/officeart/2009/layout/ReverseList" loCatId="relationship" qsTypeId="urn:microsoft.com/office/officeart/2005/8/quickstyle/3d3" qsCatId="3D" csTypeId="urn:microsoft.com/office/officeart/2005/8/colors/accent1_5" csCatId="accent1" phldr="1"/>
      <dgm:spPr/>
      <dgm:t>
        <a:bodyPr/>
        <a:lstStyle/>
        <a:p>
          <a:endParaRPr lang="en-US"/>
        </a:p>
      </dgm:t>
    </dgm:pt>
    <dgm:pt modelId="{C49ACFD7-9C87-4B2D-8FD9-6BDC9F97155A}">
      <dgm:prSet phldrT="[Text]"/>
      <dgm:spPr/>
      <dgm:t>
        <a:bodyPr/>
        <a:lstStyle/>
        <a:p>
          <a:pPr algn="r" rtl="1"/>
          <a:r>
            <a:rPr lang="ar-JO" dirty="0" smtClean="0"/>
            <a:t>- يحتاج المنهج العلاجي إلى تخصص أدق في الإرشاد العلاجي إذا قورن بالمنهجين التنموي والوقائي. </a:t>
          </a:r>
        </a:p>
        <a:p>
          <a:pPr algn="r" rtl="1"/>
          <a:r>
            <a:rPr lang="ar-JO" dirty="0" smtClean="0"/>
            <a:t>- أكثر المناهج تكلفة في الوقت والجهد والمال. </a:t>
          </a:r>
        </a:p>
      </dgm:t>
    </dgm:pt>
    <dgm:pt modelId="{88A5A12E-BE4B-40C3-8255-D665AEE20631}" type="parTrans" cxnId="{DA8E6192-0BF4-48D6-B7AD-DA0E82642843}">
      <dgm:prSet/>
      <dgm:spPr/>
      <dgm:t>
        <a:bodyPr/>
        <a:lstStyle/>
        <a:p>
          <a:endParaRPr lang="en-US"/>
        </a:p>
      </dgm:t>
    </dgm:pt>
    <dgm:pt modelId="{C6DDA6CD-0299-4D11-B24A-598D10D4E799}" type="sibTrans" cxnId="{DA8E6192-0BF4-48D6-B7AD-DA0E82642843}">
      <dgm:prSet/>
      <dgm:spPr/>
      <dgm:t>
        <a:bodyPr/>
        <a:lstStyle/>
        <a:p>
          <a:endParaRPr lang="en-US"/>
        </a:p>
      </dgm:t>
    </dgm:pt>
    <dgm:pt modelId="{8A4C1B05-534D-4E09-95BE-35A9FD72F44C}">
      <dgm:prSet phldrT="[Text]"/>
      <dgm:spPr/>
      <dgm:t>
        <a:bodyPr/>
        <a:lstStyle/>
        <a:p>
          <a:pPr algn="r" rtl="1"/>
          <a:r>
            <a:rPr lang="ar-JO" dirty="0" smtClean="0"/>
            <a:t>- يهتم بنظريات الاضطراب النفسي وأسبابه وتشخيصه وطرق علاجه. </a:t>
          </a:r>
        </a:p>
        <a:p>
          <a:pPr algn="r" rtl="1"/>
          <a:r>
            <a:rPr lang="ar-JO" dirty="0" smtClean="0"/>
            <a:t>- توفير المرشدين والمعالجين والمراكز والعيادات والمستشفيات. </a:t>
          </a:r>
        </a:p>
        <a:p>
          <a:pPr algn="r" rtl="1"/>
          <a:r>
            <a:rPr lang="ar-JO" dirty="0" smtClean="0"/>
            <a:t>- نسبة النجاح لا تكون 100%. </a:t>
          </a:r>
          <a:endParaRPr lang="en-US" dirty="0"/>
        </a:p>
      </dgm:t>
    </dgm:pt>
    <dgm:pt modelId="{C06FA0FA-9365-41D7-9BA6-7FEE353C77EF}" type="parTrans" cxnId="{037C6F78-BBA9-4EE6-AB9C-E61AAF768688}">
      <dgm:prSet/>
      <dgm:spPr/>
      <dgm:t>
        <a:bodyPr/>
        <a:lstStyle/>
        <a:p>
          <a:endParaRPr lang="en-US"/>
        </a:p>
      </dgm:t>
    </dgm:pt>
    <dgm:pt modelId="{F1DB0D14-095D-47B6-98B0-E16A845A7EC1}" type="sibTrans" cxnId="{037C6F78-BBA9-4EE6-AB9C-E61AAF768688}">
      <dgm:prSet/>
      <dgm:spPr/>
      <dgm:t>
        <a:bodyPr/>
        <a:lstStyle/>
        <a:p>
          <a:endParaRPr lang="en-US"/>
        </a:p>
      </dgm:t>
    </dgm:pt>
    <dgm:pt modelId="{4BA79351-F58B-4B60-ACBD-D8C6980E83C3}" type="pres">
      <dgm:prSet presAssocID="{106636CD-E7B7-4DE4-8087-338B4DE8A9E2}" presName="Name0" presStyleCnt="0">
        <dgm:presLayoutVars>
          <dgm:chMax val="2"/>
          <dgm:chPref val="2"/>
          <dgm:animLvl val="lvl"/>
        </dgm:presLayoutVars>
      </dgm:prSet>
      <dgm:spPr/>
      <dgm:t>
        <a:bodyPr/>
        <a:lstStyle/>
        <a:p>
          <a:endParaRPr lang="en-US"/>
        </a:p>
      </dgm:t>
    </dgm:pt>
    <dgm:pt modelId="{42C17DAC-F079-4B89-AF1B-53699D3178EC}" type="pres">
      <dgm:prSet presAssocID="{106636CD-E7B7-4DE4-8087-338B4DE8A9E2}" presName="LeftText" presStyleLbl="revTx" presStyleIdx="0" presStyleCnt="0">
        <dgm:presLayoutVars>
          <dgm:bulletEnabled val="1"/>
        </dgm:presLayoutVars>
      </dgm:prSet>
      <dgm:spPr/>
      <dgm:t>
        <a:bodyPr/>
        <a:lstStyle/>
        <a:p>
          <a:endParaRPr lang="en-US"/>
        </a:p>
      </dgm:t>
    </dgm:pt>
    <dgm:pt modelId="{FA845F6F-6BEC-40E7-898A-3EA5211BBB1B}" type="pres">
      <dgm:prSet presAssocID="{106636CD-E7B7-4DE4-8087-338B4DE8A9E2}" presName="LeftNode" presStyleLbl="bgImgPlace1" presStyleIdx="0" presStyleCnt="2" custScaleX="257734" custScaleY="100795" custLinFactNeighborX="-98889" custLinFactNeighborY="-1">
        <dgm:presLayoutVars>
          <dgm:chMax val="2"/>
          <dgm:chPref val="2"/>
        </dgm:presLayoutVars>
      </dgm:prSet>
      <dgm:spPr/>
      <dgm:t>
        <a:bodyPr/>
        <a:lstStyle/>
        <a:p>
          <a:endParaRPr lang="en-US"/>
        </a:p>
      </dgm:t>
    </dgm:pt>
    <dgm:pt modelId="{06C50C06-A225-4EBB-A019-CF5275CB8A95}" type="pres">
      <dgm:prSet presAssocID="{106636CD-E7B7-4DE4-8087-338B4DE8A9E2}" presName="RightText" presStyleLbl="revTx" presStyleIdx="0" presStyleCnt="0">
        <dgm:presLayoutVars>
          <dgm:bulletEnabled val="1"/>
        </dgm:presLayoutVars>
      </dgm:prSet>
      <dgm:spPr/>
      <dgm:t>
        <a:bodyPr/>
        <a:lstStyle/>
        <a:p>
          <a:endParaRPr lang="en-US"/>
        </a:p>
      </dgm:t>
    </dgm:pt>
    <dgm:pt modelId="{97217F73-288A-4497-9B64-828EC9BBE21A}" type="pres">
      <dgm:prSet presAssocID="{106636CD-E7B7-4DE4-8087-338B4DE8A9E2}" presName="RightNode" presStyleLbl="bgImgPlace1" presStyleIdx="1" presStyleCnt="2" custScaleX="258699" custScaleY="98368" custLinFactNeighborX="80826" custLinFactNeighborY="-867">
        <dgm:presLayoutVars>
          <dgm:chMax val="0"/>
          <dgm:chPref val="0"/>
        </dgm:presLayoutVars>
      </dgm:prSet>
      <dgm:spPr/>
      <dgm:t>
        <a:bodyPr/>
        <a:lstStyle/>
        <a:p>
          <a:endParaRPr lang="en-US"/>
        </a:p>
      </dgm:t>
    </dgm:pt>
    <dgm:pt modelId="{5C0D1817-9312-4B7C-B3D3-D331A4CDC142}" type="pres">
      <dgm:prSet presAssocID="{106636CD-E7B7-4DE4-8087-338B4DE8A9E2}" presName="TopArrow" presStyleLbl="node1" presStyleIdx="0" presStyleCnt="2" custLinFactNeighborX="-12478" custLinFactNeighborY="-6440"/>
      <dgm:spPr/>
    </dgm:pt>
    <dgm:pt modelId="{A8546C13-9C28-45A2-9EE6-0D7655C7068D}" type="pres">
      <dgm:prSet presAssocID="{106636CD-E7B7-4DE4-8087-338B4DE8A9E2}" presName="BottomArrow" presStyleLbl="node1" presStyleIdx="1" presStyleCnt="2" custLinFactNeighborX="-16194" custLinFactNeighborY="6552"/>
      <dgm:spPr/>
    </dgm:pt>
  </dgm:ptLst>
  <dgm:cxnLst>
    <dgm:cxn modelId="{DA8E6192-0BF4-48D6-B7AD-DA0E82642843}" srcId="{106636CD-E7B7-4DE4-8087-338B4DE8A9E2}" destId="{C49ACFD7-9C87-4B2D-8FD9-6BDC9F97155A}" srcOrd="0" destOrd="0" parTransId="{88A5A12E-BE4B-40C3-8255-D665AEE20631}" sibTransId="{C6DDA6CD-0299-4D11-B24A-598D10D4E799}"/>
    <dgm:cxn modelId="{7D9A0BD0-7B8A-49D4-80A4-4F2D06C42A17}" type="presOf" srcId="{C49ACFD7-9C87-4B2D-8FD9-6BDC9F97155A}" destId="{42C17DAC-F079-4B89-AF1B-53699D3178EC}" srcOrd="0" destOrd="0" presId="urn:microsoft.com/office/officeart/2009/layout/ReverseList"/>
    <dgm:cxn modelId="{017CCE24-77AE-4193-9C94-5240E105C778}" type="presOf" srcId="{106636CD-E7B7-4DE4-8087-338B4DE8A9E2}" destId="{4BA79351-F58B-4B60-ACBD-D8C6980E83C3}" srcOrd="0" destOrd="0" presId="urn:microsoft.com/office/officeart/2009/layout/ReverseList"/>
    <dgm:cxn modelId="{17578612-BFCA-47B9-A7BF-A74C11736B0C}" type="presOf" srcId="{8A4C1B05-534D-4E09-95BE-35A9FD72F44C}" destId="{97217F73-288A-4497-9B64-828EC9BBE21A}" srcOrd="1" destOrd="0" presId="urn:microsoft.com/office/officeart/2009/layout/ReverseList"/>
    <dgm:cxn modelId="{4DA08088-0D16-440A-BC94-08A6CA19E0C3}" type="presOf" srcId="{C49ACFD7-9C87-4B2D-8FD9-6BDC9F97155A}" destId="{FA845F6F-6BEC-40E7-898A-3EA5211BBB1B}" srcOrd="1" destOrd="0" presId="urn:microsoft.com/office/officeart/2009/layout/ReverseList"/>
    <dgm:cxn modelId="{037C6F78-BBA9-4EE6-AB9C-E61AAF768688}" srcId="{106636CD-E7B7-4DE4-8087-338B4DE8A9E2}" destId="{8A4C1B05-534D-4E09-95BE-35A9FD72F44C}" srcOrd="1" destOrd="0" parTransId="{C06FA0FA-9365-41D7-9BA6-7FEE353C77EF}" sibTransId="{F1DB0D14-095D-47B6-98B0-E16A845A7EC1}"/>
    <dgm:cxn modelId="{778DC8A9-79FA-4278-A09C-E70E6BA5FAEB}" type="presOf" srcId="{8A4C1B05-534D-4E09-95BE-35A9FD72F44C}" destId="{06C50C06-A225-4EBB-A019-CF5275CB8A95}" srcOrd="0" destOrd="0" presId="urn:microsoft.com/office/officeart/2009/layout/ReverseList"/>
    <dgm:cxn modelId="{6E05837D-4A4D-4B94-9355-BD5A41DB7974}" type="presParOf" srcId="{4BA79351-F58B-4B60-ACBD-D8C6980E83C3}" destId="{42C17DAC-F079-4B89-AF1B-53699D3178EC}" srcOrd="0" destOrd="0" presId="urn:microsoft.com/office/officeart/2009/layout/ReverseList"/>
    <dgm:cxn modelId="{2533D0A9-CC07-44BD-B987-610E1E568F0D}" type="presParOf" srcId="{4BA79351-F58B-4B60-ACBD-D8C6980E83C3}" destId="{FA845F6F-6BEC-40E7-898A-3EA5211BBB1B}" srcOrd="1" destOrd="0" presId="urn:microsoft.com/office/officeart/2009/layout/ReverseList"/>
    <dgm:cxn modelId="{354201F9-3052-4874-A179-7A58F76576E2}" type="presParOf" srcId="{4BA79351-F58B-4B60-ACBD-D8C6980E83C3}" destId="{06C50C06-A225-4EBB-A019-CF5275CB8A95}" srcOrd="2" destOrd="0" presId="urn:microsoft.com/office/officeart/2009/layout/ReverseList"/>
    <dgm:cxn modelId="{1994FB0A-10BD-45B8-A27C-9335F87E5855}" type="presParOf" srcId="{4BA79351-F58B-4B60-ACBD-D8C6980E83C3}" destId="{97217F73-288A-4497-9B64-828EC9BBE21A}" srcOrd="3" destOrd="0" presId="urn:microsoft.com/office/officeart/2009/layout/ReverseList"/>
    <dgm:cxn modelId="{4BD9F9B2-463D-4AE4-8906-C35B1A4D3215}" type="presParOf" srcId="{4BA79351-F58B-4B60-ACBD-D8C6980E83C3}" destId="{5C0D1817-9312-4B7C-B3D3-D331A4CDC142}" srcOrd="4" destOrd="0" presId="urn:microsoft.com/office/officeart/2009/layout/ReverseList"/>
    <dgm:cxn modelId="{ADDA7BAF-317A-42E1-B9B7-0B4EB9569E9E}" type="presParOf" srcId="{4BA79351-F58B-4B60-ACBD-D8C6980E83C3}" destId="{A8546C13-9C28-45A2-9EE6-0D7655C7068D}"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7AC40-EDC9-4424-9157-21097AFF7461}">
      <dsp:nvSpPr>
        <dsp:cNvPr id="0" name=""/>
        <dsp:cNvSpPr/>
      </dsp:nvSpPr>
      <dsp:spPr>
        <a:xfrm>
          <a:off x="0" y="255985"/>
          <a:ext cx="10515600" cy="428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ECC017-13B3-4027-9021-7205FEB26380}">
      <dsp:nvSpPr>
        <dsp:cNvPr id="0" name=""/>
        <dsp:cNvSpPr/>
      </dsp:nvSpPr>
      <dsp:spPr>
        <a:xfrm>
          <a:off x="525780" y="5065"/>
          <a:ext cx="7360920" cy="5018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ctr" defTabSz="1422400" rtl="1">
            <a:lnSpc>
              <a:spcPct val="90000"/>
            </a:lnSpc>
            <a:spcBef>
              <a:spcPct val="0"/>
            </a:spcBef>
            <a:spcAft>
              <a:spcPct val="35000"/>
            </a:spcAft>
          </a:pPr>
          <a:r>
            <a:rPr lang="ar-JO" sz="3200" b="1" kern="1200" smtClean="0"/>
            <a:t>لكي يفهم ذاته ويدرس شخصيته</a:t>
          </a:r>
          <a:endParaRPr lang="en-US" sz="3200" kern="1200" dirty="0"/>
        </a:p>
      </dsp:txBody>
      <dsp:txXfrm>
        <a:off x="550278" y="29563"/>
        <a:ext cx="7311924" cy="452844"/>
      </dsp:txXfrm>
    </dsp:sp>
    <dsp:sp modelId="{F14C4CC0-4B5A-422E-A3ED-D07DB2B380B7}">
      <dsp:nvSpPr>
        <dsp:cNvPr id="0" name=""/>
        <dsp:cNvSpPr/>
      </dsp:nvSpPr>
      <dsp:spPr>
        <a:xfrm>
          <a:off x="0" y="1027105"/>
          <a:ext cx="10515600" cy="428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8432C1-1FFB-46FC-AC67-22E4B944071F}">
      <dsp:nvSpPr>
        <dsp:cNvPr id="0" name=""/>
        <dsp:cNvSpPr/>
      </dsp:nvSpPr>
      <dsp:spPr>
        <a:xfrm>
          <a:off x="525780" y="776185"/>
          <a:ext cx="7360920" cy="5018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ctr" defTabSz="1422400" rtl="1">
            <a:lnSpc>
              <a:spcPct val="90000"/>
            </a:lnSpc>
            <a:spcBef>
              <a:spcPct val="0"/>
            </a:spcBef>
            <a:spcAft>
              <a:spcPct val="35000"/>
            </a:spcAft>
          </a:pPr>
          <a:r>
            <a:rPr lang="ar-JO" sz="3200" b="1" kern="1200" smtClean="0"/>
            <a:t>ويعرف خبراته ويحدد مشكلاته</a:t>
          </a:r>
          <a:endParaRPr lang="en-US" sz="3200" kern="1200" dirty="0"/>
        </a:p>
      </dsp:txBody>
      <dsp:txXfrm>
        <a:off x="550278" y="800683"/>
        <a:ext cx="7311924" cy="452844"/>
      </dsp:txXfrm>
    </dsp:sp>
    <dsp:sp modelId="{E8E88548-16B8-4FAF-B2E3-FE04B704E71C}">
      <dsp:nvSpPr>
        <dsp:cNvPr id="0" name=""/>
        <dsp:cNvSpPr/>
      </dsp:nvSpPr>
      <dsp:spPr>
        <a:xfrm>
          <a:off x="0" y="1798225"/>
          <a:ext cx="10515600" cy="428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0FC735-BD5B-40B9-BA17-4EDDE3339B3A}">
      <dsp:nvSpPr>
        <dsp:cNvPr id="0" name=""/>
        <dsp:cNvSpPr/>
      </dsp:nvSpPr>
      <dsp:spPr>
        <a:xfrm>
          <a:off x="525780" y="1547305"/>
          <a:ext cx="7360920" cy="5018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ctr" defTabSz="1422400" rtl="1">
            <a:lnSpc>
              <a:spcPct val="90000"/>
            </a:lnSpc>
            <a:spcBef>
              <a:spcPct val="0"/>
            </a:spcBef>
            <a:spcAft>
              <a:spcPct val="35000"/>
            </a:spcAft>
          </a:pPr>
          <a:r>
            <a:rPr lang="ar-JO" sz="3200" b="1" kern="1200" smtClean="0"/>
            <a:t>وينمي إمكانياته ويحل مشكلاته</a:t>
          </a:r>
          <a:endParaRPr lang="en-US" sz="3200" kern="1200" dirty="0"/>
        </a:p>
      </dsp:txBody>
      <dsp:txXfrm>
        <a:off x="550278" y="1571803"/>
        <a:ext cx="7311924" cy="452844"/>
      </dsp:txXfrm>
    </dsp:sp>
    <dsp:sp modelId="{CEAFA6FC-C754-4610-8C91-958D25C1D5BA}">
      <dsp:nvSpPr>
        <dsp:cNvPr id="0" name=""/>
        <dsp:cNvSpPr/>
      </dsp:nvSpPr>
      <dsp:spPr>
        <a:xfrm>
          <a:off x="0" y="2569345"/>
          <a:ext cx="10515600" cy="428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1CF6DD-C453-411C-AFD2-3C58EF78E972}">
      <dsp:nvSpPr>
        <dsp:cNvPr id="0" name=""/>
        <dsp:cNvSpPr/>
      </dsp:nvSpPr>
      <dsp:spPr>
        <a:xfrm>
          <a:off x="525780" y="2318425"/>
          <a:ext cx="7360920" cy="5018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ctr" defTabSz="1422400" rtl="1">
            <a:lnSpc>
              <a:spcPct val="90000"/>
            </a:lnSpc>
            <a:spcBef>
              <a:spcPct val="0"/>
            </a:spcBef>
            <a:spcAft>
              <a:spcPct val="35000"/>
            </a:spcAft>
          </a:pPr>
          <a:r>
            <a:rPr lang="ar-JO" sz="3200" b="1" kern="1200" smtClean="0"/>
            <a:t>والتوافق شخصياً وتربوياً ومهنياً وأسرياً وزواجياً </a:t>
          </a:r>
          <a:endParaRPr lang="en-US" sz="3200" kern="1200" dirty="0"/>
        </a:p>
      </dsp:txBody>
      <dsp:txXfrm>
        <a:off x="550278" y="2342923"/>
        <a:ext cx="7311924" cy="452844"/>
      </dsp:txXfrm>
    </dsp:sp>
    <dsp:sp modelId="{F61A59A8-D576-429D-B797-A96CB47D3202}">
      <dsp:nvSpPr>
        <dsp:cNvPr id="0" name=""/>
        <dsp:cNvSpPr/>
      </dsp:nvSpPr>
      <dsp:spPr>
        <a:xfrm>
          <a:off x="0" y="3340465"/>
          <a:ext cx="10515600" cy="428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B8DD52-F6E0-4301-8E1F-430F0067AE61}">
      <dsp:nvSpPr>
        <dsp:cNvPr id="0" name=""/>
        <dsp:cNvSpPr/>
      </dsp:nvSpPr>
      <dsp:spPr>
        <a:xfrm>
          <a:off x="525780" y="3089545"/>
          <a:ext cx="7360920" cy="5018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ctr" defTabSz="1422400" rtl="1">
            <a:lnSpc>
              <a:spcPct val="90000"/>
            </a:lnSpc>
            <a:spcBef>
              <a:spcPct val="0"/>
            </a:spcBef>
            <a:spcAft>
              <a:spcPct val="35000"/>
            </a:spcAft>
          </a:pPr>
          <a:r>
            <a:rPr lang="ar-JO" sz="3200" b="1" kern="1200" smtClean="0"/>
            <a:t>في ضوء معرفته ورغبته وتعليمه وتدريبه</a:t>
          </a:r>
          <a:endParaRPr lang="en-US" sz="3200" kern="1200" dirty="0"/>
        </a:p>
      </dsp:txBody>
      <dsp:txXfrm>
        <a:off x="550278" y="3114043"/>
        <a:ext cx="7311924" cy="452844"/>
      </dsp:txXfrm>
    </dsp:sp>
    <dsp:sp modelId="{7C6F0F87-E3B7-4F6B-B141-1C8E99DEF784}">
      <dsp:nvSpPr>
        <dsp:cNvPr id="0" name=""/>
        <dsp:cNvSpPr/>
      </dsp:nvSpPr>
      <dsp:spPr>
        <a:xfrm>
          <a:off x="0" y="4111585"/>
          <a:ext cx="10515600" cy="428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6858FD-B9B6-4AFA-B167-9A57357E110E}">
      <dsp:nvSpPr>
        <dsp:cNvPr id="0" name=""/>
        <dsp:cNvSpPr/>
      </dsp:nvSpPr>
      <dsp:spPr>
        <a:xfrm>
          <a:off x="525780" y="3860665"/>
          <a:ext cx="7360920" cy="5018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ctr" defTabSz="1422400" rtl="1">
            <a:lnSpc>
              <a:spcPct val="90000"/>
            </a:lnSpc>
            <a:spcBef>
              <a:spcPct val="0"/>
            </a:spcBef>
            <a:spcAft>
              <a:spcPct val="35000"/>
            </a:spcAft>
          </a:pPr>
          <a:r>
            <a:rPr lang="ar-JO" sz="3200" b="1" kern="1200" smtClean="0"/>
            <a:t>عملية بناءة تهدف إلى مساعدة الفرد</a:t>
          </a:r>
          <a:endParaRPr lang="en-US" sz="3200" kern="1200" dirty="0"/>
        </a:p>
      </dsp:txBody>
      <dsp:txXfrm>
        <a:off x="550278" y="3885163"/>
        <a:ext cx="7311924" cy="452844"/>
      </dsp:txXfrm>
    </dsp:sp>
    <dsp:sp modelId="{886347B3-9FDB-47BB-909F-79DE03CC0219}">
      <dsp:nvSpPr>
        <dsp:cNvPr id="0" name=""/>
        <dsp:cNvSpPr/>
      </dsp:nvSpPr>
      <dsp:spPr>
        <a:xfrm>
          <a:off x="0" y="4882705"/>
          <a:ext cx="10515600" cy="428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534A0C-A44A-463B-9281-0A169ED8BD99}">
      <dsp:nvSpPr>
        <dsp:cNvPr id="0" name=""/>
        <dsp:cNvSpPr/>
      </dsp:nvSpPr>
      <dsp:spPr>
        <a:xfrm>
          <a:off x="525780" y="4631785"/>
          <a:ext cx="7360920" cy="5018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ctr" defTabSz="1422400" rtl="1">
            <a:lnSpc>
              <a:spcPct val="90000"/>
            </a:lnSpc>
            <a:spcBef>
              <a:spcPct val="0"/>
            </a:spcBef>
            <a:spcAft>
              <a:spcPct val="35000"/>
            </a:spcAft>
          </a:pPr>
          <a:r>
            <a:rPr lang="ar-JO" sz="3200" b="1" kern="1200" smtClean="0"/>
            <a:t>وتحقيق الصحة النفسية</a:t>
          </a:r>
          <a:endParaRPr lang="en-US" sz="3200" kern="1200" dirty="0"/>
        </a:p>
      </dsp:txBody>
      <dsp:txXfrm>
        <a:off x="550278" y="4656283"/>
        <a:ext cx="7311924" cy="452844"/>
      </dsp:txXfrm>
    </dsp:sp>
    <dsp:sp modelId="{E6129F4C-6F3E-44E1-B355-E6A58DD6B1D8}">
      <dsp:nvSpPr>
        <dsp:cNvPr id="0" name=""/>
        <dsp:cNvSpPr/>
      </dsp:nvSpPr>
      <dsp:spPr>
        <a:xfrm>
          <a:off x="0" y="5653825"/>
          <a:ext cx="10515600" cy="428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4AC95E-A633-4C61-BCDD-612FFC839562}">
      <dsp:nvSpPr>
        <dsp:cNvPr id="0" name=""/>
        <dsp:cNvSpPr/>
      </dsp:nvSpPr>
      <dsp:spPr>
        <a:xfrm>
          <a:off x="525780" y="5402905"/>
          <a:ext cx="7360920" cy="5018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ctr" defTabSz="1422400" rtl="1">
            <a:lnSpc>
              <a:spcPct val="90000"/>
            </a:lnSpc>
            <a:spcBef>
              <a:spcPct val="0"/>
            </a:spcBef>
            <a:spcAft>
              <a:spcPct val="35000"/>
            </a:spcAft>
          </a:pPr>
          <a:r>
            <a:rPr lang="ar-JO" sz="3200" b="1" kern="1200" dirty="0" smtClean="0"/>
            <a:t>لكي يصل إلى تحديد وتحقيق أهدافه</a:t>
          </a:r>
          <a:endParaRPr lang="en-US" sz="3200" kern="1200" dirty="0"/>
        </a:p>
      </dsp:txBody>
      <dsp:txXfrm>
        <a:off x="550278" y="5427403"/>
        <a:ext cx="7311924"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DCA9D-AF45-4DCB-9C5E-92655F6CA058}">
      <dsp:nvSpPr>
        <dsp:cNvPr id="0" name=""/>
        <dsp:cNvSpPr/>
      </dsp:nvSpPr>
      <dsp:spPr>
        <a:xfrm>
          <a:off x="2271" y="0"/>
          <a:ext cx="3534593" cy="493776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endParaRPr lang="ar-JO" sz="4200" kern="1200" dirty="0" smtClean="0"/>
        </a:p>
        <a:p>
          <a:pPr lvl="0" algn="ctr" defTabSz="1866900">
            <a:lnSpc>
              <a:spcPct val="90000"/>
            </a:lnSpc>
            <a:spcBef>
              <a:spcPct val="0"/>
            </a:spcBef>
            <a:spcAft>
              <a:spcPct val="35000"/>
            </a:spcAft>
          </a:pPr>
          <a:r>
            <a:rPr lang="ar-JO" sz="4200" kern="1200" dirty="0" smtClean="0"/>
            <a:t>العلاجي </a:t>
          </a:r>
          <a:endParaRPr lang="en-US" sz="4200" kern="1200" dirty="0"/>
        </a:p>
      </dsp:txBody>
      <dsp:txXfrm>
        <a:off x="2271" y="1975104"/>
        <a:ext cx="3534593" cy="1975104"/>
      </dsp:txXfrm>
    </dsp:sp>
    <dsp:sp modelId="{F50DB622-9932-4DF6-A094-6881AB32FA66}">
      <dsp:nvSpPr>
        <dsp:cNvPr id="0" name=""/>
        <dsp:cNvSpPr/>
      </dsp:nvSpPr>
      <dsp:spPr>
        <a:xfrm>
          <a:off x="529046" y="251253"/>
          <a:ext cx="2454934" cy="220456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BC57C4-487C-43ED-AD27-2FB06764F5E5}">
      <dsp:nvSpPr>
        <dsp:cNvPr id="0" name=""/>
        <dsp:cNvSpPr/>
      </dsp:nvSpPr>
      <dsp:spPr>
        <a:xfrm>
          <a:off x="3642903" y="11953"/>
          <a:ext cx="3534593" cy="493776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endParaRPr lang="ar-JO" sz="4200" kern="1200" dirty="0" smtClean="0"/>
        </a:p>
        <a:p>
          <a:pPr lvl="0" algn="ctr" defTabSz="1866900">
            <a:lnSpc>
              <a:spcPct val="90000"/>
            </a:lnSpc>
            <a:spcBef>
              <a:spcPct val="0"/>
            </a:spcBef>
            <a:spcAft>
              <a:spcPct val="35000"/>
            </a:spcAft>
          </a:pPr>
          <a:r>
            <a:rPr lang="ar-JO" sz="4200" kern="1200" dirty="0" smtClean="0"/>
            <a:t>الوقائي</a:t>
          </a:r>
          <a:endParaRPr lang="en-US" sz="4200" kern="1200" dirty="0"/>
        </a:p>
      </dsp:txBody>
      <dsp:txXfrm>
        <a:off x="3642903" y="1987057"/>
        <a:ext cx="3534593" cy="1975104"/>
      </dsp:txXfrm>
    </dsp:sp>
    <dsp:sp modelId="{199441FC-4253-4A32-8611-61FA1A05D686}">
      <dsp:nvSpPr>
        <dsp:cNvPr id="0" name=""/>
        <dsp:cNvSpPr/>
      </dsp:nvSpPr>
      <dsp:spPr>
        <a:xfrm>
          <a:off x="4095208" y="196408"/>
          <a:ext cx="2851697" cy="228462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6E7087-B20C-4577-A74D-7B5F94726E17}">
      <dsp:nvSpPr>
        <dsp:cNvPr id="0" name=""/>
        <dsp:cNvSpPr/>
      </dsp:nvSpPr>
      <dsp:spPr>
        <a:xfrm>
          <a:off x="7283534" y="19969"/>
          <a:ext cx="3534593" cy="493776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endParaRPr lang="ar-JO" sz="4200" kern="1200" dirty="0" smtClean="0"/>
        </a:p>
        <a:p>
          <a:pPr lvl="0" algn="ctr" defTabSz="1866900">
            <a:lnSpc>
              <a:spcPct val="90000"/>
            </a:lnSpc>
            <a:spcBef>
              <a:spcPct val="0"/>
            </a:spcBef>
            <a:spcAft>
              <a:spcPct val="35000"/>
            </a:spcAft>
          </a:pPr>
          <a:r>
            <a:rPr lang="ar-JO" sz="4200" kern="1200" dirty="0" err="1" smtClean="0"/>
            <a:t>النمائي</a:t>
          </a:r>
          <a:endParaRPr lang="en-US" sz="4200" kern="1200" dirty="0"/>
        </a:p>
      </dsp:txBody>
      <dsp:txXfrm>
        <a:off x="7283534" y="1995073"/>
        <a:ext cx="3534593" cy="1975104"/>
      </dsp:txXfrm>
    </dsp:sp>
    <dsp:sp modelId="{905D4444-A4AD-4F1F-A5D4-EC04CDC47367}">
      <dsp:nvSpPr>
        <dsp:cNvPr id="0" name=""/>
        <dsp:cNvSpPr/>
      </dsp:nvSpPr>
      <dsp:spPr>
        <a:xfrm>
          <a:off x="7726681" y="236471"/>
          <a:ext cx="2648300" cy="231668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9AC6A3-879A-41FD-B719-1AA58AD6E9B1}">
      <dsp:nvSpPr>
        <dsp:cNvPr id="0" name=""/>
        <dsp:cNvSpPr/>
      </dsp:nvSpPr>
      <dsp:spPr>
        <a:xfrm>
          <a:off x="393594" y="3629648"/>
          <a:ext cx="9954768" cy="740664"/>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360E2-B32C-4698-A369-ED4EB937A63A}">
      <dsp:nvSpPr>
        <dsp:cNvPr id="0" name=""/>
        <dsp:cNvSpPr/>
      </dsp:nvSpPr>
      <dsp:spPr>
        <a:xfrm>
          <a:off x="1401" y="854243"/>
          <a:ext cx="2733202" cy="2733202"/>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0417" tIns="30480" rIns="150417" bIns="30480" numCol="1" spcCol="1270" anchor="ctr" anchorCtr="0">
          <a:noAutofit/>
        </a:bodyPr>
        <a:lstStyle/>
        <a:p>
          <a:pPr lvl="0" algn="ctr" defTabSz="1066800">
            <a:lnSpc>
              <a:spcPct val="90000"/>
            </a:lnSpc>
            <a:spcBef>
              <a:spcPct val="0"/>
            </a:spcBef>
            <a:spcAft>
              <a:spcPct val="35000"/>
            </a:spcAft>
          </a:pPr>
          <a:r>
            <a:rPr lang="ar-JO" sz="2400" b="1" kern="1200" dirty="0" smtClean="0"/>
            <a:t>رعاية الشخصية من جميع مجالاتها</a:t>
          </a:r>
          <a:endParaRPr lang="en-US" sz="2400" b="1" kern="1200" dirty="0"/>
        </a:p>
      </dsp:txBody>
      <dsp:txXfrm>
        <a:off x="401669" y="1254511"/>
        <a:ext cx="1932666" cy="1932666"/>
      </dsp:txXfrm>
    </dsp:sp>
    <dsp:sp modelId="{A6AFF368-D19F-4DAD-842C-B02BBF5B83D8}">
      <dsp:nvSpPr>
        <dsp:cNvPr id="0" name=""/>
        <dsp:cNvSpPr/>
      </dsp:nvSpPr>
      <dsp:spPr>
        <a:xfrm>
          <a:off x="2187963" y="854243"/>
          <a:ext cx="2733202" cy="2733202"/>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0417" tIns="30480" rIns="150417" bIns="30480" numCol="1" spcCol="1270" anchor="ctr" anchorCtr="0">
          <a:noAutofit/>
        </a:bodyPr>
        <a:lstStyle/>
        <a:p>
          <a:pPr lvl="0" algn="ctr" defTabSz="1066800">
            <a:lnSpc>
              <a:spcPct val="90000"/>
            </a:lnSpc>
            <a:spcBef>
              <a:spcPct val="0"/>
            </a:spcBef>
            <a:spcAft>
              <a:spcPct val="35000"/>
            </a:spcAft>
          </a:pPr>
          <a:r>
            <a:rPr lang="ar-JO" sz="2400" b="1" kern="1200" dirty="0" smtClean="0"/>
            <a:t>دراسة القيم والميول</a:t>
          </a:r>
          <a:endParaRPr lang="en-US" sz="2400" b="1" kern="1200" dirty="0"/>
        </a:p>
      </dsp:txBody>
      <dsp:txXfrm>
        <a:off x="2588231" y="1254511"/>
        <a:ext cx="1932666" cy="1932666"/>
      </dsp:txXfrm>
    </dsp:sp>
    <dsp:sp modelId="{2A001030-42A9-4F0E-93DF-C6139EF6C8EE}">
      <dsp:nvSpPr>
        <dsp:cNvPr id="0" name=""/>
        <dsp:cNvSpPr/>
      </dsp:nvSpPr>
      <dsp:spPr>
        <a:xfrm>
          <a:off x="4374524" y="854243"/>
          <a:ext cx="2733202" cy="2733202"/>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0417" tIns="30480" rIns="150417" bIns="30480" numCol="1" spcCol="1270" anchor="ctr" anchorCtr="0">
          <a:noAutofit/>
        </a:bodyPr>
        <a:lstStyle/>
        <a:p>
          <a:pPr lvl="0" algn="ctr" defTabSz="1066800">
            <a:lnSpc>
              <a:spcPct val="90000"/>
            </a:lnSpc>
            <a:spcBef>
              <a:spcPct val="0"/>
            </a:spcBef>
            <a:spcAft>
              <a:spcPct val="35000"/>
            </a:spcAft>
          </a:pPr>
          <a:r>
            <a:rPr lang="ar-JO" sz="2400" b="1" kern="1200" dirty="0" smtClean="0"/>
            <a:t>تحقيق أهداف سليمة للحياة </a:t>
          </a:r>
          <a:endParaRPr lang="en-US" sz="2400" b="1" kern="1200" dirty="0"/>
        </a:p>
      </dsp:txBody>
      <dsp:txXfrm>
        <a:off x="4774792" y="1254511"/>
        <a:ext cx="1932666" cy="1932666"/>
      </dsp:txXfrm>
    </dsp:sp>
    <dsp:sp modelId="{BA1B7076-921E-4762-BE33-95BF38CD708D}">
      <dsp:nvSpPr>
        <dsp:cNvPr id="0" name=""/>
        <dsp:cNvSpPr/>
      </dsp:nvSpPr>
      <dsp:spPr>
        <a:xfrm>
          <a:off x="6561086" y="854243"/>
          <a:ext cx="2733202" cy="2733202"/>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0417" tIns="30480" rIns="150417" bIns="30480" numCol="1" spcCol="1270" anchor="ctr" anchorCtr="0">
          <a:noAutofit/>
        </a:bodyPr>
        <a:lstStyle/>
        <a:p>
          <a:pPr lvl="0" algn="ctr" defTabSz="1066800">
            <a:lnSpc>
              <a:spcPct val="90000"/>
            </a:lnSpc>
            <a:spcBef>
              <a:spcPct val="0"/>
            </a:spcBef>
            <a:spcAft>
              <a:spcPct val="35000"/>
            </a:spcAft>
          </a:pPr>
          <a:r>
            <a:rPr lang="ar-JO" sz="2400" b="1" kern="1200" dirty="0" smtClean="0"/>
            <a:t>نمو مفهوم موجب للذات</a:t>
          </a:r>
          <a:endParaRPr lang="en-US" sz="2400" b="1" kern="1200" dirty="0"/>
        </a:p>
      </dsp:txBody>
      <dsp:txXfrm>
        <a:off x="6961354" y="1254511"/>
        <a:ext cx="1932666" cy="1932666"/>
      </dsp:txXfrm>
    </dsp:sp>
    <dsp:sp modelId="{072EDFB8-E5BC-4F03-9066-D61EB9997DA9}">
      <dsp:nvSpPr>
        <dsp:cNvPr id="0" name=""/>
        <dsp:cNvSpPr/>
      </dsp:nvSpPr>
      <dsp:spPr>
        <a:xfrm>
          <a:off x="8747648" y="854243"/>
          <a:ext cx="2733202" cy="2733202"/>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0417" tIns="30480" rIns="150417" bIns="30480" numCol="1" spcCol="1270" anchor="ctr" anchorCtr="0">
          <a:noAutofit/>
        </a:bodyPr>
        <a:lstStyle/>
        <a:p>
          <a:pPr lvl="0" algn="ctr" defTabSz="1066800">
            <a:lnSpc>
              <a:spcPct val="90000"/>
            </a:lnSpc>
            <a:spcBef>
              <a:spcPct val="0"/>
            </a:spcBef>
            <a:spcAft>
              <a:spcPct val="35000"/>
            </a:spcAft>
          </a:pPr>
          <a:r>
            <a:rPr lang="ar-JO" sz="2400" b="1" kern="1200" dirty="0" smtClean="0"/>
            <a:t>معرفة وفهم الذات </a:t>
          </a:r>
          <a:endParaRPr lang="en-US" sz="2400" b="1" kern="1200" dirty="0"/>
        </a:p>
      </dsp:txBody>
      <dsp:txXfrm>
        <a:off x="9147916" y="1254511"/>
        <a:ext cx="1932666" cy="19326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5641C-53A9-425B-990E-A8F364B11E42}">
      <dsp:nvSpPr>
        <dsp:cNvPr id="0" name=""/>
        <dsp:cNvSpPr/>
      </dsp:nvSpPr>
      <dsp:spPr>
        <a:xfrm>
          <a:off x="0" y="169932"/>
          <a:ext cx="10820400" cy="1055045"/>
        </a:xfrm>
        <a:prstGeom prst="rect">
          <a:avLst/>
        </a:prstGeom>
        <a:solidFill>
          <a:schemeClr val="accent1">
            <a:shade val="90000"/>
            <a:hueOff val="0"/>
            <a:satOff val="0"/>
            <a:lumOff val="0"/>
            <a:alphaOff val="0"/>
          </a:schemeClr>
        </a:solidFill>
        <a:ln>
          <a:noFill/>
        </a:ln>
        <a:effectLst/>
        <a:scene3d>
          <a:camera prst="orthographicFront">
            <a:rot lat="0" lon="0" rev="0"/>
          </a:camera>
          <a:lightRig rig="threePt" dir="t"/>
        </a:scene3d>
        <a:sp3d prstMaterial="plastic">
          <a:bevelT w="50800" h="50800"/>
          <a:bevelB w="50800" h="50800"/>
        </a:sp3d>
      </dsp:spPr>
      <dsp:style>
        <a:lnRef idx="0">
          <a:scrgbClr r="0" g="0" b="0"/>
        </a:lnRef>
        <a:fillRef idx="1">
          <a:scrgbClr r="0" g="0" b="0"/>
        </a:fillRef>
        <a:effectRef idx="2">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ar-JO" sz="4800" b="1" kern="1200" dirty="0" smtClean="0"/>
            <a:t>للمنهج الوقائي 3 مستويات: </a:t>
          </a:r>
          <a:endParaRPr lang="en-US" sz="4800" b="1" kern="1200" dirty="0"/>
        </a:p>
      </dsp:txBody>
      <dsp:txXfrm>
        <a:off x="0" y="169932"/>
        <a:ext cx="10820400" cy="1055045"/>
      </dsp:txXfrm>
    </dsp:sp>
    <dsp:sp modelId="{DA01FE6C-BB46-432C-9D68-0A0225E3E76B}">
      <dsp:nvSpPr>
        <dsp:cNvPr id="0" name=""/>
        <dsp:cNvSpPr/>
      </dsp:nvSpPr>
      <dsp:spPr>
        <a:xfrm>
          <a:off x="5283" y="1486445"/>
          <a:ext cx="3603277" cy="3423514"/>
        </a:xfrm>
        <a:prstGeom prst="rect">
          <a:avLst/>
        </a:prstGeom>
        <a:solidFill>
          <a:schemeClr val="accent1">
            <a:alpha val="90000"/>
            <a:hueOff val="0"/>
            <a:satOff val="0"/>
            <a:lumOff val="0"/>
            <a:alphaOff val="0"/>
          </a:schemeClr>
        </a:solidFill>
        <a:ln>
          <a:noFill/>
        </a:ln>
        <a:effectLst/>
        <a:scene3d>
          <a:camera prst="orthographicFront">
            <a:rot lat="0" lon="0" rev="0"/>
          </a:camera>
          <a:lightRig rig="threePt" dir="t"/>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ar-JO" sz="2800" b="1" kern="1200" smtClean="0"/>
            <a:t>الوقاية من الدرجة الثالثة: </a:t>
          </a:r>
        </a:p>
        <a:p>
          <a:pPr lvl="0" algn="r" defTabSz="1244600" rtl="1">
            <a:lnSpc>
              <a:spcPct val="90000"/>
            </a:lnSpc>
            <a:spcBef>
              <a:spcPct val="0"/>
            </a:spcBef>
            <a:spcAft>
              <a:spcPct val="35000"/>
            </a:spcAft>
          </a:pPr>
          <a:r>
            <a:rPr lang="ar-JO" sz="2800" kern="1200" smtClean="0"/>
            <a:t>تتضمن محاولة التقليل من أثر إعاقة الاضطراب أو منع جعل المرض مزمناً. </a:t>
          </a:r>
          <a:endParaRPr lang="en-US" sz="2800" kern="1200" dirty="0"/>
        </a:p>
      </dsp:txBody>
      <dsp:txXfrm>
        <a:off x="5283" y="1486445"/>
        <a:ext cx="3603277" cy="3423514"/>
      </dsp:txXfrm>
    </dsp:sp>
    <dsp:sp modelId="{0F9C0FBA-0D54-46BC-8FF7-1435A409745C}">
      <dsp:nvSpPr>
        <dsp:cNvPr id="0" name=""/>
        <dsp:cNvSpPr/>
      </dsp:nvSpPr>
      <dsp:spPr>
        <a:xfrm>
          <a:off x="3595481" y="1500892"/>
          <a:ext cx="3603277" cy="3423514"/>
        </a:xfrm>
        <a:prstGeom prst="rect">
          <a:avLst/>
        </a:prstGeom>
        <a:solidFill>
          <a:schemeClr val="accent1">
            <a:alpha val="90000"/>
            <a:hueOff val="0"/>
            <a:satOff val="0"/>
            <a:lumOff val="0"/>
            <a:alphaOff val="-20000"/>
          </a:schemeClr>
        </a:solidFill>
        <a:ln>
          <a:noFill/>
        </a:ln>
        <a:effectLst/>
        <a:scene3d>
          <a:camera prst="orthographicFront">
            <a:rot lat="0" lon="0" rev="0"/>
          </a:camera>
          <a:lightRig rig="threePt" dir="t"/>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ar-JO" sz="2800" b="1" kern="1200" smtClean="0"/>
            <a:t>الوقاية من الدرجة الثانية: </a:t>
          </a:r>
        </a:p>
        <a:p>
          <a:pPr lvl="0" algn="r" defTabSz="1244600" rtl="1">
            <a:lnSpc>
              <a:spcPct val="90000"/>
            </a:lnSpc>
            <a:spcBef>
              <a:spcPct val="0"/>
            </a:spcBef>
            <a:spcAft>
              <a:spcPct val="35000"/>
            </a:spcAft>
          </a:pPr>
          <a:r>
            <a:rPr lang="ar-JO" sz="2800" kern="1200" smtClean="0"/>
            <a:t>تتضمن محاولة الكشف المبكر وتشخيص الاضطراب في مرحلته الأولى بقدر الإمكان للسيطرة عليه ومنع تطوره وتفاقمه. </a:t>
          </a:r>
          <a:endParaRPr lang="en-US" sz="2800" kern="1200" dirty="0"/>
        </a:p>
      </dsp:txBody>
      <dsp:txXfrm>
        <a:off x="3595481" y="1500892"/>
        <a:ext cx="3603277" cy="3423514"/>
      </dsp:txXfrm>
    </dsp:sp>
    <dsp:sp modelId="{6AC5807F-51CD-4561-B72B-A5D4A9D548B0}">
      <dsp:nvSpPr>
        <dsp:cNvPr id="0" name=""/>
        <dsp:cNvSpPr/>
      </dsp:nvSpPr>
      <dsp:spPr>
        <a:xfrm>
          <a:off x="7211838" y="1486445"/>
          <a:ext cx="3603277" cy="3423514"/>
        </a:xfrm>
        <a:prstGeom prst="rect">
          <a:avLst/>
        </a:prstGeom>
        <a:solidFill>
          <a:schemeClr val="accent1">
            <a:alpha val="90000"/>
            <a:hueOff val="0"/>
            <a:satOff val="0"/>
            <a:lumOff val="0"/>
            <a:alphaOff val="-40000"/>
          </a:schemeClr>
        </a:solidFill>
        <a:ln>
          <a:noFill/>
        </a:ln>
        <a:effectLst/>
        <a:scene3d>
          <a:camera prst="orthographicFront">
            <a:rot lat="0" lon="0" rev="0"/>
          </a:camera>
          <a:lightRig rig="threePt" dir="t"/>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ar-JO" sz="2800" b="1" kern="1200" smtClean="0"/>
            <a:t>الوقاية الأولية:</a:t>
          </a:r>
        </a:p>
        <a:p>
          <a:pPr lvl="0" algn="r" defTabSz="1244600" rtl="1">
            <a:lnSpc>
              <a:spcPct val="90000"/>
            </a:lnSpc>
            <a:spcBef>
              <a:spcPct val="0"/>
            </a:spcBef>
            <a:spcAft>
              <a:spcPct val="35000"/>
            </a:spcAft>
          </a:pPr>
          <a:r>
            <a:rPr lang="ar-JO" sz="2800" b="1" kern="1200" smtClean="0"/>
            <a:t> </a:t>
          </a:r>
          <a:r>
            <a:rPr lang="ar-JO" sz="2800" kern="1200" smtClean="0"/>
            <a:t>تتضمن محاولة منع حدوث المشكلة أو الاضطراب أو المرض بإزالة الأسباب حتى لا يقع المحظور. </a:t>
          </a:r>
          <a:endParaRPr lang="en-US" sz="2800" kern="1200" dirty="0"/>
        </a:p>
      </dsp:txBody>
      <dsp:txXfrm>
        <a:off x="7211838" y="1486445"/>
        <a:ext cx="3603277" cy="3423514"/>
      </dsp:txXfrm>
    </dsp:sp>
    <dsp:sp modelId="{372FCED5-20CA-4D18-AA93-E94D8D9F17A0}">
      <dsp:nvSpPr>
        <dsp:cNvPr id="0" name=""/>
        <dsp:cNvSpPr/>
      </dsp:nvSpPr>
      <dsp:spPr>
        <a:xfrm>
          <a:off x="0" y="4909959"/>
          <a:ext cx="10820400" cy="380390"/>
        </a:xfrm>
        <a:prstGeom prst="rect">
          <a:avLst/>
        </a:prstGeom>
        <a:solidFill>
          <a:schemeClr val="accent1">
            <a:shade val="90000"/>
            <a:hueOff val="0"/>
            <a:satOff val="0"/>
            <a:lumOff val="0"/>
            <a:alphaOff val="0"/>
          </a:schemeClr>
        </a:solidFill>
        <a:ln>
          <a:noFill/>
        </a:ln>
        <a:effectLst/>
        <a:scene3d>
          <a:camera prst="orthographicFront">
            <a:rot lat="0" lon="0" rev="0"/>
          </a:camera>
          <a:lightRig rig="threePt" dir="t"/>
        </a:scene3d>
        <a:sp3d prstMaterial="plastic">
          <a:bevelT w="50800" h="50800"/>
          <a:bevelB w="50800" h="50800"/>
        </a:sp3d>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50290-8FC2-4708-8F24-F207FF15F62D}">
      <dsp:nvSpPr>
        <dsp:cNvPr id="0" name=""/>
        <dsp:cNvSpPr/>
      </dsp:nvSpPr>
      <dsp:spPr>
        <a:xfrm>
          <a:off x="5" y="0"/>
          <a:ext cx="11231874" cy="5081451"/>
        </a:xfrm>
        <a:prstGeom prst="rightArrow">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E8128373-237A-407D-8D12-0929B43F402B}">
      <dsp:nvSpPr>
        <dsp:cNvPr id="0" name=""/>
        <dsp:cNvSpPr/>
      </dsp:nvSpPr>
      <dsp:spPr>
        <a:xfrm>
          <a:off x="12065" y="1524435"/>
          <a:ext cx="3615261" cy="2032580"/>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r" defTabSz="1022350" rtl="1">
            <a:lnSpc>
              <a:spcPct val="90000"/>
            </a:lnSpc>
            <a:spcBef>
              <a:spcPct val="0"/>
            </a:spcBef>
            <a:spcAft>
              <a:spcPct val="35000"/>
            </a:spcAft>
          </a:pPr>
          <a:r>
            <a:rPr lang="ar-JO" sz="2300" b="1" kern="1200" smtClean="0"/>
            <a:t>الوقاية الصحية </a:t>
          </a:r>
          <a:r>
            <a:rPr lang="ar-JO" sz="2300" kern="1200" smtClean="0"/>
            <a:t>(الاهتمام بالصحة والكشف الدوري والتحصين من الأمراض). </a:t>
          </a:r>
          <a:endParaRPr lang="en-US" sz="2300" kern="1200" dirty="0"/>
        </a:p>
      </dsp:txBody>
      <dsp:txXfrm>
        <a:off x="111287" y="1623657"/>
        <a:ext cx="3416817" cy="1834136"/>
      </dsp:txXfrm>
    </dsp:sp>
    <dsp:sp modelId="{D4B06AC1-6A2D-4820-A4B3-52843F99A191}">
      <dsp:nvSpPr>
        <dsp:cNvPr id="0" name=""/>
        <dsp:cNvSpPr/>
      </dsp:nvSpPr>
      <dsp:spPr>
        <a:xfrm>
          <a:off x="3808309" y="1524435"/>
          <a:ext cx="3615261" cy="2032580"/>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r" defTabSz="1022350" rtl="1">
            <a:lnSpc>
              <a:spcPct val="90000"/>
            </a:lnSpc>
            <a:spcBef>
              <a:spcPct val="0"/>
            </a:spcBef>
            <a:spcAft>
              <a:spcPct val="35000"/>
            </a:spcAft>
          </a:pPr>
          <a:r>
            <a:rPr lang="ar-JO" sz="2300" b="1" kern="1200" dirty="0" smtClean="0"/>
            <a:t>الوقاية النفسية: </a:t>
          </a:r>
          <a:r>
            <a:rPr lang="ar-JO" sz="2300" kern="1200" dirty="0" smtClean="0"/>
            <a:t>(رعاية النمو النفسي السوي، تنمية الذات الواقعية، تحقيق المطالب في المراحل العمرية المختلفة). </a:t>
          </a:r>
          <a:endParaRPr lang="en-US" sz="2300" kern="1200" dirty="0"/>
        </a:p>
      </dsp:txBody>
      <dsp:txXfrm>
        <a:off x="3907531" y="1623657"/>
        <a:ext cx="3416817" cy="1834136"/>
      </dsp:txXfrm>
    </dsp:sp>
    <dsp:sp modelId="{5A525009-6F93-445D-B2D5-99232B9A7A92}">
      <dsp:nvSpPr>
        <dsp:cNvPr id="0" name=""/>
        <dsp:cNvSpPr/>
      </dsp:nvSpPr>
      <dsp:spPr>
        <a:xfrm>
          <a:off x="7604553" y="1524435"/>
          <a:ext cx="3615261" cy="2032580"/>
        </a:xfrm>
        <a:prstGeom prst="round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r" defTabSz="1022350" rtl="1">
            <a:lnSpc>
              <a:spcPct val="90000"/>
            </a:lnSpc>
            <a:spcBef>
              <a:spcPct val="0"/>
            </a:spcBef>
            <a:spcAft>
              <a:spcPct val="35000"/>
            </a:spcAft>
          </a:pPr>
          <a:r>
            <a:rPr lang="ar-JO" sz="2300" b="1" kern="1200" smtClean="0"/>
            <a:t>الوقاية الاجتماعية: </a:t>
          </a:r>
          <a:r>
            <a:rPr lang="ar-JO" sz="2300" kern="1200" smtClean="0"/>
            <a:t>(تتضمن تكوين اتجاهات إيجابية نحو المجتمع، تنمية المهارات الاجتماعية التي تسهم في تطوير التفاعل السوي بين الفرد والمحيطين به). </a:t>
          </a:r>
          <a:endParaRPr lang="en-US" sz="2300" kern="1200" dirty="0"/>
        </a:p>
      </dsp:txBody>
      <dsp:txXfrm>
        <a:off x="7703775" y="1623657"/>
        <a:ext cx="3416817" cy="18341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45F6F-6BEC-40E7-898A-3EA5211BBB1B}">
      <dsp:nvSpPr>
        <dsp:cNvPr id="0" name=""/>
        <dsp:cNvSpPr/>
      </dsp:nvSpPr>
      <dsp:spPr>
        <a:xfrm rot="16200000">
          <a:off x="973907" y="-33387"/>
          <a:ext cx="3462133" cy="5409948"/>
        </a:xfrm>
        <a:prstGeom prst="round2SameRect">
          <a:avLst>
            <a:gd name="adj1" fmla="val 16670"/>
            <a:gd name="adj2" fmla="val 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18110" tIns="196850" rIns="177165" bIns="196850" numCol="1" spcCol="1270" anchor="t" anchorCtr="0">
          <a:noAutofit/>
        </a:bodyPr>
        <a:lstStyle/>
        <a:p>
          <a:pPr lvl="0" algn="r" defTabSz="1377950" rtl="1">
            <a:lnSpc>
              <a:spcPct val="90000"/>
            </a:lnSpc>
            <a:spcBef>
              <a:spcPct val="0"/>
            </a:spcBef>
            <a:spcAft>
              <a:spcPct val="35000"/>
            </a:spcAft>
          </a:pPr>
          <a:r>
            <a:rPr lang="ar-JO" sz="3100" kern="1200" dirty="0" smtClean="0"/>
            <a:t>- يحتاج المنهج العلاجي إلى تخصص أدق في الإرشاد العلاجي إذا قورن بالمنهجين التنموي والوقائي. </a:t>
          </a:r>
        </a:p>
        <a:p>
          <a:pPr lvl="0" algn="r" defTabSz="1377950" rtl="1">
            <a:lnSpc>
              <a:spcPct val="90000"/>
            </a:lnSpc>
            <a:spcBef>
              <a:spcPct val="0"/>
            </a:spcBef>
            <a:spcAft>
              <a:spcPct val="35000"/>
            </a:spcAft>
          </a:pPr>
          <a:r>
            <a:rPr lang="ar-JO" sz="3100" kern="1200" dirty="0" smtClean="0"/>
            <a:t>- أكثر المناهج تكلفة في الوقت والجهد والمال. </a:t>
          </a:r>
        </a:p>
      </dsp:txBody>
      <dsp:txXfrm rot="5400000">
        <a:off x="169038" y="1109558"/>
        <a:ext cx="5240910" cy="3124057"/>
      </dsp:txXfrm>
    </dsp:sp>
    <dsp:sp modelId="{97217F73-288A-4497-9B64-828EC9BBE21A}">
      <dsp:nvSpPr>
        <dsp:cNvPr id="0" name=""/>
        <dsp:cNvSpPr/>
      </dsp:nvSpPr>
      <dsp:spPr>
        <a:xfrm rot="5400000">
          <a:off x="6676053" y="-73260"/>
          <a:ext cx="3378770" cy="5430204"/>
        </a:xfrm>
        <a:prstGeom prst="round2SameRect">
          <a:avLst>
            <a:gd name="adj1" fmla="val 16670"/>
            <a:gd name="adj2" fmla="val 0"/>
          </a:avLst>
        </a:prstGeom>
        <a:solidFill>
          <a:schemeClr val="accent1">
            <a:tint val="50000"/>
            <a:hueOff val="34460"/>
            <a:satOff val="-2754"/>
            <a:lumOff val="986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77165" tIns="196850" rIns="118110" bIns="196850" numCol="1" spcCol="1270" anchor="t" anchorCtr="0">
          <a:noAutofit/>
        </a:bodyPr>
        <a:lstStyle/>
        <a:p>
          <a:pPr lvl="0" algn="r" defTabSz="1377950" rtl="1">
            <a:lnSpc>
              <a:spcPct val="90000"/>
            </a:lnSpc>
            <a:spcBef>
              <a:spcPct val="0"/>
            </a:spcBef>
            <a:spcAft>
              <a:spcPct val="35000"/>
            </a:spcAft>
          </a:pPr>
          <a:r>
            <a:rPr lang="ar-JO" sz="3100" kern="1200" dirty="0" smtClean="0"/>
            <a:t>- يهتم بنظريات الاضطراب النفسي وأسبابه وتشخيصه وطرق علاجه. </a:t>
          </a:r>
        </a:p>
        <a:p>
          <a:pPr lvl="0" algn="r" defTabSz="1377950" rtl="1">
            <a:lnSpc>
              <a:spcPct val="90000"/>
            </a:lnSpc>
            <a:spcBef>
              <a:spcPct val="0"/>
            </a:spcBef>
            <a:spcAft>
              <a:spcPct val="35000"/>
            </a:spcAft>
          </a:pPr>
          <a:r>
            <a:rPr lang="ar-JO" sz="3100" kern="1200" dirty="0" smtClean="0"/>
            <a:t>- توفير المرشدين والمعالجين والمراكز والعيادات والمستشفيات. </a:t>
          </a:r>
        </a:p>
        <a:p>
          <a:pPr lvl="0" algn="r" defTabSz="1377950" rtl="1">
            <a:lnSpc>
              <a:spcPct val="90000"/>
            </a:lnSpc>
            <a:spcBef>
              <a:spcPct val="0"/>
            </a:spcBef>
            <a:spcAft>
              <a:spcPct val="35000"/>
            </a:spcAft>
          </a:pPr>
          <a:r>
            <a:rPr lang="ar-JO" sz="3100" kern="1200" dirty="0" smtClean="0"/>
            <a:t>- نسبة النجاح لا تكون 100%. </a:t>
          </a:r>
          <a:endParaRPr lang="en-US" sz="3100" kern="1200" dirty="0"/>
        </a:p>
      </dsp:txBody>
      <dsp:txXfrm rot="-5400000">
        <a:off x="5650336" y="1117425"/>
        <a:ext cx="5265236" cy="3048834"/>
      </dsp:txXfrm>
    </dsp:sp>
    <dsp:sp modelId="{5C0D1817-9312-4B7C-B3D3-D331A4CDC142}">
      <dsp:nvSpPr>
        <dsp:cNvPr id="0" name=""/>
        <dsp:cNvSpPr/>
      </dsp:nvSpPr>
      <dsp:spPr>
        <a:xfrm>
          <a:off x="4200482" y="-141309"/>
          <a:ext cx="2194356" cy="2194250"/>
        </a:xfrm>
        <a:prstGeom prst="circularArrow">
          <a:avLst>
            <a:gd name="adj1" fmla="val 12500"/>
            <a:gd name="adj2" fmla="val 1142322"/>
            <a:gd name="adj3" fmla="val 20457678"/>
            <a:gd name="adj4" fmla="val 10800000"/>
            <a:gd name="adj5" fmla="val 12500"/>
          </a:avLst>
        </a:prstGeom>
        <a:solidFill>
          <a:schemeClr val="accen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8546C13-9C28-45A2-9EE6-0D7655C7068D}">
      <dsp:nvSpPr>
        <dsp:cNvPr id="0" name=""/>
        <dsp:cNvSpPr/>
      </dsp:nvSpPr>
      <dsp:spPr>
        <a:xfrm rot="10800000">
          <a:off x="4118940" y="3292225"/>
          <a:ext cx="2194356" cy="2194250"/>
        </a:xfrm>
        <a:prstGeom prst="circularArrow">
          <a:avLst>
            <a:gd name="adj1" fmla="val 12500"/>
            <a:gd name="adj2" fmla="val 1142322"/>
            <a:gd name="adj3" fmla="val 20457678"/>
            <a:gd name="adj4" fmla="val 10800000"/>
            <a:gd name="adj5" fmla="val 12500"/>
          </a:avLst>
        </a:prstGeom>
        <a:solidFill>
          <a:schemeClr val="accent1">
            <a:alpha val="90000"/>
            <a:hueOff val="0"/>
            <a:satOff val="0"/>
            <a:lumOff val="0"/>
            <a:alpha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5EB53-72AD-4704-93BA-0D809627BC9A}" type="datetimeFigureOut">
              <a:rPr lang="en-US" smtClean="0"/>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9A6FA-BB23-47CA-9C6C-281DC422C565}" type="slidenum">
              <a:rPr lang="en-US" smtClean="0"/>
              <a:t>‹#›</a:t>
            </a:fld>
            <a:endParaRPr lang="en-US"/>
          </a:p>
        </p:txBody>
      </p:sp>
    </p:spTree>
    <p:extLst>
      <p:ext uri="{BB962C8B-B14F-4D97-AF65-F5344CB8AC3E}">
        <p14:creationId xmlns:p14="http://schemas.microsoft.com/office/powerpoint/2010/main" val="156835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12/2/2021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12/2/2021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12/2/2021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12/2/2021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61970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1155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93470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94585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66611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51535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32349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06958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91292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92301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69892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5581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50405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00911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5334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939126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641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4.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12/2/2021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12/2/2021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550863513"/>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86847" y="3592287"/>
            <a:ext cx="5203370" cy="1711234"/>
          </a:xfrm>
        </p:spPr>
        <p:txBody>
          <a:bodyPr>
            <a:normAutofit lnSpcReduction="10000"/>
          </a:bodyPr>
          <a:lstStyle/>
          <a:p>
            <a:pPr algn="ctr" rtl="1"/>
            <a:r>
              <a:rPr lang="ar-JO" sz="3600" b="1" dirty="0" smtClean="0"/>
              <a:t>الإرشاد النفسي</a:t>
            </a:r>
            <a:endParaRPr lang="ar-JO" sz="3600" b="1" dirty="0"/>
          </a:p>
          <a:p>
            <a:pPr algn="ctr" rtl="1"/>
            <a:endParaRPr lang="ar-JO" sz="3600" b="1" dirty="0"/>
          </a:p>
          <a:p>
            <a:pPr algn="ctr"/>
            <a:r>
              <a:rPr lang="ar-JO" sz="3600" b="1" dirty="0"/>
              <a:t>إعداد: أ. لؤي فواضله</a:t>
            </a:r>
            <a:endParaRPr lang="en-US" sz="3600" b="1" dirty="0"/>
          </a:p>
          <a:p>
            <a:endParaRPr lang="en-US" dirty="0"/>
          </a:p>
        </p:txBody>
      </p:sp>
      <p:pic>
        <p:nvPicPr>
          <p:cNvPr id="1028" name="Picture 4" descr="الصحة النفسية و الارشاد النفسى - كيف نحقق التوافق النفسى - د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17866">
            <a:off x="585558" y="1820996"/>
            <a:ext cx="4572000" cy="394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277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rtl="1">
              <a:buNone/>
            </a:pPr>
            <a:r>
              <a:rPr lang="ar-JO" sz="3200" b="1" dirty="0" smtClean="0">
                <a:solidFill>
                  <a:schemeClr val="bg1"/>
                </a:solidFill>
                <a:effectLst/>
              </a:rPr>
              <a:t>3) الارشاد </a:t>
            </a:r>
            <a:r>
              <a:rPr lang="ar-JO" sz="3200" b="1" dirty="0">
                <a:solidFill>
                  <a:schemeClr val="bg1"/>
                </a:solidFill>
                <a:effectLst/>
              </a:rPr>
              <a:t>النفسي يقتصر على الحياة الانفعالية للمسترشد فحسب. </a:t>
            </a:r>
            <a:endParaRPr lang="en-US" sz="3200" dirty="0">
              <a:solidFill>
                <a:schemeClr val="bg1"/>
              </a:solidFill>
              <a:effectLst/>
            </a:endParaRPr>
          </a:p>
          <a:p>
            <a:endParaRPr lang="en-US" dirty="0"/>
          </a:p>
        </p:txBody>
      </p:sp>
    </p:spTree>
    <p:extLst>
      <p:ext uri="{BB962C8B-B14F-4D97-AF65-F5344CB8AC3E}">
        <p14:creationId xmlns:p14="http://schemas.microsoft.com/office/powerpoint/2010/main" val="3446446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058091"/>
            <a:ext cx="9905999" cy="4733110"/>
          </a:xfrm>
        </p:spPr>
        <p:txBody>
          <a:bodyPr/>
          <a:lstStyle/>
          <a:p>
            <a:pPr marL="0" indent="0" algn="r" rtl="1">
              <a:buNone/>
            </a:pPr>
            <a:r>
              <a:rPr lang="ar-JO" sz="3600" b="1" dirty="0">
                <a:solidFill>
                  <a:schemeClr val="bg1"/>
                </a:solidFill>
                <a:effectLst/>
                <a:cs typeface="Simplified Arabic" panose="02010000000000000000" pitchFamily="2" charset="-78"/>
              </a:rPr>
              <a:t>الجواب: خطأ </a:t>
            </a:r>
          </a:p>
          <a:p>
            <a:pPr marL="0" indent="0" algn="r" rtl="1">
              <a:buNone/>
            </a:pPr>
            <a:endParaRPr lang="ar-JO" sz="3600" b="1" dirty="0">
              <a:solidFill>
                <a:schemeClr val="bg1"/>
              </a:solidFill>
              <a:effectLst/>
              <a:cs typeface="Simplified Arabic" panose="02010000000000000000" pitchFamily="2" charset="-78"/>
            </a:endParaRPr>
          </a:p>
          <a:p>
            <a:pPr marL="0" indent="0" algn="r" rtl="1">
              <a:buNone/>
            </a:pPr>
            <a:r>
              <a:rPr lang="ar-JO" sz="3600" b="1" dirty="0">
                <a:solidFill>
                  <a:schemeClr val="bg1"/>
                </a:solidFill>
                <a:effectLst/>
                <a:cs typeface="Simplified Arabic" panose="02010000000000000000" pitchFamily="2" charset="-78"/>
              </a:rPr>
              <a:t>الصح: </a:t>
            </a:r>
            <a:endParaRPr lang="ar-JO" sz="3600" b="1" dirty="0" smtClean="0">
              <a:solidFill>
                <a:schemeClr val="bg1"/>
              </a:solidFill>
              <a:effectLst/>
              <a:cs typeface="Simplified Arabic" panose="02010000000000000000" pitchFamily="2" charset="-78"/>
            </a:endParaRPr>
          </a:p>
          <a:p>
            <a:pPr marL="0" indent="0" algn="r" rtl="1">
              <a:buNone/>
            </a:pPr>
            <a:r>
              <a:rPr lang="ar-JO" sz="3600" b="1" dirty="0" smtClean="0">
                <a:solidFill>
                  <a:schemeClr val="bg1"/>
                </a:solidFill>
                <a:effectLst/>
                <a:cs typeface="Simplified Arabic" panose="02010000000000000000" pitchFamily="2" charset="-78"/>
              </a:rPr>
              <a:t>بل </a:t>
            </a:r>
            <a:r>
              <a:rPr lang="ar-JO" sz="3600" b="1" dirty="0">
                <a:solidFill>
                  <a:schemeClr val="bg1"/>
                </a:solidFill>
                <a:effectLst/>
                <a:cs typeface="Simplified Arabic" panose="02010000000000000000" pitchFamily="2" charset="-78"/>
              </a:rPr>
              <a:t>يتناول جميع جوانب شخصيته ككل جسميا وعقلياً واجتماعياً وانفعالياً. </a:t>
            </a:r>
          </a:p>
          <a:p>
            <a:endParaRPr lang="en-US" dirty="0"/>
          </a:p>
        </p:txBody>
      </p:sp>
    </p:spTree>
    <p:extLst>
      <p:ext uri="{BB962C8B-B14F-4D97-AF65-F5344CB8AC3E}">
        <p14:creationId xmlns:p14="http://schemas.microsoft.com/office/powerpoint/2010/main" val="732165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rtl="1">
              <a:buNone/>
            </a:pPr>
            <a:r>
              <a:rPr lang="ar-JO" sz="3200" b="1" dirty="0" smtClean="0">
                <a:solidFill>
                  <a:schemeClr val="bg1"/>
                </a:solidFill>
                <a:effectLst/>
              </a:rPr>
              <a:t>4) الارشاد </a:t>
            </a:r>
            <a:r>
              <a:rPr lang="ar-JO" sz="3200" b="1" dirty="0">
                <a:solidFill>
                  <a:schemeClr val="bg1"/>
                </a:solidFill>
                <a:effectLst/>
              </a:rPr>
              <a:t>النفسي خدمة يعملها المرشد ويقدمها للمسترشد. </a:t>
            </a:r>
            <a:endParaRPr lang="en-US" sz="3200" dirty="0">
              <a:solidFill>
                <a:schemeClr val="bg1"/>
              </a:solidFill>
              <a:effectLst/>
            </a:endParaRPr>
          </a:p>
          <a:p>
            <a:endParaRPr lang="en-US" dirty="0"/>
          </a:p>
        </p:txBody>
      </p:sp>
    </p:spTree>
    <p:extLst>
      <p:ext uri="{BB962C8B-B14F-4D97-AF65-F5344CB8AC3E}">
        <p14:creationId xmlns:p14="http://schemas.microsoft.com/office/powerpoint/2010/main" val="4027614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240971"/>
            <a:ext cx="9905999" cy="4550230"/>
          </a:xfrm>
        </p:spPr>
        <p:txBody>
          <a:bodyPr>
            <a:normAutofit/>
          </a:bodyPr>
          <a:lstStyle/>
          <a:p>
            <a:pPr marL="0" indent="0" algn="r" rtl="1">
              <a:buNone/>
            </a:pPr>
            <a:r>
              <a:rPr lang="ar-JO" sz="3600" b="1" dirty="0" smtClean="0">
                <a:solidFill>
                  <a:schemeClr val="bg1"/>
                </a:solidFill>
                <a:effectLst/>
                <a:cs typeface="Simplified Arabic" panose="02010000000000000000" pitchFamily="2" charset="-78"/>
              </a:rPr>
              <a:t>الجواب: خطأ. </a:t>
            </a:r>
          </a:p>
          <a:p>
            <a:pPr algn="r" rtl="1"/>
            <a:endParaRPr lang="ar-JO" sz="3600" b="1" dirty="0" smtClean="0">
              <a:solidFill>
                <a:schemeClr val="bg1"/>
              </a:solidFill>
              <a:effectLst/>
              <a:cs typeface="Simplified Arabic" panose="02010000000000000000" pitchFamily="2" charset="-78"/>
            </a:endParaRPr>
          </a:p>
          <a:p>
            <a:pPr marL="0" indent="0" algn="r" rtl="1">
              <a:buNone/>
            </a:pPr>
            <a:r>
              <a:rPr lang="ar-JO" sz="3600" b="1" dirty="0" smtClean="0">
                <a:solidFill>
                  <a:schemeClr val="bg1"/>
                </a:solidFill>
                <a:effectLst/>
                <a:cs typeface="Simplified Arabic" panose="02010000000000000000" pitchFamily="2" charset="-78"/>
              </a:rPr>
              <a:t>الصح: </a:t>
            </a:r>
          </a:p>
          <a:p>
            <a:pPr marL="0" indent="0" algn="r" rtl="1">
              <a:buNone/>
            </a:pPr>
            <a:r>
              <a:rPr lang="ar-JO" sz="3600" b="1" dirty="0" smtClean="0">
                <a:solidFill>
                  <a:schemeClr val="bg1"/>
                </a:solidFill>
                <a:effectLst/>
                <a:cs typeface="Simplified Arabic" panose="02010000000000000000" pitchFamily="2" charset="-78"/>
              </a:rPr>
              <a:t>الارشاد </a:t>
            </a:r>
            <a:r>
              <a:rPr lang="ar-JO" sz="3600" b="1" dirty="0">
                <a:solidFill>
                  <a:schemeClr val="bg1"/>
                </a:solidFill>
                <a:effectLst/>
                <a:cs typeface="Simplified Arabic" panose="02010000000000000000" pitchFamily="2" charset="-78"/>
              </a:rPr>
              <a:t>النفسي عملية يشجع في المرشد مسترشده ويوقظ عنده الدوافع والقدرة على أن يعمل شيئاً لنفسه بنفسه. </a:t>
            </a:r>
          </a:p>
          <a:p>
            <a:endParaRPr lang="en-US" dirty="0"/>
          </a:p>
        </p:txBody>
      </p:sp>
    </p:spTree>
    <p:extLst>
      <p:ext uri="{BB962C8B-B14F-4D97-AF65-F5344CB8AC3E}">
        <p14:creationId xmlns:p14="http://schemas.microsoft.com/office/powerpoint/2010/main" val="2608614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rtl="1">
              <a:buNone/>
            </a:pPr>
            <a:r>
              <a:rPr lang="ar-JO" sz="3200" b="1" dirty="0" smtClean="0">
                <a:solidFill>
                  <a:schemeClr val="bg1"/>
                </a:solidFill>
                <a:effectLst/>
              </a:rPr>
              <a:t>5) الارشاد </a:t>
            </a:r>
            <a:r>
              <a:rPr lang="ar-JO" sz="3200" b="1" dirty="0">
                <a:solidFill>
                  <a:schemeClr val="bg1"/>
                </a:solidFill>
                <a:effectLst/>
              </a:rPr>
              <a:t>يتضمن تقديم النصائح والخطط جاهزة للمسترشد. </a:t>
            </a:r>
            <a:endParaRPr lang="en-US" sz="3200" dirty="0">
              <a:solidFill>
                <a:schemeClr val="bg1"/>
              </a:solidFill>
              <a:effectLst/>
            </a:endParaRPr>
          </a:p>
          <a:p>
            <a:endParaRPr lang="en-US" dirty="0"/>
          </a:p>
        </p:txBody>
      </p:sp>
    </p:spTree>
    <p:extLst>
      <p:ext uri="{BB962C8B-B14F-4D97-AF65-F5344CB8AC3E}">
        <p14:creationId xmlns:p14="http://schemas.microsoft.com/office/powerpoint/2010/main" val="2931527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875211"/>
            <a:ext cx="9905999" cy="4915990"/>
          </a:xfrm>
        </p:spPr>
        <p:txBody>
          <a:bodyPr>
            <a:normAutofit/>
          </a:bodyPr>
          <a:lstStyle/>
          <a:p>
            <a:pPr marL="0" indent="0" algn="r" rtl="1">
              <a:buNone/>
            </a:pPr>
            <a:r>
              <a:rPr lang="ar-JO" sz="3600" b="1" dirty="0" smtClean="0">
                <a:solidFill>
                  <a:schemeClr val="bg1"/>
                </a:solidFill>
                <a:effectLst/>
                <a:cs typeface="Simplified Arabic" panose="02010000000000000000" pitchFamily="2" charset="-78"/>
              </a:rPr>
              <a:t>الجواب: خطأ. </a:t>
            </a:r>
          </a:p>
          <a:p>
            <a:pPr marL="0" indent="0" algn="r" rtl="1">
              <a:buNone/>
            </a:pPr>
            <a:endParaRPr lang="ar-JO" sz="3600" b="1" dirty="0">
              <a:solidFill>
                <a:schemeClr val="bg1"/>
              </a:solidFill>
              <a:effectLst/>
              <a:cs typeface="Simplified Arabic" panose="02010000000000000000" pitchFamily="2" charset="-78"/>
            </a:endParaRPr>
          </a:p>
          <a:p>
            <a:pPr marL="0" indent="0" algn="r" rtl="1">
              <a:buNone/>
            </a:pPr>
            <a:r>
              <a:rPr lang="ar-JO" sz="3600" b="1" dirty="0" smtClean="0">
                <a:solidFill>
                  <a:schemeClr val="bg1"/>
                </a:solidFill>
                <a:effectLst/>
                <a:cs typeface="Simplified Arabic" panose="02010000000000000000" pitchFamily="2" charset="-78"/>
              </a:rPr>
              <a:t>الصح: </a:t>
            </a:r>
          </a:p>
          <a:p>
            <a:pPr marL="0" indent="0" algn="r" rtl="1">
              <a:buNone/>
            </a:pPr>
            <a:r>
              <a:rPr lang="ar-JO" sz="3600" b="1" dirty="0" smtClean="0">
                <a:solidFill>
                  <a:schemeClr val="bg1"/>
                </a:solidFill>
                <a:effectLst/>
                <a:cs typeface="Simplified Arabic" panose="02010000000000000000" pitchFamily="2" charset="-78"/>
              </a:rPr>
              <a:t>الارشاد </a:t>
            </a:r>
            <a:r>
              <a:rPr lang="ar-JO" sz="3600" b="1" dirty="0">
                <a:solidFill>
                  <a:schemeClr val="bg1"/>
                </a:solidFill>
                <a:effectLst/>
                <a:cs typeface="Simplified Arabic" panose="02010000000000000000" pitchFamily="2" charset="-78"/>
              </a:rPr>
              <a:t>يتضمن مساعدة الفرد أن يفهم نفسه ويحقق ذاته في ضوء فرص الحياة الواقعية المتاحة أمامه. </a:t>
            </a:r>
          </a:p>
          <a:p>
            <a:pPr marL="0" indent="0" algn="r" rtl="1">
              <a:buNone/>
            </a:pPr>
            <a:endParaRPr lang="en-US" sz="3600" b="1" dirty="0">
              <a:solidFill>
                <a:schemeClr val="bg1"/>
              </a:solidFill>
              <a:effectLst/>
              <a:cs typeface="Simplified Arabic" panose="02010000000000000000" pitchFamily="2" charset="-78"/>
            </a:endParaRPr>
          </a:p>
        </p:txBody>
      </p:sp>
    </p:spTree>
    <p:extLst>
      <p:ext uri="{BB962C8B-B14F-4D97-AF65-F5344CB8AC3E}">
        <p14:creationId xmlns:p14="http://schemas.microsoft.com/office/powerpoint/2010/main" val="364076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8349" y="1949041"/>
            <a:ext cx="10353902" cy="3541714"/>
          </a:xfrm>
        </p:spPr>
        <p:txBody>
          <a:bodyPr/>
          <a:lstStyle/>
          <a:p>
            <a:pPr marL="0" indent="0" algn="ctr" rtl="1">
              <a:buNone/>
            </a:pPr>
            <a:r>
              <a:rPr lang="ar-JO" sz="3200" b="1" dirty="0" smtClean="0">
                <a:solidFill>
                  <a:schemeClr val="bg1"/>
                </a:solidFill>
                <a:effectLst/>
              </a:rPr>
              <a:t>6) الارشاد </a:t>
            </a:r>
            <a:r>
              <a:rPr lang="ar-JO" sz="3200" b="1" dirty="0">
                <a:solidFill>
                  <a:schemeClr val="bg1"/>
                </a:solidFill>
                <a:effectLst/>
              </a:rPr>
              <a:t>خدمات يقدمها اخصائي واحد أو عملية يقوم بها أخصائي واحد. </a:t>
            </a:r>
            <a:endParaRPr lang="en-US" sz="3200" dirty="0">
              <a:solidFill>
                <a:schemeClr val="bg1"/>
              </a:solidFill>
              <a:effectLst/>
            </a:endParaRPr>
          </a:p>
          <a:p>
            <a:endParaRPr lang="en-US" dirty="0"/>
          </a:p>
        </p:txBody>
      </p:sp>
    </p:spTree>
    <p:extLst>
      <p:ext uri="{BB962C8B-B14F-4D97-AF65-F5344CB8AC3E}">
        <p14:creationId xmlns:p14="http://schemas.microsoft.com/office/powerpoint/2010/main" val="802835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045029"/>
            <a:ext cx="9905999" cy="4746171"/>
          </a:xfrm>
        </p:spPr>
        <p:txBody>
          <a:bodyPr>
            <a:normAutofit/>
          </a:bodyPr>
          <a:lstStyle/>
          <a:p>
            <a:pPr marL="0" indent="0" algn="r" rtl="1">
              <a:buNone/>
            </a:pPr>
            <a:r>
              <a:rPr lang="ar-JO" sz="3600" b="1" dirty="0" smtClean="0">
                <a:solidFill>
                  <a:schemeClr val="bg1"/>
                </a:solidFill>
                <a:effectLst/>
                <a:cs typeface="Simplified Arabic" panose="02010000000000000000" pitchFamily="2" charset="-78"/>
              </a:rPr>
              <a:t>الجواب: خطأ.</a:t>
            </a:r>
          </a:p>
          <a:p>
            <a:pPr marL="0" indent="0" algn="r" rtl="1">
              <a:buNone/>
            </a:pPr>
            <a:r>
              <a:rPr lang="ar-JO" sz="3600" b="1" dirty="0" smtClean="0">
                <a:solidFill>
                  <a:schemeClr val="bg1"/>
                </a:solidFill>
                <a:effectLst/>
                <a:cs typeface="Simplified Arabic" panose="02010000000000000000" pitchFamily="2" charset="-78"/>
              </a:rPr>
              <a:t> </a:t>
            </a:r>
          </a:p>
          <a:p>
            <a:pPr marL="0" indent="0" algn="r" rtl="1">
              <a:buNone/>
            </a:pPr>
            <a:r>
              <a:rPr lang="ar-JO" sz="3600" b="1" dirty="0" smtClean="0">
                <a:solidFill>
                  <a:schemeClr val="bg1"/>
                </a:solidFill>
                <a:effectLst/>
                <a:cs typeface="Simplified Arabic" panose="02010000000000000000" pitchFamily="2" charset="-78"/>
              </a:rPr>
              <a:t>الصح: </a:t>
            </a:r>
          </a:p>
          <a:p>
            <a:pPr marL="0" indent="0" algn="r" rtl="1">
              <a:buNone/>
            </a:pPr>
            <a:r>
              <a:rPr lang="ar-JO" sz="3600" b="1" dirty="0" smtClean="0">
                <a:solidFill>
                  <a:schemeClr val="bg1"/>
                </a:solidFill>
                <a:effectLst/>
                <a:cs typeface="Simplified Arabic" panose="02010000000000000000" pitchFamily="2" charset="-78"/>
              </a:rPr>
              <a:t>الارشد </a:t>
            </a:r>
            <a:r>
              <a:rPr lang="ar-JO" sz="3600" b="1" dirty="0">
                <a:solidFill>
                  <a:schemeClr val="bg1"/>
                </a:solidFill>
                <a:effectLst/>
                <a:cs typeface="Simplified Arabic" panose="02010000000000000000" pitchFamily="2" charset="-78"/>
              </a:rPr>
              <a:t>خدمات يقدمها فريق من الأخصائيين وعملية يقوم بها فريق من هؤلاء الأخصائيين مثل المرشد والمعالج النفسي والاخصائي الاجتماعي وغيرهم. </a:t>
            </a:r>
          </a:p>
          <a:p>
            <a:pPr marL="0" indent="0" algn="r" rtl="1">
              <a:buNone/>
            </a:pPr>
            <a:endParaRPr lang="en-US" sz="3600" b="1" dirty="0">
              <a:solidFill>
                <a:schemeClr val="bg1"/>
              </a:solidFill>
              <a:effectLst/>
              <a:cs typeface="Simplified Arabic" panose="02010000000000000000" pitchFamily="2" charset="-78"/>
            </a:endParaRPr>
          </a:p>
        </p:txBody>
      </p:sp>
    </p:spTree>
    <p:extLst>
      <p:ext uri="{BB962C8B-B14F-4D97-AF65-F5344CB8AC3E}">
        <p14:creationId xmlns:p14="http://schemas.microsoft.com/office/powerpoint/2010/main" val="2181958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rtl="1">
              <a:buNone/>
            </a:pPr>
            <a:r>
              <a:rPr lang="ar-JO" sz="3200" b="1" dirty="0" smtClean="0">
                <a:solidFill>
                  <a:schemeClr val="bg1"/>
                </a:solidFill>
                <a:effectLst/>
              </a:rPr>
              <a:t>7) الارشاد </a:t>
            </a:r>
            <a:r>
              <a:rPr lang="ar-JO" sz="3200" b="1" dirty="0">
                <a:solidFill>
                  <a:schemeClr val="bg1"/>
                </a:solidFill>
                <a:effectLst/>
              </a:rPr>
              <a:t>خدمات تضاف إلى نشاط المؤسسة التي يقدم فيها. </a:t>
            </a:r>
            <a:endParaRPr lang="en-US" sz="3200" dirty="0">
              <a:solidFill>
                <a:schemeClr val="bg1"/>
              </a:solidFill>
              <a:effectLst/>
            </a:endParaRPr>
          </a:p>
          <a:p>
            <a:endParaRPr lang="en-US" dirty="0"/>
          </a:p>
        </p:txBody>
      </p:sp>
    </p:spTree>
    <p:extLst>
      <p:ext uri="{BB962C8B-B14F-4D97-AF65-F5344CB8AC3E}">
        <p14:creationId xmlns:p14="http://schemas.microsoft.com/office/powerpoint/2010/main" val="2568074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293223"/>
            <a:ext cx="9905999" cy="4497978"/>
          </a:xfrm>
        </p:spPr>
        <p:txBody>
          <a:bodyPr>
            <a:noAutofit/>
          </a:bodyPr>
          <a:lstStyle/>
          <a:p>
            <a:pPr marL="0" indent="0" algn="r" rtl="1">
              <a:buNone/>
            </a:pPr>
            <a:r>
              <a:rPr lang="ar-JO" sz="3600" b="1" dirty="0" smtClean="0">
                <a:solidFill>
                  <a:schemeClr val="bg1"/>
                </a:solidFill>
                <a:effectLst/>
                <a:cs typeface="Simplified Arabic" panose="02010000000000000000" pitchFamily="2" charset="-78"/>
              </a:rPr>
              <a:t>الجواب: خطأ. </a:t>
            </a:r>
          </a:p>
          <a:p>
            <a:pPr marL="0" indent="0" algn="r" rtl="1">
              <a:buNone/>
            </a:pPr>
            <a:endParaRPr lang="ar-JO" sz="3600" b="1" dirty="0">
              <a:solidFill>
                <a:schemeClr val="bg1"/>
              </a:solidFill>
              <a:effectLst/>
              <a:cs typeface="Simplified Arabic" panose="02010000000000000000" pitchFamily="2" charset="-78"/>
            </a:endParaRPr>
          </a:p>
          <a:p>
            <a:pPr marL="0" indent="0" algn="r" rtl="1">
              <a:buNone/>
            </a:pPr>
            <a:r>
              <a:rPr lang="ar-JO" sz="3600" b="1" dirty="0" smtClean="0">
                <a:solidFill>
                  <a:schemeClr val="bg1"/>
                </a:solidFill>
                <a:effectLst/>
                <a:cs typeface="Simplified Arabic" panose="02010000000000000000" pitchFamily="2" charset="-78"/>
              </a:rPr>
              <a:t>الصح: الارشاد </a:t>
            </a:r>
            <a:r>
              <a:rPr lang="ar-JO" sz="3600" b="1" dirty="0">
                <a:solidFill>
                  <a:schemeClr val="bg1"/>
                </a:solidFill>
                <a:effectLst/>
                <a:cs typeface="Simplified Arabic" panose="02010000000000000000" pitchFamily="2" charset="-78"/>
              </a:rPr>
              <a:t>يجب أن يكون جزءاً لا يتجزأ من البرنامج العام للمؤسسة التي يقدم فيها.</a:t>
            </a:r>
          </a:p>
          <a:p>
            <a:pPr marL="0" indent="0" algn="r" rtl="1">
              <a:buNone/>
            </a:pPr>
            <a:r>
              <a:rPr lang="ar-JO" sz="3600" b="1" dirty="0" smtClean="0">
                <a:effectLst/>
                <a:cs typeface="Simplified Arabic" panose="02010000000000000000" pitchFamily="2" charset="-78"/>
              </a:rPr>
              <a:t> </a:t>
            </a:r>
            <a:endParaRPr lang="en-US" sz="3600" b="1" dirty="0">
              <a:effectLst/>
              <a:cs typeface="Simplified Arabic" panose="02010000000000000000" pitchFamily="2" charset="-78"/>
            </a:endParaRPr>
          </a:p>
        </p:txBody>
      </p:sp>
    </p:spTree>
    <p:extLst>
      <p:ext uri="{BB962C8B-B14F-4D97-AF65-F5344CB8AC3E}">
        <p14:creationId xmlns:p14="http://schemas.microsoft.com/office/powerpoint/2010/main" val="993284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a:r>
              <a:rPr lang="ar-JO" b="1" dirty="0" smtClean="0"/>
              <a:t>تعريف الارشاد النفسي</a:t>
            </a:r>
            <a:endParaRPr lang="en-US" b="1" dirty="0"/>
          </a:p>
        </p:txBody>
      </p:sp>
    </p:spTree>
    <p:extLst>
      <p:ext uri="{BB962C8B-B14F-4D97-AF65-F5344CB8AC3E}">
        <p14:creationId xmlns:p14="http://schemas.microsoft.com/office/powerpoint/2010/main" val="615143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892" y="2249487"/>
            <a:ext cx="10446520" cy="3541714"/>
          </a:xfrm>
        </p:spPr>
        <p:txBody>
          <a:bodyPr/>
          <a:lstStyle/>
          <a:p>
            <a:pPr marL="0" indent="0" algn="ctr" rtl="1">
              <a:buNone/>
            </a:pPr>
            <a:r>
              <a:rPr lang="ar-JO" sz="3200" b="1" dirty="0" smtClean="0">
                <a:solidFill>
                  <a:schemeClr val="bg1"/>
                </a:solidFill>
                <a:effectLst/>
              </a:rPr>
              <a:t>8) الارشاد </a:t>
            </a:r>
            <a:r>
              <a:rPr lang="ar-JO" sz="3200" b="1" dirty="0">
                <a:solidFill>
                  <a:schemeClr val="bg1"/>
                </a:solidFill>
                <a:effectLst/>
              </a:rPr>
              <a:t>خدمات أو عملية لا بد </a:t>
            </a:r>
            <a:r>
              <a:rPr lang="ar-JO" sz="3200" b="1" dirty="0" smtClean="0">
                <a:solidFill>
                  <a:schemeClr val="bg1"/>
                </a:solidFill>
                <a:effectLst/>
              </a:rPr>
              <a:t>أن تتم </a:t>
            </a:r>
            <a:r>
              <a:rPr lang="ar-JO" sz="3200" b="1" dirty="0">
                <a:solidFill>
                  <a:schemeClr val="bg1"/>
                </a:solidFill>
                <a:effectLst/>
              </a:rPr>
              <a:t>في مركز إرشاد أو في عيادة نفسية. </a:t>
            </a:r>
            <a:endParaRPr lang="en-US" sz="3200" dirty="0">
              <a:solidFill>
                <a:schemeClr val="bg1"/>
              </a:solidFill>
              <a:effectLst/>
            </a:endParaRPr>
          </a:p>
          <a:p>
            <a:endParaRPr lang="en-US" dirty="0"/>
          </a:p>
        </p:txBody>
      </p:sp>
    </p:spTree>
    <p:extLst>
      <p:ext uri="{BB962C8B-B14F-4D97-AF65-F5344CB8AC3E}">
        <p14:creationId xmlns:p14="http://schemas.microsoft.com/office/powerpoint/2010/main" val="215563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149531"/>
            <a:ext cx="9905999" cy="4641670"/>
          </a:xfrm>
        </p:spPr>
        <p:txBody>
          <a:bodyPr/>
          <a:lstStyle/>
          <a:p>
            <a:pPr marL="0" indent="0" algn="r" rtl="1">
              <a:buNone/>
            </a:pPr>
            <a:r>
              <a:rPr lang="ar-JO" sz="3600" b="1" dirty="0" smtClean="0">
                <a:solidFill>
                  <a:schemeClr val="bg1"/>
                </a:solidFill>
                <a:effectLst/>
                <a:cs typeface="Simplified Arabic" panose="02010000000000000000" pitchFamily="2" charset="-78"/>
              </a:rPr>
              <a:t>الجواب: خطأ. </a:t>
            </a:r>
          </a:p>
          <a:p>
            <a:pPr marL="0" indent="0" algn="r" rtl="1">
              <a:buNone/>
            </a:pPr>
            <a:endParaRPr lang="ar-JO" sz="3600" b="1" dirty="0">
              <a:solidFill>
                <a:schemeClr val="bg1"/>
              </a:solidFill>
              <a:effectLst/>
              <a:cs typeface="Simplified Arabic" panose="02010000000000000000" pitchFamily="2" charset="-78"/>
            </a:endParaRPr>
          </a:p>
          <a:p>
            <a:pPr marL="0" indent="0" algn="r" rtl="1">
              <a:buNone/>
            </a:pPr>
            <a:r>
              <a:rPr lang="ar-JO" sz="3600" b="1" dirty="0" smtClean="0">
                <a:solidFill>
                  <a:schemeClr val="bg1"/>
                </a:solidFill>
                <a:effectLst/>
                <a:cs typeface="Simplified Arabic" panose="02010000000000000000" pitchFamily="2" charset="-78"/>
              </a:rPr>
              <a:t>الصح: </a:t>
            </a:r>
          </a:p>
          <a:p>
            <a:pPr marL="0" indent="0" algn="r" rtl="1">
              <a:buNone/>
            </a:pPr>
            <a:r>
              <a:rPr lang="ar-JO" sz="3600" b="1" dirty="0" smtClean="0">
                <a:solidFill>
                  <a:schemeClr val="bg1"/>
                </a:solidFill>
                <a:effectLst/>
                <a:cs typeface="Simplified Arabic" panose="02010000000000000000" pitchFamily="2" charset="-78"/>
              </a:rPr>
              <a:t>الارشاد </a:t>
            </a:r>
            <a:r>
              <a:rPr lang="ar-JO" sz="3600" b="1" dirty="0">
                <a:solidFill>
                  <a:schemeClr val="bg1"/>
                </a:solidFill>
                <a:effectLst/>
                <a:cs typeface="Simplified Arabic" panose="02010000000000000000" pitchFamily="2" charset="-78"/>
              </a:rPr>
              <a:t>خدمات أو عملية تقدم في أي مكان مناسب ويضمن نجاحها سواء مركز إرشاد أو عيادة أو مدرسة.  </a:t>
            </a:r>
          </a:p>
          <a:p>
            <a:pPr marL="0" indent="0" algn="r" rtl="1">
              <a:buNone/>
            </a:pPr>
            <a:endParaRPr lang="en-US" dirty="0"/>
          </a:p>
        </p:txBody>
      </p:sp>
    </p:spTree>
    <p:extLst>
      <p:ext uri="{BB962C8B-B14F-4D97-AF65-F5344CB8AC3E}">
        <p14:creationId xmlns:p14="http://schemas.microsoft.com/office/powerpoint/2010/main" val="1644915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rtl="1">
              <a:buNone/>
            </a:pPr>
            <a:r>
              <a:rPr lang="ar-JO" sz="3200" b="1" dirty="0" smtClean="0">
                <a:solidFill>
                  <a:schemeClr val="bg1"/>
                </a:solidFill>
                <a:effectLst/>
              </a:rPr>
              <a:t>9) الارشاد </a:t>
            </a:r>
            <a:r>
              <a:rPr lang="ar-JO" sz="3200" b="1" dirty="0">
                <a:solidFill>
                  <a:schemeClr val="bg1"/>
                </a:solidFill>
                <a:effectLst/>
              </a:rPr>
              <a:t>يمكن أن يقوم به شبه الاخصائيين. </a:t>
            </a:r>
            <a:endParaRPr lang="ar-JO" sz="3200" b="1" dirty="0" smtClean="0">
              <a:solidFill>
                <a:schemeClr val="bg1"/>
              </a:solidFill>
              <a:effectLst/>
            </a:endParaRPr>
          </a:p>
          <a:p>
            <a:pPr marL="0" indent="0" algn="ctr" rtl="1">
              <a:buNone/>
            </a:pPr>
            <a:endParaRPr lang="en-US" sz="3200" dirty="0">
              <a:solidFill>
                <a:schemeClr val="bg1"/>
              </a:solidFill>
              <a:effectLst/>
            </a:endParaRPr>
          </a:p>
          <a:p>
            <a:endParaRPr lang="en-US" dirty="0"/>
          </a:p>
        </p:txBody>
      </p:sp>
    </p:spTree>
    <p:extLst>
      <p:ext uri="{BB962C8B-B14F-4D97-AF65-F5344CB8AC3E}">
        <p14:creationId xmlns:p14="http://schemas.microsoft.com/office/powerpoint/2010/main" val="2137786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476103"/>
            <a:ext cx="9905999" cy="4315098"/>
          </a:xfrm>
        </p:spPr>
        <p:txBody>
          <a:bodyPr/>
          <a:lstStyle/>
          <a:p>
            <a:pPr marL="0" indent="0" algn="r" rtl="1">
              <a:buNone/>
            </a:pPr>
            <a:r>
              <a:rPr lang="ar-JO" sz="3600" b="1" dirty="0" smtClean="0">
                <a:solidFill>
                  <a:schemeClr val="bg1"/>
                </a:solidFill>
                <a:effectLst/>
                <a:cs typeface="Simplified Arabic" panose="02010000000000000000" pitchFamily="2" charset="-78"/>
              </a:rPr>
              <a:t>الجواب: خطأ. </a:t>
            </a:r>
          </a:p>
          <a:p>
            <a:pPr marL="0" indent="0" algn="r" rtl="1">
              <a:buNone/>
            </a:pPr>
            <a:endParaRPr lang="ar-JO" sz="3600" b="1" dirty="0">
              <a:solidFill>
                <a:schemeClr val="bg1"/>
              </a:solidFill>
              <a:effectLst/>
              <a:cs typeface="Simplified Arabic" panose="02010000000000000000" pitchFamily="2" charset="-78"/>
            </a:endParaRPr>
          </a:p>
          <a:p>
            <a:pPr marL="0" indent="0" algn="r" rtl="1">
              <a:buNone/>
            </a:pPr>
            <a:r>
              <a:rPr lang="ar-JO" sz="3600" b="1" dirty="0" smtClean="0">
                <a:solidFill>
                  <a:schemeClr val="bg1"/>
                </a:solidFill>
                <a:effectLst/>
                <a:cs typeface="Simplified Arabic" panose="02010000000000000000" pitchFamily="2" charset="-78"/>
              </a:rPr>
              <a:t>الصح: </a:t>
            </a:r>
          </a:p>
          <a:p>
            <a:pPr marL="0" indent="0" algn="r" rtl="1">
              <a:buNone/>
            </a:pPr>
            <a:r>
              <a:rPr lang="ar-JO" sz="3600" b="1" dirty="0" smtClean="0">
                <a:solidFill>
                  <a:schemeClr val="bg1"/>
                </a:solidFill>
                <a:effectLst/>
                <a:cs typeface="Simplified Arabic" panose="02010000000000000000" pitchFamily="2" charset="-78"/>
              </a:rPr>
              <a:t>الارشاد </a:t>
            </a:r>
            <a:r>
              <a:rPr lang="ar-JO" sz="3600" b="1" dirty="0">
                <a:solidFill>
                  <a:schemeClr val="bg1"/>
                </a:solidFill>
                <a:effectLst/>
                <a:cs typeface="Simplified Arabic" panose="02010000000000000000" pitchFamily="2" charset="-78"/>
              </a:rPr>
              <a:t>تخصص لا بد أن يقوم به الأخصائيون المؤهلون علميا وعملياً. </a:t>
            </a:r>
          </a:p>
          <a:p>
            <a:pPr marL="0" indent="0" algn="r" rtl="1">
              <a:buNone/>
            </a:pPr>
            <a:endParaRPr lang="en-US" dirty="0"/>
          </a:p>
        </p:txBody>
      </p:sp>
    </p:spTree>
    <p:extLst>
      <p:ext uri="{BB962C8B-B14F-4D97-AF65-F5344CB8AC3E}">
        <p14:creationId xmlns:p14="http://schemas.microsoft.com/office/powerpoint/2010/main" val="2876998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528850"/>
          </a:xfrm>
        </p:spPr>
        <p:txBody>
          <a:bodyPr>
            <a:normAutofit fontScale="90000"/>
          </a:bodyPr>
          <a:lstStyle/>
          <a:p>
            <a:r>
              <a:rPr lang="ar-JO" sz="3600" b="1" dirty="0" smtClean="0">
                <a:cs typeface="Simplified Arabic" panose="02010000000000000000" pitchFamily="2" charset="-78"/>
              </a:rPr>
              <a:t>مناهج الارشاد</a:t>
            </a:r>
            <a:endParaRPr lang="en-US" sz="3600" b="1" dirty="0">
              <a:cs typeface="Simplified Arabic" panose="020100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1742740"/>
              </p:ext>
            </p:extLst>
          </p:nvPr>
        </p:nvGraphicFramePr>
        <p:xfrm>
          <a:off x="685800" y="1658983"/>
          <a:ext cx="108204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0442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291" y="685995"/>
            <a:ext cx="8610600" cy="959923"/>
          </a:xfrm>
        </p:spPr>
        <p:txBody>
          <a:bodyPr>
            <a:normAutofit/>
          </a:bodyPr>
          <a:lstStyle/>
          <a:p>
            <a:r>
              <a:rPr lang="ar-JO" sz="3600" b="1" dirty="0" smtClean="0"/>
              <a:t>ومن اهم مجالات تحقيق المنهج </a:t>
            </a:r>
            <a:r>
              <a:rPr lang="ar-JO" sz="3600" b="1" dirty="0" err="1" smtClean="0"/>
              <a:t>النمائي</a:t>
            </a:r>
            <a:r>
              <a:rPr lang="ar-JO" sz="3600" b="1" dirty="0" smtClean="0"/>
              <a:t> هي: </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1064118"/>
              </p:ext>
            </p:extLst>
          </p:nvPr>
        </p:nvGraphicFramePr>
        <p:xfrm>
          <a:off x="339634" y="1776549"/>
          <a:ext cx="11482252" cy="4441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92719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01024188"/>
              </p:ext>
            </p:extLst>
          </p:nvPr>
        </p:nvGraphicFramePr>
        <p:xfrm>
          <a:off x="751114" y="822960"/>
          <a:ext cx="10820400" cy="5434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665509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228" y="868875"/>
            <a:ext cx="8610600" cy="685604"/>
          </a:xfrm>
        </p:spPr>
        <p:txBody>
          <a:bodyPr>
            <a:normAutofit/>
          </a:bodyPr>
          <a:lstStyle/>
          <a:p>
            <a:r>
              <a:rPr lang="ar-JO" sz="3600" b="1" dirty="0" smtClean="0">
                <a:cs typeface="Simplified Arabic" panose="02010000000000000000" pitchFamily="2" charset="-78"/>
              </a:rPr>
              <a:t>الخطوط العريضة للوقاية من الاضطرابات النفسية: </a:t>
            </a:r>
            <a:endParaRPr lang="en-US" sz="3600" b="1" dirty="0">
              <a:cs typeface="Simplified Arabic" panose="020100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8704060"/>
              </p:ext>
            </p:extLst>
          </p:nvPr>
        </p:nvGraphicFramePr>
        <p:xfrm>
          <a:off x="274320" y="1554479"/>
          <a:ext cx="11231880" cy="5081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90482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594" y="385551"/>
            <a:ext cx="8610600" cy="698667"/>
          </a:xfrm>
        </p:spPr>
        <p:txBody>
          <a:bodyPr/>
          <a:lstStyle/>
          <a:p>
            <a:r>
              <a:rPr lang="ar-JO" b="1" dirty="0" smtClean="0"/>
              <a:t>المنهج العلاجي</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09704424"/>
              </p:ext>
            </p:extLst>
          </p:nvPr>
        </p:nvGraphicFramePr>
        <p:xfrm>
          <a:off x="352697" y="1306286"/>
          <a:ext cx="11153503" cy="5342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95751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03115"/>
            <a:ext cx="8610600" cy="528850"/>
          </a:xfrm>
        </p:spPr>
        <p:txBody>
          <a:bodyPr>
            <a:normAutofit fontScale="90000"/>
          </a:bodyPr>
          <a:lstStyle/>
          <a:p>
            <a:r>
              <a:rPr lang="ar-JO" sz="3600" b="1" dirty="0" smtClean="0">
                <a:cs typeface="Simplified Arabic" panose="02010000000000000000" pitchFamily="2" charset="-78"/>
              </a:rPr>
              <a:t>عناصر الاتفاق بين الإرشاد النفسي والعلاج النفسي: </a:t>
            </a:r>
            <a:endParaRPr lang="en-US" sz="3600" b="1" dirty="0">
              <a:cs typeface="Simplified Arabic" panose="020100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8789444"/>
              </p:ext>
            </p:extLst>
          </p:nvPr>
        </p:nvGraphicFramePr>
        <p:xfrm>
          <a:off x="418011" y="1358537"/>
          <a:ext cx="10985863" cy="5279693"/>
        </p:xfrm>
        <a:graphic>
          <a:graphicData uri="http://schemas.openxmlformats.org/drawingml/2006/table">
            <a:tbl>
              <a:tblPr firstRow="1" bandRow="1">
                <a:tableStyleId>{5C22544A-7EE6-4342-B048-85BDC9FD1C3A}</a:tableStyleId>
              </a:tblPr>
              <a:tblGrid>
                <a:gridCol w="10236066">
                  <a:extLst>
                    <a:ext uri="{9D8B030D-6E8A-4147-A177-3AD203B41FA5}">
                      <a16:colId xmlns:a16="http://schemas.microsoft.com/office/drawing/2014/main" val="3999876188"/>
                    </a:ext>
                  </a:extLst>
                </a:gridCol>
                <a:gridCol w="749797">
                  <a:extLst>
                    <a:ext uri="{9D8B030D-6E8A-4147-A177-3AD203B41FA5}">
                      <a16:colId xmlns:a16="http://schemas.microsoft.com/office/drawing/2014/main" val="558041403"/>
                    </a:ext>
                  </a:extLst>
                </a:gridCol>
              </a:tblGrid>
              <a:tr h="486109">
                <a:tc>
                  <a:txBody>
                    <a:bodyPr/>
                    <a:lstStyle/>
                    <a:p>
                      <a:pPr algn="ctr"/>
                      <a:r>
                        <a:rPr lang="ar-JO" sz="2400" b="1" dirty="0" smtClean="0">
                          <a:solidFill>
                            <a:schemeClr val="tx1"/>
                          </a:solidFill>
                          <a:cs typeface="Simplified Arabic" panose="02010000000000000000" pitchFamily="2" charset="-78"/>
                        </a:rPr>
                        <a:t>عناصر الاتفاق</a:t>
                      </a:r>
                      <a:r>
                        <a:rPr lang="ar-JO" sz="2400" b="1" baseline="0" dirty="0" smtClean="0">
                          <a:solidFill>
                            <a:schemeClr val="tx1"/>
                          </a:solidFill>
                          <a:cs typeface="Simplified Arabic" panose="02010000000000000000" pitchFamily="2" charset="-78"/>
                        </a:rPr>
                        <a:t> </a:t>
                      </a:r>
                      <a:endParaRPr lang="en-US" sz="2400" b="1" dirty="0">
                        <a:solidFill>
                          <a:schemeClr val="tx1"/>
                        </a:solidFill>
                        <a:cs typeface="Simplified Arabic" panose="02010000000000000000" pitchFamily="2" charset="-78"/>
                      </a:endParaRPr>
                    </a:p>
                  </a:txBody>
                  <a:tcPr/>
                </a:tc>
                <a:tc>
                  <a:txBody>
                    <a:bodyPr/>
                    <a:lstStyle/>
                    <a:p>
                      <a:pPr algn="ctr"/>
                      <a:r>
                        <a:rPr lang="ar-JO" sz="2400" b="1" dirty="0" smtClean="0">
                          <a:solidFill>
                            <a:schemeClr val="tx1"/>
                          </a:solidFill>
                          <a:cs typeface="Simplified Arabic" panose="02010000000000000000" pitchFamily="2" charset="-78"/>
                        </a:rPr>
                        <a:t>الرقم </a:t>
                      </a:r>
                      <a:endParaRPr lang="en-US" sz="2400" b="1" dirty="0">
                        <a:solidFill>
                          <a:schemeClr val="tx1"/>
                        </a:solidFill>
                        <a:cs typeface="Simplified Arabic" panose="02010000000000000000" pitchFamily="2" charset="-78"/>
                      </a:endParaRPr>
                    </a:p>
                  </a:txBody>
                  <a:tcPr/>
                </a:tc>
                <a:extLst>
                  <a:ext uri="{0D108BD9-81ED-4DB2-BD59-A6C34878D82A}">
                    <a16:rowId xmlns:a16="http://schemas.microsoft.com/office/drawing/2014/main" val="3934668564"/>
                  </a:ext>
                </a:extLst>
              </a:tr>
              <a:tr h="741256">
                <a:tc>
                  <a:txBody>
                    <a:bodyPr/>
                    <a:lstStyle/>
                    <a:p>
                      <a:pPr algn="r" rtl="1"/>
                      <a:r>
                        <a:rPr lang="ar-JO" sz="2200" dirty="0" smtClean="0">
                          <a:cs typeface="Simplified Arabic" panose="02010000000000000000" pitchFamily="2" charset="-78"/>
                        </a:rPr>
                        <a:t>كلاهما</a:t>
                      </a:r>
                      <a:r>
                        <a:rPr lang="ar-JO" sz="2200" baseline="0" dirty="0" smtClean="0">
                          <a:cs typeface="Simplified Arabic" panose="02010000000000000000" pitchFamily="2" charset="-78"/>
                        </a:rPr>
                        <a:t> عملية مساعدة وخدمة الفرد نفسيا بهدف تحقيق فهم الذات وتحقيقها وحل المشكلات وتحقيق التوافق النفسي والصحة النفسية. </a:t>
                      </a:r>
                      <a:endParaRPr lang="en-US" sz="2200" dirty="0">
                        <a:cs typeface="Simplified Arabic" panose="02010000000000000000" pitchFamily="2" charset="-78"/>
                      </a:endParaRPr>
                    </a:p>
                  </a:txBody>
                  <a:tcPr/>
                </a:tc>
                <a:tc>
                  <a:txBody>
                    <a:bodyPr/>
                    <a:lstStyle/>
                    <a:p>
                      <a:r>
                        <a:rPr lang="ar-JO" sz="2200" dirty="0" smtClean="0">
                          <a:cs typeface="Simplified Arabic" panose="02010000000000000000" pitchFamily="2" charset="-78"/>
                        </a:rPr>
                        <a:t>1) </a:t>
                      </a:r>
                      <a:endParaRPr lang="en-US" sz="2200" dirty="0">
                        <a:cs typeface="Simplified Arabic" panose="02010000000000000000" pitchFamily="2" charset="-78"/>
                      </a:endParaRPr>
                    </a:p>
                  </a:txBody>
                  <a:tcPr/>
                </a:tc>
                <a:extLst>
                  <a:ext uri="{0D108BD9-81ED-4DB2-BD59-A6C34878D82A}">
                    <a16:rowId xmlns:a16="http://schemas.microsoft.com/office/drawing/2014/main" val="1886690975"/>
                  </a:ext>
                </a:extLst>
              </a:tr>
              <a:tr h="486109">
                <a:tc>
                  <a:txBody>
                    <a:bodyPr/>
                    <a:lstStyle/>
                    <a:p>
                      <a:pPr algn="r" rtl="1"/>
                      <a:r>
                        <a:rPr lang="ar-JO" sz="2200" dirty="0" smtClean="0">
                          <a:cs typeface="Simplified Arabic" panose="02010000000000000000" pitchFamily="2" charset="-78"/>
                        </a:rPr>
                        <a:t>المعلومات</a:t>
                      </a:r>
                      <a:r>
                        <a:rPr lang="ar-JO" sz="2200" baseline="0" dirty="0" smtClean="0">
                          <a:cs typeface="Simplified Arabic" panose="02010000000000000000" pitchFamily="2" charset="-78"/>
                        </a:rPr>
                        <a:t> المطلوبة لدراسة الحالة ووسائل جمع المعلومات واحدة في كل منهما. </a:t>
                      </a:r>
                      <a:endParaRPr lang="en-US" sz="2200" dirty="0">
                        <a:cs typeface="Simplified Arabic" panose="02010000000000000000" pitchFamily="2" charset="-78"/>
                      </a:endParaRPr>
                    </a:p>
                  </a:txBody>
                  <a:tcPr/>
                </a:tc>
                <a:tc>
                  <a:txBody>
                    <a:bodyPr/>
                    <a:lstStyle/>
                    <a:p>
                      <a:r>
                        <a:rPr lang="ar-JO" sz="2200" dirty="0" smtClean="0">
                          <a:cs typeface="Simplified Arabic" panose="02010000000000000000" pitchFamily="2" charset="-78"/>
                        </a:rPr>
                        <a:t>2) </a:t>
                      </a:r>
                      <a:endParaRPr lang="en-US" sz="2200" dirty="0">
                        <a:cs typeface="Simplified Arabic" panose="02010000000000000000" pitchFamily="2" charset="-78"/>
                      </a:endParaRPr>
                    </a:p>
                  </a:txBody>
                  <a:tcPr/>
                </a:tc>
                <a:extLst>
                  <a:ext uri="{0D108BD9-81ED-4DB2-BD59-A6C34878D82A}">
                    <a16:rowId xmlns:a16="http://schemas.microsoft.com/office/drawing/2014/main" val="1598095320"/>
                  </a:ext>
                </a:extLst>
              </a:tr>
              <a:tr h="486109">
                <a:tc>
                  <a:txBody>
                    <a:bodyPr/>
                    <a:lstStyle/>
                    <a:p>
                      <a:pPr algn="r" rtl="1"/>
                      <a:r>
                        <a:rPr lang="ar-JO" sz="2200" dirty="0" smtClean="0">
                          <a:cs typeface="Simplified Arabic" panose="02010000000000000000" pitchFamily="2" charset="-78"/>
                        </a:rPr>
                        <a:t>يشتركان في الأسس التي يقومان عليها ويستخدمان لغة مشتركة مثل المقابلة ودراسة الحالة. </a:t>
                      </a:r>
                      <a:endParaRPr lang="en-US" sz="2200" dirty="0">
                        <a:cs typeface="Simplified Arabic" panose="02010000000000000000" pitchFamily="2" charset="-78"/>
                      </a:endParaRPr>
                    </a:p>
                  </a:txBody>
                  <a:tcPr/>
                </a:tc>
                <a:tc>
                  <a:txBody>
                    <a:bodyPr/>
                    <a:lstStyle/>
                    <a:p>
                      <a:r>
                        <a:rPr lang="ar-JO" sz="2200" dirty="0" smtClean="0">
                          <a:cs typeface="Simplified Arabic" panose="02010000000000000000" pitchFamily="2" charset="-78"/>
                        </a:rPr>
                        <a:t>3) </a:t>
                      </a:r>
                      <a:endParaRPr lang="en-US" sz="2200" dirty="0">
                        <a:cs typeface="Simplified Arabic" panose="02010000000000000000" pitchFamily="2" charset="-78"/>
                      </a:endParaRPr>
                    </a:p>
                  </a:txBody>
                  <a:tcPr/>
                </a:tc>
                <a:extLst>
                  <a:ext uri="{0D108BD9-81ED-4DB2-BD59-A6C34878D82A}">
                    <a16:rowId xmlns:a16="http://schemas.microsoft.com/office/drawing/2014/main" val="4087626822"/>
                  </a:ext>
                </a:extLst>
              </a:tr>
              <a:tr h="486109">
                <a:tc>
                  <a:txBody>
                    <a:bodyPr/>
                    <a:lstStyle/>
                    <a:p>
                      <a:pPr algn="r" rtl="1"/>
                      <a:r>
                        <a:rPr lang="ar-JO" sz="2200" dirty="0" smtClean="0">
                          <a:cs typeface="Simplified Arabic" panose="02010000000000000000" pitchFamily="2" charset="-78"/>
                        </a:rPr>
                        <a:t>استراتيجيات واهداف كل منهما واحدة وهي الاستراتيجيات التنموية والوقائية والعلاجية. </a:t>
                      </a:r>
                      <a:endParaRPr lang="en-US" sz="2200" dirty="0">
                        <a:cs typeface="Simplified Arabic" panose="02010000000000000000" pitchFamily="2" charset="-78"/>
                      </a:endParaRPr>
                    </a:p>
                  </a:txBody>
                  <a:tcPr/>
                </a:tc>
                <a:tc>
                  <a:txBody>
                    <a:bodyPr/>
                    <a:lstStyle/>
                    <a:p>
                      <a:r>
                        <a:rPr lang="ar-JO" sz="2200" dirty="0" smtClean="0">
                          <a:cs typeface="Simplified Arabic" panose="02010000000000000000" pitchFamily="2" charset="-78"/>
                        </a:rPr>
                        <a:t>4) </a:t>
                      </a:r>
                      <a:endParaRPr lang="en-US" sz="2200" dirty="0">
                        <a:cs typeface="Simplified Arabic" panose="02010000000000000000" pitchFamily="2" charset="-78"/>
                      </a:endParaRPr>
                    </a:p>
                  </a:txBody>
                  <a:tcPr/>
                </a:tc>
                <a:extLst>
                  <a:ext uri="{0D108BD9-81ED-4DB2-BD59-A6C34878D82A}">
                    <a16:rowId xmlns:a16="http://schemas.microsoft.com/office/drawing/2014/main" val="2097811938"/>
                  </a:ext>
                </a:extLst>
              </a:tr>
              <a:tr h="839039">
                <a:tc>
                  <a:txBody>
                    <a:bodyPr/>
                    <a:lstStyle/>
                    <a:p>
                      <a:pPr algn="r" rtl="1"/>
                      <a:r>
                        <a:rPr lang="ar-JO" sz="2200" dirty="0" smtClean="0">
                          <a:cs typeface="Simplified Arabic" panose="02010000000000000000" pitchFamily="2" charset="-78"/>
                        </a:rPr>
                        <a:t>إجراءات عملية الارشاد وعملية العلاج النفسي واحدة في جملتها، وهي في كل الميادين</a:t>
                      </a:r>
                      <a:r>
                        <a:rPr lang="ar-JO" sz="2200" baseline="0" dirty="0" smtClean="0">
                          <a:cs typeface="Simplified Arabic" panose="02010000000000000000" pitchFamily="2" charset="-78"/>
                        </a:rPr>
                        <a:t>: الفحص وتحديد المشكلة والتشخيص وحل المشكلة واتخاذ القرارات والتعلم والمتابعة والإنهاء. </a:t>
                      </a:r>
                      <a:endParaRPr lang="en-US" sz="2200" dirty="0">
                        <a:cs typeface="Simplified Arabic" panose="02010000000000000000" pitchFamily="2" charset="-78"/>
                      </a:endParaRPr>
                    </a:p>
                  </a:txBody>
                  <a:tcPr/>
                </a:tc>
                <a:tc>
                  <a:txBody>
                    <a:bodyPr/>
                    <a:lstStyle/>
                    <a:p>
                      <a:r>
                        <a:rPr lang="ar-JO" sz="2200" dirty="0" smtClean="0">
                          <a:cs typeface="Simplified Arabic" panose="02010000000000000000" pitchFamily="2" charset="-78"/>
                        </a:rPr>
                        <a:t>5) </a:t>
                      </a:r>
                      <a:endParaRPr lang="en-US" sz="2200" dirty="0">
                        <a:cs typeface="Simplified Arabic" panose="02010000000000000000" pitchFamily="2" charset="-78"/>
                      </a:endParaRPr>
                    </a:p>
                  </a:txBody>
                  <a:tcPr/>
                </a:tc>
                <a:extLst>
                  <a:ext uri="{0D108BD9-81ED-4DB2-BD59-A6C34878D82A}">
                    <a16:rowId xmlns:a16="http://schemas.microsoft.com/office/drawing/2014/main" val="1595278140"/>
                  </a:ext>
                </a:extLst>
              </a:tr>
              <a:tr h="486109">
                <a:tc>
                  <a:txBody>
                    <a:bodyPr/>
                    <a:lstStyle/>
                    <a:p>
                      <a:pPr algn="r" rtl="1"/>
                      <a:r>
                        <a:rPr lang="ar-JO" sz="2200" dirty="0" smtClean="0">
                          <a:cs typeface="Simplified Arabic" panose="02010000000000000000" pitchFamily="2" charset="-78"/>
                        </a:rPr>
                        <a:t>يلتقي كل منهما في الحالات الحدية بين السوية واللاسوية أو بين العاديين والمرضى. </a:t>
                      </a:r>
                      <a:endParaRPr lang="en-US" sz="2200" dirty="0">
                        <a:cs typeface="Simplified Arabic" panose="02010000000000000000" pitchFamily="2" charset="-78"/>
                      </a:endParaRPr>
                    </a:p>
                  </a:txBody>
                  <a:tcPr/>
                </a:tc>
                <a:tc>
                  <a:txBody>
                    <a:bodyPr/>
                    <a:lstStyle/>
                    <a:p>
                      <a:r>
                        <a:rPr lang="ar-JO" sz="2200" dirty="0" smtClean="0">
                          <a:cs typeface="Simplified Arabic" panose="02010000000000000000" pitchFamily="2" charset="-78"/>
                        </a:rPr>
                        <a:t>6) </a:t>
                      </a:r>
                      <a:endParaRPr lang="en-US" sz="2200" dirty="0">
                        <a:cs typeface="Simplified Arabic" panose="02010000000000000000" pitchFamily="2" charset="-78"/>
                      </a:endParaRPr>
                    </a:p>
                  </a:txBody>
                  <a:tcPr/>
                </a:tc>
                <a:extLst>
                  <a:ext uri="{0D108BD9-81ED-4DB2-BD59-A6C34878D82A}">
                    <a16:rowId xmlns:a16="http://schemas.microsoft.com/office/drawing/2014/main" val="116906714"/>
                  </a:ext>
                </a:extLst>
              </a:tr>
              <a:tr h="486109">
                <a:tc>
                  <a:txBody>
                    <a:bodyPr/>
                    <a:lstStyle/>
                    <a:p>
                      <a:pPr algn="r" rtl="1"/>
                      <a:r>
                        <a:rPr lang="ar-JO" sz="2200" dirty="0" smtClean="0">
                          <a:cs typeface="Simplified Arabic" panose="02010000000000000000" pitchFamily="2" charset="-78"/>
                        </a:rPr>
                        <a:t>المرشد النفسي والمعالج</a:t>
                      </a:r>
                      <a:r>
                        <a:rPr lang="ar-JO" sz="2200" baseline="0" dirty="0" smtClean="0">
                          <a:cs typeface="Simplified Arabic" panose="02010000000000000000" pitchFamily="2" charset="-78"/>
                        </a:rPr>
                        <a:t> النفسي لا يخلو منهما مركز إرشاد أو عيادة نفسية. </a:t>
                      </a:r>
                      <a:endParaRPr lang="en-US" sz="2200" dirty="0">
                        <a:cs typeface="Simplified Arabic" panose="02010000000000000000" pitchFamily="2" charset="-78"/>
                      </a:endParaRPr>
                    </a:p>
                  </a:txBody>
                  <a:tcPr/>
                </a:tc>
                <a:tc>
                  <a:txBody>
                    <a:bodyPr/>
                    <a:lstStyle/>
                    <a:p>
                      <a:r>
                        <a:rPr lang="ar-JO" sz="2200" dirty="0" smtClean="0">
                          <a:cs typeface="Simplified Arabic" panose="02010000000000000000" pitchFamily="2" charset="-78"/>
                        </a:rPr>
                        <a:t>7) </a:t>
                      </a:r>
                      <a:endParaRPr lang="en-US" sz="2200" dirty="0">
                        <a:cs typeface="Simplified Arabic" panose="02010000000000000000" pitchFamily="2" charset="-78"/>
                      </a:endParaRPr>
                    </a:p>
                  </a:txBody>
                  <a:tcPr/>
                </a:tc>
                <a:extLst>
                  <a:ext uri="{0D108BD9-81ED-4DB2-BD59-A6C34878D82A}">
                    <a16:rowId xmlns:a16="http://schemas.microsoft.com/office/drawing/2014/main" val="1104632019"/>
                  </a:ext>
                </a:extLst>
              </a:tr>
              <a:tr h="741256">
                <a:tc>
                  <a:txBody>
                    <a:bodyPr/>
                    <a:lstStyle/>
                    <a:p>
                      <a:pPr algn="r" rtl="1"/>
                      <a:r>
                        <a:rPr lang="ar-JO" sz="2200" dirty="0" smtClean="0">
                          <a:cs typeface="Simplified Arabic" panose="02010000000000000000" pitchFamily="2" charset="-78"/>
                        </a:rPr>
                        <a:t>يضم علم النفس العلاجي كلا من الارشاد والعلاج النفسي ويضم مفاهيم</a:t>
                      </a:r>
                      <a:r>
                        <a:rPr lang="ar-JO" sz="2200" baseline="0" dirty="0" smtClean="0">
                          <a:cs typeface="Simplified Arabic" panose="02010000000000000000" pitchFamily="2" charset="-78"/>
                        </a:rPr>
                        <a:t> ومهارات مشتركة بين عمليات الارشاد النفسي والعلاج النفسي. </a:t>
                      </a:r>
                      <a:endParaRPr lang="en-US" sz="2200" dirty="0">
                        <a:cs typeface="Simplified Arabic" panose="02010000000000000000" pitchFamily="2" charset="-78"/>
                      </a:endParaRPr>
                    </a:p>
                  </a:txBody>
                  <a:tcPr/>
                </a:tc>
                <a:tc>
                  <a:txBody>
                    <a:bodyPr/>
                    <a:lstStyle/>
                    <a:p>
                      <a:r>
                        <a:rPr lang="ar-JO" sz="2200" dirty="0" smtClean="0">
                          <a:cs typeface="Simplified Arabic" panose="02010000000000000000" pitchFamily="2" charset="-78"/>
                        </a:rPr>
                        <a:t>8) </a:t>
                      </a:r>
                      <a:endParaRPr lang="en-US" sz="2200" dirty="0">
                        <a:cs typeface="Simplified Arabic" panose="02010000000000000000" pitchFamily="2" charset="-78"/>
                      </a:endParaRPr>
                    </a:p>
                  </a:txBody>
                  <a:tcPr/>
                </a:tc>
                <a:extLst>
                  <a:ext uri="{0D108BD9-81ED-4DB2-BD59-A6C34878D82A}">
                    <a16:rowId xmlns:a16="http://schemas.microsoft.com/office/drawing/2014/main" val="1729354004"/>
                  </a:ext>
                </a:extLst>
              </a:tr>
            </a:tbl>
          </a:graphicData>
        </a:graphic>
      </p:graphicFrame>
    </p:spTree>
    <p:extLst>
      <p:ext uri="{BB962C8B-B14F-4D97-AF65-F5344CB8AC3E}">
        <p14:creationId xmlns:p14="http://schemas.microsoft.com/office/powerpoint/2010/main" val="31159355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38200" y="470262"/>
          <a:ext cx="10515600" cy="6087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9658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098" y="450865"/>
            <a:ext cx="8610600" cy="659478"/>
          </a:xfrm>
        </p:spPr>
        <p:txBody>
          <a:bodyPr>
            <a:normAutofit/>
          </a:bodyPr>
          <a:lstStyle/>
          <a:p>
            <a:r>
              <a:rPr lang="ar-JO" sz="3600" b="1" dirty="0" smtClean="0">
                <a:cs typeface="Simplified Arabic" panose="02010000000000000000" pitchFamily="2" charset="-78"/>
              </a:rPr>
              <a:t>عناصر الاختلاف بين الإرشاد والعلاج النفسي</a:t>
            </a:r>
            <a:endParaRPr lang="en-US" sz="3600" b="1" dirty="0">
              <a:cs typeface="Simplified Arabic" panose="020100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7915638"/>
              </p:ext>
            </p:extLst>
          </p:nvPr>
        </p:nvGraphicFramePr>
        <p:xfrm>
          <a:off x="169817" y="1406434"/>
          <a:ext cx="11691257" cy="5219742"/>
        </p:xfrm>
        <a:graphic>
          <a:graphicData uri="http://schemas.openxmlformats.org/drawingml/2006/table">
            <a:tbl>
              <a:tblPr firstRow="1" bandRow="1">
                <a:tableStyleId>{5C22544A-7EE6-4342-B048-85BDC9FD1C3A}</a:tableStyleId>
              </a:tblPr>
              <a:tblGrid>
                <a:gridCol w="5692672">
                  <a:extLst>
                    <a:ext uri="{9D8B030D-6E8A-4147-A177-3AD203B41FA5}">
                      <a16:colId xmlns:a16="http://schemas.microsoft.com/office/drawing/2014/main" val="2157217536"/>
                    </a:ext>
                  </a:extLst>
                </a:gridCol>
                <a:gridCol w="5346854">
                  <a:extLst>
                    <a:ext uri="{9D8B030D-6E8A-4147-A177-3AD203B41FA5}">
                      <a16:colId xmlns:a16="http://schemas.microsoft.com/office/drawing/2014/main" val="2039102402"/>
                    </a:ext>
                  </a:extLst>
                </a:gridCol>
                <a:gridCol w="651731">
                  <a:extLst>
                    <a:ext uri="{9D8B030D-6E8A-4147-A177-3AD203B41FA5}">
                      <a16:colId xmlns:a16="http://schemas.microsoft.com/office/drawing/2014/main" val="2810083567"/>
                    </a:ext>
                  </a:extLst>
                </a:gridCol>
              </a:tblGrid>
              <a:tr h="501788">
                <a:tc>
                  <a:txBody>
                    <a:bodyPr/>
                    <a:lstStyle/>
                    <a:p>
                      <a:pPr algn="ctr" rtl="1"/>
                      <a:r>
                        <a:rPr lang="ar-JO" sz="2800" b="1" dirty="0" smtClean="0">
                          <a:solidFill>
                            <a:schemeClr val="tx1"/>
                          </a:solidFill>
                          <a:cs typeface="Simplified Arabic" panose="02010000000000000000" pitchFamily="2" charset="-78"/>
                        </a:rPr>
                        <a:t>العلاج النفسي </a:t>
                      </a:r>
                      <a:endParaRPr lang="en-US" sz="2800" b="1" dirty="0">
                        <a:solidFill>
                          <a:schemeClr val="tx1"/>
                        </a:solidFill>
                        <a:cs typeface="Simplified Arabic" panose="02010000000000000000" pitchFamily="2" charset="-78"/>
                      </a:endParaRPr>
                    </a:p>
                  </a:txBody>
                  <a:tcPr/>
                </a:tc>
                <a:tc>
                  <a:txBody>
                    <a:bodyPr/>
                    <a:lstStyle/>
                    <a:p>
                      <a:pPr algn="ctr" rtl="1"/>
                      <a:r>
                        <a:rPr lang="ar-JO" sz="2800" b="1" dirty="0" smtClean="0">
                          <a:solidFill>
                            <a:schemeClr val="tx1"/>
                          </a:solidFill>
                          <a:cs typeface="Simplified Arabic" panose="02010000000000000000" pitchFamily="2" charset="-78"/>
                        </a:rPr>
                        <a:t>الارشاد</a:t>
                      </a:r>
                      <a:r>
                        <a:rPr lang="ar-JO" sz="2800" b="1" baseline="0" dirty="0" smtClean="0">
                          <a:solidFill>
                            <a:schemeClr val="tx1"/>
                          </a:solidFill>
                          <a:cs typeface="Simplified Arabic" panose="02010000000000000000" pitchFamily="2" charset="-78"/>
                        </a:rPr>
                        <a:t> </a:t>
                      </a:r>
                      <a:endParaRPr lang="en-US" sz="2800" b="1" dirty="0">
                        <a:solidFill>
                          <a:schemeClr val="tx1"/>
                        </a:solidFill>
                        <a:cs typeface="Simplified Arabic" panose="02010000000000000000" pitchFamily="2" charset="-78"/>
                      </a:endParaRPr>
                    </a:p>
                  </a:txBody>
                  <a:tcPr/>
                </a:tc>
                <a:tc>
                  <a:txBody>
                    <a:bodyPr/>
                    <a:lstStyle/>
                    <a:p>
                      <a:pPr algn="ctr" rtl="1"/>
                      <a:r>
                        <a:rPr lang="ar-JO" sz="2200" b="1" dirty="0" smtClean="0">
                          <a:solidFill>
                            <a:schemeClr val="tx1"/>
                          </a:solidFill>
                          <a:cs typeface="Simplified Arabic" panose="02010000000000000000" pitchFamily="2" charset="-78"/>
                        </a:rPr>
                        <a:t>الرقم</a:t>
                      </a:r>
                      <a:endParaRPr lang="en-US" sz="2200" b="1" dirty="0">
                        <a:solidFill>
                          <a:schemeClr val="tx1"/>
                        </a:solidFill>
                        <a:cs typeface="Simplified Arabic" panose="02010000000000000000" pitchFamily="2" charset="-78"/>
                      </a:endParaRPr>
                    </a:p>
                  </a:txBody>
                  <a:tcPr/>
                </a:tc>
                <a:extLst>
                  <a:ext uri="{0D108BD9-81ED-4DB2-BD59-A6C34878D82A}">
                    <a16:rowId xmlns:a16="http://schemas.microsoft.com/office/drawing/2014/main" val="3922802726"/>
                  </a:ext>
                </a:extLst>
              </a:tr>
              <a:tr h="669664">
                <a:tc>
                  <a:txBody>
                    <a:bodyPr/>
                    <a:lstStyle/>
                    <a:p>
                      <a:pPr algn="r" rtl="1"/>
                      <a:r>
                        <a:rPr lang="ar-JO" b="0" dirty="0" smtClean="0">
                          <a:solidFill>
                            <a:schemeClr val="tx1"/>
                          </a:solidFill>
                          <a:cs typeface="Simplified Arabic" panose="02010000000000000000" pitchFamily="2" charset="-78"/>
                        </a:rPr>
                        <a:t>الاهتمام بالعصاب والذهان أو ذوي المشكلات الانفعالية الحادة</a:t>
                      </a:r>
                      <a:endParaRPr lang="en-US" b="0" dirty="0">
                        <a:solidFill>
                          <a:schemeClr val="tx1"/>
                        </a:solidFill>
                        <a:cs typeface="Simplified Arabic" panose="02010000000000000000" pitchFamily="2" charset="-78"/>
                      </a:endParaRPr>
                    </a:p>
                  </a:txBody>
                  <a:tcPr/>
                </a:tc>
                <a:tc>
                  <a:txBody>
                    <a:bodyPr/>
                    <a:lstStyle/>
                    <a:p>
                      <a:pPr algn="r" rtl="1"/>
                      <a:r>
                        <a:rPr lang="ar-JO" sz="1800" b="0" dirty="0" smtClean="0">
                          <a:solidFill>
                            <a:schemeClr val="tx1"/>
                          </a:solidFill>
                          <a:cs typeface="Simplified Arabic" panose="02010000000000000000" pitchFamily="2" charset="-78"/>
                        </a:rPr>
                        <a:t>الاهتمام بالأسوياء والعاديين</a:t>
                      </a:r>
                      <a:r>
                        <a:rPr lang="ar-JO" sz="1800" b="0" baseline="0" dirty="0" smtClean="0">
                          <a:solidFill>
                            <a:schemeClr val="tx1"/>
                          </a:solidFill>
                          <a:cs typeface="Simplified Arabic" panose="02010000000000000000" pitchFamily="2" charset="-78"/>
                        </a:rPr>
                        <a:t> وأقرب المرضى إلى الصحة وأقرب المنحرفين إلى السواء</a:t>
                      </a:r>
                      <a:endParaRPr lang="en-US" sz="1800" b="0" dirty="0">
                        <a:solidFill>
                          <a:schemeClr val="tx1"/>
                        </a:solidFill>
                        <a:cs typeface="Simplified Arabic" panose="02010000000000000000" pitchFamily="2" charset="-78"/>
                      </a:endParaRPr>
                    </a:p>
                  </a:txBody>
                  <a:tcPr/>
                </a:tc>
                <a:tc>
                  <a:txBody>
                    <a:bodyPr/>
                    <a:lstStyle/>
                    <a:p>
                      <a:pPr marL="0" indent="0">
                        <a:buFont typeface="+mj-lt"/>
                        <a:buNone/>
                      </a:pPr>
                      <a:r>
                        <a:rPr lang="ar-JO" b="0" dirty="0" smtClean="0">
                          <a:solidFill>
                            <a:schemeClr val="tx1"/>
                          </a:solidFill>
                          <a:cs typeface="Simplified Arabic" panose="02010000000000000000" pitchFamily="2" charset="-78"/>
                        </a:rPr>
                        <a:t>1.</a:t>
                      </a:r>
                      <a:endParaRPr lang="en-US" b="0" dirty="0">
                        <a:solidFill>
                          <a:schemeClr val="tx1"/>
                        </a:solidFill>
                        <a:cs typeface="Simplified Arabic" panose="02010000000000000000" pitchFamily="2" charset="-78"/>
                      </a:endParaRPr>
                    </a:p>
                  </a:txBody>
                  <a:tcPr/>
                </a:tc>
                <a:extLst>
                  <a:ext uri="{0D108BD9-81ED-4DB2-BD59-A6C34878D82A}">
                    <a16:rowId xmlns:a16="http://schemas.microsoft.com/office/drawing/2014/main" val="4126223583"/>
                  </a:ext>
                </a:extLst>
              </a:tr>
              <a:tr h="387979">
                <a:tc>
                  <a:txBody>
                    <a:bodyPr/>
                    <a:lstStyle/>
                    <a:p>
                      <a:pPr algn="r" rtl="1"/>
                      <a:r>
                        <a:rPr lang="ar-JO" b="0" dirty="0" smtClean="0">
                          <a:solidFill>
                            <a:schemeClr val="tx1"/>
                          </a:solidFill>
                          <a:cs typeface="Simplified Arabic" panose="02010000000000000000" pitchFamily="2" charset="-78"/>
                        </a:rPr>
                        <a:t>المشكلات أكثر خطورة وعمقاً ويصاحبها قلق عصابي </a:t>
                      </a:r>
                      <a:endParaRPr lang="en-US" b="0" dirty="0">
                        <a:solidFill>
                          <a:schemeClr val="tx1"/>
                        </a:solidFill>
                        <a:cs typeface="Simplified Arabic" panose="02010000000000000000" pitchFamily="2" charset="-78"/>
                      </a:endParaRPr>
                    </a:p>
                  </a:txBody>
                  <a:tcPr/>
                </a:tc>
                <a:tc>
                  <a:txBody>
                    <a:bodyPr/>
                    <a:lstStyle/>
                    <a:p>
                      <a:pPr algn="r" rtl="1"/>
                      <a:r>
                        <a:rPr lang="ar-JO" sz="1800" b="0" dirty="0" smtClean="0">
                          <a:solidFill>
                            <a:schemeClr val="tx1"/>
                          </a:solidFill>
                          <a:cs typeface="Simplified Arabic" panose="02010000000000000000" pitchFamily="2" charset="-78"/>
                        </a:rPr>
                        <a:t>المشكلات أقل خطورة وعمقا ويصاحبها قلق عادي</a:t>
                      </a:r>
                      <a:endParaRPr lang="en-US" sz="1800" b="0" dirty="0">
                        <a:solidFill>
                          <a:schemeClr val="tx1"/>
                        </a:solidFill>
                        <a:cs typeface="Simplified Arabic" panose="02010000000000000000" pitchFamily="2" charset="-78"/>
                      </a:endParaRPr>
                    </a:p>
                  </a:txBody>
                  <a:tcPr/>
                </a:tc>
                <a:tc>
                  <a:txBody>
                    <a:bodyPr/>
                    <a:lstStyle/>
                    <a:p>
                      <a:pPr marL="0" indent="0">
                        <a:buFont typeface="+mj-lt"/>
                        <a:buNone/>
                      </a:pPr>
                      <a:r>
                        <a:rPr lang="ar-JO" b="0" dirty="0" smtClean="0">
                          <a:solidFill>
                            <a:schemeClr val="tx1"/>
                          </a:solidFill>
                          <a:cs typeface="Simplified Arabic" panose="02010000000000000000" pitchFamily="2" charset="-78"/>
                        </a:rPr>
                        <a:t>2.</a:t>
                      </a:r>
                      <a:endParaRPr lang="en-US" b="0" dirty="0">
                        <a:solidFill>
                          <a:schemeClr val="tx1"/>
                        </a:solidFill>
                        <a:cs typeface="Simplified Arabic" panose="02010000000000000000" pitchFamily="2" charset="-78"/>
                      </a:endParaRPr>
                    </a:p>
                  </a:txBody>
                  <a:tcPr/>
                </a:tc>
                <a:extLst>
                  <a:ext uri="{0D108BD9-81ED-4DB2-BD59-A6C34878D82A}">
                    <a16:rowId xmlns:a16="http://schemas.microsoft.com/office/drawing/2014/main" val="1252962471"/>
                  </a:ext>
                </a:extLst>
              </a:tr>
              <a:tr h="387979">
                <a:tc>
                  <a:txBody>
                    <a:bodyPr/>
                    <a:lstStyle/>
                    <a:p>
                      <a:pPr algn="r" rtl="1"/>
                      <a:r>
                        <a:rPr lang="ar-JO" b="0" dirty="0" smtClean="0">
                          <a:solidFill>
                            <a:schemeClr val="tx1"/>
                          </a:solidFill>
                          <a:cs typeface="Simplified Arabic" panose="02010000000000000000" pitchFamily="2" charset="-78"/>
                        </a:rPr>
                        <a:t>التركيز على اللاشعور </a:t>
                      </a:r>
                      <a:endParaRPr lang="en-US" b="0" dirty="0">
                        <a:solidFill>
                          <a:schemeClr val="tx1"/>
                        </a:solidFill>
                        <a:cs typeface="Simplified Arabic" panose="02010000000000000000" pitchFamily="2" charset="-78"/>
                      </a:endParaRPr>
                    </a:p>
                  </a:txBody>
                  <a:tcPr/>
                </a:tc>
                <a:tc>
                  <a:txBody>
                    <a:bodyPr/>
                    <a:lstStyle/>
                    <a:p>
                      <a:pPr algn="r" rtl="1"/>
                      <a:r>
                        <a:rPr lang="ar-JO" sz="1800" b="0" dirty="0" smtClean="0">
                          <a:solidFill>
                            <a:schemeClr val="tx1"/>
                          </a:solidFill>
                          <a:cs typeface="Simplified Arabic" panose="02010000000000000000" pitchFamily="2" charset="-78"/>
                        </a:rPr>
                        <a:t>حل المشكلات على مستوى الوعي</a:t>
                      </a:r>
                      <a:endParaRPr lang="en-US" sz="1800" b="0" dirty="0">
                        <a:solidFill>
                          <a:schemeClr val="tx1"/>
                        </a:solidFill>
                        <a:cs typeface="Simplified Arabic" panose="02010000000000000000" pitchFamily="2" charset="-78"/>
                      </a:endParaRPr>
                    </a:p>
                  </a:txBody>
                  <a:tcPr/>
                </a:tc>
                <a:tc>
                  <a:txBody>
                    <a:bodyPr/>
                    <a:lstStyle/>
                    <a:p>
                      <a:pPr marL="0" indent="0">
                        <a:buFont typeface="+mj-lt"/>
                        <a:buNone/>
                      </a:pPr>
                      <a:r>
                        <a:rPr lang="ar-JO" b="0" dirty="0" smtClean="0">
                          <a:solidFill>
                            <a:schemeClr val="tx1"/>
                          </a:solidFill>
                          <a:cs typeface="Simplified Arabic" panose="02010000000000000000" pitchFamily="2" charset="-78"/>
                        </a:rPr>
                        <a:t>3. </a:t>
                      </a:r>
                      <a:endParaRPr lang="en-US" b="0" dirty="0">
                        <a:solidFill>
                          <a:schemeClr val="tx1"/>
                        </a:solidFill>
                        <a:cs typeface="Simplified Arabic" panose="02010000000000000000" pitchFamily="2" charset="-78"/>
                      </a:endParaRPr>
                    </a:p>
                  </a:txBody>
                  <a:tcPr/>
                </a:tc>
                <a:extLst>
                  <a:ext uri="{0D108BD9-81ED-4DB2-BD59-A6C34878D82A}">
                    <a16:rowId xmlns:a16="http://schemas.microsoft.com/office/drawing/2014/main" val="1980073055"/>
                  </a:ext>
                </a:extLst>
              </a:tr>
              <a:tr h="387979">
                <a:tc>
                  <a:txBody>
                    <a:bodyPr/>
                    <a:lstStyle/>
                    <a:p>
                      <a:pPr algn="r" rtl="1"/>
                      <a:r>
                        <a:rPr lang="ar-JO" b="0" dirty="0" smtClean="0">
                          <a:solidFill>
                            <a:schemeClr val="tx1"/>
                          </a:solidFill>
                          <a:cs typeface="Simplified Arabic" panose="02010000000000000000" pitchFamily="2" charset="-78"/>
                        </a:rPr>
                        <a:t>المعالج مسؤول أكثر</a:t>
                      </a:r>
                      <a:r>
                        <a:rPr lang="ar-JO" b="0" baseline="0" dirty="0" smtClean="0">
                          <a:solidFill>
                            <a:schemeClr val="tx1"/>
                          </a:solidFill>
                          <a:cs typeface="Simplified Arabic" panose="02010000000000000000" pitchFamily="2" charset="-78"/>
                        </a:rPr>
                        <a:t> عن إعادة تنظيم الشخصية</a:t>
                      </a:r>
                      <a:endParaRPr lang="en-US" b="0" dirty="0">
                        <a:solidFill>
                          <a:schemeClr val="tx1"/>
                        </a:solidFill>
                        <a:cs typeface="Simplified Arabic" panose="02010000000000000000" pitchFamily="2" charset="-78"/>
                      </a:endParaRPr>
                    </a:p>
                  </a:txBody>
                  <a:tcPr/>
                </a:tc>
                <a:tc>
                  <a:txBody>
                    <a:bodyPr/>
                    <a:lstStyle/>
                    <a:p>
                      <a:pPr algn="r" rtl="1"/>
                      <a:r>
                        <a:rPr lang="ar-JO" sz="1800" b="0" dirty="0" smtClean="0">
                          <a:solidFill>
                            <a:schemeClr val="tx1"/>
                          </a:solidFill>
                          <a:cs typeface="Simplified Arabic" panose="02010000000000000000" pitchFamily="2" charset="-78"/>
                        </a:rPr>
                        <a:t>المسترشد يعيد تنظيم</a:t>
                      </a:r>
                      <a:r>
                        <a:rPr lang="ar-JO" sz="1800" b="0" baseline="0" dirty="0" smtClean="0">
                          <a:solidFill>
                            <a:schemeClr val="tx1"/>
                          </a:solidFill>
                          <a:cs typeface="Simplified Arabic" panose="02010000000000000000" pitchFamily="2" charset="-78"/>
                        </a:rPr>
                        <a:t> بناء شخصيته</a:t>
                      </a:r>
                      <a:endParaRPr lang="en-US" sz="1800" b="0" dirty="0">
                        <a:solidFill>
                          <a:schemeClr val="tx1"/>
                        </a:solidFill>
                        <a:cs typeface="Simplified Arabic" panose="02010000000000000000" pitchFamily="2" charset="-78"/>
                      </a:endParaRPr>
                    </a:p>
                  </a:txBody>
                  <a:tcPr/>
                </a:tc>
                <a:tc>
                  <a:txBody>
                    <a:bodyPr/>
                    <a:lstStyle/>
                    <a:p>
                      <a:pPr marL="0" indent="0">
                        <a:buFont typeface="+mj-lt"/>
                        <a:buNone/>
                      </a:pPr>
                      <a:r>
                        <a:rPr lang="ar-JO" b="0" dirty="0" smtClean="0">
                          <a:solidFill>
                            <a:schemeClr val="tx1"/>
                          </a:solidFill>
                          <a:cs typeface="Simplified Arabic" panose="02010000000000000000" pitchFamily="2" charset="-78"/>
                        </a:rPr>
                        <a:t>4. </a:t>
                      </a:r>
                      <a:endParaRPr lang="en-US" b="0" dirty="0">
                        <a:solidFill>
                          <a:schemeClr val="tx1"/>
                        </a:solidFill>
                        <a:cs typeface="Simplified Arabic" panose="02010000000000000000" pitchFamily="2" charset="-78"/>
                      </a:endParaRPr>
                    </a:p>
                  </a:txBody>
                  <a:tcPr/>
                </a:tc>
                <a:extLst>
                  <a:ext uri="{0D108BD9-81ED-4DB2-BD59-A6C34878D82A}">
                    <a16:rowId xmlns:a16="http://schemas.microsoft.com/office/drawing/2014/main" val="847705576"/>
                  </a:ext>
                </a:extLst>
              </a:tr>
              <a:tr h="669664">
                <a:tc>
                  <a:txBody>
                    <a:bodyPr/>
                    <a:lstStyle/>
                    <a:p>
                      <a:pPr algn="r" rtl="1"/>
                      <a:r>
                        <a:rPr lang="ar-JO" b="0" dirty="0" smtClean="0">
                          <a:solidFill>
                            <a:schemeClr val="tx1"/>
                          </a:solidFill>
                          <a:cs typeface="Simplified Arabic" panose="02010000000000000000" pitchFamily="2" charset="-78"/>
                        </a:rPr>
                        <a:t>المعالج أنشط ويقوم بدور أكبر في عملية</a:t>
                      </a:r>
                      <a:r>
                        <a:rPr lang="ar-JO" b="0" baseline="0" dirty="0" smtClean="0">
                          <a:solidFill>
                            <a:schemeClr val="tx1"/>
                          </a:solidFill>
                          <a:cs typeface="Simplified Arabic" panose="02010000000000000000" pitchFamily="2" charset="-78"/>
                        </a:rPr>
                        <a:t> العلاج</a:t>
                      </a:r>
                      <a:endParaRPr lang="en-US" b="0" dirty="0">
                        <a:solidFill>
                          <a:schemeClr val="tx1"/>
                        </a:solidFill>
                        <a:cs typeface="Simplified Arabic" panose="02010000000000000000" pitchFamily="2" charset="-78"/>
                      </a:endParaRPr>
                    </a:p>
                  </a:txBody>
                  <a:tcPr/>
                </a:tc>
                <a:tc>
                  <a:txBody>
                    <a:bodyPr/>
                    <a:lstStyle/>
                    <a:p>
                      <a:pPr algn="r" rtl="1"/>
                      <a:r>
                        <a:rPr lang="ar-JO" sz="1800" b="0" dirty="0" smtClean="0">
                          <a:solidFill>
                            <a:schemeClr val="tx1"/>
                          </a:solidFill>
                          <a:cs typeface="Simplified Arabic" panose="02010000000000000000" pitchFamily="2" charset="-78"/>
                        </a:rPr>
                        <a:t>المسترشد عليه واجب ومسؤولية</a:t>
                      </a:r>
                      <a:r>
                        <a:rPr lang="ar-JO" sz="1800" b="0" baseline="0" dirty="0" smtClean="0">
                          <a:solidFill>
                            <a:schemeClr val="tx1"/>
                          </a:solidFill>
                          <a:cs typeface="Simplified Arabic" panose="02010000000000000000" pitchFamily="2" charset="-78"/>
                        </a:rPr>
                        <a:t> كبيرة في عمل الاختبارات ورسم الخطط واتخاذ القرارات لنفسه وحل مشكلاته. </a:t>
                      </a:r>
                      <a:endParaRPr lang="en-US" sz="1800" b="0" dirty="0">
                        <a:solidFill>
                          <a:schemeClr val="tx1"/>
                        </a:solidFill>
                        <a:cs typeface="Simplified Arabic" panose="02010000000000000000" pitchFamily="2" charset="-78"/>
                      </a:endParaRPr>
                    </a:p>
                  </a:txBody>
                  <a:tcPr/>
                </a:tc>
                <a:tc>
                  <a:txBody>
                    <a:bodyPr/>
                    <a:lstStyle/>
                    <a:p>
                      <a:pPr marL="0" indent="0">
                        <a:buFont typeface="+mj-lt"/>
                        <a:buNone/>
                      </a:pPr>
                      <a:r>
                        <a:rPr lang="ar-JO" b="0" dirty="0" smtClean="0">
                          <a:solidFill>
                            <a:schemeClr val="tx1"/>
                          </a:solidFill>
                          <a:cs typeface="Simplified Arabic" panose="02010000000000000000" pitchFamily="2" charset="-78"/>
                        </a:rPr>
                        <a:t>5.</a:t>
                      </a:r>
                      <a:r>
                        <a:rPr lang="ar-JO" b="0" baseline="0" dirty="0" smtClean="0">
                          <a:solidFill>
                            <a:schemeClr val="tx1"/>
                          </a:solidFill>
                          <a:cs typeface="Simplified Arabic" panose="02010000000000000000" pitchFamily="2" charset="-78"/>
                        </a:rPr>
                        <a:t> </a:t>
                      </a:r>
                      <a:endParaRPr lang="en-US" b="0" dirty="0">
                        <a:solidFill>
                          <a:schemeClr val="tx1"/>
                        </a:solidFill>
                        <a:cs typeface="Simplified Arabic" panose="02010000000000000000" pitchFamily="2" charset="-78"/>
                      </a:endParaRPr>
                    </a:p>
                  </a:txBody>
                  <a:tcPr/>
                </a:tc>
                <a:extLst>
                  <a:ext uri="{0D108BD9-81ED-4DB2-BD59-A6C34878D82A}">
                    <a16:rowId xmlns:a16="http://schemas.microsoft.com/office/drawing/2014/main" val="2188760303"/>
                  </a:ext>
                </a:extLst>
              </a:tr>
              <a:tr h="752695">
                <a:tc>
                  <a:txBody>
                    <a:bodyPr/>
                    <a:lstStyle/>
                    <a:p>
                      <a:pPr algn="r" rtl="1"/>
                      <a:r>
                        <a:rPr lang="ar-JO" b="0" dirty="0" smtClean="0">
                          <a:solidFill>
                            <a:schemeClr val="tx1"/>
                          </a:solidFill>
                          <a:cs typeface="Simplified Arabic" panose="02010000000000000000" pitchFamily="2" charset="-78"/>
                        </a:rPr>
                        <a:t>المعالج يعتمد</a:t>
                      </a:r>
                      <a:r>
                        <a:rPr lang="ar-JO" b="0" baseline="0" dirty="0" smtClean="0">
                          <a:solidFill>
                            <a:schemeClr val="tx1"/>
                          </a:solidFill>
                          <a:cs typeface="Simplified Arabic" panose="02010000000000000000" pitchFamily="2" charset="-78"/>
                        </a:rPr>
                        <a:t> أكثر على المعلومات الخاصة بالحالات الفردية </a:t>
                      </a:r>
                      <a:endParaRPr lang="en-US" b="0" dirty="0">
                        <a:solidFill>
                          <a:schemeClr val="tx1"/>
                        </a:solidFill>
                        <a:cs typeface="Simplified Arabic" panose="02010000000000000000" pitchFamily="2" charset="-78"/>
                      </a:endParaRPr>
                    </a:p>
                  </a:txBody>
                  <a:tcPr/>
                </a:tc>
                <a:tc>
                  <a:txBody>
                    <a:bodyPr/>
                    <a:lstStyle/>
                    <a:p>
                      <a:pPr algn="r" rtl="1"/>
                      <a:r>
                        <a:rPr lang="ar-JO" sz="1800" b="0" dirty="0" smtClean="0">
                          <a:solidFill>
                            <a:schemeClr val="tx1"/>
                          </a:solidFill>
                          <a:cs typeface="Simplified Arabic" panose="02010000000000000000" pitchFamily="2" charset="-78"/>
                        </a:rPr>
                        <a:t>المرشد يؤكد نقاط القوة عند المسترشد واستخدامها في المواقف الشخصية والاجتماعية ويستخدم المعلومات</a:t>
                      </a:r>
                      <a:r>
                        <a:rPr lang="ar-JO" sz="1800" b="0" baseline="0" dirty="0" smtClean="0">
                          <a:solidFill>
                            <a:schemeClr val="tx1"/>
                          </a:solidFill>
                          <a:cs typeface="Simplified Arabic" panose="02010000000000000000" pitchFamily="2" charset="-78"/>
                        </a:rPr>
                        <a:t> المعيارية في دراسة الحالة</a:t>
                      </a:r>
                      <a:endParaRPr lang="en-US" sz="1800" b="0" dirty="0">
                        <a:solidFill>
                          <a:schemeClr val="tx1"/>
                        </a:solidFill>
                        <a:cs typeface="Simplified Arabic" panose="02010000000000000000" pitchFamily="2" charset="-78"/>
                      </a:endParaRPr>
                    </a:p>
                  </a:txBody>
                  <a:tcPr/>
                </a:tc>
                <a:tc>
                  <a:txBody>
                    <a:bodyPr/>
                    <a:lstStyle/>
                    <a:p>
                      <a:pPr marL="0" indent="0">
                        <a:buFont typeface="+mj-lt"/>
                        <a:buNone/>
                      </a:pPr>
                      <a:r>
                        <a:rPr lang="ar-JO" b="0" dirty="0" smtClean="0">
                          <a:solidFill>
                            <a:schemeClr val="tx1"/>
                          </a:solidFill>
                          <a:cs typeface="Simplified Arabic" panose="02010000000000000000" pitchFamily="2" charset="-78"/>
                        </a:rPr>
                        <a:t>6. </a:t>
                      </a:r>
                      <a:endParaRPr lang="en-US" b="0" dirty="0">
                        <a:solidFill>
                          <a:schemeClr val="tx1"/>
                        </a:solidFill>
                        <a:cs typeface="Simplified Arabic" panose="02010000000000000000" pitchFamily="2" charset="-78"/>
                      </a:endParaRPr>
                    </a:p>
                  </a:txBody>
                  <a:tcPr/>
                </a:tc>
                <a:extLst>
                  <a:ext uri="{0D108BD9-81ED-4DB2-BD59-A6C34878D82A}">
                    <a16:rowId xmlns:a16="http://schemas.microsoft.com/office/drawing/2014/main" val="2333836668"/>
                  </a:ext>
                </a:extLst>
              </a:tr>
              <a:tr h="387979">
                <a:tc>
                  <a:txBody>
                    <a:bodyPr/>
                    <a:lstStyle/>
                    <a:p>
                      <a:pPr algn="r" rtl="1"/>
                      <a:r>
                        <a:rPr lang="ar-JO" b="0" dirty="0" smtClean="0">
                          <a:solidFill>
                            <a:schemeClr val="tx1"/>
                          </a:solidFill>
                          <a:cs typeface="Simplified Arabic" panose="02010000000000000000" pitchFamily="2" charset="-78"/>
                        </a:rPr>
                        <a:t>تدعيمي بتركيز خاص </a:t>
                      </a:r>
                      <a:endParaRPr lang="en-US" b="0" dirty="0">
                        <a:solidFill>
                          <a:schemeClr val="tx1"/>
                        </a:solidFill>
                        <a:cs typeface="Simplified Arabic" panose="02010000000000000000" pitchFamily="2" charset="-78"/>
                      </a:endParaRPr>
                    </a:p>
                  </a:txBody>
                  <a:tcPr/>
                </a:tc>
                <a:tc>
                  <a:txBody>
                    <a:bodyPr/>
                    <a:lstStyle/>
                    <a:p>
                      <a:pPr algn="r" rtl="1"/>
                      <a:r>
                        <a:rPr lang="ar-JO" sz="1800" b="0" dirty="0" smtClean="0">
                          <a:solidFill>
                            <a:schemeClr val="tx1"/>
                          </a:solidFill>
                          <a:cs typeface="Simplified Arabic" panose="02010000000000000000" pitchFamily="2" charset="-78"/>
                        </a:rPr>
                        <a:t>تدعيم تربوي </a:t>
                      </a:r>
                      <a:endParaRPr lang="en-US" sz="1800" b="0" dirty="0">
                        <a:solidFill>
                          <a:schemeClr val="tx1"/>
                        </a:solidFill>
                        <a:cs typeface="Simplified Arabic" panose="02010000000000000000" pitchFamily="2" charset="-78"/>
                      </a:endParaRPr>
                    </a:p>
                  </a:txBody>
                  <a:tcPr/>
                </a:tc>
                <a:tc>
                  <a:txBody>
                    <a:bodyPr/>
                    <a:lstStyle/>
                    <a:p>
                      <a:pPr marL="0" indent="0">
                        <a:buFont typeface="+mj-lt"/>
                        <a:buNone/>
                      </a:pPr>
                      <a:r>
                        <a:rPr lang="ar-JO" b="0" dirty="0" smtClean="0">
                          <a:solidFill>
                            <a:schemeClr val="tx1"/>
                          </a:solidFill>
                          <a:cs typeface="Simplified Arabic" panose="02010000000000000000" pitchFamily="2" charset="-78"/>
                        </a:rPr>
                        <a:t>7. </a:t>
                      </a:r>
                      <a:endParaRPr lang="en-US" b="0" dirty="0">
                        <a:solidFill>
                          <a:schemeClr val="tx1"/>
                        </a:solidFill>
                        <a:cs typeface="Simplified Arabic" panose="02010000000000000000" pitchFamily="2" charset="-78"/>
                      </a:endParaRPr>
                    </a:p>
                  </a:txBody>
                  <a:tcPr/>
                </a:tc>
                <a:extLst>
                  <a:ext uri="{0D108BD9-81ED-4DB2-BD59-A6C34878D82A}">
                    <a16:rowId xmlns:a16="http://schemas.microsoft.com/office/drawing/2014/main" val="3877486588"/>
                  </a:ext>
                </a:extLst>
              </a:tr>
              <a:tr h="387979">
                <a:tc>
                  <a:txBody>
                    <a:bodyPr/>
                    <a:lstStyle/>
                    <a:p>
                      <a:pPr algn="r" rtl="1"/>
                      <a:r>
                        <a:rPr lang="ar-JO" b="0" dirty="0" smtClean="0">
                          <a:solidFill>
                            <a:schemeClr val="tx1"/>
                          </a:solidFill>
                          <a:cs typeface="Simplified Arabic" panose="02010000000000000000" pitchFamily="2" charset="-78"/>
                        </a:rPr>
                        <a:t>يستغرق وقتا أطول</a:t>
                      </a:r>
                      <a:endParaRPr lang="en-US" b="0" dirty="0">
                        <a:solidFill>
                          <a:schemeClr val="tx1"/>
                        </a:solidFill>
                        <a:cs typeface="Simplified Arabic" panose="02010000000000000000" pitchFamily="2" charset="-78"/>
                      </a:endParaRPr>
                    </a:p>
                  </a:txBody>
                  <a:tcPr/>
                </a:tc>
                <a:tc>
                  <a:txBody>
                    <a:bodyPr/>
                    <a:lstStyle/>
                    <a:p>
                      <a:pPr algn="r" rtl="1"/>
                      <a:r>
                        <a:rPr lang="ar-JO" sz="1800" b="0" dirty="0" smtClean="0">
                          <a:solidFill>
                            <a:schemeClr val="tx1"/>
                          </a:solidFill>
                          <a:cs typeface="Simplified Arabic" panose="02010000000000000000" pitchFamily="2" charset="-78"/>
                        </a:rPr>
                        <a:t>عادة قصير المدى</a:t>
                      </a:r>
                      <a:endParaRPr lang="en-US" sz="1800" b="0" dirty="0">
                        <a:solidFill>
                          <a:schemeClr val="tx1"/>
                        </a:solidFill>
                        <a:cs typeface="Simplified Arabic" panose="02010000000000000000" pitchFamily="2" charset="-78"/>
                      </a:endParaRPr>
                    </a:p>
                  </a:txBody>
                  <a:tcPr/>
                </a:tc>
                <a:tc>
                  <a:txBody>
                    <a:bodyPr/>
                    <a:lstStyle/>
                    <a:p>
                      <a:pPr marL="0" indent="0">
                        <a:buFont typeface="+mj-lt"/>
                        <a:buNone/>
                      </a:pPr>
                      <a:r>
                        <a:rPr lang="ar-JO" b="0" dirty="0" smtClean="0">
                          <a:solidFill>
                            <a:schemeClr val="tx1"/>
                          </a:solidFill>
                          <a:cs typeface="Simplified Arabic" panose="02010000000000000000" pitchFamily="2" charset="-78"/>
                        </a:rPr>
                        <a:t>8. </a:t>
                      </a:r>
                      <a:endParaRPr lang="en-US" b="0" dirty="0">
                        <a:solidFill>
                          <a:schemeClr val="tx1"/>
                        </a:solidFill>
                        <a:cs typeface="Simplified Arabic" panose="02010000000000000000" pitchFamily="2" charset="-78"/>
                      </a:endParaRPr>
                    </a:p>
                  </a:txBody>
                  <a:tcPr/>
                </a:tc>
                <a:extLst>
                  <a:ext uri="{0D108BD9-81ED-4DB2-BD59-A6C34878D82A}">
                    <a16:rowId xmlns:a16="http://schemas.microsoft.com/office/drawing/2014/main" val="1123540069"/>
                  </a:ext>
                </a:extLst>
              </a:tr>
              <a:tr h="669664">
                <a:tc>
                  <a:txBody>
                    <a:bodyPr/>
                    <a:lstStyle/>
                    <a:p>
                      <a:pPr algn="r" rtl="1"/>
                      <a:r>
                        <a:rPr lang="ar-JO" b="0" dirty="0" smtClean="0">
                          <a:solidFill>
                            <a:schemeClr val="tx1"/>
                          </a:solidFill>
                          <a:cs typeface="Simplified Arabic" panose="02010000000000000000" pitchFamily="2" charset="-78"/>
                        </a:rPr>
                        <a:t>تقدم خدماته عادة في العيادات النفسية</a:t>
                      </a:r>
                      <a:r>
                        <a:rPr lang="ar-JO" b="0" baseline="0" dirty="0" smtClean="0">
                          <a:solidFill>
                            <a:schemeClr val="tx1"/>
                          </a:solidFill>
                          <a:cs typeface="Simplified Arabic" panose="02010000000000000000" pitchFamily="2" charset="-78"/>
                        </a:rPr>
                        <a:t> والمستشفيات النفسية والعيادات الخاصة</a:t>
                      </a:r>
                      <a:endParaRPr lang="en-US" b="0" dirty="0">
                        <a:solidFill>
                          <a:schemeClr val="tx1"/>
                        </a:solidFill>
                        <a:cs typeface="Simplified Arabic" panose="02010000000000000000" pitchFamily="2" charset="-78"/>
                      </a:endParaRPr>
                    </a:p>
                  </a:txBody>
                  <a:tcPr/>
                </a:tc>
                <a:tc>
                  <a:txBody>
                    <a:bodyPr/>
                    <a:lstStyle/>
                    <a:p>
                      <a:pPr algn="r" rtl="1"/>
                      <a:r>
                        <a:rPr lang="ar-JO" sz="1800" b="0" dirty="0" smtClean="0">
                          <a:solidFill>
                            <a:schemeClr val="tx1"/>
                          </a:solidFill>
                          <a:cs typeface="Simplified Arabic" panose="02010000000000000000" pitchFamily="2" charset="-78"/>
                        </a:rPr>
                        <a:t>تقدم خدماته عادة في مركز الارشاد والمدارس والجامعات والمؤسسات الاجتماعية</a:t>
                      </a:r>
                      <a:endParaRPr lang="en-US" sz="1800" b="0" dirty="0">
                        <a:solidFill>
                          <a:schemeClr val="tx1"/>
                        </a:solidFill>
                        <a:cs typeface="Simplified Arabic" panose="02010000000000000000" pitchFamily="2" charset="-78"/>
                      </a:endParaRPr>
                    </a:p>
                  </a:txBody>
                  <a:tcPr/>
                </a:tc>
                <a:tc>
                  <a:txBody>
                    <a:bodyPr/>
                    <a:lstStyle/>
                    <a:p>
                      <a:pPr marL="0" indent="0">
                        <a:buFont typeface="+mj-lt"/>
                        <a:buNone/>
                      </a:pPr>
                      <a:r>
                        <a:rPr lang="ar-JO" b="0" dirty="0" smtClean="0">
                          <a:solidFill>
                            <a:schemeClr val="tx1"/>
                          </a:solidFill>
                          <a:cs typeface="Simplified Arabic" panose="02010000000000000000" pitchFamily="2" charset="-78"/>
                        </a:rPr>
                        <a:t>9. </a:t>
                      </a:r>
                      <a:endParaRPr lang="en-US" b="0" dirty="0">
                        <a:solidFill>
                          <a:schemeClr val="tx1"/>
                        </a:solidFill>
                        <a:cs typeface="Simplified Arabic" panose="02010000000000000000" pitchFamily="2" charset="-78"/>
                      </a:endParaRPr>
                    </a:p>
                  </a:txBody>
                  <a:tcPr/>
                </a:tc>
                <a:extLst>
                  <a:ext uri="{0D108BD9-81ED-4DB2-BD59-A6C34878D82A}">
                    <a16:rowId xmlns:a16="http://schemas.microsoft.com/office/drawing/2014/main" val="808705712"/>
                  </a:ext>
                </a:extLst>
              </a:tr>
            </a:tbl>
          </a:graphicData>
        </a:graphic>
      </p:graphicFrame>
    </p:spTree>
    <p:extLst>
      <p:ext uri="{BB962C8B-B14F-4D97-AF65-F5344CB8AC3E}">
        <p14:creationId xmlns:p14="http://schemas.microsoft.com/office/powerpoint/2010/main" val="120096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480" y="516179"/>
            <a:ext cx="8610600" cy="711730"/>
          </a:xfrm>
        </p:spPr>
        <p:txBody>
          <a:bodyPr>
            <a:normAutofit fontScale="90000"/>
          </a:bodyPr>
          <a:lstStyle/>
          <a:p>
            <a:pPr rtl="1"/>
            <a:r>
              <a:rPr lang="ar-JO" b="1" dirty="0" smtClean="0"/>
              <a:t/>
            </a:r>
            <a:br>
              <a:rPr lang="ar-JO" b="1" dirty="0" smtClean="0"/>
            </a:br>
            <a:r>
              <a:rPr lang="ar-SA" b="1" dirty="0" smtClean="0"/>
              <a:t>الاخطاء الشائعة </a:t>
            </a:r>
            <a:r>
              <a:rPr lang="ar-SA" b="1" dirty="0"/>
              <a:t>التي يجب تجنبها</a:t>
            </a:r>
            <a:r>
              <a:rPr lang="en-US" dirty="0"/>
              <a:t/>
            </a:r>
            <a:br>
              <a:rPr lang="en-US" dirty="0"/>
            </a:br>
            <a:endParaRPr lang="en-US" dirty="0"/>
          </a:p>
        </p:txBody>
      </p:sp>
      <p:sp>
        <p:nvSpPr>
          <p:cNvPr id="3" name="Content Placeholder 2"/>
          <p:cNvSpPr>
            <a:spLocks noGrp="1"/>
          </p:cNvSpPr>
          <p:nvPr>
            <p:ph idx="1"/>
          </p:nvPr>
        </p:nvSpPr>
        <p:spPr>
          <a:xfrm>
            <a:off x="685800" y="1593669"/>
            <a:ext cx="10820400" cy="5029199"/>
          </a:xfrm>
        </p:spPr>
        <p:txBody>
          <a:bodyPr/>
          <a:lstStyle/>
          <a:p>
            <a:pPr algn="r" rtl="1"/>
            <a:r>
              <a:rPr lang="ar-SA" sz="2800" b="1" dirty="0" smtClean="0"/>
              <a:t>النصح:</a:t>
            </a:r>
            <a:r>
              <a:rPr lang="ar-JO" sz="2800" b="1" dirty="0" smtClean="0"/>
              <a:t> </a:t>
            </a:r>
            <a:r>
              <a:rPr lang="ar-SA" sz="2800" dirty="0" smtClean="0"/>
              <a:t>الحلول </a:t>
            </a:r>
            <a:r>
              <a:rPr lang="ar-SA" sz="2800" dirty="0"/>
              <a:t>يجب أن تنبع من </a:t>
            </a:r>
            <a:r>
              <a:rPr lang="ar-SA" sz="2800" dirty="0" smtClean="0"/>
              <a:t>الداخل</a:t>
            </a:r>
            <a:r>
              <a:rPr lang="ar-JO" sz="2800" dirty="0" smtClean="0"/>
              <a:t>. </a:t>
            </a:r>
          </a:p>
          <a:p>
            <a:pPr algn="r" rtl="1"/>
            <a:endParaRPr lang="en-US" sz="2800" dirty="0"/>
          </a:p>
          <a:p>
            <a:pPr algn="r" rtl="1"/>
            <a:r>
              <a:rPr lang="ar-SA" sz="2800" b="1" dirty="0" smtClean="0"/>
              <a:t>الشرح:</a:t>
            </a:r>
            <a:r>
              <a:rPr lang="ar-JO" sz="2800" b="1" dirty="0"/>
              <a:t> </a:t>
            </a:r>
            <a:r>
              <a:rPr lang="ar-SA" sz="2800" dirty="0" smtClean="0"/>
              <a:t>يفضل </a:t>
            </a:r>
            <a:r>
              <a:rPr lang="ar-SA" sz="2800" dirty="0"/>
              <a:t>الابتعاد عن الشرح المسهب من قبل المرشد أو أن يتحول إلى </a:t>
            </a:r>
            <a:r>
              <a:rPr lang="ar-SA" sz="2800" dirty="0" smtClean="0"/>
              <a:t>محاضر، </a:t>
            </a:r>
            <a:r>
              <a:rPr lang="ar-SA" sz="2800" dirty="0"/>
              <a:t>فليترك المسترشد يعبر عن مشكلته وبالأسلوب الذي يراه </a:t>
            </a:r>
            <a:r>
              <a:rPr lang="ar-SA" sz="2800" dirty="0" smtClean="0"/>
              <a:t>مناسبا.</a:t>
            </a:r>
            <a:endParaRPr lang="ar-JO" sz="2800" dirty="0" smtClean="0"/>
          </a:p>
          <a:p>
            <a:pPr algn="r" rtl="1"/>
            <a:endParaRPr lang="en-US" sz="2800" dirty="0"/>
          </a:p>
          <a:p>
            <a:pPr algn="r" rtl="1"/>
            <a:r>
              <a:rPr lang="ar-SA" sz="2800" b="1" dirty="0"/>
              <a:t>الأمر </a:t>
            </a:r>
            <a:r>
              <a:rPr lang="ar-SA" sz="2800" b="1" dirty="0" smtClean="0"/>
              <a:t>والمنع:</a:t>
            </a:r>
            <a:r>
              <a:rPr lang="ar-JO" sz="2800" b="1" dirty="0" smtClean="0"/>
              <a:t> </a:t>
            </a:r>
            <a:r>
              <a:rPr lang="ar-SA" sz="2800" dirty="0" smtClean="0"/>
              <a:t>بعض </a:t>
            </a:r>
            <a:r>
              <a:rPr lang="ar-SA" sz="2800" dirty="0"/>
              <a:t>المشكلات الانفعالية لا يمكن أن تحسم بالمنطق والبرهان ، لأن العاطفة تكون </a:t>
            </a:r>
            <a:r>
              <a:rPr lang="ar-SA" sz="2800" dirty="0" smtClean="0"/>
              <a:t>المسيطرة، </a:t>
            </a:r>
            <a:r>
              <a:rPr lang="ar-SA" sz="2800" dirty="0"/>
              <a:t>لذا ينبغي في أحيان كثيرة مخاطبة المشاعر والوجدان أكثر من مخاطبة العقل الذي يكون في حالة توقف </a:t>
            </a:r>
            <a:r>
              <a:rPr lang="ar-SA" sz="2800" dirty="0" smtClean="0"/>
              <a:t>جزئي.</a:t>
            </a:r>
            <a:endParaRPr lang="en-US" sz="2800" dirty="0"/>
          </a:p>
          <a:p>
            <a:pPr algn="r"/>
            <a:endParaRPr lang="en-US" dirty="0"/>
          </a:p>
        </p:txBody>
      </p:sp>
    </p:spTree>
    <p:extLst>
      <p:ext uri="{BB962C8B-B14F-4D97-AF65-F5344CB8AC3E}">
        <p14:creationId xmlns:p14="http://schemas.microsoft.com/office/powerpoint/2010/main" val="1233087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87040" y="514836"/>
            <a:ext cx="8610600" cy="640845"/>
          </a:xfrm>
        </p:spPr>
        <p:txBody>
          <a:bodyPr>
            <a:normAutofit/>
          </a:bodyPr>
          <a:lstStyle/>
          <a:p>
            <a:r>
              <a:rPr lang="ar-JO" sz="3600" b="1" dirty="0" smtClean="0"/>
              <a:t>أهداف العملية الارشادية العامة: </a:t>
            </a:r>
            <a:endParaRPr lang="en-US" sz="3600" b="1" dirty="0"/>
          </a:p>
        </p:txBody>
      </p:sp>
      <p:sp>
        <p:nvSpPr>
          <p:cNvPr id="8" name="Content Placeholder 7"/>
          <p:cNvSpPr>
            <a:spLocks noGrp="1"/>
          </p:cNvSpPr>
          <p:nvPr>
            <p:ph idx="1"/>
          </p:nvPr>
        </p:nvSpPr>
        <p:spPr>
          <a:xfrm>
            <a:off x="685800" y="1593669"/>
            <a:ext cx="10820400" cy="5042261"/>
          </a:xfrm>
        </p:spPr>
        <p:txBody>
          <a:bodyPr/>
          <a:lstStyle/>
          <a:p>
            <a:pPr marL="0" indent="0">
              <a:buNone/>
            </a:pPr>
            <a:endParaRPr lang="en-US" dirty="0"/>
          </a:p>
        </p:txBody>
      </p:sp>
      <p:sp>
        <p:nvSpPr>
          <p:cNvPr id="10" name="Rounded Rectangle 9"/>
          <p:cNvSpPr/>
          <p:nvPr/>
        </p:nvSpPr>
        <p:spPr>
          <a:xfrm>
            <a:off x="5062946" y="1828800"/>
            <a:ext cx="2137954"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JO" sz="2400" b="1" dirty="0" smtClean="0">
                <a:solidFill>
                  <a:schemeClr val="tx1"/>
                </a:solidFill>
              </a:rPr>
              <a:t>اهداف الارشاد</a:t>
            </a:r>
            <a:endParaRPr lang="en-US" sz="2400" b="1" dirty="0">
              <a:solidFill>
                <a:schemeClr val="tx1"/>
              </a:solidFill>
            </a:endParaRPr>
          </a:p>
        </p:txBody>
      </p:sp>
      <p:sp>
        <p:nvSpPr>
          <p:cNvPr id="11" name="Rounded Rectangle 10"/>
          <p:cNvSpPr/>
          <p:nvPr/>
        </p:nvSpPr>
        <p:spPr>
          <a:xfrm>
            <a:off x="9021535" y="5336559"/>
            <a:ext cx="219456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JO" sz="2400" b="1" dirty="0" smtClean="0">
                <a:solidFill>
                  <a:schemeClr val="tx1"/>
                </a:solidFill>
              </a:rPr>
              <a:t>تحقيق الذات </a:t>
            </a:r>
            <a:endParaRPr lang="en-US" sz="2400" b="1" dirty="0">
              <a:solidFill>
                <a:schemeClr val="tx1"/>
              </a:solidFill>
            </a:endParaRPr>
          </a:p>
        </p:txBody>
      </p:sp>
      <p:sp>
        <p:nvSpPr>
          <p:cNvPr id="12" name="Rounded Rectangle 11"/>
          <p:cNvSpPr/>
          <p:nvPr/>
        </p:nvSpPr>
        <p:spPr>
          <a:xfrm>
            <a:off x="757646" y="5454124"/>
            <a:ext cx="237744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JO" sz="2400" b="1" dirty="0" smtClean="0">
                <a:solidFill>
                  <a:schemeClr val="tx1"/>
                </a:solidFill>
              </a:rPr>
              <a:t>تحقيق التوافق </a:t>
            </a:r>
            <a:endParaRPr lang="en-US" sz="2400" b="1" dirty="0">
              <a:solidFill>
                <a:schemeClr val="tx1"/>
              </a:solidFill>
            </a:endParaRPr>
          </a:p>
        </p:txBody>
      </p:sp>
      <p:sp>
        <p:nvSpPr>
          <p:cNvPr id="13" name="Rounded Rectangle 12"/>
          <p:cNvSpPr/>
          <p:nvPr/>
        </p:nvSpPr>
        <p:spPr>
          <a:xfrm>
            <a:off x="4819106" y="5355771"/>
            <a:ext cx="2625634"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JO" sz="2400" b="1" dirty="0" smtClean="0">
                <a:solidFill>
                  <a:schemeClr val="tx1"/>
                </a:solidFill>
              </a:rPr>
              <a:t>تحقيق الصحة النفسية </a:t>
            </a:r>
            <a:endParaRPr lang="en-US" sz="2400" b="1" dirty="0">
              <a:solidFill>
                <a:schemeClr val="tx1"/>
              </a:solidFill>
            </a:endParaRPr>
          </a:p>
        </p:txBody>
      </p:sp>
      <p:cxnSp>
        <p:nvCxnSpPr>
          <p:cNvPr id="16" name="Straight Connector 15"/>
          <p:cNvCxnSpPr/>
          <p:nvPr/>
        </p:nvCxnSpPr>
        <p:spPr>
          <a:xfrm>
            <a:off x="6131923" y="2743200"/>
            <a:ext cx="0" cy="2612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763486" y="4767943"/>
            <a:ext cx="8373291" cy="52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763486" y="4846320"/>
            <a:ext cx="13063" cy="627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118815" y="4767943"/>
            <a:ext cx="0" cy="58782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5848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JO" b="1" dirty="0" smtClean="0"/>
              <a:t>اهداف الارشاد النفسي</a:t>
            </a:r>
            <a:endParaRPr lang="en-US" b="1" dirty="0"/>
          </a:p>
        </p:txBody>
      </p:sp>
      <p:sp>
        <p:nvSpPr>
          <p:cNvPr id="3" name="Content Placeholder 2"/>
          <p:cNvSpPr>
            <a:spLocks noGrp="1"/>
          </p:cNvSpPr>
          <p:nvPr>
            <p:ph idx="1"/>
          </p:nvPr>
        </p:nvSpPr>
        <p:spPr>
          <a:xfrm>
            <a:off x="431073" y="2194560"/>
            <a:ext cx="11286309" cy="4024125"/>
          </a:xfrm>
        </p:spPr>
        <p:txBody>
          <a:bodyPr>
            <a:normAutofit/>
          </a:bodyPr>
          <a:lstStyle/>
          <a:p>
            <a:pPr algn="r" rtl="1" fontAlgn="base"/>
            <a:r>
              <a:rPr lang="ar-JO" sz="2800" dirty="0">
                <a:cs typeface="Simplified Arabic" panose="02010000000000000000" pitchFamily="2" charset="-78"/>
              </a:rPr>
              <a:t>الإرشاد النفسي يعمل على تغيير سلوك المسترشد إلى الأفضل لتحقيق أهدافه بما يناسب المجتمع</a:t>
            </a:r>
            <a:r>
              <a:rPr lang="ar-JO" sz="2800" dirty="0" smtClean="0">
                <a:cs typeface="Simplified Arabic" panose="02010000000000000000" pitchFamily="2" charset="-78"/>
              </a:rPr>
              <a:t>.</a:t>
            </a:r>
          </a:p>
          <a:p>
            <a:pPr algn="r" rtl="1" fontAlgn="base"/>
            <a:endParaRPr lang="ar-JO" sz="2800" dirty="0">
              <a:cs typeface="Simplified Arabic" panose="02010000000000000000" pitchFamily="2" charset="-78"/>
            </a:endParaRPr>
          </a:p>
          <a:p>
            <a:pPr algn="r" rtl="1" fontAlgn="base"/>
            <a:r>
              <a:rPr lang="ar-JO" sz="2800" dirty="0">
                <a:cs typeface="Simplified Arabic" panose="02010000000000000000" pitchFamily="2" charset="-78"/>
              </a:rPr>
              <a:t>مساعدة المسترشد على حل مشكلاته بنفسه، وتعليمه كيفية </a:t>
            </a:r>
            <a:r>
              <a:rPr lang="ar-JO" sz="2800" dirty="0" smtClean="0">
                <a:cs typeface="Simplified Arabic" panose="02010000000000000000" pitchFamily="2" charset="-78"/>
              </a:rPr>
              <a:t>اتخاذ </a:t>
            </a:r>
            <a:r>
              <a:rPr lang="ar-JO" sz="2800" dirty="0">
                <a:cs typeface="Simplified Arabic" panose="02010000000000000000" pitchFamily="2" charset="-78"/>
              </a:rPr>
              <a:t>القرار والوصول به إلى مراحل النضج العام</a:t>
            </a:r>
            <a:r>
              <a:rPr lang="ar-JO" sz="2800" dirty="0" smtClean="0">
                <a:cs typeface="Simplified Arabic" panose="02010000000000000000" pitchFamily="2" charset="-78"/>
              </a:rPr>
              <a:t>.</a:t>
            </a:r>
          </a:p>
          <a:p>
            <a:pPr algn="r" rtl="1" fontAlgn="base"/>
            <a:endParaRPr lang="ar-JO" sz="2800" dirty="0">
              <a:cs typeface="Simplified Arabic" panose="02010000000000000000" pitchFamily="2" charset="-78"/>
            </a:endParaRPr>
          </a:p>
          <a:p>
            <a:pPr algn="r" rtl="1" fontAlgn="base"/>
            <a:r>
              <a:rPr lang="ar-JO" sz="2800" dirty="0">
                <a:cs typeface="Simplified Arabic" panose="02010000000000000000" pitchFamily="2" charset="-78"/>
              </a:rPr>
              <a:t>إعطاء فرصة </a:t>
            </a:r>
            <a:r>
              <a:rPr lang="ar-JO" sz="2800" dirty="0" err="1" smtClean="0">
                <a:cs typeface="Simplified Arabic" panose="02010000000000000000" pitchFamily="2" charset="-78"/>
              </a:rPr>
              <a:t>لللمسترشد</a:t>
            </a:r>
            <a:r>
              <a:rPr lang="ar-JO" sz="2800" dirty="0" smtClean="0">
                <a:cs typeface="Simplified Arabic" panose="02010000000000000000" pitchFamily="2" charset="-78"/>
              </a:rPr>
              <a:t> </a:t>
            </a:r>
            <a:r>
              <a:rPr lang="ar-JO" sz="2800" dirty="0">
                <a:cs typeface="Simplified Arabic" panose="02010000000000000000" pitchFamily="2" charset="-78"/>
              </a:rPr>
              <a:t>لتفريغ الشحنات السلبية الموجودة بداخله، والتنفيس عن نفسه في جو مريح ومناسب.  </a:t>
            </a:r>
          </a:p>
          <a:p>
            <a:pPr algn="r" rtl="1"/>
            <a:endParaRPr lang="en-US" sz="2800" dirty="0">
              <a:cs typeface="Simplified Arabic" panose="02010000000000000000" pitchFamily="2" charset="-78"/>
            </a:endParaRPr>
          </a:p>
        </p:txBody>
      </p:sp>
    </p:spTree>
    <p:extLst>
      <p:ext uri="{BB962C8B-B14F-4D97-AF65-F5344CB8AC3E}">
        <p14:creationId xmlns:p14="http://schemas.microsoft.com/office/powerpoint/2010/main" val="2511436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72" y="1822269"/>
            <a:ext cx="6500450" cy="3043645"/>
          </a:xfrm>
        </p:spPr>
        <p:txBody>
          <a:bodyPr>
            <a:normAutofit/>
          </a:bodyPr>
          <a:lstStyle/>
          <a:p>
            <a:pPr marL="0" indent="0" algn="ctr" rtl="1">
              <a:buNone/>
            </a:pPr>
            <a:r>
              <a:rPr lang="ar-JO" sz="5400" b="1" dirty="0" smtClean="0">
                <a:cs typeface="Simplified Arabic" panose="02010000000000000000" pitchFamily="2" charset="-78"/>
              </a:rPr>
              <a:t>مبادئ</a:t>
            </a:r>
            <a:endParaRPr lang="en-US" sz="5400" dirty="0">
              <a:cs typeface="Simplified Arabic" panose="02010000000000000000" pitchFamily="2" charset="-78"/>
            </a:endParaRPr>
          </a:p>
        </p:txBody>
      </p:sp>
      <p:pic>
        <p:nvPicPr>
          <p:cNvPr id="4" name="Picture 3" descr="الإرشاد النفسي"/>
          <p:cNvPicPr/>
          <p:nvPr/>
        </p:nvPicPr>
        <p:blipFill>
          <a:blip r:embed="rId2">
            <a:extLst>
              <a:ext uri="{28A0092B-C50C-407E-A947-70E740481C1C}">
                <a14:useLocalDpi xmlns:a14="http://schemas.microsoft.com/office/drawing/2010/main" val="0"/>
              </a:ext>
            </a:extLst>
          </a:blip>
          <a:srcRect/>
          <a:stretch>
            <a:fillRect/>
          </a:stretch>
        </p:blipFill>
        <p:spPr bwMode="auto">
          <a:xfrm>
            <a:off x="2612572" y="2892606"/>
            <a:ext cx="7027817" cy="3006090"/>
          </a:xfrm>
          <a:prstGeom prst="rect">
            <a:avLst/>
          </a:prstGeom>
          <a:noFill/>
          <a:ln>
            <a:noFill/>
          </a:ln>
        </p:spPr>
      </p:pic>
    </p:spTree>
    <p:extLst>
      <p:ext uri="{BB962C8B-B14F-4D97-AF65-F5344CB8AC3E}">
        <p14:creationId xmlns:p14="http://schemas.microsoft.com/office/powerpoint/2010/main" val="789729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1" y="875211"/>
            <a:ext cx="11495315" cy="5812971"/>
          </a:xfrm>
        </p:spPr>
        <p:txBody>
          <a:bodyPr>
            <a:noAutofit/>
          </a:bodyPr>
          <a:lstStyle/>
          <a:p>
            <a:pPr marL="0" indent="0" algn="r" rtl="1" fontAlgn="base">
              <a:buNone/>
            </a:pPr>
            <a:r>
              <a:rPr lang="ar-JO" sz="2800" b="1" dirty="0" smtClean="0">
                <a:cs typeface="Simplified Arabic" panose="02010000000000000000" pitchFamily="2" charset="-78"/>
              </a:rPr>
              <a:t>1) الثبات النسبي </a:t>
            </a:r>
            <a:r>
              <a:rPr lang="ar-JO" sz="2800" b="1" dirty="0">
                <a:cs typeface="Simplified Arabic" panose="02010000000000000000" pitchFamily="2" charset="-78"/>
              </a:rPr>
              <a:t>لسلوك </a:t>
            </a:r>
            <a:r>
              <a:rPr lang="ar-JO" sz="2800" b="1" dirty="0" smtClean="0">
                <a:cs typeface="Simplified Arabic" panose="02010000000000000000" pitchFamily="2" charset="-78"/>
              </a:rPr>
              <a:t>الأفراد: </a:t>
            </a:r>
            <a:endParaRPr lang="ar-JO" sz="2800" dirty="0">
              <a:cs typeface="Simplified Arabic" panose="02010000000000000000" pitchFamily="2" charset="-78"/>
            </a:endParaRPr>
          </a:p>
          <a:p>
            <a:pPr algn="r" rtl="1" fontAlgn="base"/>
            <a:r>
              <a:rPr lang="ar-JO" sz="2800" dirty="0">
                <a:cs typeface="Simplified Arabic" panose="02010000000000000000" pitchFamily="2" charset="-78"/>
              </a:rPr>
              <a:t> يتميز سلوك الإنسان بالثبات والذي يختلف تبعا </a:t>
            </a:r>
            <a:r>
              <a:rPr lang="ar-JO" sz="2800" dirty="0" smtClean="0">
                <a:cs typeface="Simplified Arabic" panose="02010000000000000000" pitchFamily="2" charset="-78"/>
              </a:rPr>
              <a:t>لاختلاف </a:t>
            </a:r>
            <a:r>
              <a:rPr lang="ar-JO" sz="2800" dirty="0">
                <a:cs typeface="Simplified Arabic" panose="02010000000000000000" pitchFamily="2" charset="-78"/>
              </a:rPr>
              <a:t>مرحلته </a:t>
            </a:r>
            <a:r>
              <a:rPr lang="ar-JO" sz="2800" dirty="0" smtClean="0">
                <a:cs typeface="Simplified Arabic" panose="02010000000000000000" pitchFamily="2" charset="-78"/>
              </a:rPr>
              <a:t>العمرية، </a:t>
            </a:r>
            <a:r>
              <a:rPr lang="ar-JO" sz="2800" dirty="0">
                <a:cs typeface="Simplified Arabic" panose="02010000000000000000" pitchFamily="2" charset="-78"/>
              </a:rPr>
              <a:t>وثبات المسترشد يمكن المرشد </a:t>
            </a:r>
            <a:r>
              <a:rPr lang="ar-JO" sz="2800" dirty="0" smtClean="0">
                <a:cs typeface="Simplified Arabic" panose="02010000000000000000" pitchFamily="2" charset="-78"/>
              </a:rPr>
              <a:t>في </a:t>
            </a:r>
            <a:r>
              <a:rPr lang="ar-JO" sz="2800" dirty="0">
                <a:cs typeface="Simplified Arabic" panose="02010000000000000000" pitchFamily="2" charset="-78"/>
              </a:rPr>
              <a:t>تحديد كيفية التعامل مع المسترشد بحسب المرحلة العمرية وأيا يمكنه من التنبؤ بما سوف يحدث للمسترشد مستقبلاً</a:t>
            </a:r>
            <a:r>
              <a:rPr lang="ar-JO" sz="2800" dirty="0" smtClean="0">
                <a:cs typeface="Simplified Arabic" panose="02010000000000000000" pitchFamily="2" charset="-78"/>
              </a:rPr>
              <a:t>.</a:t>
            </a:r>
          </a:p>
          <a:p>
            <a:pPr algn="r" rtl="1" fontAlgn="base"/>
            <a:endParaRPr lang="ar-JO" sz="2800" dirty="0">
              <a:cs typeface="Simplified Arabic" panose="02010000000000000000" pitchFamily="2" charset="-78"/>
            </a:endParaRPr>
          </a:p>
          <a:p>
            <a:pPr marL="0" indent="0" algn="r" rtl="1" fontAlgn="base">
              <a:buNone/>
            </a:pPr>
            <a:r>
              <a:rPr lang="ar-JO" sz="2800" b="1" dirty="0" smtClean="0">
                <a:cs typeface="Simplified Arabic" panose="02010000000000000000" pitchFamily="2" charset="-78"/>
              </a:rPr>
              <a:t>2) مرونة </a:t>
            </a:r>
            <a:r>
              <a:rPr lang="ar-JO" sz="2800" b="1" dirty="0">
                <a:cs typeface="Simplified Arabic" panose="02010000000000000000" pitchFamily="2" charset="-78"/>
              </a:rPr>
              <a:t>السلوك </a:t>
            </a:r>
            <a:r>
              <a:rPr lang="ar-JO" sz="2800" b="1" dirty="0" smtClean="0">
                <a:cs typeface="Simplified Arabic" panose="02010000000000000000" pitchFamily="2" charset="-78"/>
              </a:rPr>
              <a:t>الإنساني: </a:t>
            </a:r>
            <a:endParaRPr lang="ar-JO" sz="2800" dirty="0">
              <a:cs typeface="Simplified Arabic" panose="02010000000000000000" pitchFamily="2" charset="-78"/>
            </a:endParaRPr>
          </a:p>
          <a:p>
            <a:pPr algn="r" rtl="1" fontAlgn="base"/>
            <a:r>
              <a:rPr lang="ar-JO" sz="2800" dirty="0">
                <a:cs typeface="Simplified Arabic" panose="02010000000000000000" pitchFamily="2" charset="-78"/>
              </a:rPr>
              <a:t>يتميز سلوك الفرد أيضا بالمرونة والقدرة على التغير والتأثر بالمهارات والخبرات التي يكتسبها الإنسان خلال مراحل حياته، وهذه المرونة تمكن المرشد من تعديل سلوكيات المسترشد السلبية</a:t>
            </a:r>
            <a:r>
              <a:rPr lang="ar-JO" sz="2800" dirty="0" smtClean="0">
                <a:cs typeface="Simplified Arabic" panose="02010000000000000000" pitchFamily="2" charset="-78"/>
              </a:rPr>
              <a:t>.</a:t>
            </a:r>
          </a:p>
          <a:p>
            <a:pPr algn="r" rtl="1" fontAlgn="base"/>
            <a:endParaRPr lang="ar-JO" sz="2800" dirty="0">
              <a:cs typeface="Simplified Arabic" panose="02010000000000000000" pitchFamily="2" charset="-78"/>
            </a:endParaRPr>
          </a:p>
          <a:p>
            <a:pPr marL="0" indent="0" algn="r" rtl="1" fontAlgn="base">
              <a:buNone/>
            </a:pPr>
            <a:r>
              <a:rPr lang="ar-JO" sz="2800" b="1" dirty="0" smtClean="0">
                <a:cs typeface="Simplified Arabic" panose="02010000000000000000" pitchFamily="2" charset="-78"/>
              </a:rPr>
              <a:t>3) احترام </a:t>
            </a:r>
            <a:r>
              <a:rPr lang="ar-JO" sz="2800" b="1" dirty="0">
                <a:cs typeface="Simplified Arabic" panose="02010000000000000000" pitchFamily="2" charset="-78"/>
              </a:rPr>
              <a:t>وتقبل </a:t>
            </a:r>
            <a:r>
              <a:rPr lang="ar-JO" sz="2800" b="1" dirty="0" smtClean="0">
                <a:cs typeface="Simplified Arabic" panose="02010000000000000000" pitchFamily="2" charset="-78"/>
              </a:rPr>
              <a:t>الأفراد: </a:t>
            </a:r>
            <a:endParaRPr lang="ar-JO" sz="2800" dirty="0">
              <a:cs typeface="Simplified Arabic" panose="02010000000000000000" pitchFamily="2" charset="-78"/>
            </a:endParaRPr>
          </a:p>
          <a:p>
            <a:pPr algn="r" rtl="1" fontAlgn="base"/>
            <a:r>
              <a:rPr lang="ar-JO" sz="2800" dirty="0">
                <a:cs typeface="Simplified Arabic" panose="02010000000000000000" pitchFamily="2" charset="-78"/>
              </a:rPr>
              <a:t>تعتمد العملية الإرشادية على وجود </a:t>
            </a:r>
            <a:r>
              <a:rPr lang="ar-JO" sz="2800" dirty="0" smtClean="0">
                <a:cs typeface="Simplified Arabic" panose="02010000000000000000" pitchFamily="2" charset="-78"/>
              </a:rPr>
              <a:t>الاحترام </a:t>
            </a:r>
            <a:r>
              <a:rPr lang="ar-JO" sz="2800" dirty="0">
                <a:cs typeface="Simplified Arabic" panose="02010000000000000000" pitchFamily="2" charset="-78"/>
              </a:rPr>
              <a:t>المتبادل بين الأفراد وبعضهم وأيضا بين المرشد والمسترشد وذلك لضمان نجاح العملية الإرشادية.</a:t>
            </a:r>
          </a:p>
          <a:p>
            <a:pPr algn="r" rtl="1"/>
            <a:endParaRPr lang="en-US" sz="2800" dirty="0">
              <a:cs typeface="Simplified Arabic" panose="02010000000000000000" pitchFamily="2" charset="-78"/>
            </a:endParaRPr>
          </a:p>
        </p:txBody>
      </p:sp>
    </p:spTree>
    <p:extLst>
      <p:ext uri="{BB962C8B-B14F-4D97-AF65-F5344CB8AC3E}">
        <p14:creationId xmlns:p14="http://schemas.microsoft.com/office/powerpoint/2010/main" val="744720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697" y="849086"/>
            <a:ext cx="11416937" cy="5369600"/>
          </a:xfrm>
        </p:spPr>
        <p:txBody>
          <a:bodyPr>
            <a:noAutofit/>
          </a:bodyPr>
          <a:lstStyle/>
          <a:p>
            <a:pPr marL="0" indent="0" algn="r" rtl="1" fontAlgn="base">
              <a:buNone/>
            </a:pPr>
            <a:r>
              <a:rPr lang="ar-JO" sz="2800" b="1" dirty="0" smtClean="0">
                <a:cs typeface="Simplified Arabic" panose="02010000000000000000" pitchFamily="2" charset="-78"/>
              </a:rPr>
              <a:t>4) استعداد </a:t>
            </a:r>
            <a:r>
              <a:rPr lang="ar-JO" sz="2800" b="1" dirty="0">
                <a:cs typeface="Simplified Arabic" panose="02010000000000000000" pitchFamily="2" charset="-78"/>
              </a:rPr>
              <a:t>الفرد </a:t>
            </a:r>
            <a:r>
              <a:rPr lang="ar-JO" sz="2800" b="1" dirty="0" smtClean="0">
                <a:cs typeface="Simplified Arabic" panose="02010000000000000000" pitchFamily="2" charset="-78"/>
              </a:rPr>
              <a:t>للإرشاد: </a:t>
            </a:r>
            <a:endParaRPr lang="ar-JO" sz="2800" dirty="0">
              <a:cs typeface="Simplified Arabic" panose="02010000000000000000" pitchFamily="2" charset="-78"/>
            </a:endParaRPr>
          </a:p>
          <a:p>
            <a:pPr algn="r" rtl="1" fontAlgn="base"/>
            <a:r>
              <a:rPr lang="ar-JO" sz="2800" dirty="0">
                <a:cs typeface="Simplified Arabic" panose="02010000000000000000" pitchFamily="2" charset="-78"/>
              </a:rPr>
              <a:t>دائما ما يرغب الإنسان </a:t>
            </a:r>
            <a:r>
              <a:rPr lang="ar-JO" sz="2800" dirty="0" smtClean="0">
                <a:cs typeface="Simplified Arabic" panose="02010000000000000000" pitchFamily="2" charset="-78"/>
              </a:rPr>
              <a:t>في </a:t>
            </a:r>
            <a:r>
              <a:rPr lang="ar-JO" sz="2800" dirty="0">
                <a:cs typeface="Simplified Arabic" panose="02010000000000000000" pitchFamily="2" charset="-78"/>
              </a:rPr>
              <a:t>التغير للأفضل وبذلك فإنه دائما على استعداد لتقبل الارشاد النفسي، الذي يهدف إلى تحقيق صحة نفسية أفضل للأفراد</a:t>
            </a:r>
            <a:r>
              <a:rPr lang="ar-JO" sz="2800" dirty="0" smtClean="0">
                <a:cs typeface="Simplified Arabic" panose="02010000000000000000" pitchFamily="2" charset="-78"/>
              </a:rPr>
              <a:t>.</a:t>
            </a:r>
          </a:p>
          <a:p>
            <a:pPr algn="r" rtl="1" fontAlgn="base"/>
            <a:endParaRPr lang="ar-JO" sz="2800" dirty="0">
              <a:cs typeface="Simplified Arabic" panose="02010000000000000000" pitchFamily="2" charset="-78"/>
            </a:endParaRPr>
          </a:p>
          <a:p>
            <a:pPr marL="0" indent="0" algn="r" rtl="1" fontAlgn="base">
              <a:buNone/>
            </a:pPr>
            <a:r>
              <a:rPr lang="ar-JO" sz="2800" b="1" dirty="0" smtClean="0">
                <a:cs typeface="Simplified Arabic" panose="02010000000000000000" pitchFamily="2" charset="-78"/>
              </a:rPr>
              <a:t>5) من </a:t>
            </a:r>
            <a:r>
              <a:rPr lang="ar-JO" sz="2800" b="1" dirty="0">
                <a:cs typeface="Simplified Arabic" panose="02010000000000000000" pitchFamily="2" charset="-78"/>
              </a:rPr>
              <a:t>حق الإنسان تحديد </a:t>
            </a:r>
            <a:r>
              <a:rPr lang="ar-JO" sz="2800" b="1" dirty="0" smtClean="0">
                <a:cs typeface="Simplified Arabic" panose="02010000000000000000" pitchFamily="2" charset="-78"/>
              </a:rPr>
              <a:t>مصيره: </a:t>
            </a:r>
            <a:endParaRPr lang="ar-JO" sz="2800" dirty="0">
              <a:cs typeface="Simplified Arabic" panose="02010000000000000000" pitchFamily="2" charset="-78"/>
            </a:endParaRPr>
          </a:p>
          <a:p>
            <a:pPr algn="r" rtl="1" fontAlgn="base"/>
            <a:r>
              <a:rPr lang="ar-JO" sz="2800" dirty="0">
                <a:cs typeface="Simplified Arabic" panose="02010000000000000000" pitchFamily="2" charset="-78"/>
              </a:rPr>
              <a:t>فأي إنسان قادر على تحديد مصيره أما بالنجاح او الفشل وبالتالي ينبغي على المرشد توجيه الفرد إلى تحقيق المصير المناسب له</a:t>
            </a:r>
            <a:r>
              <a:rPr lang="ar-JO" sz="2800" dirty="0" smtClean="0">
                <a:cs typeface="Simplified Arabic" panose="02010000000000000000" pitchFamily="2" charset="-78"/>
              </a:rPr>
              <a:t>.</a:t>
            </a:r>
          </a:p>
          <a:p>
            <a:pPr algn="r" rtl="1" fontAlgn="base"/>
            <a:endParaRPr lang="ar-JO" sz="2800" dirty="0">
              <a:cs typeface="Simplified Arabic" panose="02010000000000000000" pitchFamily="2" charset="-78"/>
            </a:endParaRPr>
          </a:p>
          <a:p>
            <a:pPr marL="0" indent="0" algn="r" rtl="1" fontAlgn="base">
              <a:buNone/>
            </a:pPr>
            <a:r>
              <a:rPr lang="ar-JO" sz="2800" b="1" dirty="0" smtClean="0">
                <a:cs typeface="Simplified Arabic" panose="02010000000000000000" pitchFamily="2" charset="-78"/>
              </a:rPr>
              <a:t>6) حق </a:t>
            </a:r>
            <a:r>
              <a:rPr lang="ar-JO" sz="2800" b="1" dirty="0">
                <a:cs typeface="Simplified Arabic" panose="02010000000000000000" pitchFamily="2" charset="-78"/>
              </a:rPr>
              <a:t>الإنسان في الإرشاد </a:t>
            </a:r>
            <a:r>
              <a:rPr lang="ar-JO" sz="2800" b="1" dirty="0" smtClean="0">
                <a:cs typeface="Simplified Arabic" panose="02010000000000000000" pitchFamily="2" charset="-78"/>
              </a:rPr>
              <a:t>والتوجيه: </a:t>
            </a:r>
            <a:endParaRPr lang="ar-JO" sz="2800" dirty="0">
              <a:cs typeface="Simplified Arabic" panose="02010000000000000000" pitchFamily="2" charset="-78"/>
            </a:endParaRPr>
          </a:p>
          <a:p>
            <a:pPr algn="r" rtl="1" fontAlgn="base"/>
            <a:r>
              <a:rPr lang="ar-JO" sz="2800" dirty="0">
                <a:cs typeface="Simplified Arabic" panose="02010000000000000000" pitchFamily="2" charset="-78"/>
              </a:rPr>
              <a:t>لكل فرد الحق في الحصول على التوجيه والإرشاد النفسي من أجل الوصول إلى صحة نفسية أفضل وتحقيق تقدم المجتمع.</a:t>
            </a:r>
          </a:p>
          <a:p>
            <a:pPr algn="r" rtl="1"/>
            <a:endParaRPr lang="en-US" sz="2800" dirty="0">
              <a:cs typeface="Simplified Arabic" panose="02010000000000000000" pitchFamily="2" charset="-78"/>
            </a:endParaRPr>
          </a:p>
        </p:txBody>
      </p:sp>
    </p:spTree>
    <p:extLst>
      <p:ext uri="{BB962C8B-B14F-4D97-AF65-F5344CB8AC3E}">
        <p14:creationId xmlns:p14="http://schemas.microsoft.com/office/powerpoint/2010/main" val="54525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31075" y="627018"/>
            <a:ext cx="11286308" cy="6008914"/>
          </a:xfrm>
        </p:spPr>
        <p:txBody>
          <a:bodyPr/>
          <a:lstStyle/>
          <a:p>
            <a:pPr marL="0" indent="0">
              <a:buNone/>
            </a:pPr>
            <a:endParaRPr lang="en-US" dirty="0"/>
          </a:p>
        </p:txBody>
      </p:sp>
      <p:sp>
        <p:nvSpPr>
          <p:cNvPr id="7" name="Isosceles Triangle 6"/>
          <p:cNvSpPr/>
          <p:nvPr/>
        </p:nvSpPr>
        <p:spPr>
          <a:xfrm>
            <a:off x="4843462" y="3251716"/>
            <a:ext cx="3419475" cy="22383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L-Shape 7"/>
          <p:cNvSpPr/>
          <p:nvPr/>
        </p:nvSpPr>
        <p:spPr>
          <a:xfrm>
            <a:off x="6984555" y="5490091"/>
            <a:ext cx="898878" cy="1145840"/>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L-Shape 8"/>
          <p:cNvSpPr/>
          <p:nvPr/>
        </p:nvSpPr>
        <p:spPr>
          <a:xfrm rot="16200000">
            <a:off x="5263676" y="5629433"/>
            <a:ext cx="1137781" cy="87521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Smiley Face 9"/>
          <p:cNvSpPr/>
          <p:nvPr/>
        </p:nvSpPr>
        <p:spPr>
          <a:xfrm>
            <a:off x="5590902" y="1547495"/>
            <a:ext cx="1933575" cy="1714500"/>
          </a:xfrm>
          <a:prstGeom prst="smileyFac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Curved Left Arrow 10"/>
          <p:cNvSpPr/>
          <p:nvPr/>
        </p:nvSpPr>
        <p:spPr>
          <a:xfrm rot="18904058">
            <a:off x="7449410" y="3569969"/>
            <a:ext cx="868045" cy="13538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Curved Right Arrow 11"/>
          <p:cNvSpPr/>
          <p:nvPr/>
        </p:nvSpPr>
        <p:spPr>
          <a:xfrm rot="2721891">
            <a:off x="4744870" y="3491456"/>
            <a:ext cx="828040" cy="146431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Heart 12"/>
          <p:cNvSpPr/>
          <p:nvPr/>
        </p:nvSpPr>
        <p:spPr>
          <a:xfrm>
            <a:off x="6451154" y="4090384"/>
            <a:ext cx="533400" cy="714375"/>
          </a:xfrm>
          <a:prstGeom prst="hear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Cloud 13"/>
          <p:cNvSpPr/>
          <p:nvPr/>
        </p:nvSpPr>
        <p:spPr>
          <a:xfrm>
            <a:off x="5590902" y="1099683"/>
            <a:ext cx="1752600" cy="6572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9"/>
          <p:cNvSpPr>
            <a:spLocks noChangeArrowheads="1"/>
          </p:cNvSpPr>
          <p:nvPr/>
        </p:nvSpPr>
        <p:spPr bwMode="auto">
          <a:xfrm flipH="1">
            <a:off x="7883433" y="2069387"/>
            <a:ext cx="3622767"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JO" altLang="en-US" sz="2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صفات المرشد النفسي الناجح</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0"/>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244737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103" y="411676"/>
            <a:ext cx="8610600" cy="528850"/>
          </a:xfrm>
        </p:spPr>
        <p:txBody>
          <a:bodyPr>
            <a:normAutofit fontScale="90000"/>
          </a:bodyPr>
          <a:lstStyle/>
          <a:p>
            <a:r>
              <a:rPr lang="ar-SA" b="1" dirty="0"/>
              <a:t> صفات المرشد المهني الفعال</a:t>
            </a:r>
            <a:endParaRPr lang="en-US" dirty="0"/>
          </a:p>
        </p:txBody>
      </p:sp>
      <p:sp>
        <p:nvSpPr>
          <p:cNvPr id="3" name="Content Placeholder 2"/>
          <p:cNvSpPr>
            <a:spLocks noGrp="1"/>
          </p:cNvSpPr>
          <p:nvPr>
            <p:ph idx="1"/>
          </p:nvPr>
        </p:nvSpPr>
        <p:spPr>
          <a:xfrm>
            <a:off x="235131" y="1371600"/>
            <a:ext cx="11375572" cy="5185954"/>
          </a:xfrm>
        </p:spPr>
        <p:txBody>
          <a:bodyPr>
            <a:noAutofit/>
          </a:bodyPr>
          <a:lstStyle/>
          <a:p>
            <a:pPr algn="r" rtl="1">
              <a:buFont typeface="Wingdings" panose="05000000000000000000" pitchFamily="2" charset="2"/>
              <a:buChar char="§"/>
            </a:pPr>
            <a:r>
              <a:rPr lang="ar-SA" sz="2600" dirty="0" smtClean="0">
                <a:cs typeface="Simplified Arabic" panose="02010000000000000000" pitchFamily="2" charset="-78"/>
              </a:rPr>
              <a:t>الاهتمام بالآخرين</a:t>
            </a:r>
            <a:r>
              <a:rPr lang="ar-SA" sz="2600" dirty="0">
                <a:cs typeface="Simplified Arabic" panose="02010000000000000000" pitchFamily="2" charset="-78"/>
              </a:rPr>
              <a:t> </a:t>
            </a:r>
            <a:r>
              <a:rPr lang="ar-JO" sz="2600" dirty="0" smtClean="0">
                <a:cs typeface="Simplified Arabic" panose="02010000000000000000" pitchFamily="2" charset="-78"/>
              </a:rPr>
              <a:t>و</a:t>
            </a:r>
            <a:r>
              <a:rPr lang="ar-SA" sz="2600" dirty="0" smtClean="0">
                <a:cs typeface="Simplified Arabic" panose="02010000000000000000" pitchFamily="2" charset="-78"/>
              </a:rPr>
              <a:t>التعاطف </a:t>
            </a:r>
            <a:r>
              <a:rPr lang="ar-SA" sz="2600" dirty="0">
                <a:cs typeface="Simplified Arabic" panose="02010000000000000000" pitchFamily="2" charset="-78"/>
              </a:rPr>
              <a:t>مع الآخرين</a:t>
            </a:r>
            <a:r>
              <a:rPr lang="ar-JO" sz="2600" dirty="0" smtClean="0">
                <a:cs typeface="Simplified Arabic" panose="02010000000000000000" pitchFamily="2" charset="-78"/>
              </a:rPr>
              <a:t>. </a:t>
            </a:r>
          </a:p>
          <a:p>
            <a:pPr algn="r" rtl="1">
              <a:buFont typeface="Wingdings" panose="05000000000000000000" pitchFamily="2" charset="2"/>
              <a:buChar char="§"/>
            </a:pPr>
            <a:r>
              <a:rPr lang="ar-SA" sz="2600" dirty="0" smtClean="0">
                <a:cs typeface="Simplified Arabic" panose="02010000000000000000" pitchFamily="2" charset="-78"/>
              </a:rPr>
              <a:t>احترام </a:t>
            </a:r>
            <a:r>
              <a:rPr lang="ar-SA" sz="2600" dirty="0" err="1" smtClean="0">
                <a:cs typeface="Simplified Arabic" panose="02010000000000000000" pitchFamily="2" charset="-78"/>
              </a:rPr>
              <a:t>الآخري</a:t>
            </a:r>
            <a:r>
              <a:rPr lang="ar-JO" sz="2600" dirty="0" smtClean="0">
                <a:cs typeface="Simplified Arabic" panose="02010000000000000000" pitchFamily="2" charset="-78"/>
              </a:rPr>
              <a:t>ن. </a:t>
            </a:r>
          </a:p>
          <a:p>
            <a:pPr algn="r" rtl="1">
              <a:buFont typeface="Wingdings" panose="05000000000000000000" pitchFamily="2" charset="2"/>
              <a:buChar char="§"/>
            </a:pPr>
            <a:r>
              <a:rPr lang="ar-SA" sz="2600" dirty="0" smtClean="0">
                <a:cs typeface="Simplified Arabic" panose="02010000000000000000" pitchFamily="2" charset="-78"/>
              </a:rPr>
              <a:t>حسن الإصغاء</a:t>
            </a:r>
            <a:r>
              <a:rPr lang="ar-JO" sz="2600" dirty="0" smtClean="0">
                <a:cs typeface="Simplified Arabic" panose="02010000000000000000" pitchFamily="2" charset="-78"/>
              </a:rPr>
              <a:t>. </a:t>
            </a:r>
          </a:p>
          <a:p>
            <a:pPr algn="r" rtl="1">
              <a:buFont typeface="Wingdings" panose="05000000000000000000" pitchFamily="2" charset="2"/>
              <a:buChar char="§"/>
            </a:pPr>
            <a:r>
              <a:rPr lang="ar-SA" sz="2600" dirty="0" smtClean="0">
                <a:cs typeface="Simplified Arabic" panose="02010000000000000000" pitchFamily="2" charset="-78"/>
              </a:rPr>
              <a:t>القدرة </a:t>
            </a:r>
            <a:r>
              <a:rPr lang="ar-SA" sz="2600" dirty="0">
                <a:cs typeface="Simplified Arabic" panose="02010000000000000000" pitchFamily="2" charset="-78"/>
              </a:rPr>
              <a:t>على التعاون </a:t>
            </a:r>
            <a:r>
              <a:rPr lang="ar-SA" sz="2600" dirty="0" smtClean="0">
                <a:cs typeface="Simplified Arabic" panose="02010000000000000000" pitchFamily="2" charset="-78"/>
              </a:rPr>
              <a:t>مع الآخرين</a:t>
            </a:r>
            <a:r>
              <a:rPr lang="ar-JO" sz="2600" dirty="0" smtClean="0">
                <a:cs typeface="Simplified Arabic" panose="02010000000000000000" pitchFamily="2" charset="-78"/>
              </a:rPr>
              <a:t>. </a:t>
            </a:r>
            <a:r>
              <a:rPr lang="ar-SA" sz="2600" dirty="0">
                <a:cs typeface="Simplified Arabic" panose="02010000000000000000" pitchFamily="2" charset="-78"/>
              </a:rPr>
              <a:t/>
            </a:r>
            <a:br>
              <a:rPr lang="ar-SA" sz="2600" dirty="0">
                <a:cs typeface="Simplified Arabic" panose="02010000000000000000" pitchFamily="2" charset="-78"/>
              </a:rPr>
            </a:br>
            <a:r>
              <a:rPr lang="ar-SA" sz="2600" dirty="0" smtClean="0">
                <a:cs typeface="Simplified Arabic" panose="02010000000000000000" pitchFamily="2" charset="-78"/>
              </a:rPr>
              <a:t>قدرة </a:t>
            </a:r>
            <a:r>
              <a:rPr lang="ar-SA" sz="2600" dirty="0">
                <a:cs typeface="Simplified Arabic" panose="02010000000000000000" pitchFamily="2" charset="-78"/>
              </a:rPr>
              <a:t>المرشد على الاستماع الجيد </a:t>
            </a:r>
            <a:r>
              <a:rPr lang="en-US" sz="2600" dirty="0">
                <a:cs typeface="Simplified Arabic" panose="02010000000000000000" pitchFamily="2" charset="-78"/>
              </a:rPr>
              <a:t>Listening</a:t>
            </a:r>
            <a:r>
              <a:rPr lang="ar-SA" sz="2600" dirty="0">
                <a:cs typeface="Simplified Arabic" panose="02010000000000000000" pitchFamily="2" charset="-78"/>
              </a:rPr>
              <a:t> </a:t>
            </a:r>
            <a:endParaRPr lang="ar-JO" sz="2600" dirty="0">
              <a:cs typeface="Simplified Arabic" panose="02010000000000000000" pitchFamily="2" charset="-78"/>
            </a:endParaRPr>
          </a:p>
          <a:p>
            <a:pPr algn="r" rtl="1">
              <a:buFont typeface="Wingdings" panose="05000000000000000000" pitchFamily="2" charset="2"/>
              <a:buChar char="§"/>
            </a:pPr>
            <a:r>
              <a:rPr lang="ar-SA" sz="2600" dirty="0" smtClean="0">
                <a:cs typeface="Simplified Arabic" panose="02010000000000000000" pitchFamily="2" charset="-78"/>
              </a:rPr>
              <a:t>القدرة </a:t>
            </a:r>
            <a:r>
              <a:rPr lang="ar-SA" sz="2600" dirty="0">
                <a:cs typeface="Simplified Arabic" panose="02010000000000000000" pitchFamily="2" charset="-78"/>
              </a:rPr>
              <a:t>على التعاطف </a:t>
            </a:r>
            <a:r>
              <a:rPr lang="en-US" sz="2600" dirty="0" smtClean="0">
                <a:cs typeface="Simplified Arabic" panose="02010000000000000000" pitchFamily="2" charset="-78"/>
              </a:rPr>
              <a:t>Empathy</a:t>
            </a:r>
            <a:endParaRPr lang="ar-JO" sz="2600" dirty="0">
              <a:cs typeface="Simplified Arabic" panose="02010000000000000000" pitchFamily="2" charset="-78"/>
            </a:endParaRPr>
          </a:p>
          <a:p>
            <a:pPr algn="r" rtl="1">
              <a:buFont typeface="Wingdings" panose="05000000000000000000" pitchFamily="2" charset="2"/>
              <a:buChar char="§"/>
            </a:pPr>
            <a:r>
              <a:rPr lang="ar-SA" sz="2600" dirty="0" smtClean="0">
                <a:cs typeface="Simplified Arabic" panose="02010000000000000000" pitchFamily="2" charset="-78"/>
              </a:rPr>
              <a:t>التزام </a:t>
            </a:r>
            <a:r>
              <a:rPr lang="ar-SA" sz="2600" dirty="0">
                <a:cs typeface="Simplified Arabic" panose="02010000000000000000" pitchFamily="2" charset="-78"/>
              </a:rPr>
              <a:t>الحياد </a:t>
            </a:r>
            <a:r>
              <a:rPr lang="en-US" sz="2600" dirty="0" smtClean="0">
                <a:cs typeface="Simplified Arabic" panose="02010000000000000000" pitchFamily="2" charset="-78"/>
              </a:rPr>
              <a:t>Neutrality</a:t>
            </a:r>
            <a:endParaRPr lang="ar-JO" sz="2600" dirty="0">
              <a:cs typeface="Simplified Arabic" panose="02010000000000000000" pitchFamily="2" charset="-78"/>
            </a:endParaRPr>
          </a:p>
          <a:p>
            <a:pPr algn="r" rtl="1">
              <a:buFont typeface="Wingdings" panose="05000000000000000000" pitchFamily="2" charset="2"/>
              <a:buChar char="§"/>
            </a:pPr>
            <a:r>
              <a:rPr lang="ar-SA" sz="2600" dirty="0" smtClean="0">
                <a:cs typeface="Simplified Arabic" panose="02010000000000000000" pitchFamily="2" charset="-78"/>
              </a:rPr>
              <a:t>القدرة </a:t>
            </a:r>
            <a:r>
              <a:rPr lang="ar-SA" sz="2600" dirty="0">
                <a:cs typeface="Simplified Arabic" panose="02010000000000000000" pitchFamily="2" charset="-78"/>
              </a:rPr>
              <a:t>على التحليل ورؤية ما وراء الكلمات </a:t>
            </a:r>
            <a:r>
              <a:rPr lang="en-US" sz="2600" dirty="0" smtClean="0">
                <a:cs typeface="Simplified Arabic" panose="02010000000000000000" pitchFamily="2" charset="-78"/>
              </a:rPr>
              <a:t>Analyzing</a:t>
            </a:r>
            <a:endParaRPr lang="ar-JO" sz="2600" dirty="0">
              <a:cs typeface="Simplified Arabic" panose="02010000000000000000" pitchFamily="2" charset="-78"/>
            </a:endParaRPr>
          </a:p>
          <a:p>
            <a:pPr algn="r" rtl="1">
              <a:buFont typeface="Wingdings" panose="05000000000000000000" pitchFamily="2" charset="2"/>
              <a:buChar char="§"/>
            </a:pPr>
            <a:r>
              <a:rPr lang="ar-SA" sz="2600" dirty="0" smtClean="0">
                <a:cs typeface="Simplified Arabic" panose="02010000000000000000" pitchFamily="2" charset="-78"/>
              </a:rPr>
              <a:t>القدرة </a:t>
            </a:r>
            <a:r>
              <a:rPr lang="ar-SA" sz="2600" dirty="0">
                <a:cs typeface="Simplified Arabic" panose="02010000000000000000" pitchFamily="2" charset="-78"/>
              </a:rPr>
              <a:t>على التزام الصمت: معرفة متى تصمت بقدر ما تعرف متى تتكلم. </a:t>
            </a:r>
            <a:r>
              <a:rPr lang="en-US" sz="2600" dirty="0">
                <a:cs typeface="Simplified Arabic" panose="02010000000000000000" pitchFamily="2" charset="-78"/>
              </a:rPr>
              <a:t>Ability to commit silence</a:t>
            </a:r>
            <a:r>
              <a:rPr lang="ar-SA" sz="2600" dirty="0">
                <a:cs typeface="Simplified Arabic" panose="02010000000000000000" pitchFamily="2" charset="-78"/>
              </a:rPr>
              <a:t> </a:t>
            </a:r>
            <a:endParaRPr lang="ar-JO" sz="2600" dirty="0" smtClean="0">
              <a:cs typeface="Simplified Arabic" panose="02010000000000000000" pitchFamily="2" charset="-78"/>
            </a:endParaRPr>
          </a:p>
          <a:p>
            <a:pPr algn="r" rtl="1">
              <a:buFont typeface="Wingdings" panose="05000000000000000000" pitchFamily="2" charset="2"/>
              <a:buChar char="§"/>
            </a:pPr>
            <a:r>
              <a:rPr lang="ar-SA" sz="2600" dirty="0" smtClean="0">
                <a:cs typeface="Simplified Arabic" panose="02010000000000000000" pitchFamily="2" charset="-78"/>
              </a:rPr>
              <a:t>الوعي </a:t>
            </a:r>
            <a:r>
              <a:rPr lang="ar-SA" sz="2600" dirty="0">
                <a:cs typeface="Simplified Arabic" panose="02010000000000000000" pitchFamily="2" charset="-78"/>
              </a:rPr>
              <a:t>الذاتي الجيد بحيث لا يدخل المرشد قضاياه الذاتية في العملية العلاجية </a:t>
            </a:r>
            <a:r>
              <a:rPr lang="en-US" sz="2600" dirty="0">
                <a:cs typeface="Simplified Arabic" panose="02010000000000000000" pitchFamily="2" charset="-78"/>
              </a:rPr>
              <a:t>Self Awareness</a:t>
            </a:r>
          </a:p>
        </p:txBody>
      </p:sp>
    </p:spTree>
    <p:extLst>
      <p:ext uri="{BB962C8B-B14F-4D97-AF65-F5344CB8AC3E}">
        <p14:creationId xmlns:p14="http://schemas.microsoft.com/office/powerpoint/2010/main" val="11531073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307771" y="712122"/>
            <a:ext cx="8610600" cy="568038"/>
          </a:xfrm>
        </p:spPr>
        <p:txBody>
          <a:bodyPr>
            <a:normAutofit fontScale="90000"/>
          </a:bodyPr>
          <a:lstStyle/>
          <a:p>
            <a:pPr eaLnBrk="1" hangingPunct="1">
              <a:defRPr/>
            </a:pPr>
            <a:r>
              <a:rPr lang="ar-SA" b="1" dirty="0" smtClean="0"/>
              <a:t>مهارات </a:t>
            </a:r>
            <a:r>
              <a:rPr lang="ar-JO" b="1" dirty="0" smtClean="0"/>
              <a:t>ارشادية </a:t>
            </a:r>
            <a:r>
              <a:rPr lang="ar-SA" b="1" dirty="0" smtClean="0"/>
              <a:t>بحاجة إلى تطويرها</a:t>
            </a:r>
            <a:endParaRPr lang="en-US" b="1" dirty="0" smtClean="0"/>
          </a:p>
        </p:txBody>
      </p:sp>
      <p:sp>
        <p:nvSpPr>
          <p:cNvPr id="44035" name="Rectangle 3"/>
          <p:cNvSpPr>
            <a:spLocks noGrp="1" noChangeArrowheads="1"/>
          </p:cNvSpPr>
          <p:nvPr>
            <p:ph type="body" sz="half" idx="1"/>
          </p:nvPr>
        </p:nvSpPr>
        <p:spPr>
          <a:xfrm>
            <a:off x="2168434" y="1789611"/>
            <a:ext cx="2871652" cy="4663440"/>
          </a:xfrm>
        </p:spPr>
        <p:txBody>
          <a:bodyPr>
            <a:normAutofit/>
          </a:bodyPr>
          <a:lstStyle/>
          <a:p>
            <a:pPr algn="r" rtl="1" eaLnBrk="1" hangingPunct="1">
              <a:lnSpc>
                <a:spcPct val="90000"/>
              </a:lnSpc>
              <a:buFont typeface="Wingdings" panose="05000000000000000000" pitchFamily="2" charset="2"/>
              <a:buChar char="§"/>
              <a:defRPr/>
            </a:pPr>
            <a:r>
              <a:rPr lang="ar-SA" sz="2800" dirty="0" smtClean="0">
                <a:cs typeface="Simplified Arabic" panose="02010000000000000000" pitchFamily="2" charset="-78"/>
              </a:rPr>
              <a:t>السرية. </a:t>
            </a:r>
          </a:p>
          <a:p>
            <a:pPr algn="r" rtl="1" eaLnBrk="1" hangingPunct="1">
              <a:lnSpc>
                <a:spcPct val="90000"/>
              </a:lnSpc>
              <a:buFont typeface="Wingdings" panose="05000000000000000000" pitchFamily="2" charset="2"/>
              <a:buChar char="§"/>
              <a:defRPr/>
            </a:pPr>
            <a:r>
              <a:rPr lang="ar-SA" sz="2800" dirty="0" smtClean="0">
                <a:cs typeface="Simplified Arabic" panose="02010000000000000000" pitchFamily="2" charset="-78"/>
              </a:rPr>
              <a:t>حل المشاكل. </a:t>
            </a:r>
          </a:p>
          <a:p>
            <a:pPr algn="r" rtl="1" eaLnBrk="1" hangingPunct="1">
              <a:lnSpc>
                <a:spcPct val="90000"/>
              </a:lnSpc>
              <a:buFont typeface="Wingdings" panose="05000000000000000000" pitchFamily="2" charset="2"/>
              <a:buChar char="§"/>
              <a:defRPr/>
            </a:pPr>
            <a:r>
              <a:rPr lang="ar-SA" sz="2800" dirty="0" smtClean="0">
                <a:cs typeface="Simplified Arabic" panose="02010000000000000000" pitchFamily="2" charset="-78"/>
              </a:rPr>
              <a:t>اتخاذ القرارات. </a:t>
            </a:r>
          </a:p>
          <a:p>
            <a:pPr algn="r" rtl="1" eaLnBrk="1" hangingPunct="1">
              <a:lnSpc>
                <a:spcPct val="90000"/>
              </a:lnSpc>
              <a:buFont typeface="Wingdings" panose="05000000000000000000" pitchFamily="2" charset="2"/>
              <a:buChar char="§"/>
              <a:defRPr/>
            </a:pPr>
            <a:r>
              <a:rPr lang="ar-SA" sz="2800" dirty="0" smtClean="0">
                <a:cs typeface="Simplified Arabic" panose="02010000000000000000" pitchFamily="2" charset="-78"/>
              </a:rPr>
              <a:t>البدء بالجلسة. </a:t>
            </a:r>
          </a:p>
          <a:p>
            <a:pPr algn="r" rtl="1" eaLnBrk="1" hangingPunct="1">
              <a:lnSpc>
                <a:spcPct val="90000"/>
              </a:lnSpc>
              <a:buFont typeface="Wingdings" panose="05000000000000000000" pitchFamily="2" charset="2"/>
              <a:buChar char="§"/>
              <a:defRPr/>
            </a:pPr>
            <a:r>
              <a:rPr lang="ar-SA" sz="2800" dirty="0" smtClean="0">
                <a:cs typeface="Simplified Arabic" panose="02010000000000000000" pitchFamily="2" charset="-78"/>
              </a:rPr>
              <a:t>التقييم. </a:t>
            </a:r>
          </a:p>
          <a:p>
            <a:pPr algn="r" rtl="1" eaLnBrk="1" hangingPunct="1">
              <a:lnSpc>
                <a:spcPct val="90000"/>
              </a:lnSpc>
              <a:buFont typeface="Wingdings" panose="05000000000000000000" pitchFamily="2" charset="2"/>
              <a:buChar char="§"/>
              <a:defRPr/>
            </a:pPr>
            <a:r>
              <a:rPr lang="ar-SA" sz="2800" dirty="0" smtClean="0">
                <a:cs typeface="Simplified Arabic" panose="02010000000000000000" pitchFamily="2" charset="-78"/>
              </a:rPr>
              <a:t>التلخيص. </a:t>
            </a:r>
          </a:p>
          <a:p>
            <a:pPr algn="r" rtl="1" eaLnBrk="1" hangingPunct="1">
              <a:lnSpc>
                <a:spcPct val="90000"/>
              </a:lnSpc>
              <a:buFont typeface="Wingdings" panose="05000000000000000000" pitchFamily="2" charset="2"/>
              <a:buChar char="§"/>
              <a:defRPr/>
            </a:pPr>
            <a:r>
              <a:rPr lang="ar-SA" sz="2800" dirty="0" smtClean="0">
                <a:cs typeface="Simplified Arabic" panose="02010000000000000000" pitchFamily="2" charset="-78"/>
              </a:rPr>
              <a:t>الإنهاء. </a:t>
            </a:r>
            <a:endParaRPr lang="en-US" sz="2800" dirty="0" smtClean="0">
              <a:cs typeface="Simplified Arabic" panose="02010000000000000000" pitchFamily="2" charset="-78"/>
            </a:endParaRPr>
          </a:p>
        </p:txBody>
      </p:sp>
      <p:sp>
        <p:nvSpPr>
          <p:cNvPr id="44036" name="Rectangle 4"/>
          <p:cNvSpPr>
            <a:spLocks noGrp="1" noChangeArrowheads="1"/>
          </p:cNvSpPr>
          <p:nvPr>
            <p:ph type="body" sz="half" idx="2"/>
          </p:nvPr>
        </p:nvSpPr>
        <p:spPr>
          <a:xfrm>
            <a:off x="7563394" y="1685108"/>
            <a:ext cx="2727960" cy="4663440"/>
          </a:xfrm>
        </p:spPr>
        <p:txBody>
          <a:bodyPr>
            <a:normAutofit/>
          </a:bodyPr>
          <a:lstStyle/>
          <a:p>
            <a:pPr algn="r" rtl="1" eaLnBrk="1" hangingPunct="1">
              <a:lnSpc>
                <a:spcPct val="90000"/>
              </a:lnSpc>
              <a:buFont typeface="Wingdings" panose="05000000000000000000" pitchFamily="2" charset="2"/>
              <a:buChar char="§"/>
              <a:defRPr/>
            </a:pPr>
            <a:r>
              <a:rPr lang="ar-SA" sz="2800" dirty="0" smtClean="0">
                <a:cs typeface="Simplified Arabic" panose="02010000000000000000" pitchFamily="2" charset="-78"/>
              </a:rPr>
              <a:t>الإصغاء. </a:t>
            </a:r>
          </a:p>
          <a:p>
            <a:pPr algn="r" rtl="1" eaLnBrk="1" hangingPunct="1">
              <a:lnSpc>
                <a:spcPct val="90000"/>
              </a:lnSpc>
              <a:buFont typeface="Wingdings" panose="05000000000000000000" pitchFamily="2" charset="2"/>
              <a:buChar char="§"/>
              <a:defRPr/>
            </a:pPr>
            <a:r>
              <a:rPr lang="ar-SA" sz="2800" dirty="0" smtClean="0">
                <a:cs typeface="Simplified Arabic" panose="02010000000000000000" pitchFamily="2" charset="-78"/>
              </a:rPr>
              <a:t>الاستماع. </a:t>
            </a:r>
          </a:p>
          <a:p>
            <a:pPr algn="r" rtl="1" eaLnBrk="1" hangingPunct="1">
              <a:lnSpc>
                <a:spcPct val="90000"/>
              </a:lnSpc>
              <a:buFont typeface="Wingdings" panose="05000000000000000000" pitchFamily="2" charset="2"/>
              <a:buChar char="§"/>
              <a:defRPr/>
            </a:pPr>
            <a:r>
              <a:rPr lang="ar-SA" sz="2800" dirty="0" smtClean="0">
                <a:cs typeface="Simplified Arabic" panose="02010000000000000000" pitchFamily="2" charset="-78"/>
              </a:rPr>
              <a:t>الاستماع الفعال. </a:t>
            </a:r>
          </a:p>
          <a:p>
            <a:pPr algn="r" rtl="1" eaLnBrk="1" hangingPunct="1">
              <a:lnSpc>
                <a:spcPct val="90000"/>
              </a:lnSpc>
              <a:buFont typeface="Wingdings" panose="05000000000000000000" pitchFamily="2" charset="2"/>
              <a:buChar char="§"/>
              <a:defRPr/>
            </a:pPr>
            <a:r>
              <a:rPr lang="ar-SA" sz="2800" dirty="0" smtClean="0">
                <a:cs typeface="Simplified Arabic" panose="02010000000000000000" pitchFamily="2" charset="-78"/>
              </a:rPr>
              <a:t>التعاطف. </a:t>
            </a:r>
          </a:p>
          <a:p>
            <a:pPr algn="r" rtl="1" eaLnBrk="1" hangingPunct="1">
              <a:lnSpc>
                <a:spcPct val="90000"/>
              </a:lnSpc>
              <a:buFont typeface="Wingdings" panose="05000000000000000000" pitchFamily="2" charset="2"/>
              <a:buChar char="§"/>
              <a:defRPr/>
            </a:pPr>
            <a:r>
              <a:rPr lang="ar-SA" sz="2800" dirty="0" smtClean="0">
                <a:cs typeface="Simplified Arabic" panose="02010000000000000000" pitchFamily="2" charset="-78"/>
              </a:rPr>
              <a:t>التفهم. </a:t>
            </a:r>
          </a:p>
          <a:p>
            <a:pPr algn="r" rtl="1" eaLnBrk="1" hangingPunct="1">
              <a:lnSpc>
                <a:spcPct val="90000"/>
              </a:lnSpc>
              <a:buFont typeface="Wingdings" panose="05000000000000000000" pitchFamily="2" charset="2"/>
              <a:buChar char="§"/>
              <a:defRPr/>
            </a:pPr>
            <a:r>
              <a:rPr lang="ar-SA" sz="2800" dirty="0" smtClean="0">
                <a:cs typeface="Simplified Arabic" panose="02010000000000000000" pitchFamily="2" charset="-78"/>
              </a:rPr>
              <a:t>التقبل. </a:t>
            </a:r>
          </a:p>
          <a:p>
            <a:pPr algn="r" rtl="1" eaLnBrk="1" hangingPunct="1">
              <a:lnSpc>
                <a:spcPct val="90000"/>
              </a:lnSpc>
              <a:buFont typeface="Wingdings" panose="05000000000000000000" pitchFamily="2" charset="2"/>
              <a:buChar char="§"/>
              <a:defRPr/>
            </a:pPr>
            <a:r>
              <a:rPr lang="ar-SA" sz="2800" dirty="0" smtClean="0">
                <a:cs typeface="Simplified Arabic" panose="02010000000000000000" pitchFamily="2" charset="-78"/>
              </a:rPr>
              <a:t>الأصالة. </a:t>
            </a:r>
          </a:p>
          <a:p>
            <a:pPr algn="r" rtl="1" eaLnBrk="1" hangingPunct="1">
              <a:lnSpc>
                <a:spcPct val="90000"/>
              </a:lnSpc>
              <a:buFont typeface="Wingdings" panose="05000000000000000000" pitchFamily="2" charset="2"/>
              <a:buChar char="§"/>
              <a:defRPr/>
            </a:pPr>
            <a:r>
              <a:rPr lang="ar-SA" sz="2800" dirty="0" smtClean="0">
                <a:cs typeface="Simplified Arabic" panose="02010000000000000000" pitchFamily="2" charset="-78"/>
              </a:rPr>
              <a:t>إعطاء المعلومات.</a:t>
            </a:r>
          </a:p>
          <a:p>
            <a:pPr algn="r" rtl="1" eaLnBrk="1" hangingPunct="1">
              <a:lnSpc>
                <a:spcPct val="90000"/>
              </a:lnSpc>
              <a:buFont typeface="Wingdings" panose="05000000000000000000" pitchFamily="2" charset="2"/>
              <a:buChar char="§"/>
              <a:defRPr/>
            </a:pPr>
            <a:r>
              <a:rPr lang="ar-SA" sz="2800" dirty="0" smtClean="0">
                <a:cs typeface="Simplified Arabic" panose="02010000000000000000" pitchFamily="2" charset="-78"/>
              </a:rPr>
              <a:t>الدعم والتعزيز.  </a:t>
            </a:r>
            <a:endParaRPr lang="en-US" sz="2800" dirty="0" smtClean="0">
              <a:cs typeface="Simplified Arabic" panose="02010000000000000000" pitchFamily="2" charset="-78"/>
            </a:endParaRPr>
          </a:p>
          <a:p>
            <a:pPr algn="r" rtl="1" eaLnBrk="1" hangingPunct="1">
              <a:lnSpc>
                <a:spcPct val="90000"/>
              </a:lnSpc>
              <a:buFont typeface="Wingdings" panose="05000000000000000000" pitchFamily="2" charset="2"/>
              <a:buNone/>
              <a:defRPr/>
            </a:pPr>
            <a:endParaRPr lang="en-US" sz="2800" dirty="0" smtClean="0">
              <a:cs typeface="Simplified Arabic" panose="02010000000000000000" pitchFamily="2" charset="-78"/>
            </a:endParaRPr>
          </a:p>
        </p:txBody>
      </p:sp>
    </p:spTree>
    <p:extLst>
      <p:ext uri="{BB962C8B-B14F-4D97-AF65-F5344CB8AC3E}">
        <p14:creationId xmlns:p14="http://schemas.microsoft.com/office/powerpoint/2010/main" val="2744690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3635" y="372488"/>
            <a:ext cx="6475080" cy="685605"/>
          </a:xfrm>
        </p:spPr>
        <p:style>
          <a:lnRef idx="1">
            <a:schemeClr val="accent1"/>
          </a:lnRef>
          <a:fillRef idx="3">
            <a:schemeClr val="accent1"/>
          </a:fillRef>
          <a:effectRef idx="2">
            <a:schemeClr val="accent1"/>
          </a:effectRef>
          <a:fontRef idx="minor">
            <a:schemeClr val="lt1"/>
          </a:fontRef>
        </p:style>
        <p:txBody>
          <a:bodyPr/>
          <a:lstStyle/>
          <a:p>
            <a:pPr algn="ctr" rtl="1"/>
            <a:r>
              <a:rPr lang="ar-JO" b="1" dirty="0" smtClean="0">
                <a:cs typeface="Simplified Arabic" panose="02010000000000000000" pitchFamily="2" charset="-78"/>
              </a:rPr>
              <a:t>تعريف الارشاد النفسي</a:t>
            </a:r>
            <a:endParaRPr lang="en-US" b="1" dirty="0">
              <a:cs typeface="Simplified Arabic" panose="02010000000000000000" pitchFamily="2" charset="-78"/>
            </a:endParaRPr>
          </a:p>
        </p:txBody>
      </p:sp>
      <p:sp>
        <p:nvSpPr>
          <p:cNvPr id="3" name="Content Placeholder 2"/>
          <p:cNvSpPr>
            <a:spLocks noGrp="1"/>
          </p:cNvSpPr>
          <p:nvPr>
            <p:ph idx="1"/>
          </p:nvPr>
        </p:nvSpPr>
        <p:spPr>
          <a:xfrm>
            <a:off x="770708" y="1567543"/>
            <a:ext cx="10735491" cy="5003074"/>
          </a:xfrm>
        </p:spPr>
        <p:txBody>
          <a:bodyPr>
            <a:normAutofit/>
          </a:bodyPr>
          <a:lstStyle/>
          <a:p>
            <a:pPr marL="0" indent="0" algn="ctr" rtl="1">
              <a:buNone/>
            </a:pPr>
            <a:r>
              <a:rPr lang="ar-JO" sz="2800" dirty="0" smtClean="0">
                <a:cs typeface="Simplified Arabic" panose="02010000000000000000" pitchFamily="2" charset="-78"/>
              </a:rPr>
              <a:t>عملية بناءة تهدف إلى مساعدة الفرد لكي يفهم ذاته ويدرس شخصيته، ويعرف خبراته ويحدد مشكلاته وينمي إمكانياته ويحل مشكلاته</a:t>
            </a:r>
          </a:p>
          <a:p>
            <a:pPr algn="ctr" rtl="1">
              <a:buFont typeface="Wingdings" panose="05000000000000000000" pitchFamily="2" charset="2"/>
              <a:buChar char="§"/>
            </a:pPr>
            <a:endParaRPr lang="ar-JO" sz="2800" dirty="0" smtClean="0">
              <a:cs typeface="Simplified Arabic" panose="02010000000000000000" pitchFamily="2" charset="-78"/>
            </a:endParaRPr>
          </a:p>
          <a:p>
            <a:pPr marL="0" indent="0" algn="ctr" rtl="1">
              <a:buNone/>
            </a:pPr>
            <a:endParaRPr lang="ar-JO" sz="2800" dirty="0">
              <a:cs typeface="Simplified Arabic" panose="02010000000000000000" pitchFamily="2" charset="-78"/>
            </a:endParaRPr>
          </a:p>
          <a:p>
            <a:pPr marL="0" indent="0" algn="ctr" rtl="1">
              <a:buNone/>
            </a:pPr>
            <a:r>
              <a:rPr lang="ar-JO" sz="2800" dirty="0" smtClean="0">
                <a:cs typeface="Simplified Arabic" panose="02010000000000000000" pitchFamily="2" charset="-78"/>
              </a:rPr>
              <a:t> في ضوء معرفته ورغبته وتعليمه وتدريبه</a:t>
            </a:r>
          </a:p>
          <a:p>
            <a:pPr algn="ctr" rtl="1">
              <a:buFont typeface="Wingdings" panose="05000000000000000000" pitchFamily="2" charset="2"/>
              <a:buChar char="§"/>
            </a:pPr>
            <a:endParaRPr lang="ar-JO" sz="2800" dirty="0" smtClean="0">
              <a:cs typeface="Simplified Arabic" panose="02010000000000000000" pitchFamily="2" charset="-78"/>
            </a:endParaRPr>
          </a:p>
          <a:p>
            <a:pPr marL="0" indent="0" algn="ctr" rtl="1">
              <a:buNone/>
            </a:pPr>
            <a:endParaRPr lang="ar-JO" sz="2800" dirty="0" smtClean="0">
              <a:cs typeface="Simplified Arabic" panose="02010000000000000000" pitchFamily="2" charset="-78"/>
            </a:endParaRPr>
          </a:p>
          <a:p>
            <a:pPr marL="0" indent="0" algn="ctr" rtl="1">
              <a:buNone/>
            </a:pPr>
            <a:r>
              <a:rPr lang="ar-JO" sz="2800" dirty="0" smtClean="0">
                <a:cs typeface="Simplified Arabic" panose="02010000000000000000" pitchFamily="2" charset="-78"/>
              </a:rPr>
              <a:t>لكي يصل إلى تحديد وتحقيق أهدافه، وتحقيق الصحة النفسية والتوافق شخصياً وتربوياً ومهنياً وأسرياً وزواجياً </a:t>
            </a:r>
          </a:p>
          <a:p>
            <a:pPr marL="0" indent="0" algn="ctr" rtl="1">
              <a:buNone/>
            </a:pPr>
            <a:r>
              <a:rPr lang="ar-JO" sz="2800" dirty="0">
                <a:cs typeface="Simplified Arabic" panose="02010000000000000000" pitchFamily="2" charset="-78"/>
              </a:rPr>
              <a:t> </a:t>
            </a:r>
            <a:r>
              <a:rPr lang="ar-JO" sz="2800" dirty="0" smtClean="0">
                <a:cs typeface="Simplified Arabic" panose="02010000000000000000" pitchFamily="2" charset="-78"/>
              </a:rPr>
              <a:t>                                                                             </a:t>
            </a:r>
            <a:endParaRPr lang="en-US" sz="2800" dirty="0">
              <a:cs typeface="Simplified Arabic" panose="02010000000000000000" pitchFamily="2" charset="-78"/>
            </a:endParaRPr>
          </a:p>
        </p:txBody>
      </p:sp>
      <p:sp>
        <p:nvSpPr>
          <p:cNvPr id="4" name="Down Arrow 3"/>
          <p:cNvSpPr/>
          <p:nvPr/>
        </p:nvSpPr>
        <p:spPr>
          <a:xfrm>
            <a:off x="5839097" y="2377440"/>
            <a:ext cx="313509" cy="1097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a:off x="5839097" y="3984170"/>
            <a:ext cx="313509" cy="10842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46358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0731" y="435429"/>
            <a:ext cx="8610600" cy="609600"/>
          </a:xfrm>
        </p:spPr>
        <p:txBody>
          <a:bodyPr>
            <a:normAutofit/>
          </a:bodyPr>
          <a:lstStyle/>
          <a:p>
            <a:r>
              <a:rPr lang="ar-SA" sz="3600" b="1" dirty="0"/>
              <a:t>الكفايات التي يحتاجها المرشد</a:t>
            </a:r>
            <a:endParaRPr lang="en-US" sz="3600" dirty="0"/>
          </a:p>
        </p:txBody>
      </p:sp>
      <p:sp>
        <p:nvSpPr>
          <p:cNvPr id="3" name="Content Placeholder 2"/>
          <p:cNvSpPr>
            <a:spLocks noGrp="1"/>
          </p:cNvSpPr>
          <p:nvPr>
            <p:ph sz="half" idx="2"/>
          </p:nvPr>
        </p:nvSpPr>
        <p:spPr>
          <a:xfrm>
            <a:off x="248194" y="1567543"/>
            <a:ext cx="7262949" cy="4651143"/>
          </a:xfrm>
        </p:spPr>
        <p:txBody>
          <a:bodyPr>
            <a:noAutofit/>
          </a:bodyPr>
          <a:lstStyle/>
          <a:p>
            <a:pPr marL="0" indent="0" algn="r" rtl="1">
              <a:buNone/>
            </a:pPr>
            <a:r>
              <a:rPr lang="ar-JO" sz="2800" b="1" dirty="0" smtClean="0">
                <a:cs typeface="Simplified Arabic" panose="02010000000000000000" pitchFamily="2" charset="-78"/>
              </a:rPr>
              <a:t>2) </a:t>
            </a:r>
            <a:r>
              <a:rPr lang="ar-SA" sz="2800" b="1" dirty="0">
                <a:cs typeface="Simplified Arabic" panose="02010000000000000000" pitchFamily="2" charset="-78"/>
              </a:rPr>
              <a:t>كفايات مهنية</a:t>
            </a:r>
            <a:r>
              <a:rPr lang="ar-SA" sz="2800" b="1" dirty="0" smtClean="0">
                <a:cs typeface="Simplified Arabic" panose="02010000000000000000" pitchFamily="2" charset="-78"/>
              </a:rPr>
              <a:t>:</a:t>
            </a:r>
            <a:endParaRPr lang="ar-JO" sz="2800" b="1" dirty="0" smtClean="0">
              <a:cs typeface="Simplified Arabic" panose="02010000000000000000" pitchFamily="2" charset="-78"/>
            </a:endParaRPr>
          </a:p>
          <a:p>
            <a:pPr marL="0" indent="0" algn="r" rtl="1">
              <a:buNone/>
            </a:pPr>
            <a:endParaRPr lang="en-US" sz="2800" b="1" dirty="0">
              <a:cs typeface="Simplified Arabic" panose="02010000000000000000" pitchFamily="2" charset="-78"/>
            </a:endParaRPr>
          </a:p>
          <a:p>
            <a:pPr lvl="0" algn="r" rtl="1"/>
            <a:r>
              <a:rPr lang="ar-SA" sz="2800" dirty="0" smtClean="0">
                <a:cs typeface="Simplified Arabic" panose="02010000000000000000" pitchFamily="2" charset="-78"/>
              </a:rPr>
              <a:t>مهارة </a:t>
            </a:r>
            <a:r>
              <a:rPr lang="ar-SA" sz="2800" dirty="0">
                <a:cs typeface="Simplified Arabic" panose="02010000000000000000" pitchFamily="2" charset="-78"/>
              </a:rPr>
              <a:t>تحديد </a:t>
            </a:r>
            <a:r>
              <a:rPr lang="ar-SA" sz="2800" dirty="0" smtClean="0">
                <a:cs typeface="Simplified Arabic" panose="02010000000000000000" pitchFamily="2" charset="-78"/>
              </a:rPr>
              <a:t>الحاجات.</a:t>
            </a:r>
            <a:endParaRPr lang="en-US" sz="2800" dirty="0">
              <a:cs typeface="Simplified Arabic" panose="02010000000000000000" pitchFamily="2" charset="-78"/>
            </a:endParaRPr>
          </a:p>
          <a:p>
            <a:pPr lvl="0" algn="r" rtl="1"/>
            <a:r>
              <a:rPr lang="ar-SA" sz="2800" dirty="0">
                <a:cs typeface="Simplified Arabic" panose="02010000000000000000" pitchFamily="2" charset="-78"/>
              </a:rPr>
              <a:t>مهارة تحديد </a:t>
            </a:r>
            <a:r>
              <a:rPr lang="ar-SA" sz="2800" dirty="0" smtClean="0">
                <a:cs typeface="Simplified Arabic" panose="02010000000000000000" pitchFamily="2" charset="-78"/>
              </a:rPr>
              <a:t>الاهداف.</a:t>
            </a:r>
            <a:endParaRPr lang="en-US" sz="2800" dirty="0">
              <a:cs typeface="Simplified Arabic" panose="02010000000000000000" pitchFamily="2" charset="-78"/>
            </a:endParaRPr>
          </a:p>
          <a:p>
            <a:pPr lvl="0" algn="r" rtl="1"/>
            <a:r>
              <a:rPr lang="ar-SA" sz="2800" dirty="0">
                <a:cs typeface="Simplified Arabic" panose="02010000000000000000" pitchFamily="2" charset="-78"/>
              </a:rPr>
              <a:t>مهارة تقديم الخدمات </a:t>
            </a:r>
            <a:r>
              <a:rPr lang="ar-SA" sz="2800" dirty="0" smtClean="0">
                <a:cs typeface="Simplified Arabic" panose="02010000000000000000" pitchFamily="2" charset="-78"/>
              </a:rPr>
              <a:t>الارشادية.</a:t>
            </a:r>
            <a:endParaRPr lang="en-US" sz="2800" dirty="0">
              <a:cs typeface="Simplified Arabic" panose="02010000000000000000" pitchFamily="2" charset="-78"/>
            </a:endParaRPr>
          </a:p>
          <a:p>
            <a:pPr lvl="0" algn="r" rtl="1"/>
            <a:r>
              <a:rPr lang="ar-SA" sz="2800" dirty="0">
                <a:cs typeface="Simplified Arabic" panose="02010000000000000000" pitchFamily="2" charset="-78"/>
              </a:rPr>
              <a:t>مهارة استخدام الطرق المتطورة وتقنياتها في </a:t>
            </a:r>
            <a:r>
              <a:rPr lang="ar-SA" sz="2800" dirty="0" smtClean="0">
                <a:cs typeface="Simplified Arabic" panose="02010000000000000000" pitchFamily="2" charset="-78"/>
              </a:rPr>
              <a:t>الارشاد.</a:t>
            </a:r>
            <a:endParaRPr lang="en-US" sz="2800" dirty="0">
              <a:cs typeface="Simplified Arabic" panose="02010000000000000000" pitchFamily="2" charset="-78"/>
            </a:endParaRPr>
          </a:p>
          <a:p>
            <a:pPr lvl="0" algn="r" rtl="1"/>
            <a:r>
              <a:rPr lang="ar-SA" sz="2800" dirty="0">
                <a:cs typeface="Simplified Arabic" panose="02010000000000000000" pitchFamily="2" charset="-78"/>
              </a:rPr>
              <a:t>مهارة اتخاذ </a:t>
            </a:r>
            <a:r>
              <a:rPr lang="ar-SA" sz="2800" dirty="0" smtClean="0">
                <a:cs typeface="Simplified Arabic" panose="02010000000000000000" pitchFamily="2" charset="-78"/>
              </a:rPr>
              <a:t>القرارات.</a:t>
            </a:r>
            <a:endParaRPr lang="en-US" sz="2800" dirty="0">
              <a:cs typeface="Simplified Arabic" panose="02010000000000000000" pitchFamily="2" charset="-78"/>
            </a:endParaRPr>
          </a:p>
          <a:p>
            <a:pPr lvl="0" algn="r" rtl="1"/>
            <a:r>
              <a:rPr lang="ar-SA" sz="2800" dirty="0">
                <a:cs typeface="Simplified Arabic" panose="02010000000000000000" pitchFamily="2" charset="-78"/>
              </a:rPr>
              <a:t>مهارة التوصل الى دقة المعلومات التربوية والمهنية </a:t>
            </a:r>
            <a:r>
              <a:rPr lang="ar-SA" sz="2800" dirty="0" smtClean="0">
                <a:cs typeface="Simplified Arabic" panose="02010000000000000000" pitchFamily="2" charset="-78"/>
              </a:rPr>
              <a:t>والاتصال.</a:t>
            </a:r>
            <a:endParaRPr lang="en-US" sz="2800" dirty="0">
              <a:cs typeface="Simplified Arabic" panose="02010000000000000000" pitchFamily="2" charset="-78"/>
            </a:endParaRPr>
          </a:p>
          <a:p>
            <a:pPr lvl="0" algn="r" rtl="1"/>
            <a:r>
              <a:rPr lang="ar-SA" sz="2800" dirty="0">
                <a:cs typeface="Simplified Arabic" panose="02010000000000000000" pitchFamily="2" charset="-78"/>
              </a:rPr>
              <a:t>مهارة اعداد خطط العمل الارشادي </a:t>
            </a:r>
            <a:r>
              <a:rPr lang="ar-SA" sz="2800" dirty="0" smtClean="0">
                <a:cs typeface="Simplified Arabic" panose="02010000000000000000" pitchFamily="2" charset="-78"/>
              </a:rPr>
              <a:t>المهني.</a:t>
            </a:r>
            <a:endParaRPr lang="en-US" sz="2800" dirty="0">
              <a:cs typeface="Simplified Arabic" panose="02010000000000000000" pitchFamily="2" charset="-78"/>
            </a:endParaRPr>
          </a:p>
          <a:p>
            <a:pPr algn="r"/>
            <a:endParaRPr lang="en-US" sz="2800" dirty="0">
              <a:cs typeface="Simplified Arabic" panose="02010000000000000000" pitchFamily="2" charset="-78"/>
            </a:endParaRPr>
          </a:p>
        </p:txBody>
      </p:sp>
      <p:sp>
        <p:nvSpPr>
          <p:cNvPr id="6" name="Content Placeholder 5"/>
          <p:cNvSpPr>
            <a:spLocks noGrp="1"/>
          </p:cNvSpPr>
          <p:nvPr>
            <p:ph sz="quarter" idx="4"/>
          </p:nvPr>
        </p:nvSpPr>
        <p:spPr>
          <a:xfrm>
            <a:off x="7680960" y="1711234"/>
            <a:ext cx="3825240" cy="4507452"/>
          </a:xfrm>
        </p:spPr>
        <p:txBody>
          <a:bodyPr>
            <a:normAutofit/>
          </a:bodyPr>
          <a:lstStyle/>
          <a:p>
            <a:pPr marL="457200" indent="-457200" algn="r" rtl="1">
              <a:buAutoNum type="arabicParenR"/>
            </a:pPr>
            <a:r>
              <a:rPr lang="ar-SA" sz="2800" b="1" dirty="0" smtClean="0">
                <a:cs typeface="Simplified Arabic" panose="02010000000000000000" pitchFamily="2" charset="-78"/>
              </a:rPr>
              <a:t>كفايات </a:t>
            </a:r>
            <a:r>
              <a:rPr lang="ar-SA" sz="2800" b="1" dirty="0">
                <a:cs typeface="Simplified Arabic" panose="02010000000000000000" pitchFamily="2" charset="-78"/>
              </a:rPr>
              <a:t>ادراكية</a:t>
            </a:r>
            <a:r>
              <a:rPr lang="ar-SA" sz="2800" b="1" dirty="0" smtClean="0">
                <a:cs typeface="Simplified Arabic" panose="02010000000000000000" pitchFamily="2" charset="-78"/>
              </a:rPr>
              <a:t>:</a:t>
            </a:r>
            <a:endParaRPr lang="ar-JO" sz="2800" b="1" dirty="0" smtClean="0">
              <a:cs typeface="Simplified Arabic" panose="02010000000000000000" pitchFamily="2" charset="-78"/>
            </a:endParaRPr>
          </a:p>
          <a:p>
            <a:pPr marL="0" indent="0" algn="r" rtl="1">
              <a:buNone/>
            </a:pPr>
            <a:endParaRPr lang="en-US" sz="2800" b="1" dirty="0">
              <a:cs typeface="Simplified Arabic" panose="02010000000000000000" pitchFamily="2" charset="-78"/>
            </a:endParaRPr>
          </a:p>
          <a:p>
            <a:pPr lvl="0" algn="r" rtl="1"/>
            <a:r>
              <a:rPr lang="ar-SA" sz="2800" dirty="0" smtClean="0">
                <a:cs typeface="Simplified Arabic" panose="02010000000000000000" pitchFamily="2" charset="-78"/>
              </a:rPr>
              <a:t>القدرة </a:t>
            </a:r>
            <a:r>
              <a:rPr lang="ar-SA" sz="2800" dirty="0">
                <a:cs typeface="Simplified Arabic" panose="02010000000000000000" pitchFamily="2" charset="-78"/>
              </a:rPr>
              <a:t>على فهم </a:t>
            </a:r>
            <a:r>
              <a:rPr lang="ar-SA" sz="2800" dirty="0" smtClean="0">
                <a:cs typeface="Simplified Arabic" panose="02010000000000000000" pitchFamily="2" charset="-78"/>
              </a:rPr>
              <a:t>الذات.</a:t>
            </a:r>
            <a:endParaRPr lang="en-US" sz="2800" dirty="0">
              <a:cs typeface="Simplified Arabic" panose="02010000000000000000" pitchFamily="2" charset="-78"/>
            </a:endParaRPr>
          </a:p>
          <a:p>
            <a:pPr lvl="0" algn="r" rtl="1"/>
            <a:r>
              <a:rPr lang="ar-SA" sz="2800" dirty="0">
                <a:cs typeface="Simplified Arabic" panose="02010000000000000000" pitchFamily="2" charset="-78"/>
              </a:rPr>
              <a:t>تحقيق </a:t>
            </a:r>
            <a:r>
              <a:rPr lang="ar-SA" sz="2800" dirty="0" smtClean="0">
                <a:cs typeface="Simplified Arabic" panose="02010000000000000000" pitchFamily="2" charset="-78"/>
              </a:rPr>
              <a:t>الذات.</a:t>
            </a:r>
            <a:endParaRPr lang="en-US" sz="2800" dirty="0">
              <a:cs typeface="Simplified Arabic" panose="02010000000000000000" pitchFamily="2" charset="-78"/>
            </a:endParaRPr>
          </a:p>
          <a:p>
            <a:pPr lvl="0" algn="r" rtl="1"/>
            <a:r>
              <a:rPr lang="ar-SA" sz="2800" dirty="0">
                <a:cs typeface="Simplified Arabic" panose="02010000000000000000" pitchFamily="2" charset="-78"/>
              </a:rPr>
              <a:t>فهم </a:t>
            </a:r>
            <a:r>
              <a:rPr lang="ar-SA" sz="2800" dirty="0" smtClean="0">
                <a:cs typeface="Simplified Arabic" panose="02010000000000000000" pitchFamily="2" charset="-78"/>
              </a:rPr>
              <a:t>المجتمع.</a:t>
            </a:r>
            <a:endParaRPr lang="en-US" sz="2800" dirty="0">
              <a:cs typeface="Simplified Arabic" panose="02010000000000000000" pitchFamily="2" charset="-78"/>
            </a:endParaRPr>
          </a:p>
          <a:p>
            <a:endParaRPr lang="en-US" sz="2800" dirty="0">
              <a:cs typeface="Simplified Arabic" panose="02010000000000000000" pitchFamily="2" charset="-78"/>
            </a:endParaRPr>
          </a:p>
        </p:txBody>
      </p:sp>
    </p:spTree>
    <p:extLst>
      <p:ext uri="{BB962C8B-B14F-4D97-AF65-F5344CB8AC3E}">
        <p14:creationId xmlns:p14="http://schemas.microsoft.com/office/powerpoint/2010/main" val="2717252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274320" y="1541418"/>
            <a:ext cx="5723255" cy="4677268"/>
          </a:xfrm>
        </p:spPr>
        <p:txBody>
          <a:bodyPr>
            <a:noAutofit/>
          </a:bodyPr>
          <a:lstStyle/>
          <a:p>
            <a:pPr marL="0" lvl="0" indent="0" algn="r" rtl="1">
              <a:buNone/>
            </a:pPr>
            <a:r>
              <a:rPr lang="ar-JO" sz="2800" b="1" dirty="0" smtClean="0">
                <a:cs typeface="Simplified Arabic" panose="02010000000000000000" pitchFamily="2" charset="-78"/>
              </a:rPr>
              <a:t>4) </a:t>
            </a:r>
            <a:r>
              <a:rPr lang="ar-SA" sz="2800" b="1" dirty="0" smtClean="0">
                <a:cs typeface="Simplified Arabic" panose="02010000000000000000" pitchFamily="2" charset="-78"/>
              </a:rPr>
              <a:t>كفايات </a:t>
            </a:r>
            <a:r>
              <a:rPr lang="ar-SA" sz="2800" b="1" dirty="0">
                <a:cs typeface="Simplified Arabic" panose="02010000000000000000" pitchFamily="2" charset="-78"/>
              </a:rPr>
              <a:t>شخصية وتتضمن السمات </a:t>
            </a:r>
            <a:r>
              <a:rPr lang="ar-SA" sz="2800" b="1" dirty="0" smtClean="0">
                <a:cs typeface="Simplified Arabic" panose="02010000000000000000" pitchFamily="2" charset="-78"/>
              </a:rPr>
              <a:t>الشخصية:</a:t>
            </a:r>
            <a:endParaRPr lang="ar-JO" sz="2800" b="1" dirty="0" smtClean="0">
              <a:cs typeface="Simplified Arabic" panose="02010000000000000000" pitchFamily="2" charset="-78"/>
            </a:endParaRPr>
          </a:p>
          <a:p>
            <a:pPr marL="0" lvl="0" indent="0" algn="r" rtl="1">
              <a:buNone/>
            </a:pPr>
            <a:endParaRPr lang="en-US" sz="2800" b="1" dirty="0">
              <a:cs typeface="Simplified Arabic" panose="02010000000000000000" pitchFamily="2" charset="-78"/>
            </a:endParaRPr>
          </a:p>
          <a:p>
            <a:pPr lvl="0" algn="r" rtl="1"/>
            <a:r>
              <a:rPr lang="ar-SA" sz="2800" dirty="0">
                <a:cs typeface="Simplified Arabic" panose="02010000000000000000" pitchFamily="2" charset="-78"/>
              </a:rPr>
              <a:t>المظهر </a:t>
            </a:r>
            <a:r>
              <a:rPr lang="ar-SA" sz="2800" dirty="0" smtClean="0">
                <a:cs typeface="Simplified Arabic" panose="02010000000000000000" pitchFamily="2" charset="-78"/>
              </a:rPr>
              <a:t>العام</a:t>
            </a:r>
            <a:r>
              <a:rPr lang="ar-JO" sz="2800" dirty="0" smtClean="0">
                <a:cs typeface="Simplified Arabic" panose="02010000000000000000" pitchFamily="2" charset="-78"/>
              </a:rPr>
              <a:t>. </a:t>
            </a:r>
            <a:endParaRPr lang="en-US" sz="2800" dirty="0">
              <a:cs typeface="Simplified Arabic" panose="02010000000000000000" pitchFamily="2" charset="-78"/>
            </a:endParaRPr>
          </a:p>
          <a:p>
            <a:pPr lvl="0" algn="r" rtl="1"/>
            <a:r>
              <a:rPr lang="ar-SA" sz="2800" dirty="0">
                <a:cs typeface="Simplified Arabic" panose="02010000000000000000" pitchFamily="2" charset="-78"/>
              </a:rPr>
              <a:t>التعاون وحب </a:t>
            </a:r>
            <a:r>
              <a:rPr lang="ar-SA" sz="2800" dirty="0" smtClean="0">
                <a:cs typeface="Simplified Arabic" panose="02010000000000000000" pitchFamily="2" charset="-78"/>
              </a:rPr>
              <a:t>العمل.</a:t>
            </a:r>
            <a:endParaRPr lang="en-US" sz="2800" dirty="0">
              <a:cs typeface="Simplified Arabic" panose="02010000000000000000" pitchFamily="2" charset="-78"/>
            </a:endParaRPr>
          </a:p>
          <a:p>
            <a:pPr lvl="0" algn="r" rtl="1"/>
            <a:r>
              <a:rPr lang="ar-SA" sz="2800" dirty="0" smtClean="0">
                <a:cs typeface="Simplified Arabic" panose="02010000000000000000" pitchFamily="2" charset="-78"/>
              </a:rPr>
              <a:t>التسامح.</a:t>
            </a:r>
            <a:endParaRPr lang="en-US" sz="2800" dirty="0">
              <a:cs typeface="Simplified Arabic" panose="02010000000000000000" pitchFamily="2" charset="-78"/>
            </a:endParaRPr>
          </a:p>
          <a:p>
            <a:pPr lvl="0" algn="r" rtl="1"/>
            <a:r>
              <a:rPr lang="ar-SA" sz="2800" dirty="0">
                <a:cs typeface="Simplified Arabic" panose="02010000000000000000" pitchFamily="2" charset="-78"/>
              </a:rPr>
              <a:t>الذكاء </a:t>
            </a:r>
            <a:r>
              <a:rPr lang="ar-SA" sz="2800" dirty="0" smtClean="0">
                <a:cs typeface="Simplified Arabic" panose="02010000000000000000" pitchFamily="2" charset="-78"/>
              </a:rPr>
              <a:t>الاجتماعي</a:t>
            </a:r>
            <a:r>
              <a:rPr lang="ar-JO" sz="2800" dirty="0" smtClean="0">
                <a:cs typeface="Simplified Arabic" panose="02010000000000000000" pitchFamily="2" charset="-78"/>
              </a:rPr>
              <a:t>. </a:t>
            </a:r>
            <a:endParaRPr lang="en-US" sz="2800" dirty="0">
              <a:cs typeface="Simplified Arabic" panose="02010000000000000000" pitchFamily="2" charset="-78"/>
            </a:endParaRPr>
          </a:p>
          <a:p>
            <a:pPr lvl="0" algn="r" rtl="1"/>
            <a:r>
              <a:rPr lang="ar-SA" sz="2800" dirty="0" smtClean="0">
                <a:cs typeface="Simplified Arabic" panose="02010000000000000000" pitchFamily="2" charset="-78"/>
              </a:rPr>
              <a:t>الاحترام.</a:t>
            </a:r>
            <a:endParaRPr lang="en-US" sz="2800" dirty="0">
              <a:cs typeface="Simplified Arabic" panose="02010000000000000000" pitchFamily="2" charset="-78"/>
            </a:endParaRPr>
          </a:p>
          <a:p>
            <a:pPr lvl="0" algn="r" rtl="1"/>
            <a:r>
              <a:rPr lang="ar-SA" sz="2800" dirty="0">
                <a:cs typeface="Simplified Arabic" panose="02010000000000000000" pitchFamily="2" charset="-78"/>
              </a:rPr>
              <a:t>الثقة </a:t>
            </a:r>
            <a:r>
              <a:rPr lang="ar-SA" sz="2800" dirty="0" smtClean="0">
                <a:cs typeface="Simplified Arabic" panose="02010000000000000000" pitchFamily="2" charset="-78"/>
              </a:rPr>
              <a:t>المتبادلة </a:t>
            </a:r>
            <a:r>
              <a:rPr lang="ar-SA" sz="2800" dirty="0">
                <a:cs typeface="Simplified Arabic" panose="02010000000000000000" pitchFamily="2" charset="-78"/>
              </a:rPr>
              <a:t>في محيط </a:t>
            </a:r>
            <a:r>
              <a:rPr lang="ar-SA" sz="2800" dirty="0" smtClean="0">
                <a:cs typeface="Simplified Arabic" panose="02010000000000000000" pitchFamily="2" charset="-78"/>
              </a:rPr>
              <a:t>العمل.</a:t>
            </a:r>
            <a:endParaRPr lang="en-US" sz="2800" dirty="0">
              <a:cs typeface="Simplified Arabic" panose="02010000000000000000" pitchFamily="2" charset="-78"/>
            </a:endParaRPr>
          </a:p>
          <a:p>
            <a:pPr lvl="0" algn="r" rtl="1"/>
            <a:r>
              <a:rPr lang="ar-SA" sz="2800" dirty="0">
                <a:cs typeface="Simplified Arabic" panose="02010000000000000000" pitchFamily="2" charset="-78"/>
              </a:rPr>
              <a:t>روح </a:t>
            </a:r>
            <a:r>
              <a:rPr lang="ar-SA" sz="2800" dirty="0" smtClean="0">
                <a:cs typeface="Simplified Arabic" panose="02010000000000000000" pitchFamily="2" charset="-78"/>
              </a:rPr>
              <a:t>القيادة.</a:t>
            </a:r>
            <a:endParaRPr lang="en-US" sz="2800" dirty="0">
              <a:cs typeface="Simplified Arabic" panose="02010000000000000000" pitchFamily="2" charset="-78"/>
            </a:endParaRPr>
          </a:p>
          <a:p>
            <a:pPr algn="r"/>
            <a:endParaRPr lang="en-US" sz="2800" dirty="0">
              <a:cs typeface="Simplified Arabic" panose="02010000000000000000" pitchFamily="2" charset="-78"/>
            </a:endParaRPr>
          </a:p>
        </p:txBody>
      </p:sp>
      <p:sp>
        <p:nvSpPr>
          <p:cNvPr id="8" name="Content Placeholder 7"/>
          <p:cNvSpPr>
            <a:spLocks noGrp="1"/>
          </p:cNvSpPr>
          <p:nvPr>
            <p:ph sz="quarter" idx="4"/>
          </p:nvPr>
        </p:nvSpPr>
        <p:spPr>
          <a:xfrm>
            <a:off x="6172199" y="1541418"/>
            <a:ext cx="5519057" cy="4677267"/>
          </a:xfrm>
        </p:spPr>
        <p:txBody>
          <a:bodyPr>
            <a:normAutofit/>
          </a:bodyPr>
          <a:lstStyle/>
          <a:p>
            <a:pPr marL="0" indent="0" algn="r" rtl="1">
              <a:buNone/>
            </a:pPr>
            <a:r>
              <a:rPr lang="ar-JO" sz="2800" b="1" dirty="0" smtClean="0">
                <a:cs typeface="Simplified Arabic" panose="02010000000000000000" pitchFamily="2" charset="-78"/>
              </a:rPr>
              <a:t>3) </a:t>
            </a:r>
            <a:r>
              <a:rPr lang="ar-SA" sz="2800" b="1" dirty="0" smtClean="0">
                <a:cs typeface="Simplified Arabic" panose="02010000000000000000" pitchFamily="2" charset="-78"/>
              </a:rPr>
              <a:t>كفايات معرفية وثقافية:</a:t>
            </a:r>
            <a:endParaRPr lang="ar-JO" sz="2800" b="1" dirty="0" smtClean="0">
              <a:cs typeface="Simplified Arabic" panose="02010000000000000000" pitchFamily="2" charset="-78"/>
            </a:endParaRPr>
          </a:p>
          <a:p>
            <a:pPr marL="0" indent="0" algn="r" rtl="1">
              <a:buNone/>
            </a:pPr>
            <a:endParaRPr lang="en-US" sz="2800" b="1" dirty="0">
              <a:cs typeface="Simplified Arabic" panose="02010000000000000000" pitchFamily="2" charset="-78"/>
            </a:endParaRPr>
          </a:p>
          <a:p>
            <a:pPr lvl="0" algn="r" rtl="1"/>
            <a:r>
              <a:rPr lang="ar-SA" sz="2800" dirty="0">
                <a:cs typeface="Simplified Arabic" panose="02010000000000000000" pitchFamily="2" charset="-78"/>
              </a:rPr>
              <a:t>القاعدة المعرفية </a:t>
            </a:r>
            <a:r>
              <a:rPr lang="ar-SA" sz="2800" dirty="0" smtClean="0">
                <a:cs typeface="Simplified Arabic" panose="02010000000000000000" pitchFamily="2" charset="-78"/>
              </a:rPr>
              <a:t>والثقافية.</a:t>
            </a:r>
            <a:endParaRPr lang="en-US" sz="2800" dirty="0">
              <a:cs typeface="Simplified Arabic" panose="02010000000000000000" pitchFamily="2" charset="-78"/>
            </a:endParaRPr>
          </a:p>
          <a:p>
            <a:pPr algn="r" rtl="1"/>
            <a:r>
              <a:rPr lang="ar-SA" sz="2800" dirty="0">
                <a:cs typeface="Simplified Arabic" panose="02010000000000000000" pitchFamily="2" charset="-78"/>
              </a:rPr>
              <a:t>دراية في علم النفس وعلم الاجتماع وعلم التربية والتوجيه المهني والبحث </a:t>
            </a:r>
            <a:r>
              <a:rPr lang="ar-SA" sz="2800" dirty="0" smtClean="0">
                <a:cs typeface="Simplified Arabic" panose="02010000000000000000" pitchFamily="2" charset="-78"/>
              </a:rPr>
              <a:t>العلمي.</a:t>
            </a:r>
            <a:endParaRPr lang="en-US" sz="2800" dirty="0">
              <a:cs typeface="Simplified Arabic" panose="02010000000000000000" pitchFamily="2" charset="-78"/>
            </a:endParaRPr>
          </a:p>
        </p:txBody>
      </p:sp>
    </p:spTree>
    <p:extLst>
      <p:ext uri="{BB962C8B-B14F-4D97-AF65-F5344CB8AC3E}">
        <p14:creationId xmlns:p14="http://schemas.microsoft.com/office/powerpoint/2010/main" val="34622551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15"/>
          </p:nvPr>
        </p:nvSpPr>
        <p:spPr>
          <a:xfrm>
            <a:off x="685799" y="1619794"/>
            <a:ext cx="3456432" cy="4598903"/>
          </a:xfrm>
        </p:spPr>
        <p:txBody>
          <a:bodyPr>
            <a:normAutofit/>
          </a:bodyPr>
          <a:lstStyle/>
          <a:p>
            <a:pPr algn="r" rtl="1"/>
            <a:r>
              <a:rPr lang="ar-JO" sz="2800" b="1" dirty="0" smtClean="0">
                <a:cs typeface="Simplified Arabic" panose="02010000000000000000" pitchFamily="2" charset="-78"/>
              </a:rPr>
              <a:t>7) </a:t>
            </a:r>
            <a:r>
              <a:rPr lang="ar-SA" sz="2800" b="1" dirty="0" smtClean="0">
                <a:cs typeface="Simplified Arabic" panose="02010000000000000000" pitchFamily="2" charset="-78"/>
              </a:rPr>
              <a:t>كفايات سلوكية:</a:t>
            </a:r>
            <a:endParaRPr lang="ar-JO" sz="2800" b="1" dirty="0" smtClean="0">
              <a:cs typeface="Simplified Arabic" panose="02010000000000000000" pitchFamily="2" charset="-78"/>
            </a:endParaRPr>
          </a:p>
          <a:p>
            <a:pPr algn="r" rtl="1"/>
            <a:endParaRPr lang="en-US" sz="2800" b="1" dirty="0">
              <a:cs typeface="Simplified Arabic" panose="02010000000000000000" pitchFamily="2" charset="-78"/>
            </a:endParaRPr>
          </a:p>
          <a:p>
            <a:pPr algn="r" rtl="1"/>
            <a:r>
              <a:rPr lang="ar-SA" sz="2800" dirty="0">
                <a:cs typeface="Simplified Arabic" panose="02010000000000000000" pitchFamily="2" charset="-78"/>
              </a:rPr>
              <a:t>مراعاة أخلاق </a:t>
            </a:r>
            <a:r>
              <a:rPr lang="ar-SA" sz="2800" dirty="0" smtClean="0">
                <a:cs typeface="Simplified Arabic" panose="02010000000000000000" pitchFamily="2" charset="-78"/>
              </a:rPr>
              <a:t>الإرشاد.</a:t>
            </a:r>
            <a:endParaRPr lang="en-US" sz="2800" dirty="0">
              <a:cs typeface="Simplified Arabic" panose="02010000000000000000" pitchFamily="2" charset="-78"/>
            </a:endParaRPr>
          </a:p>
          <a:p>
            <a:pPr lvl="0" algn="r" rtl="1"/>
            <a:r>
              <a:rPr lang="ar-SA" sz="2800" dirty="0">
                <a:cs typeface="Simplified Arabic" panose="02010000000000000000" pitchFamily="2" charset="-78"/>
              </a:rPr>
              <a:t>القدوة الحسنة </a:t>
            </a:r>
            <a:r>
              <a:rPr lang="ar-SA" sz="2800" dirty="0" smtClean="0">
                <a:cs typeface="Simplified Arabic" panose="02010000000000000000" pitchFamily="2" charset="-78"/>
              </a:rPr>
              <a:t>للمنتفعين.</a:t>
            </a:r>
            <a:endParaRPr lang="en-US" sz="2800" dirty="0">
              <a:cs typeface="Simplified Arabic" panose="02010000000000000000" pitchFamily="2" charset="-78"/>
            </a:endParaRPr>
          </a:p>
          <a:p>
            <a:pPr lvl="0" algn="r" rtl="1"/>
            <a:r>
              <a:rPr lang="ar-SA" sz="2800" dirty="0">
                <a:cs typeface="Simplified Arabic" panose="02010000000000000000" pitchFamily="2" charset="-78"/>
              </a:rPr>
              <a:t>روح </a:t>
            </a:r>
            <a:r>
              <a:rPr lang="ar-SA" sz="2800" dirty="0" smtClean="0">
                <a:cs typeface="Simplified Arabic" panose="02010000000000000000" pitchFamily="2" charset="-78"/>
              </a:rPr>
              <a:t>المسؤولية.</a:t>
            </a:r>
            <a:endParaRPr lang="en-US" sz="2800" dirty="0">
              <a:cs typeface="Simplified Arabic" panose="02010000000000000000" pitchFamily="2" charset="-78"/>
            </a:endParaRPr>
          </a:p>
          <a:p>
            <a:pPr lvl="0" algn="r" rtl="1"/>
            <a:r>
              <a:rPr lang="ar-SA" sz="2800" dirty="0">
                <a:cs typeface="Simplified Arabic" panose="02010000000000000000" pitchFamily="2" charset="-78"/>
              </a:rPr>
              <a:t>الاهتمام بالعمل </a:t>
            </a:r>
            <a:r>
              <a:rPr lang="ar-SA" sz="2800" dirty="0" smtClean="0">
                <a:cs typeface="Simplified Arabic" panose="02010000000000000000" pitchFamily="2" charset="-78"/>
              </a:rPr>
              <a:t>والمجتمع.</a:t>
            </a:r>
            <a:endParaRPr lang="en-US" sz="2800" dirty="0">
              <a:cs typeface="Simplified Arabic" panose="02010000000000000000" pitchFamily="2" charset="-78"/>
            </a:endParaRPr>
          </a:p>
          <a:p>
            <a:pPr algn="r"/>
            <a:endParaRPr lang="en-US" sz="2800" dirty="0">
              <a:cs typeface="Simplified Arabic" panose="02010000000000000000" pitchFamily="2" charset="-78"/>
            </a:endParaRPr>
          </a:p>
        </p:txBody>
      </p:sp>
      <p:sp>
        <p:nvSpPr>
          <p:cNvPr id="11" name="Text Placeholder 10"/>
          <p:cNvSpPr>
            <a:spLocks noGrp="1"/>
          </p:cNvSpPr>
          <p:nvPr>
            <p:ph type="body" sz="half" idx="16"/>
          </p:nvPr>
        </p:nvSpPr>
        <p:spPr>
          <a:xfrm>
            <a:off x="4366858" y="1619794"/>
            <a:ext cx="3588422" cy="4598890"/>
          </a:xfrm>
        </p:spPr>
        <p:txBody>
          <a:bodyPr>
            <a:normAutofit/>
          </a:bodyPr>
          <a:lstStyle/>
          <a:p>
            <a:pPr algn="r" rtl="1"/>
            <a:r>
              <a:rPr lang="ar-JO" sz="2800" b="1" dirty="0" smtClean="0">
                <a:cs typeface="Simplified Arabic" panose="02010000000000000000" pitchFamily="2" charset="-78"/>
              </a:rPr>
              <a:t>6) </a:t>
            </a:r>
            <a:r>
              <a:rPr lang="ar-SA" sz="2800" b="1" dirty="0" smtClean="0">
                <a:cs typeface="Simplified Arabic" panose="02010000000000000000" pitchFamily="2" charset="-78"/>
              </a:rPr>
              <a:t>كفايات فنية:</a:t>
            </a:r>
            <a:endParaRPr lang="ar-JO" sz="2800" b="1" dirty="0" smtClean="0">
              <a:cs typeface="Simplified Arabic" panose="02010000000000000000" pitchFamily="2" charset="-78"/>
            </a:endParaRPr>
          </a:p>
          <a:p>
            <a:pPr algn="r" rtl="1"/>
            <a:endParaRPr lang="en-US" sz="2800" b="1" dirty="0">
              <a:cs typeface="Simplified Arabic" panose="02010000000000000000" pitchFamily="2" charset="-78"/>
            </a:endParaRPr>
          </a:p>
          <a:p>
            <a:pPr lvl="0" algn="r" rtl="1"/>
            <a:r>
              <a:rPr lang="ar-SA" sz="2800" dirty="0">
                <a:cs typeface="Simplified Arabic" panose="02010000000000000000" pitchFamily="2" charset="-78"/>
              </a:rPr>
              <a:t>تخطيط </a:t>
            </a:r>
            <a:r>
              <a:rPr lang="ar-SA" sz="2800" dirty="0" smtClean="0">
                <a:cs typeface="Simplified Arabic" panose="02010000000000000000" pitchFamily="2" charset="-78"/>
              </a:rPr>
              <a:t>البرامج.</a:t>
            </a:r>
            <a:endParaRPr lang="en-US" sz="2800" dirty="0">
              <a:cs typeface="Simplified Arabic" panose="02010000000000000000" pitchFamily="2" charset="-78"/>
            </a:endParaRPr>
          </a:p>
          <a:p>
            <a:pPr lvl="0" algn="r" rtl="1"/>
            <a:r>
              <a:rPr lang="ar-SA" sz="2800" dirty="0">
                <a:cs typeface="Simplified Arabic" panose="02010000000000000000" pitchFamily="2" charset="-78"/>
              </a:rPr>
              <a:t>إجراء </a:t>
            </a:r>
            <a:r>
              <a:rPr lang="ar-SA" sz="2800" dirty="0" smtClean="0">
                <a:cs typeface="Simplified Arabic" panose="02010000000000000000" pitchFamily="2" charset="-78"/>
              </a:rPr>
              <a:t>البحوث.</a:t>
            </a:r>
            <a:endParaRPr lang="en-US" sz="2800" dirty="0">
              <a:cs typeface="Simplified Arabic" panose="02010000000000000000" pitchFamily="2" charset="-78"/>
            </a:endParaRPr>
          </a:p>
          <a:p>
            <a:pPr lvl="0" algn="r" rtl="1"/>
            <a:r>
              <a:rPr lang="ar-SA" sz="2800" dirty="0">
                <a:cs typeface="Simplified Arabic" panose="02010000000000000000" pitchFamily="2" charset="-78"/>
              </a:rPr>
              <a:t>تشخيص </a:t>
            </a:r>
            <a:r>
              <a:rPr lang="ar-SA" sz="2800" dirty="0" smtClean="0">
                <a:cs typeface="Simplified Arabic" panose="02010000000000000000" pitchFamily="2" charset="-78"/>
              </a:rPr>
              <a:t>المشكلات</a:t>
            </a:r>
            <a:r>
              <a:rPr lang="ar-JO" sz="2800" dirty="0" smtClean="0">
                <a:cs typeface="Simplified Arabic" panose="02010000000000000000" pitchFamily="2" charset="-78"/>
              </a:rPr>
              <a:t>.</a:t>
            </a:r>
            <a:endParaRPr lang="en-US" sz="2800" dirty="0">
              <a:cs typeface="Simplified Arabic" panose="02010000000000000000" pitchFamily="2" charset="-78"/>
            </a:endParaRPr>
          </a:p>
        </p:txBody>
      </p:sp>
      <p:sp>
        <p:nvSpPr>
          <p:cNvPr id="12" name="Text Placeholder 11"/>
          <p:cNvSpPr>
            <a:spLocks noGrp="1"/>
          </p:cNvSpPr>
          <p:nvPr>
            <p:ph type="body" sz="half" idx="17"/>
          </p:nvPr>
        </p:nvSpPr>
        <p:spPr>
          <a:xfrm>
            <a:off x="8051801" y="1619793"/>
            <a:ext cx="3456432" cy="4598903"/>
          </a:xfrm>
        </p:spPr>
        <p:txBody>
          <a:bodyPr>
            <a:normAutofit/>
          </a:bodyPr>
          <a:lstStyle/>
          <a:p>
            <a:pPr algn="r" rtl="1"/>
            <a:r>
              <a:rPr lang="ar-JO" sz="2800" b="1" dirty="0" smtClean="0">
                <a:cs typeface="Simplified Arabic" panose="02010000000000000000" pitchFamily="2" charset="-78"/>
              </a:rPr>
              <a:t>5) </a:t>
            </a:r>
            <a:r>
              <a:rPr lang="ar-SA" sz="2800" b="1" dirty="0" smtClean="0">
                <a:cs typeface="Simplified Arabic" panose="02010000000000000000" pitchFamily="2" charset="-78"/>
              </a:rPr>
              <a:t>كفايات </a:t>
            </a:r>
            <a:r>
              <a:rPr lang="ar-SA" sz="2800" b="1" dirty="0">
                <a:cs typeface="Simplified Arabic" panose="02010000000000000000" pitchFamily="2" charset="-78"/>
              </a:rPr>
              <a:t>نفسية</a:t>
            </a:r>
            <a:r>
              <a:rPr lang="ar-SA" sz="2800" b="1" dirty="0" smtClean="0">
                <a:cs typeface="Simplified Arabic" panose="02010000000000000000" pitchFamily="2" charset="-78"/>
              </a:rPr>
              <a:t>:</a:t>
            </a:r>
            <a:endParaRPr lang="ar-JO" sz="2800" b="1" dirty="0" smtClean="0">
              <a:cs typeface="Simplified Arabic" panose="02010000000000000000" pitchFamily="2" charset="-78"/>
            </a:endParaRPr>
          </a:p>
          <a:p>
            <a:pPr algn="r" rtl="1"/>
            <a:endParaRPr lang="en-US" sz="2800" b="1" dirty="0">
              <a:cs typeface="Simplified Arabic" panose="02010000000000000000" pitchFamily="2" charset="-78"/>
            </a:endParaRPr>
          </a:p>
          <a:p>
            <a:pPr lvl="0" algn="r" rtl="1"/>
            <a:r>
              <a:rPr lang="ar-SA" sz="2800" dirty="0">
                <a:cs typeface="Simplified Arabic" panose="02010000000000000000" pitchFamily="2" charset="-78"/>
              </a:rPr>
              <a:t>التوافق النفسي.</a:t>
            </a:r>
            <a:endParaRPr lang="en-US" sz="2800" dirty="0">
              <a:cs typeface="Simplified Arabic" panose="02010000000000000000" pitchFamily="2" charset="-78"/>
            </a:endParaRPr>
          </a:p>
          <a:p>
            <a:pPr lvl="0" algn="r" rtl="1"/>
            <a:r>
              <a:rPr lang="ar-SA" sz="2800" dirty="0">
                <a:cs typeface="Simplified Arabic" panose="02010000000000000000" pitchFamily="2" charset="-78"/>
              </a:rPr>
              <a:t>الصحة </a:t>
            </a:r>
            <a:r>
              <a:rPr lang="ar-SA" sz="2800" dirty="0" smtClean="0">
                <a:cs typeface="Simplified Arabic" panose="02010000000000000000" pitchFamily="2" charset="-78"/>
              </a:rPr>
              <a:t>النفسية.</a:t>
            </a:r>
            <a:endParaRPr lang="en-US" sz="2800" dirty="0">
              <a:cs typeface="Simplified Arabic" panose="02010000000000000000" pitchFamily="2" charset="-78"/>
            </a:endParaRPr>
          </a:p>
          <a:p>
            <a:pPr lvl="0" algn="r" rtl="1"/>
            <a:r>
              <a:rPr lang="ar-SA" sz="2800" dirty="0">
                <a:cs typeface="Simplified Arabic" panose="02010000000000000000" pitchFamily="2" charset="-78"/>
              </a:rPr>
              <a:t>الثقة </a:t>
            </a:r>
            <a:r>
              <a:rPr lang="ar-SA" sz="2800" dirty="0" smtClean="0">
                <a:cs typeface="Simplified Arabic" panose="02010000000000000000" pitchFamily="2" charset="-78"/>
              </a:rPr>
              <a:t>بالنفس.</a:t>
            </a:r>
            <a:endParaRPr lang="en-US" sz="2800" dirty="0">
              <a:cs typeface="Simplified Arabic" panose="02010000000000000000" pitchFamily="2" charset="-78"/>
            </a:endParaRPr>
          </a:p>
          <a:p>
            <a:pPr lvl="0" algn="r" rtl="1"/>
            <a:r>
              <a:rPr lang="ar-SA" sz="2800" dirty="0">
                <a:cs typeface="Simplified Arabic" panose="02010000000000000000" pitchFamily="2" charset="-78"/>
              </a:rPr>
              <a:t>فهم </a:t>
            </a:r>
            <a:r>
              <a:rPr lang="ar-SA" sz="2800" dirty="0" smtClean="0">
                <a:cs typeface="Simplified Arabic" panose="02010000000000000000" pitchFamily="2" charset="-78"/>
              </a:rPr>
              <a:t>الذات.</a:t>
            </a:r>
            <a:endParaRPr lang="en-US" sz="2800" dirty="0">
              <a:cs typeface="Simplified Arabic" panose="02010000000000000000" pitchFamily="2" charset="-78"/>
            </a:endParaRPr>
          </a:p>
          <a:p>
            <a:pPr algn="r" rtl="1"/>
            <a:r>
              <a:rPr lang="ar-SA" sz="2800" dirty="0">
                <a:cs typeface="Simplified Arabic" panose="02010000000000000000" pitchFamily="2" charset="-78"/>
              </a:rPr>
              <a:t>النضج الاجتماعي.</a:t>
            </a:r>
            <a:endParaRPr lang="en-US" sz="2800" dirty="0">
              <a:cs typeface="Simplified Arabic" panose="02010000000000000000" pitchFamily="2" charset="-78"/>
            </a:endParaRPr>
          </a:p>
          <a:p>
            <a:pPr algn="r" rtl="1"/>
            <a:endParaRPr lang="en-US" sz="2800" dirty="0">
              <a:cs typeface="Simplified Arabic" panose="02010000000000000000" pitchFamily="2" charset="-78"/>
            </a:endParaRPr>
          </a:p>
        </p:txBody>
      </p:sp>
    </p:spTree>
    <p:extLst>
      <p:ext uri="{BB962C8B-B14F-4D97-AF65-F5344CB8AC3E}">
        <p14:creationId xmlns:p14="http://schemas.microsoft.com/office/powerpoint/2010/main" val="25682749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defRPr/>
            </a:pPr>
            <a:r>
              <a:rPr lang="ar-SA" b="1" dirty="0" smtClean="0"/>
              <a:t>نشاط</a:t>
            </a:r>
            <a:endParaRPr lang="en-US" b="1" dirty="0" smtClean="0"/>
          </a:p>
        </p:txBody>
      </p:sp>
      <p:sp>
        <p:nvSpPr>
          <p:cNvPr id="47107" name="Rectangle 3"/>
          <p:cNvSpPr>
            <a:spLocks noGrp="1" noChangeArrowheads="1"/>
          </p:cNvSpPr>
          <p:nvPr>
            <p:ph type="body" idx="1"/>
          </p:nvPr>
        </p:nvSpPr>
        <p:spPr>
          <a:xfrm>
            <a:off x="685800" y="2442754"/>
            <a:ext cx="10820400" cy="3775931"/>
          </a:xfrm>
        </p:spPr>
        <p:txBody>
          <a:bodyPr>
            <a:normAutofit/>
          </a:bodyPr>
          <a:lstStyle/>
          <a:p>
            <a:pPr marL="609600" indent="-609600" algn="r" rtl="1">
              <a:buNone/>
              <a:defRPr/>
            </a:pPr>
            <a:r>
              <a:rPr lang="ar-SA" sz="2800" dirty="0" smtClean="0">
                <a:cs typeface="Simplified Arabic" panose="02010000000000000000" pitchFamily="2" charset="-78"/>
              </a:rPr>
              <a:t>1) متى نخترق السرية؟ </a:t>
            </a:r>
          </a:p>
          <a:p>
            <a:pPr marL="609600" indent="-609600" algn="r" rtl="1">
              <a:buNone/>
              <a:defRPr/>
            </a:pPr>
            <a:endParaRPr lang="ar-SA" sz="2800" dirty="0" smtClean="0">
              <a:cs typeface="Simplified Arabic" panose="02010000000000000000" pitchFamily="2" charset="-78"/>
            </a:endParaRPr>
          </a:p>
          <a:p>
            <a:pPr marL="609600" indent="-609600" algn="r" rtl="1">
              <a:buNone/>
              <a:defRPr/>
            </a:pPr>
            <a:r>
              <a:rPr lang="ar-SA" sz="2800" dirty="0" smtClean="0">
                <a:cs typeface="Simplified Arabic" panose="02010000000000000000" pitchFamily="2" charset="-78"/>
              </a:rPr>
              <a:t>2) متى نحول الحالات لجهات أخرى؟ </a:t>
            </a:r>
            <a:endParaRPr lang="en-US" sz="2800" dirty="0" smtClean="0">
              <a:cs typeface="Simplified Arabic" panose="02010000000000000000" pitchFamily="2" charset="-78"/>
            </a:endParaRPr>
          </a:p>
        </p:txBody>
      </p:sp>
    </p:spTree>
    <p:extLst>
      <p:ext uri="{BB962C8B-B14F-4D97-AF65-F5344CB8AC3E}">
        <p14:creationId xmlns:p14="http://schemas.microsoft.com/office/powerpoint/2010/main" val="32135373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306" y="428197"/>
            <a:ext cx="8610600" cy="822380"/>
          </a:xfrm>
        </p:spPr>
        <p:txBody>
          <a:bodyPr/>
          <a:lstStyle/>
          <a:p>
            <a:pPr rtl="1"/>
            <a:r>
              <a:rPr lang="ar-JO" b="1" dirty="0" smtClean="0"/>
              <a:t>التوجيه والارشاد</a:t>
            </a:r>
            <a:endParaRPr lang="en-US" b="1" dirty="0"/>
          </a:p>
        </p:txBody>
      </p:sp>
      <p:sp>
        <p:nvSpPr>
          <p:cNvPr id="3" name="Content Placeholder 2"/>
          <p:cNvSpPr>
            <a:spLocks noGrp="1"/>
          </p:cNvSpPr>
          <p:nvPr>
            <p:ph idx="1"/>
          </p:nvPr>
        </p:nvSpPr>
        <p:spPr>
          <a:xfrm>
            <a:off x="685800" y="1573306"/>
            <a:ext cx="10820400" cy="5109882"/>
          </a:xfrm>
        </p:spPr>
        <p:txBody>
          <a:bodyPr>
            <a:normAutofit/>
          </a:bodyPr>
          <a:lstStyle/>
          <a:p>
            <a:pPr algn="r" rtl="1"/>
            <a:r>
              <a:rPr lang="ar-SA" sz="2800" b="1" dirty="0"/>
              <a:t> </a:t>
            </a:r>
            <a:r>
              <a:rPr lang="ar-SA" sz="2800" b="1" dirty="0" smtClean="0"/>
              <a:t>التوجيه</a:t>
            </a:r>
            <a:r>
              <a:rPr lang="ar-SA" sz="2800" dirty="0" smtClean="0"/>
              <a:t> </a:t>
            </a:r>
            <a:r>
              <a:rPr lang="ar-SA" sz="2800" dirty="0"/>
              <a:t>عبارة عن مجموعة من الخدمات المخططة التي تتسم بالاتساع والشمولية تتضمن داخلها عملية الإرشاد ويركز التوجيه على إمداد المتدرب بالمعلومات المتنوعة والمناسبة وتنمية شعوره بالمسؤولية بما يساعده على فهم ذاته والتعرف على قدراته وإمكانيته ومواجهة مشكلاته واتخاذ </a:t>
            </a:r>
            <a:r>
              <a:rPr lang="ar-SA" sz="2800" dirty="0" smtClean="0"/>
              <a:t>قراراته</a:t>
            </a:r>
            <a:r>
              <a:rPr lang="ar-JO" sz="2800" dirty="0" smtClean="0"/>
              <a:t>،</a:t>
            </a:r>
            <a:r>
              <a:rPr lang="ar-SA" sz="2800" dirty="0" smtClean="0"/>
              <a:t> </a:t>
            </a:r>
            <a:r>
              <a:rPr lang="ar-SA" sz="2800" dirty="0"/>
              <a:t>وتقديم خدمات التوجيه للمتدرب بعدة أساليب كالندوات والمحاضرات </a:t>
            </a:r>
            <a:r>
              <a:rPr lang="ar-SA" sz="2800" dirty="0" err="1" smtClean="0"/>
              <a:t>واللقاءا</a:t>
            </a:r>
            <a:r>
              <a:rPr lang="ar-JO" sz="2800" dirty="0" smtClean="0"/>
              <a:t>ت</a:t>
            </a:r>
            <a:r>
              <a:rPr lang="ar-SA" sz="2800" dirty="0" smtClean="0"/>
              <a:t> </a:t>
            </a:r>
            <a:r>
              <a:rPr lang="ar-SA" sz="2800" dirty="0"/>
              <a:t>والنشرات التعريف والصحف واللوحات والأفلام </a:t>
            </a:r>
            <a:r>
              <a:rPr lang="ar-SA" sz="2800" dirty="0" smtClean="0"/>
              <a:t>والإذاعة.</a:t>
            </a:r>
            <a:endParaRPr lang="ar-JO" sz="2800" dirty="0" smtClean="0"/>
          </a:p>
          <a:p>
            <a:pPr algn="r" rtl="1"/>
            <a:endParaRPr lang="ar-JO" sz="2800" b="1" dirty="0"/>
          </a:p>
          <a:p>
            <a:pPr algn="r" rtl="1"/>
            <a:r>
              <a:rPr lang="ar-SA" sz="2800" b="1" dirty="0" smtClean="0"/>
              <a:t>الإرشاد</a:t>
            </a:r>
            <a:r>
              <a:rPr lang="ar-SA" sz="2800" dirty="0" smtClean="0"/>
              <a:t> </a:t>
            </a:r>
            <a:r>
              <a:rPr lang="ar-SA" sz="2800" dirty="0"/>
              <a:t>فهو الجانب الإجرائي العلمي المتخصص في مجال التوجيه والإرشاد وهو العملية التفاعلية التي تنشأ عن علاقة مهنية بناءة وبين مرشد (متخصص) ومسترشد (متدرب) يقوم فيها المرشد من خلال تلك العملية بمساعدة المتدرب على فهم ذاته ومعرفة قدراته </a:t>
            </a:r>
            <a:r>
              <a:rPr lang="ar-SA" sz="2800" dirty="0" smtClean="0"/>
              <a:t>وإمكانيته</a:t>
            </a:r>
            <a:r>
              <a:rPr lang="ar-JO" sz="2800" dirty="0" smtClean="0"/>
              <a:t>، </a:t>
            </a:r>
            <a:r>
              <a:rPr lang="ar-SA" sz="2800" dirty="0" smtClean="0"/>
              <a:t>والتبصر </a:t>
            </a:r>
            <a:r>
              <a:rPr lang="ar-SA" sz="2800" dirty="0"/>
              <a:t>بمشكلاته ومواجهتها وتنمية سلوكه </a:t>
            </a:r>
            <a:r>
              <a:rPr lang="ar-SA" sz="2800" dirty="0" smtClean="0"/>
              <a:t>الإيجابي</a:t>
            </a:r>
            <a:r>
              <a:rPr lang="ar-JO" sz="2800" dirty="0" smtClean="0"/>
              <a:t>،</a:t>
            </a:r>
            <a:r>
              <a:rPr lang="ar-SA" sz="2800" dirty="0" smtClean="0"/>
              <a:t> </a:t>
            </a:r>
            <a:r>
              <a:rPr lang="ar-SA" sz="2800" dirty="0"/>
              <a:t>وتحقيق توافقه الذاتي </a:t>
            </a:r>
            <a:r>
              <a:rPr lang="ar-SA" sz="2800" dirty="0" smtClean="0"/>
              <a:t>والبيئي</a:t>
            </a:r>
            <a:r>
              <a:rPr lang="ar-JO" sz="2800" dirty="0" smtClean="0"/>
              <a:t>، </a:t>
            </a:r>
            <a:r>
              <a:rPr lang="ar-SA" sz="2800" dirty="0" smtClean="0"/>
              <a:t>للوصول </a:t>
            </a:r>
            <a:r>
              <a:rPr lang="ar-SA" sz="2800" dirty="0"/>
              <a:t>إلى درجة مناسبة من الصحة النفسية في ضوء الفنيات والمهارات المتخصصة للعملية </a:t>
            </a:r>
            <a:r>
              <a:rPr lang="ar-SA" sz="2800" dirty="0" smtClean="0"/>
              <a:t>الإرشادية</a:t>
            </a:r>
            <a:r>
              <a:rPr lang="ar-JO" sz="2800" dirty="0" smtClean="0"/>
              <a:t>. </a:t>
            </a:r>
            <a:endParaRPr lang="en-US" sz="2800" dirty="0"/>
          </a:p>
        </p:txBody>
      </p:sp>
    </p:spTree>
    <p:extLst>
      <p:ext uri="{BB962C8B-B14F-4D97-AF65-F5344CB8AC3E}">
        <p14:creationId xmlns:p14="http://schemas.microsoft.com/office/powerpoint/2010/main" val="21274570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76990"/>
            <a:ext cx="8610600" cy="594164"/>
          </a:xfrm>
        </p:spPr>
        <p:txBody>
          <a:bodyPr>
            <a:normAutofit fontScale="90000"/>
          </a:bodyPr>
          <a:lstStyle/>
          <a:p>
            <a:r>
              <a:rPr lang="ar-JO" b="1" dirty="0"/>
              <a:t>الفرق بين التوجيه والارشاد</a:t>
            </a:r>
            <a:endParaRPr lang="en-US" dirty="0"/>
          </a:p>
        </p:txBody>
      </p:sp>
      <p:sp>
        <p:nvSpPr>
          <p:cNvPr id="3" name="Content Placeholder 2"/>
          <p:cNvSpPr>
            <a:spLocks noGrp="1"/>
          </p:cNvSpPr>
          <p:nvPr>
            <p:ph idx="1"/>
          </p:nvPr>
        </p:nvSpPr>
        <p:spPr>
          <a:xfrm>
            <a:off x="313509" y="1567544"/>
            <a:ext cx="11377747" cy="5055326"/>
          </a:xfrm>
        </p:spPr>
        <p:txBody>
          <a:bodyPr>
            <a:normAutofit/>
          </a:bodyPr>
          <a:lstStyle/>
          <a:p>
            <a:pPr marL="514350" indent="-514350" algn="r" rtl="1">
              <a:buFont typeface="+mj-lt"/>
              <a:buAutoNum type="arabicPeriod"/>
            </a:pPr>
            <a:r>
              <a:rPr lang="ar-SA" sz="2800" dirty="0" smtClean="0"/>
              <a:t>أن </a:t>
            </a:r>
            <a:r>
              <a:rPr lang="ar-SA" sz="2800" dirty="0"/>
              <a:t>التوجيه أعم وأشمل من الإرشاد وهو يتضمن عملية الإرشاد</a:t>
            </a:r>
            <a:r>
              <a:rPr lang="ar-SA" sz="2800" dirty="0" smtClean="0"/>
              <a:t>.</a:t>
            </a:r>
            <a:endParaRPr lang="ar-JO" sz="2800" dirty="0" smtClean="0"/>
          </a:p>
          <a:p>
            <a:pPr marL="514350" indent="-514350" algn="r" rtl="1">
              <a:buFont typeface="+mj-lt"/>
              <a:buAutoNum type="arabicPeriod"/>
            </a:pPr>
            <a:endParaRPr lang="ar-JO" sz="2800" b="1" dirty="0" smtClean="0"/>
          </a:p>
          <a:p>
            <a:pPr marL="514350" indent="-514350" algn="r" rtl="1">
              <a:buFont typeface="+mj-lt"/>
              <a:buAutoNum type="arabicPeriod"/>
            </a:pPr>
            <a:r>
              <a:rPr lang="ar-SA" sz="2800" dirty="0" smtClean="0"/>
              <a:t>أن </a:t>
            </a:r>
            <a:r>
              <a:rPr lang="ar-SA" sz="2800" dirty="0"/>
              <a:t>التوجيه يسبق عملية الإرشاد ويمهد </a:t>
            </a:r>
            <a:r>
              <a:rPr lang="ar-SA" sz="2800" dirty="0" smtClean="0"/>
              <a:t>لها</a:t>
            </a:r>
            <a:r>
              <a:rPr lang="ar-JO" sz="2800" dirty="0" smtClean="0"/>
              <a:t>،</a:t>
            </a:r>
            <a:r>
              <a:rPr lang="ar-SA" sz="2800" dirty="0" smtClean="0"/>
              <a:t> </a:t>
            </a:r>
            <a:r>
              <a:rPr lang="ar-SA" sz="2800" dirty="0"/>
              <a:t>في حين يأتي الإرشاد بعد التوجيه ويعتبر الواجهة الختامية لبرامج التوجيه.</a:t>
            </a:r>
            <a:endParaRPr lang="en-US" sz="2800" b="1" dirty="0"/>
          </a:p>
          <a:p>
            <a:pPr marL="514350" indent="-514350" algn="r" rtl="1">
              <a:buFont typeface="+mj-lt"/>
              <a:buAutoNum type="arabicPeriod"/>
            </a:pPr>
            <a:r>
              <a:rPr lang="ar-SA" sz="2800" dirty="0" smtClean="0"/>
              <a:t>يؤكد </a:t>
            </a:r>
            <a:r>
              <a:rPr lang="ar-SA" sz="2800" dirty="0"/>
              <a:t>التوجيه على النواحي النظرية بينما يهتم الإرشاد بالجزء </a:t>
            </a:r>
            <a:r>
              <a:rPr lang="ar-SA" sz="2800" dirty="0" smtClean="0"/>
              <a:t>العلمي.</a:t>
            </a:r>
            <a:endParaRPr lang="ar-JO" sz="2800" dirty="0" smtClean="0"/>
          </a:p>
          <a:p>
            <a:pPr marL="514350" indent="-514350" algn="r" rtl="1">
              <a:buFont typeface="+mj-lt"/>
              <a:buAutoNum type="arabicPeriod"/>
            </a:pPr>
            <a:endParaRPr lang="en-US" sz="2800" b="1" dirty="0"/>
          </a:p>
          <a:p>
            <a:pPr marL="514350" indent="-514350" algn="r" rtl="1">
              <a:buFont typeface="+mj-lt"/>
              <a:buAutoNum type="arabicPeriod"/>
            </a:pPr>
            <a:r>
              <a:rPr lang="ar-JO" sz="2800" dirty="0"/>
              <a:t>إ</a:t>
            </a:r>
            <a:r>
              <a:rPr lang="ar-SA" sz="2800" dirty="0" smtClean="0"/>
              <a:t>ن </a:t>
            </a:r>
            <a:r>
              <a:rPr lang="ar-SA" sz="2800" dirty="0"/>
              <a:t>الإرشاد في أغلب الأحيان يكون عبارة عن علاقة بين المرشد والمسترشد الذي يأتي إليه طالباً </a:t>
            </a:r>
            <a:r>
              <a:rPr lang="ar-SA" sz="2800" dirty="0" smtClean="0"/>
              <a:t>مساعدته</a:t>
            </a:r>
            <a:r>
              <a:rPr lang="ar-JO" sz="2800" dirty="0" smtClean="0"/>
              <a:t>، </a:t>
            </a:r>
            <a:r>
              <a:rPr lang="ar-SA" sz="2800" dirty="0" smtClean="0"/>
              <a:t>بمعنى </a:t>
            </a:r>
            <a:r>
              <a:rPr lang="ar-SA" sz="2800" dirty="0"/>
              <a:t>أنها عملية فردية تشير إلى علاقة فرد بفرد في المعهد أو المؤسسة أو غير ذلك.</a:t>
            </a:r>
            <a:endParaRPr lang="en-US" sz="2800" b="1" dirty="0"/>
          </a:p>
          <a:p>
            <a:pPr marL="0" indent="0" algn="r">
              <a:buNone/>
            </a:pPr>
            <a:endParaRPr lang="en-US" sz="2800" dirty="0"/>
          </a:p>
        </p:txBody>
      </p:sp>
    </p:spTree>
    <p:extLst>
      <p:ext uri="{BB962C8B-B14F-4D97-AF65-F5344CB8AC3E}">
        <p14:creationId xmlns:p14="http://schemas.microsoft.com/office/powerpoint/2010/main" val="25499168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349" y="1045028"/>
            <a:ext cx="9729651" cy="404948"/>
          </a:xfrm>
        </p:spPr>
        <p:txBody>
          <a:bodyPr>
            <a:noAutofit/>
          </a:bodyPr>
          <a:lstStyle/>
          <a:p>
            <a:pPr rtl="1" fontAlgn="base"/>
            <a:r>
              <a:rPr lang="ar-JO" sz="2800" b="1" dirty="0"/>
              <a:t>  الإرشاد المباشر (الموجه) </a:t>
            </a:r>
            <a:r>
              <a:rPr lang="en-US" sz="2800" b="1" dirty="0"/>
              <a:t>Directive </a:t>
            </a:r>
            <a:r>
              <a:rPr lang="en-US" sz="2800" b="1" dirty="0" smtClean="0"/>
              <a:t>Counseling</a:t>
            </a:r>
            <a:r>
              <a:rPr lang="en-US" sz="2800" b="1" dirty="0"/>
              <a:t/>
            </a:r>
            <a:br>
              <a:rPr lang="en-US" sz="2800" b="1" dirty="0"/>
            </a:br>
            <a:r>
              <a:rPr lang="en-US" sz="2800" b="1" dirty="0"/>
              <a:t/>
            </a:r>
            <a:br>
              <a:rPr lang="en-US" sz="2800" b="1" dirty="0"/>
            </a:br>
            <a:endParaRPr lang="en-US" sz="2800" b="1" dirty="0"/>
          </a:p>
        </p:txBody>
      </p:sp>
      <p:sp>
        <p:nvSpPr>
          <p:cNvPr id="3" name="Content Placeholder 2"/>
          <p:cNvSpPr>
            <a:spLocks noGrp="1"/>
          </p:cNvSpPr>
          <p:nvPr>
            <p:ph idx="1"/>
          </p:nvPr>
        </p:nvSpPr>
        <p:spPr>
          <a:xfrm>
            <a:off x="156753" y="1449977"/>
            <a:ext cx="11599817" cy="5264332"/>
          </a:xfrm>
        </p:spPr>
        <p:txBody>
          <a:bodyPr/>
          <a:lstStyle/>
          <a:p>
            <a:pPr algn="r" rtl="1" fontAlgn="base"/>
            <a:r>
              <a:rPr lang="ar-JO" sz="2400" dirty="0">
                <a:cs typeface="Simplified Arabic" panose="02010000000000000000" pitchFamily="2" charset="-78"/>
              </a:rPr>
              <a:t>ويسمى هذا الأسلوب أيضاً الأسلوب المفروض على العميل </a:t>
            </a:r>
            <a:r>
              <a:rPr lang="en-US" sz="2400" dirty="0">
                <a:cs typeface="Simplified Arabic" panose="02010000000000000000" pitchFamily="2" charset="-78"/>
              </a:rPr>
              <a:t>Sponsored </a:t>
            </a:r>
            <a:r>
              <a:rPr lang="en-US" sz="2400" dirty="0" smtClean="0">
                <a:cs typeface="Simplified Arabic" panose="02010000000000000000" pitchFamily="2" charset="-78"/>
              </a:rPr>
              <a:t>Approach</a:t>
            </a:r>
            <a:r>
              <a:rPr lang="ar-JO" sz="2400" dirty="0" smtClean="0">
                <a:cs typeface="Simplified Arabic" panose="02010000000000000000" pitchFamily="2" charset="-78"/>
              </a:rPr>
              <a:t>، ويتبع </a:t>
            </a:r>
            <a:r>
              <a:rPr lang="ar-JO" sz="2400" dirty="0">
                <a:cs typeface="Simplified Arabic" panose="02010000000000000000" pitchFamily="2" charset="-78"/>
              </a:rPr>
              <a:t>خطوات محددة في الوصول إلى تحقيق أهدافه وهي</a:t>
            </a:r>
            <a:r>
              <a:rPr lang="ar-JO" sz="2400" dirty="0" smtClean="0">
                <a:cs typeface="Simplified Arabic" panose="02010000000000000000" pitchFamily="2" charset="-78"/>
              </a:rPr>
              <a:t>:</a:t>
            </a:r>
          </a:p>
          <a:p>
            <a:pPr marL="0" indent="0" algn="r" rtl="1" fontAlgn="base">
              <a:buNone/>
            </a:pPr>
            <a:endParaRPr lang="ar-JO" sz="2400" dirty="0">
              <a:cs typeface="Simplified Arabic" panose="02010000000000000000" pitchFamily="2" charset="-78"/>
            </a:endParaRPr>
          </a:p>
          <a:p>
            <a:pPr marL="457200" indent="-457200" algn="r" rtl="1" fontAlgn="base">
              <a:buFont typeface="+mj-lt"/>
              <a:buAutoNum type="arabicPeriod"/>
            </a:pPr>
            <a:r>
              <a:rPr lang="ar-JO" sz="2400" b="1" dirty="0">
                <a:cs typeface="Simplified Arabic" panose="02010000000000000000" pitchFamily="2" charset="-78"/>
              </a:rPr>
              <a:t>التحليل </a:t>
            </a:r>
            <a:r>
              <a:rPr lang="en-US" sz="2400" b="1" dirty="0">
                <a:cs typeface="Simplified Arabic" panose="02010000000000000000" pitchFamily="2" charset="-78"/>
              </a:rPr>
              <a:t>Analysis </a:t>
            </a:r>
            <a:r>
              <a:rPr lang="ar-JO" sz="2400" dirty="0">
                <a:cs typeface="Simplified Arabic" panose="02010000000000000000" pitchFamily="2" charset="-78"/>
              </a:rPr>
              <a:t>ويقصد به جمع المعلومات والبيانات اللازمة لفهم العميل فهماً يسمح بتقديم المساعدة له.</a:t>
            </a:r>
          </a:p>
          <a:p>
            <a:pPr marL="457200" indent="-457200" algn="r" rtl="1" fontAlgn="base">
              <a:buFont typeface="+mj-lt"/>
              <a:buAutoNum type="arabicPeriod"/>
            </a:pPr>
            <a:r>
              <a:rPr lang="ar-JO" sz="2400" b="1" dirty="0" smtClean="0">
                <a:cs typeface="Simplified Arabic" panose="02010000000000000000" pitchFamily="2" charset="-78"/>
              </a:rPr>
              <a:t>التركيب</a:t>
            </a:r>
            <a:r>
              <a:rPr lang="en-US" sz="2400" b="1" dirty="0" smtClean="0">
                <a:cs typeface="Simplified Arabic" panose="02010000000000000000" pitchFamily="2" charset="-78"/>
              </a:rPr>
              <a:t>Synthesis </a:t>
            </a:r>
            <a:r>
              <a:rPr lang="ar-JO" sz="2400" dirty="0">
                <a:cs typeface="Simplified Arabic" panose="02010000000000000000" pitchFamily="2" charset="-78"/>
              </a:rPr>
              <a:t>ويقصد به تلخيص البيانات والمعلومات وتنظيمها بحيث تكشف عن نواحي القوة والضعف في العميل وجوانب تكيفه أو سوء تكيفه.</a:t>
            </a:r>
          </a:p>
          <a:p>
            <a:pPr marL="457200" indent="-457200" algn="r" rtl="1" fontAlgn="base">
              <a:buFont typeface="+mj-lt"/>
              <a:buAutoNum type="arabicPeriod"/>
            </a:pPr>
            <a:r>
              <a:rPr lang="ar-JO" sz="2400" b="1" dirty="0" smtClean="0">
                <a:cs typeface="Simplified Arabic" panose="02010000000000000000" pitchFamily="2" charset="-78"/>
              </a:rPr>
              <a:t>التشخيص</a:t>
            </a:r>
            <a:r>
              <a:rPr lang="en-US" sz="2400" b="1" dirty="0" smtClean="0">
                <a:cs typeface="Simplified Arabic" panose="02010000000000000000" pitchFamily="2" charset="-78"/>
              </a:rPr>
              <a:t>Diagnosis </a:t>
            </a:r>
            <a:r>
              <a:rPr lang="ar-JO" sz="2400" dirty="0">
                <a:cs typeface="Simplified Arabic" panose="02010000000000000000" pitchFamily="2" charset="-78"/>
              </a:rPr>
              <a:t>ويقصد به صياغة المشكلة التي يعرضها العميل وأسبابها.</a:t>
            </a:r>
          </a:p>
          <a:p>
            <a:pPr marL="457200" indent="-457200" algn="r" rtl="1" fontAlgn="base">
              <a:buFont typeface="+mj-lt"/>
              <a:buAutoNum type="arabicPeriod"/>
            </a:pPr>
            <a:r>
              <a:rPr lang="ar-JO" sz="2400" b="1" dirty="0" smtClean="0">
                <a:cs typeface="Simplified Arabic" panose="02010000000000000000" pitchFamily="2" charset="-78"/>
              </a:rPr>
              <a:t>التنبؤ</a:t>
            </a:r>
            <a:r>
              <a:rPr lang="en-US" sz="2400" b="1" dirty="0" smtClean="0">
                <a:cs typeface="Simplified Arabic" panose="02010000000000000000" pitchFamily="2" charset="-78"/>
              </a:rPr>
              <a:t>Prognosis </a:t>
            </a:r>
            <a:r>
              <a:rPr lang="ar-JO" sz="2400" dirty="0">
                <a:cs typeface="Simplified Arabic" panose="02010000000000000000" pitchFamily="2" charset="-78"/>
              </a:rPr>
              <a:t>ويقصد به التكهن بالتطور المحتمل للمشكلة.</a:t>
            </a:r>
          </a:p>
          <a:p>
            <a:pPr marL="457200" indent="-457200" algn="r" rtl="1" fontAlgn="base">
              <a:buFont typeface="+mj-lt"/>
              <a:buAutoNum type="arabicPeriod"/>
            </a:pPr>
            <a:r>
              <a:rPr lang="ar-JO" sz="2400" b="1" dirty="0" smtClean="0">
                <a:cs typeface="Simplified Arabic" panose="02010000000000000000" pitchFamily="2" charset="-78"/>
              </a:rPr>
              <a:t>الاستشارة</a:t>
            </a:r>
            <a:r>
              <a:rPr lang="en-US" sz="2400" b="1" dirty="0" smtClean="0">
                <a:cs typeface="Simplified Arabic" panose="02010000000000000000" pitchFamily="2" charset="-78"/>
              </a:rPr>
              <a:t>Counseling </a:t>
            </a:r>
            <a:r>
              <a:rPr lang="ar-JO" sz="2400" dirty="0">
                <a:cs typeface="Simplified Arabic" panose="02010000000000000000" pitchFamily="2" charset="-78"/>
              </a:rPr>
              <a:t>ويشير إلى ما يقوم به المرشد والعميل معاً للوصول إلى حل المشكلة.</a:t>
            </a:r>
          </a:p>
          <a:p>
            <a:pPr marL="457200" indent="-457200" algn="r" rtl="1" fontAlgn="base">
              <a:buFont typeface="+mj-lt"/>
              <a:buAutoNum type="arabicPeriod"/>
            </a:pPr>
            <a:r>
              <a:rPr lang="ar-JO" sz="2400" b="1" dirty="0">
                <a:cs typeface="Simplified Arabic" panose="02010000000000000000" pitchFamily="2" charset="-78"/>
              </a:rPr>
              <a:t>التتبع </a:t>
            </a:r>
            <a:r>
              <a:rPr lang="en-US" sz="2400" b="1" dirty="0" smtClean="0">
                <a:cs typeface="Simplified Arabic" panose="02010000000000000000" pitchFamily="2" charset="-78"/>
              </a:rPr>
              <a:t>Follow-up</a:t>
            </a:r>
            <a:r>
              <a:rPr lang="ar-JO" sz="2400" dirty="0" smtClean="0">
                <a:cs typeface="Simplified Arabic" panose="02010000000000000000" pitchFamily="2" charset="-78"/>
              </a:rPr>
              <a:t>ويقصد </a:t>
            </a:r>
            <a:r>
              <a:rPr lang="ar-JO" sz="2400" dirty="0">
                <a:cs typeface="Simplified Arabic" panose="02010000000000000000" pitchFamily="2" charset="-78"/>
              </a:rPr>
              <a:t>به مساعدة العميل للتغلب على المشكلات الجديدة أو على المشكلة الأصلية إذا ظهرت ثانية وتحديد مدى النجاح في عملية الإرشاد.</a:t>
            </a:r>
          </a:p>
          <a:p>
            <a:pPr marL="0" indent="0" algn="r" rtl="1">
              <a:buNone/>
            </a:pPr>
            <a:endParaRPr lang="en-US" dirty="0"/>
          </a:p>
        </p:txBody>
      </p:sp>
    </p:spTree>
    <p:extLst>
      <p:ext uri="{BB962C8B-B14F-4D97-AF65-F5344CB8AC3E}">
        <p14:creationId xmlns:p14="http://schemas.microsoft.com/office/powerpoint/2010/main" val="2201230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1293224"/>
            <a:ext cx="11639006" cy="4925462"/>
          </a:xfrm>
        </p:spPr>
        <p:txBody>
          <a:bodyPr>
            <a:noAutofit/>
          </a:bodyPr>
          <a:lstStyle/>
          <a:p>
            <a:pPr marL="0" indent="0" algn="r" rtl="1" fontAlgn="base">
              <a:buNone/>
            </a:pPr>
            <a:r>
              <a:rPr lang="ar-JO" sz="2800" b="1" dirty="0">
                <a:cs typeface="Simplified Arabic" panose="02010000000000000000" pitchFamily="2" charset="-78"/>
              </a:rPr>
              <a:t>ومن خلال هذا العرض يمكن أن نلاحظ في هذه الطريقة أو الأسلوب الإرشادي ما يلي</a:t>
            </a:r>
            <a:r>
              <a:rPr lang="ar-JO" sz="2800" b="1" dirty="0" smtClean="0">
                <a:cs typeface="Simplified Arabic" panose="02010000000000000000" pitchFamily="2" charset="-78"/>
              </a:rPr>
              <a:t>:-</a:t>
            </a:r>
          </a:p>
          <a:p>
            <a:pPr marL="514350" indent="-514350" algn="r" rtl="1" fontAlgn="base">
              <a:buFont typeface="+mj-lt"/>
              <a:buAutoNum type="arabicPeriod"/>
            </a:pPr>
            <a:endParaRPr lang="ar-JO" sz="2800" dirty="0">
              <a:cs typeface="Simplified Arabic" panose="02010000000000000000" pitchFamily="2" charset="-78"/>
            </a:endParaRPr>
          </a:p>
          <a:p>
            <a:pPr marL="514350" indent="-514350" algn="r" rtl="1" fontAlgn="base">
              <a:buFont typeface="+mj-lt"/>
              <a:buAutoNum type="arabicPeriod"/>
            </a:pPr>
            <a:r>
              <a:rPr lang="ar-JO" sz="2800" dirty="0">
                <a:cs typeface="Simplified Arabic" panose="02010000000000000000" pitchFamily="2" charset="-78"/>
              </a:rPr>
              <a:t>أن العبء في حل مشاكل العميل يقع على عاتق المرشد لا على عاتق العميل والحجة في ذلك أن المرشد يأتي إليه العميل لخبرته وعلمه ويتوقع منه العميل استغلال علمه ومعرفته في مساعدته.</a:t>
            </a:r>
          </a:p>
          <a:p>
            <a:pPr marL="514350" indent="-514350" algn="r" rtl="1" fontAlgn="base">
              <a:buFont typeface="+mj-lt"/>
              <a:buAutoNum type="arabicPeriod"/>
            </a:pPr>
            <a:r>
              <a:rPr lang="ar-JO" sz="2800" dirty="0">
                <a:cs typeface="Simplified Arabic" panose="02010000000000000000" pitchFamily="2" charset="-78"/>
              </a:rPr>
              <a:t>أن المرشد هو الذي يقرر الطرق والوسائل التي يمكن إتباعها في مساعدة العميل، وبالتالي يكون الاهتمام مركزاً على مشاكل العميل، فالمشكلة هي التي تمثل المركز الأول في هذه الطريقة لا الفرد نفسه.</a:t>
            </a:r>
          </a:p>
          <a:p>
            <a:pPr marL="514350" indent="-514350" algn="r" rtl="1" fontAlgn="base">
              <a:buFont typeface="+mj-lt"/>
              <a:buAutoNum type="arabicPeriod"/>
            </a:pPr>
            <a:r>
              <a:rPr lang="ar-JO" sz="2800" dirty="0">
                <a:cs typeface="Simplified Arabic" panose="02010000000000000000" pitchFamily="2" charset="-78"/>
              </a:rPr>
              <a:t>فالمرشد النفسي في هذه الطريقة يقوم بدور أكثر إيجابية من الدور الذي يقوم به العميل كما أنه يحاول أن يوجه تفكير العميل عن </a:t>
            </a:r>
            <a:r>
              <a:rPr lang="ar-JO" sz="2800" dirty="0" smtClean="0">
                <a:cs typeface="Simplified Arabic" panose="02010000000000000000" pitchFamily="2" charset="-78"/>
              </a:rPr>
              <a:t>طريق الإقناع </a:t>
            </a:r>
            <a:r>
              <a:rPr lang="ar-JO" sz="2800" dirty="0">
                <a:cs typeface="Simplified Arabic" panose="02010000000000000000" pitchFamily="2" charset="-78"/>
              </a:rPr>
              <a:t>والتفسير.</a:t>
            </a:r>
          </a:p>
          <a:p>
            <a:pPr marL="514350" indent="-514350" algn="r" rtl="1" fontAlgn="base">
              <a:buFont typeface="+mj-lt"/>
              <a:buAutoNum type="arabicPeriod"/>
            </a:pPr>
            <a:r>
              <a:rPr lang="ar-JO" sz="2800" dirty="0">
                <a:cs typeface="Simplified Arabic" panose="02010000000000000000" pitchFamily="2" charset="-78"/>
              </a:rPr>
              <a:t>ولهذا يطلق على هذا الأسلوب مسمى الإرشاد الممركز حول المرشد </a:t>
            </a:r>
            <a:r>
              <a:rPr lang="en-US" sz="2800" dirty="0">
                <a:cs typeface="Simplified Arabic" panose="02010000000000000000" pitchFamily="2" charset="-78"/>
              </a:rPr>
              <a:t>Counselor-centered.</a:t>
            </a:r>
          </a:p>
          <a:p>
            <a:pPr algn="r" rtl="1"/>
            <a:endParaRPr lang="en-US" sz="2800" dirty="0">
              <a:cs typeface="Simplified Arabic" panose="02010000000000000000" pitchFamily="2" charset="-78"/>
            </a:endParaRPr>
          </a:p>
        </p:txBody>
      </p:sp>
    </p:spTree>
    <p:extLst>
      <p:ext uri="{BB962C8B-B14F-4D97-AF65-F5344CB8AC3E}">
        <p14:creationId xmlns:p14="http://schemas.microsoft.com/office/powerpoint/2010/main" val="4019670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509" y="1495893"/>
            <a:ext cx="9494520" cy="189216"/>
          </a:xfrm>
        </p:spPr>
        <p:txBody>
          <a:bodyPr>
            <a:noAutofit/>
          </a:bodyPr>
          <a:lstStyle/>
          <a:p>
            <a:pPr rtl="1" fontAlgn="base"/>
            <a:r>
              <a:rPr lang="ar-JO" sz="2800" b="1" dirty="0"/>
              <a:t>الإرشاد غير المباشر (غير الموجه) </a:t>
            </a:r>
            <a:r>
              <a:rPr lang="en-US" sz="2800" b="1" dirty="0"/>
              <a:t>Non-directive Counseling:</a:t>
            </a:r>
            <a:br>
              <a:rPr lang="en-US" sz="2800" b="1" dirty="0"/>
            </a:br>
            <a:r>
              <a:rPr lang="en-US" sz="2800" b="1" dirty="0"/>
              <a:t/>
            </a:r>
            <a:br>
              <a:rPr lang="en-US" sz="2800" b="1" dirty="0"/>
            </a:br>
            <a:endParaRPr lang="en-US" sz="2800" b="1" dirty="0"/>
          </a:p>
        </p:txBody>
      </p:sp>
      <p:sp>
        <p:nvSpPr>
          <p:cNvPr id="3" name="Content Placeholder 2"/>
          <p:cNvSpPr>
            <a:spLocks noGrp="1"/>
          </p:cNvSpPr>
          <p:nvPr>
            <p:ph idx="1"/>
          </p:nvPr>
        </p:nvSpPr>
        <p:spPr>
          <a:xfrm>
            <a:off x="339634" y="1920240"/>
            <a:ext cx="11482252" cy="4298446"/>
          </a:xfrm>
        </p:spPr>
        <p:txBody>
          <a:bodyPr>
            <a:normAutofit/>
          </a:bodyPr>
          <a:lstStyle/>
          <a:p>
            <a:pPr algn="r" rtl="1" fontAlgn="base"/>
            <a:r>
              <a:rPr lang="ar-JO" sz="2400" dirty="0">
                <a:cs typeface="Simplified Arabic" panose="02010000000000000000" pitchFamily="2" charset="-78"/>
              </a:rPr>
              <a:t>يعتبر كارل روجرز </a:t>
            </a:r>
            <a:r>
              <a:rPr lang="en-US" sz="2400" dirty="0">
                <a:cs typeface="Simplified Arabic" panose="02010000000000000000" pitchFamily="2" charset="-78"/>
              </a:rPr>
              <a:t>Rogers </a:t>
            </a:r>
            <a:r>
              <a:rPr lang="ar-JO" sz="2400" dirty="0">
                <a:cs typeface="Simplified Arabic" panose="02010000000000000000" pitchFamily="2" charset="-78"/>
              </a:rPr>
              <a:t>صاحب هذه الطريقة ويطلق عليها اسم الإرشاد غير الموجه أو الإرشاد الممركز حول الشخص وكلها تشير إلى مضمون واحد في هذه الطريقة والتي يكون فيها موقف المرشد سلبياً ويقتصر دوره على تهيئة جو نفسي آمن أمام العميل لكي يتمكن من الإفصاح عن مشاعره وعلى تقبل المرشد لهذه المشاعر وتوضيحها.</a:t>
            </a:r>
          </a:p>
          <a:p>
            <a:pPr algn="r" rtl="1" fontAlgn="base"/>
            <a:r>
              <a:rPr lang="ar-JO" sz="2400" dirty="0">
                <a:cs typeface="Simplified Arabic" panose="02010000000000000000" pitchFamily="2" charset="-78"/>
              </a:rPr>
              <a:t>وتفترض هذه الطريقة أن الفرد لديه القدرة على اتخاذ قراراته بنفسه بعد إزالة التوتر الذي يعاني منه نتيجة المشكلة التي </a:t>
            </a:r>
            <a:r>
              <a:rPr lang="ar-JO" sz="2400" dirty="0" err="1">
                <a:cs typeface="Simplified Arabic" panose="02010000000000000000" pitchFamily="2" charset="-78"/>
              </a:rPr>
              <a:t>يواجهها</a:t>
            </a:r>
            <a:r>
              <a:rPr lang="ar-JO" sz="2400" dirty="0">
                <a:cs typeface="Simplified Arabic" panose="02010000000000000000" pitchFamily="2" charset="-78"/>
              </a:rPr>
              <a:t> والوصول إلى التكيف السليم في حياته، وعلى ذلك فإن مسئولية التعرف على المشكلة ودراستها والوصول إلى حل ممكن لها تقع على عاتق العميل نفسه ولا يعدو دور المرشد إلا أن يكون مستمعاً يعمل على تكوين علاقات طيبة بينة وبين العميل وتهيئة الجو الذي يسمح للفرد بالتخلص أو التخفيف من حدة توتره والذي يحول بين الفرد وبين الاستبصار </a:t>
            </a:r>
            <a:r>
              <a:rPr lang="ar-JO" sz="2400" dirty="0" smtClean="0">
                <a:cs typeface="Simplified Arabic" panose="02010000000000000000" pitchFamily="2" charset="-78"/>
              </a:rPr>
              <a:t>بمشكلاته.</a:t>
            </a:r>
            <a:endParaRPr lang="ar-JO" sz="2400" dirty="0">
              <a:cs typeface="Simplified Arabic" panose="02010000000000000000" pitchFamily="2" charset="-78"/>
            </a:endParaRPr>
          </a:p>
          <a:p>
            <a:pPr marL="0" indent="0" algn="r" rtl="1">
              <a:buNone/>
            </a:pPr>
            <a:endParaRPr lang="ar-JO" sz="2000" dirty="0" smtClean="0"/>
          </a:p>
          <a:p>
            <a:pPr marL="0" indent="0" algn="r" rtl="1">
              <a:buNone/>
            </a:pPr>
            <a:endParaRPr lang="en-US" sz="2000" dirty="0"/>
          </a:p>
        </p:txBody>
      </p:sp>
    </p:spTree>
    <p:extLst>
      <p:ext uri="{BB962C8B-B14F-4D97-AF65-F5344CB8AC3E}">
        <p14:creationId xmlns:p14="http://schemas.microsoft.com/office/powerpoint/2010/main" val="3856605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9" y="627018"/>
            <a:ext cx="11717381" cy="5591668"/>
          </a:xfrm>
        </p:spPr>
        <p:txBody>
          <a:bodyPr>
            <a:normAutofit lnSpcReduction="10000"/>
          </a:bodyPr>
          <a:lstStyle/>
          <a:p>
            <a:pPr marL="0" indent="0" algn="r" rtl="1" fontAlgn="base">
              <a:buNone/>
            </a:pPr>
            <a:r>
              <a:rPr lang="ar-JO" sz="2400" b="1" dirty="0">
                <a:cs typeface="Simplified Arabic" panose="02010000000000000000" pitchFamily="2" charset="-78"/>
              </a:rPr>
              <a:t>ويقتصر جهد المرشد ودوره على ما يأتي</a:t>
            </a:r>
            <a:r>
              <a:rPr lang="ar-JO" sz="2400" b="1" dirty="0" smtClean="0">
                <a:cs typeface="Simplified Arabic" panose="02010000000000000000" pitchFamily="2" charset="-78"/>
              </a:rPr>
              <a:t>:</a:t>
            </a:r>
          </a:p>
          <a:p>
            <a:pPr marL="0" indent="0" algn="r" rtl="1" fontAlgn="base">
              <a:buNone/>
            </a:pPr>
            <a:endParaRPr lang="ar-JO" sz="2400" b="1" dirty="0">
              <a:cs typeface="Simplified Arabic" panose="02010000000000000000" pitchFamily="2" charset="-78"/>
            </a:endParaRPr>
          </a:p>
          <a:p>
            <a:pPr algn="r" rtl="1" fontAlgn="base"/>
            <a:r>
              <a:rPr lang="ar-JO" sz="2400" dirty="0">
                <a:cs typeface="Simplified Arabic" panose="02010000000000000000" pitchFamily="2" charset="-78"/>
              </a:rPr>
              <a:t>تقبل ما يقوله العميل وما يعبر به عن مشكلاته دون إصدار أحكام معينة عليه.</a:t>
            </a:r>
          </a:p>
          <a:p>
            <a:pPr algn="r" rtl="1" fontAlgn="base"/>
            <a:r>
              <a:rPr lang="ar-JO" sz="2400" dirty="0">
                <a:cs typeface="Simplified Arabic" panose="02010000000000000000" pitchFamily="2" charset="-78"/>
              </a:rPr>
              <a:t>إعادة صياغة عبارات العميل التي يوضح بها أفكاره ومشاعره بطريقة موضوعية فيكون كالمرأة ينعكس عليها انفعالات فيراها واضحة ويتقبلها كجزء من </a:t>
            </a:r>
            <a:r>
              <a:rPr lang="ar-JO" sz="2400" dirty="0" smtClean="0">
                <a:cs typeface="Simplified Arabic" panose="02010000000000000000" pitchFamily="2" charset="-78"/>
              </a:rPr>
              <a:t>ذاته</a:t>
            </a:r>
            <a:endParaRPr lang="ar-JO" sz="2400" dirty="0">
              <a:cs typeface="Simplified Arabic" panose="02010000000000000000" pitchFamily="2" charset="-78"/>
            </a:endParaRPr>
          </a:p>
          <a:p>
            <a:pPr algn="r" rtl="1" fontAlgn="base"/>
            <a:r>
              <a:rPr lang="ar-JO" sz="2400" dirty="0" smtClean="0">
                <a:cs typeface="Simplified Arabic" panose="02010000000000000000" pitchFamily="2" charset="-78"/>
              </a:rPr>
              <a:t>مساعدة </a:t>
            </a:r>
            <a:r>
              <a:rPr lang="ar-JO" sz="2400" dirty="0">
                <a:cs typeface="Simplified Arabic" panose="02010000000000000000" pitchFamily="2" charset="-78"/>
              </a:rPr>
              <a:t>العميل على تركيز أفكاره عن طريق تلخيصها أو التعليق تعليقاً عرضياً سريعاً خال من المدح أو الاستهجان فيتيح للعميل أن يفهم نفسه كما هو ويعني ذلك أن المرشد في هذه الطريقة لا يعطي سلطة اقتراح حلول للمشكلة وإنما يصل بالفرد إلى اقتراح الحلول بنفسه وتوجيه نفسه توجيهاً ذاتياً وتحمل مسئوليته في حل مشاكله وتقرير </a:t>
            </a:r>
            <a:r>
              <a:rPr lang="ar-JO" sz="2400" dirty="0" smtClean="0">
                <a:cs typeface="Simplified Arabic" panose="02010000000000000000" pitchFamily="2" charset="-78"/>
              </a:rPr>
              <a:t>مصيره.</a:t>
            </a:r>
          </a:p>
          <a:p>
            <a:pPr algn="r" rtl="1" fontAlgn="base"/>
            <a:r>
              <a:rPr lang="ar-JO" sz="2400" dirty="0" smtClean="0">
                <a:cs typeface="Simplified Arabic" panose="02010000000000000000" pitchFamily="2" charset="-78"/>
              </a:rPr>
              <a:t>وتستهدف </a:t>
            </a:r>
            <a:r>
              <a:rPr lang="ar-JO" sz="2400" dirty="0">
                <a:cs typeface="Simplified Arabic" panose="02010000000000000000" pitchFamily="2" charset="-78"/>
              </a:rPr>
              <a:t>هذه الطريقة وصول العميل إلى حالة من الفهم والإدراك والبصيرة لمشاكله وصراعاته وقيمه واتجاهاته مما يساعده في الوصول إلى حل لمشكلته بنفسه حيث أن هذه الطريقة تستند إلى فكرة أساسية مفادها أن سلوك العميل لا يمكن فهمه إلا من خلال وجهة نظر العميل وطريقة إدراكه لذاته وللعالم من حوله، أي أن المرشد النفسي عليه أن ينظر إلى مشكلة العميل من منظور العميل، كما أن هذا السلوك لا يمكن تغييره إلا إذا كان العميل نفسه يرغب في هذا التغيير، وتنطوي هذه الطريقة على عدة فوائد فهي تساعد العميل على الاستبصار وفهم ذاته وبناء الثقة بالنفس وأن يتعلم العميل كيف يواجه مشكلاته وأن يكون حل مشكلته نابعاً من باطنه حتى يكون الحل ذا معنى بالنسبة له، وأن تكون لديه الشجاعة الكافية على اتخاذ القرارات المناسبة في مستقبل حياته، وأن هذه الطريقة تتمشى وتتفق مع أسس الفلسفة الديمقراطية إذ أنه تقوم على مبدأ احترام الفرد مع الاعتراف له بحقه وقدرته على أن يفهم نفسه ويقرر مصيره بنفسه.</a:t>
            </a:r>
          </a:p>
          <a:p>
            <a:pPr marL="0" indent="0">
              <a:buNone/>
            </a:pPr>
            <a:endParaRPr lang="en-US" dirty="0"/>
          </a:p>
        </p:txBody>
      </p:sp>
    </p:spTree>
    <p:extLst>
      <p:ext uri="{BB962C8B-B14F-4D97-AF65-F5344CB8AC3E}">
        <p14:creationId xmlns:p14="http://schemas.microsoft.com/office/powerpoint/2010/main" val="2455081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a:r>
              <a:rPr lang="ar-JO" b="1" dirty="0" smtClean="0">
                <a:solidFill>
                  <a:schemeClr val="bg1"/>
                </a:solidFill>
                <a:effectLst/>
              </a:rPr>
              <a:t>مفاهيم خاطئة / مفاهيم صحيحة</a:t>
            </a:r>
            <a:endParaRPr lang="en-US" b="1" dirty="0">
              <a:solidFill>
                <a:schemeClr val="bg1"/>
              </a:solidFill>
              <a:effectLst/>
            </a:endParaRPr>
          </a:p>
        </p:txBody>
      </p:sp>
    </p:spTree>
    <p:extLst>
      <p:ext uri="{BB962C8B-B14F-4D97-AF65-F5344CB8AC3E}">
        <p14:creationId xmlns:p14="http://schemas.microsoft.com/office/powerpoint/2010/main" val="20070635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931" y="568431"/>
            <a:ext cx="8610600" cy="750918"/>
          </a:xfrm>
        </p:spPr>
        <p:txBody>
          <a:bodyPr>
            <a:noAutofit/>
          </a:bodyPr>
          <a:lstStyle/>
          <a:p>
            <a:pPr algn="ctr"/>
            <a:r>
              <a:rPr lang="en-US" sz="6000" b="1" dirty="0" smtClean="0">
                <a:solidFill>
                  <a:srgbClr val="FF0000"/>
                </a:solidFill>
              </a:rPr>
              <a:t>C</a:t>
            </a:r>
            <a:r>
              <a:rPr lang="en-US" sz="6000" b="1" dirty="0" smtClean="0">
                <a:solidFill>
                  <a:srgbClr val="0070C0"/>
                </a:solidFill>
              </a:rPr>
              <a:t>L</a:t>
            </a:r>
            <a:r>
              <a:rPr lang="en-US" sz="6000" b="1" dirty="0" smtClean="0">
                <a:solidFill>
                  <a:srgbClr val="00B050"/>
                </a:solidFill>
              </a:rPr>
              <a:t>E</a:t>
            </a:r>
            <a:r>
              <a:rPr lang="en-US" sz="6000" b="1" dirty="0" smtClean="0">
                <a:solidFill>
                  <a:srgbClr val="7030A0"/>
                </a:solidFill>
              </a:rPr>
              <a:t>A</a:t>
            </a:r>
            <a:r>
              <a:rPr lang="en-US" sz="6000" b="1" dirty="0" smtClean="0"/>
              <a:t>R</a:t>
            </a:r>
            <a:endParaRPr lang="en-US" sz="6000" b="1" dirty="0"/>
          </a:p>
        </p:txBody>
      </p:sp>
      <p:graphicFrame>
        <p:nvGraphicFramePr>
          <p:cNvPr id="5" name="Table 4"/>
          <p:cNvGraphicFramePr>
            <a:graphicFrameLocks noGrp="1"/>
          </p:cNvGraphicFramePr>
          <p:nvPr>
            <p:extLst>
              <p:ext uri="{D42A27DB-BD31-4B8C-83A1-F6EECF244321}">
                <p14:modId xmlns:p14="http://schemas.microsoft.com/office/powerpoint/2010/main" val="3964179914"/>
              </p:ext>
            </p:extLst>
          </p:nvPr>
        </p:nvGraphicFramePr>
        <p:xfrm>
          <a:off x="352698" y="1528355"/>
          <a:ext cx="11403874" cy="4958794"/>
        </p:xfrm>
        <a:graphic>
          <a:graphicData uri="http://schemas.openxmlformats.org/drawingml/2006/table">
            <a:tbl>
              <a:tblPr firstRow="1" bandRow="1">
                <a:tableStyleId>{5C22544A-7EE6-4342-B048-85BDC9FD1C3A}</a:tableStyleId>
              </a:tblPr>
              <a:tblGrid>
                <a:gridCol w="3213462">
                  <a:extLst>
                    <a:ext uri="{9D8B030D-6E8A-4147-A177-3AD203B41FA5}">
                      <a16:colId xmlns:a16="http://schemas.microsoft.com/office/drawing/2014/main" val="838836621"/>
                    </a:ext>
                  </a:extLst>
                </a:gridCol>
                <a:gridCol w="1666335">
                  <a:extLst>
                    <a:ext uri="{9D8B030D-6E8A-4147-A177-3AD203B41FA5}">
                      <a16:colId xmlns:a16="http://schemas.microsoft.com/office/drawing/2014/main" val="2354495031"/>
                    </a:ext>
                  </a:extLst>
                </a:gridCol>
                <a:gridCol w="6524077">
                  <a:extLst>
                    <a:ext uri="{9D8B030D-6E8A-4147-A177-3AD203B41FA5}">
                      <a16:colId xmlns:a16="http://schemas.microsoft.com/office/drawing/2014/main" val="1074795629"/>
                    </a:ext>
                  </a:extLst>
                </a:gridCol>
              </a:tblGrid>
              <a:tr h="319708">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7366670"/>
                  </a:ext>
                </a:extLst>
              </a:tr>
              <a:tr h="879197">
                <a:tc>
                  <a:txBody>
                    <a:bodyPr/>
                    <a:lstStyle/>
                    <a:p>
                      <a:r>
                        <a:rPr lang="en-US" sz="2800" b="1" dirty="0" smtClean="0">
                          <a:solidFill>
                            <a:srgbClr val="FF0000"/>
                          </a:solidFill>
                        </a:rPr>
                        <a:t>C</a:t>
                      </a:r>
                      <a:r>
                        <a:rPr lang="en-US" sz="2800" b="1" dirty="0" smtClean="0"/>
                        <a:t>: Contracting</a:t>
                      </a:r>
                      <a:r>
                        <a:rPr lang="ar-JO" sz="2800" b="1" dirty="0" smtClean="0"/>
                        <a:t> </a:t>
                      </a:r>
                      <a:endParaRPr lang="en-US" sz="2800" b="1" dirty="0"/>
                    </a:p>
                  </a:txBody>
                  <a:tcPr/>
                </a:tc>
                <a:tc>
                  <a:txBody>
                    <a:bodyPr/>
                    <a:lstStyle/>
                    <a:p>
                      <a:pPr algn="ctr"/>
                      <a:r>
                        <a:rPr lang="ar-JO" sz="2800" b="1" dirty="0" smtClean="0"/>
                        <a:t>التعاقد</a:t>
                      </a:r>
                      <a:endParaRPr lang="en-US" sz="2800" b="1"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2800" dirty="0" smtClean="0"/>
                        <a:t>ماذا تتوقعون مني؟ ماذا أتوقع منكم؟ ماذا استطيع تقديمه وماذا لا أستطيع؟</a:t>
                      </a:r>
                      <a:endParaRPr lang="en-US" sz="2800" dirty="0" smtClean="0"/>
                    </a:p>
                  </a:txBody>
                  <a:tcPr/>
                </a:tc>
                <a:extLst>
                  <a:ext uri="{0D108BD9-81ED-4DB2-BD59-A6C34878D82A}">
                    <a16:rowId xmlns:a16="http://schemas.microsoft.com/office/drawing/2014/main" val="2028305528"/>
                  </a:ext>
                </a:extLst>
              </a:tr>
              <a:tr h="879197">
                <a:tc>
                  <a:txBody>
                    <a:bodyPr/>
                    <a:lstStyle/>
                    <a:p>
                      <a:r>
                        <a:rPr lang="en-US" sz="2800" b="1" dirty="0" smtClean="0">
                          <a:solidFill>
                            <a:srgbClr val="0070C0"/>
                          </a:solidFill>
                        </a:rPr>
                        <a:t>L</a:t>
                      </a:r>
                      <a:r>
                        <a:rPr lang="en-US" sz="2800" b="1" dirty="0" smtClean="0"/>
                        <a:t>: Lessening </a:t>
                      </a:r>
                      <a:endParaRPr lang="en-US" sz="2800" b="1" dirty="0"/>
                    </a:p>
                  </a:txBody>
                  <a:tcPr/>
                </a:tc>
                <a:tc>
                  <a:txBody>
                    <a:bodyPr/>
                    <a:lstStyle/>
                    <a:p>
                      <a:pPr algn="ctr"/>
                      <a:r>
                        <a:rPr lang="ar-JO" sz="2800" b="1" dirty="0" smtClean="0"/>
                        <a:t>الاستماع</a:t>
                      </a:r>
                      <a:endParaRPr lang="en-US" sz="2800" b="1"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2800" dirty="0" smtClean="0"/>
                        <a:t>سماع القصة بكل تفاصيلها                                                                                   </a:t>
                      </a:r>
                      <a:endParaRPr lang="en-US" sz="2800" dirty="0" smtClean="0"/>
                    </a:p>
                  </a:txBody>
                  <a:tcPr/>
                </a:tc>
                <a:extLst>
                  <a:ext uri="{0D108BD9-81ED-4DB2-BD59-A6C34878D82A}">
                    <a16:rowId xmlns:a16="http://schemas.microsoft.com/office/drawing/2014/main" val="1121665704"/>
                  </a:ext>
                </a:extLst>
              </a:tr>
              <a:tr h="879197">
                <a:tc>
                  <a:txBody>
                    <a:bodyPr/>
                    <a:lstStyle/>
                    <a:p>
                      <a:r>
                        <a:rPr lang="en-US" sz="2800" b="1" dirty="0" smtClean="0">
                          <a:solidFill>
                            <a:srgbClr val="00B050"/>
                          </a:solidFill>
                        </a:rPr>
                        <a:t>E</a:t>
                      </a:r>
                      <a:r>
                        <a:rPr lang="en-US" sz="2800" b="1" dirty="0" smtClean="0"/>
                        <a:t>: Explorer </a:t>
                      </a:r>
                      <a:endParaRPr lang="en-US" sz="2800" b="1" dirty="0"/>
                    </a:p>
                  </a:txBody>
                  <a:tcPr/>
                </a:tc>
                <a:tc>
                  <a:txBody>
                    <a:bodyPr/>
                    <a:lstStyle/>
                    <a:p>
                      <a:pPr algn="ctr"/>
                      <a:r>
                        <a:rPr lang="ar-JO" sz="2800" b="1" dirty="0" smtClean="0"/>
                        <a:t>الاكتشاف</a:t>
                      </a:r>
                      <a:endParaRPr lang="en-US" sz="2800" b="1"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2800" dirty="0" smtClean="0"/>
                        <a:t>معرفة المعلومات/ فحص المشاعر/ فهم المشكلة                                                              </a:t>
                      </a:r>
                      <a:endParaRPr lang="en-US" sz="2800" dirty="0" smtClean="0"/>
                    </a:p>
                  </a:txBody>
                  <a:tcPr/>
                </a:tc>
                <a:extLst>
                  <a:ext uri="{0D108BD9-81ED-4DB2-BD59-A6C34878D82A}">
                    <a16:rowId xmlns:a16="http://schemas.microsoft.com/office/drawing/2014/main" val="1875716815"/>
                  </a:ext>
                </a:extLst>
              </a:tr>
              <a:tr h="879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7030A0"/>
                          </a:solidFill>
                        </a:rPr>
                        <a:t>A</a:t>
                      </a:r>
                      <a:r>
                        <a:rPr lang="en-US" sz="2800" b="1" dirty="0" smtClean="0"/>
                        <a:t>: Action</a:t>
                      </a:r>
                    </a:p>
                  </a:txBody>
                  <a:tcPr/>
                </a:tc>
                <a:tc>
                  <a:txBody>
                    <a:bodyPr/>
                    <a:lstStyle/>
                    <a:p>
                      <a:pPr algn="ctr"/>
                      <a:r>
                        <a:rPr lang="ar-JO" sz="2800" b="1" dirty="0" smtClean="0"/>
                        <a:t>الفعل</a:t>
                      </a:r>
                      <a:endParaRPr lang="en-US" sz="2800" b="1" dirty="0"/>
                    </a:p>
                  </a:txBody>
                  <a:tcPr/>
                </a:tc>
                <a:tc>
                  <a:txBody>
                    <a:bodyPr/>
                    <a:lstStyle/>
                    <a:p>
                      <a:pPr algn="r" rtl="1"/>
                      <a:r>
                        <a:rPr lang="ar-JO" sz="2800" dirty="0" smtClean="0"/>
                        <a:t>ماذا سنعمل؟ من سيعمل؟ كيف سنعمل؟ أين سنعمل؟ متى سنعمل؟ </a:t>
                      </a:r>
                      <a:endParaRPr lang="en-US" sz="2800" dirty="0"/>
                    </a:p>
                  </a:txBody>
                  <a:tcPr/>
                </a:tc>
                <a:extLst>
                  <a:ext uri="{0D108BD9-81ED-4DB2-BD59-A6C34878D82A}">
                    <a16:rowId xmlns:a16="http://schemas.microsoft.com/office/drawing/2014/main" val="2367462927"/>
                  </a:ext>
                </a:extLst>
              </a:tr>
              <a:tr h="879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t>R: Review</a:t>
                      </a:r>
                    </a:p>
                  </a:txBody>
                  <a:tcPr/>
                </a:tc>
                <a:tc>
                  <a:txBody>
                    <a:bodyPr/>
                    <a:lstStyle/>
                    <a:p>
                      <a:pPr algn="ctr"/>
                      <a:r>
                        <a:rPr lang="ar-JO" sz="2800" b="1" dirty="0" smtClean="0"/>
                        <a:t>المراجعة</a:t>
                      </a:r>
                      <a:endParaRPr lang="en-US" sz="2800" b="1" dirty="0"/>
                    </a:p>
                  </a:txBody>
                  <a:tcPr/>
                </a:tc>
                <a:tc>
                  <a:txBody>
                    <a:bodyPr/>
                    <a:lstStyle/>
                    <a:p>
                      <a:pPr algn="r" rtl="1"/>
                      <a:r>
                        <a:rPr lang="ar-JO" sz="2800" dirty="0" smtClean="0"/>
                        <a:t>التأكد من أن ما تم وضعه جيد كفاية. مراجعة الأهداف/</a:t>
                      </a:r>
                      <a:r>
                        <a:rPr lang="ar-JO" sz="2800" baseline="0" dirty="0" smtClean="0"/>
                        <a:t> الخطة/ آليات العمل </a:t>
                      </a:r>
                      <a:endParaRPr lang="en-US" sz="2800" dirty="0"/>
                    </a:p>
                  </a:txBody>
                  <a:tcPr/>
                </a:tc>
                <a:extLst>
                  <a:ext uri="{0D108BD9-81ED-4DB2-BD59-A6C34878D82A}">
                    <a16:rowId xmlns:a16="http://schemas.microsoft.com/office/drawing/2014/main" val="3701301824"/>
                  </a:ext>
                </a:extLst>
              </a:tr>
            </a:tbl>
          </a:graphicData>
        </a:graphic>
      </p:graphicFrame>
    </p:spTree>
    <p:extLst>
      <p:ext uri="{BB962C8B-B14F-4D97-AF65-F5344CB8AC3E}">
        <p14:creationId xmlns:p14="http://schemas.microsoft.com/office/powerpoint/2010/main" val="48496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829296"/>
          </a:xfrm>
        </p:spPr>
        <p:txBody>
          <a:bodyPr/>
          <a:lstStyle/>
          <a:p>
            <a:pPr algn="ctr"/>
            <a:r>
              <a:rPr lang="en-US" b="1" dirty="0" smtClean="0"/>
              <a:t>Intra &gt;&gt;&gt; Inter</a:t>
            </a:r>
            <a:endParaRPr lang="en-US" b="1" dirty="0"/>
          </a:p>
        </p:txBody>
      </p:sp>
      <p:sp>
        <p:nvSpPr>
          <p:cNvPr id="3" name="Content Placeholder 2"/>
          <p:cNvSpPr>
            <a:spLocks noGrp="1"/>
          </p:cNvSpPr>
          <p:nvPr>
            <p:ph idx="1"/>
          </p:nvPr>
        </p:nvSpPr>
        <p:spPr>
          <a:xfrm>
            <a:off x="685800" y="2521131"/>
            <a:ext cx="10820400" cy="3697554"/>
          </a:xfrm>
        </p:spPr>
        <p:txBody>
          <a:bodyPr>
            <a:normAutofit/>
          </a:bodyPr>
          <a:lstStyle/>
          <a:p>
            <a:pPr marL="0" indent="0" algn="l">
              <a:buNone/>
            </a:pPr>
            <a:r>
              <a:rPr lang="en-US" sz="2800" b="1" dirty="0" smtClean="0"/>
              <a:t>Intra psychic:</a:t>
            </a:r>
            <a:r>
              <a:rPr lang="ar-JO" sz="2800" b="1" dirty="0" smtClean="0"/>
              <a:t>          </a:t>
            </a:r>
            <a:r>
              <a:rPr lang="en-US" sz="2800" b="1" dirty="0" smtClean="0"/>
              <a:t> </a:t>
            </a:r>
            <a:r>
              <a:rPr lang="ar-JO" sz="2800" b="1" dirty="0" smtClean="0"/>
              <a:t>    </a:t>
            </a:r>
            <a:r>
              <a:rPr lang="ar-JO" sz="2800" dirty="0" smtClean="0"/>
              <a:t>ما بين الشخص وذاته   </a:t>
            </a:r>
            <a:endParaRPr lang="en-US" sz="2800" dirty="0" smtClean="0"/>
          </a:p>
          <a:p>
            <a:pPr marL="0" indent="0">
              <a:buNone/>
            </a:pPr>
            <a:endParaRPr lang="en-US" sz="2800" b="1" dirty="0" smtClean="0"/>
          </a:p>
          <a:p>
            <a:pPr marL="0" indent="0">
              <a:buNone/>
            </a:pPr>
            <a:r>
              <a:rPr lang="en-US" sz="2800" b="1" dirty="0" smtClean="0"/>
              <a:t>Inter personal:</a:t>
            </a:r>
            <a:r>
              <a:rPr lang="ar-JO" sz="2800" b="1" dirty="0" smtClean="0"/>
              <a:t>      </a:t>
            </a:r>
            <a:r>
              <a:rPr lang="en-US" sz="2800" b="1" dirty="0" smtClean="0"/>
              <a:t> </a:t>
            </a:r>
            <a:r>
              <a:rPr lang="ar-JO" sz="2800" dirty="0" smtClean="0"/>
              <a:t>علاقة الشخص مع الآخرين</a:t>
            </a:r>
            <a:endParaRPr lang="en-US" sz="2800" dirty="0"/>
          </a:p>
        </p:txBody>
      </p:sp>
    </p:spTree>
    <p:extLst>
      <p:ext uri="{BB962C8B-B14F-4D97-AF65-F5344CB8AC3E}">
        <p14:creationId xmlns:p14="http://schemas.microsoft.com/office/powerpoint/2010/main" val="128019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rtl="1">
              <a:buNone/>
            </a:pPr>
            <a:r>
              <a:rPr lang="ar-JO" sz="3200" b="1" dirty="0" smtClean="0">
                <a:solidFill>
                  <a:schemeClr val="bg1"/>
                </a:solidFill>
                <a:effectLst/>
              </a:rPr>
              <a:t>1) الارشاد </a:t>
            </a:r>
            <a:r>
              <a:rPr lang="ar-JO" sz="3200" b="1" dirty="0">
                <a:solidFill>
                  <a:schemeClr val="bg1"/>
                </a:solidFill>
                <a:effectLst/>
              </a:rPr>
              <a:t>عملية تقدم إلى المرضى وأصحاب المشكلات فحسب. </a:t>
            </a:r>
            <a:endParaRPr lang="ar-JO" sz="3200" b="1" dirty="0" smtClean="0">
              <a:solidFill>
                <a:schemeClr val="bg1"/>
              </a:solidFill>
              <a:effectLst/>
            </a:endParaRPr>
          </a:p>
          <a:p>
            <a:pPr algn="ctr" rtl="1"/>
            <a:endParaRPr lang="ar-JO" sz="3200" b="1" dirty="0">
              <a:solidFill>
                <a:schemeClr val="bg1"/>
              </a:solidFill>
              <a:effectLst/>
            </a:endParaRPr>
          </a:p>
          <a:p>
            <a:endParaRPr lang="en-US" dirty="0"/>
          </a:p>
        </p:txBody>
      </p:sp>
    </p:spTree>
    <p:extLst>
      <p:ext uri="{BB962C8B-B14F-4D97-AF65-F5344CB8AC3E}">
        <p14:creationId xmlns:p14="http://schemas.microsoft.com/office/powerpoint/2010/main" val="1536428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332411"/>
            <a:ext cx="9905999" cy="4458790"/>
          </a:xfrm>
        </p:spPr>
        <p:txBody>
          <a:bodyPr>
            <a:normAutofit/>
          </a:bodyPr>
          <a:lstStyle/>
          <a:p>
            <a:pPr marL="0" indent="0" algn="r" rtl="1">
              <a:buNone/>
            </a:pPr>
            <a:r>
              <a:rPr lang="ar-JO" sz="3600" b="1" dirty="0" smtClean="0">
                <a:solidFill>
                  <a:schemeClr val="bg1"/>
                </a:solidFill>
                <a:effectLst/>
                <a:cs typeface="Simplified Arabic" panose="02010000000000000000" pitchFamily="2" charset="-78"/>
              </a:rPr>
              <a:t>الجواب: خطأ </a:t>
            </a:r>
          </a:p>
          <a:p>
            <a:pPr algn="r" rtl="1"/>
            <a:endParaRPr lang="ar-JO" sz="3600" b="1" dirty="0" smtClean="0">
              <a:solidFill>
                <a:schemeClr val="bg1"/>
              </a:solidFill>
              <a:effectLst/>
              <a:cs typeface="Simplified Arabic" panose="02010000000000000000" pitchFamily="2" charset="-78"/>
            </a:endParaRPr>
          </a:p>
          <a:p>
            <a:pPr marL="0" indent="0" algn="r" rtl="1">
              <a:buNone/>
            </a:pPr>
            <a:r>
              <a:rPr lang="ar-JO" sz="3600" b="1" dirty="0">
                <a:solidFill>
                  <a:schemeClr val="bg1"/>
                </a:solidFill>
                <a:effectLst/>
                <a:cs typeface="Simplified Arabic" panose="02010000000000000000" pitchFamily="2" charset="-78"/>
              </a:rPr>
              <a:t>الصح: </a:t>
            </a:r>
            <a:endParaRPr lang="ar-JO" sz="3600" b="1" dirty="0" smtClean="0">
              <a:solidFill>
                <a:schemeClr val="bg1"/>
              </a:solidFill>
              <a:effectLst/>
              <a:cs typeface="Simplified Arabic" panose="02010000000000000000" pitchFamily="2" charset="-78"/>
            </a:endParaRPr>
          </a:p>
          <a:p>
            <a:pPr marL="0" indent="0" algn="r" rtl="1">
              <a:buNone/>
            </a:pPr>
            <a:r>
              <a:rPr lang="ar-JO" sz="3600" b="1" dirty="0" smtClean="0">
                <a:solidFill>
                  <a:schemeClr val="bg1"/>
                </a:solidFill>
                <a:effectLst/>
                <a:cs typeface="Simplified Arabic" panose="02010000000000000000" pitchFamily="2" charset="-78"/>
              </a:rPr>
              <a:t>الارشاد </a:t>
            </a:r>
            <a:r>
              <a:rPr lang="ar-JO" sz="3600" b="1" dirty="0">
                <a:solidFill>
                  <a:schemeClr val="bg1"/>
                </a:solidFill>
                <a:effectLst/>
                <a:cs typeface="Simplified Arabic" panose="02010000000000000000" pitchFamily="2" charset="-78"/>
              </a:rPr>
              <a:t>عملية تقدم إلى العاديين والى أقرب المرضى على الصحة وأقرب المنحرفين إلى السواء. </a:t>
            </a:r>
          </a:p>
        </p:txBody>
      </p:sp>
    </p:spTree>
    <p:extLst>
      <p:ext uri="{BB962C8B-B14F-4D97-AF65-F5344CB8AC3E}">
        <p14:creationId xmlns:p14="http://schemas.microsoft.com/office/powerpoint/2010/main" val="256695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rtl="1">
              <a:buNone/>
            </a:pPr>
            <a:r>
              <a:rPr lang="ar-JO" sz="3200" b="1" dirty="0" smtClean="0">
                <a:solidFill>
                  <a:schemeClr val="bg1"/>
                </a:solidFill>
                <a:effectLst/>
              </a:rPr>
              <a:t>2) الارشاد </a:t>
            </a:r>
            <a:r>
              <a:rPr lang="ar-JO" sz="3200" b="1" dirty="0">
                <a:solidFill>
                  <a:schemeClr val="bg1"/>
                </a:solidFill>
                <a:effectLst/>
              </a:rPr>
              <a:t>النفسي مرادف للعلاج النفسي. </a:t>
            </a:r>
            <a:endParaRPr lang="en-US" sz="3200" b="1" dirty="0">
              <a:solidFill>
                <a:schemeClr val="bg1"/>
              </a:solidFill>
              <a:effectLst/>
            </a:endParaRPr>
          </a:p>
          <a:p>
            <a:endParaRPr lang="en-US" dirty="0"/>
          </a:p>
        </p:txBody>
      </p:sp>
    </p:spTree>
    <p:extLst>
      <p:ext uri="{BB962C8B-B14F-4D97-AF65-F5344CB8AC3E}">
        <p14:creationId xmlns:p14="http://schemas.microsoft.com/office/powerpoint/2010/main" val="1235126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862149"/>
            <a:ext cx="9905999" cy="4929052"/>
          </a:xfrm>
        </p:spPr>
        <p:txBody>
          <a:bodyPr/>
          <a:lstStyle/>
          <a:p>
            <a:pPr marL="0" indent="0" algn="r" rtl="1">
              <a:buNone/>
            </a:pPr>
            <a:r>
              <a:rPr lang="ar-JO" sz="3600" b="1" dirty="0" smtClean="0">
                <a:solidFill>
                  <a:schemeClr val="bg1"/>
                </a:solidFill>
                <a:effectLst/>
                <a:cs typeface="Simplified Arabic" panose="02010000000000000000" pitchFamily="2" charset="-78"/>
              </a:rPr>
              <a:t>الجواب: خطأ </a:t>
            </a:r>
          </a:p>
          <a:p>
            <a:pPr algn="r" rtl="1"/>
            <a:endParaRPr lang="ar-JO" sz="3600" b="1" dirty="0">
              <a:solidFill>
                <a:schemeClr val="bg1"/>
              </a:solidFill>
              <a:effectLst/>
              <a:cs typeface="Simplified Arabic" panose="02010000000000000000" pitchFamily="2" charset="-78"/>
            </a:endParaRPr>
          </a:p>
          <a:p>
            <a:pPr marL="0" indent="0" algn="r" rtl="1">
              <a:buNone/>
            </a:pPr>
            <a:r>
              <a:rPr lang="ar-JO" sz="3600" b="1" dirty="0" smtClean="0">
                <a:solidFill>
                  <a:schemeClr val="bg1"/>
                </a:solidFill>
                <a:effectLst/>
                <a:cs typeface="Simplified Arabic" panose="02010000000000000000" pitchFamily="2" charset="-78"/>
              </a:rPr>
              <a:t>الصح: </a:t>
            </a:r>
          </a:p>
          <a:p>
            <a:pPr marL="0" indent="0" algn="r" rtl="1">
              <a:buNone/>
            </a:pPr>
            <a:r>
              <a:rPr lang="ar-JO" sz="3600" b="1" dirty="0" smtClean="0">
                <a:solidFill>
                  <a:schemeClr val="bg1"/>
                </a:solidFill>
                <a:effectLst/>
                <a:cs typeface="Simplified Arabic" panose="02010000000000000000" pitchFamily="2" charset="-78"/>
              </a:rPr>
              <a:t>الارشاد </a:t>
            </a:r>
            <a:r>
              <a:rPr lang="ar-JO" sz="3600" b="1" dirty="0">
                <a:solidFill>
                  <a:schemeClr val="bg1"/>
                </a:solidFill>
                <a:effectLst/>
                <a:cs typeface="Simplified Arabic" panose="02010000000000000000" pitchFamily="2" charset="-78"/>
              </a:rPr>
              <a:t>ليس مرادفا للعلاج النفسي ولكن يشترك معه في كثير من العناصر والفرق بينهما فرق في الدرجة وليس في النوع، وفرق في المسترشد وليس في العملية. </a:t>
            </a:r>
          </a:p>
          <a:p>
            <a:pPr algn="r" rtl="1"/>
            <a:endParaRPr lang="en-US" dirty="0"/>
          </a:p>
        </p:txBody>
      </p:sp>
    </p:spTree>
    <p:extLst>
      <p:ext uri="{BB962C8B-B14F-4D97-AF65-F5344CB8AC3E}">
        <p14:creationId xmlns:p14="http://schemas.microsoft.com/office/powerpoint/2010/main" val="71813064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855</TotalTime>
  <Words>2399</Words>
  <Application>Microsoft Office PowerPoint</Application>
  <PresentationFormat>Widescreen</PresentationFormat>
  <Paragraphs>314</Paragraphs>
  <Slides>51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51</vt:i4>
      </vt:variant>
    </vt:vector>
  </HeadingPairs>
  <TitlesOfParts>
    <vt:vector size="61" baseType="lpstr">
      <vt:lpstr>Arial</vt:lpstr>
      <vt:lpstr>Calibri</vt:lpstr>
      <vt:lpstr>Century Gothic</vt:lpstr>
      <vt:lpstr>Simplified Arabic</vt:lpstr>
      <vt:lpstr>Times New Roman</vt:lpstr>
      <vt:lpstr>Trebuchet MS</vt:lpstr>
      <vt:lpstr>Tw Cen MT</vt:lpstr>
      <vt:lpstr>Wingdings</vt:lpstr>
      <vt:lpstr>Vapor Trail</vt:lpstr>
      <vt:lpstr>Circuit</vt:lpstr>
      <vt:lpstr>PowerPoint Presentation</vt:lpstr>
      <vt:lpstr>تعريف الارشاد النفسي</vt:lpstr>
      <vt:lpstr>PowerPoint Presentation</vt:lpstr>
      <vt:lpstr>تعريف الارشاد النفسي</vt:lpstr>
      <vt:lpstr>مفاهيم خاطئة / مفاهيم صحيحة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مناهج الارشاد</vt:lpstr>
      <vt:lpstr>ومن اهم مجالات تحقيق المنهج النمائي هي: </vt:lpstr>
      <vt:lpstr>PowerPoint Presentation</vt:lpstr>
      <vt:lpstr>الخطوط العريضة للوقاية من الاضطرابات النفسية: </vt:lpstr>
      <vt:lpstr>المنهج العلاجي</vt:lpstr>
      <vt:lpstr>عناصر الاتفاق بين الإرشاد النفسي والعلاج النفسي: </vt:lpstr>
      <vt:lpstr>عناصر الاختلاف بين الإرشاد والعلاج النفسي</vt:lpstr>
      <vt:lpstr> الاخطاء الشائعة التي يجب تجنبها </vt:lpstr>
      <vt:lpstr>أهداف العملية الارشادية العامة: </vt:lpstr>
      <vt:lpstr>اهداف الارشاد النفسي</vt:lpstr>
      <vt:lpstr>PowerPoint Presentation</vt:lpstr>
      <vt:lpstr>PowerPoint Presentation</vt:lpstr>
      <vt:lpstr>PowerPoint Presentation</vt:lpstr>
      <vt:lpstr>PowerPoint Presentation</vt:lpstr>
      <vt:lpstr> صفات المرشد المهني الفعال</vt:lpstr>
      <vt:lpstr>مهارات ارشادية بحاجة إلى تطويرها</vt:lpstr>
      <vt:lpstr>الكفايات التي يحتاجها المرشد</vt:lpstr>
      <vt:lpstr>PowerPoint Presentation</vt:lpstr>
      <vt:lpstr>PowerPoint Presentation</vt:lpstr>
      <vt:lpstr>نشاط</vt:lpstr>
      <vt:lpstr>التوجيه والارشاد</vt:lpstr>
      <vt:lpstr>الفرق بين التوجيه والارشاد</vt:lpstr>
      <vt:lpstr>  الإرشاد المباشر (الموجه) Directive Counseling  </vt:lpstr>
      <vt:lpstr>PowerPoint Presentation</vt:lpstr>
      <vt:lpstr>الإرشاد غير المباشر (غير الموجه) Non-directive Counseling:  </vt:lpstr>
      <vt:lpstr>PowerPoint Presentation</vt:lpstr>
      <vt:lpstr>CLEAR</vt:lpstr>
      <vt:lpstr>Intra &gt;&gt;&gt; Inter</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81</cp:revision>
  <dcterms:created xsi:type="dcterms:W3CDTF">2020-08-21T13:40:32Z</dcterms:created>
  <dcterms:modified xsi:type="dcterms:W3CDTF">2021-12-02T19:02:32Z</dcterms:modified>
</cp:coreProperties>
</file>