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77" r:id="rId3"/>
    <p:sldId id="278" r:id="rId4"/>
    <p:sldId id="279" r:id="rId5"/>
    <p:sldId id="280" r:id="rId6"/>
    <p:sldId id="287" r:id="rId7"/>
    <p:sldId id="288" r:id="rId8"/>
    <p:sldId id="281" r:id="rId9"/>
    <p:sldId id="289" r:id="rId10"/>
    <p:sldId id="290" r:id="rId11"/>
    <p:sldId id="282" r:id="rId12"/>
    <p:sldId id="291" r:id="rId13"/>
    <p:sldId id="294" r:id="rId14"/>
    <p:sldId id="292" r:id="rId15"/>
    <p:sldId id="293" r:id="rId16"/>
    <p:sldId id="295" r:id="rId17"/>
    <p:sldId id="296" r:id="rId18"/>
    <p:sldId id="297" r:id="rId19"/>
    <p:sldId id="298" r:id="rId20"/>
    <p:sldId id="299" r:id="rId21"/>
    <p:sldId id="283" r:id="rId22"/>
    <p:sldId id="300" r:id="rId23"/>
    <p:sldId id="284" r:id="rId24"/>
    <p:sldId id="301" r:id="rId25"/>
    <p:sldId id="302" r:id="rId26"/>
    <p:sldId id="285" r:id="rId27"/>
    <p:sldId id="303" r:id="rId28"/>
    <p:sldId id="286" r:id="rId29"/>
    <p:sldId id="304" r:id="rId30"/>
    <p:sldId id="305" r:id="rId31"/>
    <p:sldId id="30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196" autoAdjust="0"/>
    <p:restoredTop sz="38188" autoAdjust="0"/>
  </p:normalViewPr>
  <p:slideViewPr>
    <p:cSldViewPr snapToGrid="0">
      <p:cViewPr varScale="1">
        <p:scale>
          <a:sx n="70" d="100"/>
          <a:sy n="70" d="100"/>
        </p:scale>
        <p:origin x="78" y="1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77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direction</a:t>
            </a:r>
            <a:r>
              <a:rPr lang="en-US" baseline="0" dirty="0" smtClean="0"/>
              <a:t> of the testing (i.e., tracing vs. vouching) addresses different audit objectives.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37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4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1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auditor’s main concern with sales returns and allowances</a:t>
            </a:r>
            <a:r>
              <a:rPr lang="en-US" baseline="0" dirty="0" smtClean="0"/>
              <a:t> is whether the return or allowance actually occurred, or if there is a possibility that it is covering up a theft of cash.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2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Methodology for designing tests</a:t>
            </a:r>
            <a:r>
              <a:rPr lang="en-US" baseline="0" dirty="0" smtClean="0"/>
              <a:t> for cash receipts is basically the same as for sales.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47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80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Write-offs of uncollectible accounts are</a:t>
            </a:r>
            <a:r>
              <a:rPr lang="en-US" baseline="0" dirty="0" smtClean="0"/>
              <a:t> similar to sales returns and allowances for an auditor. The total may be immaterial, but whether the write-off is legitimate or a cover-up of a theft of cash is the main concern.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results of these tests determine what other testing is necessary for the rest of the</a:t>
            </a:r>
            <a:r>
              <a:rPr lang="en-US" baseline="0" dirty="0" smtClean="0"/>
              <a:t> audit.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8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sales</a:t>
            </a:r>
            <a:r>
              <a:rPr lang="en-US" baseline="0" dirty="0" smtClean="0"/>
              <a:t> and collection cycle represents a large part of the transactions that are recorded for most companies.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2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accounts that</a:t>
            </a:r>
            <a:r>
              <a:rPr lang="en-US" baseline="0" dirty="0" smtClean="0"/>
              <a:t> are involved in the sales and collection cycle are illustrated in Figure 14-1.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9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business functions related to</a:t>
            </a:r>
            <a:r>
              <a:rPr lang="en-US" baseline="0" dirty="0" smtClean="0"/>
              <a:t> the sales and collection cycle are listed above.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1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classes</a:t>
            </a:r>
            <a:r>
              <a:rPr lang="en-US" baseline="0" dirty="0" smtClean="0"/>
              <a:t> of transactions, accounts, business functions, and documents and records related to the sales and collection cycle are shown above.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87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control</a:t>
            </a:r>
            <a:r>
              <a:rPr lang="en-US" baseline="0" dirty="0" smtClean="0"/>
              <a:t> activities for sales are separation of duties, authorization, and adequate documents and records.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42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Designing</a:t>
            </a:r>
            <a:r>
              <a:rPr lang="en-US" baseline="0" dirty="0" smtClean="0"/>
              <a:t> tests of controls and substantive tests of transaction for sales are necessary to address the audit objectives for these processes.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4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©2017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1-1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©2017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1-</a:t>
            </a:r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" y="557784"/>
            <a:ext cx="10622280" cy="4608576"/>
          </a:xfrm>
        </p:spPr>
        <p:txBody>
          <a:bodyPr>
            <a:noAutofit/>
          </a:bodyPr>
          <a:lstStyle/>
          <a:p>
            <a:r>
              <a:rPr lang="en-US" sz="6000" dirty="0" smtClean="0"/>
              <a:t>Audit of the </a:t>
            </a:r>
            <a:br>
              <a:rPr lang="en-US" sz="6000" dirty="0" smtClean="0"/>
            </a:br>
            <a:r>
              <a:rPr lang="en-US" sz="6000" dirty="0" smtClean="0"/>
              <a:t>sales and </a:t>
            </a:r>
            <a:br>
              <a:rPr lang="en-US" sz="6000" dirty="0" smtClean="0"/>
            </a:br>
            <a:r>
              <a:rPr lang="en-US" sz="6000" dirty="0" smtClean="0"/>
              <a:t>collection cycle: </a:t>
            </a:r>
            <a:br>
              <a:rPr lang="en-US" sz="6000" dirty="0" smtClean="0"/>
            </a:br>
            <a:r>
              <a:rPr lang="en-US" sz="6000" dirty="0" smtClean="0"/>
              <a:t>Tests of controls </a:t>
            </a:r>
            <a:br>
              <a:rPr lang="en-US" sz="6000" dirty="0" smtClean="0"/>
            </a:br>
            <a:r>
              <a:rPr lang="en-US" sz="6000" dirty="0" smtClean="0"/>
              <a:t>and substantive tests </a:t>
            </a:r>
            <a:br>
              <a:rPr lang="en-US" sz="6000" dirty="0" smtClean="0"/>
            </a:br>
            <a:r>
              <a:rPr lang="en-US" sz="6000" dirty="0" smtClean="0"/>
              <a:t>of transactions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976" y="5166360"/>
            <a:ext cx="10174224" cy="559837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Chapter 14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14-1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437" y="196235"/>
            <a:ext cx="3988462" cy="266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10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840" y="2151728"/>
            <a:ext cx="7132320" cy="2554545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14-3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Understand internal control, and design and perform tests of </a:t>
            </a:r>
            <a:r>
              <a:rPr lang="en-US" sz="3200" b="1" dirty="0" smtClean="0">
                <a:solidFill>
                  <a:schemeClr val="accent1"/>
                </a:solidFill>
              </a:rPr>
              <a:t>controls </a:t>
            </a:r>
            <a:r>
              <a:rPr lang="en-US" sz="3200" b="1" dirty="0">
                <a:solidFill>
                  <a:schemeClr val="accent1"/>
                </a:solidFill>
              </a:rPr>
              <a:t>and substantive tests of 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 marL="4572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transactions </a:t>
            </a:r>
            <a:r>
              <a:rPr lang="en-US" sz="3200" b="1" dirty="0">
                <a:solidFill>
                  <a:schemeClr val="accent1"/>
                </a:solidFill>
              </a:rPr>
              <a:t>for sales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9060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METHODOLOGY FOR DESIGNING TESTS OF CONTROLS AND SUBSTANTIVE TESTS OF TRANSACTIONS FOR 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296" y="1644316"/>
            <a:ext cx="10451592" cy="449884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 methodology for this process is shown in </a:t>
            </a:r>
            <a:r>
              <a:rPr lang="en-US" sz="2600" b="1" dirty="0" smtClean="0">
                <a:solidFill>
                  <a:srgbClr val="50838E"/>
                </a:solidFill>
              </a:rPr>
              <a:t>Figure 14-2.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Understand Internal Control—Sales: </a:t>
            </a:r>
            <a:r>
              <a:rPr lang="en-US" sz="2400" b="1" dirty="0" smtClean="0">
                <a:solidFill>
                  <a:schemeClr val="accent1"/>
                </a:solidFill>
              </a:rPr>
              <a:t>To gain an understanding, the auditor can use the client’s flowchart or other documentation and perform walkthrough tests. A flowchart is shown in </a:t>
            </a:r>
            <a:r>
              <a:rPr lang="en-US" sz="2400" b="1" dirty="0">
                <a:solidFill>
                  <a:schemeClr val="accent1"/>
                </a:solidFill>
              </a:rPr>
              <a:t>Figure 14-3 </a:t>
            </a:r>
            <a:r>
              <a:rPr lang="en-US" sz="2400" b="1" dirty="0" smtClean="0">
                <a:solidFill>
                  <a:schemeClr val="accent1"/>
                </a:solidFill>
              </a:rPr>
              <a:t>on page 454.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Assess Planned Control Risk—Sales:</a:t>
            </a:r>
            <a:r>
              <a:rPr lang="en-US" sz="2800" b="1" dirty="0" smtClean="0">
                <a:solidFill>
                  <a:srgbClr val="50838E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There are four steps to this process: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Determine a framework for assessing control risk, which is provided by the transaction-related audit objectives.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Identify key internal controls and deficiencies for sales.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Associate the key internal controls and deficiencies with the audit objectives.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chemeClr val="accent1"/>
                </a:solidFill>
              </a:rPr>
              <a:t>Assess control risk for each objective by evaluating controls and deficiencies.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11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1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E31375A4-56A4-47D6-9801-1991572033F7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39" y="192024"/>
            <a:ext cx="7676779" cy="596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METHODOLOGY FOR DESIGNING TESTS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CONTROLS </a:t>
            </a:r>
            <a:r>
              <a:rPr lang="en-US" dirty="0"/>
              <a:t>AND SUBSTANTIVE TESTS OF TRANSACTIONS FOR </a:t>
            </a:r>
            <a:r>
              <a:rPr lang="en-US" dirty="0" smtClean="0"/>
              <a:t>SALES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36776"/>
            <a:ext cx="10396728" cy="43068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The key control activities for sales:</a:t>
            </a:r>
          </a:p>
          <a:p>
            <a:r>
              <a:rPr lang="en-US" sz="2400" b="1" dirty="0" smtClean="0">
                <a:solidFill>
                  <a:srgbClr val="50838E"/>
                </a:solidFill>
              </a:rPr>
              <a:t>Adequate Separation of Duties—</a:t>
            </a:r>
            <a:r>
              <a:rPr lang="en-US" sz="2400" b="1" dirty="0" smtClean="0">
                <a:solidFill>
                  <a:schemeClr val="accent1"/>
                </a:solidFill>
              </a:rPr>
              <a:t>Proper separation of duties helps to prevent misstatements due to both errors and fraud.</a:t>
            </a:r>
          </a:p>
          <a:p>
            <a:r>
              <a:rPr lang="en-US" sz="2400" b="1" dirty="0" smtClean="0">
                <a:solidFill>
                  <a:srgbClr val="50838E"/>
                </a:solidFill>
              </a:rPr>
              <a:t>Proper Authorization—</a:t>
            </a:r>
            <a:r>
              <a:rPr lang="en-US" sz="2400" b="1" dirty="0" smtClean="0">
                <a:solidFill>
                  <a:schemeClr val="accent1"/>
                </a:solidFill>
              </a:rPr>
              <a:t>The auditor is concerned about authorization at three points: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50838E"/>
                </a:solidFill>
              </a:rPr>
              <a:t>Credit must be properly authorized before a sale takes place.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50838E"/>
                </a:solidFill>
              </a:rPr>
              <a:t>Goods should be shipped only after proper authorization.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50838E"/>
                </a:solidFill>
              </a:rPr>
              <a:t>Prices, including basic terms, freight, and discounts, must be authorized.</a:t>
            </a:r>
          </a:p>
          <a:p>
            <a:r>
              <a:rPr lang="en-US" sz="2400" b="1" dirty="0" smtClean="0">
                <a:solidFill>
                  <a:srgbClr val="50838E"/>
                </a:solidFill>
              </a:rPr>
              <a:t>Adequate Documents and Records—</a:t>
            </a:r>
            <a:r>
              <a:rPr lang="en-US" sz="2400" b="1" dirty="0" smtClean="0">
                <a:solidFill>
                  <a:schemeClr val="accent1"/>
                </a:solidFill>
              </a:rPr>
              <a:t>May be paper or electronic.</a:t>
            </a:r>
          </a:p>
          <a:p>
            <a:pPr marL="822960" lvl="1" indent="-457200">
              <a:buFont typeface="+mj-lt"/>
              <a:buAutoNum type="arabicPeriod"/>
            </a:pPr>
            <a:endParaRPr lang="en-US" sz="2200" dirty="0">
              <a:solidFill>
                <a:srgbClr val="5083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E31375A4-56A4-47D6-9801-1991572033F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METHODOLOGY FOR DESIGNING TESTS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CONTROLS </a:t>
            </a:r>
            <a:r>
              <a:rPr lang="en-US" dirty="0"/>
              <a:t>AND SUBSTANTIVE TESTS OF TRANSACTIONS FOR </a:t>
            </a:r>
            <a:r>
              <a:rPr lang="en-US" dirty="0" smtClean="0"/>
              <a:t>SALES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636" y="1818319"/>
            <a:ext cx="10396728" cy="43068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The key control activities for sales (cont.):</a:t>
            </a:r>
          </a:p>
          <a:p>
            <a:pPr lvl="1"/>
            <a:r>
              <a:rPr lang="en-US" sz="2400" b="1" dirty="0" err="1" smtClean="0">
                <a:solidFill>
                  <a:srgbClr val="50838E"/>
                </a:solidFill>
              </a:rPr>
              <a:t>Prenumbered</a:t>
            </a:r>
            <a:r>
              <a:rPr lang="en-US" sz="2400" b="1" dirty="0" smtClean="0">
                <a:solidFill>
                  <a:srgbClr val="50838E"/>
                </a:solidFill>
              </a:rPr>
              <a:t> Documents—</a:t>
            </a:r>
            <a:r>
              <a:rPr lang="en-US" sz="2400" b="1" dirty="0" smtClean="0">
                <a:solidFill>
                  <a:schemeClr val="accent1"/>
                </a:solidFill>
              </a:rPr>
              <a:t>This helps prevent both the failure to bill and duplicate billings and recordings.</a:t>
            </a:r>
          </a:p>
          <a:p>
            <a:pPr lvl="1"/>
            <a:r>
              <a:rPr lang="en-US" sz="2400" b="1" dirty="0" smtClean="0">
                <a:solidFill>
                  <a:srgbClr val="50838E"/>
                </a:solidFill>
              </a:rPr>
              <a:t>Monthly Statements—</a:t>
            </a:r>
            <a:r>
              <a:rPr lang="en-US" sz="2400" b="1" dirty="0" smtClean="0">
                <a:solidFill>
                  <a:schemeClr val="accent1"/>
                </a:solidFill>
              </a:rPr>
              <a:t>This is a useful control because it encourages customers to respond if their balance is incorrect.</a:t>
            </a:r>
          </a:p>
          <a:p>
            <a:pPr lvl="1"/>
            <a:r>
              <a:rPr lang="en-US" sz="2400" b="1" dirty="0" smtClean="0">
                <a:solidFill>
                  <a:srgbClr val="50838E"/>
                </a:solidFill>
              </a:rPr>
              <a:t>Internal Verification Process—</a:t>
            </a:r>
            <a:r>
              <a:rPr lang="en-US" sz="2400" b="1" dirty="0" smtClean="0">
                <a:solidFill>
                  <a:schemeClr val="accent1"/>
                </a:solidFill>
              </a:rPr>
              <a:t>Can be manual or computerized.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Determine Extent of Tests of Controls—</a:t>
            </a:r>
            <a:r>
              <a:rPr lang="en-US" sz="2400" b="1" dirty="0" smtClean="0">
                <a:solidFill>
                  <a:schemeClr val="accent1"/>
                </a:solidFill>
              </a:rPr>
              <a:t>After key controls and deficiencies are identified, auditors assess control risk and determine the extent of tests of controls.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E31375A4-56A4-47D6-9801-1991572033F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METHODOLOGY FOR DESIGNING TESTS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CONTROLS </a:t>
            </a:r>
            <a:r>
              <a:rPr lang="en-US" dirty="0"/>
              <a:t>AND SUBSTANTIVE TESTS OF TRANSACTIONS FOR </a:t>
            </a:r>
            <a:r>
              <a:rPr lang="en-US" dirty="0" smtClean="0"/>
              <a:t>SALES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636" y="1818319"/>
            <a:ext cx="10396728" cy="4306824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Design Tests of Controls for Sales—</a:t>
            </a:r>
            <a:r>
              <a:rPr lang="en-US" sz="2400" b="1" dirty="0" smtClean="0">
                <a:solidFill>
                  <a:schemeClr val="accent1"/>
                </a:solidFill>
              </a:rPr>
              <a:t>Tests of controls for sales are illustrated in </a:t>
            </a:r>
            <a:r>
              <a:rPr lang="en-US" sz="2400" b="1" dirty="0">
                <a:solidFill>
                  <a:schemeClr val="accent1"/>
                </a:solidFill>
              </a:rPr>
              <a:t>Table 14-2 </a:t>
            </a:r>
            <a:r>
              <a:rPr lang="en-US" sz="2400" b="1" dirty="0" smtClean="0">
                <a:solidFill>
                  <a:schemeClr val="accent1"/>
                </a:solidFill>
              </a:rPr>
              <a:t>on page 457.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Design Substantive Tests of Transactions for Sales—</a:t>
            </a:r>
            <a:r>
              <a:rPr lang="en-US" sz="2400" b="1" dirty="0" smtClean="0">
                <a:solidFill>
                  <a:schemeClr val="accent1"/>
                </a:solidFill>
              </a:rPr>
              <a:t>Substantive tests are designed for each transaction-related audit objective, including:</a:t>
            </a:r>
          </a:p>
          <a:p>
            <a:pPr lvl="1"/>
            <a:r>
              <a:rPr lang="en-US" sz="2400" b="1" dirty="0" smtClean="0">
                <a:solidFill>
                  <a:srgbClr val="50838E"/>
                </a:solidFill>
              </a:rPr>
              <a:t>Recorded Sales Occurred—</a:t>
            </a:r>
            <a:r>
              <a:rPr lang="en-US" sz="2200" b="1" dirty="0" smtClean="0">
                <a:solidFill>
                  <a:schemeClr val="accent1"/>
                </a:solidFill>
              </a:rPr>
              <a:t>There are three types of possible misstatements:</a:t>
            </a:r>
          </a:p>
          <a:p>
            <a:pPr marL="1200150" lvl="2" indent="-514350">
              <a:buFont typeface="+mj-lt"/>
              <a:buAutoNum type="arabicPeriod"/>
            </a:pPr>
            <a:r>
              <a:rPr lang="en-US" sz="2200" b="1" dirty="0" smtClean="0">
                <a:solidFill>
                  <a:srgbClr val="50838E"/>
                </a:solidFill>
              </a:rPr>
              <a:t>Sales included in the journals for which no shipment was made</a:t>
            </a:r>
          </a:p>
          <a:p>
            <a:pPr marL="1200150" lvl="2" indent="-514350">
              <a:buFont typeface="+mj-lt"/>
              <a:buAutoNum type="arabicPeriod"/>
            </a:pPr>
            <a:r>
              <a:rPr lang="en-US" sz="2200" b="1" dirty="0" smtClean="0">
                <a:solidFill>
                  <a:srgbClr val="50838E"/>
                </a:solidFill>
              </a:rPr>
              <a:t>Sales recorded more than once</a:t>
            </a:r>
          </a:p>
          <a:p>
            <a:pPr marL="1200150" lvl="2" indent="-514350">
              <a:buFont typeface="+mj-lt"/>
              <a:buAutoNum type="arabicPeriod"/>
            </a:pPr>
            <a:r>
              <a:rPr lang="en-US" sz="2200" b="1" dirty="0" smtClean="0">
                <a:solidFill>
                  <a:srgbClr val="50838E"/>
                </a:solidFill>
              </a:rPr>
              <a:t>Shipments made to nonexistent customers and recorded as sales</a:t>
            </a:r>
          </a:p>
          <a:p>
            <a:pPr lvl="1"/>
            <a:r>
              <a:rPr lang="en-US" sz="2400" b="1" dirty="0" smtClean="0">
                <a:solidFill>
                  <a:srgbClr val="50838E"/>
                </a:solidFill>
              </a:rPr>
              <a:t>Existing Sales Transactions Are Recorded—</a:t>
            </a:r>
            <a:r>
              <a:rPr lang="en-US" sz="2400" b="1" dirty="0" smtClean="0">
                <a:solidFill>
                  <a:schemeClr val="accent1"/>
                </a:solidFill>
              </a:rPr>
              <a:t>This is less likely to be tested because the risk of overstatement of sales is more likely than understatement.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E31375A4-56A4-47D6-9801-1991572033F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METHODOLOGY FOR DESIGNING TESTS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CONTROLS </a:t>
            </a:r>
            <a:r>
              <a:rPr lang="en-US" dirty="0"/>
              <a:t>AND SUBSTANTIVE TESTS OF TRANSACTIONS FOR </a:t>
            </a:r>
            <a:r>
              <a:rPr lang="en-US" dirty="0" smtClean="0"/>
              <a:t>SALES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13601"/>
            <a:ext cx="10270236" cy="361054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Design Substantive Tests of Transactions for Sales (cont.)</a:t>
            </a:r>
          </a:p>
          <a:p>
            <a:pPr lvl="1"/>
            <a:r>
              <a:rPr lang="en-US" sz="2400" b="1" dirty="0" smtClean="0">
                <a:solidFill>
                  <a:srgbClr val="50838E"/>
                </a:solidFill>
              </a:rPr>
              <a:t>Direction of Tests—</a:t>
            </a:r>
            <a:r>
              <a:rPr lang="en-US" sz="2400" b="1" dirty="0" smtClean="0">
                <a:solidFill>
                  <a:schemeClr val="accent1"/>
                </a:solidFill>
              </a:rPr>
              <a:t>The direction of the test fulfills different objectives:</a:t>
            </a:r>
          </a:p>
          <a:p>
            <a:pPr lvl="2"/>
            <a:r>
              <a:rPr lang="en-US" sz="2200" b="1" dirty="0" smtClean="0">
                <a:solidFill>
                  <a:srgbClr val="50838E"/>
                </a:solidFill>
              </a:rPr>
              <a:t>Tracing—</a:t>
            </a:r>
            <a:r>
              <a:rPr lang="en-US" sz="2200" b="1" dirty="0" smtClean="0">
                <a:solidFill>
                  <a:schemeClr val="accent1"/>
                </a:solidFill>
              </a:rPr>
              <a:t>From source documents to the journals tests for </a:t>
            </a:r>
            <a:r>
              <a:rPr lang="en-US" sz="2200" b="1" dirty="0" smtClean="0">
                <a:solidFill>
                  <a:srgbClr val="50838E"/>
                </a:solidFill>
              </a:rPr>
              <a:t>omitted transactions</a:t>
            </a:r>
            <a:r>
              <a:rPr lang="en-US" sz="2200" b="1" dirty="0" smtClean="0">
                <a:solidFill>
                  <a:schemeClr val="accent1"/>
                </a:solidFill>
              </a:rPr>
              <a:t> (completeness objective)</a:t>
            </a:r>
          </a:p>
          <a:p>
            <a:pPr lvl="2"/>
            <a:r>
              <a:rPr lang="en-US" sz="2200" b="1" dirty="0" smtClean="0">
                <a:solidFill>
                  <a:srgbClr val="50838E"/>
                </a:solidFill>
              </a:rPr>
              <a:t>Vouching—</a:t>
            </a:r>
            <a:r>
              <a:rPr lang="en-US" sz="2200" b="1" dirty="0" smtClean="0">
                <a:solidFill>
                  <a:schemeClr val="accent1"/>
                </a:solidFill>
              </a:rPr>
              <a:t>From the journals back to the source documents tests for </a:t>
            </a:r>
            <a:r>
              <a:rPr lang="en-US" sz="2200" b="1" dirty="0" smtClean="0">
                <a:solidFill>
                  <a:srgbClr val="50838E"/>
                </a:solidFill>
              </a:rPr>
              <a:t>nonexistent transactions </a:t>
            </a:r>
            <a:r>
              <a:rPr lang="en-US" sz="2200" b="1" dirty="0" smtClean="0">
                <a:solidFill>
                  <a:schemeClr val="accent1"/>
                </a:solidFill>
              </a:rPr>
              <a:t>(occurrence objective)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 direction of tests related to sales is shown in </a:t>
            </a:r>
            <a:r>
              <a:rPr lang="en-US" sz="2600" b="1" dirty="0" smtClean="0">
                <a:solidFill>
                  <a:srgbClr val="50838E"/>
                </a:solidFill>
              </a:rPr>
              <a:t>Figure14-4</a:t>
            </a:r>
            <a:r>
              <a:rPr lang="en-US" sz="2600" b="1" dirty="0">
                <a:solidFill>
                  <a:srgbClr val="50838E"/>
                </a:solidFill>
              </a:rPr>
              <a:t>.</a:t>
            </a:r>
          </a:p>
          <a:p>
            <a:pPr lvl="1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E31375A4-56A4-47D6-9801-1991572033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E31375A4-56A4-47D6-9801-1991572033F7}" type="slidenum">
              <a:rPr lang="en-US" smtClean="0"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885025"/>
            <a:ext cx="11069646" cy="325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METHODOLOGY FOR DESIGNING TESTS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CONTROLS </a:t>
            </a:r>
            <a:r>
              <a:rPr lang="en-US" dirty="0"/>
              <a:t>AND SUBSTANTIVE TESTS OF TRANSACTIONS FOR </a:t>
            </a:r>
            <a:r>
              <a:rPr lang="en-US" dirty="0" smtClean="0"/>
              <a:t>SALES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039113"/>
            <a:ext cx="10270236" cy="368503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Design Substantive Tests of Transactions for Sales (cont.) </a:t>
            </a:r>
          </a:p>
          <a:p>
            <a:pPr lvl="1"/>
            <a:r>
              <a:rPr lang="en-US" sz="2400" b="1" dirty="0">
                <a:solidFill>
                  <a:srgbClr val="50838E"/>
                </a:solidFill>
              </a:rPr>
              <a:t>Sales Are Accurately </a:t>
            </a:r>
            <a:r>
              <a:rPr lang="en-US" sz="2400" b="1" dirty="0" smtClean="0">
                <a:solidFill>
                  <a:srgbClr val="50838E"/>
                </a:solidFill>
              </a:rPr>
              <a:t>Recorded—</a:t>
            </a:r>
            <a:r>
              <a:rPr lang="en-US" sz="2400" b="1" dirty="0" smtClean="0">
                <a:solidFill>
                  <a:schemeClr val="accent1"/>
                </a:solidFill>
              </a:rPr>
              <a:t>Auditor concerns:</a:t>
            </a:r>
          </a:p>
          <a:p>
            <a:pPr lvl="2"/>
            <a:r>
              <a:rPr lang="en-US" sz="2200" b="1" dirty="0">
                <a:solidFill>
                  <a:schemeClr val="accent1"/>
                </a:solidFill>
              </a:rPr>
              <a:t>Shipping the amount of goods </a:t>
            </a:r>
            <a:r>
              <a:rPr lang="en-US" sz="2200" b="1" dirty="0" smtClean="0">
                <a:solidFill>
                  <a:schemeClr val="accent1"/>
                </a:solidFill>
              </a:rPr>
              <a:t>ordered</a:t>
            </a:r>
            <a:endParaRPr lang="en-US" sz="2200" b="1" dirty="0">
              <a:solidFill>
                <a:schemeClr val="accent1"/>
              </a:solidFill>
            </a:endParaRPr>
          </a:p>
          <a:p>
            <a:pPr lvl="2"/>
            <a:r>
              <a:rPr lang="en-US" sz="2200" b="1" dirty="0">
                <a:solidFill>
                  <a:schemeClr val="accent1"/>
                </a:solidFill>
              </a:rPr>
              <a:t>Accurately billing for the amount of goods shipped</a:t>
            </a:r>
          </a:p>
          <a:p>
            <a:pPr lvl="2"/>
            <a:r>
              <a:rPr lang="en-US" sz="2200" b="1" dirty="0">
                <a:solidFill>
                  <a:schemeClr val="accent1"/>
                </a:solidFill>
              </a:rPr>
              <a:t>Accurately recording the amount billed in the accounting </a:t>
            </a:r>
            <a:r>
              <a:rPr lang="en-US" sz="2200" b="1" dirty="0" smtClean="0">
                <a:solidFill>
                  <a:schemeClr val="accent1"/>
                </a:solidFill>
              </a:rPr>
              <a:t>records</a:t>
            </a:r>
            <a:endParaRPr lang="en-US" sz="2200" b="1" dirty="0">
              <a:solidFill>
                <a:schemeClr val="accent1"/>
              </a:solidFill>
            </a:endParaRPr>
          </a:p>
          <a:p>
            <a:pPr lvl="1"/>
            <a:r>
              <a:rPr lang="en-US" sz="2400" b="1" dirty="0">
                <a:solidFill>
                  <a:srgbClr val="50838E"/>
                </a:solidFill>
              </a:rPr>
              <a:t>Sales Transactions Are Correctly Included in the Master File and Correctly Summarized</a:t>
            </a:r>
          </a:p>
          <a:p>
            <a:pPr lvl="1"/>
            <a:r>
              <a:rPr lang="en-US" sz="2400" b="1" dirty="0">
                <a:solidFill>
                  <a:srgbClr val="50838E"/>
                </a:solidFill>
              </a:rPr>
              <a:t>Recorded Sales Are Correctly Classified</a:t>
            </a:r>
          </a:p>
          <a:p>
            <a:pPr lvl="1"/>
            <a:r>
              <a:rPr lang="en-US" sz="2400" b="1" dirty="0">
                <a:solidFill>
                  <a:srgbClr val="50838E"/>
                </a:solidFill>
              </a:rPr>
              <a:t>Sales Are Recorded on the Correct Dates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E31375A4-56A4-47D6-9801-1991572033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5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METHODOLOGY FOR DESIGNING TESTS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CONTROLS </a:t>
            </a:r>
            <a:r>
              <a:rPr lang="en-US" dirty="0"/>
              <a:t>AND SUBSTANTIVE TESTS OF TRANSACTIONS FOR </a:t>
            </a:r>
            <a:r>
              <a:rPr lang="en-US" dirty="0" smtClean="0"/>
              <a:t>SALES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810512"/>
            <a:ext cx="10443972" cy="424281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Summary of Methodology for Sales: 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Transaction-related audit objectives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Key existing controls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Tests of controls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Deficiencies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Substantive tests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2800" b="1" dirty="0" smtClean="0">
                <a:solidFill>
                  <a:srgbClr val="50838E"/>
                </a:solidFill>
              </a:rPr>
              <a:t>Design and Performance Format Audit Procedures—</a:t>
            </a:r>
            <a:r>
              <a:rPr lang="en-US" sz="2400" b="1" dirty="0" smtClean="0">
                <a:solidFill>
                  <a:schemeClr val="accent1"/>
                </a:solidFill>
              </a:rPr>
              <a:t>Properly designed and formatted audit programs do the following: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Eliminate duplicate procedures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All procedures on any one document are completed at the same time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Enables the most effective order in which to perform procedures</a:t>
            </a:r>
          </a:p>
          <a:p>
            <a:pPr marL="45720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E31375A4-56A4-47D6-9801-1991572033F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01316"/>
            <a:ext cx="9446126" cy="8288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50838E"/>
                </a:solidFill>
              </a:rPr>
              <a:t>Chap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ter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14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Learning Objectives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552" y="1490472"/>
            <a:ext cx="9332104" cy="4453128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14-1  Identify the accounts and the classes of transactions in the sales</a:t>
            </a:r>
          </a:p>
          <a:p>
            <a:pPr marL="45720" indent="0">
              <a:buNone/>
            </a:pPr>
            <a:r>
              <a:rPr lang="en-US" sz="9600" dirty="0">
                <a:solidFill>
                  <a:schemeClr val="accent1"/>
                </a:solidFill>
              </a:rPr>
              <a:t> </a:t>
            </a:r>
            <a:r>
              <a:rPr lang="en-US" sz="9600" dirty="0" smtClean="0">
                <a:solidFill>
                  <a:schemeClr val="accent1"/>
                </a:solidFill>
              </a:rPr>
              <a:t>          and collection cycle.</a:t>
            </a:r>
            <a:endParaRPr lang="en-US" sz="9600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14-2  Describe the business functions and the related documents and </a:t>
            </a:r>
          </a:p>
          <a:p>
            <a:pPr marL="45720" indent="0">
              <a:buNone/>
            </a:pPr>
            <a:r>
              <a:rPr lang="en-US" sz="9600" dirty="0">
                <a:solidFill>
                  <a:schemeClr val="accent1"/>
                </a:solidFill>
              </a:rPr>
              <a:t> </a:t>
            </a:r>
            <a:r>
              <a:rPr lang="en-US" sz="9600" dirty="0" smtClean="0">
                <a:solidFill>
                  <a:schemeClr val="accent1"/>
                </a:solidFill>
              </a:rPr>
              <a:t>          records in the sales and collection cycle.</a:t>
            </a:r>
          </a:p>
          <a:p>
            <a:pPr marL="45720" indent="0"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14-3  Understand internal control, and design and perform tests of </a:t>
            </a:r>
          </a:p>
          <a:p>
            <a:pPr marL="45720" indent="0">
              <a:buNone/>
            </a:pPr>
            <a:r>
              <a:rPr lang="en-US" sz="9600" dirty="0">
                <a:solidFill>
                  <a:schemeClr val="accent1"/>
                </a:solidFill>
              </a:rPr>
              <a:t> </a:t>
            </a:r>
            <a:r>
              <a:rPr lang="en-US" sz="9600" dirty="0" smtClean="0">
                <a:solidFill>
                  <a:schemeClr val="accent1"/>
                </a:solidFill>
              </a:rPr>
              <a:t>          controls and substantive tests of transactions for sales.</a:t>
            </a:r>
            <a:endParaRPr lang="en-US" sz="9600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14-4  Apply the methodology for controls over sales transactions to</a:t>
            </a:r>
          </a:p>
          <a:p>
            <a:pPr marL="45720" indent="0">
              <a:buNone/>
            </a:pPr>
            <a:r>
              <a:rPr lang="en-US" sz="9600" dirty="0">
                <a:solidFill>
                  <a:schemeClr val="accent1"/>
                </a:solidFill>
              </a:rPr>
              <a:t> </a:t>
            </a:r>
            <a:r>
              <a:rPr lang="en-US" sz="9600" dirty="0" smtClean="0">
                <a:solidFill>
                  <a:schemeClr val="accent1"/>
                </a:solidFill>
              </a:rPr>
              <a:t>          controls over sales returns and allowances. </a:t>
            </a:r>
          </a:p>
          <a:p>
            <a:endParaRPr lang="en-US" sz="96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Pearson Education, Inc.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20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840" y="2397949"/>
            <a:ext cx="7132320" cy="2062103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14-4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Apply the methodology for controls over sales transactions </a:t>
            </a:r>
            <a:r>
              <a:rPr lang="en-US" sz="3200" b="1" dirty="0" smtClean="0">
                <a:solidFill>
                  <a:schemeClr val="accent1"/>
                </a:solidFill>
              </a:rPr>
              <a:t>to </a:t>
            </a:r>
            <a:r>
              <a:rPr lang="en-US" sz="3200" b="1" dirty="0">
                <a:solidFill>
                  <a:schemeClr val="accent1"/>
                </a:solidFill>
              </a:rPr>
              <a:t>controls over sales returns and allowances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9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906000" cy="9491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SALES returns and allowances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04" y="1920614"/>
            <a:ext cx="10451592" cy="44988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Transaction-related audit objectives are essentially the same for credit memos as those for processing sales, with two notable differences: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First is </a:t>
            </a:r>
            <a:r>
              <a:rPr lang="en-US" sz="2400" b="1" dirty="0" smtClean="0">
                <a:solidFill>
                  <a:srgbClr val="50838E"/>
                </a:solidFill>
              </a:rPr>
              <a:t>materiality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  <a:r>
              <a:rPr lang="en-US" sz="2400" b="1" dirty="0" smtClean="0">
                <a:solidFill>
                  <a:schemeClr val="accent1"/>
                </a:solidFill>
              </a:rPr>
              <a:t> Sales returns and allowances are often so immaterial that auditors can ignore them.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1"/>
                </a:solidFill>
              </a:rPr>
              <a:t>The second is </a:t>
            </a:r>
            <a:r>
              <a:rPr lang="en-US" sz="2400" b="1" dirty="0" smtClean="0">
                <a:solidFill>
                  <a:srgbClr val="50838E"/>
                </a:solidFill>
              </a:rPr>
              <a:t>emphasis on the occurrence objective.</a:t>
            </a:r>
            <a:r>
              <a:rPr lang="en-US" sz="2400" b="1" dirty="0" smtClean="0">
                <a:solidFill>
                  <a:schemeClr val="accent1"/>
                </a:solidFill>
              </a:rPr>
              <a:t> Auditors usually emphasize testing recorded transactions to uncover any theft of cash in the collection of accounts receivable that was covered up by fictitious sales returns or allowances.</a:t>
            </a:r>
          </a:p>
          <a:p>
            <a:pPr marL="502920" indent="-457200">
              <a:buFont typeface="+mj-lt"/>
              <a:buAutoNum type="arabicPeriod"/>
            </a:pP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21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4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22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840" y="2151728"/>
            <a:ext cx="7132320" cy="2554545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14-5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Understand internal control, and design and perform tests </a:t>
            </a:r>
            <a:r>
              <a:rPr lang="en-US" sz="3200" b="1" dirty="0" smtClean="0">
                <a:solidFill>
                  <a:schemeClr val="accent1"/>
                </a:solidFill>
              </a:rPr>
              <a:t>of </a:t>
            </a:r>
            <a:r>
              <a:rPr lang="en-US" sz="3200" b="1" dirty="0">
                <a:solidFill>
                  <a:schemeClr val="accent1"/>
                </a:solidFill>
              </a:rPr>
              <a:t>controls and substantive tests of transactions for cash receipts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204" y="381000"/>
            <a:ext cx="9950196" cy="11643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Methodology for designing tests of </a:t>
            </a:r>
            <a:br>
              <a:rPr lang="en-US" dirty="0" smtClean="0"/>
            </a:br>
            <a:r>
              <a:rPr lang="en-US" dirty="0" smtClean="0"/>
              <a:t>controls and substantive tests of </a:t>
            </a:r>
            <a:br>
              <a:rPr lang="en-US" dirty="0" smtClean="0"/>
            </a:br>
            <a:r>
              <a:rPr lang="en-US" dirty="0" smtClean="0"/>
              <a:t>transactions for cash receipts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210" y="1837944"/>
            <a:ext cx="10836710" cy="458151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Auditors use the same methodology for tests of controls and substantive tests of transactions for cash receipts as they use for sales: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Determine key internal controls for each audit objective.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Design tests of control for each control used to support reduced control risk.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Design substantive tests of transactions to test for monetary misstatement for each objective.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 control risk matrix for cash receipts is presented in </a:t>
            </a:r>
            <a:r>
              <a:rPr lang="en-US" sz="2400" b="1" dirty="0">
                <a:solidFill>
                  <a:schemeClr val="accent1"/>
                </a:solidFill>
              </a:rPr>
              <a:t>Figure 14-5 </a:t>
            </a:r>
            <a:r>
              <a:rPr lang="en-US" sz="2400" b="1" dirty="0" smtClean="0">
                <a:solidFill>
                  <a:schemeClr val="accent1"/>
                </a:solidFill>
              </a:rPr>
              <a:t>on page 466.  Key internal controls and common tests of controls are shown in </a:t>
            </a:r>
            <a:r>
              <a:rPr lang="en-US" sz="2400" b="1" dirty="0">
                <a:solidFill>
                  <a:schemeClr val="accent1"/>
                </a:solidFill>
              </a:rPr>
              <a:t>Table 14-3 </a:t>
            </a:r>
            <a:r>
              <a:rPr lang="en-US" sz="2400" b="1" dirty="0" smtClean="0">
                <a:solidFill>
                  <a:schemeClr val="accent1"/>
                </a:solidFill>
              </a:rPr>
              <a:t>on page 465. The audit program is shown in </a:t>
            </a:r>
            <a:r>
              <a:rPr lang="en-US" sz="2400" b="1" dirty="0">
                <a:solidFill>
                  <a:schemeClr val="accent1"/>
                </a:solidFill>
              </a:rPr>
              <a:t>Figure 14-6 </a:t>
            </a:r>
            <a:r>
              <a:rPr lang="en-US" sz="2400" b="1" dirty="0" smtClean="0">
                <a:solidFill>
                  <a:schemeClr val="accent1"/>
                </a:solidFill>
              </a:rPr>
              <a:t>on page 467.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23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METHODOLOGY FOR DESIGNING TESTS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CONTROLS </a:t>
            </a:r>
            <a:r>
              <a:rPr lang="en-US" dirty="0"/>
              <a:t>AND SUBSTANTIVE TESTS OF TRANSACTIONS FOR </a:t>
            </a:r>
            <a:r>
              <a:rPr lang="en-US" dirty="0" smtClean="0"/>
              <a:t>cash receipts (</a:t>
            </a:r>
            <a:r>
              <a:rPr lang="en-US" dirty="0"/>
              <a:t>cont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0443972" cy="42428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200" b="1" dirty="0" smtClean="0">
                <a:solidFill>
                  <a:srgbClr val="50838E"/>
                </a:solidFill>
              </a:rPr>
              <a:t>Determine Whether Cash Received Was Recorded—</a:t>
            </a:r>
            <a:r>
              <a:rPr lang="en-US" sz="2200" b="1" dirty="0" smtClean="0">
                <a:solidFill>
                  <a:schemeClr val="accent1"/>
                </a:solidFill>
              </a:rPr>
              <a:t>It is difficult to detect theft if cash when it occurs </a:t>
            </a:r>
            <a:r>
              <a:rPr lang="en-US" sz="2200" b="1" dirty="0" smtClean="0">
                <a:solidFill>
                  <a:srgbClr val="50838E"/>
                </a:solidFill>
              </a:rPr>
              <a:t>before the cash is recorded.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Prenumbered</a:t>
            </a:r>
            <a:r>
              <a:rPr lang="en-US" sz="2200" b="1" dirty="0" smtClean="0">
                <a:solidFill>
                  <a:schemeClr val="accent1"/>
                </a:solidFill>
              </a:rPr>
              <a:t> remittance advices and prelists of cash receipts are usually tested against journals, but this is effective only if the prelist was prepared when the receipt was received.</a:t>
            </a:r>
          </a:p>
          <a:p>
            <a:pPr marL="45720" indent="0">
              <a:buNone/>
            </a:pPr>
            <a:r>
              <a:rPr lang="en-US" sz="2200" b="1" dirty="0" smtClean="0">
                <a:solidFill>
                  <a:srgbClr val="50838E"/>
                </a:solidFill>
              </a:rPr>
              <a:t>Prepare Proof of Cash Receipts—</a:t>
            </a:r>
            <a:r>
              <a:rPr lang="en-US" sz="2200" b="1" dirty="0" smtClean="0">
                <a:solidFill>
                  <a:schemeClr val="accent1"/>
                </a:solidFill>
              </a:rPr>
              <a:t>Total cash receipts recorded in the journal for a specific period is compared with the amount of cash deposited in the bank during the same period. </a:t>
            </a:r>
          </a:p>
          <a:p>
            <a:pPr marL="45720" indent="0">
              <a:buNone/>
            </a:pPr>
            <a:r>
              <a:rPr lang="en-US" sz="2200" b="1" dirty="0" smtClean="0">
                <a:solidFill>
                  <a:srgbClr val="50838E"/>
                </a:solidFill>
              </a:rPr>
              <a:t>Test to Discover Lapping of Accounts Receivable—</a:t>
            </a:r>
            <a:r>
              <a:rPr lang="en-US" sz="2200" b="1" dirty="0" smtClean="0">
                <a:solidFill>
                  <a:schemeClr val="accent1"/>
                </a:solidFill>
              </a:rPr>
              <a:t>Lapping is postponing entries for cash receipts to conceal an existing cash shortage. This can be easily prevented by adequate separation of duties.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E31375A4-56A4-47D6-9801-1991572033F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25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840" y="2151728"/>
            <a:ext cx="7132320" cy="2554545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14-6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Apply the methodology for controls over the sales and </a:t>
            </a:r>
            <a:r>
              <a:rPr lang="en-US" sz="3200" b="1" dirty="0" smtClean="0">
                <a:solidFill>
                  <a:schemeClr val="accent1"/>
                </a:solidFill>
              </a:rPr>
              <a:t>collection          </a:t>
            </a:r>
            <a:r>
              <a:rPr lang="en-US" sz="3200" b="1" dirty="0">
                <a:solidFill>
                  <a:schemeClr val="accent1"/>
                </a:solidFill>
              </a:rPr>
              <a:t>cycle to controls related to uncollectible accounts receivable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7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906000" cy="9491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Audit tests for uncollectible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04" y="1730836"/>
            <a:ext cx="10451592" cy="44988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Similar to sales returns and allowances, the auditor’s concern in the </a:t>
            </a:r>
            <a:r>
              <a:rPr lang="en-US" sz="2400" b="1" dirty="0" smtClean="0">
                <a:solidFill>
                  <a:srgbClr val="50838E"/>
                </a:solidFill>
              </a:rPr>
              <a:t>write-off of uncollectible accounts </a:t>
            </a:r>
            <a:r>
              <a:rPr lang="en-US" sz="2400" b="1" dirty="0" smtClean="0">
                <a:solidFill>
                  <a:schemeClr val="accent1"/>
                </a:solidFill>
              </a:rPr>
              <a:t>is the possibility that write-offs are used to</a:t>
            </a:r>
            <a:r>
              <a:rPr lang="en-US" sz="2400" b="1" dirty="0" smtClean="0">
                <a:solidFill>
                  <a:srgbClr val="50838E"/>
                </a:solidFill>
              </a:rPr>
              <a:t> cover up embezzlement </a:t>
            </a:r>
            <a:r>
              <a:rPr lang="en-US" sz="2400" b="1" dirty="0" smtClean="0">
                <a:solidFill>
                  <a:schemeClr val="accent1"/>
                </a:solidFill>
              </a:rPr>
              <a:t>of cash receipts.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 auditor is also concerned with the </a:t>
            </a:r>
            <a:r>
              <a:rPr lang="en-US" sz="2400" b="1" dirty="0" smtClean="0">
                <a:solidFill>
                  <a:srgbClr val="50838E"/>
                </a:solidFill>
              </a:rPr>
              <a:t>balance-related objective </a:t>
            </a:r>
            <a:r>
              <a:rPr lang="en-US" sz="2400" b="1" dirty="0" smtClean="0">
                <a:solidFill>
                  <a:schemeClr val="accent1"/>
                </a:solidFill>
              </a:rPr>
              <a:t>of the </a:t>
            </a:r>
            <a:r>
              <a:rPr lang="en-US" sz="2400" b="1" dirty="0" smtClean="0">
                <a:solidFill>
                  <a:srgbClr val="50838E"/>
                </a:solidFill>
              </a:rPr>
              <a:t>realizable value of net accounts receivable. </a:t>
            </a:r>
            <a:r>
              <a:rPr lang="en-US" sz="2400" b="1" dirty="0" smtClean="0">
                <a:solidFill>
                  <a:schemeClr val="accent1"/>
                </a:solidFill>
              </a:rPr>
              <a:t>Two controls that address this issue: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The preparation of a periodic aged accounts receivable trial balance for review and follow-up by appropriate management personnel.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A policy of writing off uncollectible accounts when they are no longer likely to be collected.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26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4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27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840" y="2151728"/>
            <a:ext cx="7132320" cy="2554545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14-7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Understand the effect of tests of controls and substantive </a:t>
            </a:r>
            <a:r>
              <a:rPr lang="en-US" sz="3200" b="1" dirty="0" smtClean="0">
                <a:solidFill>
                  <a:schemeClr val="accent1"/>
                </a:solidFill>
              </a:rPr>
              <a:t>tests </a:t>
            </a:r>
            <a:r>
              <a:rPr lang="en-US" sz="3200" b="1" dirty="0">
                <a:solidFill>
                  <a:schemeClr val="accent1"/>
                </a:solidFill>
              </a:rPr>
              <a:t>of transactions on substantive tests 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pPr marL="45720" indent="0" algn="ctr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of </a:t>
            </a:r>
            <a:r>
              <a:rPr lang="en-US" sz="3200" b="1" dirty="0">
                <a:solidFill>
                  <a:schemeClr val="accent1"/>
                </a:solidFill>
              </a:rPr>
              <a:t>details of balances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9060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Effect of results of tests of controls and substantive tests of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04" y="1730836"/>
            <a:ext cx="10451592" cy="44988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rgbClr val="50838E"/>
                </a:solidFill>
              </a:rPr>
              <a:t>The results of the tests of controls and substantive tests of transactions have a significant effect on the remainder of the audit.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If the test results are unsatisfactory, it will be necessary to do additional substantive testing.  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 most </a:t>
            </a:r>
            <a:r>
              <a:rPr lang="en-US" sz="2400" b="1" dirty="0" smtClean="0">
                <a:solidFill>
                  <a:srgbClr val="50838E"/>
                </a:solidFill>
              </a:rPr>
              <a:t>significant effect </a:t>
            </a:r>
            <a:r>
              <a:rPr lang="en-US" sz="2400" b="1" dirty="0" smtClean="0">
                <a:solidFill>
                  <a:schemeClr val="accent1"/>
                </a:solidFill>
              </a:rPr>
              <a:t>of the results of the tests of controls and substantive tests of transactions in the sales and collections cycle is on the </a:t>
            </a:r>
            <a:r>
              <a:rPr lang="en-US" sz="2400" b="1" dirty="0" smtClean="0">
                <a:solidFill>
                  <a:srgbClr val="50838E"/>
                </a:solidFill>
              </a:rPr>
              <a:t>confirmation process</a:t>
            </a:r>
            <a:r>
              <a:rPr lang="en-US" sz="2400" b="1" dirty="0">
                <a:solidFill>
                  <a:srgbClr val="50838E"/>
                </a:solidFill>
              </a:rPr>
              <a:t>.</a:t>
            </a:r>
            <a:r>
              <a:rPr lang="en-US" sz="2400" b="1" dirty="0" smtClean="0">
                <a:solidFill>
                  <a:schemeClr val="accent1"/>
                </a:solidFill>
              </a:rPr>
              <a:t> The </a:t>
            </a:r>
            <a:r>
              <a:rPr lang="en-US" sz="2400" b="1" dirty="0" smtClean="0">
                <a:solidFill>
                  <a:srgbClr val="50838E"/>
                </a:solidFill>
              </a:rPr>
              <a:t>type </a:t>
            </a:r>
            <a:r>
              <a:rPr lang="en-US" sz="2400" b="1" dirty="0" smtClean="0">
                <a:solidFill>
                  <a:schemeClr val="accent1"/>
                </a:solidFill>
              </a:rPr>
              <a:t>of confirmation, the </a:t>
            </a:r>
            <a:r>
              <a:rPr lang="en-US" sz="2400" b="1" dirty="0" smtClean="0">
                <a:solidFill>
                  <a:srgbClr val="50838E"/>
                </a:solidFill>
              </a:rPr>
              <a:t>size</a:t>
            </a:r>
            <a:r>
              <a:rPr lang="en-US" sz="2400" b="1" dirty="0" smtClean="0">
                <a:solidFill>
                  <a:schemeClr val="accent1"/>
                </a:solidFill>
              </a:rPr>
              <a:t> of the samples, and the </a:t>
            </a:r>
            <a:r>
              <a:rPr lang="en-US" sz="2400" b="1" dirty="0" smtClean="0">
                <a:solidFill>
                  <a:srgbClr val="50838E"/>
                </a:solidFill>
              </a:rPr>
              <a:t>timing</a:t>
            </a:r>
            <a:r>
              <a:rPr lang="en-US" sz="2400" b="1" dirty="0" smtClean="0">
                <a:solidFill>
                  <a:schemeClr val="accent1"/>
                </a:solidFill>
              </a:rPr>
              <a:t> are all affected.</a:t>
            </a: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 major accounts in the sales and collection cycle and the types of tests are illustrated in </a:t>
            </a:r>
            <a:r>
              <a:rPr lang="en-US" sz="2600" b="1" dirty="0" smtClean="0">
                <a:solidFill>
                  <a:srgbClr val="50838E"/>
                </a:solidFill>
              </a:rPr>
              <a:t>Figure 14-7</a:t>
            </a:r>
            <a:r>
              <a:rPr lang="en-US" sz="2600" b="1" dirty="0">
                <a:solidFill>
                  <a:srgbClr val="50838E"/>
                </a:solidFill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28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E31375A4-56A4-47D6-9801-1991572033F7}" type="slidenum">
              <a:rPr lang="en-US" smtClean="0"/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31" y="228600"/>
            <a:ext cx="9488247" cy="58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01316"/>
            <a:ext cx="9446126" cy="8288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50838E"/>
                </a:solidFill>
              </a:rPr>
              <a:t>Chapter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14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Learning Objectives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552" y="1490472"/>
            <a:ext cx="9332104" cy="4453128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14-5  Understand internal control, and design and perform tests of </a:t>
            </a:r>
          </a:p>
          <a:p>
            <a:pPr marL="45720" indent="0">
              <a:buNone/>
            </a:pPr>
            <a:r>
              <a:rPr lang="en-US" sz="9600" dirty="0">
                <a:solidFill>
                  <a:schemeClr val="accent1"/>
                </a:solidFill>
              </a:rPr>
              <a:t> </a:t>
            </a:r>
            <a:r>
              <a:rPr lang="en-US" sz="9600" dirty="0" smtClean="0">
                <a:solidFill>
                  <a:schemeClr val="accent1"/>
                </a:solidFill>
              </a:rPr>
              <a:t>          controls and substantive tests of transactions for cash receipts.</a:t>
            </a:r>
            <a:endParaRPr lang="en-US" sz="9600" dirty="0">
              <a:solidFill>
                <a:schemeClr val="accent1"/>
              </a:solidFill>
            </a:endParaRPr>
          </a:p>
          <a:p>
            <a:pPr marL="45720" indent="0"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14-6  Apply the methodology for controls over the sales and collection</a:t>
            </a:r>
          </a:p>
          <a:p>
            <a:pPr marL="45720" indent="0">
              <a:buNone/>
            </a:pPr>
            <a:r>
              <a:rPr lang="en-US" sz="9600" dirty="0">
                <a:solidFill>
                  <a:schemeClr val="accent1"/>
                </a:solidFill>
              </a:rPr>
              <a:t> </a:t>
            </a:r>
            <a:r>
              <a:rPr lang="en-US" sz="9600" dirty="0" smtClean="0">
                <a:solidFill>
                  <a:schemeClr val="accent1"/>
                </a:solidFill>
              </a:rPr>
              <a:t>          cycle to controls related to uncollectible accounts receivable.</a:t>
            </a:r>
          </a:p>
          <a:p>
            <a:pPr marL="45720" indent="0">
              <a:buNone/>
            </a:pPr>
            <a:r>
              <a:rPr lang="en-US" sz="9600" dirty="0" smtClean="0">
                <a:solidFill>
                  <a:schemeClr val="accent1"/>
                </a:solidFill>
              </a:rPr>
              <a:t>14-7  Understand the effect of tests of controls and substantive tests</a:t>
            </a:r>
          </a:p>
          <a:p>
            <a:pPr marL="45720" indent="0">
              <a:buNone/>
            </a:pPr>
            <a:r>
              <a:rPr lang="en-US" sz="9600" dirty="0">
                <a:solidFill>
                  <a:schemeClr val="accent1"/>
                </a:solidFill>
              </a:rPr>
              <a:t> </a:t>
            </a:r>
            <a:r>
              <a:rPr lang="en-US" sz="9600" dirty="0" smtClean="0">
                <a:solidFill>
                  <a:schemeClr val="accent1"/>
                </a:solidFill>
              </a:rPr>
              <a:t>          of transactions on substantive tests of details of balances.</a:t>
            </a:r>
            <a:endParaRPr lang="en-US" sz="96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2017 Pearson Education, Inc.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E31375A4-56A4-47D6-9801-1991572033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4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30</a:t>
            </a:fld>
            <a:endParaRPr lang="en-US" dirty="0">
              <a:solidFill>
                <a:srgbClr val="514A40"/>
              </a:solidFill>
            </a:endParaRPr>
          </a:p>
        </p:txBody>
      </p:sp>
      <p:pic>
        <p:nvPicPr>
          <p:cNvPr id="1026" name="Picture 3" descr="3293795473_47524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2443163"/>
            <a:ext cx="5486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4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840" y="2397949"/>
            <a:ext cx="7132320" cy="2062103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14-1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Identify the accounts and the classes of transactions in the </a:t>
            </a:r>
            <a:r>
              <a:rPr lang="en-US" sz="3200" b="1" dirty="0" smtClean="0">
                <a:solidFill>
                  <a:schemeClr val="accent1"/>
                </a:solidFill>
              </a:rPr>
              <a:t>sales </a:t>
            </a:r>
            <a:r>
              <a:rPr lang="en-US" sz="3200" b="1" dirty="0">
                <a:solidFill>
                  <a:schemeClr val="accent1"/>
                </a:solidFill>
              </a:rPr>
              <a:t>and collection cycle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Accounts and classes of transactions in </a:t>
            </a:r>
            <a:br>
              <a:rPr lang="en-US" dirty="0" smtClean="0"/>
            </a:br>
            <a:r>
              <a:rPr lang="en-US" dirty="0" smtClean="0"/>
              <a:t>the sales and collection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84" y="1444752"/>
            <a:ext cx="9492916" cy="44988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There are five </a:t>
            </a:r>
            <a:r>
              <a:rPr lang="en-US" sz="2600" b="1" dirty="0" smtClean="0">
                <a:solidFill>
                  <a:srgbClr val="50838E"/>
                </a:solidFill>
              </a:rPr>
              <a:t>classes of transactions in the sales and collection cycle: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50838E"/>
                </a:solidFill>
              </a:rPr>
              <a:t>Sales (cash and sales on account)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50838E"/>
                </a:solidFill>
              </a:rPr>
              <a:t>Cash receipts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50838E"/>
                </a:solidFill>
              </a:rPr>
              <a:t>Sales returns and allowances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50838E"/>
                </a:solidFill>
              </a:rPr>
              <a:t>Write-off of uncollectible accounts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50838E"/>
                </a:solidFill>
              </a:rPr>
              <a:t>Estimate of bad debt expense</a:t>
            </a:r>
          </a:p>
          <a:p>
            <a:pPr marL="4572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 way accounting information flows through the various accounts in the sales and collection cycle is shown in </a:t>
            </a:r>
            <a:r>
              <a:rPr lang="en-US" sz="2400" b="1" dirty="0">
                <a:solidFill>
                  <a:srgbClr val="50838E"/>
                </a:solidFill>
              </a:rPr>
              <a:t>Figure 14-1.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5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14-6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853" y="73152"/>
            <a:ext cx="8243105" cy="61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7</a:t>
            </a:fld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9840" y="2397949"/>
            <a:ext cx="7132320" cy="2062103"/>
          </a:xfrm>
          <a:prstGeom prst="rect">
            <a:avLst/>
          </a:prstGeom>
          <a:solidFill>
            <a:srgbClr val="ABE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OBJECTIVE 14-2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Describe the business functions and the related documents and </a:t>
            </a:r>
            <a:r>
              <a:rPr lang="en-US" sz="3200" b="1" dirty="0" smtClean="0">
                <a:solidFill>
                  <a:schemeClr val="accent1"/>
                </a:solidFill>
              </a:rPr>
              <a:t>records </a:t>
            </a:r>
            <a:r>
              <a:rPr lang="en-US" sz="3200" b="1" dirty="0">
                <a:solidFill>
                  <a:schemeClr val="accent1"/>
                </a:solidFill>
              </a:rPr>
              <a:t>in the sales and collection cycle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9491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Business functions in the cycle and related documents and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472" y="1644316"/>
            <a:ext cx="10017172" cy="449884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There are eight business functions within the sales and collection cycle: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Processing customer orders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Granting credit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Shipping goods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Billing customers and recording sales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Processing and recording cash receipts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Processing and recording sales returns and allowances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Writing off uncollectible accounts receivable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b="1" dirty="0" smtClean="0">
                <a:solidFill>
                  <a:srgbClr val="50838E"/>
                </a:solidFill>
              </a:rPr>
              <a:t>Providing for bad debts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The classes of transactions, accounts, business functions, and related documents and records for the sales and collection cycle are detailed in </a:t>
            </a:r>
            <a:r>
              <a:rPr lang="en-US" sz="2400" b="1" dirty="0" smtClean="0">
                <a:solidFill>
                  <a:srgbClr val="50838E"/>
                </a:solidFill>
              </a:rPr>
              <a:t>Table 14-1.</a:t>
            </a:r>
            <a:endParaRPr lang="en-US" sz="2400" b="1" dirty="0" smtClean="0">
              <a:solidFill>
                <a:schemeClr val="accent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5263" y="401053"/>
            <a:ext cx="26737" cy="5828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01053" y="1016000"/>
            <a:ext cx="668421" cy="6283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>
            <a:off x="401053" y="1330158"/>
            <a:ext cx="668421" cy="0"/>
          </a:xfrm>
          <a:prstGeom prst="line">
            <a:avLst/>
          </a:prstGeom>
          <a:ln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Copyright © 2017 Pearson Education, Inc.</a:t>
            </a:r>
            <a:endParaRPr lang="en-US" dirty="0">
              <a:solidFill>
                <a:srgbClr val="514A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4A40"/>
                </a:solidFill>
              </a:rPr>
              <a:t>14-</a:t>
            </a:r>
            <a:fld id="{E31375A4-56A4-47D6-9801-1991572033F7}" type="slidenum">
              <a:rPr lang="en-US" smtClean="0">
                <a:solidFill>
                  <a:srgbClr val="514A40"/>
                </a:solidFill>
              </a:rPr>
              <a:pPr/>
              <a:t>8</a:t>
            </a:fld>
            <a:endParaRPr lang="en-US" dirty="0">
              <a:solidFill>
                <a:srgbClr val="514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©2017 Pearson Education, Inc.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14-</a:t>
            </a:r>
            <a:fld id="{E31375A4-56A4-47D6-9801-1991572033F7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871" y="109728"/>
            <a:ext cx="10147877" cy="59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6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2072</Words>
  <Application>Microsoft Office PowerPoint</Application>
  <PresentationFormat>Widescreen</PresentationFormat>
  <Paragraphs>223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Cambria</vt:lpstr>
      <vt:lpstr>Red Line Business 16x9</vt:lpstr>
      <vt:lpstr>Audit of the  sales and  collection cycle:  Tests of controls  and substantive tests  of transactions</vt:lpstr>
      <vt:lpstr>Chapter 14 Learning Objectives </vt:lpstr>
      <vt:lpstr>Chapter 14 Learning Objectives </vt:lpstr>
      <vt:lpstr>PowerPoint Presentation</vt:lpstr>
      <vt:lpstr>Accounts and classes of transactions in  the sales and collection cycle</vt:lpstr>
      <vt:lpstr>PowerPoint Presentation</vt:lpstr>
      <vt:lpstr>PowerPoint Presentation</vt:lpstr>
      <vt:lpstr>Business functions in the cycle and related documents and records</vt:lpstr>
      <vt:lpstr>PowerPoint Presentation</vt:lpstr>
      <vt:lpstr>PowerPoint Presentation</vt:lpstr>
      <vt:lpstr>METHODOLOGY FOR DESIGNING TESTS OF CONTROLS AND SUBSTANTIVE TESTS OF TRANSACTIONS FOR SALES</vt:lpstr>
      <vt:lpstr>PowerPoint Presentation</vt:lpstr>
      <vt:lpstr>METHODOLOGY FOR DESIGNING TESTS  OF CONTROLS AND SUBSTANTIVE TESTS OF TRANSACTIONS FOR SALES (cont.)</vt:lpstr>
      <vt:lpstr>METHODOLOGY FOR DESIGNING TESTS  OF CONTROLS AND SUBSTANTIVE TESTS OF TRANSACTIONS FOR SALES (cont.)</vt:lpstr>
      <vt:lpstr>METHODOLOGY FOR DESIGNING TESTS  OF CONTROLS AND SUBSTANTIVE TESTS OF TRANSACTIONS FOR SALES (cont.)</vt:lpstr>
      <vt:lpstr>METHODOLOGY FOR DESIGNING TESTS  OF CONTROLS AND SUBSTANTIVE TESTS OF TRANSACTIONS FOR SALES (cont.)</vt:lpstr>
      <vt:lpstr>PowerPoint Presentation</vt:lpstr>
      <vt:lpstr>METHODOLOGY FOR DESIGNING TESTS  OF CONTROLS AND SUBSTANTIVE TESTS OF TRANSACTIONS FOR SALES (cont.)</vt:lpstr>
      <vt:lpstr>METHODOLOGY FOR DESIGNING TESTS  OF CONTROLS AND SUBSTANTIVE TESTS OF TRANSACTIONS FOR SALES (cont.)</vt:lpstr>
      <vt:lpstr>PowerPoint Presentation</vt:lpstr>
      <vt:lpstr>SALES returns and allowances</vt:lpstr>
      <vt:lpstr>PowerPoint Presentation</vt:lpstr>
      <vt:lpstr>Methodology for designing tests of  controls and substantive tests of  transactions for cash receipts</vt:lpstr>
      <vt:lpstr>METHODOLOGY FOR DESIGNING TESTS  OF CONTROLS AND SUBSTANTIVE TESTS OF TRANSACTIONS FOR cash receipts (cont.)</vt:lpstr>
      <vt:lpstr>PowerPoint Presentation</vt:lpstr>
      <vt:lpstr>Audit tests for uncollectible accounts</vt:lpstr>
      <vt:lpstr>PowerPoint Presentation</vt:lpstr>
      <vt:lpstr>Effect of results of tests of controls and substantive tests of transactions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2015-08-17T17:00:12Z</dcterms:created>
  <dcterms:modified xsi:type="dcterms:W3CDTF">2016-04-19T01:07:55Z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