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42" r:id="rId2"/>
  </p:sldMasterIdLst>
  <p:notesMasterIdLst>
    <p:notesMasterId r:id="rId66"/>
  </p:notesMasterIdLst>
  <p:handoutMasterIdLst>
    <p:handoutMasterId r:id="rId67"/>
  </p:handoutMasterIdLst>
  <p:sldIdLst>
    <p:sldId id="256" r:id="rId3"/>
    <p:sldId id="257" r:id="rId4"/>
    <p:sldId id="258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84" r:id="rId21"/>
    <p:sldId id="285" r:id="rId22"/>
    <p:sldId id="277" r:id="rId23"/>
    <p:sldId id="278" r:id="rId24"/>
    <p:sldId id="279" r:id="rId25"/>
    <p:sldId id="280" r:id="rId26"/>
    <p:sldId id="281" r:id="rId27"/>
    <p:sldId id="283" r:id="rId28"/>
    <p:sldId id="286" r:id="rId29"/>
    <p:sldId id="288" r:id="rId30"/>
    <p:sldId id="291" r:id="rId31"/>
    <p:sldId id="292" r:id="rId32"/>
    <p:sldId id="293" r:id="rId33"/>
    <p:sldId id="298" r:id="rId34"/>
    <p:sldId id="299" r:id="rId35"/>
    <p:sldId id="300" r:id="rId36"/>
    <p:sldId id="302" r:id="rId37"/>
    <p:sldId id="303" r:id="rId38"/>
    <p:sldId id="304" r:id="rId39"/>
    <p:sldId id="306" r:id="rId40"/>
    <p:sldId id="307" r:id="rId41"/>
    <p:sldId id="308" r:id="rId42"/>
    <p:sldId id="339" r:id="rId43"/>
    <p:sldId id="311" r:id="rId44"/>
    <p:sldId id="312" r:id="rId45"/>
    <p:sldId id="313" r:id="rId46"/>
    <p:sldId id="340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4" r:id="rId62"/>
    <p:sldId id="330" r:id="rId63"/>
    <p:sldId id="337" r:id="rId64"/>
    <p:sldId id="338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9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15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89271E6-E5E5-164D-A80A-C16361558B83}" type="datetime1">
              <a:rPr lang="en-US"/>
              <a:pPr>
                <a:defRPr/>
              </a:pPr>
              <a:t>6/9/15</a:t>
            </a:fld>
            <a:endParaRPr 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F8F6FBA-84B3-114B-B5BD-C823B54C1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42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E29EDC-3F31-0040-8960-75E9CC23BEE5}" type="datetime1">
              <a:rPr lang="en-US"/>
              <a:pPr>
                <a:defRPr/>
              </a:pPr>
              <a:t>6/9/15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5C5AE5-DFA1-D54D-A6C3-DA75C2E03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00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DFE170-7978-1B41-BC02-ACB4EF0E771B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D4F1B9-1AA1-CE4A-ABD5-1CF56C6B2E02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C03133-358E-8042-8854-21EEF5F6C1F0}" type="slidenum">
              <a:rPr lang="en-US" sz="1200"/>
              <a:pPr eaLnBrk="1" hangingPunct="1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5C5AE5-DFA1-D54D-A6C3-DA75C2E03BF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3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25A988-1E11-A942-8EF2-73D722B72016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8AFA51-0FCE-E54E-8CDC-1EDC99CFB232}" type="slidenum">
              <a:rPr lang="en-US" sz="1200"/>
              <a:pPr eaLnBrk="1" hangingPunct="1"/>
              <a:t>61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9484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32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6004819-A693-5F49-9702-2202242D3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2016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3"/>
          <p:cNvSpPr txBox="1">
            <a:spLocks noChangeArrowheads="1"/>
          </p:cNvSpPr>
          <p:nvPr/>
        </p:nvSpPr>
        <p:spPr bwMode="auto">
          <a:xfrm>
            <a:off x="4472264" y="2274248"/>
            <a:ext cx="4347642" cy="351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3200" b="1" dirty="0">
                <a:latin typeface="Arial"/>
                <a:cs typeface="Arial"/>
              </a:rPr>
              <a:t>Remembering General Chemistry: </a:t>
            </a:r>
            <a:br>
              <a:rPr lang="en-US" sz="3200" b="1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Electronic Structure 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and </a:t>
            </a:r>
            <a:r>
              <a:rPr lang="en-US" sz="3200" dirty="0" smtClean="0">
                <a:latin typeface="Arial"/>
                <a:cs typeface="Arial"/>
              </a:rPr>
              <a:t>Bonding</a:t>
            </a:r>
          </a:p>
          <a:p>
            <a:pPr algn="ctr" eaLnBrk="1" hangingPunct="1">
              <a:spcBef>
                <a:spcPct val="20000"/>
              </a:spcBef>
            </a:pPr>
            <a:endParaRPr lang="en-US" sz="3200" dirty="0">
              <a:latin typeface="Arial"/>
              <a:cs typeface="Arial"/>
            </a:endParaRP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Paula </a:t>
            </a:r>
            <a:r>
              <a:rPr lang="en-US" sz="18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Yurkanis</a:t>
            </a:r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Bruice</a:t>
            </a:r>
            <a:endParaRPr lang="en-US" sz="1800" b="1" dirty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University of California, </a:t>
            </a:r>
          </a:p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Santa </a:t>
            </a:r>
            <a:r>
              <a:rPr lang="en-US" sz="1800" b="1" dirty="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Barbara</a:t>
            </a:r>
            <a:endParaRPr lang="en-US" sz="1800" b="1" dirty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0" y="308958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/>
              <a:t>Chapter 1</a:t>
            </a:r>
          </a:p>
        </p:txBody>
      </p:sp>
      <p:pic>
        <p:nvPicPr>
          <p:cNvPr id="2" name="Picture 1" descr="Screen Shot 2015-06-09 at 11.22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4" y="1723784"/>
            <a:ext cx="3866689" cy="4611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Atoms on the Right Side of the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Periodic Table Easily Gain an Electron</a:t>
            </a:r>
          </a:p>
        </p:txBody>
      </p:sp>
      <p:pic>
        <p:nvPicPr>
          <p:cNvPr id="15362" name="Picture 1" descr="01_Pg8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1"/>
          <a:stretch>
            <a:fillRect/>
          </a:stretch>
        </p:blipFill>
        <p:spPr bwMode="auto">
          <a:xfrm>
            <a:off x="424543" y="2341313"/>
            <a:ext cx="8294914" cy="338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0" y="8466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A Hydrogen Atom </a:t>
            </a:r>
            <a:r>
              <a:rPr lang="en-US" sz="3600" dirty="0" smtClean="0"/>
              <a:t>can </a:t>
            </a:r>
            <a:r>
              <a:rPr lang="en-US" sz="3600" dirty="0"/>
              <a:t>Easily </a:t>
            </a:r>
          </a:p>
          <a:p>
            <a:pPr algn="ctr" eaLnBrk="1" hangingPunct="1"/>
            <a:r>
              <a:rPr lang="en-US" sz="3600" dirty="0"/>
              <a:t>Lose or Gain an Electron</a:t>
            </a:r>
          </a:p>
        </p:txBody>
      </p:sp>
      <p:pic>
        <p:nvPicPr>
          <p:cNvPr id="16386" name="Picture 1" descr="01_Pg8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6"/>
          <a:stretch>
            <a:fillRect/>
          </a:stretch>
        </p:blipFill>
        <p:spPr bwMode="auto">
          <a:xfrm>
            <a:off x="376162" y="2422520"/>
            <a:ext cx="8391676" cy="308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9" descr="FG01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43" y="4461687"/>
            <a:ext cx="5145314" cy="209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 An Ionic Compound is Formed by the Attraction Between Ions of Opposite Charge</a:t>
            </a:r>
          </a:p>
        </p:txBody>
      </p:sp>
      <p:pic>
        <p:nvPicPr>
          <p:cNvPr id="17411" name="Picture 1" descr="001pg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87" y="1693333"/>
            <a:ext cx="2618426" cy="25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10039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Covalent Bonds are Formed by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Sharing Electrons</a:t>
            </a:r>
          </a:p>
        </p:txBody>
      </p:sp>
      <p:sp>
        <p:nvSpPr>
          <p:cNvPr id="18434" name="Text Box 10"/>
          <p:cNvSpPr txBox="1">
            <a:spLocks noChangeArrowheads="1"/>
          </p:cNvSpPr>
          <p:nvPr/>
        </p:nvSpPr>
        <p:spPr bwMode="auto">
          <a:xfrm>
            <a:off x="762529" y="3743470"/>
            <a:ext cx="7618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dirty="0">
                <a:solidFill>
                  <a:srgbClr val="FC0C18"/>
                </a:solidFill>
              </a:rPr>
              <a:t>Nonpolar</a:t>
            </a:r>
            <a:r>
              <a:rPr lang="en-US" dirty="0"/>
              <a:t> covalent bond = </a:t>
            </a:r>
            <a:r>
              <a:rPr lang="en-US" dirty="0">
                <a:solidFill>
                  <a:schemeClr val="hlink"/>
                </a:solidFill>
              </a:rPr>
              <a:t>bonded atoms</a:t>
            </a:r>
            <a:r>
              <a:rPr lang="en-US" dirty="0"/>
              <a:t> are the </a:t>
            </a:r>
            <a:r>
              <a:rPr lang="en-US" dirty="0" smtClean="0">
                <a:solidFill>
                  <a:srgbClr val="FC0C18"/>
                </a:solidFill>
              </a:rPr>
              <a:t>same'</a:t>
            </a:r>
            <a:endParaRPr lang="en-US" dirty="0"/>
          </a:p>
        </p:txBody>
      </p:sp>
      <p:sp>
        <p:nvSpPr>
          <p:cNvPr id="18435" name="Text Box 11"/>
          <p:cNvSpPr txBox="1">
            <a:spLocks noChangeArrowheads="1"/>
          </p:cNvSpPr>
          <p:nvPr/>
        </p:nvSpPr>
        <p:spPr bwMode="auto">
          <a:xfrm>
            <a:off x="1106949" y="5712575"/>
            <a:ext cx="6930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dirty="0">
                <a:solidFill>
                  <a:srgbClr val="FC0C18"/>
                </a:solidFill>
              </a:rPr>
              <a:t>Polar</a:t>
            </a:r>
            <a:r>
              <a:rPr lang="en-US" dirty="0"/>
              <a:t> covalent bond = </a:t>
            </a:r>
            <a:r>
              <a:rPr lang="en-US" dirty="0">
                <a:solidFill>
                  <a:schemeClr val="hlink"/>
                </a:solidFill>
              </a:rPr>
              <a:t>bonded atoms</a:t>
            </a:r>
            <a:r>
              <a:rPr lang="en-US" dirty="0"/>
              <a:t> are </a:t>
            </a:r>
            <a:r>
              <a:rPr lang="en-US" dirty="0">
                <a:solidFill>
                  <a:srgbClr val="FC0C18"/>
                </a:solidFill>
              </a:rPr>
              <a:t>different</a:t>
            </a:r>
            <a:endParaRPr lang="en-US" dirty="0"/>
          </a:p>
        </p:txBody>
      </p:sp>
      <p:pic>
        <p:nvPicPr>
          <p:cNvPr id="18436" name="Picture 1" descr="001pg1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857825"/>
            <a:ext cx="4343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001pg1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732310"/>
            <a:ext cx="4495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001pg10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4718345"/>
            <a:ext cx="4800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How Many Bonds Does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an Atom Form?</a:t>
            </a:r>
          </a:p>
        </p:txBody>
      </p:sp>
      <p:pic>
        <p:nvPicPr>
          <p:cNvPr id="19458" name="Picture 1" descr="001pg10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81" y="1774365"/>
            <a:ext cx="53038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Bond Polarity Depends on</a:t>
            </a:r>
          </a:p>
          <a:p>
            <a:pPr algn="ctr"/>
            <a:r>
              <a:rPr lang="en-US" sz="3600" dirty="0">
                <a:solidFill>
                  <a:schemeClr val="tx2"/>
                </a:solidFill>
              </a:rPr>
              <a:t>Electronegativity Differences</a:t>
            </a:r>
          </a:p>
        </p:txBody>
      </p:sp>
      <p:pic>
        <p:nvPicPr>
          <p:cNvPr id="20482" name="Picture 1" descr="001sd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15" y="5014577"/>
            <a:ext cx="6549571" cy="146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001sd1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38" y="1622210"/>
            <a:ext cx="6543524" cy="320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Polar Covalent Bonds</a:t>
            </a:r>
          </a:p>
        </p:txBody>
      </p:sp>
      <p:pic>
        <p:nvPicPr>
          <p:cNvPr id="21506" name="Picture 1" descr="01_Pg11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8"/>
          <a:stretch>
            <a:fillRect/>
          </a:stretch>
        </p:blipFill>
        <p:spPr bwMode="auto">
          <a:xfrm>
            <a:off x="1235075" y="2094890"/>
            <a:ext cx="66738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01_Pg11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8"/>
          <a:stretch>
            <a:fillRect/>
          </a:stretch>
        </p:blipFill>
        <p:spPr bwMode="auto">
          <a:xfrm>
            <a:off x="1828800" y="4625215"/>
            <a:ext cx="54864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Dipole Moments</a:t>
            </a:r>
          </a:p>
        </p:txBody>
      </p:sp>
      <p:sp>
        <p:nvSpPr>
          <p:cNvPr id="22530" name="Text Box 9"/>
          <p:cNvSpPr txBox="1">
            <a:spLocks noChangeArrowheads="1"/>
          </p:cNvSpPr>
          <p:nvPr/>
        </p:nvSpPr>
        <p:spPr bwMode="auto">
          <a:xfrm>
            <a:off x="605669" y="5517850"/>
            <a:ext cx="79326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000" b="1" dirty="0"/>
              <a:t>the greater the </a:t>
            </a:r>
            <a:r>
              <a:rPr lang="en-US" sz="2000" b="1" dirty="0">
                <a:solidFill>
                  <a:srgbClr val="009900"/>
                </a:solidFill>
              </a:rPr>
              <a:t>difference in electronegativity</a:t>
            </a:r>
            <a:r>
              <a:rPr lang="en-US" sz="2000" b="1" dirty="0"/>
              <a:t>, 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000" b="1" dirty="0"/>
              <a:t>the greater the </a:t>
            </a:r>
            <a:r>
              <a:rPr lang="en-US" sz="2000" b="1" dirty="0">
                <a:solidFill>
                  <a:srgbClr val="009900"/>
                </a:solidFill>
              </a:rPr>
              <a:t>dipole moment</a:t>
            </a:r>
            <a:r>
              <a:rPr lang="en-US" sz="2000" b="1" dirty="0"/>
              <a:t>, and the </a:t>
            </a:r>
            <a:r>
              <a:rPr lang="en-US" sz="2000" b="1" dirty="0">
                <a:solidFill>
                  <a:srgbClr val="009900"/>
                </a:solidFill>
              </a:rPr>
              <a:t>more polar </a:t>
            </a:r>
            <a:r>
              <a:rPr lang="en-US" sz="2000" b="1" dirty="0"/>
              <a:t>the bond</a:t>
            </a:r>
          </a:p>
        </p:txBody>
      </p:sp>
      <p:pic>
        <p:nvPicPr>
          <p:cNvPr id="2" name="Picture 1" descr="Screen Shot 2015-06-01 at 10.22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2" y="1741715"/>
            <a:ext cx="7837251" cy="3686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Electrostatic Potential Maps</a:t>
            </a:r>
          </a:p>
        </p:txBody>
      </p:sp>
      <p:pic>
        <p:nvPicPr>
          <p:cNvPr id="23554" name="Picture 1" descr="01_Pg14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>
            <a:fillRect/>
          </a:stretch>
        </p:blipFill>
        <p:spPr bwMode="auto">
          <a:xfrm>
            <a:off x="1371600" y="1842100"/>
            <a:ext cx="6400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01_Pg14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4"/>
          <a:stretch>
            <a:fillRect/>
          </a:stretch>
        </p:blipFill>
        <p:spPr bwMode="auto">
          <a:xfrm>
            <a:off x="685800" y="4901973"/>
            <a:ext cx="77724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Lewis Structures</a:t>
            </a:r>
          </a:p>
        </p:txBody>
      </p:sp>
      <p:pic>
        <p:nvPicPr>
          <p:cNvPr id="24578" name="Picture 5" descr="FG01_01-25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9" y="2121245"/>
            <a:ext cx="8069943" cy="225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" descr="001sd25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4" y="4738428"/>
            <a:ext cx="8514292" cy="108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01_Pg2_Un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2"/>
          <a:stretch>
            <a:fillRect/>
          </a:stretch>
        </p:blipFill>
        <p:spPr bwMode="auto">
          <a:xfrm>
            <a:off x="394305" y="3505152"/>
            <a:ext cx="8355390" cy="23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81429" y="181425"/>
            <a:ext cx="8781143" cy="104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What is Organic Chemistry?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2381" y="1524000"/>
            <a:ext cx="85392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Organic compounds: from living organisms 			</a:t>
            </a:r>
            <a:r>
              <a:rPr lang="en-US" sz="2600" dirty="0">
                <a:solidFill>
                  <a:srgbClr val="990000"/>
                </a:solidFill>
              </a:rPr>
              <a:t>(with a vital force)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Inorganic compounds: from minerals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600" dirty="0"/>
              <a:t>			</a:t>
            </a:r>
            <a:r>
              <a:rPr lang="en-US" sz="2600" dirty="0">
                <a:solidFill>
                  <a:srgbClr val="990000"/>
                </a:solidFill>
              </a:rPr>
              <a:t>(with a vital force)</a:t>
            </a:r>
          </a:p>
        </p:txBody>
      </p:sp>
      <p:sp>
        <p:nvSpPr>
          <p:cNvPr id="7172" name="Text Box 23"/>
          <p:cNvSpPr txBox="1">
            <a:spLocks noChangeArrowheads="1"/>
          </p:cNvSpPr>
          <p:nvPr/>
        </p:nvSpPr>
        <p:spPr bwMode="auto">
          <a:xfrm>
            <a:off x="1245177" y="5983288"/>
            <a:ext cx="6653647" cy="487313"/>
          </a:xfrm>
          <a:prstGeom prst="rect">
            <a:avLst/>
          </a:prstGeom>
          <a:solidFill>
            <a:srgbClr val="E6F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200" dirty="0"/>
              <a:t>organic chemistry = compounds that contain carbon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How to Draw a Lewis Structure</a:t>
            </a: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411238" y="1652209"/>
            <a:ext cx="832152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dirty="0"/>
              <a:t>NO</a:t>
            </a:r>
            <a:r>
              <a:rPr lang="en-US" sz="2400" baseline="-25000" dirty="0"/>
              <a:t>3</a:t>
            </a:r>
            <a:r>
              <a:rPr lang="en-US" sz="2400" baseline="30000" dirty="0"/>
              <a:t>–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400" baseline="300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400" baseline="300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aseline="30000" dirty="0"/>
              <a:t>Determine the total number of valence electrons (5 + 6 + 6 + 6 = </a:t>
            </a:r>
            <a:r>
              <a:rPr lang="en-US" sz="2800" baseline="30000" dirty="0">
                <a:solidFill>
                  <a:srgbClr val="D22710"/>
                </a:solidFill>
              </a:rPr>
              <a:t>23</a:t>
            </a:r>
            <a:r>
              <a:rPr lang="en-US" sz="2800" baseline="30000" dirty="0"/>
              <a:t>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aseline="30000" dirty="0"/>
              <a:t>Because they are negatively charged, add another electron = </a:t>
            </a:r>
            <a:r>
              <a:rPr lang="en-US" sz="2800" baseline="30000" dirty="0">
                <a:solidFill>
                  <a:srgbClr val="D22710"/>
                </a:solidFill>
              </a:rPr>
              <a:t>24</a:t>
            </a:r>
            <a:r>
              <a:rPr lang="en-US" sz="2800" baseline="30000" dirty="0"/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aseline="30000" dirty="0"/>
              <a:t>Avoid O–O bonds.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aseline="30000" dirty="0"/>
              <a:t>Check for formal charges.</a:t>
            </a:r>
          </a:p>
        </p:txBody>
      </p:sp>
      <p:pic>
        <p:nvPicPr>
          <p:cNvPr id="25603" name="Picture 1" descr="01_Pg18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 bwMode="auto">
          <a:xfrm>
            <a:off x="995435" y="4194630"/>
            <a:ext cx="34591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01_Pg18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4" b="3606"/>
          <a:stretch>
            <a:fillRect/>
          </a:stretch>
        </p:blipFill>
        <p:spPr bwMode="auto">
          <a:xfrm>
            <a:off x="5281990" y="4600575"/>
            <a:ext cx="25304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001sd26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90" y="4058105"/>
            <a:ext cx="457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Formal Charge</a:t>
            </a:r>
          </a:p>
        </p:txBody>
      </p:sp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344941" y="3367305"/>
            <a:ext cx="8454118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400300" indent="-24003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dirty="0">
                <a:solidFill>
                  <a:srgbClr val="B80D14"/>
                </a:solidFill>
              </a:rPr>
              <a:t>Formal Charge</a:t>
            </a:r>
            <a:r>
              <a:rPr lang="en-US" dirty="0"/>
              <a:t> = the number or </a:t>
            </a:r>
            <a:r>
              <a:rPr lang="en-US" dirty="0">
                <a:solidFill>
                  <a:schemeClr val="hlink"/>
                </a:solidFill>
              </a:rPr>
              <a:t>valence</a:t>
            </a:r>
            <a:r>
              <a:rPr lang="en-US" dirty="0"/>
              <a:t> electrons</a:t>
            </a:r>
            <a:br>
              <a:rPr lang="en-US" dirty="0"/>
            </a:br>
            <a:r>
              <a:rPr lang="en-US" dirty="0"/>
              <a:t>– </a:t>
            </a:r>
            <a:r>
              <a:rPr lang="en-US" dirty="0" smtClean="0"/>
              <a:t>the </a:t>
            </a:r>
            <a:r>
              <a:rPr lang="en-US" dirty="0"/>
              <a:t>number of </a:t>
            </a:r>
            <a:r>
              <a:rPr lang="en-US" dirty="0" smtClean="0">
                <a:solidFill>
                  <a:schemeClr val="hlink"/>
                </a:solidFill>
              </a:rPr>
              <a:t>bonds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Neutral Carbon Forms Four Bonds</a:t>
            </a:r>
          </a:p>
        </p:txBody>
      </p:sp>
      <p:sp>
        <p:nvSpPr>
          <p:cNvPr id="28674" name="Text Box 10"/>
          <p:cNvSpPr txBox="1">
            <a:spLocks noChangeArrowheads="1"/>
          </p:cNvSpPr>
          <p:nvPr/>
        </p:nvSpPr>
        <p:spPr bwMode="auto">
          <a:xfrm>
            <a:off x="496888" y="3312885"/>
            <a:ext cx="8150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US" dirty="0"/>
              <a:t>if carbon does </a:t>
            </a:r>
            <a:r>
              <a:rPr lang="en-US" dirty="0">
                <a:solidFill>
                  <a:srgbClr val="BF1915"/>
                </a:solidFill>
              </a:rPr>
              <a:t>not</a:t>
            </a:r>
            <a:r>
              <a:rPr lang="en-US" dirty="0"/>
              <a:t> form </a:t>
            </a:r>
            <a:r>
              <a:rPr lang="en-US" dirty="0">
                <a:solidFill>
                  <a:srgbClr val="BF1915"/>
                </a:solidFill>
              </a:rPr>
              <a:t>four</a:t>
            </a:r>
            <a:r>
              <a:rPr lang="en-US" dirty="0"/>
              <a:t> bonds, it has a charge </a:t>
            </a:r>
          </a:p>
          <a:p>
            <a:pPr algn="ctr">
              <a:buFont typeface="Wingdings" charset="0"/>
              <a:buNone/>
            </a:pPr>
            <a:r>
              <a:rPr lang="en-US" dirty="0"/>
              <a:t>(or it is a radical)</a:t>
            </a:r>
            <a:endParaRPr lang="en-US" sz="2800" dirty="0"/>
          </a:p>
        </p:txBody>
      </p:sp>
      <p:pic>
        <p:nvPicPr>
          <p:cNvPr id="28675" name="Picture 1" descr="01_Pg16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4" b="19652"/>
          <a:stretch>
            <a:fillRect/>
          </a:stretch>
        </p:blipFill>
        <p:spPr bwMode="auto">
          <a:xfrm>
            <a:off x="2648850" y="1620610"/>
            <a:ext cx="126523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01_Pg16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9" b="18959"/>
          <a:stretch>
            <a:fillRect/>
          </a:stretch>
        </p:blipFill>
        <p:spPr bwMode="auto">
          <a:xfrm>
            <a:off x="4879975" y="1584475"/>
            <a:ext cx="1679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01_Pg16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r="20573" b="8714"/>
          <a:stretch>
            <a:fillRect/>
          </a:stretch>
        </p:blipFill>
        <p:spPr bwMode="auto">
          <a:xfrm>
            <a:off x="1938338" y="4272490"/>
            <a:ext cx="526732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329213" y="5993490"/>
            <a:ext cx="6678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800" dirty="0"/>
              <a:t>Formal Charge:     </a:t>
            </a:r>
            <a:r>
              <a:rPr lang="en-US" sz="1800" dirty="0" smtClean="0"/>
              <a:t>   </a:t>
            </a:r>
            <a:r>
              <a:rPr lang="en-US" sz="1800" dirty="0"/>
              <a:t>+1                           –1                     </a:t>
            </a:r>
            <a:r>
              <a:rPr lang="en-US" sz="1800" dirty="0" smtClean="0"/>
              <a:t>      </a:t>
            </a:r>
            <a:r>
              <a:rPr lang="en-US" sz="1800" dirty="0"/>
              <a:t>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Neutral Nitrogen Forms Three Bonds</a:t>
            </a:r>
          </a:p>
        </p:txBody>
      </p:sp>
      <p:sp>
        <p:nvSpPr>
          <p:cNvPr id="29699" name="Text Box 12"/>
          <p:cNvSpPr txBox="1">
            <a:spLocks noChangeArrowheads="1"/>
          </p:cNvSpPr>
          <p:nvPr/>
        </p:nvSpPr>
        <p:spPr bwMode="auto">
          <a:xfrm>
            <a:off x="998095" y="3324980"/>
            <a:ext cx="7147810" cy="11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dirty="0"/>
              <a:t>Nitrogen has </a:t>
            </a:r>
            <a:r>
              <a:rPr lang="en-US" dirty="0">
                <a:solidFill>
                  <a:schemeClr val="hlink"/>
                </a:solidFill>
              </a:rPr>
              <a:t>one</a:t>
            </a:r>
            <a:r>
              <a:rPr lang="en-US" dirty="0"/>
              <a:t> lone pair</a:t>
            </a:r>
            <a:r>
              <a:rPr lang="en-US" dirty="0" smtClean="0"/>
              <a:t>.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dirty="0"/>
              <a:t>If nitrogen does </a:t>
            </a:r>
            <a:r>
              <a:rPr lang="en-US" dirty="0">
                <a:solidFill>
                  <a:srgbClr val="B80D14"/>
                </a:solidFill>
              </a:rPr>
              <a:t>not</a:t>
            </a:r>
            <a:r>
              <a:rPr lang="en-US" dirty="0"/>
              <a:t> form </a:t>
            </a:r>
            <a:r>
              <a:rPr lang="en-US" dirty="0">
                <a:solidFill>
                  <a:srgbClr val="B80D14"/>
                </a:solidFill>
              </a:rPr>
              <a:t>three</a:t>
            </a:r>
            <a:r>
              <a:rPr lang="en-US" dirty="0"/>
              <a:t> bonds, it is charged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9700" name="Picture 1" descr="01_Pg1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4" r="83147" b="9021"/>
          <a:stretch>
            <a:fillRect/>
          </a:stretch>
        </p:blipFill>
        <p:spPr bwMode="auto">
          <a:xfrm>
            <a:off x="2097315" y="1712686"/>
            <a:ext cx="14382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 descr="01_Pg1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0" t="22681" b="9021"/>
          <a:stretch>
            <a:fillRect/>
          </a:stretch>
        </p:blipFill>
        <p:spPr bwMode="auto">
          <a:xfrm>
            <a:off x="5136848" y="1752600"/>
            <a:ext cx="19542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3" descr="01_Pg1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r="27303" b="9801"/>
          <a:stretch>
            <a:fillRect/>
          </a:stretch>
        </p:blipFill>
        <p:spPr bwMode="auto">
          <a:xfrm>
            <a:off x="2461419" y="4663925"/>
            <a:ext cx="422116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Neutral Oxygen Forms Two Bonds</a:t>
            </a: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604762" y="3363685"/>
            <a:ext cx="7934476" cy="141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dirty="0" smtClean="0"/>
              <a:t>Oxygen </a:t>
            </a:r>
            <a:r>
              <a:rPr lang="en-US" sz="2800" dirty="0"/>
              <a:t>has </a:t>
            </a:r>
            <a:r>
              <a:rPr lang="en-US" sz="2800" dirty="0">
                <a:solidFill>
                  <a:schemeClr val="hlink"/>
                </a:solidFill>
              </a:rPr>
              <a:t>two</a:t>
            </a:r>
            <a:r>
              <a:rPr lang="en-US" sz="2800" dirty="0"/>
              <a:t> lone pairs</a:t>
            </a:r>
            <a:r>
              <a:rPr lang="en-US" sz="2800" dirty="0" smtClean="0"/>
              <a:t>.</a:t>
            </a:r>
          </a:p>
          <a:p>
            <a:pPr marL="342900" indent="-342900" algn="ctr">
              <a:spcBef>
                <a:spcPct val="20000"/>
              </a:spcBef>
            </a:pPr>
            <a:endParaRPr lang="en-US" sz="24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400" dirty="0"/>
              <a:t>If oxygen does </a:t>
            </a:r>
            <a:r>
              <a:rPr lang="en-US" sz="2400" dirty="0">
                <a:solidFill>
                  <a:srgbClr val="B80D14"/>
                </a:solidFill>
              </a:rPr>
              <a:t>not</a:t>
            </a:r>
            <a:r>
              <a:rPr lang="en-US" sz="2400" dirty="0"/>
              <a:t> form </a:t>
            </a:r>
            <a:r>
              <a:rPr lang="en-US" sz="2400" dirty="0">
                <a:solidFill>
                  <a:srgbClr val="B80D14"/>
                </a:solidFill>
              </a:rPr>
              <a:t>two</a:t>
            </a:r>
            <a:r>
              <a:rPr lang="en-US" sz="2400" dirty="0"/>
              <a:t> bonds, it </a:t>
            </a:r>
            <a:r>
              <a:rPr lang="en-US" sz="2400" dirty="0" smtClean="0"/>
              <a:t>is charged.</a:t>
            </a:r>
            <a:endParaRPr lang="en-US" sz="2400" dirty="0"/>
          </a:p>
        </p:txBody>
      </p:sp>
      <p:pic>
        <p:nvPicPr>
          <p:cNvPr id="30724" name="Picture 1" descr="001sd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33"/>
          <a:stretch>
            <a:fillRect/>
          </a:stretch>
        </p:blipFill>
        <p:spPr bwMode="auto">
          <a:xfrm>
            <a:off x="2610153" y="1762276"/>
            <a:ext cx="10287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 descr="001sd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6" t="26527"/>
          <a:stretch>
            <a:fillRect/>
          </a:stretch>
        </p:blipFill>
        <p:spPr bwMode="auto">
          <a:xfrm>
            <a:off x="4578047" y="1934029"/>
            <a:ext cx="2295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001sd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34258"/>
          <a:stretch>
            <a:fillRect/>
          </a:stretch>
        </p:blipFill>
        <p:spPr bwMode="auto">
          <a:xfrm>
            <a:off x="2524125" y="4962670"/>
            <a:ext cx="409575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Hydrogen and the Halogens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Form One Bond</a:t>
            </a: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120953" y="3433835"/>
            <a:ext cx="8902094" cy="179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BF1915"/>
                </a:solidFill>
              </a:rPr>
              <a:t>halogen</a:t>
            </a:r>
            <a:r>
              <a:rPr lang="en-US" sz="2800" dirty="0"/>
              <a:t> has </a:t>
            </a:r>
            <a:r>
              <a:rPr lang="en-US" sz="2800" dirty="0">
                <a:solidFill>
                  <a:schemeClr val="hlink"/>
                </a:solidFill>
              </a:rPr>
              <a:t>three</a:t>
            </a:r>
            <a:r>
              <a:rPr lang="en-US" sz="2800" dirty="0"/>
              <a:t> lone pairs</a:t>
            </a:r>
            <a:r>
              <a:rPr lang="en-US" sz="2800" dirty="0" smtClean="0"/>
              <a:t>.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400" dirty="0"/>
              <a:t>if hydrogen or halogen </a:t>
            </a:r>
            <a:r>
              <a:rPr lang="en-US" sz="2400" dirty="0">
                <a:solidFill>
                  <a:schemeClr val="hlink"/>
                </a:solidFill>
              </a:rPr>
              <a:t>does not</a:t>
            </a:r>
            <a:r>
              <a:rPr lang="en-US" sz="2400" dirty="0"/>
              <a:t> form </a:t>
            </a:r>
            <a:r>
              <a:rPr lang="en-US" sz="2400" dirty="0">
                <a:solidFill>
                  <a:schemeClr val="hlink"/>
                </a:solidFill>
              </a:rPr>
              <a:t>one bond</a:t>
            </a:r>
            <a:r>
              <a:rPr lang="en-US" sz="2400" dirty="0"/>
              <a:t>, it has a charge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sz="2400" dirty="0"/>
              <a:t>(or it is a radical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1748" name="Picture 1" descr="01_Pg16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4" b="14360"/>
          <a:stretch>
            <a:fillRect/>
          </a:stretch>
        </p:blipFill>
        <p:spPr bwMode="auto">
          <a:xfrm>
            <a:off x="1074738" y="5395695"/>
            <a:ext cx="6994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001sd2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80845"/>
            <a:ext cx="1066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 descr="01_Pg16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3" b="29726"/>
          <a:stretch>
            <a:fillRect/>
          </a:stretch>
        </p:blipFill>
        <p:spPr bwMode="auto">
          <a:xfrm>
            <a:off x="3155156" y="2391225"/>
            <a:ext cx="2833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Number of Bonds and Lone Pairs</a:t>
            </a:r>
          </a:p>
        </p:txBody>
      </p:sp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462038" y="4452254"/>
            <a:ext cx="541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Halogen  =  </a:t>
            </a:r>
            <a:r>
              <a:rPr lang="en-US" sz="2600" dirty="0">
                <a:solidFill>
                  <a:schemeClr val="hlink"/>
                </a:solidFill>
              </a:rPr>
              <a:t>3</a:t>
            </a:r>
            <a:r>
              <a:rPr lang="en-US" sz="2600" dirty="0"/>
              <a:t> lone pairs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Oxygen   =  </a:t>
            </a:r>
            <a:r>
              <a:rPr lang="en-US" sz="2600" dirty="0">
                <a:solidFill>
                  <a:schemeClr val="hlink"/>
                </a:solidFill>
              </a:rPr>
              <a:t>2</a:t>
            </a:r>
            <a:r>
              <a:rPr lang="en-US" sz="2600" dirty="0"/>
              <a:t> lone pairs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Nitrogen  =  </a:t>
            </a:r>
            <a:r>
              <a:rPr lang="en-US" sz="2600" dirty="0">
                <a:solidFill>
                  <a:schemeClr val="hlink"/>
                </a:solidFill>
              </a:rPr>
              <a:t>1</a:t>
            </a:r>
            <a:r>
              <a:rPr lang="en-US" sz="2600" dirty="0"/>
              <a:t> lone pair</a:t>
            </a:r>
          </a:p>
        </p:txBody>
      </p:sp>
      <p:pic>
        <p:nvPicPr>
          <p:cNvPr id="32771" name="Picture 1" descr="01_Pg16_UnFigure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4"/>
          <a:stretch>
            <a:fillRect/>
          </a:stretch>
        </p:blipFill>
        <p:spPr bwMode="auto">
          <a:xfrm>
            <a:off x="454781" y="2062479"/>
            <a:ext cx="8234438" cy="199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1 at 10.38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78" y="266097"/>
            <a:ext cx="7015045" cy="6204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What is an Atomic Orbital?</a:t>
            </a:r>
          </a:p>
        </p:txBody>
      </p:sp>
      <p:pic>
        <p:nvPicPr>
          <p:cNvPr id="34818" name="Picture 1" descr="001sd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5" y="2469563"/>
            <a:ext cx="8507790" cy="294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6"/>
          <p:cNvSpPr>
            <a:spLocks noChangeArrowheads="1"/>
          </p:cNvSpPr>
          <p:nvPr/>
        </p:nvSpPr>
        <p:spPr bwMode="auto">
          <a:xfrm>
            <a:off x="0" y="14288"/>
            <a:ext cx="9144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The Three </a:t>
            </a:r>
            <a:r>
              <a:rPr lang="en-US" sz="4400" i="1" dirty="0">
                <a:solidFill>
                  <a:schemeClr val="tx2"/>
                </a:solidFill>
              </a:rPr>
              <a:t>p</a:t>
            </a:r>
            <a:r>
              <a:rPr lang="en-US" sz="4400" dirty="0">
                <a:solidFill>
                  <a:schemeClr val="tx2"/>
                </a:solidFill>
              </a:rPr>
              <a:t> Orbitals</a:t>
            </a:r>
          </a:p>
        </p:txBody>
      </p:sp>
      <p:pic>
        <p:nvPicPr>
          <p:cNvPr id="2" name="Picture 1" descr="Screen Shot 2015-06-01 at 10.41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2760954"/>
            <a:ext cx="8817429" cy="2304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What Makes Carbon So Special?</a:t>
            </a:r>
          </a:p>
        </p:txBody>
      </p:sp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98753" y="4072466"/>
            <a:ext cx="854286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Atoms to the left of carbon </a:t>
            </a:r>
            <a:r>
              <a:rPr lang="en-US" sz="2800" dirty="0">
                <a:solidFill>
                  <a:srgbClr val="FF0000"/>
                </a:solidFill>
              </a:rPr>
              <a:t>give up </a:t>
            </a:r>
            <a:r>
              <a:rPr lang="en-US" sz="2800" dirty="0"/>
              <a:t>electrons.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Atoms to the right of carbon </a:t>
            </a:r>
            <a:r>
              <a:rPr lang="en-US" sz="2800" dirty="0">
                <a:solidFill>
                  <a:srgbClr val="0000FF"/>
                </a:solidFill>
              </a:rPr>
              <a:t>accept</a:t>
            </a:r>
            <a:r>
              <a:rPr lang="en-US" sz="2800" dirty="0">
                <a:solidFill>
                  <a:srgbClr val="009900"/>
                </a:solidFill>
              </a:rPr>
              <a:t> </a:t>
            </a:r>
            <a:r>
              <a:rPr lang="en-US" sz="2800" dirty="0"/>
              <a:t>electrons.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Carbon</a:t>
            </a:r>
            <a:r>
              <a:rPr lang="en-US" sz="2800" dirty="0">
                <a:solidFill>
                  <a:srgbClr val="009900"/>
                </a:solidFill>
              </a:rPr>
              <a:t> shares </a:t>
            </a:r>
            <a:r>
              <a:rPr lang="en-US" sz="2800" dirty="0"/>
              <a:t>electrons.</a:t>
            </a:r>
          </a:p>
        </p:txBody>
      </p:sp>
      <p:pic>
        <p:nvPicPr>
          <p:cNvPr id="8195" name="Picture 1" descr="001pg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47928"/>
            <a:ext cx="853440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Bonding in H</a:t>
            </a:r>
            <a:r>
              <a:rPr lang="en-US" sz="4000" baseline="-25000" dirty="0">
                <a:solidFill>
                  <a:schemeClr val="tx2"/>
                </a:solidFill>
              </a:rPr>
              <a:t>2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37890" name="Picture 1" descr="01_Pg23_Un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3"/>
          <a:stretch>
            <a:fillRect/>
          </a:stretch>
        </p:blipFill>
        <p:spPr bwMode="auto">
          <a:xfrm>
            <a:off x="474738" y="3100786"/>
            <a:ext cx="8194524" cy="157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01_02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"/>
          <a:stretch>
            <a:fillRect/>
          </a:stretch>
        </p:blipFill>
        <p:spPr bwMode="auto">
          <a:xfrm>
            <a:off x="555057" y="338668"/>
            <a:ext cx="8033886" cy="617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Representations of </a:t>
            </a:r>
            <a:r>
              <a:rPr lang="en-US" sz="4000" dirty="0">
                <a:solidFill>
                  <a:schemeClr val="tx2"/>
                </a:solidFill>
              </a:rPr>
              <a:t>Methane</a:t>
            </a:r>
          </a:p>
        </p:txBody>
      </p:sp>
      <p:pic>
        <p:nvPicPr>
          <p:cNvPr id="39938" name="Picture 1" descr="001sd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>
            <a:fillRect/>
          </a:stretch>
        </p:blipFill>
        <p:spPr bwMode="auto">
          <a:xfrm>
            <a:off x="287867" y="2983786"/>
            <a:ext cx="8568267" cy="196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0" y="7877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In Order to Form Four Bonds,</a:t>
            </a:r>
            <a:br>
              <a:rPr lang="en-US" sz="3600" dirty="0"/>
            </a:br>
            <a:r>
              <a:rPr lang="en-US" sz="3600" dirty="0"/>
              <a:t>Carbon Must Promote an Electron</a:t>
            </a:r>
          </a:p>
        </p:txBody>
      </p:sp>
      <p:pic>
        <p:nvPicPr>
          <p:cNvPr id="40962" name="Picture 1" descr="01_Pg28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5"/>
          <a:stretch>
            <a:fillRect/>
          </a:stretch>
        </p:blipFill>
        <p:spPr bwMode="auto">
          <a:xfrm>
            <a:off x="418495" y="2506648"/>
            <a:ext cx="8307010" cy="302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381000" y="762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0" y="8466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Four Orbitals are Mixed to Form</a:t>
            </a:r>
          </a:p>
          <a:p>
            <a:pPr algn="ctr" eaLnBrk="1" hangingPunct="1"/>
            <a:r>
              <a:rPr lang="en-US" sz="3600" dirty="0"/>
              <a:t>Four Hybrid Orbitals</a:t>
            </a: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1216780" y="3592290"/>
            <a:ext cx="67104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An</a:t>
            </a:r>
            <a:r>
              <a:rPr lang="en-US" i="1" dirty="0"/>
              <a:t> sp</a:t>
            </a:r>
            <a:r>
              <a:rPr lang="en-US" baseline="30000" dirty="0"/>
              <a:t>3</a:t>
            </a:r>
            <a:r>
              <a:rPr lang="en-US" dirty="0"/>
              <a:t> orbital has a large lobe and a small lobe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1988" name="Picture 1" descr="01_Pg29_Un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5"/>
          <a:stretch>
            <a:fillRect/>
          </a:stretch>
        </p:blipFill>
        <p:spPr bwMode="auto">
          <a:xfrm>
            <a:off x="491067" y="1680470"/>
            <a:ext cx="8161867" cy="178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01_07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"/>
          <a:stretch>
            <a:fillRect/>
          </a:stretch>
        </p:blipFill>
        <p:spPr bwMode="auto">
          <a:xfrm>
            <a:off x="2552179" y="4221241"/>
            <a:ext cx="4039642" cy="228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The Carbon in Methane is </a:t>
            </a:r>
            <a:r>
              <a:rPr lang="en-US" sz="4000" i="1">
                <a:solidFill>
                  <a:schemeClr val="tx2"/>
                </a:solidFill>
              </a:rPr>
              <a:t>sp</a:t>
            </a:r>
            <a:r>
              <a:rPr lang="en-US" sz="4000" baseline="30000">
                <a:solidFill>
                  <a:schemeClr val="tx2"/>
                </a:solidFill>
              </a:rPr>
              <a:t>3</a:t>
            </a:r>
            <a:endParaRPr lang="en-US" sz="4000">
              <a:solidFill>
                <a:schemeClr val="tx2"/>
              </a:solidFill>
            </a:endParaRPr>
          </a:p>
        </p:txBody>
      </p:sp>
      <p:pic>
        <p:nvPicPr>
          <p:cNvPr id="43010" name="Picture 18" descr="FG01_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91000"/>
            <a:ext cx="3937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19" descr="FG01_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937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21"/>
          <p:cNvSpPr txBox="1">
            <a:spLocks noChangeArrowheads="1"/>
          </p:cNvSpPr>
          <p:nvPr/>
        </p:nvSpPr>
        <p:spPr bwMode="auto">
          <a:xfrm>
            <a:off x="1945620" y="5392056"/>
            <a:ext cx="5252760" cy="11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dirty="0"/>
              <a:t>Carbon is </a:t>
            </a:r>
            <a:r>
              <a:rPr lang="en-US" dirty="0">
                <a:solidFill>
                  <a:srgbClr val="FC0C18"/>
                </a:solidFill>
              </a:rPr>
              <a:t>tetrahedral</a:t>
            </a:r>
            <a:r>
              <a:rPr lang="en-US" dirty="0"/>
              <a:t>.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Font typeface="Wingdings" charset="0"/>
              <a:buNone/>
            </a:pPr>
            <a:r>
              <a:rPr lang="en-US" dirty="0" smtClean="0"/>
              <a:t>The </a:t>
            </a:r>
            <a:r>
              <a:rPr lang="en-US" dirty="0">
                <a:solidFill>
                  <a:srgbClr val="FC0C18"/>
                </a:solidFill>
              </a:rPr>
              <a:t>tetrahedral bond angle</a:t>
            </a:r>
            <a:r>
              <a:rPr lang="en-US" dirty="0"/>
              <a:t> is 109.5°. </a:t>
            </a:r>
          </a:p>
        </p:txBody>
      </p:sp>
      <p:pic>
        <p:nvPicPr>
          <p:cNvPr id="43014" name="Picture 2" descr="001sd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19" y="1721666"/>
            <a:ext cx="7056362" cy="22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 descr="001sd42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"/>
          <a:stretch>
            <a:fillRect/>
          </a:stretch>
        </p:blipFill>
        <p:spPr bwMode="auto">
          <a:xfrm>
            <a:off x="5997880" y="3999890"/>
            <a:ext cx="1492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4" descr="001sd42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68" y="3999890"/>
            <a:ext cx="14493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Bonding in Ethane</a:t>
            </a:r>
          </a:p>
        </p:txBody>
      </p:sp>
      <p:pic>
        <p:nvPicPr>
          <p:cNvPr id="44034" name="Picture 1" descr="01_10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2"/>
          <a:stretch>
            <a:fillRect/>
          </a:stretch>
        </p:blipFill>
        <p:spPr bwMode="auto">
          <a:xfrm>
            <a:off x="589643" y="4036766"/>
            <a:ext cx="7964714" cy="227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 descr="01_Pg30_Un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"/>
          <a:stretch>
            <a:fillRect/>
          </a:stretch>
        </p:blipFill>
        <p:spPr bwMode="auto">
          <a:xfrm>
            <a:off x="3517014" y="1778000"/>
            <a:ext cx="2109973" cy="192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01_Pg31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9"/>
          <a:stretch>
            <a:fillRect/>
          </a:stretch>
        </p:blipFill>
        <p:spPr bwMode="auto">
          <a:xfrm>
            <a:off x="430591" y="2929648"/>
            <a:ext cx="8282819" cy="210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212729"/>
            <a:ext cx="9144000" cy="97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Representations of </a:t>
            </a:r>
            <a:r>
              <a:rPr lang="en-US" sz="4000" dirty="0" smtClean="0">
                <a:solidFill>
                  <a:schemeClr val="tx2"/>
                </a:solidFill>
              </a:rPr>
              <a:t>Ethane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Bonding in </a:t>
            </a:r>
            <a:r>
              <a:rPr lang="en-US" sz="4000" dirty="0" err="1">
                <a:solidFill>
                  <a:schemeClr val="tx2"/>
                </a:solidFill>
              </a:rPr>
              <a:t>Ethene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46082" name="Picture 1" descr="01_Pg31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1"/>
          <a:stretch>
            <a:fillRect/>
          </a:stretch>
        </p:blipFill>
        <p:spPr bwMode="auto">
          <a:xfrm>
            <a:off x="3752626" y="1717524"/>
            <a:ext cx="1638748" cy="240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 descr="001sd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1" y="4404327"/>
            <a:ext cx="7571619" cy="185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0" y="698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An </a:t>
            </a:r>
            <a:r>
              <a:rPr lang="en-US" sz="3600" i="1" dirty="0"/>
              <a:t>sp</a:t>
            </a:r>
            <a:r>
              <a:rPr lang="en-US" sz="3600" baseline="30000" dirty="0"/>
              <a:t>2</a:t>
            </a:r>
            <a:r>
              <a:rPr lang="en-US" sz="3600" dirty="0"/>
              <a:t> Carbon Has Three </a:t>
            </a:r>
            <a:r>
              <a:rPr lang="en-US" sz="3600" i="1" dirty="0"/>
              <a:t>sp</a:t>
            </a:r>
            <a:r>
              <a:rPr lang="en-US" sz="3600" baseline="30000" dirty="0"/>
              <a:t>2</a:t>
            </a:r>
            <a:r>
              <a:rPr lang="en-US" sz="3600" dirty="0"/>
              <a:t> Orbitals </a:t>
            </a:r>
            <a:br>
              <a:rPr lang="en-US" sz="3600" dirty="0"/>
            </a:br>
            <a:r>
              <a:rPr lang="en-US" sz="3600" dirty="0"/>
              <a:t>and One </a:t>
            </a:r>
            <a:r>
              <a:rPr lang="en-US" sz="3600" i="1" dirty="0"/>
              <a:t>p</a:t>
            </a:r>
            <a:r>
              <a:rPr lang="en-US" sz="3600" dirty="0"/>
              <a:t> Orbital</a:t>
            </a:r>
          </a:p>
        </p:txBody>
      </p:sp>
      <p:pic>
        <p:nvPicPr>
          <p:cNvPr id="47106" name="Picture 1" descr="01_12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6"/>
          <a:stretch>
            <a:fillRect/>
          </a:stretch>
        </p:blipFill>
        <p:spPr bwMode="auto">
          <a:xfrm>
            <a:off x="430591" y="2582646"/>
            <a:ext cx="8282819" cy="312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Structure of an Atom</a:t>
            </a:r>
          </a:p>
        </p:txBody>
      </p:sp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3536650" y="1828800"/>
            <a:ext cx="5486400" cy="40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600" dirty="0">
                <a:solidFill>
                  <a:srgbClr val="0000FF"/>
                </a:solidFill>
              </a:rPr>
              <a:t>Protons</a:t>
            </a:r>
            <a:r>
              <a:rPr lang="en-US" sz="2600" dirty="0"/>
              <a:t> are </a:t>
            </a:r>
            <a:r>
              <a:rPr lang="en-US" sz="2600" dirty="0">
                <a:solidFill>
                  <a:srgbClr val="0000FF"/>
                </a:solidFill>
              </a:rPr>
              <a:t>positively</a:t>
            </a:r>
            <a:r>
              <a:rPr lang="en-US" sz="2600" dirty="0"/>
              <a:t> charged.</a:t>
            </a:r>
          </a:p>
          <a:p>
            <a:pPr marL="342900" indent="-342900">
              <a:spcBef>
                <a:spcPct val="20000"/>
              </a:spcBef>
            </a:pPr>
            <a:r>
              <a:rPr lang="en-US" sz="2600" dirty="0"/>
              <a:t>Neutrons have </a:t>
            </a:r>
            <a:r>
              <a:rPr lang="en-US" sz="2600" dirty="0">
                <a:solidFill>
                  <a:srgbClr val="000000"/>
                </a:solidFill>
              </a:rPr>
              <a:t>no</a:t>
            </a:r>
            <a:r>
              <a:rPr lang="en-US" sz="2600" dirty="0"/>
              <a:t> charge.</a:t>
            </a:r>
          </a:p>
          <a:p>
            <a:pPr marL="342900" indent="-342900">
              <a:spcBef>
                <a:spcPct val="20000"/>
              </a:spcBef>
            </a:pPr>
            <a:r>
              <a:rPr lang="en-US" sz="2600" dirty="0">
                <a:solidFill>
                  <a:srgbClr val="990000"/>
                </a:solidFill>
              </a:rPr>
              <a:t>Electrons</a:t>
            </a:r>
            <a:r>
              <a:rPr lang="en-US" sz="2600" dirty="0"/>
              <a:t> are </a:t>
            </a:r>
            <a:r>
              <a:rPr lang="en-US" sz="2600" dirty="0">
                <a:solidFill>
                  <a:srgbClr val="990000"/>
                </a:solidFill>
              </a:rPr>
              <a:t>negatively</a:t>
            </a:r>
            <a:r>
              <a:rPr lang="en-US" sz="2600" dirty="0"/>
              <a:t> charged.</a:t>
            </a:r>
          </a:p>
          <a:p>
            <a:pPr marL="342900" indent="-342900">
              <a:spcBef>
                <a:spcPct val="20000"/>
              </a:spcBef>
            </a:pPr>
            <a:endParaRPr lang="en-US" sz="2600" dirty="0"/>
          </a:p>
          <a:p>
            <a:pPr marL="342900" indent="-342900">
              <a:spcBef>
                <a:spcPct val="20000"/>
              </a:spcBef>
            </a:pPr>
            <a:r>
              <a:rPr lang="en-US" sz="2600" dirty="0"/>
              <a:t>Atomic number = </a:t>
            </a:r>
            <a:r>
              <a:rPr lang="en-US" sz="2600" dirty="0">
                <a:solidFill>
                  <a:srgbClr val="009900"/>
                </a:solidFill>
              </a:rPr>
              <a:t># of protons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600" dirty="0"/>
              <a:t>Atomic number of carbon = </a:t>
            </a:r>
            <a:r>
              <a:rPr lang="en-US" sz="2600" dirty="0" smtClean="0"/>
              <a:t>6</a:t>
            </a:r>
          </a:p>
          <a:p>
            <a:pPr marL="342900" indent="-342900">
              <a:spcBef>
                <a:spcPct val="20000"/>
              </a:spcBef>
            </a:pPr>
            <a:r>
              <a:rPr lang="en-US" sz="2600" dirty="0">
                <a:solidFill>
                  <a:srgbClr val="CC3300"/>
                </a:solidFill>
              </a:rPr>
              <a:t>	</a:t>
            </a:r>
            <a:r>
              <a:rPr lang="en-US" sz="2600" dirty="0" smtClean="0">
                <a:solidFill>
                  <a:srgbClr val="000000"/>
                </a:solidFill>
              </a:rPr>
              <a:t>Neutral </a:t>
            </a:r>
            <a:r>
              <a:rPr lang="en-US" sz="2600" dirty="0">
                <a:solidFill>
                  <a:srgbClr val="000000"/>
                </a:solidFill>
              </a:rPr>
              <a:t>carbon </a:t>
            </a:r>
            <a:r>
              <a:rPr lang="en-US" sz="2600" dirty="0"/>
              <a:t>has</a:t>
            </a:r>
            <a:r>
              <a:rPr lang="en-US" sz="2600" dirty="0">
                <a:solidFill>
                  <a:srgbClr val="CC3300"/>
                </a:solidFill>
              </a:rPr>
              <a:t> </a:t>
            </a:r>
            <a:r>
              <a:rPr lang="en-US" sz="2600" dirty="0">
                <a:solidFill>
                  <a:srgbClr val="0000FF"/>
                </a:solidFill>
              </a:rPr>
              <a:t>six </a:t>
            </a:r>
            <a:r>
              <a:rPr lang="en-US" sz="2600" dirty="0" smtClean="0">
                <a:solidFill>
                  <a:srgbClr val="0000FF"/>
                </a:solidFill>
              </a:rPr>
              <a:t>protons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600" dirty="0">
                <a:solidFill>
                  <a:srgbClr val="0000FF"/>
                </a:solidFill>
              </a:rPr>
              <a:t>	</a:t>
            </a:r>
            <a:r>
              <a:rPr lang="en-US" sz="2600" dirty="0" smtClean="0"/>
              <a:t>and</a:t>
            </a:r>
            <a:r>
              <a:rPr lang="en-US" sz="2600" dirty="0" smtClean="0">
                <a:solidFill>
                  <a:srgbClr val="CC3300"/>
                </a:solidFill>
              </a:rPr>
              <a:t> </a:t>
            </a:r>
            <a:r>
              <a:rPr lang="en-US" sz="2600" dirty="0">
                <a:solidFill>
                  <a:srgbClr val="990000"/>
                </a:solidFill>
              </a:rPr>
              <a:t>six electrons.</a:t>
            </a:r>
          </a:p>
        </p:txBody>
      </p:sp>
      <p:pic>
        <p:nvPicPr>
          <p:cNvPr id="9219" name="Picture 1" descr="01_Pg4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1"/>
          <a:stretch>
            <a:fillRect/>
          </a:stretch>
        </p:blipFill>
        <p:spPr bwMode="auto">
          <a:xfrm>
            <a:off x="381000" y="1823962"/>
            <a:ext cx="30273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Carbons in </a:t>
            </a:r>
            <a:r>
              <a:rPr lang="en-US" sz="4000" dirty="0" err="1">
                <a:solidFill>
                  <a:schemeClr val="tx2"/>
                </a:solidFill>
              </a:rPr>
              <a:t>Ethene</a:t>
            </a:r>
            <a:r>
              <a:rPr lang="en-US" sz="4000" dirty="0">
                <a:solidFill>
                  <a:schemeClr val="tx2"/>
                </a:solidFill>
              </a:rPr>
              <a:t> are </a:t>
            </a:r>
            <a:r>
              <a:rPr lang="en-US" sz="4000" i="1" dirty="0">
                <a:solidFill>
                  <a:schemeClr val="tx2"/>
                </a:solidFill>
              </a:rPr>
              <a:t>sp</a:t>
            </a:r>
            <a:r>
              <a:rPr lang="en-US" sz="4000" baseline="30000" dirty="0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48130" name="Picture 1" descr="001sd48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095140"/>
            <a:ext cx="6264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 descr="01_14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"/>
          <a:stretch>
            <a:fillRect/>
          </a:stretch>
        </p:blipFill>
        <p:spPr bwMode="auto">
          <a:xfrm>
            <a:off x="3551238" y="4483046"/>
            <a:ext cx="20415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795" y="351582"/>
            <a:ext cx="7670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Representations of </a:t>
            </a:r>
            <a:r>
              <a:rPr lang="en-US" sz="4000" dirty="0" err="1" smtClean="0">
                <a:solidFill>
                  <a:schemeClr val="tx2"/>
                </a:solidFill>
              </a:rPr>
              <a:t>Ethene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3" name="Picture 3" descr="01_Pg32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 bwMode="auto">
          <a:xfrm>
            <a:off x="415410" y="3137333"/>
            <a:ext cx="8313181" cy="1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64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Bonding in </a:t>
            </a:r>
            <a:r>
              <a:rPr lang="en-US" sz="4000" dirty="0" err="1">
                <a:solidFill>
                  <a:schemeClr val="tx2"/>
                </a:solidFill>
              </a:rPr>
              <a:t>Ethyne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49154" name="Picture 6" descr="FG01_15-03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43790"/>
            <a:ext cx="7772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" descr="01_Pg34_UnFigure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6"/>
          <a:stretch>
            <a:fillRect/>
          </a:stretch>
        </p:blipFill>
        <p:spPr bwMode="auto">
          <a:xfrm>
            <a:off x="2593181" y="1987240"/>
            <a:ext cx="39576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0" y="1412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/>
              <a:t>The Two </a:t>
            </a:r>
            <a:r>
              <a:rPr lang="en-US" sz="3200" i="1" dirty="0" err="1"/>
              <a:t>sp</a:t>
            </a:r>
            <a:r>
              <a:rPr lang="en-US" sz="3200" dirty="0"/>
              <a:t> Orbitals Point in Opposite Directions The Two </a:t>
            </a:r>
            <a:r>
              <a:rPr lang="en-US" sz="3200" i="1" dirty="0"/>
              <a:t>p</a:t>
            </a:r>
            <a:r>
              <a:rPr lang="en-US" sz="3200" dirty="0"/>
              <a:t> Orbitals are Perpendicular</a:t>
            </a:r>
          </a:p>
        </p:txBody>
      </p:sp>
      <p:pic>
        <p:nvPicPr>
          <p:cNvPr id="51202" name="Picture 1" descr="01_15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"/>
          <a:stretch>
            <a:fillRect/>
          </a:stretch>
        </p:blipFill>
        <p:spPr bwMode="auto">
          <a:xfrm>
            <a:off x="2714105" y="2019905"/>
            <a:ext cx="371579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Carbons in </a:t>
            </a:r>
            <a:r>
              <a:rPr lang="en-US" sz="4000" dirty="0" err="1">
                <a:solidFill>
                  <a:schemeClr val="tx2"/>
                </a:solidFill>
              </a:rPr>
              <a:t>Ethyne</a:t>
            </a:r>
            <a:r>
              <a:rPr lang="en-US" sz="4000" dirty="0">
                <a:solidFill>
                  <a:schemeClr val="tx2"/>
                </a:solidFill>
              </a:rPr>
              <a:t> are </a:t>
            </a:r>
            <a:r>
              <a:rPr lang="en-US" sz="4000" i="1" dirty="0" err="1">
                <a:solidFill>
                  <a:schemeClr val="tx2"/>
                </a:solidFill>
              </a:rPr>
              <a:t>sp</a:t>
            </a:r>
            <a:endParaRPr lang="en-US" sz="4000" i="1" dirty="0">
              <a:solidFill>
                <a:schemeClr val="tx2"/>
              </a:solidFill>
            </a:endParaRPr>
          </a:p>
        </p:txBody>
      </p:sp>
      <p:pic>
        <p:nvPicPr>
          <p:cNvPr id="52226" name="Picture 1" descr="001sd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0924"/>
            <a:ext cx="56388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01_17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>
            <a:fillRect/>
          </a:stretch>
        </p:blipFill>
        <p:spPr bwMode="auto">
          <a:xfrm>
            <a:off x="3581400" y="4431138"/>
            <a:ext cx="19812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5746" y="345142"/>
            <a:ext cx="6372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 Representations </a:t>
            </a:r>
            <a:r>
              <a:rPr lang="en-US" sz="4000" dirty="0">
                <a:solidFill>
                  <a:schemeClr val="tx2"/>
                </a:solidFill>
              </a:rPr>
              <a:t>of </a:t>
            </a:r>
            <a:r>
              <a:rPr lang="en-US" sz="4000" dirty="0" err="1" smtClean="0">
                <a:solidFill>
                  <a:schemeClr val="tx2"/>
                </a:solidFill>
              </a:rPr>
              <a:t>Ethyne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4" name="Picture 3" descr="01_Pg35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>
            <a:fillRect/>
          </a:stretch>
        </p:blipFill>
        <p:spPr bwMode="auto">
          <a:xfrm>
            <a:off x="468862" y="3172742"/>
            <a:ext cx="8206276" cy="139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86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Methyl </a:t>
            </a:r>
            <a:r>
              <a:rPr lang="en-US" sz="4000" dirty="0" err="1">
                <a:solidFill>
                  <a:schemeClr val="tx2"/>
                </a:solidFill>
              </a:rPr>
              <a:t>Cation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smtClean="0">
                <a:solidFill>
                  <a:schemeClr val="tx2"/>
                </a:solidFill>
              </a:rPr>
              <a:t>and</a:t>
            </a:r>
          </a:p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Methyl </a:t>
            </a:r>
            <a:r>
              <a:rPr lang="en-US" sz="4000" dirty="0">
                <a:solidFill>
                  <a:schemeClr val="tx2"/>
                </a:solidFill>
              </a:rPr>
              <a:t>Radical are </a:t>
            </a:r>
            <a:r>
              <a:rPr lang="en-US" sz="4000" i="1" dirty="0">
                <a:solidFill>
                  <a:schemeClr val="tx2"/>
                </a:solidFill>
              </a:rPr>
              <a:t>sp</a:t>
            </a:r>
            <a:r>
              <a:rPr lang="en-US" sz="4000" baseline="30000" dirty="0">
                <a:solidFill>
                  <a:schemeClr val="tx2"/>
                </a:solidFill>
              </a:rPr>
              <a:t>2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53250" name="Picture 1" descr="01_Pg3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5"/>
          <a:stretch>
            <a:fillRect/>
          </a:stretch>
        </p:blipFill>
        <p:spPr bwMode="auto">
          <a:xfrm>
            <a:off x="454781" y="1636129"/>
            <a:ext cx="8234438" cy="231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 descr="01_Pg36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6"/>
          <a:stretch>
            <a:fillRect/>
          </a:stretch>
        </p:blipFill>
        <p:spPr bwMode="auto">
          <a:xfrm>
            <a:off x="454781" y="4203145"/>
            <a:ext cx="8234438" cy="226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Methyl Anion is </a:t>
            </a:r>
            <a:r>
              <a:rPr lang="en-US" sz="4000" i="1" dirty="0">
                <a:solidFill>
                  <a:schemeClr val="tx2"/>
                </a:solidFill>
              </a:rPr>
              <a:t>sp</a:t>
            </a:r>
            <a:r>
              <a:rPr lang="en-US" sz="4000" baseline="30000" dirty="0">
                <a:solidFill>
                  <a:schemeClr val="tx2"/>
                </a:solidFill>
              </a:rPr>
              <a:t>3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54274" name="Picture 1" descr="01_Pg37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8"/>
          <a:stretch>
            <a:fillRect/>
          </a:stretch>
        </p:blipFill>
        <p:spPr bwMode="auto">
          <a:xfrm>
            <a:off x="424543" y="2763098"/>
            <a:ext cx="8294914" cy="25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0" y="9192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Nitrogen Has Three Unpaired Valence Electrons </a:t>
            </a:r>
            <a:r>
              <a:rPr lang="en-US" sz="3600" dirty="0" smtClean="0"/>
              <a:t>and </a:t>
            </a:r>
            <a:r>
              <a:rPr lang="en-US" sz="3600" dirty="0"/>
              <a:t>Forms Three </a:t>
            </a:r>
            <a:r>
              <a:rPr lang="en-US" sz="3600" dirty="0" smtClean="0"/>
              <a:t>Bonds in NH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55298" name="TextBox 6"/>
          <p:cNvSpPr txBox="1">
            <a:spLocks noChangeArrowheads="1"/>
          </p:cNvSpPr>
          <p:nvPr/>
        </p:nvSpPr>
        <p:spPr bwMode="auto">
          <a:xfrm>
            <a:off x="1263117" y="5952065"/>
            <a:ext cx="66177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Nitrogen does not have to promote an electron.</a:t>
            </a:r>
          </a:p>
        </p:txBody>
      </p:sp>
      <p:pic>
        <p:nvPicPr>
          <p:cNvPr id="55299" name="Picture 1" descr="01_Pg1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8" r="82416" b="9021"/>
          <a:stretch>
            <a:fillRect/>
          </a:stretch>
        </p:blipFill>
        <p:spPr bwMode="auto">
          <a:xfrm>
            <a:off x="3821906" y="1632855"/>
            <a:ext cx="1500188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 descr="01_Pg37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7"/>
          <a:stretch>
            <a:fillRect/>
          </a:stretch>
        </p:blipFill>
        <p:spPr bwMode="auto">
          <a:xfrm>
            <a:off x="2171700" y="3385455"/>
            <a:ext cx="48006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Bonds in Ammonia (NH</a:t>
            </a:r>
            <a:r>
              <a:rPr lang="en-US" sz="4000" baseline="-25000" dirty="0">
                <a:solidFill>
                  <a:schemeClr val="tx2"/>
                </a:solidFill>
              </a:rPr>
              <a:t>3</a:t>
            </a:r>
            <a:r>
              <a:rPr lang="en-US" sz="400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56322" name="Picture 1" descr="001sd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5" y="1669012"/>
            <a:ext cx="8216370" cy="186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 descr="01_Pg38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6"/>
          <a:stretch>
            <a:fillRect/>
          </a:stretch>
        </p:blipFill>
        <p:spPr bwMode="auto">
          <a:xfrm>
            <a:off x="448734" y="3785828"/>
            <a:ext cx="8246533" cy="26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Box 1"/>
          <p:cNvSpPr txBox="1">
            <a:spLocks noChangeArrowheads="1"/>
          </p:cNvSpPr>
          <p:nvPr/>
        </p:nvSpPr>
        <p:spPr bwMode="auto">
          <a:xfrm>
            <a:off x="0" y="31689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Isotopes</a:t>
            </a:r>
          </a:p>
        </p:txBody>
      </p:sp>
      <p:pic>
        <p:nvPicPr>
          <p:cNvPr id="10242" name="Picture 1" descr="01_Pg4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>
            <a:fillRect/>
          </a:stretch>
        </p:blipFill>
        <p:spPr bwMode="auto">
          <a:xfrm>
            <a:off x="424543" y="2400776"/>
            <a:ext cx="8294914" cy="301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Ammonium Ion (</a:t>
            </a:r>
            <a:r>
              <a:rPr lang="en-US" sz="4000" baseline="30000" dirty="0">
                <a:solidFill>
                  <a:schemeClr val="tx2"/>
                </a:solidFill>
              </a:rPr>
              <a:t>+</a:t>
            </a:r>
            <a:r>
              <a:rPr lang="en-US" sz="4000" dirty="0">
                <a:solidFill>
                  <a:schemeClr val="tx2"/>
                </a:solidFill>
              </a:rPr>
              <a:t>NH</a:t>
            </a:r>
            <a:r>
              <a:rPr lang="en-US" sz="4000" baseline="-25000" dirty="0">
                <a:solidFill>
                  <a:schemeClr val="tx2"/>
                </a:solidFill>
              </a:rPr>
              <a:t>4</a:t>
            </a:r>
            <a:r>
              <a:rPr lang="en-US" sz="400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57346" name="Picture 1" descr="01_Pg38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0"/>
          <a:stretch>
            <a:fillRect/>
          </a:stretch>
        </p:blipFill>
        <p:spPr bwMode="auto">
          <a:xfrm>
            <a:off x="460829" y="2868592"/>
            <a:ext cx="8222343" cy="227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1"/>
          <p:cNvSpPr txBox="1">
            <a:spLocks noChangeArrowheads="1"/>
          </p:cNvSpPr>
          <p:nvPr/>
        </p:nvSpPr>
        <p:spPr bwMode="auto">
          <a:xfrm>
            <a:off x="0" y="8572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Oxygen Has Two Unpaired Valence </a:t>
            </a:r>
            <a:br>
              <a:rPr lang="en-US" sz="3600" dirty="0"/>
            </a:br>
            <a:r>
              <a:rPr lang="en-US" sz="3600" dirty="0"/>
              <a:t>Electrons and Forms Two Bonds in H</a:t>
            </a:r>
            <a:r>
              <a:rPr lang="en-US" sz="3600" baseline="-25000" dirty="0"/>
              <a:t>2</a:t>
            </a:r>
            <a:r>
              <a:rPr lang="en-US" sz="3600" dirty="0"/>
              <a:t>O</a:t>
            </a:r>
          </a:p>
        </p:txBody>
      </p:sp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1314438" y="6068180"/>
            <a:ext cx="6515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Oxygen does not have to promote an electron.</a:t>
            </a:r>
          </a:p>
        </p:txBody>
      </p:sp>
      <p:pic>
        <p:nvPicPr>
          <p:cNvPr id="58371" name="Picture 7" descr="001sd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33"/>
          <a:stretch>
            <a:fillRect/>
          </a:stretch>
        </p:blipFill>
        <p:spPr bwMode="auto">
          <a:xfrm>
            <a:off x="3886200" y="1520370"/>
            <a:ext cx="13716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1" descr="01_Pg38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2"/>
          <a:stretch>
            <a:fillRect/>
          </a:stretch>
        </p:blipFill>
        <p:spPr bwMode="auto">
          <a:xfrm>
            <a:off x="2209800" y="3473750"/>
            <a:ext cx="47244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Bonds in Water (H</a:t>
            </a:r>
            <a:r>
              <a:rPr lang="en-US" sz="4000" baseline="-25000" dirty="0">
                <a:solidFill>
                  <a:schemeClr val="tx2"/>
                </a:solidFill>
              </a:rPr>
              <a:t>2</a:t>
            </a:r>
            <a:r>
              <a:rPr lang="en-US" sz="4000" dirty="0">
                <a:solidFill>
                  <a:schemeClr val="tx2"/>
                </a:solidFill>
              </a:rPr>
              <a:t>O)</a:t>
            </a:r>
          </a:p>
        </p:txBody>
      </p:sp>
      <p:pic>
        <p:nvPicPr>
          <p:cNvPr id="59394" name="Picture 1" descr="01_Pg39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0"/>
          <a:stretch>
            <a:fillRect/>
          </a:stretch>
        </p:blipFill>
        <p:spPr bwMode="auto">
          <a:xfrm>
            <a:off x="1292981" y="1656608"/>
            <a:ext cx="6558038" cy="23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 descr="01_Pg39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8"/>
          <a:stretch>
            <a:fillRect/>
          </a:stretch>
        </p:blipFill>
        <p:spPr bwMode="auto">
          <a:xfrm>
            <a:off x="442686" y="4277741"/>
            <a:ext cx="8258629" cy="216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Bond in a Hydrogen Halide</a:t>
            </a:r>
          </a:p>
        </p:txBody>
      </p:sp>
      <p:pic>
        <p:nvPicPr>
          <p:cNvPr id="60418" name="Picture 1" descr="01_Pg40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"/>
          <a:stretch>
            <a:fillRect/>
          </a:stretch>
        </p:blipFill>
        <p:spPr bwMode="auto">
          <a:xfrm>
            <a:off x="1780419" y="1936932"/>
            <a:ext cx="7012819" cy="198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 descr="01_Pg40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0"/>
          <a:stretch>
            <a:fillRect/>
          </a:stretch>
        </p:blipFill>
        <p:spPr bwMode="auto">
          <a:xfrm>
            <a:off x="1780798" y="4348235"/>
            <a:ext cx="703421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 descr="01_Pg40_UnFigure_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"/>
          <a:stretch>
            <a:fillRect/>
          </a:stretch>
        </p:blipFill>
        <p:spPr bwMode="auto">
          <a:xfrm>
            <a:off x="250825" y="4760685"/>
            <a:ext cx="1250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01_Pg40_UnFigure_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9"/>
          <a:stretch>
            <a:fillRect/>
          </a:stretch>
        </p:blipFill>
        <p:spPr bwMode="auto">
          <a:xfrm>
            <a:off x="228600" y="3655785"/>
            <a:ext cx="12954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 descr="01_Pg40_UnFigure_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"/>
          <a:stretch>
            <a:fillRect/>
          </a:stretch>
        </p:blipFill>
        <p:spPr bwMode="auto">
          <a:xfrm>
            <a:off x="342900" y="2779485"/>
            <a:ext cx="1066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6" descr="01_Pg40_UnFigure_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"/>
          <a:stretch>
            <a:fillRect/>
          </a:stretch>
        </p:blipFill>
        <p:spPr bwMode="auto">
          <a:xfrm>
            <a:off x="312738" y="2017485"/>
            <a:ext cx="1127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/>
          <p:cNvSpPr txBox="1">
            <a:spLocks noChangeArrowheads="1"/>
          </p:cNvSpPr>
          <p:nvPr/>
        </p:nvSpPr>
        <p:spPr bwMode="auto">
          <a:xfrm>
            <a:off x="0" y="9049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Overlap of an </a:t>
            </a:r>
            <a:r>
              <a:rPr lang="en-US" sz="3600" i="1" dirty="0"/>
              <a:t>s</a:t>
            </a:r>
            <a:r>
              <a:rPr lang="en-US" sz="3600" dirty="0"/>
              <a:t> Orbital </a:t>
            </a:r>
            <a:r>
              <a:rPr lang="en-US" sz="3600" dirty="0" smtClean="0"/>
              <a:t>with</a:t>
            </a:r>
          </a:p>
          <a:p>
            <a:pPr algn="ctr" eaLnBrk="1" hangingPunct="1"/>
            <a:r>
              <a:rPr lang="en-US" sz="3600" dirty="0" smtClean="0"/>
              <a:t>an </a:t>
            </a:r>
            <a:r>
              <a:rPr lang="en-US" sz="3600" i="1" dirty="0"/>
              <a:t>sp</a:t>
            </a:r>
            <a:r>
              <a:rPr lang="en-US" sz="3600" baseline="30000" dirty="0"/>
              <a:t>3</a:t>
            </a:r>
            <a:r>
              <a:rPr lang="en-US" sz="3600" dirty="0"/>
              <a:t> Orbital</a:t>
            </a:r>
          </a:p>
        </p:txBody>
      </p:sp>
      <p:pic>
        <p:nvPicPr>
          <p:cNvPr id="61442" name="Picture 1" descr="01_18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"/>
          <a:stretch>
            <a:fillRect/>
          </a:stretch>
        </p:blipFill>
        <p:spPr bwMode="auto">
          <a:xfrm>
            <a:off x="369806" y="2225521"/>
            <a:ext cx="8404388" cy="365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26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The Length and Strength of a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Hydrogen Halide Bond</a:t>
            </a:r>
          </a:p>
        </p:txBody>
      </p:sp>
      <p:pic>
        <p:nvPicPr>
          <p:cNvPr id="2" name="Picture 1" descr="Screen Shot 2015-06-01 at 10.55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7" y="2177137"/>
            <a:ext cx="8373306" cy="3729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1"/>
          <p:cNvSpPr txBox="1">
            <a:spLocks noChangeArrowheads="1"/>
          </p:cNvSpPr>
          <p:nvPr/>
        </p:nvSpPr>
        <p:spPr bwMode="auto">
          <a:xfrm>
            <a:off x="0" y="34108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Summary of Hybridization</a:t>
            </a:r>
          </a:p>
        </p:txBody>
      </p:sp>
      <p:sp>
        <p:nvSpPr>
          <p:cNvPr id="63490" name="TextBox 4"/>
          <p:cNvSpPr txBox="1">
            <a:spLocks noChangeArrowheads="1"/>
          </p:cNvSpPr>
          <p:nvPr/>
        </p:nvSpPr>
        <p:spPr bwMode="auto">
          <a:xfrm>
            <a:off x="247273" y="4923974"/>
            <a:ext cx="8671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The orbitals used in bond formation determine the bond </a:t>
            </a:r>
            <a:r>
              <a:rPr lang="en-US" dirty="0" smtClean="0">
                <a:solidFill>
                  <a:srgbClr val="FF0000"/>
                </a:solidFill>
              </a:rPr>
              <a:t>angle.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3491" name="Picture 1" descr="01_Pg42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6"/>
          <a:stretch>
            <a:fillRect/>
          </a:stretch>
        </p:blipFill>
        <p:spPr bwMode="auto">
          <a:xfrm>
            <a:off x="387199" y="2715170"/>
            <a:ext cx="8369602" cy="206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-34214" y="88295"/>
            <a:ext cx="92124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Single Bond: 1 </a:t>
            </a:r>
            <a:r>
              <a:rPr lang="el-GR" sz="3600" i="1" dirty="0"/>
              <a:t>σ</a:t>
            </a:r>
            <a:r>
              <a:rPr lang="en-US" sz="3600" dirty="0"/>
              <a:t> </a:t>
            </a:r>
            <a:r>
              <a:rPr lang="en-US" sz="3600" dirty="0" smtClean="0"/>
              <a:t>   </a:t>
            </a:r>
            <a:r>
              <a:rPr lang="en-US" sz="3600" dirty="0"/>
              <a:t>Double bond: 1 </a:t>
            </a:r>
            <a:r>
              <a:rPr lang="el-GR" sz="3600" i="1" dirty="0"/>
              <a:t>σ</a:t>
            </a:r>
            <a:r>
              <a:rPr lang="en-US" sz="3600" dirty="0"/>
              <a:t> + </a:t>
            </a:r>
            <a:r>
              <a:rPr lang="en-US" sz="3600" dirty="0" smtClean="0"/>
              <a:t>1 </a:t>
            </a:r>
            <a:r>
              <a:rPr lang="en-US" sz="3600" i="1" dirty="0" smtClean="0"/>
              <a:t>π</a:t>
            </a:r>
          </a:p>
          <a:p>
            <a:pPr algn="ctr" eaLnBrk="1" hangingPunct="1"/>
            <a:r>
              <a:rPr lang="en-US" sz="3600" dirty="0"/>
              <a:t>Triple Bond: 1 </a:t>
            </a:r>
            <a:r>
              <a:rPr lang="el-GR" sz="3600" i="1" dirty="0"/>
              <a:t>σ</a:t>
            </a:r>
            <a:r>
              <a:rPr lang="en-US" sz="3600" dirty="0"/>
              <a:t> + 2 </a:t>
            </a:r>
            <a:r>
              <a:rPr lang="en-US" sz="3600" i="1" dirty="0" smtClean="0"/>
              <a:t>π</a:t>
            </a:r>
            <a:endParaRPr lang="en-US" sz="3600" i="1" dirty="0"/>
          </a:p>
        </p:txBody>
      </p:sp>
      <p:pic>
        <p:nvPicPr>
          <p:cNvPr id="64515" name="Picture 1" descr="01_Pg43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1"/>
          <a:stretch>
            <a:fillRect/>
          </a:stretch>
        </p:blipFill>
        <p:spPr bwMode="auto">
          <a:xfrm>
            <a:off x="412448" y="2847505"/>
            <a:ext cx="8319105" cy="243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0" y="31886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Hybridization of C, N, and O</a:t>
            </a:r>
          </a:p>
        </p:txBody>
      </p:sp>
      <p:pic>
        <p:nvPicPr>
          <p:cNvPr id="65538" name="Picture 1" descr="01_Pg43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4"/>
          <a:stretch>
            <a:fillRect/>
          </a:stretch>
        </p:blipFill>
        <p:spPr bwMode="auto">
          <a:xfrm>
            <a:off x="460829" y="3077672"/>
            <a:ext cx="8222343" cy="165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4"/>
          <p:cNvSpPr txBox="1">
            <a:spLocks noChangeArrowheads="1"/>
          </p:cNvSpPr>
          <p:nvPr/>
        </p:nvSpPr>
        <p:spPr bwMode="auto">
          <a:xfrm>
            <a:off x="0" y="32899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Bond Strength and Bond Length</a:t>
            </a:r>
          </a:p>
        </p:txBody>
      </p:sp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1827950" y="5687485"/>
            <a:ext cx="54881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The shorter the bond, the stronger it is.</a:t>
            </a:r>
          </a:p>
        </p:txBody>
      </p:sp>
      <p:pic>
        <p:nvPicPr>
          <p:cNvPr id="66563" name="Picture 1" descr="01_Pg44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"/>
          <a:stretch>
            <a:fillRect/>
          </a:stretch>
        </p:blipFill>
        <p:spPr bwMode="auto">
          <a:xfrm>
            <a:off x="527353" y="2045254"/>
            <a:ext cx="8089295" cy="346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ChangeArrowheads="1"/>
          </p:cNvSpPr>
          <p:nvPr/>
        </p:nvSpPr>
        <p:spPr bwMode="auto">
          <a:xfrm>
            <a:off x="0" y="36285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Distribution of Electrons in an Atom</a:t>
            </a:r>
          </a:p>
        </p:txBody>
      </p:sp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395514" y="4448628"/>
            <a:ext cx="83614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/>
              <a:t>The </a:t>
            </a:r>
            <a:r>
              <a:rPr lang="en-US" sz="2600" dirty="0">
                <a:solidFill>
                  <a:schemeClr val="accent2"/>
                </a:solidFill>
              </a:rPr>
              <a:t>first</a:t>
            </a:r>
            <a:r>
              <a:rPr lang="en-US" sz="2600" dirty="0"/>
              <a:t> shell is </a:t>
            </a:r>
            <a:r>
              <a:rPr lang="en-US" sz="2600" dirty="0">
                <a:solidFill>
                  <a:schemeClr val="accent2"/>
                </a:solidFill>
              </a:rPr>
              <a:t>closest</a:t>
            </a:r>
            <a:r>
              <a:rPr lang="en-US" sz="2600" dirty="0"/>
              <a:t> to the nucleus.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/>
              <a:t>The </a:t>
            </a:r>
            <a:r>
              <a:rPr lang="en-US" sz="2600" dirty="0">
                <a:solidFill>
                  <a:schemeClr val="hlink"/>
                </a:solidFill>
              </a:rPr>
              <a:t>closer</a:t>
            </a:r>
            <a:r>
              <a:rPr lang="en-US" sz="2600" dirty="0"/>
              <a:t> the atomic orbital is to the nucleus, the </a:t>
            </a:r>
            <a:r>
              <a:rPr lang="en-US" sz="2600" dirty="0">
                <a:solidFill>
                  <a:schemeClr val="hlink"/>
                </a:solidFill>
              </a:rPr>
              <a:t>lower</a:t>
            </a:r>
            <a:r>
              <a:rPr lang="en-US" sz="2600" dirty="0"/>
              <a:t> its energy.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600" dirty="0"/>
              <a:t>Within a shell, </a:t>
            </a:r>
            <a:r>
              <a:rPr lang="en-US" sz="2600" i="1" dirty="0">
                <a:solidFill>
                  <a:srgbClr val="FC0C18"/>
                </a:solidFill>
              </a:rPr>
              <a:t>s</a:t>
            </a:r>
            <a:r>
              <a:rPr lang="en-US" sz="2600" dirty="0"/>
              <a:t> is lower in energy than </a:t>
            </a:r>
            <a:r>
              <a:rPr lang="en-US" sz="2600" i="1" dirty="0">
                <a:solidFill>
                  <a:srgbClr val="FC0C18"/>
                </a:solidFill>
              </a:rPr>
              <a:t>p</a:t>
            </a:r>
            <a:r>
              <a:rPr lang="en-US" sz="2600" i="1" dirty="0"/>
              <a:t>.</a:t>
            </a:r>
            <a:endParaRPr lang="en-US" sz="2600" dirty="0"/>
          </a:p>
        </p:txBody>
      </p:sp>
      <p:pic>
        <p:nvPicPr>
          <p:cNvPr id="2" name="Picture 1" descr="Screen Shot 2015-06-01 at 10.26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1729937"/>
            <a:ext cx="8490857" cy="2488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1"/>
          <p:cNvSpPr txBox="1">
            <a:spLocks noChangeArrowheads="1"/>
          </p:cNvSpPr>
          <p:nvPr/>
        </p:nvSpPr>
        <p:spPr bwMode="auto">
          <a:xfrm>
            <a:off x="0" y="31689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A </a:t>
            </a:r>
            <a:r>
              <a:rPr lang="en-US" sz="4000" i="1" dirty="0"/>
              <a:t>π</a:t>
            </a:r>
            <a:r>
              <a:rPr lang="en-US" sz="4000" dirty="0"/>
              <a:t> Bond is Weaker Than a </a:t>
            </a:r>
            <a:r>
              <a:rPr lang="en-US" sz="4000" i="1" dirty="0" err="1"/>
              <a:t>σ</a:t>
            </a:r>
            <a:r>
              <a:rPr lang="en-US" sz="4000" dirty="0"/>
              <a:t> Bond</a:t>
            </a:r>
          </a:p>
        </p:txBody>
      </p:sp>
      <p:pic>
        <p:nvPicPr>
          <p:cNvPr id="67586" name="Picture 1" descr="01_Pg45_UnFigure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7"/>
          <a:stretch>
            <a:fillRect/>
          </a:stretch>
        </p:blipFill>
        <p:spPr bwMode="auto">
          <a:xfrm>
            <a:off x="515257" y="2378981"/>
            <a:ext cx="8113486" cy="329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1"/>
          <p:cNvSpPr txBox="1">
            <a:spLocks noChangeArrowheads="1"/>
          </p:cNvSpPr>
          <p:nvPr/>
        </p:nvSpPr>
        <p:spPr bwMode="auto">
          <a:xfrm>
            <a:off x="0" y="88295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  Hybridization, Bond Angle, </a:t>
            </a:r>
          </a:p>
          <a:p>
            <a:pPr algn="ctr" eaLnBrk="1" hangingPunct="1"/>
            <a:r>
              <a:rPr lang="en-US" sz="3600" dirty="0"/>
              <a:t>Bond Length, Bond Strength</a:t>
            </a:r>
          </a:p>
        </p:txBody>
      </p:sp>
      <p:pic>
        <p:nvPicPr>
          <p:cNvPr id="2" name="Picture 1" descr="Screen Shot 2015-06-01 at 10.59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9" y="2219019"/>
            <a:ext cx="8527143" cy="3612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Dipole Moments of Molecules</a:t>
            </a:r>
          </a:p>
        </p:txBody>
      </p:sp>
      <p:pic>
        <p:nvPicPr>
          <p:cNvPr id="69634" name="Picture 1" descr="01_Pg47_Un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509210" y="2628266"/>
            <a:ext cx="8125581" cy="29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01_Pg48_Un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"/>
          <a:stretch>
            <a:fillRect/>
          </a:stretch>
        </p:blipFill>
        <p:spPr bwMode="auto">
          <a:xfrm>
            <a:off x="338894" y="2880076"/>
            <a:ext cx="8466213" cy="23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itle 1"/>
          <p:cNvSpPr>
            <a:spLocks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Dipole Moments of Molecules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5"/>
          <p:cNvSpPr>
            <a:spLocks noChangeArrowheads="1"/>
          </p:cNvSpPr>
          <p:nvPr/>
        </p:nvSpPr>
        <p:spPr bwMode="auto">
          <a:xfrm>
            <a:off x="78620" y="5577710"/>
            <a:ext cx="89867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4C629"/>
                </a:solidFill>
              </a:rPr>
              <a:t>-</a:t>
            </a:r>
            <a:r>
              <a:rPr lang="en-US" dirty="0" err="1">
                <a:solidFill>
                  <a:srgbClr val="008000"/>
                </a:solidFill>
              </a:rPr>
              <a:t>Aufbau</a:t>
            </a:r>
            <a:r>
              <a:rPr lang="en-US" dirty="0">
                <a:solidFill>
                  <a:srgbClr val="008000"/>
                </a:solidFill>
              </a:rPr>
              <a:t> principle: </a:t>
            </a:r>
            <a:r>
              <a:rPr lang="en-US" dirty="0" smtClean="0"/>
              <a:t>An </a:t>
            </a:r>
            <a:r>
              <a:rPr lang="en-US" dirty="0"/>
              <a:t>electron goes into the atomic orbital </a:t>
            </a:r>
            <a:r>
              <a:rPr lang="en-US" dirty="0" smtClean="0"/>
              <a:t>with the </a:t>
            </a:r>
            <a:r>
              <a:rPr lang="en-US" dirty="0">
                <a:solidFill>
                  <a:srgbClr val="990000"/>
                </a:solidFill>
              </a:rPr>
              <a:t>lowest energy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14C629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Pauli exclusion principle: </a:t>
            </a:r>
            <a:r>
              <a:rPr lang="en-US" dirty="0"/>
              <a:t>No more than </a:t>
            </a:r>
            <a:r>
              <a:rPr lang="en-US" dirty="0">
                <a:solidFill>
                  <a:srgbClr val="990000"/>
                </a:solidFill>
              </a:rPr>
              <a:t>two</a:t>
            </a:r>
            <a:r>
              <a:rPr lang="en-US" dirty="0">
                <a:solidFill>
                  <a:srgbClr val="FC0C18"/>
                </a:solidFill>
              </a:rPr>
              <a:t> </a:t>
            </a:r>
            <a:r>
              <a:rPr lang="en-US" dirty="0">
                <a:solidFill>
                  <a:srgbClr val="990000"/>
                </a:solidFill>
              </a:rPr>
              <a:t>electrons </a:t>
            </a:r>
            <a:r>
              <a:rPr lang="en-US" dirty="0"/>
              <a:t>can be </a:t>
            </a:r>
            <a:r>
              <a:rPr lang="en-US" dirty="0" smtClean="0"/>
              <a:t>in </a:t>
            </a:r>
            <a:r>
              <a:rPr lang="en-US" dirty="0"/>
              <a:t>an atomic orbital.</a:t>
            </a:r>
          </a:p>
          <a:p>
            <a:r>
              <a:rPr lang="en-US" dirty="0">
                <a:solidFill>
                  <a:srgbClr val="008000"/>
                </a:solidFill>
              </a:rPr>
              <a:t>-</a:t>
            </a:r>
            <a:r>
              <a:rPr lang="en-US" dirty="0" err="1" smtClean="0">
                <a:solidFill>
                  <a:srgbClr val="008000"/>
                </a:solidFill>
              </a:rPr>
              <a:t>Hund’</a:t>
            </a:r>
            <a:r>
              <a:rPr lang="en-US" altLang="ja-JP" dirty="0" err="1" smtClean="0">
                <a:solidFill>
                  <a:srgbClr val="008000"/>
                </a:solidFill>
              </a:rPr>
              <a:t>s</a:t>
            </a:r>
            <a:r>
              <a:rPr lang="en-US" altLang="ja-JP" dirty="0" smtClean="0">
                <a:solidFill>
                  <a:srgbClr val="008000"/>
                </a:solidFill>
              </a:rPr>
              <a:t> </a:t>
            </a:r>
            <a:r>
              <a:rPr lang="en-US" altLang="ja-JP" dirty="0">
                <a:solidFill>
                  <a:srgbClr val="008000"/>
                </a:solidFill>
              </a:rPr>
              <a:t>rule: </a:t>
            </a:r>
            <a:r>
              <a:rPr lang="en-US" altLang="ja-JP" dirty="0"/>
              <a:t>An electron goes into an </a:t>
            </a:r>
            <a:r>
              <a:rPr lang="en-US" altLang="ja-JP" dirty="0">
                <a:solidFill>
                  <a:srgbClr val="990000"/>
                </a:solidFill>
              </a:rPr>
              <a:t>empty</a:t>
            </a:r>
            <a:r>
              <a:rPr lang="en-US" altLang="ja-JP" dirty="0">
                <a:solidFill>
                  <a:srgbClr val="FB1B21"/>
                </a:solidFill>
              </a:rPr>
              <a:t> </a:t>
            </a:r>
            <a:r>
              <a:rPr lang="en-US" altLang="ja-JP" dirty="0" smtClean="0">
                <a:solidFill>
                  <a:srgbClr val="990000"/>
                </a:solidFill>
              </a:rPr>
              <a:t>degenerate</a:t>
            </a:r>
            <a:r>
              <a:rPr lang="en-US" altLang="ja-JP" dirty="0">
                <a:solidFill>
                  <a:srgbClr val="FB1B21"/>
                </a:solidFill>
              </a:rPr>
              <a:t> </a:t>
            </a:r>
            <a:r>
              <a:rPr lang="en-US" altLang="ja-JP" dirty="0" smtClean="0">
                <a:solidFill>
                  <a:srgbClr val="990000"/>
                </a:solidFill>
              </a:rPr>
              <a:t>orbital </a:t>
            </a:r>
            <a:r>
              <a:rPr lang="en-US" altLang="ja-JP" dirty="0"/>
              <a:t>rather than pairing up.</a:t>
            </a:r>
            <a:endParaRPr lang="en-US" dirty="0"/>
          </a:p>
        </p:txBody>
      </p:sp>
      <p:pic>
        <p:nvPicPr>
          <p:cNvPr id="2" name="Picture 1" descr="Screen Shot 2015-06-01 at 10.26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62" y="1569383"/>
            <a:ext cx="6664476" cy="3938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0" y="31886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/>
              <a:t>Relative Energies of the Atomic Orbitals</a:t>
            </a:r>
          </a:p>
        </p:txBody>
      </p:sp>
      <p:pic>
        <p:nvPicPr>
          <p:cNvPr id="13314" name="Picture 1" descr="01_Pg6_Un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2"/>
          <a:stretch>
            <a:fillRect/>
          </a:stretch>
        </p:blipFill>
        <p:spPr bwMode="auto">
          <a:xfrm>
            <a:off x="304800" y="345016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Atoms on the Left Side of the </a:t>
            </a: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Periodic Table Easily Lose an Electron</a:t>
            </a:r>
          </a:p>
        </p:txBody>
      </p:sp>
      <p:pic>
        <p:nvPicPr>
          <p:cNvPr id="14338" name="Picture 1" descr="01_Pg8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 bwMode="auto">
          <a:xfrm>
            <a:off x="491067" y="1797517"/>
            <a:ext cx="8161867" cy="44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1207</TotalTime>
  <Words>773</Words>
  <Application>Microsoft Macintosh PowerPoint</Application>
  <PresentationFormat>On-screen Show (4:3)</PresentationFormat>
  <Paragraphs>132</Paragraphs>
  <Slides>63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Default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uneumje</dc:creator>
  <cp:lastModifiedBy>Kyle Doctor</cp:lastModifiedBy>
  <cp:revision>168</cp:revision>
  <dcterms:created xsi:type="dcterms:W3CDTF">2013-01-23T20:02:09Z</dcterms:created>
  <dcterms:modified xsi:type="dcterms:W3CDTF">2015-06-09T18:50:29Z</dcterms:modified>
</cp:coreProperties>
</file>