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93" r:id="rId2"/>
    <p:sldId id="354" r:id="rId3"/>
    <p:sldId id="348" r:id="rId4"/>
    <p:sldId id="349" r:id="rId5"/>
    <p:sldId id="350" r:id="rId6"/>
    <p:sldId id="351" r:id="rId7"/>
    <p:sldId id="352" r:id="rId8"/>
    <p:sldId id="353" r:id="rId9"/>
    <p:sldId id="345" r:id="rId10"/>
    <p:sldId id="346" r:id="rId11"/>
    <p:sldId id="355" r:id="rId12"/>
    <p:sldId id="356" r:id="rId13"/>
    <p:sldId id="333" r:id="rId14"/>
    <p:sldId id="329" r:id="rId15"/>
    <p:sldId id="330" r:id="rId16"/>
    <p:sldId id="331" r:id="rId17"/>
    <p:sldId id="334" r:id="rId18"/>
    <p:sldId id="260" r:id="rId19"/>
    <p:sldId id="267" r:id="rId20"/>
    <p:sldId id="268" r:id="rId21"/>
    <p:sldId id="316" r:id="rId22"/>
    <p:sldId id="317" r:id="rId23"/>
    <p:sldId id="318" r:id="rId24"/>
    <p:sldId id="271" r:id="rId25"/>
    <p:sldId id="272" r:id="rId26"/>
    <p:sldId id="319" r:id="rId27"/>
    <p:sldId id="273" r:id="rId28"/>
    <p:sldId id="274" r:id="rId29"/>
    <p:sldId id="275" r:id="rId30"/>
    <p:sldId id="276" r:id="rId31"/>
    <p:sldId id="277" r:id="rId32"/>
    <p:sldId id="278" r:id="rId33"/>
    <p:sldId id="367" r:id="rId34"/>
    <p:sldId id="279" r:id="rId35"/>
    <p:sldId id="324" r:id="rId36"/>
    <p:sldId id="358" r:id="rId37"/>
    <p:sldId id="357" r:id="rId38"/>
    <p:sldId id="281" r:id="rId39"/>
    <p:sldId id="338" r:id="rId40"/>
    <p:sldId id="339" r:id="rId41"/>
    <p:sldId id="340" r:id="rId42"/>
    <p:sldId id="341" r:id="rId43"/>
    <p:sldId id="342" r:id="rId44"/>
    <p:sldId id="359" r:id="rId45"/>
    <p:sldId id="343" r:id="rId46"/>
    <p:sldId id="282" r:id="rId47"/>
    <p:sldId id="283" r:id="rId48"/>
    <p:sldId id="284" r:id="rId49"/>
    <p:sldId id="285" r:id="rId50"/>
    <p:sldId id="286" r:id="rId51"/>
    <p:sldId id="287" r:id="rId52"/>
    <p:sldId id="360" r:id="rId53"/>
    <p:sldId id="361" r:id="rId54"/>
    <p:sldId id="337" r:id="rId55"/>
    <p:sldId id="335" r:id="rId56"/>
    <p:sldId id="336" r:id="rId57"/>
    <p:sldId id="312" r:id="rId58"/>
    <p:sldId id="313" r:id="rId59"/>
    <p:sldId id="314" r:id="rId60"/>
    <p:sldId id="315" r:id="rId61"/>
    <p:sldId id="362" r:id="rId62"/>
    <p:sldId id="363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527" autoAdjust="0"/>
  </p:normalViewPr>
  <p:slideViewPr>
    <p:cSldViewPr>
      <p:cViewPr varScale="1">
        <p:scale>
          <a:sx n="80" d="100"/>
          <a:sy n="80" d="100"/>
        </p:scale>
        <p:origin x="1522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524E9-2B2D-4FB1-802F-CF8F8E50E303}" type="datetimeFigureOut">
              <a:rPr lang="en-US" smtClean="0"/>
              <a:pPr/>
              <a:t>6/2/2022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ACD6CC-D7DC-4DC5-B884-41DB1210A0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8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CD6CC-D7DC-4DC5-B884-41DB1210A02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63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CD6CC-D7DC-4DC5-B884-41DB1210A02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47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CD6CC-D7DC-4DC5-B884-41DB1210A02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79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CD6CC-D7DC-4DC5-B884-41DB1210A02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5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CD6CC-D7DC-4DC5-B884-41DB1210A02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06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CD6CC-D7DC-4DC5-B884-41DB1210A02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04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CD6CC-D7DC-4DC5-B884-41DB1210A02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95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CD6CC-D7DC-4DC5-B884-41DB1210A02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5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CD6CC-D7DC-4DC5-B884-41DB1210A020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CD6CC-D7DC-4DC5-B884-41DB1210A02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818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CD6CC-D7DC-4DC5-B884-41DB1210A02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73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CD6CC-D7DC-4DC5-B884-41DB1210A02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653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A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CD6CC-D7DC-4DC5-B884-41DB1210A020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CD6CC-D7DC-4DC5-B884-41DB1210A02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70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CD6CC-D7DC-4DC5-B884-41DB1210A02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439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CD6CC-D7DC-4DC5-B884-41DB1210A02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17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CD6CC-D7DC-4DC5-B884-41DB1210A02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99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CD6CC-D7DC-4DC5-B884-41DB1210A02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0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CD6CC-D7DC-4DC5-B884-41DB1210A02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06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CD6CC-D7DC-4DC5-B884-41DB1210A02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93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E2A91-259D-4B6B-BFA3-6502133D0A10}" type="datetime1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0FE53-5BED-44A8-953D-2192164FAF4A}" type="datetime1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03E95-2F69-4BDA-8B79-6DB94067F0EE}" type="datetime1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EC1FA-0294-441B-8254-D7BE1F60E55D}" type="datetime1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98ADE-CC24-4584-9117-283EFA66A728}" type="datetime1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4FC9-23AB-45A0-8586-8B80F700F07A}" type="datetime1">
              <a:rPr lang="en-US" smtClean="0"/>
              <a:pPr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B4483-0CC8-4ED0-810C-85EBB304A09E}" type="datetime1">
              <a:rPr lang="en-US" smtClean="0"/>
              <a:pPr/>
              <a:t>6/2/2022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D5496-8521-42B1-BACC-1E336CDF7359}" type="datetime1">
              <a:rPr lang="en-US" smtClean="0"/>
              <a:pPr/>
              <a:t>6/2/2022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B3046-978D-42B9-B59B-D44B12327AF0}" type="datetime1">
              <a:rPr lang="en-US" smtClean="0"/>
              <a:pPr/>
              <a:t>6/2/2022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EDDE-AEC1-4EE2-BD7D-637A1AD00246}" type="datetime1">
              <a:rPr lang="en-US" smtClean="0"/>
              <a:pPr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416CE-B063-4104-8C1D-7B18FB8DC0C0}" type="datetime1">
              <a:rPr lang="en-US" smtClean="0"/>
              <a:pPr/>
              <a:t>6/2/2022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85846-2E5C-4151-80E3-FB9BDAF52C8F}" type="datetime1">
              <a:rPr lang="en-US" smtClean="0"/>
              <a:pPr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4C6F7-2779-4564-81BA-41A6B38756A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Principles of Food Preparation </a:t>
            </a:r>
            <a:br>
              <a:rPr lang="en-US" b="1" dirty="0"/>
            </a:br>
            <a:r>
              <a:rPr lang="en-US" b="1" dirty="0"/>
              <a:t>NUTD233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b="1" dirty="0"/>
              <a:t>Chapter 5</a:t>
            </a:r>
          </a:p>
          <a:p>
            <a:pPr algn="ctr">
              <a:buNone/>
            </a:pPr>
            <a:r>
              <a:rPr lang="en-US" b="1" dirty="0"/>
              <a:t>Basics in Food Preparation</a:t>
            </a:r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endParaRPr lang="en-US" dirty="0"/>
          </a:p>
          <a:p>
            <a:pPr algn="ctr">
              <a:buNone/>
            </a:pPr>
            <a:r>
              <a:rPr lang="en-US" dirty="0"/>
              <a:t> </a:t>
            </a:r>
            <a:r>
              <a:rPr lang="en-US" b="1" dirty="0"/>
              <a:t>Afaf Jaqaman</a:t>
            </a:r>
          </a:p>
          <a:p>
            <a:pPr algn="ctr">
              <a:buNone/>
            </a:pP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3048000"/>
            <a:ext cx="28575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 Sharpening Steel</a:t>
            </a: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2590800"/>
            <a:ext cx="542925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1219200"/>
            <a:ext cx="8077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buFont typeface="Courier New" panose="02070309020205020404" pitchFamily="49" charset="0"/>
              <a:buChar char="o"/>
            </a:pPr>
            <a:r>
              <a:rPr lang="en-US" sz="3200" dirty="0"/>
              <a:t>Long thin cylindrical metal tool</a:t>
            </a:r>
          </a:p>
          <a:p>
            <a:pPr lvl="1" indent="-457200">
              <a:buFont typeface="Courier New" panose="02070309020205020404" pitchFamily="49" charset="0"/>
              <a:buChar char="o"/>
            </a:pPr>
            <a:r>
              <a:rPr lang="en-US" sz="3200" dirty="0"/>
              <a:t>Sharpen at 20 degrees angle.</a:t>
            </a:r>
          </a:p>
          <a:p>
            <a:pPr lvl="1" indent="-457200">
              <a:buFont typeface="Courier New" panose="02070309020205020404" pitchFamily="49" charset="0"/>
              <a:buChar char="o"/>
            </a:pPr>
            <a:endParaRPr lang="en-US" sz="3200" dirty="0"/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73163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70025"/>
          </a:xfrm>
        </p:spPr>
        <p:txBody>
          <a:bodyPr/>
          <a:lstStyle/>
          <a:p>
            <a:r>
              <a:rPr lang="en-US" b="1" dirty="0"/>
              <a:t>Types of Knives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676400"/>
            <a:ext cx="8534400" cy="4953000"/>
          </a:xfrm>
        </p:spPr>
        <p:txBody>
          <a:bodyPr>
            <a:normAutofit fontScale="85000" lnSpcReduction="10000"/>
          </a:bodyPr>
          <a:lstStyle/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tx1"/>
                </a:solidFill>
              </a:rPr>
              <a:t>French</a:t>
            </a:r>
            <a:r>
              <a:rPr lang="en-US" dirty="0">
                <a:solidFill>
                  <a:schemeClr val="tx1"/>
                </a:solidFill>
              </a:rPr>
              <a:t> or </a:t>
            </a:r>
            <a:r>
              <a:rPr lang="en-US" b="1" u="sng" dirty="0">
                <a:solidFill>
                  <a:schemeClr val="tx1"/>
                </a:solidFill>
              </a:rPr>
              <a:t>Chef’s knife</a:t>
            </a:r>
            <a:r>
              <a:rPr lang="en-US" dirty="0">
                <a:solidFill>
                  <a:schemeClr val="tx1"/>
                </a:solidFill>
              </a:rPr>
              <a:t>: an all purpose knife for chopping, slicing, and mincing.</a:t>
            </a:r>
            <a:endParaRPr lang="en-US" b="1" u="sng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b="1" u="sng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tx1"/>
                </a:solidFill>
              </a:rPr>
              <a:t>Utility knife</a:t>
            </a:r>
            <a:r>
              <a:rPr lang="en-US" dirty="0">
                <a:solidFill>
                  <a:schemeClr val="tx1"/>
                </a:solidFill>
              </a:rPr>
              <a:t>: used for cutting fruits, vegetables, and poultry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Rigid </a:t>
            </a:r>
            <a:r>
              <a:rPr lang="en-US" b="1" u="sng" dirty="0">
                <a:solidFill>
                  <a:schemeClr val="tx1"/>
                </a:solidFill>
              </a:rPr>
              <a:t>Boning knife</a:t>
            </a:r>
            <a:r>
              <a:rPr lang="en-US" dirty="0">
                <a:solidFill>
                  <a:schemeClr val="tx1"/>
                </a:solidFill>
              </a:rPr>
              <a:t>: used to separate meat from bone.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b="1" u="sng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tx1"/>
                </a:solidFill>
              </a:rPr>
              <a:t>Paring</a:t>
            </a:r>
            <a:r>
              <a:rPr lang="en-US" u="sng" dirty="0">
                <a:solidFill>
                  <a:schemeClr val="tx1"/>
                </a:solidFill>
              </a:rPr>
              <a:t> </a:t>
            </a:r>
            <a:r>
              <a:rPr lang="en-US" b="1" u="sng" dirty="0">
                <a:solidFill>
                  <a:schemeClr val="tx1"/>
                </a:solidFill>
              </a:rPr>
              <a:t>knife</a:t>
            </a:r>
            <a:r>
              <a:rPr lang="en-US" dirty="0">
                <a:solidFill>
                  <a:schemeClr val="tx1"/>
                </a:solidFill>
              </a:rPr>
              <a:t>: for paring fruits and vegetable .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b="1" u="sng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tx1"/>
                </a:solidFill>
              </a:rPr>
              <a:t>Cleaver</a:t>
            </a:r>
            <a:r>
              <a:rPr lang="en-US" dirty="0">
                <a:solidFill>
                  <a:schemeClr val="tx1"/>
                </a:solidFill>
              </a:rPr>
              <a:t> : used for chopping through bones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70025"/>
          </a:xfrm>
        </p:spPr>
        <p:txBody>
          <a:bodyPr/>
          <a:lstStyle/>
          <a:p>
            <a:r>
              <a:rPr lang="en-US" sz="2800" dirty="0"/>
              <a:t>Types of Knives </a:t>
            </a:r>
            <a:br>
              <a:rPr lang="en-US" dirty="0"/>
            </a:br>
            <a:r>
              <a:rPr lang="en-US" b="1" dirty="0"/>
              <a:t>Cont’d.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752600"/>
            <a:ext cx="8610600" cy="4953000"/>
          </a:xfrm>
        </p:spPr>
        <p:txBody>
          <a:bodyPr>
            <a:normAutofit fontScale="92500" lnSpcReduction="20000"/>
          </a:bodyPr>
          <a:lstStyle/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Flexible </a:t>
            </a:r>
            <a:r>
              <a:rPr lang="en-US" b="1" u="sng" dirty="0">
                <a:solidFill>
                  <a:schemeClr val="tx1"/>
                </a:solidFill>
              </a:rPr>
              <a:t>Slicer</a:t>
            </a:r>
            <a:r>
              <a:rPr lang="en-US" dirty="0">
                <a:solidFill>
                  <a:schemeClr val="tx1"/>
                </a:solidFill>
              </a:rPr>
              <a:t>: primarily used for </a:t>
            </a:r>
            <a:r>
              <a:rPr lang="en-US" u="sng" dirty="0">
                <a:solidFill>
                  <a:schemeClr val="tx1"/>
                </a:solidFill>
              </a:rPr>
              <a:t>cutting cooked meat</a:t>
            </a:r>
            <a:r>
              <a:rPr lang="en-US" dirty="0">
                <a:solidFill>
                  <a:schemeClr val="tx1"/>
                </a:solidFill>
              </a:rPr>
              <a:t>, carving cooked meat.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b="1" u="sng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tx1"/>
                </a:solidFill>
              </a:rPr>
              <a:t>Serrated Slicer</a:t>
            </a:r>
            <a:r>
              <a:rPr lang="en-US" dirty="0">
                <a:solidFill>
                  <a:schemeClr val="tx1"/>
                </a:solidFill>
              </a:rPr>
              <a:t> : used primarily for </a:t>
            </a:r>
            <a:r>
              <a:rPr lang="en-US" u="sng" dirty="0">
                <a:solidFill>
                  <a:schemeClr val="tx1"/>
                </a:solidFill>
              </a:rPr>
              <a:t>cutting bread</a:t>
            </a:r>
            <a:r>
              <a:rPr lang="en-US" dirty="0">
                <a:solidFill>
                  <a:schemeClr val="tx1"/>
                </a:solidFill>
              </a:rPr>
              <a:t> or </a:t>
            </a:r>
            <a:r>
              <a:rPr lang="en-US" u="sng" dirty="0">
                <a:solidFill>
                  <a:schemeClr val="tx1"/>
                </a:solidFill>
              </a:rPr>
              <a:t>pastry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b="1" u="sng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tx1"/>
                </a:solidFill>
              </a:rPr>
              <a:t>Butcher’s knife</a:t>
            </a:r>
            <a:r>
              <a:rPr lang="en-US" dirty="0">
                <a:solidFill>
                  <a:schemeClr val="tx1"/>
                </a:solidFill>
              </a:rPr>
              <a:t>: Used to </a:t>
            </a:r>
            <a:r>
              <a:rPr lang="en-US" u="sng" dirty="0">
                <a:solidFill>
                  <a:schemeClr val="tx1"/>
                </a:solidFill>
              </a:rPr>
              <a:t>prepare raw meat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b="1" u="sng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tx1"/>
                </a:solidFill>
              </a:rPr>
              <a:t>Oyster knife</a:t>
            </a:r>
            <a:r>
              <a:rPr lang="en-US" b="1" dirty="0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chemeClr val="tx1"/>
                </a:solidFill>
              </a:rPr>
              <a:t>used to effectively </a:t>
            </a:r>
            <a:r>
              <a:rPr lang="en-US" u="sng" dirty="0">
                <a:solidFill>
                  <a:schemeClr val="tx1"/>
                </a:solidFill>
              </a:rPr>
              <a:t>open oyster shells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b="1" u="sng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tx1"/>
                </a:solidFill>
              </a:rPr>
              <a:t>Clam knife</a:t>
            </a:r>
            <a:r>
              <a:rPr lang="en-US" dirty="0">
                <a:solidFill>
                  <a:schemeClr val="tx1"/>
                </a:solidFill>
              </a:rPr>
              <a:t>: used to effectively </a:t>
            </a:r>
            <a:r>
              <a:rPr lang="en-US" u="sng" dirty="0">
                <a:solidFill>
                  <a:schemeClr val="tx1"/>
                </a:solidFill>
              </a:rPr>
              <a:t>open clam shells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66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Types of Knives</a:t>
            </a: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295399"/>
            <a:ext cx="6992472" cy="495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58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AutoShape 2" descr="data:image/jpeg;base64,/9j/4AAQSkZJRgABAQAAAQABAAD/2wCEAAkGBwgHBgkIBwgKCgkLDRYPDQwMDRsUFRAWIB0iIiAdHx8kKDQsJCYxJx8fLT0tMTU3Ojo6Iys/RD84QzQ5OjcBCgoKDQwNGg8PGjclHyU3Nzc3Nzc3Nzc3Nzc3Nzc3Nzc3Nzc3Nzc3Nzc3Nzc3Nzc3Nzc3Nzc3Nzc3Nzc3Nzc3N//AABEIAHYApAMBIgACEQEDEQH/xAAcAAEAAgIDAQAAAAAAAAAAAAAABgcEBQECCAP/xAA2EAABAwMCBAMFCAEFAAAAAAABAAIDBAURBiESMUFRE2FxByIyUtEUQmKBkaGxwXIVIzNDc//EABQBAQAAAAAAAAAAAAAAAAAAAAD/xAAUEQEAAAAAAAAAAAAAAAAAAAAA/9oADAMBAAIRAxEAPwC8FArz7WtN2uvfRtbWVr43lkj6VjCxpGxGXOGfyU2rWyPo52Qu4ZXRuDD2JGy8ceG+JpY9hbJHlrmHYhw2I/VB6y05q2yakYTaqxr5WjLoHjhkaP8AE9PMbLeLyze6S3WFlprLBqA1lVIzxJfCcA6BwxuC3dvUYO+ysfQntcZKI6DVLg1/wtrwAAf/AEA5eo29EFvoukUsc0TZIntfG8Za5pyHDuCu6AiIgIiICIiAiIgIiICIiAiIgIiIOCARgqo9dey6Ctu892pHSsE3vSwxjZz/AJs9FbqHcYQeVr1pOqtwL6Vr3sb8UbviA8u60DTtluV6wu2nqG5MPFE1sh+8Aqk1p7N5Y3vqKNvBLzyB7r/X6oNFozWOoNIQQTSU1VNY53Ya2eNzYnnr4byMA8+Wx3V7aY1Pa9T0X2m1zhxaP92F20kR/EP75Fecr1fr4+y0mm7nwspKJ2YmGLDjjIGXdQAT/a1lou9bZ62Ost1TJBPGdnsP7EdR5FB66RV1oP2oUN98OivBjo7gcBrs4imPkT8J8j+SsVAREQEREBcArlEBERAREQEREBFyEQcIiIC6SxslYWStDmnoV3RBBdW6DpLpC8xxB3M4xuPQ9FTGodGV9qke6Fjp4m9MYc36r1CtddLPTXBhD2AP+bCDzRTU2nm6QqamorJ2X5spEdNvw4yMbY3BGcnp/Mi0J7Wa6zOiobsJK6g4g1pLsyxDyJ+IeR/VSLWfs+hl43ui8OQ8poxz9e6hdt0FUU1vq7hXSsyyTwomxnfplx7ZzgD1QejrdX0typWVNDOyaF4yHMOVlLzPp65Xyx3UR2Gqk43u3icOJjx+JvL+Crw0vrCmu5bSVsf2K5Y3gefdk/wd19OaCUIiICIiAiIgIiICIiDkIuEQEREBERAREQfOaGOeMxytDmnuqu14+Ky0k8MJy+qlAiZn5c7/AKuP6K0agPdTytidwSFhDXYzg42Kqr/Qrjc9WsmvLW+BRxNDOE7PPcIONFab/wBPpPtdYzNTMATnm0dltLpZIaxmQNwctI2IPcdipB4QbjfYdV83x8RJQaqzaorLO9tHfeOopQcNqwOJ7B+MfeHmN++eandPPFUQMmgkZJG9vE17DkOHkVCqqnbIC2VgcFg0T66wzGS2OEkLjmSlf8DvMdj5j88oLHRauyX2jvMbvsziyZn/ACwSbPZ9R5jZbRAREQEREBERAREQEREBERAREQFg19shqwXD3Jej27FZyIItMKmgdw1bS6PpKP7XcOZIA5hBB5YUkkY2RvC9ocD0K0VdZHxOdNbXBp5uid8JQYUjNisOaPssllQePwZmGOYfcd19O65cziKCPVlG4zsqKWV8FVGcslj2LVILBrBr5G0d9DaepOzJxtFJ6/Kf2/hYdTBnlzWpradr2lkrAQUFooq0smoa2wlsFQHVduHJucyQj8PceRVhW+vpbjTNqaKZssLuTm9PI9j5IMlERAREQEREBERAREQEREBERAREQYtbb6atZwzsB8+q0NXbKyiyY81MPl8Y+qlCFBC2StkBx6EHmPVY88LXAnCldwtFPV++BwSjk9mxUfraOppCfEZ4jfnYP5CCP1NOcEsGVhUdTV2mrNVbZfCk/wCyJ27JR2I/vmt+Yw9uWrCqqRrxn73QoJfp3U1Je2+GB4FawZfTPO/q35h5reqmqiCSGVsjXPjkYeJkkZw5p8ipjpfWQncyhvTmx1B92Op2DJT0B+V37Hy5IJoiIgIiICIiAiIgIiICIiAiIgIiIC6SRtkGHALuiDS1lmjkJdGCx3dnVaast1RDkuZxt+Zo/pTNdHRtdzCCuamEPacjIWkqqAhpPCC09CFaVZZ6apyXRgO+ZuxWirdOThp8F7ZB2eMH6INZpDVrqaRtuu8pMJ92Goed2dmvPUdj+vdWENwqmumnqyMOd9kmB/CziH7ZW+0Jf6kSss10ZLxAYp5XtOdvuHPlyP5IJ2iIgIiICIiAiIgIiICIiAiIgIiICIiAnNEQdeBvZcgYREHKIi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http://www.ottawacitizenstyle.com/wp-content/uploads/2013/03/chefs-knif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338"/>
            <a:ext cx="3730418" cy="26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2819400"/>
            <a:ext cx="3425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French or Chef’s Knife</a:t>
            </a:r>
          </a:p>
        </p:txBody>
      </p:sp>
      <p:pic>
        <p:nvPicPr>
          <p:cNvPr id="2054" name="Picture 6" descr="http://t1.gstatic.com/images?q=tbn:ANd9GcTRUN5JvNOf4w2liT3e-M1WqAOGliBDjhQQYm4lm0dou5ycGKB5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77573"/>
            <a:ext cx="3124576" cy="204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33160" y="2423160"/>
            <a:ext cx="2495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Boning Knife</a:t>
            </a:r>
          </a:p>
        </p:txBody>
      </p:sp>
      <p:pic>
        <p:nvPicPr>
          <p:cNvPr id="2056" name="Picture 8" descr="http://t0.gstatic.com/images?q=tbn:ANd9GcS4nx3O2QVywOjTHefTPlqzJUqA_8XlmK4lqlRn2o6WKPHRKfmiU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" y="4114800"/>
            <a:ext cx="3314700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83010" y="5943600"/>
            <a:ext cx="2322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Paring Knife</a:t>
            </a:r>
          </a:p>
        </p:txBody>
      </p:sp>
      <p:pic>
        <p:nvPicPr>
          <p:cNvPr id="2058" name="Picture 10" descr="http://t1.gstatic.com/images?q=tbn:ANd9GcR1JsfurItaHGnA3-vSPWmWHYAZGWHoZJboEy08OLfvh3HApVNmo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071" y="3342621"/>
            <a:ext cx="3313340" cy="267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33160" y="6205210"/>
            <a:ext cx="1293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Cleaver</a:t>
            </a:r>
          </a:p>
        </p:txBody>
      </p:sp>
    </p:spTree>
    <p:extLst>
      <p:ext uri="{BB962C8B-B14F-4D97-AF65-F5344CB8AC3E}">
        <p14:creationId xmlns:p14="http://schemas.microsoft.com/office/powerpoint/2010/main" val="1026345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3074" name="Picture 2" descr="http://st.houzz.com/simgs/bfb117b401b66616_4-4388/contemporary-knives-and-chopping-board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79353">
            <a:off x="854316" y="2883748"/>
            <a:ext cx="2871460" cy="297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08947" y="582421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Flexible Slicer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97294" y="589788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Serrated Slicer</a:t>
            </a:r>
            <a:r>
              <a:rPr lang="en-US" sz="2800" dirty="0"/>
              <a:t> </a:t>
            </a:r>
          </a:p>
        </p:txBody>
      </p:sp>
      <p:pic>
        <p:nvPicPr>
          <p:cNvPr id="3078" name="Picture 6" descr="http://t0.gstatic.com/images?q=tbn:ANd9GcRpky0gVkJU0cTP3NOLJ0Cd7cOaIcAO2P97rrgDo0kTp9-buj3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45963">
            <a:off x="5198968" y="2214717"/>
            <a:ext cx="3585893" cy="298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378" y="152400"/>
            <a:ext cx="3720555" cy="228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71147" y="2456995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Utility Knife</a:t>
            </a:r>
          </a:p>
        </p:txBody>
      </p:sp>
    </p:spTree>
    <p:extLst>
      <p:ext uri="{BB962C8B-B14F-4D97-AF65-F5344CB8AC3E}">
        <p14:creationId xmlns:p14="http://schemas.microsoft.com/office/powerpoint/2010/main" val="3637690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098" name="Picture 2" descr="http://es123161574949.knifeco.co.uk/WebRoot/Store2/Shops/es116998_es123161574949/4B81/56D8/A079/E383/4A61/0A0F/1118/FF92/deluxe_butchers_knife_s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"/>
            <a:ext cx="66103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5867400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Sharpening Steel, Cleaver, Butcher’s Knives</a:t>
            </a:r>
          </a:p>
        </p:txBody>
      </p:sp>
    </p:spTree>
    <p:extLst>
      <p:ext uri="{BB962C8B-B14F-4D97-AF65-F5344CB8AC3E}">
        <p14:creationId xmlns:p14="http://schemas.microsoft.com/office/powerpoint/2010/main" val="1449274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Oyster Knife</a:t>
            </a:r>
          </a:p>
        </p:txBody>
      </p:sp>
      <p:pic>
        <p:nvPicPr>
          <p:cNvPr id="3" name="Picture 2" descr="http://t1.gstatic.com/images?q=tbn:ANd9GcQ2ukuzL26acVjYym_N1JM7iFo8rnvUl97WZ7xT-syin80J4FtzG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3352800"/>
            <a:ext cx="4572000" cy="3217333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167520">
            <a:off x="155584" y="1222385"/>
            <a:ext cx="447675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780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457200"/>
            <a:ext cx="43434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              Clam Knife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133600"/>
            <a:ext cx="4181475" cy="3045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://t0.gstatic.com/images?q=tbn:ANd9GcTiAIiYMJRMhX47TKk_gg2KM9tL9WcDunzNLIsA3eLzFCSTu2W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286000"/>
            <a:ext cx="3852258" cy="292608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Hand Tools</a:t>
            </a:r>
            <a:br>
              <a:rPr lang="en-US" b="1" dirty="0"/>
            </a:br>
            <a:r>
              <a:rPr lang="en-US" dirty="0"/>
              <a:t>Used for stirring, whipping, etc.</a:t>
            </a:r>
            <a:endParaRPr lang="en-US" b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4910" y="1577182"/>
            <a:ext cx="6025090" cy="451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.onsugar.com/files/2010/11/46/5/1164/11643432/a950b15e5c510e4a_kitchen_utensi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52400"/>
            <a:ext cx="5121656" cy="649224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768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 b="1" dirty="0"/>
              <a:t>1. Wooden Spoons</a:t>
            </a:r>
            <a:br>
              <a:rPr lang="en-US" b="1" dirty="0"/>
            </a:br>
            <a:r>
              <a:rPr lang="en-US" dirty="0"/>
              <a:t>a) solid  b) perforated  c) slotted.</a:t>
            </a:r>
            <a:br>
              <a:rPr lang="en-US" dirty="0"/>
            </a:b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026" name="Picture 2" descr="Image result for perforated wooden spo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00200"/>
            <a:ext cx="3543148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2. Solid Spoons</a:t>
            </a:r>
          </a:p>
        </p:txBody>
      </p:sp>
      <p:pic>
        <p:nvPicPr>
          <p:cNvPr id="1026" name="Picture 2" descr="Spo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0"/>
            <a:ext cx="2486025" cy="4762500"/>
          </a:xfrm>
          <a:prstGeom prst="rect">
            <a:avLst/>
          </a:prstGeom>
          <a:noFill/>
        </p:spPr>
      </p:pic>
      <p:pic>
        <p:nvPicPr>
          <p:cNvPr id="1028" name="Picture 4" descr="http://www.promo-wholesale.com/Upfiles/Prod_n/Solid-Spoon_200908305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371600"/>
            <a:ext cx="4648200" cy="4648201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Perforated Spoons</a:t>
            </a:r>
          </a:p>
        </p:txBody>
      </p:sp>
      <p:pic>
        <p:nvPicPr>
          <p:cNvPr id="65538" name="Picture 2" descr="http://www.jbprince.com/images/U7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209800"/>
            <a:ext cx="4114800" cy="4114800"/>
          </a:xfrm>
          <a:prstGeom prst="rect">
            <a:avLst/>
          </a:prstGeom>
          <a:noFill/>
        </p:spPr>
      </p:pic>
      <p:pic>
        <p:nvPicPr>
          <p:cNvPr id="65540" name="Picture 4" descr="http://www.hospitalitywholesale.com.au/products/professional-perforated-spoon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752600"/>
            <a:ext cx="3810000" cy="381000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Slotted Spoons</a:t>
            </a:r>
          </a:p>
        </p:txBody>
      </p:sp>
      <p:pic>
        <p:nvPicPr>
          <p:cNvPr id="3" name="Picture 2" descr="http://www.hospitalitywholesale.com.au/products/club-slotted-spoo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057400"/>
            <a:ext cx="3810000" cy="3810000"/>
          </a:xfrm>
          <a:prstGeom prst="rect">
            <a:avLst/>
          </a:prstGeom>
          <a:noFill/>
        </p:spPr>
      </p:pic>
      <p:pic>
        <p:nvPicPr>
          <p:cNvPr id="66562" name="Picture 2" descr="http://www.cookwareshop.co.uk/media/catalog/product/cache/3/image/9df78eab33525d08d6e5fb8d27136e95/b/u/buckingham22_86_cm_mini_perforated_spoon__Q1dTMDAxODg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752600"/>
            <a:ext cx="4648200" cy="4648201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00649"/>
            <a:ext cx="6781800" cy="1143000"/>
          </a:xfrm>
        </p:spPr>
        <p:txBody>
          <a:bodyPr>
            <a:normAutofit fontScale="90000"/>
          </a:bodyPr>
          <a:lstStyle/>
          <a:p>
            <a:pPr lvl="0" algn="l"/>
            <a:br>
              <a:rPr lang="en-US" sz="3200" b="1" dirty="0"/>
            </a:br>
            <a:r>
              <a:rPr lang="en-US" sz="3200" b="1" dirty="0"/>
              <a:t>5. Whisks: used for </a:t>
            </a:r>
            <a:r>
              <a:rPr lang="en-US" sz="3200" dirty="0"/>
              <a:t>whipping for example eggs, mixing flour mixtures.</a:t>
            </a:r>
            <a:br>
              <a:rPr lang="en-US" sz="3200" dirty="0"/>
            </a:br>
            <a:endParaRPr lang="en-US" sz="3200" b="1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83605" y="2285275"/>
            <a:ext cx="5355770" cy="333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6002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 rot="10800000" flipV="1">
            <a:off x="5715000" y="53340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6. Egg Beater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7. Peelers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200"/>
            <a:ext cx="4202723" cy="3225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219200"/>
            <a:ext cx="38100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4572000"/>
            <a:ext cx="3619500" cy="203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8. Can Openers</a:t>
            </a:r>
          </a:p>
        </p:txBody>
      </p:sp>
      <p:pic>
        <p:nvPicPr>
          <p:cNvPr id="67586" name="Picture 2" descr="http://www.preparednesspro.com/wp-content/uploads/2011/03/all-metal-can-opener-photo-co-fullissue.com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43200"/>
            <a:ext cx="2400300" cy="2352675"/>
          </a:xfrm>
          <a:prstGeom prst="rect">
            <a:avLst/>
          </a:prstGeom>
          <a:noFill/>
        </p:spPr>
      </p:pic>
      <p:pic>
        <p:nvPicPr>
          <p:cNvPr id="67590" name="Picture 6" descr="http://static.ifood.tv/files/external-images/photo-4137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4100" y="1314450"/>
            <a:ext cx="2857500" cy="2857500"/>
          </a:xfrm>
          <a:prstGeom prst="rect">
            <a:avLst/>
          </a:prstGeom>
          <a:noFill/>
        </p:spPr>
      </p:pic>
      <p:pic>
        <p:nvPicPr>
          <p:cNvPr id="67592" name="Picture 8" descr="http://kitchensets2u.com/wp-content/uploads/2012/03/Can-Open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3505200"/>
            <a:ext cx="4286250" cy="2971801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9. Tongs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62200"/>
            <a:ext cx="4687492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0250" y="1752600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10. Meat Mallet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0"/>
            <a:ext cx="3000375" cy="2638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1905000"/>
            <a:ext cx="4926724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11. Rubber Spatulas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85800" y="1524000"/>
            <a:ext cx="3339306" cy="3339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905000"/>
            <a:ext cx="4103076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828800"/>
            <a:ext cx="8229600" cy="4724400"/>
          </a:xfrm>
        </p:spPr>
        <p:txBody>
          <a:bodyPr>
            <a:normAutofit/>
          </a:bodyPr>
          <a:lstStyle/>
          <a:p>
            <a:pPr marL="514350" lvl="0" indent="-514350" algn="l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Small Equipment</a:t>
            </a:r>
          </a:p>
          <a:p>
            <a:pPr marL="514350" lvl="0" indent="-514350" algn="l">
              <a:buFont typeface="+mj-lt"/>
              <a:buAutoNum type="alphaUcPeriod"/>
            </a:pPr>
            <a:endParaRPr lang="en-US" dirty="0">
              <a:solidFill>
                <a:schemeClr val="tx1"/>
              </a:solidFill>
            </a:endParaRPr>
          </a:p>
          <a:p>
            <a:pPr marL="514350" lvl="0" indent="-514350" algn="l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Weights and Measures</a:t>
            </a:r>
          </a:p>
          <a:p>
            <a:pPr marL="514350" lvl="0" indent="-514350" algn="l">
              <a:buFont typeface="+mj-lt"/>
              <a:buAutoNum type="alphaUcPeriod"/>
            </a:pPr>
            <a:endParaRPr lang="en-US" dirty="0">
              <a:solidFill>
                <a:schemeClr val="tx1"/>
              </a:solidFill>
            </a:endParaRPr>
          </a:p>
          <a:p>
            <a:pPr marL="514350" lvl="0" indent="-514350" algn="l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Metric vs US weights and measures</a:t>
            </a:r>
          </a:p>
          <a:p>
            <a:pPr marL="514350" lvl="0" indent="-514350" algn="l">
              <a:buFont typeface="+mj-lt"/>
              <a:buAutoNum type="alphaUcPeriod"/>
            </a:pPr>
            <a:endParaRPr lang="en-US" dirty="0">
              <a:solidFill>
                <a:schemeClr val="tx1"/>
              </a:solidFill>
            </a:endParaRPr>
          </a:p>
          <a:p>
            <a:pPr marL="514350" lvl="0" indent="-514350" algn="l">
              <a:buFont typeface="+mj-lt"/>
              <a:buAutoNum type="alphaUcPeriod"/>
            </a:pPr>
            <a:r>
              <a:rPr lang="en-US" dirty="0">
                <a:solidFill>
                  <a:schemeClr val="tx1"/>
                </a:solidFill>
              </a:rPr>
              <a:t>Recipes and recipe standardization</a:t>
            </a:r>
          </a:p>
          <a:p>
            <a:pPr marL="514350" indent="-514350" algn="l">
              <a:buFont typeface="+mj-lt"/>
              <a:buAutoNum type="alphaUcPeriod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784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12. Grill Spatulas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81100" y="1333500"/>
            <a:ext cx="2667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2171700"/>
            <a:ext cx="390525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13. Straight Spatulas (cake spatula)</a:t>
            </a: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7400"/>
            <a:ext cx="4323945" cy="2886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981200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2766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Measuring and Portioning Tools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Measuring Cups and Spoons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95400"/>
            <a:ext cx="5054082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3733800" cy="483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5106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b="1" dirty="0"/>
              <a:t>2.  Ladles </a:t>
            </a:r>
            <a:r>
              <a:rPr lang="en-US" dirty="0"/>
              <a:t>for liquids</a:t>
            </a:r>
            <a:br>
              <a:rPr lang="en-US" dirty="0"/>
            </a:br>
            <a:endParaRPr lang="en-US" b="1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133600"/>
            <a:ext cx="5133975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33460">
            <a:off x="5491027" y="1909627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3. Portion Scoops</a:t>
            </a:r>
          </a:p>
        </p:txBody>
      </p:sp>
      <p:pic>
        <p:nvPicPr>
          <p:cNvPr id="68610" name="Picture 2" descr="http://ecx.images-amazon.com/images/I/41dUpiQ%2BAZL._SL500_AA300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533066">
            <a:off x="6267711" y="628912"/>
            <a:ext cx="2857500" cy="2857500"/>
          </a:xfrm>
          <a:prstGeom prst="rect">
            <a:avLst/>
          </a:prstGeom>
          <a:noFill/>
        </p:spPr>
      </p:pic>
      <p:pic>
        <p:nvPicPr>
          <p:cNvPr id="68612" name="Picture 4" descr="http://www.chefscatalog.com/img/products/285x285/25995_2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60476">
            <a:off x="228600" y="1752600"/>
            <a:ext cx="4114799" cy="4114800"/>
          </a:xfrm>
          <a:prstGeom prst="rect">
            <a:avLst/>
          </a:prstGeom>
          <a:noFill/>
        </p:spPr>
      </p:pic>
      <p:pic>
        <p:nvPicPr>
          <p:cNvPr id="68614" name="Picture 6" descr="http://www.caterfor.co.uk/images/products-large/CF-CF8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66017">
            <a:off x="5715000" y="3714750"/>
            <a:ext cx="3143250" cy="314325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4. Ice Cream Scoops</a:t>
            </a:r>
          </a:p>
        </p:txBody>
      </p:sp>
      <p:pic>
        <p:nvPicPr>
          <p:cNvPr id="69634" name="Picture 2" descr="http://www.bakingshop.com/bc/img/DS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371600"/>
            <a:ext cx="5303520" cy="5303520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628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772400" cy="1470025"/>
          </a:xfrm>
        </p:spPr>
        <p:txBody>
          <a:bodyPr/>
          <a:lstStyle/>
          <a:p>
            <a:r>
              <a:rPr lang="en-US" dirty="0"/>
              <a:t>Portion Scoops </a:t>
            </a:r>
            <a:r>
              <a:rPr lang="en-US" b="1" dirty="0"/>
              <a:t>Numbering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905000"/>
            <a:ext cx="8763000" cy="4724400"/>
          </a:xfrm>
        </p:spPr>
        <p:txBody>
          <a:bodyPr>
            <a:normAutofit fontScale="92500" lnSpcReduction="20000"/>
          </a:bodyPr>
          <a:lstStyle/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tx1"/>
                </a:solidFill>
              </a:rPr>
              <a:t>Portion scoops</a:t>
            </a:r>
            <a:r>
              <a:rPr lang="en-US" dirty="0">
                <a:solidFill>
                  <a:schemeClr val="tx1"/>
                </a:solidFill>
              </a:rPr>
              <a:t>: for dishing cookies and or ice cream. 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 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tx1"/>
                </a:solidFill>
              </a:rPr>
              <a:t>Scoops are numbered</a:t>
            </a:r>
            <a:r>
              <a:rPr lang="en-US" dirty="0">
                <a:solidFill>
                  <a:schemeClr val="tx1"/>
                </a:solidFill>
              </a:rPr>
              <a:t> according to the </a:t>
            </a:r>
            <a:r>
              <a:rPr lang="en-US" u="sng" dirty="0">
                <a:solidFill>
                  <a:schemeClr val="tx1"/>
                </a:solidFill>
              </a:rPr>
              <a:t>number of scoops in a quart</a:t>
            </a:r>
            <a:r>
              <a:rPr lang="en-US" dirty="0">
                <a:solidFill>
                  <a:schemeClr val="tx1"/>
                </a:solidFill>
              </a:rPr>
              <a:t> which = 4 cups,         e.g. </a:t>
            </a:r>
          </a:p>
          <a:p>
            <a:pPr lvl="1" algn="l"/>
            <a:endParaRPr lang="en-US" dirty="0">
              <a:solidFill>
                <a:schemeClr val="tx1"/>
              </a:solidFill>
            </a:endParaRP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A 1/3 c scoop is </a:t>
            </a:r>
            <a:r>
              <a:rPr lang="en-US" u="sng" dirty="0">
                <a:solidFill>
                  <a:schemeClr val="tx1"/>
                </a:solidFill>
              </a:rPr>
              <a:t>numbered 12</a:t>
            </a:r>
            <a:r>
              <a:rPr lang="en-US" dirty="0">
                <a:solidFill>
                  <a:schemeClr val="tx1"/>
                </a:solidFill>
              </a:rPr>
              <a:t> because there are 12 (1/3s) in a quart which is equal to 4 cups.  </a:t>
            </a:r>
            <a:r>
              <a:rPr lang="en-US" u="sng" dirty="0">
                <a:solidFill>
                  <a:schemeClr val="tx1"/>
                </a:solidFill>
              </a:rPr>
              <a:t>(12 scoops per quart)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1"/>
              </a:solidFill>
            </a:endParaRP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A ½ c scoop is </a:t>
            </a:r>
            <a:r>
              <a:rPr lang="en-US" u="sng" dirty="0">
                <a:solidFill>
                  <a:schemeClr val="tx1"/>
                </a:solidFill>
              </a:rPr>
              <a:t>numbered 8</a:t>
            </a:r>
            <a:r>
              <a:rPr lang="en-US" dirty="0">
                <a:solidFill>
                  <a:schemeClr val="tx1"/>
                </a:solidFill>
              </a:rPr>
              <a:t> because there are 8 (1/2s ) in a quart = </a:t>
            </a:r>
            <a:r>
              <a:rPr lang="en-US" u="sng" dirty="0">
                <a:solidFill>
                  <a:schemeClr val="tx1"/>
                </a:solidFill>
              </a:rPr>
              <a:t>8 scoops per quart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846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Thermometers</a:t>
            </a: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795008">
            <a:off x="5497788" y="1894296"/>
            <a:ext cx="351942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http://www.challengers101.com/KitImages/TailCov-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95400"/>
            <a:ext cx="5238750" cy="4219575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5514975"/>
            <a:ext cx="701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u="sng" dirty="0"/>
              <a:t>Thermometers</a:t>
            </a:r>
            <a:r>
              <a:rPr lang="en-US" dirty="0"/>
              <a:t>: to measure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End point cooking temperatures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Deep fat frying            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Oven temperature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4000" b="1" dirty="0"/>
              <a:t> </a:t>
            </a:r>
            <a:br>
              <a:rPr lang="en-US" sz="4000" b="1" dirty="0"/>
            </a:br>
            <a:r>
              <a:rPr lang="en-US" sz="4000" b="1" dirty="0"/>
              <a:t>Scales or Balances</a:t>
            </a:r>
            <a:br>
              <a:rPr lang="en-US" sz="4000" b="1" dirty="0"/>
            </a:br>
            <a:r>
              <a:rPr lang="en-US" sz="4000" dirty="0"/>
              <a:t>Should be oiled and calibrated periodically.</a:t>
            </a:r>
            <a:br>
              <a:rPr lang="en-US" sz="4000" dirty="0"/>
            </a:br>
            <a:endParaRPr lang="en-US" sz="4000" b="1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4693920" cy="4693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25" y="1524000"/>
            <a:ext cx="4295775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62484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Digital Weighing Scale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05400" y="5941367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Dial Weighing Scale</a:t>
            </a:r>
          </a:p>
        </p:txBody>
      </p:sp>
    </p:spTree>
    <p:extLst>
      <p:ext uri="{BB962C8B-B14F-4D97-AF65-F5344CB8AC3E}">
        <p14:creationId xmlns:p14="http://schemas.microsoft.com/office/powerpoint/2010/main" val="2735848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470025"/>
          </a:xfrm>
        </p:spPr>
        <p:txBody>
          <a:bodyPr/>
          <a:lstStyle/>
          <a:p>
            <a:r>
              <a:rPr lang="en-US" b="1" dirty="0"/>
              <a:t>Small Equipment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524000"/>
            <a:ext cx="8763000" cy="5181600"/>
          </a:xfrm>
        </p:spPr>
        <p:txBody>
          <a:bodyPr>
            <a:normAutofit fontScale="92500" lnSpcReduction="10000"/>
          </a:bodyPr>
          <a:lstStyle/>
          <a:p>
            <a:pPr lvl="0" algn="l"/>
            <a:r>
              <a:rPr lang="en-US" b="1" u="sng" dirty="0">
                <a:solidFill>
                  <a:schemeClr val="tx1"/>
                </a:solidFill>
              </a:rPr>
              <a:t>Knives</a:t>
            </a:r>
            <a:r>
              <a:rPr lang="en-US" dirty="0">
                <a:solidFill>
                  <a:schemeClr val="tx1"/>
                </a:solidFill>
              </a:rPr>
              <a:t>: are very important in food preparation. </a:t>
            </a:r>
          </a:p>
          <a:p>
            <a:pPr lvl="0" algn="l"/>
            <a:endParaRPr lang="en-US" dirty="0">
              <a:solidFill>
                <a:schemeClr val="tx1"/>
              </a:solidFill>
            </a:endParaRPr>
          </a:p>
          <a:p>
            <a:pPr lvl="0" algn="l"/>
            <a:r>
              <a:rPr lang="en-US" b="1" u="sng" dirty="0">
                <a:solidFill>
                  <a:schemeClr val="tx1"/>
                </a:solidFill>
              </a:rPr>
              <a:t>Knife parts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include: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tx1"/>
                </a:solidFill>
              </a:rPr>
              <a:t>Handle</a:t>
            </a:r>
            <a:r>
              <a:rPr lang="en-US" dirty="0">
                <a:solidFill>
                  <a:schemeClr val="tx1"/>
                </a:solidFill>
              </a:rPr>
              <a:t>: Should be easy to use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b="1" u="sng" dirty="0">
                <a:solidFill>
                  <a:schemeClr val="tx1"/>
                </a:solidFill>
              </a:rPr>
              <a:t>Wood</a:t>
            </a:r>
            <a:endParaRPr lang="en-US" dirty="0">
              <a:solidFill>
                <a:schemeClr val="tx1"/>
              </a:solidFill>
            </a:endParaRP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b="1" u="sng" dirty="0">
                <a:solidFill>
                  <a:schemeClr val="tx1"/>
                </a:solidFill>
              </a:rPr>
              <a:t>Polypropylene</a:t>
            </a:r>
            <a:r>
              <a:rPr lang="en-US" dirty="0">
                <a:solidFill>
                  <a:schemeClr val="tx1"/>
                </a:solidFill>
              </a:rPr>
              <a:t> (hard plastic)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tx1"/>
                </a:solidFill>
              </a:rPr>
              <a:t>Blade</a:t>
            </a:r>
            <a:endParaRPr lang="en-US" dirty="0">
              <a:solidFill>
                <a:schemeClr val="tx1"/>
              </a:solidFill>
            </a:endParaRPr>
          </a:p>
          <a:p>
            <a:pPr marL="971550" lvl="1" indent="-514350" algn="l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1"/>
                </a:solidFill>
              </a:rPr>
              <a:t>1: </a:t>
            </a:r>
            <a:r>
              <a:rPr lang="en-US" b="1" u="sng" dirty="0">
                <a:solidFill>
                  <a:schemeClr val="tx1"/>
                </a:solidFill>
              </a:rPr>
              <a:t>Made of carbon steel</a:t>
            </a:r>
            <a:r>
              <a:rPr lang="en-US" dirty="0">
                <a:solidFill>
                  <a:schemeClr val="tx1"/>
                </a:solidFill>
              </a:rPr>
              <a:t>: an alloy of iron with 1% carbon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Easier to sharpen than stainless steel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Holds its edge longer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But it rusts and stains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952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Weights and Measures</a:t>
            </a:r>
            <a:br>
              <a:rPr lang="en-US" b="1" dirty="0"/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7940" y="2057400"/>
            <a:ext cx="447472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601" y="1905000"/>
            <a:ext cx="422275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4127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Dry Measuring Cups</a:t>
            </a:r>
          </a:p>
        </p:txBody>
      </p:sp>
      <p:pic>
        <p:nvPicPr>
          <p:cNvPr id="65538" name="Picture 2" descr="http://whatscookingamerica.net/Cake/DryMeasuringCu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4719008"/>
            <a:ext cx="2407675" cy="1915784"/>
          </a:xfrm>
          <a:prstGeom prst="rect">
            <a:avLst/>
          </a:prstGeom>
          <a:noFill/>
        </p:spPr>
      </p:pic>
      <p:pic>
        <p:nvPicPr>
          <p:cNvPr id="65540" name="Picture 4" descr="http://www.cappojim.com/images/P/rsvp-SS-measuring-cups-(5)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7824" y="4737847"/>
            <a:ext cx="2133600" cy="2133600"/>
          </a:xfrm>
          <a:prstGeom prst="rect">
            <a:avLst/>
          </a:prstGeom>
          <a:noFill/>
        </p:spPr>
      </p:pic>
      <p:pic>
        <p:nvPicPr>
          <p:cNvPr id="65542" name="Picture 6" descr="http://www.fantes.com/images/15633measuring_cup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1034" y="1259710"/>
            <a:ext cx="3819525" cy="3695701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00" y="1280332"/>
            <a:ext cx="3962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Should </a:t>
            </a:r>
            <a:r>
              <a:rPr lang="en-US" sz="2400" u="sng" dirty="0"/>
              <a:t>always use standard measuring cups</a:t>
            </a:r>
            <a:r>
              <a:rPr lang="en-US" sz="2400" dirty="0"/>
              <a:t> and </a:t>
            </a:r>
            <a:r>
              <a:rPr lang="en-US" sz="2400" u="sng" dirty="0"/>
              <a:t>spoons in recipes</a:t>
            </a:r>
            <a:r>
              <a:rPr lang="en-US" sz="2400" dirty="0"/>
              <a:t>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u="sng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u="sng" dirty="0"/>
              <a:t>Fill to top and level</a:t>
            </a:r>
            <a:r>
              <a:rPr lang="en-US" sz="2400" dirty="0"/>
              <a:t> with a straight spatula.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Come in different sizes:               1 c, 1/2 c, 1/3 c, 1/4 c. </a:t>
            </a:r>
          </a:p>
          <a:p>
            <a:endParaRPr lang="en-US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524557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2. Liquid Measuring Cups</a:t>
            </a: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546" y="3276600"/>
            <a:ext cx="3502478" cy="350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276600"/>
            <a:ext cx="4114800" cy="2890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295400"/>
            <a:ext cx="8686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Are either </a:t>
            </a:r>
            <a:r>
              <a:rPr lang="en-US" sz="2800" u="sng" dirty="0"/>
              <a:t>glass or plastic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u="sng" dirty="0"/>
              <a:t>Usually</a:t>
            </a:r>
            <a:r>
              <a:rPr lang="en-US" sz="2800" dirty="0"/>
              <a:t> have extra space on top to </a:t>
            </a:r>
            <a:r>
              <a:rPr lang="en-US" sz="2800" u="sng" dirty="0"/>
              <a:t>prevent spillage.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/>
              <a:t>1 liquid cup = 8 fl. oz. ; these are </a:t>
            </a:r>
            <a:r>
              <a:rPr lang="en-US" sz="2800" u="sng" dirty="0"/>
              <a:t>used in small recipes </a:t>
            </a:r>
            <a:r>
              <a:rPr lang="en-US" sz="2800" dirty="0"/>
              <a:t>(family size recipes)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238794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3. Measuring Spoons</a:t>
            </a:r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828800"/>
            <a:ext cx="27432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29540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3962400"/>
            <a:ext cx="3632315" cy="2625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4659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4800"/>
            <a:ext cx="7772400" cy="1470025"/>
          </a:xfrm>
        </p:spPr>
        <p:txBody>
          <a:bodyPr/>
          <a:lstStyle/>
          <a:p>
            <a:r>
              <a:rPr lang="en-US" b="1" dirty="0"/>
              <a:t>Weights and Measures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447800"/>
            <a:ext cx="8763000" cy="5181600"/>
          </a:xfrm>
        </p:spPr>
        <p:txBody>
          <a:bodyPr>
            <a:normAutofit fontScale="77500" lnSpcReduction="20000"/>
          </a:bodyPr>
          <a:lstStyle/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tx1"/>
                </a:solidFill>
              </a:rPr>
              <a:t>Recipes</a:t>
            </a:r>
            <a:r>
              <a:rPr lang="en-US" b="1" dirty="0">
                <a:solidFill>
                  <a:schemeClr val="tx1"/>
                </a:solidFill>
              </a:rPr>
              <a:t> : </a:t>
            </a:r>
            <a:r>
              <a:rPr lang="en-US" dirty="0">
                <a:solidFill>
                  <a:schemeClr val="tx1"/>
                </a:solidFill>
              </a:rPr>
              <a:t>Generally </a:t>
            </a:r>
            <a:r>
              <a:rPr lang="en-US" b="1" u="sng" dirty="0">
                <a:solidFill>
                  <a:schemeClr val="tx1"/>
                </a:solidFill>
              </a:rPr>
              <a:t>call for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u="sng" dirty="0">
                <a:solidFill>
                  <a:schemeClr val="tx1"/>
                </a:solidFill>
              </a:rPr>
              <a:t>volume measures</a:t>
            </a:r>
            <a:r>
              <a:rPr lang="en-US" b="1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</a:rPr>
              <a:t>especially in small size recipes </a:t>
            </a:r>
          </a:p>
          <a:p>
            <a:pPr lvl="0" algn="l"/>
            <a:endParaRPr lang="en-US" b="1" u="sng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tx1"/>
                </a:solidFill>
              </a:rPr>
              <a:t>Accuracy</a:t>
            </a:r>
            <a:r>
              <a:rPr lang="en-US" dirty="0">
                <a:solidFill>
                  <a:schemeClr val="tx1"/>
                </a:solidFill>
              </a:rPr>
              <a:t> is very </a:t>
            </a:r>
            <a:r>
              <a:rPr lang="en-US" b="1" u="sng" dirty="0">
                <a:solidFill>
                  <a:schemeClr val="tx1"/>
                </a:solidFill>
              </a:rPr>
              <a:t>important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b="1" u="sng" dirty="0">
                <a:solidFill>
                  <a:schemeClr val="tx1"/>
                </a:solidFill>
              </a:rPr>
              <a:t>quantity</a:t>
            </a:r>
            <a:r>
              <a:rPr lang="en-US" dirty="0">
                <a:solidFill>
                  <a:schemeClr val="tx1"/>
                </a:solidFill>
              </a:rPr>
              <a:t> cooking especially in </a:t>
            </a:r>
            <a:r>
              <a:rPr lang="en-US" b="1" u="sng" dirty="0">
                <a:solidFill>
                  <a:schemeClr val="tx1"/>
                </a:solidFill>
              </a:rPr>
              <a:t>baked goods</a:t>
            </a:r>
            <a:r>
              <a:rPr lang="en-US" b="1" dirty="0">
                <a:solidFill>
                  <a:schemeClr val="tx1"/>
                </a:solidFill>
              </a:rPr>
              <a:t>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b="1" u="sng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tx1"/>
                </a:solidFill>
              </a:rPr>
              <a:t>In quantity cooking it is preferable to use weights</a:t>
            </a:r>
            <a:r>
              <a:rPr lang="en-US" dirty="0">
                <a:solidFill>
                  <a:schemeClr val="tx1"/>
                </a:solidFill>
              </a:rPr>
              <a:t> because weighing </a:t>
            </a:r>
            <a:r>
              <a:rPr lang="en-US" b="1" u="sng" dirty="0">
                <a:solidFill>
                  <a:schemeClr val="tx1"/>
                </a:solidFill>
              </a:rPr>
              <a:t>gives more accurate amounts</a:t>
            </a:r>
            <a:r>
              <a:rPr lang="en-US" dirty="0">
                <a:solidFill>
                  <a:schemeClr val="tx1"/>
                </a:solidFill>
              </a:rPr>
              <a:t> of ingredients.</a:t>
            </a:r>
          </a:p>
          <a:p>
            <a:pPr lvl="0" algn="l"/>
            <a:endParaRPr lang="en-US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tx1"/>
                </a:solidFill>
              </a:rPr>
              <a:t>Also dry ingredients</a:t>
            </a:r>
            <a:r>
              <a:rPr lang="en-US" b="1" dirty="0">
                <a:solidFill>
                  <a:schemeClr val="tx1"/>
                </a:solidFill>
              </a:rPr>
              <a:t>         </a:t>
            </a:r>
            <a:r>
              <a:rPr lang="en-US" b="1" u="sng" dirty="0">
                <a:solidFill>
                  <a:schemeClr val="tx1"/>
                </a:solidFill>
              </a:rPr>
              <a:t>do not</a:t>
            </a:r>
            <a:r>
              <a:rPr lang="en-US" dirty="0">
                <a:solidFill>
                  <a:schemeClr val="tx1"/>
                </a:solidFill>
              </a:rPr>
              <a:t> have the </a:t>
            </a:r>
            <a:r>
              <a:rPr lang="en-US" b="1" u="sng" dirty="0">
                <a:solidFill>
                  <a:schemeClr val="tx1"/>
                </a:solidFill>
              </a:rPr>
              <a:t>same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u="sng" dirty="0">
                <a:solidFill>
                  <a:schemeClr val="tx1"/>
                </a:solidFill>
              </a:rPr>
              <a:t>density</a:t>
            </a:r>
            <a:r>
              <a:rPr lang="en-US" dirty="0">
                <a:solidFill>
                  <a:schemeClr val="tx1"/>
                </a:solidFill>
              </a:rPr>
              <a:t> (weights are varied for the same volume) </a:t>
            </a:r>
            <a:r>
              <a:rPr lang="en-US" u="sng" dirty="0">
                <a:solidFill>
                  <a:schemeClr val="tx1"/>
                </a:solidFill>
              </a:rPr>
              <a:t>e.g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1 c of flour = 4 oz. =  ≈ 115 gm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1 c of dry mint = 1 oz. =  ≈ 30 gm  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3499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Other Tools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008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Round Mesh Strainers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828800"/>
            <a:ext cx="38481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752600"/>
            <a:ext cx="312938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7576"/>
            <a:ext cx="3810000" cy="282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199" y="2951470"/>
            <a:ext cx="222365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Colander:</a:t>
            </a:r>
          </a:p>
          <a:p>
            <a:pPr lvl="0"/>
            <a:r>
              <a:rPr lang="en-US" sz="2800" dirty="0"/>
              <a:t>all metal, usually has bigger holes than mesh strainer.</a:t>
            </a:r>
          </a:p>
          <a:p>
            <a:endParaRPr lang="en-US" sz="2800" b="1" dirty="0"/>
          </a:p>
        </p:txBody>
      </p:sp>
      <p:pic>
        <p:nvPicPr>
          <p:cNvPr id="1028" name="Picture 4" descr="http://www.modernistcookingmadeeasy.com/system/square_images/734/width_300/chinois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76998"/>
            <a:ext cx="3536373" cy="2923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90855" y="3340387"/>
            <a:ext cx="2348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Chinois: </a:t>
            </a:r>
            <a:r>
              <a:rPr lang="en-US" sz="2400" dirty="0"/>
              <a:t>(French word means Chinese); is a conical sieve with very fine mesh.</a:t>
            </a:r>
            <a:endParaRPr lang="en-US" sz="2400" b="1" dirty="0"/>
          </a:p>
        </p:txBody>
      </p:sp>
      <p:pic>
        <p:nvPicPr>
          <p:cNvPr id="1030" name="Picture 6" descr="http://www.leetatman.com/uploadfile/201101220945252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855" y="3222812"/>
            <a:ext cx="3810000" cy="285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95600" y="5847272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China Cap: </a:t>
            </a:r>
            <a:r>
              <a:rPr lang="en-US" sz="2400" dirty="0"/>
              <a:t>Asian style Conical sieve with larger holes to remove coarser matter. </a:t>
            </a:r>
            <a:endParaRPr lang="en-US" sz="2400" b="1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2286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553200" y="2667000"/>
            <a:ext cx="2419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Whip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8600" y="601980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Dough Hook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96075" y="605632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Flat Paddle</a:t>
            </a:r>
          </a:p>
        </p:txBody>
      </p:sp>
      <p:pic>
        <p:nvPicPr>
          <p:cNvPr id="23556" name="Picture 4" descr="http://www.bakedeco.com/bimages/20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3505200"/>
            <a:ext cx="2647950" cy="2647950"/>
          </a:xfrm>
          <a:prstGeom prst="rect">
            <a:avLst/>
          </a:prstGeom>
          <a:noFill/>
        </p:spPr>
      </p:pic>
      <p:pic>
        <p:nvPicPr>
          <p:cNvPr id="23558" name="Picture 6" descr="http://www.jayeschlesinger.com/images/gallery_tools/Dough.Hoo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0" y="2603271"/>
            <a:ext cx="1981200" cy="320697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28600" y="3581400"/>
            <a:ext cx="3200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/>
              <a:t>Mixer: </a:t>
            </a:r>
            <a:r>
              <a:rPr lang="en-US" sz="2400" dirty="0"/>
              <a:t>usually have attachments like: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Flat paddle: good for muffin making.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Whip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Dough hook</a:t>
            </a:r>
          </a:p>
          <a:p>
            <a:endParaRPr lang="en-US" sz="4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836920" y="6268740"/>
            <a:ext cx="2133600" cy="365125"/>
          </a:xfrm>
        </p:spPr>
        <p:txBody>
          <a:bodyPr/>
          <a:lstStyle/>
          <a:p>
            <a:fld id="{2FC4C6F7-2779-4564-81BA-41A6B38756AA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 Food Processors</a:t>
            </a: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460450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676400"/>
            <a:ext cx="4114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0"/>
            <a:ext cx="7772400" cy="1470025"/>
          </a:xfrm>
        </p:spPr>
        <p:txBody>
          <a:bodyPr/>
          <a:lstStyle/>
          <a:p>
            <a:r>
              <a:rPr lang="en-US" dirty="0"/>
              <a:t>Small Equipment </a:t>
            </a:r>
            <a:r>
              <a:rPr lang="en-US" b="1" dirty="0"/>
              <a:t>Cont’d.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" y="1752600"/>
            <a:ext cx="8825344" cy="4953000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b="1" u="sng" dirty="0">
                <a:solidFill>
                  <a:schemeClr val="tx1"/>
                </a:solidFill>
              </a:rPr>
              <a:t>Knife parts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u="sng" dirty="0">
                <a:solidFill>
                  <a:schemeClr val="tx1"/>
                </a:solidFill>
              </a:rPr>
              <a:t>Cont’d</a:t>
            </a:r>
            <a:r>
              <a:rPr lang="en-US" b="1" dirty="0">
                <a:solidFill>
                  <a:schemeClr val="tx1"/>
                </a:solidFill>
              </a:rPr>
              <a:t>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tx1"/>
                </a:solidFill>
              </a:rPr>
              <a:t>Blade</a:t>
            </a:r>
            <a:endParaRPr lang="en-US" dirty="0">
              <a:solidFill>
                <a:schemeClr val="tx1"/>
              </a:solidFill>
            </a:endParaRP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1"/>
                </a:solidFill>
              </a:rPr>
              <a:t>2: </a:t>
            </a:r>
            <a:r>
              <a:rPr lang="en-US" b="1" u="sng" dirty="0">
                <a:solidFill>
                  <a:schemeClr val="tx1"/>
                </a:solidFill>
              </a:rPr>
              <a:t>Stainless steel</a:t>
            </a:r>
            <a:r>
              <a:rPr lang="en-US" dirty="0">
                <a:solidFill>
                  <a:schemeClr val="tx1"/>
                </a:solidFill>
              </a:rPr>
              <a:t>: Made of iron + 10-15% chromium or other metals + only little carbon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Sharpens less than carbon steel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Resists rust and stains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Inexpensive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But there are expensive types that sharpen well, even better than carbon steel (mostly from Japan)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1"/>
                </a:solidFill>
              </a:rPr>
              <a:t>3: </a:t>
            </a:r>
            <a:r>
              <a:rPr lang="en-US" b="1" u="sng" dirty="0">
                <a:solidFill>
                  <a:schemeClr val="tx1"/>
                </a:solidFill>
              </a:rPr>
              <a:t>High carbon stainless steel</a:t>
            </a:r>
            <a:r>
              <a:rPr lang="en-US" dirty="0">
                <a:solidFill>
                  <a:schemeClr val="tx1"/>
                </a:solidFill>
              </a:rPr>
              <a:t>: 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Maintain a sharp edge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Do not discolor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87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5867400" cy="1143000"/>
          </a:xfrm>
        </p:spPr>
        <p:txBody>
          <a:bodyPr/>
          <a:lstStyle/>
          <a:p>
            <a:r>
              <a:rPr lang="en-US" b="1" dirty="0"/>
              <a:t>Food Blenders</a:t>
            </a: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219200"/>
            <a:ext cx="4754563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256664"/>
            <a:ext cx="3228975" cy="484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Food Choppers   </a:t>
            </a:r>
            <a:br>
              <a:rPr lang="en-US" b="1" dirty="0"/>
            </a:b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828800"/>
            <a:ext cx="4572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809750"/>
            <a:ext cx="373380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81000"/>
            <a:ext cx="7772400" cy="1470025"/>
          </a:xfrm>
        </p:spPr>
        <p:txBody>
          <a:bodyPr/>
          <a:lstStyle/>
          <a:p>
            <a:r>
              <a:rPr lang="en-US" b="1" dirty="0"/>
              <a:t>The Metric System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1447800"/>
            <a:ext cx="8991600" cy="5257800"/>
          </a:xfrm>
        </p:spPr>
        <p:txBody>
          <a:bodyPr>
            <a:normAutofit fontScale="85000" lnSpcReduction="10000"/>
          </a:bodyPr>
          <a:lstStyle/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tx1"/>
                </a:solidFill>
              </a:rPr>
              <a:t>Adopted by most countries</a:t>
            </a:r>
            <a:r>
              <a:rPr lang="en-US" dirty="0">
                <a:solidFill>
                  <a:schemeClr val="tx1"/>
                </a:solidFill>
              </a:rPr>
              <a:t> of the world.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Based on </a:t>
            </a:r>
            <a:r>
              <a:rPr lang="en-US" b="1" u="sng" dirty="0">
                <a:solidFill>
                  <a:schemeClr val="tx1"/>
                </a:solidFill>
              </a:rPr>
              <a:t>multiples of 10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tx1"/>
                </a:solidFill>
              </a:rPr>
              <a:t>Meter is the basic unit</a:t>
            </a:r>
            <a:r>
              <a:rPr lang="en-US" dirty="0">
                <a:solidFill>
                  <a:schemeClr val="tx1"/>
                </a:solidFill>
              </a:rPr>
              <a:t>; it is slightly longer than the yard (.914 m)</a:t>
            </a:r>
          </a:p>
          <a:p>
            <a:pPr lvl="1" algn="l"/>
            <a:r>
              <a:rPr lang="en-US" dirty="0">
                <a:solidFill>
                  <a:schemeClr val="tx1"/>
                </a:solidFill>
              </a:rPr>
              <a:t>E.g. 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tx1"/>
                </a:solidFill>
              </a:rPr>
              <a:t>Length </a:t>
            </a:r>
            <a:r>
              <a:rPr lang="en-US" dirty="0">
                <a:solidFill>
                  <a:schemeClr val="tx1"/>
                </a:solidFill>
              </a:rPr>
              <a:t>   1 m = (1000 mm) = (100 cm)= (10 </a:t>
            </a:r>
            <a:r>
              <a:rPr lang="en-US" dirty="0" err="1">
                <a:solidFill>
                  <a:schemeClr val="tx1"/>
                </a:solidFill>
              </a:rPr>
              <a:t>dm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[decimeters]</a:t>
            </a:r>
            <a:r>
              <a:rPr lang="en-US" dirty="0">
                <a:solidFill>
                  <a:schemeClr val="tx1"/>
                </a:solidFill>
              </a:rPr>
              <a:t>)  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1 inch = 2.54 cm  =  ≈ 2.5 cm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dirty="0">
                <a:solidFill>
                  <a:schemeClr val="tx1"/>
                </a:solidFill>
              </a:rPr>
              <a:t>Same thing with units of mass or weight: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  </a:t>
            </a:r>
            <a:r>
              <a:rPr lang="en-US" b="1" u="sng" dirty="0">
                <a:solidFill>
                  <a:schemeClr val="tx1"/>
                </a:solidFill>
              </a:rPr>
              <a:t>Weight</a:t>
            </a:r>
            <a:r>
              <a:rPr lang="en-US" dirty="0">
                <a:solidFill>
                  <a:schemeClr val="tx1"/>
                </a:solidFill>
              </a:rPr>
              <a:t>:       1Kg = (1000 g) = (1000 mg) = (100 cg) = (10 dg)                      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  </a:t>
            </a:r>
            <a:r>
              <a:rPr lang="en-US" b="1" u="sng" dirty="0">
                <a:solidFill>
                  <a:schemeClr val="tx1"/>
                </a:solidFill>
              </a:rPr>
              <a:t>Volume</a:t>
            </a:r>
            <a:r>
              <a:rPr lang="en-US" dirty="0">
                <a:solidFill>
                  <a:schemeClr val="tx1"/>
                </a:solidFill>
              </a:rPr>
              <a:t>:        L = (1000 ml  = 100 cl  = 10 dl)</a:t>
            </a:r>
            <a:endParaRPr lang="en-US" dirty="0">
              <a:solidFill>
                <a:srgbClr val="FF000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204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762000"/>
            <a:ext cx="7772400" cy="1470025"/>
          </a:xfrm>
        </p:spPr>
        <p:txBody>
          <a:bodyPr/>
          <a:lstStyle/>
          <a:p>
            <a:r>
              <a:rPr lang="en-US" b="1" dirty="0"/>
              <a:t>Temperature Conversions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828800"/>
            <a:ext cx="8534400" cy="4495800"/>
          </a:xfrm>
        </p:spPr>
        <p:txBody>
          <a:bodyPr>
            <a:normAutofit/>
          </a:bodyPr>
          <a:lstStyle/>
          <a:p>
            <a:pPr algn="l"/>
            <a:r>
              <a:rPr lang="en-US" u="sng" dirty="0">
                <a:solidFill>
                  <a:schemeClr val="tx1"/>
                </a:solidFill>
              </a:rPr>
              <a:t>Fahrenheit  vs Celsius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tx1"/>
                </a:solidFill>
              </a:rPr>
              <a:t>Formulas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lvl="0" algn="l"/>
            <a:endParaRPr lang="en-US" dirty="0">
              <a:solidFill>
                <a:schemeClr val="tx1"/>
              </a:solidFill>
            </a:endParaRP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°C = (°F -32) </a:t>
            </a:r>
            <a:r>
              <a:rPr lang="en-US" u="sng" dirty="0">
                <a:solidFill>
                  <a:schemeClr val="tx1"/>
                </a:solidFill>
              </a:rPr>
              <a:t>x 5/9</a:t>
            </a:r>
            <a:r>
              <a:rPr lang="en-US" dirty="0">
                <a:solidFill>
                  <a:schemeClr val="tx1"/>
                </a:solidFill>
              </a:rPr>
              <a:t>      </a:t>
            </a:r>
            <a:r>
              <a:rPr lang="en-US" b="1" dirty="0">
                <a:solidFill>
                  <a:schemeClr val="tx1"/>
                </a:solidFill>
              </a:rPr>
              <a:t>or</a:t>
            </a:r>
            <a:r>
              <a:rPr lang="en-US" dirty="0">
                <a:solidFill>
                  <a:schemeClr val="tx1"/>
                </a:solidFill>
              </a:rPr>
              <a:t>    </a:t>
            </a:r>
            <a:r>
              <a:rPr lang="en-US" u="sng" dirty="0">
                <a:solidFill>
                  <a:schemeClr val="tx1"/>
                </a:solidFill>
              </a:rPr>
              <a:t>divide by 1.8</a:t>
            </a:r>
            <a:r>
              <a:rPr lang="en-US" dirty="0">
                <a:solidFill>
                  <a:schemeClr val="tx1"/>
                </a:solidFill>
              </a:rPr>
              <a:t>                                       </a:t>
            </a:r>
          </a:p>
          <a:p>
            <a:pPr lvl="2" algn="l"/>
            <a:r>
              <a:rPr lang="en-US" sz="2800" dirty="0" err="1">
                <a:solidFill>
                  <a:schemeClr val="tx1"/>
                </a:solidFill>
              </a:rPr>
              <a:t>e.g</a:t>
            </a:r>
            <a:r>
              <a:rPr lang="en-US" sz="2800" dirty="0">
                <a:solidFill>
                  <a:schemeClr val="tx1"/>
                </a:solidFill>
              </a:rPr>
              <a:t> 350-32=318/1.8=176.666</a:t>
            </a:r>
          </a:p>
          <a:p>
            <a:pPr lvl="0" algn="l"/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914400" lvl="1" indent="-457200" algn="l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tx1"/>
                </a:solidFill>
              </a:rPr>
              <a:t>°F = (°C x 9/5) + 32                                                                            </a:t>
            </a:r>
            <a:r>
              <a:rPr lang="en-US" dirty="0" err="1">
                <a:solidFill>
                  <a:schemeClr val="tx1"/>
                </a:solidFill>
              </a:rPr>
              <a:t>e.g</a:t>
            </a:r>
            <a:r>
              <a:rPr lang="en-US" dirty="0">
                <a:solidFill>
                  <a:schemeClr val="tx1"/>
                </a:solidFill>
              </a:rPr>
              <a:t> (20°C x 9/5) + 32 = 68°F     </a:t>
            </a:r>
            <a:r>
              <a:rPr lang="en-US" b="1" dirty="0">
                <a:solidFill>
                  <a:schemeClr val="tx1"/>
                </a:solidFill>
              </a:rPr>
              <a:t>or</a:t>
            </a:r>
            <a:r>
              <a:rPr lang="en-US" dirty="0">
                <a:solidFill>
                  <a:schemeClr val="tx1"/>
                </a:solidFill>
              </a:rPr>
              <a:t>   </a:t>
            </a:r>
            <a:r>
              <a:rPr lang="en-US" u="sng" dirty="0">
                <a:solidFill>
                  <a:schemeClr val="tx1"/>
                </a:solidFill>
              </a:rPr>
              <a:t>multiply by 1.8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9321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205174"/>
              </p:ext>
            </p:extLst>
          </p:nvPr>
        </p:nvGraphicFramePr>
        <p:xfrm>
          <a:off x="457200" y="2133599"/>
          <a:ext cx="8077200" cy="4038600"/>
        </p:xfrm>
        <a:graphic>
          <a:graphicData uri="http://schemas.openxmlformats.org/drawingml/2006/table">
            <a:tbl>
              <a:tblPr firstRow="1" firstCol="1" bandRow="1"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096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1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Calibri"/>
                          <a:cs typeface="Arial"/>
                        </a:rPr>
                        <a:t>Tbsp</a:t>
                      </a: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= 3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Calibri"/>
                          <a:cs typeface="Arial"/>
                        </a:rPr>
                        <a:t>tsp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8 fl. Oz = 1 c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6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/>
                          <a:ea typeface="Calibri"/>
                          <a:cs typeface="Arial"/>
                        </a:rPr>
                        <a:t>16 Tbsp = 1 c</a:t>
                      </a:r>
                      <a:endParaRPr lang="en-US" sz="2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2 c = 1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Calibri"/>
                          <a:cs typeface="Arial"/>
                        </a:rPr>
                        <a:t>pt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96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/>
                          <a:ea typeface="Calibri"/>
                          <a:cs typeface="Arial"/>
                        </a:rPr>
                        <a:t>5 &amp;1/3 Tbsp = 1/3 c</a:t>
                      </a:r>
                      <a:endParaRPr lang="en-US" sz="2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4 c = 1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Calibri"/>
                          <a:cs typeface="Arial"/>
                        </a:rPr>
                        <a:t>qt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965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/>
                          <a:ea typeface="Calibri"/>
                          <a:cs typeface="Arial"/>
                        </a:rPr>
                        <a:t>2 Tbsp = 1 fl.oz. or 1/8 c</a:t>
                      </a:r>
                      <a:endParaRPr lang="en-US" sz="2800" b="1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4 </a:t>
                      </a:r>
                      <a:r>
                        <a:rPr lang="en-US" sz="2800" b="1" dirty="0" err="1">
                          <a:effectLst/>
                          <a:latin typeface="Times New Roman"/>
                          <a:ea typeface="Calibri"/>
                          <a:cs typeface="Arial"/>
                        </a:rPr>
                        <a:t>qt</a:t>
                      </a: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 = 1 gal = 16 c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800" y="6096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prstClr val="black"/>
                </a:solidFill>
              </a:rPr>
              <a:t>Common measurements</a:t>
            </a:r>
            <a:r>
              <a:rPr lang="en-US" sz="2800" dirty="0">
                <a:solidFill>
                  <a:prstClr val="black"/>
                </a:solidFill>
              </a:rPr>
              <a:t> used in food preparation and their symbols:</a:t>
            </a:r>
          </a:p>
        </p:txBody>
      </p:sp>
    </p:spTree>
    <p:extLst>
      <p:ext uri="{BB962C8B-B14F-4D97-AF65-F5344CB8AC3E}">
        <p14:creationId xmlns:p14="http://schemas.microsoft.com/office/powerpoint/2010/main" val="2933781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09800" y="304800"/>
            <a:ext cx="4698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Conversions (Liquids)</a:t>
            </a:r>
            <a:endParaRPr lang="en-US" sz="40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285222"/>
              </p:ext>
            </p:extLst>
          </p:nvPr>
        </p:nvGraphicFramePr>
        <p:xfrm>
          <a:off x="228600" y="1523998"/>
          <a:ext cx="8534400" cy="4724399"/>
        </p:xfrm>
        <a:graphic>
          <a:graphicData uri="http://schemas.openxmlformats.org/drawingml/2006/table">
            <a:tbl>
              <a:tblPr firstRow="1" firstCol="1" bandRow="1"/>
              <a:tblGrid>
                <a:gridCol w="284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u="none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Liquids</a:t>
                      </a:r>
                      <a:endParaRPr lang="en-US" sz="2800" u="none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Exact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Approximate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Calibri"/>
                          <a:cs typeface="Arial"/>
                        </a:rPr>
                        <a:t>1 tsp   =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Calibri"/>
                          <a:cs typeface="Arial"/>
                        </a:rPr>
                        <a:t>4.9 ml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5 ml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Calibri"/>
                          <a:cs typeface="Arial"/>
                        </a:rPr>
                        <a:t>1 Tbsp  =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Calibri"/>
                          <a:cs typeface="Arial"/>
                        </a:rPr>
                        <a:t>14.8 ml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15 ml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Calibri"/>
                          <a:cs typeface="Arial"/>
                        </a:rPr>
                        <a:t>1 c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Calibri"/>
                          <a:cs typeface="Arial"/>
                        </a:rPr>
                        <a:t>237 ml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240 ml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109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Calibri"/>
                          <a:cs typeface="Arial"/>
                        </a:rPr>
                        <a:t>1 qt = 4 c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Calibri"/>
                          <a:cs typeface="Arial"/>
                        </a:rPr>
                        <a:t> 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Calibri"/>
                          <a:cs typeface="Arial"/>
                        </a:rPr>
                        <a:t>946 ml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.95 L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Calibri"/>
                          <a:cs typeface="Arial"/>
                        </a:rPr>
                        <a:t>1.06 qt =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Calibri"/>
                          <a:cs typeface="Arial"/>
                        </a:rPr>
                        <a:t>1000ml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1 L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Calibri"/>
                          <a:cs typeface="Arial"/>
                        </a:rPr>
                        <a:t>1 fl. oz. =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30 ml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65945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56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669205"/>
              </p:ext>
            </p:extLst>
          </p:nvPr>
        </p:nvGraphicFramePr>
        <p:xfrm>
          <a:off x="381001" y="1530350"/>
          <a:ext cx="8229600" cy="4794250"/>
        </p:xfrm>
        <a:graphic>
          <a:graphicData uri="http://schemas.openxmlformats.org/drawingml/2006/table">
            <a:tbl>
              <a:tblPr firstRow="1" firstCol="1" bandRow="1"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88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u="none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Weights</a:t>
                      </a:r>
                      <a:endParaRPr lang="en-US" sz="2800" u="none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Exact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Approximate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88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Calibri"/>
                          <a:cs typeface="Arial"/>
                        </a:rPr>
                        <a:t>1 oz = 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Calibri"/>
                          <a:cs typeface="Arial"/>
                        </a:rPr>
                        <a:t>28.35 g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30 g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88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8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  <a:cs typeface="Arial"/>
                        </a:rPr>
                        <a:t>oz</a:t>
                      </a: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 =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Calibri"/>
                          <a:cs typeface="Arial"/>
                        </a:rPr>
                        <a:t>226.8 g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250 g 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88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Calibri"/>
                          <a:cs typeface="Arial"/>
                        </a:rPr>
                        <a:t>1 lb =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Calibri"/>
                          <a:cs typeface="Arial"/>
                        </a:rPr>
                        <a:t>454 g 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450 g</a:t>
                      </a:r>
                      <a:endParaRPr lang="en-US" sz="2800" b="1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885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/>
                          <a:ea typeface="Calibri"/>
                          <a:cs typeface="Arial"/>
                        </a:rPr>
                        <a:t>1 kg =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2.2 </a:t>
                      </a:r>
                      <a:r>
                        <a:rPr lang="en-US" sz="2800" dirty="0" err="1">
                          <a:effectLst/>
                          <a:latin typeface="Times New Roman"/>
                          <a:ea typeface="Calibri"/>
                          <a:cs typeface="Arial"/>
                        </a:rPr>
                        <a:t>lb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 </a:t>
                      </a:r>
                      <a:endParaRPr lang="en-US" sz="28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38400" y="304800"/>
            <a:ext cx="49251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Conversions (Weights)</a:t>
            </a:r>
          </a:p>
          <a:p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8318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br>
              <a:rPr lang="en-US" sz="2400" b="1" dirty="0"/>
            </a:br>
            <a:r>
              <a:rPr lang="en-US" sz="2400" b="1" dirty="0"/>
              <a:t>Recipe Styles  </a:t>
            </a:r>
            <a:br>
              <a:rPr lang="en-US" sz="2400" b="1" dirty="0"/>
            </a:br>
            <a:r>
              <a:rPr lang="en-US" sz="2400" b="1" dirty="0"/>
              <a:t>1. </a:t>
            </a:r>
            <a:r>
              <a:rPr lang="en-US" sz="2400" b="1" u="sng" dirty="0"/>
              <a:t>Standard Style</a:t>
            </a:r>
            <a:r>
              <a:rPr lang="en-US" sz="2400" b="1" dirty="0"/>
              <a:t>: </a:t>
            </a:r>
            <a:r>
              <a:rPr lang="en-US" sz="2400" dirty="0"/>
              <a:t>ingredients in order of use followed by method.  </a:t>
            </a:r>
            <a:br>
              <a:rPr lang="en-US" sz="2400" dirty="0"/>
            </a:br>
            <a:endParaRPr lang="ar-AE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090980"/>
              </p:ext>
            </p:extLst>
          </p:nvPr>
        </p:nvGraphicFramePr>
        <p:xfrm>
          <a:off x="533400" y="1371601"/>
          <a:ext cx="8001000" cy="5181600"/>
        </p:xfrm>
        <a:graphic>
          <a:graphicData uri="http://schemas.openxmlformats.org/drawingml/2006/table">
            <a:tbl>
              <a:tblPr/>
              <a:tblGrid>
                <a:gridCol w="800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1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u="sng" dirty="0">
                          <a:latin typeface="Calibri"/>
                          <a:ea typeface="Calibri"/>
                          <a:cs typeface="Arial"/>
                        </a:rPr>
                        <a:t>Ingredients: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latin typeface="Calibri"/>
                          <a:ea typeface="Calibri"/>
                          <a:cs typeface="Arial"/>
                        </a:rPr>
                        <a:t>1c  sifted flour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latin typeface="Calibri"/>
                          <a:ea typeface="Calibri"/>
                          <a:cs typeface="Arial"/>
                        </a:rPr>
                        <a:t>2 Tbsp  granulated sugar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latin typeface="Calibri"/>
                          <a:ea typeface="Calibri"/>
                          <a:cs typeface="Arial"/>
                        </a:rPr>
                        <a:t>1 tsp B.P.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latin typeface="Calibri"/>
                          <a:ea typeface="Calibri"/>
                          <a:cs typeface="Arial"/>
                        </a:rPr>
                        <a:t>¼ tsp  salt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latin typeface="Calibri"/>
                          <a:ea typeface="Calibri"/>
                          <a:cs typeface="Arial"/>
                        </a:rPr>
                        <a:t>¼ c shortening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0" dirty="0">
                        <a:latin typeface="Calibri"/>
                        <a:ea typeface="Calibri"/>
                        <a:cs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u="sng" dirty="0">
                          <a:latin typeface="Calibri"/>
                          <a:ea typeface="Calibri"/>
                          <a:cs typeface="Arial"/>
                        </a:rPr>
                        <a:t>Method of preparation or instructions: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 b="0" dirty="0">
                          <a:latin typeface="Calibri"/>
                          <a:ea typeface="Calibri"/>
                          <a:cs typeface="Arial"/>
                        </a:rPr>
                        <a:t>Preheat oven to 350 degrees F = 177 degrees C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 b="0" dirty="0">
                          <a:latin typeface="Calibri"/>
                          <a:ea typeface="Calibri"/>
                          <a:cs typeface="Arial"/>
                        </a:rPr>
                        <a:t>Sift dry ingredients together into mixing bowl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 b="0" dirty="0">
                          <a:latin typeface="Calibri"/>
                          <a:ea typeface="Calibri"/>
                          <a:cs typeface="Arial"/>
                        </a:rPr>
                        <a:t>Add shortening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 b="0" dirty="0">
                          <a:latin typeface="Calibri"/>
                          <a:ea typeface="Calibri"/>
                          <a:cs typeface="Arial"/>
                        </a:rPr>
                        <a:t>etc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A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sz="2800" b="1" u="sng" dirty="0"/>
            </a:br>
            <a:r>
              <a:rPr lang="en-US" sz="2800" b="1" dirty="0"/>
              <a:t>2. </a:t>
            </a:r>
            <a:r>
              <a:rPr lang="en-US" sz="2800" b="1" u="sng" dirty="0"/>
              <a:t>Action Style</a:t>
            </a:r>
            <a:r>
              <a:rPr lang="en-US" sz="2800" dirty="0"/>
              <a:t>: action followed by ingredients of concern</a:t>
            </a:r>
            <a:endParaRPr lang="ar-AE" sz="2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705169"/>
              </p:ext>
            </p:extLst>
          </p:nvPr>
        </p:nvGraphicFramePr>
        <p:xfrm>
          <a:off x="304800" y="2133600"/>
          <a:ext cx="8229599" cy="3505200"/>
        </p:xfrm>
        <a:graphic>
          <a:graphicData uri="http://schemas.openxmlformats.org/drawingml/2006/table">
            <a:tbl>
              <a:tblPr/>
              <a:tblGrid>
                <a:gridCol w="8229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052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u="sng" dirty="0">
                          <a:latin typeface="Calibri"/>
                          <a:ea typeface="Calibri"/>
                          <a:cs typeface="Arial"/>
                        </a:rPr>
                        <a:t>Measure and sift</a:t>
                      </a:r>
                      <a:r>
                        <a:rPr lang="en-US" sz="2400" b="0" dirty="0">
                          <a:latin typeface="Calibri"/>
                          <a:ea typeface="Calibri"/>
                          <a:cs typeface="Arial"/>
                        </a:rPr>
                        <a:t> together in a mixing bowl 1 c sifted flour, 2 Tbsp sugar, 1 tsp BP, ¼ tsp salt.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0" dirty="0">
                        <a:latin typeface="Calibri"/>
                        <a:ea typeface="Calibri"/>
                        <a:cs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0" dirty="0">
                        <a:latin typeface="Calibri"/>
                        <a:ea typeface="Calibri"/>
                        <a:cs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u="sng" dirty="0">
                          <a:latin typeface="Calibri"/>
                          <a:ea typeface="Calibri"/>
                          <a:cs typeface="Arial"/>
                        </a:rPr>
                        <a:t>Add</a:t>
                      </a:r>
                      <a:r>
                        <a:rPr lang="en-US" sz="2400" b="0" dirty="0">
                          <a:latin typeface="Calibri"/>
                          <a:ea typeface="Calibri"/>
                          <a:cs typeface="Arial"/>
                        </a:rPr>
                        <a:t> ¼ c shortening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0" dirty="0">
                        <a:latin typeface="Calibri"/>
                        <a:ea typeface="Calibri"/>
                        <a:cs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b="0" dirty="0">
                        <a:latin typeface="Calibri"/>
                        <a:ea typeface="Calibri"/>
                        <a:cs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u="sng" dirty="0">
                          <a:latin typeface="Calibri"/>
                          <a:ea typeface="Calibri"/>
                          <a:cs typeface="Arial"/>
                        </a:rPr>
                        <a:t>Etc.</a:t>
                      </a:r>
                      <a:endParaRPr lang="en-US" sz="24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A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l"/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3. </a:t>
            </a:r>
            <a:r>
              <a:rPr lang="en-US" sz="2800" b="1" u="sng" dirty="0"/>
              <a:t>Descriptive Style</a:t>
            </a:r>
            <a:r>
              <a:rPr lang="en-US" sz="2800" dirty="0"/>
              <a:t>: Ingredients, quantities and method in 3 separate columns.</a:t>
            </a:r>
            <a:br>
              <a:rPr lang="en-US" sz="2800" dirty="0"/>
            </a:br>
            <a:endParaRPr lang="ar-AE" sz="2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601711"/>
              </p:ext>
            </p:extLst>
          </p:nvPr>
        </p:nvGraphicFramePr>
        <p:xfrm>
          <a:off x="381000" y="1828800"/>
          <a:ext cx="8382000" cy="4419600"/>
        </p:xfrm>
        <a:graphic>
          <a:graphicData uri="http://schemas.openxmlformats.org/drawingml/2006/table">
            <a:tbl>
              <a:tblPr/>
              <a:tblGrid>
                <a:gridCol w="279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96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u="sng" dirty="0">
                          <a:latin typeface="Calibri"/>
                          <a:ea typeface="Calibri"/>
                          <a:cs typeface="Arial"/>
                        </a:rPr>
                        <a:t>Ingredients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latin typeface="Calibri"/>
                          <a:ea typeface="Calibri"/>
                          <a:cs typeface="Arial"/>
                        </a:rPr>
                        <a:t>Flour  sifted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latin typeface="Calibri"/>
                          <a:ea typeface="Calibri"/>
                          <a:cs typeface="Arial"/>
                        </a:rPr>
                        <a:t>Sugar  granulated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latin typeface="Calibri"/>
                          <a:ea typeface="Calibri"/>
                          <a:cs typeface="Arial"/>
                        </a:rPr>
                        <a:t>BP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latin typeface="Calibri"/>
                          <a:ea typeface="Calibri"/>
                          <a:cs typeface="Arial"/>
                        </a:rPr>
                        <a:t>Salt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latin typeface="Calibri"/>
                          <a:ea typeface="Calibri"/>
                          <a:cs typeface="Arial"/>
                        </a:rPr>
                        <a:t>Shortening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u="sng" dirty="0">
                          <a:latin typeface="Calibri"/>
                          <a:ea typeface="Calibri"/>
                          <a:cs typeface="Arial"/>
                        </a:rPr>
                        <a:t>Quantities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latin typeface="Calibri"/>
                          <a:ea typeface="Calibri"/>
                          <a:cs typeface="Arial"/>
                        </a:rPr>
                        <a:t>1 c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latin typeface="Calibri"/>
                          <a:ea typeface="Calibri"/>
                          <a:cs typeface="Arial"/>
                        </a:rPr>
                        <a:t>2 Tbsp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latin typeface="Calibri"/>
                          <a:ea typeface="Calibri"/>
                          <a:cs typeface="Arial"/>
                        </a:rPr>
                        <a:t>1 tsp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latin typeface="Calibri"/>
                          <a:ea typeface="Calibri"/>
                          <a:cs typeface="Arial"/>
                        </a:rPr>
                        <a:t>¼ tsp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latin typeface="Calibri"/>
                          <a:ea typeface="Calibri"/>
                          <a:cs typeface="Arial"/>
                        </a:rPr>
                        <a:t>¼ 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u="sng" dirty="0">
                          <a:latin typeface="Calibri"/>
                          <a:ea typeface="Calibri"/>
                          <a:cs typeface="Arial"/>
                        </a:rPr>
                        <a:t>Method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latin typeface="Calibri"/>
                          <a:ea typeface="Calibri"/>
                          <a:cs typeface="Arial"/>
                        </a:rPr>
                        <a:t>Sift dry ingredients together into a mixing bowl.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b="0" dirty="0">
                          <a:latin typeface="Calibri"/>
                          <a:ea typeface="Calibri"/>
                          <a:cs typeface="Arial"/>
                        </a:rPr>
                        <a:t>Add to dry ingredients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A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28601"/>
            <a:ext cx="6553200" cy="762000"/>
          </a:xfrm>
        </p:spPr>
        <p:txBody>
          <a:bodyPr>
            <a:normAutofit/>
          </a:bodyPr>
          <a:lstStyle/>
          <a:p>
            <a:r>
              <a:rPr lang="en-US" sz="3600" b="1" dirty="0"/>
              <a:t>      Parts of a Knife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219200"/>
            <a:ext cx="7086600" cy="5020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7904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3200" b="1" u="sng" dirty="0"/>
            </a:br>
            <a:r>
              <a:rPr lang="en-US" sz="3200" b="1" dirty="0"/>
              <a:t>4. </a:t>
            </a:r>
            <a:r>
              <a:rPr lang="en-US" sz="3200" b="1" u="sng" dirty="0"/>
              <a:t>Narrative style</a:t>
            </a:r>
            <a:r>
              <a:rPr lang="en-US" sz="3200" dirty="0"/>
              <a:t>:  is best suited for recipes that have </a:t>
            </a:r>
            <a:r>
              <a:rPr lang="en-US" sz="3200" u="sng" dirty="0"/>
              <a:t>few ingredients</a:t>
            </a:r>
            <a:r>
              <a:rPr lang="en-US" sz="3200" dirty="0"/>
              <a:t> (simple) like</a:t>
            </a:r>
            <a:br>
              <a:rPr lang="en-US" sz="3200" dirty="0"/>
            </a:br>
            <a:endParaRPr lang="ar-AE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60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108725"/>
              </p:ext>
            </p:extLst>
          </p:nvPr>
        </p:nvGraphicFramePr>
        <p:xfrm>
          <a:off x="304800" y="1828800"/>
          <a:ext cx="8534400" cy="4676458"/>
        </p:xfrm>
        <a:graphic>
          <a:graphicData uri="http://schemas.openxmlformats.org/drawingml/2006/table">
            <a:tbl>
              <a:tblPr firstRow="1" firstCol="1" bandRow="1"/>
              <a:tblGrid>
                <a:gridCol w="853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76458">
                <a:tc>
                  <a:txBody>
                    <a:bodyPr/>
                    <a:lstStyle/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Sift all purpose flour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400" dirty="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Measure 1 c sifted flour, 2 </a:t>
                      </a:r>
                      <a:r>
                        <a:rPr lang="en-US" sz="2400" dirty="0" err="1">
                          <a:effectLst/>
                          <a:latin typeface="Times New Roman"/>
                          <a:ea typeface="Calibri"/>
                          <a:cs typeface="Arial"/>
                        </a:rPr>
                        <a:t>Tbsp</a:t>
                      </a: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 gr sugar, 1  tsp BP, and ¼ tsp salt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400" dirty="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Sift all dry ingredients together into a mixing bowl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400" dirty="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Measure  ¼ c shortening and add to dry ingredients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endParaRPr lang="en-US" sz="2400" dirty="0"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  <a:p>
                      <a:pPr marL="342900" marR="0" lvl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400" dirty="0">
                          <a:effectLst/>
                          <a:latin typeface="Times New Roman"/>
                          <a:ea typeface="Calibri"/>
                          <a:cs typeface="Arial"/>
                        </a:rPr>
                        <a:t>Etc.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u="sng" dirty="0"/>
              <a:t>Regardless of style, recipes must be written as follows</a:t>
            </a:r>
            <a:r>
              <a:rPr lang="en-US" dirty="0"/>
              <a:t>: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133600"/>
            <a:ext cx="8686800" cy="4572000"/>
          </a:xfrm>
        </p:spPr>
        <p:txBody>
          <a:bodyPr>
            <a:normAutofit fontScale="92500" lnSpcReduction="20000"/>
          </a:bodyPr>
          <a:lstStyle/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Ingredients </a:t>
            </a:r>
            <a:r>
              <a:rPr lang="en-US" b="1" u="sng" dirty="0">
                <a:solidFill>
                  <a:schemeClr val="tx1"/>
                </a:solidFill>
              </a:rPr>
              <a:t>in order of preparation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Clear and specific    e.g.    1 </a:t>
            </a:r>
            <a:r>
              <a:rPr lang="en-US" dirty="0" err="1">
                <a:solidFill>
                  <a:schemeClr val="tx1"/>
                </a:solidFill>
              </a:rPr>
              <a:t>lb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u="sng" dirty="0">
                <a:solidFill>
                  <a:schemeClr val="tx1"/>
                </a:solidFill>
              </a:rPr>
              <a:t>cooked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u="sng" dirty="0">
                <a:solidFill>
                  <a:schemeClr val="tx1"/>
                </a:solidFill>
              </a:rPr>
              <a:t>raw</a:t>
            </a:r>
            <a:r>
              <a:rPr lang="en-US" dirty="0">
                <a:solidFill>
                  <a:schemeClr val="tx1"/>
                </a:solidFill>
              </a:rPr>
              <a:t> meat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Provide </a:t>
            </a:r>
            <a:r>
              <a:rPr lang="en-US" b="1" u="sng" dirty="0">
                <a:solidFill>
                  <a:schemeClr val="tx1"/>
                </a:solidFill>
              </a:rPr>
              <a:t>food safety instructions</a:t>
            </a:r>
            <a:r>
              <a:rPr lang="en-US" dirty="0">
                <a:solidFill>
                  <a:schemeClr val="tx1"/>
                </a:solidFill>
              </a:rPr>
              <a:t>   e.g. Internal temperature of meat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Provide </a:t>
            </a:r>
            <a:r>
              <a:rPr lang="en-US" b="1" u="sng" dirty="0">
                <a:solidFill>
                  <a:schemeClr val="tx1"/>
                </a:solidFill>
              </a:rPr>
              <a:t>recipe yield</a:t>
            </a:r>
            <a:r>
              <a:rPr lang="en-US" dirty="0">
                <a:solidFill>
                  <a:schemeClr val="tx1"/>
                </a:solidFill>
              </a:rPr>
              <a:t>    e.g.       4         (½ c) servings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Provide </a:t>
            </a:r>
            <a:r>
              <a:rPr lang="en-US" b="1" u="sng" dirty="0">
                <a:solidFill>
                  <a:schemeClr val="tx1"/>
                </a:solidFill>
              </a:rPr>
              <a:t>pan size</a:t>
            </a:r>
            <a:r>
              <a:rPr lang="en-US" dirty="0">
                <a:solidFill>
                  <a:schemeClr val="tx1"/>
                </a:solidFill>
              </a:rPr>
              <a:t>,     </a:t>
            </a:r>
            <a:r>
              <a:rPr lang="en-US" b="1" u="sng" dirty="0">
                <a:solidFill>
                  <a:schemeClr val="tx1"/>
                </a:solidFill>
              </a:rPr>
              <a:t>oven temp</a:t>
            </a:r>
            <a:r>
              <a:rPr lang="en-US" dirty="0">
                <a:solidFill>
                  <a:schemeClr val="tx1"/>
                </a:solidFill>
              </a:rPr>
              <a:t>,    </a:t>
            </a:r>
            <a:r>
              <a:rPr lang="en-US" b="1" u="sng" dirty="0">
                <a:solidFill>
                  <a:schemeClr val="tx1"/>
                </a:solidFill>
              </a:rPr>
              <a:t>time</a:t>
            </a:r>
            <a:r>
              <a:rPr lang="en-US" dirty="0">
                <a:solidFill>
                  <a:schemeClr val="tx1"/>
                </a:solidFill>
              </a:rPr>
              <a:t>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643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52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Standardization of Recipes  </a:t>
            </a:r>
            <a:br>
              <a:rPr lang="en-US" b="1" dirty="0"/>
            </a:br>
            <a:br>
              <a:rPr lang="en-US" b="1" dirty="0"/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752600"/>
            <a:ext cx="8534400" cy="4953000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 recipe is </a:t>
            </a:r>
            <a:r>
              <a:rPr lang="en-US" b="1" u="sng" dirty="0">
                <a:solidFill>
                  <a:schemeClr val="tx1"/>
                </a:solidFill>
              </a:rPr>
              <a:t>considered standardized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u="sng" dirty="0">
                <a:solidFill>
                  <a:schemeClr val="tx1"/>
                </a:solidFill>
              </a:rPr>
              <a:t>only after</a:t>
            </a:r>
            <a:r>
              <a:rPr lang="en-US" dirty="0">
                <a:solidFill>
                  <a:schemeClr val="tx1"/>
                </a:solidFill>
              </a:rPr>
              <a:t> it has been: 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Tried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Tested   and 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Evaluated for quality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tx1"/>
                </a:solidFill>
              </a:rPr>
              <a:t>Recipes</a:t>
            </a:r>
            <a:r>
              <a:rPr lang="en-US" dirty="0">
                <a:solidFill>
                  <a:schemeClr val="tx1"/>
                </a:solidFill>
              </a:rPr>
              <a:t> in cookbooks are </a:t>
            </a:r>
            <a:r>
              <a:rPr lang="en-US" b="1" u="sng" dirty="0">
                <a:solidFill>
                  <a:schemeClr val="tx1"/>
                </a:solidFill>
              </a:rPr>
              <a:t>standardized for using</a:t>
            </a:r>
            <a:r>
              <a:rPr lang="en-US" dirty="0">
                <a:solidFill>
                  <a:schemeClr val="tx1"/>
                </a:solidFill>
              </a:rPr>
              <a:t>: 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Large eggs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Measuring c and spoons,   and 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Sifted flour</a:t>
            </a:r>
          </a:p>
          <a:p>
            <a:pPr lvl="1"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88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70025"/>
          </a:xfrm>
        </p:spPr>
        <p:txBody>
          <a:bodyPr/>
          <a:lstStyle/>
          <a:p>
            <a:r>
              <a:rPr lang="en-US" b="1" dirty="0"/>
              <a:t>Sharpening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752600"/>
            <a:ext cx="8305800" cy="3886200"/>
          </a:xfrm>
        </p:spPr>
        <p:txBody>
          <a:bodyPr>
            <a:norm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Sharp knives are safer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Cut easier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Are less slippery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1"/>
                </a:solidFill>
              </a:rPr>
              <a:t>Cause less injury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Therefore </a:t>
            </a:r>
            <a:r>
              <a:rPr lang="en-US" b="1" u="sng" dirty="0">
                <a:solidFill>
                  <a:schemeClr val="tx1"/>
                </a:solidFill>
              </a:rPr>
              <a:t>sharpen knives regularly</a:t>
            </a:r>
            <a:r>
              <a:rPr lang="en-US" dirty="0">
                <a:solidFill>
                  <a:schemeClr val="tx1"/>
                </a:solidFill>
              </a:rPr>
              <a:t> using </a:t>
            </a:r>
            <a:r>
              <a:rPr lang="en-US" b="1" dirty="0">
                <a:solidFill>
                  <a:schemeClr val="tx1"/>
                </a:solidFill>
              </a:rPr>
              <a:t>sharpening tools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04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7772400" cy="1470025"/>
          </a:xfrm>
        </p:spPr>
        <p:txBody>
          <a:bodyPr/>
          <a:lstStyle/>
          <a:p>
            <a:r>
              <a:rPr lang="en-US" b="1" dirty="0"/>
              <a:t>Sharpening Tools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2971800"/>
            <a:ext cx="8458200" cy="3657600"/>
          </a:xfrm>
        </p:spPr>
        <p:txBody>
          <a:bodyPr>
            <a:normAutofit/>
          </a:bodyPr>
          <a:lstStyle/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1: </a:t>
            </a:r>
            <a:r>
              <a:rPr lang="en-US" b="1" u="sng" dirty="0">
                <a:solidFill>
                  <a:schemeClr val="tx1"/>
                </a:solidFill>
              </a:rPr>
              <a:t>Sharpening Stone or Whetstone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1"/>
              </a:solidFill>
            </a:endParaRPr>
          </a:p>
          <a:p>
            <a:pPr lvl="0" algn="l"/>
            <a:endParaRPr lang="en-US" b="1" u="sng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2: </a:t>
            </a:r>
            <a:r>
              <a:rPr lang="en-US" b="1" u="sng" dirty="0">
                <a:solidFill>
                  <a:schemeClr val="tx1"/>
                </a:solidFill>
              </a:rPr>
              <a:t>Sharpening Steel</a:t>
            </a:r>
            <a:endParaRPr lang="en-US" dirty="0">
              <a:solidFill>
                <a:schemeClr val="tx1"/>
              </a:solidFill>
            </a:endParaRPr>
          </a:p>
          <a:p>
            <a:pPr marL="914400" lvl="1" indent="-457200" algn="l">
              <a:buFont typeface="Courier New" panose="02070309020205020404" pitchFamily="49" charset="0"/>
              <a:buChar char="o"/>
            </a:pPr>
            <a:endParaRPr lang="en-US" dirty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6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/>
              <a:t>    </a:t>
            </a:r>
            <a:r>
              <a:rPr lang="en-US" sz="3200" b="1" dirty="0"/>
              <a:t>Sharpening Stones</a:t>
            </a:r>
          </a:p>
        </p:txBody>
      </p:sp>
      <p:pic>
        <p:nvPicPr>
          <p:cNvPr id="717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853323"/>
            <a:ext cx="40386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018939"/>
            <a:ext cx="27146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10256" y="3081470"/>
            <a:ext cx="3196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</a:rPr>
              <a:t>          Whetstone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256" y="1295400"/>
            <a:ext cx="2619602" cy="1796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4C6F7-2779-4564-81BA-41A6B38756A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599" y="3862756"/>
            <a:ext cx="87344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/>
              <a:t>Sharpens by friction.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endParaRPr lang="en-US" sz="2800" dirty="0"/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/>
              <a:t>Sharpen at 20 degrees angle.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endParaRPr lang="en-US" sz="2800" dirty="0"/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800" dirty="0"/>
              <a:t>Lubricate the stone with water or mineral oil and not vegetable oil because Veg oil becomes gummy.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85245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2236</TotalTime>
  <Words>1630</Words>
  <Application>Microsoft Office PowerPoint</Application>
  <PresentationFormat>On-screen Show (4:3)</PresentationFormat>
  <Paragraphs>384</Paragraphs>
  <Slides>62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8" baseType="lpstr">
      <vt:lpstr>Arial</vt:lpstr>
      <vt:lpstr>Calibri</vt:lpstr>
      <vt:lpstr>Courier New</vt:lpstr>
      <vt:lpstr>Times New Roman</vt:lpstr>
      <vt:lpstr>Wingdings</vt:lpstr>
      <vt:lpstr>Office Theme</vt:lpstr>
      <vt:lpstr>Principles of Food Preparation  NUTD233</vt:lpstr>
      <vt:lpstr>PowerPoint Presentation</vt:lpstr>
      <vt:lpstr>Introduction</vt:lpstr>
      <vt:lpstr>Small Equipment </vt:lpstr>
      <vt:lpstr>Small Equipment Cont’d.</vt:lpstr>
      <vt:lpstr>      Parts of a Knife</vt:lpstr>
      <vt:lpstr>Sharpening</vt:lpstr>
      <vt:lpstr>Sharpening Tools</vt:lpstr>
      <vt:lpstr>    Sharpening Stones</vt:lpstr>
      <vt:lpstr> Sharpening Steel</vt:lpstr>
      <vt:lpstr>Types of Knives</vt:lpstr>
      <vt:lpstr>Types of Knives  Cont’d.</vt:lpstr>
      <vt:lpstr>Types of Knives</vt:lpstr>
      <vt:lpstr>PowerPoint Presentation</vt:lpstr>
      <vt:lpstr>PowerPoint Presentation</vt:lpstr>
      <vt:lpstr>PowerPoint Presentation</vt:lpstr>
      <vt:lpstr>Oyster Knife</vt:lpstr>
      <vt:lpstr>              Clam Knife</vt:lpstr>
      <vt:lpstr>Hand Tools Used for stirring, whipping, etc.</vt:lpstr>
      <vt:lpstr>1. Wooden Spoons a) solid  b) perforated  c) slotted. </vt:lpstr>
      <vt:lpstr>2. Solid Spoons</vt:lpstr>
      <vt:lpstr>3. Perforated Spoons</vt:lpstr>
      <vt:lpstr>4. Slotted Spoons</vt:lpstr>
      <vt:lpstr> 5. Whisks: used for whipping for example eggs, mixing flour mixtures. </vt:lpstr>
      <vt:lpstr>7. Peelers</vt:lpstr>
      <vt:lpstr>8. Can Openers</vt:lpstr>
      <vt:lpstr>9. Tongs</vt:lpstr>
      <vt:lpstr>10. Meat Mallet</vt:lpstr>
      <vt:lpstr>11. Rubber Spatulas</vt:lpstr>
      <vt:lpstr>12. Grill Spatulas</vt:lpstr>
      <vt:lpstr>13. Straight Spatulas (cake spatula)</vt:lpstr>
      <vt:lpstr>Measuring and Portioning Tools</vt:lpstr>
      <vt:lpstr>1. Measuring Cups and Spoons</vt:lpstr>
      <vt:lpstr>2.  Ladles for liquids </vt:lpstr>
      <vt:lpstr>3. Portion Scoops</vt:lpstr>
      <vt:lpstr>4. Ice Cream Scoops</vt:lpstr>
      <vt:lpstr>Portion Scoops Numbering</vt:lpstr>
      <vt:lpstr>Thermometers</vt:lpstr>
      <vt:lpstr>  Scales or Balances Should be oiled and calibrated periodically. </vt:lpstr>
      <vt:lpstr>Weights and Measures </vt:lpstr>
      <vt:lpstr>1. Dry Measuring Cups</vt:lpstr>
      <vt:lpstr> 2. Liquid Measuring Cups</vt:lpstr>
      <vt:lpstr>3. Measuring Spoons</vt:lpstr>
      <vt:lpstr>Weights and Measures </vt:lpstr>
      <vt:lpstr>Other Tools</vt:lpstr>
      <vt:lpstr>Round Mesh Strainers</vt:lpstr>
      <vt:lpstr>PowerPoint Presentation</vt:lpstr>
      <vt:lpstr>PowerPoint Presentation</vt:lpstr>
      <vt:lpstr> Food Processors</vt:lpstr>
      <vt:lpstr>Food Blenders</vt:lpstr>
      <vt:lpstr>Food Choppers    </vt:lpstr>
      <vt:lpstr>The Metric System </vt:lpstr>
      <vt:lpstr>Temperature Conversions </vt:lpstr>
      <vt:lpstr>PowerPoint Presentation</vt:lpstr>
      <vt:lpstr>PowerPoint Presentation</vt:lpstr>
      <vt:lpstr>PowerPoint Presentation</vt:lpstr>
      <vt:lpstr> Recipe Styles   1. Standard Style: ingredients in order of use followed by method.   </vt:lpstr>
      <vt:lpstr> 2. Action Style: action followed by ingredients of concern</vt:lpstr>
      <vt:lpstr>  3. Descriptive Style: Ingredients, quantities and method in 3 separate columns. </vt:lpstr>
      <vt:lpstr> 4. Narrative style:  is best suited for recipes that have few ingredients (simple) like </vt:lpstr>
      <vt:lpstr>Regardless of style, recipes must be written as follows: </vt:lpstr>
      <vt:lpstr>Standardization of Recipes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ajaqaman</dc:creator>
  <cp:lastModifiedBy>Ola Hammad</cp:lastModifiedBy>
  <cp:revision>178</cp:revision>
  <dcterms:created xsi:type="dcterms:W3CDTF">2011-09-07T07:58:04Z</dcterms:created>
  <dcterms:modified xsi:type="dcterms:W3CDTF">2022-06-02T09:24:50Z</dcterms:modified>
</cp:coreProperties>
</file>