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10" r:id="rId2"/>
    <p:sldId id="673" r:id="rId3"/>
    <p:sldId id="674" r:id="rId4"/>
    <p:sldId id="675" r:id="rId5"/>
    <p:sldId id="677" r:id="rId6"/>
    <p:sldId id="686" r:id="rId7"/>
    <p:sldId id="687" r:id="rId8"/>
    <p:sldId id="680" r:id="rId9"/>
    <p:sldId id="681" r:id="rId10"/>
    <p:sldId id="682" r:id="rId11"/>
    <p:sldId id="683" r:id="rId12"/>
    <p:sldId id="684" r:id="rId13"/>
    <p:sldId id="688" r:id="rId14"/>
    <p:sldId id="691" r:id="rId15"/>
    <p:sldId id="692" r:id="rId16"/>
    <p:sldId id="693" r:id="rId17"/>
    <p:sldId id="694" r:id="rId18"/>
    <p:sldId id="695" r:id="rId19"/>
    <p:sldId id="696" r:id="rId20"/>
    <p:sldId id="697" r:id="rId21"/>
    <p:sldId id="698" r:id="rId22"/>
    <p:sldId id="699" r:id="rId23"/>
    <p:sldId id="713" r:id="rId24"/>
    <p:sldId id="700" r:id="rId25"/>
    <p:sldId id="714" r:id="rId26"/>
    <p:sldId id="701" r:id="rId27"/>
    <p:sldId id="703" r:id="rId28"/>
    <p:sldId id="709" r:id="rId29"/>
    <p:sldId id="708" r:id="rId30"/>
    <p:sldId id="710" r:id="rId31"/>
    <p:sldId id="711" r:id="rId32"/>
    <p:sldId id="712" r:id="rId33"/>
    <p:sldId id="647" r:id="rId34"/>
    <p:sldId id="715" r:id="rId35"/>
    <p:sldId id="716" r:id="rId36"/>
    <p:sldId id="717"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296">
          <p15:clr>
            <a:srgbClr val="A4A3A4"/>
          </p15:clr>
        </p15:guide>
        <p15:guide id="2" pos="576">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94674" autoAdjust="0"/>
  </p:normalViewPr>
  <p:slideViewPr>
    <p:cSldViewPr>
      <p:cViewPr varScale="1">
        <p:scale>
          <a:sx n="124" d="100"/>
          <a:sy n="124" d="100"/>
        </p:scale>
        <p:origin x="1984" y="168"/>
      </p:cViewPr>
      <p:guideLst>
        <p:guide orient="horz" pos="1296"/>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776"/>
    </p:cViewPr>
  </p:sorterViewPr>
  <p:notesViewPr>
    <p:cSldViewPr>
      <p:cViewPr varScale="1">
        <p:scale>
          <a:sx n="37" d="100"/>
          <a:sy n="37" d="100"/>
        </p:scale>
        <p:origin x="-1470" y="-96"/>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D63080A-7363-0441-AF1C-9CE63281CDF2}"/>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eaLnBrk="0" hangingPunct="0">
              <a:defRPr sz="1000" i="1">
                <a:cs typeface="+mn-cs"/>
              </a:defRPr>
            </a:lvl1pPr>
          </a:lstStyle>
          <a:p>
            <a:pPr>
              <a:defRPr/>
            </a:pPr>
            <a:endParaRPr lang="en-US"/>
          </a:p>
        </p:txBody>
      </p:sp>
      <p:sp>
        <p:nvSpPr>
          <p:cNvPr id="2051" name="Rectangle 3">
            <a:extLst>
              <a:ext uri="{FF2B5EF4-FFF2-40B4-BE49-F238E27FC236}">
                <a16:creationId xmlns:a16="http://schemas.microsoft.com/office/drawing/2014/main" id="{BC58D8AF-4087-364C-953A-6884FAF8AA3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eaLnBrk="0" hangingPunct="0">
              <a:defRPr sz="1000" i="1">
                <a:cs typeface="+mn-cs"/>
              </a:defRPr>
            </a:lvl1pPr>
          </a:lstStyle>
          <a:p>
            <a:pPr>
              <a:defRPr/>
            </a:pPr>
            <a:endParaRPr lang="en-US"/>
          </a:p>
        </p:txBody>
      </p:sp>
      <p:sp>
        <p:nvSpPr>
          <p:cNvPr id="3076" name="Rectangle 4">
            <a:extLst>
              <a:ext uri="{FF2B5EF4-FFF2-40B4-BE49-F238E27FC236}">
                <a16:creationId xmlns:a16="http://schemas.microsoft.com/office/drawing/2014/main" id="{0A63F881-6015-B447-B5D5-3B76E67E118A}"/>
              </a:ext>
            </a:extLst>
          </p:cNvPr>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DB49A08E-C359-1346-9CF6-9AE7156EAAD5}"/>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0EE19FD3-C1F2-6548-BF70-16E9535BD125}"/>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eaLnBrk="0" hangingPunct="0">
              <a:defRPr sz="1000" i="1">
                <a:cs typeface="+mn-cs"/>
              </a:defRPr>
            </a:lvl1pPr>
          </a:lstStyle>
          <a:p>
            <a:pPr>
              <a:defRPr/>
            </a:pPr>
            <a:endParaRPr lang="en-US"/>
          </a:p>
        </p:txBody>
      </p:sp>
      <p:sp>
        <p:nvSpPr>
          <p:cNvPr id="2055" name="Rectangle 7">
            <a:extLst>
              <a:ext uri="{FF2B5EF4-FFF2-40B4-BE49-F238E27FC236}">
                <a16:creationId xmlns:a16="http://schemas.microsoft.com/office/drawing/2014/main" id="{DACD10C5-8019-1E4E-B7D8-AFA6A9A1A44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eaLnBrk="0" hangingPunct="0">
              <a:defRPr sz="1000" i="1"/>
            </a:lvl1pPr>
          </a:lstStyle>
          <a:p>
            <a:pPr>
              <a:defRPr/>
            </a:pPr>
            <a:fld id="{F425F0DF-6F40-3649-8C02-0FE6253604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26B56E1-F2AD-D644-B1A8-2BDE7F6CCB0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B130C0-EF7C-234D-9202-0ACD3C00703F}" type="slidenum">
              <a:rPr lang="en-US" altLang="en-US" sz="1000" smtClean="0"/>
              <a:pPr>
                <a:spcBef>
                  <a:spcPct val="0"/>
                </a:spcBef>
              </a:pPr>
              <a:t>1</a:t>
            </a:fld>
            <a:endParaRPr lang="en-US" altLang="en-US" sz="1000"/>
          </a:p>
        </p:txBody>
      </p:sp>
      <p:sp>
        <p:nvSpPr>
          <p:cNvPr id="5123" name="Rectangle 2">
            <a:extLst>
              <a:ext uri="{FF2B5EF4-FFF2-40B4-BE49-F238E27FC236}">
                <a16:creationId xmlns:a16="http://schemas.microsoft.com/office/drawing/2014/main" id="{4AF8D486-D1D8-A540-9D9B-071A871EFAA5}"/>
              </a:ext>
            </a:extLst>
          </p:cNvPr>
          <p:cNvSpPr>
            <a:spLocks noGrp="1" noRot="1" noChangeAspect="1" noChangeArrowheads="1" noTextEdit="1"/>
          </p:cNvSpPr>
          <p:nvPr>
            <p:ph type="sldImg"/>
          </p:nvPr>
        </p:nvSpPr>
        <p:spPr>
          <a:xfrm>
            <a:off x="1150938" y="692150"/>
            <a:ext cx="4556125" cy="3416300"/>
          </a:xfrm>
          <a:ln/>
        </p:spPr>
      </p:sp>
      <p:sp>
        <p:nvSpPr>
          <p:cNvPr id="5124" name="Rectangle 3">
            <a:extLst>
              <a:ext uri="{FF2B5EF4-FFF2-40B4-BE49-F238E27FC236}">
                <a16:creationId xmlns:a16="http://schemas.microsoft.com/office/drawing/2014/main" id="{77478D4C-1FA9-2245-A662-51D2FD77484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2C3C957-6353-A24E-B1F6-244B2E513B4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E6C8723-A816-5042-BA79-06858B6FF088}" type="slidenum">
              <a:rPr lang="en-US" altLang="en-US" sz="1000" smtClean="0"/>
              <a:pPr>
                <a:spcBef>
                  <a:spcPct val="0"/>
                </a:spcBef>
              </a:pPr>
              <a:t>31</a:t>
            </a:fld>
            <a:endParaRPr lang="en-US" altLang="en-US" sz="1000"/>
          </a:p>
        </p:txBody>
      </p:sp>
      <p:sp>
        <p:nvSpPr>
          <p:cNvPr id="40963" name="Rectangle 2">
            <a:extLst>
              <a:ext uri="{FF2B5EF4-FFF2-40B4-BE49-F238E27FC236}">
                <a16:creationId xmlns:a16="http://schemas.microsoft.com/office/drawing/2014/main" id="{C0D8075C-E6DD-2346-9024-B5C3C95349F4}"/>
              </a:ext>
            </a:extLst>
          </p:cNvPr>
          <p:cNvSpPr>
            <a:spLocks noGrp="1" noRot="1" noChangeAspect="1" noChangeArrowheads="1" noTextEdit="1"/>
          </p:cNvSpPr>
          <p:nvPr>
            <p:ph type="sldImg"/>
          </p:nvPr>
        </p:nvSpPr>
        <p:spPr>
          <a:xfrm>
            <a:off x="1150938" y="692150"/>
            <a:ext cx="4556125" cy="3416300"/>
          </a:xfrm>
          <a:ln cap="flat"/>
        </p:spPr>
      </p:sp>
      <p:sp>
        <p:nvSpPr>
          <p:cNvPr id="40964" name="Rectangle 3">
            <a:extLst>
              <a:ext uri="{FF2B5EF4-FFF2-40B4-BE49-F238E27FC236}">
                <a16:creationId xmlns:a16="http://schemas.microsoft.com/office/drawing/2014/main" id="{C4FD72E5-05E5-C249-A8C3-F87D6766E638}"/>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99A631AD-3533-6242-8518-37AB8B18845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20F4953-A8D7-B747-B74E-2CA55AB5AE26}" type="slidenum">
              <a:rPr lang="en-US" altLang="en-US" sz="1000" smtClean="0"/>
              <a:pPr>
                <a:spcBef>
                  <a:spcPct val="0"/>
                </a:spcBef>
              </a:pPr>
              <a:t>32</a:t>
            </a:fld>
            <a:endParaRPr lang="en-US" altLang="en-US" sz="1000"/>
          </a:p>
        </p:txBody>
      </p:sp>
      <p:sp>
        <p:nvSpPr>
          <p:cNvPr id="43011" name="Rectangle 2">
            <a:extLst>
              <a:ext uri="{FF2B5EF4-FFF2-40B4-BE49-F238E27FC236}">
                <a16:creationId xmlns:a16="http://schemas.microsoft.com/office/drawing/2014/main" id="{37CE45C3-65E2-224F-8C20-DA2FDCC0D136}"/>
              </a:ext>
            </a:extLst>
          </p:cNvPr>
          <p:cNvSpPr>
            <a:spLocks noGrp="1" noRot="1" noChangeAspect="1" noChangeArrowheads="1" noTextEdit="1"/>
          </p:cNvSpPr>
          <p:nvPr>
            <p:ph type="sldImg"/>
          </p:nvPr>
        </p:nvSpPr>
        <p:spPr>
          <a:xfrm>
            <a:off x="1150938" y="692150"/>
            <a:ext cx="4556125" cy="3416300"/>
          </a:xfrm>
          <a:ln cap="flat"/>
        </p:spPr>
      </p:sp>
      <p:sp>
        <p:nvSpPr>
          <p:cNvPr id="43012" name="Rectangle 3">
            <a:extLst>
              <a:ext uri="{FF2B5EF4-FFF2-40B4-BE49-F238E27FC236}">
                <a16:creationId xmlns:a16="http://schemas.microsoft.com/office/drawing/2014/main" id="{2F325511-3FDD-0C45-8793-31F00D32A8C3}"/>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id="{B68DAC47-2700-D949-9F6E-8C7B7CCA12AA}"/>
              </a:ext>
            </a:extLst>
          </p:cNvPr>
          <p:cNvSpPr>
            <a:spLocks noGrp="1" noChangeArrowheads="1"/>
          </p:cNvSpPr>
          <p:nvPr>
            <p:ph type="dt" sz="quarter" idx="10"/>
          </p:nvPr>
        </p:nvSpPr>
        <p:spPr/>
        <p:txBody>
          <a:bodyPr/>
          <a:lstStyle>
            <a:lvl1pPr>
              <a:defRPr/>
            </a:lvl1pPr>
          </a:lstStyle>
          <a:p>
            <a:pPr>
              <a:defRPr/>
            </a:pPr>
            <a:endParaRPr lang="en-US"/>
          </a:p>
        </p:txBody>
      </p:sp>
      <p:sp>
        <p:nvSpPr>
          <p:cNvPr id="35" name="Rectangle 35">
            <a:extLst>
              <a:ext uri="{FF2B5EF4-FFF2-40B4-BE49-F238E27FC236}">
                <a16:creationId xmlns:a16="http://schemas.microsoft.com/office/drawing/2014/main" id="{CB93C728-C8CA-6A43-8C22-E5E6AD273AA6}"/>
              </a:ext>
            </a:extLst>
          </p:cNvPr>
          <p:cNvSpPr>
            <a:spLocks noGrp="1" noChangeArrowheads="1"/>
          </p:cNvSpPr>
          <p:nvPr>
            <p:ph type="ftr" sz="quarter" idx="11"/>
          </p:nvPr>
        </p:nvSpPr>
        <p:spPr bwMode="auto">
          <a:xfrm>
            <a:off x="3124200" y="64008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cs typeface="+mn-cs"/>
              </a:defRPr>
            </a:lvl1pPr>
          </a:lstStyle>
          <a:p>
            <a:pPr>
              <a:defRPr/>
            </a:pPr>
            <a:r>
              <a:rPr lang="en-US"/>
              <a:t>Liang, Introduction to Java Programming, Ninth Edition, (c) 2013 Pearson Education, Inc. All rights reserved. </a:t>
            </a:r>
          </a:p>
        </p:txBody>
      </p:sp>
      <p:sp>
        <p:nvSpPr>
          <p:cNvPr id="36" name="Rectangle 36">
            <a:extLst>
              <a:ext uri="{FF2B5EF4-FFF2-40B4-BE49-F238E27FC236}">
                <a16:creationId xmlns:a16="http://schemas.microsoft.com/office/drawing/2014/main" id="{E72AEA50-9763-6240-BF2B-BD24E468BB34}"/>
              </a:ext>
            </a:extLst>
          </p:cNvPr>
          <p:cNvSpPr>
            <a:spLocks noGrp="1" noChangeArrowheads="1"/>
          </p:cNvSpPr>
          <p:nvPr>
            <p:ph type="sldNum" sz="quarter" idx="12"/>
          </p:nvPr>
        </p:nvSpPr>
        <p:spPr>
          <a:xfrm>
            <a:off x="6553200" y="6400800"/>
            <a:ext cx="1905000" cy="457200"/>
          </a:xfrm>
        </p:spPr>
        <p:txBody>
          <a:bodyPr/>
          <a:lstStyle>
            <a:lvl1pPr>
              <a:defRPr/>
            </a:lvl1pPr>
          </a:lstStyle>
          <a:p>
            <a:pPr>
              <a:defRPr/>
            </a:pPr>
            <a:fld id="{591DDEB4-3A4F-5941-B2BC-E3CACAA86165}" type="slidenum">
              <a:rPr lang="en-US" altLang="en-US"/>
              <a:pPr>
                <a:defRPr/>
              </a:pPr>
              <a:t>‹#›</a:t>
            </a:fld>
            <a:endParaRPr lang="en-US" altLang="en-US"/>
          </a:p>
        </p:txBody>
      </p:sp>
    </p:spTree>
    <p:extLst>
      <p:ext uri="{BB962C8B-B14F-4D97-AF65-F5344CB8AC3E}">
        <p14:creationId xmlns:p14="http://schemas.microsoft.com/office/powerpoint/2010/main" val="13062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C81E95F1-2A1A-9D4C-8628-4D2B425EB77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B0D3E005-522A-1D4A-9F4C-3F9648DB4E5D}"/>
              </a:ext>
            </a:extLst>
          </p:cNvPr>
          <p:cNvSpPr>
            <a:spLocks noGrp="1" noChangeArrowheads="1"/>
          </p:cNvSpPr>
          <p:nvPr>
            <p:ph type="sldNum" sz="quarter" idx="11"/>
          </p:nvPr>
        </p:nvSpPr>
        <p:spPr>
          <a:ln/>
        </p:spPr>
        <p:txBody>
          <a:bodyPr/>
          <a:lstStyle>
            <a:lvl1pPr>
              <a:defRPr/>
            </a:lvl1pPr>
          </a:lstStyle>
          <a:p>
            <a:pPr>
              <a:defRPr/>
            </a:pPr>
            <a:fld id="{BA318190-79DC-A041-813E-41749EA2240C}" type="slidenum">
              <a:rPr lang="en-US" altLang="en-US"/>
              <a:pPr>
                <a:defRPr/>
              </a:pPr>
              <a:t>‹#›</a:t>
            </a:fld>
            <a:endParaRPr lang="en-US" altLang="en-US"/>
          </a:p>
        </p:txBody>
      </p:sp>
    </p:spTree>
    <p:extLst>
      <p:ext uri="{BB962C8B-B14F-4D97-AF65-F5344CB8AC3E}">
        <p14:creationId xmlns:p14="http://schemas.microsoft.com/office/powerpoint/2010/main" val="74347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B695C369-6EC2-9B4A-85B0-4970EF529A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A7FFA34F-8B8B-574F-A90E-32C383B73C25}"/>
              </a:ext>
            </a:extLst>
          </p:cNvPr>
          <p:cNvSpPr>
            <a:spLocks noGrp="1" noChangeArrowheads="1"/>
          </p:cNvSpPr>
          <p:nvPr>
            <p:ph type="sldNum" sz="quarter" idx="11"/>
          </p:nvPr>
        </p:nvSpPr>
        <p:spPr>
          <a:ln/>
        </p:spPr>
        <p:txBody>
          <a:bodyPr/>
          <a:lstStyle>
            <a:lvl1pPr>
              <a:defRPr/>
            </a:lvl1pPr>
          </a:lstStyle>
          <a:p>
            <a:pPr>
              <a:defRPr/>
            </a:pPr>
            <a:fld id="{CB429328-C3C5-7148-A882-E3725348B960}" type="slidenum">
              <a:rPr lang="en-US" altLang="en-US"/>
              <a:pPr>
                <a:defRPr/>
              </a:pPr>
              <a:t>‹#›</a:t>
            </a:fld>
            <a:endParaRPr lang="en-US" altLang="en-US"/>
          </a:p>
        </p:txBody>
      </p:sp>
    </p:spTree>
    <p:extLst>
      <p:ext uri="{BB962C8B-B14F-4D97-AF65-F5344CB8AC3E}">
        <p14:creationId xmlns:p14="http://schemas.microsoft.com/office/powerpoint/2010/main" val="406888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5C26CAE7-9419-4346-AE06-B3B635FA7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512CA039-48B0-DD4E-93D5-1E2EE00126D0}"/>
              </a:ext>
            </a:extLst>
          </p:cNvPr>
          <p:cNvSpPr>
            <a:spLocks noGrp="1" noChangeArrowheads="1"/>
          </p:cNvSpPr>
          <p:nvPr>
            <p:ph type="sldNum" sz="quarter" idx="11"/>
          </p:nvPr>
        </p:nvSpPr>
        <p:spPr>
          <a:ln/>
        </p:spPr>
        <p:txBody>
          <a:bodyPr/>
          <a:lstStyle>
            <a:lvl1pPr>
              <a:defRPr/>
            </a:lvl1pPr>
          </a:lstStyle>
          <a:p>
            <a:pPr>
              <a:defRPr/>
            </a:pPr>
            <a:fld id="{73C512BE-3055-FF41-818E-9A5CCE71FB7F}" type="slidenum">
              <a:rPr lang="en-US" altLang="en-US"/>
              <a:pPr>
                <a:defRPr/>
              </a:pPr>
              <a:t>‹#›</a:t>
            </a:fld>
            <a:endParaRPr lang="en-US" altLang="en-US"/>
          </a:p>
        </p:txBody>
      </p:sp>
    </p:spTree>
    <p:extLst>
      <p:ext uri="{BB962C8B-B14F-4D97-AF65-F5344CB8AC3E}">
        <p14:creationId xmlns:p14="http://schemas.microsoft.com/office/powerpoint/2010/main" val="33136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F80389A1-977A-D54D-82B9-A49754A9C1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4">
            <a:extLst>
              <a:ext uri="{FF2B5EF4-FFF2-40B4-BE49-F238E27FC236}">
                <a16:creationId xmlns:a16="http://schemas.microsoft.com/office/drawing/2014/main" id="{DEB31D45-3675-3F40-9D1A-DDFCE770CBD8}"/>
              </a:ext>
            </a:extLst>
          </p:cNvPr>
          <p:cNvSpPr>
            <a:spLocks noGrp="1" noChangeArrowheads="1"/>
          </p:cNvSpPr>
          <p:nvPr>
            <p:ph type="sldNum" sz="quarter" idx="11"/>
          </p:nvPr>
        </p:nvSpPr>
        <p:spPr>
          <a:ln/>
        </p:spPr>
        <p:txBody>
          <a:bodyPr/>
          <a:lstStyle>
            <a:lvl1pPr>
              <a:defRPr/>
            </a:lvl1pPr>
          </a:lstStyle>
          <a:p>
            <a:pPr>
              <a:defRPr/>
            </a:pPr>
            <a:fld id="{BFBBFF70-76DF-3C4A-95A3-A4183FD8519B}" type="slidenum">
              <a:rPr lang="en-US" altLang="en-US"/>
              <a:pPr>
                <a:defRPr/>
              </a:pPr>
              <a:t>‹#›</a:t>
            </a:fld>
            <a:endParaRPr lang="en-US" altLang="en-US"/>
          </a:p>
        </p:txBody>
      </p:sp>
    </p:spTree>
    <p:extLst>
      <p:ext uri="{BB962C8B-B14F-4D97-AF65-F5344CB8AC3E}">
        <p14:creationId xmlns:p14="http://schemas.microsoft.com/office/powerpoint/2010/main" val="274457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AE219D1B-2130-7A41-BF12-E921E2BA551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F4EF197F-69A8-8F41-870D-6372EE07E2F0}"/>
              </a:ext>
            </a:extLst>
          </p:cNvPr>
          <p:cNvSpPr>
            <a:spLocks noGrp="1" noChangeArrowheads="1"/>
          </p:cNvSpPr>
          <p:nvPr>
            <p:ph type="sldNum" sz="quarter" idx="11"/>
          </p:nvPr>
        </p:nvSpPr>
        <p:spPr>
          <a:ln/>
        </p:spPr>
        <p:txBody>
          <a:bodyPr/>
          <a:lstStyle>
            <a:lvl1pPr>
              <a:defRPr/>
            </a:lvl1pPr>
          </a:lstStyle>
          <a:p>
            <a:pPr>
              <a:defRPr/>
            </a:pPr>
            <a:fld id="{77B73011-6A48-7049-930E-34614445F448}" type="slidenum">
              <a:rPr lang="en-US" altLang="en-US"/>
              <a:pPr>
                <a:defRPr/>
              </a:pPr>
              <a:t>‹#›</a:t>
            </a:fld>
            <a:endParaRPr lang="en-US" altLang="en-US"/>
          </a:p>
        </p:txBody>
      </p:sp>
    </p:spTree>
    <p:extLst>
      <p:ext uri="{BB962C8B-B14F-4D97-AF65-F5344CB8AC3E}">
        <p14:creationId xmlns:p14="http://schemas.microsoft.com/office/powerpoint/2010/main" val="153243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A6C9C74F-2FF4-D446-9219-EEE9741D5B3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4">
            <a:extLst>
              <a:ext uri="{FF2B5EF4-FFF2-40B4-BE49-F238E27FC236}">
                <a16:creationId xmlns:a16="http://schemas.microsoft.com/office/drawing/2014/main" id="{20BB5E4A-8B7A-134B-831A-987CED3A0642}"/>
              </a:ext>
            </a:extLst>
          </p:cNvPr>
          <p:cNvSpPr>
            <a:spLocks noGrp="1" noChangeArrowheads="1"/>
          </p:cNvSpPr>
          <p:nvPr>
            <p:ph type="sldNum" sz="quarter" idx="11"/>
          </p:nvPr>
        </p:nvSpPr>
        <p:spPr>
          <a:ln/>
        </p:spPr>
        <p:txBody>
          <a:bodyPr/>
          <a:lstStyle>
            <a:lvl1pPr>
              <a:defRPr/>
            </a:lvl1pPr>
          </a:lstStyle>
          <a:p>
            <a:pPr>
              <a:defRPr/>
            </a:pPr>
            <a:fld id="{4FD773BC-360F-6C42-8FD3-0AF491795903}" type="slidenum">
              <a:rPr lang="en-US" altLang="en-US"/>
              <a:pPr>
                <a:defRPr/>
              </a:pPr>
              <a:t>‹#›</a:t>
            </a:fld>
            <a:endParaRPr lang="en-US" altLang="en-US"/>
          </a:p>
        </p:txBody>
      </p:sp>
    </p:spTree>
    <p:extLst>
      <p:ext uri="{BB962C8B-B14F-4D97-AF65-F5344CB8AC3E}">
        <p14:creationId xmlns:p14="http://schemas.microsoft.com/office/powerpoint/2010/main" val="141885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FB0831BB-6D5A-3D46-9DBC-CA488DAB2A0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4">
            <a:extLst>
              <a:ext uri="{FF2B5EF4-FFF2-40B4-BE49-F238E27FC236}">
                <a16:creationId xmlns:a16="http://schemas.microsoft.com/office/drawing/2014/main" id="{8B1CD54F-524C-F54A-9599-F5156E951A66}"/>
              </a:ext>
            </a:extLst>
          </p:cNvPr>
          <p:cNvSpPr>
            <a:spLocks noGrp="1" noChangeArrowheads="1"/>
          </p:cNvSpPr>
          <p:nvPr>
            <p:ph type="sldNum" sz="quarter" idx="11"/>
          </p:nvPr>
        </p:nvSpPr>
        <p:spPr>
          <a:ln/>
        </p:spPr>
        <p:txBody>
          <a:bodyPr/>
          <a:lstStyle>
            <a:lvl1pPr>
              <a:defRPr/>
            </a:lvl1pPr>
          </a:lstStyle>
          <a:p>
            <a:pPr>
              <a:defRPr/>
            </a:pPr>
            <a:fld id="{C146FB18-D5EC-7B49-8453-FB4C48D14DD1}" type="slidenum">
              <a:rPr lang="en-US" altLang="en-US"/>
              <a:pPr>
                <a:defRPr/>
              </a:pPr>
              <a:t>‹#›</a:t>
            </a:fld>
            <a:endParaRPr lang="en-US" altLang="en-US"/>
          </a:p>
        </p:txBody>
      </p:sp>
    </p:spTree>
    <p:extLst>
      <p:ext uri="{BB962C8B-B14F-4D97-AF65-F5344CB8AC3E}">
        <p14:creationId xmlns:p14="http://schemas.microsoft.com/office/powerpoint/2010/main" val="1145193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D8BEC8EC-C2AC-7C47-B094-1556D46DFA9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4">
            <a:extLst>
              <a:ext uri="{FF2B5EF4-FFF2-40B4-BE49-F238E27FC236}">
                <a16:creationId xmlns:a16="http://schemas.microsoft.com/office/drawing/2014/main" id="{94304E3F-AD1E-9248-BD1C-14665BFB813F}"/>
              </a:ext>
            </a:extLst>
          </p:cNvPr>
          <p:cNvSpPr>
            <a:spLocks noGrp="1" noChangeArrowheads="1"/>
          </p:cNvSpPr>
          <p:nvPr>
            <p:ph type="sldNum" sz="quarter" idx="11"/>
          </p:nvPr>
        </p:nvSpPr>
        <p:spPr>
          <a:ln/>
        </p:spPr>
        <p:txBody>
          <a:bodyPr/>
          <a:lstStyle>
            <a:lvl1pPr>
              <a:defRPr/>
            </a:lvl1pPr>
          </a:lstStyle>
          <a:p>
            <a:pPr>
              <a:defRPr/>
            </a:pPr>
            <a:fld id="{0384C6AB-2DC9-AE49-90E1-015F4DFB31FF}" type="slidenum">
              <a:rPr lang="en-US" altLang="en-US"/>
              <a:pPr>
                <a:defRPr/>
              </a:pPr>
              <a:t>‹#›</a:t>
            </a:fld>
            <a:endParaRPr lang="en-US" altLang="en-US"/>
          </a:p>
        </p:txBody>
      </p:sp>
    </p:spTree>
    <p:extLst>
      <p:ext uri="{BB962C8B-B14F-4D97-AF65-F5344CB8AC3E}">
        <p14:creationId xmlns:p14="http://schemas.microsoft.com/office/powerpoint/2010/main" val="380228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DFF1825F-1232-A64D-AE3E-B91A03292E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B888BDB6-5DC7-5042-B2C4-85B23EC2EEC5}"/>
              </a:ext>
            </a:extLst>
          </p:cNvPr>
          <p:cNvSpPr>
            <a:spLocks noGrp="1" noChangeArrowheads="1"/>
          </p:cNvSpPr>
          <p:nvPr>
            <p:ph type="sldNum" sz="quarter" idx="11"/>
          </p:nvPr>
        </p:nvSpPr>
        <p:spPr>
          <a:ln/>
        </p:spPr>
        <p:txBody>
          <a:bodyPr/>
          <a:lstStyle>
            <a:lvl1pPr>
              <a:defRPr/>
            </a:lvl1pPr>
          </a:lstStyle>
          <a:p>
            <a:pPr>
              <a:defRPr/>
            </a:pPr>
            <a:fld id="{47898BDF-8F02-B54A-8D57-F8DEFC1D28E8}" type="slidenum">
              <a:rPr lang="en-US" altLang="en-US"/>
              <a:pPr>
                <a:defRPr/>
              </a:pPr>
              <a:t>‹#›</a:t>
            </a:fld>
            <a:endParaRPr lang="en-US" altLang="en-US"/>
          </a:p>
        </p:txBody>
      </p:sp>
    </p:spTree>
    <p:extLst>
      <p:ext uri="{BB962C8B-B14F-4D97-AF65-F5344CB8AC3E}">
        <p14:creationId xmlns:p14="http://schemas.microsoft.com/office/powerpoint/2010/main" val="16759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F48BF3AA-4138-DF40-BC57-207D70DF53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4">
            <a:extLst>
              <a:ext uri="{FF2B5EF4-FFF2-40B4-BE49-F238E27FC236}">
                <a16:creationId xmlns:a16="http://schemas.microsoft.com/office/drawing/2014/main" id="{B050977C-D9C2-534D-AA2A-231EF47D5F8F}"/>
              </a:ext>
            </a:extLst>
          </p:cNvPr>
          <p:cNvSpPr>
            <a:spLocks noGrp="1" noChangeArrowheads="1"/>
          </p:cNvSpPr>
          <p:nvPr>
            <p:ph type="sldNum" sz="quarter" idx="11"/>
          </p:nvPr>
        </p:nvSpPr>
        <p:spPr>
          <a:ln/>
        </p:spPr>
        <p:txBody>
          <a:bodyPr/>
          <a:lstStyle>
            <a:lvl1pPr>
              <a:defRPr/>
            </a:lvl1pPr>
          </a:lstStyle>
          <a:p>
            <a:pPr>
              <a:defRPr/>
            </a:pPr>
            <a:fld id="{28EBD4AD-8557-744B-8AA0-9A657A320546}" type="slidenum">
              <a:rPr lang="en-US" altLang="en-US"/>
              <a:pPr>
                <a:defRPr/>
              </a:pPr>
              <a:t>‹#›</a:t>
            </a:fld>
            <a:endParaRPr lang="en-US" altLang="en-US"/>
          </a:p>
        </p:txBody>
      </p:sp>
    </p:spTree>
    <p:extLst>
      <p:ext uri="{BB962C8B-B14F-4D97-AF65-F5344CB8AC3E}">
        <p14:creationId xmlns:p14="http://schemas.microsoft.com/office/powerpoint/2010/main" val="911402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B5A409-D461-7E4A-A7BA-3D86DC0B2A14}"/>
              </a:ext>
            </a:extLst>
          </p:cNvPr>
          <p:cNvPicPr>
            <a:picLocks noChangeAspect="1"/>
          </p:cNvPicPr>
          <p:nvPr userDrawn="1"/>
        </p:nvPicPr>
        <p:blipFill>
          <a:blip r:embed="rId13">
            <a:alphaModFix amt="60000"/>
            <a:extLst>
              <a:ext uri="{28A0092B-C50C-407E-A947-70E740481C1C}">
                <a14:useLocalDpi xmlns:a14="http://schemas.microsoft.com/office/drawing/2010/main" val="0"/>
              </a:ext>
            </a:extLst>
          </a:blip>
          <a:stretch>
            <a:fillRect/>
          </a:stretch>
        </p:blipFill>
        <p:spPr>
          <a:xfrm>
            <a:off x="0" y="2084882"/>
            <a:ext cx="3517900" cy="4749800"/>
          </a:xfrm>
          <a:prstGeom prst="rect">
            <a:avLst/>
          </a:prstGeom>
        </p:spPr>
      </p:pic>
      <p:sp>
        <p:nvSpPr>
          <p:cNvPr id="1027" name="Rectangle 30">
            <a:extLst>
              <a:ext uri="{FF2B5EF4-FFF2-40B4-BE49-F238E27FC236}">
                <a16:creationId xmlns:a16="http://schemas.microsoft.com/office/drawing/2014/main" id="{CA8C43EE-8EAB-9E48-8541-918BA0D6E64A}"/>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8CF443E5-A3DC-E84A-A313-B06566FDB375}"/>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73C44E7D-A77E-214F-8B64-622554B2801B}"/>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eaLnBrk="0" hangingPunct="0">
              <a:defRPr sz="1400">
                <a:cs typeface="+mn-cs"/>
              </a:defRPr>
            </a:lvl1pPr>
          </a:lstStyle>
          <a:p>
            <a:pPr>
              <a:defRPr/>
            </a:pPr>
            <a:endParaRPr lang="en-US"/>
          </a:p>
        </p:txBody>
      </p:sp>
      <p:sp>
        <p:nvSpPr>
          <p:cNvPr id="1058" name="Rectangle 34">
            <a:extLst>
              <a:ext uri="{FF2B5EF4-FFF2-40B4-BE49-F238E27FC236}">
                <a16:creationId xmlns:a16="http://schemas.microsoft.com/office/drawing/2014/main" id="{1E6E401A-0E40-6E45-AC65-BEEA351238CF}"/>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eaLnBrk="0" hangingPunct="0">
              <a:defRPr sz="1400"/>
            </a:lvl1pPr>
          </a:lstStyle>
          <a:p>
            <a:pPr>
              <a:defRPr/>
            </a:pPr>
            <a:fld id="{49050B4B-C3A6-2847-A82C-00819C996B4E}" type="slidenum">
              <a:rPr lang="en-US" altLang="en-US"/>
              <a:pPr>
                <a:defRPr/>
              </a:pPr>
              <a:t>‹#›</a:t>
            </a:fld>
            <a:endParaRPr lang="en-US" altLang="en-US"/>
          </a:p>
        </p:txBody>
      </p:sp>
      <p:sp>
        <p:nvSpPr>
          <p:cNvPr id="1031" name="Rectangle 35">
            <a:extLst>
              <a:ext uri="{FF2B5EF4-FFF2-40B4-BE49-F238E27FC236}">
                <a16:creationId xmlns:a16="http://schemas.microsoft.com/office/drawing/2014/main" id="{37B4D387-5DA3-DA40-9E4C-A49AE7902A3A}"/>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dirty="0">
                <a:latin typeface="Arial" pitchFamily="34" charset="0"/>
                <a:cs typeface="+mn-cs"/>
              </a:rPr>
              <a:t>Liang, Introduction to Java Programming, Eleventh Edition, (c) 2017 Pearson Education, Inc. All rights reserved. </a:t>
            </a:r>
          </a:p>
        </p:txBody>
      </p:sp>
      <p:pic>
        <p:nvPicPr>
          <p:cNvPr id="7" name="Picture 6">
            <a:extLst>
              <a:ext uri="{FF2B5EF4-FFF2-40B4-BE49-F238E27FC236}">
                <a16:creationId xmlns:a16="http://schemas.microsoft.com/office/drawing/2014/main" id="{EB9B60BA-FF41-FA47-9EF2-C83B5A4BDDA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01000" y="57150"/>
            <a:ext cx="1066800" cy="457200"/>
          </a:xfrm>
          <a:prstGeom prst="rect">
            <a:avLst/>
          </a:prstGeom>
        </p:spPr>
      </p:pic>
    </p:spTree>
  </p:cSld>
  <p:clrMap bg1="lt1" tx1="dk1" bg2="lt2" tx2="dk2" accent1="accent1" accent2="accent2" accent3="accent3" accent4="accent4" accent5="accent5" accent6="accent6" hlink="hlink" folHlink="folHlink"/>
  <p:sldLayoutIdLst>
    <p:sldLayoutId id="2147483899"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iveexample.pearsoncmg.com/html/ControlCircleWithoutEventHandling.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ml/ControlCircleWithoutEventHandling.ba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ml/ControlCircle.bat" TargetMode="External"/><Relationship Id="rId4" Type="http://schemas.openxmlformats.org/officeDocument/2006/relationships/hyperlink" Target="https://liveexample.pearsoncmg.com/html/ControlCircle.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iveexample.pearsoncmg.com/html/ShowInnerClas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ml/AnonymousHandlerDemo.bat" TargetMode="External"/><Relationship Id="rId4" Type="http://schemas.openxmlformats.org/officeDocument/2006/relationships/hyperlink" Target="https://liveexample.pearsoncmg.com/html/AnonymousHandlerDemo.html"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ml/AnonymousHandlerDemo.bat" TargetMode="External"/><Relationship Id="rId2" Type="http://schemas.openxmlformats.org/officeDocument/2006/relationships/hyperlink" Target="https://liveexample.pearsoncmg.com/html/AnonymousHandlerDemo.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iveexample.pearsoncmg.com/html/MouseEventDemo.html"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ml/MouseEventDemo.ba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iveexample.pearsoncmg.com/html/KeyEventDemo.html"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ml/KeyEventDemo.ba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ml/HandleEvent.bat" TargetMode="External"/><Relationship Id="rId4" Type="http://schemas.openxmlformats.org/officeDocument/2006/relationships/hyperlink" Target="https://liveexample.pearsoncmg.com/html/HandleEvent.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ml/ControlCircleWithMouseAndKey.bat" TargetMode="External"/><Relationship Id="rId2" Type="http://schemas.openxmlformats.org/officeDocument/2006/relationships/hyperlink" Target="https://liveexample.pearsoncmg.com/html/ControlCircleWithMouseAndKey.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liveexample.pearsoncmg.com/html/ObservablePropertyDemo.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ml/DisplayResizableClock.bat" TargetMode="External"/><Relationship Id="rId5" Type="http://schemas.openxmlformats.org/officeDocument/2006/relationships/hyperlink" Target="https://liveexample.pearsoncmg.com/html/DisplayResizableClock.html" TargetMode="External"/><Relationship Id="rId4" Type="http://schemas.openxmlformats.org/officeDocument/2006/relationships/hyperlink" Target="html/ObservablePropertyDemo.ba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iveexample.pearsoncmg.com/html/FlagRisingAnimation.html"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ml/PathTransitionDemo.bat" TargetMode="External"/><Relationship Id="rId5" Type="http://schemas.openxmlformats.org/officeDocument/2006/relationships/hyperlink" Target="https://liveexample.pearsoncmg.com/html/PathTransitionDemo.html" TargetMode="External"/><Relationship Id="rId4" Type="http://schemas.openxmlformats.org/officeDocument/2006/relationships/hyperlink" Target="html/FlagRisingAnimation.ba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iveexample.pearsoncmg.com/html/FadeTransitionDemo.html"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ml/FadeTransitionDemo.bat"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ml/TimelineDemo.bat" TargetMode="External"/><Relationship Id="rId2" Type="http://schemas.openxmlformats.org/officeDocument/2006/relationships/hyperlink" Target="https://liveexample.pearsoncmg.com/html/TimelineDemo.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ml/BounceBallControl.bat" TargetMode="External"/><Relationship Id="rId3" Type="http://schemas.openxmlformats.org/officeDocument/2006/relationships/image" Target="../media/image25.png"/><Relationship Id="rId7" Type="http://schemas.openxmlformats.org/officeDocument/2006/relationships/hyperlink" Target="https://liveexample.pearsoncmg.com/html/BallPane.html" TargetMode="Externa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hyperlink" Target="https://liveexample.pearsoncmg.com/html/BounceBallControl.htm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inword%20TestCircleWithConstructors.jav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9C0D1E99-A33B-1446-8F3D-E37298F44FF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C0381E7-8B3B-A648-BBA8-CDB241E64A0B}" type="slidenum">
              <a:rPr lang="en-US" altLang="en-US" sz="1400" smtClean="0"/>
              <a:pPr>
                <a:spcBef>
                  <a:spcPct val="0"/>
                </a:spcBef>
                <a:buClrTx/>
                <a:buSzTx/>
                <a:buFontTx/>
                <a:buNone/>
              </a:pPr>
              <a:t>1</a:t>
            </a:fld>
            <a:endParaRPr lang="en-US" altLang="en-US" sz="1400"/>
          </a:p>
        </p:txBody>
      </p:sp>
      <p:sp>
        <p:nvSpPr>
          <p:cNvPr id="4099" name="Rectangle 2">
            <a:extLst>
              <a:ext uri="{FF2B5EF4-FFF2-40B4-BE49-F238E27FC236}">
                <a16:creationId xmlns:a16="http://schemas.microsoft.com/office/drawing/2014/main" id="{1BC17BA9-27CB-3E4C-B3B5-98198FD0845D}"/>
              </a:ext>
            </a:extLst>
          </p:cNvPr>
          <p:cNvSpPr>
            <a:spLocks noGrp="1" noChangeArrowheads="1"/>
          </p:cNvSpPr>
          <p:nvPr>
            <p:ph type="title"/>
          </p:nvPr>
        </p:nvSpPr>
        <p:spPr>
          <a:xfrm>
            <a:off x="685800" y="609600"/>
            <a:ext cx="7772400" cy="1609725"/>
          </a:xfrm>
        </p:spPr>
        <p:txBody>
          <a:bodyPr/>
          <a:lstStyle/>
          <a:p>
            <a:r>
              <a:rPr lang="en-US" altLang="en-US" sz="4000" dirty="0"/>
              <a:t>Chapter 15 Event-Driven Programming and Animations</a:t>
            </a:r>
            <a:endParaRPr lang="en-US" altLang="en-US" dirty="0"/>
          </a:p>
        </p:txBody>
      </p:sp>
      <p:sp>
        <p:nvSpPr>
          <p:cNvPr id="4100" name="Rectangle 7">
            <a:extLst>
              <a:ext uri="{FF2B5EF4-FFF2-40B4-BE49-F238E27FC236}">
                <a16:creationId xmlns:a16="http://schemas.microsoft.com/office/drawing/2014/main" id="{31D52A00-98F6-AB4F-B40D-C2B9F049B016}"/>
              </a:ext>
            </a:extLst>
          </p:cNvPr>
          <p:cNvSpPr>
            <a:spLocks noChangeArrowheads="1"/>
          </p:cNvSpPr>
          <p:nvPr/>
        </p:nvSpPr>
        <p:spPr bwMode="auto">
          <a:xfrm>
            <a:off x="2147888" y="221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0B63DEC8-DA15-D64C-ADAE-DAB62660ED5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A97188D-CAD1-FA4D-AEF4-F80AD6DE1981}" type="slidenum">
              <a:rPr lang="en-US" altLang="en-US" sz="1400" smtClean="0"/>
              <a:pPr>
                <a:spcBef>
                  <a:spcPct val="0"/>
                </a:spcBef>
                <a:buClrTx/>
                <a:buSzTx/>
                <a:buFontTx/>
                <a:buNone/>
              </a:pPr>
              <a:t>10</a:t>
            </a:fld>
            <a:endParaRPr lang="en-US" altLang="en-US" sz="1400"/>
          </a:p>
        </p:txBody>
      </p:sp>
      <p:sp>
        <p:nvSpPr>
          <p:cNvPr id="17411" name="Rectangle 2">
            <a:extLst>
              <a:ext uri="{FF2B5EF4-FFF2-40B4-BE49-F238E27FC236}">
                <a16:creationId xmlns:a16="http://schemas.microsoft.com/office/drawing/2014/main" id="{E4C95B22-A88F-304B-8343-C473C5A9FEDA}"/>
              </a:ext>
            </a:extLst>
          </p:cNvPr>
          <p:cNvSpPr>
            <a:spLocks noGrp="1" noChangeArrowheads="1"/>
          </p:cNvSpPr>
          <p:nvPr>
            <p:ph type="title"/>
          </p:nvPr>
        </p:nvSpPr>
        <p:spPr>
          <a:xfrm>
            <a:off x="685800" y="0"/>
            <a:ext cx="7772400" cy="1428750"/>
          </a:xfrm>
        </p:spPr>
        <p:txBody>
          <a:bodyPr/>
          <a:lstStyle/>
          <a:p>
            <a:r>
              <a:rPr lang="en-US" altLang="en-US"/>
              <a:t>Event Information</a:t>
            </a:r>
          </a:p>
        </p:txBody>
      </p:sp>
      <p:sp>
        <p:nvSpPr>
          <p:cNvPr id="17412" name="Rectangle 3">
            <a:extLst>
              <a:ext uri="{FF2B5EF4-FFF2-40B4-BE49-F238E27FC236}">
                <a16:creationId xmlns:a16="http://schemas.microsoft.com/office/drawing/2014/main" id="{5865A049-4BA7-844B-B1ED-7B1F996A2F50}"/>
              </a:ext>
            </a:extLst>
          </p:cNvPr>
          <p:cNvSpPr>
            <a:spLocks noGrp="1" noChangeArrowheads="1"/>
          </p:cNvSpPr>
          <p:nvPr>
            <p:ph type="body" idx="1"/>
          </p:nvPr>
        </p:nvSpPr>
        <p:spPr>
          <a:xfrm>
            <a:off x="381000" y="1371600"/>
            <a:ext cx="8534400" cy="4724400"/>
          </a:xfrm>
        </p:spPr>
        <p:txBody>
          <a:bodyPr/>
          <a:lstStyle/>
          <a:p>
            <a:pPr marL="0" indent="0">
              <a:buFont typeface="Monotype Sorts" pitchFamily="2" charset="2"/>
              <a:buNone/>
            </a:pPr>
            <a:r>
              <a:rPr lang="en-US" altLang="en-US" dirty="0">
                <a:cs typeface="Times New Roman" panose="02020603050405020304" pitchFamily="18" charset="0"/>
              </a:rPr>
              <a:t>An event object contains whatever properties are pertinent to the event. You can identify the source object of the event using the </a:t>
            </a:r>
            <a:r>
              <a:rPr lang="en-US" altLang="en-US" dirty="0" err="1">
                <a:cs typeface="Times New Roman" panose="02020603050405020304" pitchFamily="18" charset="0"/>
              </a:rPr>
              <a:t>getSource</a:t>
            </a:r>
            <a:r>
              <a:rPr lang="en-US" altLang="en-US" dirty="0">
                <a:cs typeface="Times New Roman" panose="02020603050405020304" pitchFamily="18" charset="0"/>
              </a:rPr>
              <a:t>() instance method in the </a:t>
            </a:r>
            <a:r>
              <a:rPr lang="en-US" altLang="en-US" dirty="0" err="1">
                <a:cs typeface="Times New Roman" panose="02020603050405020304" pitchFamily="18" charset="0"/>
              </a:rPr>
              <a:t>EventObject</a:t>
            </a:r>
            <a:r>
              <a:rPr lang="en-US" altLang="en-US" dirty="0">
                <a:cs typeface="Times New Roman" panose="02020603050405020304" pitchFamily="18" charset="0"/>
              </a:rPr>
              <a:t> class. The subclasses of </a:t>
            </a:r>
            <a:r>
              <a:rPr lang="en-US" altLang="en-US" dirty="0" err="1">
                <a:cs typeface="Times New Roman" panose="02020603050405020304" pitchFamily="18" charset="0"/>
              </a:rPr>
              <a:t>EventObject</a:t>
            </a:r>
            <a:r>
              <a:rPr lang="en-US" altLang="en-US" dirty="0">
                <a:cs typeface="Times New Roman" panose="02020603050405020304" pitchFamily="18" charset="0"/>
              </a:rPr>
              <a:t> deal with special types of events, such as button actions, window events, mouse movements, and keystrokes. Table 15.1 lists external user actions, source objects, and event types generated.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0579D132-41AD-4340-B896-094C89781D9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5DD62CE-6FC4-2C45-ABE0-ABD7F3054493}" type="slidenum">
              <a:rPr lang="en-US" altLang="en-US" sz="1400" smtClean="0"/>
              <a:pPr>
                <a:spcBef>
                  <a:spcPct val="0"/>
                </a:spcBef>
                <a:buClrTx/>
                <a:buSzTx/>
                <a:buFontTx/>
                <a:buNone/>
              </a:pPr>
              <a:t>11</a:t>
            </a:fld>
            <a:endParaRPr lang="en-US" altLang="en-US" sz="1400"/>
          </a:p>
        </p:txBody>
      </p:sp>
      <p:sp>
        <p:nvSpPr>
          <p:cNvPr id="18435" name="Rectangle 2">
            <a:extLst>
              <a:ext uri="{FF2B5EF4-FFF2-40B4-BE49-F238E27FC236}">
                <a16:creationId xmlns:a16="http://schemas.microsoft.com/office/drawing/2014/main" id="{98AA557B-CDC8-F548-AD75-166DF3C80354}"/>
              </a:ext>
            </a:extLst>
          </p:cNvPr>
          <p:cNvSpPr>
            <a:spLocks noGrp="1" noChangeArrowheads="1"/>
          </p:cNvSpPr>
          <p:nvPr>
            <p:ph type="title"/>
          </p:nvPr>
        </p:nvSpPr>
        <p:spPr>
          <a:xfrm>
            <a:off x="381000" y="381000"/>
            <a:ext cx="8382000" cy="990600"/>
          </a:xfrm>
        </p:spPr>
        <p:txBody>
          <a:bodyPr/>
          <a:lstStyle/>
          <a:p>
            <a:r>
              <a:rPr lang="en-US" altLang="en-US"/>
              <a:t>Selected User Actions and Handlers</a:t>
            </a:r>
            <a:endParaRPr lang="en-US" altLang="en-US">
              <a:solidFill>
                <a:schemeClr val="tx1"/>
              </a:solidFill>
              <a:latin typeface="Book Antiqua" panose="02040602050305030304" pitchFamily="18" charset="0"/>
            </a:endParaRPr>
          </a:p>
        </p:txBody>
      </p:sp>
      <p:pic>
        <p:nvPicPr>
          <p:cNvPr id="18436" name="Picture 5">
            <a:extLst>
              <a:ext uri="{FF2B5EF4-FFF2-40B4-BE49-F238E27FC236}">
                <a16:creationId xmlns:a16="http://schemas.microsoft.com/office/drawing/2014/main" id="{7E443D2B-5B46-C34C-A25C-E5403502E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33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13337157-5DCA-9846-8EA1-62C2BB1EB16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35DA0D4-EF22-1141-BDC2-DDA0CDE13C28}" type="slidenum">
              <a:rPr lang="en-US" altLang="en-US" sz="1400" smtClean="0"/>
              <a:pPr>
                <a:spcBef>
                  <a:spcPct val="0"/>
                </a:spcBef>
                <a:buClrTx/>
                <a:buSzTx/>
                <a:buFontTx/>
                <a:buNone/>
              </a:pPr>
              <a:t>12</a:t>
            </a:fld>
            <a:endParaRPr lang="en-US" altLang="en-US" sz="1400"/>
          </a:p>
        </p:txBody>
      </p:sp>
      <p:sp>
        <p:nvSpPr>
          <p:cNvPr id="19459" name="Rectangle 2">
            <a:extLst>
              <a:ext uri="{FF2B5EF4-FFF2-40B4-BE49-F238E27FC236}">
                <a16:creationId xmlns:a16="http://schemas.microsoft.com/office/drawing/2014/main" id="{9A657226-EEAE-9C4F-9D07-170EA6C6D576}"/>
              </a:ext>
            </a:extLst>
          </p:cNvPr>
          <p:cNvSpPr>
            <a:spLocks noGrp="1" noChangeArrowheads="1"/>
          </p:cNvSpPr>
          <p:nvPr>
            <p:ph type="title"/>
          </p:nvPr>
        </p:nvSpPr>
        <p:spPr>
          <a:xfrm>
            <a:off x="685800" y="152400"/>
            <a:ext cx="7772400" cy="685800"/>
          </a:xfrm>
        </p:spPr>
        <p:txBody>
          <a:bodyPr/>
          <a:lstStyle/>
          <a:p>
            <a:r>
              <a:rPr lang="en-US" altLang="en-US" sz="4000"/>
              <a:t>The Delegation Model</a:t>
            </a:r>
            <a:endParaRPr lang="en-US" altLang="en-US" sz="4000" b="1"/>
          </a:p>
        </p:txBody>
      </p:sp>
      <p:sp>
        <p:nvSpPr>
          <p:cNvPr id="19460" name="Rectangle 5">
            <a:extLst>
              <a:ext uri="{FF2B5EF4-FFF2-40B4-BE49-F238E27FC236}">
                <a16:creationId xmlns:a16="http://schemas.microsoft.com/office/drawing/2014/main" id="{55388E22-C366-F34B-966C-E071A41344AF}"/>
              </a:ext>
            </a:extLst>
          </p:cNvPr>
          <p:cNvSpPr>
            <a:spLocks noChangeArrowheads="1"/>
          </p:cNvSpPr>
          <p:nvPr/>
        </p:nvSpPr>
        <p:spPr bwMode="auto">
          <a:xfrm>
            <a:off x="1970088" y="225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1" name="Rectangle 7">
            <a:extLst>
              <a:ext uri="{FF2B5EF4-FFF2-40B4-BE49-F238E27FC236}">
                <a16:creationId xmlns:a16="http://schemas.microsoft.com/office/drawing/2014/main" id="{B7E1C751-2B36-714B-ABFC-C8292DAF7340}"/>
              </a:ext>
            </a:extLst>
          </p:cNvPr>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2" name="Rectangle 9">
            <a:extLst>
              <a:ext uri="{FF2B5EF4-FFF2-40B4-BE49-F238E27FC236}">
                <a16:creationId xmlns:a16="http://schemas.microsoft.com/office/drawing/2014/main" id="{DDF6E98E-560F-1849-8E6D-4AC2E14A501E}"/>
              </a:ext>
            </a:extLst>
          </p:cNvPr>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3" name="Rectangle 12">
            <a:extLst>
              <a:ext uri="{FF2B5EF4-FFF2-40B4-BE49-F238E27FC236}">
                <a16:creationId xmlns:a16="http://schemas.microsoft.com/office/drawing/2014/main" id="{A7B9881C-AA3D-0A4B-B233-70E8C6177B88}"/>
              </a:ext>
            </a:extLst>
          </p:cNvPr>
          <p:cNvSpPr>
            <a:spLocks noChangeArrowheads="1"/>
          </p:cNvSpPr>
          <p:nvPr/>
        </p:nvSpPr>
        <p:spPr bwMode="auto">
          <a:xfrm>
            <a:off x="0" y="26479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4" name="Rectangle 13">
            <a:extLst>
              <a:ext uri="{FF2B5EF4-FFF2-40B4-BE49-F238E27FC236}">
                <a16:creationId xmlns:a16="http://schemas.microsoft.com/office/drawing/2014/main" id="{F43FC766-665B-7648-BABC-B27336BECB7D}"/>
              </a:ext>
            </a:extLst>
          </p:cNvPr>
          <p:cNvSpPr>
            <a:spLocks noChangeArrowheads="1"/>
          </p:cNvSpPr>
          <p:nvPr/>
        </p:nvSpPr>
        <p:spPr bwMode="auto">
          <a:xfrm>
            <a:off x="0" y="398145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465" name="Rectangle 15">
            <a:extLst>
              <a:ext uri="{FF2B5EF4-FFF2-40B4-BE49-F238E27FC236}">
                <a16:creationId xmlns:a16="http://schemas.microsoft.com/office/drawing/2014/main" id="{13EE21DD-4998-0644-AEDD-348CE2450523}"/>
              </a:ext>
            </a:extLst>
          </p:cNvPr>
          <p:cNvSpPr>
            <a:spLocks noChangeArrowheads="1"/>
          </p:cNvSpPr>
          <p:nvPr/>
        </p:nvSpPr>
        <p:spPr bwMode="auto">
          <a:xfrm>
            <a:off x="0"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5">
            <a:extLst>
              <a:ext uri="{FF2B5EF4-FFF2-40B4-BE49-F238E27FC236}">
                <a16:creationId xmlns:a16="http://schemas.microsoft.com/office/drawing/2014/main" id="{EF6836E2-5F17-CF42-87EF-3E37C9B5584B}"/>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anchor="ctr">
            <a:spAutoFit/>
          </a:bodyPr>
          <a:lstStyle/>
          <a:p>
            <a:pPr>
              <a:defRPr/>
            </a:pPr>
            <a:endParaRPr lang="en-US">
              <a:cs typeface="+mn-cs"/>
            </a:endParaRPr>
          </a:p>
        </p:txBody>
      </p:sp>
      <p:sp>
        <p:nvSpPr>
          <p:cNvPr id="4" name="Rectangle 7">
            <a:extLst>
              <a:ext uri="{FF2B5EF4-FFF2-40B4-BE49-F238E27FC236}">
                <a16:creationId xmlns:a16="http://schemas.microsoft.com/office/drawing/2014/main" id="{C6FA52BE-FEAE-794A-89D5-87467BF7CA68}"/>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6" name="Rectangle 9">
            <a:extLst>
              <a:ext uri="{FF2B5EF4-FFF2-40B4-BE49-F238E27FC236}">
                <a16:creationId xmlns:a16="http://schemas.microsoft.com/office/drawing/2014/main" id="{FC8C4243-244A-2A4E-940A-6F99F38A9C8D}"/>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anchor="ctr">
            <a:spAutoFit/>
          </a:bodyPr>
          <a:lstStyle/>
          <a:p>
            <a:pPr>
              <a:defRPr/>
            </a:pPr>
            <a:endParaRPr lang="en-US">
              <a:cs typeface="+mn-cs"/>
            </a:endParaRPr>
          </a:p>
        </p:txBody>
      </p:sp>
      <p:sp>
        <p:nvSpPr>
          <p:cNvPr id="8" name="Rectangle 11">
            <a:extLst>
              <a:ext uri="{FF2B5EF4-FFF2-40B4-BE49-F238E27FC236}">
                <a16:creationId xmlns:a16="http://schemas.microsoft.com/office/drawing/2014/main" id="{16AF9DAC-FE7A-7143-BAC6-C56967FF0164}"/>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19470" name="Picture 16">
            <a:extLst>
              <a:ext uri="{FF2B5EF4-FFF2-40B4-BE49-F238E27FC236}">
                <a16:creationId xmlns:a16="http://schemas.microsoft.com/office/drawing/2014/main" id="{64A4A3F4-42ED-A94E-9E80-761909AF9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7600"/>
            <a:ext cx="9144000" cy="40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1E342E44-F7F0-7045-B8A5-417DEF7EBBB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331260F-EECA-724A-8E4C-91370ED9C975}" type="slidenum">
              <a:rPr lang="en-US" altLang="en-US" sz="1400" smtClean="0"/>
              <a:pPr>
                <a:spcBef>
                  <a:spcPct val="0"/>
                </a:spcBef>
                <a:buClrTx/>
                <a:buSzTx/>
                <a:buFontTx/>
                <a:buNone/>
              </a:pPr>
              <a:t>13</a:t>
            </a:fld>
            <a:endParaRPr lang="en-US" altLang="en-US" sz="1400"/>
          </a:p>
        </p:txBody>
      </p:sp>
      <p:sp>
        <p:nvSpPr>
          <p:cNvPr id="20483" name="Rectangle 2">
            <a:extLst>
              <a:ext uri="{FF2B5EF4-FFF2-40B4-BE49-F238E27FC236}">
                <a16:creationId xmlns:a16="http://schemas.microsoft.com/office/drawing/2014/main" id="{03EA26A9-4F49-2F45-A5CD-5D52A85C0BB3}"/>
              </a:ext>
            </a:extLst>
          </p:cNvPr>
          <p:cNvSpPr>
            <a:spLocks noGrp="1" noChangeArrowheads="1"/>
          </p:cNvSpPr>
          <p:nvPr>
            <p:ph type="title"/>
          </p:nvPr>
        </p:nvSpPr>
        <p:spPr>
          <a:xfrm>
            <a:off x="685800" y="0"/>
            <a:ext cx="7772400" cy="1428750"/>
          </a:xfrm>
        </p:spPr>
        <p:txBody>
          <a:bodyPr/>
          <a:lstStyle/>
          <a:p>
            <a:r>
              <a:rPr lang="en-US" altLang="en-US"/>
              <a:t>The Delegation Model: Example</a:t>
            </a:r>
            <a:endParaRPr lang="en-US" altLang="en-US" b="1"/>
          </a:p>
        </p:txBody>
      </p:sp>
      <p:sp>
        <p:nvSpPr>
          <p:cNvPr id="20484" name="Rectangle 3">
            <a:extLst>
              <a:ext uri="{FF2B5EF4-FFF2-40B4-BE49-F238E27FC236}">
                <a16:creationId xmlns:a16="http://schemas.microsoft.com/office/drawing/2014/main" id="{23AEC1B8-D4D5-AB4D-AA61-04377E8C35F4}"/>
              </a:ext>
            </a:extLst>
          </p:cNvPr>
          <p:cNvSpPr>
            <a:spLocks noChangeArrowheads="1"/>
          </p:cNvSpPr>
          <p:nvPr/>
        </p:nvSpPr>
        <p:spPr bwMode="auto">
          <a:xfrm>
            <a:off x="1970088" y="2255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5" name="Rectangle 6">
            <a:extLst>
              <a:ext uri="{FF2B5EF4-FFF2-40B4-BE49-F238E27FC236}">
                <a16:creationId xmlns:a16="http://schemas.microsoft.com/office/drawing/2014/main" id="{49270EAB-8E61-D643-849E-CE8EE9514E8B}"/>
              </a:ext>
            </a:extLst>
          </p:cNvPr>
          <p:cNvSpPr>
            <a:spLocks noChangeArrowheads="1"/>
          </p:cNvSpPr>
          <p:nvPr/>
        </p:nvSpPr>
        <p:spPr bwMode="auto">
          <a:xfrm>
            <a:off x="1971675" y="281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486" name="Text Box 7">
            <a:extLst>
              <a:ext uri="{FF2B5EF4-FFF2-40B4-BE49-F238E27FC236}">
                <a16:creationId xmlns:a16="http://schemas.microsoft.com/office/drawing/2014/main" id="{BE953E1F-3A07-1040-9BE2-58EFC265DF02}"/>
              </a:ext>
            </a:extLst>
          </p:cNvPr>
          <p:cNvSpPr txBox="1">
            <a:spLocks noChangeArrowheads="1"/>
          </p:cNvSpPr>
          <p:nvPr/>
        </p:nvSpPr>
        <p:spPr bwMode="auto">
          <a:xfrm>
            <a:off x="228600" y="26670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SzTx/>
              <a:buFontTx/>
              <a:buNone/>
            </a:pPr>
            <a:r>
              <a:rPr lang="en-US" altLang="en-US" sz="2400">
                <a:solidFill>
                  <a:schemeClr val="bg2"/>
                </a:solidFill>
                <a:latin typeface="Courier New" panose="02070309020205020404" pitchFamily="49" charset="0"/>
                <a:cs typeface="Courier New" panose="02070309020205020404" pitchFamily="49" charset="0"/>
              </a:rPr>
              <a:t>Button btOK = new Button("OK");</a:t>
            </a:r>
          </a:p>
          <a:p>
            <a:pPr>
              <a:spcBef>
                <a:spcPct val="50000"/>
              </a:spcBef>
              <a:buClrTx/>
              <a:buSzTx/>
              <a:buFontTx/>
              <a:buNone/>
            </a:pPr>
            <a:r>
              <a:rPr lang="en-US" altLang="en-US" sz="2400">
                <a:solidFill>
                  <a:schemeClr val="bg2"/>
                </a:solidFill>
                <a:latin typeface="Courier New" panose="02070309020205020404" pitchFamily="49" charset="0"/>
                <a:cs typeface="Courier New" panose="02070309020205020404" pitchFamily="49" charset="0"/>
              </a:rPr>
              <a:t>OKHandlerClass handler = new OKHandlerClass();</a:t>
            </a:r>
            <a:endParaRPr lang="en-US" altLang="en-US" sz="2400">
              <a:solidFill>
                <a:schemeClr val="bg2"/>
              </a:solidFill>
              <a:latin typeface="Courier" pitchFamily="2" charset="0"/>
              <a:cs typeface="Times New Roman" panose="02020603050405020304" pitchFamily="18" charset="0"/>
            </a:endParaRPr>
          </a:p>
          <a:p>
            <a:pPr>
              <a:spcBef>
                <a:spcPct val="50000"/>
              </a:spcBef>
              <a:buClrTx/>
              <a:buSzTx/>
              <a:buFontTx/>
              <a:buNone/>
            </a:pPr>
            <a:r>
              <a:rPr lang="en-US" altLang="en-US" sz="2400">
                <a:solidFill>
                  <a:schemeClr val="bg2"/>
                </a:solidFill>
                <a:latin typeface="Courier New" panose="02070309020205020404" pitchFamily="49" charset="0"/>
                <a:cs typeface="Courier New" panose="02070309020205020404" pitchFamily="49" charset="0"/>
              </a:rPr>
              <a:t>btOK.setOnAction(handler);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AA1D2E0E-772D-9B4B-91EA-5ABB044E2F4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03BFB44-1A0F-8542-AE93-2F04A0A9E420}" type="slidenum">
              <a:rPr lang="en-US" altLang="en-US" sz="1400" smtClean="0"/>
              <a:pPr>
                <a:spcBef>
                  <a:spcPct val="0"/>
                </a:spcBef>
                <a:buClrTx/>
                <a:buSzTx/>
                <a:buFontTx/>
                <a:buNone/>
              </a:pPr>
              <a:t>14</a:t>
            </a:fld>
            <a:endParaRPr lang="en-US" altLang="en-US" sz="1400"/>
          </a:p>
        </p:txBody>
      </p:sp>
      <p:sp>
        <p:nvSpPr>
          <p:cNvPr id="21507" name="Rectangle 2">
            <a:extLst>
              <a:ext uri="{FF2B5EF4-FFF2-40B4-BE49-F238E27FC236}">
                <a16:creationId xmlns:a16="http://schemas.microsoft.com/office/drawing/2014/main" id="{F3927A40-DB78-6543-98CA-8750F3CCA21C}"/>
              </a:ext>
            </a:extLst>
          </p:cNvPr>
          <p:cNvSpPr>
            <a:spLocks noGrp="1" noChangeArrowheads="1"/>
          </p:cNvSpPr>
          <p:nvPr>
            <p:ph type="title"/>
          </p:nvPr>
        </p:nvSpPr>
        <p:spPr>
          <a:xfrm>
            <a:off x="685800" y="0"/>
            <a:ext cx="7772400" cy="1428750"/>
          </a:xfrm>
        </p:spPr>
        <p:txBody>
          <a:bodyPr/>
          <a:lstStyle/>
          <a:p>
            <a:r>
              <a:rPr lang="en-US" altLang="en-US" sz="4000"/>
              <a:t>Example: First Version for ControlCircle (no listeners)</a:t>
            </a:r>
          </a:p>
        </p:txBody>
      </p:sp>
      <p:sp>
        <p:nvSpPr>
          <p:cNvPr id="21508" name="Rectangle 3">
            <a:extLst>
              <a:ext uri="{FF2B5EF4-FFF2-40B4-BE49-F238E27FC236}">
                <a16:creationId xmlns:a16="http://schemas.microsoft.com/office/drawing/2014/main" id="{37425D0F-090A-6143-8382-52D751BBA7F7}"/>
              </a:ext>
            </a:extLst>
          </p:cNvPr>
          <p:cNvSpPr>
            <a:spLocks noGrp="1" noChangeArrowheads="1"/>
          </p:cNvSpPr>
          <p:nvPr>
            <p:ph type="body" idx="1"/>
          </p:nvPr>
        </p:nvSpPr>
        <p:spPr>
          <a:xfrm>
            <a:off x="609600" y="1600200"/>
            <a:ext cx="8077200" cy="1219200"/>
          </a:xfrm>
        </p:spPr>
        <p:txBody>
          <a:bodyPr/>
          <a:lstStyle/>
          <a:p>
            <a:pPr marL="0" indent="0">
              <a:spcBef>
                <a:spcPct val="50000"/>
              </a:spcBef>
              <a:buFont typeface="Monotype Sorts" pitchFamily="2" charset="2"/>
              <a:buNone/>
            </a:pPr>
            <a:r>
              <a:rPr lang="en-US" altLang="en-US"/>
              <a:t>Now let us consider to write a program that uses two buttons to control the size of a circle. </a:t>
            </a:r>
          </a:p>
        </p:txBody>
      </p:sp>
      <p:pic>
        <p:nvPicPr>
          <p:cNvPr id="21509" name="Picture 8">
            <a:extLst>
              <a:ext uri="{FF2B5EF4-FFF2-40B4-BE49-F238E27FC236}">
                <a16:creationId xmlns:a16="http://schemas.microsoft.com/office/drawing/2014/main" id="{6A9E0106-4C9F-B241-AD05-321459642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819400"/>
            <a:ext cx="32480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8">
            <a:hlinkClick r:id="rId3"/>
            <a:extLst>
              <a:ext uri="{FF2B5EF4-FFF2-40B4-BE49-F238E27FC236}">
                <a16:creationId xmlns:a16="http://schemas.microsoft.com/office/drawing/2014/main" id="{F8CBCA69-D65A-194C-91CC-A4BCD9EF3793}"/>
              </a:ext>
            </a:extLst>
          </p:cNvPr>
          <p:cNvSpPr>
            <a:spLocks noChangeArrowheads="1"/>
          </p:cNvSpPr>
          <p:nvPr/>
        </p:nvSpPr>
        <p:spPr bwMode="auto">
          <a:xfrm>
            <a:off x="1600200" y="5791200"/>
            <a:ext cx="41148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ControlCircleWithoutEventHandling</a:t>
            </a:r>
          </a:p>
        </p:txBody>
      </p:sp>
      <p:sp>
        <p:nvSpPr>
          <p:cNvPr id="21511" name="AutoShape 10">
            <a:hlinkClick r:id="rId4" action="ppaction://program" highlightClick="1"/>
            <a:extLst>
              <a:ext uri="{FF2B5EF4-FFF2-40B4-BE49-F238E27FC236}">
                <a16:creationId xmlns:a16="http://schemas.microsoft.com/office/drawing/2014/main" id="{3B447005-7394-2A42-A0F1-9D7CF7D60D5C}"/>
              </a:ext>
            </a:extLst>
          </p:cNvPr>
          <p:cNvSpPr>
            <a:spLocks noChangeArrowheads="1"/>
          </p:cNvSpPr>
          <p:nvPr/>
        </p:nvSpPr>
        <p:spPr bwMode="auto">
          <a:xfrm>
            <a:off x="5784850" y="57912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a:extLst>
              <a:ext uri="{FF2B5EF4-FFF2-40B4-BE49-F238E27FC236}">
                <a16:creationId xmlns:a16="http://schemas.microsoft.com/office/drawing/2014/main" id="{73484A9D-634A-3A49-A6D8-5354844C31B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A2695116-FDB0-B04E-8439-663425C83B7C}" type="slidenum">
              <a:rPr lang="en-US" altLang="en-US" sz="1400" smtClean="0"/>
              <a:pPr>
                <a:spcBef>
                  <a:spcPct val="0"/>
                </a:spcBef>
                <a:buClrTx/>
                <a:buSzTx/>
                <a:buFontTx/>
                <a:buNone/>
              </a:pPr>
              <a:t>15</a:t>
            </a:fld>
            <a:endParaRPr lang="en-US" altLang="en-US" sz="1400"/>
          </a:p>
        </p:txBody>
      </p:sp>
      <p:sp>
        <p:nvSpPr>
          <p:cNvPr id="22531" name="Rectangle 2">
            <a:extLst>
              <a:ext uri="{FF2B5EF4-FFF2-40B4-BE49-F238E27FC236}">
                <a16:creationId xmlns:a16="http://schemas.microsoft.com/office/drawing/2014/main" id="{F14A23E3-39DB-6E46-AA13-A8BCAC0151E3}"/>
              </a:ext>
            </a:extLst>
          </p:cNvPr>
          <p:cNvSpPr>
            <a:spLocks noGrp="1" noChangeArrowheads="1"/>
          </p:cNvSpPr>
          <p:nvPr>
            <p:ph type="title"/>
          </p:nvPr>
        </p:nvSpPr>
        <p:spPr>
          <a:xfrm>
            <a:off x="0" y="152400"/>
            <a:ext cx="8991600" cy="1371600"/>
          </a:xfrm>
        </p:spPr>
        <p:txBody>
          <a:bodyPr/>
          <a:lstStyle/>
          <a:p>
            <a:r>
              <a:rPr lang="en-US" altLang="en-US" sz="4000"/>
              <a:t>Example: Second Version for ControlCircle (with listener for Enlarge)</a:t>
            </a:r>
          </a:p>
        </p:txBody>
      </p:sp>
      <p:sp>
        <p:nvSpPr>
          <p:cNvPr id="22532" name="Rectangle 3">
            <a:extLst>
              <a:ext uri="{FF2B5EF4-FFF2-40B4-BE49-F238E27FC236}">
                <a16:creationId xmlns:a16="http://schemas.microsoft.com/office/drawing/2014/main" id="{C294CDD2-D27E-4A4F-A2CA-006210791731}"/>
              </a:ext>
            </a:extLst>
          </p:cNvPr>
          <p:cNvSpPr>
            <a:spLocks noGrp="1" noChangeArrowheads="1"/>
          </p:cNvSpPr>
          <p:nvPr>
            <p:ph type="body" idx="1"/>
          </p:nvPr>
        </p:nvSpPr>
        <p:spPr>
          <a:xfrm>
            <a:off x="609600" y="1752600"/>
            <a:ext cx="8077200" cy="1219200"/>
          </a:xfrm>
        </p:spPr>
        <p:txBody>
          <a:bodyPr/>
          <a:lstStyle/>
          <a:p>
            <a:pPr marL="0" indent="0">
              <a:spcBef>
                <a:spcPct val="50000"/>
              </a:spcBef>
              <a:buFont typeface="Monotype Sorts" pitchFamily="2" charset="2"/>
              <a:buNone/>
            </a:pPr>
            <a:r>
              <a:rPr lang="en-US" altLang="en-US"/>
              <a:t>Now let us consider to write a program that uses two buttons to control the size of a circle. </a:t>
            </a:r>
          </a:p>
        </p:txBody>
      </p:sp>
      <p:pic>
        <p:nvPicPr>
          <p:cNvPr id="22533" name="Picture 8">
            <a:extLst>
              <a:ext uri="{FF2B5EF4-FFF2-40B4-BE49-F238E27FC236}">
                <a16:creationId xmlns:a16="http://schemas.microsoft.com/office/drawing/2014/main" id="{9F052A36-B53C-FE4E-B6B4-A132778F6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0400"/>
            <a:ext cx="20764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9">
            <a:extLst>
              <a:ext uri="{FF2B5EF4-FFF2-40B4-BE49-F238E27FC236}">
                <a16:creationId xmlns:a16="http://schemas.microsoft.com/office/drawing/2014/main" id="{49AB0FAC-161C-3C45-B352-F7F32A553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20764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Rectangle 9">
            <a:hlinkClick r:id="rId4"/>
            <a:extLst>
              <a:ext uri="{FF2B5EF4-FFF2-40B4-BE49-F238E27FC236}">
                <a16:creationId xmlns:a16="http://schemas.microsoft.com/office/drawing/2014/main" id="{91A06D84-AEEA-C145-8DBA-4745B24B4C53}"/>
              </a:ext>
            </a:extLst>
          </p:cNvPr>
          <p:cNvSpPr>
            <a:spLocks noChangeArrowheads="1"/>
          </p:cNvSpPr>
          <p:nvPr/>
        </p:nvSpPr>
        <p:spPr bwMode="auto">
          <a:xfrm>
            <a:off x="4356100" y="5638800"/>
            <a:ext cx="2324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ControlCircle</a:t>
            </a:r>
            <a:endParaRPr lang="en-US" altLang="en-US" sz="2000" dirty="0"/>
          </a:p>
        </p:txBody>
      </p:sp>
      <p:sp>
        <p:nvSpPr>
          <p:cNvPr id="22536" name="AutoShape 10">
            <a:hlinkClick r:id="rId5" action="ppaction://program" highlightClick="1"/>
            <a:extLst>
              <a:ext uri="{FF2B5EF4-FFF2-40B4-BE49-F238E27FC236}">
                <a16:creationId xmlns:a16="http://schemas.microsoft.com/office/drawing/2014/main" id="{8A40ED34-D0E7-FE45-82F8-5DB5C1F6FE86}"/>
              </a:ext>
            </a:extLst>
          </p:cNvPr>
          <p:cNvSpPr>
            <a:spLocks noChangeArrowheads="1"/>
          </p:cNvSpPr>
          <p:nvPr/>
        </p:nvSpPr>
        <p:spPr bwMode="auto">
          <a:xfrm>
            <a:off x="6781800" y="56388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1F95B18A-2242-CD4A-9273-66BB79D7C59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0CA8B31C-5044-7649-BB64-FAC2EE29C650}" type="slidenum">
              <a:rPr lang="en-US" altLang="en-US" sz="1400" smtClean="0"/>
              <a:pPr>
                <a:spcBef>
                  <a:spcPct val="0"/>
                </a:spcBef>
                <a:buClrTx/>
                <a:buSzTx/>
                <a:buFontTx/>
                <a:buNone/>
              </a:pPr>
              <a:t>16</a:t>
            </a:fld>
            <a:endParaRPr lang="en-US" altLang="en-US" sz="1400"/>
          </a:p>
        </p:txBody>
      </p:sp>
      <p:sp>
        <p:nvSpPr>
          <p:cNvPr id="23555" name="Rectangle 2">
            <a:extLst>
              <a:ext uri="{FF2B5EF4-FFF2-40B4-BE49-F238E27FC236}">
                <a16:creationId xmlns:a16="http://schemas.microsoft.com/office/drawing/2014/main" id="{B41A57B0-CD58-514D-B384-3BDCD05CBCBD}"/>
              </a:ext>
            </a:extLst>
          </p:cNvPr>
          <p:cNvSpPr>
            <a:spLocks noGrp="1" noChangeArrowheads="1"/>
          </p:cNvSpPr>
          <p:nvPr>
            <p:ph type="title"/>
          </p:nvPr>
        </p:nvSpPr>
        <p:spPr>
          <a:xfrm>
            <a:off x="685800" y="0"/>
            <a:ext cx="7772400" cy="1428750"/>
          </a:xfrm>
        </p:spPr>
        <p:txBody>
          <a:bodyPr/>
          <a:lstStyle/>
          <a:p>
            <a:r>
              <a:rPr lang="en-US" altLang="en-US"/>
              <a:t>Inner Class Listeners</a:t>
            </a:r>
          </a:p>
        </p:txBody>
      </p:sp>
      <p:sp>
        <p:nvSpPr>
          <p:cNvPr id="23556" name="Rectangle 3">
            <a:extLst>
              <a:ext uri="{FF2B5EF4-FFF2-40B4-BE49-F238E27FC236}">
                <a16:creationId xmlns:a16="http://schemas.microsoft.com/office/drawing/2014/main" id="{3CD088EF-AAB3-1343-BA64-DE1D92878059}"/>
              </a:ext>
            </a:extLst>
          </p:cNvPr>
          <p:cNvSpPr>
            <a:spLocks noGrp="1" noChangeArrowheads="1"/>
          </p:cNvSpPr>
          <p:nvPr>
            <p:ph type="body" idx="1"/>
          </p:nvPr>
        </p:nvSpPr>
        <p:spPr>
          <a:xfrm>
            <a:off x="609600" y="1371600"/>
            <a:ext cx="8077200" cy="3657600"/>
          </a:xfrm>
        </p:spPr>
        <p:txBody>
          <a:bodyPr/>
          <a:lstStyle/>
          <a:p>
            <a:pPr marL="0" indent="0">
              <a:spcBef>
                <a:spcPct val="50000"/>
              </a:spcBef>
              <a:buFont typeface="Monotype Sorts" pitchFamily="2" charset="2"/>
              <a:buNone/>
            </a:pPr>
            <a:r>
              <a:rPr lang="en-US" altLang="en-US" sz="3600"/>
              <a:t>A listener class is designed specifically to create a listener object for a GUI component (e.g., a button). It will not be shared by other applications. So, it is appropriate to define the listener class inside the frame class as an inner class.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337534DB-8A9C-B348-A200-0650ABD0DCC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869A086-6D85-1C48-AF10-15CFD7B8B362}" type="slidenum">
              <a:rPr lang="en-US" altLang="en-US" sz="1400" smtClean="0"/>
              <a:pPr>
                <a:spcBef>
                  <a:spcPct val="0"/>
                </a:spcBef>
                <a:buClrTx/>
                <a:buSzTx/>
                <a:buFontTx/>
                <a:buNone/>
              </a:pPr>
              <a:t>17</a:t>
            </a:fld>
            <a:endParaRPr lang="en-US" altLang="en-US" sz="1400"/>
          </a:p>
        </p:txBody>
      </p:sp>
      <p:sp>
        <p:nvSpPr>
          <p:cNvPr id="24579" name="Rectangle 2">
            <a:extLst>
              <a:ext uri="{FF2B5EF4-FFF2-40B4-BE49-F238E27FC236}">
                <a16:creationId xmlns:a16="http://schemas.microsoft.com/office/drawing/2014/main" id="{7C9FD49D-2AD2-7B4C-BE02-4076D1E2FE06}"/>
              </a:ext>
            </a:extLst>
          </p:cNvPr>
          <p:cNvSpPr>
            <a:spLocks noGrp="1" noChangeArrowheads="1"/>
          </p:cNvSpPr>
          <p:nvPr>
            <p:ph type="title"/>
          </p:nvPr>
        </p:nvSpPr>
        <p:spPr>
          <a:xfrm>
            <a:off x="685800" y="0"/>
            <a:ext cx="7772400" cy="1428750"/>
          </a:xfrm>
        </p:spPr>
        <p:txBody>
          <a:bodyPr/>
          <a:lstStyle/>
          <a:p>
            <a:r>
              <a:rPr lang="en-US" altLang="en-US"/>
              <a:t>Inner Classes</a:t>
            </a:r>
          </a:p>
        </p:txBody>
      </p:sp>
      <p:sp>
        <p:nvSpPr>
          <p:cNvPr id="22532" name="Rectangle 3">
            <a:extLst>
              <a:ext uri="{FF2B5EF4-FFF2-40B4-BE49-F238E27FC236}">
                <a16:creationId xmlns:a16="http://schemas.microsoft.com/office/drawing/2014/main" id="{B80E1221-F4F6-CF49-AE4A-5890E4DC2493}"/>
              </a:ext>
            </a:extLst>
          </p:cNvPr>
          <p:cNvSpPr>
            <a:spLocks noGrp="1" noChangeArrowheads="1"/>
          </p:cNvSpPr>
          <p:nvPr>
            <p:ph type="body" idx="1"/>
          </p:nvPr>
        </p:nvSpPr>
        <p:spPr>
          <a:xfrm>
            <a:off x="685800" y="1371600"/>
            <a:ext cx="7467600" cy="4953000"/>
          </a:xfrm>
        </p:spPr>
        <p:txBody>
          <a:bodyPr/>
          <a:lstStyle/>
          <a:p>
            <a:pPr>
              <a:spcBef>
                <a:spcPct val="50000"/>
              </a:spcBef>
              <a:buFont typeface="Monotype Sorts"/>
              <a:buNone/>
              <a:defRPr/>
            </a:pPr>
            <a:r>
              <a:rPr lang="en-US" altLang="en-US" sz="2800" dirty="0"/>
              <a:t>Inner class: A class is a member of another class.</a:t>
            </a:r>
          </a:p>
          <a:p>
            <a:pPr>
              <a:spcBef>
                <a:spcPct val="50000"/>
              </a:spcBef>
              <a:buFont typeface="Monotype Sorts"/>
              <a:buNone/>
              <a:defRPr/>
            </a:pPr>
            <a:r>
              <a:rPr lang="en-US" altLang="en-US" sz="2800" dirty="0"/>
              <a:t>Advantages: In some applications, you can use an inner class to make programs simple.</a:t>
            </a:r>
          </a:p>
          <a:p>
            <a:pPr marL="0" indent="0">
              <a:spcBef>
                <a:spcPct val="50000"/>
              </a:spcBef>
              <a:buFont typeface="Monotype Sorts"/>
              <a:buNone/>
              <a:defRPr/>
            </a:pPr>
            <a:r>
              <a:rPr lang="en-US" altLang="en-US" sz="2800" b="1" dirty="0">
                <a:solidFill>
                  <a:srgbClr val="FF0000"/>
                </a:solidFill>
              </a:rPr>
              <a:t>An inner class can reference the data and methods defined in the outer class in which it nests, so you do not need to pass the reference of the outer class to the constructor of the inner class.</a:t>
            </a:r>
          </a:p>
        </p:txBody>
      </p:sp>
      <p:sp>
        <p:nvSpPr>
          <p:cNvPr id="24581" name="Rectangle 6">
            <a:hlinkClick r:id="rId2"/>
            <a:extLst>
              <a:ext uri="{FF2B5EF4-FFF2-40B4-BE49-F238E27FC236}">
                <a16:creationId xmlns:a16="http://schemas.microsoft.com/office/drawing/2014/main" id="{701D0E3C-B069-2945-A831-41BF1D480051}"/>
              </a:ext>
            </a:extLst>
          </p:cNvPr>
          <p:cNvSpPr>
            <a:spLocks noChangeArrowheads="1"/>
          </p:cNvSpPr>
          <p:nvPr/>
        </p:nvSpPr>
        <p:spPr bwMode="auto">
          <a:xfrm>
            <a:off x="3657600" y="5486400"/>
            <a:ext cx="2324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ShowInnerClass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04E5E3E8-1479-EF45-8F74-4705751F3504}"/>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3D9C578A-E141-E342-A10E-0B975A28838D}" type="slidenum">
              <a:rPr lang="en-US" altLang="en-US" sz="1400" smtClean="0"/>
              <a:pPr>
                <a:spcBef>
                  <a:spcPct val="0"/>
                </a:spcBef>
                <a:buClrTx/>
                <a:buSzTx/>
                <a:buFontTx/>
                <a:buNone/>
              </a:pPr>
              <a:t>18</a:t>
            </a:fld>
            <a:endParaRPr lang="en-US" altLang="en-US" sz="1400"/>
          </a:p>
        </p:txBody>
      </p:sp>
      <p:sp>
        <p:nvSpPr>
          <p:cNvPr id="25603" name="Rectangle 2">
            <a:extLst>
              <a:ext uri="{FF2B5EF4-FFF2-40B4-BE49-F238E27FC236}">
                <a16:creationId xmlns:a16="http://schemas.microsoft.com/office/drawing/2014/main" id="{C67EECCA-E5E9-EA40-A028-6F00DEE9EAA3}"/>
              </a:ext>
            </a:extLst>
          </p:cNvPr>
          <p:cNvSpPr>
            <a:spLocks noGrp="1" noChangeArrowheads="1"/>
          </p:cNvSpPr>
          <p:nvPr>
            <p:ph type="title"/>
          </p:nvPr>
        </p:nvSpPr>
        <p:spPr>
          <a:xfrm>
            <a:off x="685800" y="304800"/>
            <a:ext cx="7772400" cy="609600"/>
          </a:xfrm>
        </p:spPr>
        <p:txBody>
          <a:bodyPr/>
          <a:lstStyle/>
          <a:p>
            <a:r>
              <a:rPr lang="en-US" altLang="en-US" sz="4000"/>
              <a:t>Inner Classes, cont.</a:t>
            </a:r>
          </a:p>
        </p:txBody>
      </p:sp>
      <p:sp>
        <p:nvSpPr>
          <p:cNvPr id="25604" name="Rectangle 7">
            <a:extLst>
              <a:ext uri="{FF2B5EF4-FFF2-40B4-BE49-F238E27FC236}">
                <a16:creationId xmlns:a16="http://schemas.microsoft.com/office/drawing/2014/main" id="{4B8FC03B-9183-EE40-B8C4-792CA66FCB31}"/>
              </a:ext>
            </a:extLst>
          </p:cNvPr>
          <p:cNvSpPr>
            <a:spLocks noChangeArrowheads="1"/>
          </p:cNvSpPr>
          <p:nvPr/>
        </p:nvSpPr>
        <p:spPr bwMode="auto">
          <a:xfrm>
            <a:off x="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25605" name="Picture 7">
            <a:extLst>
              <a:ext uri="{FF2B5EF4-FFF2-40B4-BE49-F238E27FC236}">
                <a16:creationId xmlns:a16="http://schemas.microsoft.com/office/drawing/2014/main" id="{DF4C13A2-6261-E84D-A722-AAC5A8CFD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763000" cy="516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B29F4F4E-CACC-A244-928D-BEFAA32B606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80B5421-E16B-C642-B783-F7F346D5422D}" type="slidenum">
              <a:rPr lang="en-US" altLang="en-US" sz="1400" smtClean="0"/>
              <a:pPr>
                <a:spcBef>
                  <a:spcPct val="0"/>
                </a:spcBef>
                <a:buClrTx/>
                <a:buSzTx/>
                <a:buFontTx/>
                <a:buNone/>
              </a:pPr>
              <a:t>19</a:t>
            </a:fld>
            <a:endParaRPr lang="en-US" altLang="en-US" sz="1400"/>
          </a:p>
        </p:txBody>
      </p:sp>
      <p:sp>
        <p:nvSpPr>
          <p:cNvPr id="26627" name="Rectangle 2">
            <a:extLst>
              <a:ext uri="{FF2B5EF4-FFF2-40B4-BE49-F238E27FC236}">
                <a16:creationId xmlns:a16="http://schemas.microsoft.com/office/drawing/2014/main" id="{86128F1C-4B85-474D-A387-6DDBFB21803F}"/>
              </a:ext>
            </a:extLst>
          </p:cNvPr>
          <p:cNvSpPr>
            <a:spLocks noGrp="1" noChangeArrowheads="1"/>
          </p:cNvSpPr>
          <p:nvPr>
            <p:ph type="title"/>
          </p:nvPr>
        </p:nvSpPr>
        <p:spPr>
          <a:xfrm>
            <a:off x="685800" y="0"/>
            <a:ext cx="7772400" cy="1428750"/>
          </a:xfrm>
        </p:spPr>
        <p:txBody>
          <a:bodyPr/>
          <a:lstStyle/>
          <a:p>
            <a:r>
              <a:rPr lang="en-US" altLang="en-US"/>
              <a:t>Inner Classes (cont.)</a:t>
            </a:r>
          </a:p>
        </p:txBody>
      </p:sp>
      <p:sp>
        <p:nvSpPr>
          <p:cNvPr id="26628" name="Rectangle 3">
            <a:extLst>
              <a:ext uri="{FF2B5EF4-FFF2-40B4-BE49-F238E27FC236}">
                <a16:creationId xmlns:a16="http://schemas.microsoft.com/office/drawing/2014/main" id="{E3C1323E-F01C-4D47-A90F-A46CC105DFB1}"/>
              </a:ext>
            </a:extLst>
          </p:cNvPr>
          <p:cNvSpPr>
            <a:spLocks noGrp="1" noChangeArrowheads="1"/>
          </p:cNvSpPr>
          <p:nvPr>
            <p:ph type="body" idx="1"/>
          </p:nvPr>
        </p:nvSpPr>
        <p:spPr>
          <a:xfrm>
            <a:off x="685800" y="1371600"/>
            <a:ext cx="7467600" cy="4953000"/>
          </a:xfrm>
        </p:spPr>
        <p:txBody>
          <a:bodyPr/>
          <a:lstStyle/>
          <a:p>
            <a:pPr marL="0" indent="0">
              <a:spcBef>
                <a:spcPct val="50000"/>
              </a:spcBef>
              <a:buFont typeface="Monotype Sorts" pitchFamily="2" charset="2"/>
              <a:buNone/>
            </a:pPr>
            <a:r>
              <a:rPr lang="en-US" altLang="en-US">
                <a:cs typeface="Times New Roman" panose="02020603050405020304" pitchFamily="18" charset="0"/>
              </a:rPr>
              <a:t>Inner classes can make programs simple and concise. </a:t>
            </a:r>
          </a:p>
          <a:p>
            <a:pPr marL="0" indent="0">
              <a:spcBef>
                <a:spcPct val="50000"/>
              </a:spcBef>
              <a:buFont typeface="Monotype Sorts" pitchFamily="2" charset="2"/>
              <a:buNone/>
            </a:pPr>
            <a:r>
              <a:rPr lang="en-US" altLang="en-US">
                <a:cs typeface="Times New Roman" panose="02020603050405020304" pitchFamily="18" charset="0"/>
              </a:rPr>
              <a:t>An inner class supports the work of its containing outer class and is compiled into a class named </a:t>
            </a:r>
            <a:r>
              <a:rPr lang="en-US" altLang="en-US" i="1">
                <a:cs typeface="Times New Roman" panose="02020603050405020304" pitchFamily="18" charset="0"/>
              </a:rPr>
              <a:t>OuterClassName</a:t>
            </a:r>
            <a:r>
              <a:rPr lang="en-US" altLang="en-US">
                <a:cs typeface="Times New Roman" panose="02020603050405020304" pitchFamily="18" charset="0"/>
              </a:rPr>
              <a:t>$</a:t>
            </a:r>
            <a:r>
              <a:rPr lang="en-US" altLang="en-US" i="1">
                <a:cs typeface="Times New Roman" panose="02020603050405020304" pitchFamily="18" charset="0"/>
              </a:rPr>
              <a:t>InnerClassName</a:t>
            </a:r>
            <a:r>
              <a:rPr lang="en-US" altLang="en-US">
                <a:cs typeface="Times New Roman" panose="02020603050405020304" pitchFamily="18" charset="0"/>
              </a:rPr>
              <a:t>.class. For example, the inner class InnerClass in OuterClass is compiled into </a:t>
            </a:r>
            <a:r>
              <a:rPr lang="en-US" altLang="en-US" i="1">
                <a:cs typeface="Times New Roman" panose="02020603050405020304" pitchFamily="18" charset="0"/>
              </a:rPr>
              <a:t>OuterClass$InnerClass</a:t>
            </a:r>
            <a:r>
              <a:rPr lang="en-US" altLang="en-US">
                <a:cs typeface="Times New Roman" panose="02020603050405020304" pitchFamily="18" charset="0"/>
              </a:rPr>
              <a:t>.class</a:t>
            </a:r>
            <a:r>
              <a:rPr lang="en-US" altLang="en-US">
                <a:latin typeface="Courier" pitchFamily="2" charset="0"/>
                <a:cs typeface="Times New Roman" panose="02020603050405020304" pitchFamily="18" charset="0"/>
              </a:rPr>
              <a:t>.</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FF513C4F-EE83-394E-8C1B-DE07F08886FE}"/>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8BC2401-1B9F-9643-BAC6-3B293E7C0C8A}" type="slidenum">
              <a:rPr lang="en-US" altLang="en-US" sz="1400" smtClean="0"/>
              <a:pPr>
                <a:spcBef>
                  <a:spcPct val="0"/>
                </a:spcBef>
                <a:buClrTx/>
                <a:buSzTx/>
                <a:buFontTx/>
                <a:buNone/>
              </a:pPr>
              <a:t>2</a:t>
            </a:fld>
            <a:endParaRPr lang="en-US" altLang="en-US" sz="1400"/>
          </a:p>
        </p:txBody>
      </p:sp>
      <p:sp>
        <p:nvSpPr>
          <p:cNvPr id="9219" name="Rectangle 2">
            <a:extLst>
              <a:ext uri="{FF2B5EF4-FFF2-40B4-BE49-F238E27FC236}">
                <a16:creationId xmlns:a16="http://schemas.microsoft.com/office/drawing/2014/main" id="{DD302B50-4190-DD4F-9F7C-F575E82501A1}"/>
              </a:ext>
            </a:extLst>
          </p:cNvPr>
          <p:cNvSpPr>
            <a:spLocks noGrp="1" noChangeArrowheads="1"/>
          </p:cNvSpPr>
          <p:nvPr>
            <p:ph type="title"/>
          </p:nvPr>
        </p:nvSpPr>
        <p:spPr>
          <a:xfrm>
            <a:off x="685800" y="304800"/>
            <a:ext cx="7772400" cy="1123950"/>
          </a:xfrm>
        </p:spPr>
        <p:txBody>
          <a:bodyPr/>
          <a:lstStyle/>
          <a:p>
            <a:r>
              <a:rPr lang="en-US" altLang="en-US"/>
              <a:t>Procedural vs. Event-Driven Programming</a:t>
            </a:r>
          </a:p>
        </p:txBody>
      </p:sp>
      <p:sp>
        <p:nvSpPr>
          <p:cNvPr id="9220" name="Rectangle 3">
            <a:extLst>
              <a:ext uri="{FF2B5EF4-FFF2-40B4-BE49-F238E27FC236}">
                <a16:creationId xmlns:a16="http://schemas.microsoft.com/office/drawing/2014/main" id="{9F39C436-6DB6-9944-A6E3-63C13026467E}"/>
              </a:ext>
            </a:extLst>
          </p:cNvPr>
          <p:cNvSpPr>
            <a:spLocks noGrp="1" noChangeArrowheads="1"/>
          </p:cNvSpPr>
          <p:nvPr>
            <p:ph type="body" idx="1"/>
          </p:nvPr>
        </p:nvSpPr>
        <p:spPr>
          <a:xfrm>
            <a:off x="457200" y="1905000"/>
            <a:ext cx="8305800" cy="2590800"/>
          </a:xfrm>
        </p:spPr>
        <p:txBody>
          <a:bodyPr/>
          <a:lstStyle/>
          <a:p>
            <a:pPr>
              <a:buFont typeface="Wingdings" pitchFamily="2" charset="2"/>
              <a:buChar char="§"/>
            </a:pPr>
            <a:r>
              <a:rPr lang="en-US" altLang="en-US" i="1"/>
              <a:t>Procedural programming</a:t>
            </a:r>
            <a:r>
              <a:rPr lang="en-US" altLang="en-US"/>
              <a:t> is executed in procedural order.</a:t>
            </a:r>
          </a:p>
          <a:p>
            <a:pPr>
              <a:spcBef>
                <a:spcPct val="100000"/>
              </a:spcBef>
              <a:buFont typeface="Wingdings" pitchFamily="2" charset="2"/>
              <a:buChar char="§"/>
            </a:pPr>
            <a:r>
              <a:rPr lang="en-US" altLang="en-US"/>
              <a:t>In event-driven programming, code is executed upon activation of events.</a:t>
            </a:r>
            <a:r>
              <a:rPr lang="en-US" altLang="en-US">
                <a:latin typeface="Book Antiqua" panose="02040602050305030304"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a:extLst>
              <a:ext uri="{FF2B5EF4-FFF2-40B4-BE49-F238E27FC236}">
                <a16:creationId xmlns:a16="http://schemas.microsoft.com/office/drawing/2014/main" id="{B2F170B1-2800-324D-BFD7-753C7B2B0A5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1276073-E0AF-4843-8364-434C25B9EB34}" type="slidenum">
              <a:rPr lang="en-US" altLang="en-US" sz="1400" smtClean="0"/>
              <a:pPr>
                <a:spcBef>
                  <a:spcPct val="0"/>
                </a:spcBef>
                <a:buClrTx/>
                <a:buSzTx/>
                <a:buFontTx/>
                <a:buNone/>
              </a:pPr>
              <a:t>20</a:t>
            </a:fld>
            <a:endParaRPr lang="en-US" altLang="en-US" sz="1400"/>
          </a:p>
        </p:txBody>
      </p:sp>
      <p:sp>
        <p:nvSpPr>
          <p:cNvPr id="27651" name="Rectangle 2">
            <a:extLst>
              <a:ext uri="{FF2B5EF4-FFF2-40B4-BE49-F238E27FC236}">
                <a16:creationId xmlns:a16="http://schemas.microsoft.com/office/drawing/2014/main" id="{CD9B4EC0-CF93-4A4E-9109-524177DF0C65}"/>
              </a:ext>
            </a:extLst>
          </p:cNvPr>
          <p:cNvSpPr>
            <a:spLocks noGrp="1" noChangeArrowheads="1"/>
          </p:cNvSpPr>
          <p:nvPr>
            <p:ph type="title"/>
          </p:nvPr>
        </p:nvSpPr>
        <p:spPr>
          <a:xfrm>
            <a:off x="685800" y="0"/>
            <a:ext cx="7772400" cy="1428750"/>
          </a:xfrm>
        </p:spPr>
        <p:txBody>
          <a:bodyPr/>
          <a:lstStyle/>
          <a:p>
            <a:r>
              <a:rPr lang="en-US" altLang="en-US"/>
              <a:t>Inner Classes (cont.)</a:t>
            </a:r>
          </a:p>
        </p:txBody>
      </p:sp>
      <p:sp>
        <p:nvSpPr>
          <p:cNvPr id="27652" name="Rectangle 3">
            <a:extLst>
              <a:ext uri="{FF2B5EF4-FFF2-40B4-BE49-F238E27FC236}">
                <a16:creationId xmlns:a16="http://schemas.microsoft.com/office/drawing/2014/main" id="{93A9804D-7A94-3C4B-9980-BC9C60D09AE0}"/>
              </a:ext>
            </a:extLst>
          </p:cNvPr>
          <p:cNvSpPr>
            <a:spLocks noGrp="1" noChangeArrowheads="1"/>
          </p:cNvSpPr>
          <p:nvPr>
            <p:ph type="body" idx="1"/>
          </p:nvPr>
        </p:nvSpPr>
        <p:spPr>
          <a:xfrm>
            <a:off x="685800" y="1371600"/>
            <a:ext cx="7467600" cy="4953000"/>
          </a:xfrm>
        </p:spPr>
        <p:txBody>
          <a:bodyPr/>
          <a:lstStyle/>
          <a:p>
            <a:pPr>
              <a:spcBef>
                <a:spcPct val="50000"/>
              </a:spcBef>
              <a:buFont typeface="Wingdings" pitchFamily="2" charset="2"/>
              <a:buChar char="q"/>
            </a:pPr>
            <a:r>
              <a:rPr lang="en-US" altLang="en-US">
                <a:cs typeface="Times New Roman" panose="02020603050405020304" pitchFamily="18" charset="0"/>
              </a:rPr>
              <a:t>An inner class can be declared public, protected, or private subject to the same visibility rules applied to a member of the class. </a:t>
            </a:r>
          </a:p>
          <a:p>
            <a:pPr>
              <a:spcBef>
                <a:spcPct val="50000"/>
              </a:spcBef>
              <a:buFont typeface="Wingdings" pitchFamily="2" charset="2"/>
              <a:buChar char="q"/>
            </a:pPr>
            <a:r>
              <a:rPr lang="en-US" altLang="en-US">
                <a:cs typeface="Times New Roman" panose="02020603050405020304" pitchFamily="18" charset="0"/>
              </a:rPr>
              <a:t>An inner class can be declared static. A static inner class can be accessed using the outer class name. A static inner class cannot access nonstatic members of the outer class</a:t>
            </a:r>
            <a:r>
              <a:rPr lang="en-US" altLang="en-US">
                <a:latin typeface="Courier" pitchFamily="2" charset="0"/>
                <a:cs typeface="Times New Roman" panose="02020603050405020304" pitchFamily="18"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a:extLst>
              <a:ext uri="{FF2B5EF4-FFF2-40B4-BE49-F238E27FC236}">
                <a16:creationId xmlns:a16="http://schemas.microsoft.com/office/drawing/2014/main" id="{B4EB0ED1-1C27-E340-814C-AADC63F233D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4B8F05F-D996-FF4C-AD38-B653D09809F7}" type="slidenum">
              <a:rPr lang="en-US" altLang="en-US" sz="1400" smtClean="0"/>
              <a:pPr>
                <a:spcBef>
                  <a:spcPct val="0"/>
                </a:spcBef>
                <a:buClrTx/>
                <a:buSzTx/>
                <a:buFontTx/>
                <a:buNone/>
              </a:pPr>
              <a:t>21</a:t>
            </a:fld>
            <a:endParaRPr lang="en-US" altLang="en-US" sz="1400"/>
          </a:p>
        </p:txBody>
      </p:sp>
      <p:sp>
        <p:nvSpPr>
          <p:cNvPr id="28675" name="Rectangle 2">
            <a:extLst>
              <a:ext uri="{FF2B5EF4-FFF2-40B4-BE49-F238E27FC236}">
                <a16:creationId xmlns:a16="http://schemas.microsoft.com/office/drawing/2014/main" id="{FA1ADC1F-F8CC-BF42-9D41-C36F6260D3A5}"/>
              </a:ext>
            </a:extLst>
          </p:cNvPr>
          <p:cNvSpPr>
            <a:spLocks noGrp="1" noChangeArrowheads="1"/>
          </p:cNvSpPr>
          <p:nvPr>
            <p:ph type="title"/>
          </p:nvPr>
        </p:nvSpPr>
        <p:spPr>
          <a:xfrm>
            <a:off x="685800" y="381000"/>
            <a:ext cx="7772400" cy="666750"/>
          </a:xfrm>
        </p:spPr>
        <p:txBody>
          <a:bodyPr/>
          <a:lstStyle/>
          <a:p>
            <a:r>
              <a:rPr lang="en-US" altLang="en-US" sz="4000"/>
              <a:t>Anonymous Inner Classes</a:t>
            </a:r>
          </a:p>
        </p:txBody>
      </p:sp>
      <p:sp>
        <p:nvSpPr>
          <p:cNvPr id="28676" name="Rectangle 3">
            <a:extLst>
              <a:ext uri="{FF2B5EF4-FFF2-40B4-BE49-F238E27FC236}">
                <a16:creationId xmlns:a16="http://schemas.microsoft.com/office/drawing/2014/main" id="{206DCA82-19A4-D643-ABC2-58777671AFDA}"/>
              </a:ext>
            </a:extLst>
          </p:cNvPr>
          <p:cNvSpPr>
            <a:spLocks noGrp="1" noChangeArrowheads="1"/>
          </p:cNvSpPr>
          <p:nvPr>
            <p:ph type="body" idx="1"/>
          </p:nvPr>
        </p:nvSpPr>
        <p:spPr>
          <a:xfrm>
            <a:off x="304800" y="1295400"/>
            <a:ext cx="8382000" cy="4953000"/>
          </a:xfrm>
        </p:spPr>
        <p:txBody>
          <a:bodyPr/>
          <a:lstStyle/>
          <a:p>
            <a:pPr>
              <a:buFont typeface="Wingdings" pitchFamily="2" charset="2"/>
              <a:buChar char="q"/>
            </a:pPr>
            <a:r>
              <a:rPr lang="en-US" altLang="en-US" sz="2400" dirty="0"/>
              <a:t>An anonymous inner class must always extend a superclass or implement an interface, but it cannot have an explicit extends or implements clause. </a:t>
            </a:r>
          </a:p>
          <a:p>
            <a:pPr>
              <a:buFont typeface="Wingdings" pitchFamily="2" charset="2"/>
              <a:buChar char="q"/>
            </a:pPr>
            <a:r>
              <a:rPr lang="en-US" altLang="en-US" sz="2400" dirty="0"/>
              <a:t>An anonymous inner class must implement all the abstract methods in the superclass or in the interface. </a:t>
            </a:r>
          </a:p>
          <a:p>
            <a:pPr>
              <a:buFont typeface="Wingdings" pitchFamily="2" charset="2"/>
              <a:buChar char="q"/>
            </a:pPr>
            <a:r>
              <a:rPr lang="en-US" altLang="en-US" sz="2400" dirty="0"/>
              <a:t>An anonymous inner class always uses the no-</a:t>
            </a:r>
            <a:r>
              <a:rPr lang="en-US" altLang="en-US" sz="2400" dirty="0" err="1"/>
              <a:t>arg</a:t>
            </a:r>
            <a:r>
              <a:rPr lang="en-US" altLang="en-US" sz="2400" dirty="0"/>
              <a:t> constructor from its superclass to create an instance. If an anonymous inner class implements an interface, the constructor is Object().</a:t>
            </a:r>
          </a:p>
          <a:p>
            <a:pPr>
              <a:buFont typeface="Wingdings" pitchFamily="2" charset="2"/>
              <a:buChar char="q"/>
            </a:pPr>
            <a:r>
              <a:rPr lang="en-US" altLang="en-US" sz="2400" dirty="0"/>
              <a:t>An anonymous inner class is compiled into a class named </a:t>
            </a:r>
            <a:r>
              <a:rPr lang="en-US" altLang="en-US" sz="2400" dirty="0" err="1"/>
              <a:t>OuterClassName$</a:t>
            </a:r>
            <a:r>
              <a:rPr lang="en-US" altLang="en-US" sz="2400" i="1" dirty="0" err="1"/>
              <a:t>n</a:t>
            </a:r>
            <a:r>
              <a:rPr lang="en-US" altLang="en-US" sz="2400" dirty="0" err="1"/>
              <a:t>.class</a:t>
            </a:r>
            <a:r>
              <a:rPr lang="en-US" altLang="en-US" sz="2400" dirty="0"/>
              <a:t>. For example, if the outer class Test has two anonymous inner classes, these two classes are compiled into Test$1.class and Test$2.class.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a:extLst>
              <a:ext uri="{FF2B5EF4-FFF2-40B4-BE49-F238E27FC236}">
                <a16:creationId xmlns:a16="http://schemas.microsoft.com/office/drawing/2014/main" id="{2ED9D780-B87A-554E-A0F7-482F99D3072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25B8D8B-E960-AB45-9E6F-E6BFE3B88041}" type="slidenum">
              <a:rPr lang="en-US" altLang="en-US" sz="1400" smtClean="0"/>
              <a:pPr>
                <a:spcBef>
                  <a:spcPct val="0"/>
                </a:spcBef>
                <a:buClrTx/>
                <a:buSzTx/>
                <a:buFontTx/>
                <a:buNone/>
              </a:pPr>
              <a:t>22</a:t>
            </a:fld>
            <a:endParaRPr lang="en-US" altLang="en-US" sz="1400"/>
          </a:p>
        </p:txBody>
      </p:sp>
      <p:sp>
        <p:nvSpPr>
          <p:cNvPr id="29699" name="Rectangle 2">
            <a:extLst>
              <a:ext uri="{FF2B5EF4-FFF2-40B4-BE49-F238E27FC236}">
                <a16:creationId xmlns:a16="http://schemas.microsoft.com/office/drawing/2014/main" id="{9A409138-E0AF-4F46-A031-3CDC1981AA79}"/>
              </a:ext>
            </a:extLst>
          </p:cNvPr>
          <p:cNvSpPr>
            <a:spLocks noGrp="1" noChangeArrowheads="1"/>
          </p:cNvSpPr>
          <p:nvPr>
            <p:ph type="title"/>
          </p:nvPr>
        </p:nvSpPr>
        <p:spPr>
          <a:xfrm>
            <a:off x="685800" y="381000"/>
            <a:ext cx="7772400" cy="666750"/>
          </a:xfrm>
        </p:spPr>
        <p:txBody>
          <a:bodyPr/>
          <a:lstStyle/>
          <a:p>
            <a:r>
              <a:rPr lang="en-US" altLang="en-US" sz="4000"/>
              <a:t>Anonymous Inner Classes (cont.)</a:t>
            </a:r>
          </a:p>
        </p:txBody>
      </p:sp>
      <p:sp>
        <p:nvSpPr>
          <p:cNvPr id="29700" name="Rectangle 3">
            <a:extLst>
              <a:ext uri="{FF2B5EF4-FFF2-40B4-BE49-F238E27FC236}">
                <a16:creationId xmlns:a16="http://schemas.microsoft.com/office/drawing/2014/main" id="{454FB322-A099-4B45-8F19-A15D9DCBD8EC}"/>
              </a:ext>
            </a:extLst>
          </p:cNvPr>
          <p:cNvSpPr>
            <a:spLocks noGrp="1" noChangeArrowheads="1"/>
          </p:cNvSpPr>
          <p:nvPr>
            <p:ph type="body" idx="1"/>
          </p:nvPr>
        </p:nvSpPr>
        <p:spPr>
          <a:xfrm>
            <a:off x="304800" y="1295400"/>
            <a:ext cx="8382000" cy="2590800"/>
          </a:xfrm>
        </p:spPr>
        <p:txBody>
          <a:bodyPr/>
          <a:lstStyle/>
          <a:p>
            <a:pPr>
              <a:spcBef>
                <a:spcPct val="0"/>
              </a:spcBef>
              <a:buFont typeface="Monotype Sorts" pitchFamily="2" charset="2"/>
              <a:buNone/>
            </a:pPr>
            <a:r>
              <a:rPr lang="en-US" altLang="en-US" sz="2800"/>
              <a:t>	Inner class listeners can be shortened using anonymous inner classes. An </a:t>
            </a:r>
            <a:r>
              <a:rPr lang="en-US" altLang="en-US" sz="2800" i="1"/>
              <a:t>anonymous inner class</a:t>
            </a:r>
            <a:r>
              <a:rPr lang="en-US" altLang="en-US" sz="2800"/>
              <a:t> is an inner class without a name. It combines declaring an inner class and creating an instance of the class in one step. An anonymous inner class is declared as follows:</a:t>
            </a:r>
          </a:p>
        </p:txBody>
      </p:sp>
      <p:sp>
        <p:nvSpPr>
          <p:cNvPr id="29701" name="Text Box 4">
            <a:extLst>
              <a:ext uri="{FF2B5EF4-FFF2-40B4-BE49-F238E27FC236}">
                <a16:creationId xmlns:a16="http://schemas.microsoft.com/office/drawing/2014/main" id="{E5F18168-B263-CB43-B7CA-7E169C881580}"/>
              </a:ext>
            </a:extLst>
          </p:cNvPr>
          <p:cNvSpPr txBox="1">
            <a:spLocks noChangeArrowheads="1"/>
          </p:cNvSpPr>
          <p:nvPr/>
        </p:nvSpPr>
        <p:spPr bwMode="auto">
          <a:xfrm>
            <a:off x="533400" y="3978275"/>
            <a:ext cx="807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400" b="1">
                <a:solidFill>
                  <a:schemeClr val="bg2"/>
                </a:solidFill>
              </a:rPr>
              <a:t>new</a:t>
            </a:r>
            <a:r>
              <a:rPr lang="en-US" altLang="en-US" sz="2400">
                <a:solidFill>
                  <a:schemeClr val="bg2"/>
                </a:solidFill>
              </a:rPr>
              <a:t> SuperClassName/InterfaceName() {</a:t>
            </a:r>
          </a:p>
          <a:p>
            <a:pPr>
              <a:spcBef>
                <a:spcPct val="0"/>
              </a:spcBef>
              <a:buClrTx/>
              <a:buSzTx/>
              <a:buFontTx/>
              <a:buNone/>
            </a:pPr>
            <a:r>
              <a:rPr lang="en-US" altLang="en-US" sz="2400">
                <a:solidFill>
                  <a:schemeClr val="bg2"/>
                </a:solidFill>
              </a:rPr>
              <a:t>  // Implement or override methods in superclass or interface</a:t>
            </a:r>
          </a:p>
          <a:p>
            <a:pPr>
              <a:spcBef>
                <a:spcPct val="0"/>
              </a:spcBef>
              <a:buClrTx/>
              <a:buSzTx/>
              <a:buFontTx/>
              <a:buNone/>
            </a:pPr>
            <a:r>
              <a:rPr lang="en-US" altLang="en-US" sz="2400">
                <a:solidFill>
                  <a:schemeClr val="bg2"/>
                </a:solidFill>
              </a:rPr>
              <a:t>  // Other methods if necessary</a:t>
            </a:r>
          </a:p>
          <a:p>
            <a:pPr>
              <a:spcBef>
                <a:spcPct val="0"/>
              </a:spcBef>
              <a:buClrTx/>
              <a:buSzTx/>
              <a:buFontTx/>
              <a:buNone/>
            </a:pPr>
            <a:r>
              <a:rPr lang="en-US" altLang="en-US" sz="2400">
                <a:solidFill>
                  <a:schemeClr val="bg2"/>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86AC62C4-540F-F346-8A30-EA70C01BF80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571B611-E273-B045-B186-C1819D98663C}" type="slidenum">
              <a:rPr lang="en-US" altLang="en-US" sz="1400" smtClean="0"/>
              <a:pPr>
                <a:spcBef>
                  <a:spcPct val="0"/>
                </a:spcBef>
                <a:buClrTx/>
                <a:buSzTx/>
                <a:buFontTx/>
                <a:buNone/>
              </a:pPr>
              <a:t>23</a:t>
            </a:fld>
            <a:endParaRPr lang="en-US" altLang="en-US" sz="1400"/>
          </a:p>
        </p:txBody>
      </p:sp>
      <p:sp>
        <p:nvSpPr>
          <p:cNvPr id="30723" name="Rectangle 2">
            <a:extLst>
              <a:ext uri="{FF2B5EF4-FFF2-40B4-BE49-F238E27FC236}">
                <a16:creationId xmlns:a16="http://schemas.microsoft.com/office/drawing/2014/main" id="{617D295E-2648-A94B-AA89-5F1E81871329}"/>
              </a:ext>
            </a:extLst>
          </p:cNvPr>
          <p:cNvSpPr>
            <a:spLocks noGrp="1" noChangeArrowheads="1"/>
          </p:cNvSpPr>
          <p:nvPr>
            <p:ph type="title"/>
          </p:nvPr>
        </p:nvSpPr>
        <p:spPr>
          <a:xfrm>
            <a:off x="685800" y="381000"/>
            <a:ext cx="7772400" cy="666750"/>
          </a:xfrm>
        </p:spPr>
        <p:txBody>
          <a:bodyPr/>
          <a:lstStyle/>
          <a:p>
            <a:r>
              <a:rPr lang="en-US" altLang="en-US" sz="4000"/>
              <a:t>Anonymous Inner Classes (cont.)</a:t>
            </a:r>
          </a:p>
        </p:txBody>
      </p:sp>
      <p:sp>
        <p:nvSpPr>
          <p:cNvPr id="3" name="Rectangle 2">
            <a:extLst>
              <a:ext uri="{FF2B5EF4-FFF2-40B4-BE49-F238E27FC236}">
                <a16:creationId xmlns:a16="http://schemas.microsoft.com/office/drawing/2014/main" id="{0259C05E-8DE5-9843-82FF-B9FBD6706F68}"/>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5" name="Rectangle 5">
            <a:extLst>
              <a:ext uri="{FF2B5EF4-FFF2-40B4-BE49-F238E27FC236}">
                <a16:creationId xmlns:a16="http://schemas.microsoft.com/office/drawing/2014/main" id="{4E989B13-F74D-4A44-A5E0-7BEA37414FD4}"/>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30726" name="Picture 6">
            <a:extLst>
              <a:ext uri="{FF2B5EF4-FFF2-40B4-BE49-F238E27FC236}">
                <a16:creationId xmlns:a16="http://schemas.microsoft.com/office/drawing/2014/main" id="{15A8DB15-6256-564F-B575-0DA678124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495800"/>
            <a:ext cx="28384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0727" name="Picture 12">
            <a:extLst>
              <a:ext uri="{FF2B5EF4-FFF2-40B4-BE49-F238E27FC236}">
                <a16:creationId xmlns:a16="http://schemas.microsoft.com/office/drawing/2014/main" id="{DB3FFD5F-DA18-5E4D-B73E-9CCC95AC9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295400"/>
            <a:ext cx="9067800" cy="283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0728" name="Rectangle 10">
            <a:hlinkClick r:id="rId4"/>
            <a:extLst>
              <a:ext uri="{FF2B5EF4-FFF2-40B4-BE49-F238E27FC236}">
                <a16:creationId xmlns:a16="http://schemas.microsoft.com/office/drawing/2014/main" id="{F7532EDB-400C-BF48-AC1F-742C236051AE}"/>
              </a:ext>
            </a:extLst>
          </p:cNvPr>
          <p:cNvSpPr>
            <a:spLocks noChangeArrowheads="1"/>
          </p:cNvSpPr>
          <p:nvPr/>
        </p:nvSpPr>
        <p:spPr bwMode="auto">
          <a:xfrm>
            <a:off x="3733800" y="5791200"/>
            <a:ext cx="30019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AnonymousHandlerDemo</a:t>
            </a:r>
            <a:endParaRPr lang="en-US" altLang="en-US" sz="2000" dirty="0"/>
          </a:p>
        </p:txBody>
      </p:sp>
      <p:sp>
        <p:nvSpPr>
          <p:cNvPr id="30729" name="AutoShape 10">
            <a:hlinkClick r:id="rId5" action="ppaction://program" highlightClick="1"/>
            <a:extLst>
              <a:ext uri="{FF2B5EF4-FFF2-40B4-BE49-F238E27FC236}">
                <a16:creationId xmlns:a16="http://schemas.microsoft.com/office/drawing/2014/main" id="{88102D26-1053-9A45-862C-AAC4CF1A37D5}"/>
              </a:ext>
            </a:extLst>
          </p:cNvPr>
          <p:cNvSpPr>
            <a:spLocks noChangeArrowheads="1"/>
          </p:cNvSpPr>
          <p:nvPr/>
        </p:nvSpPr>
        <p:spPr bwMode="auto">
          <a:xfrm>
            <a:off x="6858000" y="5775325"/>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a:extLst>
              <a:ext uri="{FF2B5EF4-FFF2-40B4-BE49-F238E27FC236}">
                <a16:creationId xmlns:a16="http://schemas.microsoft.com/office/drawing/2014/main" id="{28E511A2-44E1-3944-8EA3-3E370A170BD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ADA55C4-0658-6F4E-B313-A6207C9C15C4}" type="slidenum">
              <a:rPr lang="en-US" altLang="en-US" sz="1400" smtClean="0"/>
              <a:pPr>
                <a:spcBef>
                  <a:spcPct val="0"/>
                </a:spcBef>
                <a:buClrTx/>
                <a:buSzTx/>
                <a:buFontTx/>
                <a:buNone/>
              </a:pPr>
              <a:t>24</a:t>
            </a:fld>
            <a:endParaRPr lang="en-US" altLang="en-US" sz="1400"/>
          </a:p>
        </p:txBody>
      </p:sp>
      <p:sp>
        <p:nvSpPr>
          <p:cNvPr id="31747" name="Rectangle 2">
            <a:extLst>
              <a:ext uri="{FF2B5EF4-FFF2-40B4-BE49-F238E27FC236}">
                <a16:creationId xmlns:a16="http://schemas.microsoft.com/office/drawing/2014/main" id="{30F80F59-EA26-7F45-8410-37A497F17B7F}"/>
              </a:ext>
            </a:extLst>
          </p:cNvPr>
          <p:cNvSpPr>
            <a:spLocks noGrp="1" noChangeArrowheads="1"/>
          </p:cNvSpPr>
          <p:nvPr>
            <p:ph type="title"/>
          </p:nvPr>
        </p:nvSpPr>
        <p:spPr>
          <a:xfrm>
            <a:off x="304800" y="228600"/>
            <a:ext cx="8458200" cy="1295400"/>
          </a:xfrm>
        </p:spPr>
        <p:txBody>
          <a:bodyPr/>
          <a:lstStyle/>
          <a:p>
            <a:r>
              <a:rPr lang="en-US" altLang="en-US"/>
              <a:t>Simplifying Event Handing Using Lambda Expressions</a:t>
            </a:r>
          </a:p>
        </p:txBody>
      </p:sp>
      <p:sp>
        <p:nvSpPr>
          <p:cNvPr id="31748" name="Rectangle 3">
            <a:extLst>
              <a:ext uri="{FF2B5EF4-FFF2-40B4-BE49-F238E27FC236}">
                <a16:creationId xmlns:a16="http://schemas.microsoft.com/office/drawing/2014/main" id="{9805CE70-0379-E24A-974D-97DDE2C42CA7}"/>
              </a:ext>
            </a:extLst>
          </p:cNvPr>
          <p:cNvSpPr>
            <a:spLocks noGrp="1" noChangeArrowheads="1"/>
          </p:cNvSpPr>
          <p:nvPr>
            <p:ph type="body" idx="1"/>
          </p:nvPr>
        </p:nvSpPr>
        <p:spPr>
          <a:xfrm>
            <a:off x="228600" y="1676400"/>
            <a:ext cx="8686800" cy="2667000"/>
          </a:xfrm>
        </p:spPr>
        <p:txBody>
          <a:bodyPr/>
          <a:lstStyle/>
          <a:p>
            <a:pPr marL="0" indent="0">
              <a:buFont typeface="Monotype Sorts" pitchFamily="2" charset="2"/>
              <a:buNone/>
            </a:pPr>
            <a:r>
              <a:rPr lang="en-US" altLang="en-US" sz="2800" i="1"/>
              <a:t>Lambda expression</a:t>
            </a:r>
            <a:r>
              <a:rPr lang="en-US" altLang="en-US" sz="2800"/>
              <a:t> is a new feature in Java 8. Lambda expressions can be viewed as an anonymous method with a concise syntax. For example, the following code in (a) can be greatly simplified using a lambda expression in (b) in three lines.</a:t>
            </a:r>
          </a:p>
        </p:txBody>
      </p:sp>
      <p:sp>
        <p:nvSpPr>
          <p:cNvPr id="2" name="Rectangle 2">
            <a:extLst>
              <a:ext uri="{FF2B5EF4-FFF2-40B4-BE49-F238E27FC236}">
                <a16:creationId xmlns:a16="http://schemas.microsoft.com/office/drawing/2014/main" id="{02E0D390-8E84-804F-800D-A99CE1D167A6}"/>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 name="Rectangle 4">
            <a:extLst>
              <a:ext uri="{FF2B5EF4-FFF2-40B4-BE49-F238E27FC236}">
                <a16:creationId xmlns:a16="http://schemas.microsoft.com/office/drawing/2014/main" id="{0F425EA3-7236-7E42-AFC3-2419765E9D36}"/>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graphicFrame>
        <p:nvGraphicFramePr>
          <p:cNvPr id="31751" name="Object 4">
            <a:extLst>
              <a:ext uri="{FF2B5EF4-FFF2-40B4-BE49-F238E27FC236}">
                <a16:creationId xmlns:a16="http://schemas.microsoft.com/office/drawing/2014/main" id="{68D2E9B3-0761-8044-A473-511EE7742511}"/>
              </a:ext>
            </a:extLst>
          </p:cNvPr>
          <p:cNvGraphicFramePr>
            <a:graphicFrameLocks noChangeAspect="1"/>
          </p:cNvGraphicFramePr>
          <p:nvPr/>
        </p:nvGraphicFramePr>
        <p:xfrm>
          <a:off x="128588" y="3886200"/>
          <a:ext cx="8886825" cy="2438400"/>
        </p:xfrm>
        <a:graphic>
          <a:graphicData uri="http://schemas.openxmlformats.org/presentationml/2006/ole">
            <mc:AlternateContent xmlns:mc="http://schemas.openxmlformats.org/markup-compatibility/2006">
              <mc:Choice xmlns:v="urn:schemas-microsoft-com:vml" Requires="v">
                <p:oleObj spid="_x0000_s31762" name="Picture" r:id="rId3" imgW="28892500" imgH="7899400" progId="Word.Picture.8">
                  <p:embed/>
                </p:oleObj>
              </mc:Choice>
              <mc:Fallback>
                <p:oleObj name="Picture" r:id="rId3" imgW="28892500" imgH="789940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886200"/>
                        <a:ext cx="8886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a:extLst>
              <a:ext uri="{FF2B5EF4-FFF2-40B4-BE49-F238E27FC236}">
                <a16:creationId xmlns:a16="http://schemas.microsoft.com/office/drawing/2014/main" id="{F935B44D-017A-084E-B9DD-3DE3F476CA4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B60FC81-EA10-484D-A155-E85336998B7F}" type="slidenum">
              <a:rPr lang="en-US" altLang="en-US" sz="1400" smtClean="0"/>
              <a:pPr>
                <a:spcBef>
                  <a:spcPct val="0"/>
                </a:spcBef>
                <a:buClrTx/>
                <a:buSzTx/>
                <a:buFontTx/>
                <a:buNone/>
              </a:pPr>
              <a:t>25</a:t>
            </a:fld>
            <a:endParaRPr lang="en-US" altLang="en-US" sz="1400"/>
          </a:p>
        </p:txBody>
      </p:sp>
      <p:sp>
        <p:nvSpPr>
          <p:cNvPr id="32771" name="Rectangle 2">
            <a:extLst>
              <a:ext uri="{FF2B5EF4-FFF2-40B4-BE49-F238E27FC236}">
                <a16:creationId xmlns:a16="http://schemas.microsoft.com/office/drawing/2014/main" id="{57FC0934-B2A7-E649-925B-4E2F2272B352}"/>
              </a:ext>
            </a:extLst>
          </p:cNvPr>
          <p:cNvSpPr>
            <a:spLocks noGrp="1" noChangeArrowheads="1"/>
          </p:cNvSpPr>
          <p:nvPr>
            <p:ph type="title"/>
          </p:nvPr>
        </p:nvSpPr>
        <p:spPr>
          <a:xfrm>
            <a:off x="152400" y="381000"/>
            <a:ext cx="8763000" cy="666750"/>
          </a:xfrm>
        </p:spPr>
        <p:txBody>
          <a:bodyPr/>
          <a:lstStyle/>
          <a:p>
            <a:r>
              <a:rPr lang="en-US" altLang="en-US" sz="4200"/>
              <a:t>Basic Syntax for a Lambda Expression</a:t>
            </a:r>
          </a:p>
        </p:txBody>
      </p:sp>
      <p:sp>
        <p:nvSpPr>
          <p:cNvPr id="32772" name="Rectangle 3">
            <a:extLst>
              <a:ext uri="{FF2B5EF4-FFF2-40B4-BE49-F238E27FC236}">
                <a16:creationId xmlns:a16="http://schemas.microsoft.com/office/drawing/2014/main" id="{A9EC8385-318B-0549-9BEF-3DCAEEFEBD14}"/>
              </a:ext>
            </a:extLst>
          </p:cNvPr>
          <p:cNvSpPr>
            <a:spLocks noGrp="1" noChangeArrowheads="1"/>
          </p:cNvSpPr>
          <p:nvPr>
            <p:ph type="body" idx="1"/>
          </p:nvPr>
        </p:nvSpPr>
        <p:spPr>
          <a:xfrm>
            <a:off x="76200" y="1447800"/>
            <a:ext cx="8915400" cy="4724400"/>
          </a:xfrm>
        </p:spPr>
        <p:txBody>
          <a:bodyPr/>
          <a:lstStyle/>
          <a:p>
            <a:pPr marL="0" indent="0">
              <a:buFont typeface="Monotype Sorts" pitchFamily="2" charset="2"/>
              <a:buNone/>
            </a:pPr>
            <a:r>
              <a:rPr lang="en-US" altLang="en-US"/>
              <a:t>The basic syntax for a lambda expression is either</a:t>
            </a:r>
          </a:p>
          <a:p>
            <a:pPr marL="0" indent="0">
              <a:buFont typeface="Monotype Sorts" pitchFamily="2" charset="2"/>
              <a:buNone/>
            </a:pPr>
            <a:r>
              <a:rPr lang="en-US" altLang="en-US"/>
              <a:t>  (type1 param1, type2 param2, ...) -&gt; expression</a:t>
            </a:r>
          </a:p>
          <a:p>
            <a:pPr marL="0" indent="0">
              <a:buFont typeface="Monotype Sorts" pitchFamily="2" charset="2"/>
              <a:buNone/>
            </a:pPr>
            <a:r>
              <a:rPr lang="en-US" altLang="en-US"/>
              <a:t>or</a:t>
            </a:r>
          </a:p>
          <a:p>
            <a:pPr marL="0" indent="0">
              <a:buFont typeface="Monotype Sorts" pitchFamily="2" charset="2"/>
              <a:buNone/>
            </a:pPr>
            <a:r>
              <a:rPr lang="en-US" altLang="en-US"/>
              <a:t>  (type1 param1, type2 param2, ...) -&gt; { statements; }</a:t>
            </a:r>
          </a:p>
          <a:p>
            <a:pPr marL="0" indent="0">
              <a:buFont typeface="Monotype Sorts" pitchFamily="2" charset="2"/>
              <a:buNone/>
            </a:pPr>
            <a:endParaRPr lang="en-US" altLang="en-US"/>
          </a:p>
          <a:p>
            <a:pPr marL="0" indent="0">
              <a:buFont typeface="Monotype Sorts" pitchFamily="2" charset="2"/>
              <a:buNone/>
            </a:pPr>
            <a:r>
              <a:rPr lang="en-US" altLang="en-US"/>
              <a:t>The data type for a parameter may be explicitly declared or implicitly inferred by the compiler. The parentheses can be omitted if there is only one parameter without an explicit data type.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a:extLst>
              <a:ext uri="{FF2B5EF4-FFF2-40B4-BE49-F238E27FC236}">
                <a16:creationId xmlns:a16="http://schemas.microsoft.com/office/drawing/2014/main" id="{DED74C4A-DE3B-3E4C-9CD4-0F2F552E090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C70CB0D-6FF9-FF4D-A1C0-CCC665B1E98F}" type="slidenum">
              <a:rPr lang="en-US" altLang="en-US" sz="1400" smtClean="0"/>
              <a:pPr>
                <a:spcBef>
                  <a:spcPct val="0"/>
                </a:spcBef>
                <a:buClrTx/>
                <a:buSzTx/>
                <a:buFontTx/>
                <a:buNone/>
              </a:pPr>
              <a:t>26</a:t>
            </a:fld>
            <a:endParaRPr lang="en-US" altLang="en-US" sz="1400"/>
          </a:p>
        </p:txBody>
      </p:sp>
      <p:sp>
        <p:nvSpPr>
          <p:cNvPr id="33795" name="Rectangle 2">
            <a:extLst>
              <a:ext uri="{FF2B5EF4-FFF2-40B4-BE49-F238E27FC236}">
                <a16:creationId xmlns:a16="http://schemas.microsoft.com/office/drawing/2014/main" id="{47451D10-2BDE-D740-8DBA-937756A93BEE}"/>
              </a:ext>
            </a:extLst>
          </p:cNvPr>
          <p:cNvSpPr>
            <a:spLocks noGrp="1" noChangeArrowheads="1"/>
          </p:cNvSpPr>
          <p:nvPr>
            <p:ph type="title"/>
          </p:nvPr>
        </p:nvSpPr>
        <p:spPr>
          <a:xfrm>
            <a:off x="76200" y="381000"/>
            <a:ext cx="8991600" cy="666750"/>
          </a:xfrm>
        </p:spPr>
        <p:txBody>
          <a:bodyPr/>
          <a:lstStyle/>
          <a:p>
            <a:r>
              <a:rPr lang="en-US" altLang="en-US" sz="4200"/>
              <a:t>Single Abstract Method Interface (SAM)</a:t>
            </a:r>
          </a:p>
        </p:txBody>
      </p:sp>
      <p:sp>
        <p:nvSpPr>
          <p:cNvPr id="33796" name="Rectangle 3">
            <a:extLst>
              <a:ext uri="{FF2B5EF4-FFF2-40B4-BE49-F238E27FC236}">
                <a16:creationId xmlns:a16="http://schemas.microsoft.com/office/drawing/2014/main" id="{FE49F124-27A1-E347-8F42-2E3AA5C47A68}"/>
              </a:ext>
            </a:extLst>
          </p:cNvPr>
          <p:cNvSpPr>
            <a:spLocks noGrp="1" noChangeArrowheads="1"/>
          </p:cNvSpPr>
          <p:nvPr>
            <p:ph type="body" idx="1"/>
          </p:nvPr>
        </p:nvSpPr>
        <p:spPr>
          <a:xfrm>
            <a:off x="76200" y="1447800"/>
            <a:ext cx="8915400" cy="4724400"/>
          </a:xfrm>
        </p:spPr>
        <p:txBody>
          <a:bodyPr/>
          <a:lstStyle/>
          <a:p>
            <a:pPr marL="0" indent="0">
              <a:buFont typeface="Monotype Sorts" pitchFamily="2" charset="2"/>
              <a:buNone/>
            </a:pPr>
            <a:r>
              <a:rPr lang="en-US" altLang="en-US"/>
              <a:t>The statements in the lambda expression is all for that method. If it contains multiple methods, the compiler will not be able to compile the lambda expression. So, for the compiler to understand lambda expressions, the interface must contain exactly one abstract method. Such an interface is known as a </a:t>
            </a:r>
            <a:r>
              <a:rPr lang="en-US" altLang="en-US" i="1"/>
              <a:t>functional interface</a:t>
            </a:r>
            <a:r>
              <a:rPr lang="en-US" altLang="en-US"/>
              <a:t>, or a </a:t>
            </a:r>
            <a:r>
              <a:rPr lang="en-US" altLang="en-US" i="1"/>
              <a:t>Single Abstract Method</a:t>
            </a:r>
            <a:r>
              <a:rPr lang="en-US" altLang="en-US"/>
              <a:t> (SAM) interface. </a:t>
            </a:r>
          </a:p>
        </p:txBody>
      </p:sp>
      <p:sp>
        <p:nvSpPr>
          <p:cNvPr id="33797" name="Rectangle 8">
            <a:hlinkClick r:id="rId2"/>
            <a:extLst>
              <a:ext uri="{FF2B5EF4-FFF2-40B4-BE49-F238E27FC236}">
                <a16:creationId xmlns:a16="http://schemas.microsoft.com/office/drawing/2014/main" id="{28A2DB20-0056-8647-B449-7FA2C1DF5F4D}"/>
              </a:ext>
            </a:extLst>
          </p:cNvPr>
          <p:cNvSpPr>
            <a:spLocks noChangeArrowheads="1"/>
          </p:cNvSpPr>
          <p:nvPr/>
        </p:nvSpPr>
        <p:spPr bwMode="auto">
          <a:xfrm>
            <a:off x="3790950" y="5638800"/>
            <a:ext cx="31496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AnonymousHandlerDemo</a:t>
            </a:r>
            <a:endParaRPr lang="en-US" altLang="en-US" sz="2000" dirty="0"/>
          </a:p>
        </p:txBody>
      </p:sp>
      <p:sp>
        <p:nvSpPr>
          <p:cNvPr id="33798" name="AutoShape 10">
            <a:hlinkClick r:id="rId3" action="ppaction://program" highlightClick="1"/>
            <a:extLst>
              <a:ext uri="{FF2B5EF4-FFF2-40B4-BE49-F238E27FC236}">
                <a16:creationId xmlns:a16="http://schemas.microsoft.com/office/drawing/2014/main" id="{8742AED9-4EF3-344E-ACAF-7C09C27205C2}"/>
              </a:ext>
            </a:extLst>
          </p:cNvPr>
          <p:cNvSpPr>
            <a:spLocks noChangeArrowheads="1"/>
          </p:cNvSpPr>
          <p:nvPr/>
        </p:nvSpPr>
        <p:spPr bwMode="auto">
          <a:xfrm>
            <a:off x="7042150" y="56388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a:extLst>
              <a:ext uri="{FF2B5EF4-FFF2-40B4-BE49-F238E27FC236}">
                <a16:creationId xmlns:a16="http://schemas.microsoft.com/office/drawing/2014/main" id="{16D4D978-4C49-E446-81BA-9025864943B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99586E4-2D14-1249-ABE4-9A3B62485997}" type="slidenum">
              <a:rPr lang="en-US" altLang="en-US" sz="1400" smtClean="0"/>
              <a:pPr>
                <a:spcBef>
                  <a:spcPct val="0"/>
                </a:spcBef>
                <a:buClrTx/>
                <a:buSzTx/>
                <a:buFontTx/>
                <a:buNone/>
              </a:pPr>
              <a:t>27</a:t>
            </a:fld>
            <a:endParaRPr lang="en-US" altLang="en-US" sz="1400"/>
          </a:p>
        </p:txBody>
      </p:sp>
      <p:sp>
        <p:nvSpPr>
          <p:cNvPr id="35843" name="Rectangle 2">
            <a:extLst>
              <a:ext uri="{FF2B5EF4-FFF2-40B4-BE49-F238E27FC236}">
                <a16:creationId xmlns:a16="http://schemas.microsoft.com/office/drawing/2014/main" id="{8CEE6EA4-7915-F244-A1A0-BA1F9207DA7F}"/>
              </a:ext>
            </a:extLst>
          </p:cNvPr>
          <p:cNvSpPr>
            <a:spLocks noGrp="1" noChangeArrowheads="1"/>
          </p:cNvSpPr>
          <p:nvPr>
            <p:ph type="title"/>
          </p:nvPr>
        </p:nvSpPr>
        <p:spPr>
          <a:xfrm>
            <a:off x="685800" y="304800"/>
            <a:ext cx="7772400" cy="609600"/>
          </a:xfrm>
        </p:spPr>
        <p:txBody>
          <a:bodyPr/>
          <a:lstStyle/>
          <a:p>
            <a:r>
              <a:rPr lang="en-US" altLang="en-US"/>
              <a:t>The </a:t>
            </a:r>
            <a:r>
              <a:rPr lang="en-US" altLang="en-US" sz="4200">
                <a:latin typeface="Courier New" panose="02070309020205020404" pitchFamily="49" charset="0"/>
              </a:rPr>
              <a:t>MouseEvent</a:t>
            </a:r>
            <a:r>
              <a:rPr lang="en-US" altLang="en-US"/>
              <a:t> Class</a:t>
            </a:r>
            <a:endParaRPr lang="en-US" altLang="en-US">
              <a:solidFill>
                <a:schemeClr val="tx1"/>
              </a:solidFill>
            </a:endParaRPr>
          </a:p>
        </p:txBody>
      </p:sp>
      <p:sp>
        <p:nvSpPr>
          <p:cNvPr id="35844" name="Rectangle 6">
            <a:extLst>
              <a:ext uri="{FF2B5EF4-FFF2-40B4-BE49-F238E27FC236}">
                <a16:creationId xmlns:a16="http://schemas.microsoft.com/office/drawing/2014/main" id="{ED4AF023-EEA0-B54B-9A17-004FBDEF7197}"/>
              </a:ext>
            </a:extLst>
          </p:cNvPr>
          <p:cNvSpPr>
            <a:spLocks noChangeArrowheads="1"/>
          </p:cNvSpPr>
          <p:nvPr/>
        </p:nvSpPr>
        <p:spPr bwMode="auto">
          <a:xfrm>
            <a:off x="232410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5845" name="Rectangle 8">
            <a:extLst>
              <a:ext uri="{FF2B5EF4-FFF2-40B4-BE49-F238E27FC236}">
                <a16:creationId xmlns:a16="http://schemas.microsoft.com/office/drawing/2014/main" id="{B9D20637-FA13-6545-B7DD-4F37CEFF72EC}"/>
              </a:ext>
            </a:extLst>
          </p:cNvPr>
          <p:cNvSpPr>
            <a:spLocks noChangeArrowheads="1"/>
          </p:cNvSpPr>
          <p:nvPr/>
        </p:nvSpPr>
        <p:spPr bwMode="auto">
          <a:xfrm>
            <a:off x="2324100" y="2247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8">
            <a:extLst>
              <a:ext uri="{FF2B5EF4-FFF2-40B4-BE49-F238E27FC236}">
                <a16:creationId xmlns:a16="http://schemas.microsoft.com/office/drawing/2014/main" id="{1312EA91-B0F9-124B-9B96-526628CC64CF}"/>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35847" name="Picture 12">
            <a:extLst>
              <a:ext uri="{FF2B5EF4-FFF2-40B4-BE49-F238E27FC236}">
                <a16:creationId xmlns:a16="http://schemas.microsoft.com/office/drawing/2014/main" id="{A9FBA327-1AB3-E649-B127-CFEF50807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552575"/>
            <a:ext cx="88138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5848" name="Rectangle 10">
            <a:hlinkClick r:id="rId3"/>
            <a:extLst>
              <a:ext uri="{FF2B5EF4-FFF2-40B4-BE49-F238E27FC236}">
                <a16:creationId xmlns:a16="http://schemas.microsoft.com/office/drawing/2014/main" id="{1F217F69-8296-2645-A97A-528F9009333F}"/>
              </a:ext>
            </a:extLst>
          </p:cNvPr>
          <p:cNvSpPr>
            <a:spLocks noChangeArrowheads="1"/>
          </p:cNvSpPr>
          <p:nvPr/>
        </p:nvSpPr>
        <p:spPr bwMode="auto">
          <a:xfrm>
            <a:off x="5041900" y="5638800"/>
            <a:ext cx="2324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MouseEventDemo</a:t>
            </a:r>
            <a:endParaRPr lang="en-US" altLang="en-US" sz="2000" dirty="0"/>
          </a:p>
        </p:txBody>
      </p:sp>
      <p:sp>
        <p:nvSpPr>
          <p:cNvPr id="35849" name="AutoShape 10">
            <a:hlinkClick r:id="rId4" action="ppaction://program" highlightClick="1"/>
            <a:extLst>
              <a:ext uri="{FF2B5EF4-FFF2-40B4-BE49-F238E27FC236}">
                <a16:creationId xmlns:a16="http://schemas.microsoft.com/office/drawing/2014/main" id="{EDB6E11D-EF7A-A84A-9928-FF02A1460825}"/>
              </a:ext>
            </a:extLst>
          </p:cNvPr>
          <p:cNvSpPr>
            <a:spLocks noChangeArrowheads="1"/>
          </p:cNvSpPr>
          <p:nvPr/>
        </p:nvSpPr>
        <p:spPr bwMode="auto">
          <a:xfrm>
            <a:off x="7467600" y="56388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a:extLst>
              <a:ext uri="{FF2B5EF4-FFF2-40B4-BE49-F238E27FC236}">
                <a16:creationId xmlns:a16="http://schemas.microsoft.com/office/drawing/2014/main" id="{8281FBFA-98B6-9F48-9A4C-9F7BA0DC6CE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8A14799-A3B4-084B-9B09-9B37E80E0ECF}" type="slidenum">
              <a:rPr lang="en-US" altLang="en-US" sz="1400" smtClean="0"/>
              <a:pPr>
                <a:spcBef>
                  <a:spcPct val="0"/>
                </a:spcBef>
                <a:buClrTx/>
                <a:buSzTx/>
                <a:buFontTx/>
                <a:buNone/>
              </a:pPr>
              <a:t>28</a:t>
            </a:fld>
            <a:endParaRPr lang="en-US" altLang="en-US" sz="1400"/>
          </a:p>
        </p:txBody>
      </p:sp>
      <p:sp>
        <p:nvSpPr>
          <p:cNvPr id="36867" name="Rectangle 2">
            <a:extLst>
              <a:ext uri="{FF2B5EF4-FFF2-40B4-BE49-F238E27FC236}">
                <a16:creationId xmlns:a16="http://schemas.microsoft.com/office/drawing/2014/main" id="{2E93A638-D7B4-8548-8F80-6CBF9A186103}"/>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KeyEvent</a:t>
            </a:r>
            <a:r>
              <a:rPr lang="en-US" altLang="en-US"/>
              <a:t> Class</a:t>
            </a:r>
          </a:p>
        </p:txBody>
      </p:sp>
      <p:sp>
        <p:nvSpPr>
          <p:cNvPr id="36868" name="Rectangle 6">
            <a:extLst>
              <a:ext uri="{FF2B5EF4-FFF2-40B4-BE49-F238E27FC236}">
                <a16:creationId xmlns:a16="http://schemas.microsoft.com/office/drawing/2014/main" id="{DBBDE100-083E-8246-B87C-51DE7C169845}"/>
              </a:ext>
            </a:extLst>
          </p:cNvPr>
          <p:cNvSpPr>
            <a:spLocks noChangeArrowheads="1"/>
          </p:cNvSpPr>
          <p:nvPr/>
        </p:nvSpPr>
        <p:spPr bwMode="auto">
          <a:xfrm>
            <a:off x="2324100" y="2928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7">
            <a:extLst>
              <a:ext uri="{FF2B5EF4-FFF2-40B4-BE49-F238E27FC236}">
                <a16:creationId xmlns:a16="http://schemas.microsoft.com/office/drawing/2014/main" id="{D873A484-3952-844D-B656-227850A4D269}"/>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36870" name="Picture 11">
            <a:extLst>
              <a:ext uri="{FF2B5EF4-FFF2-40B4-BE49-F238E27FC236}">
                <a16:creationId xmlns:a16="http://schemas.microsoft.com/office/drawing/2014/main" id="{D151DDCF-A1DE-C546-A4CA-010C9E7B3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0"/>
            <a:ext cx="88360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6871" name="Rectangle 9">
            <a:hlinkClick r:id="rId3"/>
            <a:extLst>
              <a:ext uri="{FF2B5EF4-FFF2-40B4-BE49-F238E27FC236}">
                <a16:creationId xmlns:a16="http://schemas.microsoft.com/office/drawing/2014/main" id="{43EA757C-E278-DE44-9DB5-9AA321DBC2AF}"/>
              </a:ext>
            </a:extLst>
          </p:cNvPr>
          <p:cNvSpPr>
            <a:spLocks noChangeArrowheads="1"/>
          </p:cNvSpPr>
          <p:nvPr/>
        </p:nvSpPr>
        <p:spPr bwMode="auto">
          <a:xfrm>
            <a:off x="4419600" y="5486400"/>
            <a:ext cx="2324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KeyEventDemo</a:t>
            </a:r>
            <a:endParaRPr lang="en-US" altLang="en-US" sz="2000" dirty="0"/>
          </a:p>
        </p:txBody>
      </p:sp>
      <p:sp>
        <p:nvSpPr>
          <p:cNvPr id="36872" name="AutoShape 10">
            <a:hlinkClick r:id="rId4" action="ppaction://program" highlightClick="1"/>
            <a:extLst>
              <a:ext uri="{FF2B5EF4-FFF2-40B4-BE49-F238E27FC236}">
                <a16:creationId xmlns:a16="http://schemas.microsoft.com/office/drawing/2014/main" id="{45084F68-012A-5C4C-B686-1F1CB6217929}"/>
              </a:ext>
            </a:extLst>
          </p:cNvPr>
          <p:cNvSpPr>
            <a:spLocks noChangeArrowheads="1"/>
          </p:cNvSpPr>
          <p:nvPr/>
        </p:nvSpPr>
        <p:spPr bwMode="auto">
          <a:xfrm>
            <a:off x="6845300" y="54864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a:extLst>
              <a:ext uri="{FF2B5EF4-FFF2-40B4-BE49-F238E27FC236}">
                <a16:creationId xmlns:a16="http://schemas.microsoft.com/office/drawing/2014/main" id="{DA87472A-89AC-0446-9AFF-EC84DD396A6D}"/>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34ADD19-6F56-A741-96ED-DEFABD1033C4}" type="slidenum">
              <a:rPr lang="en-US" altLang="en-US" sz="1400" smtClean="0"/>
              <a:pPr>
                <a:spcBef>
                  <a:spcPct val="0"/>
                </a:spcBef>
                <a:buClrTx/>
                <a:buSzTx/>
                <a:buFontTx/>
                <a:buNone/>
              </a:pPr>
              <a:t>29</a:t>
            </a:fld>
            <a:endParaRPr lang="en-US" altLang="en-US" sz="1400"/>
          </a:p>
        </p:txBody>
      </p:sp>
      <p:sp>
        <p:nvSpPr>
          <p:cNvPr id="37891" name="Rectangle 2">
            <a:extLst>
              <a:ext uri="{FF2B5EF4-FFF2-40B4-BE49-F238E27FC236}">
                <a16:creationId xmlns:a16="http://schemas.microsoft.com/office/drawing/2014/main" id="{07A657B2-617F-6B42-9A55-4F1A781EE023}"/>
              </a:ext>
            </a:extLst>
          </p:cNvPr>
          <p:cNvSpPr>
            <a:spLocks noGrp="1" noChangeArrowheads="1"/>
          </p:cNvSpPr>
          <p:nvPr>
            <p:ph type="title"/>
          </p:nvPr>
        </p:nvSpPr>
        <p:spPr>
          <a:xfrm>
            <a:off x="685800" y="0"/>
            <a:ext cx="7772400" cy="1428750"/>
          </a:xfrm>
        </p:spPr>
        <p:txBody>
          <a:bodyPr/>
          <a:lstStyle/>
          <a:p>
            <a:r>
              <a:rPr lang="en-US" altLang="en-US"/>
              <a:t>The </a:t>
            </a:r>
            <a:r>
              <a:rPr lang="en-US" altLang="en-US" sz="4200">
                <a:latin typeface="Courier New" panose="02070309020205020404" pitchFamily="49" charset="0"/>
              </a:rPr>
              <a:t>KeyCode</a:t>
            </a:r>
            <a:r>
              <a:rPr lang="en-US" altLang="en-US"/>
              <a:t> Constants</a:t>
            </a:r>
          </a:p>
        </p:txBody>
      </p:sp>
      <p:sp>
        <p:nvSpPr>
          <p:cNvPr id="3" name="Rectangle 6">
            <a:extLst>
              <a:ext uri="{FF2B5EF4-FFF2-40B4-BE49-F238E27FC236}">
                <a16:creationId xmlns:a16="http://schemas.microsoft.com/office/drawing/2014/main" id="{9461804A-605B-F546-9409-3B7E98636A2E}"/>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37893" name="Picture 7">
            <a:extLst>
              <a:ext uri="{FF2B5EF4-FFF2-40B4-BE49-F238E27FC236}">
                <a16:creationId xmlns:a16="http://schemas.microsoft.com/office/drawing/2014/main" id="{2E5BBECB-A6D1-1941-945C-60D1296E0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524000"/>
            <a:ext cx="88836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a:extLst>
              <a:ext uri="{FF2B5EF4-FFF2-40B4-BE49-F238E27FC236}">
                <a16:creationId xmlns:a16="http://schemas.microsoft.com/office/drawing/2014/main" id="{09610DBA-4059-BB47-B1EC-753EA156FFB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728E7FD9-7A60-214A-8860-2645CE481D42}" type="slidenum">
              <a:rPr lang="en-US" altLang="en-US" sz="1400" smtClean="0"/>
              <a:pPr>
                <a:spcBef>
                  <a:spcPct val="0"/>
                </a:spcBef>
                <a:buClrTx/>
                <a:buSzTx/>
                <a:buFontTx/>
                <a:buNone/>
              </a:pPr>
              <a:t>3</a:t>
            </a:fld>
            <a:endParaRPr lang="en-US" altLang="en-US" sz="1400"/>
          </a:p>
        </p:txBody>
      </p:sp>
      <p:sp>
        <p:nvSpPr>
          <p:cNvPr id="10243" name="Rectangle 2">
            <a:extLst>
              <a:ext uri="{FF2B5EF4-FFF2-40B4-BE49-F238E27FC236}">
                <a16:creationId xmlns:a16="http://schemas.microsoft.com/office/drawing/2014/main" id="{9A90CE72-B139-4145-A91C-18FB29CA5949}"/>
              </a:ext>
            </a:extLst>
          </p:cNvPr>
          <p:cNvSpPr>
            <a:spLocks noGrp="1" noChangeArrowheads="1"/>
          </p:cNvSpPr>
          <p:nvPr>
            <p:ph type="title"/>
          </p:nvPr>
        </p:nvSpPr>
        <p:spPr>
          <a:xfrm>
            <a:off x="304800" y="304800"/>
            <a:ext cx="8534400" cy="1143000"/>
          </a:xfrm>
        </p:spPr>
        <p:txBody>
          <a:bodyPr/>
          <a:lstStyle/>
          <a:p>
            <a:r>
              <a:rPr lang="en-US" altLang="en-US"/>
              <a:t>Taste of Event-Driven Programming</a:t>
            </a:r>
            <a:endParaRPr lang="en-US" altLang="en-US">
              <a:solidFill>
                <a:schemeClr val="tx1"/>
              </a:solidFill>
              <a:latin typeface="Book Antiqua" panose="02040602050305030304" pitchFamily="18" charset="0"/>
            </a:endParaRPr>
          </a:p>
        </p:txBody>
      </p:sp>
      <p:sp>
        <p:nvSpPr>
          <p:cNvPr id="10244" name="Rectangle 3">
            <a:extLst>
              <a:ext uri="{FF2B5EF4-FFF2-40B4-BE49-F238E27FC236}">
                <a16:creationId xmlns:a16="http://schemas.microsoft.com/office/drawing/2014/main" id="{D2511491-1CE6-4240-A71D-2B0B693E5DEE}"/>
              </a:ext>
            </a:extLst>
          </p:cNvPr>
          <p:cNvSpPr>
            <a:spLocks noGrp="1" noChangeArrowheads="1"/>
          </p:cNvSpPr>
          <p:nvPr>
            <p:ph type="body" idx="1"/>
          </p:nvPr>
        </p:nvSpPr>
        <p:spPr>
          <a:xfrm>
            <a:off x="457200" y="1905000"/>
            <a:ext cx="8305800" cy="1524000"/>
          </a:xfrm>
        </p:spPr>
        <p:txBody>
          <a:bodyPr/>
          <a:lstStyle/>
          <a:p>
            <a:pPr marL="0" indent="0">
              <a:lnSpc>
                <a:spcPct val="90000"/>
              </a:lnSpc>
              <a:buFont typeface="Monotype Sorts" pitchFamily="2" charset="2"/>
              <a:buNone/>
            </a:pPr>
            <a:r>
              <a:rPr lang="en-US" altLang="en-US"/>
              <a:t>The example displays a button in the frame. A message is displayed on the console when a button is clicked. </a:t>
            </a:r>
          </a:p>
        </p:txBody>
      </p:sp>
      <p:pic>
        <p:nvPicPr>
          <p:cNvPr id="10245" name="Picture 7">
            <a:extLst>
              <a:ext uri="{FF2B5EF4-FFF2-40B4-BE49-F238E27FC236}">
                <a16:creationId xmlns:a16="http://schemas.microsoft.com/office/drawing/2014/main" id="{9C953942-C7A7-CE4E-BD97-9C603A8FD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57600"/>
            <a:ext cx="4343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8">
            <a:extLst>
              <a:ext uri="{FF2B5EF4-FFF2-40B4-BE49-F238E27FC236}">
                <a16:creationId xmlns:a16="http://schemas.microsoft.com/office/drawing/2014/main" id="{85F82159-BF61-4F40-B52A-BBE30AAF0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4384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Rectangle 9">
            <a:hlinkClick r:id="rId4"/>
            <a:extLst>
              <a:ext uri="{FF2B5EF4-FFF2-40B4-BE49-F238E27FC236}">
                <a16:creationId xmlns:a16="http://schemas.microsoft.com/office/drawing/2014/main" id="{00F69F8C-C4A1-F447-976F-EE5E29FF778E}"/>
              </a:ext>
            </a:extLst>
          </p:cNvPr>
          <p:cNvSpPr>
            <a:spLocks noChangeArrowheads="1"/>
          </p:cNvSpPr>
          <p:nvPr/>
        </p:nvSpPr>
        <p:spPr bwMode="auto">
          <a:xfrm>
            <a:off x="584200" y="5638800"/>
            <a:ext cx="23241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HandleEvent</a:t>
            </a:r>
            <a:endParaRPr lang="en-US" altLang="en-US" sz="2000" dirty="0"/>
          </a:p>
        </p:txBody>
      </p:sp>
      <p:sp>
        <p:nvSpPr>
          <p:cNvPr id="10248" name="AutoShape 10">
            <a:hlinkClick r:id="rId5" action="ppaction://program" highlightClick="1"/>
            <a:extLst>
              <a:ext uri="{FF2B5EF4-FFF2-40B4-BE49-F238E27FC236}">
                <a16:creationId xmlns:a16="http://schemas.microsoft.com/office/drawing/2014/main" id="{99C790AB-8202-0145-BC1D-3D45D70B34A6}"/>
              </a:ext>
            </a:extLst>
          </p:cNvPr>
          <p:cNvSpPr>
            <a:spLocks noChangeArrowheads="1"/>
          </p:cNvSpPr>
          <p:nvPr/>
        </p:nvSpPr>
        <p:spPr bwMode="auto">
          <a:xfrm>
            <a:off x="3009900" y="5599113"/>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a:extLst>
              <a:ext uri="{FF2B5EF4-FFF2-40B4-BE49-F238E27FC236}">
                <a16:creationId xmlns:a16="http://schemas.microsoft.com/office/drawing/2014/main" id="{37850896-4196-554C-9C9E-76A70A1127A3}"/>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E3BFAEB8-928F-9E44-BA5E-31DBF14A6D7B}" type="slidenum">
              <a:rPr lang="en-US" altLang="en-US" sz="1400" smtClean="0"/>
              <a:pPr>
                <a:spcBef>
                  <a:spcPct val="0"/>
                </a:spcBef>
                <a:buClrTx/>
                <a:buSzTx/>
                <a:buFontTx/>
                <a:buNone/>
              </a:pPr>
              <a:t>30</a:t>
            </a:fld>
            <a:endParaRPr lang="en-US" altLang="en-US" sz="1400"/>
          </a:p>
        </p:txBody>
      </p:sp>
      <p:sp>
        <p:nvSpPr>
          <p:cNvPr id="38915" name="Rectangle 2">
            <a:extLst>
              <a:ext uri="{FF2B5EF4-FFF2-40B4-BE49-F238E27FC236}">
                <a16:creationId xmlns:a16="http://schemas.microsoft.com/office/drawing/2014/main" id="{67A952B1-03AA-2745-BCD1-F77D76BFCD78}"/>
              </a:ext>
            </a:extLst>
          </p:cNvPr>
          <p:cNvSpPr>
            <a:spLocks noGrp="1" noChangeArrowheads="1"/>
          </p:cNvSpPr>
          <p:nvPr>
            <p:ph type="title"/>
          </p:nvPr>
        </p:nvSpPr>
        <p:spPr>
          <a:xfrm>
            <a:off x="685800" y="457200"/>
            <a:ext cx="7772400" cy="1143000"/>
          </a:xfrm>
        </p:spPr>
        <p:txBody>
          <a:bodyPr/>
          <a:lstStyle/>
          <a:p>
            <a:r>
              <a:rPr lang="en-US" altLang="en-US" sz="4000"/>
              <a:t>Example: Control Circle with Mouse and Key</a:t>
            </a:r>
            <a:endParaRPr lang="en-US" altLang="en-US" u="sng">
              <a:solidFill>
                <a:schemeClr val="tx1"/>
              </a:solidFill>
              <a:latin typeface="Book Antiqua" panose="02040602050305030304" pitchFamily="18" charset="0"/>
            </a:endParaRPr>
          </a:p>
        </p:txBody>
      </p:sp>
      <p:sp>
        <p:nvSpPr>
          <p:cNvPr id="38916" name="Rectangle 6">
            <a:hlinkClick r:id="rId2"/>
            <a:extLst>
              <a:ext uri="{FF2B5EF4-FFF2-40B4-BE49-F238E27FC236}">
                <a16:creationId xmlns:a16="http://schemas.microsoft.com/office/drawing/2014/main" id="{F9149D20-1DC6-5145-BD20-740CD24FBBB9}"/>
              </a:ext>
            </a:extLst>
          </p:cNvPr>
          <p:cNvSpPr>
            <a:spLocks noChangeArrowheads="1"/>
          </p:cNvSpPr>
          <p:nvPr/>
        </p:nvSpPr>
        <p:spPr bwMode="auto">
          <a:xfrm>
            <a:off x="1600200" y="3238500"/>
            <a:ext cx="37338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ControlCircleWithMouseAndKey</a:t>
            </a:r>
          </a:p>
        </p:txBody>
      </p:sp>
      <p:sp>
        <p:nvSpPr>
          <p:cNvPr id="38917" name="AutoShape 10">
            <a:hlinkClick r:id="rId3" action="ppaction://program" highlightClick="1"/>
            <a:extLst>
              <a:ext uri="{FF2B5EF4-FFF2-40B4-BE49-F238E27FC236}">
                <a16:creationId xmlns:a16="http://schemas.microsoft.com/office/drawing/2014/main" id="{AD3668D0-D567-FB42-8E9C-37C0F8DA58C0}"/>
              </a:ext>
            </a:extLst>
          </p:cNvPr>
          <p:cNvSpPr>
            <a:spLocks noChangeArrowheads="1"/>
          </p:cNvSpPr>
          <p:nvPr/>
        </p:nvSpPr>
        <p:spPr bwMode="auto">
          <a:xfrm>
            <a:off x="5435600" y="32385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a:extLst>
              <a:ext uri="{FF2B5EF4-FFF2-40B4-BE49-F238E27FC236}">
                <a16:creationId xmlns:a16="http://schemas.microsoft.com/office/drawing/2014/main" id="{700B7C94-C927-7541-9F2C-DDEA502A331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5E3AD416-4ACD-1A47-A975-C81CF91396A2}" type="slidenum">
              <a:rPr lang="en-US" altLang="en-US" sz="1400" smtClean="0"/>
              <a:pPr>
                <a:spcBef>
                  <a:spcPct val="0"/>
                </a:spcBef>
                <a:buClrTx/>
                <a:buSzTx/>
                <a:buFontTx/>
                <a:buNone/>
              </a:pPr>
              <a:t>31</a:t>
            </a:fld>
            <a:endParaRPr lang="en-US" altLang="en-US" sz="1400"/>
          </a:p>
        </p:txBody>
      </p:sp>
      <p:sp>
        <p:nvSpPr>
          <p:cNvPr id="39939" name="Rectangle 2">
            <a:extLst>
              <a:ext uri="{FF2B5EF4-FFF2-40B4-BE49-F238E27FC236}">
                <a16:creationId xmlns:a16="http://schemas.microsoft.com/office/drawing/2014/main" id="{F12BC6BF-8DDE-E743-A1F0-7C5CBEA76BC3}"/>
              </a:ext>
            </a:extLst>
          </p:cNvPr>
          <p:cNvSpPr>
            <a:spLocks noGrp="1" noChangeArrowheads="1"/>
          </p:cNvSpPr>
          <p:nvPr>
            <p:ph type="title"/>
          </p:nvPr>
        </p:nvSpPr>
        <p:spPr>
          <a:xfrm>
            <a:off x="152400" y="152400"/>
            <a:ext cx="8839200" cy="685800"/>
          </a:xfrm>
        </p:spPr>
        <p:txBody>
          <a:bodyPr/>
          <a:lstStyle/>
          <a:p>
            <a:r>
              <a:rPr lang="en-US" altLang="en-US">
                <a:cs typeface="Times New Roman" panose="02020603050405020304" pitchFamily="18" charset="0"/>
              </a:rPr>
              <a:t>Listeners for Observable Objects</a:t>
            </a:r>
            <a:endParaRPr lang="en-US" altLang="en-US"/>
          </a:p>
        </p:txBody>
      </p:sp>
      <p:sp>
        <p:nvSpPr>
          <p:cNvPr id="39940" name="Rectangle 3">
            <a:extLst>
              <a:ext uri="{FF2B5EF4-FFF2-40B4-BE49-F238E27FC236}">
                <a16:creationId xmlns:a16="http://schemas.microsoft.com/office/drawing/2014/main" id="{6310EC0B-2F1C-9E42-8731-40ABFD979893}"/>
              </a:ext>
            </a:extLst>
          </p:cNvPr>
          <p:cNvSpPr>
            <a:spLocks noGrp="1" noChangeArrowheads="1"/>
          </p:cNvSpPr>
          <p:nvPr>
            <p:ph type="body" idx="1"/>
          </p:nvPr>
        </p:nvSpPr>
        <p:spPr>
          <a:xfrm>
            <a:off x="228600" y="990600"/>
            <a:ext cx="8915400" cy="4572000"/>
          </a:xfrm>
        </p:spPr>
        <p:txBody>
          <a:bodyPr/>
          <a:lstStyle/>
          <a:p>
            <a:pPr marL="0" indent="0">
              <a:buFont typeface="Monotype Sorts" pitchFamily="2" charset="2"/>
              <a:buNone/>
            </a:pPr>
            <a:r>
              <a:rPr lang="en-US" altLang="en-US" sz="2700"/>
              <a:t>You can add a listener to process a value change in an observable object.</a:t>
            </a:r>
          </a:p>
          <a:p>
            <a:pPr marL="0" indent="0">
              <a:buFont typeface="Monotype Sorts" pitchFamily="2" charset="2"/>
              <a:buNone/>
            </a:pPr>
            <a:r>
              <a:rPr lang="en-US" altLang="en-US" sz="2700"/>
              <a:t>An instance of </a:t>
            </a:r>
            <a:r>
              <a:rPr lang="en-US" altLang="en-US" sz="2700" b="1"/>
              <a:t>Observable</a:t>
            </a:r>
            <a:r>
              <a:rPr lang="en-US" altLang="en-US" sz="2700"/>
              <a:t> is known as an </a:t>
            </a:r>
            <a:r>
              <a:rPr lang="en-US" altLang="en-US" sz="2700" i="1"/>
              <a:t>observable object</a:t>
            </a:r>
            <a:r>
              <a:rPr lang="en-US" altLang="en-US" sz="2700"/>
              <a:t>, which contains the </a:t>
            </a:r>
            <a:r>
              <a:rPr lang="en-US" altLang="en-US" sz="2700" b="1"/>
              <a:t>addListener(InvalidationListener listener)</a:t>
            </a:r>
            <a:r>
              <a:rPr lang="en-US" altLang="en-US" sz="2700"/>
              <a:t> method for adding a listener. Once the value is changed in the property, a listener is notified. The listener class should implement the </a:t>
            </a:r>
            <a:r>
              <a:rPr lang="en-US" altLang="en-US" sz="2700" b="1"/>
              <a:t>InvalidationListener</a:t>
            </a:r>
            <a:r>
              <a:rPr lang="en-US" altLang="en-US" sz="2700"/>
              <a:t> interface, which uses the </a:t>
            </a:r>
            <a:r>
              <a:rPr lang="en-US" altLang="en-US" sz="2700" b="1"/>
              <a:t>invalidated(Observable o)</a:t>
            </a:r>
            <a:r>
              <a:rPr lang="en-US" altLang="en-US" sz="2700"/>
              <a:t> method to handle the property value change. Every binding property is an instance of </a:t>
            </a:r>
            <a:r>
              <a:rPr lang="en-US" altLang="en-US" sz="2700" b="1"/>
              <a:t>Observable</a:t>
            </a:r>
            <a:r>
              <a:rPr lang="en-US" altLang="en-US" sz="2700"/>
              <a:t>. </a:t>
            </a:r>
          </a:p>
        </p:txBody>
      </p:sp>
      <p:sp>
        <p:nvSpPr>
          <p:cNvPr id="39941" name="Rectangle 6">
            <a:extLst>
              <a:ext uri="{FF2B5EF4-FFF2-40B4-BE49-F238E27FC236}">
                <a16:creationId xmlns:a16="http://schemas.microsoft.com/office/drawing/2014/main" id="{0C30C404-BC18-E242-845D-C841E6474FBF}"/>
              </a:ext>
            </a:extLst>
          </p:cNvPr>
          <p:cNvSpPr>
            <a:spLocks noChangeArrowheads="1"/>
          </p:cNvSpPr>
          <p:nvPr/>
        </p:nvSpPr>
        <p:spPr bwMode="auto">
          <a:xfrm>
            <a:off x="2490788"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39942" name="Rectangle 11">
            <a:hlinkClick r:id="rId3"/>
            <a:extLst>
              <a:ext uri="{FF2B5EF4-FFF2-40B4-BE49-F238E27FC236}">
                <a16:creationId xmlns:a16="http://schemas.microsoft.com/office/drawing/2014/main" id="{6573A6C0-2632-E74C-BE51-55B6F97FC87A}"/>
              </a:ext>
            </a:extLst>
          </p:cNvPr>
          <p:cNvSpPr>
            <a:spLocks noChangeArrowheads="1"/>
          </p:cNvSpPr>
          <p:nvPr/>
        </p:nvSpPr>
        <p:spPr bwMode="auto">
          <a:xfrm>
            <a:off x="5041900" y="5410200"/>
            <a:ext cx="28432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ObservablePropertyDemo</a:t>
            </a:r>
            <a:endParaRPr lang="en-US" altLang="en-US" sz="2000" dirty="0"/>
          </a:p>
        </p:txBody>
      </p:sp>
      <p:sp>
        <p:nvSpPr>
          <p:cNvPr id="39943" name="AutoShape 10">
            <a:hlinkClick r:id="rId4" action="ppaction://program" highlightClick="1"/>
            <a:extLst>
              <a:ext uri="{FF2B5EF4-FFF2-40B4-BE49-F238E27FC236}">
                <a16:creationId xmlns:a16="http://schemas.microsoft.com/office/drawing/2014/main" id="{0281032C-C41D-034E-975C-CAAA3B87CF93}"/>
              </a:ext>
            </a:extLst>
          </p:cNvPr>
          <p:cNvSpPr>
            <a:spLocks noChangeArrowheads="1"/>
          </p:cNvSpPr>
          <p:nvPr/>
        </p:nvSpPr>
        <p:spPr bwMode="auto">
          <a:xfrm>
            <a:off x="7986713" y="53340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39944" name="Rectangle 13">
            <a:hlinkClick r:id="rId5"/>
            <a:extLst>
              <a:ext uri="{FF2B5EF4-FFF2-40B4-BE49-F238E27FC236}">
                <a16:creationId xmlns:a16="http://schemas.microsoft.com/office/drawing/2014/main" id="{21999C66-378C-734E-A829-195BB264D8F3}"/>
              </a:ext>
            </a:extLst>
          </p:cNvPr>
          <p:cNvSpPr>
            <a:spLocks noChangeArrowheads="1"/>
          </p:cNvSpPr>
          <p:nvPr/>
        </p:nvSpPr>
        <p:spPr bwMode="auto">
          <a:xfrm>
            <a:off x="5041900" y="5867400"/>
            <a:ext cx="28432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DisplayResizableClock</a:t>
            </a:r>
          </a:p>
        </p:txBody>
      </p:sp>
      <p:sp>
        <p:nvSpPr>
          <p:cNvPr id="39945" name="AutoShape 10">
            <a:hlinkClick r:id="rId6" action="ppaction://program" highlightClick="1"/>
            <a:extLst>
              <a:ext uri="{FF2B5EF4-FFF2-40B4-BE49-F238E27FC236}">
                <a16:creationId xmlns:a16="http://schemas.microsoft.com/office/drawing/2014/main" id="{C7372ACD-1F61-5C42-94F8-6119E1E8EB24}"/>
              </a:ext>
            </a:extLst>
          </p:cNvPr>
          <p:cNvSpPr>
            <a:spLocks noChangeArrowheads="1"/>
          </p:cNvSpPr>
          <p:nvPr/>
        </p:nvSpPr>
        <p:spPr bwMode="auto">
          <a:xfrm>
            <a:off x="7986713" y="58674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a:extLst>
              <a:ext uri="{FF2B5EF4-FFF2-40B4-BE49-F238E27FC236}">
                <a16:creationId xmlns:a16="http://schemas.microsoft.com/office/drawing/2014/main" id="{94B820A6-D11C-CD40-B2D7-ABC2D75B0EA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8F12385B-6A7A-7946-ABDA-569D183EF5D1}" type="slidenum">
              <a:rPr lang="en-US" altLang="en-US" sz="1400" smtClean="0"/>
              <a:pPr>
                <a:spcBef>
                  <a:spcPct val="0"/>
                </a:spcBef>
                <a:buClrTx/>
                <a:buSzTx/>
                <a:buFontTx/>
                <a:buNone/>
              </a:pPr>
              <a:t>32</a:t>
            </a:fld>
            <a:endParaRPr lang="en-US" altLang="en-US" sz="1400"/>
          </a:p>
        </p:txBody>
      </p:sp>
      <p:sp>
        <p:nvSpPr>
          <p:cNvPr id="41987" name="Rectangle 2">
            <a:extLst>
              <a:ext uri="{FF2B5EF4-FFF2-40B4-BE49-F238E27FC236}">
                <a16:creationId xmlns:a16="http://schemas.microsoft.com/office/drawing/2014/main" id="{567F9211-1323-F94C-BE00-73DE109ACF77}"/>
              </a:ext>
            </a:extLst>
          </p:cNvPr>
          <p:cNvSpPr>
            <a:spLocks noGrp="1" noChangeArrowheads="1"/>
          </p:cNvSpPr>
          <p:nvPr>
            <p:ph type="title"/>
          </p:nvPr>
        </p:nvSpPr>
        <p:spPr>
          <a:xfrm>
            <a:off x="152400" y="152400"/>
            <a:ext cx="8839200" cy="685800"/>
          </a:xfrm>
        </p:spPr>
        <p:txBody>
          <a:bodyPr/>
          <a:lstStyle/>
          <a:p>
            <a:r>
              <a:rPr lang="en-US" altLang="en-US">
                <a:cs typeface="Times New Roman" panose="02020603050405020304" pitchFamily="18" charset="0"/>
              </a:rPr>
              <a:t>Animation</a:t>
            </a:r>
            <a:r>
              <a:rPr lang="en-US" altLang="en-US"/>
              <a:t> </a:t>
            </a:r>
          </a:p>
        </p:txBody>
      </p:sp>
      <p:sp>
        <p:nvSpPr>
          <p:cNvPr id="41988" name="Rectangle 3">
            <a:extLst>
              <a:ext uri="{FF2B5EF4-FFF2-40B4-BE49-F238E27FC236}">
                <a16:creationId xmlns:a16="http://schemas.microsoft.com/office/drawing/2014/main" id="{F200E14C-C293-DD43-9628-C7B0E01CE9F4}"/>
              </a:ext>
            </a:extLst>
          </p:cNvPr>
          <p:cNvSpPr>
            <a:spLocks noGrp="1" noChangeArrowheads="1"/>
          </p:cNvSpPr>
          <p:nvPr>
            <p:ph type="body" idx="1"/>
          </p:nvPr>
        </p:nvSpPr>
        <p:spPr>
          <a:xfrm>
            <a:off x="228600" y="1066800"/>
            <a:ext cx="8686800" cy="1219200"/>
          </a:xfrm>
        </p:spPr>
        <p:txBody>
          <a:bodyPr/>
          <a:lstStyle/>
          <a:p>
            <a:pPr marL="0" indent="0">
              <a:buFont typeface="Monotype Sorts" pitchFamily="2" charset="2"/>
              <a:buNone/>
            </a:pPr>
            <a:r>
              <a:rPr lang="en-US" altLang="en-US" sz="2800"/>
              <a:t>JavaFX provides the </a:t>
            </a:r>
            <a:r>
              <a:rPr lang="en-US" altLang="en-US" sz="2800" b="1"/>
              <a:t>Animation</a:t>
            </a:r>
            <a:r>
              <a:rPr lang="en-US" altLang="en-US" sz="2800"/>
              <a:t> class with the core functionality for all animations.</a:t>
            </a:r>
          </a:p>
        </p:txBody>
      </p:sp>
      <p:sp>
        <p:nvSpPr>
          <p:cNvPr id="41989" name="Rectangle 5">
            <a:extLst>
              <a:ext uri="{FF2B5EF4-FFF2-40B4-BE49-F238E27FC236}">
                <a16:creationId xmlns:a16="http://schemas.microsoft.com/office/drawing/2014/main" id="{FD703F33-FB55-B549-B403-89F8BD65C362}"/>
              </a:ext>
            </a:extLst>
          </p:cNvPr>
          <p:cNvSpPr>
            <a:spLocks noChangeArrowheads="1"/>
          </p:cNvSpPr>
          <p:nvPr/>
        </p:nvSpPr>
        <p:spPr bwMode="auto">
          <a:xfrm>
            <a:off x="2490788" y="2733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 name="Rectangle 10">
            <a:extLst>
              <a:ext uri="{FF2B5EF4-FFF2-40B4-BE49-F238E27FC236}">
                <a16:creationId xmlns:a16="http://schemas.microsoft.com/office/drawing/2014/main" id="{2EF4C0F4-AB5F-524E-AA2A-E78EDDDEB5AB}"/>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41991" name="Picture 9">
            <a:extLst>
              <a:ext uri="{FF2B5EF4-FFF2-40B4-BE49-F238E27FC236}">
                <a16:creationId xmlns:a16="http://schemas.microsoft.com/office/drawing/2014/main" id="{9DA82AF1-955B-9747-A2AA-C79ACCF13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181225"/>
            <a:ext cx="9118600" cy="337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a:extLst>
              <a:ext uri="{FF2B5EF4-FFF2-40B4-BE49-F238E27FC236}">
                <a16:creationId xmlns:a16="http://schemas.microsoft.com/office/drawing/2014/main" id="{5EB382CB-0CAD-384A-BE49-EB3919ABCF3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0F0DE2D-C6FB-2F41-9752-698C18D7B1C4}" type="slidenum">
              <a:rPr lang="en-US" altLang="en-US" sz="1400" smtClean="0"/>
              <a:pPr>
                <a:spcBef>
                  <a:spcPct val="0"/>
                </a:spcBef>
                <a:buClrTx/>
                <a:buSzTx/>
                <a:buFontTx/>
                <a:buNone/>
              </a:pPr>
              <a:t>33</a:t>
            </a:fld>
            <a:endParaRPr lang="en-US" altLang="en-US" sz="1400"/>
          </a:p>
        </p:txBody>
      </p:sp>
      <p:sp>
        <p:nvSpPr>
          <p:cNvPr id="44035" name="Rectangle 2">
            <a:extLst>
              <a:ext uri="{FF2B5EF4-FFF2-40B4-BE49-F238E27FC236}">
                <a16:creationId xmlns:a16="http://schemas.microsoft.com/office/drawing/2014/main" id="{65F3D1A4-F96B-4548-9C29-0862928E2B7E}"/>
              </a:ext>
            </a:extLst>
          </p:cNvPr>
          <p:cNvSpPr>
            <a:spLocks noGrp="1" noChangeArrowheads="1"/>
          </p:cNvSpPr>
          <p:nvPr>
            <p:ph type="title"/>
          </p:nvPr>
        </p:nvSpPr>
        <p:spPr>
          <a:xfrm>
            <a:off x="685800" y="0"/>
            <a:ext cx="7772400" cy="762000"/>
          </a:xfrm>
        </p:spPr>
        <p:txBody>
          <a:bodyPr/>
          <a:lstStyle/>
          <a:p>
            <a:r>
              <a:rPr lang="en-US" altLang="en-US"/>
              <a:t>PathTransition</a:t>
            </a:r>
          </a:p>
        </p:txBody>
      </p:sp>
      <p:sp>
        <p:nvSpPr>
          <p:cNvPr id="3" name="Rectangle 9">
            <a:extLst>
              <a:ext uri="{FF2B5EF4-FFF2-40B4-BE49-F238E27FC236}">
                <a16:creationId xmlns:a16="http://schemas.microsoft.com/office/drawing/2014/main" id="{07B29605-2470-5248-938D-A189A36E225A}"/>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44037" name="Picture 13">
            <a:extLst>
              <a:ext uri="{FF2B5EF4-FFF2-40B4-BE49-F238E27FC236}">
                <a16:creationId xmlns:a16="http://schemas.microsoft.com/office/drawing/2014/main" id="{F00DC0F0-513A-C74C-9B4B-AFA6314E8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7575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4038" name="Rectangle 12">
            <a:hlinkClick r:id="rId3"/>
            <a:extLst>
              <a:ext uri="{FF2B5EF4-FFF2-40B4-BE49-F238E27FC236}">
                <a16:creationId xmlns:a16="http://schemas.microsoft.com/office/drawing/2014/main" id="{E9E33677-ABD8-C84E-85A0-8F85724E48AF}"/>
              </a:ext>
            </a:extLst>
          </p:cNvPr>
          <p:cNvSpPr>
            <a:spLocks noChangeArrowheads="1"/>
          </p:cNvSpPr>
          <p:nvPr/>
        </p:nvSpPr>
        <p:spPr bwMode="auto">
          <a:xfrm>
            <a:off x="5029200" y="5808663"/>
            <a:ext cx="255746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FlagRisingAnimation</a:t>
            </a:r>
          </a:p>
        </p:txBody>
      </p:sp>
      <p:sp>
        <p:nvSpPr>
          <p:cNvPr id="44039" name="AutoShape 10">
            <a:hlinkClick r:id="rId4" action="ppaction://program" highlightClick="1"/>
            <a:extLst>
              <a:ext uri="{FF2B5EF4-FFF2-40B4-BE49-F238E27FC236}">
                <a16:creationId xmlns:a16="http://schemas.microsoft.com/office/drawing/2014/main" id="{1C892299-2ED4-E844-9661-C8BC8CA866A4}"/>
              </a:ext>
            </a:extLst>
          </p:cNvPr>
          <p:cNvSpPr>
            <a:spLocks noChangeArrowheads="1"/>
          </p:cNvSpPr>
          <p:nvPr/>
        </p:nvSpPr>
        <p:spPr bwMode="auto">
          <a:xfrm>
            <a:off x="7688263" y="5808663"/>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
        <p:nvSpPr>
          <p:cNvPr id="44040" name="Rectangle 14">
            <a:hlinkClick r:id="rId5"/>
            <a:extLst>
              <a:ext uri="{FF2B5EF4-FFF2-40B4-BE49-F238E27FC236}">
                <a16:creationId xmlns:a16="http://schemas.microsoft.com/office/drawing/2014/main" id="{D8283B0C-7FC0-F443-BE0D-350A57AF4B03}"/>
              </a:ext>
            </a:extLst>
          </p:cNvPr>
          <p:cNvSpPr>
            <a:spLocks noChangeArrowheads="1"/>
          </p:cNvSpPr>
          <p:nvPr/>
        </p:nvSpPr>
        <p:spPr bwMode="auto">
          <a:xfrm>
            <a:off x="5029200" y="5303838"/>
            <a:ext cx="25654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PathTransitionDemo</a:t>
            </a:r>
          </a:p>
        </p:txBody>
      </p:sp>
      <p:sp>
        <p:nvSpPr>
          <p:cNvPr id="44041" name="AutoShape 10">
            <a:hlinkClick r:id="rId6" action="ppaction://program" highlightClick="1"/>
            <a:extLst>
              <a:ext uri="{FF2B5EF4-FFF2-40B4-BE49-F238E27FC236}">
                <a16:creationId xmlns:a16="http://schemas.microsoft.com/office/drawing/2014/main" id="{2601BA69-02DE-724D-BD75-458ED25A1823}"/>
              </a:ext>
            </a:extLst>
          </p:cNvPr>
          <p:cNvSpPr>
            <a:spLocks noChangeArrowheads="1"/>
          </p:cNvSpPr>
          <p:nvPr/>
        </p:nvSpPr>
        <p:spPr bwMode="auto">
          <a:xfrm>
            <a:off x="7696200" y="530383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a:extLst>
              <a:ext uri="{FF2B5EF4-FFF2-40B4-BE49-F238E27FC236}">
                <a16:creationId xmlns:a16="http://schemas.microsoft.com/office/drawing/2014/main" id="{888A938F-9780-AF45-85F9-346591483FC0}"/>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76D09A5-E925-D24F-BB5A-1B13A17F59E6}" type="slidenum">
              <a:rPr lang="en-US" altLang="en-US" sz="1400" smtClean="0"/>
              <a:pPr>
                <a:spcBef>
                  <a:spcPct val="0"/>
                </a:spcBef>
                <a:buClrTx/>
                <a:buSzTx/>
                <a:buFontTx/>
                <a:buNone/>
              </a:pPr>
              <a:t>34</a:t>
            </a:fld>
            <a:endParaRPr lang="en-US" altLang="en-US" sz="1400"/>
          </a:p>
        </p:txBody>
      </p:sp>
      <p:sp>
        <p:nvSpPr>
          <p:cNvPr id="45059" name="Rectangle 2">
            <a:extLst>
              <a:ext uri="{FF2B5EF4-FFF2-40B4-BE49-F238E27FC236}">
                <a16:creationId xmlns:a16="http://schemas.microsoft.com/office/drawing/2014/main" id="{9317FEA4-CAEB-3E4D-A9E9-92526DB57FF4}"/>
              </a:ext>
            </a:extLst>
          </p:cNvPr>
          <p:cNvSpPr>
            <a:spLocks noGrp="1" noChangeArrowheads="1"/>
          </p:cNvSpPr>
          <p:nvPr>
            <p:ph type="title"/>
          </p:nvPr>
        </p:nvSpPr>
        <p:spPr>
          <a:xfrm>
            <a:off x="685800" y="0"/>
            <a:ext cx="7772400" cy="762000"/>
          </a:xfrm>
        </p:spPr>
        <p:txBody>
          <a:bodyPr/>
          <a:lstStyle/>
          <a:p>
            <a:r>
              <a:rPr lang="en-US" altLang="en-US"/>
              <a:t>FadeTransition</a:t>
            </a:r>
          </a:p>
        </p:txBody>
      </p:sp>
      <p:sp>
        <p:nvSpPr>
          <p:cNvPr id="3" name="Rectangle 9">
            <a:extLst>
              <a:ext uri="{FF2B5EF4-FFF2-40B4-BE49-F238E27FC236}">
                <a16:creationId xmlns:a16="http://schemas.microsoft.com/office/drawing/2014/main" id="{4BADC219-E9A2-CD43-8764-2C491CAD2877}"/>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2">
            <a:extLst>
              <a:ext uri="{FF2B5EF4-FFF2-40B4-BE49-F238E27FC236}">
                <a16:creationId xmlns:a16="http://schemas.microsoft.com/office/drawing/2014/main" id="{A1132B79-FE6E-264B-8C95-03FA2F282C3E}"/>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5062" name="Rectangle 3">
            <a:extLst>
              <a:ext uri="{FF2B5EF4-FFF2-40B4-BE49-F238E27FC236}">
                <a16:creationId xmlns:a16="http://schemas.microsoft.com/office/drawing/2014/main" id="{429C72AF-A6B2-7148-AEEF-76B4439AD587}"/>
              </a:ext>
            </a:extLst>
          </p:cNvPr>
          <p:cNvSpPr txBox="1">
            <a:spLocks noChangeArrowheads="1"/>
          </p:cNvSpPr>
          <p:nvPr/>
        </p:nvSpPr>
        <p:spPr bwMode="auto">
          <a:xfrm>
            <a:off x="228600" y="914400"/>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a:t>The </a:t>
            </a:r>
            <a:r>
              <a:rPr lang="en-AU" altLang="en-US" sz="2800" b="1"/>
              <a:t>FadeTransition</a:t>
            </a:r>
            <a:r>
              <a:rPr lang="en-US" altLang="en-US" sz="2800"/>
              <a:t> class animates the </a:t>
            </a:r>
            <a:r>
              <a:rPr lang="en-AU" altLang="en-US" sz="2800"/>
              <a:t>change of the opacity in a node over a given time. </a:t>
            </a:r>
            <a:endParaRPr lang="en-US" altLang="en-US" sz="2800"/>
          </a:p>
        </p:txBody>
      </p:sp>
      <p:pic>
        <p:nvPicPr>
          <p:cNvPr id="45063" name="Picture 12">
            <a:extLst>
              <a:ext uri="{FF2B5EF4-FFF2-40B4-BE49-F238E27FC236}">
                <a16:creationId xmlns:a16="http://schemas.microsoft.com/office/drawing/2014/main" id="{AAE7CDFC-9AB2-C249-9548-2FCCAB882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56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5064" name="Rectangle 10">
            <a:hlinkClick r:id="rId3"/>
            <a:extLst>
              <a:ext uri="{FF2B5EF4-FFF2-40B4-BE49-F238E27FC236}">
                <a16:creationId xmlns:a16="http://schemas.microsoft.com/office/drawing/2014/main" id="{36216CBD-B8CF-CA4A-9B86-274D2E01A788}"/>
              </a:ext>
            </a:extLst>
          </p:cNvPr>
          <p:cNvSpPr>
            <a:spLocks noChangeArrowheads="1"/>
          </p:cNvSpPr>
          <p:nvPr/>
        </p:nvSpPr>
        <p:spPr bwMode="auto">
          <a:xfrm>
            <a:off x="4927600" y="5867400"/>
            <a:ext cx="24384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FadeTransitionDemo</a:t>
            </a:r>
          </a:p>
        </p:txBody>
      </p:sp>
      <p:sp>
        <p:nvSpPr>
          <p:cNvPr id="45065" name="AutoShape 10">
            <a:hlinkClick r:id="rId4" action="ppaction://program" highlightClick="1"/>
            <a:extLst>
              <a:ext uri="{FF2B5EF4-FFF2-40B4-BE49-F238E27FC236}">
                <a16:creationId xmlns:a16="http://schemas.microsoft.com/office/drawing/2014/main" id="{684A653F-24E1-BD4C-8C14-753E18B93CE1}"/>
              </a:ext>
            </a:extLst>
          </p:cNvPr>
          <p:cNvSpPr>
            <a:spLocks noChangeArrowheads="1"/>
          </p:cNvSpPr>
          <p:nvPr/>
        </p:nvSpPr>
        <p:spPr bwMode="auto">
          <a:xfrm>
            <a:off x="7467600" y="58674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a:extLst>
              <a:ext uri="{FF2B5EF4-FFF2-40B4-BE49-F238E27FC236}">
                <a16:creationId xmlns:a16="http://schemas.microsoft.com/office/drawing/2014/main" id="{36BCE8D0-3AB8-7940-B156-1EFBF993E199}"/>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619250B-3917-A74D-A84E-71DDEB6A71CE}" type="slidenum">
              <a:rPr lang="en-US" altLang="en-US" sz="1400" smtClean="0"/>
              <a:pPr>
                <a:spcBef>
                  <a:spcPct val="0"/>
                </a:spcBef>
                <a:buClrTx/>
                <a:buSzTx/>
                <a:buFontTx/>
                <a:buNone/>
              </a:pPr>
              <a:t>35</a:t>
            </a:fld>
            <a:endParaRPr lang="en-US" altLang="en-US" sz="1400"/>
          </a:p>
        </p:txBody>
      </p:sp>
      <p:sp>
        <p:nvSpPr>
          <p:cNvPr id="46083" name="Rectangle 2">
            <a:extLst>
              <a:ext uri="{FF2B5EF4-FFF2-40B4-BE49-F238E27FC236}">
                <a16:creationId xmlns:a16="http://schemas.microsoft.com/office/drawing/2014/main" id="{AB6D9FD7-749E-7240-A85A-9F5D1CCA664B}"/>
              </a:ext>
            </a:extLst>
          </p:cNvPr>
          <p:cNvSpPr>
            <a:spLocks noGrp="1" noChangeArrowheads="1"/>
          </p:cNvSpPr>
          <p:nvPr>
            <p:ph type="title"/>
          </p:nvPr>
        </p:nvSpPr>
        <p:spPr>
          <a:xfrm>
            <a:off x="685800" y="0"/>
            <a:ext cx="7772400" cy="762000"/>
          </a:xfrm>
        </p:spPr>
        <p:txBody>
          <a:bodyPr/>
          <a:lstStyle/>
          <a:p>
            <a:r>
              <a:rPr lang="en-US" altLang="en-US"/>
              <a:t>Timeline</a:t>
            </a:r>
          </a:p>
        </p:txBody>
      </p:sp>
      <p:sp>
        <p:nvSpPr>
          <p:cNvPr id="3" name="Rectangle 9">
            <a:extLst>
              <a:ext uri="{FF2B5EF4-FFF2-40B4-BE49-F238E27FC236}">
                <a16:creationId xmlns:a16="http://schemas.microsoft.com/office/drawing/2014/main" id="{AF1655B0-5699-EB4C-870D-AC71B49E0945}"/>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2">
            <a:extLst>
              <a:ext uri="{FF2B5EF4-FFF2-40B4-BE49-F238E27FC236}">
                <a16:creationId xmlns:a16="http://schemas.microsoft.com/office/drawing/2014/main" id="{AB3F8BF5-4EE6-D049-B1DE-01DCB3CA5F46}"/>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6086" name="Rectangle 3">
            <a:extLst>
              <a:ext uri="{FF2B5EF4-FFF2-40B4-BE49-F238E27FC236}">
                <a16:creationId xmlns:a16="http://schemas.microsoft.com/office/drawing/2014/main" id="{7DF0D883-0137-D744-8213-78BB8DE43E61}"/>
              </a:ext>
            </a:extLst>
          </p:cNvPr>
          <p:cNvSpPr txBox="1">
            <a:spLocks noChangeArrowheads="1"/>
          </p:cNvSpPr>
          <p:nvPr/>
        </p:nvSpPr>
        <p:spPr bwMode="auto">
          <a:xfrm>
            <a:off x="228600" y="1066800"/>
            <a:ext cx="8686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buFont typeface="Monotype Sorts" pitchFamily="2" charset="2"/>
              <a:buNone/>
            </a:pPr>
            <a:r>
              <a:rPr lang="en-US" altLang="en-US" sz="2800" b="1"/>
              <a:t>PathTransition</a:t>
            </a:r>
            <a:r>
              <a:rPr lang="en-US" altLang="en-US" sz="2800"/>
              <a:t> and </a:t>
            </a:r>
            <a:r>
              <a:rPr lang="en-US" altLang="en-US" sz="2800" b="1"/>
              <a:t>FadeTransition</a:t>
            </a:r>
            <a:r>
              <a:rPr lang="en-US" altLang="en-US" sz="2800"/>
              <a:t> define specialized animations. The </a:t>
            </a:r>
            <a:r>
              <a:rPr lang="en-US" altLang="en-US" sz="2800" b="1"/>
              <a:t>Timeline</a:t>
            </a:r>
            <a:r>
              <a:rPr lang="en-US" altLang="en-US" sz="2800"/>
              <a:t> class can be used to program any animation using one or more </a:t>
            </a:r>
            <a:r>
              <a:rPr lang="en-US" altLang="en-US" sz="2800" b="1"/>
              <a:t>KeyFrame</a:t>
            </a:r>
            <a:r>
              <a:rPr lang="en-US" altLang="en-US" sz="2800"/>
              <a:t>s. Each </a:t>
            </a:r>
            <a:r>
              <a:rPr lang="en-US" altLang="en-US" sz="2800" b="1"/>
              <a:t>KeyFrame</a:t>
            </a:r>
            <a:r>
              <a:rPr lang="en-US" altLang="en-US" sz="2800"/>
              <a:t> is executed sequentially at a specified time interval. </a:t>
            </a:r>
            <a:r>
              <a:rPr lang="en-US" altLang="en-US" sz="2800" b="1"/>
              <a:t>Timeline</a:t>
            </a:r>
            <a:r>
              <a:rPr lang="en-US" altLang="en-US" sz="2800"/>
              <a:t> inherits from </a:t>
            </a:r>
            <a:r>
              <a:rPr lang="en-US" altLang="en-US" sz="2800" b="1"/>
              <a:t>Animation</a:t>
            </a:r>
            <a:r>
              <a:rPr lang="en-US" altLang="en-US" sz="2800"/>
              <a:t>. </a:t>
            </a:r>
          </a:p>
        </p:txBody>
      </p:sp>
      <p:sp>
        <p:nvSpPr>
          <p:cNvPr id="46087" name="Rectangle 9">
            <a:hlinkClick r:id="rId2"/>
            <a:extLst>
              <a:ext uri="{FF2B5EF4-FFF2-40B4-BE49-F238E27FC236}">
                <a16:creationId xmlns:a16="http://schemas.microsoft.com/office/drawing/2014/main" id="{A2D8450D-EF25-DD43-9F1E-DBB511A01A93}"/>
              </a:ext>
            </a:extLst>
          </p:cNvPr>
          <p:cNvSpPr>
            <a:spLocks noChangeArrowheads="1"/>
          </p:cNvSpPr>
          <p:nvPr/>
        </p:nvSpPr>
        <p:spPr bwMode="auto">
          <a:xfrm>
            <a:off x="4143375" y="5638800"/>
            <a:ext cx="23225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TimelineDemo</a:t>
            </a:r>
          </a:p>
        </p:txBody>
      </p:sp>
      <p:sp>
        <p:nvSpPr>
          <p:cNvPr id="46088" name="AutoShape 10">
            <a:hlinkClick r:id="rId3" action="ppaction://program" highlightClick="1"/>
            <a:extLst>
              <a:ext uri="{FF2B5EF4-FFF2-40B4-BE49-F238E27FC236}">
                <a16:creationId xmlns:a16="http://schemas.microsoft.com/office/drawing/2014/main" id="{916465FF-A9A0-9F46-B768-7F52AA1AE92B}"/>
              </a:ext>
            </a:extLst>
          </p:cNvPr>
          <p:cNvSpPr>
            <a:spLocks noChangeArrowheads="1"/>
          </p:cNvSpPr>
          <p:nvPr/>
        </p:nvSpPr>
        <p:spPr bwMode="auto">
          <a:xfrm>
            <a:off x="6567488" y="5638800"/>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7">
            <a:extLst>
              <a:ext uri="{FF2B5EF4-FFF2-40B4-BE49-F238E27FC236}">
                <a16:creationId xmlns:a16="http://schemas.microsoft.com/office/drawing/2014/main" id="{3401B49F-00CF-234F-906D-6B07A4E95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36800"/>
            <a:ext cx="6226175" cy="415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8131" name="Slide Number Placeholder 4">
            <a:extLst>
              <a:ext uri="{FF2B5EF4-FFF2-40B4-BE49-F238E27FC236}">
                <a16:creationId xmlns:a16="http://schemas.microsoft.com/office/drawing/2014/main" id="{2DA4480E-178E-6242-ABC0-CF52E7174BB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9FED82F9-92FF-684C-A233-F4FAEF578607}" type="slidenum">
              <a:rPr lang="en-US" altLang="en-US" sz="1400" smtClean="0"/>
              <a:pPr>
                <a:spcBef>
                  <a:spcPct val="0"/>
                </a:spcBef>
                <a:buClrTx/>
                <a:buSzTx/>
                <a:buFontTx/>
                <a:buNone/>
              </a:pPr>
              <a:t>36</a:t>
            </a:fld>
            <a:endParaRPr lang="en-US" altLang="en-US" sz="1400"/>
          </a:p>
        </p:txBody>
      </p:sp>
      <p:sp>
        <p:nvSpPr>
          <p:cNvPr id="48132" name="Rectangle 2">
            <a:extLst>
              <a:ext uri="{FF2B5EF4-FFF2-40B4-BE49-F238E27FC236}">
                <a16:creationId xmlns:a16="http://schemas.microsoft.com/office/drawing/2014/main" id="{C527E017-8D4C-944E-8632-F77C5884EB81}"/>
              </a:ext>
            </a:extLst>
          </p:cNvPr>
          <p:cNvSpPr>
            <a:spLocks noGrp="1" noChangeArrowheads="1"/>
          </p:cNvSpPr>
          <p:nvPr>
            <p:ph type="title"/>
          </p:nvPr>
        </p:nvSpPr>
        <p:spPr>
          <a:xfrm>
            <a:off x="685800" y="0"/>
            <a:ext cx="7772400" cy="762000"/>
          </a:xfrm>
        </p:spPr>
        <p:txBody>
          <a:bodyPr/>
          <a:lstStyle/>
          <a:p>
            <a:r>
              <a:rPr lang="en-US" altLang="en-US" b="1"/>
              <a:t>Case Study: Bouncing Ball</a:t>
            </a:r>
            <a:endParaRPr lang="en-US" altLang="en-US"/>
          </a:p>
        </p:txBody>
      </p:sp>
      <p:sp>
        <p:nvSpPr>
          <p:cNvPr id="3" name="Rectangle 9">
            <a:extLst>
              <a:ext uri="{FF2B5EF4-FFF2-40B4-BE49-F238E27FC236}">
                <a16:creationId xmlns:a16="http://schemas.microsoft.com/office/drawing/2014/main" id="{DE4A759F-F2BA-C440-8846-2290ACBD62AB}"/>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2" name="Rectangle 2">
            <a:extLst>
              <a:ext uri="{FF2B5EF4-FFF2-40B4-BE49-F238E27FC236}">
                <a16:creationId xmlns:a16="http://schemas.microsoft.com/office/drawing/2014/main" id="{AB8C5E33-F666-F545-81A3-C64D201D2876}"/>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48135" name="Picture 3">
            <a:extLst>
              <a:ext uri="{FF2B5EF4-FFF2-40B4-BE49-F238E27FC236}">
                <a16:creationId xmlns:a16="http://schemas.microsoft.com/office/drawing/2014/main" id="{5236EA0F-DA73-6844-837E-9DEDE04A7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2382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
            <a:extLst>
              <a:ext uri="{FF2B5EF4-FFF2-40B4-BE49-F238E27FC236}">
                <a16:creationId xmlns:a16="http://schemas.microsoft.com/office/drawing/2014/main" id="{DD9BFD2C-C9DC-B44D-99AD-089924A9B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25" y="914400"/>
            <a:ext cx="2381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5">
            <a:extLst>
              <a:ext uri="{FF2B5EF4-FFF2-40B4-BE49-F238E27FC236}">
                <a16:creationId xmlns:a16="http://schemas.microsoft.com/office/drawing/2014/main" id="{5CDEE0A2-EAC7-6144-95C9-C13EA96DA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914400"/>
            <a:ext cx="23828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E89D393F-4715-1248-B9B4-549E7449355D}"/>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sp>
        <p:nvSpPr>
          <p:cNvPr id="48139" name="Rectangle 15">
            <a:hlinkClick r:id="rId6"/>
            <a:extLst>
              <a:ext uri="{FF2B5EF4-FFF2-40B4-BE49-F238E27FC236}">
                <a16:creationId xmlns:a16="http://schemas.microsoft.com/office/drawing/2014/main" id="{5B67FFEB-D030-F64B-9BBE-1E00F3B6E8D5}"/>
              </a:ext>
            </a:extLst>
          </p:cNvPr>
          <p:cNvSpPr>
            <a:spLocks noChangeArrowheads="1"/>
          </p:cNvSpPr>
          <p:nvPr/>
        </p:nvSpPr>
        <p:spPr bwMode="auto">
          <a:xfrm>
            <a:off x="4724400" y="5867400"/>
            <a:ext cx="2322513"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BounceBallControl</a:t>
            </a:r>
            <a:endParaRPr lang="en-US" altLang="en-US" sz="2000" dirty="0"/>
          </a:p>
        </p:txBody>
      </p:sp>
      <p:sp>
        <p:nvSpPr>
          <p:cNvPr id="48140" name="Rectangle 18">
            <a:hlinkClick r:id="rId7"/>
            <a:extLst>
              <a:ext uri="{FF2B5EF4-FFF2-40B4-BE49-F238E27FC236}">
                <a16:creationId xmlns:a16="http://schemas.microsoft.com/office/drawing/2014/main" id="{CAA6533D-8E4E-6C4D-90FD-7B915D40DDCF}"/>
              </a:ext>
            </a:extLst>
          </p:cNvPr>
          <p:cNvSpPr>
            <a:spLocks noChangeArrowheads="1"/>
          </p:cNvSpPr>
          <p:nvPr/>
        </p:nvSpPr>
        <p:spPr bwMode="auto">
          <a:xfrm>
            <a:off x="3162300" y="5897563"/>
            <a:ext cx="1409700"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dirty="0" err="1"/>
              <a:t>BallPane</a:t>
            </a:r>
            <a:endParaRPr lang="en-US" altLang="en-US" sz="2000" dirty="0"/>
          </a:p>
        </p:txBody>
      </p:sp>
      <p:sp>
        <p:nvSpPr>
          <p:cNvPr id="48141" name="AutoShape 10">
            <a:hlinkClick r:id="rId8" action="ppaction://program" highlightClick="1"/>
            <a:extLst>
              <a:ext uri="{FF2B5EF4-FFF2-40B4-BE49-F238E27FC236}">
                <a16:creationId xmlns:a16="http://schemas.microsoft.com/office/drawing/2014/main" id="{46C2C188-155A-E543-AD4E-948A09878A46}"/>
              </a:ext>
            </a:extLst>
          </p:cNvPr>
          <p:cNvSpPr>
            <a:spLocks noChangeArrowheads="1"/>
          </p:cNvSpPr>
          <p:nvPr/>
        </p:nvSpPr>
        <p:spPr bwMode="auto">
          <a:xfrm>
            <a:off x="7239000" y="5881688"/>
            <a:ext cx="698500"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latin typeface="Book Antiqua" panose="02040602050305030304" pitchFamily="18" charset="0"/>
              </a:rPr>
              <a:t>Run</a:t>
            </a: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a:extLst>
              <a:ext uri="{FF2B5EF4-FFF2-40B4-BE49-F238E27FC236}">
                <a16:creationId xmlns:a16="http://schemas.microsoft.com/office/drawing/2014/main" id="{20BE8B6A-DE33-2B48-BECB-8DDD72B7E9E7}"/>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55DB9DC-25EA-A343-A564-7441D1B71579}" type="slidenum">
              <a:rPr lang="en-US" altLang="en-US" sz="1400" smtClean="0"/>
              <a:pPr>
                <a:spcBef>
                  <a:spcPct val="0"/>
                </a:spcBef>
                <a:buClrTx/>
                <a:buSzTx/>
                <a:buFontTx/>
                <a:buNone/>
              </a:pPr>
              <a:t>4</a:t>
            </a:fld>
            <a:endParaRPr lang="en-US" altLang="en-US" sz="1400"/>
          </a:p>
        </p:txBody>
      </p:sp>
      <p:sp>
        <p:nvSpPr>
          <p:cNvPr id="11267" name="Slide Number Placeholder 4">
            <a:extLst>
              <a:ext uri="{FF2B5EF4-FFF2-40B4-BE49-F238E27FC236}">
                <a16:creationId xmlns:a16="http://schemas.microsoft.com/office/drawing/2014/main" id="{7F7F48F0-07CB-104C-A4B7-6EF4D808A0B5}"/>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CE68F6BC-F99E-204B-BBB5-5B4513D0BEC7}" type="slidenum">
              <a:rPr lang="en-US" altLang="en-US" sz="1400"/>
              <a:pPr algn="r">
                <a:spcBef>
                  <a:spcPct val="0"/>
                </a:spcBef>
                <a:buClrTx/>
                <a:buSzTx/>
                <a:buFontTx/>
                <a:buNone/>
              </a:pPr>
              <a:t>4</a:t>
            </a:fld>
            <a:endParaRPr lang="en-US" altLang="en-US" sz="1400"/>
          </a:p>
        </p:txBody>
      </p:sp>
      <p:sp>
        <p:nvSpPr>
          <p:cNvPr id="11268" name="Rectangle 2">
            <a:extLst>
              <a:ext uri="{FF2B5EF4-FFF2-40B4-BE49-F238E27FC236}">
                <a16:creationId xmlns:a16="http://schemas.microsoft.com/office/drawing/2014/main" id="{B01D9B1A-9126-0E4C-9612-2396634C5557}"/>
              </a:ext>
            </a:extLst>
          </p:cNvPr>
          <p:cNvSpPr>
            <a:spLocks noGrp="1" noChangeArrowheads="1"/>
          </p:cNvSpPr>
          <p:nvPr>
            <p:ph type="title" idx="4294967295"/>
          </p:nvPr>
        </p:nvSpPr>
        <p:spPr>
          <a:xfrm>
            <a:off x="1371600" y="381000"/>
            <a:ext cx="7108825" cy="685800"/>
          </a:xfrm>
        </p:spPr>
        <p:txBody>
          <a:bodyPr/>
          <a:lstStyle/>
          <a:p>
            <a:r>
              <a:rPr lang="en-US" altLang="en-US" sz="4000"/>
              <a:t>Handling GUI Events</a:t>
            </a:r>
            <a:endParaRPr lang="en-US" altLang="en-US" sz="4000">
              <a:solidFill>
                <a:schemeClr val="tx1"/>
              </a:solidFill>
              <a:latin typeface="Book Antiqua" panose="02040602050305030304" pitchFamily="18" charset="0"/>
              <a:hlinkClick r:id="rId2" action="ppaction://program"/>
            </a:endParaRPr>
          </a:p>
        </p:txBody>
      </p:sp>
      <p:sp>
        <p:nvSpPr>
          <p:cNvPr id="11269" name="Rectangle 3">
            <a:extLst>
              <a:ext uri="{FF2B5EF4-FFF2-40B4-BE49-F238E27FC236}">
                <a16:creationId xmlns:a16="http://schemas.microsoft.com/office/drawing/2014/main" id="{84B7D162-6811-D14B-B574-AAC934EE27A0}"/>
              </a:ext>
            </a:extLst>
          </p:cNvPr>
          <p:cNvSpPr>
            <a:spLocks noGrp="1" noChangeArrowheads="1"/>
          </p:cNvSpPr>
          <p:nvPr>
            <p:ph type="body" idx="4294967295"/>
          </p:nvPr>
        </p:nvSpPr>
        <p:spPr>
          <a:xfrm>
            <a:off x="381000" y="1524000"/>
            <a:ext cx="8458200" cy="1905000"/>
          </a:xfrm>
        </p:spPr>
        <p:txBody>
          <a:bodyPr/>
          <a:lstStyle/>
          <a:p>
            <a:pPr>
              <a:buFont typeface="Monotype Sorts" pitchFamily="2" charset="2"/>
              <a:buNone/>
            </a:pPr>
            <a:r>
              <a:rPr lang="en-US" altLang="en-US" sz="3400"/>
              <a:t>Source object (e.g., button)</a:t>
            </a:r>
          </a:p>
          <a:p>
            <a:pPr>
              <a:buFont typeface="Monotype Sorts" pitchFamily="2" charset="2"/>
              <a:buNone/>
            </a:pPr>
            <a:r>
              <a:rPr lang="en-US" altLang="en-US" sz="3400"/>
              <a:t>Listener object contains a method for processing the event.</a:t>
            </a:r>
          </a:p>
        </p:txBody>
      </p:sp>
      <p:pic>
        <p:nvPicPr>
          <p:cNvPr id="11270" name="Picture 6">
            <a:extLst>
              <a:ext uri="{FF2B5EF4-FFF2-40B4-BE49-F238E27FC236}">
                <a16:creationId xmlns:a16="http://schemas.microsoft.com/office/drawing/2014/main" id="{5DF4A76E-C71E-714F-BC67-7F148AF17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7899400" cy="167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a:extLst>
              <a:ext uri="{FF2B5EF4-FFF2-40B4-BE49-F238E27FC236}">
                <a16:creationId xmlns:a16="http://schemas.microsoft.com/office/drawing/2014/main" id="{2B10C9C2-A7E3-0944-B5BE-9FF8FF4CE045}"/>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2E9B832-D0AE-C246-9AAC-0598870C141A}" type="slidenum">
              <a:rPr lang="en-US" altLang="en-US" sz="1400" smtClean="0"/>
              <a:pPr>
                <a:spcBef>
                  <a:spcPct val="0"/>
                </a:spcBef>
                <a:buClrTx/>
                <a:buSzTx/>
                <a:buFontTx/>
                <a:buNone/>
              </a:pPr>
              <a:t>5</a:t>
            </a:fld>
            <a:endParaRPr lang="en-US" altLang="en-US" sz="1400"/>
          </a:p>
        </p:txBody>
      </p:sp>
      <p:sp>
        <p:nvSpPr>
          <p:cNvPr id="12291" name="Slide Number Placeholder 4">
            <a:extLst>
              <a:ext uri="{FF2B5EF4-FFF2-40B4-BE49-F238E27FC236}">
                <a16:creationId xmlns:a16="http://schemas.microsoft.com/office/drawing/2014/main" id="{83295995-EE0A-6D4D-A4B4-940FC86B1ECB}"/>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6C778137-790E-D743-82E5-6C7DE0942588}" type="slidenum">
              <a:rPr lang="en-US" altLang="en-US" sz="1400"/>
              <a:pPr algn="r">
                <a:spcBef>
                  <a:spcPct val="0"/>
                </a:spcBef>
                <a:buClrTx/>
                <a:buSzTx/>
                <a:buFontTx/>
                <a:buNone/>
              </a:pPr>
              <a:t>5</a:t>
            </a:fld>
            <a:endParaRPr lang="en-US" altLang="en-US" sz="1400"/>
          </a:p>
        </p:txBody>
      </p:sp>
      <p:sp>
        <p:nvSpPr>
          <p:cNvPr id="12292" name="Rectangle 2">
            <a:extLst>
              <a:ext uri="{FF2B5EF4-FFF2-40B4-BE49-F238E27FC236}">
                <a16:creationId xmlns:a16="http://schemas.microsoft.com/office/drawing/2014/main" id="{8982BE8D-5A69-D84C-B8FB-287B625A009E}"/>
              </a:ext>
            </a:extLst>
          </p:cNvPr>
          <p:cNvSpPr>
            <a:spLocks noGrp="1" noChangeArrowheads="1"/>
          </p:cNvSpPr>
          <p:nvPr>
            <p:ph type="title" idx="4294967295"/>
          </p:nvPr>
        </p:nvSpPr>
        <p:spPr>
          <a:xfrm>
            <a:off x="1600200" y="228600"/>
            <a:ext cx="6248400" cy="457200"/>
          </a:xfrm>
        </p:spPr>
        <p:txBody>
          <a:bodyPr/>
          <a:lstStyle/>
          <a:p>
            <a:r>
              <a:rPr lang="en-US" altLang="en-US" sz="3600"/>
              <a:t>Trace Execution</a:t>
            </a:r>
          </a:p>
        </p:txBody>
      </p:sp>
      <p:sp>
        <p:nvSpPr>
          <p:cNvPr id="12293" name="Text Box 3">
            <a:extLst>
              <a:ext uri="{FF2B5EF4-FFF2-40B4-BE49-F238E27FC236}">
                <a16:creationId xmlns:a16="http://schemas.microsoft.com/office/drawing/2014/main" id="{A6C59D7C-A46C-4640-BC99-EE262007E087}"/>
              </a:ext>
            </a:extLst>
          </p:cNvPr>
          <p:cNvSpPr txBox="1">
            <a:spLocks noChangeArrowheads="1"/>
          </p:cNvSpPr>
          <p:nvPr/>
        </p:nvSpPr>
        <p:spPr bwMode="auto">
          <a:xfrm>
            <a:off x="228600" y="8382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dirty="0">
                <a:solidFill>
                  <a:schemeClr val="bg2"/>
                </a:solidFill>
              </a:rPr>
              <a:t>public class </a:t>
            </a:r>
            <a:r>
              <a:rPr lang="en-US" altLang="en-US" sz="2000" dirty="0" err="1">
                <a:solidFill>
                  <a:schemeClr val="bg2"/>
                </a:solidFill>
              </a:rPr>
              <a:t>HandleEvent</a:t>
            </a:r>
            <a:r>
              <a:rPr lang="en-US" altLang="en-US" sz="2000" dirty="0">
                <a:solidFill>
                  <a:schemeClr val="bg2"/>
                </a:solidFill>
              </a:rPr>
              <a:t> extends Application {</a:t>
            </a:r>
          </a:p>
          <a:p>
            <a:pPr>
              <a:spcBef>
                <a:spcPct val="0"/>
              </a:spcBef>
              <a:buClrTx/>
              <a:buSzTx/>
              <a:buFontTx/>
              <a:buNone/>
            </a:pPr>
            <a:r>
              <a:rPr lang="en-US" altLang="en-US" sz="2000" dirty="0">
                <a:solidFill>
                  <a:schemeClr val="bg2"/>
                </a:solidFill>
              </a:rPr>
              <a:t>  public void start(Stage </a:t>
            </a:r>
            <a:r>
              <a:rPr lang="en-US" altLang="en-US" sz="2000" dirty="0" err="1">
                <a:solidFill>
                  <a:schemeClr val="bg2"/>
                </a:solidFill>
              </a:rPr>
              <a:t>primaryStage</a:t>
            </a:r>
            <a:r>
              <a:rPr lang="en-US" altLang="en-US" sz="2000" dirty="0">
                <a:solidFill>
                  <a:schemeClr val="bg2"/>
                </a:solidFill>
              </a:rPr>
              <a:t>) {</a:t>
            </a:r>
          </a:p>
          <a:p>
            <a:pPr>
              <a:spcBef>
                <a:spcPct val="0"/>
              </a:spcBef>
              <a:buClrTx/>
              <a:buSzTx/>
              <a:buFontTx/>
              <a:buNone/>
            </a:pPr>
            <a:r>
              <a:rPr lang="en-US" altLang="en-US" sz="2000" dirty="0">
                <a:solidFill>
                  <a:schemeClr val="bg2"/>
                </a:solidFill>
              </a:rPr>
              <a:t>    …</a:t>
            </a:r>
          </a:p>
          <a:p>
            <a:pPr>
              <a:spcBef>
                <a:spcPct val="0"/>
              </a:spcBef>
              <a:buClrTx/>
              <a:buSzTx/>
              <a:buFontTx/>
              <a:buNone/>
            </a:pPr>
            <a:r>
              <a:rPr lang="en-US" altLang="en-US" sz="2000" dirty="0">
                <a:solidFill>
                  <a:schemeClr val="bg2"/>
                </a:solidFill>
              </a:rPr>
              <a:t>    </a:t>
            </a:r>
            <a:r>
              <a:rPr lang="en-US" altLang="en-US" sz="2000" dirty="0" err="1">
                <a:solidFill>
                  <a:schemeClr val="bg2"/>
                </a:solidFill>
              </a:rPr>
              <a:t>OKHandlerClass</a:t>
            </a:r>
            <a:r>
              <a:rPr lang="en-US" altLang="en-US" sz="2000" dirty="0">
                <a:solidFill>
                  <a:schemeClr val="bg2"/>
                </a:solidFill>
              </a:rPr>
              <a:t> handler1 = new </a:t>
            </a:r>
            <a:r>
              <a:rPr lang="en-US" altLang="en-US" sz="2000" dirty="0" err="1">
                <a:solidFill>
                  <a:schemeClr val="bg2"/>
                </a:solidFill>
              </a:rPr>
              <a:t>OKHandlerClass</a:t>
            </a:r>
            <a:r>
              <a:rPr lang="en-US" altLang="en-US" sz="2000" dirty="0">
                <a:solidFill>
                  <a:schemeClr val="bg2"/>
                </a:solidFill>
              </a:rPr>
              <a:t>();</a:t>
            </a:r>
          </a:p>
          <a:p>
            <a:pPr>
              <a:spcBef>
                <a:spcPct val="0"/>
              </a:spcBef>
              <a:buClrTx/>
              <a:buSzTx/>
              <a:buFontTx/>
              <a:buNone/>
            </a:pPr>
            <a:r>
              <a:rPr lang="en-US" altLang="en-US" sz="2000" dirty="0">
                <a:solidFill>
                  <a:schemeClr val="bg2"/>
                </a:solidFill>
              </a:rPr>
              <a:t>    </a:t>
            </a:r>
            <a:r>
              <a:rPr lang="en-US" altLang="en-US" sz="2000" dirty="0" err="1">
                <a:solidFill>
                  <a:schemeClr val="bg2"/>
                </a:solidFill>
              </a:rPr>
              <a:t>btOK.setOnAction</a:t>
            </a:r>
            <a:r>
              <a:rPr lang="en-US" altLang="en-US" sz="2000" dirty="0">
                <a:solidFill>
                  <a:schemeClr val="bg2"/>
                </a:solidFill>
              </a:rPr>
              <a:t>(handler1);</a:t>
            </a:r>
          </a:p>
          <a:p>
            <a:pPr>
              <a:spcBef>
                <a:spcPct val="0"/>
              </a:spcBef>
              <a:buClrTx/>
              <a:buSzTx/>
              <a:buFontTx/>
              <a:buNone/>
            </a:pPr>
            <a:r>
              <a:rPr lang="en-US" altLang="en-US" sz="2000" dirty="0">
                <a:solidFill>
                  <a:schemeClr val="bg2"/>
                </a:solidFill>
              </a:rPr>
              <a:t>    </a:t>
            </a:r>
            <a:r>
              <a:rPr lang="en-US" altLang="en-US" sz="2000" dirty="0" err="1">
                <a:solidFill>
                  <a:schemeClr val="bg2"/>
                </a:solidFill>
              </a:rPr>
              <a:t>CancelHandlerClass</a:t>
            </a:r>
            <a:r>
              <a:rPr lang="en-US" altLang="en-US" sz="2000" dirty="0">
                <a:solidFill>
                  <a:schemeClr val="bg2"/>
                </a:solidFill>
              </a:rPr>
              <a:t> handler2 = new </a:t>
            </a:r>
            <a:r>
              <a:rPr lang="en-US" altLang="en-US" sz="2000" dirty="0" err="1">
                <a:solidFill>
                  <a:schemeClr val="bg2"/>
                </a:solidFill>
              </a:rPr>
              <a:t>CancelHandlerClass</a:t>
            </a:r>
            <a:r>
              <a:rPr lang="en-US" altLang="en-US" sz="2000" dirty="0">
                <a:solidFill>
                  <a:schemeClr val="bg2"/>
                </a:solidFill>
              </a:rPr>
              <a:t>();</a:t>
            </a:r>
          </a:p>
          <a:p>
            <a:pPr>
              <a:spcBef>
                <a:spcPct val="0"/>
              </a:spcBef>
              <a:buClrTx/>
              <a:buSzTx/>
              <a:buFontTx/>
              <a:buNone/>
            </a:pPr>
            <a:r>
              <a:rPr lang="en-US" altLang="en-US" sz="2000" dirty="0">
                <a:solidFill>
                  <a:schemeClr val="bg2"/>
                </a:solidFill>
              </a:rPr>
              <a:t>    </a:t>
            </a:r>
            <a:r>
              <a:rPr lang="en-US" altLang="en-US" sz="2000" dirty="0" err="1">
                <a:solidFill>
                  <a:schemeClr val="bg2"/>
                </a:solidFill>
              </a:rPr>
              <a:t>btCancel.setOnAction</a:t>
            </a:r>
            <a:r>
              <a:rPr lang="en-US" altLang="en-US" sz="2000" dirty="0">
                <a:solidFill>
                  <a:schemeClr val="bg2"/>
                </a:solidFill>
              </a:rPr>
              <a:t>(handler2);</a:t>
            </a:r>
          </a:p>
          <a:p>
            <a:pPr>
              <a:spcBef>
                <a:spcPct val="0"/>
              </a:spcBef>
              <a:buClrTx/>
              <a:buSzTx/>
              <a:buFontTx/>
              <a:buNone/>
            </a:pPr>
            <a:r>
              <a:rPr lang="en-US" altLang="en-US" sz="2000" dirty="0">
                <a:solidFill>
                  <a:schemeClr val="bg2"/>
                </a:solidFill>
              </a:rPr>
              <a:t>    …    </a:t>
            </a:r>
          </a:p>
          <a:p>
            <a:pPr>
              <a:spcBef>
                <a:spcPct val="0"/>
              </a:spcBef>
              <a:buClrTx/>
              <a:buSzTx/>
              <a:buFontTx/>
              <a:buNone/>
            </a:pPr>
            <a:r>
              <a:rPr lang="en-US" altLang="en-US" sz="2000" dirty="0">
                <a:solidFill>
                  <a:schemeClr val="bg2"/>
                </a:solidFill>
              </a:rPr>
              <a:t>    </a:t>
            </a:r>
            <a:r>
              <a:rPr lang="en-US" altLang="en-US" sz="2000" dirty="0" err="1">
                <a:solidFill>
                  <a:schemeClr val="bg2"/>
                </a:solidFill>
              </a:rPr>
              <a:t>primaryStage.show</a:t>
            </a:r>
            <a:r>
              <a:rPr lang="en-US" altLang="en-US" sz="2000" dirty="0">
                <a:solidFill>
                  <a:schemeClr val="bg2"/>
                </a:solidFill>
              </a:rPr>
              <a:t>(); // Display the stage</a:t>
            </a:r>
          </a:p>
          <a:p>
            <a:pPr>
              <a:spcBef>
                <a:spcPct val="0"/>
              </a:spcBef>
              <a:buClrTx/>
              <a:buSzTx/>
              <a:buFontTx/>
              <a:buNone/>
            </a:pPr>
            <a:r>
              <a:rPr lang="en-US" altLang="en-US" sz="2000" dirty="0">
                <a:solidFill>
                  <a:schemeClr val="bg2"/>
                </a:solidFill>
              </a:rPr>
              <a:t>  }</a:t>
            </a:r>
          </a:p>
          <a:p>
            <a:pPr>
              <a:spcBef>
                <a:spcPct val="0"/>
              </a:spcBef>
              <a:buClrTx/>
              <a:buSzTx/>
              <a:buFontTx/>
              <a:buNone/>
            </a:pPr>
            <a:r>
              <a:rPr lang="en-US" altLang="en-US" sz="2000" dirty="0">
                <a:solidFill>
                  <a:schemeClr val="bg2"/>
                </a:solidFill>
              </a:rPr>
              <a:t>} </a:t>
            </a:r>
          </a:p>
          <a:p>
            <a:pPr>
              <a:spcBef>
                <a:spcPct val="0"/>
              </a:spcBef>
              <a:buClrTx/>
              <a:buSzTx/>
              <a:buFontTx/>
              <a:buNone/>
            </a:pPr>
            <a:endParaRPr lang="en-US" altLang="en-US" sz="2000" dirty="0">
              <a:solidFill>
                <a:schemeClr val="bg2"/>
              </a:solidFill>
            </a:endParaRPr>
          </a:p>
          <a:p>
            <a:pPr>
              <a:spcBef>
                <a:spcPct val="0"/>
              </a:spcBef>
              <a:buClrTx/>
              <a:buSzTx/>
              <a:buFontTx/>
              <a:buNone/>
            </a:pPr>
            <a:r>
              <a:rPr lang="en-US" altLang="en-US" sz="2000" dirty="0">
                <a:solidFill>
                  <a:schemeClr val="bg2"/>
                </a:solidFill>
              </a:rPr>
              <a:t>class </a:t>
            </a:r>
            <a:r>
              <a:rPr lang="en-US" altLang="en-US" sz="2000" dirty="0" err="1">
                <a:solidFill>
                  <a:schemeClr val="bg2"/>
                </a:solidFill>
              </a:rPr>
              <a:t>OKHandlerClass</a:t>
            </a:r>
            <a:r>
              <a:rPr lang="en-US" altLang="en-US" sz="2000" dirty="0">
                <a:solidFill>
                  <a:schemeClr val="bg2"/>
                </a:solidFill>
              </a:rPr>
              <a:t> implements </a:t>
            </a:r>
            <a:r>
              <a:rPr lang="en-US" altLang="en-US" sz="2000" dirty="0" err="1">
                <a:solidFill>
                  <a:schemeClr val="bg2"/>
                </a:solidFill>
              </a:rPr>
              <a:t>EventHandler</a:t>
            </a:r>
            <a:r>
              <a:rPr lang="en-US" altLang="en-US" sz="2000" dirty="0">
                <a:solidFill>
                  <a:schemeClr val="bg2"/>
                </a:solidFill>
              </a:rPr>
              <a:t>&lt;</a:t>
            </a:r>
            <a:r>
              <a:rPr lang="en-US" altLang="en-US" sz="2000" dirty="0" err="1">
                <a:solidFill>
                  <a:schemeClr val="bg2"/>
                </a:solidFill>
              </a:rPr>
              <a:t>ActionEvent</a:t>
            </a:r>
            <a:r>
              <a:rPr lang="en-US" altLang="en-US" sz="2000" dirty="0">
                <a:solidFill>
                  <a:schemeClr val="bg2"/>
                </a:solidFill>
              </a:rPr>
              <a:t>&gt; {</a:t>
            </a:r>
          </a:p>
          <a:p>
            <a:pPr>
              <a:spcBef>
                <a:spcPct val="0"/>
              </a:spcBef>
              <a:buClrTx/>
              <a:buSzTx/>
              <a:buFontTx/>
              <a:buNone/>
            </a:pPr>
            <a:r>
              <a:rPr lang="en-US" altLang="en-US" sz="2000" dirty="0">
                <a:solidFill>
                  <a:schemeClr val="bg2"/>
                </a:solidFill>
              </a:rPr>
              <a:t>  @Override</a:t>
            </a:r>
          </a:p>
          <a:p>
            <a:pPr>
              <a:spcBef>
                <a:spcPct val="0"/>
              </a:spcBef>
              <a:buClrTx/>
              <a:buSzTx/>
              <a:buFontTx/>
              <a:buNone/>
            </a:pPr>
            <a:r>
              <a:rPr lang="en-US" altLang="en-US" sz="2000" dirty="0">
                <a:solidFill>
                  <a:schemeClr val="bg2"/>
                </a:solidFill>
              </a:rPr>
              <a:t>  public void handle(</a:t>
            </a:r>
            <a:r>
              <a:rPr lang="en-US" altLang="en-US" sz="2000" dirty="0" err="1">
                <a:solidFill>
                  <a:schemeClr val="bg2"/>
                </a:solidFill>
              </a:rPr>
              <a:t>ActionEvent</a:t>
            </a:r>
            <a:r>
              <a:rPr lang="en-US" altLang="en-US" sz="2000" dirty="0">
                <a:solidFill>
                  <a:schemeClr val="bg2"/>
                </a:solidFill>
              </a:rPr>
              <a:t> e) {</a:t>
            </a:r>
          </a:p>
          <a:p>
            <a:pPr>
              <a:spcBef>
                <a:spcPct val="0"/>
              </a:spcBef>
              <a:buClrTx/>
              <a:buSzTx/>
              <a:buFontTx/>
              <a:buNone/>
            </a:pPr>
            <a:r>
              <a:rPr lang="en-US" altLang="en-US" sz="2000" dirty="0">
                <a:solidFill>
                  <a:schemeClr val="bg2"/>
                </a:solidFill>
              </a:rPr>
              <a:t>    </a:t>
            </a:r>
            <a:r>
              <a:rPr lang="en-US" altLang="en-US" sz="2000" dirty="0" err="1">
                <a:solidFill>
                  <a:schemeClr val="bg2"/>
                </a:solidFill>
              </a:rPr>
              <a:t>System.out.println</a:t>
            </a:r>
            <a:r>
              <a:rPr lang="en-US" altLang="en-US" sz="2000" dirty="0">
                <a:solidFill>
                  <a:schemeClr val="bg2"/>
                </a:solidFill>
              </a:rPr>
              <a:t>("OK button clicked"); </a:t>
            </a:r>
          </a:p>
          <a:p>
            <a:pPr>
              <a:spcBef>
                <a:spcPct val="0"/>
              </a:spcBef>
              <a:buClrTx/>
              <a:buSzTx/>
              <a:buFontTx/>
              <a:buNone/>
            </a:pPr>
            <a:r>
              <a:rPr lang="en-US" altLang="en-US" sz="2000" dirty="0">
                <a:solidFill>
                  <a:schemeClr val="bg2"/>
                </a:solidFill>
              </a:rPr>
              <a:t>  }</a:t>
            </a:r>
          </a:p>
          <a:p>
            <a:pPr>
              <a:spcBef>
                <a:spcPct val="0"/>
              </a:spcBef>
              <a:buClrTx/>
              <a:buSzTx/>
              <a:buFontTx/>
              <a:buNone/>
            </a:pPr>
            <a:r>
              <a:rPr lang="en-US" altLang="en-US" sz="2000" dirty="0">
                <a:solidFill>
                  <a:schemeClr val="bg2"/>
                </a:solidFill>
              </a:rPr>
              <a:t>}</a:t>
            </a:r>
          </a:p>
        </p:txBody>
      </p:sp>
      <p:sp>
        <p:nvSpPr>
          <p:cNvPr id="12294" name="Rectangle 4">
            <a:extLst>
              <a:ext uri="{FF2B5EF4-FFF2-40B4-BE49-F238E27FC236}">
                <a16:creationId xmlns:a16="http://schemas.microsoft.com/office/drawing/2014/main" id="{6EF7785E-CED2-1244-9BAB-4A4014D785BF}"/>
              </a:ext>
            </a:extLst>
          </p:cNvPr>
          <p:cNvSpPr>
            <a:spLocks noChangeArrowheads="1"/>
          </p:cNvSpPr>
          <p:nvPr/>
        </p:nvSpPr>
        <p:spPr bwMode="auto">
          <a:xfrm>
            <a:off x="381000" y="1219200"/>
            <a:ext cx="4191000" cy="228600"/>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2295" name="AutoShape 5">
            <a:extLst>
              <a:ext uri="{FF2B5EF4-FFF2-40B4-BE49-F238E27FC236}">
                <a16:creationId xmlns:a16="http://schemas.microsoft.com/office/drawing/2014/main" id="{40C61BF8-6F07-FF43-987D-9F62CAFEEABD}"/>
              </a:ext>
            </a:extLst>
          </p:cNvPr>
          <p:cNvSpPr>
            <a:spLocks noChangeArrowheads="1"/>
          </p:cNvSpPr>
          <p:nvPr/>
        </p:nvSpPr>
        <p:spPr bwMode="auto">
          <a:xfrm>
            <a:off x="6172200" y="990600"/>
            <a:ext cx="2514600" cy="1371600"/>
          </a:xfrm>
          <a:prstGeom prst="wedgeRoundRectCallout">
            <a:avLst>
              <a:gd name="adj1" fmla="val -118208"/>
              <a:gd name="adj2" fmla="val -22963"/>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1. Start from the main method to create a window and display it</a:t>
            </a:r>
          </a:p>
        </p:txBody>
      </p:sp>
      <p:sp>
        <p:nvSpPr>
          <p:cNvPr id="12296" name="Rectangle 6">
            <a:extLst>
              <a:ext uri="{FF2B5EF4-FFF2-40B4-BE49-F238E27FC236}">
                <a16:creationId xmlns:a16="http://schemas.microsoft.com/office/drawing/2014/main" id="{413253EE-1815-B246-ADAA-D98E78FAFB8C}"/>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endParaRPr lang="en-US" altLang="en-US" sz="2400"/>
          </a:p>
        </p:txBody>
      </p:sp>
      <p:pic>
        <p:nvPicPr>
          <p:cNvPr id="12297" name="Picture 7">
            <a:extLst>
              <a:ext uri="{FF2B5EF4-FFF2-40B4-BE49-F238E27FC236}">
                <a16:creationId xmlns:a16="http://schemas.microsoft.com/office/drawing/2014/main" id="{70CF7F05-8834-6146-838B-3730FF311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752725"/>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2298" name="Line 8">
            <a:extLst>
              <a:ext uri="{FF2B5EF4-FFF2-40B4-BE49-F238E27FC236}">
                <a16:creationId xmlns:a16="http://schemas.microsoft.com/office/drawing/2014/main" id="{EF3B2C27-983F-7546-A80E-CF61338153DA}"/>
              </a:ext>
            </a:extLst>
          </p:cNvPr>
          <p:cNvSpPr>
            <a:spLocks noChangeShapeType="1"/>
          </p:cNvSpPr>
          <p:nvPr/>
        </p:nvSpPr>
        <p:spPr bwMode="auto">
          <a:xfrm flipV="1">
            <a:off x="2667000" y="2971800"/>
            <a:ext cx="4114800" cy="381000"/>
          </a:xfrm>
          <a:prstGeom prst="line">
            <a:avLst/>
          </a:prstGeom>
          <a:noFill/>
          <a:ln w="4445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a:extLst>
              <a:ext uri="{FF2B5EF4-FFF2-40B4-BE49-F238E27FC236}">
                <a16:creationId xmlns:a16="http://schemas.microsoft.com/office/drawing/2014/main" id="{B8F39461-D904-034C-99D8-91F66A3D3A22}"/>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C747069-D7FA-9846-8D3E-B3581C94FAEC}" type="slidenum">
              <a:rPr lang="en-US" altLang="en-US" sz="1400" smtClean="0"/>
              <a:pPr>
                <a:spcBef>
                  <a:spcPct val="0"/>
                </a:spcBef>
                <a:buClrTx/>
                <a:buSzTx/>
                <a:buFontTx/>
                <a:buNone/>
              </a:pPr>
              <a:t>6</a:t>
            </a:fld>
            <a:endParaRPr lang="en-US" altLang="en-US" sz="1400"/>
          </a:p>
        </p:txBody>
      </p:sp>
      <p:sp>
        <p:nvSpPr>
          <p:cNvPr id="13315" name="Slide Number Placeholder 4">
            <a:extLst>
              <a:ext uri="{FF2B5EF4-FFF2-40B4-BE49-F238E27FC236}">
                <a16:creationId xmlns:a16="http://schemas.microsoft.com/office/drawing/2014/main" id="{355F6B67-8B32-4B41-AC02-029DED23BDA1}"/>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0605A0A1-88BC-9B4C-9844-DADDAAAB4452}" type="slidenum">
              <a:rPr lang="en-US" altLang="en-US" sz="1400"/>
              <a:pPr algn="r">
                <a:spcBef>
                  <a:spcPct val="0"/>
                </a:spcBef>
                <a:buClrTx/>
                <a:buSzTx/>
                <a:buFontTx/>
                <a:buNone/>
              </a:pPr>
              <a:t>6</a:t>
            </a:fld>
            <a:endParaRPr lang="en-US" altLang="en-US" sz="1400"/>
          </a:p>
        </p:txBody>
      </p:sp>
      <p:sp>
        <p:nvSpPr>
          <p:cNvPr id="13316" name="Rectangle 2">
            <a:extLst>
              <a:ext uri="{FF2B5EF4-FFF2-40B4-BE49-F238E27FC236}">
                <a16:creationId xmlns:a16="http://schemas.microsoft.com/office/drawing/2014/main" id="{ABD41805-06CB-E441-AF06-FFADB1AAE7C1}"/>
              </a:ext>
            </a:extLst>
          </p:cNvPr>
          <p:cNvSpPr>
            <a:spLocks noGrp="1" noChangeArrowheads="1"/>
          </p:cNvSpPr>
          <p:nvPr>
            <p:ph type="title" idx="4294967295"/>
          </p:nvPr>
        </p:nvSpPr>
        <p:spPr>
          <a:xfrm>
            <a:off x="1600200" y="228600"/>
            <a:ext cx="6248400" cy="457200"/>
          </a:xfrm>
        </p:spPr>
        <p:txBody>
          <a:bodyPr/>
          <a:lstStyle/>
          <a:p>
            <a:r>
              <a:rPr lang="en-US" altLang="en-US" sz="3600"/>
              <a:t>Trace Execution</a:t>
            </a:r>
          </a:p>
        </p:txBody>
      </p:sp>
      <p:sp>
        <p:nvSpPr>
          <p:cNvPr id="13317" name="Text Box 3">
            <a:extLst>
              <a:ext uri="{FF2B5EF4-FFF2-40B4-BE49-F238E27FC236}">
                <a16:creationId xmlns:a16="http://schemas.microsoft.com/office/drawing/2014/main" id="{8FB26D73-F4AF-6B49-832C-7AC37D33AD1F}"/>
              </a:ext>
            </a:extLst>
          </p:cNvPr>
          <p:cNvSpPr txBox="1">
            <a:spLocks noChangeArrowheads="1"/>
          </p:cNvSpPr>
          <p:nvPr/>
        </p:nvSpPr>
        <p:spPr bwMode="auto">
          <a:xfrm>
            <a:off x="228600" y="8382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chemeClr val="bg2"/>
                </a:solidFill>
              </a:rPr>
              <a:t>public class HandleEvent extends Application {</a:t>
            </a:r>
          </a:p>
          <a:p>
            <a:pPr>
              <a:spcBef>
                <a:spcPct val="0"/>
              </a:spcBef>
              <a:buClrTx/>
              <a:buSzTx/>
              <a:buFontTx/>
              <a:buNone/>
            </a:pPr>
            <a:r>
              <a:rPr lang="en-US" altLang="en-US" sz="2000">
                <a:solidFill>
                  <a:schemeClr val="bg2"/>
                </a:solidFill>
              </a:rPr>
              <a:t>  public void start(Stage primaryStage) {</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    OKHandlerClass handler1 = new OKHandlerClass();</a:t>
            </a:r>
          </a:p>
          <a:p>
            <a:pPr>
              <a:spcBef>
                <a:spcPct val="0"/>
              </a:spcBef>
              <a:buClrTx/>
              <a:buSzTx/>
              <a:buFontTx/>
              <a:buNone/>
            </a:pPr>
            <a:r>
              <a:rPr lang="en-US" altLang="en-US" sz="2000">
                <a:solidFill>
                  <a:schemeClr val="bg2"/>
                </a:solidFill>
              </a:rPr>
              <a:t>    btOK.setOnAction(handler1);</a:t>
            </a:r>
          </a:p>
          <a:p>
            <a:pPr>
              <a:spcBef>
                <a:spcPct val="0"/>
              </a:spcBef>
              <a:buClrTx/>
              <a:buSzTx/>
              <a:buFontTx/>
              <a:buNone/>
            </a:pPr>
            <a:r>
              <a:rPr lang="en-US" altLang="en-US" sz="2000">
                <a:solidFill>
                  <a:schemeClr val="bg2"/>
                </a:solidFill>
              </a:rPr>
              <a:t>    CancelHandlerClass handler2 = new CancelHandlerClass();</a:t>
            </a:r>
          </a:p>
          <a:p>
            <a:pPr>
              <a:spcBef>
                <a:spcPct val="0"/>
              </a:spcBef>
              <a:buClrTx/>
              <a:buSzTx/>
              <a:buFontTx/>
              <a:buNone/>
            </a:pPr>
            <a:r>
              <a:rPr lang="en-US" altLang="en-US" sz="2000">
                <a:solidFill>
                  <a:schemeClr val="bg2"/>
                </a:solidFill>
              </a:rPr>
              <a:t>    btCancel.setOnAction(handler2);</a:t>
            </a:r>
          </a:p>
          <a:p>
            <a:pPr>
              <a:spcBef>
                <a:spcPct val="0"/>
              </a:spcBef>
              <a:buClrTx/>
              <a:buSzTx/>
              <a:buFontTx/>
              <a:buNone/>
            </a:pPr>
            <a:r>
              <a:rPr lang="en-US" altLang="en-US" sz="2000">
                <a:solidFill>
                  <a:schemeClr val="bg2"/>
                </a:solidFill>
              </a:rPr>
              <a:t>    …    </a:t>
            </a:r>
          </a:p>
          <a:p>
            <a:pPr>
              <a:spcBef>
                <a:spcPct val="0"/>
              </a:spcBef>
              <a:buClrTx/>
              <a:buSzTx/>
              <a:buFontTx/>
              <a:buNone/>
            </a:pPr>
            <a:r>
              <a:rPr lang="en-US" altLang="en-US" sz="2000">
                <a:solidFill>
                  <a:schemeClr val="bg2"/>
                </a:solidFill>
              </a:rPr>
              <a:t>    primaryStage.show(); // Display the stage</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 </a:t>
            </a:r>
          </a:p>
          <a:p>
            <a:pPr>
              <a:spcBef>
                <a:spcPct val="0"/>
              </a:spcBef>
              <a:buClrTx/>
              <a:buSzTx/>
              <a:buFontTx/>
              <a:buNone/>
            </a:pPr>
            <a:endParaRPr lang="en-US" altLang="en-US" sz="2000">
              <a:solidFill>
                <a:schemeClr val="bg2"/>
              </a:solidFill>
            </a:endParaRPr>
          </a:p>
          <a:p>
            <a:pPr>
              <a:spcBef>
                <a:spcPct val="0"/>
              </a:spcBef>
              <a:buClrTx/>
              <a:buSzTx/>
              <a:buFontTx/>
              <a:buNone/>
            </a:pPr>
            <a:r>
              <a:rPr lang="en-US" altLang="en-US" sz="2000">
                <a:solidFill>
                  <a:schemeClr val="bg2"/>
                </a:solidFill>
              </a:rPr>
              <a:t>class OKHandlerClass implements EventHandler&lt;ActionEvent&gt; {</a:t>
            </a:r>
          </a:p>
          <a:p>
            <a:pPr>
              <a:spcBef>
                <a:spcPct val="0"/>
              </a:spcBef>
              <a:buClrTx/>
              <a:buSzTx/>
              <a:buFontTx/>
              <a:buNone/>
            </a:pPr>
            <a:r>
              <a:rPr lang="en-US" altLang="en-US" sz="2000">
                <a:solidFill>
                  <a:schemeClr val="bg2"/>
                </a:solidFill>
              </a:rPr>
              <a:t>  @Override</a:t>
            </a:r>
          </a:p>
          <a:p>
            <a:pPr>
              <a:spcBef>
                <a:spcPct val="0"/>
              </a:spcBef>
              <a:buClrTx/>
              <a:buSzTx/>
              <a:buFontTx/>
              <a:buNone/>
            </a:pPr>
            <a:r>
              <a:rPr lang="en-US" altLang="en-US" sz="2000">
                <a:solidFill>
                  <a:schemeClr val="bg2"/>
                </a:solidFill>
              </a:rPr>
              <a:t>  public void handle(ActionEvent e) {</a:t>
            </a:r>
          </a:p>
          <a:p>
            <a:pPr>
              <a:spcBef>
                <a:spcPct val="0"/>
              </a:spcBef>
              <a:buClrTx/>
              <a:buSzTx/>
              <a:buFontTx/>
              <a:buNone/>
            </a:pPr>
            <a:r>
              <a:rPr lang="en-US" altLang="en-US" sz="2000">
                <a:solidFill>
                  <a:schemeClr val="bg2"/>
                </a:solidFill>
              </a:rPr>
              <a:t>    System.out.println("OK button clicked"); </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a:t>
            </a:r>
          </a:p>
        </p:txBody>
      </p:sp>
      <p:sp>
        <p:nvSpPr>
          <p:cNvPr id="13318" name="Rectangle 6">
            <a:extLst>
              <a:ext uri="{FF2B5EF4-FFF2-40B4-BE49-F238E27FC236}">
                <a16:creationId xmlns:a16="http://schemas.microsoft.com/office/drawing/2014/main" id="{8DF3ED92-3108-D540-908E-BD927C78A3C0}"/>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endParaRPr lang="en-US" altLang="en-US" sz="2400"/>
          </a:p>
        </p:txBody>
      </p:sp>
      <p:pic>
        <p:nvPicPr>
          <p:cNvPr id="13319" name="Picture 7">
            <a:extLst>
              <a:ext uri="{FF2B5EF4-FFF2-40B4-BE49-F238E27FC236}">
                <a16:creationId xmlns:a16="http://schemas.microsoft.com/office/drawing/2014/main" id="{9F84154D-1607-BB4B-976E-FD2BF35F1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3320" name="AutoShape 5">
            <a:extLst>
              <a:ext uri="{FF2B5EF4-FFF2-40B4-BE49-F238E27FC236}">
                <a16:creationId xmlns:a16="http://schemas.microsoft.com/office/drawing/2014/main" id="{37658B76-3FAE-774F-89D6-58C3A8ED0A2F}"/>
              </a:ext>
            </a:extLst>
          </p:cNvPr>
          <p:cNvSpPr>
            <a:spLocks noChangeArrowheads="1"/>
          </p:cNvSpPr>
          <p:nvPr/>
        </p:nvSpPr>
        <p:spPr bwMode="auto">
          <a:xfrm>
            <a:off x="6172200" y="990600"/>
            <a:ext cx="2514600" cy="1371600"/>
          </a:xfrm>
          <a:prstGeom prst="wedgeRoundRectCallout">
            <a:avLst>
              <a:gd name="adj1" fmla="val -12375"/>
              <a:gd name="adj2" fmla="val 144444"/>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2. Click OK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a:extLst>
              <a:ext uri="{FF2B5EF4-FFF2-40B4-BE49-F238E27FC236}">
                <a16:creationId xmlns:a16="http://schemas.microsoft.com/office/drawing/2014/main" id="{36B97D11-A8B3-074B-8372-858338A18531}"/>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F74BA926-1DF9-7649-B5A5-EA2B8C17A484}" type="slidenum">
              <a:rPr lang="en-US" altLang="en-US" sz="1400" smtClean="0"/>
              <a:pPr>
                <a:spcBef>
                  <a:spcPct val="0"/>
                </a:spcBef>
                <a:buClrTx/>
                <a:buSzTx/>
                <a:buFontTx/>
                <a:buNone/>
              </a:pPr>
              <a:t>7</a:t>
            </a:fld>
            <a:endParaRPr lang="en-US" altLang="en-US" sz="1400"/>
          </a:p>
        </p:txBody>
      </p:sp>
      <p:sp>
        <p:nvSpPr>
          <p:cNvPr id="14339" name="Slide Number Placeholder 4">
            <a:extLst>
              <a:ext uri="{FF2B5EF4-FFF2-40B4-BE49-F238E27FC236}">
                <a16:creationId xmlns:a16="http://schemas.microsoft.com/office/drawing/2014/main" id="{A4BED1D0-C828-D845-82B9-FFB87A04CB2E}"/>
              </a:ext>
            </a:extLst>
          </p:cNvPr>
          <p:cNvSpPr txBox="1">
            <a:spLocks noGrp="1"/>
          </p:cNvSpPr>
          <p:nvPr/>
        </p:nvSpPr>
        <p:spPr bwMode="auto">
          <a:xfrm>
            <a:off x="6553200" y="63992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a:spcBef>
                <a:spcPct val="0"/>
              </a:spcBef>
              <a:buClrTx/>
              <a:buSzTx/>
              <a:buFontTx/>
              <a:buNone/>
            </a:pPr>
            <a:fld id="{47D4A8BE-F42B-1346-92EA-E9B8F684A176}" type="slidenum">
              <a:rPr lang="en-US" altLang="en-US" sz="1400"/>
              <a:pPr algn="r">
                <a:spcBef>
                  <a:spcPct val="0"/>
                </a:spcBef>
                <a:buClrTx/>
                <a:buSzTx/>
                <a:buFontTx/>
                <a:buNone/>
              </a:pPr>
              <a:t>7</a:t>
            </a:fld>
            <a:endParaRPr lang="en-US" altLang="en-US" sz="1400"/>
          </a:p>
        </p:txBody>
      </p:sp>
      <p:sp>
        <p:nvSpPr>
          <p:cNvPr id="14340" name="Rectangle 2">
            <a:extLst>
              <a:ext uri="{FF2B5EF4-FFF2-40B4-BE49-F238E27FC236}">
                <a16:creationId xmlns:a16="http://schemas.microsoft.com/office/drawing/2014/main" id="{D65A52B3-8F8D-194F-B428-E7A2CB72F756}"/>
              </a:ext>
            </a:extLst>
          </p:cNvPr>
          <p:cNvSpPr>
            <a:spLocks noGrp="1" noChangeArrowheads="1"/>
          </p:cNvSpPr>
          <p:nvPr>
            <p:ph type="title" idx="4294967295"/>
          </p:nvPr>
        </p:nvSpPr>
        <p:spPr>
          <a:xfrm>
            <a:off x="1600200" y="228600"/>
            <a:ext cx="6248400" cy="457200"/>
          </a:xfrm>
        </p:spPr>
        <p:txBody>
          <a:bodyPr/>
          <a:lstStyle/>
          <a:p>
            <a:r>
              <a:rPr lang="en-US" altLang="en-US" sz="3600"/>
              <a:t>Trace Execution</a:t>
            </a:r>
          </a:p>
        </p:txBody>
      </p:sp>
      <p:sp>
        <p:nvSpPr>
          <p:cNvPr id="14341" name="Text Box 3">
            <a:extLst>
              <a:ext uri="{FF2B5EF4-FFF2-40B4-BE49-F238E27FC236}">
                <a16:creationId xmlns:a16="http://schemas.microsoft.com/office/drawing/2014/main" id="{3C63874A-C678-0B43-8634-B7201D41C9AD}"/>
              </a:ext>
            </a:extLst>
          </p:cNvPr>
          <p:cNvSpPr txBox="1">
            <a:spLocks noChangeArrowheads="1"/>
          </p:cNvSpPr>
          <p:nvPr/>
        </p:nvSpPr>
        <p:spPr bwMode="auto">
          <a:xfrm>
            <a:off x="228600" y="838200"/>
            <a:ext cx="8686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2000">
                <a:solidFill>
                  <a:schemeClr val="bg2"/>
                </a:solidFill>
              </a:rPr>
              <a:t>public class HandleEvent extends Application {</a:t>
            </a:r>
          </a:p>
          <a:p>
            <a:pPr>
              <a:spcBef>
                <a:spcPct val="0"/>
              </a:spcBef>
              <a:buClrTx/>
              <a:buSzTx/>
              <a:buFontTx/>
              <a:buNone/>
            </a:pPr>
            <a:r>
              <a:rPr lang="en-US" altLang="en-US" sz="2000">
                <a:solidFill>
                  <a:schemeClr val="bg2"/>
                </a:solidFill>
              </a:rPr>
              <a:t>  public void start(Stage primaryStage) {</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    OKHandlerClass handler1 = new OKHandlerClass();</a:t>
            </a:r>
          </a:p>
          <a:p>
            <a:pPr>
              <a:spcBef>
                <a:spcPct val="0"/>
              </a:spcBef>
              <a:buClrTx/>
              <a:buSzTx/>
              <a:buFontTx/>
              <a:buNone/>
            </a:pPr>
            <a:r>
              <a:rPr lang="en-US" altLang="en-US" sz="2000">
                <a:solidFill>
                  <a:schemeClr val="bg2"/>
                </a:solidFill>
              </a:rPr>
              <a:t>    btOK.setOnAction(handler1);</a:t>
            </a:r>
          </a:p>
          <a:p>
            <a:pPr>
              <a:spcBef>
                <a:spcPct val="0"/>
              </a:spcBef>
              <a:buClrTx/>
              <a:buSzTx/>
              <a:buFontTx/>
              <a:buNone/>
            </a:pPr>
            <a:r>
              <a:rPr lang="en-US" altLang="en-US" sz="2000">
                <a:solidFill>
                  <a:schemeClr val="bg2"/>
                </a:solidFill>
              </a:rPr>
              <a:t>    CancelHandlerClass handler2 = new CancelHandlerClass();</a:t>
            </a:r>
          </a:p>
          <a:p>
            <a:pPr>
              <a:spcBef>
                <a:spcPct val="0"/>
              </a:spcBef>
              <a:buClrTx/>
              <a:buSzTx/>
              <a:buFontTx/>
              <a:buNone/>
            </a:pPr>
            <a:r>
              <a:rPr lang="en-US" altLang="en-US" sz="2000">
                <a:solidFill>
                  <a:schemeClr val="bg2"/>
                </a:solidFill>
              </a:rPr>
              <a:t>    btCancel.setOnAction(handler2);</a:t>
            </a:r>
          </a:p>
          <a:p>
            <a:pPr>
              <a:spcBef>
                <a:spcPct val="0"/>
              </a:spcBef>
              <a:buClrTx/>
              <a:buSzTx/>
              <a:buFontTx/>
              <a:buNone/>
            </a:pPr>
            <a:r>
              <a:rPr lang="en-US" altLang="en-US" sz="2000">
                <a:solidFill>
                  <a:schemeClr val="bg2"/>
                </a:solidFill>
              </a:rPr>
              <a:t>    …    </a:t>
            </a:r>
          </a:p>
          <a:p>
            <a:pPr>
              <a:spcBef>
                <a:spcPct val="0"/>
              </a:spcBef>
              <a:buClrTx/>
              <a:buSzTx/>
              <a:buFontTx/>
              <a:buNone/>
            </a:pPr>
            <a:r>
              <a:rPr lang="en-US" altLang="en-US" sz="2000">
                <a:solidFill>
                  <a:schemeClr val="bg2"/>
                </a:solidFill>
              </a:rPr>
              <a:t>    primaryStage.show(); // Display the stage</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 </a:t>
            </a:r>
          </a:p>
          <a:p>
            <a:pPr>
              <a:spcBef>
                <a:spcPct val="0"/>
              </a:spcBef>
              <a:buClrTx/>
              <a:buSzTx/>
              <a:buFontTx/>
              <a:buNone/>
            </a:pPr>
            <a:endParaRPr lang="en-US" altLang="en-US" sz="2000">
              <a:solidFill>
                <a:schemeClr val="bg2"/>
              </a:solidFill>
            </a:endParaRPr>
          </a:p>
          <a:p>
            <a:pPr>
              <a:spcBef>
                <a:spcPct val="0"/>
              </a:spcBef>
              <a:buClrTx/>
              <a:buSzTx/>
              <a:buFontTx/>
              <a:buNone/>
            </a:pPr>
            <a:r>
              <a:rPr lang="en-US" altLang="en-US" sz="2000">
                <a:solidFill>
                  <a:schemeClr val="bg2"/>
                </a:solidFill>
              </a:rPr>
              <a:t>class OKHandlerClass implements EventHandler&lt;ActionEvent&gt; {</a:t>
            </a:r>
          </a:p>
          <a:p>
            <a:pPr>
              <a:spcBef>
                <a:spcPct val="0"/>
              </a:spcBef>
              <a:buClrTx/>
              <a:buSzTx/>
              <a:buFontTx/>
              <a:buNone/>
            </a:pPr>
            <a:r>
              <a:rPr lang="en-US" altLang="en-US" sz="2000">
                <a:solidFill>
                  <a:schemeClr val="bg2"/>
                </a:solidFill>
              </a:rPr>
              <a:t>  @Override</a:t>
            </a:r>
          </a:p>
          <a:p>
            <a:pPr>
              <a:spcBef>
                <a:spcPct val="0"/>
              </a:spcBef>
              <a:buClrTx/>
              <a:buSzTx/>
              <a:buFontTx/>
              <a:buNone/>
            </a:pPr>
            <a:r>
              <a:rPr lang="en-US" altLang="en-US" sz="2000">
                <a:solidFill>
                  <a:schemeClr val="bg2"/>
                </a:solidFill>
              </a:rPr>
              <a:t>  public void handle(ActionEvent e) {</a:t>
            </a:r>
          </a:p>
          <a:p>
            <a:pPr>
              <a:spcBef>
                <a:spcPct val="0"/>
              </a:spcBef>
              <a:buClrTx/>
              <a:buSzTx/>
              <a:buFontTx/>
              <a:buNone/>
            </a:pPr>
            <a:r>
              <a:rPr lang="en-US" altLang="en-US" sz="2000">
                <a:solidFill>
                  <a:schemeClr val="bg2"/>
                </a:solidFill>
              </a:rPr>
              <a:t>    System.out.println("OK button clicked"); </a:t>
            </a:r>
          </a:p>
          <a:p>
            <a:pPr>
              <a:spcBef>
                <a:spcPct val="0"/>
              </a:spcBef>
              <a:buClrTx/>
              <a:buSzTx/>
              <a:buFontTx/>
              <a:buNone/>
            </a:pPr>
            <a:r>
              <a:rPr lang="en-US" altLang="en-US" sz="2000">
                <a:solidFill>
                  <a:schemeClr val="bg2"/>
                </a:solidFill>
              </a:rPr>
              <a:t>  }</a:t>
            </a:r>
          </a:p>
          <a:p>
            <a:pPr>
              <a:spcBef>
                <a:spcPct val="0"/>
              </a:spcBef>
              <a:buClrTx/>
              <a:buSzTx/>
              <a:buFontTx/>
              <a:buNone/>
            </a:pPr>
            <a:r>
              <a:rPr lang="en-US" altLang="en-US" sz="2000">
                <a:solidFill>
                  <a:schemeClr val="bg2"/>
                </a:solidFill>
              </a:rPr>
              <a:t>}</a:t>
            </a:r>
          </a:p>
        </p:txBody>
      </p:sp>
      <p:sp>
        <p:nvSpPr>
          <p:cNvPr id="14342" name="Rectangle 6">
            <a:extLst>
              <a:ext uri="{FF2B5EF4-FFF2-40B4-BE49-F238E27FC236}">
                <a16:creationId xmlns:a16="http://schemas.microsoft.com/office/drawing/2014/main" id="{462A0066-2C36-4140-85AD-3411C04B0193}"/>
              </a:ext>
            </a:extLst>
          </p:cNvPr>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1800">
                <a:solidFill>
                  <a:schemeClr val="bg2"/>
                </a:solidFill>
                <a:latin typeface="Forte" pitchFamily="66" charset="0"/>
              </a:rPr>
              <a:t>animation</a:t>
            </a:r>
            <a:endParaRPr lang="en-US" altLang="en-US" sz="2400"/>
          </a:p>
        </p:txBody>
      </p:sp>
      <p:sp>
        <p:nvSpPr>
          <p:cNvPr id="14343" name="Rectangle 4">
            <a:extLst>
              <a:ext uri="{FF2B5EF4-FFF2-40B4-BE49-F238E27FC236}">
                <a16:creationId xmlns:a16="http://schemas.microsoft.com/office/drawing/2014/main" id="{B831BA0E-CA3F-794E-8C6B-DAAC44016C61}"/>
              </a:ext>
            </a:extLst>
          </p:cNvPr>
          <p:cNvSpPr>
            <a:spLocks noChangeArrowheads="1"/>
          </p:cNvSpPr>
          <p:nvPr/>
        </p:nvSpPr>
        <p:spPr bwMode="auto">
          <a:xfrm>
            <a:off x="533400" y="5486400"/>
            <a:ext cx="4343400" cy="228600"/>
          </a:xfrm>
          <a:prstGeom prst="rect">
            <a:avLst/>
          </a:prstGeom>
          <a:solidFill>
            <a:schemeClr val="accent1">
              <a:alpha val="45097"/>
            </a:schemeClr>
          </a:solidFill>
          <a:ln w="12700">
            <a:solidFill>
              <a:schemeClr val="tx1"/>
            </a:solidFill>
            <a:miter lim="800000"/>
            <a:headEnd type="none" w="sm" len="sm"/>
            <a:tailEnd type="none" w="sm" len="sm"/>
          </a:ln>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4344" name="Picture 6">
            <a:extLst>
              <a:ext uri="{FF2B5EF4-FFF2-40B4-BE49-F238E27FC236}">
                <a16:creationId xmlns:a16="http://schemas.microsoft.com/office/drawing/2014/main" id="{F465606B-97A6-EE43-8407-D97F483AB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76600"/>
            <a:ext cx="1905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45" name="AutoShape 7">
            <a:extLst>
              <a:ext uri="{FF2B5EF4-FFF2-40B4-BE49-F238E27FC236}">
                <a16:creationId xmlns:a16="http://schemas.microsoft.com/office/drawing/2014/main" id="{43476D01-F048-A94B-B753-19592A2B3CE3}"/>
              </a:ext>
            </a:extLst>
          </p:cNvPr>
          <p:cNvSpPr>
            <a:spLocks noChangeArrowheads="1"/>
          </p:cNvSpPr>
          <p:nvPr/>
        </p:nvSpPr>
        <p:spPr bwMode="auto">
          <a:xfrm>
            <a:off x="6172200" y="990600"/>
            <a:ext cx="2514600" cy="1371600"/>
          </a:xfrm>
          <a:prstGeom prst="wedgeRoundRectCallout">
            <a:avLst>
              <a:gd name="adj1" fmla="val -121856"/>
              <a:gd name="adj2" fmla="val 273245"/>
              <a:gd name="adj3" fmla="val 16667"/>
            </a:avLst>
          </a:prstGeom>
          <a:solidFill>
            <a:schemeClr val="accent1"/>
          </a:solidFill>
          <a:ln w="12700">
            <a:solidFill>
              <a:schemeClr val="tx1"/>
            </a:solidFill>
            <a:miter lim="800000"/>
            <a:headEnd type="none" w="sm" len="sm"/>
            <a:tailEnd type="none" w="sm" len="sm"/>
          </a:ln>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2000"/>
              <a:t>3. The JVM invokes the listener’s handle method</a:t>
            </a:r>
          </a:p>
        </p:txBody>
      </p:sp>
      <p:pic>
        <p:nvPicPr>
          <p:cNvPr id="14346" name="Picture 8">
            <a:extLst>
              <a:ext uri="{FF2B5EF4-FFF2-40B4-BE49-F238E27FC236}">
                <a16:creationId xmlns:a16="http://schemas.microsoft.com/office/drawing/2014/main" id="{9EAE7258-5E04-194F-9E2F-B003F9F2A5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3780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4347" name="Line 9">
            <a:extLst>
              <a:ext uri="{FF2B5EF4-FFF2-40B4-BE49-F238E27FC236}">
                <a16:creationId xmlns:a16="http://schemas.microsoft.com/office/drawing/2014/main" id="{83D42180-5390-B340-90AF-96A2FFE12753}"/>
              </a:ext>
            </a:extLst>
          </p:cNvPr>
          <p:cNvSpPr>
            <a:spLocks noChangeShapeType="1"/>
          </p:cNvSpPr>
          <p:nvPr/>
        </p:nvSpPr>
        <p:spPr bwMode="auto">
          <a:xfrm>
            <a:off x="4800600" y="5638800"/>
            <a:ext cx="1447800" cy="0"/>
          </a:xfrm>
          <a:prstGeom prst="line">
            <a:avLst/>
          </a:prstGeom>
          <a:noFill/>
          <a:ln w="44450">
            <a:solidFill>
              <a:srgbClr val="FF0000"/>
            </a:solidFill>
            <a:round/>
            <a:headEnd type="none" w="sm" len="sm"/>
            <a:tailEnd type="stealth"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a:extLst>
              <a:ext uri="{FF2B5EF4-FFF2-40B4-BE49-F238E27FC236}">
                <a16:creationId xmlns:a16="http://schemas.microsoft.com/office/drawing/2014/main" id="{641A9E23-8A84-5E46-962E-E34B4E261C26}"/>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BFD5F26E-0BBD-8A43-A944-50C4676C3F9C}" type="slidenum">
              <a:rPr lang="en-US" altLang="en-US" sz="1400" smtClean="0"/>
              <a:pPr>
                <a:spcBef>
                  <a:spcPct val="0"/>
                </a:spcBef>
                <a:buClrTx/>
                <a:buSzTx/>
                <a:buFontTx/>
                <a:buNone/>
              </a:pPr>
              <a:t>8</a:t>
            </a:fld>
            <a:endParaRPr lang="en-US" altLang="en-US" sz="1400"/>
          </a:p>
        </p:txBody>
      </p:sp>
      <p:sp>
        <p:nvSpPr>
          <p:cNvPr id="15363" name="Rectangle 2">
            <a:extLst>
              <a:ext uri="{FF2B5EF4-FFF2-40B4-BE49-F238E27FC236}">
                <a16:creationId xmlns:a16="http://schemas.microsoft.com/office/drawing/2014/main" id="{AE9B3420-C4F4-CF48-AEA2-381F5B34BBFF}"/>
              </a:ext>
            </a:extLst>
          </p:cNvPr>
          <p:cNvSpPr>
            <a:spLocks noGrp="1" noChangeArrowheads="1"/>
          </p:cNvSpPr>
          <p:nvPr>
            <p:ph type="title"/>
          </p:nvPr>
        </p:nvSpPr>
        <p:spPr>
          <a:xfrm>
            <a:off x="685800" y="0"/>
            <a:ext cx="7772400" cy="1428750"/>
          </a:xfrm>
        </p:spPr>
        <p:txBody>
          <a:bodyPr/>
          <a:lstStyle/>
          <a:p>
            <a:r>
              <a:rPr lang="en-US" altLang="en-US"/>
              <a:t>Events</a:t>
            </a:r>
          </a:p>
        </p:txBody>
      </p:sp>
      <p:sp>
        <p:nvSpPr>
          <p:cNvPr id="15364" name="Rectangle 3">
            <a:extLst>
              <a:ext uri="{FF2B5EF4-FFF2-40B4-BE49-F238E27FC236}">
                <a16:creationId xmlns:a16="http://schemas.microsoft.com/office/drawing/2014/main" id="{0C408B36-CA1E-9F4B-9B5A-147C1B7C9B4D}"/>
              </a:ext>
            </a:extLst>
          </p:cNvPr>
          <p:cNvSpPr>
            <a:spLocks noGrp="1" noChangeArrowheads="1"/>
          </p:cNvSpPr>
          <p:nvPr>
            <p:ph type="body" idx="1"/>
          </p:nvPr>
        </p:nvSpPr>
        <p:spPr>
          <a:xfrm>
            <a:off x="381000" y="1371600"/>
            <a:ext cx="8229600" cy="4495800"/>
          </a:xfrm>
        </p:spPr>
        <p:txBody>
          <a:bodyPr/>
          <a:lstStyle/>
          <a:p>
            <a:pPr>
              <a:buFont typeface="Wingdings" pitchFamily="2" charset="2"/>
              <a:buChar char="q"/>
            </a:pPr>
            <a:r>
              <a:rPr lang="en-US" altLang="en-US" sz="3400"/>
              <a:t>An </a:t>
            </a:r>
            <a:r>
              <a:rPr lang="en-US" altLang="en-US" sz="3400" i="1"/>
              <a:t>event</a:t>
            </a:r>
            <a:r>
              <a:rPr lang="en-US" altLang="en-US" sz="3400"/>
              <a:t> can be defined as a type of signal to the program that something has happened. </a:t>
            </a:r>
          </a:p>
          <a:p>
            <a:pPr>
              <a:spcBef>
                <a:spcPct val="100000"/>
              </a:spcBef>
              <a:buFont typeface="Wingdings" pitchFamily="2" charset="2"/>
              <a:buChar char="q"/>
            </a:pPr>
            <a:r>
              <a:rPr lang="en-US" altLang="en-US" sz="3400"/>
              <a:t>The event is generated by external user actions such as mouse movements, mouse clicks, or keystrokes.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DE943E82-5C94-CC4E-B8A2-2E4433560B3C}"/>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4914C9CD-E7E5-5644-8F3D-4011FF373CFB}" type="slidenum">
              <a:rPr lang="en-US" altLang="en-US" sz="1400" smtClean="0"/>
              <a:pPr>
                <a:spcBef>
                  <a:spcPct val="0"/>
                </a:spcBef>
                <a:buClrTx/>
                <a:buSzTx/>
                <a:buFontTx/>
                <a:buNone/>
              </a:pPr>
              <a:t>9</a:t>
            </a:fld>
            <a:endParaRPr lang="en-US" altLang="en-US" sz="1400"/>
          </a:p>
        </p:txBody>
      </p:sp>
      <p:sp>
        <p:nvSpPr>
          <p:cNvPr id="16387" name="Rectangle 2">
            <a:extLst>
              <a:ext uri="{FF2B5EF4-FFF2-40B4-BE49-F238E27FC236}">
                <a16:creationId xmlns:a16="http://schemas.microsoft.com/office/drawing/2014/main" id="{71EA213E-A66F-F742-B11F-EDE63C45D2DA}"/>
              </a:ext>
            </a:extLst>
          </p:cNvPr>
          <p:cNvSpPr>
            <a:spLocks noGrp="1" noChangeArrowheads="1"/>
          </p:cNvSpPr>
          <p:nvPr>
            <p:ph type="title"/>
          </p:nvPr>
        </p:nvSpPr>
        <p:spPr>
          <a:xfrm>
            <a:off x="685800" y="0"/>
            <a:ext cx="7772400" cy="1428750"/>
          </a:xfrm>
        </p:spPr>
        <p:txBody>
          <a:bodyPr/>
          <a:lstStyle/>
          <a:p>
            <a:r>
              <a:rPr lang="en-US" altLang="en-US"/>
              <a:t>Event Classes</a:t>
            </a:r>
            <a:endParaRPr lang="en-US" altLang="en-US" b="1"/>
          </a:p>
        </p:txBody>
      </p:sp>
      <p:sp>
        <p:nvSpPr>
          <p:cNvPr id="2" name="Rectangle 4">
            <a:extLst>
              <a:ext uri="{FF2B5EF4-FFF2-40B4-BE49-F238E27FC236}">
                <a16:creationId xmlns:a16="http://schemas.microsoft.com/office/drawing/2014/main" id="{CC224158-B392-AB46-BF45-6A0D6DCACAF7}"/>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txBody>
          <a:bodyPr wrap="none" anchor="ctr">
            <a:spAutoFit/>
          </a:bodyPr>
          <a:lstStyle/>
          <a:p>
            <a:pPr>
              <a:defRPr/>
            </a:pPr>
            <a:endParaRPr lang="en-US">
              <a:cs typeface="+mn-cs"/>
            </a:endParaRPr>
          </a:p>
        </p:txBody>
      </p:sp>
      <p:pic>
        <p:nvPicPr>
          <p:cNvPr id="16389" name="Picture 6">
            <a:extLst>
              <a:ext uri="{FF2B5EF4-FFF2-40B4-BE49-F238E27FC236}">
                <a16:creationId xmlns:a16="http://schemas.microsoft.com/office/drawing/2014/main" id="{55CBECBA-E880-4F47-8CE9-C28DA31AE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57350"/>
            <a:ext cx="8767763"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30039</TotalTime>
  <Words>1532</Words>
  <Application>Microsoft Macintosh PowerPoint</Application>
  <PresentationFormat>On-screen Show (4:3)</PresentationFormat>
  <Paragraphs>214</Paragraphs>
  <Slides>36</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6" baseType="lpstr">
      <vt:lpstr>Arial</vt:lpstr>
      <vt:lpstr>Book Antiqua</vt:lpstr>
      <vt:lpstr>Courier</vt:lpstr>
      <vt:lpstr>Courier New</vt:lpstr>
      <vt:lpstr>Forte</vt:lpstr>
      <vt:lpstr>Monotype Sorts</vt:lpstr>
      <vt:lpstr>Times New Roman</vt:lpstr>
      <vt:lpstr>Wingdings</vt:lpstr>
      <vt:lpstr>International</vt:lpstr>
      <vt:lpstr>Picture</vt:lpstr>
      <vt:lpstr>Chapter 15 Event-Driven Programming and Animations</vt:lpstr>
      <vt:lpstr>Procedural vs. Event-Driven Programming</vt:lpstr>
      <vt:lpstr>Taste of Event-Driven Programming</vt:lpstr>
      <vt:lpstr>Handling GUI Events</vt:lpstr>
      <vt:lpstr>Trace Execution</vt:lpstr>
      <vt:lpstr>Trace Execution</vt:lpstr>
      <vt:lpstr>Trace Execution</vt:lpstr>
      <vt:lpstr>Events</vt:lpstr>
      <vt:lpstr>Event Classes</vt:lpstr>
      <vt:lpstr>Event Information</vt:lpstr>
      <vt:lpstr>Selected User Actions and Handlers</vt:lpstr>
      <vt:lpstr>The Delegation Model</vt:lpstr>
      <vt:lpstr>The Delegation Model: Example</vt:lpstr>
      <vt:lpstr>Example: First Version for ControlCircle (no listeners)</vt:lpstr>
      <vt:lpstr>Example: Second Version for ControlCircle (with listener for Enlarge)</vt:lpstr>
      <vt:lpstr>Inner Class Listeners</vt:lpstr>
      <vt:lpstr>Inner Classes</vt:lpstr>
      <vt:lpstr>Inner Classes, cont.</vt:lpstr>
      <vt:lpstr>Inner Classes (cont.)</vt:lpstr>
      <vt:lpstr>Inner Classes (cont.)</vt:lpstr>
      <vt:lpstr>Anonymous Inner Classes</vt:lpstr>
      <vt:lpstr>Anonymous Inner Classes (cont.)</vt:lpstr>
      <vt:lpstr>Anonymous Inner Classes (cont.)</vt:lpstr>
      <vt:lpstr>Simplifying Event Handing Using Lambda Expressions</vt:lpstr>
      <vt:lpstr>Basic Syntax for a Lambda Expression</vt:lpstr>
      <vt:lpstr>Single Abstract Method Interface (SAM)</vt:lpstr>
      <vt:lpstr>The MouseEvent Class</vt:lpstr>
      <vt:lpstr>The KeyEvent Class</vt:lpstr>
      <vt:lpstr>The KeyCode Constants</vt:lpstr>
      <vt:lpstr>Example: Control Circle with Mouse and Key</vt:lpstr>
      <vt:lpstr>Listeners for Observable Objects</vt:lpstr>
      <vt:lpstr>Animation </vt:lpstr>
      <vt:lpstr>PathTransition</vt:lpstr>
      <vt:lpstr>FadeTransition</vt:lpstr>
      <vt:lpstr>Timeline</vt:lpstr>
      <vt:lpstr>Case Study: Bouncing Ball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Getting Started with Graphics Programming</dc:title>
  <dc:creator>Y. Daniel Liang</dc:creator>
  <cp:lastModifiedBy>Bassem S Sayrafi</cp:lastModifiedBy>
  <cp:revision>371</cp:revision>
  <cp:lastPrinted>1998-04-22T12:52:01Z</cp:lastPrinted>
  <dcterms:created xsi:type="dcterms:W3CDTF">1995-06-10T17:31:50Z</dcterms:created>
  <dcterms:modified xsi:type="dcterms:W3CDTF">2021-01-11T11:38:54Z</dcterms:modified>
</cp:coreProperties>
</file>