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5"/>
  </p:handoutMasterIdLst>
  <p:sldIdLst>
    <p:sldId id="256" r:id="rId2"/>
    <p:sldId id="309" r:id="rId3"/>
    <p:sldId id="257" r:id="rId4"/>
    <p:sldId id="258" r:id="rId5"/>
    <p:sldId id="259" r:id="rId6"/>
    <p:sldId id="260" r:id="rId7"/>
    <p:sldId id="261" r:id="rId8"/>
    <p:sldId id="262" r:id="rId9"/>
    <p:sldId id="263" r:id="rId10"/>
    <p:sldId id="264" r:id="rId11"/>
    <p:sldId id="265" r:id="rId12"/>
    <p:sldId id="266" r:id="rId13"/>
    <p:sldId id="310" r:id="rId14"/>
    <p:sldId id="311" r:id="rId15"/>
    <p:sldId id="267" r:id="rId16"/>
    <p:sldId id="272" r:id="rId17"/>
    <p:sldId id="273" r:id="rId18"/>
    <p:sldId id="324" r:id="rId19"/>
    <p:sldId id="271" r:id="rId20"/>
    <p:sldId id="274" r:id="rId21"/>
    <p:sldId id="313" r:id="rId22"/>
    <p:sldId id="275" r:id="rId23"/>
    <p:sldId id="276" r:id="rId24"/>
    <p:sldId id="314" r:id="rId25"/>
    <p:sldId id="317" r:id="rId26"/>
    <p:sldId id="277" r:id="rId27"/>
    <p:sldId id="308" r:id="rId28"/>
    <p:sldId id="315" r:id="rId29"/>
    <p:sldId id="316" r:id="rId30"/>
    <p:sldId id="320" r:id="rId31"/>
    <p:sldId id="278" r:id="rId32"/>
    <p:sldId id="312" r:id="rId33"/>
    <p:sldId id="279" r:id="rId34"/>
    <p:sldId id="325" r:id="rId35"/>
    <p:sldId id="280" r:id="rId36"/>
    <p:sldId id="321" r:id="rId37"/>
    <p:sldId id="281" r:id="rId38"/>
    <p:sldId id="282" r:id="rId39"/>
    <p:sldId id="295" r:id="rId40"/>
    <p:sldId id="296" r:id="rId41"/>
    <p:sldId id="297" r:id="rId42"/>
    <p:sldId id="298" r:id="rId43"/>
    <p:sldId id="299" r:id="rId44"/>
    <p:sldId id="300" r:id="rId45"/>
    <p:sldId id="284" r:id="rId46"/>
    <p:sldId id="318" r:id="rId47"/>
    <p:sldId id="285" r:id="rId48"/>
    <p:sldId id="286" r:id="rId49"/>
    <p:sldId id="287" r:id="rId50"/>
    <p:sldId id="301" r:id="rId51"/>
    <p:sldId id="302" r:id="rId52"/>
    <p:sldId id="288" r:id="rId53"/>
    <p:sldId id="289" r:id="rId54"/>
    <p:sldId id="303" r:id="rId55"/>
    <p:sldId id="290" r:id="rId56"/>
    <p:sldId id="319" r:id="rId57"/>
    <p:sldId id="322" r:id="rId58"/>
    <p:sldId id="323" r:id="rId59"/>
    <p:sldId id="292" r:id="rId60"/>
    <p:sldId id="293" r:id="rId61"/>
    <p:sldId id="306" r:id="rId62"/>
    <p:sldId id="307" r:id="rId63"/>
    <p:sldId id="294" r:id="rId64"/>
  </p:sldIdLst>
  <p:sldSz cx="9144000" cy="6858000" type="screen4x3"/>
  <p:notesSz cx="70104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532"/>
          </a:xfrm>
          <a:prstGeom prst="rect">
            <a:avLst/>
          </a:prstGeom>
        </p:spPr>
        <p:txBody>
          <a:bodyPr vert="horz" lIns="93753" tIns="46877" rIns="93753" bIns="4687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71532"/>
          </a:xfrm>
          <a:prstGeom prst="rect">
            <a:avLst/>
          </a:prstGeom>
        </p:spPr>
        <p:txBody>
          <a:bodyPr vert="horz" lIns="93753" tIns="46877" rIns="93753" bIns="46877" rtlCol="0"/>
          <a:lstStyle>
            <a:lvl1pPr algn="r">
              <a:defRPr sz="1200"/>
            </a:lvl1pPr>
          </a:lstStyle>
          <a:p>
            <a:fld id="{FD19A60D-C82E-4797-9CB2-D17F5D299822}" type="datetimeFigureOut">
              <a:rPr lang="en-US" smtClean="0"/>
              <a:t>11/25/2019</a:t>
            </a:fld>
            <a:endParaRPr lang="en-US"/>
          </a:p>
        </p:txBody>
      </p:sp>
      <p:sp>
        <p:nvSpPr>
          <p:cNvPr id="4" name="Footer Placeholder 3"/>
          <p:cNvSpPr>
            <a:spLocks noGrp="1"/>
          </p:cNvSpPr>
          <p:nvPr>
            <p:ph type="ftr" sz="quarter" idx="2"/>
          </p:nvPr>
        </p:nvSpPr>
        <p:spPr>
          <a:xfrm>
            <a:off x="0" y="8926469"/>
            <a:ext cx="3037840" cy="471531"/>
          </a:xfrm>
          <a:prstGeom prst="rect">
            <a:avLst/>
          </a:prstGeom>
        </p:spPr>
        <p:txBody>
          <a:bodyPr vert="horz" lIns="93753" tIns="46877" rIns="93753" bIns="4687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26469"/>
            <a:ext cx="3037840" cy="471531"/>
          </a:xfrm>
          <a:prstGeom prst="rect">
            <a:avLst/>
          </a:prstGeom>
        </p:spPr>
        <p:txBody>
          <a:bodyPr vert="horz" lIns="93753" tIns="46877" rIns="93753" bIns="46877" rtlCol="0" anchor="b"/>
          <a:lstStyle>
            <a:lvl1pPr algn="r">
              <a:defRPr sz="1200"/>
            </a:lvl1pPr>
          </a:lstStyle>
          <a:p>
            <a:fld id="{0BB19DA0-8AB4-4D20-839A-6A61146E7F23}" type="slidenum">
              <a:rPr lang="en-US" smtClean="0"/>
              <a:t>‹#›</a:t>
            </a:fld>
            <a:endParaRPr lang="en-US"/>
          </a:p>
        </p:txBody>
      </p:sp>
    </p:spTree>
    <p:extLst>
      <p:ext uri="{BB962C8B-B14F-4D97-AF65-F5344CB8AC3E}">
        <p14:creationId xmlns:p14="http://schemas.microsoft.com/office/powerpoint/2010/main" val="31152433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4.png"/><Relationship Id="rId4" Type="http://schemas.openxmlformats.org/officeDocument/2006/relationships/image" Target="../media/image49.png"/><Relationship Id="rId9" Type="http://schemas.openxmlformats.org/officeDocument/2006/relationships/image" Target="../media/image53.emf"/></Relationships>
</file>

<file path=ppt/slides/_rels/slide3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png"/><Relationship Id="rId7" Type="http://schemas.openxmlformats.org/officeDocument/2006/relationships/image" Target="../media/image68.emf"/><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449" y="539700"/>
            <a:ext cx="7173351" cy="2387600"/>
          </a:xfrm>
        </p:spPr>
        <p:txBody>
          <a:bodyPr>
            <a:normAutofit fontScale="90000"/>
          </a:bodyPr>
          <a:lstStyle/>
          <a:p>
            <a:r>
              <a:rPr lang="en-US" sz="4000" dirty="0" smtClean="0"/>
              <a:t>Thermal Fluid Engineering ENMC4411</a:t>
            </a:r>
            <a:br>
              <a:rPr lang="en-US" sz="4000" dirty="0" smtClean="0"/>
            </a:br>
            <a:r>
              <a:rPr lang="en-US" sz="4000" dirty="0" smtClean="0"/>
              <a:t>Psychrometric</a:t>
            </a:r>
            <a:br>
              <a:rPr lang="en-US" sz="4000" dirty="0" smtClean="0"/>
            </a:br>
            <a:r>
              <a:rPr lang="en-US" sz="4000" dirty="0" smtClean="0"/>
              <a:t>Applications</a:t>
            </a:r>
            <a:endParaRPr lang="en-US" sz="4000" dirty="0"/>
          </a:p>
        </p:txBody>
      </p:sp>
      <p:sp>
        <p:nvSpPr>
          <p:cNvPr id="3" name="Subtitle 2"/>
          <p:cNvSpPr>
            <a:spLocks noGrp="1"/>
          </p:cNvSpPr>
          <p:nvPr>
            <p:ph type="subTitle" idx="1"/>
          </p:nvPr>
        </p:nvSpPr>
        <p:spPr>
          <a:xfrm>
            <a:off x="1132449" y="3709331"/>
            <a:ext cx="6858000" cy="1655762"/>
          </a:xfrm>
        </p:spPr>
        <p:txBody>
          <a:bodyPr>
            <a:normAutofit fontScale="85000" lnSpcReduction="20000"/>
          </a:bodyPr>
          <a:lstStyle/>
          <a:p>
            <a:r>
              <a:rPr lang="en-US" dirty="0" err="1" smtClean="0"/>
              <a:t>Afif</a:t>
            </a:r>
            <a:r>
              <a:rPr lang="en-US" dirty="0" smtClean="0"/>
              <a:t> Hasan</a:t>
            </a:r>
          </a:p>
          <a:p>
            <a:r>
              <a:rPr lang="en-US" dirty="0" smtClean="0"/>
              <a:t>Mechanical &amp; </a:t>
            </a:r>
            <a:r>
              <a:rPr lang="en-US" dirty="0" err="1" smtClean="0"/>
              <a:t>Mechatronics</a:t>
            </a:r>
            <a:r>
              <a:rPr lang="en-US" dirty="0" smtClean="0"/>
              <a:t> Engineering Department</a:t>
            </a:r>
          </a:p>
          <a:p>
            <a:r>
              <a:rPr lang="en-US" dirty="0" err="1" smtClean="0"/>
              <a:t>Birzeit</a:t>
            </a:r>
            <a:r>
              <a:rPr lang="en-US" dirty="0" smtClean="0"/>
              <a:t> University</a:t>
            </a:r>
            <a:endParaRPr lang="en-US" dirty="0"/>
          </a:p>
        </p:txBody>
      </p:sp>
      <p:sp>
        <p:nvSpPr>
          <p:cNvPr id="4" name="Rectangle 3"/>
          <p:cNvSpPr/>
          <p:nvPr/>
        </p:nvSpPr>
        <p:spPr>
          <a:xfrm>
            <a:off x="2819400" y="2927300"/>
            <a:ext cx="4309166" cy="492122"/>
          </a:xfrm>
          <a:prstGeom prst="rect">
            <a:avLst/>
          </a:prstGeom>
        </p:spPr>
        <p:txBody>
          <a:bodyPr wrap="square">
            <a:spAutoFit/>
          </a:bodyPr>
          <a:lstStyle/>
          <a:p>
            <a:pPr algn="ctr">
              <a:lnSpc>
                <a:spcPct val="115000"/>
              </a:lnSpc>
              <a:spcAft>
                <a:spcPts val="100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(Chapter 10 Moran et.al.2003)</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690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Dew point of a gas – vapor mixture</a:t>
            </a:r>
          </a:p>
        </p:txBody>
      </p:sp>
      <p:sp>
        <p:nvSpPr>
          <p:cNvPr id="3" name="Content Placeholder 2"/>
          <p:cNvSpPr>
            <a:spLocks noGrp="1"/>
          </p:cNvSpPr>
          <p:nvPr>
            <p:ph idx="1"/>
          </p:nvPr>
        </p:nvSpPr>
        <p:spPr>
          <a:xfrm>
            <a:off x="457200" y="1524000"/>
            <a:ext cx="8229600" cy="4525963"/>
          </a:xfrm>
        </p:spPr>
        <p:txBody>
          <a:bodyPr>
            <a:normAutofit/>
          </a:bodyPr>
          <a:lstStyle/>
          <a:p>
            <a:r>
              <a:rPr lang="en-US" sz="2400" dirty="0"/>
              <a:t>Dew point of a gas – vapor mixture: it’s the temperature at which the vapor condenses or solidifies when cooled at constant pressure.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736" y="2544128"/>
            <a:ext cx="2706438" cy="24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2819400"/>
            <a:ext cx="4572000" cy="2308324"/>
          </a:xfrm>
          <a:prstGeom prst="rect">
            <a:avLst/>
          </a:prstGeom>
        </p:spPr>
        <p:txBody>
          <a:bodyPr>
            <a:spAutoFit/>
          </a:bodyPr>
          <a:lstStyle/>
          <a:p>
            <a:r>
              <a:rPr lang="en-US" sz="2400" dirty="0"/>
              <a:t>Constant pressure cooling starting at "1" to "2" </a:t>
            </a:r>
          </a:p>
          <a:p>
            <a:r>
              <a:rPr lang="en-US" sz="2400" dirty="0"/>
              <a:t>Condensation starts at "2".</a:t>
            </a:r>
          </a:p>
          <a:p>
            <a:r>
              <a:rPr lang="en-US" sz="2400" dirty="0" smtClean="0"/>
              <a:t> From</a:t>
            </a:r>
          </a:p>
          <a:p>
            <a:r>
              <a:rPr lang="en-US" sz="2400" dirty="0" smtClean="0"/>
              <a:t>Since </a:t>
            </a:r>
            <a:r>
              <a:rPr lang="en-US" sz="2400" dirty="0"/>
              <a:t>total pressure P is constant then Pi = constant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632" y="3973562"/>
            <a:ext cx="2514418" cy="38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5246433"/>
            <a:ext cx="7848600" cy="1200329"/>
          </a:xfrm>
          <a:prstGeom prst="rect">
            <a:avLst/>
          </a:prstGeom>
        </p:spPr>
        <p:txBody>
          <a:bodyPr wrap="square">
            <a:spAutoFit/>
          </a:bodyPr>
          <a:lstStyle/>
          <a:p>
            <a:r>
              <a:rPr lang="en-US" sz="2400" dirty="0"/>
              <a:t>State "2" is the dew point of mixture, where </a:t>
            </a:r>
            <a:r>
              <a:rPr lang="en-US" sz="2400" dirty="0" err="1" smtClean="0"/>
              <a:t>Pv</a:t>
            </a:r>
            <a:r>
              <a:rPr lang="en-US" sz="2400" dirty="0" smtClean="0"/>
              <a:t>=</a:t>
            </a:r>
            <a:r>
              <a:rPr lang="en-US" sz="2400" dirty="0" err="1" smtClean="0"/>
              <a:t>Pg</a:t>
            </a:r>
            <a:r>
              <a:rPr lang="en-US" sz="2400" dirty="0" smtClean="0"/>
              <a:t> </a:t>
            </a:r>
            <a:r>
              <a:rPr lang="en-US" sz="2400" dirty="0"/>
              <a:t>, and from </a:t>
            </a:r>
            <a:r>
              <a:rPr lang="en-US" sz="2400" dirty="0" err="1" smtClean="0"/>
              <a:t>Pg</a:t>
            </a:r>
            <a:r>
              <a:rPr lang="en-US" sz="2400" dirty="0" smtClean="0"/>
              <a:t> </a:t>
            </a:r>
            <a:r>
              <a:rPr lang="en-US" sz="2400" dirty="0"/>
              <a:t>the saturation temperature of the vapor is found from tables and is known as </a:t>
            </a:r>
            <a:r>
              <a:rPr lang="en-US" sz="2400" dirty="0">
                <a:solidFill>
                  <a:schemeClr val="accent5">
                    <a:lumMod val="75000"/>
                  </a:schemeClr>
                </a:solidFill>
              </a:rPr>
              <a:t>dew point of the mixture</a:t>
            </a:r>
            <a:r>
              <a:rPr lang="en-US" sz="2400" dirty="0"/>
              <a:t>.</a:t>
            </a:r>
          </a:p>
        </p:txBody>
      </p:sp>
    </p:spTree>
    <p:extLst>
      <p:ext uri="{BB962C8B-B14F-4D97-AF65-F5344CB8AC3E}">
        <p14:creationId xmlns:p14="http://schemas.microsoft.com/office/powerpoint/2010/main" val="176304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normAutofit fontScale="90000"/>
          </a:bodyPr>
          <a:lstStyle/>
          <a:p>
            <a:r>
              <a:rPr lang="en-US" dirty="0">
                <a:solidFill>
                  <a:schemeClr val="accent3">
                    <a:lumMod val="50000"/>
                  </a:schemeClr>
                </a:solidFill>
              </a:rPr>
              <a:t>Isobaric cooling of gas – vapor mixture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1769274"/>
            <a:ext cx="36524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4909" y="914400"/>
            <a:ext cx="7696200" cy="1200329"/>
          </a:xfrm>
          <a:prstGeom prst="rect">
            <a:avLst/>
          </a:prstGeom>
        </p:spPr>
        <p:txBody>
          <a:bodyPr wrap="square">
            <a:spAutoFit/>
          </a:bodyPr>
          <a:lstStyle/>
          <a:p>
            <a:r>
              <a:rPr lang="en-US" sz="2400" dirty="0"/>
              <a:t>Starting at "1" ,   Partial pressure of vapor remains constant  </a:t>
            </a:r>
          </a:p>
          <a:p>
            <a:r>
              <a:rPr lang="en-US" sz="2400" dirty="0"/>
              <a:t>Until dew point at "2", </a:t>
            </a:r>
          </a:p>
          <a:p>
            <a:r>
              <a:rPr lang="en-US" sz="2400" dirty="0"/>
              <a:t>Condensate liquid at "4",</a:t>
            </a:r>
          </a:p>
        </p:txBody>
      </p:sp>
      <p:sp>
        <p:nvSpPr>
          <p:cNvPr id="5" name="Rectangle 4"/>
          <p:cNvSpPr/>
          <p:nvPr/>
        </p:nvSpPr>
        <p:spPr>
          <a:xfrm>
            <a:off x="574964" y="2042566"/>
            <a:ext cx="4572000" cy="1938992"/>
          </a:xfrm>
          <a:prstGeom prst="rect">
            <a:avLst/>
          </a:prstGeom>
        </p:spPr>
        <p:txBody>
          <a:bodyPr wrap="square">
            <a:spAutoFit/>
          </a:bodyPr>
          <a:lstStyle/>
          <a:p>
            <a:r>
              <a:rPr lang="en-US" sz="2400" dirty="0" err="1"/>
              <a:t>y</a:t>
            </a:r>
            <a:r>
              <a:rPr lang="en-US" sz="2400" dirty="0" err="1" smtClean="0"/>
              <a:t>v</a:t>
            </a:r>
            <a:r>
              <a:rPr lang="en-US" sz="2400" dirty="0" smtClean="0"/>
              <a:t> </a:t>
            </a:r>
            <a:r>
              <a:rPr lang="en-US" sz="2400" dirty="0"/>
              <a:t>changes as </a:t>
            </a:r>
            <a:r>
              <a:rPr lang="en-US" sz="2400" dirty="0" err="1"/>
              <a:t>nv</a:t>
            </a:r>
            <a:r>
              <a:rPr lang="en-US" sz="2400" dirty="0"/>
              <a:t> change due to condensation hence</a:t>
            </a:r>
            <a:r>
              <a:rPr lang="en-US" sz="2400" dirty="0" smtClean="0"/>
              <a:t>,                         </a:t>
            </a:r>
            <a:r>
              <a:rPr lang="en-US" sz="2400" dirty="0"/>
              <a:t>will change but it  </a:t>
            </a:r>
            <a:r>
              <a:rPr lang="en-US" sz="2400" dirty="0" smtClean="0"/>
              <a:t>remain </a:t>
            </a:r>
            <a:r>
              <a:rPr lang="en-US" sz="2400" dirty="0"/>
              <a:t>at saturation depending on temperature (</a:t>
            </a:r>
            <a:r>
              <a:rPr lang="en-US" sz="2400" dirty="0" err="1"/>
              <a:t>e.g</a:t>
            </a:r>
            <a:r>
              <a:rPr lang="en-US" sz="2400" dirty="0"/>
              <a:t>) at "3" if T = T3</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027" y="2362200"/>
            <a:ext cx="13203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64" y="3981558"/>
            <a:ext cx="4442942" cy="281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7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73150"/>
            <a:ext cx="4411879" cy="5324535"/>
          </a:xfrm>
          <a:prstGeom prst="rect">
            <a:avLst/>
          </a:prstGeom>
        </p:spPr>
        <p:txBody>
          <a:bodyPr wrap="square">
            <a:spAutoFit/>
          </a:bodyPr>
          <a:lstStyle/>
          <a:p>
            <a:pPr marL="342900" indent="-342900">
              <a:buFont typeface="Arial" pitchFamily="34" charset="0"/>
              <a:buChar char="•"/>
            </a:pPr>
            <a:r>
              <a:rPr lang="en-US" sz="2000" dirty="0"/>
              <a:t>Once the system is cooled below the dew point temperature and some of the water vapor initially present would condense. </a:t>
            </a:r>
            <a:endParaRPr lang="en-US" sz="2000" dirty="0" smtClean="0"/>
          </a:p>
          <a:p>
            <a:pPr marL="342900" indent="-342900">
              <a:buFont typeface="Arial" pitchFamily="34" charset="0"/>
              <a:buChar char="•"/>
            </a:pPr>
            <a:r>
              <a:rPr lang="en-US" sz="2000" dirty="0" smtClean="0"/>
              <a:t>At </a:t>
            </a:r>
            <a:r>
              <a:rPr lang="en-US" sz="2000" dirty="0"/>
              <a:t>the final state, the system would consist of a gas phase of dry air and water vapor in equilibrium with a liquid water phase. </a:t>
            </a:r>
            <a:endParaRPr lang="en-US" sz="2000" dirty="0" smtClean="0"/>
          </a:p>
          <a:p>
            <a:pPr marL="342900" indent="-342900">
              <a:buFont typeface="Arial" pitchFamily="34" charset="0"/>
              <a:buChar char="•"/>
            </a:pPr>
            <a:r>
              <a:rPr lang="en-US" sz="2000" dirty="0" smtClean="0"/>
              <a:t>The </a:t>
            </a:r>
            <a:r>
              <a:rPr lang="en-US" sz="2000" dirty="0"/>
              <a:t>vapor that remains can be regarded as saturated at the final temperature, state 2 of above figure with a partial pressure equal to the saturation pressure pg2 corresponding to this temperature. </a:t>
            </a:r>
            <a:endParaRPr lang="en-US" sz="2000" dirty="0" smtClean="0"/>
          </a:p>
          <a:p>
            <a:pPr marL="342900" indent="-342900">
              <a:buFont typeface="Arial" pitchFamily="34" charset="0"/>
              <a:buChar char="•"/>
            </a:pPr>
            <a:r>
              <a:rPr lang="en-US" sz="2000" dirty="0" smtClean="0"/>
              <a:t>The </a:t>
            </a:r>
            <a:r>
              <a:rPr lang="en-US" sz="2000" dirty="0"/>
              <a:t>condensate would be a saturated liquid at the final temperature, state 3 of above figure.</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792" y="1990004"/>
            <a:ext cx="4666135" cy="296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381000" y="152400"/>
            <a:ext cx="8229600" cy="762000"/>
          </a:xfrm>
        </p:spPr>
        <p:txBody>
          <a:bodyPr>
            <a:normAutofit fontScale="90000"/>
          </a:bodyPr>
          <a:lstStyle/>
          <a:p>
            <a:r>
              <a:rPr lang="en-US" dirty="0">
                <a:solidFill>
                  <a:schemeClr val="accent3">
                    <a:lumMod val="50000"/>
                  </a:schemeClr>
                </a:solidFill>
              </a:rPr>
              <a:t>Isobaric cooling of gas – vapor mixture</a:t>
            </a:r>
          </a:p>
        </p:txBody>
      </p:sp>
    </p:spTree>
    <p:extLst>
      <p:ext uri="{BB962C8B-B14F-4D97-AF65-F5344CB8AC3E}">
        <p14:creationId xmlns:p14="http://schemas.microsoft.com/office/powerpoint/2010/main" val="371320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504170"/>
            <a:ext cx="8073226" cy="6273801"/>
          </a:xfrm>
          <a:prstGeom prst="rect">
            <a:avLst/>
          </a:prstGeom>
        </p:spPr>
      </p:pic>
      <p:sp>
        <p:nvSpPr>
          <p:cNvPr id="3" name="Rectangle 2"/>
          <p:cNvSpPr/>
          <p:nvPr/>
        </p:nvSpPr>
        <p:spPr>
          <a:xfrm>
            <a:off x="381000" y="-19050"/>
            <a:ext cx="1415709" cy="523220"/>
          </a:xfrm>
          <a:prstGeom prst="rect">
            <a:avLst/>
          </a:prstGeom>
        </p:spPr>
        <p:txBody>
          <a:bodyPr wrap="none">
            <a:spAutoFit/>
          </a:bodyPr>
          <a:lstStyle/>
          <a:p>
            <a:r>
              <a:rPr lang="en-US" sz="2800" dirty="0" smtClean="0">
                <a:solidFill>
                  <a:schemeClr val="accent3">
                    <a:lumMod val="50000"/>
                  </a:schemeClr>
                </a:solidFill>
              </a:rPr>
              <a:t>Example</a:t>
            </a:r>
            <a:endParaRPr lang="en-US" sz="2800" dirty="0">
              <a:solidFill>
                <a:schemeClr val="accent3">
                  <a:lumMod val="50000"/>
                </a:schemeClr>
              </a:solidFill>
            </a:endParaRPr>
          </a:p>
        </p:txBody>
      </p:sp>
    </p:spTree>
    <p:extLst>
      <p:ext uri="{BB962C8B-B14F-4D97-AF65-F5344CB8AC3E}">
        <p14:creationId xmlns:p14="http://schemas.microsoft.com/office/powerpoint/2010/main" val="218316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836" y="990600"/>
            <a:ext cx="8678319" cy="4660900"/>
          </a:xfrm>
          <a:prstGeom prst="rect">
            <a:avLst/>
          </a:prstGeom>
        </p:spPr>
      </p:pic>
      <p:sp>
        <p:nvSpPr>
          <p:cNvPr id="3" name="Rectangle 2"/>
          <p:cNvSpPr/>
          <p:nvPr/>
        </p:nvSpPr>
        <p:spPr>
          <a:xfrm>
            <a:off x="433836" y="228600"/>
            <a:ext cx="1415709" cy="523220"/>
          </a:xfrm>
          <a:prstGeom prst="rect">
            <a:avLst/>
          </a:prstGeom>
        </p:spPr>
        <p:txBody>
          <a:bodyPr wrap="none">
            <a:spAutoFit/>
          </a:bodyPr>
          <a:lstStyle/>
          <a:p>
            <a:r>
              <a:rPr lang="en-US" sz="2800" dirty="0" smtClean="0">
                <a:solidFill>
                  <a:schemeClr val="accent3">
                    <a:lumMod val="50000"/>
                  </a:schemeClr>
                </a:solidFill>
              </a:rPr>
              <a:t>Example</a:t>
            </a:r>
            <a:endParaRPr lang="en-US" sz="2800" dirty="0">
              <a:solidFill>
                <a:schemeClr val="accent3">
                  <a:lumMod val="50000"/>
                </a:schemeClr>
              </a:solidFill>
            </a:endParaRPr>
          </a:p>
        </p:txBody>
      </p:sp>
    </p:spTree>
    <p:extLst>
      <p:ext uri="{BB962C8B-B14F-4D97-AF65-F5344CB8AC3E}">
        <p14:creationId xmlns:p14="http://schemas.microsoft.com/office/powerpoint/2010/main" val="190416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731"/>
            <a:ext cx="8229600" cy="838200"/>
          </a:xfrm>
        </p:spPr>
        <p:txBody>
          <a:bodyPr>
            <a:normAutofit/>
          </a:bodyPr>
          <a:lstStyle/>
          <a:p>
            <a:r>
              <a:rPr lang="en-US" sz="4000" dirty="0">
                <a:solidFill>
                  <a:schemeClr val="accent3">
                    <a:lumMod val="50000"/>
                  </a:schemeClr>
                </a:solidFill>
              </a:rPr>
              <a:t>Evaluating H and U</a:t>
            </a:r>
          </a:p>
        </p:txBody>
      </p:sp>
      <p:sp>
        <p:nvSpPr>
          <p:cNvPr id="3" name="Content Placeholder 2"/>
          <p:cNvSpPr>
            <a:spLocks noGrp="1"/>
          </p:cNvSpPr>
          <p:nvPr>
            <p:ph idx="1"/>
          </p:nvPr>
        </p:nvSpPr>
        <p:spPr>
          <a:xfrm>
            <a:off x="304800" y="957262"/>
            <a:ext cx="8229600" cy="5638800"/>
          </a:xfrm>
        </p:spPr>
        <p:txBody>
          <a:bodyPr>
            <a:normAutofit fontScale="92500"/>
          </a:bodyPr>
          <a:lstStyle/>
          <a:p>
            <a:r>
              <a:rPr lang="en-US" sz="2400" dirty="0"/>
              <a:t>The values of H and U for moist air modeled as an ideal gas mixture can be found by adding the contribution of each component at the condition at which the component exists in the mixture. For example, the enthalpy H of a given moist air sample </a:t>
            </a:r>
            <a:r>
              <a:rPr lang="en-US" sz="2400" dirty="0" smtClean="0"/>
              <a:t>is</a:t>
            </a:r>
          </a:p>
          <a:p>
            <a:endParaRPr lang="en-US" sz="2400" dirty="0"/>
          </a:p>
          <a:p>
            <a:r>
              <a:rPr lang="en-US" sz="2400" dirty="0"/>
              <a:t>Dividing by ma and introducing the humidity ratio gives the mixture </a:t>
            </a:r>
            <a:r>
              <a:rPr lang="en-US" sz="2400" dirty="0" smtClean="0"/>
              <a:t>enthalpy </a:t>
            </a:r>
            <a:r>
              <a:rPr lang="en-US" sz="2400" dirty="0"/>
              <a:t>per unit </a:t>
            </a:r>
            <a:r>
              <a:rPr lang="en-US" sz="2400" dirty="0" smtClean="0"/>
              <a:t>mass of </a:t>
            </a:r>
            <a:r>
              <a:rPr lang="en-US" sz="2400" dirty="0"/>
              <a:t>dry </a:t>
            </a:r>
            <a:r>
              <a:rPr lang="en-US" sz="2400" dirty="0" smtClean="0"/>
              <a:t>air</a:t>
            </a:r>
          </a:p>
          <a:p>
            <a:endParaRPr lang="en-US" sz="2400" dirty="0"/>
          </a:p>
          <a:p>
            <a:endParaRPr lang="en-US" sz="2400" dirty="0" smtClean="0"/>
          </a:p>
          <a:p>
            <a:r>
              <a:rPr lang="en-US" sz="2400" dirty="0"/>
              <a:t>The enthalpies of the dry air and water vapor appearing </a:t>
            </a:r>
            <a:r>
              <a:rPr lang="en-US" sz="2400" dirty="0" smtClean="0"/>
              <a:t>are </a:t>
            </a:r>
            <a:r>
              <a:rPr lang="en-US" sz="2400" dirty="0"/>
              <a:t>evaluated at the </a:t>
            </a:r>
            <a:r>
              <a:rPr lang="en-US" sz="2400" dirty="0" smtClean="0"/>
              <a:t>mixture temperature</a:t>
            </a:r>
            <a:r>
              <a:rPr lang="en-US" sz="2400" dirty="0"/>
              <a:t>. </a:t>
            </a:r>
            <a:r>
              <a:rPr lang="en-US" sz="2400" dirty="0" smtClean="0"/>
              <a:t>Or </a:t>
            </a:r>
            <a:r>
              <a:rPr lang="en-US" sz="2400" dirty="0" err="1" smtClean="0">
                <a:solidFill>
                  <a:schemeClr val="accent5">
                    <a:lumMod val="50000"/>
                  </a:schemeClr>
                </a:solidFill>
              </a:rPr>
              <a:t>hv</a:t>
            </a:r>
            <a:r>
              <a:rPr lang="en-US" sz="2400" dirty="0" smtClean="0"/>
              <a:t> </a:t>
            </a:r>
            <a:r>
              <a:rPr lang="en-US" sz="2400" dirty="0"/>
              <a:t>in above equation can be taken as </a:t>
            </a:r>
            <a:r>
              <a:rPr lang="en-US" sz="2400" dirty="0">
                <a:solidFill>
                  <a:schemeClr val="accent5">
                    <a:lumMod val="50000"/>
                  </a:schemeClr>
                </a:solidFill>
              </a:rPr>
              <a:t>hg at the mixture temperature</a:t>
            </a:r>
            <a:r>
              <a:rPr lang="en-US" sz="2400" dirty="0"/>
              <a:t>. Enthalpy of dry air, ha, can be obtained from the appropriate </a:t>
            </a:r>
            <a:r>
              <a:rPr lang="en-US" sz="2400" dirty="0">
                <a:solidFill>
                  <a:schemeClr val="accent5">
                    <a:lumMod val="75000"/>
                  </a:schemeClr>
                </a:solidFill>
              </a:rPr>
              <a:t>ideal gas </a:t>
            </a:r>
            <a:r>
              <a:rPr lang="en-US" sz="2400" dirty="0" smtClean="0">
                <a:solidFill>
                  <a:schemeClr val="accent5">
                    <a:lumMod val="75000"/>
                  </a:schemeClr>
                </a:solidFill>
              </a:rPr>
              <a:t>table</a:t>
            </a:r>
            <a:r>
              <a:rPr lang="en-US" sz="2400" dirty="0" smtClean="0"/>
              <a:t>.</a:t>
            </a:r>
          </a:p>
          <a:p>
            <a:r>
              <a:rPr lang="en-US" sz="2400" dirty="0" smtClean="0"/>
              <a:t>An </a:t>
            </a:r>
            <a:r>
              <a:rPr lang="en-US" sz="2400" dirty="0"/>
              <a:t>approach similar to that for enthalpy also applies to </a:t>
            </a:r>
            <a:r>
              <a:rPr lang="en-US" sz="2400" dirty="0" smtClean="0"/>
              <a:t>the </a:t>
            </a:r>
            <a:r>
              <a:rPr lang="en-US" sz="2400" dirty="0"/>
              <a:t>evaluation </a:t>
            </a:r>
            <a:r>
              <a:rPr lang="en-US" sz="2400" dirty="0" smtClean="0"/>
              <a:t>of the </a:t>
            </a:r>
            <a:r>
              <a:rPr lang="en-US" sz="2400" dirty="0">
                <a:solidFill>
                  <a:schemeClr val="accent5">
                    <a:lumMod val="50000"/>
                  </a:schemeClr>
                </a:solidFill>
              </a:rPr>
              <a:t>internal energy of moist </a:t>
            </a:r>
            <a:r>
              <a:rPr lang="en-US" sz="2400" dirty="0" smtClean="0">
                <a:solidFill>
                  <a:schemeClr val="accent5">
                    <a:lumMod val="50000"/>
                  </a:schemeClr>
                </a:solidFill>
              </a:rPr>
              <a:t>air, u.</a:t>
            </a:r>
          </a:p>
          <a:p>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3644809"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525" y="3581400"/>
            <a:ext cx="325390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64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143000"/>
          </a:xfrm>
        </p:spPr>
        <p:txBody>
          <a:bodyPr>
            <a:normAutofit/>
          </a:bodyPr>
          <a:lstStyle/>
          <a:p>
            <a:r>
              <a:rPr lang="en-US" sz="4000" dirty="0" err="1">
                <a:solidFill>
                  <a:schemeClr val="accent3">
                    <a:lumMod val="50000"/>
                  </a:schemeClr>
                </a:solidFill>
              </a:rPr>
              <a:t>Psychrometers</a:t>
            </a:r>
            <a:endParaRPr lang="en-US" sz="4000" dirty="0">
              <a:solidFill>
                <a:schemeClr val="accent3">
                  <a:lumMod val="50000"/>
                </a:schemeClr>
              </a:solidFill>
            </a:endParaRPr>
          </a:p>
        </p:txBody>
      </p:sp>
      <p:sp>
        <p:nvSpPr>
          <p:cNvPr id="3" name="Content Placeholder 2"/>
          <p:cNvSpPr>
            <a:spLocks noGrp="1"/>
          </p:cNvSpPr>
          <p:nvPr>
            <p:ph idx="1"/>
          </p:nvPr>
        </p:nvSpPr>
        <p:spPr>
          <a:xfrm>
            <a:off x="533400" y="1371600"/>
            <a:ext cx="5181600" cy="4525963"/>
          </a:xfrm>
        </p:spPr>
        <p:txBody>
          <a:bodyPr>
            <a:noAutofit/>
          </a:bodyPr>
          <a:lstStyle/>
          <a:p>
            <a:r>
              <a:rPr lang="en-US" sz="2400" dirty="0">
                <a:solidFill>
                  <a:schemeClr val="accent5">
                    <a:lumMod val="50000"/>
                  </a:schemeClr>
                </a:solidFill>
              </a:rPr>
              <a:t>Dry – bulb </a:t>
            </a:r>
            <a:r>
              <a:rPr lang="en-US" sz="2400" dirty="0"/>
              <a:t>temperature is temperature of air as measured by ordinary thermometer placed in air.</a:t>
            </a:r>
          </a:p>
          <a:p>
            <a:r>
              <a:rPr lang="en-US" sz="2400" dirty="0">
                <a:solidFill>
                  <a:schemeClr val="accent5">
                    <a:lumMod val="50000"/>
                  </a:schemeClr>
                </a:solidFill>
              </a:rPr>
              <a:t>Wet – bulb</a:t>
            </a:r>
            <a:r>
              <a:rPr lang="en-US" sz="2400" dirty="0"/>
              <a:t> temperature is temperature as measured by a thermometer when its bulb is covered by a moistened cotton wick</a:t>
            </a:r>
            <a:r>
              <a:rPr lang="en-US" sz="2400" dirty="0" smtClean="0"/>
              <a:t>.</a:t>
            </a:r>
          </a:p>
          <a:p>
            <a:r>
              <a:rPr lang="en-US" sz="2400" dirty="0" err="1" smtClean="0">
                <a:solidFill>
                  <a:schemeClr val="accent5">
                    <a:lumMod val="50000"/>
                  </a:schemeClr>
                </a:solidFill>
              </a:rPr>
              <a:t>Psychrometer</a:t>
            </a:r>
            <a:r>
              <a:rPr lang="en-US" sz="2400" dirty="0" smtClean="0"/>
              <a:t> </a:t>
            </a:r>
            <a:r>
              <a:rPr lang="en-US" sz="2400" dirty="0"/>
              <a:t>is a device which uses air flow past dry and wet – bulb thermometer to determine humidity of air – water vapor mixture.</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122" y="1346560"/>
            <a:ext cx="2886076" cy="403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49785" y="5562599"/>
            <a:ext cx="2675091" cy="461665"/>
          </a:xfrm>
          <a:prstGeom prst="rect">
            <a:avLst/>
          </a:prstGeom>
        </p:spPr>
        <p:txBody>
          <a:bodyPr wrap="none">
            <a:spAutoFit/>
          </a:bodyPr>
          <a:lstStyle/>
          <a:p>
            <a:r>
              <a:rPr lang="en-US" sz="2400" dirty="0" smtClean="0"/>
              <a:t>Sling </a:t>
            </a:r>
            <a:r>
              <a:rPr lang="en-US" sz="2400" dirty="0" err="1" smtClean="0"/>
              <a:t>Psychrometers</a:t>
            </a:r>
            <a:endParaRPr lang="en-US" sz="2400" dirty="0"/>
          </a:p>
        </p:txBody>
      </p:sp>
    </p:spTree>
    <p:extLst>
      <p:ext uri="{BB962C8B-B14F-4D97-AF65-F5344CB8AC3E}">
        <p14:creationId xmlns:p14="http://schemas.microsoft.com/office/powerpoint/2010/main" val="402698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3">
                    <a:lumMod val="50000"/>
                  </a:schemeClr>
                </a:solidFill>
              </a:rPr>
              <a:t>Psychrometers</a:t>
            </a:r>
            <a:endParaRPr lang="en-US" dirty="0">
              <a:solidFill>
                <a:schemeClr val="accent3">
                  <a:lumMod val="50000"/>
                </a:schemeClr>
              </a:solidFill>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33387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687712" y="1205706"/>
            <a:ext cx="3884288" cy="2578100"/>
          </a:xfrm>
          <a:prstGeom prst="rect">
            <a:avLst/>
          </a:prstGeom>
        </p:spPr>
      </p:pic>
    </p:spTree>
    <p:extLst>
      <p:ext uri="{BB962C8B-B14F-4D97-AF65-F5344CB8AC3E}">
        <p14:creationId xmlns:p14="http://schemas.microsoft.com/office/powerpoint/2010/main" val="2688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Outline</a:t>
            </a:r>
            <a:endParaRPr lang="en-US" dirty="0">
              <a:solidFill>
                <a:schemeClr val="accent3">
                  <a:lumMod val="50000"/>
                </a:schemeClr>
              </a:solidFill>
            </a:endParaRPr>
          </a:p>
        </p:txBody>
      </p:sp>
      <p:sp>
        <p:nvSpPr>
          <p:cNvPr id="3" name="Content Placeholder 2"/>
          <p:cNvSpPr>
            <a:spLocks noGrp="1"/>
          </p:cNvSpPr>
          <p:nvPr>
            <p:ph idx="1"/>
          </p:nvPr>
        </p:nvSpPr>
        <p:spPr>
          <a:xfrm>
            <a:off x="762000" y="1600200"/>
            <a:ext cx="7924800" cy="4525963"/>
          </a:xfrm>
        </p:spPr>
        <p:txBody>
          <a:bodyPr/>
          <a:lstStyle/>
          <a:p>
            <a:r>
              <a:rPr lang="en-US" dirty="0" smtClean="0">
                <a:solidFill>
                  <a:schemeClr val="bg1">
                    <a:lumMod val="85000"/>
                  </a:schemeClr>
                </a:solidFill>
              </a:rPr>
              <a:t>Air vapor mixture</a:t>
            </a:r>
          </a:p>
          <a:p>
            <a:r>
              <a:rPr lang="en-US" dirty="0" smtClean="0">
                <a:solidFill>
                  <a:schemeClr val="bg1">
                    <a:lumMod val="85000"/>
                  </a:schemeClr>
                </a:solidFill>
              </a:rPr>
              <a:t>Properties of mixtures</a:t>
            </a:r>
          </a:p>
          <a:p>
            <a:r>
              <a:rPr lang="en-US" dirty="0" smtClean="0">
                <a:solidFill>
                  <a:schemeClr val="bg1">
                    <a:lumMod val="85000"/>
                  </a:schemeClr>
                </a:solidFill>
              </a:rPr>
              <a:t>Dry bulb &amp; wet bulb temperatures</a:t>
            </a:r>
          </a:p>
          <a:p>
            <a:r>
              <a:rPr lang="en-US" dirty="0" smtClean="0"/>
              <a:t>Psychrometric chart</a:t>
            </a:r>
          </a:p>
          <a:p>
            <a:r>
              <a:rPr lang="en-US" dirty="0" smtClean="0">
                <a:solidFill>
                  <a:schemeClr val="bg1">
                    <a:lumMod val="85000"/>
                  </a:schemeClr>
                </a:solidFill>
              </a:rPr>
              <a:t>Air conditioning processes</a:t>
            </a:r>
            <a:endParaRPr lang="en-US" dirty="0">
              <a:solidFill>
                <a:schemeClr val="bg1">
                  <a:lumMod val="85000"/>
                </a:schemeClr>
              </a:solidFill>
            </a:endParaRPr>
          </a:p>
        </p:txBody>
      </p:sp>
    </p:spTree>
    <p:extLst>
      <p:ext uri="{BB962C8B-B14F-4D97-AF65-F5344CB8AC3E}">
        <p14:creationId xmlns:p14="http://schemas.microsoft.com/office/powerpoint/2010/main" val="284144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3">
                    <a:lumMod val="50000"/>
                  </a:schemeClr>
                </a:solidFill>
              </a:rPr>
              <a:t>Psychometric chart</a:t>
            </a:r>
          </a:p>
        </p:txBody>
      </p:sp>
      <p:sp>
        <p:nvSpPr>
          <p:cNvPr id="3" name="Content Placeholder 2"/>
          <p:cNvSpPr>
            <a:spLocks noGrp="1"/>
          </p:cNvSpPr>
          <p:nvPr>
            <p:ph idx="1"/>
          </p:nvPr>
        </p:nvSpPr>
        <p:spPr>
          <a:xfrm>
            <a:off x="304800" y="1600200"/>
            <a:ext cx="8229600" cy="3505200"/>
          </a:xfrm>
        </p:spPr>
        <p:txBody>
          <a:bodyPr>
            <a:normAutofit/>
          </a:bodyPr>
          <a:lstStyle/>
          <a:p>
            <a:r>
              <a:rPr lang="en-US" sz="2400" dirty="0"/>
              <a:t>Psychometric chart is a graphical presentation of </a:t>
            </a:r>
            <a:r>
              <a:rPr lang="en-US" sz="2400" dirty="0">
                <a:solidFill>
                  <a:schemeClr val="accent6">
                    <a:lumMod val="75000"/>
                  </a:schemeClr>
                </a:solidFill>
              </a:rPr>
              <a:t>air – water vapor mixture </a:t>
            </a:r>
            <a:r>
              <a:rPr lang="en-US" sz="2400" dirty="0" smtClean="0">
                <a:solidFill>
                  <a:schemeClr val="accent6">
                    <a:lumMod val="75000"/>
                  </a:schemeClr>
                </a:solidFill>
              </a:rPr>
              <a:t>properties</a:t>
            </a:r>
            <a:r>
              <a:rPr lang="en-US" sz="2400" dirty="0" smtClean="0"/>
              <a:t>.</a:t>
            </a:r>
          </a:p>
          <a:p>
            <a:r>
              <a:rPr lang="en-US" sz="2400" dirty="0" smtClean="0"/>
              <a:t>Three </a:t>
            </a:r>
            <a:r>
              <a:rPr lang="en-US" sz="2400" dirty="0"/>
              <a:t>independent properties will describe the state of the mixture e.g. </a:t>
            </a:r>
            <a:r>
              <a:rPr lang="en-US" sz="2400" dirty="0">
                <a:solidFill>
                  <a:schemeClr val="accent6">
                    <a:lumMod val="75000"/>
                  </a:schemeClr>
                </a:solidFill>
              </a:rPr>
              <a:t>T, P, and composition</a:t>
            </a:r>
            <a:r>
              <a:rPr lang="en-US" sz="2400" dirty="0"/>
              <a:t>.</a:t>
            </a:r>
          </a:p>
          <a:p>
            <a:r>
              <a:rPr lang="en-US" sz="2400" dirty="0"/>
              <a:t>Psychometric is a plot of </a:t>
            </a:r>
            <a:r>
              <a:rPr lang="en-US" sz="2400" dirty="0">
                <a:solidFill>
                  <a:schemeClr val="accent6">
                    <a:lumMod val="75000"/>
                  </a:schemeClr>
                </a:solidFill>
              </a:rPr>
              <a:t>humidity ratio “ </a:t>
            </a:r>
            <a:r>
              <a:rPr lang="el-GR" sz="2400" dirty="0" smtClean="0">
                <a:solidFill>
                  <a:schemeClr val="accent6">
                    <a:lumMod val="75000"/>
                  </a:schemeClr>
                </a:solidFill>
              </a:rPr>
              <a:t>ω</a:t>
            </a:r>
            <a:r>
              <a:rPr lang="en-US" sz="2400" dirty="0" smtClean="0">
                <a:solidFill>
                  <a:schemeClr val="accent6">
                    <a:lumMod val="75000"/>
                  </a:schemeClr>
                </a:solidFill>
              </a:rPr>
              <a:t> </a:t>
            </a:r>
            <a:r>
              <a:rPr lang="en-US" sz="2400" dirty="0">
                <a:solidFill>
                  <a:schemeClr val="accent6">
                    <a:lumMod val="75000"/>
                  </a:schemeClr>
                </a:solidFill>
              </a:rPr>
              <a:t>“y- axis” versus dry – bulb temperature “x – axis” </a:t>
            </a:r>
            <a:r>
              <a:rPr lang="en-US" sz="2400" dirty="0"/>
              <a:t>with relative humidity , wet – bulb temperature, and mixture enthalpy per mass of dray air, at fixed pressure usually 0.1 MP or </a:t>
            </a:r>
            <a:r>
              <a:rPr lang="en-US" sz="2400" dirty="0">
                <a:solidFill>
                  <a:schemeClr val="accent6">
                    <a:lumMod val="75000"/>
                  </a:schemeClr>
                </a:solidFill>
              </a:rPr>
              <a:t>1 atm</a:t>
            </a:r>
            <a:r>
              <a:rPr lang="en-US" sz="2400" dirty="0"/>
              <a:t>.</a:t>
            </a:r>
          </a:p>
          <a:p>
            <a:endParaRPr lang="en-US" sz="2400" dirty="0"/>
          </a:p>
        </p:txBody>
      </p:sp>
    </p:spTree>
    <p:extLst>
      <p:ext uri="{BB962C8B-B14F-4D97-AF65-F5344CB8AC3E}">
        <p14:creationId xmlns:p14="http://schemas.microsoft.com/office/powerpoint/2010/main" val="173521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Outline</a:t>
            </a:r>
            <a:endParaRPr lang="en-US" dirty="0">
              <a:solidFill>
                <a:schemeClr val="accent3">
                  <a:lumMod val="50000"/>
                </a:schemeClr>
              </a:solidFill>
            </a:endParaRPr>
          </a:p>
        </p:txBody>
      </p:sp>
      <p:sp>
        <p:nvSpPr>
          <p:cNvPr id="3" name="Content Placeholder 2"/>
          <p:cNvSpPr>
            <a:spLocks noGrp="1"/>
          </p:cNvSpPr>
          <p:nvPr>
            <p:ph idx="1"/>
          </p:nvPr>
        </p:nvSpPr>
        <p:spPr>
          <a:xfrm>
            <a:off x="762000" y="1600200"/>
            <a:ext cx="7924800" cy="4525963"/>
          </a:xfrm>
        </p:spPr>
        <p:txBody>
          <a:bodyPr/>
          <a:lstStyle/>
          <a:p>
            <a:r>
              <a:rPr lang="en-US" dirty="0" smtClean="0"/>
              <a:t>Air vapor mixture</a:t>
            </a:r>
          </a:p>
          <a:p>
            <a:r>
              <a:rPr lang="en-US" dirty="0" smtClean="0"/>
              <a:t>Properties of mixtures</a:t>
            </a:r>
          </a:p>
          <a:p>
            <a:r>
              <a:rPr lang="en-US" dirty="0" smtClean="0"/>
              <a:t>Dry bulb &amp; wet bulb temperatures</a:t>
            </a:r>
          </a:p>
          <a:p>
            <a:r>
              <a:rPr lang="en-US" dirty="0" smtClean="0"/>
              <a:t>Psychrometric chart</a:t>
            </a:r>
          </a:p>
          <a:p>
            <a:r>
              <a:rPr lang="en-US" dirty="0" smtClean="0"/>
              <a:t>Air conditioning processes</a:t>
            </a:r>
            <a:endParaRPr lang="en-US" dirty="0"/>
          </a:p>
        </p:txBody>
      </p:sp>
    </p:spTree>
    <p:extLst>
      <p:ext uri="{BB962C8B-B14F-4D97-AF65-F5344CB8AC3E}">
        <p14:creationId xmlns:p14="http://schemas.microsoft.com/office/powerpoint/2010/main" val="3677598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160" y="2769805"/>
            <a:ext cx="6552439" cy="407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714427"/>
            <a:ext cx="8686799" cy="2123658"/>
          </a:xfrm>
          <a:prstGeom prst="rect">
            <a:avLst/>
          </a:prstGeom>
        </p:spPr>
        <p:txBody>
          <a:bodyPr wrap="square">
            <a:spAutoFit/>
          </a:bodyPr>
          <a:lstStyle/>
          <a:p>
            <a:pPr marL="342900" indent="-342900">
              <a:buFont typeface="Wingdings" panose="05000000000000000000" pitchFamily="2" charset="2"/>
              <a:buChar char="§"/>
            </a:pPr>
            <a:r>
              <a:rPr lang="en-US" sz="2200" dirty="0"/>
              <a:t>Curves of constant </a:t>
            </a:r>
            <a:r>
              <a:rPr lang="en-US" sz="2200" dirty="0">
                <a:solidFill>
                  <a:schemeClr val="accent6">
                    <a:lumMod val="75000"/>
                  </a:schemeClr>
                </a:solidFill>
              </a:rPr>
              <a:t>relative humidity </a:t>
            </a:r>
            <a:r>
              <a:rPr lang="en-US" sz="2200" dirty="0"/>
              <a:t>are shown on psychrometric charts</a:t>
            </a:r>
            <a:r>
              <a:rPr lang="en-US" sz="2200" dirty="0" smtClean="0"/>
              <a:t>.</a:t>
            </a:r>
          </a:p>
          <a:p>
            <a:pPr marL="342900" indent="-342900">
              <a:buFont typeface="Wingdings" panose="05000000000000000000" pitchFamily="2" charset="2"/>
              <a:buChar char="§"/>
            </a:pPr>
            <a:r>
              <a:rPr lang="en-US" sz="2200" dirty="0" smtClean="0"/>
              <a:t>Since </a:t>
            </a:r>
            <a:r>
              <a:rPr lang="en-US" sz="2200" dirty="0"/>
              <a:t>the dew point is the state where the mixture becomes saturated when cooled at constant vapor pressure, the </a:t>
            </a:r>
            <a:r>
              <a:rPr lang="en-US" sz="2200" dirty="0">
                <a:solidFill>
                  <a:schemeClr val="accent6">
                    <a:lumMod val="75000"/>
                  </a:schemeClr>
                </a:solidFill>
              </a:rPr>
              <a:t>dew point temperature corresponding to a given moist air state can be determined by following a line of constant </a:t>
            </a:r>
            <a:r>
              <a:rPr lang="el-GR" sz="2200" dirty="0" smtClean="0">
                <a:solidFill>
                  <a:schemeClr val="accent6">
                    <a:lumMod val="75000"/>
                  </a:schemeClr>
                </a:solidFill>
              </a:rPr>
              <a:t>ω</a:t>
            </a:r>
            <a:r>
              <a:rPr lang="en-US" sz="2200" dirty="0" smtClean="0">
                <a:solidFill>
                  <a:schemeClr val="accent6">
                    <a:lumMod val="75000"/>
                  </a:schemeClr>
                </a:solidFill>
              </a:rPr>
              <a:t> </a:t>
            </a:r>
            <a:r>
              <a:rPr lang="en-US" sz="2200" dirty="0">
                <a:solidFill>
                  <a:schemeClr val="accent6">
                    <a:lumMod val="75000"/>
                  </a:schemeClr>
                </a:solidFill>
              </a:rPr>
              <a:t>(constant </a:t>
            </a:r>
            <a:r>
              <a:rPr lang="en-US" sz="2200" dirty="0" err="1">
                <a:solidFill>
                  <a:schemeClr val="accent6">
                    <a:lumMod val="75000"/>
                  </a:schemeClr>
                </a:solidFill>
              </a:rPr>
              <a:t>pv</a:t>
            </a:r>
            <a:r>
              <a:rPr lang="en-US" sz="2200" dirty="0">
                <a:solidFill>
                  <a:schemeClr val="accent6">
                    <a:lumMod val="75000"/>
                  </a:schemeClr>
                </a:solidFill>
              </a:rPr>
              <a:t>) to the saturation line, φ=100%. </a:t>
            </a:r>
          </a:p>
        </p:txBody>
      </p:sp>
      <p:sp>
        <p:nvSpPr>
          <p:cNvPr id="4" name="Rectangle 3"/>
          <p:cNvSpPr/>
          <p:nvPr/>
        </p:nvSpPr>
        <p:spPr>
          <a:xfrm>
            <a:off x="436418" y="3429000"/>
            <a:ext cx="1905000" cy="2554545"/>
          </a:xfrm>
          <a:prstGeom prst="rect">
            <a:avLst/>
          </a:prstGeom>
          <a:solidFill>
            <a:srgbClr val="FFC000"/>
          </a:solidFill>
        </p:spPr>
        <p:txBody>
          <a:bodyPr wrap="square">
            <a:spAutoFit/>
          </a:bodyPr>
          <a:lstStyle/>
          <a:p>
            <a:r>
              <a:rPr lang="en-US" sz="2000" b="1" dirty="0"/>
              <a:t>The dew point temperature and dry-bulb temperature are identical for states on the saturation curve.</a:t>
            </a:r>
          </a:p>
        </p:txBody>
      </p:sp>
      <p:sp>
        <p:nvSpPr>
          <p:cNvPr id="6" name="Title 1"/>
          <p:cNvSpPr txBox="1">
            <a:spLocks/>
          </p:cNvSpPr>
          <p:nvPr/>
        </p:nvSpPr>
        <p:spPr>
          <a:xfrm>
            <a:off x="331366" y="325506"/>
            <a:ext cx="7924800" cy="4572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3">
                    <a:lumMod val="50000"/>
                  </a:schemeClr>
                </a:solidFill>
              </a:rPr>
              <a:t>Psychometric chart</a:t>
            </a:r>
            <a:endParaRPr lang="en-US" sz="4000" dirty="0">
              <a:solidFill>
                <a:schemeClr val="accent3">
                  <a:lumMod val="50000"/>
                </a:schemeClr>
              </a:solidFill>
            </a:endParaRPr>
          </a:p>
        </p:txBody>
      </p:sp>
    </p:spTree>
    <p:extLst>
      <p:ext uri="{BB962C8B-B14F-4D97-AF65-F5344CB8AC3E}">
        <p14:creationId xmlns:p14="http://schemas.microsoft.com/office/powerpoint/2010/main" val="259791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52400"/>
            <a:ext cx="7821151" cy="6429384"/>
          </a:xfrm>
          <a:prstGeom prst="rect">
            <a:avLst/>
          </a:prstGeom>
        </p:spPr>
      </p:pic>
    </p:spTree>
    <p:extLst>
      <p:ext uri="{BB962C8B-B14F-4D97-AF65-F5344CB8AC3E}">
        <p14:creationId xmlns:p14="http://schemas.microsoft.com/office/powerpoint/2010/main" val="21574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err="1">
                <a:solidFill>
                  <a:schemeClr val="accent3">
                    <a:lumMod val="50000"/>
                  </a:schemeClr>
                </a:solidFill>
              </a:rPr>
              <a:t>Psychrometric</a:t>
            </a:r>
            <a:r>
              <a:rPr lang="en-US" sz="4000" dirty="0">
                <a:solidFill>
                  <a:schemeClr val="accent3">
                    <a:lumMod val="50000"/>
                  </a:schemeClr>
                </a:solidFill>
              </a:rPr>
              <a:t> charts </a:t>
            </a:r>
          </a:p>
        </p:txBody>
      </p:sp>
      <p:sp>
        <p:nvSpPr>
          <p:cNvPr id="3" name="Content Placeholder 2"/>
          <p:cNvSpPr>
            <a:spLocks noGrp="1"/>
          </p:cNvSpPr>
          <p:nvPr>
            <p:ph idx="1"/>
          </p:nvPr>
        </p:nvSpPr>
        <p:spPr/>
        <p:txBody>
          <a:bodyPr>
            <a:normAutofit/>
          </a:bodyPr>
          <a:lstStyle/>
          <a:p>
            <a:r>
              <a:rPr lang="en-US" sz="2400" dirty="0" err="1"/>
              <a:t>Psychrometric</a:t>
            </a:r>
            <a:r>
              <a:rPr lang="en-US" sz="2400" dirty="0"/>
              <a:t> charts also give values of the mixture enthalpy per unit mass of dry air in the mixture: </a:t>
            </a:r>
            <a:r>
              <a:rPr lang="en-US" sz="2400" dirty="0">
                <a:solidFill>
                  <a:schemeClr val="accent3">
                    <a:lumMod val="50000"/>
                  </a:schemeClr>
                </a:solidFill>
              </a:rPr>
              <a:t>ha + </a:t>
            </a:r>
            <a:r>
              <a:rPr lang="en-US" sz="2400" dirty="0" err="1">
                <a:solidFill>
                  <a:schemeClr val="accent3">
                    <a:lumMod val="50000"/>
                  </a:schemeClr>
                </a:solidFill>
              </a:rPr>
              <a:t>ωhv</a:t>
            </a:r>
            <a:r>
              <a:rPr lang="en-US" sz="2400" dirty="0">
                <a:solidFill>
                  <a:schemeClr val="accent3">
                    <a:lumMod val="50000"/>
                  </a:schemeClr>
                </a:solidFill>
              </a:rPr>
              <a:t> </a:t>
            </a:r>
            <a:r>
              <a:rPr lang="en-US" sz="2400" dirty="0"/>
              <a:t>the mixture enthalpy has units of kJ per kg of dry air</a:t>
            </a:r>
            <a:r>
              <a:rPr lang="en-US" sz="2400" dirty="0" smtClean="0"/>
              <a:t>.</a:t>
            </a:r>
          </a:p>
          <a:p>
            <a:r>
              <a:rPr lang="en-US" sz="2400" dirty="0" smtClean="0"/>
              <a:t>The </a:t>
            </a:r>
            <a:r>
              <a:rPr lang="en-US" sz="2400" dirty="0"/>
              <a:t>enthalpy of the dry air </a:t>
            </a:r>
            <a:r>
              <a:rPr lang="en-US" sz="2400" dirty="0">
                <a:solidFill>
                  <a:schemeClr val="accent3">
                    <a:lumMod val="50000"/>
                  </a:schemeClr>
                </a:solidFill>
              </a:rPr>
              <a:t>ha</a:t>
            </a:r>
            <a:r>
              <a:rPr lang="en-US" sz="2400" dirty="0"/>
              <a:t> </a:t>
            </a:r>
            <a:r>
              <a:rPr lang="en-US" sz="2400" dirty="0" smtClean="0"/>
              <a:t>is determined </a:t>
            </a:r>
            <a:r>
              <a:rPr lang="en-US" sz="2400" dirty="0"/>
              <a:t>relative to a zero value at </a:t>
            </a:r>
            <a:r>
              <a:rPr lang="en-US" sz="2400" dirty="0" smtClean="0"/>
              <a:t>0</a:t>
            </a:r>
            <a:r>
              <a:rPr lang="en-US" sz="2400" baseline="30000" dirty="0" smtClean="0"/>
              <a:t>o</a:t>
            </a:r>
            <a:r>
              <a:rPr lang="en-US" sz="2400" dirty="0" smtClean="0"/>
              <a:t>C</a:t>
            </a:r>
            <a:r>
              <a:rPr lang="en-US" sz="2400" dirty="0"/>
              <a:t>, and not 0 </a:t>
            </a:r>
            <a:r>
              <a:rPr lang="en-US" sz="2400" dirty="0" smtClean="0"/>
              <a:t>K. </a:t>
            </a:r>
          </a:p>
          <a:p>
            <a:endParaRPr lang="en-US" sz="2400" dirty="0" smtClean="0"/>
          </a:p>
          <a:p>
            <a:r>
              <a:rPr lang="en-US" sz="2400" dirty="0" smtClean="0"/>
              <a:t>The </a:t>
            </a:r>
            <a:r>
              <a:rPr lang="en-US" sz="2400" dirty="0"/>
              <a:t>enthalpy of the water vapor </a:t>
            </a:r>
            <a:r>
              <a:rPr lang="en-US" sz="2400" dirty="0" err="1">
                <a:solidFill>
                  <a:schemeClr val="accent3">
                    <a:lumMod val="50000"/>
                  </a:schemeClr>
                </a:solidFill>
              </a:rPr>
              <a:t>hv</a:t>
            </a:r>
            <a:r>
              <a:rPr lang="en-US" sz="2400" dirty="0">
                <a:solidFill>
                  <a:schemeClr val="accent3">
                    <a:lumMod val="50000"/>
                  </a:schemeClr>
                </a:solidFill>
              </a:rPr>
              <a:t> is </a:t>
            </a:r>
            <a:r>
              <a:rPr lang="en-US" sz="2400" dirty="0" smtClean="0">
                <a:solidFill>
                  <a:schemeClr val="accent3">
                    <a:lumMod val="50000"/>
                  </a:schemeClr>
                </a:solidFill>
              </a:rPr>
              <a:t>evaluated as </a:t>
            </a:r>
            <a:r>
              <a:rPr lang="en-US" sz="2400" dirty="0">
                <a:solidFill>
                  <a:schemeClr val="accent3">
                    <a:lumMod val="50000"/>
                  </a:schemeClr>
                </a:solidFill>
              </a:rPr>
              <a:t>hg </a:t>
            </a:r>
            <a:r>
              <a:rPr lang="en-US" sz="2400" dirty="0"/>
              <a:t>at the dry-bulb temperature of the </a:t>
            </a:r>
            <a:r>
              <a:rPr lang="en-US" sz="2400" dirty="0" smtClean="0"/>
              <a:t>mixture.</a:t>
            </a:r>
            <a:endParaRPr lang="en-US" sz="2400" dirty="0"/>
          </a:p>
          <a:p>
            <a:r>
              <a:rPr lang="en-US" sz="2400" dirty="0" smtClean="0"/>
              <a:t>For </a:t>
            </a:r>
            <a:r>
              <a:rPr lang="en-US" sz="2400" dirty="0"/>
              <a:t>charts in SI, the temperature is in </a:t>
            </a:r>
            <a:r>
              <a:rPr lang="en-US" sz="2400" baseline="30000" dirty="0" err="1" smtClean="0"/>
              <a:t>o</a:t>
            </a:r>
            <a:r>
              <a:rPr lang="en-US" sz="2400" dirty="0" err="1" smtClean="0"/>
              <a:t>C</a:t>
            </a:r>
            <a:r>
              <a:rPr lang="en-US" sz="2400" dirty="0" smtClean="0"/>
              <a:t> </a:t>
            </a:r>
            <a:r>
              <a:rPr lang="en-US" sz="2400" dirty="0"/>
              <a:t>and ω is expressed in kg, or g, of water vapor per kg of dry </a:t>
            </a:r>
            <a:r>
              <a:rPr lang="en-US" sz="2400" dirty="0" smtClean="0"/>
              <a:t>air.</a:t>
            </a:r>
            <a:endParaRPr lang="en-US"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00399"/>
            <a:ext cx="3686425" cy="78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36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6"/>
            <a:ext cx="8229600" cy="1143000"/>
          </a:xfrm>
        </p:spPr>
        <p:txBody>
          <a:bodyPr/>
          <a:lstStyle/>
          <a:p>
            <a:r>
              <a:rPr lang="en-US" dirty="0" err="1">
                <a:solidFill>
                  <a:schemeClr val="accent3">
                    <a:lumMod val="50000"/>
                  </a:schemeClr>
                </a:solidFill>
              </a:rPr>
              <a:t>Psychrometric</a:t>
            </a:r>
            <a:r>
              <a:rPr lang="en-US" dirty="0">
                <a:solidFill>
                  <a:schemeClr val="accent3">
                    <a:lumMod val="50000"/>
                  </a:schemeClr>
                </a:solidFill>
              </a:rPr>
              <a:t> charts </a:t>
            </a:r>
          </a:p>
        </p:txBody>
      </p:sp>
      <p:sp>
        <p:nvSpPr>
          <p:cNvPr id="3" name="Content Placeholder 2"/>
          <p:cNvSpPr>
            <a:spLocks noGrp="1"/>
          </p:cNvSpPr>
          <p:nvPr>
            <p:ph idx="1"/>
          </p:nvPr>
        </p:nvSpPr>
        <p:spPr>
          <a:xfrm>
            <a:off x="228600" y="1091162"/>
            <a:ext cx="8305800" cy="1500188"/>
          </a:xfrm>
        </p:spPr>
        <p:txBody>
          <a:bodyPr>
            <a:normAutofit lnSpcReduction="10000"/>
          </a:bodyPr>
          <a:lstStyle/>
          <a:p>
            <a:r>
              <a:rPr lang="en-US" sz="2400" dirty="0"/>
              <a:t>Wet bulb temperature </a:t>
            </a:r>
            <a:r>
              <a:rPr lang="en-US" sz="2400" dirty="0" err="1"/>
              <a:t>Twb</a:t>
            </a:r>
            <a:r>
              <a:rPr lang="en-US" sz="2400" dirty="0"/>
              <a:t> lines run from the upper left to the lower right of the chart. Lines of constant wet-bulb temperature are approximately lines of constant mixture enthalpy per unit mass of dry air</a:t>
            </a:r>
            <a:r>
              <a:rPr lang="en-US" sz="2400" dirty="0" smtClean="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53250"/>
            <a:ext cx="637241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71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8991600" cy="1938992"/>
          </a:xfrm>
          <a:prstGeom prst="rect">
            <a:avLst/>
          </a:prstGeom>
        </p:spPr>
        <p:txBody>
          <a:bodyPr wrap="square">
            <a:spAutoFit/>
          </a:bodyPr>
          <a:lstStyle/>
          <a:p>
            <a:pPr marL="342900" indent="-342900">
              <a:buFont typeface="Wingdings" panose="05000000000000000000" pitchFamily="2" charset="2"/>
              <a:buChar char="§"/>
            </a:pPr>
            <a:r>
              <a:rPr lang="en-US" sz="2400" dirty="0"/>
              <a:t>Psychrometric charts also provide lines representing volume per unit mass of dry air, V/ma. These specific volume lines can be interpreted as giving the volume of dry air or of water vapor, per unit mass of dry air, since each mixture component is considered to fill the entire volume.</a:t>
            </a:r>
          </a:p>
        </p:txBody>
      </p:sp>
      <p:pic>
        <p:nvPicPr>
          <p:cNvPr id="3" name="Picture 2"/>
          <p:cNvPicPr>
            <a:picLocks noChangeAspect="1"/>
          </p:cNvPicPr>
          <p:nvPr/>
        </p:nvPicPr>
        <p:blipFill>
          <a:blip r:embed="rId2"/>
          <a:stretch>
            <a:fillRect/>
          </a:stretch>
        </p:blipFill>
        <p:spPr>
          <a:xfrm>
            <a:off x="2033174" y="2895600"/>
            <a:ext cx="5280601" cy="3962400"/>
          </a:xfrm>
          <a:prstGeom prst="rect">
            <a:avLst/>
          </a:prstGeom>
        </p:spPr>
      </p:pic>
      <p:sp>
        <p:nvSpPr>
          <p:cNvPr id="4" name="Title 1"/>
          <p:cNvSpPr txBox="1">
            <a:spLocks/>
          </p:cNvSpPr>
          <p:nvPr/>
        </p:nvSpPr>
        <p:spPr>
          <a:xfrm>
            <a:off x="457200" y="2286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accent3">
                    <a:lumMod val="50000"/>
                  </a:schemeClr>
                </a:solidFill>
              </a:rPr>
              <a:t>Psychrometric charts </a:t>
            </a:r>
            <a:endParaRPr lang="en-US" sz="4000" dirty="0">
              <a:solidFill>
                <a:schemeClr val="accent3">
                  <a:lumMod val="50000"/>
                </a:schemeClr>
              </a:solidFill>
            </a:endParaRPr>
          </a:p>
        </p:txBody>
      </p:sp>
    </p:spTree>
    <p:extLst>
      <p:ext uri="{BB962C8B-B14F-4D97-AF65-F5344CB8AC3E}">
        <p14:creationId xmlns:p14="http://schemas.microsoft.com/office/powerpoint/2010/main" val="370263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25" y="381000"/>
            <a:ext cx="8079513" cy="6056351"/>
          </a:xfrm>
          <a:prstGeom prst="rect">
            <a:avLst/>
          </a:prstGeom>
        </p:spPr>
      </p:pic>
    </p:spTree>
    <p:extLst>
      <p:ext uri="{BB962C8B-B14F-4D97-AF65-F5344CB8AC3E}">
        <p14:creationId xmlns:p14="http://schemas.microsoft.com/office/powerpoint/2010/main" val="921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0"/>
            <a:ext cx="8229600" cy="762000"/>
          </a:xfrm>
        </p:spPr>
        <p:txBody>
          <a:bodyPr/>
          <a:lstStyle/>
          <a:p>
            <a:r>
              <a:rPr lang="en-US" dirty="0" err="1">
                <a:solidFill>
                  <a:schemeClr val="accent3">
                    <a:lumMod val="50000"/>
                  </a:schemeClr>
                </a:solidFill>
              </a:rPr>
              <a:t>Psychrometric</a:t>
            </a:r>
            <a:r>
              <a:rPr lang="en-US" dirty="0">
                <a:solidFill>
                  <a:schemeClr val="accent3">
                    <a:lumMod val="50000"/>
                  </a:schemeClr>
                </a:solidFill>
              </a:rPr>
              <a:t> charts </a:t>
            </a:r>
          </a:p>
        </p:txBody>
      </p:sp>
      <p:sp>
        <p:nvSpPr>
          <p:cNvPr id="3" name="Content Placeholder 2"/>
          <p:cNvSpPr>
            <a:spLocks noGrp="1"/>
          </p:cNvSpPr>
          <p:nvPr>
            <p:ph idx="1"/>
          </p:nvPr>
        </p:nvSpPr>
        <p:spPr>
          <a:xfrm>
            <a:off x="238124" y="766763"/>
            <a:ext cx="8753475" cy="1976437"/>
          </a:xfrm>
        </p:spPr>
        <p:txBody>
          <a:bodyPr>
            <a:normAutofit fontScale="92500" lnSpcReduction="20000"/>
          </a:bodyPr>
          <a:lstStyle/>
          <a:p>
            <a:r>
              <a:rPr lang="en-US" sz="2400" dirty="0"/>
              <a:t>Also note </a:t>
            </a:r>
            <a:r>
              <a:rPr lang="en-US" sz="2400" dirty="0" smtClean="0"/>
              <a:t>Human </a:t>
            </a:r>
            <a:r>
              <a:rPr lang="en-US" sz="2400" dirty="0"/>
              <a:t>comfort zone range of condition most agreeable to human well being.</a:t>
            </a:r>
          </a:p>
          <a:p>
            <a:r>
              <a:rPr lang="en-US" sz="2400" dirty="0"/>
              <a:t>Comfort of human body depends primarily on three factures:</a:t>
            </a:r>
          </a:p>
          <a:p>
            <a:r>
              <a:rPr lang="en-US" sz="2400" dirty="0"/>
              <a:t>1.	temperature (Dry – bulb)         20 – 27 </a:t>
            </a:r>
            <a:r>
              <a:rPr lang="en-US" sz="2400" dirty="0" smtClean="0"/>
              <a:t>C</a:t>
            </a:r>
          </a:p>
          <a:p>
            <a:r>
              <a:rPr lang="en-US" sz="2400" dirty="0" smtClean="0"/>
              <a:t>2</a:t>
            </a:r>
            <a:r>
              <a:rPr lang="en-US" sz="2400" dirty="0"/>
              <a:t>.	Relative humidity      40% ≤   ≤ 60%.</a:t>
            </a:r>
          </a:p>
          <a:p>
            <a:r>
              <a:rPr lang="en-US" sz="2400" dirty="0"/>
              <a:t>3.	Air motion.         V = 15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666883"/>
            <a:ext cx="5572125" cy="4176829"/>
          </a:xfrm>
          <a:prstGeom prst="rect">
            <a:avLst/>
          </a:prstGeom>
        </p:spPr>
      </p:pic>
    </p:spTree>
    <p:extLst>
      <p:ext uri="{BB962C8B-B14F-4D97-AF65-F5344CB8AC3E}">
        <p14:creationId xmlns:p14="http://schemas.microsoft.com/office/powerpoint/2010/main" val="102645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379013" y="-921813"/>
            <a:ext cx="6843174" cy="8686800"/>
          </a:xfrm>
          <a:prstGeom prst="rect">
            <a:avLst/>
          </a:prstGeom>
        </p:spPr>
      </p:pic>
    </p:spTree>
    <p:extLst>
      <p:ext uri="{BB962C8B-B14F-4D97-AF65-F5344CB8AC3E}">
        <p14:creationId xmlns:p14="http://schemas.microsoft.com/office/powerpoint/2010/main" val="735427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3099" y="311149"/>
            <a:ext cx="7717801" cy="6235701"/>
          </a:xfrm>
          <a:prstGeom prst="rect">
            <a:avLst/>
          </a:prstGeom>
        </p:spPr>
      </p:pic>
    </p:spTree>
    <p:extLst>
      <p:ext uri="{BB962C8B-B14F-4D97-AF65-F5344CB8AC3E}">
        <p14:creationId xmlns:p14="http://schemas.microsoft.com/office/powerpoint/2010/main" val="2963470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0" y="304800"/>
            <a:ext cx="9139500" cy="6858000"/>
          </a:xfrm>
          <a:prstGeom prst="rect">
            <a:avLst/>
          </a:prstGeom>
        </p:spPr>
      </p:pic>
    </p:spTree>
    <p:extLst>
      <p:ext uri="{BB962C8B-B14F-4D97-AF65-F5344CB8AC3E}">
        <p14:creationId xmlns:p14="http://schemas.microsoft.com/office/powerpoint/2010/main" val="363542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chemeClr val="accent3">
                    <a:lumMod val="50000"/>
                  </a:schemeClr>
                </a:solidFill>
              </a:rPr>
              <a:t>Psychrometrics</a:t>
            </a:r>
            <a:endParaRPr lang="en-US" dirty="0">
              <a:solidFill>
                <a:schemeClr val="accent3">
                  <a:lumMod val="50000"/>
                </a:schemeClr>
              </a:solidFill>
            </a:endParaRPr>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sz="2800" dirty="0"/>
              <a:t>The objective of this chapter is to study systems involving </a:t>
            </a:r>
            <a:r>
              <a:rPr lang="en-US" sz="2800" dirty="0">
                <a:solidFill>
                  <a:schemeClr val="accent3">
                    <a:lumMod val="75000"/>
                  </a:schemeClr>
                </a:solidFill>
              </a:rPr>
              <a:t>mixtures of dry air and water vapor</a:t>
            </a:r>
            <a:r>
              <a:rPr lang="en-US" sz="2800" dirty="0"/>
              <a:t>. </a:t>
            </a:r>
            <a:r>
              <a:rPr lang="en-US" sz="2800" dirty="0" smtClean="0"/>
              <a:t> A </a:t>
            </a:r>
            <a:r>
              <a:rPr lang="en-US" sz="2800" dirty="0"/>
              <a:t>liquid water phase also may be present. </a:t>
            </a:r>
            <a:endParaRPr lang="en-US" sz="2800" dirty="0" smtClean="0"/>
          </a:p>
          <a:p>
            <a:r>
              <a:rPr lang="en-US" sz="2800" dirty="0" smtClean="0"/>
              <a:t>Knowledge </a:t>
            </a:r>
            <a:r>
              <a:rPr lang="en-US" sz="2800" dirty="0"/>
              <a:t>of the behavior of such systems is essential for the analysis and design of </a:t>
            </a:r>
            <a:r>
              <a:rPr lang="en-US" sz="2800" dirty="0">
                <a:solidFill>
                  <a:schemeClr val="accent3">
                    <a:lumMod val="75000"/>
                  </a:schemeClr>
                </a:solidFill>
              </a:rPr>
              <a:t>air-conditioning devices, cooling towers, and industrial processes requiring close control of the vapor content in air. </a:t>
            </a:r>
            <a:endParaRPr lang="en-US" sz="2800" dirty="0" smtClean="0">
              <a:solidFill>
                <a:schemeClr val="accent3">
                  <a:lumMod val="75000"/>
                </a:schemeClr>
              </a:solidFill>
            </a:endParaRPr>
          </a:p>
          <a:p>
            <a:r>
              <a:rPr lang="en-US" sz="2800" dirty="0" smtClean="0"/>
              <a:t>The </a:t>
            </a:r>
            <a:r>
              <a:rPr lang="en-US" sz="2800" dirty="0"/>
              <a:t>study of systems involving dry air and water is known as </a:t>
            </a:r>
            <a:r>
              <a:rPr lang="en-US" sz="2800" dirty="0" err="1">
                <a:solidFill>
                  <a:schemeClr val="accent3">
                    <a:lumMod val="75000"/>
                  </a:schemeClr>
                </a:solidFill>
              </a:rPr>
              <a:t>psychrometrics</a:t>
            </a:r>
            <a:r>
              <a:rPr lang="en-US" sz="2800" dirty="0"/>
              <a:t>.</a:t>
            </a:r>
          </a:p>
        </p:txBody>
      </p:sp>
    </p:spTree>
    <p:extLst>
      <p:ext uri="{BB962C8B-B14F-4D97-AF65-F5344CB8AC3E}">
        <p14:creationId xmlns:p14="http://schemas.microsoft.com/office/powerpoint/2010/main" val="589004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8977"/>
            <a:ext cx="9144000" cy="6340046"/>
          </a:xfrm>
          <a:prstGeom prst="rect">
            <a:avLst/>
          </a:prstGeom>
        </p:spPr>
      </p:pic>
    </p:spTree>
    <p:extLst>
      <p:ext uri="{BB962C8B-B14F-4D97-AF65-F5344CB8AC3E}">
        <p14:creationId xmlns:p14="http://schemas.microsoft.com/office/powerpoint/2010/main" val="361460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229600" cy="5632311"/>
          </a:xfrm>
          <a:prstGeom prst="rect">
            <a:avLst/>
          </a:prstGeom>
        </p:spPr>
        <p:txBody>
          <a:bodyPr wrap="square">
            <a:spAutoFit/>
          </a:bodyPr>
          <a:lstStyle/>
          <a:p>
            <a:pPr algn="ctr"/>
            <a:endParaRPr lang="en-US" sz="2400" dirty="0"/>
          </a:p>
          <a:p>
            <a:r>
              <a:rPr lang="en-US" sz="2400" dirty="0"/>
              <a:t>If dry – bulb temperature is 23 </a:t>
            </a:r>
            <a:r>
              <a:rPr lang="en-US" sz="2400" baseline="30000" dirty="0" err="1" smtClean="0"/>
              <a:t>o</a:t>
            </a:r>
            <a:r>
              <a:rPr lang="en-US" sz="2400" dirty="0" err="1" smtClean="0"/>
              <a:t>C</a:t>
            </a:r>
            <a:r>
              <a:rPr lang="en-US" sz="2400" dirty="0"/>
              <a:t>, and wet bulb temperature is 16 </a:t>
            </a:r>
            <a:r>
              <a:rPr lang="en-US" sz="2400" baseline="30000" dirty="0"/>
              <a:t>o </a:t>
            </a:r>
            <a:r>
              <a:rPr lang="en-US" sz="2400" dirty="0" smtClean="0"/>
              <a:t>C</a:t>
            </a:r>
            <a:r>
              <a:rPr lang="en-US" sz="2400" dirty="0"/>
              <a:t>, Determine:</a:t>
            </a:r>
          </a:p>
          <a:p>
            <a:pPr lvl="1"/>
            <a:r>
              <a:rPr lang="en-US" sz="2400" dirty="0" smtClean="0"/>
              <a:t>a)Humidity </a:t>
            </a:r>
            <a:r>
              <a:rPr lang="en-US" sz="2400" dirty="0"/>
              <a:t>ratio.</a:t>
            </a:r>
          </a:p>
          <a:p>
            <a:pPr lvl="1"/>
            <a:r>
              <a:rPr lang="en-US" sz="2400" dirty="0" smtClean="0"/>
              <a:t>b)Relative </a:t>
            </a:r>
            <a:r>
              <a:rPr lang="en-US" sz="2400" dirty="0"/>
              <a:t>Humidity.</a:t>
            </a:r>
          </a:p>
          <a:p>
            <a:pPr lvl="1"/>
            <a:r>
              <a:rPr lang="en-US" sz="2400" dirty="0" smtClean="0"/>
              <a:t>c)Vapor </a:t>
            </a:r>
            <a:r>
              <a:rPr lang="en-US" sz="2400" dirty="0"/>
              <a:t>Partial Pressure.</a:t>
            </a:r>
          </a:p>
          <a:p>
            <a:pPr lvl="1"/>
            <a:r>
              <a:rPr lang="en-US" sz="2400" dirty="0" smtClean="0"/>
              <a:t>d)Dew </a:t>
            </a:r>
            <a:r>
              <a:rPr lang="en-US" sz="2400" dirty="0"/>
              <a:t>point.</a:t>
            </a:r>
          </a:p>
          <a:p>
            <a:pPr lvl="1"/>
            <a:r>
              <a:rPr lang="en-US" sz="2400" dirty="0" smtClean="0"/>
              <a:t>e)Enthalpy </a:t>
            </a:r>
            <a:r>
              <a:rPr lang="en-US" sz="2400" dirty="0"/>
              <a:t>of mixture</a:t>
            </a:r>
            <a:r>
              <a:rPr lang="en-US" sz="2400" dirty="0" smtClean="0"/>
              <a:t>.</a:t>
            </a:r>
          </a:p>
          <a:p>
            <a:endParaRPr lang="en-US" sz="2400" dirty="0"/>
          </a:p>
          <a:p>
            <a:r>
              <a:rPr lang="en-US" sz="2400" dirty="0" smtClean="0"/>
              <a:t>From </a:t>
            </a:r>
            <a:r>
              <a:rPr lang="en-US" sz="2400" dirty="0"/>
              <a:t>psychometric chart at </a:t>
            </a:r>
            <a:r>
              <a:rPr lang="en-US" sz="2400" dirty="0" err="1"/>
              <a:t>TWb</a:t>
            </a:r>
            <a:r>
              <a:rPr lang="en-US" sz="2400" dirty="0"/>
              <a:t> = 16, </a:t>
            </a:r>
            <a:r>
              <a:rPr lang="en-US" sz="2400" dirty="0" err="1"/>
              <a:t>Tdp</a:t>
            </a:r>
            <a:r>
              <a:rPr lang="en-US" sz="2400" dirty="0"/>
              <a:t> = 23 </a:t>
            </a:r>
            <a:r>
              <a:rPr lang="en-US" sz="2400" baseline="30000" dirty="0"/>
              <a:t>o </a:t>
            </a:r>
            <a:r>
              <a:rPr lang="en-US" sz="2400" dirty="0" smtClean="0"/>
              <a:t>C.</a:t>
            </a:r>
          </a:p>
          <a:p>
            <a:r>
              <a:rPr lang="en-US" sz="2400" dirty="0" smtClean="0"/>
              <a:t>a) </a:t>
            </a:r>
            <a:r>
              <a:rPr lang="el-GR" sz="2400" dirty="0" smtClean="0"/>
              <a:t>ω</a:t>
            </a:r>
            <a:r>
              <a:rPr lang="en-US" sz="2400" dirty="0" smtClean="0"/>
              <a:t> </a:t>
            </a:r>
            <a:r>
              <a:rPr lang="en-US" sz="2400" dirty="0"/>
              <a:t>= 0.0087kg water/ kg dry air </a:t>
            </a:r>
          </a:p>
          <a:p>
            <a:r>
              <a:rPr lang="en-US" sz="2400" dirty="0" smtClean="0"/>
              <a:t>b) </a:t>
            </a:r>
            <a:r>
              <a:rPr lang="el-GR" sz="2400" dirty="0" smtClean="0"/>
              <a:t>Φ </a:t>
            </a:r>
            <a:r>
              <a:rPr lang="el-GR" sz="2400" dirty="0"/>
              <a:t>= 50%</a:t>
            </a:r>
          </a:p>
          <a:p>
            <a:pPr marL="457200" indent="-457200">
              <a:buAutoNum type="alphaLcParenR" startAt="3"/>
            </a:pPr>
            <a:r>
              <a:rPr lang="en-US" sz="2400" dirty="0" err="1" smtClean="0"/>
              <a:t>Pv</a:t>
            </a:r>
            <a:r>
              <a:rPr lang="en-US" sz="2400" dirty="0" smtClean="0"/>
              <a:t> </a:t>
            </a:r>
            <a:r>
              <a:rPr lang="en-US" sz="2400" dirty="0"/>
              <a:t>=  </a:t>
            </a:r>
            <a:r>
              <a:rPr lang="el-GR" sz="2400" dirty="0"/>
              <a:t>Φ </a:t>
            </a:r>
            <a:r>
              <a:rPr lang="en-US" sz="2400" dirty="0" err="1"/>
              <a:t>Pg</a:t>
            </a:r>
            <a:r>
              <a:rPr lang="en-US" sz="2400" dirty="0"/>
              <a:t> </a:t>
            </a:r>
            <a:r>
              <a:rPr lang="en-US" sz="2400" dirty="0" smtClean="0"/>
              <a:t>@23</a:t>
            </a:r>
            <a:r>
              <a:rPr lang="en-US" sz="2400" baseline="30000" dirty="0" smtClean="0"/>
              <a:t> </a:t>
            </a:r>
            <a:r>
              <a:rPr lang="en-US" sz="2400" baseline="30000" dirty="0"/>
              <a:t>o </a:t>
            </a:r>
            <a:r>
              <a:rPr lang="en-US" sz="2400" dirty="0" smtClean="0"/>
              <a:t>C               </a:t>
            </a:r>
          </a:p>
          <a:p>
            <a:pPr marL="457200" indent="-457200">
              <a:buAutoNum type="alphaLcParenR" startAt="3"/>
            </a:pPr>
            <a:r>
              <a:rPr lang="en-US" sz="2400" dirty="0" smtClean="0"/>
              <a:t>or</a:t>
            </a:r>
            <a:r>
              <a:rPr lang="en-US" sz="2400" dirty="0"/>
              <a:t>, from </a:t>
            </a:r>
            <a:r>
              <a:rPr lang="el-GR" sz="2400" dirty="0"/>
              <a:t>ω=   </a:t>
            </a:r>
            <a:endParaRPr lang="en-US" sz="2400" dirty="0" smtClean="0"/>
          </a:p>
          <a:p>
            <a:r>
              <a:rPr lang="el-GR" sz="2400" dirty="0" smtClean="0"/>
              <a:t>   </a:t>
            </a:r>
            <a:endParaRPr lang="el-G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30541"/>
            <a:ext cx="1233921" cy="82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4688" y="135493"/>
            <a:ext cx="1945084" cy="707886"/>
          </a:xfrm>
          <a:prstGeom prst="rect">
            <a:avLst/>
          </a:prstGeom>
        </p:spPr>
        <p:txBody>
          <a:bodyPr wrap="none">
            <a:spAutoFit/>
          </a:bodyPr>
          <a:lstStyle/>
          <a:p>
            <a:pPr algn="ctr"/>
            <a:r>
              <a:rPr lang="en-US" sz="4000" dirty="0">
                <a:solidFill>
                  <a:schemeClr val="accent3">
                    <a:lumMod val="50000"/>
                  </a:schemeClr>
                </a:solidFill>
              </a:rPr>
              <a:t>Example</a:t>
            </a:r>
          </a:p>
        </p:txBody>
      </p:sp>
    </p:spTree>
    <p:extLst>
      <p:ext uri="{BB962C8B-B14F-4D97-AF65-F5344CB8AC3E}">
        <p14:creationId xmlns:p14="http://schemas.microsoft.com/office/powerpoint/2010/main" val="374863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2" y="85725"/>
            <a:ext cx="8410575" cy="6686550"/>
          </a:xfrm>
          <a:prstGeom prst="rect">
            <a:avLst/>
          </a:prstGeom>
        </p:spPr>
      </p:pic>
    </p:spTree>
    <p:extLst>
      <p:ext uri="{BB962C8B-B14F-4D97-AF65-F5344CB8AC3E}">
        <p14:creationId xmlns:p14="http://schemas.microsoft.com/office/powerpoint/2010/main" val="78475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Example</a:t>
            </a:r>
            <a:endParaRPr lang="en-US" dirty="0">
              <a:solidFill>
                <a:schemeClr val="accent3">
                  <a:lumMod val="50000"/>
                </a:schemeClr>
              </a:solidFill>
            </a:endParaRPr>
          </a:p>
        </p:txBody>
      </p:sp>
      <p:sp>
        <p:nvSpPr>
          <p:cNvPr id="4" name="Rectangle 3"/>
          <p:cNvSpPr/>
          <p:nvPr/>
        </p:nvSpPr>
        <p:spPr>
          <a:xfrm>
            <a:off x="574964" y="3254852"/>
            <a:ext cx="7543800" cy="2677656"/>
          </a:xfrm>
          <a:prstGeom prst="rect">
            <a:avLst/>
          </a:prstGeom>
        </p:spPr>
        <p:txBody>
          <a:bodyPr wrap="square">
            <a:spAutoFit/>
          </a:bodyPr>
          <a:lstStyle/>
          <a:p>
            <a:r>
              <a:rPr lang="en-US" sz="2400" dirty="0"/>
              <a:t>Move along ω = 0.0087 = constant until condensation takes place or Φ = 100% (saturated mixture) then need the dry- bulb temperature as the dew point.</a:t>
            </a:r>
          </a:p>
          <a:p>
            <a:endParaRPr lang="en-US" sz="2400" dirty="0"/>
          </a:p>
          <a:p>
            <a:r>
              <a:rPr lang="en-US" sz="2400" dirty="0" err="1"/>
              <a:t>Tdew</a:t>
            </a:r>
            <a:r>
              <a:rPr lang="en-US" sz="2400" dirty="0"/>
              <a:t> = 12 </a:t>
            </a:r>
            <a:r>
              <a:rPr lang="en-US" sz="2400" baseline="30000" dirty="0"/>
              <a:t>o </a:t>
            </a:r>
            <a:r>
              <a:rPr lang="en-US" sz="2400" dirty="0" smtClean="0"/>
              <a:t>C</a:t>
            </a:r>
            <a:r>
              <a:rPr lang="en-US" sz="2400" dirty="0"/>
              <a:t>. </a:t>
            </a:r>
            <a:endParaRPr lang="en-US" sz="2400" dirty="0" smtClean="0"/>
          </a:p>
          <a:p>
            <a:endParaRPr lang="en-US" sz="2400" dirty="0" smtClean="0"/>
          </a:p>
          <a:p>
            <a:r>
              <a:rPr lang="en-US" sz="2400" dirty="0" smtClean="0"/>
              <a:t>Repeat </a:t>
            </a:r>
            <a:r>
              <a:rPr lang="en-US" sz="2400" dirty="0" err="1"/>
              <a:t>e.g</a:t>
            </a:r>
            <a:r>
              <a:rPr lang="en-US" sz="2400" dirty="0"/>
              <a:t> for  Tw = 23 </a:t>
            </a:r>
            <a:r>
              <a:rPr lang="en-US" sz="2400" baseline="30000" dirty="0"/>
              <a:t>o </a:t>
            </a:r>
            <a:r>
              <a:rPr lang="en-US" sz="2400" dirty="0" smtClean="0"/>
              <a:t>C  </a:t>
            </a:r>
            <a:r>
              <a:rPr lang="en-US" sz="2400" dirty="0"/>
              <a:t>Td = 42 </a:t>
            </a:r>
            <a:r>
              <a:rPr lang="en-US" sz="2400" baseline="30000" dirty="0"/>
              <a:t>o </a:t>
            </a:r>
            <a:r>
              <a:rPr lang="en-US" sz="2400" dirty="0" smtClean="0"/>
              <a:t>C</a:t>
            </a:r>
            <a:endParaRPr lang="en-US" sz="2400" dirty="0"/>
          </a:p>
        </p:txBody>
      </p:sp>
      <p:sp>
        <p:nvSpPr>
          <p:cNvPr id="5" name="Rectangle 4"/>
          <p:cNvSpPr/>
          <p:nvPr/>
        </p:nvSpPr>
        <p:spPr>
          <a:xfrm>
            <a:off x="490537" y="1427163"/>
            <a:ext cx="7543800" cy="1200329"/>
          </a:xfrm>
          <a:prstGeom prst="rect">
            <a:avLst/>
          </a:prstGeom>
        </p:spPr>
        <p:txBody>
          <a:bodyPr wrap="square">
            <a:spAutoFit/>
          </a:bodyPr>
          <a:lstStyle/>
          <a:p>
            <a:r>
              <a:rPr lang="en-US" sz="2400" dirty="0" smtClean="0"/>
              <a:t>d) Enthalpy </a:t>
            </a:r>
            <a:r>
              <a:rPr lang="en-US" sz="2400" dirty="0"/>
              <a:t>=65 kJ/ kg dry air</a:t>
            </a:r>
          </a:p>
          <a:p>
            <a:r>
              <a:rPr lang="en-US" sz="2400" dirty="0" smtClean="0"/>
              <a:t>e) Dew </a:t>
            </a:r>
            <a:r>
              <a:rPr lang="en-US" sz="2400" dirty="0"/>
              <a:t>point.</a:t>
            </a:r>
          </a:p>
          <a:p>
            <a:r>
              <a:rPr lang="en-US" sz="2400" dirty="0"/>
              <a:t>Cooling at constant </a:t>
            </a:r>
            <a:r>
              <a:rPr lang="el-GR" sz="2400" dirty="0"/>
              <a:t>ω, </a:t>
            </a:r>
            <a:r>
              <a:rPr lang="en-US" sz="2400" dirty="0"/>
              <a:t>since </a:t>
            </a:r>
            <a:r>
              <a:rPr lang="el-GR" sz="2400" dirty="0" smtClean="0"/>
              <a:t>ω</a:t>
            </a:r>
            <a:r>
              <a:rPr lang="en-US" sz="2400" dirty="0" smtClean="0"/>
              <a:t> </a:t>
            </a:r>
            <a:r>
              <a:rPr lang="en-US" sz="2400" dirty="0"/>
              <a:t>=           </a:t>
            </a:r>
            <a:r>
              <a:rPr lang="en-US" sz="2400" dirty="0" smtClean="0"/>
              <a:t> =fixed</a:t>
            </a:r>
            <a:r>
              <a:rPr lang="en-US" sz="24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7859"/>
            <a:ext cx="5302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816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Outline</a:t>
            </a:r>
            <a:endParaRPr lang="en-US" dirty="0">
              <a:solidFill>
                <a:schemeClr val="accent3">
                  <a:lumMod val="50000"/>
                </a:schemeClr>
              </a:solidFill>
            </a:endParaRPr>
          </a:p>
        </p:txBody>
      </p:sp>
      <p:sp>
        <p:nvSpPr>
          <p:cNvPr id="3" name="Content Placeholder 2"/>
          <p:cNvSpPr>
            <a:spLocks noGrp="1"/>
          </p:cNvSpPr>
          <p:nvPr>
            <p:ph idx="1"/>
          </p:nvPr>
        </p:nvSpPr>
        <p:spPr>
          <a:xfrm>
            <a:off x="762000" y="1600200"/>
            <a:ext cx="7924800" cy="4525963"/>
          </a:xfrm>
        </p:spPr>
        <p:txBody>
          <a:bodyPr/>
          <a:lstStyle/>
          <a:p>
            <a:r>
              <a:rPr lang="en-US" dirty="0" smtClean="0">
                <a:solidFill>
                  <a:schemeClr val="bg1">
                    <a:lumMod val="85000"/>
                  </a:schemeClr>
                </a:solidFill>
              </a:rPr>
              <a:t>Air vapor mixture</a:t>
            </a:r>
          </a:p>
          <a:p>
            <a:r>
              <a:rPr lang="en-US" dirty="0" smtClean="0">
                <a:solidFill>
                  <a:schemeClr val="bg1">
                    <a:lumMod val="85000"/>
                  </a:schemeClr>
                </a:solidFill>
              </a:rPr>
              <a:t>Properties of mixtures</a:t>
            </a:r>
          </a:p>
          <a:p>
            <a:r>
              <a:rPr lang="en-US" dirty="0" smtClean="0">
                <a:solidFill>
                  <a:schemeClr val="bg1">
                    <a:lumMod val="85000"/>
                  </a:schemeClr>
                </a:solidFill>
              </a:rPr>
              <a:t>Dry bulb &amp; wet bulb temperatures</a:t>
            </a:r>
          </a:p>
          <a:p>
            <a:r>
              <a:rPr lang="en-US" dirty="0" smtClean="0">
                <a:solidFill>
                  <a:schemeClr val="bg1">
                    <a:lumMod val="85000"/>
                  </a:schemeClr>
                </a:solidFill>
              </a:rPr>
              <a:t>Psychrometric chart</a:t>
            </a:r>
          </a:p>
          <a:p>
            <a:r>
              <a:rPr lang="en-US" dirty="0" smtClean="0"/>
              <a:t>Air conditioning processes</a:t>
            </a:r>
            <a:endParaRPr lang="en-US" dirty="0"/>
          </a:p>
        </p:txBody>
      </p:sp>
    </p:spTree>
    <p:extLst>
      <p:ext uri="{BB962C8B-B14F-4D97-AF65-F5344CB8AC3E}">
        <p14:creationId xmlns:p14="http://schemas.microsoft.com/office/powerpoint/2010/main" val="4678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1143000"/>
          </a:xfrm>
        </p:spPr>
        <p:txBody>
          <a:bodyPr/>
          <a:lstStyle/>
          <a:p>
            <a:r>
              <a:rPr lang="en-US" dirty="0">
                <a:solidFill>
                  <a:schemeClr val="accent3">
                    <a:lumMod val="50000"/>
                  </a:schemeClr>
                </a:solidFill>
              </a:rPr>
              <a:t>Air conditioning processes</a:t>
            </a:r>
          </a:p>
        </p:txBody>
      </p:sp>
      <p:sp>
        <p:nvSpPr>
          <p:cNvPr id="3" name="Content Placeholder 2"/>
          <p:cNvSpPr>
            <a:spLocks noGrp="1"/>
          </p:cNvSpPr>
          <p:nvPr>
            <p:ph idx="1"/>
          </p:nvPr>
        </p:nvSpPr>
        <p:spPr>
          <a:xfrm>
            <a:off x="228600" y="1190624"/>
            <a:ext cx="8229600" cy="4525963"/>
          </a:xfrm>
        </p:spPr>
        <p:txBody>
          <a:bodyPr>
            <a:noAutofit/>
          </a:bodyPr>
          <a:lstStyle/>
          <a:p>
            <a:r>
              <a:rPr lang="en-US" sz="2800" dirty="0" smtClean="0"/>
              <a:t>Heating </a:t>
            </a:r>
            <a:r>
              <a:rPr lang="en-US" sz="2800" dirty="0"/>
              <a:t>and cooling at constant “ω”.</a:t>
            </a:r>
          </a:p>
          <a:p>
            <a:r>
              <a:rPr lang="en-US" sz="2800" dirty="0" smtClean="0"/>
              <a:t>Heating </a:t>
            </a:r>
            <a:r>
              <a:rPr lang="en-US" sz="2800" dirty="0"/>
              <a:t>with humidification when </a:t>
            </a:r>
            <a:r>
              <a:rPr lang="el-GR" sz="2800" dirty="0" smtClean="0"/>
              <a:t>φ</a:t>
            </a:r>
            <a:r>
              <a:rPr lang="en-US" sz="2800" dirty="0" smtClean="0"/>
              <a:t> </a:t>
            </a:r>
            <a:r>
              <a:rPr lang="en-US" sz="2800" dirty="0"/>
              <a:t>low, pass air through heating section then humidifying section e.g. spry water </a:t>
            </a:r>
          </a:p>
          <a:p>
            <a:r>
              <a:rPr lang="en-US" sz="2800" dirty="0" smtClean="0"/>
              <a:t>Cooling </a:t>
            </a:r>
            <a:r>
              <a:rPr lang="en-US" sz="2800" dirty="0"/>
              <a:t>with dehumidification e.g. T1 = </a:t>
            </a:r>
            <a:r>
              <a:rPr lang="en-US" sz="2800" dirty="0" smtClean="0"/>
              <a:t>30C </a:t>
            </a:r>
            <a:r>
              <a:rPr lang="en-US" sz="2800" dirty="0"/>
              <a:t>;  </a:t>
            </a:r>
            <a:r>
              <a:rPr lang="el-GR" sz="2800" dirty="0" smtClean="0"/>
              <a:t>φ</a:t>
            </a:r>
            <a:r>
              <a:rPr lang="en-US" sz="2800" dirty="0" smtClean="0"/>
              <a:t>1 </a:t>
            </a:r>
            <a:r>
              <a:rPr lang="en-US" sz="2800" dirty="0"/>
              <a:t>= 80% to T1 = </a:t>
            </a:r>
            <a:r>
              <a:rPr lang="en-US" sz="2800" dirty="0" smtClean="0"/>
              <a:t>14C </a:t>
            </a:r>
            <a:r>
              <a:rPr lang="en-US" sz="2800" dirty="0"/>
              <a:t>;  </a:t>
            </a:r>
            <a:r>
              <a:rPr lang="el-GR" sz="2800" dirty="0" smtClean="0"/>
              <a:t>φ</a:t>
            </a:r>
            <a:r>
              <a:rPr lang="en-US" sz="2800" dirty="0" smtClean="0"/>
              <a:t>2 </a:t>
            </a:r>
            <a:r>
              <a:rPr lang="en-US" sz="2800" dirty="0"/>
              <a:t>= 100% and water </a:t>
            </a:r>
            <a:r>
              <a:rPr lang="en-US" sz="2800" dirty="0" smtClean="0"/>
              <a:t>T1=T2=14C</a:t>
            </a:r>
            <a:endParaRPr lang="en-US" sz="2800" dirty="0"/>
          </a:p>
          <a:p>
            <a:r>
              <a:rPr lang="en-US" sz="2800" dirty="0" smtClean="0"/>
              <a:t>Evaporative </a:t>
            </a:r>
            <a:r>
              <a:rPr lang="en-US" sz="2800" dirty="0"/>
              <a:t>cooling identical to adiabatic sat process if follow a constant wet – bulb temperature line.</a:t>
            </a:r>
          </a:p>
          <a:p>
            <a:endParaRPr lang="en-US" sz="2800" dirty="0"/>
          </a:p>
          <a:p>
            <a:endParaRPr lang="en-US" sz="2800" dirty="0"/>
          </a:p>
        </p:txBody>
      </p:sp>
    </p:spTree>
    <p:extLst>
      <p:ext uri="{BB962C8B-B14F-4D97-AF65-F5344CB8AC3E}">
        <p14:creationId xmlns:p14="http://schemas.microsoft.com/office/powerpoint/2010/main" val="1264332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828800"/>
            <a:ext cx="4445000" cy="42672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667694232"/>
              </p:ext>
            </p:extLst>
          </p:nvPr>
        </p:nvGraphicFramePr>
        <p:xfrm>
          <a:off x="317500" y="1524000"/>
          <a:ext cx="6172200" cy="3291840"/>
        </p:xfrm>
        <a:graphic>
          <a:graphicData uri="http://schemas.openxmlformats.org/drawingml/2006/table">
            <a:tbl>
              <a:tblPr/>
              <a:tblGrid>
                <a:gridCol w="3086100"/>
                <a:gridCol w="3086100"/>
              </a:tblGrid>
              <a:tr h="0">
                <a:tc>
                  <a:txBody>
                    <a:bodyPr/>
                    <a:lstStyle/>
                    <a:p>
                      <a:r>
                        <a:rPr lang="en-US" dirty="0"/>
                        <a:t>Process</a:t>
                      </a:r>
                    </a:p>
                  </a:txBody>
                  <a:tcPr anchor="ctr">
                    <a:lnL>
                      <a:noFill/>
                    </a:lnL>
                    <a:lnR>
                      <a:noFill/>
                    </a:lnR>
                    <a:lnT>
                      <a:noFill/>
                    </a:lnT>
                    <a:lnB>
                      <a:noFill/>
                    </a:lnB>
                  </a:tcPr>
                </a:tc>
                <a:tc>
                  <a:txBody>
                    <a:bodyPr/>
                    <a:lstStyle/>
                    <a:p>
                      <a:r>
                        <a:rPr lang="en-US"/>
                        <a:t>Direction</a:t>
                      </a:r>
                    </a:p>
                  </a:txBody>
                  <a:tcPr anchor="ctr">
                    <a:lnL>
                      <a:noFill/>
                    </a:lnL>
                    <a:lnR>
                      <a:noFill/>
                    </a:lnR>
                    <a:lnT>
                      <a:noFill/>
                    </a:lnT>
                    <a:lnB>
                      <a:noFill/>
                    </a:lnB>
                  </a:tcPr>
                </a:tc>
              </a:tr>
              <a:tr h="0">
                <a:tc>
                  <a:txBody>
                    <a:bodyPr/>
                    <a:lstStyle/>
                    <a:p>
                      <a:r>
                        <a:rPr lang="en-US"/>
                        <a:t>Simple heating</a:t>
                      </a:r>
                    </a:p>
                  </a:txBody>
                  <a:tcPr anchor="ctr">
                    <a:lnL>
                      <a:noFill/>
                    </a:lnL>
                    <a:lnR>
                      <a:noFill/>
                    </a:lnR>
                    <a:lnT>
                      <a:noFill/>
                    </a:lnT>
                    <a:lnB>
                      <a:noFill/>
                    </a:lnB>
                  </a:tcPr>
                </a:tc>
                <a:tc>
                  <a:txBody>
                    <a:bodyPr/>
                    <a:lstStyle/>
                    <a:p>
                      <a:r>
                        <a:rPr lang="en-US"/>
                        <a:t>O to C</a:t>
                      </a:r>
                    </a:p>
                  </a:txBody>
                  <a:tcPr anchor="ctr">
                    <a:lnL>
                      <a:noFill/>
                    </a:lnL>
                    <a:lnR>
                      <a:noFill/>
                    </a:lnR>
                    <a:lnT>
                      <a:noFill/>
                    </a:lnT>
                    <a:lnB>
                      <a:noFill/>
                    </a:lnB>
                  </a:tcPr>
                </a:tc>
              </a:tr>
              <a:tr h="0">
                <a:tc>
                  <a:txBody>
                    <a:bodyPr/>
                    <a:lstStyle/>
                    <a:p>
                      <a:r>
                        <a:rPr lang="en-US"/>
                        <a:t>Simple cooling</a:t>
                      </a:r>
                    </a:p>
                  </a:txBody>
                  <a:tcPr anchor="ctr">
                    <a:lnL>
                      <a:noFill/>
                    </a:lnL>
                    <a:lnR>
                      <a:noFill/>
                    </a:lnR>
                    <a:lnT>
                      <a:noFill/>
                    </a:lnT>
                    <a:lnB>
                      <a:noFill/>
                    </a:lnB>
                  </a:tcPr>
                </a:tc>
                <a:tc>
                  <a:txBody>
                    <a:bodyPr/>
                    <a:lstStyle/>
                    <a:p>
                      <a:r>
                        <a:rPr lang="en-US"/>
                        <a:t>O to G</a:t>
                      </a:r>
                    </a:p>
                  </a:txBody>
                  <a:tcPr anchor="ctr">
                    <a:lnL>
                      <a:noFill/>
                    </a:lnL>
                    <a:lnR>
                      <a:noFill/>
                    </a:lnR>
                    <a:lnT>
                      <a:noFill/>
                    </a:lnT>
                    <a:lnB>
                      <a:noFill/>
                    </a:lnB>
                  </a:tcPr>
                </a:tc>
              </a:tr>
              <a:tr h="0">
                <a:tc>
                  <a:txBody>
                    <a:bodyPr/>
                    <a:lstStyle/>
                    <a:p>
                      <a:r>
                        <a:rPr lang="en-US"/>
                        <a:t>Humidification</a:t>
                      </a:r>
                    </a:p>
                  </a:txBody>
                  <a:tcPr anchor="ctr">
                    <a:lnL>
                      <a:noFill/>
                    </a:lnL>
                    <a:lnR>
                      <a:noFill/>
                    </a:lnR>
                    <a:lnT>
                      <a:noFill/>
                    </a:lnT>
                    <a:lnB>
                      <a:noFill/>
                    </a:lnB>
                  </a:tcPr>
                </a:tc>
                <a:tc>
                  <a:txBody>
                    <a:bodyPr/>
                    <a:lstStyle/>
                    <a:p>
                      <a:r>
                        <a:rPr lang="en-US"/>
                        <a:t>O to A</a:t>
                      </a:r>
                    </a:p>
                  </a:txBody>
                  <a:tcPr anchor="ctr">
                    <a:lnL>
                      <a:noFill/>
                    </a:lnL>
                    <a:lnR>
                      <a:noFill/>
                    </a:lnR>
                    <a:lnT>
                      <a:noFill/>
                    </a:lnT>
                    <a:lnB>
                      <a:noFill/>
                    </a:lnB>
                  </a:tcPr>
                </a:tc>
              </a:tr>
              <a:tr h="0">
                <a:tc>
                  <a:txBody>
                    <a:bodyPr/>
                    <a:lstStyle/>
                    <a:p>
                      <a:r>
                        <a:rPr lang="en-US"/>
                        <a:t>Dehumidification</a:t>
                      </a:r>
                    </a:p>
                  </a:txBody>
                  <a:tcPr anchor="ctr">
                    <a:lnL>
                      <a:noFill/>
                    </a:lnL>
                    <a:lnR>
                      <a:noFill/>
                    </a:lnR>
                    <a:lnT>
                      <a:noFill/>
                    </a:lnT>
                    <a:lnB>
                      <a:noFill/>
                    </a:lnB>
                  </a:tcPr>
                </a:tc>
                <a:tc>
                  <a:txBody>
                    <a:bodyPr/>
                    <a:lstStyle/>
                    <a:p>
                      <a:r>
                        <a:rPr lang="en-US"/>
                        <a:t>O to E</a:t>
                      </a:r>
                    </a:p>
                  </a:txBody>
                  <a:tcPr anchor="ctr">
                    <a:lnL>
                      <a:noFill/>
                    </a:lnL>
                    <a:lnR>
                      <a:noFill/>
                    </a:lnR>
                    <a:lnT>
                      <a:noFill/>
                    </a:lnT>
                    <a:lnB>
                      <a:noFill/>
                    </a:lnB>
                  </a:tcPr>
                </a:tc>
              </a:tr>
              <a:tr h="0">
                <a:tc>
                  <a:txBody>
                    <a:bodyPr/>
                    <a:lstStyle/>
                    <a:p>
                      <a:r>
                        <a:rPr lang="en-US"/>
                        <a:t>Evaporative cooling</a:t>
                      </a:r>
                    </a:p>
                  </a:txBody>
                  <a:tcPr anchor="ctr">
                    <a:lnL>
                      <a:noFill/>
                    </a:lnL>
                    <a:lnR>
                      <a:noFill/>
                    </a:lnR>
                    <a:lnT>
                      <a:noFill/>
                    </a:lnT>
                    <a:lnB>
                      <a:noFill/>
                    </a:lnB>
                  </a:tcPr>
                </a:tc>
                <a:tc>
                  <a:txBody>
                    <a:bodyPr/>
                    <a:lstStyle/>
                    <a:p>
                      <a:r>
                        <a:rPr lang="en-US"/>
                        <a:t>O to H</a:t>
                      </a:r>
                    </a:p>
                  </a:txBody>
                  <a:tcPr anchor="ctr">
                    <a:lnL>
                      <a:noFill/>
                    </a:lnL>
                    <a:lnR>
                      <a:noFill/>
                    </a:lnR>
                    <a:lnT>
                      <a:noFill/>
                    </a:lnT>
                    <a:lnB>
                      <a:noFill/>
                    </a:lnB>
                  </a:tcPr>
                </a:tc>
              </a:tr>
              <a:tr h="0">
                <a:tc>
                  <a:txBody>
                    <a:bodyPr/>
                    <a:lstStyle/>
                    <a:p>
                      <a:r>
                        <a:rPr lang="en-US"/>
                        <a:t>Evaporative heating</a:t>
                      </a:r>
                    </a:p>
                  </a:txBody>
                  <a:tcPr anchor="ctr">
                    <a:lnL>
                      <a:noFill/>
                    </a:lnL>
                    <a:lnR>
                      <a:noFill/>
                    </a:lnR>
                    <a:lnT>
                      <a:noFill/>
                    </a:lnT>
                    <a:lnB>
                      <a:noFill/>
                    </a:lnB>
                  </a:tcPr>
                </a:tc>
                <a:tc>
                  <a:txBody>
                    <a:bodyPr/>
                    <a:lstStyle/>
                    <a:p>
                      <a:r>
                        <a:rPr lang="en-US"/>
                        <a:t>O to D</a:t>
                      </a:r>
                    </a:p>
                  </a:txBody>
                  <a:tcPr anchor="ctr">
                    <a:lnL>
                      <a:noFill/>
                    </a:lnL>
                    <a:lnR>
                      <a:noFill/>
                    </a:lnR>
                    <a:lnT>
                      <a:noFill/>
                    </a:lnT>
                    <a:lnB>
                      <a:noFill/>
                    </a:lnB>
                  </a:tcPr>
                </a:tc>
              </a:tr>
              <a:tr h="0">
                <a:tc>
                  <a:txBody>
                    <a:bodyPr/>
                    <a:lstStyle/>
                    <a:p>
                      <a:r>
                        <a:rPr lang="en-US"/>
                        <a:t>Heating and humidification</a:t>
                      </a:r>
                    </a:p>
                  </a:txBody>
                  <a:tcPr anchor="ctr">
                    <a:lnL>
                      <a:noFill/>
                    </a:lnL>
                    <a:lnR>
                      <a:noFill/>
                    </a:lnR>
                    <a:lnT>
                      <a:noFill/>
                    </a:lnT>
                    <a:lnB>
                      <a:noFill/>
                    </a:lnB>
                  </a:tcPr>
                </a:tc>
                <a:tc>
                  <a:txBody>
                    <a:bodyPr/>
                    <a:lstStyle/>
                    <a:p>
                      <a:r>
                        <a:rPr lang="en-US" dirty="0"/>
                        <a:t>O to B</a:t>
                      </a:r>
                    </a:p>
                  </a:txBody>
                  <a:tcPr anchor="ctr">
                    <a:lnL>
                      <a:noFill/>
                    </a:lnL>
                    <a:lnR>
                      <a:noFill/>
                    </a:lnR>
                    <a:lnT>
                      <a:noFill/>
                    </a:lnT>
                    <a:lnB>
                      <a:noFill/>
                    </a:lnB>
                  </a:tcPr>
                </a:tc>
              </a:tr>
              <a:tr h="0">
                <a:tc>
                  <a:txBody>
                    <a:bodyPr/>
                    <a:lstStyle/>
                    <a:p>
                      <a:r>
                        <a:rPr lang="en-US" dirty="0"/>
                        <a:t>Cooling and dehumidification</a:t>
                      </a:r>
                    </a:p>
                  </a:txBody>
                  <a:tcPr anchor="ctr">
                    <a:lnL>
                      <a:noFill/>
                    </a:lnL>
                    <a:lnR>
                      <a:noFill/>
                    </a:lnR>
                    <a:lnT>
                      <a:noFill/>
                    </a:lnT>
                    <a:lnB>
                      <a:noFill/>
                    </a:lnB>
                  </a:tcPr>
                </a:tc>
                <a:tc>
                  <a:txBody>
                    <a:bodyPr/>
                    <a:lstStyle/>
                    <a:p>
                      <a:r>
                        <a:rPr lang="en-US" dirty="0"/>
                        <a:t>O to F</a:t>
                      </a:r>
                    </a:p>
                  </a:txBody>
                  <a:tcPr anchor="ctr">
                    <a:lnL>
                      <a:noFill/>
                    </a:lnL>
                    <a:lnR>
                      <a:noFill/>
                    </a:lnR>
                    <a:lnT>
                      <a:noFill/>
                    </a:lnT>
                    <a:lnB>
                      <a:noFill/>
                    </a:lnB>
                  </a:tcPr>
                </a:tc>
              </a:tr>
            </a:tbl>
          </a:graphicData>
        </a:graphic>
      </p:graphicFrame>
      <p:sp>
        <p:nvSpPr>
          <p:cNvPr id="4" name="Title 1"/>
          <p:cNvSpPr txBox="1">
            <a:spLocks/>
          </p:cNvSpPr>
          <p:nvPr/>
        </p:nvSpPr>
        <p:spPr>
          <a:xfrm>
            <a:off x="-15240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3">
                    <a:lumMod val="50000"/>
                  </a:schemeClr>
                </a:solidFill>
              </a:rPr>
              <a:t>Air conditioning processes</a:t>
            </a:r>
            <a:endParaRPr lang="en-US" dirty="0">
              <a:solidFill>
                <a:schemeClr val="accent3">
                  <a:lumMod val="50000"/>
                </a:schemeClr>
              </a:solidFill>
            </a:endParaRPr>
          </a:p>
        </p:txBody>
      </p:sp>
    </p:spTree>
    <p:extLst>
      <p:ext uri="{BB962C8B-B14F-4D97-AF65-F5344CB8AC3E}">
        <p14:creationId xmlns:p14="http://schemas.microsoft.com/office/powerpoint/2010/main" val="9149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3">
                    <a:lumMod val="50000"/>
                  </a:schemeClr>
                </a:solidFill>
              </a:rPr>
              <a:t>Applying Mass and Energy Balances to Air-Conditioning Systems</a:t>
            </a:r>
          </a:p>
        </p:txBody>
      </p:sp>
      <p:sp>
        <p:nvSpPr>
          <p:cNvPr id="3" name="Content Placeholder 2"/>
          <p:cNvSpPr>
            <a:spLocks noGrp="1"/>
          </p:cNvSpPr>
          <p:nvPr>
            <p:ph idx="1"/>
          </p:nvPr>
        </p:nvSpPr>
        <p:spPr/>
        <p:txBody>
          <a:bodyPr>
            <a:normAutofit/>
          </a:bodyPr>
          <a:lstStyle/>
          <a:p>
            <a:r>
              <a:rPr lang="en-US" sz="2000" dirty="0"/>
              <a:t>Mass </a:t>
            </a:r>
            <a:r>
              <a:rPr lang="en-US" sz="2000" dirty="0" smtClean="0"/>
              <a:t>balance</a:t>
            </a:r>
          </a:p>
          <a:p>
            <a:pPr marL="0" indent="0">
              <a:buNone/>
            </a:pPr>
            <a:r>
              <a:rPr lang="en-US" sz="2000" dirty="0" smtClean="0"/>
              <a:t>  At </a:t>
            </a:r>
            <a:r>
              <a:rPr lang="en-US" sz="2000" dirty="0"/>
              <a:t>steady state for each component individually it is necessary for the total incoming and outgoing mass flow rates to be equal.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2858366" cy="47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855" y="3429000"/>
            <a:ext cx="3531261"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3949990"/>
            <a:ext cx="8001000" cy="707886"/>
          </a:xfrm>
          <a:prstGeom prst="rect">
            <a:avLst/>
          </a:prstGeom>
        </p:spPr>
        <p:txBody>
          <a:bodyPr wrap="square">
            <a:spAutoFit/>
          </a:bodyPr>
          <a:lstStyle/>
          <a:p>
            <a:r>
              <a:rPr lang="en-US" sz="2000" dirty="0"/>
              <a:t>The mass flow rates of the water vapor can be expressed conveniently in terms of humidity ratios as</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855" y="4657876"/>
            <a:ext cx="4503482" cy="52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33410" y="5410200"/>
            <a:ext cx="7448590" cy="707886"/>
          </a:xfrm>
          <a:prstGeom prst="rect">
            <a:avLst/>
          </a:prstGeom>
        </p:spPr>
        <p:txBody>
          <a:bodyPr wrap="square">
            <a:spAutoFit/>
          </a:bodyPr>
          <a:lstStyle/>
          <a:p>
            <a:r>
              <a:rPr lang="en-US" sz="2000" dirty="0"/>
              <a:t>With these expressions, the mass balance for water becomes</a:t>
            </a:r>
          </a:p>
          <a:p>
            <a:r>
              <a:rPr lang="en-US" sz="2000" dirty="0"/>
              <a:t> </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928" y="5999023"/>
            <a:ext cx="5174898" cy="47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stretch>
            <a:fillRect/>
          </a:stretch>
        </p:blipFill>
        <p:spPr>
          <a:xfrm>
            <a:off x="5839845" y="2582830"/>
            <a:ext cx="2923155" cy="1367160"/>
          </a:xfrm>
          <a:prstGeom prst="rect">
            <a:avLst/>
          </a:prstGeom>
        </p:spPr>
      </p:pic>
    </p:spTree>
    <p:extLst>
      <p:ext uri="{BB962C8B-B14F-4D97-AF65-F5344CB8AC3E}">
        <p14:creationId xmlns:p14="http://schemas.microsoft.com/office/powerpoint/2010/main" val="262124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Balance </a:t>
            </a:r>
            <a:br>
              <a:rPr lang="en-US" dirty="0"/>
            </a:br>
            <a:endParaRPr lang="en-US" dirty="0"/>
          </a:p>
        </p:txBody>
      </p:sp>
      <p:sp>
        <p:nvSpPr>
          <p:cNvPr id="3" name="Content Placeholder 2"/>
          <p:cNvSpPr>
            <a:spLocks noGrp="1"/>
          </p:cNvSpPr>
          <p:nvPr>
            <p:ph idx="1"/>
          </p:nvPr>
        </p:nvSpPr>
        <p:spPr>
          <a:xfrm>
            <a:off x="489013" y="969962"/>
            <a:ext cx="8229600" cy="4525963"/>
          </a:xfrm>
        </p:spPr>
        <p:txBody>
          <a:bodyPr>
            <a:normAutofit/>
          </a:bodyPr>
          <a:lstStyle/>
          <a:p>
            <a:pPr marL="0" indent="0">
              <a:buNone/>
            </a:pPr>
            <a:r>
              <a:rPr lang="en-US" sz="2000" dirty="0" smtClean="0"/>
              <a:t>Assuming        and </a:t>
            </a:r>
            <a:r>
              <a:rPr lang="en-US" sz="2000" dirty="0"/>
              <a:t>ignoring all kinetic and potential energy effects</a:t>
            </a:r>
            <a:r>
              <a:rPr lang="en-US" sz="2000" dirty="0" smtClean="0"/>
              <a:t>, the </a:t>
            </a:r>
            <a:r>
              <a:rPr lang="en-US" sz="2000" dirty="0"/>
              <a:t>energy rate balance reduces at steady state to</a:t>
            </a:r>
          </a:p>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13" y="1746250"/>
            <a:ext cx="692162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8025"/>
            <a:ext cx="7921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6988" y="2373943"/>
            <a:ext cx="5135612" cy="1323439"/>
          </a:xfrm>
          <a:prstGeom prst="rect">
            <a:avLst/>
          </a:prstGeom>
        </p:spPr>
        <p:txBody>
          <a:bodyPr wrap="square">
            <a:spAutoFit/>
          </a:bodyPr>
          <a:lstStyle/>
          <a:p>
            <a:r>
              <a:rPr lang="en-US" sz="2000" dirty="0" smtClean="0"/>
              <a:t>The </a:t>
            </a:r>
            <a:r>
              <a:rPr lang="en-US" sz="2000" dirty="0"/>
              <a:t>enthalpies of the entering and exiting water vapor can be evaluated as the </a:t>
            </a:r>
            <a:r>
              <a:rPr lang="en-US" sz="2000" dirty="0">
                <a:solidFill>
                  <a:schemeClr val="accent3">
                    <a:lumMod val="75000"/>
                  </a:schemeClr>
                </a:solidFill>
              </a:rPr>
              <a:t>saturated vapor enthalpies </a:t>
            </a:r>
            <a:r>
              <a:rPr lang="en-US" sz="2000" dirty="0"/>
              <a:t>corresponding to the temperatures T1 and T2, respectively, giving</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894" y="3860066"/>
            <a:ext cx="7513589" cy="48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08" y="4349750"/>
            <a:ext cx="39314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36" y="4827732"/>
            <a:ext cx="65974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1136" y="5303982"/>
            <a:ext cx="6044464" cy="400110"/>
          </a:xfrm>
          <a:prstGeom prst="rect">
            <a:avLst/>
          </a:prstGeom>
        </p:spPr>
        <p:txBody>
          <a:bodyPr wrap="square">
            <a:spAutoFit/>
          </a:bodyPr>
          <a:lstStyle/>
          <a:p>
            <a:r>
              <a:rPr lang="en-US" sz="2000" dirty="0"/>
              <a:t>Finally the energy rate balance becomes</a:t>
            </a:r>
          </a:p>
        </p:txBody>
      </p:sp>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95" y="5704092"/>
            <a:ext cx="7086951" cy="48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195" y="6226607"/>
            <a:ext cx="32209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9"/>
          <a:stretch>
            <a:fillRect/>
          </a:stretch>
        </p:blipFill>
        <p:spPr>
          <a:xfrm>
            <a:off x="5439996" y="2093863"/>
            <a:ext cx="3691125" cy="1731567"/>
          </a:xfrm>
          <a:prstGeom prst="rect">
            <a:avLst/>
          </a:prstGeom>
        </p:spPr>
      </p:pic>
    </p:spTree>
    <p:extLst>
      <p:ext uri="{BB962C8B-B14F-4D97-AF65-F5344CB8AC3E}">
        <p14:creationId xmlns:p14="http://schemas.microsoft.com/office/powerpoint/2010/main" val="360452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457200"/>
            <a:ext cx="9067800" cy="5851807"/>
          </a:xfrm>
          <a:prstGeom prst="rect">
            <a:avLst/>
          </a:prstGeom>
        </p:spPr>
      </p:pic>
    </p:spTree>
    <p:extLst>
      <p:ext uri="{BB962C8B-B14F-4D97-AF65-F5344CB8AC3E}">
        <p14:creationId xmlns:p14="http://schemas.microsoft.com/office/powerpoint/2010/main" val="54136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Moist air mixture</a:t>
            </a:r>
            <a:endParaRPr lang="en-US" dirty="0">
              <a:solidFill>
                <a:schemeClr val="accent3">
                  <a:lumMod val="50000"/>
                </a:schemeClr>
              </a:solidFill>
            </a:endParaRPr>
          </a:p>
        </p:txBody>
      </p:sp>
      <p:sp>
        <p:nvSpPr>
          <p:cNvPr id="3" name="Content Placeholder 2"/>
          <p:cNvSpPr>
            <a:spLocks noGrp="1"/>
          </p:cNvSpPr>
          <p:nvPr>
            <p:ph idx="1"/>
          </p:nvPr>
        </p:nvSpPr>
        <p:spPr>
          <a:xfrm>
            <a:off x="304800" y="1547018"/>
            <a:ext cx="5486400" cy="4525963"/>
          </a:xfrm>
        </p:spPr>
        <p:txBody>
          <a:bodyPr>
            <a:normAutofit/>
          </a:bodyPr>
          <a:lstStyle/>
          <a:p>
            <a:r>
              <a:rPr lang="en-US" sz="2400" dirty="0" smtClean="0"/>
              <a:t>Consider a </a:t>
            </a:r>
            <a:r>
              <a:rPr lang="en-US" sz="2400" dirty="0"/>
              <a:t>system consisting of moist air occupying a volume V at mixture pressure P and mixture temperature T. </a:t>
            </a:r>
          </a:p>
          <a:p>
            <a:r>
              <a:rPr lang="en-US" sz="2400" dirty="0" smtClean="0"/>
              <a:t>The </a:t>
            </a:r>
            <a:r>
              <a:rPr lang="en-US" sz="2400" dirty="0"/>
              <a:t>overall mixture and each mixture component behave as </a:t>
            </a:r>
            <a:r>
              <a:rPr lang="en-US" sz="2400" dirty="0">
                <a:solidFill>
                  <a:schemeClr val="accent3">
                    <a:lumMod val="75000"/>
                  </a:schemeClr>
                </a:solidFill>
              </a:rPr>
              <a:t>ideal gases </a:t>
            </a:r>
            <a:r>
              <a:rPr lang="en-US" sz="2400" dirty="0"/>
              <a:t>at the states under present consideration.</a:t>
            </a:r>
          </a:p>
          <a:p>
            <a:r>
              <a:rPr lang="en-US" sz="2400" dirty="0" smtClean="0"/>
              <a:t>The </a:t>
            </a:r>
            <a:r>
              <a:rPr lang="en-US" sz="2400" dirty="0"/>
              <a:t>overall mixture is assumed to obey the ideal gas equation of state. </a:t>
            </a:r>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339352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91075"/>
            <a:ext cx="2819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117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06" y="228600"/>
            <a:ext cx="9071584" cy="6193791"/>
          </a:xfrm>
          <a:prstGeom prst="rect">
            <a:avLst/>
          </a:prstGeom>
        </p:spPr>
      </p:pic>
    </p:spTree>
    <p:extLst>
      <p:ext uri="{BB962C8B-B14F-4D97-AF65-F5344CB8AC3E}">
        <p14:creationId xmlns:p14="http://schemas.microsoft.com/office/powerpoint/2010/main" val="2357195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526" y="888999"/>
            <a:ext cx="9241052" cy="5080001"/>
          </a:xfrm>
          <a:prstGeom prst="rect">
            <a:avLst/>
          </a:prstGeom>
        </p:spPr>
      </p:pic>
    </p:spTree>
    <p:extLst>
      <p:ext uri="{BB962C8B-B14F-4D97-AF65-F5344CB8AC3E}">
        <p14:creationId xmlns:p14="http://schemas.microsoft.com/office/powerpoint/2010/main" val="2182931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22300"/>
            <a:ext cx="9144001" cy="5494074"/>
          </a:xfrm>
          <a:prstGeom prst="rect">
            <a:avLst/>
          </a:prstGeom>
        </p:spPr>
      </p:pic>
    </p:spTree>
    <p:extLst>
      <p:ext uri="{BB962C8B-B14F-4D97-AF65-F5344CB8AC3E}">
        <p14:creationId xmlns:p14="http://schemas.microsoft.com/office/powerpoint/2010/main" val="630105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36" y="546099"/>
            <a:ext cx="9088727" cy="5765801"/>
          </a:xfrm>
          <a:prstGeom prst="rect">
            <a:avLst/>
          </a:prstGeom>
        </p:spPr>
      </p:pic>
    </p:spTree>
    <p:extLst>
      <p:ext uri="{BB962C8B-B14F-4D97-AF65-F5344CB8AC3E}">
        <p14:creationId xmlns:p14="http://schemas.microsoft.com/office/powerpoint/2010/main" val="4239611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57200"/>
            <a:ext cx="9144001" cy="5849043"/>
          </a:xfrm>
          <a:prstGeom prst="rect">
            <a:avLst/>
          </a:prstGeom>
        </p:spPr>
      </p:pic>
    </p:spTree>
    <p:extLst>
      <p:ext uri="{BB962C8B-B14F-4D97-AF65-F5344CB8AC3E}">
        <p14:creationId xmlns:p14="http://schemas.microsoft.com/office/powerpoint/2010/main" val="3958215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solidFill>
                  <a:schemeClr val="accent3">
                    <a:lumMod val="50000"/>
                  </a:schemeClr>
                </a:solidFill>
              </a:rPr>
              <a:t>Dehumidification</a:t>
            </a:r>
          </a:p>
        </p:txBody>
      </p:sp>
      <p:sp>
        <p:nvSpPr>
          <p:cNvPr id="3" name="Content Placeholder 2"/>
          <p:cNvSpPr>
            <a:spLocks noGrp="1"/>
          </p:cNvSpPr>
          <p:nvPr>
            <p:ph idx="1"/>
          </p:nvPr>
        </p:nvSpPr>
        <p:spPr>
          <a:xfrm>
            <a:off x="304800" y="914400"/>
            <a:ext cx="8229600" cy="4525963"/>
          </a:xfrm>
        </p:spPr>
        <p:txBody>
          <a:bodyPr>
            <a:normAutofit/>
          </a:bodyPr>
          <a:lstStyle/>
          <a:p>
            <a:r>
              <a:rPr lang="en-US" sz="2000" dirty="0"/>
              <a:t>When a moist air stream is cooled at constant mixture pressure to a temperature below its </a:t>
            </a:r>
            <a:r>
              <a:rPr lang="en-US" sz="2000" dirty="0">
                <a:solidFill>
                  <a:schemeClr val="accent6">
                    <a:lumMod val="75000"/>
                  </a:schemeClr>
                </a:solidFill>
              </a:rPr>
              <a:t>dew point </a:t>
            </a:r>
            <a:r>
              <a:rPr lang="en-US" sz="2000" dirty="0"/>
              <a:t>temperature, some condensation of the water vapor initially present would occur.</a:t>
            </a:r>
          </a:p>
          <a:p>
            <a:r>
              <a:rPr lang="en-US" sz="2000" dirty="0"/>
              <a:t>Moist air enters at state 1 and flows across a cooling coil through which a refrigerant or chilled water circulates. Some of the water vapor initially present in the moist air condenses, and a </a:t>
            </a:r>
            <a:r>
              <a:rPr lang="en-US" sz="2000" dirty="0">
                <a:solidFill>
                  <a:schemeClr val="accent6">
                    <a:lumMod val="75000"/>
                  </a:schemeClr>
                </a:solidFill>
              </a:rPr>
              <a:t>saturated moist air </a:t>
            </a:r>
            <a:r>
              <a:rPr lang="en-US" sz="2000" dirty="0" smtClean="0">
                <a:solidFill>
                  <a:schemeClr val="accent6">
                    <a:lumMod val="75000"/>
                  </a:schemeClr>
                </a:solidFill>
              </a:rPr>
              <a:t>mixture exits </a:t>
            </a:r>
            <a:r>
              <a:rPr lang="en-US" sz="2000" dirty="0"/>
              <a:t>the dehumidifier section at state 2</a:t>
            </a:r>
            <a:r>
              <a:rPr lang="en-US" sz="2000" dirty="0" smtClean="0"/>
              <a:t>.</a:t>
            </a:r>
          </a:p>
          <a:p>
            <a:r>
              <a:rPr lang="en-US" sz="2000" dirty="0"/>
              <a:t>Since the moist air leaving the humidifier is saturated at a temperature lower than the temperature of the moist air entering, the moist air stream might be unsuitable for direct use in occupied spaces. </a:t>
            </a:r>
            <a:endParaRPr lang="en-US" sz="2000" dirty="0" smtClean="0"/>
          </a:p>
          <a:p>
            <a:r>
              <a:rPr lang="en-US" sz="2000" dirty="0" smtClean="0"/>
              <a:t>However</a:t>
            </a:r>
            <a:r>
              <a:rPr lang="en-US" sz="2000" dirty="0"/>
              <a:t>, by passing the stream through a </a:t>
            </a:r>
            <a:r>
              <a:rPr lang="en-US" sz="2000" dirty="0">
                <a:solidFill>
                  <a:schemeClr val="accent6">
                    <a:lumMod val="75000"/>
                  </a:schemeClr>
                </a:solidFill>
              </a:rPr>
              <a:t>following heating section</a:t>
            </a:r>
            <a:r>
              <a:rPr lang="en-US" sz="2000" dirty="0"/>
              <a:t>, it can be brought to a condition most occupants would regard as comfortable.</a:t>
            </a:r>
          </a:p>
          <a:p>
            <a:endParaRPr lang="en-US" sz="2000" dirty="0"/>
          </a:p>
        </p:txBody>
      </p:sp>
      <p:pic>
        <p:nvPicPr>
          <p:cNvPr id="4" name="Picture 3"/>
          <p:cNvPicPr>
            <a:picLocks noChangeAspect="1"/>
          </p:cNvPicPr>
          <p:nvPr/>
        </p:nvPicPr>
        <p:blipFill>
          <a:blip r:embed="rId2"/>
          <a:stretch>
            <a:fillRect/>
          </a:stretch>
        </p:blipFill>
        <p:spPr>
          <a:xfrm>
            <a:off x="2028825" y="5057775"/>
            <a:ext cx="5086350" cy="1800225"/>
          </a:xfrm>
          <a:prstGeom prst="rect">
            <a:avLst/>
          </a:prstGeom>
        </p:spPr>
      </p:pic>
    </p:spTree>
    <p:extLst>
      <p:ext uri="{BB962C8B-B14F-4D97-AF65-F5344CB8AC3E}">
        <p14:creationId xmlns:p14="http://schemas.microsoft.com/office/powerpoint/2010/main" val="659449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28600"/>
            <a:ext cx="6357938" cy="6378614"/>
          </a:xfrm>
          <a:prstGeom prst="rect">
            <a:avLst/>
          </a:prstGeom>
        </p:spPr>
      </p:pic>
      <p:sp>
        <p:nvSpPr>
          <p:cNvPr id="3" name="Rectangle 2"/>
          <p:cNvSpPr/>
          <p:nvPr/>
        </p:nvSpPr>
        <p:spPr>
          <a:xfrm>
            <a:off x="152400" y="228600"/>
            <a:ext cx="2690288" cy="523220"/>
          </a:xfrm>
          <a:prstGeom prst="rect">
            <a:avLst/>
          </a:prstGeom>
        </p:spPr>
        <p:txBody>
          <a:bodyPr wrap="none">
            <a:spAutoFit/>
          </a:bodyPr>
          <a:lstStyle/>
          <a:p>
            <a:r>
              <a:rPr lang="en-US" sz="2800" dirty="0">
                <a:solidFill>
                  <a:schemeClr val="accent3">
                    <a:lumMod val="50000"/>
                  </a:schemeClr>
                </a:solidFill>
              </a:rPr>
              <a:t>Dehumidification</a:t>
            </a:r>
          </a:p>
        </p:txBody>
      </p:sp>
    </p:spTree>
    <p:extLst>
      <p:ext uri="{BB962C8B-B14F-4D97-AF65-F5344CB8AC3E}">
        <p14:creationId xmlns:p14="http://schemas.microsoft.com/office/powerpoint/2010/main" val="1994367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31076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152400"/>
            <a:ext cx="2690288" cy="523220"/>
          </a:xfrm>
          <a:prstGeom prst="rect">
            <a:avLst/>
          </a:prstGeom>
        </p:spPr>
        <p:txBody>
          <a:bodyPr wrap="none">
            <a:spAutoFit/>
          </a:bodyPr>
          <a:lstStyle/>
          <a:p>
            <a:pPr algn="ctr"/>
            <a:r>
              <a:rPr lang="en-US" sz="2800" dirty="0">
                <a:solidFill>
                  <a:schemeClr val="accent3">
                    <a:lumMod val="50000"/>
                  </a:schemeClr>
                </a:solidFill>
              </a:rPr>
              <a:t>Dehumidification</a:t>
            </a:r>
          </a:p>
        </p:txBody>
      </p:sp>
    </p:spTree>
    <p:extLst>
      <p:ext uri="{BB962C8B-B14F-4D97-AF65-F5344CB8AC3E}">
        <p14:creationId xmlns:p14="http://schemas.microsoft.com/office/powerpoint/2010/main" val="3556391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610600" cy="5940088"/>
          </a:xfrm>
          <a:prstGeom prst="rect">
            <a:avLst/>
          </a:prstGeom>
        </p:spPr>
        <p:txBody>
          <a:bodyPr wrap="square">
            <a:spAutoFit/>
          </a:bodyPr>
          <a:lstStyle/>
          <a:p>
            <a:r>
              <a:rPr lang="en-US" sz="2000" dirty="0"/>
              <a:t>Mass </a:t>
            </a:r>
            <a:r>
              <a:rPr lang="en-US" sz="2000" dirty="0" smtClean="0"/>
              <a:t>balance  then</a:t>
            </a:r>
          </a:p>
          <a:p>
            <a:endParaRPr lang="en-US" sz="2000" dirty="0"/>
          </a:p>
          <a:p>
            <a:endParaRPr lang="en-US" sz="2000" dirty="0" smtClean="0"/>
          </a:p>
          <a:p>
            <a:r>
              <a:rPr lang="en-US" sz="2000" dirty="0" smtClean="0"/>
              <a:t>  </a:t>
            </a:r>
            <a:endParaRPr lang="en-US" sz="2000" dirty="0"/>
          </a:p>
          <a:p>
            <a:r>
              <a:rPr lang="en-US" sz="2000" dirty="0"/>
              <a:t>Rewrite </a:t>
            </a:r>
            <a:r>
              <a:rPr lang="en-US" sz="2000" dirty="0" smtClean="0"/>
              <a:t>as</a:t>
            </a:r>
          </a:p>
          <a:p>
            <a:endParaRPr lang="en-US" sz="2000" dirty="0"/>
          </a:p>
          <a:p>
            <a:r>
              <a:rPr lang="en-US" sz="2000" dirty="0"/>
              <a:t> </a:t>
            </a:r>
            <a:r>
              <a:rPr lang="en-US" sz="2000" dirty="0" smtClean="0"/>
              <a:t>For </a:t>
            </a:r>
            <a:r>
              <a:rPr lang="en-US" sz="2000" dirty="0"/>
              <a:t>steady state energy balance with no work gives and heat transfer to surroundings,</a:t>
            </a:r>
          </a:p>
          <a:p>
            <a:r>
              <a:rPr lang="en-US" sz="2000" dirty="0"/>
              <a:t> </a:t>
            </a:r>
            <a:endParaRPr lang="en-US" sz="2000" dirty="0" smtClean="0"/>
          </a:p>
          <a:p>
            <a:endParaRPr lang="en-US" sz="2000" dirty="0"/>
          </a:p>
          <a:p>
            <a:endParaRPr lang="en-US" sz="2000" dirty="0" smtClean="0"/>
          </a:p>
          <a:p>
            <a:r>
              <a:rPr lang="en-US" sz="2000" dirty="0" smtClean="0"/>
              <a:t>and </a:t>
            </a:r>
            <a:endParaRPr lang="en-US" sz="2000" dirty="0" smtClean="0"/>
          </a:p>
          <a:p>
            <a:endParaRPr lang="en-US" sz="2000" dirty="0"/>
          </a:p>
          <a:p>
            <a:r>
              <a:rPr lang="en-US" sz="2000" dirty="0"/>
              <a:t> </a:t>
            </a:r>
            <a:endParaRPr lang="en-US" sz="2000" dirty="0" smtClean="0"/>
          </a:p>
          <a:p>
            <a:endParaRPr lang="en-US" sz="2000" dirty="0"/>
          </a:p>
          <a:p>
            <a:r>
              <a:rPr lang="en-US" sz="2000" dirty="0"/>
              <a:t>where the specific enthalpies of the water vapor at 1 and 2 are evaluated at the saturated vapor values corresponding to T1 and T2, respectively. Since the condensate is assumed to exit </a:t>
            </a:r>
            <a:r>
              <a:rPr lang="en-US" sz="2000" dirty="0">
                <a:solidFill>
                  <a:schemeClr val="accent6">
                    <a:lumMod val="75000"/>
                  </a:schemeClr>
                </a:solidFill>
              </a:rPr>
              <a:t>as a saturated liquid at T2, </a:t>
            </a:r>
            <a:r>
              <a:rPr lang="en-US" sz="2000" dirty="0" err="1">
                <a:solidFill>
                  <a:schemeClr val="accent6">
                    <a:lumMod val="75000"/>
                  </a:schemeClr>
                </a:solidFill>
              </a:rPr>
              <a:t>hw</a:t>
            </a:r>
            <a:r>
              <a:rPr lang="en-US" sz="2000" dirty="0">
                <a:solidFill>
                  <a:schemeClr val="accent6">
                    <a:lumMod val="75000"/>
                  </a:schemeClr>
                </a:solidFill>
              </a:rPr>
              <a:t> = hf2</a:t>
            </a:r>
          </a:p>
          <a:p>
            <a:endParaRPr lang="en-US" sz="2000" dirty="0">
              <a:solidFill>
                <a:schemeClr val="accent6">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2" y="609601"/>
            <a:ext cx="3233738" cy="87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1443122"/>
            <a:ext cx="2319773" cy="61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075" y="1905000"/>
            <a:ext cx="176318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170" y="4467603"/>
            <a:ext cx="7639402" cy="38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830" y="4925884"/>
            <a:ext cx="8274939"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7"/>
          <a:stretch>
            <a:fillRect/>
          </a:stretch>
        </p:blipFill>
        <p:spPr>
          <a:xfrm>
            <a:off x="754429" y="3263980"/>
            <a:ext cx="7502143" cy="574812"/>
          </a:xfrm>
          <a:prstGeom prst="rect">
            <a:avLst/>
          </a:prstGeom>
        </p:spPr>
      </p:pic>
      <p:pic>
        <p:nvPicPr>
          <p:cNvPr id="4" name="Picture 3"/>
          <p:cNvPicPr>
            <a:picLocks noChangeAspect="1"/>
          </p:cNvPicPr>
          <p:nvPr/>
        </p:nvPicPr>
        <p:blipFill>
          <a:blip r:embed="rId8"/>
          <a:stretch>
            <a:fillRect/>
          </a:stretch>
        </p:blipFill>
        <p:spPr>
          <a:xfrm>
            <a:off x="1550260" y="3933718"/>
            <a:ext cx="5311928" cy="457686"/>
          </a:xfrm>
          <a:prstGeom prst="rect">
            <a:avLst/>
          </a:prstGeom>
        </p:spPr>
      </p:pic>
    </p:spTree>
    <p:extLst>
      <p:ext uri="{BB962C8B-B14F-4D97-AF65-F5344CB8AC3E}">
        <p14:creationId xmlns:p14="http://schemas.microsoft.com/office/powerpoint/2010/main" val="901837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59297"/>
            <a:ext cx="8305800" cy="6917297"/>
          </a:xfrm>
          <a:prstGeom prst="rect">
            <a:avLst/>
          </a:prstGeom>
        </p:spPr>
      </p:pic>
    </p:spTree>
    <p:extLst>
      <p:ext uri="{BB962C8B-B14F-4D97-AF65-F5344CB8AC3E}">
        <p14:creationId xmlns:p14="http://schemas.microsoft.com/office/powerpoint/2010/main" val="272450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rmAutofit/>
          </a:bodyPr>
          <a:lstStyle/>
          <a:p>
            <a:r>
              <a:rPr lang="en-US" sz="4000" dirty="0">
                <a:solidFill>
                  <a:schemeClr val="accent3">
                    <a:lumMod val="50000"/>
                  </a:schemeClr>
                </a:solidFill>
              </a:rPr>
              <a:t>Partial pressure </a:t>
            </a:r>
          </a:p>
        </p:txBody>
      </p:sp>
      <p:sp>
        <p:nvSpPr>
          <p:cNvPr id="3" name="Content Placeholder 2"/>
          <p:cNvSpPr>
            <a:spLocks noGrp="1"/>
          </p:cNvSpPr>
          <p:nvPr>
            <p:ph idx="1"/>
          </p:nvPr>
        </p:nvSpPr>
        <p:spPr>
          <a:xfrm>
            <a:off x="304800" y="990600"/>
            <a:ext cx="8229600" cy="4525963"/>
          </a:xfrm>
        </p:spPr>
        <p:txBody>
          <a:bodyPr>
            <a:normAutofit/>
          </a:bodyPr>
          <a:lstStyle/>
          <a:p>
            <a:r>
              <a:rPr lang="en-US" sz="2400" dirty="0"/>
              <a:t>Each mixture component is considered to act as </a:t>
            </a:r>
            <a:r>
              <a:rPr lang="en-US" sz="2400" dirty="0">
                <a:solidFill>
                  <a:schemeClr val="accent3">
                    <a:lumMod val="75000"/>
                  </a:schemeClr>
                </a:solidFill>
              </a:rPr>
              <a:t>if it existed alone in the volume V at the mixture temperature T while </a:t>
            </a:r>
            <a:r>
              <a:rPr lang="en-US" sz="2400" dirty="0"/>
              <a:t>exerting a part of the pressure. This is known as the Dalton model.</a:t>
            </a:r>
          </a:p>
          <a:p>
            <a:r>
              <a:rPr lang="en-US" sz="2400" dirty="0"/>
              <a:t>It follows that the mixture pressure is the sum of the partial pressures of the dry air and the water vapor: </a:t>
            </a:r>
            <a:r>
              <a:rPr lang="en-US" sz="2400" dirty="0" smtClean="0">
                <a:solidFill>
                  <a:schemeClr val="accent3">
                    <a:lumMod val="75000"/>
                  </a:schemeClr>
                </a:solidFill>
              </a:rPr>
              <a:t>P = Pa + </a:t>
            </a:r>
            <a:r>
              <a:rPr lang="en-US" sz="2400" dirty="0" err="1" smtClean="0">
                <a:solidFill>
                  <a:schemeClr val="accent3">
                    <a:lumMod val="75000"/>
                  </a:schemeClr>
                </a:solidFill>
              </a:rPr>
              <a:t>Pv</a:t>
            </a:r>
            <a:r>
              <a:rPr lang="en-US" sz="2400" dirty="0" smtClean="0"/>
              <a:t>.</a:t>
            </a:r>
          </a:p>
          <a:p>
            <a:r>
              <a:rPr lang="en-US" sz="2400" dirty="0" smtClean="0"/>
              <a:t>Partial </a:t>
            </a:r>
            <a:r>
              <a:rPr lang="en-US" sz="2400" dirty="0"/>
              <a:t>pressure is the pressure of each component as if it occupies the total volume of mixture at temperature of the mixture</a:t>
            </a:r>
            <a:r>
              <a:rPr lang="en-US" sz="2400" dirty="0" smtClean="0"/>
              <a:t>.</a:t>
            </a:r>
          </a:p>
          <a:p>
            <a:r>
              <a:rPr lang="en-US" sz="2400" dirty="0"/>
              <a:t>Using the ideal gas equation of state, the partial pressures pa and </a:t>
            </a:r>
            <a:r>
              <a:rPr lang="en-US" sz="2400" dirty="0" err="1"/>
              <a:t>pv</a:t>
            </a:r>
            <a:r>
              <a:rPr lang="en-US" sz="2400" dirty="0"/>
              <a:t> of the dry air and water vapor are, respectively.</a:t>
            </a:r>
          </a:p>
          <a:p>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 y="5638800"/>
            <a:ext cx="327469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638800"/>
            <a:ext cx="322654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32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304" y="0"/>
            <a:ext cx="8732948" cy="2042227"/>
          </a:xfrm>
          <a:prstGeom prst="rect">
            <a:avLst/>
          </a:prstGeom>
        </p:spPr>
      </p:pic>
      <p:pic>
        <p:nvPicPr>
          <p:cNvPr id="3" name="Picture 2"/>
          <p:cNvPicPr>
            <a:picLocks noChangeAspect="1"/>
          </p:cNvPicPr>
          <p:nvPr/>
        </p:nvPicPr>
        <p:blipFill>
          <a:blip r:embed="rId3"/>
          <a:stretch>
            <a:fillRect/>
          </a:stretch>
        </p:blipFill>
        <p:spPr>
          <a:xfrm>
            <a:off x="157303" y="1905029"/>
            <a:ext cx="8809149" cy="4966923"/>
          </a:xfrm>
          <a:prstGeom prst="rect">
            <a:avLst/>
          </a:prstGeom>
        </p:spPr>
      </p:pic>
    </p:spTree>
    <p:extLst>
      <p:ext uri="{BB962C8B-B14F-4D97-AF65-F5344CB8AC3E}">
        <p14:creationId xmlns:p14="http://schemas.microsoft.com/office/powerpoint/2010/main" val="3235870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024" y="958849"/>
            <a:ext cx="9037952" cy="4940301"/>
          </a:xfrm>
          <a:prstGeom prst="rect">
            <a:avLst/>
          </a:prstGeom>
        </p:spPr>
      </p:pic>
    </p:spTree>
    <p:extLst>
      <p:ext uri="{BB962C8B-B14F-4D97-AF65-F5344CB8AC3E}">
        <p14:creationId xmlns:p14="http://schemas.microsoft.com/office/powerpoint/2010/main" val="1469894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4000" dirty="0">
                <a:solidFill>
                  <a:schemeClr val="accent3">
                    <a:lumMod val="50000"/>
                  </a:schemeClr>
                </a:solidFill>
              </a:rPr>
              <a:t>Humidification</a:t>
            </a:r>
          </a:p>
        </p:txBody>
      </p:sp>
      <p:sp>
        <p:nvSpPr>
          <p:cNvPr id="3" name="Content Placeholder 2"/>
          <p:cNvSpPr>
            <a:spLocks noGrp="1"/>
          </p:cNvSpPr>
          <p:nvPr>
            <p:ph idx="1"/>
          </p:nvPr>
        </p:nvSpPr>
        <p:spPr>
          <a:xfrm>
            <a:off x="457200" y="1219200"/>
            <a:ext cx="8229600" cy="4525963"/>
          </a:xfrm>
        </p:spPr>
        <p:txBody>
          <a:bodyPr>
            <a:normAutofit/>
          </a:bodyPr>
          <a:lstStyle/>
          <a:p>
            <a:r>
              <a:rPr lang="en-US" sz="2000" dirty="0"/>
              <a:t>It is often necessary to increase the moisture content of the air circulated through occupied spaces. One way to accomplish this is </a:t>
            </a:r>
            <a:r>
              <a:rPr lang="en-US" sz="2000" dirty="0">
                <a:solidFill>
                  <a:schemeClr val="accent6">
                    <a:lumMod val="75000"/>
                  </a:schemeClr>
                </a:solidFill>
              </a:rPr>
              <a:t>to inject steam</a:t>
            </a:r>
            <a:r>
              <a:rPr lang="en-US" sz="2000" dirty="0"/>
              <a:t>. Alternatively, </a:t>
            </a:r>
            <a:r>
              <a:rPr lang="en-US" sz="2000" dirty="0">
                <a:solidFill>
                  <a:schemeClr val="accent6">
                    <a:lumMod val="75000"/>
                  </a:schemeClr>
                </a:solidFill>
              </a:rPr>
              <a:t>liquid water </a:t>
            </a:r>
            <a:r>
              <a:rPr lang="en-US" sz="2000" dirty="0"/>
              <a:t>can be sprayed into the air.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1" y="2590800"/>
            <a:ext cx="8003179" cy="222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49" y="5440363"/>
            <a:ext cx="755555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995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49" y="126999"/>
            <a:ext cx="9139502" cy="6604001"/>
          </a:xfrm>
          <a:prstGeom prst="rect">
            <a:avLst/>
          </a:prstGeom>
        </p:spPr>
      </p:pic>
    </p:spTree>
    <p:extLst>
      <p:ext uri="{BB962C8B-B14F-4D97-AF65-F5344CB8AC3E}">
        <p14:creationId xmlns:p14="http://schemas.microsoft.com/office/powerpoint/2010/main" val="787486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36" y="342899"/>
            <a:ext cx="9088727" cy="6172201"/>
          </a:xfrm>
          <a:prstGeom prst="rect">
            <a:avLst/>
          </a:prstGeom>
        </p:spPr>
      </p:pic>
    </p:spTree>
    <p:extLst>
      <p:ext uri="{BB962C8B-B14F-4D97-AF65-F5344CB8AC3E}">
        <p14:creationId xmlns:p14="http://schemas.microsoft.com/office/powerpoint/2010/main" val="335830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solidFill>
                  <a:schemeClr val="accent3">
                    <a:lumMod val="50000"/>
                  </a:schemeClr>
                </a:solidFill>
              </a:rPr>
              <a:t>Evaporative Cooling</a:t>
            </a:r>
          </a:p>
        </p:txBody>
      </p:sp>
      <p:sp>
        <p:nvSpPr>
          <p:cNvPr id="3" name="Content Placeholder 2"/>
          <p:cNvSpPr>
            <a:spLocks noGrp="1"/>
          </p:cNvSpPr>
          <p:nvPr>
            <p:ph idx="1"/>
          </p:nvPr>
        </p:nvSpPr>
        <p:spPr>
          <a:xfrm>
            <a:off x="423930" y="1161949"/>
            <a:ext cx="8229600" cy="4525963"/>
          </a:xfrm>
        </p:spPr>
        <p:txBody>
          <a:bodyPr>
            <a:normAutofit/>
          </a:bodyPr>
          <a:lstStyle/>
          <a:p>
            <a:r>
              <a:rPr lang="en-US" sz="2000" dirty="0"/>
              <a:t>Cooling in hot, relatively </a:t>
            </a:r>
            <a:r>
              <a:rPr lang="en-US" sz="2000" dirty="0">
                <a:solidFill>
                  <a:schemeClr val="accent6">
                    <a:lumMod val="75000"/>
                  </a:schemeClr>
                </a:solidFill>
              </a:rPr>
              <a:t>dry climates </a:t>
            </a:r>
            <a:r>
              <a:rPr lang="en-US" sz="2000" dirty="0"/>
              <a:t>can be accomplished by evaporative cooling. This involves either </a:t>
            </a:r>
            <a:r>
              <a:rPr lang="en-US" sz="2000" dirty="0">
                <a:solidFill>
                  <a:schemeClr val="accent6">
                    <a:lumMod val="75000"/>
                  </a:schemeClr>
                </a:solidFill>
              </a:rPr>
              <a:t>spraying liquid water </a:t>
            </a:r>
            <a:r>
              <a:rPr lang="en-US" sz="2000" dirty="0"/>
              <a:t>into air or forcing air through a soaked pad that is kept replenished with water.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403579" cy="331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509277"/>
            <a:ext cx="7924800" cy="707886"/>
          </a:xfrm>
          <a:prstGeom prst="rect">
            <a:avLst/>
          </a:prstGeom>
        </p:spPr>
        <p:txBody>
          <a:bodyPr wrap="square">
            <a:spAutoFit/>
          </a:bodyPr>
          <a:lstStyle/>
          <a:p>
            <a:r>
              <a:rPr lang="en-US" sz="2000" dirty="0"/>
              <a:t>The steady-state forms of the mass and energy rate balances  reduce for the control volume to,</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377" y="6096000"/>
            <a:ext cx="5096696" cy="54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92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57200"/>
            <a:ext cx="5857875" cy="5905500"/>
          </a:xfrm>
          <a:prstGeom prst="rect">
            <a:avLst/>
          </a:prstGeom>
        </p:spPr>
      </p:pic>
      <p:sp>
        <p:nvSpPr>
          <p:cNvPr id="3" name="Rectangle 2"/>
          <p:cNvSpPr/>
          <p:nvPr/>
        </p:nvSpPr>
        <p:spPr>
          <a:xfrm>
            <a:off x="152400" y="195590"/>
            <a:ext cx="3053400" cy="523220"/>
          </a:xfrm>
          <a:prstGeom prst="rect">
            <a:avLst/>
          </a:prstGeom>
        </p:spPr>
        <p:txBody>
          <a:bodyPr wrap="none">
            <a:spAutoFit/>
          </a:bodyPr>
          <a:lstStyle/>
          <a:p>
            <a:r>
              <a:rPr lang="en-US" sz="2800" dirty="0">
                <a:solidFill>
                  <a:schemeClr val="accent3">
                    <a:lumMod val="50000"/>
                  </a:schemeClr>
                </a:solidFill>
              </a:rPr>
              <a:t>Evaporative Cooling</a:t>
            </a:r>
          </a:p>
        </p:txBody>
      </p:sp>
    </p:spTree>
    <p:extLst>
      <p:ext uri="{BB962C8B-B14F-4D97-AF65-F5344CB8AC3E}">
        <p14:creationId xmlns:p14="http://schemas.microsoft.com/office/powerpoint/2010/main" val="416808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32219"/>
            <a:ext cx="5583580" cy="584775"/>
          </a:xfrm>
          <a:prstGeom prst="rect">
            <a:avLst/>
          </a:prstGeom>
        </p:spPr>
        <p:txBody>
          <a:bodyPr wrap="none">
            <a:spAutoFit/>
          </a:bodyPr>
          <a:lstStyle/>
          <a:p>
            <a:r>
              <a:rPr lang="en-US" sz="3200" dirty="0">
                <a:solidFill>
                  <a:schemeClr val="accent3">
                    <a:lumMod val="50000"/>
                  </a:schemeClr>
                </a:solidFill>
                <a:latin typeface="TimesNewRoman"/>
              </a:rPr>
              <a:t>Evaporative cooling: Example</a:t>
            </a:r>
            <a:endParaRPr lang="en-US" sz="3200" dirty="0">
              <a:solidFill>
                <a:schemeClr val="accent3">
                  <a:lumMod val="50000"/>
                </a:schemeClr>
              </a:solidFill>
            </a:endParaRPr>
          </a:p>
        </p:txBody>
      </p:sp>
      <p:sp>
        <p:nvSpPr>
          <p:cNvPr id="3" name="Rectangle 2"/>
          <p:cNvSpPr/>
          <p:nvPr/>
        </p:nvSpPr>
        <p:spPr>
          <a:xfrm>
            <a:off x="304800" y="914400"/>
            <a:ext cx="8610600" cy="1631216"/>
          </a:xfrm>
          <a:prstGeom prst="rect">
            <a:avLst/>
          </a:prstGeom>
        </p:spPr>
        <p:txBody>
          <a:bodyPr wrap="square">
            <a:spAutoFit/>
          </a:bodyPr>
          <a:lstStyle/>
          <a:p>
            <a:r>
              <a:rPr lang="en-US" sz="2000" dirty="0" smtClean="0">
                <a:latin typeface="TimesNewRoman"/>
              </a:rPr>
              <a:t>Air </a:t>
            </a:r>
            <a:r>
              <a:rPr lang="en-US" sz="2000" dirty="0">
                <a:latin typeface="TimesNewRoman"/>
              </a:rPr>
              <a:t>at state point 1 (</a:t>
            </a:r>
            <a:r>
              <a:rPr lang="en-US" sz="2000" dirty="0" smtClean="0">
                <a:latin typeface="TimesNewRoman"/>
              </a:rPr>
              <a:t>65</a:t>
            </a:r>
            <a:r>
              <a:rPr lang="en-US" sz="2000" dirty="0" smtClean="0">
                <a:latin typeface="SymbolMT"/>
              </a:rPr>
              <a:t>°</a:t>
            </a:r>
            <a:r>
              <a:rPr lang="en-US" sz="2000" dirty="0" smtClean="0">
                <a:latin typeface="TimesNewRoman"/>
              </a:rPr>
              <a:t>C dry </a:t>
            </a:r>
            <a:r>
              <a:rPr lang="en-US" sz="2000" dirty="0">
                <a:latin typeface="TimesNewRoman"/>
              </a:rPr>
              <a:t>bulb temperature and 57</a:t>
            </a:r>
            <a:r>
              <a:rPr lang="en-US" sz="2000" dirty="0">
                <a:latin typeface="SymbolMT"/>
              </a:rPr>
              <a:t>°</a:t>
            </a:r>
            <a:r>
              <a:rPr lang="en-US" sz="2000" dirty="0">
                <a:latin typeface="TimesNewRoman"/>
              </a:rPr>
              <a:t>C wet bulb temperature</a:t>
            </a:r>
            <a:r>
              <a:rPr lang="en-US" sz="2000" dirty="0" smtClean="0">
                <a:latin typeface="TimesNewRoman"/>
              </a:rPr>
              <a:t>) experiences </a:t>
            </a:r>
            <a:r>
              <a:rPr lang="en-US" sz="2000" dirty="0">
                <a:latin typeface="TimesNewRoman"/>
              </a:rPr>
              <a:t>a temperature drop of 3</a:t>
            </a:r>
            <a:r>
              <a:rPr lang="en-US" sz="2000" dirty="0">
                <a:latin typeface="SymbolMT"/>
              </a:rPr>
              <a:t>°</a:t>
            </a:r>
            <a:r>
              <a:rPr lang="en-US" sz="2000" dirty="0">
                <a:latin typeface="TimesNewRoman"/>
              </a:rPr>
              <a:t>C as it passes</a:t>
            </a:r>
          </a:p>
          <a:p>
            <a:r>
              <a:rPr lang="en-US" sz="2000" dirty="0">
                <a:latin typeface="TimesNewRoman"/>
              </a:rPr>
              <a:t>through the </a:t>
            </a:r>
            <a:r>
              <a:rPr lang="en-US" sz="2000" dirty="0" smtClean="0">
                <a:latin typeface="TimesNewRoman"/>
              </a:rPr>
              <a:t>soaked water pad. </a:t>
            </a:r>
          </a:p>
          <a:p>
            <a:r>
              <a:rPr lang="en-US" sz="2000" dirty="0" smtClean="0">
                <a:latin typeface="TimesNewRoman"/>
              </a:rPr>
              <a:t>Determine the </a:t>
            </a:r>
            <a:r>
              <a:rPr lang="en-US" sz="2000" dirty="0">
                <a:latin typeface="TimesNewRoman"/>
              </a:rPr>
              <a:t>properties of the air at state point 2 and </a:t>
            </a:r>
            <a:r>
              <a:rPr lang="en-US" sz="2000" dirty="0" smtClean="0">
                <a:latin typeface="TimesNewRoman"/>
              </a:rPr>
              <a:t>compare them </a:t>
            </a:r>
            <a:r>
              <a:rPr lang="en-US" sz="2000" dirty="0">
                <a:latin typeface="TimesNewRoman"/>
              </a:rPr>
              <a:t>with those at state point 1.</a:t>
            </a:r>
            <a:endParaRPr lang="en-US" sz="2000" dirty="0"/>
          </a:p>
        </p:txBody>
      </p:sp>
      <p:sp>
        <p:nvSpPr>
          <p:cNvPr id="4" name="Rectangle 3"/>
          <p:cNvSpPr/>
          <p:nvPr/>
        </p:nvSpPr>
        <p:spPr>
          <a:xfrm>
            <a:off x="457200" y="2785884"/>
            <a:ext cx="3657600" cy="2554545"/>
          </a:xfrm>
          <a:prstGeom prst="rect">
            <a:avLst/>
          </a:prstGeom>
        </p:spPr>
        <p:txBody>
          <a:bodyPr wrap="square">
            <a:spAutoFit/>
          </a:bodyPr>
          <a:lstStyle/>
          <a:p>
            <a:r>
              <a:rPr lang="en-US" sz="2000" dirty="0">
                <a:latin typeface="TimesNewRoman"/>
              </a:rPr>
              <a:t>Given: T1 = 65</a:t>
            </a:r>
            <a:r>
              <a:rPr lang="en-US" sz="2000" dirty="0">
                <a:latin typeface="SymbolMT"/>
              </a:rPr>
              <a:t>°</a:t>
            </a:r>
            <a:r>
              <a:rPr lang="en-US" sz="2000" dirty="0">
                <a:latin typeface="TimesNewRoman"/>
              </a:rPr>
              <a:t>C; Tw1 = 57</a:t>
            </a:r>
            <a:r>
              <a:rPr lang="en-US" sz="2000" dirty="0">
                <a:latin typeface="SymbolMT"/>
              </a:rPr>
              <a:t>°</a:t>
            </a:r>
            <a:r>
              <a:rPr lang="en-US" sz="2000" dirty="0">
                <a:latin typeface="TimesNewRoman"/>
              </a:rPr>
              <a:t>C</a:t>
            </a:r>
          </a:p>
          <a:p>
            <a:r>
              <a:rPr lang="en-US" sz="2000" dirty="0">
                <a:latin typeface="TimesNewRoman"/>
              </a:rPr>
              <a:t>Adiabatic cooling to T2 = 62</a:t>
            </a:r>
            <a:r>
              <a:rPr lang="en-US" sz="2000" dirty="0">
                <a:latin typeface="SymbolMT"/>
              </a:rPr>
              <a:t>°</a:t>
            </a:r>
            <a:r>
              <a:rPr lang="en-US" sz="2000" dirty="0">
                <a:latin typeface="TimesNewRoman"/>
              </a:rPr>
              <a:t>C</a:t>
            </a:r>
          </a:p>
          <a:p>
            <a:r>
              <a:rPr lang="en-US" sz="2000" dirty="0">
                <a:latin typeface="TimesNewRoman"/>
              </a:rPr>
              <a:t>Air flow rate = 2 m/s</a:t>
            </a:r>
          </a:p>
          <a:p>
            <a:r>
              <a:rPr lang="en-US" sz="2000" dirty="0" smtClean="0">
                <a:latin typeface="TimesNewRoman"/>
              </a:rPr>
              <a:t>Find Properties </a:t>
            </a:r>
            <a:r>
              <a:rPr lang="en-US" sz="2000" dirty="0">
                <a:latin typeface="TimesNewRoman"/>
              </a:rPr>
              <a:t>of the air at state point </a:t>
            </a:r>
            <a:r>
              <a:rPr lang="en-US" sz="2000" dirty="0" smtClean="0">
                <a:latin typeface="TimesNewRoman"/>
              </a:rPr>
              <a:t>2</a:t>
            </a:r>
            <a:endParaRPr lang="en-US" sz="2000" dirty="0">
              <a:latin typeface="TimesNewRoman"/>
            </a:endParaRPr>
          </a:p>
          <a:p>
            <a:r>
              <a:rPr lang="en-US" sz="2000" u="sng" dirty="0" smtClean="0">
                <a:latin typeface="TimesNewRoman"/>
              </a:rPr>
              <a:t>Analysis</a:t>
            </a:r>
          </a:p>
          <a:p>
            <a:r>
              <a:rPr lang="en-US" sz="2000" dirty="0" smtClean="0">
                <a:latin typeface="TimesNewRoman"/>
              </a:rPr>
              <a:t>Constant enthalpy process</a:t>
            </a:r>
            <a:endParaRPr lang="en-US" sz="2000" dirty="0">
              <a:latin typeface="TimesNewRoman"/>
            </a:endParaRPr>
          </a:p>
          <a:p>
            <a:r>
              <a:rPr lang="en-US" sz="2000" dirty="0" smtClean="0">
                <a:latin typeface="TimesNewRoman"/>
              </a:rPr>
              <a:t>h2=h1</a:t>
            </a:r>
            <a:endParaRPr lang="en-US" sz="2000" dirty="0" smtClean="0">
              <a:latin typeface="TimesNewRoman"/>
            </a:endParaRPr>
          </a:p>
        </p:txBody>
      </p:sp>
      <p:pic>
        <p:nvPicPr>
          <p:cNvPr id="5" name="Picture 4"/>
          <p:cNvPicPr>
            <a:picLocks noChangeAspect="1"/>
          </p:cNvPicPr>
          <p:nvPr/>
        </p:nvPicPr>
        <p:blipFill>
          <a:blip r:embed="rId2"/>
          <a:stretch>
            <a:fillRect/>
          </a:stretch>
        </p:blipFill>
        <p:spPr>
          <a:xfrm>
            <a:off x="4610100" y="2526566"/>
            <a:ext cx="4382232" cy="4239994"/>
          </a:xfrm>
          <a:prstGeom prst="rect">
            <a:avLst/>
          </a:prstGeom>
        </p:spPr>
      </p:pic>
    </p:spTree>
    <p:extLst>
      <p:ext uri="{BB962C8B-B14F-4D97-AF65-F5344CB8AC3E}">
        <p14:creationId xmlns:p14="http://schemas.microsoft.com/office/powerpoint/2010/main" val="804705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4648200" cy="5262979"/>
          </a:xfrm>
          <a:prstGeom prst="rect">
            <a:avLst/>
          </a:prstGeom>
        </p:spPr>
        <p:txBody>
          <a:bodyPr wrap="square">
            <a:spAutoFit/>
          </a:bodyPr>
          <a:lstStyle/>
          <a:p>
            <a:r>
              <a:rPr lang="en-US" sz="2400" dirty="0">
                <a:latin typeface="TimesNewRoman"/>
              </a:rPr>
              <a:t>(a) At state point 1: T1 = 65</a:t>
            </a:r>
            <a:r>
              <a:rPr lang="en-US" sz="2400" dirty="0">
                <a:latin typeface="SymbolMT"/>
              </a:rPr>
              <a:t>°</a:t>
            </a:r>
            <a:r>
              <a:rPr lang="en-US" sz="2400" dirty="0">
                <a:latin typeface="TimesNewRoman"/>
              </a:rPr>
              <a:t>C</a:t>
            </a:r>
          </a:p>
          <a:p>
            <a:r>
              <a:rPr lang="en-US" sz="2400" dirty="0">
                <a:latin typeface="TimesNewRoman"/>
              </a:rPr>
              <a:t>Tw1 = 57</a:t>
            </a:r>
            <a:r>
              <a:rPr lang="en-US" sz="2400" dirty="0">
                <a:latin typeface="SymbolMT"/>
              </a:rPr>
              <a:t>°</a:t>
            </a:r>
            <a:r>
              <a:rPr lang="en-US" sz="2400" dirty="0">
                <a:latin typeface="TimesNewRoman"/>
              </a:rPr>
              <a:t>C</a:t>
            </a:r>
          </a:p>
          <a:p>
            <a:r>
              <a:rPr lang="en-US" sz="2400" dirty="0">
                <a:latin typeface="TimesNewRoman"/>
              </a:rPr>
              <a:t>Tdp1 = 56.3</a:t>
            </a:r>
            <a:r>
              <a:rPr lang="en-US" sz="2400" dirty="0">
                <a:latin typeface="SymbolMT"/>
              </a:rPr>
              <a:t>°</a:t>
            </a:r>
            <a:r>
              <a:rPr lang="en-US" sz="2400" dirty="0">
                <a:latin typeface="TimesNewRoman"/>
              </a:rPr>
              <a:t>C</a:t>
            </a:r>
          </a:p>
          <a:p>
            <a:r>
              <a:rPr lang="en-US" sz="2400" dirty="0">
                <a:latin typeface="TimesNewRoman"/>
              </a:rPr>
              <a:t>RH1 = 66.9%</a:t>
            </a:r>
          </a:p>
          <a:p>
            <a:r>
              <a:rPr lang="en-US" sz="2400" dirty="0">
                <a:latin typeface="TimesNewRoman"/>
              </a:rPr>
              <a:t>HR1 </a:t>
            </a:r>
            <a:r>
              <a:rPr lang="el-GR" sz="2400" dirty="0" smtClean="0">
                <a:latin typeface="TimesNewRoman"/>
              </a:rPr>
              <a:t>ω</a:t>
            </a:r>
            <a:r>
              <a:rPr lang="en-US" sz="2400" dirty="0" smtClean="0">
                <a:latin typeface="TimesNewRoman"/>
              </a:rPr>
              <a:t>= </a:t>
            </a:r>
            <a:r>
              <a:rPr lang="en-US" sz="2400" dirty="0">
                <a:latin typeface="TimesNewRoman"/>
              </a:rPr>
              <a:t>123.1 g/kg of dry air</a:t>
            </a:r>
          </a:p>
          <a:p>
            <a:r>
              <a:rPr lang="en-US" sz="2400" dirty="0">
                <a:latin typeface="TimesNewRoman"/>
              </a:rPr>
              <a:t>v1 = 1.15 m3/kg of dry air</a:t>
            </a:r>
          </a:p>
          <a:p>
            <a:r>
              <a:rPr lang="en-US" sz="2400" dirty="0">
                <a:latin typeface="TimesNewRoman"/>
              </a:rPr>
              <a:t>h1 = 387.7 kJ/kg of dry air</a:t>
            </a:r>
          </a:p>
          <a:p>
            <a:r>
              <a:rPr lang="en-US" sz="2400" u="sng" dirty="0">
                <a:latin typeface="TimesNewRoman"/>
              </a:rPr>
              <a:t>At state point </a:t>
            </a:r>
            <a:r>
              <a:rPr lang="en-US" sz="2400" dirty="0">
                <a:latin typeface="TimesNewRoman"/>
              </a:rPr>
              <a:t>2: T2 = </a:t>
            </a:r>
            <a:r>
              <a:rPr lang="en-US" sz="2400" dirty="0" smtClean="0">
                <a:latin typeface="TimesNewRoman"/>
              </a:rPr>
              <a:t>62</a:t>
            </a:r>
            <a:r>
              <a:rPr lang="en-US" sz="2400" dirty="0" smtClean="0">
                <a:latin typeface="SymbolMT"/>
              </a:rPr>
              <a:t>°</a:t>
            </a:r>
            <a:r>
              <a:rPr lang="en-US" sz="2400" dirty="0" smtClean="0">
                <a:latin typeface="TimesNewRoman"/>
              </a:rPr>
              <a:t>C and h2=h1= 387.7</a:t>
            </a:r>
            <a:endParaRPr lang="en-US" sz="2400" dirty="0">
              <a:latin typeface="TimesNewRoman"/>
            </a:endParaRPr>
          </a:p>
          <a:p>
            <a:r>
              <a:rPr lang="en-US" sz="2400" dirty="0">
                <a:latin typeface="TimesNewRoman"/>
              </a:rPr>
              <a:t>Tw2 = 57</a:t>
            </a:r>
            <a:r>
              <a:rPr lang="en-US" sz="2400" dirty="0">
                <a:latin typeface="SymbolMT"/>
              </a:rPr>
              <a:t>°</a:t>
            </a:r>
            <a:r>
              <a:rPr lang="en-US" sz="2400" dirty="0">
                <a:latin typeface="TimesNewRoman"/>
              </a:rPr>
              <a:t>C</a:t>
            </a:r>
          </a:p>
          <a:p>
            <a:r>
              <a:rPr lang="en-US" sz="2400" dirty="0">
                <a:latin typeface="TimesNewRoman"/>
              </a:rPr>
              <a:t>Tdp2 = 56.5</a:t>
            </a:r>
            <a:r>
              <a:rPr lang="en-US" sz="2400" dirty="0">
                <a:latin typeface="SymbolMT"/>
              </a:rPr>
              <a:t>°</a:t>
            </a:r>
            <a:r>
              <a:rPr lang="en-US" sz="2400" dirty="0">
                <a:latin typeface="TimesNewRoman"/>
              </a:rPr>
              <a:t>C</a:t>
            </a:r>
          </a:p>
          <a:p>
            <a:r>
              <a:rPr lang="en-US" sz="2400" dirty="0">
                <a:latin typeface="TimesNewRoman"/>
              </a:rPr>
              <a:t>RH2 = 77.3%</a:t>
            </a:r>
          </a:p>
          <a:p>
            <a:r>
              <a:rPr lang="en-US" sz="2400" dirty="0">
                <a:latin typeface="TimesNewRoman"/>
              </a:rPr>
              <a:t>HR2 </a:t>
            </a:r>
            <a:r>
              <a:rPr lang="el-GR" sz="2400" dirty="0" smtClean="0">
                <a:latin typeface="TimesNewRoman"/>
              </a:rPr>
              <a:t>ω</a:t>
            </a:r>
            <a:r>
              <a:rPr lang="en-US" sz="2400" dirty="0" smtClean="0">
                <a:latin typeface="TimesNewRoman"/>
              </a:rPr>
              <a:t>= </a:t>
            </a:r>
            <a:r>
              <a:rPr lang="en-US" sz="2400" dirty="0">
                <a:latin typeface="TimesNewRoman"/>
              </a:rPr>
              <a:t>124.5 g/kg of dry air</a:t>
            </a:r>
          </a:p>
          <a:p>
            <a:r>
              <a:rPr lang="en-US" sz="2400" dirty="0">
                <a:latin typeface="TimesNewRoman"/>
              </a:rPr>
              <a:t>v2 = 1.14 m3/kg of dry </a:t>
            </a:r>
            <a:r>
              <a:rPr lang="en-US" sz="2400" dirty="0" smtClean="0">
                <a:latin typeface="TimesNewRoman"/>
              </a:rPr>
              <a:t>air</a:t>
            </a:r>
            <a:endParaRPr lang="en-US" sz="2400" dirty="0">
              <a:latin typeface="TimesNewRoman"/>
            </a:endParaRPr>
          </a:p>
        </p:txBody>
      </p:sp>
      <p:pic>
        <p:nvPicPr>
          <p:cNvPr id="4" name="Picture 3"/>
          <p:cNvPicPr>
            <a:picLocks noChangeAspect="1"/>
          </p:cNvPicPr>
          <p:nvPr/>
        </p:nvPicPr>
        <p:blipFill>
          <a:blip r:embed="rId2"/>
          <a:stretch>
            <a:fillRect/>
          </a:stretch>
        </p:blipFill>
        <p:spPr>
          <a:xfrm>
            <a:off x="4724400" y="1447800"/>
            <a:ext cx="4131617" cy="3962400"/>
          </a:xfrm>
          <a:prstGeom prst="rect">
            <a:avLst/>
          </a:prstGeom>
        </p:spPr>
      </p:pic>
    </p:spTree>
    <p:extLst>
      <p:ext uri="{BB962C8B-B14F-4D97-AF65-F5344CB8AC3E}">
        <p14:creationId xmlns:p14="http://schemas.microsoft.com/office/powerpoint/2010/main" val="3013222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93660"/>
            <a:ext cx="8229600" cy="1143000"/>
          </a:xfrm>
        </p:spPr>
        <p:txBody>
          <a:bodyPr>
            <a:normAutofit/>
          </a:bodyPr>
          <a:lstStyle/>
          <a:p>
            <a:r>
              <a:rPr lang="en-US" sz="3600" dirty="0">
                <a:solidFill>
                  <a:schemeClr val="accent3">
                    <a:lumMod val="50000"/>
                  </a:schemeClr>
                </a:solidFill>
              </a:rPr>
              <a:t>Adiabatic Mixing of Two Moist Air Streams</a:t>
            </a:r>
          </a:p>
        </p:txBody>
      </p:sp>
      <p:sp>
        <p:nvSpPr>
          <p:cNvPr id="3" name="Content Placeholder 2"/>
          <p:cNvSpPr>
            <a:spLocks noGrp="1"/>
          </p:cNvSpPr>
          <p:nvPr>
            <p:ph idx="1"/>
          </p:nvPr>
        </p:nvSpPr>
        <p:spPr>
          <a:xfrm>
            <a:off x="456406" y="1318418"/>
            <a:ext cx="8229600" cy="4525963"/>
          </a:xfrm>
        </p:spPr>
        <p:txBody>
          <a:bodyPr>
            <a:normAutofit/>
          </a:bodyPr>
          <a:lstStyle/>
          <a:p>
            <a:r>
              <a:rPr lang="en-US" sz="2400" dirty="0"/>
              <a:t>Consider the adiabatic mixing of two streams shown in figure below,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79173"/>
            <a:ext cx="4032250" cy="191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3581400"/>
            <a:ext cx="7924800" cy="830997"/>
          </a:xfrm>
          <a:prstGeom prst="rect">
            <a:avLst/>
          </a:prstGeom>
        </p:spPr>
        <p:txBody>
          <a:bodyPr wrap="square">
            <a:spAutoFit/>
          </a:bodyPr>
          <a:lstStyle/>
          <a:p>
            <a:r>
              <a:rPr lang="en-US" sz="2400" dirty="0"/>
              <a:t>The mass rate balances for the dry air and water vapor at steady state are, respectively</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2398"/>
            <a:ext cx="3962958" cy="90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64" y="5313364"/>
            <a:ext cx="4755249" cy="36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4740" y="5678487"/>
            <a:ext cx="7827260" cy="461665"/>
          </a:xfrm>
          <a:prstGeom prst="rect">
            <a:avLst/>
          </a:prstGeom>
        </p:spPr>
        <p:txBody>
          <a:bodyPr wrap="square">
            <a:spAutoFit/>
          </a:bodyPr>
          <a:lstStyle/>
          <a:p>
            <a:r>
              <a:rPr lang="en-US" sz="2400" dirty="0"/>
              <a:t>the energy rate balance reduces at steady state to</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264" y="6160934"/>
            <a:ext cx="6765200" cy="46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1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3">
                    <a:lumMod val="50000"/>
                  </a:schemeClr>
                </a:solidFill>
              </a:rPr>
              <a:t>Partial pressure </a:t>
            </a:r>
          </a:p>
        </p:txBody>
      </p:sp>
      <p:sp>
        <p:nvSpPr>
          <p:cNvPr id="3" name="Content Placeholder 2"/>
          <p:cNvSpPr>
            <a:spLocks noGrp="1"/>
          </p:cNvSpPr>
          <p:nvPr>
            <p:ph idx="1"/>
          </p:nvPr>
        </p:nvSpPr>
        <p:spPr/>
        <p:txBody>
          <a:bodyPr>
            <a:normAutofit/>
          </a:bodyPr>
          <a:lstStyle/>
          <a:p>
            <a:r>
              <a:rPr lang="en-US" sz="2400" dirty="0"/>
              <a:t>The partial pressures can be evaluated alternatively as </a:t>
            </a:r>
            <a:r>
              <a:rPr lang="en-US" sz="2400" dirty="0" smtClean="0"/>
              <a:t>follows;</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62200"/>
            <a:ext cx="32312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95673"/>
            <a:ext cx="19237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46018" y="4114800"/>
            <a:ext cx="6650182" cy="461665"/>
          </a:xfrm>
          <a:prstGeom prst="rect">
            <a:avLst/>
          </a:prstGeom>
        </p:spPr>
        <p:txBody>
          <a:bodyPr wrap="square">
            <a:spAutoFit/>
          </a:bodyPr>
          <a:lstStyle/>
          <a:p>
            <a:r>
              <a:rPr lang="en-US" sz="2400" dirty="0"/>
              <a:t>Similarly, </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130" y="4667363"/>
            <a:ext cx="1419072" cy="48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4532" y="5200149"/>
            <a:ext cx="7829868" cy="461665"/>
          </a:xfrm>
          <a:prstGeom prst="rect">
            <a:avLst/>
          </a:prstGeom>
        </p:spPr>
        <p:txBody>
          <a:bodyPr wrap="square">
            <a:spAutoFit/>
          </a:bodyPr>
          <a:lstStyle/>
          <a:p>
            <a:r>
              <a:rPr lang="en-US" sz="2400" dirty="0"/>
              <a:t>where </a:t>
            </a:r>
            <a:r>
              <a:rPr lang="en-US" sz="2400" dirty="0" err="1"/>
              <a:t>ya</a:t>
            </a:r>
            <a:r>
              <a:rPr lang="en-US" sz="2400" dirty="0"/>
              <a:t> is the mole fraction of the dry air in the mixture</a:t>
            </a:r>
          </a:p>
        </p:txBody>
      </p:sp>
    </p:spTree>
    <p:extLst>
      <p:ext uri="{BB962C8B-B14F-4D97-AF65-F5344CB8AC3E}">
        <p14:creationId xmlns:p14="http://schemas.microsoft.com/office/powerpoint/2010/main" val="2804144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0147"/>
            <a:ext cx="9116326" cy="6727853"/>
          </a:xfrm>
          <a:prstGeom prst="rect">
            <a:avLst/>
          </a:prstGeom>
        </p:spPr>
      </p:pic>
    </p:spTree>
    <p:extLst>
      <p:ext uri="{BB962C8B-B14F-4D97-AF65-F5344CB8AC3E}">
        <p14:creationId xmlns:p14="http://schemas.microsoft.com/office/powerpoint/2010/main" val="1352263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90" y="152400"/>
            <a:ext cx="9139502" cy="4876801"/>
          </a:xfrm>
          <a:prstGeom prst="rect">
            <a:avLst/>
          </a:prstGeom>
        </p:spPr>
      </p:pic>
    </p:spTree>
    <p:extLst>
      <p:ext uri="{BB962C8B-B14F-4D97-AF65-F5344CB8AC3E}">
        <p14:creationId xmlns:p14="http://schemas.microsoft.com/office/powerpoint/2010/main" val="2329342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36" y="888999"/>
            <a:ext cx="9088727" cy="5080001"/>
          </a:xfrm>
          <a:prstGeom prst="rect">
            <a:avLst/>
          </a:prstGeom>
        </p:spPr>
      </p:pic>
    </p:spTree>
    <p:extLst>
      <p:ext uri="{BB962C8B-B14F-4D97-AF65-F5344CB8AC3E}">
        <p14:creationId xmlns:p14="http://schemas.microsoft.com/office/powerpoint/2010/main" val="3218424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828800"/>
            <a:ext cx="4114800" cy="1066800"/>
          </a:xfrm>
        </p:spPr>
        <p:txBody>
          <a:bodyPr>
            <a:normAutofit/>
          </a:bodyPr>
          <a:lstStyle/>
          <a:p>
            <a:pPr marL="0" indent="0">
              <a:buNone/>
            </a:pPr>
            <a:r>
              <a:rPr lang="en-US" sz="3600" dirty="0" smtClean="0">
                <a:solidFill>
                  <a:schemeClr val="accent3">
                    <a:lumMod val="50000"/>
                  </a:schemeClr>
                </a:solidFill>
              </a:rPr>
              <a:t>End of </a:t>
            </a:r>
            <a:r>
              <a:rPr lang="en-US" sz="3600" dirty="0" err="1" smtClean="0">
                <a:solidFill>
                  <a:schemeClr val="accent3">
                    <a:lumMod val="50000"/>
                  </a:schemeClr>
                </a:solidFill>
              </a:rPr>
              <a:t>psychrometry</a:t>
            </a:r>
            <a:endParaRPr lang="en-US" sz="3600" dirty="0">
              <a:solidFill>
                <a:schemeClr val="accent3">
                  <a:lumMod val="50000"/>
                </a:schemeClr>
              </a:solidFill>
            </a:endParaRPr>
          </a:p>
        </p:txBody>
      </p:sp>
    </p:spTree>
    <p:extLst>
      <p:ext uri="{BB962C8B-B14F-4D97-AF65-F5344CB8AC3E}">
        <p14:creationId xmlns:p14="http://schemas.microsoft.com/office/powerpoint/2010/main" val="221202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143000"/>
          </a:xfrm>
        </p:spPr>
        <p:txBody>
          <a:bodyPr>
            <a:normAutofit/>
          </a:bodyPr>
          <a:lstStyle/>
          <a:p>
            <a:r>
              <a:rPr lang="en-US" sz="4000" dirty="0">
                <a:solidFill>
                  <a:schemeClr val="accent3">
                    <a:lumMod val="50000"/>
                  </a:schemeClr>
                </a:solidFill>
              </a:rPr>
              <a:t>Saturated </a:t>
            </a:r>
            <a:r>
              <a:rPr lang="en-US" sz="4000" dirty="0" smtClean="0">
                <a:solidFill>
                  <a:schemeClr val="accent3">
                    <a:lumMod val="50000"/>
                  </a:schemeClr>
                </a:solidFill>
              </a:rPr>
              <a:t>mixture </a:t>
            </a:r>
            <a:endParaRPr lang="en-US" sz="40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4525963"/>
              </a:xfrm>
            </p:spPr>
            <p:txBody>
              <a:bodyPr>
                <a:normAutofit/>
              </a:bodyPr>
              <a:lstStyle/>
              <a:p>
                <a:r>
                  <a:rPr lang="en-US" sz="2400" dirty="0" smtClean="0"/>
                  <a:t>When the partial pressure of the water vapor corresponds to the saturation pressure of water at the mixture temperature, </a:t>
                </a:r>
                <a:r>
                  <a:rPr lang="en-US" sz="2400" dirty="0" err="1" smtClean="0"/>
                  <a:t>Pg</a:t>
                </a:r>
                <a:r>
                  <a:rPr lang="en-US" sz="2400" dirty="0" smtClean="0"/>
                  <a:t> </a:t>
                </a:r>
                <a:r>
                  <a:rPr lang="en-US" sz="2400" dirty="0"/>
                  <a:t>, the mixture is said to be saturated. </a:t>
                </a:r>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accent3">
                              <a:lumMod val="50000"/>
                            </a:schemeClr>
                          </a:solidFill>
                          <a:latin typeface="Cambria Math" panose="02040503050406030204" pitchFamily="18" charset="0"/>
                        </a:rPr>
                        <m:t>𝑃𝑣</m:t>
                      </m:r>
                      <m:r>
                        <a:rPr lang="en-US" sz="2400" b="0" i="1" smtClean="0">
                          <a:solidFill>
                            <a:schemeClr val="accent3">
                              <a:lumMod val="50000"/>
                            </a:schemeClr>
                          </a:solidFill>
                          <a:latin typeface="Cambria Math" panose="02040503050406030204" pitchFamily="18" charset="0"/>
                        </a:rPr>
                        <m:t>=</m:t>
                      </m:r>
                      <m:r>
                        <a:rPr lang="en-US" sz="2400" b="0" i="1" smtClean="0">
                          <a:solidFill>
                            <a:schemeClr val="accent3">
                              <a:lumMod val="50000"/>
                            </a:schemeClr>
                          </a:solidFill>
                          <a:latin typeface="Cambria Math" panose="02040503050406030204" pitchFamily="18" charset="0"/>
                        </a:rPr>
                        <m:t>𝑃𝑠𝑎𝑡</m:t>
                      </m:r>
                      <m:r>
                        <a:rPr lang="en-US" sz="2400" b="0" i="1" smtClean="0">
                          <a:solidFill>
                            <a:schemeClr val="accent3">
                              <a:lumMod val="50000"/>
                            </a:schemeClr>
                          </a:solidFill>
                          <a:latin typeface="Cambria Math" panose="02040503050406030204" pitchFamily="18" charset="0"/>
                        </a:rPr>
                        <m:t>(</m:t>
                      </m:r>
                      <m:r>
                        <a:rPr lang="en-US" sz="2400" b="0" i="1" smtClean="0">
                          <a:solidFill>
                            <a:schemeClr val="accent3">
                              <a:lumMod val="50000"/>
                            </a:schemeClr>
                          </a:solidFill>
                          <a:latin typeface="Cambria Math" panose="02040503050406030204" pitchFamily="18" charset="0"/>
                        </a:rPr>
                        <m:t>𝑇</m:t>
                      </m:r>
                      <m:r>
                        <a:rPr lang="en-US" sz="2400" b="0" i="1" smtClean="0">
                          <a:solidFill>
                            <a:schemeClr val="accent3">
                              <a:lumMod val="50000"/>
                            </a:schemeClr>
                          </a:solidFill>
                          <a:latin typeface="Cambria Math" panose="02040503050406030204" pitchFamily="18" charset="0"/>
                        </a:rPr>
                        <m:t>)</m:t>
                      </m:r>
                    </m:oMath>
                  </m:oMathPara>
                </a14:m>
                <a:endParaRPr lang="en-US" sz="2400" dirty="0" smtClean="0">
                  <a:solidFill>
                    <a:schemeClr val="accent3">
                      <a:lumMod val="50000"/>
                    </a:schemeClr>
                  </a:solidFill>
                </a:endParaRPr>
              </a:p>
              <a:p>
                <a:r>
                  <a:rPr lang="en-US" sz="2400" dirty="0" smtClean="0"/>
                  <a:t>Saturated </a:t>
                </a:r>
                <a:r>
                  <a:rPr lang="en-US" sz="2400" dirty="0"/>
                  <a:t>air is a mixture of dry air and saturated water </a:t>
                </a:r>
                <a:r>
                  <a:rPr lang="en-US" sz="2400" dirty="0" smtClean="0"/>
                  <a:t>vapor.</a:t>
                </a:r>
              </a:p>
              <a:p>
                <a:r>
                  <a:rPr lang="en-US" sz="2400" dirty="0"/>
                  <a:t>The amount of water vapor in moist air varies from zero in </a:t>
                </a:r>
                <a:r>
                  <a:rPr lang="en-US" sz="2400" dirty="0" smtClean="0"/>
                  <a:t>dry air </a:t>
                </a:r>
                <a:r>
                  <a:rPr lang="en-US" sz="2400" dirty="0"/>
                  <a:t>to a maximum, depending on the pressure and temperature, when the mixture is saturated.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525963"/>
              </a:xfrm>
              <a:blipFill rotWithShape="0">
                <a:blip r:embed="rId2"/>
                <a:stretch>
                  <a:fillRect l="-963" t="-1078" r="-1333"/>
                </a:stretch>
              </a:blipFill>
            </p:spPr>
            <p:txBody>
              <a:bodyPr/>
              <a:lstStyle/>
              <a:p>
                <a:r>
                  <a:rPr lang="en-US">
                    <a:noFill/>
                  </a:rPr>
                  <a:t> </a:t>
                </a:r>
              </a:p>
            </p:txBody>
          </p:sp>
        </mc:Fallback>
      </mc:AlternateContent>
    </p:spTree>
    <p:extLst>
      <p:ext uri="{BB962C8B-B14F-4D97-AF65-F5344CB8AC3E}">
        <p14:creationId xmlns:p14="http://schemas.microsoft.com/office/powerpoint/2010/main" val="409280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solidFill>
                  <a:schemeClr val="accent3">
                    <a:lumMod val="50000"/>
                  </a:schemeClr>
                </a:solidFill>
              </a:rPr>
              <a:t>Humidity Ratio</a:t>
            </a:r>
            <a:endParaRPr lang="en-US" sz="4000" dirty="0">
              <a:solidFill>
                <a:schemeClr val="accent3">
                  <a:lumMod val="50000"/>
                </a:schemeClr>
              </a:solidFill>
            </a:endParaRPr>
          </a:p>
        </p:txBody>
      </p:sp>
      <p:sp>
        <p:nvSpPr>
          <p:cNvPr id="3" name="Content Placeholder 2"/>
          <p:cNvSpPr>
            <a:spLocks noGrp="1"/>
          </p:cNvSpPr>
          <p:nvPr>
            <p:ph idx="1"/>
          </p:nvPr>
        </p:nvSpPr>
        <p:spPr>
          <a:xfrm>
            <a:off x="457200" y="1066800"/>
            <a:ext cx="8229600" cy="5243512"/>
          </a:xfrm>
        </p:spPr>
        <p:txBody>
          <a:bodyPr>
            <a:normAutofit fontScale="92500" lnSpcReduction="10000"/>
          </a:bodyPr>
          <a:lstStyle/>
          <a:p>
            <a:r>
              <a:rPr lang="en-US" sz="2400" dirty="0"/>
              <a:t>humidity ratio </a:t>
            </a:r>
            <a:r>
              <a:rPr lang="el-GR" sz="2400" dirty="0" smtClean="0"/>
              <a:t>ω</a:t>
            </a:r>
            <a:r>
              <a:rPr lang="en-US" sz="2400" dirty="0" smtClean="0"/>
              <a:t>, </a:t>
            </a:r>
            <a:r>
              <a:rPr lang="en-US" sz="2400" dirty="0"/>
              <a:t>defined as the ratio of the mass of the water vapor to the mass of dry air. </a:t>
            </a:r>
            <a:endParaRPr lang="en-US" sz="2400" dirty="0" smtClean="0"/>
          </a:p>
          <a:p>
            <a:endParaRPr lang="en-US" sz="2400" dirty="0"/>
          </a:p>
          <a:p>
            <a:endParaRPr lang="en-US" sz="2400" dirty="0" smtClean="0"/>
          </a:p>
          <a:p>
            <a:r>
              <a:rPr lang="en-US" sz="2400" dirty="0"/>
              <a:t>The humidity ratio is sometimes referred to as the specific humidity</a:t>
            </a:r>
            <a:r>
              <a:rPr lang="en-US" sz="2400" dirty="0" smtClean="0"/>
              <a:t>.</a:t>
            </a:r>
          </a:p>
          <a:p>
            <a:r>
              <a:rPr lang="en-US" sz="2400" dirty="0" smtClean="0"/>
              <a:t>The </a:t>
            </a:r>
            <a:r>
              <a:rPr lang="en-US" sz="2400" dirty="0"/>
              <a:t>humidity ratio can be expressed in terms of partial pressures and molecular </a:t>
            </a:r>
            <a:r>
              <a:rPr lang="en-US" sz="2400" dirty="0" smtClean="0"/>
              <a:t>weights</a:t>
            </a:r>
          </a:p>
          <a:p>
            <a:endParaRPr lang="en-US" sz="2400" dirty="0"/>
          </a:p>
          <a:p>
            <a:endParaRPr lang="en-US" sz="2400" dirty="0" smtClean="0"/>
          </a:p>
          <a:p>
            <a:endParaRPr lang="en-US" sz="2400" dirty="0" smtClean="0"/>
          </a:p>
          <a:p>
            <a:r>
              <a:rPr lang="en-US" sz="2400" dirty="0" smtClean="0"/>
              <a:t>Introducing Pa =P- </a:t>
            </a:r>
            <a:r>
              <a:rPr lang="en-US" sz="2400" dirty="0" err="1" smtClean="0"/>
              <a:t>Pv</a:t>
            </a:r>
            <a:r>
              <a:rPr lang="en-US" sz="2400" dirty="0" smtClean="0"/>
              <a:t> </a:t>
            </a:r>
            <a:r>
              <a:rPr lang="en-US" sz="2400" dirty="0"/>
              <a:t>and noting that the ratio of the molecular weight of water to </a:t>
            </a:r>
            <a:r>
              <a:rPr lang="en-US" sz="2400" dirty="0" smtClean="0"/>
              <a:t>that of </a:t>
            </a:r>
            <a:r>
              <a:rPr lang="en-US" sz="2400" dirty="0"/>
              <a:t>dry air is approximately 0.622, this expression can be written 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676400"/>
            <a:ext cx="14742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266" y="3893125"/>
            <a:ext cx="3825480" cy="10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791199"/>
            <a:ext cx="273621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40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Relative Humidity: "</a:t>
            </a:r>
            <a:r>
              <a:rPr lang="az-Cyrl-AZ" dirty="0">
                <a:solidFill>
                  <a:schemeClr val="accent3">
                    <a:lumMod val="50000"/>
                  </a:schemeClr>
                </a:solidFill>
              </a:rPr>
              <a:t>Ф"</a:t>
            </a:r>
            <a:endParaRPr lang="en-US" dirty="0">
              <a:solidFill>
                <a:schemeClr val="accent3">
                  <a:lumMod val="50000"/>
                </a:schemeClr>
              </a:solidFill>
            </a:endParaRPr>
          </a:p>
        </p:txBody>
      </p:sp>
      <p:sp>
        <p:nvSpPr>
          <p:cNvPr id="3" name="Content Placeholder 2"/>
          <p:cNvSpPr>
            <a:spLocks noGrp="1"/>
          </p:cNvSpPr>
          <p:nvPr>
            <p:ph idx="1"/>
          </p:nvPr>
        </p:nvSpPr>
        <p:spPr>
          <a:xfrm>
            <a:off x="304800" y="1371600"/>
            <a:ext cx="8229600" cy="4525963"/>
          </a:xfrm>
        </p:spPr>
        <p:txBody>
          <a:bodyPr>
            <a:normAutofit/>
          </a:bodyPr>
          <a:lstStyle/>
          <a:p>
            <a:r>
              <a:rPr lang="en-US" sz="2400" dirty="0"/>
              <a:t>It’s the ratio of mole fraction of the vapor in the mixture to the mole fraction of vapor in saturated mixture at the same temperature and total pressure.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81" y="2590799"/>
            <a:ext cx="1896919" cy="7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81" y="3237634"/>
            <a:ext cx="1666009" cy="80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39" y="4191000"/>
            <a:ext cx="1346906"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5181600"/>
            <a:ext cx="4953000" cy="830997"/>
          </a:xfrm>
          <a:prstGeom prst="rect">
            <a:avLst/>
          </a:prstGeom>
        </p:spPr>
        <p:txBody>
          <a:bodyPr wrap="square">
            <a:spAutoFit/>
          </a:bodyPr>
          <a:lstStyle/>
          <a:p>
            <a:r>
              <a:rPr lang="en-US" sz="2400" dirty="0"/>
              <a:t>Where "</a:t>
            </a:r>
            <a:r>
              <a:rPr lang="en-US" sz="2400" dirty="0" err="1"/>
              <a:t>Pg</a:t>
            </a:r>
            <a:r>
              <a:rPr lang="en-US" sz="2400" dirty="0"/>
              <a:t>" is at the same temperature of mixture.</a:t>
            </a: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57028"/>
            <a:ext cx="4267451" cy="331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38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2359</Words>
  <Application>Microsoft Office PowerPoint</Application>
  <PresentationFormat>On-screen Show (4:3)</PresentationFormat>
  <Paragraphs>230</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Cambria Math</vt:lpstr>
      <vt:lpstr>SymbolMT</vt:lpstr>
      <vt:lpstr>Times New Roman</vt:lpstr>
      <vt:lpstr>TimesNewRoman</vt:lpstr>
      <vt:lpstr>Wingdings</vt:lpstr>
      <vt:lpstr>Office Theme</vt:lpstr>
      <vt:lpstr>Thermal Fluid Engineering ENMC4411 Psychrometric Applications</vt:lpstr>
      <vt:lpstr>Outline</vt:lpstr>
      <vt:lpstr>Psychrometrics</vt:lpstr>
      <vt:lpstr>Moist air mixture</vt:lpstr>
      <vt:lpstr>Partial pressure </vt:lpstr>
      <vt:lpstr>Partial pressure </vt:lpstr>
      <vt:lpstr>Saturated mixture </vt:lpstr>
      <vt:lpstr>Humidity Ratio</vt:lpstr>
      <vt:lpstr>Relative Humidity: "Ф"</vt:lpstr>
      <vt:lpstr>Dew point of a gas – vapor mixture</vt:lpstr>
      <vt:lpstr>Isobaric cooling of gas – vapor mixture</vt:lpstr>
      <vt:lpstr>Isobaric cooling of gas – vapor mixture</vt:lpstr>
      <vt:lpstr>PowerPoint Presentation</vt:lpstr>
      <vt:lpstr>PowerPoint Presentation</vt:lpstr>
      <vt:lpstr>Evaluating H and U</vt:lpstr>
      <vt:lpstr>Psychrometers</vt:lpstr>
      <vt:lpstr>Psychrometers</vt:lpstr>
      <vt:lpstr>Outline</vt:lpstr>
      <vt:lpstr>Psychometric chart</vt:lpstr>
      <vt:lpstr>PowerPoint Presentation</vt:lpstr>
      <vt:lpstr>PowerPoint Presentation</vt:lpstr>
      <vt:lpstr>Psychrometric charts </vt:lpstr>
      <vt:lpstr>Psychrometric charts </vt:lpstr>
      <vt:lpstr>PowerPoint Presentation</vt:lpstr>
      <vt:lpstr>PowerPoint Presentation</vt:lpstr>
      <vt:lpstr>Psychrometric charts </vt:lpstr>
      <vt:lpstr>PowerPoint Presentation</vt:lpstr>
      <vt:lpstr>PowerPoint Presentation</vt:lpstr>
      <vt:lpstr>PowerPoint Presentation</vt:lpstr>
      <vt:lpstr>PowerPoint Presentation</vt:lpstr>
      <vt:lpstr>PowerPoint Presentation</vt:lpstr>
      <vt:lpstr>PowerPoint Presentation</vt:lpstr>
      <vt:lpstr>Example</vt:lpstr>
      <vt:lpstr>Outline</vt:lpstr>
      <vt:lpstr>Air conditioning processes</vt:lpstr>
      <vt:lpstr>PowerPoint Presentation</vt:lpstr>
      <vt:lpstr>Applying Mass and Energy Balances to Air-Conditioning Systems</vt:lpstr>
      <vt:lpstr>Energy Balance  </vt:lpstr>
      <vt:lpstr>PowerPoint Presentation</vt:lpstr>
      <vt:lpstr>PowerPoint Presentation</vt:lpstr>
      <vt:lpstr>PowerPoint Presentation</vt:lpstr>
      <vt:lpstr>PowerPoint Presentation</vt:lpstr>
      <vt:lpstr>PowerPoint Presentation</vt:lpstr>
      <vt:lpstr>PowerPoint Presentation</vt:lpstr>
      <vt:lpstr>Dehumidification</vt:lpstr>
      <vt:lpstr>PowerPoint Presentation</vt:lpstr>
      <vt:lpstr>PowerPoint Presentation</vt:lpstr>
      <vt:lpstr>PowerPoint Presentation</vt:lpstr>
      <vt:lpstr>PowerPoint Presentation</vt:lpstr>
      <vt:lpstr>PowerPoint Presentation</vt:lpstr>
      <vt:lpstr>PowerPoint Presentation</vt:lpstr>
      <vt:lpstr>Humidification</vt:lpstr>
      <vt:lpstr>PowerPoint Presentation</vt:lpstr>
      <vt:lpstr>PowerPoint Presentation</vt:lpstr>
      <vt:lpstr>Evaporative Cooling</vt:lpstr>
      <vt:lpstr>PowerPoint Presentation</vt:lpstr>
      <vt:lpstr>PowerPoint Presentation</vt:lpstr>
      <vt:lpstr>PowerPoint Presentation</vt:lpstr>
      <vt:lpstr>Adiabatic Mixing of Two Moist Air Streams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Applications for mechatronics ENMC333 Psychrometric Applications</dc:title>
  <dc:creator>afif</dc:creator>
  <cp:lastModifiedBy>AFIF A AKEL</cp:lastModifiedBy>
  <cp:revision>114</cp:revision>
  <cp:lastPrinted>2016-04-21T09:55:59Z</cp:lastPrinted>
  <dcterms:created xsi:type="dcterms:W3CDTF">2006-08-16T00:00:00Z</dcterms:created>
  <dcterms:modified xsi:type="dcterms:W3CDTF">2019-11-25T12:00:59Z</dcterms:modified>
</cp:coreProperties>
</file>