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58" r:id="rId4"/>
    <p:sldId id="259" r:id="rId5"/>
    <p:sldId id="260" r:id="rId6"/>
    <p:sldId id="268" r:id="rId7"/>
    <p:sldId id="261" r:id="rId8"/>
    <p:sldId id="262" r:id="rId9"/>
    <p:sldId id="263" r:id="rId10"/>
    <p:sldId id="267"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EEF6F0-F3F1-48DD-BAE0-AB23A3959418}" type="datetimeFigureOut">
              <a:rPr lang="en-US" smtClean="0"/>
              <a:pPr/>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EF6F0-F3F1-48DD-BAE0-AB23A3959418}" type="datetimeFigureOut">
              <a:rPr lang="en-US" smtClean="0"/>
              <a:pPr/>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EF6F0-F3F1-48DD-BAE0-AB23A3959418}" type="datetimeFigureOut">
              <a:rPr lang="en-US" smtClean="0"/>
              <a:pPr/>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EF6F0-F3F1-48DD-BAE0-AB23A3959418}" type="datetimeFigureOut">
              <a:rPr lang="en-US" smtClean="0"/>
              <a:pPr/>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EEF6F0-F3F1-48DD-BAE0-AB23A3959418}" type="datetimeFigureOut">
              <a:rPr lang="en-US" smtClean="0"/>
              <a:pPr/>
              <a:t>6/2/2018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EEF6F0-F3F1-48DD-BAE0-AB23A3959418}" type="datetimeFigureOut">
              <a:rPr lang="en-US" smtClean="0"/>
              <a:pPr/>
              <a:t>6/2/2018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EEF6F0-F3F1-48DD-BAE0-AB23A3959418}" type="datetimeFigureOut">
              <a:rPr lang="en-US" smtClean="0"/>
              <a:pPr/>
              <a:t>6/2/2018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EEF6F0-F3F1-48DD-BAE0-AB23A3959418}" type="datetimeFigureOut">
              <a:rPr lang="en-US" smtClean="0"/>
              <a:pPr/>
              <a:t>6/2/2018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EEF6F0-F3F1-48DD-BAE0-AB23A3959418}" type="datetimeFigureOut">
              <a:rPr lang="en-US" smtClean="0"/>
              <a:pPr/>
              <a:t>6/2/2018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EF6F0-F3F1-48DD-BAE0-AB23A3959418}" type="datetimeFigureOut">
              <a:rPr lang="en-US" smtClean="0"/>
              <a:pPr/>
              <a:t>6/2/2018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EF6F0-F3F1-48DD-BAE0-AB23A3959418}" type="datetimeFigureOut">
              <a:rPr lang="en-US" smtClean="0"/>
              <a:pPr/>
              <a:t>6/2/2018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98374C-0039-4EC3-9F22-34FF98214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EEF6F0-F3F1-48DD-BAE0-AB23A3959418}" type="datetimeFigureOut">
              <a:rPr lang="en-US" smtClean="0"/>
              <a:pPr/>
              <a:t>6/2/2018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98374C-0039-4EC3-9F22-34FF98214D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Word_Document1.doc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30399" y="3048000"/>
            <a:ext cx="2284601" cy="461665"/>
          </a:xfrm>
          <a:prstGeom prst="rect">
            <a:avLst/>
          </a:prstGeom>
        </p:spPr>
        <p:txBody>
          <a:bodyPr wrap="none">
            <a:spAutoFit/>
          </a:bodyPr>
          <a:lstStyle/>
          <a:p>
            <a:pPr lvl="0" algn="ctr" fontAlgn="base">
              <a:spcBef>
                <a:spcPct val="0"/>
              </a:spcBef>
              <a:spcAft>
                <a:spcPct val="0"/>
              </a:spcAft>
            </a:pPr>
            <a:r>
              <a:rPr lang="en-US" sz="2400" b="1" dirty="0" smtClean="0">
                <a:solidFill>
                  <a:srgbClr val="C00000"/>
                </a:solidFill>
                <a:latin typeface="Arial" pitchFamily="34" charset="0"/>
                <a:ea typeface="Calibri" pitchFamily="34" charset="0"/>
                <a:cs typeface="Arial" pitchFamily="34" charset="0"/>
              </a:rPr>
              <a:t>Melting Points</a:t>
            </a:r>
            <a:endParaRPr lang="en-US" sz="2400" dirty="0" smtClean="0">
              <a:solidFill>
                <a:srgbClr val="C00000"/>
              </a:solidFill>
              <a:latin typeface="Arial" pitchFamily="34" charset="0"/>
              <a:ea typeface="Calibri" pitchFamily="34" charset="0"/>
              <a:cs typeface="Arial" pitchFamily="34" charset="0"/>
            </a:endParaRPr>
          </a:p>
        </p:txBody>
      </p:sp>
      <p:sp>
        <p:nvSpPr>
          <p:cNvPr id="4" name="Rectangle 3"/>
          <p:cNvSpPr/>
          <p:nvPr/>
        </p:nvSpPr>
        <p:spPr>
          <a:xfrm>
            <a:off x="3449970" y="2209800"/>
            <a:ext cx="2117887" cy="461665"/>
          </a:xfrm>
          <a:prstGeom prst="rect">
            <a:avLst/>
          </a:prstGeom>
        </p:spPr>
        <p:txBody>
          <a:bodyPr wrap="none">
            <a:spAutoFit/>
          </a:bodyPr>
          <a:lstStyle/>
          <a:p>
            <a:pPr lvl="0" algn="ctr" fontAlgn="base">
              <a:spcBef>
                <a:spcPct val="0"/>
              </a:spcBef>
              <a:spcAft>
                <a:spcPct val="0"/>
              </a:spcAft>
            </a:pPr>
            <a:r>
              <a:rPr lang="en-US" sz="2400" b="1" dirty="0" smtClean="0">
                <a:solidFill>
                  <a:srgbClr val="C00000"/>
                </a:solidFill>
                <a:latin typeface="Arial" pitchFamily="34" charset="0"/>
                <a:ea typeface="Calibri" pitchFamily="34" charset="0"/>
                <a:cs typeface="Arial" pitchFamily="34" charset="0"/>
              </a:rPr>
              <a:t>Experiment 1</a:t>
            </a:r>
            <a:endParaRPr lang="en-US" sz="2400" dirty="0" smtClean="0">
              <a:solidFill>
                <a:srgbClr val="C00000"/>
              </a:solidFill>
              <a:latin typeface="Arial" pitchFamily="34" charset="0"/>
              <a:ea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914400"/>
            <a:ext cx="91440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accuracy of the melting point depends on the accuracy of the thermometer,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so the first exercise in this experiment will be to calibrate the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thermometer.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1-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Melting points of pure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known compounds will be determined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and deviations recorded so that a correction can be applied to future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melting points.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 The most critical factor in determining an accurate melting point is the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000" b="1" dirty="0" smtClean="0">
                <a:solidFill>
                  <a:srgbClr val="009900"/>
                </a:solidFill>
                <a:latin typeface="Arial" pitchFamily="34" charset="0"/>
                <a:ea typeface="Calibri" pitchFamily="34" charset="0"/>
                <a:cs typeface="Arial" pitchFamily="34" charset="0"/>
              </a:rPr>
              <a:t>rate of heating</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the melting point the temperature rise should not be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greater than 1°C per minute. This may seem extraordinarily slow, but it is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necessary in order that heat from the bath be transferred </a:t>
            </a:r>
            <a:r>
              <a:rPr lang="en-US" sz="2000" b="1" dirty="0" smtClean="0">
                <a:solidFill>
                  <a:srgbClr val="009900"/>
                </a:solidFill>
                <a:latin typeface="Arial" pitchFamily="34" charset="0"/>
                <a:ea typeface="Calibri" pitchFamily="34" charset="0"/>
                <a:cs typeface="Arial" pitchFamily="34" charset="0"/>
              </a:rPr>
              <a:t>equally</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to the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sample and to the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glass and mercury of the thermometer</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0" y="76200"/>
            <a:ext cx="9144000" cy="400110"/>
          </a:xfrm>
          <a:prstGeom prst="rect">
            <a:avLst/>
          </a:prstGeom>
        </p:spPr>
        <p:txBody>
          <a:bodyPr wrap="square">
            <a:spAutoFit/>
          </a:bodyPr>
          <a:lstStyle/>
          <a:p>
            <a:pPr lvl="0" algn="ctr" eaLnBrk="0" fontAlgn="base" hangingPunct="0">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Determining the Melting Point</a:t>
            </a:r>
            <a:endParaRPr lang="en-US" sz="2000" dirty="0" smtClean="0">
              <a:solidFill>
                <a:srgbClr val="C00000"/>
              </a:solidFill>
              <a:latin typeface="Arial" pitchFamily="34" charset="0"/>
              <a:cs typeface="Arial" pitchFamily="34" charset="0"/>
            </a:endParaRPr>
          </a:p>
        </p:txBody>
      </p:sp>
      <p:cxnSp>
        <p:nvCxnSpPr>
          <p:cNvPr id="5" name="Straight Connector 4"/>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05000" y="3048000"/>
          <a:ext cx="5257799" cy="2286000"/>
        </p:xfrm>
        <a:graphic>
          <a:graphicData uri="http://schemas.openxmlformats.org/drawingml/2006/table">
            <a:tbl>
              <a:tblPr/>
              <a:tblGrid>
                <a:gridCol w="1777475"/>
                <a:gridCol w="1113675"/>
                <a:gridCol w="1015598"/>
                <a:gridCol w="1351051"/>
              </a:tblGrid>
              <a:tr h="762000">
                <a:tc>
                  <a:txBody>
                    <a:bodyPr/>
                    <a:lstStyle/>
                    <a:p>
                      <a:pPr marL="0" marR="0">
                        <a:lnSpc>
                          <a:spcPct val="115000"/>
                        </a:lnSpc>
                        <a:spcBef>
                          <a:spcPts val="0"/>
                        </a:spcBef>
                        <a:spcAft>
                          <a:spcPts val="0"/>
                        </a:spcAft>
                      </a:pPr>
                      <a:r>
                        <a:rPr lang="en-US" sz="1400" dirty="0">
                          <a:latin typeface="Arial"/>
                          <a:ea typeface="Calibri"/>
                          <a:cs typeface="Arial"/>
                        </a:rPr>
                        <a:t>Compound</a:t>
                      </a:r>
                      <a:endParaRPr lang="en-US" sz="1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Arial"/>
                          <a:ea typeface="Calibri"/>
                          <a:cs typeface="Arial"/>
                        </a:rPr>
                        <a:t>Observed </a:t>
                      </a:r>
                      <a:r>
                        <a:rPr lang="en-US" sz="1400" dirty="0" err="1">
                          <a:latin typeface="Arial"/>
                          <a:ea typeface="Calibri"/>
                          <a:cs typeface="Arial"/>
                        </a:rPr>
                        <a:t>m.p</a:t>
                      </a:r>
                      <a:r>
                        <a:rPr lang="en-US" sz="1400" dirty="0">
                          <a:latin typeface="Arial"/>
                          <a:ea typeface="Calibri"/>
                          <a:cs typeface="Arial"/>
                        </a:rPr>
                        <a:t>. </a:t>
                      </a:r>
                      <a:r>
                        <a:rPr lang="en-US" sz="1400" dirty="0" smtClean="0">
                          <a:latin typeface="Arial"/>
                          <a:ea typeface="Calibri"/>
                          <a:cs typeface="Arial"/>
                        </a:rPr>
                        <a:t>Range (Ti-</a:t>
                      </a:r>
                      <a:r>
                        <a:rPr lang="en-US" sz="1400" dirty="0" err="1" smtClean="0">
                          <a:latin typeface="Arial"/>
                          <a:ea typeface="Calibri"/>
                          <a:cs typeface="Arial"/>
                        </a:rPr>
                        <a:t>Tf</a:t>
                      </a:r>
                      <a:r>
                        <a:rPr lang="en-US" sz="1400" dirty="0" smtClean="0">
                          <a:latin typeface="Arial"/>
                          <a:ea typeface="Calibri"/>
                          <a:cs typeface="Arial"/>
                        </a:rPr>
                        <a:t>)</a:t>
                      </a:r>
                      <a:endParaRPr lang="en-US" sz="1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Arial"/>
                          <a:ea typeface="Calibri"/>
                          <a:cs typeface="Arial"/>
                        </a:rPr>
                        <a:t>Average</a:t>
                      </a:r>
                      <a:endParaRPr lang="en-US" sz="1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Arial"/>
                          <a:ea typeface="Calibri"/>
                          <a:cs typeface="Arial"/>
                        </a:rPr>
                        <a:t>Literature </a:t>
                      </a:r>
                      <a:r>
                        <a:rPr lang="en-US" sz="1400" dirty="0" err="1">
                          <a:latin typeface="Arial"/>
                          <a:ea typeface="Calibri"/>
                          <a:cs typeface="Arial"/>
                        </a:rPr>
                        <a:t>m.p</a:t>
                      </a:r>
                      <a:r>
                        <a:rPr lang="en-US" sz="1400" dirty="0">
                          <a:latin typeface="Arial"/>
                          <a:ea typeface="Calibri"/>
                          <a:cs typeface="Arial"/>
                        </a:rPr>
                        <a:t>.</a:t>
                      </a:r>
                      <a:endParaRPr lang="en-US" sz="1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nSpc>
                          <a:spcPct val="115000"/>
                        </a:lnSpc>
                        <a:spcBef>
                          <a:spcPts val="0"/>
                        </a:spcBef>
                        <a:spcAft>
                          <a:spcPts val="0"/>
                        </a:spcAft>
                      </a:pPr>
                      <a:r>
                        <a:rPr lang="en-US" sz="1400">
                          <a:latin typeface="Arial"/>
                          <a:ea typeface="Calibri"/>
                          <a:cs typeface="Arial"/>
                        </a:rPr>
                        <a:t>1,4-Dichlorobenzene</a:t>
                      </a:r>
                      <a:endParaRPr lang="en-US" sz="14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nSpc>
                          <a:spcPct val="115000"/>
                        </a:lnSpc>
                        <a:spcBef>
                          <a:spcPts val="0"/>
                        </a:spcBef>
                        <a:spcAft>
                          <a:spcPts val="0"/>
                        </a:spcAft>
                      </a:pPr>
                      <a:r>
                        <a:rPr lang="en-US" sz="1400">
                          <a:latin typeface="Arial"/>
                          <a:ea typeface="Calibri"/>
                          <a:cs typeface="Arial"/>
                        </a:rPr>
                        <a:t>Acetanilide</a:t>
                      </a:r>
                      <a:endParaRPr lang="en-US" sz="14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nSpc>
                          <a:spcPct val="115000"/>
                        </a:lnSpc>
                        <a:spcBef>
                          <a:spcPts val="0"/>
                        </a:spcBef>
                        <a:spcAft>
                          <a:spcPts val="0"/>
                        </a:spcAft>
                      </a:pPr>
                      <a:r>
                        <a:rPr lang="en-US" sz="1400">
                          <a:latin typeface="Arial"/>
                          <a:ea typeface="Calibri"/>
                          <a:cs typeface="Arial"/>
                        </a:rPr>
                        <a:t>Salicylic Acid</a:t>
                      </a:r>
                      <a:endParaRPr lang="en-US" sz="14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000">
                <a:tc>
                  <a:txBody>
                    <a:bodyPr/>
                    <a:lstStyle/>
                    <a:p>
                      <a:pPr marL="0" marR="0">
                        <a:lnSpc>
                          <a:spcPct val="115000"/>
                        </a:lnSpc>
                        <a:spcBef>
                          <a:spcPts val="0"/>
                        </a:spcBef>
                        <a:spcAft>
                          <a:spcPts val="0"/>
                        </a:spcAft>
                      </a:pPr>
                      <a:r>
                        <a:rPr lang="en-US" sz="1400">
                          <a:latin typeface="Arial"/>
                          <a:ea typeface="Calibri"/>
                          <a:cs typeface="Arial"/>
                        </a:rPr>
                        <a:t>4-Nitrobenzoic acid</a:t>
                      </a:r>
                      <a:endParaRPr lang="en-US" sz="14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7" name="Rectangle 1"/>
          <p:cNvSpPr>
            <a:spLocks noChangeArrowheads="1"/>
          </p:cNvSpPr>
          <p:nvPr/>
        </p:nvSpPr>
        <p:spPr bwMode="auto">
          <a:xfrm>
            <a:off x="0" y="987385"/>
            <a:ext cx="9144000"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Determine the melting point of standard substances (Table 1) over the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temperature range of interest.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Include both temperatures making up the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melting point range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Use your data to graph a correction curve for your thermometer.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 name="Straight Connector 3"/>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2120433" y="87868"/>
            <a:ext cx="4867038"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Part 1: Calibration of the Thermometer</a:t>
            </a:r>
            <a:endParaRPr lang="en-US" sz="2000" dirty="0" smtClean="0">
              <a:solidFill>
                <a:srgbClr val="C00000"/>
              </a:solidFill>
              <a:latin typeface="Arial" pitchFamily="34" charset="0"/>
              <a:cs typeface="Arial" pitchFamily="34" charset="0"/>
            </a:endParaRPr>
          </a:p>
        </p:txBody>
      </p:sp>
      <p:cxnSp>
        <p:nvCxnSpPr>
          <p:cNvPr id="6" name="Straight Connector 5"/>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1062097"/>
            <a:ext cx="9144000"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Determine the melting point of the following mixtures including the range.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Plot a melting point diagram of urea and </a:t>
            </a:r>
            <a:r>
              <a:rPr kumimoji="0" lang="en-US" sz="20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benzamide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using the average temperature.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From the line connecting the points, estimate the eutectic point. This is the lowest point on the curve and it occurs at the greatest melting point depression.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1828800" y="3429000"/>
          <a:ext cx="5326380" cy="2523744"/>
        </p:xfrm>
        <a:graphic>
          <a:graphicData uri="http://schemas.openxmlformats.org/drawingml/2006/table">
            <a:tbl>
              <a:tblPr/>
              <a:tblGrid>
                <a:gridCol w="2983230"/>
                <a:gridCol w="1143000"/>
                <a:gridCol w="1200150"/>
              </a:tblGrid>
              <a:tr h="0">
                <a:tc>
                  <a:txBody>
                    <a:bodyPr/>
                    <a:lstStyle/>
                    <a:p>
                      <a:pPr marL="0" marR="0">
                        <a:lnSpc>
                          <a:spcPct val="115000"/>
                        </a:lnSpc>
                        <a:spcBef>
                          <a:spcPts val="0"/>
                        </a:spcBef>
                        <a:spcAft>
                          <a:spcPts val="0"/>
                        </a:spcAft>
                      </a:pPr>
                      <a:r>
                        <a:rPr lang="en-US" sz="1600" dirty="0">
                          <a:latin typeface="Arial"/>
                          <a:ea typeface="Calibri"/>
                          <a:cs typeface="Arial"/>
                        </a:rPr>
                        <a:t>Compound</a:t>
                      </a:r>
                      <a:endParaRPr lang="en-US"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Arial"/>
                          <a:ea typeface="Calibri"/>
                          <a:cs typeface="Arial"/>
                        </a:rPr>
                        <a:t>Melting point</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Arial"/>
                          <a:ea typeface="Calibri"/>
                          <a:cs typeface="Arial"/>
                        </a:rPr>
                        <a:t>Literature  m.p.</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600" dirty="0">
                          <a:latin typeface="Arial"/>
                          <a:ea typeface="Calibri"/>
                          <a:cs typeface="Arial"/>
                        </a:rPr>
                        <a:t>pure urea</a:t>
                      </a:r>
                      <a:endParaRPr lang="en-US"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600">
                          <a:latin typeface="Arial"/>
                          <a:ea typeface="Calibri"/>
                          <a:cs typeface="Arial"/>
                        </a:rPr>
                        <a:t>pure benzamide</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600">
                          <a:latin typeface="Arial"/>
                          <a:ea typeface="Calibri"/>
                          <a:cs typeface="Arial"/>
                        </a:rPr>
                        <a:t>75%urea, 25% benzamide</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dirty="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latin typeface="Arial"/>
                          <a:ea typeface="Calibri"/>
                          <a:cs typeface="Arial"/>
                        </a:rPr>
                        <a:t>---------------</a:t>
                      </a:r>
                      <a:endParaRPr lang="en-US"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600">
                          <a:latin typeface="Arial"/>
                          <a:ea typeface="Calibri"/>
                          <a:cs typeface="Arial"/>
                        </a:rPr>
                        <a:t>50%urea, 50% benzamide</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latin typeface="Arial"/>
                          <a:ea typeface="Calibri"/>
                          <a:cs typeface="Arial"/>
                        </a:rPr>
                        <a:t>---------------</a:t>
                      </a:r>
                      <a:endParaRPr lang="en-US"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600">
                          <a:latin typeface="Arial"/>
                          <a:ea typeface="Calibri"/>
                          <a:cs typeface="Arial"/>
                        </a:rPr>
                        <a:t>25%urea, 75% benzamide</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latin typeface="Arial"/>
                          <a:ea typeface="Calibri"/>
                          <a:cs typeface="Arial"/>
                        </a:rPr>
                        <a:t>---------------</a:t>
                      </a:r>
                      <a:endParaRPr lang="en-US"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600">
                          <a:latin typeface="Arial"/>
                          <a:ea typeface="Calibri"/>
                          <a:cs typeface="Arial"/>
                        </a:rPr>
                        <a:t>Eutectic melting point of urea-benzamide</a:t>
                      </a:r>
                      <a:endParaRPr lang="en-US"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Arial"/>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5" name="Straight Connector 4"/>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190965" y="76200"/>
            <a:ext cx="4238661"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Part 2: Melting Points of Mixtures</a:t>
            </a:r>
          </a:p>
        </p:txBody>
      </p:sp>
      <p:cxnSp>
        <p:nvCxnSpPr>
          <p:cNvPr id="7" name="Straight Connector 6"/>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609600"/>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To determine the melting point of an unknown provided by your instructor: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Prepare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two capillaries of each unknown</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Run a very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fast</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determination on the first sample to ascertain the approximate melting point and then cool the melting point bath to just below the melting point and make a </a:t>
            </a:r>
            <a:r>
              <a:rPr lang="en-US" sz="2000" b="1" dirty="0" smtClean="0">
                <a:solidFill>
                  <a:srgbClr val="009900"/>
                </a:solidFill>
                <a:latin typeface="Arial" pitchFamily="34" charset="0"/>
                <a:ea typeface="Calibri" pitchFamily="34" charset="0"/>
                <a:cs typeface="Arial" pitchFamily="34" charset="0"/>
              </a:rPr>
              <a:t>slow</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careful determination using the other capillary.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lvl="0" eaLnBrk="0" fontAlgn="base" hangingPunct="0">
              <a:spcBef>
                <a:spcPct val="0"/>
              </a:spcBef>
              <a:spcAft>
                <a:spcPct val="0"/>
              </a:spcAft>
            </a:pPr>
            <a:r>
              <a:rPr lang="en-US" sz="2000" dirty="0" smtClean="0">
                <a:latin typeface="Arial" pitchFamily="34" charset="0"/>
                <a:ea typeface="Calibri" pitchFamily="34" charset="0"/>
                <a:cs typeface="Arial" pitchFamily="34" charset="0"/>
              </a:rPr>
              <a:t>You may wish to run a </a:t>
            </a:r>
            <a:r>
              <a:rPr lang="en-US" sz="2000" b="1" dirty="0" smtClean="0">
                <a:solidFill>
                  <a:srgbClr val="009900"/>
                </a:solidFill>
                <a:latin typeface="Arial" pitchFamily="34" charset="0"/>
                <a:ea typeface="Calibri" pitchFamily="34" charset="0"/>
                <a:cs typeface="Arial" pitchFamily="34" charset="0"/>
              </a:rPr>
              <a:t>mixed melting </a:t>
            </a:r>
            <a:r>
              <a:rPr lang="en-US" sz="2000" dirty="0" smtClean="0">
                <a:latin typeface="Arial" pitchFamily="34" charset="0"/>
                <a:ea typeface="Calibri" pitchFamily="34" charset="0"/>
                <a:cs typeface="Arial" pitchFamily="34" charset="0"/>
              </a:rPr>
              <a:t>point as well.</a:t>
            </a:r>
            <a:endParaRPr lang="en-US" sz="2000" dirty="0" smtClean="0">
              <a:latin typeface="Arial" pitchFamily="34" charset="0"/>
              <a:cs typeface="Arial" pitchFamily="34" charset="0"/>
            </a:endParaRPr>
          </a:p>
        </p:txBody>
      </p:sp>
      <p:sp>
        <p:nvSpPr>
          <p:cNvPr id="2076" name="Rectangle 2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050" name="Group 2"/>
          <p:cNvGrpSpPr>
            <a:grpSpLocks/>
          </p:cNvGrpSpPr>
          <p:nvPr/>
        </p:nvGrpSpPr>
        <p:grpSpPr bwMode="auto">
          <a:xfrm>
            <a:off x="1981200" y="3429000"/>
            <a:ext cx="4502150" cy="2743200"/>
            <a:chOff x="2927" y="1536"/>
            <a:chExt cx="7090" cy="4320"/>
          </a:xfrm>
        </p:grpSpPr>
        <p:grpSp>
          <p:nvGrpSpPr>
            <p:cNvPr id="2058" name="Group 10"/>
            <p:cNvGrpSpPr>
              <a:grpSpLocks/>
            </p:cNvGrpSpPr>
            <p:nvPr/>
          </p:nvGrpSpPr>
          <p:grpSpPr bwMode="auto">
            <a:xfrm>
              <a:off x="2927" y="1536"/>
              <a:ext cx="7090" cy="4320"/>
              <a:chOff x="2927" y="1536"/>
              <a:chExt cx="7090" cy="4320"/>
            </a:xfrm>
          </p:grpSpPr>
          <p:grpSp>
            <p:nvGrpSpPr>
              <p:cNvPr id="2065" name="Group 17"/>
              <p:cNvGrpSpPr>
                <a:grpSpLocks/>
              </p:cNvGrpSpPr>
              <p:nvPr/>
            </p:nvGrpSpPr>
            <p:grpSpPr bwMode="auto">
              <a:xfrm>
                <a:off x="2927" y="1542"/>
                <a:ext cx="7090" cy="4304"/>
                <a:chOff x="2927" y="11204"/>
                <a:chExt cx="7090" cy="4304"/>
              </a:xfrm>
            </p:grpSpPr>
            <p:grpSp>
              <p:nvGrpSpPr>
                <p:cNvPr id="2071" name="Group 23"/>
                <p:cNvGrpSpPr>
                  <a:grpSpLocks/>
                </p:cNvGrpSpPr>
                <p:nvPr/>
              </p:nvGrpSpPr>
              <p:grpSpPr bwMode="auto">
                <a:xfrm>
                  <a:off x="2927" y="11204"/>
                  <a:ext cx="7090" cy="2152"/>
                  <a:chOff x="2927" y="11204"/>
                  <a:chExt cx="7090" cy="2152"/>
                </a:xfrm>
              </p:grpSpPr>
              <p:sp>
                <p:nvSpPr>
                  <p:cNvPr id="2075" name="Rectangle 27"/>
                  <p:cNvSpPr>
                    <a:spLocks noChangeArrowheads="1"/>
                  </p:cNvSpPr>
                  <p:nvPr/>
                </p:nvSpPr>
                <p:spPr bwMode="auto">
                  <a:xfrm>
                    <a:off x="2927" y="11742"/>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74" name="Rectangle 26"/>
                  <p:cNvSpPr>
                    <a:spLocks noChangeArrowheads="1"/>
                  </p:cNvSpPr>
                  <p:nvPr/>
                </p:nvSpPr>
                <p:spPr bwMode="auto">
                  <a:xfrm>
                    <a:off x="2927" y="12280"/>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73" name="Rectangle 25"/>
                  <p:cNvSpPr>
                    <a:spLocks noChangeArrowheads="1"/>
                  </p:cNvSpPr>
                  <p:nvPr/>
                </p:nvSpPr>
                <p:spPr bwMode="auto">
                  <a:xfrm>
                    <a:off x="2927" y="12818"/>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72" name="Rectangle 24"/>
                  <p:cNvSpPr>
                    <a:spLocks noChangeArrowheads="1"/>
                  </p:cNvSpPr>
                  <p:nvPr/>
                </p:nvSpPr>
                <p:spPr bwMode="auto">
                  <a:xfrm>
                    <a:off x="2927" y="11204"/>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066" name="Group 18"/>
                <p:cNvGrpSpPr>
                  <a:grpSpLocks/>
                </p:cNvGrpSpPr>
                <p:nvPr/>
              </p:nvGrpSpPr>
              <p:grpSpPr bwMode="auto">
                <a:xfrm>
                  <a:off x="2927" y="13356"/>
                  <a:ext cx="7090" cy="2152"/>
                  <a:chOff x="2927" y="11204"/>
                  <a:chExt cx="7090" cy="2152"/>
                </a:xfrm>
              </p:grpSpPr>
              <p:sp>
                <p:nvSpPr>
                  <p:cNvPr id="2070" name="Rectangle 22"/>
                  <p:cNvSpPr>
                    <a:spLocks noChangeArrowheads="1"/>
                  </p:cNvSpPr>
                  <p:nvPr/>
                </p:nvSpPr>
                <p:spPr bwMode="auto">
                  <a:xfrm>
                    <a:off x="2927" y="11742"/>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69" name="Rectangle 21"/>
                  <p:cNvSpPr>
                    <a:spLocks noChangeArrowheads="1"/>
                  </p:cNvSpPr>
                  <p:nvPr/>
                </p:nvSpPr>
                <p:spPr bwMode="auto">
                  <a:xfrm>
                    <a:off x="2927" y="12280"/>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68" name="Rectangle 20"/>
                  <p:cNvSpPr>
                    <a:spLocks noChangeArrowheads="1"/>
                  </p:cNvSpPr>
                  <p:nvPr/>
                </p:nvSpPr>
                <p:spPr bwMode="auto">
                  <a:xfrm>
                    <a:off x="2927" y="12818"/>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67" name="Rectangle 19"/>
                  <p:cNvSpPr>
                    <a:spLocks noChangeArrowheads="1"/>
                  </p:cNvSpPr>
                  <p:nvPr/>
                </p:nvSpPr>
                <p:spPr bwMode="auto">
                  <a:xfrm>
                    <a:off x="2927" y="11204"/>
                    <a:ext cx="7090" cy="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2064" name="AutoShape 16"/>
              <p:cNvSpPr>
                <a:spLocks noChangeShapeType="1"/>
              </p:cNvSpPr>
              <p:nvPr/>
            </p:nvSpPr>
            <p:spPr bwMode="auto">
              <a:xfrm>
                <a:off x="3434" y="1536"/>
                <a:ext cx="0" cy="430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3" name="AutoShape 15"/>
              <p:cNvSpPr>
                <a:spLocks noChangeShapeType="1"/>
              </p:cNvSpPr>
              <p:nvPr/>
            </p:nvSpPr>
            <p:spPr bwMode="auto">
              <a:xfrm>
                <a:off x="3946" y="1552"/>
                <a:ext cx="0" cy="430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2" name="AutoShape 14"/>
              <p:cNvSpPr>
                <a:spLocks noChangeShapeType="1"/>
              </p:cNvSpPr>
              <p:nvPr/>
            </p:nvSpPr>
            <p:spPr bwMode="auto">
              <a:xfrm>
                <a:off x="5950" y="1542"/>
                <a:ext cx="0" cy="430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1" name="AutoShape 13"/>
              <p:cNvSpPr>
                <a:spLocks noChangeShapeType="1"/>
              </p:cNvSpPr>
              <p:nvPr/>
            </p:nvSpPr>
            <p:spPr bwMode="auto">
              <a:xfrm>
                <a:off x="5412" y="1552"/>
                <a:ext cx="0" cy="430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0" name="AutoShape 12"/>
              <p:cNvSpPr>
                <a:spLocks noChangeShapeType="1"/>
              </p:cNvSpPr>
              <p:nvPr/>
            </p:nvSpPr>
            <p:spPr bwMode="auto">
              <a:xfrm>
                <a:off x="4921" y="1552"/>
                <a:ext cx="0" cy="430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9" name="AutoShape 11"/>
              <p:cNvSpPr>
                <a:spLocks noChangeShapeType="1"/>
              </p:cNvSpPr>
              <p:nvPr/>
            </p:nvSpPr>
            <p:spPr bwMode="auto">
              <a:xfrm>
                <a:off x="4426" y="1552"/>
                <a:ext cx="0" cy="4304"/>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57" name="AutoShape 9"/>
            <p:cNvSpPr>
              <a:spLocks noChangeShapeType="1"/>
            </p:cNvSpPr>
            <p:nvPr/>
          </p:nvSpPr>
          <p:spPr bwMode="auto">
            <a:xfrm>
              <a:off x="6425" y="1552"/>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6" name="AutoShape 8"/>
            <p:cNvSpPr>
              <a:spLocks noChangeShapeType="1"/>
            </p:cNvSpPr>
            <p:nvPr/>
          </p:nvSpPr>
          <p:spPr bwMode="auto">
            <a:xfrm>
              <a:off x="7422" y="1568"/>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5" name="AutoShape 7"/>
            <p:cNvSpPr>
              <a:spLocks noChangeShapeType="1"/>
            </p:cNvSpPr>
            <p:nvPr/>
          </p:nvSpPr>
          <p:spPr bwMode="auto">
            <a:xfrm>
              <a:off x="6905" y="1568"/>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4" name="AutoShape 6"/>
            <p:cNvSpPr>
              <a:spLocks noChangeShapeType="1"/>
            </p:cNvSpPr>
            <p:nvPr/>
          </p:nvSpPr>
          <p:spPr bwMode="auto">
            <a:xfrm>
              <a:off x="8909" y="1568"/>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3" name="AutoShape 5"/>
            <p:cNvSpPr>
              <a:spLocks noChangeShapeType="1"/>
            </p:cNvSpPr>
            <p:nvPr/>
          </p:nvSpPr>
          <p:spPr bwMode="auto">
            <a:xfrm>
              <a:off x="7902" y="1536"/>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2" name="AutoShape 4"/>
            <p:cNvSpPr>
              <a:spLocks noChangeShapeType="1"/>
            </p:cNvSpPr>
            <p:nvPr/>
          </p:nvSpPr>
          <p:spPr bwMode="auto">
            <a:xfrm>
              <a:off x="9415" y="1568"/>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1" name="AutoShape 3"/>
            <p:cNvSpPr>
              <a:spLocks noChangeShapeType="1"/>
            </p:cNvSpPr>
            <p:nvPr/>
          </p:nvSpPr>
          <p:spPr bwMode="auto">
            <a:xfrm>
              <a:off x="8382" y="1568"/>
              <a:ext cx="0" cy="428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77" name="Rectangle 29"/>
          <p:cNvSpPr>
            <a:spLocks noChangeArrowheads="1"/>
          </p:cNvSpPr>
          <p:nvPr/>
        </p:nvSpPr>
        <p:spPr bwMode="auto">
          <a:xfrm>
            <a:off x="2362200" y="6027494"/>
            <a:ext cx="3962400" cy="6309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n-US"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50        100        150      200       250 </a:t>
            </a:r>
            <a:r>
              <a:rPr kumimoji="0" lang="en-US" sz="1400" b="1" i="0" u="none" strike="noStrike" cap="none" normalizeH="0" baseline="30000" dirty="0" smtClean="0">
                <a:ln>
                  <a:noFill/>
                </a:ln>
                <a:solidFill>
                  <a:schemeClr val="tx1"/>
                </a:solidFill>
                <a:effectLst/>
                <a:latin typeface="Arial" pitchFamily="34" charset="0"/>
                <a:ea typeface="Calibri" pitchFamily="34" charset="0"/>
                <a:cs typeface="Arial" pitchFamily="34" charset="0"/>
              </a:rPr>
              <a:t>0</a:t>
            </a:r>
            <a:r>
              <a:rPr kumimoji="0" lang="en-US"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30"/>
          <p:cNvSpPr/>
          <p:nvPr/>
        </p:nvSpPr>
        <p:spPr>
          <a:xfrm>
            <a:off x="685800" y="3352800"/>
            <a:ext cx="1752600" cy="2677656"/>
          </a:xfrm>
          <a:prstGeom prst="rect">
            <a:avLst/>
          </a:prstGeom>
        </p:spPr>
        <p:txBody>
          <a:bodyPr wrap="square">
            <a:spAutoFit/>
          </a:bodyPr>
          <a:lstStyle/>
          <a:p>
            <a:pPr lvl="0" fontAlgn="base">
              <a:spcBef>
                <a:spcPct val="0"/>
              </a:spcBef>
              <a:spcAft>
                <a:spcPct val="0"/>
              </a:spcAft>
            </a:pPr>
            <a:r>
              <a:rPr lang="en-US" sz="1200" b="1" dirty="0" smtClean="0">
                <a:solidFill>
                  <a:prstClr val="black"/>
                </a:solidFill>
                <a:latin typeface="Arial" pitchFamily="34" charset="0"/>
                <a:ea typeface="Calibri" pitchFamily="34" charset="0"/>
                <a:cs typeface="Arial" pitchFamily="34" charset="0"/>
              </a:rPr>
              <a:t>Thermometer</a:t>
            </a:r>
            <a:endParaRPr lang="en-US" sz="900" b="1"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b="1" dirty="0" smtClean="0">
                <a:solidFill>
                  <a:prstClr val="black"/>
                </a:solidFill>
                <a:latin typeface="Arial" pitchFamily="34" charset="0"/>
                <a:ea typeface="Calibri" pitchFamily="34" charset="0"/>
                <a:cs typeface="Arial" pitchFamily="34" charset="0"/>
              </a:rPr>
              <a:t>Correction </a:t>
            </a:r>
            <a:endParaRPr lang="en-US" sz="900" b="1"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b="1" dirty="0" smtClean="0">
                <a:solidFill>
                  <a:prstClr val="black"/>
                </a:solidFill>
                <a:latin typeface="Arial" pitchFamily="34" charset="0"/>
                <a:ea typeface="Calibri" pitchFamily="34" charset="0"/>
                <a:cs typeface="Arial" pitchFamily="34" charset="0"/>
              </a:rPr>
              <a:t>Necessary</a:t>
            </a:r>
            <a:endParaRPr lang="en-US" sz="900" b="1"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smtClean="0">
                <a:solidFill>
                  <a:prstClr val="black"/>
                </a:solidFill>
                <a:latin typeface="Arial" pitchFamily="34" charset="0"/>
                <a:ea typeface="Calibri" pitchFamily="34" charset="0"/>
                <a:cs typeface="Arial" pitchFamily="34" charset="0"/>
              </a:rPr>
              <a:t>                     +2</a:t>
            </a:r>
            <a:endParaRPr lang="en-US" sz="900"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smtClean="0">
                <a:solidFill>
                  <a:prstClr val="black"/>
                </a:solidFill>
                <a:latin typeface="Arial" pitchFamily="34" charset="0"/>
                <a:ea typeface="Calibri" pitchFamily="34" charset="0"/>
                <a:cs typeface="Arial" pitchFamily="34" charset="0"/>
              </a:rPr>
              <a:t>                 </a:t>
            </a:r>
          </a:p>
          <a:p>
            <a:pPr lvl="0" eaLnBrk="0" fontAlgn="base" hangingPunct="0">
              <a:spcBef>
                <a:spcPct val="0"/>
              </a:spcBef>
              <a:spcAft>
                <a:spcPct val="0"/>
              </a:spcAft>
            </a:pPr>
            <a:r>
              <a:rPr lang="en-US" sz="1200" dirty="0" smtClean="0">
                <a:solidFill>
                  <a:prstClr val="black"/>
                </a:solidFill>
                <a:latin typeface="Arial" pitchFamily="34" charset="0"/>
                <a:ea typeface="Calibri" pitchFamily="34" charset="0"/>
                <a:cs typeface="Arial" pitchFamily="34" charset="0"/>
              </a:rPr>
              <a:t>                     +1</a:t>
            </a:r>
          </a:p>
          <a:p>
            <a:pPr lvl="0" eaLnBrk="0" fontAlgn="base" hangingPunct="0">
              <a:spcBef>
                <a:spcPct val="0"/>
              </a:spcBef>
              <a:spcAft>
                <a:spcPct val="0"/>
              </a:spcAft>
            </a:pPr>
            <a:endParaRPr lang="en-US" sz="1200"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smtClean="0">
                <a:solidFill>
                  <a:prstClr val="black"/>
                </a:solidFill>
                <a:latin typeface="Arial" pitchFamily="34" charset="0"/>
                <a:cs typeface="Arial" pitchFamily="34" charset="0"/>
              </a:rPr>
              <a:t>                       0</a:t>
            </a:r>
          </a:p>
          <a:p>
            <a:pPr lvl="0" eaLnBrk="0" fontAlgn="base" hangingPunct="0">
              <a:spcBef>
                <a:spcPct val="0"/>
              </a:spcBef>
              <a:spcAft>
                <a:spcPct val="0"/>
              </a:spcAft>
            </a:pPr>
            <a:endParaRPr lang="en-US" sz="1200"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smtClean="0">
                <a:solidFill>
                  <a:prstClr val="black"/>
                </a:solidFill>
                <a:latin typeface="Arial" pitchFamily="34" charset="0"/>
                <a:cs typeface="Arial" pitchFamily="34" charset="0"/>
              </a:rPr>
              <a:t>                      -1</a:t>
            </a:r>
          </a:p>
          <a:p>
            <a:pPr lvl="0" eaLnBrk="0" fontAlgn="base" hangingPunct="0">
              <a:spcBef>
                <a:spcPct val="0"/>
              </a:spcBef>
              <a:spcAft>
                <a:spcPct val="0"/>
              </a:spcAft>
            </a:pPr>
            <a:endParaRPr lang="en-US" sz="1200"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smtClean="0">
                <a:solidFill>
                  <a:prstClr val="black"/>
                </a:solidFill>
                <a:latin typeface="Arial" pitchFamily="34" charset="0"/>
                <a:cs typeface="Arial" pitchFamily="34" charset="0"/>
              </a:rPr>
              <a:t>                      -2</a:t>
            </a:r>
          </a:p>
          <a:p>
            <a:pPr lvl="0" eaLnBrk="0" fontAlgn="base" hangingPunct="0">
              <a:spcBef>
                <a:spcPct val="0"/>
              </a:spcBef>
              <a:spcAft>
                <a:spcPct val="0"/>
              </a:spcAft>
            </a:pPr>
            <a:endParaRPr lang="en-US" sz="1200" dirty="0" smtClean="0">
              <a:solidFill>
                <a:prstClr val="black"/>
              </a:solidFill>
              <a:latin typeface="Arial" pitchFamily="34" charset="0"/>
              <a:cs typeface="Arial" pitchFamily="34" charset="0"/>
            </a:endParaRPr>
          </a:p>
          <a:p>
            <a:pPr lvl="0" eaLnBrk="0" fontAlgn="base" hangingPunct="0">
              <a:spcBef>
                <a:spcPct val="0"/>
              </a:spcBef>
              <a:spcAft>
                <a:spcPct val="0"/>
              </a:spcAft>
            </a:pPr>
            <a:r>
              <a:rPr lang="en-US" sz="1200" dirty="0" smtClean="0">
                <a:solidFill>
                  <a:prstClr val="black"/>
                </a:solidFill>
                <a:latin typeface="Arial" pitchFamily="34" charset="0"/>
                <a:cs typeface="Arial" pitchFamily="34" charset="0"/>
              </a:rPr>
              <a:t>                      -3</a:t>
            </a:r>
            <a:endParaRPr lang="en-US" sz="900" dirty="0" smtClean="0">
              <a:solidFill>
                <a:prstClr val="black"/>
              </a:solidFill>
              <a:latin typeface="Arial" pitchFamily="34" charset="0"/>
              <a:cs typeface="Arial" pitchFamily="34" charset="0"/>
            </a:endParaRPr>
          </a:p>
        </p:txBody>
      </p:sp>
      <p:cxnSp>
        <p:nvCxnSpPr>
          <p:cNvPr id="32" name="Straight Connector 31"/>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2294474" y="76200"/>
            <a:ext cx="4426212"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Part 3: Melting Points of Unknown</a:t>
            </a:r>
            <a:endParaRPr lang="en-US" sz="2000" dirty="0" smtClean="0">
              <a:latin typeface="Arial" pitchFamily="34" charset="0"/>
              <a:cs typeface="Arial" pitchFamily="34" charset="0"/>
            </a:endParaRPr>
          </a:p>
        </p:txBody>
      </p:sp>
      <p:cxnSp>
        <p:nvCxnSpPr>
          <p:cNvPr id="34" name="Straight Connector 33"/>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689312"/>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Physical properties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are often utilized by chemists in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identifying</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an organic compound. These </a:t>
            </a:r>
            <a:r>
              <a:rPr lang="en-US" sz="2000" dirty="0" smtClean="0">
                <a:solidFill>
                  <a:srgbClr val="000000"/>
                </a:solidFill>
                <a:latin typeface="Arial" pitchFamily="34" charset="0"/>
                <a:ea typeface="Calibri" pitchFamily="34" charset="0"/>
                <a:cs typeface="Arial" pitchFamily="34" charset="0"/>
              </a:rPr>
              <a:t>physical properties include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20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color</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r>
              <a:rPr kumimoji="0" lang="en-US" sz="20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odor, physical state, melting point (M.P.),  boiling point (B.P.), density (d), infrared (IR) spectrum, nuclear magnetic (NMR) spectrum and ultraviolet (UV) spectrum.</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As long as the physical constants are determined under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standard conditions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(temperature, pressure, etc.), they are invariant and, therefore, useful in helping to determine the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identity of unknown substances</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Chemists regard a table of physical properties and physical constants to be extremely helpful in identifying unknown compounds. There are a number of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reference books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that contain tables of physical properties and physical constants of compounds.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One of the most common is the </a:t>
            </a:r>
            <a:r>
              <a:rPr kumimoji="0" lang="en-US" sz="2000" b="0" i="1" u="none" strike="noStrike" cap="none" normalizeH="0" baseline="0" dirty="0" smtClean="0">
                <a:ln>
                  <a:noFill/>
                </a:ln>
                <a:solidFill>
                  <a:srgbClr val="009900"/>
                </a:solidFill>
                <a:effectLst/>
                <a:latin typeface="Arial" pitchFamily="34" charset="0"/>
                <a:ea typeface="Calibri" pitchFamily="34" charset="0"/>
                <a:cs typeface="Arial" pitchFamily="34" charset="0"/>
              </a:rPr>
              <a:t>Handbook of Chemistry and Physics</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If the physical properties of an unknown compound are identical to the physical properties of a compound listed in the tables, the two compounds are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probably</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the same.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 name="Straight Connector 3"/>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390839" y="87868"/>
            <a:ext cx="2020105"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Melting Points: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0" y="457736"/>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smtClean="0">
                <a:ln>
                  <a:noFill/>
                </a:ln>
                <a:solidFill>
                  <a:schemeClr val="tx1"/>
                </a:solidFill>
                <a:effectLst/>
                <a:latin typeface="Arial" pitchFamily="34" charset="0"/>
                <a:ea typeface="Calibri" pitchFamily="34" charset="0"/>
                <a:cs typeface="Arial" pitchFamily="34" charset="0"/>
              </a:rPr>
              <a:t>The </a:t>
            </a:r>
            <a:r>
              <a:rPr kumimoji="0" lang="en-US" sz="2000" b="1" i="1" u="none" strike="noStrike" cap="none" normalizeH="0" baseline="0" dirty="0" smtClean="0">
                <a:ln>
                  <a:noFill/>
                </a:ln>
                <a:solidFill>
                  <a:srgbClr val="009900"/>
                </a:solidFill>
                <a:effectLst/>
                <a:latin typeface="Arial" pitchFamily="34" charset="0"/>
                <a:ea typeface="Calibri" pitchFamily="34" charset="0"/>
                <a:cs typeface="Arial" pitchFamily="34" charset="0"/>
              </a:rPr>
              <a:t>melting point of a solid </a:t>
            </a:r>
            <a:r>
              <a:rPr kumimoji="0" lang="en-US" sz="2000" b="0" i="1" u="none" strike="noStrike" cap="none" normalizeH="0" baseline="0" dirty="0" smtClean="0">
                <a:ln>
                  <a:noFill/>
                </a:ln>
                <a:solidFill>
                  <a:schemeClr val="tx1"/>
                </a:solidFill>
                <a:effectLst/>
                <a:latin typeface="Arial" pitchFamily="34" charset="0"/>
                <a:ea typeface="Calibri" pitchFamily="34" charset="0"/>
                <a:cs typeface="Arial" pitchFamily="34" charset="0"/>
              </a:rPr>
              <a:t>is defined as the </a:t>
            </a:r>
            <a:r>
              <a:rPr kumimoji="0" lang="en-US" sz="2000" b="1" i="1" u="none" strike="noStrike" cap="none" normalizeH="0" baseline="0" dirty="0" smtClean="0">
                <a:ln>
                  <a:noFill/>
                </a:ln>
                <a:solidFill>
                  <a:srgbClr val="009900"/>
                </a:solidFill>
                <a:effectLst/>
                <a:latin typeface="Arial" pitchFamily="34" charset="0"/>
                <a:ea typeface="Calibri" pitchFamily="34" charset="0"/>
                <a:cs typeface="Arial" pitchFamily="34" charset="0"/>
              </a:rPr>
              <a:t>temperature</a:t>
            </a:r>
            <a:r>
              <a:rPr kumimoji="0" lang="en-US" sz="2000" b="1" i="1"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n-US" sz="2000" b="0" i="1" u="none" strike="noStrike" cap="none" normalizeH="0" baseline="0" dirty="0" smtClean="0">
                <a:ln>
                  <a:noFill/>
                </a:ln>
                <a:solidFill>
                  <a:schemeClr val="tx1"/>
                </a:solidFill>
                <a:effectLst/>
                <a:latin typeface="Arial" pitchFamily="34" charset="0"/>
                <a:ea typeface="Calibri" pitchFamily="34" charset="0"/>
                <a:cs typeface="Arial" pitchFamily="34" charset="0"/>
              </a:rPr>
              <a:t>at which the liquid and solid phases are in equilibrium.</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The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freezing point of a liquid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is the same </a:t>
            </a:r>
            <a:r>
              <a:rPr kumimoji="0" lang="en-US" sz="20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temperature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as the melting point of its solid. However, freezing points are rarely measured in practice because they are more difficult to determine. One reason for this is that solidification may not occur at the correct temperature due to the phenomenon of </a:t>
            </a:r>
            <a:r>
              <a:rPr kumimoji="0" lang="en-US" sz="2000" b="1" i="0" u="none" strike="noStrike" cap="none" normalizeH="0" baseline="0" dirty="0" err="1" smtClean="0">
                <a:ln>
                  <a:noFill/>
                </a:ln>
                <a:solidFill>
                  <a:srgbClr val="009900"/>
                </a:solidFill>
                <a:effectLst/>
                <a:latin typeface="Arial" pitchFamily="34" charset="0"/>
                <a:ea typeface="Calibri" pitchFamily="34" charset="0"/>
                <a:cs typeface="Arial" pitchFamily="34" charset="0"/>
              </a:rPr>
              <a:t>supercooling</a:t>
            </a:r>
            <a:r>
              <a:rPr kumimoji="0" lang="en-US" sz="20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b="1" dirty="0" smtClean="0">
              <a:solidFill>
                <a:srgbClr val="000000"/>
              </a:solidFill>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rgbClr val="009900"/>
                </a:solidFill>
                <a:effectLst/>
                <a:latin typeface="Arial" pitchFamily="34" charset="0"/>
                <a:ea typeface="Calibri" pitchFamily="34" charset="0"/>
                <a:cs typeface="Arial" pitchFamily="34" charset="0"/>
              </a:rPr>
              <a:t>Supercooling</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 occurs when a liquid is cooled below its freezing point does not solidify.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Determination of the temperature at which the solid and liquid phases of a substance are in equilibrium is tedious and time consuming; it is also quite difficult with a small amount of sample.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a:solidFill>
                <a:srgbClr val="000000"/>
              </a:solidFill>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Thus, in practice, most melting points are determined as capillary melting points, which can be done quickly with a small amount of sample in a capillary tube. A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capillary melting point </a:t>
            </a:r>
            <a:r>
              <a:rPr kumimoji="0" lang="en-US" sz="20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is defined as the temperature range over which a small amount of solid in a thin walled capillary tube first visibly softens (first drop of liquid) and then completely liquefies.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 name="Straight Connector 2"/>
          <p:cNvCxnSpPr/>
          <p:nvPr/>
        </p:nvCxnSpPr>
        <p:spPr>
          <a:xfrm>
            <a:off x="0" y="4572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10000" y="0"/>
            <a:ext cx="1593706" cy="400110"/>
          </a:xfrm>
          <a:prstGeom prst="rect">
            <a:avLst/>
          </a:prstGeom>
        </p:spPr>
        <p:txBody>
          <a:bodyPr wrap="none">
            <a:spAutoFit/>
          </a:bodyPr>
          <a:lstStyle/>
          <a:p>
            <a:pPr lvl="0"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Definitions:</a:t>
            </a:r>
          </a:p>
        </p:txBody>
      </p:sp>
      <p:cxnSp>
        <p:nvCxnSpPr>
          <p:cNvPr id="5" name="Straight Connector 4"/>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798255"/>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Melting points are determined for three reasons.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1-If the compound is a </a:t>
            </a:r>
            <a:r>
              <a:rPr kumimoji="0" lang="en-US" sz="2000" b="1" i="0" u="sng" strike="noStrike" cap="none" normalizeH="0" baseline="0" dirty="0" smtClean="0">
                <a:ln>
                  <a:noFill/>
                </a:ln>
                <a:solidFill>
                  <a:srgbClr val="009900"/>
                </a:solidFill>
                <a:effectLst/>
                <a:latin typeface="Arial" pitchFamily="34" charset="0"/>
                <a:ea typeface="Calibri" pitchFamily="34" charset="0"/>
                <a:cs typeface="Arial" pitchFamily="34" charset="0"/>
              </a:rPr>
              <a:t>known one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the melting point will help to </a:t>
            </a:r>
            <a:r>
              <a:rPr kumimoji="0" lang="en-US" sz="2000" b="1" i="0" u="none" strike="noStrike" cap="none" normalizeH="0" baseline="0" dirty="0" smtClean="0">
                <a:ln>
                  <a:noFill/>
                </a:ln>
                <a:solidFill>
                  <a:srgbClr val="C00000"/>
                </a:solidFill>
                <a:effectLst/>
                <a:latin typeface="Arial" pitchFamily="34" charset="0"/>
                <a:ea typeface="Calibri" pitchFamily="34" charset="0"/>
                <a:cs typeface="Arial" pitchFamily="34" charset="0"/>
              </a:rPr>
              <a:t>characterize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the sample in hand.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2-If the compound is </a:t>
            </a:r>
            <a:r>
              <a:rPr lang="en-US" sz="2000" b="1" u="sng" dirty="0" smtClean="0">
                <a:solidFill>
                  <a:srgbClr val="009900"/>
                </a:solidFill>
                <a:latin typeface="Arial" pitchFamily="34" charset="0"/>
                <a:ea typeface="Calibri" pitchFamily="34" charset="0"/>
                <a:cs typeface="Arial" pitchFamily="34" charset="0"/>
              </a:rPr>
              <a:t>new</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then the melting point is recorded in order to allow</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C00000"/>
                </a:solidFill>
                <a:effectLst/>
                <a:latin typeface="Arial" pitchFamily="34" charset="0"/>
                <a:ea typeface="Calibri" pitchFamily="34" charset="0"/>
                <a:cs typeface="Arial" pitchFamily="34" charset="0"/>
              </a:rPr>
              <a:t>future characterization</a:t>
            </a:r>
            <a:r>
              <a:rPr kumimoji="0" lang="en-US" sz="2000" b="0" i="0" u="none" strike="noStrike" cap="none" normalizeH="0" baseline="0" dirty="0" smtClean="0">
                <a:ln>
                  <a:noFill/>
                </a:ln>
                <a:solidFill>
                  <a:srgbClr val="C00000"/>
                </a:solidFill>
                <a:effectLst/>
                <a:latin typeface="Arial" pitchFamily="34" charset="0"/>
                <a:ea typeface="Calibri" pitchFamily="34" charset="0"/>
                <a:cs typeface="Arial" pitchFamily="34" charset="0"/>
              </a:rPr>
              <a:t>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by others.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3- The </a:t>
            </a:r>
            <a:r>
              <a:rPr lang="en-US" sz="2000" b="1" dirty="0" smtClean="0">
                <a:solidFill>
                  <a:srgbClr val="C00000"/>
                </a:solidFill>
                <a:latin typeface="Arial" pitchFamily="34" charset="0"/>
                <a:ea typeface="Calibri" pitchFamily="34" charset="0"/>
                <a:cs typeface="Arial" pitchFamily="34" charset="0"/>
              </a:rPr>
              <a:t>range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of the melting point is indicative of the </a:t>
            </a:r>
            <a:r>
              <a:rPr kumimoji="0" lang="en-US" sz="2000" b="1" i="0" u="none" strike="noStrike" cap="none" normalizeH="0" baseline="0" dirty="0" smtClean="0">
                <a:ln>
                  <a:noFill/>
                </a:ln>
                <a:solidFill>
                  <a:srgbClr val="C00000"/>
                </a:solidFill>
                <a:effectLst/>
                <a:latin typeface="Arial" pitchFamily="34" charset="0"/>
                <a:ea typeface="Calibri" pitchFamily="34" charset="0"/>
                <a:cs typeface="Arial" pitchFamily="34" charset="0"/>
              </a:rPr>
              <a:t>purity of the compound</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an impure compound will melt over a wide range of temperatures.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76200" y="4458831"/>
            <a:ext cx="8991600" cy="2246769"/>
          </a:xfrm>
          <a:prstGeom prst="rect">
            <a:avLst/>
          </a:prstGeom>
        </p:spPr>
        <p:txBody>
          <a:bodyPr wrap="square">
            <a:spAutoFit/>
          </a:bodyPr>
          <a:lstStyle/>
          <a:p>
            <a:pPr lvl="0" eaLnBrk="0" fontAlgn="base" hangingPunct="0">
              <a:spcBef>
                <a:spcPct val="0"/>
              </a:spcBef>
              <a:spcAft>
                <a:spcPct val="0"/>
              </a:spcAft>
            </a:pPr>
            <a:r>
              <a:rPr lang="en-US" sz="2000" dirty="0" smtClean="0">
                <a:latin typeface="Arial" pitchFamily="34" charset="0"/>
                <a:ea typeface="Calibri" pitchFamily="34" charset="0"/>
                <a:cs typeface="Arial" pitchFamily="34" charset="0"/>
              </a:rPr>
              <a:t>A technique for proving the identity of an unknown compound is the </a:t>
            </a:r>
            <a:r>
              <a:rPr lang="en-US" sz="2000" b="1" u="sng" dirty="0" smtClean="0">
                <a:solidFill>
                  <a:srgbClr val="009900"/>
                </a:solidFill>
                <a:latin typeface="Arial" pitchFamily="34" charset="0"/>
                <a:ea typeface="Calibri" pitchFamily="34" charset="0"/>
                <a:cs typeface="Arial" pitchFamily="34" charset="0"/>
              </a:rPr>
              <a:t>mixed melting point</a:t>
            </a:r>
            <a:r>
              <a:rPr lang="en-US" sz="2000" dirty="0" smtClean="0">
                <a:latin typeface="Arial" pitchFamily="34" charset="0"/>
                <a:ea typeface="Calibri" pitchFamily="34" charset="0"/>
                <a:cs typeface="Arial" pitchFamily="34" charset="0"/>
              </a:rPr>
              <a:t>. Advantage is taken of the depression of melting points of mixtures to prove whether two compounds having the same melting points are identical.</a:t>
            </a:r>
            <a:endParaRPr lang="en-US" sz="2000" dirty="0" smtClean="0">
              <a:latin typeface="Arial" pitchFamily="34" charset="0"/>
              <a:cs typeface="Arial" pitchFamily="34" charset="0"/>
            </a:endParaRPr>
          </a:p>
          <a:p>
            <a:pPr lvl="0" eaLnBrk="0" fontAlgn="base" hangingPunct="0">
              <a:spcBef>
                <a:spcPct val="0"/>
              </a:spcBef>
              <a:spcAft>
                <a:spcPct val="0"/>
              </a:spcAft>
            </a:pPr>
            <a:r>
              <a:rPr lang="en-US" sz="2000" dirty="0" smtClean="0">
                <a:latin typeface="Arial" pitchFamily="34" charset="0"/>
                <a:ea typeface="Calibri" pitchFamily="34" charset="0"/>
                <a:cs typeface="Arial" pitchFamily="34" charset="0"/>
              </a:rPr>
              <a:t>If X and Y are identical, then a mixture of the two will have the same</a:t>
            </a:r>
            <a:endParaRPr lang="en-US" sz="2000" dirty="0" smtClean="0">
              <a:latin typeface="Arial" pitchFamily="34" charset="0"/>
              <a:cs typeface="Arial" pitchFamily="34" charset="0"/>
            </a:endParaRPr>
          </a:p>
          <a:p>
            <a:pPr lvl="0" eaLnBrk="0" fontAlgn="base" hangingPunct="0">
              <a:spcBef>
                <a:spcPct val="0"/>
              </a:spcBef>
              <a:spcAft>
                <a:spcPct val="0"/>
              </a:spcAft>
            </a:pPr>
            <a:r>
              <a:rPr lang="en-US" sz="2000" dirty="0" smtClean="0">
                <a:latin typeface="Arial" pitchFamily="34" charset="0"/>
                <a:ea typeface="Calibri" pitchFamily="34" charset="0"/>
                <a:cs typeface="Arial" pitchFamily="34" charset="0"/>
              </a:rPr>
              <a:t>melting point; but if X and Y are not identical, then a small amount of X in Y</a:t>
            </a:r>
            <a:endParaRPr lang="en-US" sz="2000" dirty="0" smtClean="0">
              <a:latin typeface="Arial" pitchFamily="34" charset="0"/>
              <a:cs typeface="Arial" pitchFamily="34" charset="0"/>
            </a:endParaRPr>
          </a:p>
          <a:p>
            <a:pPr lvl="0" eaLnBrk="0" fontAlgn="base" hangingPunct="0">
              <a:spcBef>
                <a:spcPct val="0"/>
              </a:spcBef>
              <a:spcAft>
                <a:spcPct val="0"/>
              </a:spcAft>
            </a:pPr>
            <a:r>
              <a:rPr lang="en-US" sz="2000" dirty="0" smtClean="0">
                <a:latin typeface="Arial" pitchFamily="34" charset="0"/>
                <a:ea typeface="Calibri" pitchFamily="34" charset="0"/>
                <a:cs typeface="Arial" pitchFamily="34" charset="0"/>
              </a:rPr>
              <a:t>or of Y in X will cause the melting point to be lowered.</a:t>
            </a:r>
            <a:endParaRPr lang="en-US" sz="2000" dirty="0" smtClean="0">
              <a:latin typeface="Arial" pitchFamily="34" charset="0"/>
              <a:cs typeface="Arial" pitchFamily="34" charset="0"/>
            </a:endParaRPr>
          </a:p>
        </p:txBody>
      </p:sp>
      <p:sp>
        <p:nvSpPr>
          <p:cNvPr id="4" name="Rectangle 3"/>
          <p:cNvSpPr/>
          <p:nvPr/>
        </p:nvSpPr>
        <p:spPr>
          <a:xfrm>
            <a:off x="0" y="3468469"/>
            <a:ext cx="9144000" cy="923330"/>
          </a:xfrm>
          <a:prstGeom prst="rect">
            <a:avLst/>
          </a:prstGeom>
        </p:spPr>
        <p:txBody>
          <a:bodyPr wrap="square">
            <a:spAutoFit/>
          </a:bodyPr>
          <a:lstStyle/>
          <a:p>
            <a:pPr lvl="0" eaLnBrk="0" fontAlgn="base" hangingPunct="0">
              <a:spcBef>
                <a:spcPct val="0"/>
              </a:spcBef>
              <a:spcAft>
                <a:spcPct val="0"/>
              </a:spcAft>
            </a:pPr>
            <a:r>
              <a:rPr lang="en-US" i="1" dirty="0" smtClean="0">
                <a:latin typeface="Arial" pitchFamily="34" charset="0"/>
                <a:ea typeface="Calibri" pitchFamily="34" charset="0"/>
                <a:cs typeface="Arial" pitchFamily="34" charset="0"/>
              </a:rPr>
              <a:t>Pure organic compounds generally have </a:t>
            </a:r>
            <a:r>
              <a:rPr lang="en-US" i="1" dirty="0" smtClean="0">
                <a:solidFill>
                  <a:srgbClr val="009900"/>
                </a:solidFill>
                <a:latin typeface="Arial" pitchFamily="34" charset="0"/>
                <a:ea typeface="Calibri" pitchFamily="34" charset="0"/>
                <a:cs typeface="Arial" pitchFamily="34" charset="0"/>
              </a:rPr>
              <a:t>sharp melting points</a:t>
            </a:r>
            <a:r>
              <a:rPr lang="en-US" i="1" dirty="0" smtClean="0">
                <a:latin typeface="Arial" pitchFamily="34" charset="0"/>
                <a:ea typeface="Calibri" pitchFamily="34" charset="0"/>
                <a:cs typeface="Arial" pitchFamily="34" charset="0"/>
              </a:rPr>
              <a:t>. An impurity lowers the melting point and widens the range. </a:t>
            </a:r>
            <a:r>
              <a:rPr lang="en-US" i="1" dirty="0" smtClean="0">
                <a:solidFill>
                  <a:srgbClr val="009900"/>
                </a:solidFill>
                <a:latin typeface="Arial" pitchFamily="34" charset="0"/>
                <a:ea typeface="Calibri" pitchFamily="34" charset="0"/>
                <a:cs typeface="Arial" pitchFamily="34" charset="0"/>
              </a:rPr>
              <a:t>Impurities</a:t>
            </a:r>
            <a:r>
              <a:rPr lang="en-US" i="1" dirty="0" smtClean="0">
                <a:latin typeface="Arial" pitchFamily="34" charset="0"/>
                <a:ea typeface="Calibri" pitchFamily="34" charset="0"/>
                <a:cs typeface="Arial" pitchFamily="34" charset="0"/>
              </a:rPr>
              <a:t> in a solid cause a melting point </a:t>
            </a:r>
            <a:r>
              <a:rPr lang="en-US" i="1" dirty="0" smtClean="0">
                <a:solidFill>
                  <a:srgbClr val="009900"/>
                </a:solidFill>
                <a:latin typeface="Arial" pitchFamily="34" charset="0"/>
                <a:ea typeface="Calibri" pitchFamily="34" charset="0"/>
                <a:cs typeface="Arial" pitchFamily="34" charset="0"/>
              </a:rPr>
              <a:t>depression</a:t>
            </a:r>
            <a:r>
              <a:rPr lang="en-US" i="1" dirty="0" smtClean="0">
                <a:latin typeface="Arial" pitchFamily="34" charset="0"/>
                <a:ea typeface="Calibri" pitchFamily="34" charset="0"/>
                <a:cs typeface="Arial" pitchFamily="34" charset="0"/>
              </a:rPr>
              <a:t> because the impurity </a:t>
            </a:r>
            <a:r>
              <a:rPr lang="en-US" i="1" dirty="0" smtClean="0">
                <a:solidFill>
                  <a:srgbClr val="009900"/>
                </a:solidFill>
                <a:latin typeface="Arial" pitchFamily="34" charset="0"/>
                <a:ea typeface="Calibri" pitchFamily="34" charset="0"/>
                <a:cs typeface="Arial" pitchFamily="34" charset="0"/>
              </a:rPr>
              <a:t>disrupts the crystal lattice </a:t>
            </a:r>
            <a:r>
              <a:rPr lang="en-US" i="1" dirty="0" smtClean="0">
                <a:latin typeface="Arial" pitchFamily="34" charset="0"/>
                <a:ea typeface="Calibri" pitchFamily="34" charset="0"/>
                <a:cs typeface="Arial" pitchFamily="34" charset="0"/>
              </a:rPr>
              <a:t>energies</a:t>
            </a:r>
          </a:p>
        </p:txBody>
      </p:sp>
      <p:cxnSp>
        <p:nvCxnSpPr>
          <p:cNvPr id="5" name="Straight Connector 4"/>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286000" y="87868"/>
            <a:ext cx="5150769" cy="400110"/>
          </a:xfrm>
          <a:prstGeom prst="rect">
            <a:avLst/>
          </a:prstGeom>
        </p:spPr>
        <p:txBody>
          <a:bodyPr wrap="none">
            <a:spAutoFit/>
          </a:bodyPr>
          <a:lstStyle/>
          <a:p>
            <a:pPr lvl="0"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Melting Points and Mixed Melting points:</a:t>
            </a:r>
          </a:p>
        </p:txBody>
      </p:sp>
      <p:cxnSp>
        <p:nvCxnSpPr>
          <p:cNvPr id="7" name="Straight Connector 6"/>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2308325"/>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lvl="0" fontAlgn="base">
              <a:spcBef>
                <a:spcPct val="0"/>
              </a:spcBef>
              <a:spcAft>
                <a:spcPct val="0"/>
              </a:spcAft>
            </a:pPr>
            <a:r>
              <a:rPr lang="en-US" sz="2000" b="1" dirty="0" smtClean="0">
                <a:solidFill>
                  <a:srgbClr val="009900"/>
                </a:solidFill>
              </a:rPr>
              <a:t>Eutectic mixture</a:t>
            </a:r>
            <a:r>
              <a:rPr lang="en-US" sz="2000" dirty="0" smtClean="0"/>
              <a:t> is defined as a</a:t>
            </a:r>
            <a:r>
              <a:rPr lang="en-US" sz="2000" dirty="0" smtClean="0">
                <a:solidFill>
                  <a:srgbClr val="009900"/>
                </a:solidFill>
              </a:rPr>
              <a:t> </a:t>
            </a:r>
            <a:r>
              <a:rPr lang="en-US" sz="2000" b="1" dirty="0" smtClean="0">
                <a:solidFill>
                  <a:srgbClr val="009900"/>
                </a:solidFill>
              </a:rPr>
              <a:t>mixture</a:t>
            </a:r>
            <a:r>
              <a:rPr lang="en-US" sz="2000" dirty="0" smtClean="0"/>
              <a:t> of two or more components which usually </a:t>
            </a:r>
            <a:r>
              <a:rPr lang="en-US" sz="2000" b="1" dirty="0" smtClean="0">
                <a:solidFill>
                  <a:srgbClr val="009900"/>
                </a:solidFill>
              </a:rPr>
              <a:t>do not interact</a:t>
            </a:r>
            <a:r>
              <a:rPr lang="en-US" sz="2000" dirty="0" smtClean="0"/>
              <a:t> to form a new chemical compound but, which at certain ratios, inhibit the crystallization process of one another resulting in a system having a </a:t>
            </a:r>
            <a:r>
              <a:rPr lang="en-US" sz="2000" b="1" dirty="0" smtClean="0">
                <a:solidFill>
                  <a:srgbClr val="009900"/>
                </a:solidFill>
              </a:rPr>
              <a:t>lower melting point </a:t>
            </a:r>
            <a:r>
              <a:rPr lang="en-US" sz="2000" dirty="0" smtClean="0"/>
              <a:t>than either of the components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 name="Straight Connector 2"/>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320798" y="76200"/>
            <a:ext cx="2375971"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Eutectic Mixtures</a:t>
            </a:r>
            <a:r>
              <a:rPr lang="en-US" sz="2000" dirty="0" smtClean="0">
                <a:latin typeface="Arial" pitchFamily="34" charset="0"/>
                <a:ea typeface="Calibri" pitchFamily="34" charset="0"/>
                <a:cs typeface="Arial" pitchFamily="34" charset="0"/>
              </a:rPr>
              <a:t>:</a:t>
            </a:r>
          </a:p>
        </p:txBody>
      </p:sp>
      <p:cxnSp>
        <p:nvCxnSpPr>
          <p:cNvPr id="5" name="Straight Connector 4"/>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768489"/>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melting point behavior of impure compounds is best understood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by consideration of a simple binary mixture of compounds X and Y (Fig. 1).</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This melting point-composition diagram shows the melting point behavior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as a function of composition. The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melting point of a pure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compound is the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temperature at which the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vapor pressures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of the solid and liquid are equal.</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But in dealing with a mixture the situation is different. Consider the case of a</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mixture of 75% X and 25% 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 temperature below ET, the eutectic temperature, the mixture is solid Y and solid X.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the eutectic temperature the solid begins to melt. The melt is a solution of Y dissolved in liquid X. The vapor pressure of the solution of X and Y together is less than that of pure X at the melting point; therefore, the temperature at which X will melt is lower when mixed with Y.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As the temperature is raised, more and more of solid X melts until it is all gone at point M (temperature m). The melting point range is thus from ET to m.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 name="Straight Connector 2"/>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244598" y="76200"/>
            <a:ext cx="2375971"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Eutectic Mixtures</a:t>
            </a:r>
            <a:r>
              <a:rPr lang="en-US" sz="2000" dirty="0" smtClean="0">
                <a:latin typeface="Arial" pitchFamily="34" charset="0"/>
                <a:ea typeface="Calibri" pitchFamily="34" charset="0"/>
                <a:cs typeface="Arial" pitchFamily="34" charset="0"/>
              </a:rPr>
              <a:t>:</a:t>
            </a:r>
          </a:p>
        </p:txBody>
      </p:sp>
      <p:cxnSp>
        <p:nvCxnSpPr>
          <p:cNvPr id="5" name="Straight Connector 4"/>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69" name="Group 1"/>
          <p:cNvGrpSpPr>
            <a:grpSpLocks/>
          </p:cNvGrpSpPr>
          <p:nvPr/>
        </p:nvGrpSpPr>
        <p:grpSpPr bwMode="auto">
          <a:xfrm>
            <a:off x="2057400" y="1295400"/>
            <a:ext cx="3886200" cy="3810000"/>
            <a:chOff x="3735" y="8893"/>
            <a:chExt cx="3275" cy="3293"/>
          </a:xfrm>
        </p:grpSpPr>
        <p:grpSp>
          <p:nvGrpSpPr>
            <p:cNvPr id="7170" name="Group 2"/>
            <p:cNvGrpSpPr>
              <a:grpSpLocks/>
            </p:cNvGrpSpPr>
            <p:nvPr/>
          </p:nvGrpSpPr>
          <p:grpSpPr bwMode="auto">
            <a:xfrm>
              <a:off x="3877" y="8893"/>
              <a:ext cx="3133" cy="3293"/>
              <a:chOff x="3877" y="8893"/>
              <a:chExt cx="3133" cy="3293"/>
            </a:xfrm>
          </p:grpSpPr>
          <p:cxnSp>
            <p:nvCxnSpPr>
              <p:cNvPr id="7171" name="AutoShape 3"/>
              <p:cNvCxnSpPr>
                <a:cxnSpLocks noChangeShapeType="1"/>
              </p:cNvCxnSpPr>
              <p:nvPr/>
            </p:nvCxnSpPr>
            <p:spPr bwMode="auto">
              <a:xfrm>
                <a:off x="3877" y="8893"/>
                <a:ext cx="0" cy="3292"/>
              </a:xfrm>
              <a:prstGeom prst="straightConnector1">
                <a:avLst/>
              </a:prstGeom>
              <a:noFill/>
              <a:ln w="9525">
                <a:solidFill>
                  <a:srgbClr val="000000"/>
                </a:solidFill>
                <a:round/>
                <a:headEnd/>
                <a:tailEnd/>
              </a:ln>
            </p:spPr>
          </p:cxnSp>
          <p:cxnSp>
            <p:nvCxnSpPr>
              <p:cNvPr id="7172" name="AutoShape 4"/>
              <p:cNvCxnSpPr>
                <a:cxnSpLocks noChangeShapeType="1"/>
              </p:cNvCxnSpPr>
              <p:nvPr/>
            </p:nvCxnSpPr>
            <p:spPr bwMode="auto">
              <a:xfrm>
                <a:off x="7010" y="8894"/>
                <a:ext cx="0" cy="3292"/>
              </a:xfrm>
              <a:prstGeom prst="straightConnector1">
                <a:avLst/>
              </a:prstGeom>
              <a:noFill/>
              <a:ln w="9525">
                <a:solidFill>
                  <a:srgbClr val="000000"/>
                </a:solidFill>
                <a:round/>
                <a:headEnd/>
                <a:tailEnd/>
              </a:ln>
            </p:spPr>
          </p:cxnSp>
          <p:cxnSp>
            <p:nvCxnSpPr>
              <p:cNvPr id="7173" name="AutoShape 5"/>
              <p:cNvCxnSpPr>
                <a:cxnSpLocks noChangeShapeType="1"/>
              </p:cNvCxnSpPr>
              <p:nvPr/>
            </p:nvCxnSpPr>
            <p:spPr bwMode="auto">
              <a:xfrm flipH="1">
                <a:off x="3877" y="12185"/>
                <a:ext cx="3133" cy="0"/>
              </a:xfrm>
              <a:prstGeom prst="straightConnector1">
                <a:avLst/>
              </a:prstGeom>
              <a:noFill/>
              <a:ln w="9525">
                <a:solidFill>
                  <a:srgbClr val="000000"/>
                </a:solidFill>
                <a:round/>
                <a:headEnd/>
                <a:tailEnd/>
              </a:ln>
            </p:spPr>
          </p:cxnSp>
          <p:sp>
            <p:nvSpPr>
              <p:cNvPr id="7174" name="Freeform 6"/>
              <p:cNvSpPr>
                <a:spLocks/>
              </p:cNvSpPr>
              <p:nvPr/>
            </p:nvSpPr>
            <p:spPr bwMode="auto">
              <a:xfrm>
                <a:off x="5048" y="9526"/>
                <a:ext cx="1962" cy="1678"/>
              </a:xfrm>
              <a:custGeom>
                <a:avLst/>
                <a:gdLst/>
                <a:ahLst/>
                <a:cxnLst>
                  <a:cxn ang="0">
                    <a:pos x="0" y="1171"/>
                  </a:cxn>
                  <a:cxn ang="0">
                    <a:pos x="839" y="348"/>
                  </a:cxn>
                  <a:cxn ang="0">
                    <a:pos x="1962" y="0"/>
                  </a:cxn>
                </a:cxnLst>
                <a:rect l="0" t="0" r="r" b="b"/>
                <a:pathLst>
                  <a:path w="1962" h="1171">
                    <a:moveTo>
                      <a:pt x="0" y="1171"/>
                    </a:moveTo>
                    <a:cubicBezTo>
                      <a:pt x="256" y="857"/>
                      <a:pt x="512" y="543"/>
                      <a:pt x="839" y="348"/>
                    </a:cubicBezTo>
                    <a:cubicBezTo>
                      <a:pt x="1166" y="153"/>
                      <a:pt x="1775" y="58"/>
                      <a:pt x="1962" y="0"/>
                    </a:cubicBezTo>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175" name="Freeform 7"/>
              <p:cNvSpPr>
                <a:spLocks/>
              </p:cNvSpPr>
              <p:nvPr/>
            </p:nvSpPr>
            <p:spPr bwMode="auto">
              <a:xfrm>
                <a:off x="3877" y="10112"/>
                <a:ext cx="1171" cy="1092"/>
              </a:xfrm>
              <a:custGeom>
                <a:avLst/>
                <a:gdLst/>
                <a:ahLst/>
                <a:cxnLst>
                  <a:cxn ang="0">
                    <a:pos x="1171" y="649"/>
                  </a:cxn>
                  <a:cxn ang="0">
                    <a:pos x="902" y="285"/>
                  </a:cxn>
                  <a:cxn ang="0">
                    <a:pos x="0" y="0"/>
                  </a:cxn>
                </a:cxnLst>
                <a:rect l="0" t="0" r="r" b="b"/>
                <a:pathLst>
                  <a:path w="1171" h="649">
                    <a:moveTo>
                      <a:pt x="1171" y="649"/>
                    </a:moveTo>
                    <a:cubicBezTo>
                      <a:pt x="1134" y="521"/>
                      <a:pt x="1097" y="393"/>
                      <a:pt x="902" y="285"/>
                    </a:cubicBezTo>
                    <a:cubicBezTo>
                      <a:pt x="707" y="177"/>
                      <a:pt x="150" y="47"/>
                      <a:pt x="0" y="0"/>
                    </a:cubicBezTo>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176" name="AutoShape 8"/>
              <p:cNvCxnSpPr>
                <a:cxnSpLocks noChangeShapeType="1"/>
              </p:cNvCxnSpPr>
              <p:nvPr/>
            </p:nvCxnSpPr>
            <p:spPr bwMode="auto">
              <a:xfrm>
                <a:off x="3877" y="11204"/>
                <a:ext cx="3133" cy="1"/>
              </a:xfrm>
              <a:prstGeom prst="straightConnector1">
                <a:avLst/>
              </a:prstGeom>
              <a:noFill/>
              <a:ln w="9525">
                <a:solidFill>
                  <a:srgbClr val="000000"/>
                </a:solidFill>
                <a:round/>
                <a:headEnd/>
                <a:tailEnd/>
              </a:ln>
            </p:spPr>
          </p:cxnSp>
          <p:cxnSp>
            <p:nvCxnSpPr>
              <p:cNvPr id="7177" name="AutoShape 9"/>
              <p:cNvCxnSpPr>
                <a:cxnSpLocks noChangeShapeType="1"/>
              </p:cNvCxnSpPr>
              <p:nvPr/>
            </p:nvCxnSpPr>
            <p:spPr bwMode="auto">
              <a:xfrm>
                <a:off x="4589" y="10460"/>
                <a:ext cx="1" cy="1725"/>
              </a:xfrm>
              <a:prstGeom prst="straightConnector1">
                <a:avLst/>
              </a:prstGeom>
              <a:noFill/>
              <a:ln w="12700">
                <a:solidFill>
                  <a:srgbClr val="000000"/>
                </a:solidFill>
                <a:prstDash val="dash"/>
                <a:round/>
                <a:headEnd/>
                <a:tailEnd/>
              </a:ln>
            </p:spPr>
          </p:cxnSp>
          <p:cxnSp>
            <p:nvCxnSpPr>
              <p:cNvPr id="7178" name="AutoShape 10"/>
              <p:cNvCxnSpPr>
                <a:cxnSpLocks noChangeShapeType="1"/>
              </p:cNvCxnSpPr>
              <p:nvPr/>
            </p:nvCxnSpPr>
            <p:spPr bwMode="auto">
              <a:xfrm flipH="1">
                <a:off x="3878" y="10460"/>
                <a:ext cx="712" cy="0"/>
              </a:xfrm>
              <a:prstGeom prst="straightConnector1">
                <a:avLst/>
              </a:prstGeom>
              <a:noFill/>
              <a:ln w="12700">
                <a:solidFill>
                  <a:srgbClr val="000000"/>
                </a:solidFill>
                <a:prstDash val="dash"/>
                <a:round/>
                <a:headEnd/>
                <a:tailEnd/>
              </a:ln>
            </p:spPr>
          </p:cxnSp>
        </p:grpSp>
        <p:cxnSp>
          <p:nvCxnSpPr>
            <p:cNvPr id="7179" name="AutoShape 11"/>
            <p:cNvCxnSpPr>
              <a:cxnSpLocks noChangeShapeType="1"/>
            </p:cNvCxnSpPr>
            <p:nvPr/>
          </p:nvCxnSpPr>
          <p:spPr bwMode="auto">
            <a:xfrm flipH="1">
              <a:off x="4589" y="10254"/>
              <a:ext cx="111" cy="206"/>
            </a:xfrm>
            <a:prstGeom prst="straightConnector1">
              <a:avLst/>
            </a:prstGeom>
            <a:noFill/>
            <a:ln w="9525">
              <a:solidFill>
                <a:srgbClr val="000000"/>
              </a:solidFill>
              <a:round/>
              <a:headEnd/>
              <a:tailEnd type="triangle" w="med" len="med"/>
            </a:ln>
          </p:spPr>
        </p:cxnSp>
        <p:cxnSp>
          <p:nvCxnSpPr>
            <p:cNvPr id="7180" name="AutoShape 12"/>
            <p:cNvCxnSpPr>
              <a:cxnSpLocks noChangeShapeType="1"/>
            </p:cNvCxnSpPr>
            <p:nvPr/>
          </p:nvCxnSpPr>
          <p:spPr bwMode="auto">
            <a:xfrm>
              <a:off x="3735" y="10112"/>
              <a:ext cx="142" cy="0"/>
            </a:xfrm>
            <a:prstGeom prst="straightConnector1">
              <a:avLst/>
            </a:prstGeom>
            <a:noFill/>
            <a:ln w="9525">
              <a:solidFill>
                <a:srgbClr val="000000"/>
              </a:solidFill>
              <a:round/>
              <a:headEnd/>
              <a:tailEnd type="triangle" w="med" len="med"/>
            </a:ln>
          </p:spPr>
        </p:cxnSp>
        <p:cxnSp>
          <p:nvCxnSpPr>
            <p:cNvPr id="7181" name="AutoShape 13"/>
            <p:cNvCxnSpPr>
              <a:cxnSpLocks noChangeShapeType="1"/>
            </p:cNvCxnSpPr>
            <p:nvPr/>
          </p:nvCxnSpPr>
          <p:spPr bwMode="auto">
            <a:xfrm>
              <a:off x="3735" y="10460"/>
              <a:ext cx="142" cy="0"/>
            </a:xfrm>
            <a:prstGeom prst="straightConnector1">
              <a:avLst/>
            </a:prstGeom>
            <a:noFill/>
            <a:ln w="9525">
              <a:solidFill>
                <a:srgbClr val="000000"/>
              </a:solidFill>
              <a:round/>
              <a:headEnd/>
              <a:tailEnd type="triangle" w="med" len="med"/>
            </a:ln>
          </p:spPr>
        </p:cxnSp>
        <p:cxnSp>
          <p:nvCxnSpPr>
            <p:cNvPr id="7182" name="AutoShape 14"/>
            <p:cNvCxnSpPr>
              <a:cxnSpLocks noChangeShapeType="1"/>
            </p:cNvCxnSpPr>
            <p:nvPr/>
          </p:nvCxnSpPr>
          <p:spPr bwMode="auto">
            <a:xfrm flipV="1">
              <a:off x="5049" y="11204"/>
              <a:ext cx="1" cy="300"/>
            </a:xfrm>
            <a:prstGeom prst="straightConnector1">
              <a:avLst/>
            </a:prstGeom>
            <a:noFill/>
            <a:ln w="9525">
              <a:solidFill>
                <a:srgbClr val="000000"/>
              </a:solidFill>
              <a:round/>
              <a:headEnd/>
              <a:tailEnd type="triangle" w="med" len="med"/>
            </a:ln>
          </p:spPr>
        </p:cxnSp>
      </p:grpSp>
      <p:sp>
        <p:nvSpPr>
          <p:cNvPr id="7183" name="Rectangle 15"/>
          <p:cNvSpPr>
            <a:spLocks noChangeArrowheads="1"/>
          </p:cNvSpPr>
          <p:nvPr/>
        </p:nvSpPr>
        <p:spPr bwMode="auto">
          <a:xfrm>
            <a:off x="838200" y="5255568"/>
            <a:ext cx="5410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Mole% X     100              75                                                               0</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Mole% Y      0                  25                                                            100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4" name="Rectangle 16"/>
          <p:cNvSpPr>
            <a:spLocks noChangeArrowheads="1"/>
          </p:cNvSpPr>
          <p:nvPr/>
        </p:nvSpPr>
        <p:spPr bwMode="auto">
          <a:xfrm>
            <a:off x="838200" y="520349"/>
            <a:ext cx="60960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sz="1200"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200"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latin typeface="Arial" pitchFamily="34" charset="0"/>
                <a:ea typeface="Calibri"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Temp                                      Liquid X + Y</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latin typeface="Arial" pitchFamily="34" charset="0"/>
                <a:ea typeface="Calibri" pitchFamily="34" charset="0"/>
                <a:cs typeface="Arial" pitchFamily="34" charset="0"/>
              </a:rPr>
              <a:t>                                                                                                                       M p Y</a:t>
            </a:r>
          </a:p>
          <a:p>
            <a:pPr marL="0" marR="0" lvl="0" indent="0" algn="l" defTabSz="914400" rtl="0" eaLnBrk="0" fontAlgn="base" latinLnBrk="0" hangingPunct="0">
              <a:lnSpc>
                <a:spcPct val="100000"/>
              </a:lnSpc>
              <a:spcBef>
                <a:spcPct val="0"/>
              </a:spcBef>
              <a:spcAft>
                <a:spcPct val="0"/>
              </a:spcAft>
              <a:buClrTx/>
              <a:buSzTx/>
              <a:buFontTx/>
              <a:buNone/>
              <a:tabLst/>
            </a:pPr>
            <a:endParaRPr lang="en-US" sz="1200"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200"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latin typeface="Arial" pitchFamily="34" charset="0"/>
                <a:ea typeface="Calibri"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Mp  X                           M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                                </a:t>
            </a: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latin typeface="Arial" pitchFamily="34" charset="0"/>
                <a:ea typeface="Calibri"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Liquid + solid Y</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latin typeface="Arial" pitchFamily="34" charset="0"/>
                <a:ea typeface="Calibri"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liquid</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+solid  X</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sz="1200" dirty="0" smtClean="0">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Eutectic Point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Solid X + Y</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p:nvPr/>
        </p:nvSpPr>
        <p:spPr>
          <a:xfrm>
            <a:off x="3429000" y="57090"/>
            <a:ext cx="2305439" cy="400110"/>
          </a:xfrm>
          <a:prstGeom prst="rect">
            <a:avLst/>
          </a:prstGeom>
        </p:spPr>
        <p:txBody>
          <a:bodyPr wrap="none">
            <a:spAutoFit/>
          </a:bodyPr>
          <a:lstStyle/>
          <a:p>
            <a:r>
              <a:rPr lang="en-US" sz="2000" b="1" dirty="0" smtClean="0">
                <a:solidFill>
                  <a:srgbClr val="C00000"/>
                </a:solidFill>
                <a:latin typeface="Arial" pitchFamily="34" charset="0"/>
                <a:ea typeface="Calibri" pitchFamily="34" charset="0"/>
                <a:cs typeface="Arial" pitchFamily="34" charset="0"/>
              </a:rPr>
              <a:t>Eutectic Mixtures</a:t>
            </a:r>
            <a:endParaRPr lang="en-US" sz="2000" b="1" dirty="0"/>
          </a:p>
        </p:txBody>
      </p:sp>
      <p:cxnSp>
        <p:nvCxnSpPr>
          <p:cNvPr id="19" name="Straight Connector 18"/>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636925"/>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dirty="0" smtClean="0">
                <a:latin typeface="Arial" pitchFamily="34" charset="0"/>
                <a:ea typeface="Calibri" pitchFamily="34" charset="0"/>
                <a:cs typeface="Arial" pitchFamily="34" charset="0"/>
              </a:rPr>
              <a:t>This apparatus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achieves stirring and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uniform heat distribution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by convection.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It is filled to the base of the neck with silicone oil (the oil expands on heating). and equipped with a thermometer clamp to hold the thermometer.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tube is heated at the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base of the bend</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bulb of the thermometer should be </a:t>
            </a:r>
            <a:r>
              <a:rPr kumimoji="0" lang="en-US" sz="2000" b="0" i="0" u="none" strike="noStrike" cap="none" normalizeH="0" baseline="0" dirty="0" smtClean="0">
                <a:ln>
                  <a:noFill/>
                </a:ln>
                <a:solidFill>
                  <a:srgbClr val="009900"/>
                </a:solidFill>
                <a:effectLst/>
                <a:latin typeface="Arial" pitchFamily="34" charset="0"/>
                <a:ea typeface="Calibri" pitchFamily="34" charset="0"/>
                <a:cs typeface="Arial" pitchFamily="34" charset="0"/>
              </a:rPr>
              <a:t>halfway</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down the tube to assure uniform heating.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Melting points are also easily determined in a beaker.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beaker can be heated on a hot plate or a Bunsen burner.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Do not discard the oil used in the apparatus because it will be necessary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to determine a number of melting points in future experiments.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178" name="Rectangle 3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79" name="Rectangle 35"/>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80" name="Rectangle 3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181" name="Rectangle 37"/>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Calibri" pitchFamily="34" charset="0"/>
                <a:cs typeface="Arial" pitchFamily="34" charset="0"/>
              </a:rPr>
              <a:t>                                   </a:t>
            </a:r>
            <a:r>
              <a:rPr kumimoji="0" lang="en-US" sz="9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48" name="Group 47"/>
          <p:cNvGrpSpPr/>
          <p:nvPr/>
        </p:nvGrpSpPr>
        <p:grpSpPr>
          <a:xfrm>
            <a:off x="1967389" y="4038600"/>
            <a:ext cx="4555649" cy="2498725"/>
            <a:chOff x="1981200" y="3289169"/>
            <a:chExt cx="5564262" cy="3194246"/>
          </a:xfrm>
        </p:grpSpPr>
        <p:graphicFrame>
          <p:nvGraphicFramePr>
            <p:cNvPr id="6146" name="Object 2"/>
            <p:cNvGraphicFramePr>
              <a:graphicFrameLocks noChangeAspect="1"/>
            </p:cNvGraphicFramePr>
            <p:nvPr/>
          </p:nvGraphicFramePr>
          <p:xfrm>
            <a:off x="2091139" y="3289169"/>
            <a:ext cx="5454323" cy="3194246"/>
          </p:xfrm>
          <a:graphic>
            <a:graphicData uri="http://schemas.openxmlformats.org/presentationml/2006/ole">
              <mc:AlternateContent xmlns:mc="http://schemas.openxmlformats.org/markup-compatibility/2006">
                <mc:Choice xmlns:v="urn:schemas-microsoft-com:vml" Requires="v">
                  <p:oleObj spid="_x0000_s6148" name="Document" r:id="rId4" imgW="5497885" imgH="3072564" progId="Word.Document.12">
                    <p:embed/>
                  </p:oleObj>
                </mc:Choice>
                <mc:Fallback>
                  <p:oleObj name="Document" r:id="rId4" imgW="5497885" imgH="3072564" progId="Word.Document.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1139" y="3289169"/>
                          <a:ext cx="5454323" cy="3194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6151" name="Group 7"/>
            <p:cNvGrpSpPr>
              <a:grpSpLocks/>
            </p:cNvGrpSpPr>
            <p:nvPr/>
          </p:nvGrpSpPr>
          <p:grpSpPr bwMode="auto">
            <a:xfrm flipH="1">
              <a:off x="1981200" y="3581400"/>
              <a:ext cx="989013" cy="2689225"/>
              <a:chOff x="8466" y="4667"/>
              <a:chExt cx="1567" cy="4594"/>
            </a:xfrm>
          </p:grpSpPr>
          <p:sp>
            <p:nvSpPr>
              <p:cNvPr id="6177" name="AutoShape 33"/>
              <p:cNvSpPr>
                <a:spLocks noChangeArrowheads="1"/>
              </p:cNvSpPr>
              <p:nvPr/>
            </p:nvSpPr>
            <p:spPr bwMode="auto">
              <a:xfrm>
                <a:off x="8466" y="6646"/>
                <a:ext cx="1567" cy="2532"/>
              </a:xfrm>
              <a:prstGeom prst="can">
                <a:avLst>
                  <a:gd name="adj" fmla="val 40396"/>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6152" name="Group 8"/>
              <p:cNvGrpSpPr>
                <a:grpSpLocks/>
              </p:cNvGrpSpPr>
              <p:nvPr/>
            </p:nvGrpSpPr>
            <p:grpSpPr bwMode="auto">
              <a:xfrm>
                <a:off x="8466" y="4667"/>
                <a:ext cx="1567" cy="4594"/>
                <a:chOff x="8466" y="4667"/>
                <a:chExt cx="1567" cy="4594"/>
              </a:xfrm>
            </p:grpSpPr>
            <p:sp>
              <p:nvSpPr>
                <p:cNvPr id="6176" name="AutoShape 32"/>
                <p:cNvSpPr>
                  <a:spLocks noChangeArrowheads="1"/>
                </p:cNvSpPr>
                <p:nvPr/>
              </p:nvSpPr>
              <p:spPr bwMode="auto">
                <a:xfrm>
                  <a:off x="8466" y="7485"/>
                  <a:ext cx="1567" cy="1776"/>
                </a:xfrm>
                <a:prstGeom prst="can">
                  <a:avLst>
                    <a:gd name="adj" fmla="val 56669"/>
                  </a:avLst>
                </a:prstGeom>
                <a:solidFill>
                  <a:srgbClr val="BFBFB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6153" name="Group 9"/>
                <p:cNvGrpSpPr>
                  <a:grpSpLocks/>
                </p:cNvGrpSpPr>
                <p:nvPr/>
              </p:nvGrpSpPr>
              <p:grpSpPr bwMode="auto">
                <a:xfrm>
                  <a:off x="9114" y="4667"/>
                  <a:ext cx="444" cy="3506"/>
                  <a:chOff x="7785" y="9178"/>
                  <a:chExt cx="444" cy="4430"/>
                </a:xfrm>
              </p:grpSpPr>
              <p:grpSp>
                <p:nvGrpSpPr>
                  <p:cNvPr id="6165" name="Group 21"/>
                  <p:cNvGrpSpPr>
                    <a:grpSpLocks/>
                  </p:cNvGrpSpPr>
                  <p:nvPr/>
                </p:nvGrpSpPr>
                <p:grpSpPr bwMode="auto">
                  <a:xfrm>
                    <a:off x="7960" y="9178"/>
                    <a:ext cx="175" cy="4430"/>
                    <a:chOff x="7769" y="9178"/>
                    <a:chExt cx="175" cy="4430"/>
                  </a:xfrm>
                </p:grpSpPr>
                <p:sp>
                  <p:nvSpPr>
                    <p:cNvPr id="6175" name="Rectangle 31"/>
                    <p:cNvSpPr>
                      <a:spLocks noChangeArrowheads="1"/>
                    </p:cNvSpPr>
                    <p:nvPr/>
                  </p:nvSpPr>
                  <p:spPr bwMode="auto">
                    <a:xfrm>
                      <a:off x="7785" y="9178"/>
                      <a:ext cx="143" cy="41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74" name="AutoShape 30"/>
                    <p:cNvSpPr>
                      <a:spLocks noChangeArrowheads="1"/>
                    </p:cNvSpPr>
                    <p:nvPr/>
                  </p:nvSpPr>
                  <p:spPr bwMode="auto">
                    <a:xfrm>
                      <a:off x="7785" y="10207"/>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73" name="AutoShape 29"/>
                    <p:cNvSpPr>
                      <a:spLocks noChangeArrowheads="1"/>
                    </p:cNvSpPr>
                    <p:nvPr/>
                  </p:nvSpPr>
                  <p:spPr bwMode="auto">
                    <a:xfrm>
                      <a:off x="7785" y="10479"/>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72" name="AutoShape 28"/>
                    <p:cNvSpPr>
                      <a:spLocks noChangeArrowheads="1"/>
                    </p:cNvSpPr>
                    <p:nvPr/>
                  </p:nvSpPr>
                  <p:spPr bwMode="auto">
                    <a:xfrm>
                      <a:off x="7785" y="10767"/>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71" name="AutoShape 27"/>
                    <p:cNvSpPr>
                      <a:spLocks noChangeArrowheads="1"/>
                    </p:cNvSpPr>
                    <p:nvPr/>
                  </p:nvSpPr>
                  <p:spPr bwMode="auto">
                    <a:xfrm>
                      <a:off x="7785" y="11039"/>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70" name="AutoShape 26"/>
                    <p:cNvSpPr>
                      <a:spLocks noChangeArrowheads="1"/>
                    </p:cNvSpPr>
                    <p:nvPr/>
                  </p:nvSpPr>
                  <p:spPr bwMode="auto">
                    <a:xfrm>
                      <a:off x="7785" y="11328"/>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69" name="AutoShape 25"/>
                    <p:cNvSpPr>
                      <a:spLocks noChangeArrowheads="1"/>
                    </p:cNvSpPr>
                    <p:nvPr/>
                  </p:nvSpPr>
                  <p:spPr bwMode="auto">
                    <a:xfrm>
                      <a:off x="7785" y="11614"/>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68" name="AutoShape 24"/>
                    <p:cNvSpPr>
                      <a:spLocks noChangeArrowheads="1"/>
                    </p:cNvSpPr>
                    <p:nvPr/>
                  </p:nvSpPr>
                  <p:spPr bwMode="auto">
                    <a:xfrm>
                      <a:off x="7785" y="11887"/>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67" name="AutoShape 23"/>
                    <p:cNvSpPr>
                      <a:spLocks noChangeArrowheads="1"/>
                    </p:cNvSpPr>
                    <p:nvPr/>
                  </p:nvSpPr>
                  <p:spPr bwMode="auto">
                    <a:xfrm>
                      <a:off x="7785" y="12190"/>
                      <a:ext cx="143" cy="143"/>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66" name="Oval 22"/>
                    <p:cNvSpPr>
                      <a:spLocks noChangeArrowheads="1"/>
                    </p:cNvSpPr>
                    <p:nvPr/>
                  </p:nvSpPr>
                  <p:spPr bwMode="auto">
                    <a:xfrm>
                      <a:off x="7769" y="13213"/>
                      <a:ext cx="175" cy="395"/>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155" name="Group 11"/>
                  <p:cNvGrpSpPr>
                    <a:grpSpLocks/>
                  </p:cNvGrpSpPr>
                  <p:nvPr/>
                </p:nvGrpSpPr>
                <p:grpSpPr bwMode="auto">
                  <a:xfrm>
                    <a:off x="7820" y="11935"/>
                    <a:ext cx="124" cy="1583"/>
                    <a:chOff x="7026" y="11757"/>
                    <a:chExt cx="240" cy="1583"/>
                  </a:xfrm>
                </p:grpSpPr>
                <p:grpSp>
                  <p:nvGrpSpPr>
                    <p:cNvPr id="6157" name="Group 13"/>
                    <p:cNvGrpSpPr>
                      <a:grpSpLocks/>
                    </p:cNvGrpSpPr>
                    <p:nvPr/>
                  </p:nvGrpSpPr>
                  <p:grpSpPr bwMode="auto">
                    <a:xfrm>
                      <a:off x="7026" y="11757"/>
                      <a:ext cx="240" cy="1583"/>
                      <a:chOff x="7026" y="11757"/>
                      <a:chExt cx="240" cy="1583"/>
                    </a:xfrm>
                  </p:grpSpPr>
                  <p:grpSp>
                    <p:nvGrpSpPr>
                      <p:cNvPr id="6161" name="Group 17"/>
                      <p:cNvGrpSpPr>
                        <a:grpSpLocks/>
                      </p:cNvGrpSpPr>
                      <p:nvPr/>
                    </p:nvGrpSpPr>
                    <p:grpSpPr bwMode="auto">
                      <a:xfrm>
                        <a:off x="7026" y="11757"/>
                        <a:ext cx="240" cy="1583"/>
                        <a:chOff x="7026" y="11757"/>
                        <a:chExt cx="240" cy="1583"/>
                      </a:xfrm>
                    </p:grpSpPr>
                    <p:sp>
                      <p:nvSpPr>
                        <p:cNvPr id="6164" name="AutoShape 20"/>
                        <p:cNvSpPr>
                          <a:spLocks noChangeShapeType="1"/>
                        </p:cNvSpPr>
                        <p:nvPr/>
                      </p:nvSpPr>
                      <p:spPr bwMode="auto">
                        <a:xfrm>
                          <a:off x="7026" y="11757"/>
                          <a:ext cx="0" cy="1583"/>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63" name="AutoShape 19"/>
                        <p:cNvSpPr>
                          <a:spLocks noChangeShapeType="1"/>
                        </p:cNvSpPr>
                        <p:nvPr/>
                      </p:nvSpPr>
                      <p:spPr bwMode="auto">
                        <a:xfrm>
                          <a:off x="7266" y="11757"/>
                          <a:ext cx="0" cy="1583"/>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62" name="AutoShape 18"/>
                        <p:cNvSpPr>
                          <a:spLocks noChangeShapeType="1"/>
                        </p:cNvSpPr>
                        <p:nvPr/>
                      </p:nvSpPr>
                      <p:spPr bwMode="auto">
                        <a:xfrm flipH="1">
                          <a:off x="7026" y="13340"/>
                          <a:ext cx="24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160" name="AutoShape 16"/>
                      <p:cNvSpPr>
                        <a:spLocks noChangeArrowheads="1"/>
                      </p:cNvSpPr>
                      <p:nvPr/>
                    </p:nvSpPr>
                    <p:spPr bwMode="auto">
                      <a:xfrm>
                        <a:off x="7026" y="13150"/>
                        <a:ext cx="206" cy="190"/>
                      </a:xfrm>
                      <a:prstGeom prst="irregularSeal2">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59" name="AutoShape 15"/>
                      <p:cNvSpPr>
                        <a:spLocks noChangeArrowheads="1"/>
                      </p:cNvSpPr>
                      <p:nvPr/>
                    </p:nvSpPr>
                    <p:spPr bwMode="auto">
                      <a:xfrm>
                        <a:off x="7026" y="12989"/>
                        <a:ext cx="124" cy="161"/>
                      </a:xfrm>
                      <a:prstGeom prst="irregularSeal2">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58" name="AutoShape 14"/>
                      <p:cNvSpPr>
                        <a:spLocks noChangeArrowheads="1"/>
                      </p:cNvSpPr>
                      <p:nvPr/>
                    </p:nvSpPr>
                    <p:spPr bwMode="auto">
                      <a:xfrm>
                        <a:off x="7108" y="12989"/>
                        <a:ext cx="124" cy="161"/>
                      </a:xfrm>
                      <a:prstGeom prst="irregularSeal2">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6156" name="AutoShape 12"/>
                    <p:cNvSpPr>
                      <a:spLocks noChangeArrowheads="1"/>
                    </p:cNvSpPr>
                    <p:nvPr/>
                  </p:nvSpPr>
                  <p:spPr bwMode="auto">
                    <a:xfrm>
                      <a:off x="7108" y="12989"/>
                      <a:ext cx="124" cy="161"/>
                    </a:xfrm>
                    <a:prstGeom prst="irregularSeal2">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6154" name="Oval 10"/>
                  <p:cNvSpPr>
                    <a:spLocks noChangeArrowheads="1"/>
                  </p:cNvSpPr>
                  <p:nvPr/>
                </p:nvSpPr>
                <p:spPr bwMode="auto">
                  <a:xfrm>
                    <a:off x="7785" y="12190"/>
                    <a:ext cx="444" cy="160"/>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grpSp>
      <p:sp>
        <p:nvSpPr>
          <p:cNvPr id="41" name="Rectangle 40"/>
          <p:cNvSpPr/>
          <p:nvPr/>
        </p:nvSpPr>
        <p:spPr>
          <a:xfrm>
            <a:off x="3197265" y="76200"/>
            <a:ext cx="2749471" cy="400110"/>
          </a:xfrm>
          <a:prstGeom prst="rect">
            <a:avLst/>
          </a:prstGeom>
        </p:spPr>
        <p:txBody>
          <a:bodyPr wrap="none">
            <a:spAutoFit/>
          </a:bodyPr>
          <a:lstStyle/>
          <a:p>
            <a:pPr lvl="0" algn="ctr"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The Thiele apparatus</a:t>
            </a:r>
            <a:endParaRPr lang="en-US" sz="2000" b="1" dirty="0" smtClean="0">
              <a:latin typeface="Arial" pitchFamily="34" charset="0"/>
              <a:ea typeface="Calibri" pitchFamily="34" charset="0"/>
              <a:cs typeface="Arial" pitchFamily="34" charset="0"/>
            </a:endParaRPr>
          </a:p>
        </p:txBody>
      </p:sp>
      <p:cxnSp>
        <p:nvCxnSpPr>
          <p:cNvPr id="50" name="Straight Connector 49"/>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0" y="554772"/>
            <a:ext cx="91440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1-The dry sample is ground to a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fine powder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 a watch glass or a piece of</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paper on a hard surface using the flat portion of a spatula.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2-It is formed into a small pile and the melting point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capillary forced down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into the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pile</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3-The sample is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shaken into </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closed end of the capillary by rapping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sharply on a hard surface or by dropping it down a 50 cm length of glass tubing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onto a hard surface.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Note: The height of the sample should be no more </a:t>
            </a:r>
            <a:r>
              <a:rPr kumimoji="0" lang="en-US" sz="2000" b="1" i="0" u="none" strike="noStrike" cap="none" normalizeH="0" baseline="0" dirty="0" smtClean="0">
                <a:ln>
                  <a:noFill/>
                </a:ln>
                <a:solidFill>
                  <a:srgbClr val="009900"/>
                </a:solidFill>
                <a:effectLst/>
                <a:latin typeface="Arial" pitchFamily="34" charset="0"/>
                <a:ea typeface="Calibri" pitchFamily="34" charset="0"/>
                <a:cs typeface="Arial" pitchFamily="34" charset="0"/>
              </a:rPr>
              <a:t>than 2-3 mm</a:t>
            </a:r>
            <a:r>
              <a:rPr kumimoji="0" lang="en-US"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3" name="Straight Connector 2"/>
          <p:cNvCxnSpPr/>
          <p:nvPr/>
        </p:nvCxnSpPr>
        <p:spPr>
          <a:xfrm>
            <a:off x="0" y="533400"/>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2743200" y="57090"/>
            <a:ext cx="3982180" cy="400110"/>
          </a:xfrm>
          <a:prstGeom prst="rect">
            <a:avLst/>
          </a:prstGeom>
        </p:spPr>
        <p:txBody>
          <a:bodyPr wrap="none">
            <a:spAutoFit/>
          </a:bodyPr>
          <a:lstStyle/>
          <a:p>
            <a:pPr lvl="0" fontAlgn="base">
              <a:spcBef>
                <a:spcPct val="0"/>
              </a:spcBef>
              <a:spcAft>
                <a:spcPct val="0"/>
              </a:spcAft>
            </a:pPr>
            <a:r>
              <a:rPr lang="en-US" sz="2000" b="1" dirty="0" smtClean="0">
                <a:solidFill>
                  <a:srgbClr val="C00000"/>
                </a:solidFill>
                <a:latin typeface="Arial" pitchFamily="34" charset="0"/>
                <a:ea typeface="Calibri" pitchFamily="34" charset="0"/>
                <a:cs typeface="Arial" pitchFamily="34" charset="0"/>
              </a:rPr>
              <a:t>Filling Melting Point Capillaries</a:t>
            </a:r>
            <a:endParaRPr lang="en-US" sz="2000" dirty="0" smtClean="0">
              <a:solidFill>
                <a:srgbClr val="C00000"/>
              </a:solidFill>
              <a:latin typeface="Arial" pitchFamily="34" charset="0"/>
              <a:cs typeface="Arial" pitchFamily="34" charset="0"/>
            </a:endParaRPr>
          </a:p>
        </p:txBody>
      </p:sp>
      <p:cxnSp>
        <p:nvCxnSpPr>
          <p:cNvPr id="5" name="Straight Connector 4"/>
          <p:cNvCxnSpPr/>
          <p:nvPr/>
        </p:nvCxnSpPr>
        <p:spPr>
          <a:xfrm>
            <a:off x="0" y="6705600"/>
            <a:ext cx="9144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1485</Words>
  <Application>Microsoft Office PowerPoint</Application>
  <PresentationFormat>On-screen Show (4:3)</PresentationFormat>
  <Paragraphs>167</Paragraphs>
  <Slides>13</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7" baseType="lpstr">
      <vt:lpstr>Arial</vt:lpstr>
      <vt:lpstr>Calibri</vt:lpstr>
      <vt:lpstr>Office Theme</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BZU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ssayrafi</dc:creator>
  <cp:lastModifiedBy>Saleh A. Rayyan</cp:lastModifiedBy>
  <cp:revision>42</cp:revision>
  <dcterms:created xsi:type="dcterms:W3CDTF">2014-06-03T12:01:10Z</dcterms:created>
  <dcterms:modified xsi:type="dcterms:W3CDTF">2018-02-06T09:30:17Z</dcterms:modified>
</cp:coreProperties>
</file>