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361382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421816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89259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1766266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1699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2241723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3668835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6573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3888405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04AAA-B183-4D2C-8D29-7247CEA8C127}"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252486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904AAA-B183-4D2C-8D29-7247CEA8C12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258815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904AAA-B183-4D2C-8D29-7247CEA8C127}" type="datetimeFigureOut">
              <a:rPr lang="en-US" smtClean="0"/>
              <a:t>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409731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904AAA-B183-4D2C-8D29-7247CEA8C127}" type="datetimeFigureOut">
              <a:rPr lang="en-US" smtClean="0"/>
              <a:t>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891736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04AAA-B183-4D2C-8D29-7247CEA8C127}" type="datetimeFigureOut">
              <a:rPr lang="en-US" smtClean="0"/>
              <a:t>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419047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904AAA-B183-4D2C-8D29-7247CEA8C12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298034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904AAA-B183-4D2C-8D29-7247CEA8C127}"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5207E-04E7-43D0-A607-470458832D71}" type="slidenum">
              <a:rPr lang="en-US" smtClean="0"/>
              <a:t>‹#›</a:t>
            </a:fld>
            <a:endParaRPr lang="en-US"/>
          </a:p>
        </p:txBody>
      </p:sp>
    </p:spTree>
    <p:extLst>
      <p:ext uri="{BB962C8B-B14F-4D97-AF65-F5344CB8AC3E}">
        <p14:creationId xmlns:p14="http://schemas.microsoft.com/office/powerpoint/2010/main" val="3361402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904AAA-B183-4D2C-8D29-7247CEA8C127}" type="datetimeFigureOut">
              <a:rPr lang="en-US" smtClean="0"/>
              <a:t>1/9/2020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A25207E-04E7-43D0-A607-470458832D71}" type="slidenum">
              <a:rPr lang="en-US" smtClean="0"/>
              <a:t>‹#›</a:t>
            </a:fld>
            <a:endParaRPr lang="en-US"/>
          </a:p>
        </p:txBody>
      </p:sp>
    </p:spTree>
    <p:extLst>
      <p:ext uri="{BB962C8B-B14F-4D97-AF65-F5344CB8AC3E}">
        <p14:creationId xmlns:p14="http://schemas.microsoft.com/office/powerpoint/2010/main" val="37797629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A6C3D-C0B9-46F8-8F02-4BBB82B23A71}"/>
              </a:ext>
            </a:extLst>
          </p:cNvPr>
          <p:cNvSpPr>
            <a:spLocks noGrp="1"/>
          </p:cNvSpPr>
          <p:nvPr>
            <p:ph type="ctrTitle"/>
          </p:nvPr>
        </p:nvSpPr>
        <p:spPr/>
        <p:txBody>
          <a:bodyPr/>
          <a:lstStyle/>
          <a:p>
            <a:r>
              <a:rPr lang="en-US" dirty="0"/>
              <a:t>Intervention for fluency</a:t>
            </a:r>
          </a:p>
        </p:txBody>
      </p:sp>
    </p:spTree>
    <p:extLst>
      <p:ext uri="{BB962C8B-B14F-4D97-AF65-F5344CB8AC3E}">
        <p14:creationId xmlns:p14="http://schemas.microsoft.com/office/powerpoint/2010/main" val="276716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5B72EC-4305-4A5D-A720-7C97BF550473}"/>
              </a:ext>
            </a:extLst>
          </p:cNvPr>
          <p:cNvSpPr/>
          <p:nvPr/>
        </p:nvSpPr>
        <p:spPr>
          <a:xfrm>
            <a:off x="1179444" y="1654035"/>
            <a:ext cx="7924800" cy="4539576"/>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Ambrose and </a:t>
            </a:r>
            <a:r>
              <a:rPr lang="en-US" dirty="0" err="1">
                <a:latin typeface="+mj-lt"/>
                <a:ea typeface="Calibri" panose="020F0502020204030204" pitchFamily="34" charset="0"/>
                <a:cs typeface="Arial" panose="020B0604020202020204" pitchFamily="34" charset="0"/>
              </a:rPr>
              <a:t>Yairi’s</a:t>
            </a:r>
            <a:r>
              <a:rPr lang="en-US" dirty="0">
                <a:latin typeface="+mj-lt"/>
                <a:ea typeface="Calibri" panose="020F0502020204030204" pitchFamily="34" charset="0"/>
                <a:cs typeface="Arial" panose="020B0604020202020204" pitchFamily="34" charset="0"/>
              </a:rPr>
              <a:t> (1999) suggest a basis of three main characteristics to differentiate :</a:t>
            </a:r>
            <a:endParaRPr lang="en-US" sz="1400" dirty="0">
              <a:latin typeface="+mj-lt"/>
              <a:ea typeface="Calibri" panose="020F0502020204030204" pitchFamily="34" charset="0"/>
              <a:cs typeface="Arial" panose="020B0604020202020204" pitchFamily="34" charset="0"/>
            </a:endParaRPr>
          </a:p>
          <a:p>
            <a:pPr>
              <a:lnSpc>
                <a:spcPct val="107000"/>
              </a:lnSpc>
              <a:spcAft>
                <a:spcPts val="800"/>
              </a:spcAft>
            </a:pPr>
            <a:r>
              <a:rPr lang="en-US" dirty="0">
                <a:latin typeface="+mj-lt"/>
                <a:ea typeface="Calibri" panose="020F0502020204030204" pitchFamily="34" charset="0"/>
                <a:cs typeface="Arial" panose="020B0604020202020204" pitchFamily="34" charset="0"/>
              </a:rPr>
              <a:t>(1) part-word repetition</a:t>
            </a:r>
            <a:endParaRPr lang="en-US" sz="1400" dirty="0">
              <a:latin typeface="+mj-lt"/>
              <a:ea typeface="Calibri" panose="020F0502020204030204" pitchFamily="34" charset="0"/>
              <a:cs typeface="Arial" panose="020B0604020202020204" pitchFamily="34" charset="0"/>
            </a:endParaRPr>
          </a:p>
          <a:p>
            <a:pPr>
              <a:lnSpc>
                <a:spcPct val="107000"/>
              </a:lnSpc>
              <a:spcAft>
                <a:spcPts val="800"/>
              </a:spcAft>
            </a:pPr>
            <a:r>
              <a:rPr lang="en-US" dirty="0">
                <a:latin typeface="+mj-lt"/>
                <a:ea typeface="Calibri" panose="020F0502020204030204" pitchFamily="34" charset="0"/>
                <a:cs typeface="Arial" panose="020B0604020202020204" pitchFamily="34" charset="0"/>
              </a:rPr>
              <a:t>(2) single-syllable word repetition</a:t>
            </a:r>
            <a:endParaRPr lang="en-US" sz="1400" dirty="0">
              <a:latin typeface="+mj-lt"/>
              <a:ea typeface="Calibri" panose="020F0502020204030204" pitchFamily="34" charset="0"/>
              <a:cs typeface="Arial" panose="020B0604020202020204" pitchFamily="34" charset="0"/>
            </a:endParaRPr>
          </a:p>
          <a:p>
            <a:pPr>
              <a:lnSpc>
                <a:spcPct val="107000"/>
              </a:lnSpc>
              <a:spcAft>
                <a:spcPts val="800"/>
              </a:spcAft>
            </a:pPr>
            <a:r>
              <a:rPr lang="en-US" dirty="0">
                <a:latin typeface="+mj-lt"/>
                <a:ea typeface="Calibri" panose="020F0502020204030204" pitchFamily="34" charset="0"/>
                <a:cs typeface="Arial" panose="020B0604020202020204" pitchFamily="34" charset="0"/>
              </a:rPr>
              <a:t>(3) dysrhythmic phonation (i.e., prolongations, blocks, and broken words). </a:t>
            </a:r>
            <a:endParaRPr lang="en-US" sz="1400" dirty="0">
              <a:latin typeface="+mj-lt"/>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CWS produced 2.5 – 4 times as many total disfluencies as the CWNS. Also, CWS produce an average of 2.0 extra repetition units.</a:t>
            </a:r>
            <a:endParaRPr lang="en-US" sz="1400" dirty="0">
              <a:latin typeface="+mj-lt"/>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Decision-making regarding intervention is influenced by factors associated with high probability of recovery: </a:t>
            </a:r>
            <a:endParaRPr lang="en-US" sz="1400" dirty="0">
              <a:latin typeface="+mj-lt"/>
              <a:ea typeface="Calibri" panose="020F0502020204030204" pitchFamily="34" charset="0"/>
              <a:cs typeface="Arial" panose="020B0604020202020204" pitchFamily="34" charset="0"/>
            </a:endParaRPr>
          </a:p>
          <a:p>
            <a:pPr>
              <a:lnSpc>
                <a:spcPct val="107000"/>
              </a:lnSpc>
              <a:spcAft>
                <a:spcPts val="800"/>
              </a:spcAft>
            </a:pPr>
            <a:r>
              <a:rPr lang="en-US" dirty="0">
                <a:latin typeface="+mj-lt"/>
                <a:ea typeface="Calibri" panose="020F0502020204030204" pitchFamily="34" charset="0"/>
                <a:cs typeface="Arial" panose="020B0604020202020204" pitchFamily="34" charset="0"/>
              </a:rPr>
              <a:t>18 months to 3 years of age at onset, no family history of stuttering or a small number of affected relatives who recovered in childhood, female, few to no associated behaviors and no coexisting phonological or cognitive problems</a:t>
            </a:r>
            <a:endParaRPr lang="en-US" sz="14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18616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8F0D3-5259-40BF-89F5-C255CB2B709D}"/>
              </a:ext>
            </a:extLst>
          </p:cNvPr>
          <p:cNvSpPr>
            <a:spLocks noGrp="1"/>
          </p:cNvSpPr>
          <p:nvPr>
            <p:ph type="title"/>
          </p:nvPr>
        </p:nvSpPr>
        <p:spPr/>
        <p:txBody>
          <a:bodyPr/>
          <a:lstStyle/>
          <a:p>
            <a:r>
              <a:rPr lang="en-US" dirty="0"/>
              <a:t>Treatment for fluency disorders</a:t>
            </a:r>
          </a:p>
        </p:txBody>
      </p:sp>
      <p:sp>
        <p:nvSpPr>
          <p:cNvPr id="3" name="Content Placeholder 2">
            <a:extLst>
              <a:ext uri="{FF2B5EF4-FFF2-40B4-BE49-F238E27FC236}">
                <a16:creationId xmlns:a16="http://schemas.microsoft.com/office/drawing/2014/main" id="{A9DCC188-E2FF-4B72-88F3-44FFCED908AC}"/>
              </a:ext>
            </a:extLst>
          </p:cNvPr>
          <p:cNvSpPr>
            <a:spLocks noGrp="1"/>
          </p:cNvSpPr>
          <p:nvPr>
            <p:ph idx="1"/>
          </p:nvPr>
        </p:nvSpPr>
        <p:spPr>
          <a:xfrm>
            <a:off x="677334" y="1716641"/>
            <a:ext cx="8596668" cy="4531759"/>
          </a:xfrm>
        </p:spPr>
        <p:txBody>
          <a:bodyPr>
            <a:normAutofit lnSpcReduction="10000"/>
          </a:bodyPr>
          <a:lstStyle/>
          <a:p>
            <a:r>
              <a:rPr lang="en-US" dirty="0">
                <a:solidFill>
                  <a:schemeClr val="tx1"/>
                </a:solidFill>
                <a:latin typeface="+mj-lt"/>
              </a:rPr>
              <a:t>Fluency can be described as consisting of four primary components: rate, continuity, rhythm, and effort.</a:t>
            </a:r>
          </a:p>
          <a:p>
            <a:r>
              <a:rPr lang="en-US" dirty="0">
                <a:solidFill>
                  <a:schemeClr val="tx1"/>
                </a:solidFill>
                <a:latin typeface="+mj-lt"/>
              </a:rPr>
              <a:t>Fluent speech is smooth, relatively rapid, and melodic (as opposed to monotonous), and without any physical or mental effort. </a:t>
            </a:r>
          </a:p>
          <a:p>
            <a:r>
              <a:rPr lang="en-US" dirty="0">
                <a:solidFill>
                  <a:schemeClr val="tx1"/>
                </a:solidFill>
                <a:latin typeface="+mj-lt"/>
              </a:rPr>
              <a:t>For people with severe stuttering behavior, spontaneous fluency is not a realistic goal. Controlled fluency or acceptable levels of stuttering may be identified as the ultimate goal of treatment, depending on the nature of stuttering and the client’s cultural and linguistic background as well as preferences and priorities.</a:t>
            </a:r>
          </a:p>
          <a:p>
            <a:r>
              <a:rPr lang="en-US" dirty="0">
                <a:solidFill>
                  <a:schemeClr val="tx1"/>
                </a:solidFill>
                <a:latin typeface="+mj-lt"/>
              </a:rPr>
              <a:t>People who stutter frequently experience disfluency after treatment has been terminated. Therefore, periodic follow-up sessions are important.</a:t>
            </a:r>
          </a:p>
          <a:p>
            <a:r>
              <a:rPr lang="en-US" dirty="0">
                <a:solidFill>
                  <a:schemeClr val="tx1"/>
                </a:solidFill>
                <a:latin typeface="+mj-lt"/>
              </a:rPr>
              <a:t>For example, Blood (1995) advocates a cognitive-behavioral relapse management program for adolescents after treatment. Providing training in five basic areas: problem solving, general communication skills, assertiveness, coping strategies, and establishment of realistic expectations.</a:t>
            </a:r>
          </a:p>
          <a:p>
            <a:endParaRPr lang="en-US" dirty="0"/>
          </a:p>
        </p:txBody>
      </p:sp>
    </p:spTree>
    <p:extLst>
      <p:ext uri="{BB962C8B-B14F-4D97-AF65-F5344CB8AC3E}">
        <p14:creationId xmlns:p14="http://schemas.microsoft.com/office/powerpoint/2010/main" val="3392350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CDFEC4-56DE-4586-8D2D-D030883BCEAD}"/>
              </a:ext>
            </a:extLst>
          </p:cNvPr>
          <p:cNvSpPr/>
          <p:nvPr/>
        </p:nvSpPr>
        <p:spPr>
          <a:xfrm>
            <a:off x="967409" y="889727"/>
            <a:ext cx="8136835" cy="4630755"/>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Stuttering can occur with other communication problems such as language or phonology disorders, particularly in preschool and school-age children.</a:t>
            </a:r>
            <a:endParaRPr lang="en-US" sz="1400" dirty="0">
              <a:latin typeface="+mj-lt"/>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There are at least four programming alternatives for treating coexisting impairments :</a:t>
            </a:r>
            <a:endParaRPr lang="en-US" sz="1400" dirty="0">
              <a:latin typeface="+mj-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en-US" dirty="0">
                <a:solidFill>
                  <a:schemeClr val="accent1"/>
                </a:solidFill>
                <a:latin typeface="+mj-lt"/>
                <a:ea typeface="Calibri" panose="020F0502020204030204" pitchFamily="34" charset="0"/>
                <a:cs typeface="Arial" panose="020B0604020202020204" pitchFamily="34" charset="0"/>
              </a:rPr>
              <a:t>Discrete</a:t>
            </a:r>
            <a:r>
              <a:rPr lang="en-US" dirty="0">
                <a:latin typeface="+mj-lt"/>
                <a:ea typeface="Calibri" panose="020F0502020204030204" pitchFamily="34" charset="0"/>
                <a:cs typeface="Arial" panose="020B0604020202020204" pitchFamily="34" charset="0"/>
              </a:rPr>
              <a:t>: A certain amount of therapy time is allotted to treat each disorder in isolation. For example, in a 1-hour therapy session, a clinician may devote 20 minutes to fluency goals and the remaining 40 minutes to articulation goals. Alternatively, a twice-weekly therapy schedule can be divided to spend one session on each disorder area.</a:t>
            </a:r>
            <a:endParaRPr lang="en-US" sz="1400" dirty="0">
              <a:latin typeface="+mj-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en-US" dirty="0">
                <a:solidFill>
                  <a:schemeClr val="accent1"/>
                </a:solidFill>
                <a:latin typeface="+mj-lt"/>
                <a:ea typeface="Calibri" panose="020F0502020204030204" pitchFamily="34" charset="0"/>
                <a:cs typeface="Arial" panose="020B0604020202020204" pitchFamily="34" charset="0"/>
              </a:rPr>
              <a:t>Modified cycles</a:t>
            </a:r>
            <a:r>
              <a:rPr lang="en-US" dirty="0">
                <a:latin typeface="+mj-lt"/>
                <a:ea typeface="Calibri" panose="020F0502020204030204" pitchFamily="34" charset="0"/>
                <a:cs typeface="Arial" panose="020B0604020202020204" pitchFamily="34" charset="0"/>
              </a:rPr>
              <a:t>: Treatment for one disorder is implemented for a specified block</a:t>
            </a:r>
            <a:r>
              <a:rPr lang="en-US" sz="1400" dirty="0">
                <a:latin typeface="+mj-lt"/>
                <a:ea typeface="Calibri" panose="020F0502020204030204" pitchFamily="34" charset="0"/>
                <a:cs typeface="Arial" panose="020B0604020202020204" pitchFamily="34" charset="0"/>
              </a:rPr>
              <a:t> </a:t>
            </a:r>
            <a:r>
              <a:rPr lang="en-US" dirty="0">
                <a:latin typeface="+mj-lt"/>
                <a:ea typeface="Calibri" panose="020F0502020204030204" pitchFamily="34" charset="0"/>
                <a:cs typeface="Arial" panose="020B0604020202020204" pitchFamily="34" charset="0"/>
              </a:rPr>
              <a:t>of time (e.g., 6 weeks) and then discontinued. An equivalent time period is then</a:t>
            </a:r>
            <a:r>
              <a:rPr lang="en-US" sz="1400" dirty="0">
                <a:latin typeface="+mj-lt"/>
                <a:ea typeface="Calibri" panose="020F0502020204030204" pitchFamily="34" charset="0"/>
                <a:cs typeface="Arial" panose="020B0604020202020204" pitchFamily="34" charset="0"/>
              </a:rPr>
              <a:t> </a:t>
            </a:r>
            <a:r>
              <a:rPr lang="en-US" dirty="0">
                <a:latin typeface="+mj-lt"/>
                <a:ea typeface="Calibri" panose="020F0502020204030204" pitchFamily="34" charset="0"/>
                <a:cs typeface="Arial" panose="020B0604020202020204" pitchFamily="34" charset="0"/>
              </a:rPr>
              <a:t>devoted to treatment of the other communicative impairment. This cycle is alternated until long-term goals are achieved for each disorder.</a:t>
            </a:r>
            <a:endParaRPr lang="en-US" sz="14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302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3981D0-649C-4DBC-984C-C7B5E5473F8B}"/>
              </a:ext>
            </a:extLst>
          </p:cNvPr>
          <p:cNvSpPr/>
          <p:nvPr/>
        </p:nvSpPr>
        <p:spPr>
          <a:xfrm>
            <a:off x="1245704" y="1115386"/>
            <a:ext cx="8030818" cy="4322978"/>
          </a:xfrm>
          <a:prstGeom prst="rect">
            <a:avLst/>
          </a:prstGeom>
        </p:spPr>
        <p:txBody>
          <a:bodyPr wrap="square">
            <a:spAutoFit/>
          </a:bodyPr>
          <a:lstStyle/>
          <a:p>
            <a:pPr>
              <a:lnSpc>
                <a:spcPct val="107000"/>
              </a:lnSpc>
              <a:spcAft>
                <a:spcPts val="800"/>
              </a:spcAft>
            </a:pPr>
            <a:r>
              <a:rPr lang="en-US" dirty="0">
                <a:solidFill>
                  <a:schemeClr val="accent1"/>
                </a:solidFill>
                <a:latin typeface="+mj-lt"/>
                <a:ea typeface="Calibri" panose="020F0502020204030204" pitchFamily="34" charset="0"/>
                <a:cs typeface="Arial" panose="020B0604020202020204" pitchFamily="34" charset="0"/>
              </a:rPr>
              <a:t>3.  Blended: </a:t>
            </a:r>
            <a:r>
              <a:rPr lang="en-US" dirty="0">
                <a:latin typeface="+mj-lt"/>
                <a:ea typeface="Calibri" panose="020F0502020204030204" pitchFamily="34" charset="0"/>
                <a:cs typeface="Arial" panose="020B0604020202020204" pitchFamily="34" charset="0"/>
              </a:rPr>
              <a:t>Therapy goals for one disorder are incorporated into the therapy activities for a second disorder. For example, during articulation activities, the clinician can encourage fluency-enhancing behaviors such as slower speaking rate and increased pause time between conversational turns.</a:t>
            </a:r>
            <a:endParaRPr lang="en-US" sz="1400" dirty="0">
              <a:latin typeface="+mj-lt"/>
              <a:ea typeface="Calibri" panose="020F0502020204030204" pitchFamily="34" charset="0"/>
              <a:cs typeface="Arial" panose="020B0604020202020204" pitchFamily="34" charset="0"/>
            </a:endParaRPr>
          </a:p>
          <a:p>
            <a:pPr>
              <a:lnSpc>
                <a:spcPct val="107000"/>
              </a:lnSpc>
              <a:spcAft>
                <a:spcPts val="800"/>
              </a:spcAft>
            </a:pPr>
            <a:r>
              <a:rPr lang="en-US" dirty="0">
                <a:solidFill>
                  <a:schemeClr val="accent1"/>
                </a:solidFill>
                <a:latin typeface="+mj-lt"/>
                <a:ea typeface="Calibri" panose="020F0502020204030204" pitchFamily="34" charset="0"/>
                <a:cs typeface="Arial" panose="020B0604020202020204" pitchFamily="34" charset="0"/>
              </a:rPr>
              <a:t>4.  Lagged: </a:t>
            </a:r>
            <a:r>
              <a:rPr lang="en-US" dirty="0">
                <a:latin typeface="+mj-lt"/>
                <a:ea typeface="Calibri" panose="020F0502020204030204" pitchFamily="34" charset="0"/>
                <a:cs typeface="Arial" panose="020B0604020202020204" pitchFamily="34" charset="0"/>
              </a:rPr>
              <a:t>This is a modified form of the blended approach that incorporates an initial time delay. Specifically, a period of initial therapy focuses on attaining a predetermined level of mastery in the concomitant disorder area (e.g., phonological or linguistic). Once the child has reached this level of mastery, fluency therapy can begin using the recently mastered phonological/linguistic forms as the basis for practice. Fluency therapy continues to be programmed at comfortable levels of phonological/linguistic demand as the child progressively masters new objectives in the concomitant disorder area.</a:t>
            </a:r>
            <a:endParaRPr lang="en-US" sz="14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2667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5D16-6CB0-4013-88B2-3782BED20CDB}"/>
              </a:ext>
            </a:extLst>
          </p:cNvPr>
          <p:cNvSpPr>
            <a:spLocks noGrp="1"/>
          </p:cNvSpPr>
          <p:nvPr>
            <p:ph type="title"/>
          </p:nvPr>
        </p:nvSpPr>
        <p:spPr/>
        <p:txBody>
          <a:bodyPr/>
          <a:lstStyle/>
          <a:p>
            <a:r>
              <a:rPr lang="en-US" dirty="0"/>
              <a:t>Treatment efficacy/ EBP</a:t>
            </a:r>
          </a:p>
        </p:txBody>
      </p:sp>
      <p:sp>
        <p:nvSpPr>
          <p:cNvPr id="3" name="Content Placeholder 2">
            <a:extLst>
              <a:ext uri="{FF2B5EF4-FFF2-40B4-BE49-F238E27FC236}">
                <a16:creationId xmlns:a16="http://schemas.microsoft.com/office/drawing/2014/main" id="{BA742DD8-345D-485E-88B5-3AD64424C98F}"/>
              </a:ext>
            </a:extLst>
          </p:cNvPr>
          <p:cNvSpPr>
            <a:spLocks noGrp="1"/>
          </p:cNvSpPr>
          <p:nvPr>
            <p:ph idx="1"/>
          </p:nvPr>
        </p:nvSpPr>
        <p:spPr>
          <a:xfrm>
            <a:off x="677334" y="1603513"/>
            <a:ext cx="8596668" cy="4823791"/>
          </a:xfrm>
        </p:spPr>
        <p:txBody>
          <a:bodyPr>
            <a:normAutofit/>
          </a:bodyPr>
          <a:lstStyle/>
          <a:p>
            <a:r>
              <a:rPr lang="en-US" dirty="0">
                <a:solidFill>
                  <a:schemeClr val="accent1"/>
                </a:solidFill>
              </a:rPr>
              <a:t>Efficacy in the area of stuttering therapy </a:t>
            </a:r>
            <a:r>
              <a:rPr lang="en-US" dirty="0"/>
              <a:t>is particularly difficult to measure because its definition must incorporate three interrelated factors:</a:t>
            </a:r>
          </a:p>
          <a:p>
            <a:pPr>
              <a:buNone/>
            </a:pPr>
            <a:r>
              <a:rPr lang="en-US" dirty="0"/>
              <a:t>   </a:t>
            </a:r>
            <a:r>
              <a:rPr lang="en-US" dirty="0">
                <a:solidFill>
                  <a:schemeClr val="accent1"/>
                </a:solidFill>
              </a:rPr>
              <a:t>(1) </a:t>
            </a:r>
            <a:r>
              <a:rPr lang="en-US" dirty="0"/>
              <a:t>objective measures of frequency and duration of stuttered moments.</a:t>
            </a:r>
          </a:p>
          <a:p>
            <a:pPr>
              <a:buNone/>
            </a:pPr>
            <a:r>
              <a:rPr lang="en-US" dirty="0">
                <a:solidFill>
                  <a:schemeClr val="accent1"/>
                </a:solidFill>
              </a:rPr>
              <a:t>   (2) </a:t>
            </a:r>
            <a:r>
              <a:rPr lang="en-US" dirty="0"/>
              <a:t>client emotions and attitudes. </a:t>
            </a:r>
          </a:p>
          <a:p>
            <a:pPr>
              <a:buNone/>
            </a:pPr>
            <a:r>
              <a:rPr lang="en-US" dirty="0"/>
              <a:t>   </a:t>
            </a:r>
            <a:r>
              <a:rPr lang="en-US" dirty="0">
                <a:solidFill>
                  <a:schemeClr val="accent1"/>
                </a:solidFill>
              </a:rPr>
              <a:t>(3) </a:t>
            </a:r>
            <a:r>
              <a:rPr lang="en-US" dirty="0"/>
              <a:t>the client’s amenability to participate in communicative interactions with a variety of partners</a:t>
            </a:r>
          </a:p>
          <a:p>
            <a:r>
              <a:rPr lang="en-US" dirty="0"/>
              <a:t> (WHO) presented a multidimensional classification scheme for describing health status and the experience of disability;</a:t>
            </a:r>
          </a:p>
          <a:p>
            <a:pPr marL="0" indent="0">
              <a:buNone/>
            </a:pPr>
            <a:r>
              <a:rPr lang="en-US" dirty="0"/>
              <a:t>The International Classification of Functioning, Disability, and Health (ICF) to describe the experience of stuttering. That involve negative affective, behavioral, cognitive reactions (both from the speaker and the listener), limitations in the ability to participate in daily activities and a negative impact on quality of life.</a:t>
            </a:r>
          </a:p>
          <a:p>
            <a:pPr marL="0" indent="0">
              <a:buNone/>
            </a:pPr>
            <a:r>
              <a:rPr lang="en-US" dirty="0"/>
              <a:t>-ICF  is used for measuring treatment outcomes for persons who stutter. </a:t>
            </a:r>
          </a:p>
          <a:p>
            <a:pPr>
              <a:buNone/>
            </a:pPr>
            <a:endParaRPr lang="en-US" dirty="0"/>
          </a:p>
          <a:p>
            <a:pPr marL="0" indent="0">
              <a:buNone/>
            </a:pPr>
            <a:endParaRPr lang="en-US" dirty="0"/>
          </a:p>
        </p:txBody>
      </p:sp>
    </p:spTree>
    <p:extLst>
      <p:ext uri="{BB962C8B-B14F-4D97-AF65-F5344CB8AC3E}">
        <p14:creationId xmlns:p14="http://schemas.microsoft.com/office/powerpoint/2010/main" val="894848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48BE8E-8F1C-44FE-AEE7-8B0299845B7B}"/>
              </a:ext>
            </a:extLst>
          </p:cNvPr>
          <p:cNvSpPr/>
          <p:nvPr/>
        </p:nvSpPr>
        <p:spPr>
          <a:xfrm>
            <a:off x="861392" y="1383426"/>
            <a:ext cx="8865704" cy="4651915"/>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latin typeface="+mj-lt"/>
                <a:ea typeface="Calibri" panose="020F0502020204030204" pitchFamily="34" charset="0"/>
                <a:cs typeface="Arial" panose="020B0604020202020204" pitchFamily="34" charset="0"/>
              </a:rPr>
              <a:t>Several Studies showed that:</a:t>
            </a:r>
          </a:p>
          <a:p>
            <a:pPr>
              <a:lnSpc>
                <a:spcPct val="107000"/>
              </a:lnSpc>
              <a:spcAft>
                <a:spcPts val="800"/>
              </a:spcAft>
            </a:pPr>
            <a:r>
              <a:rPr lang="en-US" dirty="0">
                <a:latin typeface="+mj-lt"/>
                <a:ea typeface="Calibri" panose="020F0502020204030204" pitchFamily="34" charset="0"/>
                <a:cs typeface="Arial" panose="020B0604020202020204" pitchFamily="34" charset="0"/>
              </a:rPr>
              <a:t>-Preschool children benefit from initiation of therapy in the early stages of stuttering.</a:t>
            </a:r>
          </a:p>
          <a:p>
            <a:pPr>
              <a:lnSpc>
                <a:spcPct val="107000"/>
              </a:lnSpc>
              <a:spcAft>
                <a:spcPts val="800"/>
              </a:spcAft>
            </a:pPr>
            <a:r>
              <a:rPr lang="en-US" dirty="0">
                <a:latin typeface="+mj-lt"/>
                <a:ea typeface="Calibri" panose="020F0502020204030204" pitchFamily="34" charset="0"/>
                <a:cs typeface="Arial" panose="020B0604020202020204" pitchFamily="34" charset="0"/>
              </a:rPr>
              <a:t>-Response-contingent intervention is the most well-documented approach for preschoolers who stutter.</a:t>
            </a:r>
          </a:p>
          <a:p>
            <a:r>
              <a:rPr lang="en-US" dirty="0">
                <a:latin typeface="+mj-lt"/>
                <a:ea typeface="Calibri" panose="020F0502020204030204" pitchFamily="34" charset="0"/>
                <a:cs typeface="Arial" panose="020B0604020202020204" pitchFamily="34" charset="0"/>
              </a:rPr>
              <a:t>-Studies of adults indicate that prolonged speech, gentle onsets, self-monitoring, and modeling are among the most effective treatment strategies for remediating stuttering</a:t>
            </a:r>
          </a:p>
          <a:p>
            <a:endParaRPr lang="en-US" dirty="0">
              <a:latin typeface="+mj-lt"/>
              <a:cs typeface="Arial" panose="020B0604020202020204" pitchFamily="34" charset="0"/>
            </a:endParaRPr>
          </a:p>
          <a:p>
            <a:pPr marL="285750" indent="-285750">
              <a:buFont typeface="Arial" panose="020B0604020202020204" pitchFamily="34" charset="0"/>
              <a:buChar char="•"/>
            </a:pPr>
            <a:r>
              <a:rPr lang="en-US" dirty="0"/>
              <a:t>What is critical for successful treatment outcomes may not be the intervention itself, but rather the knowledge and skill of the clinician.</a:t>
            </a:r>
          </a:p>
          <a:p>
            <a:pPr marL="285750" indent="-285750">
              <a:buFont typeface="Arial" panose="020B0604020202020204" pitchFamily="34" charset="0"/>
              <a:buChar char="•"/>
            </a:pPr>
            <a:r>
              <a:rPr lang="en-US" dirty="0"/>
              <a:t>Frequently, the client’s age is a critical factor in determining how intervention will be implemented.</a:t>
            </a:r>
          </a:p>
          <a:p>
            <a:endParaRPr lang="en-US" dirty="0"/>
          </a:p>
          <a:p>
            <a:endParaRPr lang="en-US" dirty="0">
              <a:latin typeface="+mj-lt"/>
            </a:endParaRPr>
          </a:p>
        </p:txBody>
      </p:sp>
    </p:spTree>
    <p:extLst>
      <p:ext uri="{BB962C8B-B14F-4D97-AF65-F5344CB8AC3E}">
        <p14:creationId xmlns:p14="http://schemas.microsoft.com/office/powerpoint/2010/main" val="3124767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4A0A5-9FFB-42B8-940C-87F9E962A7C5}"/>
              </a:ext>
            </a:extLst>
          </p:cNvPr>
          <p:cNvSpPr>
            <a:spLocks noGrp="1"/>
          </p:cNvSpPr>
          <p:nvPr>
            <p:ph type="title"/>
          </p:nvPr>
        </p:nvSpPr>
        <p:spPr/>
        <p:txBody>
          <a:bodyPr/>
          <a:lstStyle/>
          <a:p>
            <a:r>
              <a:rPr lang="en-US" dirty="0"/>
              <a:t>Intervention techniques</a:t>
            </a:r>
          </a:p>
        </p:txBody>
      </p:sp>
      <p:sp>
        <p:nvSpPr>
          <p:cNvPr id="3" name="Content Placeholder 2">
            <a:extLst>
              <a:ext uri="{FF2B5EF4-FFF2-40B4-BE49-F238E27FC236}">
                <a16:creationId xmlns:a16="http://schemas.microsoft.com/office/drawing/2014/main" id="{D64E38AA-5B52-449C-8205-133F22FE0F9C}"/>
              </a:ext>
            </a:extLst>
          </p:cNvPr>
          <p:cNvSpPr>
            <a:spLocks noGrp="1"/>
          </p:cNvSpPr>
          <p:nvPr>
            <p:ph idx="1"/>
          </p:nvPr>
        </p:nvSpPr>
        <p:spPr>
          <a:xfrm>
            <a:off x="862865" y="1744870"/>
            <a:ext cx="8596668" cy="4278823"/>
          </a:xfrm>
        </p:spPr>
        <p:txBody>
          <a:bodyPr>
            <a:normAutofit fontScale="92500"/>
          </a:bodyPr>
          <a:lstStyle/>
          <a:p>
            <a:r>
              <a:rPr lang="en-US" dirty="0">
                <a:solidFill>
                  <a:schemeClr val="accent1"/>
                </a:solidFill>
                <a:latin typeface="+mj-lt"/>
              </a:rPr>
              <a:t>Fluency Shaping</a:t>
            </a:r>
            <a:r>
              <a:rPr lang="en-US" dirty="0">
                <a:solidFill>
                  <a:schemeClr val="tx1"/>
                </a:solidFill>
                <a:latin typeface="+mj-lt"/>
              </a:rPr>
              <a:t>: is based on the assumption that stuttering is a learned behavior. The primary goal of fluency shaping is to eliminate disfluencies and gradually change the speaker’s habitual speaking pattern to one of fluent speech. This is accomplished through the use of several fluency enhancing techniques:</a:t>
            </a:r>
          </a:p>
          <a:p>
            <a:pPr>
              <a:buFont typeface="Wingdings" panose="05000000000000000000" pitchFamily="2" charset="2"/>
              <a:buChar char="q"/>
            </a:pPr>
            <a:r>
              <a:rPr lang="en-US" dirty="0">
                <a:solidFill>
                  <a:schemeClr val="tx1"/>
                </a:solidFill>
                <a:latin typeface="+mj-lt"/>
              </a:rPr>
              <a:t> </a:t>
            </a:r>
            <a:r>
              <a:rPr lang="en-US" dirty="0">
                <a:solidFill>
                  <a:schemeClr val="accent1"/>
                </a:solidFill>
                <a:latin typeface="+mj-lt"/>
              </a:rPr>
              <a:t>Easy onset/</a:t>
            </a:r>
            <a:r>
              <a:rPr lang="en-US" dirty="0" err="1">
                <a:solidFill>
                  <a:schemeClr val="accent1"/>
                </a:solidFill>
                <a:latin typeface="+mj-lt"/>
              </a:rPr>
              <a:t>prevoice</a:t>
            </a:r>
            <a:r>
              <a:rPr lang="en-US" dirty="0">
                <a:solidFill>
                  <a:schemeClr val="accent1"/>
                </a:solidFill>
                <a:latin typeface="+mj-lt"/>
              </a:rPr>
              <a:t> exhalation</a:t>
            </a:r>
            <a:r>
              <a:rPr lang="en-US" dirty="0">
                <a:solidFill>
                  <a:schemeClr val="tx1"/>
                </a:solidFill>
                <a:latin typeface="+mj-lt"/>
              </a:rPr>
              <a:t>: The speaker is taught to exhale slightly before beginning phonation and reach conversational loudness gradually.</a:t>
            </a:r>
          </a:p>
          <a:p>
            <a:pPr>
              <a:buFont typeface="Wingdings" panose="05000000000000000000" pitchFamily="2" charset="2"/>
              <a:buChar char="q"/>
            </a:pPr>
            <a:r>
              <a:rPr lang="en-US" dirty="0">
                <a:solidFill>
                  <a:schemeClr val="accent1"/>
                </a:solidFill>
                <a:latin typeface="+mj-lt"/>
              </a:rPr>
              <a:t>Decreased speaking rate </a:t>
            </a:r>
            <a:r>
              <a:rPr lang="en-US" dirty="0">
                <a:solidFill>
                  <a:schemeClr val="tx1"/>
                </a:solidFill>
                <a:latin typeface="+mj-lt"/>
              </a:rPr>
              <a:t>(prolonged speech): The speaker is trained to stretch out the sounds (primarily vowels) in his speech and produce words at a slower-than-normal speaking rate while maintaining normal stress and intonation. </a:t>
            </a:r>
          </a:p>
          <a:p>
            <a:pPr>
              <a:buFont typeface="Wingdings" panose="05000000000000000000" pitchFamily="2" charset="2"/>
              <a:buChar char="q"/>
            </a:pPr>
            <a:r>
              <a:rPr lang="en-US" dirty="0">
                <a:solidFill>
                  <a:schemeClr val="accent1"/>
                </a:solidFill>
                <a:latin typeface="+mj-lt"/>
              </a:rPr>
              <a:t>Light articulatory contacts</a:t>
            </a:r>
            <a:r>
              <a:rPr lang="en-US" dirty="0">
                <a:solidFill>
                  <a:schemeClr val="tx1"/>
                </a:solidFill>
                <a:latin typeface="+mj-lt"/>
              </a:rPr>
              <a:t>: The speaker is taught to move the articulators in a loose and relaxed manner.</a:t>
            </a:r>
          </a:p>
          <a:p>
            <a:pPr>
              <a:buFont typeface="Wingdings" panose="05000000000000000000" pitchFamily="2" charset="2"/>
              <a:buChar char="q"/>
            </a:pPr>
            <a:r>
              <a:rPr lang="en-US" dirty="0">
                <a:solidFill>
                  <a:schemeClr val="accent1"/>
                </a:solidFill>
                <a:latin typeface="+mj-lt"/>
              </a:rPr>
              <a:t>Continuous phonation</a:t>
            </a:r>
            <a:r>
              <a:rPr lang="en-US" dirty="0">
                <a:solidFill>
                  <a:schemeClr val="tx1"/>
                </a:solidFill>
                <a:latin typeface="+mj-lt"/>
              </a:rPr>
              <a:t>: The speaker is trained to reduce all breaks between words by maintaining voicing continuously until he naturally needs to take a breath.</a:t>
            </a:r>
          </a:p>
          <a:p>
            <a:endParaRPr lang="en-US" dirty="0"/>
          </a:p>
        </p:txBody>
      </p:sp>
    </p:spTree>
    <p:extLst>
      <p:ext uri="{BB962C8B-B14F-4D97-AF65-F5344CB8AC3E}">
        <p14:creationId xmlns:p14="http://schemas.microsoft.com/office/powerpoint/2010/main" val="3557994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24EDAE-EEFE-4C11-82CD-BCA86F341CF1}"/>
              </a:ext>
            </a:extLst>
          </p:cNvPr>
          <p:cNvSpPr/>
          <p:nvPr/>
        </p:nvSpPr>
        <p:spPr>
          <a:xfrm>
            <a:off x="808383" y="1454500"/>
            <a:ext cx="8030817" cy="2862322"/>
          </a:xfrm>
          <a:prstGeom prst="rect">
            <a:avLst/>
          </a:prstGeom>
        </p:spPr>
        <p:txBody>
          <a:bodyPr wrap="square">
            <a:spAutoFit/>
          </a:bodyPr>
          <a:lstStyle/>
          <a:p>
            <a:pPr marL="285750" indent="-285750">
              <a:buFont typeface="Arial" panose="020B0604020202020204" pitchFamily="34" charset="0"/>
              <a:buChar char="•"/>
            </a:pPr>
            <a:r>
              <a:rPr lang="en-US" sz="2000" dirty="0">
                <a:latin typeface="+mj-lt"/>
              </a:rPr>
              <a:t>The ultimate aim of programs based on a fluency-shaping philosophy is to completely change speech behavior by teaching clients to use these techniques at all times, not just during disfluent moments. These techniques are designed to interfere with the stuttering behaviors, thus reducing them. Therapy sessions focus solely on acquisition of fluency-enhancing behaviors and generally do not address a client’s secondary behaviors or the negative feelings and attitudes that may be associated with the stuttering.</a:t>
            </a:r>
          </a:p>
        </p:txBody>
      </p:sp>
    </p:spTree>
    <p:extLst>
      <p:ext uri="{BB962C8B-B14F-4D97-AF65-F5344CB8AC3E}">
        <p14:creationId xmlns:p14="http://schemas.microsoft.com/office/powerpoint/2010/main" val="2827998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A00DFF-626D-4DB4-BDD7-E60F79B00115}"/>
              </a:ext>
            </a:extLst>
          </p:cNvPr>
          <p:cNvSpPr/>
          <p:nvPr/>
        </p:nvSpPr>
        <p:spPr>
          <a:xfrm>
            <a:off x="569844" y="1061006"/>
            <a:ext cx="9448800" cy="4137095"/>
          </a:xfrm>
          <a:prstGeom prst="rect">
            <a:avLst/>
          </a:prstGeom>
        </p:spPr>
        <p:txBody>
          <a:bodyPr wrap="square">
            <a:spAutoFit/>
          </a:bodyPr>
          <a:lstStyle/>
          <a:p>
            <a:pPr>
              <a:lnSpc>
                <a:spcPct val="107000"/>
              </a:lnSpc>
              <a:spcAft>
                <a:spcPts val="800"/>
              </a:spcAft>
            </a:pPr>
            <a:r>
              <a:rPr lang="en-US" dirty="0">
                <a:solidFill>
                  <a:schemeClr val="accent1"/>
                </a:solidFill>
                <a:latin typeface="+mj-lt"/>
                <a:ea typeface="Calibri" panose="020F0502020204030204" pitchFamily="34" charset="0"/>
                <a:cs typeface="Arial" panose="020B0604020202020204" pitchFamily="34" charset="0"/>
              </a:rPr>
              <a:t>Delayed auditory feedback (DAF):</a:t>
            </a:r>
          </a:p>
          <a:p>
            <a:pPr>
              <a:lnSpc>
                <a:spcPct val="107000"/>
              </a:lnSpc>
              <a:spcAft>
                <a:spcPts val="800"/>
              </a:spcAft>
            </a:pPr>
            <a:r>
              <a:rPr lang="en-US" dirty="0">
                <a:latin typeface="+mj-lt"/>
                <a:ea typeface="Calibri" panose="020F0502020204030204" pitchFamily="34" charset="0"/>
                <a:cs typeface="Arial" panose="020B0604020202020204" pitchFamily="34" charset="0"/>
              </a:rPr>
              <a:t>This fluency-shaping technique has been widely used in the treatment of stuttering. A speaker’s own words are returned through headphones after an imposed electronic delay of a few milliseconds. For normal speakers, the use of DAF disrupts the smooth flow of speech and results in a significant breakdown in fluency. DAF has the opposite effect on the speech of many individuals who stutter; it decreases their speech rate and reduces the number of notable disfluencies. As a general rule, therapy is initiated at a delay time of approximately 250 </a:t>
            </a:r>
            <a:r>
              <a:rPr lang="en-US" dirty="0" err="1">
                <a:latin typeface="+mj-lt"/>
                <a:ea typeface="Calibri" panose="020F0502020204030204" pitchFamily="34" charset="0"/>
                <a:cs typeface="Arial" panose="020B0604020202020204" pitchFamily="34" charset="0"/>
              </a:rPr>
              <a:t>ms.</a:t>
            </a:r>
            <a:r>
              <a:rPr lang="en-US" dirty="0">
                <a:latin typeface="+mj-lt"/>
                <a:ea typeface="Calibri" panose="020F0502020204030204" pitchFamily="34" charset="0"/>
                <a:cs typeface="Arial" panose="020B0604020202020204" pitchFamily="34" charset="0"/>
              </a:rPr>
              <a:t> The time delay is then reduced in 50-ms intervals (i.e., 200 </a:t>
            </a:r>
            <a:r>
              <a:rPr lang="en-US" dirty="0" err="1">
                <a:latin typeface="+mj-lt"/>
                <a:ea typeface="Calibri" panose="020F0502020204030204" pitchFamily="34" charset="0"/>
                <a:cs typeface="Arial" panose="020B0604020202020204" pitchFamily="34" charset="0"/>
              </a:rPr>
              <a:t>ms</a:t>
            </a:r>
            <a:r>
              <a:rPr lang="en-US" dirty="0">
                <a:latin typeface="+mj-lt"/>
                <a:ea typeface="Calibri" panose="020F0502020204030204" pitchFamily="34" charset="0"/>
                <a:cs typeface="Arial" panose="020B0604020202020204" pitchFamily="34" charset="0"/>
              </a:rPr>
              <a:t>, 150 </a:t>
            </a:r>
            <a:r>
              <a:rPr lang="en-US" dirty="0" err="1">
                <a:latin typeface="+mj-lt"/>
                <a:ea typeface="Calibri" panose="020F0502020204030204" pitchFamily="34" charset="0"/>
                <a:cs typeface="Arial" panose="020B0604020202020204" pitchFamily="34" charset="0"/>
              </a:rPr>
              <a:t>ms</a:t>
            </a:r>
            <a:r>
              <a:rPr lang="en-US" dirty="0">
                <a:latin typeface="+mj-lt"/>
                <a:ea typeface="Calibri" panose="020F0502020204030204" pitchFamily="34" charset="0"/>
                <a:cs typeface="Arial" panose="020B0604020202020204" pitchFamily="34" charset="0"/>
              </a:rPr>
              <a:t>, 100 </a:t>
            </a:r>
            <a:r>
              <a:rPr lang="en-US" dirty="0" err="1">
                <a:latin typeface="+mj-lt"/>
                <a:ea typeface="Calibri" panose="020F0502020204030204" pitchFamily="34" charset="0"/>
                <a:cs typeface="Arial" panose="020B0604020202020204" pitchFamily="34" charset="0"/>
              </a:rPr>
              <a:t>ms</a:t>
            </a:r>
            <a:r>
              <a:rPr lang="en-US" dirty="0">
                <a:latin typeface="+mj-lt"/>
                <a:ea typeface="Calibri" panose="020F0502020204030204" pitchFamily="34" charset="0"/>
                <a:cs typeface="Arial" panose="020B0604020202020204" pitchFamily="34" charset="0"/>
              </a:rPr>
              <a:t>, and so on) as the client stabilizes fluency skills at each level. </a:t>
            </a:r>
          </a:p>
          <a:p>
            <a:pPr>
              <a:lnSpc>
                <a:spcPct val="107000"/>
              </a:lnSpc>
              <a:spcAft>
                <a:spcPts val="800"/>
              </a:spcAft>
            </a:pPr>
            <a:r>
              <a:rPr lang="en-US" dirty="0">
                <a:latin typeface="+mj-lt"/>
                <a:ea typeface="Calibri" panose="020F0502020204030204" pitchFamily="34" charset="0"/>
                <a:cs typeface="Arial" panose="020B0604020202020204" pitchFamily="34" charset="0"/>
              </a:rPr>
              <a:t>This technique tends to generate increased fluency in the early stages of therapy and to enhance the speaker’s ability to monitor oral-sensory feedback cues from his own speech mechanism. Finally, it facilitates a slower speaking rate by increasing a client’s syllable duration and phonation time. </a:t>
            </a:r>
          </a:p>
        </p:txBody>
      </p:sp>
    </p:spTree>
    <p:extLst>
      <p:ext uri="{BB962C8B-B14F-4D97-AF65-F5344CB8AC3E}">
        <p14:creationId xmlns:p14="http://schemas.microsoft.com/office/powerpoint/2010/main" val="4036116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2D5897-67D5-4246-90AC-7C58A7C8380D}"/>
              </a:ext>
            </a:extLst>
          </p:cNvPr>
          <p:cNvSpPr/>
          <p:nvPr/>
        </p:nvSpPr>
        <p:spPr>
          <a:xfrm>
            <a:off x="887896" y="1708112"/>
            <a:ext cx="8256104" cy="3464731"/>
          </a:xfrm>
          <a:prstGeom prst="rect">
            <a:avLst/>
          </a:prstGeom>
        </p:spPr>
        <p:txBody>
          <a:bodyPr wrap="square">
            <a:spAutoFit/>
          </a:bodyPr>
          <a:lstStyle/>
          <a:p>
            <a:pPr>
              <a:lnSpc>
                <a:spcPct val="107000"/>
              </a:lnSpc>
              <a:spcAft>
                <a:spcPts val="800"/>
              </a:spcAft>
            </a:pPr>
            <a:r>
              <a:rPr lang="en-US" sz="2000" dirty="0">
                <a:latin typeface="+mj-lt"/>
                <a:ea typeface="Calibri" panose="020F0502020204030204" pitchFamily="34" charset="0"/>
                <a:cs typeface="Arial" panose="020B0604020202020204" pitchFamily="34" charset="0"/>
              </a:rPr>
              <a:t>Among disadvantages are difficulty in weaning clients from the DAF equipment and the development of a “DAF voice” (slow, labored, lacking in inflection and stress variation).</a:t>
            </a:r>
          </a:p>
          <a:p>
            <a:pPr>
              <a:lnSpc>
                <a:spcPct val="107000"/>
              </a:lnSpc>
              <a:spcAft>
                <a:spcPts val="800"/>
              </a:spcAft>
            </a:pPr>
            <a:r>
              <a:rPr lang="en-US" sz="2000" dirty="0">
                <a:latin typeface="+mj-lt"/>
                <a:ea typeface="Calibri" panose="020F0502020204030204" pitchFamily="34" charset="0"/>
                <a:cs typeface="Arial" panose="020B0604020202020204" pitchFamily="34" charset="0"/>
              </a:rPr>
              <a:t>Recently, assistive devices have been developed to treat stuttering from a fluency-shaping perspective. Such as </a:t>
            </a:r>
            <a:r>
              <a:rPr lang="en-US" sz="2000" dirty="0" err="1">
                <a:latin typeface="+mj-lt"/>
                <a:ea typeface="Calibri" panose="020F0502020204030204" pitchFamily="34" charset="0"/>
                <a:cs typeface="Arial" panose="020B0604020202020204" pitchFamily="34" charset="0"/>
              </a:rPr>
              <a:t>SpeechEasy</a:t>
            </a:r>
            <a:r>
              <a:rPr lang="en-US" sz="2000" dirty="0">
                <a:latin typeface="+mj-lt"/>
                <a:ea typeface="Calibri" panose="020F0502020204030204" pitchFamily="34" charset="0"/>
                <a:cs typeface="Arial" panose="020B0604020202020204" pitchFamily="34" charset="0"/>
              </a:rPr>
              <a:t>, use frequency-altered feedback (FAF) as well as DAF to promote fluent speech. In FAF, digital technology allows speech signal frequencies to be adjusted without changing a client’s speech rate. Other portable devices, such as the </a:t>
            </a:r>
            <a:r>
              <a:rPr lang="en-US" sz="2000" dirty="0" err="1">
                <a:latin typeface="+mj-lt"/>
                <a:ea typeface="Calibri" panose="020F0502020204030204" pitchFamily="34" charset="0"/>
                <a:cs typeface="Arial" panose="020B0604020202020204" pitchFamily="34" charset="0"/>
              </a:rPr>
              <a:t>Edinborough</a:t>
            </a:r>
            <a:r>
              <a:rPr lang="en-US" sz="2000" dirty="0">
                <a:latin typeface="+mj-lt"/>
                <a:ea typeface="Calibri" panose="020F0502020204030204" pitchFamily="34" charset="0"/>
                <a:cs typeface="Arial" panose="020B0604020202020204" pitchFamily="34" charset="0"/>
              </a:rPr>
              <a:t> Masker, permit clients to turn on masking noise in anticipation of a disfluency.</a:t>
            </a:r>
            <a:endParaRPr lang="en-US"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094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9D87-7D04-4D0F-92D3-DA97209A1E97}"/>
              </a:ext>
            </a:extLst>
          </p:cNvPr>
          <p:cNvSpPr>
            <a:spLocks noGrp="1"/>
          </p:cNvSpPr>
          <p:nvPr>
            <p:ph type="title"/>
          </p:nvPr>
        </p:nvSpPr>
        <p:spPr/>
        <p:txBody>
          <a:bodyPr/>
          <a:lstStyle/>
          <a:p>
            <a:r>
              <a:rPr lang="en-US" dirty="0"/>
              <a:t>Fluency</a:t>
            </a:r>
          </a:p>
        </p:txBody>
      </p:sp>
      <p:sp>
        <p:nvSpPr>
          <p:cNvPr id="3" name="Content Placeholder 2">
            <a:extLst>
              <a:ext uri="{FF2B5EF4-FFF2-40B4-BE49-F238E27FC236}">
                <a16:creationId xmlns:a16="http://schemas.microsoft.com/office/drawing/2014/main" id="{A57CCA0C-BA5C-47BD-A53C-C540AB86B1E9}"/>
              </a:ext>
            </a:extLst>
          </p:cNvPr>
          <p:cNvSpPr>
            <a:spLocks noGrp="1"/>
          </p:cNvSpPr>
          <p:nvPr>
            <p:ph idx="1"/>
          </p:nvPr>
        </p:nvSpPr>
        <p:spPr>
          <a:xfrm>
            <a:off x="677334" y="1736519"/>
            <a:ext cx="8596668" cy="3880773"/>
          </a:xfrm>
        </p:spPr>
        <p:txBody>
          <a:bodyPr>
            <a:normAutofit/>
          </a:bodyPr>
          <a:lstStyle/>
          <a:p>
            <a:pPr marL="0" indent="0">
              <a:buNone/>
            </a:pPr>
            <a:r>
              <a:rPr lang="en-US" dirty="0">
                <a:solidFill>
                  <a:schemeClr val="tx1"/>
                </a:solidFill>
              </a:rPr>
              <a:t>the major type of fluency disorder exhibited by children and adults is stuttering. Stuttering is characterized by an abnormally high frequency and/or duration of stoppages in the forward flow of speech.</a:t>
            </a:r>
          </a:p>
          <a:p>
            <a:pPr marL="0" indent="0">
              <a:buNone/>
            </a:pPr>
            <a:r>
              <a:rPr lang="en-US" dirty="0">
                <a:solidFill>
                  <a:schemeClr val="tx1"/>
                </a:solidFill>
              </a:rPr>
              <a:t>Studies indicate that prevalence under age 6 is considerably higher than in later periods in life and that stuttering occurs in approximately 0.72% to 1% of the population. It occurs in males more than females.</a:t>
            </a:r>
          </a:p>
          <a:p>
            <a:pPr marL="0" indent="0">
              <a:buNone/>
            </a:pPr>
            <a:r>
              <a:rPr lang="en-US" dirty="0">
                <a:solidFill>
                  <a:schemeClr val="accent1">
                    <a:lumMod val="75000"/>
                  </a:schemeClr>
                </a:solidFill>
              </a:rPr>
              <a:t>Cause of stuttering:</a:t>
            </a:r>
          </a:p>
          <a:p>
            <a:pPr marL="0" indent="0">
              <a:buNone/>
            </a:pPr>
            <a:r>
              <a:rPr lang="en-US" dirty="0">
                <a:solidFill>
                  <a:schemeClr val="tx1"/>
                </a:solidFill>
              </a:rPr>
              <a:t>Many theories have been proposed regarding the cause of stuttering, ranging from </a:t>
            </a:r>
            <a:r>
              <a:rPr lang="en-US" b="1" dirty="0">
                <a:solidFill>
                  <a:schemeClr val="tx1"/>
                </a:solidFill>
              </a:rPr>
              <a:t>genetic</a:t>
            </a:r>
            <a:r>
              <a:rPr lang="en-US" dirty="0">
                <a:solidFill>
                  <a:schemeClr val="tx1"/>
                </a:solidFill>
              </a:rPr>
              <a:t> and other </a:t>
            </a:r>
            <a:r>
              <a:rPr lang="en-US" b="1" dirty="0">
                <a:solidFill>
                  <a:schemeClr val="tx1"/>
                </a:solidFill>
              </a:rPr>
              <a:t>organic</a:t>
            </a:r>
            <a:r>
              <a:rPr lang="en-US" dirty="0">
                <a:solidFill>
                  <a:schemeClr val="tx1"/>
                </a:solidFill>
              </a:rPr>
              <a:t> explanations to learned, </a:t>
            </a:r>
            <a:r>
              <a:rPr lang="en-US" b="1" dirty="0">
                <a:solidFill>
                  <a:schemeClr val="tx1"/>
                </a:solidFill>
              </a:rPr>
              <a:t>environmental</a:t>
            </a:r>
            <a:r>
              <a:rPr lang="en-US" dirty="0">
                <a:solidFill>
                  <a:schemeClr val="tx1"/>
                </a:solidFill>
              </a:rPr>
              <a:t>, or </a:t>
            </a:r>
            <a:r>
              <a:rPr lang="en-US" b="1" dirty="0">
                <a:solidFill>
                  <a:schemeClr val="tx1"/>
                </a:solidFill>
              </a:rPr>
              <a:t>linguistic</a:t>
            </a:r>
            <a:r>
              <a:rPr lang="en-US" dirty="0">
                <a:solidFill>
                  <a:schemeClr val="tx1"/>
                </a:solidFill>
              </a:rPr>
              <a:t> accounts. Certain theories emphasize differences in </a:t>
            </a:r>
            <a:r>
              <a:rPr lang="en-US" b="1" dirty="0">
                <a:solidFill>
                  <a:schemeClr val="tx1"/>
                </a:solidFill>
              </a:rPr>
              <a:t>cerebral dominance</a:t>
            </a:r>
            <a:r>
              <a:rPr lang="en-US" dirty="0">
                <a:solidFill>
                  <a:schemeClr val="tx1"/>
                </a:solidFill>
              </a:rPr>
              <a:t>, disruptions of speech motor timing , or anticipatory struggle to avoid communicative failure. </a:t>
            </a:r>
          </a:p>
          <a:p>
            <a:pPr marL="0" indent="0">
              <a:buNone/>
            </a:pPr>
            <a:endParaRPr lang="en-US" dirty="0">
              <a:solidFill>
                <a:schemeClr val="tx1"/>
              </a:solidFill>
            </a:endParaRPr>
          </a:p>
        </p:txBody>
      </p:sp>
    </p:spTree>
    <p:extLst>
      <p:ext uri="{BB962C8B-B14F-4D97-AF65-F5344CB8AC3E}">
        <p14:creationId xmlns:p14="http://schemas.microsoft.com/office/powerpoint/2010/main" val="1115026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A6C489-CF9E-442A-B0EA-7F13BCAD629A}"/>
              </a:ext>
            </a:extLst>
          </p:cNvPr>
          <p:cNvSpPr txBox="1">
            <a:spLocks/>
          </p:cNvSpPr>
          <p:nvPr/>
        </p:nvSpPr>
        <p:spPr>
          <a:xfrm>
            <a:off x="730343" y="653392"/>
            <a:ext cx="8596668" cy="589318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solidFill>
                  <a:schemeClr val="accent1"/>
                </a:solidFill>
                <a:latin typeface="+mj-lt"/>
              </a:rPr>
              <a:t>Stuttering Modification</a:t>
            </a:r>
            <a:r>
              <a:rPr lang="ar-SA" b="1" dirty="0">
                <a:solidFill>
                  <a:schemeClr val="accent1"/>
                </a:solidFill>
                <a:latin typeface="+mj-lt"/>
              </a:rPr>
              <a:t>/</a:t>
            </a:r>
            <a:r>
              <a:rPr lang="en-US" b="1" dirty="0">
                <a:solidFill>
                  <a:schemeClr val="accent1"/>
                </a:solidFill>
                <a:latin typeface="+mj-lt"/>
              </a:rPr>
              <a:t>Management </a:t>
            </a:r>
            <a:r>
              <a:rPr lang="en-US" b="1" dirty="0">
                <a:solidFill>
                  <a:schemeClr val="tx1"/>
                </a:solidFill>
                <a:latin typeface="+mj-lt"/>
              </a:rPr>
              <a:t>: </a:t>
            </a:r>
            <a:r>
              <a:rPr lang="en-US" dirty="0">
                <a:solidFill>
                  <a:schemeClr val="tx1"/>
                </a:solidFill>
                <a:latin typeface="+mj-lt"/>
              </a:rPr>
              <a:t>is based on the premise that stuttering may involve a physiological predisposition. The primary goals of stuttering management are to modify each disfluent moment by stuttering more easily and to eliminate struggle and avoidance behaviors. Some called this the “stutter more fluently” approach. The strategy is to minimize a client’s reaction to loss of speech control rather than to eliminate the disfluencies themselves. Through the use of these techniques:</a:t>
            </a:r>
          </a:p>
          <a:p>
            <a:pPr>
              <a:buFont typeface="Wingdings" panose="05000000000000000000" pitchFamily="2" charset="2"/>
              <a:buChar char="q"/>
            </a:pPr>
            <a:r>
              <a:rPr lang="en-US" b="1" dirty="0">
                <a:solidFill>
                  <a:schemeClr val="accent1"/>
                </a:solidFill>
                <a:latin typeface="+mj-lt"/>
              </a:rPr>
              <a:t>Self-analysis: </a:t>
            </a:r>
            <a:r>
              <a:rPr lang="en-US" dirty="0">
                <a:solidFill>
                  <a:schemeClr val="tx1"/>
                </a:solidFill>
                <a:latin typeface="+mj-lt"/>
              </a:rPr>
              <a:t>Increase the client’s awareness of the type, severity, and loci of disfluencies as well as any accompanying secondary behaviors. Attention also may be given to increase the client’s self-awareness of the characteristics of his non-stuttered  speech and monitoring his proprioceptive awareness of the oral musculature.</a:t>
            </a:r>
          </a:p>
          <a:p>
            <a:pPr>
              <a:buFont typeface="Wingdings" panose="05000000000000000000" pitchFamily="2" charset="2"/>
              <a:buChar char="q"/>
            </a:pPr>
            <a:r>
              <a:rPr lang="en-US" dirty="0">
                <a:solidFill>
                  <a:schemeClr val="tx1"/>
                </a:solidFill>
                <a:latin typeface="+mj-lt"/>
              </a:rPr>
              <a:t> </a:t>
            </a:r>
            <a:r>
              <a:rPr lang="en-US" b="1" dirty="0">
                <a:solidFill>
                  <a:schemeClr val="accent1"/>
                </a:solidFill>
                <a:latin typeface="+mj-lt"/>
              </a:rPr>
              <a:t>Relaxation</a:t>
            </a:r>
            <a:r>
              <a:rPr lang="en-US" b="1" dirty="0">
                <a:solidFill>
                  <a:schemeClr val="tx1"/>
                </a:solidFill>
                <a:latin typeface="+mj-lt"/>
              </a:rPr>
              <a:t>: </a:t>
            </a:r>
            <a:r>
              <a:rPr lang="en-US" dirty="0">
                <a:solidFill>
                  <a:schemeClr val="tx1"/>
                </a:solidFill>
                <a:latin typeface="+mj-lt"/>
              </a:rPr>
              <a:t>Reduce the client’s anxiety and muscle tension through relaxation training .</a:t>
            </a:r>
          </a:p>
          <a:p>
            <a:pPr>
              <a:buFont typeface="Wingdings" panose="05000000000000000000" pitchFamily="2" charset="2"/>
              <a:buChar char="q"/>
            </a:pPr>
            <a:r>
              <a:rPr lang="en-US" b="1" dirty="0">
                <a:solidFill>
                  <a:schemeClr val="accent1"/>
                </a:solidFill>
                <a:latin typeface="+mj-lt"/>
              </a:rPr>
              <a:t>Desensitization</a:t>
            </a:r>
            <a:r>
              <a:rPr lang="en-US" b="1" dirty="0">
                <a:solidFill>
                  <a:schemeClr val="tx1"/>
                </a:solidFill>
                <a:latin typeface="+mj-lt"/>
              </a:rPr>
              <a:t>: </a:t>
            </a:r>
            <a:r>
              <a:rPr lang="en-US" dirty="0">
                <a:solidFill>
                  <a:schemeClr val="tx1"/>
                </a:solidFill>
                <a:latin typeface="+mj-lt"/>
              </a:rPr>
              <a:t>Reduce negative emotions associated with stuttering (e.g., fear, frustration, embarrassment) by decreasing sensitivity to core behaviors and listener reactions through activities such as voluntary stuttering or voluntary exaggeration of a stuttered moment</a:t>
            </a:r>
          </a:p>
          <a:p>
            <a:pPr>
              <a:buFont typeface="Wingdings" panose="05000000000000000000" pitchFamily="2" charset="2"/>
              <a:buChar char="q"/>
            </a:pPr>
            <a:endParaRPr lang="en-US" dirty="0">
              <a:solidFill>
                <a:schemeClr val="tx1"/>
              </a:solidFill>
              <a:latin typeface="+mj-lt"/>
            </a:endParaRPr>
          </a:p>
          <a:p>
            <a:pPr marL="0" indent="0">
              <a:buNone/>
            </a:pPr>
            <a:endParaRPr lang="en-US" dirty="0">
              <a:solidFill>
                <a:schemeClr val="tx1"/>
              </a:solidFill>
              <a:latin typeface="+mj-lt"/>
            </a:endParaRPr>
          </a:p>
          <a:p>
            <a:endParaRPr lang="en-US" dirty="0"/>
          </a:p>
        </p:txBody>
      </p:sp>
    </p:spTree>
    <p:extLst>
      <p:ext uri="{BB962C8B-B14F-4D97-AF65-F5344CB8AC3E}">
        <p14:creationId xmlns:p14="http://schemas.microsoft.com/office/powerpoint/2010/main" val="2407992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567C09-74DF-418E-9A59-D87DFFC77397}"/>
              </a:ext>
            </a:extLst>
          </p:cNvPr>
          <p:cNvSpPr/>
          <p:nvPr/>
        </p:nvSpPr>
        <p:spPr>
          <a:xfrm>
            <a:off x="1020417" y="1166843"/>
            <a:ext cx="8123583" cy="4801314"/>
          </a:xfrm>
          <a:prstGeom prst="rect">
            <a:avLst/>
          </a:prstGeom>
        </p:spPr>
        <p:txBody>
          <a:bodyPr wrap="square">
            <a:spAutoFit/>
          </a:bodyPr>
          <a:lstStyle/>
          <a:p>
            <a:r>
              <a:rPr lang="en-US" dirty="0">
                <a:solidFill>
                  <a:schemeClr val="accent1"/>
                </a:solidFill>
              </a:rPr>
              <a:t> Therapy outcomes are not defined strictly by decreases in stuttering frequency counts. </a:t>
            </a:r>
            <a:r>
              <a:rPr lang="en-US" dirty="0"/>
              <a:t>Rather, progress is measured along a qualitative continuum as the nature of stuttering shifts from high-struggle speech with syllable fragmentations to less effortful, forward-moving speech. </a:t>
            </a:r>
          </a:p>
          <a:p>
            <a:endParaRPr lang="en-US" dirty="0"/>
          </a:p>
          <a:p>
            <a:r>
              <a:rPr lang="en-US" b="1" dirty="0"/>
              <a:t>Clinicians</a:t>
            </a:r>
            <a:r>
              <a:rPr lang="en-US" dirty="0"/>
              <a:t> who employ a stuttering modification approach work with clients to identify hierarchies of feared speaking situations (See Table 9-1 next slide) </a:t>
            </a:r>
          </a:p>
          <a:p>
            <a:r>
              <a:rPr lang="en-US" dirty="0"/>
              <a:t>These hierarchies are valuable tools for a variety of therapeutic purposes: (1) developing clients’ self-awareness and ability to analyze their behavior</a:t>
            </a:r>
          </a:p>
          <a:p>
            <a:endParaRPr lang="en-US" dirty="0"/>
          </a:p>
          <a:p>
            <a:r>
              <a:rPr lang="en-US" dirty="0"/>
              <a:t>(2) recognizing variations in clients’ stuttering patterns across different settings</a:t>
            </a:r>
          </a:p>
          <a:p>
            <a:endParaRPr lang="en-US" dirty="0"/>
          </a:p>
          <a:p>
            <a:r>
              <a:rPr lang="en-US" dirty="0"/>
              <a:t>(3) facilitating development of sequential behavioral objectives and collection of data </a:t>
            </a:r>
            <a:r>
              <a:rPr lang="ar-SA" dirty="0"/>
              <a:t>وبيتدرج بالصعوبة من حيث المكان والاوضاع اللي بتأتئ فيهم والاشخاص اللي تعود عليهم </a:t>
            </a:r>
            <a:endParaRPr lang="en-US" dirty="0"/>
          </a:p>
        </p:txBody>
      </p:sp>
    </p:spTree>
    <p:extLst>
      <p:ext uri="{BB962C8B-B14F-4D97-AF65-F5344CB8AC3E}">
        <p14:creationId xmlns:p14="http://schemas.microsoft.com/office/powerpoint/2010/main" val="1804413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14F02BE-DE83-48DC-A224-5F7FEA205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52" y="235813"/>
            <a:ext cx="9260330" cy="6386373"/>
          </a:xfrm>
          <a:prstGeom prst="rect">
            <a:avLst/>
          </a:prstGeom>
        </p:spPr>
      </p:pic>
    </p:spTree>
    <p:extLst>
      <p:ext uri="{BB962C8B-B14F-4D97-AF65-F5344CB8AC3E}">
        <p14:creationId xmlns:p14="http://schemas.microsoft.com/office/powerpoint/2010/main" val="1288026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9D01E15-CE01-4749-A756-D40ADCFEEB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8956" y="519286"/>
            <a:ext cx="7679044" cy="6083548"/>
          </a:xfrm>
          <a:prstGeom prst="rect">
            <a:avLst/>
          </a:prstGeom>
        </p:spPr>
      </p:pic>
    </p:spTree>
    <p:extLst>
      <p:ext uri="{BB962C8B-B14F-4D97-AF65-F5344CB8AC3E}">
        <p14:creationId xmlns:p14="http://schemas.microsoft.com/office/powerpoint/2010/main" val="1054952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1031BF-B04C-4AC8-8EBA-F2CC723737AA}"/>
              </a:ext>
            </a:extLst>
          </p:cNvPr>
          <p:cNvSpPr/>
          <p:nvPr/>
        </p:nvSpPr>
        <p:spPr>
          <a:xfrm>
            <a:off x="795131" y="1056144"/>
            <a:ext cx="8560904" cy="4801314"/>
          </a:xfrm>
          <a:prstGeom prst="rect">
            <a:avLst/>
          </a:prstGeom>
        </p:spPr>
        <p:txBody>
          <a:bodyPr wrap="square">
            <a:spAutoFit/>
          </a:bodyPr>
          <a:lstStyle/>
          <a:p>
            <a:pPr marL="285750" indent="-285750">
              <a:buFont typeface="Arial" panose="020B0604020202020204" pitchFamily="34" charset="0"/>
              <a:buChar char="•"/>
            </a:pPr>
            <a:r>
              <a:rPr lang="en-US" dirty="0">
                <a:latin typeface="+mj-lt"/>
              </a:rPr>
              <a:t>The following stuttering modification techniques are generally</a:t>
            </a:r>
            <a:r>
              <a:rPr lang="ar-SA" dirty="0">
                <a:latin typeface="+mj-lt"/>
              </a:rPr>
              <a:t> </a:t>
            </a:r>
            <a:r>
              <a:rPr lang="en-US" dirty="0">
                <a:latin typeface="+mj-lt"/>
              </a:rPr>
              <a:t>intended</a:t>
            </a:r>
            <a:r>
              <a:rPr lang="ar-SA" dirty="0">
                <a:latin typeface="+mj-lt"/>
              </a:rPr>
              <a:t> </a:t>
            </a:r>
            <a:r>
              <a:rPr lang="en-US" dirty="0">
                <a:latin typeface="+mj-lt"/>
              </a:rPr>
              <a:t>to be used as a three-part sequence in the following order</a:t>
            </a:r>
            <a:r>
              <a:rPr lang="ar-SA" dirty="0">
                <a:latin typeface="+mj-lt"/>
              </a:rPr>
              <a:t>: </a:t>
            </a:r>
            <a:r>
              <a:rPr lang="en-US" dirty="0">
                <a:latin typeface="+mj-lt"/>
              </a:rPr>
              <a:t> </a:t>
            </a:r>
          </a:p>
          <a:p>
            <a:endParaRPr lang="ar-SA" dirty="0">
              <a:solidFill>
                <a:schemeClr val="accent1"/>
              </a:solidFill>
              <a:latin typeface="+mj-lt"/>
            </a:endParaRPr>
          </a:p>
          <a:p>
            <a:r>
              <a:rPr lang="en-US" b="1" dirty="0">
                <a:solidFill>
                  <a:schemeClr val="accent1"/>
                </a:solidFill>
                <a:latin typeface="+mj-lt"/>
              </a:rPr>
              <a:t>Cancellations: </a:t>
            </a:r>
            <a:r>
              <a:rPr lang="en-US" dirty="0">
                <a:latin typeface="+mj-lt"/>
              </a:rPr>
              <a:t>When experiencing a disfluency, the speaker is encouraged to</a:t>
            </a:r>
            <a:r>
              <a:rPr lang="ar-SA" dirty="0">
                <a:latin typeface="+mj-lt"/>
              </a:rPr>
              <a:t> </a:t>
            </a:r>
            <a:r>
              <a:rPr lang="en-US" i="1" dirty="0">
                <a:latin typeface="+mj-lt"/>
              </a:rPr>
              <a:t>complete</a:t>
            </a:r>
            <a:r>
              <a:rPr lang="ar-SA" i="1" dirty="0">
                <a:latin typeface="+mj-lt"/>
              </a:rPr>
              <a:t> </a:t>
            </a:r>
            <a:r>
              <a:rPr lang="en-US" dirty="0">
                <a:latin typeface="+mj-lt"/>
              </a:rPr>
              <a:t>the intended word without attempting to break out of the disfluency. After</a:t>
            </a:r>
            <a:r>
              <a:rPr lang="ar-SA" dirty="0">
                <a:latin typeface="+mj-lt"/>
              </a:rPr>
              <a:t> </a:t>
            </a:r>
            <a:r>
              <a:rPr lang="en-US" dirty="0">
                <a:latin typeface="+mj-lt"/>
              </a:rPr>
              <a:t>the disfluency has been produced, the speaker is instructed to pause and mentally</a:t>
            </a:r>
            <a:r>
              <a:rPr lang="ar-SA" dirty="0">
                <a:latin typeface="+mj-lt"/>
              </a:rPr>
              <a:t> </a:t>
            </a:r>
            <a:r>
              <a:rPr lang="en-US" dirty="0">
                <a:latin typeface="+mj-lt"/>
              </a:rPr>
              <a:t>rehearse a technique for producing the word more fluently (or with an easier stutter)</a:t>
            </a:r>
            <a:r>
              <a:rPr lang="ar-SA" dirty="0">
                <a:latin typeface="+mj-lt"/>
              </a:rPr>
              <a:t> </a:t>
            </a:r>
            <a:r>
              <a:rPr lang="en-US" dirty="0">
                <a:latin typeface="+mj-lt"/>
              </a:rPr>
              <a:t>and then repeat the word.</a:t>
            </a:r>
          </a:p>
          <a:p>
            <a:endParaRPr lang="en-US" dirty="0">
              <a:latin typeface="+mj-lt"/>
            </a:endParaRPr>
          </a:p>
          <a:p>
            <a:r>
              <a:rPr lang="en-US" b="1" dirty="0">
                <a:solidFill>
                  <a:schemeClr val="accent1"/>
                </a:solidFill>
                <a:latin typeface="+mj-lt"/>
              </a:rPr>
              <a:t>Pull-outs: </a:t>
            </a:r>
            <a:r>
              <a:rPr lang="en-US" dirty="0">
                <a:latin typeface="+mj-lt"/>
              </a:rPr>
              <a:t>When experiencing a disfluency, the speaker is taught to stop in the</a:t>
            </a:r>
            <a:r>
              <a:rPr lang="ar-SA" dirty="0">
                <a:latin typeface="+mj-lt"/>
              </a:rPr>
              <a:t> </a:t>
            </a:r>
            <a:r>
              <a:rPr lang="en-US" i="1" dirty="0">
                <a:latin typeface="+mj-lt"/>
              </a:rPr>
              <a:t>middle</a:t>
            </a:r>
            <a:r>
              <a:rPr lang="ar-SA" i="1" dirty="0">
                <a:latin typeface="+mj-lt"/>
              </a:rPr>
              <a:t> </a:t>
            </a:r>
            <a:r>
              <a:rPr lang="en-US" dirty="0">
                <a:latin typeface="+mj-lt"/>
              </a:rPr>
              <a:t>of the stuttering moment, mentally rehearse the intended word using a</a:t>
            </a:r>
            <a:r>
              <a:rPr lang="ar-SA" dirty="0">
                <a:latin typeface="+mj-lt"/>
              </a:rPr>
              <a:t> </a:t>
            </a:r>
            <a:r>
              <a:rPr lang="en-US" dirty="0">
                <a:latin typeface="+mj-lt"/>
              </a:rPr>
              <a:t>fluency-</a:t>
            </a:r>
            <a:r>
              <a:rPr lang="ar-SA" dirty="0">
                <a:latin typeface="+mj-lt"/>
              </a:rPr>
              <a:t> </a:t>
            </a:r>
            <a:r>
              <a:rPr lang="en-US" dirty="0">
                <a:latin typeface="+mj-lt"/>
              </a:rPr>
              <a:t>enhancing technique (or easier stuttering pattern), and then reproduce it.</a:t>
            </a:r>
          </a:p>
          <a:p>
            <a:endParaRPr lang="en-US" dirty="0">
              <a:latin typeface="+mj-lt"/>
            </a:endParaRPr>
          </a:p>
          <a:p>
            <a:r>
              <a:rPr lang="en-US" dirty="0">
                <a:solidFill>
                  <a:schemeClr val="accent1"/>
                </a:solidFill>
                <a:latin typeface="+mj-lt"/>
              </a:rPr>
              <a:t> </a:t>
            </a:r>
            <a:r>
              <a:rPr lang="en-US" b="1" dirty="0">
                <a:solidFill>
                  <a:schemeClr val="accent1"/>
                </a:solidFill>
                <a:latin typeface="+mj-lt"/>
              </a:rPr>
              <a:t>Preparatory sets: </a:t>
            </a:r>
            <a:r>
              <a:rPr lang="en-US" dirty="0">
                <a:latin typeface="+mj-lt"/>
              </a:rPr>
              <a:t>The speaker is encouraged to anticipate an imminent disfluency</a:t>
            </a:r>
            <a:r>
              <a:rPr lang="ar-SA" dirty="0">
                <a:latin typeface="+mj-lt"/>
              </a:rPr>
              <a:t> </a:t>
            </a:r>
            <a:r>
              <a:rPr lang="en-US" dirty="0">
                <a:latin typeface="+mj-lt"/>
              </a:rPr>
              <a:t>and pause briefly to mentally rehearse fluent (or gentle stuttering) production </a:t>
            </a:r>
            <a:r>
              <a:rPr lang="en-US" i="1" dirty="0">
                <a:latin typeface="+mj-lt"/>
              </a:rPr>
              <a:t>before</a:t>
            </a:r>
            <a:r>
              <a:rPr lang="ar-SA" i="1" dirty="0">
                <a:latin typeface="+mj-lt"/>
              </a:rPr>
              <a:t> </a:t>
            </a:r>
            <a:r>
              <a:rPr lang="en-US" dirty="0">
                <a:latin typeface="+mj-lt"/>
              </a:rPr>
              <a:t>the word is attempted.</a:t>
            </a:r>
          </a:p>
        </p:txBody>
      </p:sp>
    </p:spTree>
    <p:extLst>
      <p:ext uri="{BB962C8B-B14F-4D97-AF65-F5344CB8AC3E}">
        <p14:creationId xmlns:p14="http://schemas.microsoft.com/office/powerpoint/2010/main" val="2052191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AA8709-5F66-4C6C-BCB6-C7801E90881B}"/>
              </a:ext>
            </a:extLst>
          </p:cNvPr>
          <p:cNvSpPr/>
          <p:nvPr/>
        </p:nvSpPr>
        <p:spPr>
          <a:xfrm>
            <a:off x="556591" y="1305342"/>
            <a:ext cx="9342783" cy="3785652"/>
          </a:xfrm>
          <a:prstGeom prst="rect">
            <a:avLst/>
          </a:prstGeom>
        </p:spPr>
        <p:txBody>
          <a:bodyPr wrap="square">
            <a:spAutoFit/>
          </a:bodyPr>
          <a:lstStyle/>
          <a:p>
            <a:pPr marL="285750" indent="-285750">
              <a:buFont typeface="Arial" panose="020B0604020202020204" pitchFamily="34" charset="0"/>
              <a:buChar char="•"/>
            </a:pPr>
            <a:r>
              <a:rPr lang="en-US" sz="2000" dirty="0">
                <a:latin typeface="+mj-lt"/>
              </a:rPr>
              <a:t>The ultimate aim of programs based on a stuttering modification/management philosophy is to modify stuttering behaviors to an acceptable level rather than eliminate them entirely. The client’s negative attitudes and feelings toward his or her stuttering are typically identified and monitored over time through the administration of attitudinal scales.</a:t>
            </a:r>
          </a:p>
          <a:p>
            <a:endParaRPr lang="en-US" sz="2000" dirty="0">
              <a:latin typeface="+mj-lt"/>
            </a:endParaRPr>
          </a:p>
          <a:p>
            <a:pPr marL="109728" indent="0">
              <a:buNone/>
            </a:pPr>
            <a:r>
              <a:rPr lang="en-US" sz="2000" dirty="0">
                <a:latin typeface="+mj-lt"/>
              </a:rPr>
              <a:t> Therapy sessions also give considerable attention to the reduction of speech fears and secondary behaviors as a means of minimizing the impact of stuttering. Elementary school-age children and adolescents are particularly vulnerable to teasing and negative self-image. Effective therapy programs incorporate activities such as role playing and brainstorming to proactively address these issues. </a:t>
            </a:r>
          </a:p>
        </p:txBody>
      </p:sp>
    </p:spTree>
    <p:extLst>
      <p:ext uri="{BB962C8B-B14F-4D97-AF65-F5344CB8AC3E}">
        <p14:creationId xmlns:p14="http://schemas.microsoft.com/office/powerpoint/2010/main" val="2951071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9F967B-B3A0-4D0D-90F0-E555C3D4CE2D}"/>
              </a:ext>
            </a:extLst>
          </p:cNvPr>
          <p:cNvSpPr/>
          <p:nvPr/>
        </p:nvSpPr>
        <p:spPr>
          <a:xfrm>
            <a:off x="728868" y="1112284"/>
            <a:ext cx="9488557" cy="5213928"/>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000" dirty="0">
                <a:latin typeface="+mj-lt"/>
                <a:ea typeface="Calibri" panose="020F0502020204030204" pitchFamily="34" charset="0"/>
                <a:cs typeface="Arial" panose="020B0604020202020204" pitchFamily="34" charset="0"/>
              </a:rPr>
              <a:t>Guitar (2013) suggests that long-term fluency goals and clinical methods are two important treatment issues that differentiate fluency-shaping and stuttering modification/ management approaches. With regard to fluency goals, the three possible outcomes of therapy are spontaneous fluency, controlled fluency, and acceptable stuttering. The outcome of choice for both therapy approaches is spontaneous fluency, with a secondary goal of controlled fluency.</a:t>
            </a:r>
          </a:p>
          <a:p>
            <a:pPr marL="342900" indent="-342900">
              <a:lnSpc>
                <a:spcPct val="107000"/>
              </a:lnSpc>
              <a:spcAft>
                <a:spcPts val="800"/>
              </a:spcAft>
              <a:buFont typeface="Arial" panose="020B0604020202020204" pitchFamily="34" charset="0"/>
              <a:buChar char="•"/>
            </a:pPr>
            <a:r>
              <a:rPr lang="en-US" sz="2000" dirty="0" err="1">
                <a:latin typeface="+mj-lt"/>
                <a:ea typeface="Calibri" panose="020F0502020204030204" pitchFamily="34" charset="0"/>
                <a:cs typeface="Arial" panose="020B0604020202020204" pitchFamily="34" charset="0"/>
              </a:rPr>
              <a:t>Yairi</a:t>
            </a:r>
            <a:r>
              <a:rPr lang="en-US" sz="2000" dirty="0">
                <a:latin typeface="+mj-lt"/>
                <a:ea typeface="Calibri" panose="020F0502020204030204" pitchFamily="34" charset="0"/>
                <a:cs typeface="Arial" panose="020B0604020202020204" pitchFamily="34" charset="0"/>
              </a:rPr>
              <a:t> and </a:t>
            </a:r>
            <a:r>
              <a:rPr lang="en-US" sz="2000" dirty="0" err="1">
                <a:latin typeface="+mj-lt"/>
                <a:ea typeface="Calibri" panose="020F0502020204030204" pitchFamily="34" charset="0"/>
                <a:cs typeface="Arial" panose="020B0604020202020204" pitchFamily="34" charset="0"/>
              </a:rPr>
              <a:t>Seery</a:t>
            </a:r>
            <a:r>
              <a:rPr lang="en-US" sz="2000" dirty="0">
                <a:latin typeface="+mj-lt"/>
                <a:ea typeface="Calibri" panose="020F0502020204030204" pitchFamily="34" charset="0"/>
                <a:cs typeface="Arial" panose="020B0604020202020204" pitchFamily="34" charset="0"/>
              </a:rPr>
              <a:t> (2014) suggest that therapists consider three major alternatives when designing long-term treatment for people who stutter: increased fluency, reduced stuttering, and improved cognitive-emotional adjustment. </a:t>
            </a:r>
          </a:p>
          <a:p>
            <a:pPr marL="342900" indent="-342900">
              <a:lnSpc>
                <a:spcPct val="107000"/>
              </a:lnSpc>
              <a:spcAft>
                <a:spcPts val="800"/>
              </a:spcAft>
              <a:buFont typeface="Arial" panose="020B0604020202020204" pitchFamily="34" charset="0"/>
              <a:buChar char="•"/>
            </a:pPr>
            <a:r>
              <a:rPr lang="en-US" sz="2000" dirty="0">
                <a:latin typeface="+mj-lt"/>
                <a:ea typeface="Calibri" panose="020F0502020204030204" pitchFamily="34" charset="0"/>
                <a:cs typeface="Arial" panose="020B0604020202020204" pitchFamily="34" charset="0"/>
              </a:rPr>
              <a:t>Guitar (20013) and others advocate the integration of fluency shaping and stuttering modification/management techniques in the treatment of stuttering. They believe that stuttering results from an interaction of physiologic factors and learned behaviors. </a:t>
            </a:r>
            <a:endParaRPr lang="en-US"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5958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B48D23-311F-46A8-88DB-459EDED8817A}"/>
              </a:ext>
            </a:extLst>
          </p:cNvPr>
          <p:cNvSpPr/>
          <p:nvPr/>
        </p:nvSpPr>
        <p:spPr>
          <a:xfrm>
            <a:off x="1974574" y="2013228"/>
            <a:ext cx="6096000" cy="1415772"/>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300" b="1" i="0" u="none" strike="noStrike" kern="0" cap="none" spc="0" normalizeH="0" baseline="0" noProof="0" dirty="0">
                <a:ln w="12700">
                  <a:solidFill>
                    <a:srgbClr val="438086">
                      <a:shade val="90000"/>
                      <a:satMod val="150000"/>
                    </a:srgbClr>
                  </a:solidFill>
                </a:ln>
                <a:solidFill>
                  <a:prstClr val="black"/>
                </a:solidFill>
                <a:effectLst>
                  <a:outerShdw blurRad="38100" dist="38100" dir="5400000" algn="tl" rotWithShape="0">
                    <a:srgbClr val="000000">
                      <a:alpha val="25000"/>
                    </a:srgbClr>
                  </a:outerShdw>
                </a:effectLst>
                <a:uLnTx/>
                <a:uFillTx/>
                <a:ea typeface="+mj-ea"/>
                <a:cs typeface="+mj-cs"/>
              </a:rPr>
              <a:t>Example Profiles from</a:t>
            </a:r>
            <a:br>
              <a:rPr kumimoji="0" lang="en-US" sz="4300" b="1" i="0" u="none" strike="noStrike" kern="0" cap="none" spc="0" normalizeH="0" baseline="0" noProof="0" dirty="0">
                <a:ln w="12700">
                  <a:solidFill>
                    <a:srgbClr val="438086">
                      <a:shade val="90000"/>
                      <a:satMod val="150000"/>
                    </a:srgbClr>
                  </a:solidFill>
                </a:ln>
                <a:solidFill>
                  <a:prstClr val="black"/>
                </a:solidFill>
                <a:effectLst>
                  <a:outerShdw blurRad="38100" dist="38100" dir="5400000" algn="tl" rotWithShape="0">
                    <a:srgbClr val="000000">
                      <a:alpha val="25000"/>
                    </a:srgbClr>
                  </a:outerShdw>
                </a:effectLst>
                <a:uLnTx/>
                <a:uFillTx/>
                <a:ea typeface="+mj-ea"/>
                <a:cs typeface="+mj-cs"/>
              </a:rPr>
            </a:br>
            <a:r>
              <a:rPr kumimoji="0" lang="en-US" sz="4300" b="1" i="0" u="none" strike="noStrike" kern="0" cap="none" spc="0" normalizeH="0" baseline="0" noProof="0" dirty="0">
                <a:ln w="12700">
                  <a:solidFill>
                    <a:srgbClr val="438086">
                      <a:shade val="90000"/>
                      <a:satMod val="150000"/>
                    </a:srgbClr>
                  </a:solidFill>
                </a:ln>
                <a:solidFill>
                  <a:prstClr val="black"/>
                </a:solidFill>
                <a:effectLst>
                  <a:outerShdw blurRad="38100" dist="38100" dir="5400000" algn="tl" rotWithShape="0">
                    <a:srgbClr val="000000">
                      <a:alpha val="25000"/>
                    </a:srgbClr>
                  </a:outerShdw>
                </a:effectLst>
                <a:uLnTx/>
                <a:uFillTx/>
                <a:ea typeface="+mj-ea"/>
                <a:cs typeface="+mj-cs"/>
              </a:rPr>
              <a:t> (385-396)</a:t>
            </a:r>
            <a:endParaRPr kumimoji="0" lang="en-US" sz="1800" b="0" i="0" u="none" strike="noStrike" kern="0" cap="none" spc="0" normalizeH="0" baseline="0" noProof="0" dirty="0">
              <a:ln>
                <a:noFill/>
              </a:ln>
              <a:solidFill>
                <a:sysClr val="windowText" lastClr="000000"/>
              </a:solidFill>
              <a:effectLst/>
              <a:uLnTx/>
              <a:uFillTx/>
            </a:endParaRPr>
          </a:p>
        </p:txBody>
      </p:sp>
      <p:sp>
        <p:nvSpPr>
          <p:cNvPr id="3" name="Rectangle 2">
            <a:extLst>
              <a:ext uri="{FF2B5EF4-FFF2-40B4-BE49-F238E27FC236}">
                <a16:creationId xmlns:a16="http://schemas.microsoft.com/office/drawing/2014/main" id="{769FD9AC-1AF9-4D58-9FA4-63B32A584A35}"/>
              </a:ext>
            </a:extLst>
          </p:cNvPr>
          <p:cNvSpPr/>
          <p:nvPr/>
        </p:nvSpPr>
        <p:spPr>
          <a:xfrm>
            <a:off x="7368210" y="6074322"/>
            <a:ext cx="6096000" cy="369332"/>
          </a:xfrm>
          <a:prstGeom prst="rect">
            <a:avLst/>
          </a:prstGeom>
        </p:spPr>
        <p:txBody>
          <a:bodyPr>
            <a:spAutoFit/>
          </a:bodyPr>
          <a:lstStyle/>
          <a:p>
            <a:r>
              <a:rPr lang="en-US" dirty="0"/>
              <a:t>Taima Kokaly.</a:t>
            </a:r>
          </a:p>
        </p:txBody>
      </p:sp>
    </p:spTree>
    <p:extLst>
      <p:ext uri="{BB962C8B-B14F-4D97-AF65-F5344CB8AC3E}">
        <p14:creationId xmlns:p14="http://schemas.microsoft.com/office/powerpoint/2010/main" val="273375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809BCB-A668-487F-8832-022556E4A562}"/>
              </a:ext>
            </a:extLst>
          </p:cNvPr>
          <p:cNvSpPr>
            <a:spLocks noGrp="1"/>
          </p:cNvSpPr>
          <p:nvPr>
            <p:ph idx="1"/>
          </p:nvPr>
        </p:nvSpPr>
        <p:spPr>
          <a:xfrm>
            <a:off x="664081" y="1169747"/>
            <a:ext cx="8596668" cy="4518506"/>
          </a:xfrm>
        </p:spPr>
        <p:txBody>
          <a:bodyPr>
            <a:normAutofit lnSpcReduction="10000"/>
          </a:bodyPr>
          <a:lstStyle/>
          <a:p>
            <a:r>
              <a:rPr lang="en-US" dirty="0">
                <a:solidFill>
                  <a:schemeClr val="tx1"/>
                </a:solidFill>
              </a:rPr>
              <a:t>The </a:t>
            </a:r>
            <a:r>
              <a:rPr lang="en-US" dirty="0">
                <a:solidFill>
                  <a:schemeClr val="accent1"/>
                </a:solidFill>
              </a:rPr>
              <a:t>covert repair hypothesis </a:t>
            </a:r>
            <a:r>
              <a:rPr lang="en-US" dirty="0">
                <a:solidFill>
                  <a:schemeClr val="tx1"/>
                </a:solidFill>
              </a:rPr>
              <a:t>suggests that stutterers may be prone to errors in phonological planning; their attempts to edit these errors before producing the utterance are considered as disfluencies.</a:t>
            </a:r>
          </a:p>
          <a:p>
            <a:r>
              <a:rPr lang="en-US" dirty="0">
                <a:solidFill>
                  <a:schemeClr val="tx1"/>
                </a:solidFill>
              </a:rPr>
              <a:t>Several multifactorial theories have emphasized the interaction between stuttering and a variety of intrinsic/extrinsic factors. </a:t>
            </a:r>
            <a:r>
              <a:rPr lang="en-US" dirty="0">
                <a:solidFill>
                  <a:schemeClr val="accent1"/>
                </a:solidFill>
              </a:rPr>
              <a:t>The capacities and demands model</a:t>
            </a:r>
            <a:r>
              <a:rPr lang="en-US" dirty="0">
                <a:solidFill>
                  <a:schemeClr val="tx1"/>
                </a:solidFill>
              </a:rPr>
              <a:t>; suggests that stuttering results from demands for performance that exceed the speaker’s capacities in one or more domains.</a:t>
            </a:r>
          </a:p>
          <a:p>
            <a:r>
              <a:rPr lang="en-US" sz="1700" dirty="0">
                <a:solidFill>
                  <a:schemeClr val="tx1"/>
                </a:solidFill>
              </a:rPr>
              <a:t>The </a:t>
            </a:r>
            <a:r>
              <a:rPr lang="en-US" sz="1700" dirty="0">
                <a:solidFill>
                  <a:schemeClr val="accent1"/>
                </a:solidFill>
              </a:rPr>
              <a:t>three-factor hypothesis </a:t>
            </a:r>
            <a:r>
              <a:rPr lang="en-US" sz="1700" dirty="0">
                <a:solidFill>
                  <a:schemeClr val="tx1"/>
                </a:solidFill>
              </a:rPr>
              <a:t>claims that a combination of psycholinguistic, psychosocial, and physiological factors are involved in the phenomenon of stuttering. </a:t>
            </a:r>
            <a:r>
              <a:rPr lang="en-US" sz="1700" dirty="0">
                <a:solidFill>
                  <a:schemeClr val="accent1"/>
                </a:solidFill>
              </a:rPr>
              <a:t>The Packman </a:t>
            </a:r>
            <a:r>
              <a:rPr lang="en-US" sz="1700" dirty="0">
                <a:solidFill>
                  <a:schemeClr val="tx1"/>
                </a:solidFill>
              </a:rPr>
              <a:t>(2012) is multifactorial and includes:</a:t>
            </a:r>
          </a:p>
          <a:p>
            <a:pPr marL="0" indent="0">
              <a:buNone/>
            </a:pPr>
            <a:r>
              <a:rPr lang="en-US" sz="1700" dirty="0">
                <a:solidFill>
                  <a:schemeClr val="tx1"/>
                </a:solidFill>
              </a:rPr>
              <a:t>(1) Deficit in neural processing of spoken language</a:t>
            </a:r>
          </a:p>
          <a:p>
            <a:pPr marL="0" indent="0">
              <a:buNone/>
            </a:pPr>
            <a:r>
              <a:rPr lang="en-US" sz="1700" dirty="0">
                <a:solidFill>
                  <a:schemeClr val="tx1"/>
                </a:solidFill>
              </a:rPr>
              <a:t>(2) External triggers inherent in spoken language such as variable syllable stress and linguistic complexity.</a:t>
            </a:r>
          </a:p>
          <a:p>
            <a:pPr marL="0" indent="0">
              <a:buNone/>
            </a:pPr>
            <a:r>
              <a:rPr lang="en-US" sz="1700" dirty="0">
                <a:solidFill>
                  <a:schemeClr val="tx1"/>
                </a:solidFill>
              </a:rPr>
              <a:t>(3) Modulation factors according to each individual (such as emotional reactivity) and environmental stressors( such as levels of physiological arousal)</a:t>
            </a:r>
          </a:p>
          <a:p>
            <a:endParaRPr lang="en-US" dirty="0">
              <a:solidFill>
                <a:schemeClr val="tx1"/>
              </a:solidFill>
            </a:endParaRPr>
          </a:p>
          <a:p>
            <a:endParaRPr lang="en-US" dirty="0"/>
          </a:p>
        </p:txBody>
      </p:sp>
    </p:spTree>
    <p:extLst>
      <p:ext uri="{BB962C8B-B14F-4D97-AF65-F5344CB8AC3E}">
        <p14:creationId xmlns:p14="http://schemas.microsoft.com/office/powerpoint/2010/main" val="479755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7AE1F9-CF0D-46B8-975A-B5FC6412D1F1}"/>
              </a:ext>
            </a:extLst>
          </p:cNvPr>
          <p:cNvSpPr>
            <a:spLocks noGrp="1"/>
          </p:cNvSpPr>
          <p:nvPr>
            <p:ph idx="1"/>
          </p:nvPr>
        </p:nvSpPr>
        <p:spPr>
          <a:xfrm>
            <a:off x="650830" y="1488613"/>
            <a:ext cx="8596668" cy="3880773"/>
          </a:xfrm>
        </p:spPr>
        <p:txBody>
          <a:bodyPr>
            <a:noAutofit/>
          </a:bodyPr>
          <a:lstStyle/>
          <a:p>
            <a:r>
              <a:rPr lang="en-US" sz="2000" dirty="0">
                <a:solidFill>
                  <a:schemeClr val="tx1"/>
                </a:solidFill>
                <a:latin typeface="+mj-lt"/>
              </a:rPr>
              <a:t>Some identified </a:t>
            </a:r>
            <a:r>
              <a:rPr lang="en-US" sz="2000" dirty="0">
                <a:solidFill>
                  <a:schemeClr val="accent1"/>
                </a:solidFill>
                <a:latin typeface="+mj-lt"/>
              </a:rPr>
              <a:t>specific gene mutations </a:t>
            </a:r>
            <a:r>
              <a:rPr lang="en-US" sz="2000" dirty="0">
                <a:solidFill>
                  <a:schemeClr val="tx1"/>
                </a:solidFill>
                <a:latin typeface="+mj-lt"/>
              </a:rPr>
              <a:t>correlated with stuttering which involve metabolic deficiencies in the body’s ability to process certain enzymes. </a:t>
            </a:r>
          </a:p>
          <a:p>
            <a:r>
              <a:rPr lang="en-US" sz="2000" dirty="0">
                <a:solidFill>
                  <a:schemeClr val="tx1"/>
                </a:solidFill>
                <a:latin typeface="+mj-lt"/>
              </a:rPr>
              <a:t>Others suggests that stuttering includes consideration of a </a:t>
            </a:r>
            <a:r>
              <a:rPr lang="en-US" sz="2000" dirty="0">
                <a:solidFill>
                  <a:schemeClr val="accent1"/>
                </a:solidFill>
                <a:latin typeface="+mj-lt"/>
              </a:rPr>
              <a:t>neurobiological lack of integration </a:t>
            </a:r>
            <a:r>
              <a:rPr lang="en-US" sz="2000" dirty="0">
                <a:solidFill>
                  <a:schemeClr val="tx1"/>
                </a:solidFill>
                <a:latin typeface="+mj-lt"/>
              </a:rPr>
              <a:t>of the processes of planning and producing language/speech that leads to interruptions in the acoustic speech signal and physical struggle (e.g., tension). Which may lead to surface behaviors (e.g., repetitions, prolongations, blocks) and emotional and cognitive reactions. </a:t>
            </a:r>
          </a:p>
          <a:p>
            <a:r>
              <a:rPr lang="en-US" sz="2000" dirty="0">
                <a:solidFill>
                  <a:schemeClr val="tx1"/>
                </a:solidFill>
                <a:latin typeface="+mj-lt"/>
              </a:rPr>
              <a:t>The specific interactions among linguistic, motor, cognitive, genetic, emotional, and social factors are not definitely determined.</a:t>
            </a:r>
          </a:p>
        </p:txBody>
      </p:sp>
    </p:spTree>
    <p:extLst>
      <p:ext uri="{BB962C8B-B14F-4D97-AF65-F5344CB8AC3E}">
        <p14:creationId xmlns:p14="http://schemas.microsoft.com/office/powerpoint/2010/main" val="142501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818FA4-50BC-4AB8-826A-2E0E7FB26FB1}"/>
              </a:ext>
            </a:extLst>
          </p:cNvPr>
          <p:cNvSpPr/>
          <p:nvPr/>
        </p:nvSpPr>
        <p:spPr>
          <a:xfrm>
            <a:off x="980661" y="993659"/>
            <a:ext cx="8163339" cy="5641737"/>
          </a:xfrm>
          <a:prstGeom prst="rect">
            <a:avLst/>
          </a:prstGeom>
        </p:spPr>
        <p:txBody>
          <a:bodyPr wrap="square">
            <a:spAutoFit/>
          </a:bodyPr>
          <a:lstStyle/>
          <a:p>
            <a:pPr>
              <a:lnSpc>
                <a:spcPct val="107000"/>
              </a:lnSpc>
              <a:spcAft>
                <a:spcPts val="800"/>
              </a:spcAft>
            </a:pPr>
            <a:r>
              <a:rPr lang="en-US" dirty="0">
                <a:solidFill>
                  <a:schemeClr val="accent1"/>
                </a:solidFill>
                <a:latin typeface="Calibri" panose="020F0502020204030204" pitchFamily="34" charset="0"/>
                <a:ea typeface="Calibri" panose="020F0502020204030204" pitchFamily="34" charset="0"/>
                <a:cs typeface="Arial" panose="020B0604020202020204" pitchFamily="34" charset="0"/>
              </a:rPr>
              <a:t>-Onset of stuttering</a:t>
            </a:r>
            <a:r>
              <a:rPr lang="en-US" dirty="0">
                <a:latin typeface="Calibri" panose="020F0502020204030204" pitchFamily="34" charset="0"/>
                <a:ea typeface="Calibri" panose="020F0502020204030204" pitchFamily="34" charset="0"/>
                <a:cs typeface="Arial" panose="020B0604020202020204" pitchFamily="34" charset="0"/>
              </a:rPr>
              <a:t>:  2 - 5 years </a:t>
            </a:r>
          </a:p>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a:t>
            </a:r>
            <a:r>
              <a:rPr lang="en-US" dirty="0">
                <a:solidFill>
                  <a:schemeClr val="accent1"/>
                </a:solidFill>
                <a:latin typeface="Calibri" panose="020F0502020204030204" pitchFamily="34" charset="0"/>
                <a:ea typeface="Calibri" panose="020F0502020204030204" pitchFamily="34" charset="0"/>
                <a:cs typeface="Arial" panose="020B0604020202020204" pitchFamily="34" charset="0"/>
              </a:rPr>
              <a:t>80% Spontaneous recovery </a:t>
            </a:r>
            <a:r>
              <a:rPr lang="en-US" dirty="0">
                <a:latin typeface="Calibri" panose="020F0502020204030204" pitchFamily="34" charset="0"/>
                <a:ea typeface="Calibri" panose="020F0502020204030204" pitchFamily="34" charset="0"/>
                <a:cs typeface="Arial" panose="020B0604020202020204" pitchFamily="34" charset="0"/>
              </a:rPr>
              <a:t>before the age of puberty</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 -Some suggests that spontaneous recovery is a gradual process that may begin within the first year of stuttering and not reach completion until 3 or 4 years post-onset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-50% to 80% of children who stutter will recover with or without treatment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-Several viewpoints regarding the development of stuttering</a:t>
            </a:r>
          </a:p>
          <a:p>
            <a:pPr marL="285750" indent="-285750">
              <a:lnSpc>
                <a:spcPct val="107000"/>
              </a:lnSpc>
              <a:spcAft>
                <a:spcPts val="800"/>
              </a:spcAft>
              <a:buFont typeface="Wingdings" panose="05000000000000000000" pitchFamily="2" charset="2"/>
              <a:buChar char="q"/>
            </a:pPr>
            <a:r>
              <a:rPr lang="en-US" dirty="0" err="1">
                <a:latin typeface="Calibri" panose="020F0502020204030204" pitchFamily="34" charset="0"/>
                <a:ea typeface="Calibri" panose="020F0502020204030204" pitchFamily="34" charset="0"/>
                <a:cs typeface="Arial" panose="020B0604020202020204" pitchFamily="34" charset="0"/>
              </a:rPr>
              <a:t>Bloodstein</a:t>
            </a:r>
            <a:r>
              <a:rPr lang="en-US" dirty="0">
                <a:latin typeface="Calibri" panose="020F0502020204030204" pitchFamily="34" charset="0"/>
                <a:ea typeface="Calibri" panose="020F0502020204030204" pitchFamily="34" charset="0"/>
                <a:cs typeface="Arial" panose="020B0604020202020204" pitchFamily="34" charset="0"/>
              </a:rPr>
              <a:t> (1960) describes a four-phase model that progresses from mild episodic disfluencies to severe, chronic stuttering accompanied by fear and avoidance reactions. </a:t>
            </a:r>
          </a:p>
          <a:p>
            <a:pPr marL="285750" indent="-285750">
              <a:lnSpc>
                <a:spcPct val="107000"/>
              </a:lnSpc>
              <a:spcAft>
                <a:spcPts val="80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Arial" panose="020B0604020202020204" pitchFamily="34" charset="0"/>
              </a:rPr>
              <a:t>Van Riper (1982) suggests a three-stage progression that includes primary, transitional, and secondary phases.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Arial" panose="020B0604020202020204" pitchFamily="34" charset="0"/>
              </a:rPr>
              <a:t>Starkweather (1987); development of stuttering fluctuates as a result of  individual’s changing capacity to accommodate environmental demands for communication.</a:t>
            </a:r>
          </a:p>
          <a:p>
            <a:pPr marL="285750" indent="-285750">
              <a:lnSpc>
                <a:spcPct val="107000"/>
              </a:lnSpc>
              <a:spcAft>
                <a:spcPts val="80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Arial" panose="020B0604020202020204" pitchFamily="34" charset="0"/>
              </a:rPr>
              <a:t>Recent data suggest that severity of stuttering may remain unchanged up to 3 years post-onset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894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C745-E32F-4041-9D3B-10AE480B6D25}"/>
              </a:ext>
            </a:extLst>
          </p:cNvPr>
          <p:cNvSpPr>
            <a:spLocks noGrp="1"/>
          </p:cNvSpPr>
          <p:nvPr>
            <p:ph type="title"/>
          </p:nvPr>
        </p:nvSpPr>
        <p:spPr/>
        <p:txBody>
          <a:bodyPr/>
          <a:lstStyle/>
          <a:p>
            <a:r>
              <a:rPr lang="pt-BR" b="1" dirty="0"/>
              <a:t>Categories of stuttering behaviors</a:t>
            </a:r>
            <a:endParaRPr lang="en-US" dirty="0"/>
          </a:p>
        </p:txBody>
      </p:sp>
      <p:sp>
        <p:nvSpPr>
          <p:cNvPr id="3" name="Content Placeholder 2">
            <a:extLst>
              <a:ext uri="{FF2B5EF4-FFF2-40B4-BE49-F238E27FC236}">
                <a16:creationId xmlns:a16="http://schemas.microsoft.com/office/drawing/2014/main" id="{F4221061-E3BB-4940-B47A-E7521B1E76E6}"/>
              </a:ext>
            </a:extLst>
          </p:cNvPr>
          <p:cNvSpPr>
            <a:spLocks noGrp="1"/>
          </p:cNvSpPr>
          <p:nvPr>
            <p:ph idx="1"/>
          </p:nvPr>
        </p:nvSpPr>
        <p:spPr/>
        <p:txBody>
          <a:bodyPr/>
          <a:lstStyle/>
          <a:p>
            <a:r>
              <a:rPr lang="en-US" dirty="0">
                <a:solidFill>
                  <a:schemeClr val="tx1"/>
                </a:solidFill>
              </a:rPr>
              <a:t>Core Behaviors</a:t>
            </a:r>
          </a:p>
          <a:p>
            <a:pPr marL="0" indent="0">
              <a:buNone/>
            </a:pPr>
            <a:r>
              <a:rPr lang="en-US" dirty="0">
                <a:solidFill>
                  <a:schemeClr val="tx1"/>
                </a:solidFill>
              </a:rPr>
              <a:t>Are beyond the voluntary control of the stutterer and include:</a:t>
            </a:r>
          </a:p>
          <a:p>
            <a:pPr>
              <a:buFont typeface="Wingdings" panose="05000000000000000000" pitchFamily="2" charset="2"/>
              <a:buChar char="q"/>
            </a:pPr>
            <a:r>
              <a:rPr lang="en-US" dirty="0">
                <a:solidFill>
                  <a:schemeClr val="accent1"/>
                </a:solidFill>
              </a:rPr>
              <a:t>Repetitions </a:t>
            </a:r>
            <a:r>
              <a:rPr lang="en-US" dirty="0">
                <a:solidFill>
                  <a:schemeClr val="tx1"/>
                </a:solidFill>
              </a:rPr>
              <a:t>of sounds, syllables, or whole words (e.g., c-c-cat; </a:t>
            </a:r>
            <a:r>
              <a:rPr lang="en-US" dirty="0" err="1">
                <a:solidFill>
                  <a:schemeClr val="tx1"/>
                </a:solidFill>
              </a:rPr>
              <a:t>ba</a:t>
            </a:r>
            <a:r>
              <a:rPr lang="en-US" dirty="0">
                <a:solidFill>
                  <a:schemeClr val="tx1"/>
                </a:solidFill>
              </a:rPr>
              <a:t>-</a:t>
            </a:r>
            <a:r>
              <a:rPr lang="en-US" dirty="0" err="1">
                <a:solidFill>
                  <a:schemeClr val="tx1"/>
                </a:solidFill>
              </a:rPr>
              <a:t>ba</a:t>
            </a:r>
            <a:r>
              <a:rPr lang="en-US" dirty="0">
                <a:solidFill>
                  <a:schemeClr val="tx1"/>
                </a:solidFill>
              </a:rPr>
              <a:t>-balloon; we-we-we are going)</a:t>
            </a:r>
          </a:p>
          <a:p>
            <a:pPr>
              <a:buFont typeface="Wingdings" panose="05000000000000000000" pitchFamily="2" charset="2"/>
              <a:buChar char="q"/>
            </a:pPr>
            <a:r>
              <a:rPr lang="en-US" dirty="0">
                <a:solidFill>
                  <a:schemeClr val="accent1"/>
                </a:solidFill>
              </a:rPr>
              <a:t>Prolongations</a:t>
            </a:r>
            <a:r>
              <a:rPr lang="en-US" dirty="0"/>
              <a:t> </a:t>
            </a:r>
            <a:r>
              <a:rPr lang="en-US" dirty="0">
                <a:solidFill>
                  <a:schemeClr val="tx1"/>
                </a:solidFill>
              </a:rPr>
              <a:t>of single sounds (e.g., </a:t>
            </a:r>
            <a:r>
              <a:rPr lang="en-US" dirty="0" err="1">
                <a:solidFill>
                  <a:schemeClr val="tx1"/>
                </a:solidFill>
              </a:rPr>
              <a:t>sssssoap</a:t>
            </a:r>
            <a:r>
              <a:rPr lang="en-US" dirty="0">
                <a:solidFill>
                  <a:schemeClr val="tx1"/>
                </a:solidFill>
              </a:rPr>
              <a:t>; </a:t>
            </a:r>
            <a:r>
              <a:rPr lang="en-US" dirty="0" err="1">
                <a:solidFill>
                  <a:schemeClr val="tx1"/>
                </a:solidFill>
              </a:rPr>
              <a:t>fffffishing</a:t>
            </a:r>
            <a:r>
              <a:rPr lang="en-US" dirty="0">
                <a:solidFill>
                  <a:schemeClr val="tx1"/>
                </a:solidFill>
              </a:rPr>
              <a:t>)</a:t>
            </a:r>
          </a:p>
          <a:p>
            <a:pPr>
              <a:buFont typeface="Wingdings" panose="05000000000000000000" pitchFamily="2" charset="2"/>
              <a:buChar char="q"/>
            </a:pPr>
            <a:r>
              <a:rPr lang="en-US" dirty="0">
                <a:solidFill>
                  <a:schemeClr val="accent1"/>
                </a:solidFill>
              </a:rPr>
              <a:t>Blocks</a:t>
            </a:r>
            <a:r>
              <a:rPr lang="en-US" dirty="0"/>
              <a:t> </a:t>
            </a:r>
            <a:r>
              <a:rPr lang="en-US" dirty="0">
                <a:solidFill>
                  <a:schemeClr val="tx1"/>
                </a:solidFill>
              </a:rPr>
              <a:t>of airflow/voicing during speech (inappropriate stoppage of air or voice at any level of the vocal tract)</a:t>
            </a:r>
          </a:p>
          <a:p>
            <a:endParaRPr lang="en-US" dirty="0"/>
          </a:p>
        </p:txBody>
      </p:sp>
    </p:spTree>
    <p:extLst>
      <p:ext uri="{BB962C8B-B14F-4D97-AF65-F5344CB8AC3E}">
        <p14:creationId xmlns:p14="http://schemas.microsoft.com/office/powerpoint/2010/main" val="268986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653FB0-BD49-4B99-A26D-503A00483485}"/>
              </a:ext>
            </a:extLst>
          </p:cNvPr>
          <p:cNvSpPr txBox="1">
            <a:spLocks/>
          </p:cNvSpPr>
          <p:nvPr/>
        </p:nvSpPr>
        <p:spPr>
          <a:xfrm>
            <a:off x="843509" y="1473625"/>
            <a:ext cx="8596668" cy="388077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solidFill>
                  <a:schemeClr val="tx1"/>
                </a:solidFill>
              </a:rPr>
              <a:t>Secondary Behaviors</a:t>
            </a:r>
          </a:p>
          <a:p>
            <a:pPr marL="0" indent="0">
              <a:buNone/>
            </a:pPr>
            <a:r>
              <a:rPr lang="en-US" dirty="0">
                <a:solidFill>
                  <a:schemeClr val="tx1"/>
                </a:solidFill>
              </a:rPr>
              <a:t>Develop over time as learned reactions to core behaviors and are categorized as escape or avoidance behaviors. </a:t>
            </a:r>
          </a:p>
          <a:p>
            <a:pPr>
              <a:buFont typeface="Wingdings" panose="05000000000000000000" pitchFamily="2" charset="2"/>
              <a:buChar char="q"/>
            </a:pPr>
            <a:r>
              <a:rPr lang="en-US" dirty="0">
                <a:solidFill>
                  <a:schemeClr val="accent1"/>
                </a:solidFill>
              </a:rPr>
              <a:t>Escape behaviors </a:t>
            </a:r>
            <a:r>
              <a:rPr lang="en-US" dirty="0">
                <a:solidFill>
                  <a:schemeClr val="tx1"/>
                </a:solidFill>
              </a:rPr>
              <a:t>occur during a stuttering moment and are attempts to break out of the stutter; head nods, eye blinks, foot taps, and jaw tremors.</a:t>
            </a:r>
          </a:p>
          <a:p>
            <a:pPr marL="0" indent="0">
              <a:buNone/>
            </a:pPr>
            <a:r>
              <a:rPr lang="en-US" dirty="0">
                <a:solidFill>
                  <a:schemeClr val="tx1"/>
                </a:solidFill>
              </a:rPr>
              <a:t>     In the more advanced stages of stuttering, these behaviors may be   accompanied by visible struggle and muscular tension.</a:t>
            </a:r>
          </a:p>
          <a:p>
            <a:pPr>
              <a:buFont typeface="Wingdings" panose="05000000000000000000" pitchFamily="2" charset="2"/>
              <a:buChar char="q"/>
            </a:pPr>
            <a:r>
              <a:rPr lang="en-US" dirty="0">
                <a:solidFill>
                  <a:schemeClr val="accent1"/>
                </a:solidFill>
              </a:rPr>
              <a:t>Avoidance behaviors </a:t>
            </a:r>
            <a:r>
              <a:rPr lang="en-US" dirty="0">
                <a:solidFill>
                  <a:schemeClr val="tx1"/>
                </a:solidFill>
              </a:rPr>
              <a:t>occur in anticipation of a stuttering moment and are attempts to refrain from stuttering at all;  Circumlocutions (substitutions of less feared vocabulary words), unfilled pauses (without tension/struggle) within or between words, and use of “um” or other interjections to postpone speaking.</a:t>
            </a:r>
          </a:p>
          <a:p>
            <a:pPr marL="0" indent="0">
              <a:buNone/>
            </a:pPr>
            <a:endParaRPr lang="en-US" dirty="0">
              <a:solidFill>
                <a:schemeClr val="tx1"/>
              </a:solidFill>
            </a:endParaRPr>
          </a:p>
          <a:p>
            <a:endParaRPr lang="en-US" dirty="0"/>
          </a:p>
        </p:txBody>
      </p:sp>
    </p:spTree>
    <p:extLst>
      <p:ext uri="{BB962C8B-B14F-4D97-AF65-F5344CB8AC3E}">
        <p14:creationId xmlns:p14="http://schemas.microsoft.com/office/powerpoint/2010/main" val="76725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79E81-5F9E-47A6-B959-EA55285CA3E3}"/>
              </a:ext>
            </a:extLst>
          </p:cNvPr>
          <p:cNvSpPr>
            <a:spLocks noGrp="1"/>
          </p:cNvSpPr>
          <p:nvPr>
            <p:ph type="title"/>
          </p:nvPr>
        </p:nvSpPr>
        <p:spPr/>
        <p:txBody>
          <a:bodyPr/>
          <a:lstStyle/>
          <a:p>
            <a:r>
              <a:rPr lang="en-US" b="1" dirty="0"/>
              <a:t>Developmental Disfluencies Versus Stuttering</a:t>
            </a:r>
            <a:endParaRPr lang="en-US" dirty="0"/>
          </a:p>
        </p:txBody>
      </p:sp>
      <p:sp>
        <p:nvSpPr>
          <p:cNvPr id="3" name="Content Placeholder 2">
            <a:extLst>
              <a:ext uri="{FF2B5EF4-FFF2-40B4-BE49-F238E27FC236}">
                <a16:creationId xmlns:a16="http://schemas.microsoft.com/office/drawing/2014/main" id="{A4D433BE-6E4D-49A4-AAD0-088B2F563A8C}"/>
              </a:ext>
            </a:extLst>
          </p:cNvPr>
          <p:cNvSpPr>
            <a:spLocks noGrp="1"/>
          </p:cNvSpPr>
          <p:nvPr>
            <p:ph idx="1"/>
          </p:nvPr>
        </p:nvSpPr>
        <p:spPr>
          <a:xfrm>
            <a:off x="677334" y="2160589"/>
            <a:ext cx="8596668" cy="4916072"/>
          </a:xfrm>
        </p:spPr>
        <p:txBody>
          <a:bodyPr>
            <a:normAutofit/>
          </a:bodyPr>
          <a:lstStyle/>
          <a:p>
            <a:r>
              <a:rPr lang="en-US" dirty="0">
                <a:solidFill>
                  <a:schemeClr val="tx1"/>
                </a:solidFill>
              </a:rPr>
              <a:t>Most developing children 2 -4 years display some effortless disfluencies during the normal course of language acquisition:</a:t>
            </a:r>
          </a:p>
          <a:p>
            <a:pPr>
              <a:buFont typeface="Wingdings" panose="05000000000000000000" pitchFamily="2" charset="2"/>
              <a:buChar char="q"/>
            </a:pPr>
            <a:r>
              <a:rPr lang="en-US" dirty="0">
                <a:solidFill>
                  <a:schemeClr val="tx1"/>
                </a:solidFill>
              </a:rPr>
              <a:t>Hesitations (silent pauses)</a:t>
            </a:r>
          </a:p>
          <a:p>
            <a:pPr>
              <a:buFont typeface="Wingdings" panose="05000000000000000000" pitchFamily="2" charset="2"/>
              <a:buChar char="q"/>
            </a:pPr>
            <a:r>
              <a:rPr lang="en-US" dirty="0">
                <a:solidFill>
                  <a:schemeClr val="tx1"/>
                </a:solidFill>
              </a:rPr>
              <a:t>Interjections of sounds, syllables, or words (e.g., “Um, I went to school”; “Did you </a:t>
            </a:r>
            <a:r>
              <a:rPr lang="en-US" dirty="0" err="1">
                <a:solidFill>
                  <a:schemeClr val="tx1"/>
                </a:solidFill>
              </a:rPr>
              <a:t>you</a:t>
            </a:r>
            <a:r>
              <a:rPr lang="en-US" dirty="0">
                <a:solidFill>
                  <a:schemeClr val="tx1"/>
                </a:solidFill>
              </a:rPr>
              <a:t> know find her?”)</a:t>
            </a:r>
          </a:p>
          <a:p>
            <a:pPr>
              <a:buFont typeface="Wingdings" panose="05000000000000000000" pitchFamily="2" charset="2"/>
              <a:buChar char="q"/>
            </a:pPr>
            <a:r>
              <a:rPr lang="en-US" dirty="0">
                <a:solidFill>
                  <a:schemeClr val="tx1"/>
                </a:solidFill>
              </a:rPr>
              <a:t>Revisions/repetitions of words, phrases, or sentences (e.g., “You have to </a:t>
            </a:r>
            <a:r>
              <a:rPr lang="en-US" dirty="0" err="1">
                <a:solidFill>
                  <a:schemeClr val="tx1"/>
                </a:solidFill>
              </a:rPr>
              <a:t>touch,no</a:t>
            </a:r>
            <a:r>
              <a:rPr lang="en-US" dirty="0">
                <a:solidFill>
                  <a:schemeClr val="tx1"/>
                </a:solidFill>
              </a:rPr>
              <a:t>, turn it”; “I have some . . . I want you to look at these baseball cards”)</a:t>
            </a:r>
          </a:p>
          <a:p>
            <a:pPr>
              <a:buFont typeface="Wingdings" panose="05000000000000000000" pitchFamily="2" charset="2"/>
              <a:buChar char="q"/>
            </a:pPr>
            <a:r>
              <a:rPr lang="en-US" dirty="0">
                <a:solidFill>
                  <a:schemeClr val="tx1"/>
                </a:solidFill>
              </a:rPr>
              <a:t>Normal rhythm and stress patterns</a:t>
            </a:r>
          </a:p>
          <a:p>
            <a:pPr>
              <a:buFont typeface="Wingdings" panose="05000000000000000000" pitchFamily="2" charset="2"/>
              <a:buChar char="q"/>
            </a:pPr>
            <a:r>
              <a:rPr lang="en-US" dirty="0">
                <a:solidFill>
                  <a:schemeClr val="tx1"/>
                </a:solidFill>
              </a:rPr>
              <a:t>No tension or tremors noted</a:t>
            </a:r>
          </a:p>
          <a:p>
            <a:pPr marL="0" indent="0">
              <a:buNone/>
            </a:pPr>
            <a:endParaRPr lang="en-US" dirty="0"/>
          </a:p>
        </p:txBody>
      </p:sp>
    </p:spTree>
    <p:extLst>
      <p:ext uri="{BB962C8B-B14F-4D97-AF65-F5344CB8AC3E}">
        <p14:creationId xmlns:p14="http://schemas.microsoft.com/office/powerpoint/2010/main" val="259560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7F57A464-2481-4D22-91E1-FD486DB1B611}"/>
              </a:ext>
            </a:extLst>
          </p:cNvPr>
          <p:cNvSpPr txBox="1">
            <a:spLocks/>
          </p:cNvSpPr>
          <p:nvPr/>
        </p:nvSpPr>
        <p:spPr>
          <a:xfrm>
            <a:off x="783351" y="970964"/>
            <a:ext cx="8596668" cy="491607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a:solidFill>
                  <a:schemeClr val="tx1"/>
                </a:solidFill>
              </a:rPr>
              <a:t>To differentiate between normal disfluencies and atypical disfluencies. </a:t>
            </a:r>
          </a:p>
          <a:p>
            <a:pPr marL="0" indent="0">
              <a:buNone/>
            </a:pPr>
            <a:r>
              <a:rPr lang="en-US" sz="2000" dirty="0">
                <a:solidFill>
                  <a:schemeClr val="tx1"/>
                </a:solidFill>
              </a:rPr>
              <a:t>Early signs of stuttering:</a:t>
            </a:r>
          </a:p>
          <a:p>
            <a:pPr>
              <a:buFont typeface="Wingdings" panose="05000000000000000000" pitchFamily="2" charset="2"/>
              <a:buChar char="q"/>
            </a:pPr>
            <a:r>
              <a:rPr lang="en-US" sz="2000" dirty="0">
                <a:solidFill>
                  <a:schemeClr val="tx1"/>
                </a:solidFill>
              </a:rPr>
              <a:t>Three or more within-word disfluencies per 100 words (especially fragmentation of syllables)</a:t>
            </a:r>
          </a:p>
          <a:p>
            <a:pPr>
              <a:buFont typeface="Wingdings" panose="05000000000000000000" pitchFamily="2" charset="2"/>
              <a:buChar char="q"/>
            </a:pPr>
            <a:r>
              <a:rPr lang="en-US" sz="2000" dirty="0">
                <a:solidFill>
                  <a:schemeClr val="tx1"/>
                </a:solidFill>
              </a:rPr>
              <a:t>Disfluencies on more than 10% of syllables spoken</a:t>
            </a:r>
          </a:p>
          <a:p>
            <a:pPr>
              <a:buFont typeface="Wingdings" panose="05000000000000000000" pitchFamily="2" charset="2"/>
              <a:buChar char="q"/>
            </a:pPr>
            <a:r>
              <a:rPr lang="en-US" sz="2000" dirty="0">
                <a:solidFill>
                  <a:schemeClr val="tx1"/>
                </a:solidFill>
              </a:rPr>
              <a:t>Predominant use of prolongations, blocks, and part-word repetitions (as opposed to interjections and whole-word or phrase repetitions)</a:t>
            </a:r>
          </a:p>
          <a:p>
            <a:pPr>
              <a:buFont typeface="Wingdings" panose="05000000000000000000" pitchFamily="2" charset="2"/>
              <a:buChar char="q"/>
            </a:pPr>
            <a:r>
              <a:rPr lang="en-US" sz="2000" dirty="0">
                <a:solidFill>
                  <a:schemeClr val="tx1"/>
                </a:solidFill>
              </a:rPr>
              <a:t>Presence of secondary behaviors/increased tension</a:t>
            </a:r>
          </a:p>
          <a:p>
            <a:pPr>
              <a:buFont typeface="Wingdings" panose="05000000000000000000" pitchFamily="2" charset="2"/>
              <a:buChar char="q"/>
            </a:pPr>
            <a:r>
              <a:rPr lang="en-US" sz="2000" dirty="0">
                <a:solidFill>
                  <a:schemeClr val="tx1"/>
                </a:solidFill>
              </a:rPr>
              <a:t>Vowel neutralization (schwa) during repetitions (e.g., </a:t>
            </a:r>
            <a:r>
              <a:rPr lang="en-US" sz="2000" dirty="0" err="1">
                <a:solidFill>
                  <a:schemeClr val="tx1"/>
                </a:solidFill>
              </a:rPr>
              <a:t>buh</a:t>
            </a:r>
            <a:r>
              <a:rPr lang="en-US" sz="2000" dirty="0">
                <a:solidFill>
                  <a:schemeClr val="tx1"/>
                </a:solidFill>
              </a:rPr>
              <a:t>-</a:t>
            </a:r>
            <a:r>
              <a:rPr lang="en-US" sz="2000" dirty="0" err="1">
                <a:solidFill>
                  <a:schemeClr val="tx1"/>
                </a:solidFill>
              </a:rPr>
              <a:t>buh</a:t>
            </a:r>
            <a:r>
              <a:rPr lang="en-US" sz="2000" dirty="0">
                <a:solidFill>
                  <a:schemeClr val="tx1"/>
                </a:solidFill>
              </a:rPr>
              <a:t>-beat)</a:t>
            </a:r>
          </a:p>
          <a:p>
            <a:pPr>
              <a:buFont typeface="Wingdings" panose="05000000000000000000" pitchFamily="2" charset="2"/>
              <a:buChar char="q"/>
            </a:pPr>
            <a:r>
              <a:rPr lang="en-US" sz="2000" dirty="0">
                <a:solidFill>
                  <a:schemeClr val="tx1"/>
                </a:solidFill>
              </a:rPr>
              <a:t>Duration of single instance of disfluency that exceeds two seconds</a:t>
            </a:r>
          </a:p>
          <a:p>
            <a:pPr>
              <a:buFont typeface="Wingdings" panose="05000000000000000000" pitchFamily="2" charset="2"/>
              <a:buChar char="q"/>
            </a:pPr>
            <a:r>
              <a:rPr lang="en-US" sz="2000" dirty="0">
                <a:solidFill>
                  <a:schemeClr val="tx1"/>
                </a:solidFill>
              </a:rPr>
              <a:t>Uncontrolled or abrupt changes in pitch or loudness</a:t>
            </a:r>
          </a:p>
          <a:p>
            <a:pPr>
              <a:buFont typeface="Wingdings" panose="05000000000000000000" pitchFamily="2" charset="2"/>
              <a:buChar char="q"/>
            </a:pPr>
            <a:endParaRPr lang="en-US" dirty="0">
              <a:solidFill>
                <a:schemeClr val="tx1"/>
              </a:solidFill>
            </a:endParaRPr>
          </a:p>
          <a:p>
            <a:pPr marL="0" indent="0">
              <a:buFont typeface="Wingdings 3" charset="2"/>
              <a:buNone/>
            </a:pPr>
            <a:endParaRPr lang="en-US" dirty="0"/>
          </a:p>
        </p:txBody>
      </p:sp>
    </p:spTree>
    <p:extLst>
      <p:ext uri="{BB962C8B-B14F-4D97-AF65-F5344CB8AC3E}">
        <p14:creationId xmlns:p14="http://schemas.microsoft.com/office/powerpoint/2010/main" val="405690317"/>
      </p:ext>
    </p:extLst>
  </p:cSld>
  <p:clrMapOvr>
    <a:masterClrMapping/>
  </p:clrMapOvr>
</p:sld>
</file>

<file path=ppt/theme/theme1.xml><?xml version="1.0" encoding="utf-8"?>
<a:theme xmlns:a="http://schemas.openxmlformats.org/drawingml/2006/main" name="Facet">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433</TotalTime>
  <Words>3075</Words>
  <Application>Microsoft Office PowerPoint</Application>
  <PresentationFormat>Widescreen</PresentationFormat>
  <Paragraphs>125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Trebuchet MS</vt:lpstr>
      <vt:lpstr>Wingdings</vt:lpstr>
      <vt:lpstr>Wingdings 3</vt:lpstr>
      <vt:lpstr>Facet</vt:lpstr>
      <vt:lpstr>Intervention for fluency</vt:lpstr>
      <vt:lpstr>Fluency</vt:lpstr>
      <vt:lpstr>PowerPoint Presentation</vt:lpstr>
      <vt:lpstr>PowerPoint Presentation</vt:lpstr>
      <vt:lpstr>PowerPoint Presentation</vt:lpstr>
      <vt:lpstr>Categories of stuttering behaviors</vt:lpstr>
      <vt:lpstr>PowerPoint Presentation</vt:lpstr>
      <vt:lpstr>Developmental Disfluencies Versus Stuttering</vt:lpstr>
      <vt:lpstr>PowerPoint Presentation</vt:lpstr>
      <vt:lpstr>PowerPoint Presentation</vt:lpstr>
      <vt:lpstr>Treatment for fluency disorders</vt:lpstr>
      <vt:lpstr>PowerPoint Presentation</vt:lpstr>
      <vt:lpstr>PowerPoint Presentation</vt:lpstr>
      <vt:lpstr>Treatment efficacy/ EBP</vt:lpstr>
      <vt:lpstr>PowerPoint Presentation</vt:lpstr>
      <vt:lpstr>Intervention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for fluency</dc:title>
  <dc:creator>Taima Kokaly</dc:creator>
  <cp:lastModifiedBy>Taima Kokaly</cp:lastModifiedBy>
  <cp:revision>36</cp:revision>
  <dcterms:created xsi:type="dcterms:W3CDTF">2020-01-09T09:22:38Z</dcterms:created>
  <dcterms:modified xsi:type="dcterms:W3CDTF">2020-01-09T16:36:01Z</dcterms:modified>
</cp:coreProperties>
</file>