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6" r:id="rId2"/>
    <p:sldId id="256" r:id="rId3"/>
    <p:sldId id="267" r:id="rId4"/>
    <p:sldId id="268" r:id="rId5"/>
    <p:sldId id="269" r:id="rId6"/>
    <p:sldId id="257" r:id="rId7"/>
    <p:sldId id="263" r:id="rId8"/>
    <p:sldId id="258" r:id="rId9"/>
    <p:sldId id="272" r:id="rId10"/>
    <p:sldId id="270" r:id="rId11"/>
    <p:sldId id="271" r:id="rId12"/>
    <p:sldId id="259" r:id="rId13"/>
    <p:sldId id="260" r:id="rId14"/>
    <p:sldId id="261" r:id="rId15"/>
    <p:sldId id="273" r:id="rId16"/>
    <p:sldId id="262" r:id="rId17"/>
    <p:sldId id="275" r:id="rId18"/>
    <p:sldId id="27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669"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C596A993-0C22-45E0-97C1-6510E41C9283}" type="datetimeFigureOut">
              <a:rPr lang="en-US"/>
              <a:pPr>
                <a:defRPr/>
              </a:pPr>
              <a:t>25-Mar-20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85F2F873-9500-4EF9-A58C-709D997A9303}" type="slidenum">
              <a:rPr lang="en-US"/>
              <a:pPr>
                <a:defRPr/>
              </a:pPr>
              <a:t>‹#›</a:t>
            </a:fld>
            <a:endParaRPr lang="en-US"/>
          </a:p>
        </p:txBody>
      </p:sp>
    </p:spTree>
    <p:extLst>
      <p:ext uri="{BB962C8B-B14F-4D97-AF65-F5344CB8AC3E}">
        <p14:creationId xmlns:p14="http://schemas.microsoft.com/office/powerpoint/2010/main" val="21054389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8CB99D3-C3CD-4A38-95DB-489F280615A2}" type="datetime2">
              <a:rPr lang="en-US"/>
              <a:pPr>
                <a:defRPr/>
              </a:pPr>
              <a:t>Wednesday, March 25, 2020</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6" name="Slide Number Placeholder 5"/>
          <p:cNvSpPr>
            <a:spLocks noGrp="1"/>
          </p:cNvSpPr>
          <p:nvPr>
            <p:ph type="sldNum" sz="quarter" idx="12"/>
          </p:nvPr>
        </p:nvSpPr>
        <p:spPr/>
        <p:txBody>
          <a:bodyPr/>
          <a:lstStyle>
            <a:lvl1pPr>
              <a:defRPr/>
            </a:lvl1pPr>
          </a:lstStyle>
          <a:p>
            <a:pPr>
              <a:defRPr/>
            </a:pPr>
            <a:fld id="{95810B52-F77C-4637-9BDB-85854391B82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CDDA91-52A5-411E-9428-F1DBC198505D}" type="datetime2">
              <a:rPr lang="en-US"/>
              <a:pPr>
                <a:defRPr/>
              </a:pPr>
              <a:t>Wednesday, March 25, 2020</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6" name="Slide Number Placeholder 5"/>
          <p:cNvSpPr>
            <a:spLocks noGrp="1"/>
          </p:cNvSpPr>
          <p:nvPr>
            <p:ph type="sldNum" sz="quarter" idx="12"/>
          </p:nvPr>
        </p:nvSpPr>
        <p:spPr/>
        <p:txBody>
          <a:bodyPr/>
          <a:lstStyle>
            <a:lvl1pPr>
              <a:defRPr/>
            </a:lvl1pPr>
          </a:lstStyle>
          <a:p>
            <a:pPr>
              <a:defRPr/>
            </a:pPr>
            <a:fld id="{142C5749-497B-486B-8A2A-9B72F38C195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9D75FB-10CE-4EC0-BC4C-F49A90D378F3}" type="datetime2">
              <a:rPr lang="en-US"/>
              <a:pPr>
                <a:defRPr/>
              </a:pPr>
              <a:t>Wednesday, March 25, 2020</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6" name="Slide Number Placeholder 5"/>
          <p:cNvSpPr>
            <a:spLocks noGrp="1"/>
          </p:cNvSpPr>
          <p:nvPr>
            <p:ph type="sldNum" sz="quarter" idx="12"/>
          </p:nvPr>
        </p:nvSpPr>
        <p:spPr/>
        <p:txBody>
          <a:bodyPr/>
          <a:lstStyle>
            <a:lvl1pPr>
              <a:defRPr/>
            </a:lvl1pPr>
          </a:lstStyle>
          <a:p>
            <a:pPr>
              <a:defRPr/>
            </a:pPr>
            <a:fld id="{7B51734F-8C21-43BB-A68B-F2E19EA1E31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AD7CB6-629E-45A8-8336-EEC596EB7E35}" type="datetime2">
              <a:rPr lang="en-US"/>
              <a:pPr>
                <a:defRPr/>
              </a:pPr>
              <a:t>Wednesday, March 25, 2020</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6" name="Slide Number Placeholder 5"/>
          <p:cNvSpPr>
            <a:spLocks noGrp="1"/>
          </p:cNvSpPr>
          <p:nvPr>
            <p:ph type="sldNum" sz="quarter" idx="12"/>
          </p:nvPr>
        </p:nvSpPr>
        <p:spPr/>
        <p:txBody>
          <a:bodyPr/>
          <a:lstStyle>
            <a:lvl1pPr>
              <a:defRPr/>
            </a:lvl1pPr>
          </a:lstStyle>
          <a:p>
            <a:pPr>
              <a:defRPr/>
            </a:pPr>
            <a:fld id="{C951A70C-26EB-476B-998B-47BE5FD295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A405C69-3717-4F72-B0CA-B2678DBE0060}" type="datetime2">
              <a:rPr lang="en-US"/>
              <a:pPr>
                <a:defRPr/>
              </a:pPr>
              <a:t>Wednesday, March 25, 2020</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6" name="Slide Number Placeholder 5"/>
          <p:cNvSpPr>
            <a:spLocks noGrp="1"/>
          </p:cNvSpPr>
          <p:nvPr>
            <p:ph type="sldNum" sz="quarter" idx="12"/>
          </p:nvPr>
        </p:nvSpPr>
        <p:spPr/>
        <p:txBody>
          <a:bodyPr/>
          <a:lstStyle>
            <a:lvl1pPr>
              <a:defRPr/>
            </a:lvl1pPr>
          </a:lstStyle>
          <a:p>
            <a:pPr>
              <a:defRPr/>
            </a:pPr>
            <a:fld id="{B2B6198E-644F-49DE-BB32-44436171825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4243E73-484F-4F7D-8CA3-204A78EA299C}" type="datetime2">
              <a:rPr lang="en-US"/>
              <a:pPr>
                <a:defRPr/>
              </a:pPr>
              <a:t>Wednesday, March 25, 2020</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7" name="Slide Number Placeholder 5"/>
          <p:cNvSpPr>
            <a:spLocks noGrp="1"/>
          </p:cNvSpPr>
          <p:nvPr>
            <p:ph type="sldNum" sz="quarter" idx="12"/>
          </p:nvPr>
        </p:nvSpPr>
        <p:spPr/>
        <p:txBody>
          <a:bodyPr/>
          <a:lstStyle>
            <a:lvl1pPr>
              <a:defRPr/>
            </a:lvl1pPr>
          </a:lstStyle>
          <a:p>
            <a:pPr>
              <a:defRPr/>
            </a:pPr>
            <a:fld id="{3F7D2950-D10F-4412-BA24-7312F04514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0A61D0-2B88-4EF3-B962-15254CE16037}" type="datetime2">
              <a:rPr lang="en-US"/>
              <a:pPr>
                <a:defRPr/>
              </a:pPr>
              <a:t>Wednesday, March 25, 2020</a:t>
            </a:fld>
            <a:endParaRPr lang="en-US"/>
          </a:p>
        </p:txBody>
      </p:sp>
      <p:sp>
        <p:nvSpPr>
          <p:cNvPr id="8"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9" name="Slide Number Placeholder 5"/>
          <p:cNvSpPr>
            <a:spLocks noGrp="1"/>
          </p:cNvSpPr>
          <p:nvPr>
            <p:ph type="sldNum" sz="quarter" idx="12"/>
          </p:nvPr>
        </p:nvSpPr>
        <p:spPr/>
        <p:txBody>
          <a:bodyPr/>
          <a:lstStyle>
            <a:lvl1pPr>
              <a:defRPr/>
            </a:lvl1pPr>
          </a:lstStyle>
          <a:p>
            <a:pPr>
              <a:defRPr/>
            </a:pPr>
            <a:fld id="{4EA51FAB-9627-4394-AE30-046C6778AC8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87A14BD-AA14-4AA8-A83E-816524B2318C}" type="datetime2">
              <a:rPr lang="en-US"/>
              <a:pPr>
                <a:defRPr/>
              </a:pPr>
              <a:t>Wednesday, March 25, 2020</a:t>
            </a:fld>
            <a:endParaRPr lang="en-US"/>
          </a:p>
        </p:txBody>
      </p:sp>
      <p:sp>
        <p:nvSpPr>
          <p:cNvPr id="4"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5" name="Slide Number Placeholder 5"/>
          <p:cNvSpPr>
            <a:spLocks noGrp="1"/>
          </p:cNvSpPr>
          <p:nvPr>
            <p:ph type="sldNum" sz="quarter" idx="12"/>
          </p:nvPr>
        </p:nvSpPr>
        <p:spPr/>
        <p:txBody>
          <a:bodyPr/>
          <a:lstStyle>
            <a:lvl1pPr>
              <a:defRPr/>
            </a:lvl1pPr>
          </a:lstStyle>
          <a:p>
            <a:pPr>
              <a:defRPr/>
            </a:pPr>
            <a:fld id="{AC72205E-3D73-4139-9C89-E31B7ED289B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792AFB-2E38-4D75-B306-0C1EA88D0CC0}" type="datetime2">
              <a:rPr lang="en-US"/>
              <a:pPr>
                <a:defRPr/>
              </a:pPr>
              <a:t>Wednesday, March 25, 2020</a:t>
            </a:fld>
            <a:endParaRPr lang="en-US"/>
          </a:p>
        </p:txBody>
      </p:sp>
      <p:sp>
        <p:nvSpPr>
          <p:cNvPr id="3"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4" name="Slide Number Placeholder 5"/>
          <p:cNvSpPr>
            <a:spLocks noGrp="1"/>
          </p:cNvSpPr>
          <p:nvPr>
            <p:ph type="sldNum" sz="quarter" idx="12"/>
          </p:nvPr>
        </p:nvSpPr>
        <p:spPr/>
        <p:txBody>
          <a:bodyPr/>
          <a:lstStyle>
            <a:lvl1pPr>
              <a:defRPr/>
            </a:lvl1pPr>
          </a:lstStyle>
          <a:p>
            <a:pPr>
              <a:defRPr/>
            </a:pPr>
            <a:fld id="{88E1F934-279E-4077-AF51-6A6E39F450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219FF92-30C7-4E5B-8A20-541C32539144}" type="datetime2">
              <a:rPr lang="en-US"/>
              <a:pPr>
                <a:defRPr/>
              </a:pPr>
              <a:t>Wednesday, March 25, 2020</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7" name="Slide Number Placeholder 5"/>
          <p:cNvSpPr>
            <a:spLocks noGrp="1"/>
          </p:cNvSpPr>
          <p:nvPr>
            <p:ph type="sldNum" sz="quarter" idx="12"/>
          </p:nvPr>
        </p:nvSpPr>
        <p:spPr/>
        <p:txBody>
          <a:bodyPr/>
          <a:lstStyle>
            <a:lvl1pPr>
              <a:defRPr/>
            </a:lvl1pPr>
          </a:lstStyle>
          <a:p>
            <a:pPr>
              <a:defRPr/>
            </a:pPr>
            <a:fld id="{4FFC9985-03F4-487F-B2E3-0291BD5D75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8C0804-C5D8-49FA-80C0-18737FE08C45}" type="datetime2">
              <a:rPr lang="en-US"/>
              <a:pPr>
                <a:defRPr/>
              </a:pPr>
              <a:t>Wednesday, March 25, 2020</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نظرية التعلق.......موريس بقلة</a:t>
            </a:r>
            <a:endParaRPr lang="en-US"/>
          </a:p>
        </p:txBody>
      </p:sp>
      <p:sp>
        <p:nvSpPr>
          <p:cNvPr id="7" name="Slide Number Placeholder 5"/>
          <p:cNvSpPr>
            <a:spLocks noGrp="1"/>
          </p:cNvSpPr>
          <p:nvPr>
            <p:ph type="sldNum" sz="quarter" idx="12"/>
          </p:nvPr>
        </p:nvSpPr>
        <p:spPr/>
        <p:txBody>
          <a:bodyPr/>
          <a:lstStyle>
            <a:lvl1pPr>
              <a:defRPr/>
            </a:lvl1pPr>
          </a:lstStyle>
          <a:p>
            <a:pPr>
              <a:defRPr/>
            </a:pPr>
            <a:fld id="{234F562D-6D29-4D67-BDE9-FA2FC1C3D9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4087B5D-B074-4BFD-943C-1ED16A365A84}" type="datetime2">
              <a:rPr lang="en-US"/>
              <a:pPr>
                <a:defRPr/>
              </a:pPr>
              <a:t>Wednesday, March 25,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ar-SA"/>
              <a:t>نظرية التعلق.......موريس بقلة</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A6AB1D8-34F8-41FD-BDA1-15F2400003F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Food%20or%20Security-%20Harlow's%20study%20on%20monkeys'%20attachment.fl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ChangeArrowheads="1"/>
          </p:cNvSpPr>
          <p:nvPr/>
        </p:nvSpPr>
        <p:spPr bwMode="auto">
          <a:xfrm>
            <a:off x="1295400" y="381000"/>
            <a:ext cx="6858000" cy="2062163"/>
          </a:xfrm>
          <a:prstGeom prst="rect">
            <a:avLst/>
          </a:prstGeom>
          <a:noFill/>
          <a:ln w="9525">
            <a:noFill/>
            <a:miter lim="800000"/>
            <a:headEnd/>
            <a:tailEnd/>
          </a:ln>
        </p:spPr>
        <p:txBody>
          <a:bodyPr>
            <a:spAutoFit/>
          </a:bodyPr>
          <a:lstStyle/>
          <a:p>
            <a:pPr algn="ctr"/>
            <a:r>
              <a:rPr lang="en-US" sz="3200"/>
              <a:t>Attachment </a:t>
            </a:r>
            <a:r>
              <a:rPr lang="ar-SA" sz="3200"/>
              <a:t> </a:t>
            </a:r>
            <a:r>
              <a:rPr lang="en-US" sz="3200"/>
              <a:t>theory</a:t>
            </a:r>
            <a:endParaRPr lang="ar-SA" sz="3200"/>
          </a:p>
          <a:p>
            <a:pPr algn="ctr"/>
            <a:r>
              <a:rPr lang="ar-SA" sz="3200"/>
              <a:t>نظرية التعلق</a:t>
            </a:r>
          </a:p>
          <a:p>
            <a:pPr algn="ctr"/>
            <a:endParaRPr lang="ar-SA" sz="3200"/>
          </a:p>
          <a:p>
            <a:pPr algn="ctr"/>
            <a:endParaRPr lang="en-US" sz="3200"/>
          </a:p>
        </p:txBody>
      </p:sp>
      <p:pic>
        <p:nvPicPr>
          <p:cNvPr id="2051" name="Picture 2" descr="C:\Users\morice\Pictures\New folder (3)\2images.jpg"/>
          <p:cNvPicPr>
            <a:picLocks noChangeAspect="1" noChangeArrowheads="1"/>
          </p:cNvPicPr>
          <p:nvPr/>
        </p:nvPicPr>
        <p:blipFill>
          <a:blip r:embed="rId2"/>
          <a:srcRect/>
          <a:stretch>
            <a:fillRect/>
          </a:stretch>
        </p:blipFill>
        <p:spPr bwMode="auto">
          <a:xfrm>
            <a:off x="6172200" y="2438400"/>
            <a:ext cx="2390775" cy="1914525"/>
          </a:xfrm>
          <a:prstGeom prst="rect">
            <a:avLst/>
          </a:prstGeom>
          <a:noFill/>
          <a:ln w="9525">
            <a:noFill/>
            <a:miter lim="800000"/>
            <a:headEnd/>
            <a:tailEnd/>
          </a:ln>
        </p:spPr>
      </p:pic>
      <p:pic>
        <p:nvPicPr>
          <p:cNvPr id="2052" name="Picture 3" descr="C:\Users\morice\Pictures\New folder (3)\3images.jpg"/>
          <p:cNvPicPr>
            <a:picLocks noChangeAspect="1" noChangeArrowheads="1"/>
          </p:cNvPicPr>
          <p:nvPr/>
        </p:nvPicPr>
        <p:blipFill>
          <a:blip r:embed="rId3"/>
          <a:srcRect/>
          <a:stretch>
            <a:fillRect/>
          </a:stretch>
        </p:blipFill>
        <p:spPr bwMode="auto">
          <a:xfrm>
            <a:off x="685800" y="2514600"/>
            <a:ext cx="2609850" cy="1752600"/>
          </a:xfrm>
          <a:prstGeom prst="rect">
            <a:avLst/>
          </a:prstGeom>
          <a:noFill/>
          <a:ln w="9525">
            <a:noFill/>
            <a:miter lim="800000"/>
            <a:headEnd/>
            <a:tailEnd/>
          </a:ln>
        </p:spPr>
      </p:pic>
      <p:pic>
        <p:nvPicPr>
          <p:cNvPr id="2053" name="Picture 4" descr="C:\Users\morice\Pictures\New folder (3)\4images.jpg"/>
          <p:cNvPicPr>
            <a:picLocks noChangeAspect="1" noChangeArrowheads="1"/>
          </p:cNvPicPr>
          <p:nvPr/>
        </p:nvPicPr>
        <p:blipFill>
          <a:blip r:embed="rId4"/>
          <a:srcRect/>
          <a:stretch>
            <a:fillRect/>
          </a:stretch>
        </p:blipFill>
        <p:spPr bwMode="auto">
          <a:xfrm>
            <a:off x="5943600" y="4648200"/>
            <a:ext cx="2619375" cy="1743075"/>
          </a:xfrm>
          <a:prstGeom prst="rect">
            <a:avLst/>
          </a:prstGeom>
          <a:noFill/>
          <a:ln w="9525">
            <a:noFill/>
            <a:miter lim="800000"/>
            <a:headEnd/>
            <a:tailEnd/>
          </a:ln>
        </p:spPr>
      </p:pic>
      <p:pic>
        <p:nvPicPr>
          <p:cNvPr id="2054" name="Picture 5" descr="C:\Users\morice\Pictures\New folder (3)\5images.jpg"/>
          <p:cNvPicPr>
            <a:picLocks noChangeAspect="1" noChangeArrowheads="1"/>
          </p:cNvPicPr>
          <p:nvPr/>
        </p:nvPicPr>
        <p:blipFill>
          <a:blip r:embed="rId5"/>
          <a:srcRect/>
          <a:stretch>
            <a:fillRect/>
          </a:stretch>
        </p:blipFill>
        <p:spPr bwMode="auto">
          <a:xfrm>
            <a:off x="685800" y="4724400"/>
            <a:ext cx="2514600" cy="1752600"/>
          </a:xfrm>
          <a:prstGeom prst="rect">
            <a:avLst/>
          </a:prstGeom>
          <a:noFill/>
          <a:ln w="9525">
            <a:noFill/>
            <a:miter lim="800000"/>
            <a:headEnd/>
            <a:tailEnd/>
          </a:ln>
        </p:spPr>
      </p:pic>
      <p:pic>
        <p:nvPicPr>
          <p:cNvPr id="2055" name="Picture 6" descr="C:\Users\morice\Pictures\New folder (3)\1images.jpg"/>
          <p:cNvPicPr>
            <a:picLocks noChangeAspect="1" noChangeArrowheads="1"/>
          </p:cNvPicPr>
          <p:nvPr/>
        </p:nvPicPr>
        <p:blipFill>
          <a:blip r:embed="rId6"/>
          <a:srcRect/>
          <a:stretch>
            <a:fillRect/>
          </a:stretch>
        </p:blipFill>
        <p:spPr bwMode="auto">
          <a:xfrm>
            <a:off x="3657600" y="2819400"/>
            <a:ext cx="1724025" cy="2647950"/>
          </a:xfrm>
          <a:prstGeom prst="rect">
            <a:avLst/>
          </a:prstGeom>
          <a:noFill/>
          <a:ln w="9525">
            <a:noFill/>
            <a:miter lim="800000"/>
            <a:headEnd/>
            <a:tailEnd/>
          </a:ln>
        </p:spPr>
      </p:pic>
      <p:sp>
        <p:nvSpPr>
          <p:cNvPr id="8" name="Date Placeholder 7"/>
          <p:cNvSpPr>
            <a:spLocks noGrp="1"/>
          </p:cNvSpPr>
          <p:nvPr>
            <p:ph type="dt" sz="quarter" idx="10"/>
          </p:nvPr>
        </p:nvSpPr>
        <p:spPr/>
        <p:txBody>
          <a:bodyPr/>
          <a:lstStyle/>
          <a:p>
            <a:pPr>
              <a:defRPr/>
            </a:pPr>
            <a:fld id="{35BA1F0D-D761-4728-85CC-B6C4B4181339}" type="datetime2">
              <a:rPr lang="en-US"/>
              <a:pPr>
                <a:defRPr/>
              </a:pPr>
              <a:t>Wednesday, March 25, 2020</a:t>
            </a:fld>
            <a:endParaRPr lang="en-US"/>
          </a:p>
        </p:txBody>
      </p:sp>
      <p:sp>
        <p:nvSpPr>
          <p:cNvPr id="9" name="Slide Number Placeholder 8"/>
          <p:cNvSpPr>
            <a:spLocks noGrp="1"/>
          </p:cNvSpPr>
          <p:nvPr>
            <p:ph type="sldNum" sz="quarter" idx="12"/>
          </p:nvPr>
        </p:nvSpPr>
        <p:spPr/>
        <p:txBody>
          <a:bodyPr/>
          <a:lstStyle/>
          <a:p>
            <a:pPr>
              <a:defRPr/>
            </a:pPr>
            <a:fld id="{6D13734D-D981-4A04-A899-382F6E191963}" type="slidenum">
              <a:rPr lang="en-US" smtClean="0"/>
              <a:pPr>
                <a:defRPr/>
              </a:pPr>
              <a:t>1</a:t>
            </a:fld>
            <a:endParaRPr lang="en-US"/>
          </a:p>
        </p:txBody>
      </p:sp>
      <p:sp>
        <p:nvSpPr>
          <p:cNvPr id="10" name="Footer Placeholder 9"/>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228600" y="228600"/>
            <a:ext cx="8763000" cy="3046413"/>
          </a:xfrm>
          <a:prstGeom prst="rect">
            <a:avLst/>
          </a:prstGeom>
          <a:noFill/>
          <a:ln w="9525">
            <a:noFill/>
            <a:miter lim="800000"/>
            <a:headEnd/>
            <a:tailEnd/>
          </a:ln>
        </p:spPr>
        <p:txBody>
          <a:bodyPr>
            <a:spAutoFit/>
          </a:bodyPr>
          <a:lstStyle/>
          <a:p>
            <a:pPr algn="ctr"/>
            <a:r>
              <a:rPr lang="en-US" sz="3200"/>
              <a:t>Research has shown that early attachment styles can help </a:t>
            </a:r>
            <a:r>
              <a:rPr lang="en-US" sz="3200">
                <a:solidFill>
                  <a:srgbClr val="FF0000"/>
                </a:solidFill>
              </a:rPr>
              <a:t>predict</a:t>
            </a:r>
            <a:r>
              <a:rPr lang="en-US" sz="3200"/>
              <a:t> patterns of behavior in adulthood.</a:t>
            </a:r>
            <a:endParaRPr lang="ar-SA" sz="3200"/>
          </a:p>
          <a:p>
            <a:pPr algn="ctr"/>
            <a:r>
              <a:rPr lang="ar-SA" sz="3200"/>
              <a:t>أثبتت الدراسات أن النمط المميز للتعلق الباكر يمكن أن نتنبأ به عن نمط سلوك الشخص في مرحلة الرشد </a:t>
            </a:r>
            <a:endParaRPr lang="en-US" sz="3200"/>
          </a:p>
          <a:p>
            <a:pPr algn="ctr"/>
            <a:endParaRPr lang="en-US" sz="3200"/>
          </a:p>
        </p:txBody>
      </p:sp>
      <p:sp>
        <p:nvSpPr>
          <p:cNvPr id="3" name="Date Placeholder 2"/>
          <p:cNvSpPr>
            <a:spLocks noGrp="1"/>
          </p:cNvSpPr>
          <p:nvPr>
            <p:ph type="dt" sz="quarter" idx="10"/>
          </p:nvPr>
        </p:nvSpPr>
        <p:spPr/>
        <p:txBody>
          <a:bodyPr/>
          <a:lstStyle/>
          <a:p>
            <a:pPr>
              <a:defRPr/>
            </a:pPr>
            <a:fld id="{90BE49FE-84BF-49A6-8ABB-62CF44E7FE2E}" type="datetime2">
              <a:rPr lang="en-US"/>
              <a:pPr>
                <a:defRPr/>
              </a:pPr>
              <a:t>Wednesday, March 25, 2020</a:t>
            </a:fld>
            <a:endParaRPr lang="en-US"/>
          </a:p>
        </p:txBody>
      </p:sp>
      <p:sp>
        <p:nvSpPr>
          <p:cNvPr id="4" name="Slide Number Placeholder 3"/>
          <p:cNvSpPr>
            <a:spLocks noGrp="1"/>
          </p:cNvSpPr>
          <p:nvPr>
            <p:ph type="sldNum" sz="quarter" idx="12"/>
          </p:nvPr>
        </p:nvSpPr>
        <p:spPr/>
        <p:txBody>
          <a:bodyPr/>
          <a:lstStyle/>
          <a:p>
            <a:pPr>
              <a:defRPr/>
            </a:pPr>
            <a:fld id="{B86119F5-1EB5-4D8F-BB35-BCC023B7FC43}" type="slidenum">
              <a:rPr lang="en-US" smtClean="0"/>
              <a:pPr>
                <a:defRPr/>
              </a:pPr>
              <a:t>10</a:t>
            </a:fld>
            <a:endParaRPr lang="en-US"/>
          </a:p>
        </p:txBody>
      </p:sp>
      <p:sp>
        <p:nvSpPr>
          <p:cNvPr id="5" name="Footer Placeholder 4"/>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p:cNvPicPr>
            <a:picLocks noChangeAspect="1" noChangeArrowheads="1"/>
          </p:cNvPicPr>
          <p:nvPr/>
        </p:nvPicPr>
        <p:blipFill>
          <a:blip r:embed="rId2"/>
          <a:srcRect/>
          <a:stretch>
            <a:fillRect/>
          </a:stretch>
        </p:blipFill>
        <p:spPr bwMode="auto">
          <a:xfrm>
            <a:off x="381000" y="152400"/>
            <a:ext cx="8610600" cy="6553200"/>
          </a:xfrm>
          <a:prstGeom prst="rect">
            <a:avLst/>
          </a:prstGeom>
          <a:noFill/>
          <a:ln w="9525">
            <a:noFill/>
            <a:miter lim="800000"/>
            <a:headEnd/>
            <a:tailEnd/>
          </a:ln>
        </p:spPr>
      </p:pic>
      <p:sp>
        <p:nvSpPr>
          <p:cNvPr id="3" name="Date Placeholder 2"/>
          <p:cNvSpPr>
            <a:spLocks noGrp="1"/>
          </p:cNvSpPr>
          <p:nvPr>
            <p:ph type="dt" sz="quarter" idx="10"/>
          </p:nvPr>
        </p:nvSpPr>
        <p:spPr/>
        <p:txBody>
          <a:bodyPr/>
          <a:lstStyle/>
          <a:p>
            <a:pPr>
              <a:defRPr/>
            </a:pPr>
            <a:fld id="{FB3E8D99-7D9D-4CB8-9EC5-58F559533C86}" type="datetime2">
              <a:rPr lang="en-US"/>
              <a:pPr>
                <a:defRPr/>
              </a:pPr>
              <a:t>Wednesday, March 25, 2020</a:t>
            </a:fld>
            <a:endParaRPr lang="en-US"/>
          </a:p>
        </p:txBody>
      </p:sp>
      <p:sp>
        <p:nvSpPr>
          <p:cNvPr id="4" name="Slide Number Placeholder 3"/>
          <p:cNvSpPr>
            <a:spLocks noGrp="1"/>
          </p:cNvSpPr>
          <p:nvPr>
            <p:ph type="sldNum" sz="quarter" idx="12"/>
          </p:nvPr>
        </p:nvSpPr>
        <p:spPr/>
        <p:txBody>
          <a:bodyPr/>
          <a:lstStyle/>
          <a:p>
            <a:pPr>
              <a:defRPr/>
            </a:pPr>
            <a:fld id="{47C58DB6-18B8-402A-B473-272666E13B5A}" type="slidenum">
              <a:rPr lang="en-US" smtClean="0"/>
              <a:pPr>
                <a:defRPr/>
              </a:pPr>
              <a:t>11</a:t>
            </a:fld>
            <a:endParaRPr lang="en-US"/>
          </a:p>
        </p:txBody>
      </p:sp>
      <p:sp>
        <p:nvSpPr>
          <p:cNvPr id="5" name="Footer Placeholder 4"/>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ar-SA" dirty="0" smtClean="0"/>
              <a:t>مظاهر ونتائج </a:t>
            </a:r>
            <a:r>
              <a:rPr lang="ar-SA" dirty="0" smtClean="0">
                <a:solidFill>
                  <a:srgbClr val="FF0000"/>
                </a:solidFill>
              </a:rPr>
              <a:t>الحرمان</a:t>
            </a:r>
            <a:r>
              <a:rPr lang="ar-SA" dirty="0" smtClean="0"/>
              <a:t> من تكوين التعلق الآمن</a:t>
            </a:r>
            <a:endParaRPr lang="en-US" dirty="0"/>
          </a:p>
        </p:txBody>
      </p:sp>
      <p:sp>
        <p:nvSpPr>
          <p:cNvPr id="6147" name="Content Placeholder 2"/>
          <p:cNvSpPr>
            <a:spLocks noGrp="1"/>
          </p:cNvSpPr>
          <p:nvPr>
            <p:ph idx="1"/>
          </p:nvPr>
        </p:nvSpPr>
        <p:spPr>
          <a:xfrm>
            <a:off x="457200" y="1600200"/>
            <a:ext cx="8229600" cy="4830763"/>
          </a:xfrm>
        </p:spPr>
        <p:txBody>
          <a:bodyPr/>
          <a:lstStyle/>
          <a:p>
            <a:pPr algn="r" eaLnBrk="1" hangingPunct="1">
              <a:buFont typeface="Arial" pitchFamily="34" charset="0"/>
              <a:buNone/>
            </a:pPr>
            <a:r>
              <a:rPr lang="ar-SA" b="1" smtClean="0"/>
              <a:t>لدى الأطفال عند سن 3 سنوات</a:t>
            </a:r>
            <a:r>
              <a:rPr lang="ar-SA" smtClean="0"/>
              <a:t>:</a:t>
            </a:r>
          </a:p>
          <a:p>
            <a:pPr algn="r" rtl="1" eaLnBrk="1" hangingPunct="1"/>
            <a:r>
              <a:rPr lang="ar-SA" smtClean="0"/>
              <a:t>غير سعيد  </a:t>
            </a:r>
          </a:p>
          <a:p>
            <a:pPr algn="r" rtl="1" eaLnBrk="1" hangingPunct="1"/>
            <a:r>
              <a:rPr lang="ar-SA" smtClean="0"/>
              <a:t>غير مستقر  </a:t>
            </a:r>
          </a:p>
          <a:p>
            <a:pPr algn="r" rtl="1" eaLnBrk="1" hangingPunct="1"/>
            <a:r>
              <a:rPr lang="ar-SA" smtClean="0"/>
              <a:t>لا يستجيب للابتسامة أو المداعبة</a:t>
            </a:r>
          </a:p>
          <a:p>
            <a:pPr algn="r" rtl="1" eaLnBrk="1" hangingPunct="1"/>
            <a:r>
              <a:rPr lang="ar-SA" smtClean="0"/>
              <a:t>يعاني من المزاج المكتئب</a:t>
            </a:r>
          </a:p>
          <a:p>
            <a:pPr algn="r" rtl="1" eaLnBrk="1" hangingPunct="1"/>
            <a:r>
              <a:rPr lang="ar-SA" smtClean="0"/>
              <a:t>غالبا ما يعاني من قلة النوم</a:t>
            </a:r>
          </a:p>
          <a:p>
            <a:pPr algn="r" rtl="1" eaLnBrk="1" hangingPunct="1"/>
            <a:r>
              <a:rPr lang="ar-SA" smtClean="0"/>
              <a:t>ضعيف الشهية دائما,مما يجعل وزنه يقل ويصبح أكثر قابلية للعدوى .</a:t>
            </a:r>
          </a:p>
          <a:p>
            <a:pPr algn="r" rtl="1" eaLnBrk="1" hangingPunct="1"/>
            <a:endParaRPr lang="en-US" smtClean="0"/>
          </a:p>
        </p:txBody>
      </p:sp>
      <p:sp>
        <p:nvSpPr>
          <p:cNvPr id="4" name="Date Placeholder 3"/>
          <p:cNvSpPr>
            <a:spLocks noGrp="1"/>
          </p:cNvSpPr>
          <p:nvPr>
            <p:ph type="dt" sz="quarter" idx="10"/>
          </p:nvPr>
        </p:nvSpPr>
        <p:spPr/>
        <p:txBody>
          <a:bodyPr/>
          <a:lstStyle/>
          <a:p>
            <a:pPr>
              <a:defRPr/>
            </a:pPr>
            <a:fld id="{AE5BE3F7-593A-49B0-8CF5-32B6EC8CB957}"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30637CAE-2543-45E3-A8F4-3ADA8ED87A54}" type="slidenum">
              <a:rPr lang="en-US" smtClean="0"/>
              <a:pPr>
                <a:defRPr/>
              </a:pPr>
              <a:t>12</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20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20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20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fade">
                                      <p:cBhvr>
                                        <p:cTn id="22" dur="2000"/>
                                        <p:tgtEl>
                                          <p:spTgt spid="6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fade">
                                      <p:cBhvr>
                                        <p:cTn id="27" dur="2000"/>
                                        <p:tgtEl>
                                          <p:spTgt spid="61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47">
                                            <p:txEl>
                                              <p:pRg st="5" end="5"/>
                                            </p:txEl>
                                          </p:spTgt>
                                        </p:tgtEl>
                                        <p:attrNameLst>
                                          <p:attrName>style.visibility</p:attrName>
                                        </p:attrNameLst>
                                      </p:cBhvr>
                                      <p:to>
                                        <p:strVal val="visible"/>
                                      </p:to>
                                    </p:set>
                                    <p:animEffect transition="in" filter="fade">
                                      <p:cBhvr>
                                        <p:cTn id="32" dur="2000"/>
                                        <p:tgtEl>
                                          <p:spTgt spid="61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147">
                                            <p:txEl>
                                              <p:pRg st="6" end="6"/>
                                            </p:txEl>
                                          </p:spTgt>
                                        </p:tgtEl>
                                        <p:attrNameLst>
                                          <p:attrName>style.visibility</p:attrName>
                                        </p:attrNameLst>
                                      </p:cBhvr>
                                      <p:to>
                                        <p:strVal val="visible"/>
                                      </p:to>
                                    </p:set>
                                    <p:animEffect transition="in" filter="fade">
                                      <p:cBhvr>
                                        <p:cTn id="37" dur="20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ar-SA" dirty="0" smtClean="0"/>
              <a:t>لدى الاطفال فوق 8 سنوات :</a:t>
            </a:r>
            <a:br>
              <a:rPr lang="ar-SA" dirty="0" smtClean="0"/>
            </a:br>
            <a:endParaRPr lang="en-US" dirty="0"/>
          </a:p>
        </p:txBody>
      </p:sp>
      <p:sp>
        <p:nvSpPr>
          <p:cNvPr id="7171" name="Content Placeholder 2"/>
          <p:cNvSpPr>
            <a:spLocks noGrp="1"/>
          </p:cNvSpPr>
          <p:nvPr>
            <p:ph idx="1"/>
          </p:nvPr>
        </p:nvSpPr>
        <p:spPr>
          <a:xfrm>
            <a:off x="457200" y="1295400"/>
            <a:ext cx="8229600" cy="4830763"/>
          </a:xfrm>
        </p:spPr>
        <p:txBody>
          <a:bodyPr/>
          <a:lstStyle/>
          <a:p>
            <a:pPr algn="r" rtl="1" eaLnBrk="1" hangingPunct="1"/>
            <a:r>
              <a:rPr lang="ar-SA" smtClean="0"/>
              <a:t>الافتقار للتواصل البصري </a:t>
            </a:r>
          </a:p>
          <a:p>
            <a:pPr algn="r" rtl="1" eaLnBrk="1" hangingPunct="1"/>
            <a:r>
              <a:rPr lang="ar-SA" smtClean="0"/>
              <a:t>الانطواء والعزلة الانفعالية,التباطئ و الكسل والتأخر الدائم. </a:t>
            </a:r>
          </a:p>
          <a:p>
            <a:pPr algn="r" rtl="1" eaLnBrk="1" hangingPunct="1"/>
            <a:r>
              <a:rPr lang="ar-SA" smtClean="0"/>
              <a:t>تعمد كسر وتحطيم الأشياء الخاصة بهم والخاصة بالآخرين. </a:t>
            </a:r>
          </a:p>
          <a:p>
            <a:pPr algn="r" rtl="1" eaLnBrk="1" hangingPunct="1"/>
            <a:r>
              <a:rPr lang="ar-SA" smtClean="0"/>
              <a:t>قلة التركيز في المدرسة. </a:t>
            </a:r>
          </a:p>
          <a:p>
            <a:pPr algn="r" rtl="1" eaLnBrk="1" hangingPunct="1"/>
            <a:r>
              <a:rPr lang="ar-SA" smtClean="0"/>
              <a:t>يحبون أفلام الكرتون العنيفة, وافلام الرعب. </a:t>
            </a:r>
          </a:p>
          <a:p>
            <a:pPr eaLnBrk="1" hangingPunct="1"/>
            <a:endParaRPr lang="en-US" smtClean="0"/>
          </a:p>
        </p:txBody>
      </p:sp>
      <p:sp>
        <p:nvSpPr>
          <p:cNvPr id="4" name="Date Placeholder 3"/>
          <p:cNvSpPr>
            <a:spLocks noGrp="1"/>
          </p:cNvSpPr>
          <p:nvPr>
            <p:ph type="dt" sz="quarter" idx="10"/>
          </p:nvPr>
        </p:nvSpPr>
        <p:spPr/>
        <p:txBody>
          <a:bodyPr/>
          <a:lstStyle/>
          <a:p>
            <a:pPr>
              <a:defRPr/>
            </a:pPr>
            <a:fld id="{511C89A5-F399-4DBA-85D6-B585BDA43A74}"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8FEDBF82-0BB2-4BB0-8057-C7C12DAF7B2C}" type="slidenum">
              <a:rPr lang="en-US" smtClean="0"/>
              <a:pPr>
                <a:defRPr/>
              </a:pPr>
              <a:t>13</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20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fade">
                                      <p:cBhvr>
                                        <p:cTn id="12" dur="20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fade">
                                      <p:cBhvr>
                                        <p:cTn id="17" dur="20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fade">
                                      <p:cBhvr>
                                        <p:cTn id="22" dur="2000"/>
                                        <p:tgtEl>
                                          <p:spTgt spid="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Effect transition="in" filter="fade">
                                      <p:cBhvr>
                                        <p:cTn id="27" dur="20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ar-SA" dirty="0" smtClean="0"/>
              <a:t>لدى البالغين :</a:t>
            </a:r>
            <a:br>
              <a:rPr lang="ar-SA" dirty="0" smtClean="0"/>
            </a:br>
            <a:endParaRPr lang="en-US" dirty="0"/>
          </a:p>
        </p:txBody>
      </p:sp>
      <p:sp>
        <p:nvSpPr>
          <p:cNvPr id="8195" name="Content Placeholder 2"/>
          <p:cNvSpPr>
            <a:spLocks noGrp="1"/>
          </p:cNvSpPr>
          <p:nvPr>
            <p:ph idx="1"/>
          </p:nvPr>
        </p:nvSpPr>
        <p:spPr/>
        <p:txBody>
          <a:bodyPr/>
          <a:lstStyle/>
          <a:p>
            <a:pPr algn="r" eaLnBrk="1" hangingPunct="1">
              <a:buFont typeface="Arial" pitchFamily="34" charset="0"/>
              <a:buNone/>
            </a:pPr>
            <a:r>
              <a:rPr lang="ar-SA" smtClean="0"/>
              <a:t>-إحساس باحتياج مستمر الى التعلق بشخص ما. </a:t>
            </a:r>
          </a:p>
          <a:p>
            <a:pPr algn="r" eaLnBrk="1" hangingPunct="1">
              <a:buFont typeface="Arial" pitchFamily="34" charset="0"/>
              <a:buNone/>
            </a:pPr>
            <a:r>
              <a:rPr lang="ar-SA" smtClean="0"/>
              <a:t>- الشعور بالرغبة في ان يترك بمفرده. </a:t>
            </a:r>
          </a:p>
          <a:p>
            <a:pPr algn="r" eaLnBrk="1" hangingPunct="1">
              <a:buFont typeface="Arial" pitchFamily="34" charset="0"/>
              <a:buNone/>
            </a:pPr>
            <a:r>
              <a:rPr lang="ar-SA" smtClean="0"/>
              <a:t>- الإحساس بالقلق المبهم وعدم الراحة. </a:t>
            </a:r>
          </a:p>
          <a:p>
            <a:pPr algn="r" eaLnBrk="1" hangingPunct="1">
              <a:buFont typeface="Arial" pitchFamily="34" charset="0"/>
              <a:buNone/>
            </a:pPr>
            <a:r>
              <a:rPr lang="ar-SA" smtClean="0"/>
              <a:t>- الإحساس بالأم النفسي الشديد والعزلة. </a:t>
            </a:r>
          </a:p>
          <a:p>
            <a:pPr algn="r" eaLnBrk="1" hangingPunct="1">
              <a:buFont typeface="Arial" pitchFamily="34" charset="0"/>
              <a:buNone/>
            </a:pPr>
            <a:r>
              <a:rPr lang="ar-SA" smtClean="0"/>
              <a:t>- بعض الأنماط من السلوكيات المضطربة. </a:t>
            </a:r>
          </a:p>
          <a:p>
            <a:pPr algn="r" eaLnBrk="1" hangingPunct="1">
              <a:buFont typeface="Arial" pitchFamily="34" charset="0"/>
              <a:buNone/>
            </a:pPr>
            <a:r>
              <a:rPr lang="ar-SA" smtClean="0"/>
              <a:t>-الانفصال العاطفي (عدم المقدرة على تبادل العواطف).</a:t>
            </a:r>
          </a:p>
          <a:p>
            <a:pPr eaLnBrk="1" hangingPunct="1"/>
            <a:endParaRPr lang="en-US" smtClean="0"/>
          </a:p>
        </p:txBody>
      </p:sp>
      <p:sp>
        <p:nvSpPr>
          <p:cNvPr id="4" name="Date Placeholder 3"/>
          <p:cNvSpPr>
            <a:spLocks noGrp="1"/>
          </p:cNvSpPr>
          <p:nvPr>
            <p:ph type="dt" sz="quarter" idx="10"/>
          </p:nvPr>
        </p:nvSpPr>
        <p:spPr/>
        <p:txBody>
          <a:bodyPr/>
          <a:lstStyle/>
          <a:p>
            <a:pPr>
              <a:defRPr/>
            </a:pPr>
            <a:fld id="{F557385C-49FF-4DD2-8600-744D858493A6}"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3BE96B25-4912-4A94-B392-C8B33DC881D2}" type="slidenum">
              <a:rPr lang="en-US" smtClean="0"/>
              <a:pPr>
                <a:defRPr/>
              </a:pPr>
              <a:t>14</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20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20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fade">
                                      <p:cBhvr>
                                        <p:cTn id="17" dur="2000"/>
                                        <p:tgtEl>
                                          <p:spTgt spid="81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fade">
                                      <p:cBhvr>
                                        <p:cTn id="22" dur="20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fade">
                                      <p:cBhvr>
                                        <p:cTn id="27" dur="2000"/>
                                        <p:tgtEl>
                                          <p:spTgt spid="81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195">
                                            <p:txEl>
                                              <p:pRg st="5" end="5"/>
                                            </p:txEl>
                                          </p:spTgt>
                                        </p:tgtEl>
                                        <p:attrNameLst>
                                          <p:attrName>style.visibility</p:attrName>
                                        </p:attrNameLst>
                                      </p:cBhvr>
                                      <p:to>
                                        <p:strVal val="visible"/>
                                      </p:to>
                                    </p:set>
                                    <p:animEffect transition="in" filter="fade">
                                      <p:cBhvr>
                                        <p:cTn id="32" dur="2000"/>
                                        <p:tgtEl>
                                          <p:spTgt spid="81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Date Placeholder 2"/>
          <p:cNvSpPr>
            <a:spLocks noGrp="1"/>
          </p:cNvSpPr>
          <p:nvPr>
            <p:ph type="dt" sz="quarter" idx="10"/>
          </p:nvPr>
        </p:nvSpPr>
        <p:spPr/>
        <p:txBody>
          <a:bodyPr/>
          <a:lstStyle/>
          <a:p>
            <a:pPr>
              <a:defRPr/>
            </a:pPr>
            <a:fld id="{546198DB-4732-4E00-AF17-C32B8099CE3C}" type="datetime2">
              <a:rPr lang="en-US"/>
              <a:pPr>
                <a:defRPr/>
              </a:pPr>
              <a:t>Wednesday, March 25, 2020</a:t>
            </a:fld>
            <a:endParaRPr lang="en-US"/>
          </a:p>
        </p:txBody>
      </p:sp>
      <p:sp>
        <p:nvSpPr>
          <p:cNvPr id="4" name="Slide Number Placeholder 3"/>
          <p:cNvSpPr>
            <a:spLocks noGrp="1"/>
          </p:cNvSpPr>
          <p:nvPr>
            <p:ph type="sldNum" sz="quarter" idx="12"/>
          </p:nvPr>
        </p:nvSpPr>
        <p:spPr/>
        <p:txBody>
          <a:bodyPr/>
          <a:lstStyle/>
          <a:p>
            <a:pPr>
              <a:defRPr/>
            </a:pPr>
            <a:fld id="{CEE49583-7A58-4D7C-B206-03CAAC5BC884}" type="slidenum">
              <a:rPr lang="en-US" smtClean="0"/>
              <a:pPr>
                <a:defRPr/>
              </a:pPr>
              <a:t>15</a:t>
            </a:fld>
            <a:endParaRPr lang="en-US"/>
          </a:p>
        </p:txBody>
      </p:sp>
      <p:sp>
        <p:nvSpPr>
          <p:cNvPr id="5" name="Footer Placeholder 4"/>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endParaRPr lang="en-US" smtClean="0"/>
          </a:p>
        </p:txBody>
      </p:sp>
      <p:sp>
        <p:nvSpPr>
          <p:cNvPr id="17411" name="Content Placeholder 2"/>
          <p:cNvSpPr>
            <a:spLocks noGrp="1"/>
          </p:cNvSpPr>
          <p:nvPr>
            <p:ph idx="1"/>
          </p:nvPr>
        </p:nvSpPr>
        <p:spPr/>
        <p:txBody>
          <a:bodyPr/>
          <a:lstStyle/>
          <a:p>
            <a:pPr algn="r" rtl="1" eaLnBrk="1" hangingPunct="1"/>
            <a:r>
              <a:rPr lang="ar-SA" u="sng" dirty="0" smtClean="0">
                <a:solidFill>
                  <a:srgbClr val="FF0000"/>
                </a:solidFill>
              </a:rPr>
              <a:t>التعلق غير الآمن:</a:t>
            </a:r>
          </a:p>
          <a:p>
            <a:pPr algn="r" rtl="1" eaLnBrk="1" hangingPunct="1">
              <a:buFont typeface="Arial" pitchFamily="34" charset="0"/>
              <a:buNone/>
            </a:pPr>
            <a:r>
              <a:rPr lang="ar-SA" dirty="0" smtClean="0"/>
              <a:t> و فيه يكون الطفل </a:t>
            </a:r>
            <a:r>
              <a:rPr lang="ar-SA" dirty="0" smtClean="0">
                <a:solidFill>
                  <a:srgbClr val="FF0000"/>
                </a:solidFill>
              </a:rPr>
              <a:t>غير متأكد من أن الأم سوف تكون متواجدة ومتجاوبة ومتعاونة عند الاحتياج </a:t>
            </a:r>
            <a:r>
              <a:rPr lang="ar-SA" dirty="0" smtClean="0"/>
              <a:t>(أي يتعرض لحرمان جزئي من الأم, أو أن يكون اتجاه الأم غير ودود نحو طفلها), حيث يعتبر الطفل محروما من الأمومة حتى لو كان يعيش مع أسرته إذا لم تكن لدى أمه القدرة على منحه رعاية الحب التي يحتاج إليها.</a:t>
            </a:r>
            <a:endParaRPr lang="en-US" dirty="0" smtClean="0"/>
          </a:p>
        </p:txBody>
      </p:sp>
      <p:sp>
        <p:nvSpPr>
          <p:cNvPr id="4" name="Date Placeholder 3"/>
          <p:cNvSpPr>
            <a:spLocks noGrp="1"/>
          </p:cNvSpPr>
          <p:nvPr>
            <p:ph type="dt" sz="quarter" idx="10"/>
          </p:nvPr>
        </p:nvSpPr>
        <p:spPr/>
        <p:txBody>
          <a:bodyPr/>
          <a:lstStyle/>
          <a:p>
            <a:pPr>
              <a:defRPr/>
            </a:pPr>
            <a:fld id="{E6045E2F-72DB-4CA1-9E23-4962496510D2}"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8460C002-CD4B-44D5-B69C-060FDDA23F49}" type="slidenum">
              <a:rPr lang="en-US" smtClean="0"/>
              <a:pPr>
                <a:defRPr/>
              </a:pPr>
              <a:t>16</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E792AFB-2E38-4D75-B306-0C1EA88D0CC0}" type="datetime2">
              <a:rPr lang="en-US" smtClean="0"/>
              <a:pPr>
                <a:defRPr/>
              </a:pPr>
              <a:t>Wednesday, March 25, 2020</a:t>
            </a:fld>
            <a:endParaRPr lang="en-US"/>
          </a:p>
        </p:txBody>
      </p:sp>
      <p:sp>
        <p:nvSpPr>
          <p:cNvPr id="3" name="Footer Placeholder 2"/>
          <p:cNvSpPr>
            <a:spLocks noGrp="1"/>
          </p:cNvSpPr>
          <p:nvPr>
            <p:ph type="ftr" sz="quarter" idx="11"/>
          </p:nvPr>
        </p:nvSpPr>
        <p:spPr/>
        <p:txBody>
          <a:bodyPr/>
          <a:lstStyle/>
          <a:p>
            <a:pPr>
              <a:defRPr/>
            </a:pPr>
            <a:r>
              <a:rPr lang="ar-SA" smtClean="0"/>
              <a:t>نظرية التعلق.......موريس بقلة</a:t>
            </a:r>
            <a:endParaRPr lang="en-US"/>
          </a:p>
        </p:txBody>
      </p:sp>
      <p:sp>
        <p:nvSpPr>
          <p:cNvPr id="4" name="Slide Number Placeholder 3"/>
          <p:cNvSpPr>
            <a:spLocks noGrp="1"/>
          </p:cNvSpPr>
          <p:nvPr>
            <p:ph type="sldNum" sz="quarter" idx="12"/>
          </p:nvPr>
        </p:nvSpPr>
        <p:spPr/>
        <p:txBody>
          <a:bodyPr/>
          <a:lstStyle/>
          <a:p>
            <a:pPr>
              <a:defRPr/>
            </a:pPr>
            <a:fld id="{88E1F934-279E-4077-AF51-6A6E39F450A3}" type="slidenum">
              <a:rPr lang="en-US" smtClean="0"/>
              <a:pPr>
                <a:defRPr/>
              </a:pPr>
              <a:t>17</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000" y="965200"/>
            <a:ext cx="7874000" cy="4927600"/>
          </a:xfrm>
          <a:prstGeom prst="rect">
            <a:avLst/>
          </a:prstGeom>
        </p:spPr>
      </p:pic>
    </p:spTree>
    <p:extLst>
      <p:ext uri="{BB962C8B-B14F-4D97-AF65-F5344CB8AC3E}">
        <p14:creationId xmlns:p14="http://schemas.microsoft.com/office/powerpoint/2010/main" val="18595252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74638"/>
            <a:ext cx="8229600" cy="3078162"/>
          </a:xfrm>
        </p:spPr>
        <p:txBody>
          <a:bodyPr/>
          <a:lstStyle/>
          <a:p>
            <a:pPr eaLnBrk="1" hangingPunct="1"/>
            <a:r>
              <a:rPr lang="ar-SA" smtClean="0">
                <a:hlinkClick r:id="rId2" action="ppaction://hlinkfile"/>
              </a:rPr>
              <a:t>التعلق الآمن</a:t>
            </a:r>
            <a:r>
              <a:rPr lang="ar-SA" smtClean="0"/>
              <a:t/>
            </a:r>
            <a:br>
              <a:rPr lang="ar-SA" smtClean="0"/>
            </a:br>
            <a:r>
              <a:rPr lang="ar-SA" smtClean="0">
                <a:hlinkClick r:id="rId2" action="ppaction://hlinkfile"/>
              </a:rPr>
              <a:t> تجربة هارلو (الخوف والتعلق)</a:t>
            </a:r>
            <a:endParaRPr lang="en-US" smtClean="0"/>
          </a:p>
        </p:txBody>
      </p:sp>
      <p:sp>
        <p:nvSpPr>
          <p:cNvPr id="3" name="Date Placeholder 2"/>
          <p:cNvSpPr>
            <a:spLocks noGrp="1"/>
          </p:cNvSpPr>
          <p:nvPr>
            <p:ph type="dt" sz="quarter" idx="10"/>
          </p:nvPr>
        </p:nvSpPr>
        <p:spPr/>
        <p:txBody>
          <a:bodyPr/>
          <a:lstStyle/>
          <a:p>
            <a:pPr>
              <a:defRPr/>
            </a:pPr>
            <a:fld id="{79EA14FF-B825-4BEC-B83F-BA3D083515EF}" type="datetime2">
              <a:rPr lang="en-US"/>
              <a:pPr>
                <a:defRPr/>
              </a:pPr>
              <a:t>Wednesday, March 25, 2020</a:t>
            </a:fld>
            <a:endParaRPr lang="en-US"/>
          </a:p>
        </p:txBody>
      </p:sp>
      <p:sp>
        <p:nvSpPr>
          <p:cNvPr id="4" name="Slide Number Placeholder 3"/>
          <p:cNvSpPr>
            <a:spLocks noGrp="1"/>
          </p:cNvSpPr>
          <p:nvPr>
            <p:ph type="sldNum" sz="quarter" idx="12"/>
          </p:nvPr>
        </p:nvSpPr>
        <p:spPr/>
        <p:txBody>
          <a:bodyPr/>
          <a:lstStyle/>
          <a:p>
            <a:pPr>
              <a:defRPr/>
            </a:pPr>
            <a:fld id="{619BAD9D-5B4D-4612-8FA9-3A1AFF3B2FF3}" type="slidenum">
              <a:rPr lang="en-US" smtClean="0"/>
              <a:pPr>
                <a:defRPr/>
              </a:pPr>
              <a:t>18</a:t>
            </a:fld>
            <a:endParaRPr lang="en-US"/>
          </a:p>
        </p:txBody>
      </p:sp>
      <p:sp>
        <p:nvSpPr>
          <p:cNvPr id="5" name="Footer Placeholder 4"/>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533400"/>
            <a:ext cx="7772400" cy="1470025"/>
          </a:xfrm>
        </p:spPr>
        <p:txBody>
          <a:bodyPr/>
          <a:lstStyle/>
          <a:p>
            <a:pPr eaLnBrk="1" hangingPunct="1"/>
            <a:r>
              <a:rPr lang="ar-SA" sz="6600" b="1" smtClean="0"/>
              <a:t>التعلق</a:t>
            </a:r>
            <a:endParaRPr lang="en-US" sz="6600" b="1" smtClean="0"/>
          </a:p>
        </p:txBody>
      </p:sp>
      <p:sp>
        <p:nvSpPr>
          <p:cNvPr id="3" name="Subtitle 2"/>
          <p:cNvSpPr>
            <a:spLocks noGrp="1"/>
          </p:cNvSpPr>
          <p:nvPr>
            <p:ph type="subTitle" idx="1"/>
          </p:nvPr>
        </p:nvSpPr>
        <p:spPr>
          <a:xfrm>
            <a:off x="381000" y="1828800"/>
            <a:ext cx="8534400" cy="4572000"/>
          </a:xfrm>
        </p:spPr>
        <p:txBody>
          <a:bodyPr rtlCol="0">
            <a:normAutofit/>
          </a:bodyPr>
          <a:lstStyle/>
          <a:p>
            <a:pPr algn="r" eaLnBrk="1" fontAlgn="auto" hangingPunct="1">
              <a:spcAft>
                <a:spcPts val="0"/>
              </a:spcAft>
              <a:defRPr/>
            </a:pPr>
            <a:r>
              <a:rPr lang="ar-SA" sz="4400" dirty="0">
                <a:solidFill>
                  <a:schemeClr val="tx1"/>
                </a:solidFill>
              </a:rPr>
              <a:t>التعلق هو ذلك الارتباط المتبادل بين الطفل و من يقوم </a:t>
            </a:r>
            <a:r>
              <a:rPr lang="ar-SA" sz="4400" dirty="0" smtClean="0">
                <a:solidFill>
                  <a:schemeClr val="tx1"/>
                </a:solidFill>
              </a:rPr>
              <a:t>برعايته والذي يتأسس </a:t>
            </a:r>
            <a:r>
              <a:rPr lang="ar-SA" sz="4400" dirty="0">
                <a:solidFill>
                  <a:schemeClr val="tx1"/>
                </a:solidFill>
              </a:rPr>
              <a:t>مبكرا في </a:t>
            </a:r>
            <a:r>
              <a:rPr lang="ar-SA" sz="4400" dirty="0" smtClean="0">
                <a:solidFill>
                  <a:schemeClr val="tx1"/>
                </a:solidFill>
              </a:rPr>
              <a:t>حياته ليمنحه </a:t>
            </a:r>
            <a:r>
              <a:rPr lang="ar-SA" sz="4400" dirty="0">
                <a:solidFill>
                  <a:schemeClr val="tx1"/>
                </a:solidFill>
              </a:rPr>
              <a:t>الحماية </a:t>
            </a:r>
            <a:r>
              <a:rPr lang="ar-SA" sz="4400" dirty="0" smtClean="0">
                <a:solidFill>
                  <a:schemeClr val="tx1"/>
                </a:solidFill>
              </a:rPr>
              <a:t>والامان</a:t>
            </a:r>
            <a:endParaRPr lang="ar-SA" dirty="0" smtClean="0"/>
          </a:p>
          <a:p>
            <a:pPr algn="r" eaLnBrk="1" fontAlgn="auto" hangingPunct="1">
              <a:spcAft>
                <a:spcPts val="0"/>
              </a:spcAft>
              <a:defRPr/>
            </a:pPr>
            <a:endParaRPr lang="en-US" dirty="0"/>
          </a:p>
        </p:txBody>
      </p:sp>
      <p:pic>
        <p:nvPicPr>
          <p:cNvPr id="3076" name="Picture 2" descr="C:\Users\user\Pictures\101MSDCF\New folder\attachment.jpg"/>
          <p:cNvPicPr>
            <a:picLocks noChangeAspect="1" noChangeArrowheads="1"/>
          </p:cNvPicPr>
          <p:nvPr/>
        </p:nvPicPr>
        <p:blipFill>
          <a:blip r:embed="rId2"/>
          <a:srcRect/>
          <a:stretch>
            <a:fillRect/>
          </a:stretch>
        </p:blipFill>
        <p:spPr bwMode="auto">
          <a:xfrm>
            <a:off x="381000" y="3276600"/>
            <a:ext cx="3276600" cy="3276600"/>
          </a:xfrm>
          <a:prstGeom prst="rect">
            <a:avLst/>
          </a:prstGeom>
          <a:noFill/>
          <a:ln w="9525">
            <a:noFill/>
            <a:miter lim="800000"/>
            <a:headEnd/>
            <a:tailEnd/>
          </a:ln>
        </p:spPr>
      </p:pic>
      <p:sp>
        <p:nvSpPr>
          <p:cNvPr id="5" name="Date Placeholder 4"/>
          <p:cNvSpPr>
            <a:spLocks noGrp="1"/>
          </p:cNvSpPr>
          <p:nvPr>
            <p:ph type="dt" sz="quarter" idx="10"/>
          </p:nvPr>
        </p:nvSpPr>
        <p:spPr/>
        <p:txBody>
          <a:bodyPr/>
          <a:lstStyle/>
          <a:p>
            <a:pPr>
              <a:defRPr/>
            </a:pPr>
            <a:fld id="{EE40C699-AAF3-48AB-9003-BCA1A36D57CC}" type="datetime2">
              <a:rPr lang="en-US"/>
              <a:pPr>
                <a:defRPr/>
              </a:pPr>
              <a:t>Wednesday, March 25, 2020</a:t>
            </a:fld>
            <a:endParaRPr lang="en-US"/>
          </a:p>
        </p:txBody>
      </p:sp>
      <p:sp>
        <p:nvSpPr>
          <p:cNvPr id="6" name="Slide Number Placeholder 5"/>
          <p:cNvSpPr>
            <a:spLocks noGrp="1"/>
          </p:cNvSpPr>
          <p:nvPr>
            <p:ph type="sldNum" sz="quarter" idx="12"/>
          </p:nvPr>
        </p:nvSpPr>
        <p:spPr/>
        <p:txBody>
          <a:bodyPr/>
          <a:lstStyle/>
          <a:p>
            <a:pPr>
              <a:defRPr/>
            </a:pPr>
            <a:fld id="{1A00217F-BC50-4EC2-9DA4-2421A9AA17D8}" type="slidenum">
              <a:rPr lang="en-US" smtClean="0"/>
              <a:pPr>
                <a:defRPr/>
              </a:pPr>
              <a:t>2</a:t>
            </a:fld>
            <a:endParaRPr lang="en-US"/>
          </a:p>
        </p:txBody>
      </p:sp>
      <p:sp>
        <p:nvSpPr>
          <p:cNvPr id="7" name="Footer Placeholder 6"/>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Attachment</a:t>
            </a:r>
          </a:p>
        </p:txBody>
      </p:sp>
      <p:sp>
        <p:nvSpPr>
          <p:cNvPr id="4099" name="Content Placeholder 2"/>
          <p:cNvSpPr>
            <a:spLocks noGrp="1"/>
          </p:cNvSpPr>
          <p:nvPr>
            <p:ph idx="1"/>
          </p:nvPr>
        </p:nvSpPr>
        <p:spPr/>
        <p:txBody>
          <a:bodyPr/>
          <a:lstStyle/>
          <a:p>
            <a:pPr eaLnBrk="1" hangingPunct="1">
              <a:buFont typeface="Arial" pitchFamily="34" charset="0"/>
              <a:buNone/>
            </a:pPr>
            <a:r>
              <a:rPr lang="en-US" smtClean="0"/>
              <a:t>Is a word used to refer to the relationship</a:t>
            </a:r>
            <a:endParaRPr lang="ar-SA" smtClean="0"/>
          </a:p>
          <a:p>
            <a:pPr eaLnBrk="1" hangingPunct="1">
              <a:buFont typeface="Arial" pitchFamily="34" charset="0"/>
              <a:buNone/>
            </a:pPr>
            <a:r>
              <a:rPr lang="en-US" smtClean="0"/>
              <a:t>developed between an infant and a parent or</a:t>
            </a:r>
            <a:endParaRPr lang="ar-SA" smtClean="0"/>
          </a:p>
          <a:p>
            <a:pPr eaLnBrk="1" hangingPunct="1">
              <a:buFont typeface="Arial" pitchFamily="34" charset="0"/>
              <a:buNone/>
            </a:pPr>
            <a:r>
              <a:rPr lang="en-US" smtClean="0"/>
              <a:t>primary caregiver during the first 2 -3 years of</a:t>
            </a:r>
            <a:endParaRPr lang="ar-SA" smtClean="0"/>
          </a:p>
          <a:p>
            <a:pPr eaLnBrk="1" hangingPunct="1">
              <a:buFont typeface="Arial" pitchFamily="34" charset="0"/>
              <a:buNone/>
            </a:pPr>
            <a:r>
              <a:rPr lang="en-US" smtClean="0"/>
              <a:t>life.</a:t>
            </a:r>
          </a:p>
          <a:p>
            <a:pPr eaLnBrk="1" hangingPunct="1"/>
            <a:endParaRPr lang="en-US" smtClean="0"/>
          </a:p>
        </p:txBody>
      </p:sp>
      <p:sp>
        <p:nvSpPr>
          <p:cNvPr id="4" name="Date Placeholder 3"/>
          <p:cNvSpPr>
            <a:spLocks noGrp="1"/>
          </p:cNvSpPr>
          <p:nvPr>
            <p:ph type="dt" sz="quarter" idx="10"/>
          </p:nvPr>
        </p:nvSpPr>
        <p:spPr/>
        <p:txBody>
          <a:bodyPr/>
          <a:lstStyle/>
          <a:p>
            <a:pPr>
              <a:defRPr/>
            </a:pPr>
            <a:fld id="{A295706A-97BB-4496-9E6E-08B62FFFE9C6}"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FC23A1BF-1C14-4AC1-82DD-7B35749FF871}" type="slidenum">
              <a:rPr lang="en-US" smtClean="0"/>
              <a:pPr>
                <a:defRPr/>
              </a:pPr>
              <a:t>3</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endParaRPr lang="en-US" smtClean="0"/>
          </a:p>
        </p:txBody>
      </p:sp>
      <p:sp>
        <p:nvSpPr>
          <p:cNvPr id="5123" name="Content Placeholder 2"/>
          <p:cNvSpPr>
            <a:spLocks noGrp="1"/>
          </p:cNvSpPr>
          <p:nvPr>
            <p:ph idx="1"/>
          </p:nvPr>
        </p:nvSpPr>
        <p:spPr/>
        <p:txBody>
          <a:bodyPr/>
          <a:lstStyle/>
          <a:p>
            <a:pPr eaLnBrk="1" hangingPunct="1"/>
            <a:r>
              <a:rPr lang="en-US" smtClean="0"/>
              <a:t>Attachment is a special emotional relationship that involves an exchange of comfort, care, and pleasure. </a:t>
            </a:r>
            <a:endParaRPr lang="ar-SA" smtClean="0"/>
          </a:p>
          <a:p>
            <a:pPr algn="r" rtl="1" eaLnBrk="1" hangingPunct="1">
              <a:buFont typeface="Arial" pitchFamily="34" charset="0"/>
              <a:buNone/>
            </a:pPr>
            <a:r>
              <a:rPr lang="ar-SA" smtClean="0"/>
              <a:t>انه نمط من العلاقة الانفعالية المميزة التي تتضمن الشعور بالارتياح المتبادل والرعاية والاستمتاع </a:t>
            </a:r>
          </a:p>
          <a:p>
            <a:pPr eaLnBrk="1" hangingPunct="1"/>
            <a:endParaRPr lang="ar-SA" smtClean="0"/>
          </a:p>
          <a:p>
            <a:pPr eaLnBrk="1" hangingPunct="1"/>
            <a:endParaRPr lang="ar-SA" smtClean="0"/>
          </a:p>
          <a:p>
            <a:pPr eaLnBrk="1" hangingPunct="1">
              <a:buFont typeface="Arial" pitchFamily="34" charset="0"/>
              <a:buNone/>
            </a:pPr>
            <a:endParaRPr lang="ar-SA" smtClean="0"/>
          </a:p>
          <a:p>
            <a:pPr eaLnBrk="1" hangingPunct="1"/>
            <a:endParaRPr lang="ar-SA" smtClean="0"/>
          </a:p>
          <a:p>
            <a:pPr eaLnBrk="1" hangingPunct="1"/>
            <a:endParaRPr lang="en-US" smtClean="0"/>
          </a:p>
          <a:p>
            <a:pPr eaLnBrk="1" hangingPunct="1"/>
            <a:endParaRPr lang="en-US" smtClean="0"/>
          </a:p>
        </p:txBody>
      </p:sp>
      <p:sp>
        <p:nvSpPr>
          <p:cNvPr id="7" name="Date Placeholder 6"/>
          <p:cNvSpPr>
            <a:spLocks noGrp="1"/>
          </p:cNvSpPr>
          <p:nvPr>
            <p:ph type="dt" sz="quarter" idx="10"/>
          </p:nvPr>
        </p:nvSpPr>
        <p:spPr/>
        <p:txBody>
          <a:bodyPr/>
          <a:lstStyle/>
          <a:p>
            <a:pPr>
              <a:defRPr/>
            </a:pPr>
            <a:fld id="{D196B46D-C94D-431A-9A56-3E0EE5E3D95E}" type="datetime2">
              <a:rPr lang="en-US"/>
              <a:pPr>
                <a:defRPr/>
              </a:pPr>
              <a:t>Wednesday, March 25, 2020</a:t>
            </a:fld>
            <a:endParaRPr lang="en-US"/>
          </a:p>
        </p:txBody>
      </p:sp>
      <p:sp>
        <p:nvSpPr>
          <p:cNvPr id="8" name="Slide Number Placeholder 7"/>
          <p:cNvSpPr>
            <a:spLocks noGrp="1"/>
          </p:cNvSpPr>
          <p:nvPr>
            <p:ph type="sldNum" sz="quarter" idx="12"/>
          </p:nvPr>
        </p:nvSpPr>
        <p:spPr/>
        <p:txBody>
          <a:bodyPr/>
          <a:lstStyle/>
          <a:p>
            <a:pPr>
              <a:defRPr/>
            </a:pPr>
            <a:fld id="{F3B4A687-025E-450F-9388-8406BE988A78}" type="slidenum">
              <a:rPr lang="en-US" smtClean="0"/>
              <a:pPr>
                <a:defRPr/>
              </a:pPr>
              <a:t>4</a:t>
            </a:fld>
            <a:endParaRPr lang="en-US"/>
          </a:p>
        </p:txBody>
      </p:sp>
      <p:sp>
        <p:nvSpPr>
          <p:cNvPr id="9" name="Footer Placeholder 8"/>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endParaRPr lang="en-US" smtClean="0"/>
          </a:p>
        </p:txBody>
      </p:sp>
      <p:sp>
        <p:nvSpPr>
          <p:cNvPr id="6147" name="Content Placeholder 2"/>
          <p:cNvSpPr>
            <a:spLocks noGrp="1"/>
          </p:cNvSpPr>
          <p:nvPr>
            <p:ph idx="1"/>
          </p:nvPr>
        </p:nvSpPr>
        <p:spPr/>
        <p:txBody>
          <a:bodyPr/>
          <a:lstStyle/>
          <a:p>
            <a:pPr algn="r" rtl="1" eaLnBrk="1" hangingPunct="1">
              <a:buFont typeface="Arial" pitchFamily="34" charset="0"/>
              <a:buNone/>
            </a:pPr>
            <a:r>
              <a:rPr lang="en-US" smtClean="0">
                <a:latin typeface="Simplified Arabic" pitchFamily="18" charset="-78"/>
                <a:cs typeface="Simplified Arabic" pitchFamily="18" charset="-78"/>
              </a:rPr>
              <a:t>يتعلق الطفل بالأشخاص ذو</a:t>
            </a:r>
            <a:r>
              <a:rPr lang="ar-SA" smtClean="0">
                <a:latin typeface="Simplified Arabic" pitchFamily="18" charset="-78"/>
                <a:cs typeface="Simplified Arabic" pitchFamily="18" charset="-78"/>
              </a:rPr>
              <a:t>ي</a:t>
            </a:r>
            <a:r>
              <a:rPr lang="en-US" smtClean="0">
                <a:latin typeface="Simplified Arabic" pitchFamily="18" charset="-78"/>
                <a:cs typeface="Simplified Arabic" pitchFamily="18" charset="-78"/>
              </a:rPr>
              <a:t> الحس المرهف والذين يتج</a:t>
            </a:r>
            <a:r>
              <a:rPr lang="ar-SA" smtClean="0">
                <a:latin typeface="Simplified Arabic" pitchFamily="18" charset="-78"/>
                <a:cs typeface="Simplified Arabic" pitchFamily="18" charset="-78"/>
              </a:rPr>
              <a:t>او</a:t>
            </a:r>
            <a:r>
              <a:rPr lang="en-US" smtClean="0">
                <a:latin typeface="Simplified Arabic" pitchFamily="18" charset="-78"/>
                <a:cs typeface="Simplified Arabic" pitchFamily="18" charset="-78"/>
              </a:rPr>
              <a:t>بون معه في التفاعلات الاجتماعية، والذين يظلون كمقدمى رعاية بصفة مستمرة لبضعة أشهر خلال الفترة من 6</a:t>
            </a:r>
            <a:r>
              <a:rPr lang="ar-SA" smtClean="0">
                <a:latin typeface="Simplified Arabic" pitchFamily="18" charset="-78"/>
                <a:cs typeface="Simplified Arabic" pitchFamily="18" charset="-78"/>
              </a:rPr>
              <a:t> </a:t>
            </a:r>
            <a:r>
              <a:rPr lang="en-US" smtClean="0">
                <a:latin typeface="Simplified Arabic" pitchFamily="18" charset="-78"/>
                <a:cs typeface="Simplified Arabic" pitchFamily="18" charset="-78"/>
              </a:rPr>
              <a:t>شهور إلى عامين</a:t>
            </a:r>
            <a:r>
              <a:rPr lang="ar-SA" smtClean="0">
                <a:latin typeface="Simplified Arabic" pitchFamily="18" charset="-78"/>
                <a:cs typeface="Simplified Arabic" pitchFamily="18" charset="-78"/>
              </a:rPr>
              <a:t> او اكثر قليلا </a:t>
            </a:r>
            <a:r>
              <a:rPr lang="en-US" smtClean="0">
                <a:latin typeface="Simplified Arabic" pitchFamily="18" charset="-78"/>
                <a:cs typeface="Simplified Arabic" pitchFamily="18" charset="-78"/>
              </a:rPr>
              <a:t>.</a:t>
            </a:r>
            <a:endParaRPr lang="ar-SA" smtClean="0">
              <a:latin typeface="Simplified Arabic" pitchFamily="18" charset="-78"/>
              <a:cs typeface="Simplified Arabic" pitchFamily="18" charset="-78"/>
            </a:endParaRPr>
          </a:p>
          <a:p>
            <a:pPr algn="r" rtl="1" eaLnBrk="1" hangingPunct="1">
              <a:buFont typeface="Arial" pitchFamily="34" charset="0"/>
              <a:buNone/>
            </a:pPr>
            <a:endParaRPr lang="en-US" smtClean="0">
              <a:latin typeface="Simplified Arabic" pitchFamily="18" charset="-78"/>
              <a:cs typeface="Simplified Arabic" pitchFamily="18" charset="-78"/>
            </a:endParaRPr>
          </a:p>
        </p:txBody>
      </p:sp>
      <p:sp>
        <p:nvSpPr>
          <p:cNvPr id="4" name="Date Placeholder 3"/>
          <p:cNvSpPr>
            <a:spLocks noGrp="1"/>
          </p:cNvSpPr>
          <p:nvPr>
            <p:ph type="dt" sz="quarter" idx="10"/>
          </p:nvPr>
        </p:nvSpPr>
        <p:spPr/>
        <p:txBody>
          <a:bodyPr/>
          <a:lstStyle/>
          <a:p>
            <a:pPr>
              <a:defRPr/>
            </a:pPr>
            <a:fld id="{4A8E10F8-FE2D-41F7-964D-9DD0D47BCDDE}"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FFEA6E46-1980-4BAE-8A78-0540C89A7BC2}" type="slidenum">
              <a:rPr lang="en-US" smtClean="0"/>
              <a:pPr>
                <a:defRPr/>
              </a:pPr>
              <a:t>5</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endParaRPr lang="en-US" smtClean="0"/>
          </a:p>
        </p:txBody>
      </p:sp>
      <p:sp>
        <p:nvSpPr>
          <p:cNvPr id="7171" name="Content Placeholder 2"/>
          <p:cNvSpPr>
            <a:spLocks noGrp="1"/>
          </p:cNvSpPr>
          <p:nvPr>
            <p:ph idx="1"/>
          </p:nvPr>
        </p:nvSpPr>
        <p:spPr>
          <a:xfrm>
            <a:off x="457200" y="1524000"/>
            <a:ext cx="8305800" cy="5059363"/>
          </a:xfrm>
        </p:spPr>
        <p:txBody>
          <a:bodyPr/>
          <a:lstStyle/>
          <a:p>
            <a:pPr algn="r" rtl="1" eaLnBrk="1" hangingPunct="1">
              <a:buFont typeface="Arial" pitchFamily="34" charset="0"/>
              <a:buNone/>
            </a:pPr>
            <a:r>
              <a:rPr lang="ar-SA" smtClean="0"/>
              <a:t>يبدأ تعلق الطفل بشخص معين فيما بين </a:t>
            </a:r>
            <a:r>
              <a:rPr lang="ar-SA" u="sng" smtClean="0">
                <a:solidFill>
                  <a:srgbClr val="FF0000"/>
                </a:solidFill>
              </a:rPr>
              <a:t>الشهر السادس</a:t>
            </a:r>
            <a:r>
              <a:rPr lang="ar-SA" smtClean="0">
                <a:solidFill>
                  <a:srgbClr val="FF0000"/>
                </a:solidFill>
              </a:rPr>
              <a:t> و</a:t>
            </a:r>
            <a:r>
              <a:rPr lang="ar-SA" u="sng" smtClean="0">
                <a:solidFill>
                  <a:srgbClr val="FF0000"/>
                </a:solidFill>
              </a:rPr>
              <a:t>الشهر التاسع </a:t>
            </a:r>
            <a:r>
              <a:rPr lang="ar-SA" smtClean="0"/>
              <a:t>من عمره ويزداد ذلك حدة في الأشهر القليلة التالية, ويكون التعلق عندئذ مصحوبا </a:t>
            </a:r>
            <a:r>
              <a:rPr lang="ar-SA" smtClean="0">
                <a:solidFill>
                  <a:srgbClr val="FF0000"/>
                </a:solidFill>
              </a:rPr>
              <a:t>بمشاعر قوية وأحيانا عنيفة </a:t>
            </a:r>
            <a:r>
              <a:rPr lang="ar-SA" smtClean="0"/>
              <a:t>ويبدو ذلك في بهجة الطفل وسروره عند استقبال الحاضن، وأحيانا هياجه وغضبه عند مفارقته.</a:t>
            </a:r>
          </a:p>
          <a:p>
            <a:pPr algn="r" rtl="1" eaLnBrk="1" hangingPunct="1">
              <a:buFont typeface="Arial" pitchFamily="34" charset="0"/>
              <a:buNone/>
            </a:pPr>
            <a:endParaRPr lang="ar-SA" smtClean="0"/>
          </a:p>
          <a:p>
            <a:pPr algn="r" rtl="1" eaLnBrk="1" hangingPunct="1"/>
            <a:endParaRPr lang="en-US" smtClean="0"/>
          </a:p>
        </p:txBody>
      </p:sp>
      <p:sp>
        <p:nvSpPr>
          <p:cNvPr id="9" name="Date Placeholder 8"/>
          <p:cNvSpPr>
            <a:spLocks noGrp="1"/>
          </p:cNvSpPr>
          <p:nvPr>
            <p:ph type="dt" sz="quarter" idx="10"/>
          </p:nvPr>
        </p:nvSpPr>
        <p:spPr/>
        <p:txBody>
          <a:bodyPr/>
          <a:lstStyle/>
          <a:p>
            <a:pPr>
              <a:defRPr/>
            </a:pPr>
            <a:fld id="{93518A11-B537-46E6-B74C-368D4914B2ED}" type="datetime2">
              <a:rPr lang="en-US"/>
              <a:pPr>
                <a:defRPr/>
              </a:pPr>
              <a:t>Wednesday, March 25, 2020</a:t>
            </a:fld>
            <a:endParaRPr lang="en-US"/>
          </a:p>
        </p:txBody>
      </p:sp>
      <p:sp>
        <p:nvSpPr>
          <p:cNvPr id="10" name="Slide Number Placeholder 9"/>
          <p:cNvSpPr>
            <a:spLocks noGrp="1"/>
          </p:cNvSpPr>
          <p:nvPr>
            <p:ph type="sldNum" sz="quarter" idx="12"/>
          </p:nvPr>
        </p:nvSpPr>
        <p:spPr/>
        <p:txBody>
          <a:bodyPr/>
          <a:lstStyle/>
          <a:p>
            <a:pPr>
              <a:defRPr/>
            </a:pPr>
            <a:fld id="{59E82430-3CAD-4587-AE8C-7D31AF8C3C4B}" type="slidenum">
              <a:rPr lang="en-US" smtClean="0"/>
              <a:pPr>
                <a:defRPr/>
              </a:pPr>
              <a:t>6</a:t>
            </a:fld>
            <a:endParaRPr lang="en-US"/>
          </a:p>
        </p:txBody>
      </p:sp>
      <p:sp>
        <p:nvSpPr>
          <p:cNvPr id="11" name="Footer Placeholder 10"/>
          <p:cNvSpPr>
            <a:spLocks noGrp="1"/>
          </p:cNvSpPr>
          <p:nvPr>
            <p:ph type="ftr" sz="quarter" idx="11"/>
          </p:nvPr>
        </p:nvSpPr>
        <p:spPr/>
        <p:txBody>
          <a:bodyPr/>
          <a:lstStyle/>
          <a:p>
            <a:pPr>
              <a:defRPr/>
            </a:pPr>
            <a:r>
              <a:rPr lang="ar-SA"/>
              <a:t>نظرية التعلق.......موريس بقلة</a:t>
            </a:r>
            <a:endParaRPr lang="en-US"/>
          </a:p>
        </p:txBody>
      </p:sp>
      <p:pic>
        <p:nvPicPr>
          <p:cNvPr id="7175" name="Picture 9" descr="C:\Users\morice\Pictures\New folder (3)\1.jpg"/>
          <p:cNvPicPr>
            <a:picLocks noChangeAspect="1" noChangeArrowheads="1"/>
          </p:cNvPicPr>
          <p:nvPr/>
        </p:nvPicPr>
        <p:blipFill>
          <a:blip r:embed="rId2"/>
          <a:srcRect/>
          <a:stretch>
            <a:fillRect/>
          </a:stretch>
        </p:blipFill>
        <p:spPr bwMode="auto">
          <a:xfrm>
            <a:off x="1676400" y="3810000"/>
            <a:ext cx="1743075" cy="2619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endParaRPr lang="en-US" smtClean="0"/>
          </a:p>
        </p:txBody>
      </p:sp>
      <p:sp>
        <p:nvSpPr>
          <p:cNvPr id="4099" name="Content Placeholder 2"/>
          <p:cNvSpPr>
            <a:spLocks noGrp="1"/>
          </p:cNvSpPr>
          <p:nvPr>
            <p:ph idx="1"/>
          </p:nvPr>
        </p:nvSpPr>
        <p:spPr>
          <a:xfrm>
            <a:off x="533400" y="1676400"/>
            <a:ext cx="8229600" cy="4525963"/>
          </a:xfrm>
        </p:spPr>
        <p:txBody>
          <a:bodyPr/>
          <a:lstStyle/>
          <a:p>
            <a:pPr algn="r" rtl="1" eaLnBrk="1" hangingPunct="1"/>
            <a:r>
              <a:rPr lang="ar-SA" sz="2800" b="1" u="sng" smtClean="0"/>
              <a:t>الشهر الخامس</a:t>
            </a:r>
            <a:r>
              <a:rPr lang="ar-SA" sz="2800" smtClean="0"/>
              <a:t>:  يعيش الطفل مرحلة ” بعيد عن العين، بعيد عن الذهن“.</a:t>
            </a:r>
          </a:p>
          <a:p>
            <a:pPr algn="r" rtl="1" eaLnBrk="1" hangingPunct="1"/>
            <a:r>
              <a:rPr lang="ar-SA" sz="2800" b="1" u="sng" smtClean="0"/>
              <a:t>الشهر السادس:</a:t>
            </a:r>
            <a:r>
              <a:rPr lang="ar-SA" sz="2800" smtClean="0"/>
              <a:t> يبدأ الطفل الاستجابة بالابتسام والمناغاة بمجرد ظهور الأم، وبالأنين أو البكاء لغيابها.</a:t>
            </a:r>
          </a:p>
          <a:p>
            <a:pPr algn="r" rtl="1" eaLnBrk="1" hangingPunct="1"/>
            <a:endParaRPr lang="ar-SA" sz="2800" smtClean="0"/>
          </a:p>
          <a:p>
            <a:pPr algn="r" rtl="1" eaLnBrk="1" hangingPunct="1"/>
            <a:endParaRPr lang="ar-SA" sz="2800" smtClean="0"/>
          </a:p>
          <a:p>
            <a:pPr algn="r" rtl="1" eaLnBrk="1" hangingPunct="1"/>
            <a:endParaRPr lang="ar-SA" sz="2800" b="1" u="sng" smtClean="0"/>
          </a:p>
          <a:p>
            <a:pPr algn="r" rtl="1" eaLnBrk="1" hangingPunct="1"/>
            <a:r>
              <a:rPr lang="ar-SA" sz="2800" b="1" u="sng" smtClean="0"/>
              <a:t>الشهر السابع - التاسع : </a:t>
            </a:r>
            <a:r>
              <a:rPr lang="ar-SA" sz="2800" smtClean="0"/>
              <a:t>وصول الطفل لمرحلة ” دوام وجود \ بقاء الشخص“. </a:t>
            </a:r>
            <a:r>
              <a:rPr lang="ar-SA" sz="2800" b="1" u="sng" smtClean="0"/>
              <a:t> </a:t>
            </a:r>
            <a:endParaRPr lang="en-US" sz="2800" b="1" u="sng" smtClean="0"/>
          </a:p>
        </p:txBody>
      </p:sp>
      <p:sp>
        <p:nvSpPr>
          <p:cNvPr id="4" name="Date Placeholder 3"/>
          <p:cNvSpPr>
            <a:spLocks noGrp="1"/>
          </p:cNvSpPr>
          <p:nvPr>
            <p:ph type="dt" sz="quarter" idx="10"/>
          </p:nvPr>
        </p:nvSpPr>
        <p:spPr/>
        <p:txBody>
          <a:bodyPr/>
          <a:lstStyle/>
          <a:p>
            <a:pPr>
              <a:defRPr/>
            </a:pPr>
            <a:fld id="{6105CFCD-BF5A-4302-B41F-46DE7E751B00}"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9FBD5A43-2379-4DEC-8406-ED3C1F82B71E}" type="slidenum">
              <a:rPr lang="en-US" smtClean="0"/>
              <a:pPr>
                <a:defRPr/>
              </a:pPr>
              <a:t>7</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pic>
        <p:nvPicPr>
          <p:cNvPr id="8200" name="Picture 8" descr="C:\Users\morice\Pictures\New folder (3)\2.jpg"/>
          <p:cNvPicPr>
            <a:picLocks noChangeAspect="1" noChangeArrowheads="1"/>
          </p:cNvPicPr>
          <p:nvPr/>
        </p:nvPicPr>
        <p:blipFill>
          <a:blip r:embed="rId2"/>
          <a:srcRect/>
          <a:stretch>
            <a:fillRect/>
          </a:stretch>
        </p:blipFill>
        <p:spPr bwMode="auto">
          <a:xfrm>
            <a:off x="6172200" y="3581400"/>
            <a:ext cx="2305050" cy="1524000"/>
          </a:xfrm>
          <a:prstGeom prst="rect">
            <a:avLst/>
          </a:prstGeom>
          <a:ln>
            <a:noFill/>
          </a:ln>
          <a:effectLst>
            <a:softEdge rad="112500"/>
          </a:effectLst>
        </p:spPr>
      </p:pic>
      <p:pic>
        <p:nvPicPr>
          <p:cNvPr id="8201" name="Picture 9" descr="C:\Users\morice\Pictures\New folder (3)\3.jpg"/>
          <p:cNvPicPr>
            <a:picLocks noChangeAspect="1" noChangeArrowheads="1"/>
          </p:cNvPicPr>
          <p:nvPr/>
        </p:nvPicPr>
        <p:blipFill>
          <a:blip r:embed="rId3"/>
          <a:srcRect/>
          <a:stretch>
            <a:fillRect/>
          </a:stretch>
        </p:blipFill>
        <p:spPr bwMode="auto">
          <a:xfrm>
            <a:off x="838200" y="3429000"/>
            <a:ext cx="2619375" cy="1743075"/>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20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20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animEffect transition="in" filter="fade">
                                      <p:cBhvr>
                                        <p:cTn id="17" dur="2000"/>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rtl="1" eaLnBrk="1" hangingPunct="1"/>
            <a:r>
              <a:rPr lang="ar-SA" smtClean="0"/>
              <a:t>التعلق الآمن مقابل التعلق غير الآمن</a:t>
            </a:r>
            <a:endParaRPr lang="en-US" smtClean="0"/>
          </a:p>
        </p:txBody>
      </p:sp>
      <p:sp>
        <p:nvSpPr>
          <p:cNvPr id="9219" name="Content Placeholder 2"/>
          <p:cNvSpPr>
            <a:spLocks noGrp="1"/>
          </p:cNvSpPr>
          <p:nvPr>
            <p:ph idx="1"/>
          </p:nvPr>
        </p:nvSpPr>
        <p:spPr>
          <a:xfrm>
            <a:off x="457200" y="1493838"/>
            <a:ext cx="8382000" cy="5364162"/>
          </a:xfrm>
        </p:spPr>
        <p:txBody>
          <a:bodyPr/>
          <a:lstStyle/>
          <a:p>
            <a:pPr algn="r" rtl="1" eaLnBrk="1" hangingPunct="1"/>
            <a:r>
              <a:rPr lang="ar-SA" b="1" u="sng" smtClean="0">
                <a:solidFill>
                  <a:srgbClr val="FF0000"/>
                </a:solidFill>
              </a:rPr>
              <a:t>التعلق الآمن:</a:t>
            </a:r>
            <a:r>
              <a:rPr lang="ar-SA" b="1" smtClean="0">
                <a:solidFill>
                  <a:srgbClr val="FF0000"/>
                </a:solidFill>
              </a:rPr>
              <a:t> </a:t>
            </a:r>
          </a:p>
          <a:p>
            <a:pPr algn="r" rtl="1" eaLnBrk="1" hangingPunct="1">
              <a:buFont typeface="Arial" pitchFamily="34" charset="0"/>
              <a:buNone/>
            </a:pPr>
            <a:r>
              <a:rPr lang="ar-SA" smtClean="0"/>
              <a:t> فيه يكون الطفل واثقا من أن الأم أو من في محلها </a:t>
            </a:r>
            <a:r>
              <a:rPr lang="ar-SA" smtClean="0">
                <a:solidFill>
                  <a:srgbClr val="0070C0"/>
                </a:solidFill>
              </a:rPr>
              <a:t>متواجد       ومتجاوب ومتعاون</a:t>
            </a:r>
            <a:r>
              <a:rPr lang="ar-SA" smtClean="0"/>
              <a:t>.  وهنا يشب الطفل مرتاحا ودودا ومتعاونا, طلق في الحديث, مرنا وذو مهارات وموارد متسعة.</a:t>
            </a:r>
          </a:p>
          <a:p>
            <a:pPr algn="r" rtl="1" eaLnBrk="1" hangingPunct="1">
              <a:buFont typeface="Arial" pitchFamily="34" charset="0"/>
              <a:buNone/>
            </a:pPr>
            <a:r>
              <a:rPr lang="ar-SA" smtClean="0"/>
              <a:t> </a:t>
            </a:r>
          </a:p>
          <a:p>
            <a:pPr algn="r" rtl="1" eaLnBrk="1" hangingPunct="1">
              <a:buFont typeface="Arial" pitchFamily="34" charset="0"/>
              <a:buNone/>
            </a:pPr>
            <a:endParaRPr lang="ar-SA" smtClean="0"/>
          </a:p>
          <a:p>
            <a:pPr algn="r" rtl="1" eaLnBrk="1" hangingPunct="1">
              <a:buFont typeface="Arial" pitchFamily="34" charset="0"/>
              <a:buNone/>
            </a:pPr>
            <a:r>
              <a:rPr lang="ar-SA" sz="2800" smtClean="0"/>
              <a:t>يقول بولبي " يجب أن يجد الرضيع والطفل الصغير علاقة</a:t>
            </a:r>
            <a:r>
              <a:rPr lang="ar-SA" sz="2800" smtClean="0">
                <a:solidFill>
                  <a:srgbClr val="FF0000"/>
                </a:solidFill>
              </a:rPr>
              <a:t> دافئة حميمة ومستمرة </a:t>
            </a:r>
            <a:r>
              <a:rPr lang="ar-SA" sz="2800" smtClean="0"/>
              <a:t>مع أمه كأساس جوهري لصحته النفسية والعقلية, في هذه العلاقة يجد كل من الأم والطفل الإشباع والمتعة".</a:t>
            </a:r>
            <a:endParaRPr lang="en-US" sz="2800" smtClean="0"/>
          </a:p>
        </p:txBody>
      </p:sp>
      <p:sp>
        <p:nvSpPr>
          <p:cNvPr id="4" name="Date Placeholder 3"/>
          <p:cNvSpPr>
            <a:spLocks noGrp="1"/>
          </p:cNvSpPr>
          <p:nvPr>
            <p:ph type="dt" sz="quarter" idx="10"/>
          </p:nvPr>
        </p:nvSpPr>
        <p:spPr/>
        <p:txBody>
          <a:bodyPr/>
          <a:lstStyle/>
          <a:p>
            <a:pPr>
              <a:defRPr/>
            </a:pPr>
            <a:fld id="{7B0FBF1A-5582-4453-91CB-7FAC16E49943}" type="datetime2">
              <a:rPr lang="en-US"/>
              <a:pPr>
                <a:defRPr/>
              </a:pPr>
              <a:t>Wednesday, March 25, 2020</a:t>
            </a:fld>
            <a:endParaRPr lang="en-US"/>
          </a:p>
        </p:txBody>
      </p:sp>
      <p:sp>
        <p:nvSpPr>
          <p:cNvPr id="5" name="Slide Number Placeholder 4"/>
          <p:cNvSpPr>
            <a:spLocks noGrp="1"/>
          </p:cNvSpPr>
          <p:nvPr>
            <p:ph type="sldNum" sz="quarter" idx="12"/>
          </p:nvPr>
        </p:nvSpPr>
        <p:spPr/>
        <p:txBody>
          <a:bodyPr/>
          <a:lstStyle/>
          <a:p>
            <a:pPr>
              <a:defRPr/>
            </a:pPr>
            <a:fld id="{8547305C-916A-4050-AD67-B8802EB0171D}" type="slidenum">
              <a:rPr lang="en-US" smtClean="0"/>
              <a:pPr>
                <a:defRPr/>
              </a:pPr>
              <a:t>8</a:t>
            </a:fld>
            <a:endParaRPr lang="en-US"/>
          </a:p>
        </p:txBody>
      </p:sp>
      <p:sp>
        <p:nvSpPr>
          <p:cNvPr id="6" name="Footer Placeholder 5"/>
          <p:cNvSpPr>
            <a:spLocks noGrp="1"/>
          </p:cNvSpPr>
          <p:nvPr>
            <p:ph type="ftr" sz="quarter" idx="11"/>
          </p:nvPr>
        </p:nvSpPr>
        <p:spPr/>
        <p:txBody>
          <a:bodyPr/>
          <a:lstStyle/>
          <a:p>
            <a:pPr>
              <a:defRPr/>
            </a:pPr>
            <a:r>
              <a:rPr lang="ar-SA"/>
              <a:t>نظرية التعلق.......موريس بقلة</a:t>
            </a:r>
            <a:endParaRPr lang="en-US"/>
          </a:p>
        </p:txBody>
      </p:sp>
      <p:pic>
        <p:nvPicPr>
          <p:cNvPr id="9223" name="Picture 7" descr="C:\Users\morice\Pictures\New folder (3)\new-baby-emotional-development.jpg"/>
          <p:cNvPicPr>
            <a:picLocks noChangeAspect="1" noChangeArrowheads="1"/>
          </p:cNvPicPr>
          <p:nvPr/>
        </p:nvPicPr>
        <p:blipFill>
          <a:blip r:embed="rId2"/>
          <a:srcRect/>
          <a:stretch>
            <a:fillRect/>
          </a:stretch>
        </p:blipFill>
        <p:spPr bwMode="auto">
          <a:xfrm>
            <a:off x="4724400" y="3505200"/>
            <a:ext cx="2628900" cy="174821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Secure Attachment</a:t>
            </a:r>
          </a:p>
        </p:txBody>
      </p:sp>
      <p:sp>
        <p:nvSpPr>
          <p:cNvPr id="3" name="Date Placeholder 2"/>
          <p:cNvSpPr>
            <a:spLocks noGrp="1"/>
          </p:cNvSpPr>
          <p:nvPr>
            <p:ph type="dt" sz="quarter" idx="10"/>
          </p:nvPr>
        </p:nvSpPr>
        <p:spPr/>
        <p:txBody>
          <a:bodyPr/>
          <a:lstStyle/>
          <a:p>
            <a:pPr>
              <a:defRPr/>
            </a:pPr>
            <a:fld id="{3C4C897D-E5C8-4995-A832-57C847E6F497}" type="datetime2">
              <a:rPr lang="en-US"/>
              <a:pPr>
                <a:defRPr/>
              </a:pPr>
              <a:t>Wednesday, March 25, 2020</a:t>
            </a:fld>
            <a:endParaRPr lang="en-US"/>
          </a:p>
        </p:txBody>
      </p:sp>
      <p:sp>
        <p:nvSpPr>
          <p:cNvPr id="4" name="Slide Number Placeholder 3"/>
          <p:cNvSpPr>
            <a:spLocks noGrp="1"/>
          </p:cNvSpPr>
          <p:nvPr>
            <p:ph type="sldNum" sz="quarter" idx="12"/>
          </p:nvPr>
        </p:nvSpPr>
        <p:spPr/>
        <p:txBody>
          <a:bodyPr/>
          <a:lstStyle/>
          <a:p>
            <a:pPr>
              <a:defRPr/>
            </a:pPr>
            <a:fld id="{DAB17CF1-80F8-4BD8-BA66-1D41DBED09D1}" type="slidenum">
              <a:rPr lang="en-US" smtClean="0"/>
              <a:pPr>
                <a:defRPr/>
              </a:pPr>
              <a:t>9</a:t>
            </a:fld>
            <a:endParaRPr lang="en-US"/>
          </a:p>
        </p:txBody>
      </p:sp>
      <p:sp>
        <p:nvSpPr>
          <p:cNvPr id="5" name="Footer Placeholder 4"/>
          <p:cNvSpPr>
            <a:spLocks noGrp="1"/>
          </p:cNvSpPr>
          <p:nvPr>
            <p:ph type="ftr" sz="quarter" idx="11"/>
          </p:nvPr>
        </p:nvSpPr>
        <p:spPr/>
        <p:txBody>
          <a:bodyPr/>
          <a:lstStyle/>
          <a:p>
            <a:pPr>
              <a:defRPr/>
            </a:pPr>
            <a:r>
              <a:rPr lang="ar-SA"/>
              <a:t>نظرية التعلق.......موريس بقلة</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1745</TotalTime>
  <Words>650</Words>
  <Application>Microsoft Office PowerPoint</Application>
  <PresentationFormat>On-screen Show (4:3)</PresentationFormat>
  <Paragraphs>110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Simplified Arabic</vt:lpstr>
      <vt:lpstr>Times New Roman</vt:lpstr>
      <vt:lpstr>Office Theme</vt:lpstr>
      <vt:lpstr>PowerPoint Presentation</vt:lpstr>
      <vt:lpstr>التعلق</vt:lpstr>
      <vt:lpstr>Attachment</vt:lpstr>
      <vt:lpstr>PowerPoint Presentation</vt:lpstr>
      <vt:lpstr>PowerPoint Presentation</vt:lpstr>
      <vt:lpstr>PowerPoint Presentation</vt:lpstr>
      <vt:lpstr>PowerPoint Presentation</vt:lpstr>
      <vt:lpstr>التعلق الآمن مقابل التعلق غير الآمن</vt:lpstr>
      <vt:lpstr>Secure Attachment</vt:lpstr>
      <vt:lpstr>PowerPoint Presentation</vt:lpstr>
      <vt:lpstr>PowerPoint Presentation</vt:lpstr>
      <vt:lpstr>مظاهر ونتائج الحرمان من تكوين التعلق الآمن</vt:lpstr>
      <vt:lpstr>لدى الاطفال فوق 8 سنوات : </vt:lpstr>
      <vt:lpstr>لدى البالغين : </vt:lpstr>
      <vt:lpstr>PowerPoint Presentation</vt:lpstr>
      <vt:lpstr>PowerPoint Presentation</vt:lpstr>
      <vt:lpstr>PowerPoint Presentation</vt:lpstr>
      <vt:lpstr>التعلق الآمن  تجربة هارلو (الخوف والتعلق)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morice</cp:lastModifiedBy>
  <cp:revision>34</cp:revision>
  <dcterms:created xsi:type="dcterms:W3CDTF">2013-06-21T18:03:49Z</dcterms:created>
  <dcterms:modified xsi:type="dcterms:W3CDTF">2020-03-25T15:48:56Z</dcterms:modified>
</cp:coreProperties>
</file>