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0323E3C2-A85E-4525-BE48-DE80C982B28A}"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823E3-2E16-45E1-B082-A8430B19635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732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23E3C2-A85E-4525-BE48-DE80C982B28A}"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823E3-2E16-45E1-B082-A8430B196354}" type="slidenum">
              <a:rPr lang="en-US" smtClean="0"/>
              <a:t>‹#›</a:t>
            </a:fld>
            <a:endParaRPr lang="en-US"/>
          </a:p>
        </p:txBody>
      </p:sp>
    </p:spTree>
    <p:extLst>
      <p:ext uri="{BB962C8B-B14F-4D97-AF65-F5344CB8AC3E}">
        <p14:creationId xmlns:p14="http://schemas.microsoft.com/office/powerpoint/2010/main" val="703374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23E3C2-A85E-4525-BE48-DE80C982B28A}"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823E3-2E16-45E1-B082-A8430B196354}"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9626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23E3C2-A85E-4525-BE48-DE80C982B28A}"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823E3-2E16-45E1-B082-A8430B196354}" type="slidenum">
              <a:rPr lang="en-US" smtClean="0"/>
              <a:t>‹#›</a:t>
            </a:fld>
            <a:endParaRPr lang="en-US"/>
          </a:p>
        </p:txBody>
      </p:sp>
    </p:spTree>
    <p:extLst>
      <p:ext uri="{BB962C8B-B14F-4D97-AF65-F5344CB8AC3E}">
        <p14:creationId xmlns:p14="http://schemas.microsoft.com/office/powerpoint/2010/main" val="882180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323E3C2-A85E-4525-BE48-DE80C982B28A}" type="datetimeFigureOut">
              <a:rPr lang="en-US" smtClean="0"/>
              <a:t>9/14/2020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823E3-2E16-45E1-B082-A8430B19635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7046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323E3C2-A85E-4525-BE48-DE80C982B28A}" type="datetimeFigureOut">
              <a:rPr lang="en-US" smtClean="0"/>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5823E3-2E16-45E1-B082-A8430B196354}" type="slidenum">
              <a:rPr lang="en-US" smtClean="0"/>
              <a:t>‹#›</a:t>
            </a:fld>
            <a:endParaRPr lang="en-US"/>
          </a:p>
        </p:txBody>
      </p:sp>
    </p:spTree>
    <p:extLst>
      <p:ext uri="{BB962C8B-B14F-4D97-AF65-F5344CB8AC3E}">
        <p14:creationId xmlns:p14="http://schemas.microsoft.com/office/powerpoint/2010/main" val="3456186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323E3C2-A85E-4525-BE48-DE80C982B28A}" type="datetimeFigureOut">
              <a:rPr lang="en-US" smtClean="0"/>
              <a:t>9/14/2020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5823E3-2E16-45E1-B082-A8430B196354}" type="slidenum">
              <a:rPr lang="en-US" smtClean="0"/>
              <a:t>‹#›</a:t>
            </a:fld>
            <a:endParaRPr lang="en-US"/>
          </a:p>
        </p:txBody>
      </p:sp>
    </p:spTree>
    <p:extLst>
      <p:ext uri="{BB962C8B-B14F-4D97-AF65-F5344CB8AC3E}">
        <p14:creationId xmlns:p14="http://schemas.microsoft.com/office/powerpoint/2010/main" val="922457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323E3C2-A85E-4525-BE48-DE80C982B28A}" type="datetimeFigureOut">
              <a:rPr lang="en-US" smtClean="0"/>
              <a:t>9/14/2020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5823E3-2E16-45E1-B082-A8430B196354}" type="slidenum">
              <a:rPr lang="en-US" smtClean="0"/>
              <a:t>‹#›</a:t>
            </a:fld>
            <a:endParaRPr lang="en-US"/>
          </a:p>
        </p:txBody>
      </p:sp>
    </p:spTree>
    <p:extLst>
      <p:ext uri="{BB962C8B-B14F-4D97-AF65-F5344CB8AC3E}">
        <p14:creationId xmlns:p14="http://schemas.microsoft.com/office/powerpoint/2010/main" val="4160473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23E3C2-A85E-4525-BE48-DE80C982B28A}" type="datetimeFigureOut">
              <a:rPr lang="en-US" smtClean="0"/>
              <a:t>9/14/2020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5823E3-2E16-45E1-B082-A8430B196354}" type="slidenum">
              <a:rPr lang="en-US" smtClean="0"/>
              <a:t>‹#›</a:t>
            </a:fld>
            <a:endParaRPr lang="en-US"/>
          </a:p>
        </p:txBody>
      </p:sp>
    </p:spTree>
    <p:extLst>
      <p:ext uri="{BB962C8B-B14F-4D97-AF65-F5344CB8AC3E}">
        <p14:creationId xmlns:p14="http://schemas.microsoft.com/office/powerpoint/2010/main" val="3484562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323E3C2-A85E-4525-BE48-DE80C982B28A}" type="datetimeFigureOut">
              <a:rPr lang="en-US" smtClean="0"/>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5823E3-2E16-45E1-B082-A8430B196354}" type="slidenum">
              <a:rPr lang="en-US" smtClean="0"/>
              <a:t>‹#›</a:t>
            </a:fld>
            <a:endParaRPr lang="en-US"/>
          </a:p>
        </p:txBody>
      </p:sp>
    </p:spTree>
    <p:extLst>
      <p:ext uri="{BB962C8B-B14F-4D97-AF65-F5344CB8AC3E}">
        <p14:creationId xmlns:p14="http://schemas.microsoft.com/office/powerpoint/2010/main" val="822422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323E3C2-A85E-4525-BE48-DE80C982B28A}" type="datetimeFigureOut">
              <a:rPr lang="en-US" smtClean="0"/>
              <a:t>9/14/2020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5823E3-2E16-45E1-B082-A8430B19635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1698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323E3C2-A85E-4525-BE48-DE80C982B28A}" type="datetimeFigureOut">
              <a:rPr lang="en-US" smtClean="0"/>
              <a:t>9/14/2020</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75823E3-2E16-45E1-B082-A8430B196354}"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8632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t>محاسبة </a:t>
            </a:r>
            <a:r>
              <a:rPr lang="ar-SA" dirty="0" smtClean="0"/>
              <a:t>الضرائب – الفصل الثاني</a:t>
            </a:r>
            <a:endParaRPr lang="en-US" dirty="0"/>
          </a:p>
        </p:txBody>
      </p:sp>
      <p:sp>
        <p:nvSpPr>
          <p:cNvPr id="3" name="Subtitle 2"/>
          <p:cNvSpPr>
            <a:spLocks noGrp="1"/>
          </p:cNvSpPr>
          <p:nvPr>
            <p:ph type="subTitle" idx="1"/>
          </p:nvPr>
        </p:nvSpPr>
        <p:spPr/>
        <p:txBody>
          <a:bodyPr>
            <a:normAutofit/>
          </a:bodyPr>
          <a:lstStyle/>
          <a:p>
            <a:r>
              <a:rPr lang="en-US" sz="4400" dirty="0" smtClean="0"/>
              <a:t>Acc.332</a:t>
            </a:r>
            <a:endParaRPr lang="en-US" sz="4400" dirty="0"/>
          </a:p>
        </p:txBody>
      </p:sp>
      <p:sp>
        <p:nvSpPr>
          <p:cNvPr id="4" name="Slide Number Placeholder 3"/>
          <p:cNvSpPr>
            <a:spLocks noGrp="1"/>
          </p:cNvSpPr>
          <p:nvPr>
            <p:ph type="sldNum" sz="quarter" idx="12"/>
          </p:nvPr>
        </p:nvSpPr>
        <p:spPr/>
        <p:txBody>
          <a:bodyPr/>
          <a:lstStyle/>
          <a:p>
            <a:fld id="{B371E4B3-59CC-4D77-8EDC-4569EE0FCC46}" type="slidenum">
              <a:rPr lang="en-US" smtClean="0"/>
              <a:t>1</a:t>
            </a:fld>
            <a:endParaRPr lang="en-US"/>
          </a:p>
        </p:txBody>
      </p:sp>
    </p:spTree>
    <p:extLst>
      <p:ext uri="{BB962C8B-B14F-4D97-AF65-F5344CB8AC3E}">
        <p14:creationId xmlns:p14="http://schemas.microsoft.com/office/powerpoint/2010/main" val="2428228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1472" y="301657"/>
            <a:ext cx="9958631" cy="688157"/>
          </a:xfrm>
        </p:spPr>
        <p:txBody>
          <a:bodyPr>
            <a:normAutofit/>
          </a:bodyPr>
          <a:lstStyle/>
          <a:p>
            <a:pPr algn="r" rtl="1"/>
            <a:r>
              <a:rPr lang="ar-SA" sz="3200" b="1" dirty="0" smtClean="0">
                <a:solidFill>
                  <a:srgbClr val="C00000"/>
                </a:solidFill>
              </a:rPr>
              <a:t>الفصل الثاني :- الأنظمة الضريبية وتطبيقاتها</a:t>
            </a:r>
            <a:endParaRPr lang="en-US" sz="3200" b="1" dirty="0">
              <a:solidFill>
                <a:srgbClr val="C00000"/>
              </a:solidFill>
            </a:endParaRPr>
          </a:p>
        </p:txBody>
      </p:sp>
      <p:sp>
        <p:nvSpPr>
          <p:cNvPr id="3" name="Content Placeholder 2"/>
          <p:cNvSpPr>
            <a:spLocks noGrp="1"/>
          </p:cNvSpPr>
          <p:nvPr>
            <p:ph idx="1"/>
          </p:nvPr>
        </p:nvSpPr>
        <p:spPr>
          <a:xfrm>
            <a:off x="734503" y="1104586"/>
            <a:ext cx="10515600" cy="5092881"/>
          </a:xfrm>
        </p:spPr>
        <p:txBody>
          <a:bodyPr>
            <a:normAutofit/>
          </a:bodyPr>
          <a:lstStyle/>
          <a:p>
            <a:pPr algn="r" rtl="1"/>
            <a:r>
              <a:rPr lang="ar-SA" b="1" dirty="0" smtClean="0">
                <a:solidFill>
                  <a:schemeClr val="accent2"/>
                </a:solidFill>
              </a:rPr>
              <a:t>أنواع الأنظمة الضريبة:-</a:t>
            </a:r>
          </a:p>
          <a:p>
            <a:pPr algn="r" rtl="1"/>
            <a:endParaRPr lang="ar-SA" b="1" dirty="0" smtClean="0">
              <a:solidFill>
                <a:schemeClr val="accent2"/>
              </a:solidFill>
            </a:endParaRPr>
          </a:p>
          <a:p>
            <a:pPr marL="0" indent="0" algn="r" rtl="1">
              <a:buNone/>
            </a:pPr>
            <a:r>
              <a:rPr lang="ar-SA" b="1" dirty="0" smtClean="0">
                <a:solidFill>
                  <a:schemeClr val="accent2"/>
                </a:solidFill>
              </a:rPr>
              <a:t>الاشكال </a:t>
            </a:r>
            <a:r>
              <a:rPr lang="ar-SA" b="1" dirty="0">
                <a:solidFill>
                  <a:schemeClr val="accent2"/>
                </a:solidFill>
              </a:rPr>
              <a:t>التطبيقية للضرائب المباشرة:-</a:t>
            </a:r>
          </a:p>
          <a:p>
            <a:pPr marL="0" indent="0" algn="r" rtl="1">
              <a:buNone/>
            </a:pPr>
            <a:endParaRPr lang="ar-SA" dirty="0" smtClean="0"/>
          </a:p>
          <a:p>
            <a:pPr algn="r" rtl="1"/>
            <a:endParaRPr lang="ar-SA" sz="300" dirty="0" smtClean="0"/>
          </a:p>
          <a:p>
            <a:pPr marL="0" indent="0" algn="r" rtl="1">
              <a:buNone/>
            </a:pPr>
            <a:r>
              <a:rPr lang="ar-SA" b="1" dirty="0">
                <a:solidFill>
                  <a:schemeClr val="accent2"/>
                </a:solidFill>
              </a:rPr>
              <a:t>الاشكال التطبيقية للضرائب غير المباشرة:-</a:t>
            </a:r>
          </a:p>
          <a:p>
            <a:pPr algn="r" rtl="1"/>
            <a:endParaRPr lang="ar-SA" dirty="0" smtClean="0"/>
          </a:p>
          <a:p>
            <a:pPr algn="r" rtl="1"/>
            <a:endParaRPr lang="ar-SA" dirty="0" smtClean="0"/>
          </a:p>
          <a:p>
            <a:pPr marL="0" indent="0" algn="r" rtl="1">
              <a:buNone/>
            </a:pPr>
            <a:endParaRPr lang="ar-SA" dirty="0" smtClean="0"/>
          </a:p>
          <a:p>
            <a:pPr marL="0" indent="0" algn="r" rtl="1">
              <a:buNone/>
            </a:pPr>
            <a:endParaRPr lang="en-US" dirty="0"/>
          </a:p>
        </p:txBody>
      </p:sp>
      <p:sp>
        <p:nvSpPr>
          <p:cNvPr id="4" name="Slide Number Placeholder 3"/>
          <p:cNvSpPr>
            <a:spLocks noGrp="1"/>
          </p:cNvSpPr>
          <p:nvPr>
            <p:ph type="sldNum" sz="quarter" idx="12"/>
          </p:nvPr>
        </p:nvSpPr>
        <p:spPr/>
        <p:txBody>
          <a:bodyPr/>
          <a:lstStyle/>
          <a:p>
            <a:fld id="{B371E4B3-59CC-4D77-8EDC-4569EE0FCC46}" type="slidenum">
              <a:rPr lang="en-US" smtClean="0"/>
              <a:t>2</a:t>
            </a:fld>
            <a:endParaRPr lang="en-US"/>
          </a:p>
        </p:txBody>
      </p:sp>
      <p:graphicFrame>
        <p:nvGraphicFramePr>
          <p:cNvPr id="6" name="Table 5"/>
          <p:cNvGraphicFramePr>
            <a:graphicFrameLocks noGrp="1"/>
          </p:cNvGraphicFramePr>
          <p:nvPr>
            <p:extLst/>
          </p:nvPr>
        </p:nvGraphicFramePr>
        <p:xfrm>
          <a:off x="1269011" y="1469826"/>
          <a:ext cx="9981780" cy="529602"/>
        </p:xfrm>
        <a:graphic>
          <a:graphicData uri="http://schemas.openxmlformats.org/drawingml/2006/table">
            <a:tbl>
              <a:tblPr firstRow="1" bandRow="1">
                <a:tableStyleId>{5C22544A-7EE6-4342-B048-85BDC9FD1C3A}</a:tableStyleId>
              </a:tblPr>
              <a:tblGrid>
                <a:gridCol w="3327031">
                  <a:extLst>
                    <a:ext uri="{9D8B030D-6E8A-4147-A177-3AD203B41FA5}">
                      <a16:colId xmlns:a16="http://schemas.microsoft.com/office/drawing/2014/main" val="3934470016"/>
                    </a:ext>
                  </a:extLst>
                </a:gridCol>
                <a:gridCol w="3327718">
                  <a:extLst>
                    <a:ext uri="{9D8B030D-6E8A-4147-A177-3AD203B41FA5}">
                      <a16:colId xmlns:a16="http://schemas.microsoft.com/office/drawing/2014/main" val="3081277132"/>
                    </a:ext>
                  </a:extLst>
                </a:gridCol>
                <a:gridCol w="3327031">
                  <a:extLst>
                    <a:ext uri="{9D8B030D-6E8A-4147-A177-3AD203B41FA5}">
                      <a16:colId xmlns:a16="http://schemas.microsoft.com/office/drawing/2014/main" val="826195123"/>
                    </a:ext>
                  </a:extLst>
                </a:gridCol>
              </a:tblGrid>
              <a:tr h="529602">
                <a:tc>
                  <a:txBody>
                    <a:bodyPr/>
                    <a:lstStyle/>
                    <a:p>
                      <a:pPr marL="285750" marR="0" lvl="0" indent="-285750" algn="ctr" defTabSz="914400" rtl="1" eaLnBrk="1" fontAlgn="auto" latinLnBrk="0" hangingPunct="1">
                        <a:lnSpc>
                          <a:spcPct val="100000"/>
                        </a:lnSpc>
                        <a:spcBef>
                          <a:spcPts val="0"/>
                        </a:spcBef>
                        <a:spcAft>
                          <a:spcPts val="0"/>
                        </a:spcAft>
                        <a:buClrTx/>
                        <a:buSzTx/>
                        <a:buFont typeface="Wingdings" panose="05000000000000000000" pitchFamily="2" charset="2"/>
                        <a:buChar char="ü"/>
                        <a:tabLst/>
                        <a:defRPr/>
                      </a:pPr>
                      <a:r>
                        <a:rPr lang="ar-SA" sz="1800" b="1" dirty="0" smtClean="0">
                          <a:solidFill>
                            <a:schemeClr val="tx1"/>
                          </a:solidFill>
                        </a:rPr>
                        <a:t>الضرائب المباشرة وغير المباشرة.</a:t>
                      </a:r>
                    </a:p>
                  </a:txBody>
                  <a:tcPr anchor="ctr">
                    <a:solidFill>
                      <a:schemeClr val="accent1">
                        <a:lumMod val="40000"/>
                        <a:lumOff val="60000"/>
                      </a:schemeClr>
                    </a:solidFill>
                  </a:tcPr>
                </a:tc>
                <a:tc>
                  <a:txBody>
                    <a:bodyPr/>
                    <a:lstStyle/>
                    <a:p>
                      <a:pPr marL="285750" marR="0" lvl="0" indent="-285750" algn="ctr" defTabSz="914400" rtl="1" eaLnBrk="1" fontAlgn="auto" latinLnBrk="0" hangingPunct="1">
                        <a:lnSpc>
                          <a:spcPct val="100000"/>
                        </a:lnSpc>
                        <a:spcBef>
                          <a:spcPts val="0"/>
                        </a:spcBef>
                        <a:spcAft>
                          <a:spcPts val="0"/>
                        </a:spcAft>
                        <a:buClrTx/>
                        <a:buSzTx/>
                        <a:buFont typeface="Wingdings" panose="05000000000000000000" pitchFamily="2" charset="2"/>
                        <a:buChar char="ü"/>
                        <a:tabLst/>
                        <a:defRPr/>
                      </a:pPr>
                      <a:r>
                        <a:rPr lang="ar-SA" sz="1800" b="1" dirty="0" smtClean="0">
                          <a:solidFill>
                            <a:schemeClr val="tx1"/>
                          </a:solidFill>
                        </a:rPr>
                        <a:t>الضرائب العينية والضرائب الشخصية.</a:t>
                      </a:r>
                    </a:p>
                  </a:txBody>
                  <a:tcPr anchor="ctr">
                    <a:solidFill>
                      <a:schemeClr val="accent1">
                        <a:lumMod val="40000"/>
                        <a:lumOff val="60000"/>
                      </a:schemeClr>
                    </a:solidFill>
                  </a:tcPr>
                </a:tc>
                <a:tc>
                  <a:txBody>
                    <a:bodyPr/>
                    <a:lstStyle/>
                    <a:p>
                      <a:pPr marL="285750" marR="0" lvl="0" indent="-285750" algn="ctr" defTabSz="914400" rtl="1" eaLnBrk="1" fontAlgn="auto" latinLnBrk="0" hangingPunct="1">
                        <a:lnSpc>
                          <a:spcPct val="100000"/>
                        </a:lnSpc>
                        <a:spcBef>
                          <a:spcPts val="0"/>
                        </a:spcBef>
                        <a:spcAft>
                          <a:spcPts val="0"/>
                        </a:spcAft>
                        <a:buClrTx/>
                        <a:buSzTx/>
                        <a:buFont typeface="Wingdings" panose="05000000000000000000" pitchFamily="2" charset="2"/>
                        <a:buChar char="ü"/>
                        <a:tabLst/>
                        <a:defRPr/>
                      </a:pPr>
                      <a:r>
                        <a:rPr lang="ar-SA" sz="1800" b="1" dirty="0" smtClean="0">
                          <a:solidFill>
                            <a:schemeClr val="tx1"/>
                          </a:solidFill>
                        </a:rPr>
                        <a:t>الضرائب الموحدة والضرائب المتعددة</a:t>
                      </a:r>
                    </a:p>
                  </a:txBody>
                  <a:tcPr anchor="ctr">
                    <a:solidFill>
                      <a:schemeClr val="accent1">
                        <a:lumMod val="40000"/>
                        <a:lumOff val="60000"/>
                      </a:schemeClr>
                    </a:solidFill>
                  </a:tcPr>
                </a:tc>
                <a:extLst>
                  <a:ext uri="{0D108BD9-81ED-4DB2-BD59-A6C34878D82A}">
                    <a16:rowId xmlns:a16="http://schemas.microsoft.com/office/drawing/2014/main" val="3259046949"/>
                  </a:ext>
                </a:extLst>
              </a:tr>
            </a:tbl>
          </a:graphicData>
        </a:graphic>
      </p:graphicFrame>
      <p:graphicFrame>
        <p:nvGraphicFramePr>
          <p:cNvPr id="8" name="Table 7"/>
          <p:cNvGraphicFramePr>
            <a:graphicFrameLocks noGrp="1"/>
          </p:cNvGraphicFramePr>
          <p:nvPr>
            <p:extLst/>
          </p:nvPr>
        </p:nvGraphicFramePr>
        <p:xfrm>
          <a:off x="1269010" y="2498294"/>
          <a:ext cx="9981093" cy="586048"/>
        </p:xfrm>
        <a:graphic>
          <a:graphicData uri="http://schemas.openxmlformats.org/drawingml/2006/table">
            <a:tbl>
              <a:tblPr firstRow="1" bandRow="1">
                <a:tableStyleId>{5C22544A-7EE6-4342-B048-85BDC9FD1C3A}</a:tableStyleId>
              </a:tblPr>
              <a:tblGrid>
                <a:gridCol w="3327031">
                  <a:extLst>
                    <a:ext uri="{9D8B030D-6E8A-4147-A177-3AD203B41FA5}">
                      <a16:colId xmlns:a16="http://schemas.microsoft.com/office/drawing/2014/main" val="2248782690"/>
                    </a:ext>
                  </a:extLst>
                </a:gridCol>
                <a:gridCol w="3327031">
                  <a:extLst>
                    <a:ext uri="{9D8B030D-6E8A-4147-A177-3AD203B41FA5}">
                      <a16:colId xmlns:a16="http://schemas.microsoft.com/office/drawing/2014/main" val="2345751053"/>
                    </a:ext>
                  </a:extLst>
                </a:gridCol>
                <a:gridCol w="3327031">
                  <a:extLst>
                    <a:ext uri="{9D8B030D-6E8A-4147-A177-3AD203B41FA5}">
                      <a16:colId xmlns:a16="http://schemas.microsoft.com/office/drawing/2014/main" val="3600682376"/>
                    </a:ext>
                  </a:extLst>
                </a:gridCol>
              </a:tblGrid>
              <a:tr h="586048">
                <a:tc>
                  <a:txBody>
                    <a:bodyPr/>
                    <a:lstStyle/>
                    <a:p>
                      <a:pPr marL="285750" marR="0" lvl="0" indent="-285750" algn="ctr" defTabSz="914400" rtl="1" eaLnBrk="1" fontAlgn="auto" latinLnBrk="0" hangingPunct="1">
                        <a:lnSpc>
                          <a:spcPct val="100000"/>
                        </a:lnSpc>
                        <a:spcBef>
                          <a:spcPts val="0"/>
                        </a:spcBef>
                        <a:spcAft>
                          <a:spcPts val="0"/>
                        </a:spcAft>
                        <a:buClrTx/>
                        <a:buSzTx/>
                        <a:buFont typeface="Wingdings" panose="05000000000000000000" pitchFamily="2" charset="2"/>
                        <a:buChar char="ü"/>
                        <a:tabLst/>
                        <a:defRPr/>
                      </a:pPr>
                      <a:r>
                        <a:rPr lang="ar-SA" sz="1800" b="1" kern="1200" dirty="0" smtClean="0">
                          <a:solidFill>
                            <a:schemeClr val="tx1"/>
                          </a:solidFill>
                          <a:latin typeface="+mn-lt"/>
                          <a:ea typeface="+mn-ea"/>
                          <a:cs typeface="+mn-cs"/>
                        </a:rPr>
                        <a:t>الضرائب على الدخل.</a:t>
                      </a:r>
                    </a:p>
                  </a:txBody>
                  <a:tcPr anchor="ctr">
                    <a:solidFill>
                      <a:schemeClr val="accent1">
                        <a:lumMod val="40000"/>
                        <a:lumOff val="60000"/>
                      </a:schemeClr>
                    </a:solidFill>
                  </a:tcPr>
                </a:tc>
                <a:tc>
                  <a:txBody>
                    <a:bodyPr/>
                    <a:lstStyle/>
                    <a:p>
                      <a:pPr marL="285750" marR="0" lvl="0" indent="-285750" algn="ctr" defTabSz="914400" rtl="1" eaLnBrk="1" fontAlgn="auto" latinLnBrk="0" hangingPunct="1">
                        <a:lnSpc>
                          <a:spcPct val="100000"/>
                        </a:lnSpc>
                        <a:spcBef>
                          <a:spcPts val="0"/>
                        </a:spcBef>
                        <a:spcAft>
                          <a:spcPts val="0"/>
                        </a:spcAft>
                        <a:buClrTx/>
                        <a:buSzTx/>
                        <a:buFont typeface="Wingdings" panose="05000000000000000000" pitchFamily="2" charset="2"/>
                        <a:buChar char="ü"/>
                        <a:tabLst/>
                        <a:defRPr/>
                      </a:pPr>
                      <a:r>
                        <a:rPr lang="ar-SA" sz="1800" b="1" kern="1200" dirty="0" smtClean="0">
                          <a:solidFill>
                            <a:schemeClr val="tx1"/>
                          </a:solidFill>
                          <a:latin typeface="+mn-lt"/>
                          <a:ea typeface="+mn-ea"/>
                          <a:cs typeface="+mn-cs"/>
                        </a:rPr>
                        <a:t>الضرائب على الأملاك والعقارات.</a:t>
                      </a:r>
                    </a:p>
                  </a:txBody>
                  <a:tcPr anchor="ctr">
                    <a:solidFill>
                      <a:schemeClr val="accent1">
                        <a:lumMod val="40000"/>
                        <a:lumOff val="60000"/>
                      </a:schemeClr>
                    </a:solidFill>
                  </a:tcPr>
                </a:tc>
                <a:tc>
                  <a:txBody>
                    <a:bodyPr/>
                    <a:lstStyle/>
                    <a:p>
                      <a:pPr marL="285750" marR="0" lvl="0" indent="-285750" algn="ctr" defTabSz="914400" rtl="1" eaLnBrk="1" fontAlgn="auto" latinLnBrk="0" hangingPunct="1">
                        <a:lnSpc>
                          <a:spcPct val="100000"/>
                        </a:lnSpc>
                        <a:spcBef>
                          <a:spcPts val="0"/>
                        </a:spcBef>
                        <a:spcAft>
                          <a:spcPts val="0"/>
                        </a:spcAft>
                        <a:buClrTx/>
                        <a:buSzTx/>
                        <a:buFont typeface="Wingdings" panose="05000000000000000000" pitchFamily="2" charset="2"/>
                        <a:buChar char="ü"/>
                        <a:tabLst/>
                        <a:defRPr/>
                      </a:pPr>
                      <a:r>
                        <a:rPr lang="ar-SA" sz="1800" b="1" kern="1200" dirty="0" smtClean="0">
                          <a:solidFill>
                            <a:schemeClr val="tx1"/>
                          </a:solidFill>
                          <a:latin typeface="+mn-lt"/>
                          <a:ea typeface="+mn-ea"/>
                          <a:cs typeface="+mn-cs"/>
                        </a:rPr>
                        <a:t>الضرائب على راس المال.</a:t>
                      </a:r>
                    </a:p>
                  </a:txBody>
                  <a:tcPr anchor="ctr">
                    <a:solidFill>
                      <a:schemeClr val="accent1">
                        <a:lumMod val="40000"/>
                        <a:lumOff val="60000"/>
                      </a:schemeClr>
                    </a:solidFill>
                  </a:tcPr>
                </a:tc>
                <a:extLst>
                  <a:ext uri="{0D108BD9-81ED-4DB2-BD59-A6C34878D82A}">
                    <a16:rowId xmlns:a16="http://schemas.microsoft.com/office/drawing/2014/main" val="3263360176"/>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4148715714"/>
              </p:ext>
            </p:extLst>
          </p:nvPr>
        </p:nvGraphicFramePr>
        <p:xfrm>
          <a:off x="1269011" y="3651027"/>
          <a:ext cx="9981092" cy="2441660"/>
        </p:xfrm>
        <a:graphic>
          <a:graphicData uri="http://schemas.openxmlformats.org/drawingml/2006/table">
            <a:tbl>
              <a:tblPr firstRow="1" bandRow="1">
                <a:tableStyleId>{5C22544A-7EE6-4342-B048-85BDC9FD1C3A}</a:tableStyleId>
              </a:tblPr>
              <a:tblGrid>
                <a:gridCol w="4319213">
                  <a:extLst>
                    <a:ext uri="{9D8B030D-6E8A-4147-A177-3AD203B41FA5}">
                      <a16:colId xmlns:a16="http://schemas.microsoft.com/office/drawing/2014/main" val="3512822630"/>
                    </a:ext>
                  </a:extLst>
                </a:gridCol>
                <a:gridCol w="668553">
                  <a:extLst>
                    <a:ext uri="{9D8B030D-6E8A-4147-A177-3AD203B41FA5}">
                      <a16:colId xmlns:a16="http://schemas.microsoft.com/office/drawing/2014/main" val="1006421619"/>
                    </a:ext>
                  </a:extLst>
                </a:gridCol>
                <a:gridCol w="4503163">
                  <a:extLst>
                    <a:ext uri="{9D8B030D-6E8A-4147-A177-3AD203B41FA5}">
                      <a16:colId xmlns:a16="http://schemas.microsoft.com/office/drawing/2014/main" val="3198166953"/>
                    </a:ext>
                  </a:extLst>
                </a:gridCol>
                <a:gridCol w="490163">
                  <a:extLst>
                    <a:ext uri="{9D8B030D-6E8A-4147-A177-3AD203B41FA5}">
                      <a16:colId xmlns:a16="http://schemas.microsoft.com/office/drawing/2014/main" val="1482400095"/>
                    </a:ext>
                  </a:extLst>
                </a:gridCol>
              </a:tblGrid>
              <a:tr h="610415">
                <a:tc gridSpan="2">
                  <a:txBody>
                    <a:bodyPr/>
                    <a:lstStyle/>
                    <a:p>
                      <a:pPr algn="ctr" rtl="1"/>
                      <a:r>
                        <a:rPr lang="ar-SA" dirty="0" smtClean="0"/>
                        <a:t>الضرائب العامة على الاستهلاك</a:t>
                      </a:r>
                      <a:endParaRPr lang="en-US" dirty="0"/>
                    </a:p>
                  </a:txBody>
                  <a:tcPr anchor="ctr"/>
                </a:tc>
                <a:tc hMerge="1">
                  <a:txBody>
                    <a:bodyPr/>
                    <a:lstStyle/>
                    <a:p>
                      <a:endParaRPr lang="en-US" dirty="0"/>
                    </a:p>
                  </a:txBody>
                  <a:tcPr/>
                </a:tc>
                <a:tc gridSpan="2">
                  <a:txBody>
                    <a:bodyPr/>
                    <a:lstStyle/>
                    <a:p>
                      <a:pPr algn="ctr" rtl="1"/>
                      <a:r>
                        <a:rPr lang="ar-SA" dirty="0" smtClean="0"/>
                        <a:t>الضرائب النوعية على الاستهلاك</a:t>
                      </a:r>
                      <a:endParaRPr lang="en-US" dirty="0"/>
                    </a:p>
                  </a:txBody>
                  <a:tcPr anchor="ctr"/>
                </a:tc>
                <a:tc hMerge="1">
                  <a:txBody>
                    <a:bodyPr/>
                    <a:lstStyle/>
                    <a:p>
                      <a:endParaRPr lang="en-US" dirty="0"/>
                    </a:p>
                  </a:txBody>
                  <a:tcPr/>
                </a:tc>
                <a:extLst>
                  <a:ext uri="{0D108BD9-81ED-4DB2-BD59-A6C34878D82A}">
                    <a16:rowId xmlns:a16="http://schemas.microsoft.com/office/drawing/2014/main" val="2975244757"/>
                  </a:ext>
                </a:extLst>
              </a:tr>
              <a:tr h="610415">
                <a:tc>
                  <a:txBody>
                    <a:bodyPr/>
                    <a:lstStyle/>
                    <a:p>
                      <a:pPr algn="r" rtl="1"/>
                      <a:r>
                        <a:rPr lang="ar-SA" b="1" dirty="0" smtClean="0"/>
                        <a:t>ضريبة المبيعات العامة</a:t>
                      </a:r>
                      <a:endParaRPr lang="en-US" b="1" dirty="0"/>
                    </a:p>
                  </a:txBody>
                  <a:tcPr anchor="ctr">
                    <a:solidFill>
                      <a:schemeClr val="accent1">
                        <a:lumMod val="40000"/>
                        <a:lumOff val="60000"/>
                      </a:schemeClr>
                    </a:solidFill>
                  </a:tcPr>
                </a:tc>
                <a:tc>
                  <a:txBody>
                    <a:bodyPr/>
                    <a:lstStyle/>
                    <a:p>
                      <a:pPr algn="r" rtl="1"/>
                      <a:r>
                        <a:rPr lang="ar-SA" b="1" dirty="0" smtClean="0"/>
                        <a:t>1</a:t>
                      </a:r>
                      <a:endParaRPr lang="en-US" b="1" dirty="0"/>
                    </a:p>
                  </a:txBody>
                  <a:tcPr anchor="ctr">
                    <a:solidFill>
                      <a:schemeClr val="accent1">
                        <a:lumMod val="40000"/>
                        <a:lumOff val="60000"/>
                      </a:schemeClr>
                    </a:solidFill>
                  </a:tcPr>
                </a:tc>
                <a:tc>
                  <a:txBody>
                    <a:bodyPr/>
                    <a:lstStyle/>
                    <a:p>
                      <a:pPr algn="r" rtl="1"/>
                      <a:r>
                        <a:rPr lang="ar-SA" b="1" dirty="0" smtClean="0"/>
                        <a:t>الضرائب والرسوم الجمركية</a:t>
                      </a:r>
                      <a:endParaRPr lang="en-US" b="1" dirty="0"/>
                    </a:p>
                  </a:txBody>
                  <a:tcPr anchor="ctr">
                    <a:solidFill>
                      <a:schemeClr val="accent1">
                        <a:lumMod val="40000"/>
                        <a:lumOff val="60000"/>
                      </a:schemeClr>
                    </a:solidFill>
                  </a:tcPr>
                </a:tc>
                <a:tc>
                  <a:txBody>
                    <a:bodyPr/>
                    <a:lstStyle/>
                    <a:p>
                      <a:r>
                        <a:rPr lang="ar-SA" b="1" dirty="0" smtClean="0"/>
                        <a:t>1</a:t>
                      </a:r>
                      <a:endParaRPr lang="en-US" b="1" dirty="0"/>
                    </a:p>
                  </a:txBody>
                  <a:tcPr anchor="ctr">
                    <a:solidFill>
                      <a:schemeClr val="accent1">
                        <a:lumMod val="40000"/>
                        <a:lumOff val="60000"/>
                      </a:schemeClr>
                    </a:solidFill>
                  </a:tcPr>
                </a:tc>
                <a:extLst>
                  <a:ext uri="{0D108BD9-81ED-4DB2-BD59-A6C34878D82A}">
                    <a16:rowId xmlns:a16="http://schemas.microsoft.com/office/drawing/2014/main" val="1678463648"/>
                  </a:ext>
                </a:extLst>
              </a:tr>
              <a:tr h="610415">
                <a:tc rowSpan="2">
                  <a:txBody>
                    <a:bodyPr/>
                    <a:lstStyle/>
                    <a:p>
                      <a:pPr algn="r" rtl="1"/>
                      <a:r>
                        <a:rPr lang="ar-SA" b="1" dirty="0" smtClean="0"/>
                        <a:t>ضريبة القيمة المضافة</a:t>
                      </a:r>
                      <a:endParaRPr lang="en-US" b="1" dirty="0"/>
                    </a:p>
                  </a:txBody>
                  <a:tcPr anchor="ctr">
                    <a:solidFill>
                      <a:schemeClr val="accent1">
                        <a:lumMod val="40000"/>
                        <a:lumOff val="60000"/>
                      </a:schemeClr>
                    </a:solidFill>
                  </a:tcPr>
                </a:tc>
                <a:tc rowSpan="2">
                  <a:txBody>
                    <a:bodyPr/>
                    <a:lstStyle/>
                    <a:p>
                      <a:pPr algn="r" rtl="1"/>
                      <a:r>
                        <a:rPr lang="ar-SA" b="1" dirty="0" smtClean="0"/>
                        <a:t>2</a:t>
                      </a:r>
                      <a:endParaRPr lang="en-US" b="1" dirty="0"/>
                    </a:p>
                  </a:txBody>
                  <a:tcPr anchor="ctr">
                    <a:solidFill>
                      <a:schemeClr val="accent1">
                        <a:lumMod val="40000"/>
                        <a:lumOff val="60000"/>
                      </a:schemeClr>
                    </a:solidFill>
                  </a:tcPr>
                </a:tc>
                <a:tc>
                  <a:txBody>
                    <a:bodyPr/>
                    <a:lstStyle/>
                    <a:p>
                      <a:pPr algn="r" rtl="1"/>
                      <a:r>
                        <a:rPr lang="ar-SA" b="1" dirty="0" smtClean="0"/>
                        <a:t>ضريبة الإنتاج (المكوس)</a:t>
                      </a:r>
                      <a:endParaRPr lang="en-US" b="1" dirty="0"/>
                    </a:p>
                  </a:txBody>
                  <a:tcPr anchor="ctr">
                    <a:solidFill>
                      <a:schemeClr val="accent1">
                        <a:lumMod val="40000"/>
                        <a:lumOff val="60000"/>
                      </a:schemeClr>
                    </a:solidFill>
                  </a:tcPr>
                </a:tc>
                <a:tc>
                  <a:txBody>
                    <a:bodyPr/>
                    <a:lstStyle/>
                    <a:p>
                      <a:r>
                        <a:rPr lang="ar-SA" b="1" dirty="0" smtClean="0"/>
                        <a:t>2</a:t>
                      </a:r>
                      <a:endParaRPr lang="en-US" b="1" dirty="0"/>
                    </a:p>
                  </a:txBody>
                  <a:tcPr anchor="ctr">
                    <a:solidFill>
                      <a:schemeClr val="accent1">
                        <a:lumMod val="40000"/>
                        <a:lumOff val="60000"/>
                      </a:schemeClr>
                    </a:solidFill>
                  </a:tcPr>
                </a:tc>
                <a:extLst>
                  <a:ext uri="{0D108BD9-81ED-4DB2-BD59-A6C34878D82A}">
                    <a16:rowId xmlns:a16="http://schemas.microsoft.com/office/drawing/2014/main" val="2828284671"/>
                  </a:ext>
                </a:extLst>
              </a:tr>
              <a:tr h="610415">
                <a:tc vMerge="1">
                  <a:txBody>
                    <a:bodyPr/>
                    <a:lstStyle/>
                    <a:p>
                      <a:endParaRPr lang="en-US" dirty="0"/>
                    </a:p>
                  </a:txBody>
                  <a:tcPr/>
                </a:tc>
                <a:tc vMerge="1">
                  <a:txBody>
                    <a:bodyPr/>
                    <a:lstStyle/>
                    <a:p>
                      <a:endParaRPr lang="en-US" dirty="0"/>
                    </a:p>
                  </a:txBody>
                  <a:tcPr/>
                </a:tc>
                <a:tc>
                  <a:txBody>
                    <a:bodyPr/>
                    <a:lstStyle/>
                    <a:p>
                      <a:pPr marL="0" algn="r" defTabSz="914400" rtl="1" eaLnBrk="1" latinLnBrk="0" hangingPunct="1"/>
                      <a:r>
                        <a:rPr lang="ar-SA" sz="1800" b="1" kern="1200" dirty="0" smtClean="0">
                          <a:solidFill>
                            <a:schemeClr val="dk1"/>
                          </a:solidFill>
                          <a:latin typeface="+mn-lt"/>
                          <a:ea typeface="+mn-ea"/>
                          <a:cs typeface="+mn-cs"/>
                        </a:rPr>
                        <a:t>ضريبة الشراء او ضريبة المبيعات</a:t>
                      </a:r>
                      <a:endParaRPr lang="en-US" sz="1800" b="1" kern="1200" dirty="0">
                        <a:solidFill>
                          <a:schemeClr val="dk1"/>
                        </a:solidFill>
                        <a:latin typeface="+mn-lt"/>
                        <a:ea typeface="+mn-ea"/>
                        <a:cs typeface="+mn-cs"/>
                      </a:endParaRPr>
                    </a:p>
                  </a:txBody>
                  <a:tcPr anchor="ctr">
                    <a:solidFill>
                      <a:schemeClr val="accent1">
                        <a:lumMod val="40000"/>
                        <a:lumOff val="60000"/>
                      </a:schemeClr>
                    </a:solidFill>
                  </a:tcPr>
                </a:tc>
                <a:tc>
                  <a:txBody>
                    <a:bodyPr/>
                    <a:lstStyle/>
                    <a:p>
                      <a:r>
                        <a:rPr lang="ar-SA" b="1" dirty="0" smtClean="0"/>
                        <a:t>3</a:t>
                      </a:r>
                      <a:endParaRPr lang="en-US" b="1" dirty="0"/>
                    </a:p>
                  </a:txBody>
                  <a:tcPr anchor="ctr">
                    <a:solidFill>
                      <a:schemeClr val="accent1">
                        <a:lumMod val="40000"/>
                        <a:lumOff val="60000"/>
                      </a:schemeClr>
                    </a:solidFill>
                  </a:tcPr>
                </a:tc>
                <a:extLst>
                  <a:ext uri="{0D108BD9-81ED-4DB2-BD59-A6C34878D82A}">
                    <a16:rowId xmlns:a16="http://schemas.microsoft.com/office/drawing/2014/main" val="2947893449"/>
                  </a:ext>
                </a:extLst>
              </a:tr>
            </a:tbl>
          </a:graphicData>
        </a:graphic>
      </p:graphicFrame>
    </p:spTree>
    <p:extLst>
      <p:ext uri="{BB962C8B-B14F-4D97-AF65-F5344CB8AC3E}">
        <p14:creationId xmlns:p14="http://schemas.microsoft.com/office/powerpoint/2010/main" val="2385525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1000"/>
                                        <p:tgtEl>
                                          <p:spTgt spid="8"/>
                                        </p:tgtEl>
                                      </p:cBhvr>
                                    </p:animEffect>
                                    <p:anim calcmode="lin" valueType="num">
                                      <p:cBhvr>
                                        <p:cTn id="33" dur="1000" fill="hold"/>
                                        <p:tgtEl>
                                          <p:spTgt spid="8"/>
                                        </p:tgtEl>
                                        <p:attrNameLst>
                                          <p:attrName>ppt_x</p:attrName>
                                        </p:attrNameLst>
                                      </p:cBhvr>
                                      <p:tavLst>
                                        <p:tav tm="0">
                                          <p:val>
                                            <p:strVal val="#ppt_x"/>
                                          </p:val>
                                        </p:tav>
                                        <p:tav tm="100000">
                                          <p:val>
                                            <p:strVal val="#ppt_x"/>
                                          </p:val>
                                        </p:tav>
                                      </p:tavLst>
                                    </p:anim>
                                    <p:anim calcmode="lin" valueType="num">
                                      <p:cBhvr>
                                        <p:cTn id="3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fade">
                                      <p:cBhvr>
                                        <p:cTn id="45" dur="1000"/>
                                        <p:tgtEl>
                                          <p:spTgt spid="9"/>
                                        </p:tgtEl>
                                      </p:cBhvr>
                                    </p:animEffect>
                                    <p:anim calcmode="lin" valueType="num">
                                      <p:cBhvr>
                                        <p:cTn id="46" dur="1000" fill="hold"/>
                                        <p:tgtEl>
                                          <p:spTgt spid="9"/>
                                        </p:tgtEl>
                                        <p:attrNameLst>
                                          <p:attrName>ppt_x</p:attrName>
                                        </p:attrNameLst>
                                      </p:cBhvr>
                                      <p:tavLst>
                                        <p:tav tm="0">
                                          <p:val>
                                            <p:strVal val="#ppt_x"/>
                                          </p:val>
                                        </p:tav>
                                        <p:tav tm="100000">
                                          <p:val>
                                            <p:strVal val="#ppt_x"/>
                                          </p:val>
                                        </p:tav>
                                      </p:tavLst>
                                    </p:anim>
                                    <p:anim calcmode="lin" valueType="num">
                                      <p:cBhvr>
                                        <p:cTn id="4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508293"/>
          </a:xfrm>
        </p:spPr>
        <p:txBody>
          <a:bodyPr>
            <a:noAutofit/>
          </a:bodyPr>
          <a:lstStyle/>
          <a:p>
            <a:pPr algn="r" rtl="1"/>
            <a:r>
              <a:rPr lang="ar-SA" sz="2400" b="1" dirty="0">
                <a:solidFill>
                  <a:schemeClr val="accent2"/>
                </a:solidFill>
              </a:rPr>
              <a:t/>
            </a:r>
            <a:br>
              <a:rPr lang="ar-SA" sz="2400" b="1" dirty="0">
                <a:solidFill>
                  <a:schemeClr val="accent2"/>
                </a:solidFill>
              </a:rPr>
            </a:br>
            <a:r>
              <a:rPr lang="ar-SA" sz="2400" b="1" dirty="0">
                <a:solidFill>
                  <a:schemeClr val="accent2"/>
                </a:solidFill>
              </a:rPr>
              <a:t>معايير التفريق بين الضرائب المباشرة وغير المباشرة</a:t>
            </a:r>
            <a:br>
              <a:rPr lang="ar-SA" sz="2400" b="1" dirty="0">
                <a:solidFill>
                  <a:schemeClr val="accent2"/>
                </a:solidFill>
              </a:rPr>
            </a:br>
            <a:endParaRPr lang="en-US" sz="2400"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851692435"/>
              </p:ext>
            </p:extLst>
          </p:nvPr>
        </p:nvGraphicFramePr>
        <p:xfrm>
          <a:off x="744717" y="1234913"/>
          <a:ext cx="10548593" cy="4460209"/>
        </p:xfrm>
        <a:graphic>
          <a:graphicData uri="http://schemas.openxmlformats.org/drawingml/2006/table">
            <a:tbl>
              <a:tblPr firstRow="1" firstCol="1" bandRow="1">
                <a:tableStyleId>{5C22544A-7EE6-4342-B048-85BDC9FD1C3A}</a:tableStyleId>
              </a:tblPr>
              <a:tblGrid>
                <a:gridCol w="4144090">
                  <a:extLst>
                    <a:ext uri="{9D8B030D-6E8A-4147-A177-3AD203B41FA5}">
                      <a16:colId xmlns:a16="http://schemas.microsoft.com/office/drawing/2014/main" val="2247412352"/>
                    </a:ext>
                  </a:extLst>
                </a:gridCol>
                <a:gridCol w="4238086">
                  <a:extLst>
                    <a:ext uri="{9D8B030D-6E8A-4147-A177-3AD203B41FA5}">
                      <a16:colId xmlns:a16="http://schemas.microsoft.com/office/drawing/2014/main" val="4229814352"/>
                    </a:ext>
                  </a:extLst>
                </a:gridCol>
                <a:gridCol w="2166417">
                  <a:extLst>
                    <a:ext uri="{9D8B030D-6E8A-4147-A177-3AD203B41FA5}">
                      <a16:colId xmlns:a16="http://schemas.microsoft.com/office/drawing/2014/main" val="2303438229"/>
                    </a:ext>
                  </a:extLst>
                </a:gridCol>
              </a:tblGrid>
              <a:tr h="851735">
                <a:tc>
                  <a:txBody>
                    <a:bodyPr/>
                    <a:lstStyle/>
                    <a:p>
                      <a:pPr marL="0" marR="1270" algn="ctr" rtl="1">
                        <a:lnSpc>
                          <a:spcPct val="107000"/>
                        </a:lnSpc>
                        <a:spcBef>
                          <a:spcPts val="0"/>
                        </a:spcBef>
                        <a:spcAft>
                          <a:spcPts val="0"/>
                        </a:spcAft>
                      </a:pPr>
                      <a:r>
                        <a:rPr lang="ar-SA" sz="1800" dirty="0">
                          <a:effectLst/>
                        </a:rPr>
                        <a:t>الضرائب غير المباشرة</a:t>
                      </a:r>
                      <a:endParaRPr lang="en-US" sz="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55868" marB="0" anchor="ctr"/>
                </a:tc>
                <a:tc>
                  <a:txBody>
                    <a:bodyPr/>
                    <a:lstStyle/>
                    <a:p>
                      <a:pPr marL="635" marR="0" algn="ctr" rtl="1">
                        <a:lnSpc>
                          <a:spcPct val="107000"/>
                        </a:lnSpc>
                        <a:spcBef>
                          <a:spcPts val="0"/>
                        </a:spcBef>
                        <a:spcAft>
                          <a:spcPts val="0"/>
                        </a:spcAft>
                      </a:pPr>
                      <a:r>
                        <a:rPr lang="ar-SA" sz="1800">
                          <a:effectLst/>
                        </a:rPr>
                        <a:t>الضرائب المباشرة</a:t>
                      </a:r>
                      <a:endParaRPr lang="en-US" sz="8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55868" marB="0" anchor="ctr"/>
                </a:tc>
                <a:tc>
                  <a:txBody>
                    <a:bodyPr/>
                    <a:lstStyle/>
                    <a:p>
                      <a:pPr marL="0" marR="3810" algn="ctr" rtl="1">
                        <a:lnSpc>
                          <a:spcPct val="107000"/>
                        </a:lnSpc>
                        <a:spcBef>
                          <a:spcPts val="0"/>
                        </a:spcBef>
                        <a:spcAft>
                          <a:spcPts val="0"/>
                        </a:spcAft>
                      </a:pPr>
                      <a:r>
                        <a:rPr lang="ar-SA" sz="1800" dirty="0">
                          <a:effectLst/>
                        </a:rPr>
                        <a:t>المعيار</a:t>
                      </a:r>
                      <a:endParaRPr lang="en-US" sz="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55868" marB="0" anchor="ctr"/>
                </a:tc>
                <a:extLst>
                  <a:ext uri="{0D108BD9-81ED-4DB2-BD59-A6C34878D82A}">
                    <a16:rowId xmlns:a16="http://schemas.microsoft.com/office/drawing/2014/main" val="3446027628"/>
                  </a:ext>
                </a:extLst>
              </a:tr>
              <a:tr h="1049263">
                <a:tc>
                  <a:txBody>
                    <a:bodyPr/>
                    <a:lstStyle/>
                    <a:p>
                      <a:pPr marL="1191895" marR="52070" indent="-1191895" algn="r" rtl="1">
                        <a:lnSpc>
                          <a:spcPct val="107000"/>
                        </a:lnSpc>
                        <a:spcBef>
                          <a:spcPts val="0"/>
                        </a:spcBef>
                        <a:spcAft>
                          <a:spcPts val="0"/>
                        </a:spcAft>
                      </a:pPr>
                      <a:r>
                        <a:rPr lang="ar-SA" sz="1800" dirty="0" smtClean="0">
                          <a:effectLst/>
                        </a:rPr>
                        <a:t> تجبى </a:t>
                      </a:r>
                      <a:r>
                        <a:rPr lang="ar-SA" sz="1800" dirty="0">
                          <a:effectLst/>
                        </a:rPr>
                        <a:t>بموجب كشوفات عامة </a:t>
                      </a:r>
                      <a:r>
                        <a:rPr lang="ar-SA" sz="1800" dirty="0" smtClean="0">
                          <a:effectLst/>
                        </a:rPr>
                        <a:t>مختلفة وغير </a:t>
                      </a:r>
                      <a:r>
                        <a:rPr lang="ar-SA" sz="1800" dirty="0">
                          <a:effectLst/>
                        </a:rPr>
                        <a:t>ثابتة</a:t>
                      </a:r>
                      <a:endParaRPr lang="en-US" sz="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55868" marB="0" anchor="ctr"/>
                </a:tc>
                <a:tc>
                  <a:txBody>
                    <a:bodyPr/>
                    <a:lstStyle/>
                    <a:p>
                      <a:pPr marL="65405" marR="301625" indent="-65405" algn="r" rtl="1">
                        <a:lnSpc>
                          <a:spcPct val="107000"/>
                        </a:lnSpc>
                        <a:spcBef>
                          <a:spcPts val="0"/>
                        </a:spcBef>
                        <a:spcAft>
                          <a:spcPts val="0"/>
                        </a:spcAft>
                      </a:pPr>
                      <a:r>
                        <a:rPr lang="ar-SA" sz="1800">
                          <a:effectLst/>
                        </a:rPr>
                        <a:t>تجبى بموجب جداول وكشوفات اسمية تبين اسم المكلف وعمله ومقدار الضريبة المفروضة</a:t>
                      </a:r>
                      <a:endParaRPr lang="en-US" sz="8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55868" marB="0"/>
                </a:tc>
                <a:tc>
                  <a:txBody>
                    <a:bodyPr/>
                    <a:lstStyle/>
                    <a:p>
                      <a:pPr marL="0" marR="186690" algn="r" rtl="1">
                        <a:lnSpc>
                          <a:spcPct val="107000"/>
                        </a:lnSpc>
                        <a:spcBef>
                          <a:spcPts val="0"/>
                        </a:spcBef>
                        <a:spcAft>
                          <a:spcPts val="0"/>
                        </a:spcAft>
                      </a:pPr>
                      <a:r>
                        <a:rPr lang="ar-SA" sz="1800" dirty="0" smtClean="0">
                          <a:effectLst/>
                        </a:rPr>
                        <a:t>  المعيار </a:t>
                      </a:r>
                      <a:r>
                        <a:rPr lang="ar-SA" sz="1800" dirty="0">
                          <a:effectLst/>
                        </a:rPr>
                        <a:t>الإداري</a:t>
                      </a:r>
                      <a:endParaRPr lang="en-US" sz="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55868" marB="0" anchor="ctr"/>
                </a:tc>
                <a:extLst>
                  <a:ext uri="{0D108BD9-81ED-4DB2-BD59-A6C34878D82A}">
                    <a16:rowId xmlns:a16="http://schemas.microsoft.com/office/drawing/2014/main" val="1537332773"/>
                  </a:ext>
                </a:extLst>
              </a:tr>
              <a:tr h="851735">
                <a:tc>
                  <a:txBody>
                    <a:bodyPr/>
                    <a:lstStyle/>
                    <a:p>
                      <a:pPr marL="941070" marR="93980" indent="-941070" algn="r" rtl="1">
                        <a:lnSpc>
                          <a:spcPct val="107000"/>
                        </a:lnSpc>
                        <a:spcBef>
                          <a:spcPts val="0"/>
                        </a:spcBef>
                        <a:spcAft>
                          <a:spcPts val="0"/>
                        </a:spcAft>
                      </a:pPr>
                      <a:r>
                        <a:rPr lang="ar-SA" sz="1800" dirty="0" smtClean="0">
                          <a:effectLst/>
                        </a:rPr>
                        <a:t>  يمكن </a:t>
                      </a:r>
                      <a:r>
                        <a:rPr lang="ar-SA" sz="1800" dirty="0">
                          <a:effectLst/>
                        </a:rPr>
                        <a:t>لدافعها نقلها الى غيره ويمكن أن يكون وسيط</a:t>
                      </a:r>
                      <a:endParaRPr lang="en-US" sz="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55868" marB="0" anchor="ctr"/>
                </a:tc>
                <a:tc>
                  <a:txBody>
                    <a:bodyPr/>
                    <a:lstStyle/>
                    <a:p>
                      <a:pPr marL="635" marR="0" algn="r" rtl="1">
                        <a:lnSpc>
                          <a:spcPct val="107000"/>
                        </a:lnSpc>
                        <a:spcBef>
                          <a:spcPts val="0"/>
                        </a:spcBef>
                        <a:spcAft>
                          <a:spcPts val="0"/>
                        </a:spcAft>
                      </a:pPr>
                      <a:r>
                        <a:rPr lang="ar-SA" sz="1800">
                          <a:effectLst/>
                        </a:rPr>
                        <a:t>تستقر على دفعها ولا تنتقل لغيره</a:t>
                      </a:r>
                      <a:endParaRPr lang="en-US" sz="80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55868" marB="0" anchor="ctr"/>
                </a:tc>
                <a:tc>
                  <a:txBody>
                    <a:bodyPr/>
                    <a:lstStyle/>
                    <a:p>
                      <a:pPr marL="358140" marR="158750" indent="-358140" algn="r" rtl="1">
                        <a:lnSpc>
                          <a:spcPct val="107000"/>
                        </a:lnSpc>
                        <a:spcBef>
                          <a:spcPts val="0"/>
                        </a:spcBef>
                        <a:spcAft>
                          <a:spcPts val="0"/>
                        </a:spcAft>
                      </a:pPr>
                      <a:r>
                        <a:rPr lang="ar-SA" sz="1800" dirty="0" smtClean="0">
                          <a:effectLst/>
                        </a:rPr>
                        <a:t>  معيار </a:t>
                      </a:r>
                      <a:r>
                        <a:rPr lang="ar-SA" sz="1800" dirty="0">
                          <a:effectLst/>
                        </a:rPr>
                        <a:t>نقل عبء الضريبة</a:t>
                      </a:r>
                      <a:endParaRPr lang="en-US" sz="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55868" marB="0" anchor="ctr"/>
                </a:tc>
                <a:extLst>
                  <a:ext uri="{0D108BD9-81ED-4DB2-BD59-A6C34878D82A}">
                    <a16:rowId xmlns:a16="http://schemas.microsoft.com/office/drawing/2014/main" val="3466924636"/>
                  </a:ext>
                </a:extLst>
              </a:tr>
              <a:tr h="1707476">
                <a:tc>
                  <a:txBody>
                    <a:bodyPr/>
                    <a:lstStyle/>
                    <a:p>
                      <a:pPr marL="116205" marR="106680" indent="-116205" algn="r" rtl="1">
                        <a:lnSpc>
                          <a:spcPct val="104000"/>
                        </a:lnSpc>
                        <a:spcBef>
                          <a:spcPts val="0"/>
                        </a:spcBef>
                        <a:spcAft>
                          <a:spcPts val="0"/>
                        </a:spcAft>
                      </a:pPr>
                      <a:r>
                        <a:rPr lang="ar-SA" sz="1800" dirty="0" smtClean="0">
                          <a:effectLst/>
                        </a:rPr>
                        <a:t>  تفرض </a:t>
                      </a:r>
                      <a:r>
                        <a:rPr lang="ar-SA" sz="1800" dirty="0">
                          <a:effectLst/>
                        </a:rPr>
                        <a:t>على أفعال عرضية أو غير منتظمة </a:t>
                      </a:r>
                      <a:r>
                        <a:rPr lang="ar-SA" sz="1800" dirty="0" smtClean="0">
                          <a:effectLst/>
                        </a:rPr>
                        <a:t>(أي </a:t>
                      </a:r>
                      <a:r>
                        <a:rPr lang="ar-SA" sz="1800" dirty="0">
                          <a:effectLst/>
                        </a:rPr>
                        <a:t>ما ينفق على </a:t>
                      </a:r>
                      <a:r>
                        <a:rPr lang="ar-SA" sz="1800" dirty="0" smtClean="0">
                          <a:effectLst/>
                        </a:rPr>
                        <a:t>التداول والإنفاق والاستهلاك)</a:t>
                      </a:r>
                      <a:endParaRPr lang="en-US" sz="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55868" marB="0" anchor="ctr"/>
                </a:tc>
                <a:tc>
                  <a:txBody>
                    <a:bodyPr/>
                    <a:lstStyle/>
                    <a:p>
                      <a:pPr marL="0" marR="180975" algn="r" rtl="1">
                        <a:lnSpc>
                          <a:spcPct val="107000"/>
                        </a:lnSpc>
                        <a:spcBef>
                          <a:spcPts val="0"/>
                        </a:spcBef>
                        <a:spcAft>
                          <a:spcPts val="0"/>
                        </a:spcAft>
                      </a:pPr>
                      <a:r>
                        <a:rPr lang="ar-SA" sz="1800" dirty="0">
                          <a:effectLst/>
                        </a:rPr>
                        <a:t>تفرض على عناصر تتمتع بالثبات </a:t>
                      </a:r>
                      <a:endParaRPr lang="en-US" sz="800" dirty="0">
                        <a:effectLst/>
                      </a:endParaRPr>
                    </a:p>
                    <a:p>
                      <a:pPr marL="0" marR="62230" algn="r" rtl="1">
                        <a:lnSpc>
                          <a:spcPct val="107000"/>
                        </a:lnSpc>
                        <a:spcBef>
                          <a:spcPts val="0"/>
                        </a:spcBef>
                        <a:spcAft>
                          <a:spcPts val="0"/>
                        </a:spcAft>
                      </a:pPr>
                      <a:r>
                        <a:rPr lang="en-US" sz="1800" dirty="0">
                          <a:effectLst/>
                        </a:rPr>
                        <a:t> </a:t>
                      </a:r>
                      <a:r>
                        <a:rPr lang="ar-SA" sz="1800" dirty="0">
                          <a:effectLst/>
                        </a:rPr>
                        <a:t>والاستقرار مثل ثروة معينة أو حرفة </a:t>
                      </a:r>
                      <a:endParaRPr lang="en-US" sz="800" dirty="0">
                        <a:effectLst/>
                      </a:endParaRPr>
                    </a:p>
                    <a:p>
                      <a:pPr marL="1130935" marR="30480" indent="-1130935" algn="r" rtl="1">
                        <a:lnSpc>
                          <a:spcPct val="107000"/>
                        </a:lnSpc>
                        <a:spcBef>
                          <a:spcPts val="0"/>
                        </a:spcBef>
                        <a:spcAft>
                          <a:spcPts val="0"/>
                        </a:spcAft>
                      </a:pPr>
                      <a:r>
                        <a:rPr lang="ar-SA" sz="1800" dirty="0">
                          <a:effectLst/>
                        </a:rPr>
                        <a:t>معينة </a:t>
                      </a:r>
                      <a:r>
                        <a:rPr lang="en-US" sz="1800" dirty="0" smtClean="0">
                          <a:effectLst/>
                        </a:rPr>
                        <a:t>)</a:t>
                      </a:r>
                      <a:r>
                        <a:rPr lang="ar-SA" sz="1800" dirty="0" smtClean="0">
                          <a:effectLst/>
                        </a:rPr>
                        <a:t>مثل </a:t>
                      </a:r>
                      <a:r>
                        <a:rPr lang="ar-SA" sz="1800" dirty="0">
                          <a:effectLst/>
                        </a:rPr>
                        <a:t>الضريبة على دخل </a:t>
                      </a:r>
                      <a:r>
                        <a:rPr lang="ar-SA" sz="1800" dirty="0" smtClean="0">
                          <a:effectLst/>
                        </a:rPr>
                        <a:t>العمل</a:t>
                      </a:r>
                      <a:r>
                        <a:rPr lang="en-US" sz="1800" dirty="0" smtClean="0">
                          <a:effectLst/>
                        </a:rPr>
                        <a:t> </a:t>
                      </a:r>
                      <a:r>
                        <a:rPr lang="ar-SA" sz="1800" dirty="0" smtClean="0">
                          <a:effectLst/>
                        </a:rPr>
                        <a:t>ورأس المال</a:t>
                      </a:r>
                      <a:r>
                        <a:rPr lang="en-US" sz="1800" dirty="0" smtClean="0">
                          <a:effectLst/>
                        </a:rPr>
                        <a:t>(</a:t>
                      </a:r>
                      <a:endParaRPr lang="en-US" sz="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55868" marB="0"/>
                </a:tc>
                <a:tc>
                  <a:txBody>
                    <a:bodyPr/>
                    <a:lstStyle/>
                    <a:p>
                      <a:pPr marL="0" marR="26670" algn="r" rtl="1">
                        <a:lnSpc>
                          <a:spcPct val="107000"/>
                        </a:lnSpc>
                        <a:spcBef>
                          <a:spcPts val="0"/>
                        </a:spcBef>
                        <a:spcAft>
                          <a:spcPts val="0"/>
                        </a:spcAft>
                      </a:pPr>
                      <a:r>
                        <a:rPr lang="ar-SA" sz="1800" dirty="0" smtClean="0">
                          <a:effectLst/>
                        </a:rPr>
                        <a:t>  معيار </a:t>
                      </a:r>
                      <a:r>
                        <a:rPr lang="ar-SA" sz="1800" dirty="0">
                          <a:effectLst/>
                        </a:rPr>
                        <a:t>ثبات </a:t>
                      </a:r>
                      <a:r>
                        <a:rPr lang="ar-SA" sz="1800" dirty="0" smtClean="0">
                          <a:effectLst/>
                        </a:rPr>
                        <a:t>الوعاء الجامع     للضريبة</a:t>
                      </a:r>
                      <a:endParaRPr lang="en-US" sz="8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0" marR="0" marT="55868" marB="0" anchor="ctr"/>
                </a:tc>
                <a:extLst>
                  <a:ext uri="{0D108BD9-81ED-4DB2-BD59-A6C34878D82A}">
                    <a16:rowId xmlns:a16="http://schemas.microsoft.com/office/drawing/2014/main" val="887629723"/>
                  </a:ext>
                </a:extLst>
              </a:tr>
            </a:tbl>
          </a:graphicData>
        </a:graphic>
      </p:graphicFrame>
      <p:sp>
        <p:nvSpPr>
          <p:cNvPr id="3" name="Slide Number Placeholder 2"/>
          <p:cNvSpPr>
            <a:spLocks noGrp="1"/>
          </p:cNvSpPr>
          <p:nvPr>
            <p:ph type="sldNum" sz="quarter" idx="12"/>
          </p:nvPr>
        </p:nvSpPr>
        <p:spPr/>
        <p:txBody>
          <a:bodyPr/>
          <a:lstStyle/>
          <a:p>
            <a:fld id="{B371E4B3-59CC-4D77-8EDC-4569EE0FCC46}" type="slidenum">
              <a:rPr lang="en-US" smtClean="0"/>
              <a:t>3</a:t>
            </a:fld>
            <a:endParaRPr lang="en-US"/>
          </a:p>
        </p:txBody>
      </p:sp>
    </p:spTree>
    <p:extLst>
      <p:ext uri="{BB962C8B-B14F-4D97-AF65-F5344CB8AC3E}">
        <p14:creationId xmlns:p14="http://schemas.microsoft.com/office/powerpoint/2010/main" val="91990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fill="hold"/>
                                        <p:tgtEl>
                                          <p:spTgt spid="9"/>
                                        </p:tgtEl>
                                        <p:attrNameLst>
                                          <p:attrName>ppt_x</p:attrName>
                                        </p:attrNameLst>
                                      </p:cBhvr>
                                      <p:tavLst>
                                        <p:tav tm="0">
                                          <p:val>
                                            <p:strVal val="#ppt_x"/>
                                          </p:val>
                                        </p:tav>
                                        <p:tav tm="100000">
                                          <p:val>
                                            <p:strVal val="#ppt_x"/>
                                          </p:val>
                                        </p:tav>
                                      </p:tavLst>
                                    </p:anim>
                                    <p:anim calcmode="lin" valueType="num">
                                      <p:cBhvr additive="base">
                                        <p:cTn id="1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508293"/>
          </a:xfrm>
        </p:spPr>
        <p:txBody>
          <a:bodyPr>
            <a:noAutofit/>
          </a:bodyPr>
          <a:lstStyle/>
          <a:p>
            <a:pPr algn="r" rtl="1"/>
            <a:r>
              <a:rPr lang="ar-SA" sz="2400" b="1" dirty="0">
                <a:solidFill>
                  <a:schemeClr val="accent2"/>
                </a:solidFill>
              </a:rPr>
              <a:t/>
            </a:r>
            <a:br>
              <a:rPr lang="ar-SA" sz="2400" b="1" dirty="0">
                <a:solidFill>
                  <a:schemeClr val="accent2"/>
                </a:solidFill>
              </a:rPr>
            </a:br>
            <a:r>
              <a:rPr lang="ar-SA" sz="2400" b="1" dirty="0">
                <a:solidFill>
                  <a:schemeClr val="accent2"/>
                </a:solidFill>
              </a:rPr>
              <a:t>الفرق بين الضرائب المباشرة وغير المباشرة</a:t>
            </a:r>
            <a:br>
              <a:rPr lang="ar-SA" sz="2400" b="1" dirty="0">
                <a:solidFill>
                  <a:schemeClr val="accent2"/>
                </a:solidFill>
              </a:rPr>
            </a:b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1227323"/>
              </p:ext>
            </p:extLst>
          </p:nvPr>
        </p:nvGraphicFramePr>
        <p:xfrm>
          <a:off x="763570" y="1093511"/>
          <a:ext cx="10492033" cy="5058810"/>
        </p:xfrm>
        <a:graphic>
          <a:graphicData uri="http://schemas.openxmlformats.org/drawingml/2006/table">
            <a:tbl>
              <a:tblPr firstRow="1" firstCol="1" bandRow="1">
                <a:tableStyleId>{5C22544A-7EE6-4342-B048-85BDC9FD1C3A}</a:tableStyleId>
              </a:tblPr>
              <a:tblGrid>
                <a:gridCol w="3477840">
                  <a:extLst>
                    <a:ext uri="{9D8B030D-6E8A-4147-A177-3AD203B41FA5}">
                      <a16:colId xmlns:a16="http://schemas.microsoft.com/office/drawing/2014/main" val="2073798451"/>
                    </a:ext>
                  </a:extLst>
                </a:gridCol>
                <a:gridCol w="4442554">
                  <a:extLst>
                    <a:ext uri="{9D8B030D-6E8A-4147-A177-3AD203B41FA5}">
                      <a16:colId xmlns:a16="http://schemas.microsoft.com/office/drawing/2014/main" val="3140326489"/>
                    </a:ext>
                  </a:extLst>
                </a:gridCol>
                <a:gridCol w="2571639">
                  <a:extLst>
                    <a:ext uri="{9D8B030D-6E8A-4147-A177-3AD203B41FA5}">
                      <a16:colId xmlns:a16="http://schemas.microsoft.com/office/drawing/2014/main" val="49550250"/>
                    </a:ext>
                  </a:extLst>
                </a:gridCol>
              </a:tblGrid>
              <a:tr h="636150">
                <a:tc>
                  <a:txBody>
                    <a:bodyPr/>
                    <a:lstStyle/>
                    <a:p>
                      <a:pPr marL="1270" marR="0" algn="ctr" rtl="1">
                        <a:lnSpc>
                          <a:spcPct val="107000"/>
                        </a:lnSpc>
                        <a:spcBef>
                          <a:spcPts val="0"/>
                        </a:spcBef>
                        <a:spcAft>
                          <a:spcPts val="0"/>
                        </a:spcAft>
                      </a:pPr>
                      <a:r>
                        <a:rPr lang="ar-SA" sz="2000" b="1" dirty="0">
                          <a:effectLst/>
                        </a:rPr>
                        <a:t>الضرائب غير المباشرة</a:t>
                      </a:r>
                      <a:endParaRPr lang="en-US" sz="20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1270" marR="0" algn="ctr" rtl="1">
                        <a:lnSpc>
                          <a:spcPct val="107000"/>
                        </a:lnSpc>
                        <a:spcBef>
                          <a:spcPts val="0"/>
                        </a:spcBef>
                        <a:spcAft>
                          <a:spcPts val="0"/>
                        </a:spcAft>
                      </a:pPr>
                      <a:r>
                        <a:rPr lang="ar-SA" sz="2000" b="1" dirty="0">
                          <a:effectLst/>
                        </a:rPr>
                        <a:t>الضرائب المباشرة</a:t>
                      </a:r>
                      <a:endParaRPr lang="en-US" sz="20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1905" marR="0" algn="ctr" rtl="1">
                        <a:lnSpc>
                          <a:spcPct val="107000"/>
                        </a:lnSpc>
                        <a:spcBef>
                          <a:spcPts val="0"/>
                        </a:spcBef>
                        <a:spcAft>
                          <a:spcPts val="0"/>
                        </a:spcAft>
                      </a:pPr>
                      <a:r>
                        <a:rPr lang="ar-SA" sz="2000" b="1" dirty="0">
                          <a:effectLst/>
                        </a:rPr>
                        <a:t>من حيث</a:t>
                      </a:r>
                      <a:endParaRPr lang="en-US" sz="20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extLst>
                  <a:ext uri="{0D108BD9-81ED-4DB2-BD59-A6C34878D82A}">
                    <a16:rowId xmlns:a16="http://schemas.microsoft.com/office/drawing/2014/main" val="1451056231"/>
                  </a:ext>
                </a:extLst>
              </a:tr>
              <a:tr h="685298">
                <a:tc>
                  <a:txBody>
                    <a:bodyPr/>
                    <a:lstStyle/>
                    <a:p>
                      <a:pPr marL="1238250" marR="65405" indent="-1238250" algn="r" rtl="1">
                        <a:lnSpc>
                          <a:spcPct val="107000"/>
                        </a:lnSpc>
                        <a:spcBef>
                          <a:spcPts val="0"/>
                        </a:spcBef>
                        <a:spcAft>
                          <a:spcPts val="0"/>
                        </a:spcAft>
                      </a:pPr>
                      <a:r>
                        <a:rPr lang="ar-SA" sz="1800" b="1" dirty="0" smtClean="0">
                          <a:effectLst/>
                        </a:rPr>
                        <a:t>  جبايتها </a:t>
                      </a:r>
                      <a:r>
                        <a:rPr lang="ar-SA" sz="1800" b="1" dirty="0">
                          <a:effectLst/>
                        </a:rPr>
                        <a:t>سريعة مرتبطة بحدوث الواقعة مباشرة</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1170940" marR="111760" indent="-1170940" algn="r" rtl="1">
                        <a:lnSpc>
                          <a:spcPct val="107000"/>
                        </a:lnSpc>
                        <a:spcBef>
                          <a:spcPts val="0"/>
                        </a:spcBef>
                        <a:spcAft>
                          <a:spcPts val="0"/>
                        </a:spcAft>
                      </a:pPr>
                      <a:r>
                        <a:rPr lang="ar-SA" sz="1800" b="1" dirty="0" smtClean="0">
                          <a:effectLst/>
                        </a:rPr>
                        <a:t>  تتأخر </a:t>
                      </a:r>
                      <a:r>
                        <a:rPr lang="ar-SA" sz="1800" b="1" dirty="0">
                          <a:effectLst/>
                        </a:rPr>
                        <a:t>في التحصيل الى حين انتهاء مدة تحصيلها المحددة في القانون</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0" marR="0" algn="r" rtl="1">
                        <a:lnSpc>
                          <a:spcPct val="107000"/>
                        </a:lnSpc>
                        <a:spcBef>
                          <a:spcPts val="0"/>
                        </a:spcBef>
                        <a:spcAft>
                          <a:spcPts val="0"/>
                        </a:spcAft>
                      </a:pPr>
                      <a:r>
                        <a:rPr lang="ar-SA" sz="1800" b="1" dirty="0" smtClean="0">
                          <a:effectLst/>
                        </a:rPr>
                        <a:t>  سرعة </a:t>
                      </a:r>
                      <a:r>
                        <a:rPr lang="ar-SA" sz="1800" b="1" dirty="0">
                          <a:effectLst/>
                        </a:rPr>
                        <a:t>التحصيل</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extLst>
                  <a:ext uri="{0D108BD9-81ED-4DB2-BD59-A6C34878D82A}">
                    <a16:rowId xmlns:a16="http://schemas.microsoft.com/office/drawing/2014/main" val="2021519382"/>
                  </a:ext>
                </a:extLst>
              </a:tr>
              <a:tr h="996170">
                <a:tc>
                  <a:txBody>
                    <a:bodyPr/>
                    <a:lstStyle/>
                    <a:p>
                      <a:pPr marL="0" marR="0" algn="r" rtl="1">
                        <a:lnSpc>
                          <a:spcPct val="107000"/>
                        </a:lnSpc>
                        <a:spcBef>
                          <a:spcPts val="0"/>
                        </a:spcBef>
                        <a:spcAft>
                          <a:spcPts val="0"/>
                        </a:spcAft>
                      </a:pPr>
                      <a:r>
                        <a:rPr lang="en-US" sz="1800" b="1" dirty="0">
                          <a:effectLst/>
                        </a:rPr>
                        <a:t> </a:t>
                      </a:r>
                    </a:p>
                    <a:p>
                      <a:pPr marL="3175" marR="0" algn="r" rtl="1">
                        <a:lnSpc>
                          <a:spcPct val="107000"/>
                        </a:lnSpc>
                        <a:spcBef>
                          <a:spcPts val="0"/>
                        </a:spcBef>
                        <a:spcAft>
                          <a:spcPts val="0"/>
                        </a:spcAft>
                      </a:pPr>
                      <a:r>
                        <a:rPr lang="ar-SA" sz="1800" b="1" dirty="0" smtClean="0">
                          <a:effectLst/>
                        </a:rPr>
                        <a:t>  تصيب </a:t>
                      </a:r>
                      <a:r>
                        <a:rPr lang="ar-SA" sz="1800" b="1" dirty="0">
                          <a:effectLst/>
                        </a:rPr>
                        <a:t>جميع فئات المكلفين </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285750" marR="21590" indent="-285750" algn="r" rtl="1">
                        <a:lnSpc>
                          <a:spcPct val="107000"/>
                        </a:lnSpc>
                        <a:spcBef>
                          <a:spcPts val="0"/>
                        </a:spcBef>
                        <a:spcAft>
                          <a:spcPts val="0"/>
                        </a:spcAft>
                      </a:pPr>
                      <a:r>
                        <a:rPr lang="ar-SA" sz="1800" b="1" dirty="0" smtClean="0">
                          <a:effectLst/>
                        </a:rPr>
                        <a:t>  تفرض </a:t>
                      </a:r>
                      <a:r>
                        <a:rPr lang="ar-SA" sz="1800" b="1" dirty="0">
                          <a:effectLst/>
                        </a:rPr>
                        <a:t>على أصحاب الدخول التي تخضع </a:t>
                      </a:r>
                      <a:r>
                        <a:rPr lang="ar-SA" sz="1800" b="1" dirty="0" smtClean="0">
                          <a:effectLst/>
                        </a:rPr>
                        <a:t>للضريبة فقط </a:t>
                      </a:r>
                      <a:r>
                        <a:rPr lang="ar-SA" sz="1800" b="1" dirty="0">
                          <a:effectLst/>
                        </a:rPr>
                        <a:t>ويعفى منها أصحاب الدخول المنخفضة</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1905" marR="0" algn="r" rtl="1">
                        <a:lnSpc>
                          <a:spcPct val="107000"/>
                        </a:lnSpc>
                        <a:spcBef>
                          <a:spcPts val="0"/>
                        </a:spcBef>
                        <a:spcAft>
                          <a:spcPts val="0"/>
                        </a:spcAft>
                      </a:pPr>
                      <a:r>
                        <a:rPr lang="ar-SA" sz="1800" b="1" dirty="0" smtClean="0">
                          <a:effectLst/>
                        </a:rPr>
                        <a:t>  المكلفين </a:t>
                      </a:r>
                      <a:r>
                        <a:rPr lang="ar-SA" sz="1800" b="1" dirty="0">
                          <a:effectLst/>
                        </a:rPr>
                        <a:t>بدفعها</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extLst>
                  <a:ext uri="{0D108BD9-81ED-4DB2-BD59-A6C34878D82A}">
                    <a16:rowId xmlns:a16="http://schemas.microsoft.com/office/drawing/2014/main" val="3461834676"/>
                  </a:ext>
                </a:extLst>
              </a:tr>
              <a:tr h="685298">
                <a:tc>
                  <a:txBody>
                    <a:bodyPr/>
                    <a:lstStyle/>
                    <a:p>
                      <a:pPr marL="594360" marR="341630" indent="-594360" algn="r" rtl="1">
                        <a:lnSpc>
                          <a:spcPct val="107000"/>
                        </a:lnSpc>
                        <a:spcBef>
                          <a:spcPts val="0"/>
                        </a:spcBef>
                        <a:spcAft>
                          <a:spcPts val="0"/>
                        </a:spcAft>
                      </a:pPr>
                      <a:r>
                        <a:rPr lang="ar-SA" sz="1800" b="1" dirty="0" smtClean="0">
                          <a:effectLst/>
                        </a:rPr>
                        <a:t>  أكثر </a:t>
                      </a:r>
                      <a:r>
                        <a:rPr lang="ar-SA" sz="1800" b="1" dirty="0">
                          <a:effectLst/>
                        </a:rPr>
                        <a:t>ملائمة للدول النامية بسبب انخفاض الدخول</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0" marR="113030" algn="r" rtl="1">
                        <a:lnSpc>
                          <a:spcPct val="107000"/>
                        </a:lnSpc>
                        <a:spcBef>
                          <a:spcPts val="0"/>
                        </a:spcBef>
                        <a:spcAft>
                          <a:spcPts val="0"/>
                        </a:spcAft>
                      </a:pPr>
                      <a:r>
                        <a:rPr lang="ar-SA" sz="1800" b="1" dirty="0" smtClean="0">
                          <a:effectLst/>
                        </a:rPr>
                        <a:t>  أكثر </a:t>
                      </a:r>
                      <a:r>
                        <a:rPr lang="ar-SA" sz="1800" b="1" dirty="0">
                          <a:effectLst/>
                        </a:rPr>
                        <a:t>ملائمة للدول المتقدمة بسبب ارتفاع الدخول</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1270" marR="0" algn="r" rtl="1">
                        <a:lnSpc>
                          <a:spcPct val="107000"/>
                        </a:lnSpc>
                        <a:spcBef>
                          <a:spcPts val="0"/>
                        </a:spcBef>
                        <a:spcAft>
                          <a:spcPts val="0"/>
                        </a:spcAft>
                      </a:pPr>
                      <a:r>
                        <a:rPr lang="ar-SA" sz="1800" b="1" dirty="0" smtClean="0">
                          <a:effectLst/>
                        </a:rPr>
                        <a:t>  ملاءمتها </a:t>
                      </a:r>
                      <a:r>
                        <a:rPr lang="ar-SA" sz="1800" b="1" dirty="0">
                          <a:effectLst/>
                        </a:rPr>
                        <a:t>للدولة</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extLst>
                  <a:ext uri="{0D108BD9-81ED-4DB2-BD59-A6C34878D82A}">
                    <a16:rowId xmlns:a16="http://schemas.microsoft.com/office/drawing/2014/main" val="4152294816"/>
                  </a:ext>
                </a:extLst>
              </a:tr>
              <a:tr h="685298">
                <a:tc>
                  <a:txBody>
                    <a:bodyPr/>
                    <a:lstStyle/>
                    <a:p>
                      <a:pPr marL="4445" marR="0" algn="r" rtl="1">
                        <a:lnSpc>
                          <a:spcPct val="107000"/>
                        </a:lnSpc>
                        <a:spcBef>
                          <a:spcPts val="0"/>
                        </a:spcBef>
                        <a:spcAft>
                          <a:spcPts val="0"/>
                        </a:spcAft>
                      </a:pPr>
                      <a:r>
                        <a:rPr lang="ar-SA" sz="1800" b="1" dirty="0" smtClean="0">
                          <a:effectLst/>
                        </a:rPr>
                        <a:t>  تضايق </a:t>
                      </a:r>
                      <a:r>
                        <a:rPr lang="ar-SA" sz="1800" b="1" dirty="0">
                          <a:effectLst/>
                        </a:rPr>
                        <a:t>حركة الانتاج </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410210" marR="321945" indent="-410210" algn="r" rtl="1">
                        <a:lnSpc>
                          <a:spcPct val="107000"/>
                        </a:lnSpc>
                        <a:spcBef>
                          <a:spcPts val="0"/>
                        </a:spcBef>
                        <a:spcAft>
                          <a:spcPts val="0"/>
                        </a:spcAft>
                      </a:pPr>
                      <a:r>
                        <a:rPr lang="ar-SA" sz="1800" b="1" dirty="0" smtClean="0">
                          <a:effectLst/>
                        </a:rPr>
                        <a:t>  لا </a:t>
                      </a:r>
                      <a:r>
                        <a:rPr lang="ar-SA" sz="1800" b="1" dirty="0">
                          <a:effectLst/>
                        </a:rPr>
                        <a:t>تعيق حركة الانتاج لأنها تركز على قيمة الايرادات التي ستنتج عن الانتاج</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1270" marR="0" algn="r" rtl="1">
                        <a:lnSpc>
                          <a:spcPct val="107000"/>
                        </a:lnSpc>
                        <a:spcBef>
                          <a:spcPts val="0"/>
                        </a:spcBef>
                        <a:spcAft>
                          <a:spcPts val="0"/>
                        </a:spcAft>
                      </a:pPr>
                      <a:r>
                        <a:rPr lang="ar-SA" sz="1800" b="1" dirty="0" smtClean="0">
                          <a:effectLst/>
                        </a:rPr>
                        <a:t>  أثرها </a:t>
                      </a:r>
                      <a:r>
                        <a:rPr lang="ar-SA" sz="1800" b="1" dirty="0">
                          <a:effectLst/>
                        </a:rPr>
                        <a:t>على الإنتاج</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extLst>
                  <a:ext uri="{0D108BD9-81ED-4DB2-BD59-A6C34878D82A}">
                    <a16:rowId xmlns:a16="http://schemas.microsoft.com/office/drawing/2014/main" val="3002172602"/>
                  </a:ext>
                </a:extLst>
              </a:tr>
              <a:tr h="685298">
                <a:tc>
                  <a:txBody>
                    <a:bodyPr/>
                    <a:lstStyle/>
                    <a:p>
                      <a:pPr marL="110490" marR="176530" indent="-110490" algn="r" rtl="1">
                        <a:lnSpc>
                          <a:spcPct val="107000"/>
                        </a:lnSpc>
                        <a:spcBef>
                          <a:spcPts val="0"/>
                        </a:spcBef>
                        <a:spcAft>
                          <a:spcPts val="0"/>
                        </a:spcAft>
                      </a:pPr>
                      <a:r>
                        <a:rPr lang="ar-SA" sz="1800" b="1" dirty="0" smtClean="0">
                          <a:effectLst/>
                        </a:rPr>
                        <a:t>  لا </a:t>
                      </a:r>
                      <a:r>
                        <a:rPr lang="ar-SA" sz="1800" b="1" dirty="0">
                          <a:effectLst/>
                        </a:rPr>
                        <a:t>يشعر المستهلك النهائي بها، لأنها توضع فوق السعر الرسمي للسلع</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5080" marR="0" algn="r" rtl="1">
                        <a:lnSpc>
                          <a:spcPct val="107000"/>
                        </a:lnSpc>
                        <a:spcBef>
                          <a:spcPts val="0"/>
                        </a:spcBef>
                        <a:spcAft>
                          <a:spcPts val="0"/>
                        </a:spcAft>
                      </a:pPr>
                      <a:r>
                        <a:rPr lang="ar-SA" sz="1800" b="1" dirty="0" smtClean="0">
                          <a:effectLst/>
                        </a:rPr>
                        <a:t>  يشعر </a:t>
                      </a:r>
                      <a:r>
                        <a:rPr lang="ar-SA" sz="1800" b="1" dirty="0">
                          <a:effectLst/>
                        </a:rPr>
                        <a:t>المكلف بها لأنه يدفعها وتخصم من دخله</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1270" marR="0" algn="r" rtl="1">
                        <a:lnSpc>
                          <a:spcPct val="107000"/>
                        </a:lnSpc>
                        <a:spcBef>
                          <a:spcPts val="0"/>
                        </a:spcBef>
                        <a:spcAft>
                          <a:spcPts val="0"/>
                        </a:spcAft>
                      </a:pPr>
                      <a:r>
                        <a:rPr lang="ar-SA" sz="1800" b="1" dirty="0" smtClean="0">
                          <a:effectLst/>
                        </a:rPr>
                        <a:t>  شعور </a:t>
                      </a:r>
                      <a:r>
                        <a:rPr lang="ar-SA" sz="1800" b="1" dirty="0">
                          <a:effectLst/>
                        </a:rPr>
                        <a:t>المكلف بها</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extLst>
                  <a:ext uri="{0D108BD9-81ED-4DB2-BD59-A6C34878D82A}">
                    <a16:rowId xmlns:a16="http://schemas.microsoft.com/office/drawing/2014/main" val="1259255428"/>
                  </a:ext>
                </a:extLst>
              </a:tr>
              <a:tr h="685298">
                <a:tc>
                  <a:txBody>
                    <a:bodyPr/>
                    <a:lstStyle/>
                    <a:p>
                      <a:pPr marL="619125" marR="158115" indent="-619125" algn="r" rtl="1">
                        <a:lnSpc>
                          <a:spcPct val="107000"/>
                        </a:lnSpc>
                        <a:spcBef>
                          <a:spcPts val="0"/>
                        </a:spcBef>
                        <a:spcAft>
                          <a:spcPts val="0"/>
                        </a:spcAft>
                      </a:pPr>
                      <a:r>
                        <a:rPr lang="ar-SA" sz="1800" b="1" dirty="0" smtClean="0">
                          <a:effectLst/>
                        </a:rPr>
                        <a:t>  أقل </a:t>
                      </a:r>
                      <a:r>
                        <a:rPr lang="ar-SA" sz="1800" b="1" dirty="0">
                          <a:effectLst/>
                        </a:rPr>
                        <a:t>عدلاً لأنها تفرض على كل فئات المجتمع بنفس النسبة</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1711325" marR="71755" indent="-1711325" algn="r" rtl="1">
                        <a:lnSpc>
                          <a:spcPct val="107000"/>
                        </a:lnSpc>
                        <a:spcBef>
                          <a:spcPts val="0"/>
                        </a:spcBef>
                        <a:spcAft>
                          <a:spcPts val="0"/>
                        </a:spcAft>
                      </a:pPr>
                      <a:r>
                        <a:rPr lang="ar-SA" sz="1800" b="1" dirty="0" smtClean="0">
                          <a:effectLst/>
                        </a:rPr>
                        <a:t>  أكثر </a:t>
                      </a:r>
                      <a:r>
                        <a:rPr lang="ar-SA" sz="1800" b="1" dirty="0">
                          <a:effectLst/>
                        </a:rPr>
                        <a:t>عدلاً لأنها تفرض فقط على أصحاب الدخول العالية</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tc>
                  <a:txBody>
                    <a:bodyPr/>
                    <a:lstStyle/>
                    <a:p>
                      <a:pPr marL="635" marR="0" algn="r" rtl="1">
                        <a:lnSpc>
                          <a:spcPct val="107000"/>
                        </a:lnSpc>
                        <a:spcBef>
                          <a:spcPts val="0"/>
                        </a:spcBef>
                        <a:spcAft>
                          <a:spcPts val="0"/>
                        </a:spcAft>
                      </a:pPr>
                      <a:r>
                        <a:rPr lang="ar-SA" sz="1800" b="1" dirty="0" smtClean="0">
                          <a:effectLst/>
                        </a:rPr>
                        <a:t>  عدالتها </a:t>
                      </a:r>
                      <a:r>
                        <a:rPr lang="ar-SA" sz="1800" b="1" dirty="0">
                          <a:effectLst/>
                        </a:rPr>
                        <a:t>على المكلفين</a:t>
                      </a:r>
                      <a:endParaRPr lang="en-US"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3369" marR="0" marT="50538" marB="0" anchor="ctr"/>
                </a:tc>
                <a:extLst>
                  <a:ext uri="{0D108BD9-81ED-4DB2-BD59-A6C34878D82A}">
                    <a16:rowId xmlns:a16="http://schemas.microsoft.com/office/drawing/2014/main" val="1339424387"/>
                  </a:ext>
                </a:extLst>
              </a:tr>
            </a:tbl>
          </a:graphicData>
        </a:graphic>
      </p:graphicFrame>
      <p:sp>
        <p:nvSpPr>
          <p:cNvPr id="3" name="Slide Number Placeholder 2"/>
          <p:cNvSpPr>
            <a:spLocks noGrp="1"/>
          </p:cNvSpPr>
          <p:nvPr>
            <p:ph type="sldNum" sz="quarter" idx="12"/>
          </p:nvPr>
        </p:nvSpPr>
        <p:spPr/>
        <p:txBody>
          <a:bodyPr/>
          <a:lstStyle/>
          <a:p>
            <a:fld id="{B371E4B3-59CC-4D77-8EDC-4569EE0FCC46}" type="slidenum">
              <a:rPr lang="en-US" smtClean="0"/>
              <a:t>4</a:t>
            </a:fld>
            <a:endParaRPr lang="en-US"/>
          </a:p>
        </p:txBody>
      </p:sp>
    </p:spTree>
    <p:extLst>
      <p:ext uri="{BB962C8B-B14F-4D97-AF65-F5344CB8AC3E}">
        <p14:creationId xmlns:p14="http://schemas.microsoft.com/office/powerpoint/2010/main" val="1230653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20065"/>
          </a:xfrm>
        </p:spPr>
        <p:txBody>
          <a:bodyPr>
            <a:normAutofit/>
          </a:bodyPr>
          <a:lstStyle/>
          <a:p>
            <a:pPr algn="r"/>
            <a:r>
              <a:rPr lang="ar-SA" sz="2000" b="1" dirty="0" smtClean="0">
                <a:solidFill>
                  <a:srgbClr val="FF0000"/>
                </a:solidFill>
              </a:rPr>
              <a:t>الإيرادات الأخرى:-</a:t>
            </a:r>
            <a:endParaRPr lang="en-US" sz="2000" b="1" dirty="0">
              <a:solidFill>
                <a:srgbClr val="FF0000"/>
              </a:solidFill>
            </a:endParaRPr>
          </a:p>
        </p:txBody>
      </p:sp>
      <p:sp>
        <p:nvSpPr>
          <p:cNvPr id="3" name="Content Placeholder 2"/>
          <p:cNvSpPr>
            <a:spLocks noGrp="1"/>
          </p:cNvSpPr>
          <p:nvPr>
            <p:ph idx="1"/>
          </p:nvPr>
        </p:nvSpPr>
        <p:spPr>
          <a:xfrm>
            <a:off x="1143000" y="785191"/>
            <a:ext cx="10515600" cy="2723322"/>
          </a:xfrm>
        </p:spPr>
        <p:txBody>
          <a:bodyPr>
            <a:normAutofit fontScale="85000" lnSpcReduction="10000"/>
          </a:bodyPr>
          <a:lstStyle/>
          <a:p>
            <a:pPr marL="514350" indent="-514350" algn="r" rtl="1">
              <a:buFont typeface="+mj-lt"/>
              <a:buAutoNum type="arabicPeriod"/>
            </a:pPr>
            <a:r>
              <a:rPr lang="ar-SA" sz="1800" b="1" dirty="0" smtClean="0">
                <a:solidFill>
                  <a:srgbClr val="C00000"/>
                </a:solidFill>
              </a:rPr>
              <a:t>الرسوم (الرسم):-</a:t>
            </a:r>
          </a:p>
          <a:p>
            <a:pPr marL="457200" lvl="1" indent="0" algn="r" rtl="1">
              <a:buNone/>
            </a:pPr>
            <a:r>
              <a:rPr lang="ar-SA" sz="1700" b="1" dirty="0" smtClean="0">
                <a:solidFill>
                  <a:srgbClr val="0070C0"/>
                </a:solidFill>
              </a:rPr>
              <a:t>مبلغ نقدي يدفعه المواطن الى الدولة بموجب قانون لقاء خدمة معينة وذات نفع عام للدولة، ومنفعة شخصية للمواطن. مثل رسوم التامين والاحوال الشخصية.</a:t>
            </a:r>
          </a:p>
          <a:p>
            <a:pPr marL="514350" indent="-514350" algn="r" rtl="1">
              <a:lnSpc>
                <a:spcPct val="100000"/>
              </a:lnSpc>
              <a:buFont typeface="+mj-lt"/>
              <a:buAutoNum type="arabicPeriod"/>
            </a:pPr>
            <a:r>
              <a:rPr lang="ar-SA" sz="1800" b="1" dirty="0">
                <a:solidFill>
                  <a:srgbClr val="C00000"/>
                </a:solidFill>
              </a:rPr>
              <a:t>الثمن:-</a:t>
            </a:r>
          </a:p>
          <a:p>
            <a:pPr marL="457200" lvl="1" indent="0" algn="r" rtl="1">
              <a:buNone/>
            </a:pPr>
            <a:r>
              <a:rPr lang="ar-SA" sz="1700" b="1" dirty="0">
                <a:solidFill>
                  <a:srgbClr val="0070C0"/>
                </a:solidFill>
              </a:rPr>
              <a:t>مبلغ نقدي تفرضه الدولة مقابل منتجاتها الصناعية والزراعية</a:t>
            </a:r>
            <a:r>
              <a:rPr lang="ar-SA" sz="1700" b="1" dirty="0" smtClean="0"/>
              <a:t>.</a:t>
            </a:r>
          </a:p>
          <a:p>
            <a:pPr marL="514350" indent="-514350" algn="r" rtl="1">
              <a:lnSpc>
                <a:spcPct val="110000"/>
              </a:lnSpc>
              <a:buFont typeface="+mj-lt"/>
              <a:buAutoNum type="arabicPeriod"/>
            </a:pPr>
            <a:r>
              <a:rPr lang="ar-SA" sz="1800" b="1" dirty="0">
                <a:solidFill>
                  <a:srgbClr val="C00000"/>
                </a:solidFill>
              </a:rPr>
              <a:t>الاتاوة:-</a:t>
            </a:r>
          </a:p>
          <a:p>
            <a:pPr marL="457200" lvl="1" indent="0" algn="r" rtl="1">
              <a:buNone/>
            </a:pPr>
            <a:r>
              <a:rPr lang="ar-SA" sz="1700" b="1" dirty="0">
                <a:solidFill>
                  <a:srgbClr val="0070C0"/>
                </a:solidFill>
              </a:rPr>
              <a:t>مبلغ مالي تفرضه الدولة على المكلف الذي يستفيد من خدمة مباشرة تكون ذات نفع عام ويستفيد منها المكلف بشكل خاص. مثل اتاوة تعبيد الشارع الذي يؤدي الى رفع سعر الأرض في منطقة الشارع المعبد</a:t>
            </a:r>
          </a:p>
          <a:p>
            <a:pPr marL="514350" indent="-514350" algn="r" rtl="1">
              <a:lnSpc>
                <a:spcPct val="110000"/>
              </a:lnSpc>
              <a:buFont typeface="+mj-lt"/>
              <a:buAutoNum type="arabicPeriod"/>
            </a:pPr>
            <a:r>
              <a:rPr lang="ar-SA" sz="1800" b="1" dirty="0">
                <a:solidFill>
                  <a:srgbClr val="C00000"/>
                </a:solidFill>
              </a:rPr>
              <a:t>الغرامة:-</a:t>
            </a:r>
          </a:p>
          <a:p>
            <a:pPr marL="457200" lvl="1" indent="0" algn="r" rtl="1">
              <a:lnSpc>
                <a:spcPct val="100000"/>
              </a:lnSpc>
              <a:buNone/>
            </a:pPr>
            <a:r>
              <a:rPr lang="ar-SA" sz="1700" b="1" dirty="0">
                <a:solidFill>
                  <a:srgbClr val="0070C0"/>
                </a:solidFill>
              </a:rPr>
              <a:t>مبلغ نقدي يدفعه المواطن الى الدولة كعقاب وزجر لمخالفته القوانين والأنظمة، وذلك لمنع الافراد من القيام بأعمال معينة حظرتها القوانين</a:t>
            </a:r>
          </a:p>
          <a:p>
            <a:pPr marL="457200" lvl="1" indent="0" algn="r" rtl="1">
              <a:buNone/>
            </a:pPr>
            <a:endParaRPr lang="ar-SA" sz="1700" b="1" dirty="0" smtClean="0"/>
          </a:p>
          <a:p>
            <a:pPr marL="457200" lvl="1" indent="0" algn="r" rtl="1">
              <a:buNone/>
            </a:pPr>
            <a:endParaRPr lang="ar-SA" sz="1800" b="1" dirty="0" smtClean="0"/>
          </a:p>
          <a:p>
            <a:pPr marL="514350" indent="-514350" algn="r" rtl="1">
              <a:buFont typeface="+mj-lt"/>
              <a:buAutoNum type="arabicPeriod"/>
            </a:pPr>
            <a:endParaRPr lang="en-US" dirty="0"/>
          </a:p>
        </p:txBody>
      </p:sp>
      <p:sp>
        <p:nvSpPr>
          <p:cNvPr id="4" name="Slide Number Placeholder 3"/>
          <p:cNvSpPr>
            <a:spLocks noGrp="1"/>
          </p:cNvSpPr>
          <p:nvPr>
            <p:ph type="sldNum" sz="quarter" idx="12"/>
          </p:nvPr>
        </p:nvSpPr>
        <p:spPr/>
        <p:txBody>
          <a:bodyPr/>
          <a:lstStyle/>
          <a:p>
            <a:fld id="{B371E4B3-59CC-4D77-8EDC-4569EE0FCC46}" type="slidenum">
              <a:rPr lang="en-US" smtClean="0"/>
              <a:t>5</a:t>
            </a:fld>
            <a:endParaRPr lang="en-US"/>
          </a:p>
        </p:txBody>
      </p:sp>
      <p:sp>
        <p:nvSpPr>
          <p:cNvPr id="5" name="Title 1"/>
          <p:cNvSpPr txBox="1">
            <a:spLocks/>
          </p:cNvSpPr>
          <p:nvPr/>
        </p:nvSpPr>
        <p:spPr>
          <a:xfrm>
            <a:off x="1086678" y="3521073"/>
            <a:ext cx="10515600" cy="43994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ar-SA" sz="2000" b="1" dirty="0" smtClean="0"/>
              <a:t>القوانين والتشريعات الضريبية في فلسطين:-</a:t>
            </a:r>
            <a:endParaRPr lang="en-US" sz="2000" b="1" dirty="0"/>
          </a:p>
        </p:txBody>
      </p:sp>
      <p:graphicFrame>
        <p:nvGraphicFramePr>
          <p:cNvPr id="6" name="Table 5"/>
          <p:cNvGraphicFramePr>
            <a:graphicFrameLocks noGrp="1"/>
          </p:cNvGraphicFramePr>
          <p:nvPr>
            <p:extLst>
              <p:ext uri="{D42A27DB-BD31-4B8C-83A1-F6EECF244321}">
                <p14:modId xmlns:p14="http://schemas.microsoft.com/office/powerpoint/2010/main" val="3437135624"/>
              </p:ext>
            </p:extLst>
          </p:nvPr>
        </p:nvGraphicFramePr>
        <p:xfrm>
          <a:off x="1142999" y="3973578"/>
          <a:ext cx="10402958" cy="2264327"/>
        </p:xfrm>
        <a:graphic>
          <a:graphicData uri="http://schemas.openxmlformats.org/drawingml/2006/table">
            <a:tbl>
              <a:tblPr firstRow="1" bandRow="1">
                <a:tableStyleId>{5C22544A-7EE6-4342-B048-85BDC9FD1C3A}</a:tableStyleId>
              </a:tblPr>
              <a:tblGrid>
                <a:gridCol w="6569766">
                  <a:extLst>
                    <a:ext uri="{9D8B030D-6E8A-4147-A177-3AD203B41FA5}">
                      <a16:colId xmlns:a16="http://schemas.microsoft.com/office/drawing/2014/main" val="1871133775"/>
                    </a:ext>
                  </a:extLst>
                </a:gridCol>
                <a:gridCol w="3833192">
                  <a:extLst>
                    <a:ext uri="{9D8B030D-6E8A-4147-A177-3AD203B41FA5}">
                      <a16:colId xmlns:a16="http://schemas.microsoft.com/office/drawing/2014/main" val="2395146075"/>
                    </a:ext>
                  </a:extLst>
                </a:gridCol>
              </a:tblGrid>
              <a:tr h="351310">
                <a:tc>
                  <a:txBody>
                    <a:bodyPr/>
                    <a:lstStyle/>
                    <a:p>
                      <a:pPr algn="ctr" rtl="1"/>
                      <a:r>
                        <a:rPr lang="ar-SA" dirty="0" smtClean="0"/>
                        <a:t>القوانين والتشريعات الضريبية للضرائب غير المباشرة </a:t>
                      </a:r>
                      <a:endParaRPr lang="en-US" dirty="0"/>
                    </a:p>
                  </a:txBody>
                  <a:tcPr/>
                </a:tc>
                <a:tc>
                  <a:txBody>
                    <a:bodyPr/>
                    <a:lstStyle/>
                    <a:p>
                      <a:pPr algn="ctr" rtl="1"/>
                      <a:r>
                        <a:rPr lang="ar-SA" dirty="0" smtClean="0"/>
                        <a:t>القوانين والتشريعات الضريبية للضرائب المباشرة</a:t>
                      </a:r>
                      <a:endParaRPr lang="en-US" dirty="0"/>
                    </a:p>
                  </a:txBody>
                  <a:tcPr/>
                </a:tc>
                <a:extLst>
                  <a:ext uri="{0D108BD9-81ED-4DB2-BD59-A6C34878D82A}">
                    <a16:rowId xmlns:a16="http://schemas.microsoft.com/office/drawing/2014/main" val="1649292378"/>
                  </a:ext>
                </a:extLst>
              </a:tr>
              <a:tr h="428020">
                <a:tc>
                  <a:txBody>
                    <a:bodyPr/>
                    <a:lstStyle/>
                    <a:p>
                      <a:pPr algn="r" rtl="1"/>
                      <a:r>
                        <a:rPr lang="ar-SA" sz="1800" b="1" dirty="0" smtClean="0">
                          <a:solidFill>
                            <a:srgbClr val="C00000"/>
                          </a:solidFill>
                        </a:rPr>
                        <a:t>رسوم الجمارك والمكوس:-</a:t>
                      </a:r>
                      <a:r>
                        <a:rPr lang="ar-SA" sz="1800" b="1" baseline="0" dirty="0" smtClean="0">
                          <a:solidFill>
                            <a:srgbClr val="C00000"/>
                          </a:solidFill>
                        </a:rPr>
                        <a:t> </a:t>
                      </a:r>
                      <a:r>
                        <a:rPr lang="ar-SA" sz="1400" b="1" dirty="0" smtClean="0"/>
                        <a:t>يطبق حاليا قانون الجمارك والمكوس الأردني رقم 1 لسنة 1962</a:t>
                      </a:r>
                      <a:endParaRPr lang="en-US" sz="1400" b="1" dirty="0"/>
                    </a:p>
                  </a:txBody>
                  <a:tcPr anchor="ctr">
                    <a:solidFill>
                      <a:schemeClr val="accent1">
                        <a:lumMod val="40000"/>
                        <a:lumOff val="60000"/>
                      </a:schemeClr>
                    </a:solidFill>
                  </a:tcPr>
                </a:tc>
                <a:tc>
                  <a:txBody>
                    <a:bodyPr/>
                    <a:lstStyle/>
                    <a:p>
                      <a:pPr marL="285750" indent="-285750" algn="r" rtl="1">
                        <a:buFont typeface="Wingdings" panose="05000000000000000000" pitchFamily="2" charset="2"/>
                        <a:buChar char="§"/>
                      </a:pPr>
                      <a:r>
                        <a:rPr lang="ar-SA" sz="1800" b="1" dirty="0" smtClean="0">
                          <a:solidFill>
                            <a:srgbClr val="C00000"/>
                          </a:solidFill>
                        </a:rPr>
                        <a:t>ضريبة الدخل:-</a:t>
                      </a:r>
                      <a:r>
                        <a:rPr lang="ar-SA" sz="1800" b="1" baseline="0" dirty="0" smtClean="0">
                          <a:solidFill>
                            <a:srgbClr val="C00000"/>
                          </a:solidFill>
                        </a:rPr>
                        <a:t> </a:t>
                      </a:r>
                      <a:r>
                        <a:rPr lang="ar-SA" sz="1400" b="1" dirty="0" smtClean="0"/>
                        <a:t>يطبق حاليا قانون رقم 8 لسنة 2011 </a:t>
                      </a:r>
                      <a:endParaRPr lang="en-US" sz="1400" b="1" dirty="0"/>
                    </a:p>
                  </a:txBody>
                  <a:tcPr anchor="ctr">
                    <a:solidFill>
                      <a:schemeClr val="accent1">
                        <a:lumMod val="40000"/>
                        <a:lumOff val="60000"/>
                      </a:schemeClr>
                    </a:solidFill>
                  </a:tcPr>
                </a:tc>
                <a:extLst>
                  <a:ext uri="{0D108BD9-81ED-4DB2-BD59-A6C34878D82A}">
                    <a16:rowId xmlns:a16="http://schemas.microsoft.com/office/drawing/2014/main" val="4361833"/>
                  </a:ext>
                </a:extLst>
              </a:tr>
              <a:tr h="351310">
                <a:tc>
                  <a:txBody>
                    <a:bodyPr/>
                    <a:lstStyle/>
                    <a:p>
                      <a:pPr algn="r" rtl="1"/>
                      <a:r>
                        <a:rPr lang="ar-SA" sz="1800" b="1" dirty="0" smtClean="0">
                          <a:solidFill>
                            <a:srgbClr val="C00000"/>
                          </a:solidFill>
                        </a:rPr>
                        <a:t>ضريبة الإنتاج:- </a:t>
                      </a:r>
                      <a:r>
                        <a:rPr lang="ar-SA" sz="1400" b="1" dirty="0" smtClean="0"/>
                        <a:t>يطبق حاليا قانون الرسوم على المنتجات المحلية الأردني رقم 16 لعام 1963</a:t>
                      </a:r>
                      <a:endParaRPr lang="en-US" sz="1400" b="1" dirty="0"/>
                    </a:p>
                  </a:txBody>
                  <a:tcPr anchor="ctr">
                    <a:solidFill>
                      <a:schemeClr val="accent1">
                        <a:lumMod val="40000"/>
                        <a:lumOff val="60000"/>
                      </a:schemeClr>
                    </a:solidFill>
                  </a:tcPr>
                </a:tc>
                <a:tc rowSpan="4">
                  <a:txBody>
                    <a:bodyPr/>
                    <a:lstStyle/>
                    <a:p>
                      <a:pPr marL="285750" indent="-285750" algn="r" rtl="1">
                        <a:buFont typeface="Wingdings" panose="05000000000000000000" pitchFamily="2" charset="2"/>
                        <a:buChar char="§"/>
                      </a:pPr>
                      <a:r>
                        <a:rPr lang="ar-SA" sz="1800" b="1" dirty="0" smtClean="0">
                          <a:solidFill>
                            <a:srgbClr val="C00000"/>
                          </a:solidFill>
                        </a:rPr>
                        <a:t>ضريبة الإملاك</a:t>
                      </a:r>
                      <a:r>
                        <a:rPr lang="ar-SA" sz="1800" b="1" baseline="0" dirty="0" smtClean="0">
                          <a:solidFill>
                            <a:srgbClr val="C00000"/>
                          </a:solidFill>
                        </a:rPr>
                        <a:t>:- </a:t>
                      </a:r>
                      <a:r>
                        <a:rPr lang="ar-SA" sz="1400" b="1" baseline="0" dirty="0" smtClean="0"/>
                        <a:t>يطبق حاليا قانون الأبنية والأراضي الأردني رقم 11 لسنة 1954</a:t>
                      </a:r>
                      <a:endParaRPr lang="en-US" sz="1400" b="1" dirty="0"/>
                    </a:p>
                  </a:txBody>
                  <a:tcPr anchor="ctr">
                    <a:solidFill>
                      <a:schemeClr val="accent1">
                        <a:lumMod val="40000"/>
                        <a:lumOff val="60000"/>
                      </a:schemeClr>
                    </a:solidFill>
                  </a:tcPr>
                </a:tc>
                <a:extLst>
                  <a:ext uri="{0D108BD9-81ED-4DB2-BD59-A6C34878D82A}">
                    <a16:rowId xmlns:a16="http://schemas.microsoft.com/office/drawing/2014/main" val="1267850366"/>
                  </a:ext>
                </a:extLst>
              </a:tr>
              <a:tr h="373267">
                <a:tc>
                  <a:txBody>
                    <a:bodyPr/>
                    <a:lstStyle/>
                    <a:p>
                      <a:pPr algn="r" rtl="1"/>
                      <a:r>
                        <a:rPr lang="ar-SA" sz="1800" b="1" dirty="0" smtClean="0">
                          <a:solidFill>
                            <a:srgbClr val="C00000"/>
                          </a:solidFill>
                        </a:rPr>
                        <a:t>قانون التبغ:- </a:t>
                      </a:r>
                      <a:r>
                        <a:rPr lang="ar-SA" sz="1400" b="1" dirty="0" smtClean="0"/>
                        <a:t>يطبق قانون التبغ رقم 32 لعام 1962 وتعديلاته</a:t>
                      </a:r>
                      <a:r>
                        <a:rPr lang="ar-SA" sz="1400" b="1" baseline="0" dirty="0" smtClean="0"/>
                        <a:t> لسنة 1966</a:t>
                      </a:r>
                      <a:endParaRPr lang="en-US" sz="1400" b="1" dirty="0"/>
                    </a:p>
                  </a:txBody>
                  <a:tcPr anchor="ctr">
                    <a:solidFill>
                      <a:schemeClr val="accent1">
                        <a:lumMod val="40000"/>
                        <a:lumOff val="60000"/>
                      </a:schemeClr>
                    </a:solidFill>
                  </a:tcPr>
                </a:tc>
                <a:tc vMerge="1">
                  <a:txBody>
                    <a:bodyPr/>
                    <a:lstStyle/>
                    <a:p>
                      <a:pPr marL="285750" indent="-285750" algn="r" rtl="1">
                        <a:buFont typeface="Wingdings" panose="05000000000000000000" pitchFamily="2" charset="2"/>
                        <a:buChar char="§"/>
                      </a:pPr>
                      <a:endParaRPr lang="en-US" sz="1400" b="1" dirty="0"/>
                    </a:p>
                  </a:txBody>
                  <a:tcPr anchor="ctr">
                    <a:solidFill>
                      <a:schemeClr val="accent1">
                        <a:lumMod val="40000"/>
                        <a:lumOff val="60000"/>
                      </a:schemeClr>
                    </a:solidFill>
                  </a:tcPr>
                </a:tc>
                <a:extLst>
                  <a:ext uri="{0D108BD9-81ED-4DB2-BD59-A6C34878D82A}">
                    <a16:rowId xmlns:a16="http://schemas.microsoft.com/office/drawing/2014/main" val="270544819"/>
                  </a:ext>
                </a:extLst>
              </a:tr>
              <a:tr h="33245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SA" sz="1800" b="1" dirty="0" smtClean="0">
                          <a:solidFill>
                            <a:srgbClr val="C00000"/>
                          </a:solidFill>
                        </a:rPr>
                        <a:t>رسوم طوابع الواردات:- </a:t>
                      </a:r>
                      <a:r>
                        <a:rPr lang="ar-SA" sz="1400" b="1" dirty="0" smtClean="0"/>
                        <a:t>يطبق قانون رسوم الطوابع والواردات الأردني رقم 27 لسنة 1952</a:t>
                      </a:r>
                      <a:endParaRPr lang="en-US" sz="1400" b="1" dirty="0" smtClean="0"/>
                    </a:p>
                  </a:txBody>
                  <a:tcPr anchor="ctr">
                    <a:solidFill>
                      <a:schemeClr val="accent1">
                        <a:lumMod val="40000"/>
                        <a:lumOff val="60000"/>
                      </a:schemeClr>
                    </a:solidFill>
                  </a:tcPr>
                </a:tc>
                <a:tc vMerge="1">
                  <a:txBody>
                    <a:bodyPr/>
                    <a:lstStyle/>
                    <a:p>
                      <a:pPr marL="285750" indent="-285750" algn="r" rtl="1">
                        <a:buFont typeface="Wingdings" panose="05000000000000000000" pitchFamily="2" charset="2"/>
                        <a:buChar char="§"/>
                      </a:pPr>
                      <a:endParaRPr lang="en-US" sz="1400" b="1" dirty="0"/>
                    </a:p>
                  </a:txBody>
                  <a:tcPr anchor="ctr">
                    <a:solidFill>
                      <a:schemeClr val="accent1">
                        <a:lumMod val="40000"/>
                        <a:lumOff val="60000"/>
                      </a:schemeClr>
                    </a:solidFill>
                  </a:tcPr>
                </a:tc>
                <a:extLst>
                  <a:ext uri="{0D108BD9-81ED-4DB2-BD59-A6C34878D82A}">
                    <a16:rowId xmlns:a16="http://schemas.microsoft.com/office/drawing/2014/main" val="3682314722"/>
                  </a:ext>
                </a:extLst>
              </a:tr>
              <a:tr h="332450">
                <a:tc>
                  <a:txBody>
                    <a:bodyPr/>
                    <a:lstStyle/>
                    <a:p>
                      <a:pPr algn="r" rtl="1"/>
                      <a:r>
                        <a:rPr lang="ar-SA" sz="1800" b="1" dirty="0" smtClean="0">
                          <a:solidFill>
                            <a:srgbClr val="C00000"/>
                          </a:solidFill>
                        </a:rPr>
                        <a:t>ضريبة القيمة المضافة:- </a:t>
                      </a:r>
                      <a:r>
                        <a:rPr lang="ar-SA" sz="1400" b="1" dirty="0" smtClean="0"/>
                        <a:t>يطبق الامر العسكري الإسرائيلي رقم 658 لسنة 1976</a:t>
                      </a:r>
                      <a:endParaRPr lang="en-US" sz="1400" b="1" dirty="0"/>
                    </a:p>
                  </a:txBody>
                  <a:tcPr anchor="ctr">
                    <a:solidFill>
                      <a:schemeClr val="accent1">
                        <a:lumMod val="40000"/>
                        <a:lumOff val="60000"/>
                      </a:schemeClr>
                    </a:solidFill>
                  </a:tcPr>
                </a:tc>
                <a:tc vMerge="1">
                  <a:txBody>
                    <a:bodyPr/>
                    <a:lstStyle/>
                    <a:p>
                      <a:pPr marL="285750" indent="-285750" algn="r" rtl="1">
                        <a:buFont typeface="Wingdings" panose="05000000000000000000" pitchFamily="2" charset="2"/>
                        <a:buChar char="§"/>
                      </a:pPr>
                      <a:endParaRPr lang="en-US" sz="1400" b="1" dirty="0"/>
                    </a:p>
                  </a:txBody>
                  <a:tcPr anchor="ctr">
                    <a:solidFill>
                      <a:schemeClr val="accent1">
                        <a:lumMod val="40000"/>
                        <a:lumOff val="60000"/>
                      </a:schemeClr>
                    </a:solidFill>
                  </a:tcPr>
                </a:tc>
                <a:extLst>
                  <a:ext uri="{0D108BD9-81ED-4DB2-BD59-A6C34878D82A}">
                    <a16:rowId xmlns:a16="http://schemas.microsoft.com/office/drawing/2014/main" val="1047245720"/>
                  </a:ext>
                </a:extLst>
              </a:tr>
            </a:tbl>
          </a:graphicData>
        </a:graphic>
      </p:graphicFrame>
    </p:spTree>
    <p:extLst>
      <p:ext uri="{BB962C8B-B14F-4D97-AF65-F5344CB8AC3E}">
        <p14:creationId xmlns:p14="http://schemas.microsoft.com/office/powerpoint/2010/main" val="671978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additive="base">
                                        <p:cTn id="3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fade">
                                      <p:cBhvr>
                                        <p:cTn id="45" dur="1000"/>
                                        <p:tgtEl>
                                          <p:spTgt spid="3">
                                            <p:txEl>
                                              <p:pRg st="5" end="5"/>
                                            </p:txEl>
                                          </p:spTgt>
                                        </p:tgtEl>
                                      </p:cBhvr>
                                    </p:animEffect>
                                    <p:anim calcmode="lin" valueType="num">
                                      <p:cBhvr>
                                        <p:cTn id="4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3">
                                            <p:txEl>
                                              <p:pRg st="6" end="6"/>
                                            </p:txEl>
                                          </p:spTgt>
                                        </p:tgtEl>
                                        <p:attrNameLst>
                                          <p:attrName>style.visibility</p:attrName>
                                        </p:attrNameLst>
                                      </p:cBhvr>
                                      <p:to>
                                        <p:strVal val="visible"/>
                                      </p:to>
                                    </p:set>
                                    <p:anim calcmode="lin" valueType="num">
                                      <p:cBhvr additive="base">
                                        <p:cTn id="5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3">
                                            <p:txEl>
                                              <p:pRg st="7" end="7"/>
                                            </p:txEl>
                                          </p:spTgt>
                                        </p:tgtEl>
                                        <p:attrNameLst>
                                          <p:attrName>style.visibility</p:attrName>
                                        </p:attrNameLst>
                                      </p:cBhvr>
                                      <p:to>
                                        <p:strVal val="visible"/>
                                      </p:to>
                                    </p:set>
                                    <p:animEffect transition="in" filter="fade">
                                      <p:cBhvr>
                                        <p:cTn id="58" dur="1000"/>
                                        <p:tgtEl>
                                          <p:spTgt spid="3">
                                            <p:txEl>
                                              <p:pRg st="7" end="7"/>
                                            </p:txEl>
                                          </p:spTgt>
                                        </p:tgtEl>
                                      </p:cBhvr>
                                    </p:animEffect>
                                    <p:anim calcmode="lin" valueType="num">
                                      <p:cBhvr>
                                        <p:cTn id="5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16" presetClass="entr" presetSubtype="21" fill="hold" nodeType="clickEffect">
                                  <p:stCondLst>
                                    <p:cond delay="0"/>
                                  </p:stCondLst>
                                  <p:childTnLst>
                                    <p:set>
                                      <p:cBhvr>
                                        <p:cTn id="64" dur="1" fill="hold">
                                          <p:stCondLst>
                                            <p:cond delay="0"/>
                                          </p:stCondLst>
                                        </p:cTn>
                                        <p:tgtEl>
                                          <p:spTgt spid="5">
                                            <p:txEl>
                                              <p:pRg st="0" end="0"/>
                                            </p:txEl>
                                          </p:spTgt>
                                        </p:tgtEl>
                                        <p:attrNameLst>
                                          <p:attrName>style.visibility</p:attrName>
                                        </p:attrNameLst>
                                      </p:cBhvr>
                                      <p:to>
                                        <p:strVal val="visible"/>
                                      </p:to>
                                    </p:set>
                                    <p:animEffect transition="in" filter="barn(inVertical)">
                                      <p:cBhvr>
                                        <p:cTn id="65" dur="500"/>
                                        <p:tgtEl>
                                          <p:spTgt spid="5">
                                            <p:txEl>
                                              <p:pRg st="0" end="0"/>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nodeType="clickEffect">
                                  <p:stCondLst>
                                    <p:cond delay="0"/>
                                  </p:stCondLst>
                                  <p:childTnLst>
                                    <p:set>
                                      <p:cBhvr>
                                        <p:cTn id="69" dur="1" fill="hold">
                                          <p:stCondLst>
                                            <p:cond delay="0"/>
                                          </p:stCondLst>
                                        </p:cTn>
                                        <p:tgtEl>
                                          <p:spTgt spid="6"/>
                                        </p:tgtEl>
                                        <p:attrNameLst>
                                          <p:attrName>style.visibility</p:attrName>
                                        </p:attrNameLst>
                                      </p:cBhvr>
                                      <p:to>
                                        <p:strVal val="visible"/>
                                      </p:to>
                                    </p:set>
                                    <p:anim calcmode="lin" valueType="num">
                                      <p:cBhvr additive="base">
                                        <p:cTn id="70" dur="500" fill="hold"/>
                                        <p:tgtEl>
                                          <p:spTgt spid="6"/>
                                        </p:tgtEl>
                                        <p:attrNameLst>
                                          <p:attrName>ppt_x</p:attrName>
                                        </p:attrNameLst>
                                      </p:cBhvr>
                                      <p:tavLst>
                                        <p:tav tm="0">
                                          <p:val>
                                            <p:strVal val="#ppt_x"/>
                                          </p:val>
                                        </p:tav>
                                        <p:tav tm="100000">
                                          <p:val>
                                            <p:strVal val="#ppt_x"/>
                                          </p:val>
                                        </p:tav>
                                      </p:tavLst>
                                    </p:anim>
                                    <p:anim calcmode="lin" valueType="num">
                                      <p:cBhvr additive="base">
                                        <p:cTn id="7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TotalTime>
  <Words>543</Words>
  <Application>Microsoft Office PowerPoint</Application>
  <PresentationFormat>Widescreen</PresentationFormat>
  <Paragraphs>92</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Tw Cen MT</vt:lpstr>
      <vt:lpstr>Tw Cen MT Condensed</vt:lpstr>
      <vt:lpstr>Wingdings</vt:lpstr>
      <vt:lpstr>Wingdings 3</vt:lpstr>
      <vt:lpstr>Integral</vt:lpstr>
      <vt:lpstr>محاسبة الضرائب – الفصل الثاني</vt:lpstr>
      <vt:lpstr>الفصل الثاني :- الأنظمة الضريبية وتطبيقاتها</vt:lpstr>
      <vt:lpstr> معايير التفريق بين الضرائب المباشرة وغير المباشرة </vt:lpstr>
      <vt:lpstr> الفرق بين الضرائب المباشرة وغير المباشرة </vt:lpstr>
      <vt:lpstr>الإيرادات الأخرى:-</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محاسبة الضرائب – الفصل الثاني</dc:title>
  <dc:creator>Harbi H Daraghma</dc:creator>
  <cp:lastModifiedBy>Harbi H Daraghma</cp:lastModifiedBy>
  <cp:revision>1</cp:revision>
  <dcterms:created xsi:type="dcterms:W3CDTF">2020-09-14T08:41:24Z</dcterms:created>
  <dcterms:modified xsi:type="dcterms:W3CDTF">2020-09-14T08:45:09Z</dcterms:modified>
</cp:coreProperties>
</file>