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96" r:id="rId18"/>
    <p:sldId id="273" r:id="rId19"/>
    <p:sldId id="272" r:id="rId20"/>
    <p:sldId id="27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117" d="100"/>
          <a:sy n="117" d="100"/>
        </p:scale>
        <p:origin x="-31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D83724-5599-40D7-ADE2-84B13027A192}" type="datetimeFigureOut">
              <a:rPr lang="en-US" smtClean="0"/>
              <a:pPr/>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E5E4C0-9DF6-49E9-A5BE-FA4034164E0A}" type="slidenum">
              <a:rPr lang="en-US" smtClean="0"/>
              <a:pPr/>
              <a:t>‹#›</a:t>
            </a:fld>
            <a:endParaRPr lang="en-US"/>
          </a:p>
        </p:txBody>
      </p:sp>
    </p:spTree>
    <p:extLst>
      <p:ext uri="{BB962C8B-B14F-4D97-AF65-F5344CB8AC3E}">
        <p14:creationId xmlns:p14="http://schemas.microsoft.com/office/powerpoint/2010/main" val="3352027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D83724-5599-40D7-ADE2-84B13027A192}" type="datetimeFigureOut">
              <a:rPr lang="en-US" smtClean="0"/>
              <a:pPr/>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E5E4C0-9DF6-49E9-A5BE-FA4034164E0A}" type="slidenum">
              <a:rPr lang="en-US" smtClean="0"/>
              <a:pPr/>
              <a:t>‹#›</a:t>
            </a:fld>
            <a:endParaRPr lang="en-US"/>
          </a:p>
        </p:txBody>
      </p:sp>
    </p:spTree>
    <p:extLst>
      <p:ext uri="{BB962C8B-B14F-4D97-AF65-F5344CB8AC3E}">
        <p14:creationId xmlns:p14="http://schemas.microsoft.com/office/powerpoint/2010/main" val="1530770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D83724-5599-40D7-ADE2-84B13027A192}" type="datetimeFigureOut">
              <a:rPr lang="en-US" smtClean="0"/>
              <a:pPr/>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E5E4C0-9DF6-49E9-A5BE-FA4034164E0A}" type="slidenum">
              <a:rPr lang="en-US" smtClean="0"/>
              <a:pPr/>
              <a:t>‹#›</a:t>
            </a:fld>
            <a:endParaRPr lang="en-US"/>
          </a:p>
        </p:txBody>
      </p:sp>
    </p:spTree>
    <p:extLst>
      <p:ext uri="{BB962C8B-B14F-4D97-AF65-F5344CB8AC3E}">
        <p14:creationId xmlns:p14="http://schemas.microsoft.com/office/powerpoint/2010/main" val="291097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D83724-5599-40D7-ADE2-84B13027A192}" type="datetimeFigureOut">
              <a:rPr lang="en-US" smtClean="0"/>
              <a:pPr/>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E5E4C0-9DF6-49E9-A5BE-FA4034164E0A}" type="slidenum">
              <a:rPr lang="en-US" smtClean="0"/>
              <a:pPr/>
              <a:t>‹#›</a:t>
            </a:fld>
            <a:endParaRPr lang="en-US"/>
          </a:p>
        </p:txBody>
      </p:sp>
    </p:spTree>
    <p:extLst>
      <p:ext uri="{BB962C8B-B14F-4D97-AF65-F5344CB8AC3E}">
        <p14:creationId xmlns:p14="http://schemas.microsoft.com/office/powerpoint/2010/main" val="1340155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2D83724-5599-40D7-ADE2-84B13027A192}" type="datetimeFigureOut">
              <a:rPr lang="en-US" smtClean="0"/>
              <a:pPr/>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E5E4C0-9DF6-49E9-A5BE-FA4034164E0A}" type="slidenum">
              <a:rPr lang="en-US" smtClean="0"/>
              <a:pPr/>
              <a:t>‹#›</a:t>
            </a:fld>
            <a:endParaRPr lang="en-US"/>
          </a:p>
        </p:txBody>
      </p:sp>
    </p:spTree>
    <p:extLst>
      <p:ext uri="{BB962C8B-B14F-4D97-AF65-F5344CB8AC3E}">
        <p14:creationId xmlns:p14="http://schemas.microsoft.com/office/powerpoint/2010/main" val="3911423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D83724-5599-40D7-ADE2-84B13027A192}" type="datetimeFigureOut">
              <a:rPr lang="en-US" smtClean="0"/>
              <a:pPr/>
              <a:t>7/9/2019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E5E4C0-9DF6-49E9-A5BE-FA4034164E0A}" type="slidenum">
              <a:rPr lang="en-US" smtClean="0"/>
              <a:pPr/>
              <a:t>‹#›</a:t>
            </a:fld>
            <a:endParaRPr lang="en-US"/>
          </a:p>
        </p:txBody>
      </p:sp>
    </p:spTree>
    <p:extLst>
      <p:ext uri="{BB962C8B-B14F-4D97-AF65-F5344CB8AC3E}">
        <p14:creationId xmlns:p14="http://schemas.microsoft.com/office/powerpoint/2010/main" val="4017492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D83724-5599-40D7-ADE2-84B13027A192}" type="datetimeFigureOut">
              <a:rPr lang="en-US" smtClean="0"/>
              <a:pPr/>
              <a:t>7/9/2019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E5E4C0-9DF6-49E9-A5BE-FA4034164E0A}" type="slidenum">
              <a:rPr lang="en-US" smtClean="0"/>
              <a:pPr/>
              <a:t>‹#›</a:t>
            </a:fld>
            <a:endParaRPr lang="en-US"/>
          </a:p>
        </p:txBody>
      </p:sp>
    </p:spTree>
    <p:extLst>
      <p:ext uri="{BB962C8B-B14F-4D97-AF65-F5344CB8AC3E}">
        <p14:creationId xmlns:p14="http://schemas.microsoft.com/office/powerpoint/2010/main" val="3951917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D83724-5599-40D7-ADE2-84B13027A192}" type="datetimeFigureOut">
              <a:rPr lang="en-US" smtClean="0"/>
              <a:pPr/>
              <a:t>7/9/2019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E5E4C0-9DF6-49E9-A5BE-FA4034164E0A}" type="slidenum">
              <a:rPr lang="en-US" smtClean="0"/>
              <a:pPr/>
              <a:t>‹#›</a:t>
            </a:fld>
            <a:endParaRPr lang="en-US"/>
          </a:p>
        </p:txBody>
      </p:sp>
    </p:spTree>
    <p:extLst>
      <p:ext uri="{BB962C8B-B14F-4D97-AF65-F5344CB8AC3E}">
        <p14:creationId xmlns:p14="http://schemas.microsoft.com/office/powerpoint/2010/main" val="3699243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D83724-5599-40D7-ADE2-84B13027A192}" type="datetimeFigureOut">
              <a:rPr lang="en-US" smtClean="0"/>
              <a:pPr/>
              <a:t>7/9/2019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E5E4C0-9DF6-49E9-A5BE-FA4034164E0A}" type="slidenum">
              <a:rPr lang="en-US" smtClean="0"/>
              <a:pPr/>
              <a:t>‹#›</a:t>
            </a:fld>
            <a:endParaRPr lang="en-US"/>
          </a:p>
        </p:txBody>
      </p:sp>
    </p:spTree>
    <p:extLst>
      <p:ext uri="{BB962C8B-B14F-4D97-AF65-F5344CB8AC3E}">
        <p14:creationId xmlns:p14="http://schemas.microsoft.com/office/powerpoint/2010/main" val="2888648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2D83724-5599-40D7-ADE2-84B13027A192}" type="datetimeFigureOut">
              <a:rPr lang="en-US" smtClean="0"/>
              <a:pPr/>
              <a:t>7/9/2019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E5E4C0-9DF6-49E9-A5BE-FA4034164E0A}" type="slidenum">
              <a:rPr lang="en-US" smtClean="0"/>
              <a:pPr/>
              <a:t>‹#›</a:t>
            </a:fld>
            <a:endParaRPr lang="en-US"/>
          </a:p>
        </p:txBody>
      </p:sp>
    </p:spTree>
    <p:extLst>
      <p:ext uri="{BB962C8B-B14F-4D97-AF65-F5344CB8AC3E}">
        <p14:creationId xmlns:p14="http://schemas.microsoft.com/office/powerpoint/2010/main" val="3215014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2D83724-5599-40D7-ADE2-84B13027A192}" type="datetimeFigureOut">
              <a:rPr lang="en-US" smtClean="0"/>
              <a:pPr/>
              <a:t>7/9/2019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E5E4C0-9DF6-49E9-A5BE-FA4034164E0A}" type="slidenum">
              <a:rPr lang="en-US" smtClean="0"/>
              <a:pPr/>
              <a:t>‹#›</a:t>
            </a:fld>
            <a:endParaRPr lang="en-US"/>
          </a:p>
        </p:txBody>
      </p:sp>
    </p:spTree>
    <p:extLst>
      <p:ext uri="{BB962C8B-B14F-4D97-AF65-F5344CB8AC3E}">
        <p14:creationId xmlns:p14="http://schemas.microsoft.com/office/powerpoint/2010/main" val="3274314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D83724-5599-40D7-ADE2-84B13027A192}" type="datetimeFigureOut">
              <a:rPr lang="en-US" smtClean="0"/>
              <a:pPr/>
              <a:t>7/9/2019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E5E4C0-9DF6-49E9-A5BE-FA4034164E0A}" type="slidenum">
              <a:rPr lang="en-US" smtClean="0"/>
              <a:pPr/>
              <a:t>‹#›</a:t>
            </a:fld>
            <a:endParaRPr lang="en-US"/>
          </a:p>
        </p:txBody>
      </p:sp>
    </p:spTree>
    <p:extLst>
      <p:ext uri="{BB962C8B-B14F-4D97-AF65-F5344CB8AC3E}">
        <p14:creationId xmlns:p14="http://schemas.microsoft.com/office/powerpoint/2010/main" val="4680761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Acute Kidney Injury and</a:t>
            </a:r>
            <a:r>
              <a:rPr lang="en-US" dirty="0"/>
              <a:t/>
            </a:r>
            <a:br>
              <a:rPr lang="en-US" dirty="0"/>
            </a:br>
            <a:r>
              <a:rPr lang="pt-BR" dirty="0" smtClean="0"/>
              <a:t>Chronic Kidney Disease</a:t>
            </a:r>
            <a:endParaRPr lang="en-US" dirty="0"/>
          </a:p>
        </p:txBody>
      </p:sp>
    </p:spTree>
    <p:extLst>
      <p:ext uri="{BB962C8B-B14F-4D97-AF65-F5344CB8AC3E}">
        <p14:creationId xmlns:p14="http://schemas.microsoft.com/office/powerpoint/2010/main" val="901689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Recovery Phase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a:t>
            </a:r>
            <a:r>
              <a:rPr lang="en-US" i="1" dirty="0" smtClean="0"/>
              <a:t>recovery phase is the period during which repair </a:t>
            </a:r>
            <a:r>
              <a:rPr lang="en-US" dirty="0" smtClean="0"/>
              <a:t>of renal tissue takes place. Its onset usually is heralded by a gradual increase in urine output and a fall in serum </a:t>
            </a:r>
            <a:r>
              <a:rPr lang="en-US" dirty="0" err="1" smtClean="0"/>
              <a:t>creatinine</a:t>
            </a:r>
            <a:r>
              <a:rPr lang="en-US" dirty="0" smtClean="0"/>
              <a:t>, indicating that the </a:t>
            </a:r>
            <a:r>
              <a:rPr lang="en-US" dirty="0" err="1" smtClean="0"/>
              <a:t>nephrons</a:t>
            </a:r>
            <a:r>
              <a:rPr lang="en-US" dirty="0" smtClean="0"/>
              <a:t> have recovered to the point at which urine excretion is possible. </a:t>
            </a:r>
          </a:p>
          <a:p>
            <a:r>
              <a:rPr lang="en-US" dirty="0" err="1" smtClean="0"/>
              <a:t>Diuresis</a:t>
            </a:r>
            <a:r>
              <a:rPr lang="en-US" dirty="0" smtClean="0"/>
              <a:t> often occurs before renal function has fully returned to normal. Consequently, BUN and serum </a:t>
            </a:r>
            <a:r>
              <a:rPr lang="en-US" dirty="0" err="1" smtClean="0"/>
              <a:t>creatinine</a:t>
            </a:r>
            <a:r>
              <a:rPr lang="en-US" dirty="0" smtClean="0"/>
              <a:t>, potassium, and phosphate levels may remain elevated or continue to rise even though urine output is increased. </a:t>
            </a:r>
          </a:p>
          <a:p>
            <a:r>
              <a:rPr lang="en-US" dirty="0" smtClean="0"/>
              <a:t>In some cases, the </a:t>
            </a:r>
            <a:r>
              <a:rPr lang="en-US" dirty="0" err="1" smtClean="0"/>
              <a:t>diuresis</a:t>
            </a:r>
            <a:r>
              <a:rPr lang="en-US" dirty="0" smtClean="0"/>
              <a:t> may result from impaired </a:t>
            </a:r>
            <a:r>
              <a:rPr lang="en-US" dirty="0" err="1" smtClean="0"/>
              <a:t>nephron</a:t>
            </a:r>
            <a:r>
              <a:rPr lang="en-US" dirty="0" smtClean="0"/>
              <a:t> function and may cause excessive loss of water and electrolytes. Eventually, renal tubular function is restored with improvement in concentrating ability. At about the same time, the </a:t>
            </a:r>
            <a:r>
              <a:rPr lang="en-US" dirty="0" err="1" smtClean="0"/>
              <a:t>creatinine</a:t>
            </a:r>
            <a:r>
              <a:rPr lang="en-US" dirty="0" smtClean="0"/>
              <a:t> and BUN begin to return to normal. In some cases, mild to moderate kidney damage persists.</a:t>
            </a:r>
            <a:endParaRPr lang="en-US" dirty="0"/>
          </a:p>
        </p:txBody>
      </p:sp>
    </p:spTree>
    <p:extLst>
      <p:ext uri="{BB962C8B-B14F-4D97-AF65-F5344CB8AC3E}">
        <p14:creationId xmlns:p14="http://schemas.microsoft.com/office/powerpoint/2010/main" val="363858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Diagnosis and Treatment</a:t>
            </a:r>
            <a:endParaRPr lang="en-US" dirty="0"/>
          </a:p>
        </p:txBody>
      </p:sp>
      <p:sp>
        <p:nvSpPr>
          <p:cNvPr id="3" name="Content Placeholder 2"/>
          <p:cNvSpPr>
            <a:spLocks noGrp="1"/>
          </p:cNvSpPr>
          <p:nvPr>
            <p:ph idx="1"/>
          </p:nvPr>
        </p:nvSpPr>
        <p:spPr/>
        <p:txBody>
          <a:bodyPr>
            <a:normAutofit/>
          </a:bodyPr>
          <a:lstStyle/>
          <a:p>
            <a:r>
              <a:rPr lang="en-US" dirty="0" smtClean="0"/>
              <a:t>Prevention and early diagnosis.</a:t>
            </a:r>
          </a:p>
          <a:p>
            <a:r>
              <a:rPr lang="en-US" dirty="0" smtClean="0"/>
              <a:t>Careful observation of urine output.</a:t>
            </a:r>
          </a:p>
          <a:p>
            <a:r>
              <a:rPr lang="en-US" dirty="0" smtClean="0"/>
              <a:t>U/A.</a:t>
            </a:r>
          </a:p>
          <a:p>
            <a:r>
              <a:rPr lang="en-US" dirty="0" smtClean="0"/>
              <a:t>Blood tests.</a:t>
            </a:r>
          </a:p>
          <a:p>
            <a:r>
              <a:rPr lang="en-US" dirty="0" smtClean="0"/>
              <a:t>A major concern in the treatment of AKI is identifying and correcting the cause.</a:t>
            </a:r>
          </a:p>
          <a:p>
            <a:r>
              <a:rPr lang="en-US" dirty="0" err="1" smtClean="0"/>
              <a:t>Hemodialysis</a:t>
            </a:r>
            <a:r>
              <a:rPr lang="en-US" dirty="0" smtClean="0"/>
              <a:t>.</a:t>
            </a:r>
            <a:endParaRPr lang="en-US" dirty="0"/>
          </a:p>
        </p:txBody>
      </p:sp>
    </p:spTree>
    <p:extLst>
      <p:ext uri="{BB962C8B-B14F-4D97-AF65-F5344CB8AC3E}">
        <p14:creationId xmlns:p14="http://schemas.microsoft.com/office/powerpoint/2010/main" val="4088897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Chronic Kidney Disease</a:t>
            </a:r>
            <a:endParaRPr lang="en-US" dirty="0"/>
          </a:p>
        </p:txBody>
      </p:sp>
      <p:sp>
        <p:nvSpPr>
          <p:cNvPr id="3" name="Content Placeholder 2"/>
          <p:cNvSpPr>
            <a:spLocks noGrp="1"/>
          </p:cNvSpPr>
          <p:nvPr>
            <p:ph idx="1"/>
          </p:nvPr>
        </p:nvSpPr>
        <p:spPr/>
        <p:txBody>
          <a:bodyPr>
            <a:normAutofit/>
          </a:bodyPr>
          <a:lstStyle/>
          <a:p>
            <a:r>
              <a:rPr lang="en-US" dirty="0" smtClean="0"/>
              <a:t>Chronic kidney disease (CKD) is a pathophysiologic process that results in the loss of nephrons and a decline in renal function as determined by a measured or estimated decrease in the GFR that has persisted for more than 3 months. </a:t>
            </a:r>
          </a:p>
          <a:p>
            <a:r>
              <a:rPr lang="en-US" dirty="0" smtClean="0"/>
              <a:t>Chronic kidney disease can result from a number of conditions including diabetes, hypertension, glomerulonephritis, systemic lupus </a:t>
            </a:r>
            <a:r>
              <a:rPr lang="en-US" dirty="0" err="1" smtClean="0"/>
              <a:t>erythematosus</a:t>
            </a:r>
            <a:r>
              <a:rPr lang="en-US" dirty="0" smtClean="0"/>
              <a:t>, and polycystic kidney disease. </a:t>
            </a:r>
            <a:endParaRPr lang="en-US" dirty="0" smtClean="0"/>
          </a:p>
          <a:p>
            <a:r>
              <a:rPr lang="en-US" dirty="0" smtClean="0"/>
              <a:t>The </a:t>
            </a:r>
            <a:r>
              <a:rPr lang="en-US" dirty="0" smtClean="0"/>
              <a:t>prevalence and incidence of the CKD continues to grow, reflecting the growing elderly population and the increasing number of people with diabetes and hypertension. </a:t>
            </a:r>
            <a:endParaRPr lang="en-US" dirty="0"/>
          </a:p>
        </p:txBody>
      </p:sp>
    </p:spTree>
    <p:extLst>
      <p:ext uri="{BB962C8B-B14F-4D97-AF65-F5344CB8AC3E}">
        <p14:creationId xmlns:p14="http://schemas.microsoft.com/office/powerpoint/2010/main" val="36341573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Chronic Kidney Disease</a:t>
            </a:r>
            <a:endParaRPr lang="en-US" dirty="0"/>
          </a:p>
        </p:txBody>
      </p:sp>
      <p:sp>
        <p:nvSpPr>
          <p:cNvPr id="3" name="Content Placeholder 2"/>
          <p:cNvSpPr>
            <a:spLocks noGrp="1"/>
          </p:cNvSpPr>
          <p:nvPr>
            <p:ph idx="1"/>
          </p:nvPr>
        </p:nvSpPr>
        <p:spPr/>
        <p:txBody>
          <a:bodyPr>
            <a:normAutofit lnSpcReduction="10000"/>
          </a:bodyPr>
          <a:lstStyle/>
          <a:p>
            <a:r>
              <a:rPr lang="en-US" dirty="0" smtClean="0"/>
              <a:t>The rate of nephron destruction differs from case to case, ranging from several months to many years. Typically, the signs and symptoms of CKD occur gradually and do not become evident until the disease is far advanced. This is because of the amazing compensatory ability of the kidneys. </a:t>
            </a:r>
          </a:p>
          <a:p>
            <a:r>
              <a:rPr lang="en-US" dirty="0" smtClean="0"/>
              <a:t>As kidney structures are destroyed, the remaining nephrons undergo structural and functional hypertrophy, each increasing its function as a means of compensating for those that have been lost. In the process, each of the remaining nephrons must filter more solute particles from the blood. It is only when the few remaining nephrons are destroyed that the manifestations of kidney failure become evident.</a:t>
            </a:r>
            <a:endParaRPr lang="en-US" dirty="0"/>
          </a:p>
        </p:txBody>
      </p:sp>
    </p:spTree>
    <p:extLst>
      <p:ext uri="{BB962C8B-B14F-4D97-AF65-F5344CB8AC3E}">
        <p14:creationId xmlns:p14="http://schemas.microsoft.com/office/powerpoint/2010/main" val="433100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Diagnostic Measures</a:t>
            </a:r>
            <a:endParaRPr lang="en-US" dirty="0"/>
          </a:p>
        </p:txBody>
      </p:sp>
      <p:sp>
        <p:nvSpPr>
          <p:cNvPr id="3" name="Content Placeholder 2"/>
          <p:cNvSpPr>
            <a:spLocks noGrp="1"/>
          </p:cNvSpPr>
          <p:nvPr>
            <p:ph idx="1"/>
          </p:nvPr>
        </p:nvSpPr>
        <p:spPr/>
        <p:txBody>
          <a:bodyPr/>
          <a:lstStyle/>
          <a:p>
            <a:r>
              <a:rPr lang="en-US" dirty="0" smtClean="0"/>
              <a:t>Blood tests.</a:t>
            </a:r>
          </a:p>
          <a:p>
            <a:r>
              <a:rPr lang="en-US" dirty="0" smtClean="0"/>
              <a:t>U/ A.</a:t>
            </a:r>
          </a:p>
          <a:p>
            <a:r>
              <a:rPr lang="en-US" dirty="0" smtClean="0"/>
              <a:t>Serum albumin levels.</a:t>
            </a:r>
          </a:p>
          <a:p>
            <a:r>
              <a:rPr lang="en-US" dirty="0" smtClean="0"/>
              <a:t>Plasma electrolytes.</a:t>
            </a:r>
          </a:p>
        </p:txBody>
      </p:sp>
    </p:spTree>
    <p:extLst>
      <p:ext uri="{BB962C8B-B14F-4D97-AF65-F5344CB8AC3E}">
        <p14:creationId xmlns:p14="http://schemas.microsoft.com/office/powerpoint/2010/main" val="35295474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Stages</a:t>
            </a:r>
            <a:endParaRPr lang="en-US" dirty="0"/>
          </a:p>
        </p:txBody>
      </p:sp>
      <p:pic>
        <p:nvPicPr>
          <p:cNvPr id="2050" name="Picture 2"/>
          <p:cNvPicPr>
            <a:picLocks noChangeAspect="1" noChangeArrowheads="1"/>
          </p:cNvPicPr>
          <p:nvPr/>
        </p:nvPicPr>
        <p:blipFill>
          <a:blip r:embed="rId2"/>
          <a:srcRect/>
          <a:stretch>
            <a:fillRect/>
          </a:stretch>
        </p:blipFill>
        <p:spPr bwMode="auto">
          <a:xfrm>
            <a:off x="1310856" y="1444800"/>
            <a:ext cx="9433343" cy="5138880"/>
          </a:xfrm>
          <a:prstGeom prst="rect">
            <a:avLst/>
          </a:prstGeom>
          <a:noFill/>
          <a:ln w="9525">
            <a:noFill/>
            <a:miter lim="800000"/>
            <a:headEnd/>
            <a:tailEnd/>
          </a:ln>
          <a:effectLst/>
        </p:spPr>
      </p:pic>
    </p:spTree>
    <p:extLst>
      <p:ext uri="{BB962C8B-B14F-4D97-AF65-F5344CB8AC3E}">
        <p14:creationId xmlns:p14="http://schemas.microsoft.com/office/powerpoint/2010/main" val="17786100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Clinical Manifestations</a:t>
            </a:r>
            <a:endParaRPr lang="en-US" dirty="0"/>
          </a:p>
        </p:txBody>
      </p:sp>
      <p:sp>
        <p:nvSpPr>
          <p:cNvPr id="3" name="Content Placeholder 2"/>
          <p:cNvSpPr>
            <a:spLocks noGrp="1"/>
          </p:cNvSpPr>
          <p:nvPr>
            <p:ph idx="1"/>
          </p:nvPr>
        </p:nvSpPr>
        <p:spPr/>
        <p:txBody>
          <a:bodyPr>
            <a:normAutofit lnSpcReduction="10000"/>
          </a:bodyPr>
          <a:lstStyle/>
          <a:p>
            <a:r>
              <a:rPr lang="en-US" dirty="0" smtClean="0"/>
              <a:t>Elevated levels of nitrogenous wastes in the blood, or </a:t>
            </a:r>
            <a:r>
              <a:rPr lang="en-US" i="1" dirty="0" err="1" smtClean="0"/>
              <a:t>azotemia</a:t>
            </a:r>
            <a:r>
              <a:rPr lang="en-US" i="1" dirty="0" smtClean="0"/>
              <a:t>, is often an early sign of kidney failure, </a:t>
            </a:r>
            <a:r>
              <a:rPr lang="en-US" dirty="0" smtClean="0"/>
              <a:t>occurring before other signs and symptoms become evident.</a:t>
            </a:r>
          </a:p>
          <a:p>
            <a:r>
              <a:rPr lang="en-US" i="1" dirty="0" smtClean="0"/>
              <a:t>Uremia, which literally means “urine in the blood,” </a:t>
            </a:r>
            <a:r>
              <a:rPr lang="en-US" dirty="0" smtClean="0"/>
              <a:t>is the term used to describe the clinical manifestations of kidney failure that are due to an accumulation of nitrogenous waste products in the blood. The uremic state is characterized by signs and symptoms of altered </a:t>
            </a:r>
            <a:r>
              <a:rPr lang="fr-FR" dirty="0" err="1" smtClean="0"/>
              <a:t>neuromuscular</a:t>
            </a:r>
            <a:r>
              <a:rPr lang="fr-FR" dirty="0" smtClean="0"/>
              <a:t> </a:t>
            </a:r>
            <a:r>
              <a:rPr lang="fr-FR" dirty="0" err="1" smtClean="0"/>
              <a:t>function</a:t>
            </a:r>
            <a:r>
              <a:rPr lang="fr-FR" dirty="0" smtClean="0"/>
              <a:t> (e.g., fatigue, </a:t>
            </a:r>
            <a:r>
              <a:rPr lang="fr-FR" dirty="0" err="1" smtClean="0"/>
              <a:t>peripheral</a:t>
            </a:r>
            <a:r>
              <a:rPr lang="fr-FR" dirty="0" smtClean="0"/>
              <a:t> </a:t>
            </a:r>
            <a:r>
              <a:rPr lang="fr-FR" dirty="0" err="1" smtClean="0"/>
              <a:t>neuropathy</a:t>
            </a:r>
            <a:r>
              <a:rPr lang="fr-FR" dirty="0" smtClean="0"/>
              <a:t>, </a:t>
            </a:r>
            <a:r>
              <a:rPr lang="en-US" dirty="0" smtClean="0"/>
              <a:t>restless leg syndrome, sleep disturbances, uremic encephalopathy); gastrointestinal disturbances such as anorexia and nausea; and immune dysfunction; amenorrhea and sexual dysfunction; and dermatologic manifestations such as </a:t>
            </a:r>
            <a:r>
              <a:rPr lang="en-US" dirty="0" err="1" smtClean="0"/>
              <a:t>pruritus</a:t>
            </a:r>
            <a:r>
              <a:rPr lang="en-US" dirty="0" smtClean="0"/>
              <a:t>.</a:t>
            </a:r>
            <a:endParaRPr lang="en-US" dirty="0"/>
          </a:p>
        </p:txBody>
      </p:sp>
    </p:spTree>
    <p:extLst>
      <p:ext uri="{BB962C8B-B14F-4D97-AF65-F5344CB8AC3E}">
        <p14:creationId xmlns:p14="http://schemas.microsoft.com/office/powerpoint/2010/main" val="654680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Clinical Manifestations</a:t>
            </a:r>
            <a:endParaRPr lang="ar-SA" dirty="0"/>
          </a:p>
        </p:txBody>
      </p:sp>
      <p:sp>
        <p:nvSpPr>
          <p:cNvPr id="3" name="Content Placeholder 2"/>
          <p:cNvSpPr>
            <a:spLocks noGrp="1"/>
          </p:cNvSpPr>
          <p:nvPr>
            <p:ph idx="1"/>
          </p:nvPr>
        </p:nvSpPr>
        <p:spPr/>
        <p:txBody>
          <a:bodyPr>
            <a:normAutofit/>
          </a:bodyPr>
          <a:lstStyle/>
          <a:p>
            <a:r>
              <a:rPr lang="en-US" b="1" dirty="0" smtClean="0"/>
              <a:t>Fluid, Electrolyte , and Acid–Base Disorders.</a:t>
            </a:r>
          </a:p>
          <a:p>
            <a:r>
              <a:rPr lang="en-US" dirty="0" smtClean="0"/>
              <a:t>Sodium and Water Balance.</a:t>
            </a:r>
          </a:p>
          <a:p>
            <a:r>
              <a:rPr lang="en-US" dirty="0" smtClean="0"/>
              <a:t>Potassium Balance.</a:t>
            </a:r>
          </a:p>
          <a:p>
            <a:r>
              <a:rPr lang="en-US" dirty="0" smtClean="0"/>
              <a:t>Acid–base Balance.</a:t>
            </a:r>
          </a:p>
          <a:p>
            <a:r>
              <a:rPr lang="en-US" b="1" dirty="0" smtClean="0"/>
              <a:t>Cardiovascular Complications.</a:t>
            </a:r>
          </a:p>
          <a:p>
            <a:r>
              <a:rPr lang="en-US" dirty="0" smtClean="0"/>
              <a:t>Hypertension.</a:t>
            </a:r>
          </a:p>
          <a:p>
            <a:r>
              <a:rPr lang="en-US" dirty="0" smtClean="0"/>
              <a:t>Heart Disease.</a:t>
            </a:r>
          </a:p>
          <a:p>
            <a:r>
              <a:rPr lang="en-US" b="1" dirty="0" smtClean="0"/>
              <a:t>Gastrointestinal Disorders.</a:t>
            </a:r>
          </a:p>
          <a:p>
            <a:endParaRPr lang="en-US" dirty="0" smtClean="0"/>
          </a:p>
          <a:p>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Clinical Manifestations</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Disorders of Mineral Metabolism.</a:t>
            </a:r>
          </a:p>
          <a:p>
            <a:r>
              <a:rPr lang="en-US" dirty="0" smtClean="0"/>
              <a:t>Calcium, Phosphorous, PTH, and Vitamin D Levels.</a:t>
            </a:r>
          </a:p>
          <a:p>
            <a:r>
              <a:rPr lang="en-US" dirty="0" smtClean="0"/>
              <a:t>Metastatic Calcifications.</a:t>
            </a:r>
          </a:p>
          <a:p>
            <a:r>
              <a:rPr lang="en-US" dirty="0" smtClean="0"/>
              <a:t>Bone Disease.</a:t>
            </a:r>
          </a:p>
          <a:p>
            <a:r>
              <a:rPr lang="en-US" b="1" dirty="0" smtClean="0"/>
              <a:t>Hematologic </a:t>
            </a:r>
            <a:r>
              <a:rPr lang="en-US" b="1" dirty="0" smtClean="0"/>
              <a:t>Complications.</a:t>
            </a:r>
          </a:p>
          <a:p>
            <a:r>
              <a:rPr lang="en-US" dirty="0" smtClean="0"/>
              <a:t>Anemia.</a:t>
            </a:r>
          </a:p>
          <a:p>
            <a:r>
              <a:rPr lang="en-US" dirty="0" smtClean="0"/>
              <a:t>Coagulation Disorders.</a:t>
            </a:r>
          </a:p>
          <a:p>
            <a:r>
              <a:rPr lang="en-US" b="1" dirty="0" smtClean="0"/>
              <a:t>Immunologic Disorders.</a:t>
            </a:r>
          </a:p>
          <a:p>
            <a:r>
              <a:rPr lang="en-US" b="1" dirty="0" smtClean="0"/>
              <a:t>Neuromuscular Complications.</a:t>
            </a:r>
          </a:p>
          <a:p>
            <a:r>
              <a:rPr lang="en-US" b="1" dirty="0" smtClean="0"/>
              <a:t>Sexual Dysfunction.</a:t>
            </a:r>
          </a:p>
          <a:p>
            <a:r>
              <a:rPr lang="en-US" b="1" dirty="0" smtClean="0"/>
              <a:t>Skin Disorders.</a:t>
            </a:r>
            <a:endParaRPr lang="en-US" dirty="0" smtClean="0"/>
          </a:p>
          <a:p>
            <a:endParaRPr lang="en-US" dirty="0"/>
          </a:p>
        </p:txBody>
      </p:sp>
    </p:spTree>
    <p:extLst>
      <p:ext uri="{BB962C8B-B14F-4D97-AF65-F5344CB8AC3E}">
        <p14:creationId xmlns:p14="http://schemas.microsoft.com/office/powerpoint/2010/main" val="3544476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Mechanisms and manifestations of chronic kidney disease.</a:t>
            </a:r>
            <a:endParaRPr lang="en-US" dirty="0"/>
          </a:p>
        </p:txBody>
      </p:sp>
      <p:pic>
        <p:nvPicPr>
          <p:cNvPr id="3074" name="Picture 2"/>
          <p:cNvPicPr>
            <a:picLocks noChangeAspect="1" noChangeArrowheads="1"/>
          </p:cNvPicPr>
          <p:nvPr/>
        </p:nvPicPr>
        <p:blipFill>
          <a:blip r:embed="rId2"/>
          <a:srcRect/>
          <a:stretch>
            <a:fillRect/>
          </a:stretch>
        </p:blipFill>
        <p:spPr bwMode="auto">
          <a:xfrm>
            <a:off x="746760" y="1770698"/>
            <a:ext cx="10652760" cy="4657725"/>
          </a:xfrm>
          <a:prstGeom prst="rect">
            <a:avLst/>
          </a:prstGeom>
          <a:noFill/>
          <a:ln w="9525">
            <a:noFill/>
            <a:miter lim="800000"/>
            <a:headEnd/>
            <a:tailEnd/>
          </a:ln>
          <a:effectLst/>
        </p:spPr>
      </p:pic>
    </p:spTree>
    <p:extLst>
      <p:ext uri="{BB962C8B-B14F-4D97-AF65-F5344CB8AC3E}">
        <p14:creationId xmlns:p14="http://schemas.microsoft.com/office/powerpoint/2010/main" val="1828554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3" name="Content Placeholder 2"/>
          <p:cNvSpPr>
            <a:spLocks noGrp="1"/>
          </p:cNvSpPr>
          <p:nvPr>
            <p:ph idx="1"/>
          </p:nvPr>
        </p:nvSpPr>
        <p:spPr/>
        <p:txBody>
          <a:bodyPr/>
          <a:lstStyle/>
          <a:p>
            <a:r>
              <a:rPr lang="en-US" dirty="0"/>
              <a:t>Acute kidney injury is abrupt in onset </a:t>
            </a:r>
            <a:r>
              <a:rPr lang="en-US" dirty="0" smtClean="0"/>
              <a:t>and often </a:t>
            </a:r>
            <a:r>
              <a:rPr lang="en-US" dirty="0"/>
              <a:t>is reversible if recognized early and treated </a:t>
            </a:r>
            <a:r>
              <a:rPr lang="en-US" dirty="0" smtClean="0"/>
              <a:t>appropriately. </a:t>
            </a:r>
            <a:endParaRPr lang="en-US" dirty="0" smtClean="0"/>
          </a:p>
          <a:p>
            <a:r>
              <a:rPr lang="en-US" dirty="0" smtClean="0"/>
              <a:t>In </a:t>
            </a:r>
            <a:r>
              <a:rPr lang="en-US" dirty="0"/>
              <a:t>contrast, chronic kidney disease is the </a:t>
            </a:r>
            <a:r>
              <a:rPr lang="en-US" dirty="0" smtClean="0"/>
              <a:t>end result </a:t>
            </a:r>
            <a:r>
              <a:rPr lang="en-US" dirty="0"/>
              <a:t>of irreparable damage to the kidneys. It </a:t>
            </a:r>
            <a:r>
              <a:rPr lang="en-US" dirty="0" smtClean="0"/>
              <a:t>develops slowly</a:t>
            </a:r>
            <a:r>
              <a:rPr lang="en-US" dirty="0"/>
              <a:t>, usually over the course of a number of years </a:t>
            </a:r>
            <a:r>
              <a:rPr lang="en-US" dirty="0" smtClean="0"/>
              <a:t>and often </a:t>
            </a:r>
            <a:r>
              <a:rPr lang="en-US" dirty="0"/>
              <a:t>requires dialysis therapy or transplantation.</a:t>
            </a:r>
          </a:p>
        </p:txBody>
      </p:sp>
    </p:spTree>
    <p:extLst>
      <p:ext uri="{BB962C8B-B14F-4D97-AF65-F5344CB8AC3E}">
        <p14:creationId xmlns:p14="http://schemas.microsoft.com/office/powerpoint/2010/main" val="9625751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Treatment</a:t>
            </a:r>
            <a:endParaRPr lang="en-US" dirty="0"/>
          </a:p>
        </p:txBody>
      </p:sp>
      <p:sp>
        <p:nvSpPr>
          <p:cNvPr id="3" name="Content Placeholder 2"/>
          <p:cNvSpPr>
            <a:spLocks noGrp="1"/>
          </p:cNvSpPr>
          <p:nvPr>
            <p:ph idx="1"/>
          </p:nvPr>
        </p:nvSpPr>
        <p:spPr/>
        <p:txBody>
          <a:bodyPr/>
          <a:lstStyle/>
          <a:p>
            <a:r>
              <a:rPr lang="en-US" dirty="0" smtClean="0"/>
              <a:t>Conservative Medical Management.</a:t>
            </a:r>
          </a:p>
          <a:p>
            <a:r>
              <a:rPr lang="en-US" dirty="0" smtClean="0"/>
              <a:t>Dietary Management.</a:t>
            </a:r>
          </a:p>
          <a:p>
            <a:r>
              <a:rPr lang="en-US" dirty="0" smtClean="0"/>
              <a:t>Medication Management.</a:t>
            </a:r>
          </a:p>
          <a:p>
            <a:r>
              <a:rPr lang="en-US" dirty="0" smtClean="0"/>
              <a:t>Dialysis and Transplantation.</a:t>
            </a:r>
            <a:endParaRPr lang="en-US" dirty="0"/>
          </a:p>
        </p:txBody>
      </p:sp>
    </p:spTree>
    <p:extLst>
      <p:ext uri="{BB962C8B-B14F-4D97-AF65-F5344CB8AC3E}">
        <p14:creationId xmlns:p14="http://schemas.microsoft.com/office/powerpoint/2010/main" val="3005781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Acute Kidney Injury</a:t>
            </a:r>
            <a:endParaRPr lang="en-US" dirty="0"/>
          </a:p>
        </p:txBody>
      </p:sp>
      <p:sp>
        <p:nvSpPr>
          <p:cNvPr id="3" name="Content Placeholder 2"/>
          <p:cNvSpPr>
            <a:spLocks noGrp="1"/>
          </p:cNvSpPr>
          <p:nvPr>
            <p:ph idx="1"/>
          </p:nvPr>
        </p:nvSpPr>
        <p:spPr/>
        <p:txBody>
          <a:bodyPr>
            <a:normAutofit lnSpcReduction="10000"/>
          </a:bodyPr>
          <a:lstStyle/>
          <a:p>
            <a:r>
              <a:rPr lang="en-US" dirty="0"/>
              <a:t>Acute kidney injury (AKI), formerly known as </a:t>
            </a:r>
            <a:r>
              <a:rPr lang="en-US" dirty="0" smtClean="0"/>
              <a:t>acute renal </a:t>
            </a:r>
            <a:r>
              <a:rPr lang="en-US" dirty="0"/>
              <a:t>failure, represents an abrupt decline in kidney </a:t>
            </a:r>
            <a:r>
              <a:rPr lang="en-US" dirty="0" smtClean="0"/>
              <a:t>function, resulting </a:t>
            </a:r>
            <a:r>
              <a:rPr lang="en-US" dirty="0"/>
              <a:t>in an inability to maintain </a:t>
            </a:r>
            <a:r>
              <a:rPr lang="en-US" dirty="0" smtClean="0"/>
              <a:t>fluid </a:t>
            </a:r>
            <a:r>
              <a:rPr lang="en-US" dirty="0"/>
              <a:t>and </a:t>
            </a:r>
            <a:r>
              <a:rPr lang="en-US" dirty="0" smtClean="0"/>
              <a:t>electrolyte balance </a:t>
            </a:r>
            <a:r>
              <a:rPr lang="en-US" dirty="0"/>
              <a:t>and excrete nitrogenous </a:t>
            </a:r>
            <a:r>
              <a:rPr lang="en-US" dirty="0" smtClean="0"/>
              <a:t>wastes. </a:t>
            </a:r>
          </a:p>
          <a:p>
            <a:r>
              <a:rPr lang="en-US" dirty="0" smtClean="0"/>
              <a:t>Acute kidney </a:t>
            </a:r>
            <a:r>
              <a:rPr lang="en-US" dirty="0"/>
              <a:t>injury is a common threat to seriously ill </a:t>
            </a:r>
            <a:r>
              <a:rPr lang="en-US" dirty="0" smtClean="0"/>
              <a:t>persons, in </a:t>
            </a:r>
            <a:r>
              <a:rPr lang="en-US" dirty="0"/>
              <a:t>whom it is associated with a high rate of adverse </a:t>
            </a:r>
            <a:r>
              <a:rPr lang="en-US" dirty="0" smtClean="0"/>
              <a:t>outcomes, with </a:t>
            </a:r>
            <a:r>
              <a:rPr lang="en-US" dirty="0"/>
              <a:t>mortality rates ranging between 25% </a:t>
            </a:r>
            <a:r>
              <a:rPr lang="en-US" dirty="0" smtClean="0"/>
              <a:t>and 80</a:t>
            </a:r>
            <a:r>
              <a:rPr lang="en-US" dirty="0"/>
              <a:t>% depending on the cause and clinical status of </a:t>
            </a:r>
            <a:r>
              <a:rPr lang="en-US" dirty="0" smtClean="0"/>
              <a:t>the patient. This </a:t>
            </a:r>
            <a:r>
              <a:rPr lang="en-US" dirty="0"/>
              <a:t>high mortality rate probably </a:t>
            </a:r>
            <a:r>
              <a:rPr lang="en-US" dirty="0" smtClean="0"/>
              <a:t>reflects the facts </a:t>
            </a:r>
            <a:r>
              <a:rPr lang="en-US" dirty="0"/>
              <a:t>that AKI is often seen in elderly persons and </a:t>
            </a:r>
            <a:r>
              <a:rPr lang="en-US" dirty="0" smtClean="0"/>
              <a:t>that it </a:t>
            </a:r>
            <a:r>
              <a:rPr lang="en-US" dirty="0"/>
              <a:t>is frequently superimposed on other </a:t>
            </a:r>
            <a:r>
              <a:rPr lang="en-US" dirty="0" smtClean="0"/>
              <a:t>life-threatening conditions</a:t>
            </a:r>
            <a:r>
              <a:rPr lang="en-US" dirty="0"/>
              <a:t>, such as trauma, shock, and sepsis.</a:t>
            </a:r>
          </a:p>
        </p:txBody>
      </p:sp>
    </p:spTree>
    <p:extLst>
      <p:ext uri="{BB962C8B-B14F-4D97-AF65-F5344CB8AC3E}">
        <p14:creationId xmlns:p14="http://schemas.microsoft.com/office/powerpoint/2010/main" val="613515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Acute Kidney Injury</a:t>
            </a:r>
          </a:p>
        </p:txBody>
      </p:sp>
      <p:sp>
        <p:nvSpPr>
          <p:cNvPr id="3" name="Content Placeholder 2"/>
          <p:cNvSpPr>
            <a:spLocks noGrp="1"/>
          </p:cNvSpPr>
          <p:nvPr>
            <p:ph idx="1"/>
          </p:nvPr>
        </p:nvSpPr>
        <p:spPr/>
        <p:txBody>
          <a:bodyPr/>
          <a:lstStyle/>
          <a:p>
            <a:r>
              <a:rPr lang="en-US" dirty="0"/>
              <a:t>Acute renal injury is commonly </a:t>
            </a:r>
            <a:r>
              <a:rPr lang="en-US" dirty="0" smtClean="0"/>
              <a:t>defined </a:t>
            </a:r>
            <a:r>
              <a:rPr lang="en-US" dirty="0"/>
              <a:t>as an </a:t>
            </a:r>
            <a:r>
              <a:rPr lang="en-US" dirty="0" smtClean="0"/>
              <a:t>abrupt (within </a:t>
            </a:r>
            <a:r>
              <a:rPr lang="en-US" dirty="0"/>
              <a:t>48 hours) reduction in kidney function </a:t>
            </a:r>
            <a:r>
              <a:rPr lang="en-US" dirty="0" smtClean="0"/>
              <a:t>based on </a:t>
            </a:r>
            <a:r>
              <a:rPr lang="en-US" dirty="0"/>
              <a:t>an increase in serum creatinine level, a reduction </a:t>
            </a:r>
            <a:r>
              <a:rPr lang="en-US" dirty="0" smtClean="0"/>
              <a:t>in urine </a:t>
            </a:r>
            <a:r>
              <a:rPr lang="en-US" dirty="0"/>
              <a:t>output, and the need for dialysis, or a </a:t>
            </a:r>
            <a:r>
              <a:rPr lang="en-US" dirty="0" smtClean="0"/>
              <a:t>combination of </a:t>
            </a:r>
            <a:r>
              <a:rPr lang="en-US" dirty="0"/>
              <a:t>these factors. </a:t>
            </a:r>
            <a:endParaRPr lang="en-US" dirty="0" smtClean="0"/>
          </a:p>
          <a:p>
            <a:r>
              <a:rPr lang="en-US" dirty="0" smtClean="0"/>
              <a:t>The </a:t>
            </a:r>
            <a:r>
              <a:rPr lang="en-US" dirty="0"/>
              <a:t>range of clinical manifestations </a:t>
            </a:r>
            <a:r>
              <a:rPr lang="en-US" dirty="0" smtClean="0"/>
              <a:t>can vary </a:t>
            </a:r>
            <a:r>
              <a:rPr lang="en-US" dirty="0"/>
              <a:t>from mild to severe, based on the degree of rise </a:t>
            </a:r>
            <a:r>
              <a:rPr lang="en-US" dirty="0" smtClean="0"/>
              <a:t>in creatinine </a:t>
            </a:r>
            <a:r>
              <a:rPr lang="en-US" dirty="0"/>
              <a:t>levels and decrease in urine output.</a:t>
            </a:r>
          </a:p>
        </p:txBody>
      </p:sp>
    </p:spTree>
    <p:extLst>
      <p:ext uri="{BB962C8B-B14F-4D97-AF65-F5344CB8AC3E}">
        <p14:creationId xmlns:p14="http://schemas.microsoft.com/office/powerpoint/2010/main" val="1975310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Types of Acute Kidney Injury</a:t>
            </a:r>
            <a:endParaRPr lang="en-US" dirty="0"/>
          </a:p>
        </p:txBody>
      </p:sp>
      <p:sp>
        <p:nvSpPr>
          <p:cNvPr id="3" name="Content Placeholder 2"/>
          <p:cNvSpPr>
            <a:spLocks noGrp="1"/>
          </p:cNvSpPr>
          <p:nvPr>
            <p:ph idx="1"/>
          </p:nvPr>
        </p:nvSpPr>
        <p:spPr/>
        <p:txBody>
          <a:bodyPr>
            <a:normAutofit/>
          </a:bodyPr>
          <a:lstStyle/>
          <a:p>
            <a:r>
              <a:rPr lang="en-US" dirty="0" smtClean="0"/>
              <a:t>Acute kidney injury can be caused by several types of conditions, including a decrease in blood flow without ischemic injury; ischemic, toxic, or obstructive tubular injury; and obstruction of urinary tract out flow. </a:t>
            </a:r>
            <a:endParaRPr lang="en-US" dirty="0" smtClean="0"/>
          </a:p>
          <a:p>
            <a:r>
              <a:rPr lang="en-US" dirty="0" smtClean="0"/>
              <a:t>The </a:t>
            </a:r>
            <a:r>
              <a:rPr lang="en-US" dirty="0" smtClean="0"/>
              <a:t>causes of AKI commonly are categorized as </a:t>
            </a:r>
            <a:r>
              <a:rPr lang="en-US" dirty="0" err="1" smtClean="0"/>
              <a:t>prerenal</a:t>
            </a:r>
            <a:r>
              <a:rPr lang="en-US" dirty="0" smtClean="0"/>
              <a:t>, </a:t>
            </a:r>
            <a:r>
              <a:rPr lang="en-US" dirty="0" err="1" smtClean="0"/>
              <a:t>intrarenal</a:t>
            </a:r>
            <a:r>
              <a:rPr lang="en-US" dirty="0" smtClean="0"/>
              <a:t>, and </a:t>
            </a:r>
            <a:r>
              <a:rPr lang="en-US" dirty="0" err="1" smtClean="0"/>
              <a:t>postrenal</a:t>
            </a:r>
            <a:r>
              <a:rPr lang="en-US" dirty="0" smtClean="0"/>
              <a:t>. Collectively, </a:t>
            </a:r>
            <a:r>
              <a:rPr lang="en-US" dirty="0" err="1" smtClean="0"/>
              <a:t>prerenal</a:t>
            </a:r>
            <a:r>
              <a:rPr lang="en-US" dirty="0" smtClean="0"/>
              <a:t> and </a:t>
            </a:r>
            <a:r>
              <a:rPr lang="en-US" dirty="0" err="1" smtClean="0"/>
              <a:t>intrarenal</a:t>
            </a:r>
            <a:r>
              <a:rPr lang="en-US" dirty="0" smtClean="0"/>
              <a:t> causes account for 80% to 95% of AKI cases.</a:t>
            </a:r>
            <a:endParaRPr lang="en-US" dirty="0"/>
          </a:p>
        </p:txBody>
      </p:sp>
    </p:spTree>
    <p:extLst>
      <p:ext uri="{BB962C8B-B14F-4D97-AF65-F5344CB8AC3E}">
        <p14:creationId xmlns:p14="http://schemas.microsoft.com/office/powerpoint/2010/main" val="4027269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935480" y="198120"/>
            <a:ext cx="8183879" cy="6416040"/>
          </a:xfrm>
          <a:prstGeom prst="rect">
            <a:avLst/>
          </a:prstGeom>
          <a:noFill/>
          <a:ln w="9525">
            <a:noFill/>
            <a:miter lim="800000"/>
            <a:headEnd/>
            <a:tailEnd/>
          </a:ln>
          <a:effectLst/>
        </p:spPr>
      </p:pic>
    </p:spTree>
    <p:extLst>
      <p:ext uri="{BB962C8B-B14F-4D97-AF65-F5344CB8AC3E}">
        <p14:creationId xmlns:p14="http://schemas.microsoft.com/office/powerpoint/2010/main" val="2609815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Acute Tubular Necrosis</a:t>
            </a:r>
            <a:endParaRPr lang="en-US" dirty="0"/>
          </a:p>
        </p:txBody>
      </p:sp>
      <p:sp>
        <p:nvSpPr>
          <p:cNvPr id="3" name="Content Placeholder 2"/>
          <p:cNvSpPr>
            <a:spLocks noGrp="1"/>
          </p:cNvSpPr>
          <p:nvPr>
            <p:ph idx="1"/>
          </p:nvPr>
        </p:nvSpPr>
        <p:spPr/>
        <p:txBody>
          <a:bodyPr>
            <a:normAutofit/>
          </a:bodyPr>
          <a:lstStyle/>
          <a:p>
            <a:r>
              <a:rPr lang="en-US" dirty="0" smtClean="0"/>
              <a:t>Acute tubular necrosis (ATN) is characterized by the destruction of tubular epithelial cells with acute suppression of renal function. It can be caused by a number of conditions, including acute tubular damage due to ischemia, sepsis, </a:t>
            </a:r>
            <a:r>
              <a:rPr lang="en-US" dirty="0" err="1" smtClean="0"/>
              <a:t>nephrotoxic</a:t>
            </a:r>
            <a:r>
              <a:rPr lang="en-US" dirty="0" smtClean="0"/>
              <a:t> effects of drugs, tubular obstruction, and toxins from a massive infection. </a:t>
            </a:r>
          </a:p>
          <a:p>
            <a:r>
              <a:rPr lang="en-US" dirty="0" smtClean="0"/>
              <a:t>Tubular epithelial cells are particularly sensitive to ischemia and toxins. The tubular injury that occurs in ATN frequently is reversible. The process depends on recovery of the injured cells, removal of the necrotic cells and </a:t>
            </a:r>
            <a:r>
              <a:rPr lang="en-US" dirty="0" err="1" smtClean="0"/>
              <a:t>intratubular</a:t>
            </a:r>
            <a:r>
              <a:rPr lang="en-US" dirty="0" smtClean="0"/>
              <a:t> casts, and regeneration of tubular cells to restore the normal continuity of the tubular epithelium.</a:t>
            </a:r>
            <a:endParaRPr lang="en-US" dirty="0"/>
          </a:p>
        </p:txBody>
      </p:sp>
    </p:spTree>
    <p:extLst>
      <p:ext uri="{BB962C8B-B14F-4D97-AF65-F5344CB8AC3E}">
        <p14:creationId xmlns:p14="http://schemas.microsoft.com/office/powerpoint/2010/main" val="3211079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Manifestations: The onset phase</a:t>
            </a:r>
            <a:endParaRPr lang="en-US" dirty="0"/>
          </a:p>
        </p:txBody>
      </p:sp>
      <p:sp>
        <p:nvSpPr>
          <p:cNvPr id="3" name="Content Placeholder 2"/>
          <p:cNvSpPr>
            <a:spLocks noGrp="1"/>
          </p:cNvSpPr>
          <p:nvPr>
            <p:ph idx="1"/>
          </p:nvPr>
        </p:nvSpPr>
        <p:spPr/>
        <p:txBody>
          <a:bodyPr/>
          <a:lstStyle/>
          <a:p>
            <a:r>
              <a:rPr lang="en-US" dirty="0" smtClean="0"/>
              <a:t>The onset or initiating phase, which lasts hours or days, is the time from the onset of the precipitating event (e.g., ischemic phase of </a:t>
            </a:r>
            <a:r>
              <a:rPr lang="en-US" dirty="0" err="1" smtClean="0"/>
              <a:t>prerenal</a:t>
            </a:r>
            <a:r>
              <a:rPr lang="en-US" dirty="0" smtClean="0"/>
              <a:t> failure or toxin exposure) until tubular injury occurs.</a:t>
            </a:r>
            <a:endParaRPr lang="en-US" dirty="0"/>
          </a:p>
        </p:txBody>
      </p:sp>
    </p:spTree>
    <p:extLst>
      <p:ext uri="{BB962C8B-B14F-4D97-AF65-F5344CB8AC3E}">
        <p14:creationId xmlns:p14="http://schemas.microsoft.com/office/powerpoint/2010/main" val="984557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Maintenance Phase</a:t>
            </a:r>
            <a:endParaRPr lang="en-US" dirty="0"/>
          </a:p>
        </p:txBody>
      </p:sp>
      <p:sp>
        <p:nvSpPr>
          <p:cNvPr id="3" name="Content Placeholder 2"/>
          <p:cNvSpPr>
            <a:spLocks noGrp="1"/>
          </p:cNvSpPr>
          <p:nvPr>
            <p:ph idx="1"/>
          </p:nvPr>
        </p:nvSpPr>
        <p:spPr/>
        <p:txBody>
          <a:bodyPr>
            <a:normAutofit fontScale="92500"/>
          </a:bodyPr>
          <a:lstStyle/>
          <a:p>
            <a:r>
              <a:rPr lang="en-US" dirty="0" smtClean="0"/>
              <a:t>The maintenance phase can involve either an </a:t>
            </a:r>
            <a:r>
              <a:rPr lang="en-US" dirty="0" err="1" smtClean="0"/>
              <a:t>oliguric</a:t>
            </a:r>
            <a:r>
              <a:rPr lang="en-US" dirty="0" smtClean="0"/>
              <a:t> or </a:t>
            </a:r>
            <a:r>
              <a:rPr lang="en-US" dirty="0" err="1" smtClean="0"/>
              <a:t>nonoliguric</a:t>
            </a:r>
            <a:r>
              <a:rPr lang="en-US" dirty="0" smtClean="0"/>
              <a:t> phase. </a:t>
            </a:r>
          </a:p>
          <a:p>
            <a:r>
              <a:rPr lang="en-US" dirty="0" err="1" smtClean="0"/>
              <a:t>Nonoliguric</a:t>
            </a:r>
            <a:r>
              <a:rPr lang="en-US" dirty="0" smtClean="0"/>
              <a:t> ATN has a better outcome. Conversion from a </a:t>
            </a:r>
            <a:r>
              <a:rPr lang="en-US" dirty="0" err="1" smtClean="0"/>
              <a:t>nonoliguric</a:t>
            </a:r>
            <a:r>
              <a:rPr lang="en-US" dirty="0" smtClean="0"/>
              <a:t> to an </a:t>
            </a:r>
            <a:r>
              <a:rPr lang="en-US" dirty="0" err="1" smtClean="0"/>
              <a:t>oliguric</a:t>
            </a:r>
            <a:r>
              <a:rPr lang="en-US" dirty="0" smtClean="0"/>
              <a:t> state is characterized by a marked decrease in the GFR, accompanied by retention of metabolic wastes such </a:t>
            </a:r>
            <a:r>
              <a:rPr lang="en-US" dirty="0" err="1" smtClean="0"/>
              <a:t>creatinine</a:t>
            </a:r>
            <a:r>
              <a:rPr lang="en-US" dirty="0" smtClean="0"/>
              <a:t>, urea, and sulfate, which normally are cleared by the kidneys. </a:t>
            </a:r>
          </a:p>
          <a:p>
            <a:r>
              <a:rPr lang="en-US" dirty="0" smtClean="0"/>
              <a:t>The urine output usually is lowest at this point. Fluid retention gives rise to edema, water intoxication, and pulmonary congestion. If the period of </a:t>
            </a:r>
            <a:r>
              <a:rPr lang="en-US" dirty="0" err="1" smtClean="0"/>
              <a:t>oliguria</a:t>
            </a:r>
            <a:r>
              <a:rPr lang="en-US" dirty="0" smtClean="0"/>
              <a:t> is prolonged, hypertension develops and with it signs of uremia (accumulation of nitrogenous wastes in the blood). When untreated, the neurologic manifestations of uremia progress from neuromuscular irritability to seizures, somnolence, coma, and death.</a:t>
            </a:r>
            <a:endParaRPr lang="en-US" dirty="0"/>
          </a:p>
        </p:txBody>
      </p:sp>
    </p:spTree>
    <p:extLst>
      <p:ext uri="{BB962C8B-B14F-4D97-AF65-F5344CB8AC3E}">
        <p14:creationId xmlns:p14="http://schemas.microsoft.com/office/powerpoint/2010/main" val="12282414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TotalTime>
  <Words>1281</Words>
  <Application>Microsoft Office PowerPoint</Application>
  <PresentationFormat>Custom</PresentationFormat>
  <Paragraphs>76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Acute Kidney Injury and Chronic Kidney Disease</vt:lpstr>
      <vt:lpstr>Introduction </vt:lpstr>
      <vt:lpstr>Acute Kidney Injury</vt:lpstr>
      <vt:lpstr>Acute Kidney Injury</vt:lpstr>
      <vt:lpstr>Types of Acute Kidney Injury</vt:lpstr>
      <vt:lpstr>PowerPoint Presentation</vt:lpstr>
      <vt:lpstr>Acute Tubular Necrosis</vt:lpstr>
      <vt:lpstr>Clinical Manifestations: The onset phase</vt:lpstr>
      <vt:lpstr>The Maintenance Phase</vt:lpstr>
      <vt:lpstr>The Recovery Phase</vt:lpstr>
      <vt:lpstr>Diagnosis and Treatment</vt:lpstr>
      <vt:lpstr>Chronic Kidney Disease</vt:lpstr>
      <vt:lpstr>Chronic Kidney Disease</vt:lpstr>
      <vt:lpstr>Diagnostic Measures</vt:lpstr>
      <vt:lpstr>Clinical Stages</vt:lpstr>
      <vt:lpstr>Clinical Manifestations</vt:lpstr>
      <vt:lpstr>Clinical Manifestations</vt:lpstr>
      <vt:lpstr>Clinical Manifestations</vt:lpstr>
      <vt:lpstr>Mechanisms and manifestations of chronic kidney disease.</vt:lpstr>
      <vt:lpstr>Treatment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Acute Kidney Injury and Chronic Kidney Disease</dc:title>
  <dc:creator>DR-MUTAZ</dc:creator>
  <cp:lastModifiedBy>Windows User</cp:lastModifiedBy>
  <cp:revision>42</cp:revision>
  <dcterms:created xsi:type="dcterms:W3CDTF">2016-11-21T19:00:37Z</dcterms:created>
  <dcterms:modified xsi:type="dcterms:W3CDTF">2019-07-10T02:12:47Z</dcterms:modified>
</cp:coreProperties>
</file>