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BD49545-F550-4FEC-9F75-DE39AF8BFA09}" type="datetimeFigureOut">
              <a:rPr lang="ar-SA" smtClean="0"/>
              <a:t>24/05/1441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2612EC-C24C-4261-8221-67E79A65DE3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75877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612EC-C24C-4261-8221-67E79A65DE35}" type="slidenum">
              <a:rPr lang="ar-SA" smtClean="0"/>
              <a:t>7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06330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97D74-F876-4633-92B4-120E45D534ED}" type="datetimeFigureOut">
              <a:rPr lang="en-US" smtClean="0"/>
              <a:t>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D1FB-AC2D-49F6-8B89-2BAE0AE67F0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Sports Nutrition and the Immune System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NUTD 337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immune system</a:t>
            </a:r>
          </a:p>
        </p:txBody>
      </p:sp>
      <p:pic>
        <p:nvPicPr>
          <p:cNvPr id="4" name="Content Placeholder 3" descr="immune-system-structure-and-functions-62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19200" y="1600200"/>
            <a:ext cx="6705600" cy="50292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and immunity</a:t>
            </a: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65543" y="1600200"/>
            <a:ext cx="7114103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 and immune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2" y="1600199"/>
            <a:ext cx="4191000" cy="4525963"/>
          </a:xfrm>
        </p:spPr>
        <p:txBody>
          <a:bodyPr>
            <a:normAutofit/>
          </a:bodyPr>
          <a:lstStyle/>
          <a:p>
            <a:r>
              <a:rPr lang="en-US" dirty="0"/>
              <a:t>Carbohydrates</a:t>
            </a:r>
          </a:p>
          <a:p>
            <a:pPr lvl="1"/>
            <a:r>
              <a:rPr lang="en-US" dirty="0"/>
              <a:t>Fuel for white blood cells</a:t>
            </a:r>
          </a:p>
          <a:p>
            <a:pPr lvl="1"/>
            <a:r>
              <a:rPr lang="en-US" dirty="0"/>
              <a:t>WBCs high metabolic rate</a:t>
            </a:r>
          </a:p>
          <a:p>
            <a:pPr lvl="1"/>
            <a:r>
              <a:rPr lang="en-US" dirty="0"/>
              <a:t>10 fold more usage than glutamine</a:t>
            </a:r>
          </a:p>
          <a:p>
            <a:pPr lvl="1"/>
            <a:endParaRPr lang="en-US" dirty="0"/>
          </a:p>
          <a:p>
            <a:r>
              <a:rPr lang="en-US" dirty="0"/>
              <a:t>Athletes on low CHO diet</a:t>
            </a:r>
          </a:p>
          <a:p>
            <a:pPr lvl="1"/>
            <a:r>
              <a:rPr lang="en-US" dirty="0"/>
              <a:t>Higher rates of URTI</a:t>
            </a:r>
          </a:p>
          <a:p>
            <a:pPr lvl="1"/>
            <a:r>
              <a:rPr lang="en-US" dirty="0"/>
              <a:t>Cortisol immunosuppressive</a:t>
            </a:r>
          </a:p>
          <a:p>
            <a:pPr lvl="1"/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600200"/>
            <a:ext cx="4190999" cy="4525963"/>
          </a:xfrm>
        </p:spPr>
        <p:txBody>
          <a:bodyPr>
            <a:normAutofit/>
          </a:bodyPr>
          <a:lstStyle/>
          <a:p>
            <a:r>
              <a:rPr lang="en-US" dirty="0"/>
              <a:t>Application</a:t>
            </a:r>
          </a:p>
          <a:p>
            <a:pPr lvl="1"/>
            <a:r>
              <a:rPr lang="en-US" dirty="0"/>
              <a:t>Hydrating glucose beverage</a:t>
            </a:r>
          </a:p>
          <a:p>
            <a:pPr lvl="1"/>
            <a:r>
              <a:rPr lang="en-US" dirty="0"/>
              <a:t>Keep saliva secretion</a:t>
            </a:r>
          </a:p>
          <a:p>
            <a:pPr lvl="2"/>
            <a:r>
              <a:rPr lang="en-US" dirty="0"/>
              <a:t>Beta amylase</a:t>
            </a:r>
          </a:p>
          <a:p>
            <a:pPr lvl="2"/>
            <a:r>
              <a:rPr lang="en-US" dirty="0" err="1"/>
              <a:t>Lysozyme</a:t>
            </a:r>
            <a:endParaRPr lang="en-US" dirty="0"/>
          </a:p>
          <a:p>
            <a:pPr lvl="2"/>
            <a:r>
              <a:rPr lang="en-US" dirty="0" err="1"/>
              <a:t>IgA</a:t>
            </a:r>
            <a:endParaRPr lang="en-US" dirty="0"/>
          </a:p>
          <a:p>
            <a:pPr lvl="2"/>
            <a:r>
              <a:rPr lang="en-US" dirty="0"/>
              <a:t>Antimicrobial capacity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Proteins and Fat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Protein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20 g ingestion post exercise</a:t>
            </a:r>
          </a:p>
          <a:p>
            <a:pPr lvl="1"/>
            <a:r>
              <a:rPr lang="en-US" dirty="0"/>
              <a:t>MPS increases</a:t>
            </a:r>
          </a:p>
          <a:p>
            <a:pPr lvl="1"/>
            <a:r>
              <a:rPr lang="en-US" dirty="0"/>
              <a:t>Immune function enhanced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High Protein intake</a:t>
            </a:r>
          </a:p>
          <a:p>
            <a:pPr lvl="1"/>
            <a:r>
              <a:rPr lang="en-US" dirty="0"/>
              <a:t>Reduces glutamine</a:t>
            </a:r>
          </a:p>
          <a:p>
            <a:pPr lvl="2"/>
            <a:r>
              <a:rPr lang="en-US" dirty="0"/>
              <a:t>Oxidized by WBCs</a:t>
            </a:r>
          </a:p>
          <a:p>
            <a:pPr lvl="2"/>
            <a:r>
              <a:rPr lang="en-US" dirty="0"/>
              <a:t>Acidosis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Fat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High fat diet</a:t>
            </a:r>
          </a:p>
          <a:p>
            <a:pPr lvl="1"/>
            <a:r>
              <a:rPr lang="en-US" dirty="0"/>
              <a:t>Detrimental?</a:t>
            </a:r>
          </a:p>
          <a:p>
            <a:pPr lvl="1"/>
            <a:r>
              <a:rPr lang="en-US" dirty="0"/>
              <a:t>Lack of CHO or high fat?</a:t>
            </a:r>
          </a:p>
          <a:p>
            <a:pPr lvl="1">
              <a:buNone/>
            </a:pPr>
            <a:endParaRPr lang="en-US" dirty="0"/>
          </a:p>
          <a:p>
            <a:r>
              <a:rPr lang="en-US" dirty="0"/>
              <a:t>In general</a:t>
            </a:r>
          </a:p>
          <a:p>
            <a:pPr lvl="1"/>
            <a:r>
              <a:rPr lang="en-US" dirty="0"/>
              <a:t>Fat does not seem to provide any benefit for immune function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Vitamins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Beta carotene, Vitamin C and E</a:t>
            </a:r>
          </a:p>
          <a:p>
            <a:pPr lvl="1"/>
            <a:r>
              <a:rPr lang="en-US" dirty="0"/>
              <a:t>Beneficial to reduce ROS post exercise</a:t>
            </a:r>
          </a:p>
          <a:p>
            <a:pPr lvl="1"/>
            <a:r>
              <a:rPr lang="en-US" dirty="0"/>
              <a:t>ROS less mean better recovery</a:t>
            </a:r>
          </a:p>
          <a:p>
            <a:pPr lvl="1"/>
            <a:r>
              <a:rPr lang="en-US" dirty="0"/>
              <a:t>Can reduce adaptations of innate defensive mechanism (supplement)</a:t>
            </a:r>
          </a:p>
          <a:p>
            <a:r>
              <a:rPr lang="en-US" dirty="0"/>
              <a:t>Vitamin B12 and Folic acid</a:t>
            </a:r>
          </a:p>
          <a:p>
            <a:pPr lvl="1"/>
            <a:r>
              <a:rPr lang="en-US" dirty="0"/>
              <a:t>Nucleic acid synthesis hence WBCs synthesis</a:t>
            </a:r>
          </a:p>
          <a:p>
            <a:r>
              <a:rPr lang="en-US" dirty="0"/>
              <a:t>Vitamin D in deficient athletes</a:t>
            </a:r>
          </a:p>
          <a:p>
            <a:pPr lvl="1"/>
            <a:r>
              <a:rPr lang="en-US" dirty="0"/>
              <a:t>Reduced cytokine production</a:t>
            </a:r>
          </a:p>
          <a:p>
            <a:pPr lvl="1"/>
            <a:r>
              <a:rPr lang="en-US" dirty="0"/>
              <a:t>Lower salivary cathlicidin &amp; IgA</a:t>
            </a:r>
          </a:p>
          <a:p>
            <a:pPr marL="45720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Zinc	</a:t>
            </a:r>
          </a:p>
          <a:p>
            <a:pPr lvl="1"/>
            <a:r>
              <a:rPr lang="en-US" dirty="0"/>
              <a:t>Proliferation of lymphocytes</a:t>
            </a:r>
          </a:p>
          <a:p>
            <a:pPr lvl="2"/>
            <a:r>
              <a:rPr lang="en-US" dirty="0"/>
              <a:t>Cofactor- terminal deoxynucleiotidyl transferase</a:t>
            </a:r>
          </a:p>
          <a:p>
            <a:r>
              <a:rPr lang="en-US" dirty="0"/>
              <a:t>Deficiency</a:t>
            </a:r>
          </a:p>
          <a:p>
            <a:pPr lvl="1"/>
            <a:r>
              <a:rPr lang="en-US" dirty="0"/>
              <a:t>lymphoid atrophy</a:t>
            </a:r>
          </a:p>
          <a:p>
            <a:pPr lvl="1"/>
            <a:r>
              <a:rPr lang="en-US" dirty="0"/>
              <a:t>Reduced IL-2 (interleukin, cytokine signaling molecule) &amp; NKCA natural killer cells activation production</a:t>
            </a:r>
          </a:p>
          <a:p>
            <a:pPr lvl="1"/>
            <a:r>
              <a:rPr lang="en-US" dirty="0"/>
              <a:t>Delayed cutaneous (skin) hypersensitivity</a:t>
            </a:r>
          </a:p>
          <a:p>
            <a:pPr lvl="1"/>
            <a:r>
              <a:rPr lang="en-US" dirty="0"/>
              <a:t>Reduced Superoxide production by macrophages</a:t>
            </a:r>
          </a:p>
          <a:p>
            <a:r>
              <a:rPr lang="en-US" dirty="0"/>
              <a:t>Supplementation</a:t>
            </a:r>
          </a:p>
          <a:p>
            <a:pPr lvl="1"/>
            <a:r>
              <a:rPr lang="en-US" dirty="0"/>
              <a:t>Exercise induced immunosuppression time</a:t>
            </a:r>
          </a:p>
          <a:p>
            <a:pPr lvl="1"/>
            <a:r>
              <a:rPr lang="en-US" dirty="0"/>
              <a:t>Reduce Cu absorption</a:t>
            </a:r>
          </a:p>
          <a:p>
            <a:pPr lvl="1"/>
            <a:r>
              <a:rPr lang="en-US" dirty="0"/>
              <a:t>Increase HDL cholesterol</a:t>
            </a:r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Mineral Continued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Magnesium &amp; selenium</a:t>
            </a:r>
          </a:p>
          <a:p>
            <a:pPr lvl="1"/>
            <a:r>
              <a:rPr lang="en-US" dirty="0"/>
              <a:t>Glutathione peroxidase: exercise increases expression&amp; sensitivity. neutralizing ROS</a:t>
            </a:r>
          </a:p>
          <a:p>
            <a:r>
              <a:rPr lang="en-US" dirty="0"/>
              <a:t>Copper deficiency (may be caused from zinc supp.</a:t>
            </a:r>
          </a:p>
          <a:p>
            <a:pPr lvl="1"/>
            <a:r>
              <a:rPr lang="en-US" dirty="0"/>
              <a:t>Reduced NKCA stimulation</a:t>
            </a:r>
          </a:p>
          <a:p>
            <a:pPr lvl="1"/>
            <a:r>
              <a:rPr lang="en-US" dirty="0"/>
              <a:t>Impaired antibody formation</a:t>
            </a:r>
          </a:p>
          <a:p>
            <a:pPr lvl="1"/>
            <a:r>
              <a:rPr lang="en-US" dirty="0"/>
              <a:t>Delayed inflammatory response</a:t>
            </a:r>
          </a:p>
          <a:p>
            <a:r>
              <a:rPr lang="en-US" dirty="0"/>
              <a:t>Manganese</a:t>
            </a:r>
          </a:p>
          <a:p>
            <a:pPr lvl="1"/>
            <a:r>
              <a:rPr lang="en-US" dirty="0"/>
              <a:t>Superoxide dismutase </a:t>
            </a:r>
          </a:p>
          <a:p>
            <a:r>
              <a:rPr lang="en-US" dirty="0"/>
              <a:t>Cobalt</a:t>
            </a:r>
          </a:p>
          <a:p>
            <a:pPr lvl="1"/>
            <a:r>
              <a:rPr lang="en-US" dirty="0"/>
              <a:t>WBCs &amp; RBCs formation</a:t>
            </a:r>
          </a:p>
          <a:p>
            <a:pPr lvl="1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132824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Guidelines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/>
              <a:t>So what are the guidelines to reduce athlete infection</a:t>
            </a:r>
          </a:p>
          <a:p>
            <a:pPr marL="0" indent="0" algn="ctr">
              <a:buNone/>
            </a:pPr>
            <a:r>
              <a:rPr lang="en-US" dirty="0"/>
              <a:t>	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/>
              <a:t>Lets put them together</a:t>
            </a:r>
          </a:p>
        </p:txBody>
      </p:sp>
    </p:spTree>
    <p:extLst>
      <p:ext uri="{BB962C8B-B14F-4D97-AF65-F5344CB8AC3E}">
        <p14:creationId xmlns:p14="http://schemas.microsoft.com/office/powerpoint/2010/main" val="2797079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271</Words>
  <Application>Microsoft Office PowerPoint</Application>
  <PresentationFormat>On-screen Show (4:3)</PresentationFormat>
  <Paragraphs>78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Sports Nutrition and the Immune System</vt:lpstr>
      <vt:lpstr>The immune system</vt:lpstr>
      <vt:lpstr>Exercise and immunity</vt:lpstr>
      <vt:lpstr>CHO and immune function</vt:lpstr>
      <vt:lpstr>Proteins and Fat</vt:lpstr>
      <vt:lpstr>Vitamins</vt:lpstr>
      <vt:lpstr>Minerals</vt:lpstr>
      <vt:lpstr>Mineral Continued</vt:lpstr>
      <vt:lpstr>General Guidelines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Sports Nutrition and the Immune System</dc:title>
  <dc:creator>HP User</dc:creator>
  <cp:lastModifiedBy>DELL</cp:lastModifiedBy>
  <cp:revision>19</cp:revision>
  <dcterms:created xsi:type="dcterms:W3CDTF">2019-11-09T20:24:42Z</dcterms:created>
  <dcterms:modified xsi:type="dcterms:W3CDTF">2020-01-19T16:44:48Z</dcterms:modified>
</cp:coreProperties>
</file>