
<file path=[Content_Types].xml><?xml version="1.0" encoding="utf-8"?>
<Types xmlns="http://schemas.openxmlformats.org/package/2006/content-types">
  <Default Extension="bin" ContentType="application/vnd.openxmlformats-officedocument.oleObject"/>
  <Default Extension="emf" ContentType="image/x-emf"/>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4" r:id="rId1"/>
  </p:sldMasterIdLst>
  <p:notesMasterIdLst>
    <p:notesMasterId r:id="rId42"/>
  </p:notesMasterIdLst>
  <p:handoutMasterIdLst>
    <p:handoutMasterId r:id="rId43"/>
  </p:handoutMasterIdLst>
  <p:sldIdLst>
    <p:sldId id="337" r:id="rId2"/>
    <p:sldId id="271" r:id="rId3"/>
    <p:sldId id="338" r:id="rId4"/>
    <p:sldId id="320" r:id="rId5"/>
    <p:sldId id="316" r:id="rId6"/>
    <p:sldId id="322" r:id="rId7"/>
    <p:sldId id="324" r:id="rId8"/>
    <p:sldId id="339" r:id="rId9"/>
    <p:sldId id="340" r:id="rId10"/>
    <p:sldId id="360" r:id="rId11"/>
    <p:sldId id="341" r:id="rId12"/>
    <p:sldId id="327" r:id="rId13"/>
    <p:sldId id="342" r:id="rId14"/>
    <p:sldId id="343" r:id="rId15"/>
    <p:sldId id="329" r:id="rId16"/>
    <p:sldId id="362" r:id="rId17"/>
    <p:sldId id="361" r:id="rId18"/>
    <p:sldId id="330" r:id="rId19"/>
    <p:sldId id="331" r:id="rId20"/>
    <p:sldId id="333" r:id="rId21"/>
    <p:sldId id="332" r:id="rId22"/>
    <p:sldId id="344" r:id="rId23"/>
    <p:sldId id="363" r:id="rId24"/>
    <p:sldId id="364" r:id="rId25"/>
    <p:sldId id="334" r:id="rId26"/>
    <p:sldId id="347" r:id="rId27"/>
    <p:sldId id="348" r:id="rId28"/>
    <p:sldId id="349" r:id="rId29"/>
    <p:sldId id="350" r:id="rId30"/>
    <p:sldId id="351" r:id="rId31"/>
    <p:sldId id="352" r:id="rId32"/>
    <p:sldId id="353" r:id="rId33"/>
    <p:sldId id="354" r:id="rId34"/>
    <p:sldId id="355" r:id="rId35"/>
    <p:sldId id="356" r:id="rId36"/>
    <p:sldId id="357" r:id="rId37"/>
    <p:sldId id="358" r:id="rId38"/>
    <p:sldId id="359" r:id="rId39"/>
    <p:sldId id="345" r:id="rId40"/>
    <p:sldId id="298" r:id="rId4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3895">
          <p15:clr>
            <a:srgbClr val="A4A3A4"/>
          </p15:clr>
        </p15:guide>
        <p15:guide id="4" orient="horz" pos="704">
          <p15:clr>
            <a:srgbClr val="A4A3A4"/>
          </p15:clr>
        </p15:guide>
        <p15:guide id="5" orient="horz" pos="368">
          <p15:clr>
            <a:srgbClr val="A4A3A4"/>
          </p15:clr>
        </p15:guide>
        <p15:guide id="6" orient="horz" pos="1647">
          <p15:clr>
            <a:srgbClr val="A4A3A4"/>
          </p15:clr>
        </p15:guide>
        <p15:guide id="7" orient="horz" pos="4146">
          <p15:clr>
            <a:srgbClr val="A4A3A4"/>
          </p15:clr>
        </p15:guide>
        <p15:guide id="8" orient="horz" pos="2057">
          <p15:clr>
            <a:srgbClr val="A4A3A4"/>
          </p15:clr>
        </p15:guide>
        <p15:guide id="9" orient="horz" pos="996">
          <p15:clr>
            <a:srgbClr val="A4A3A4"/>
          </p15:clr>
        </p15:guide>
        <p15:guide id="10" orient="horz" pos="3735">
          <p15:clr>
            <a:srgbClr val="A4A3A4"/>
          </p15:clr>
        </p15:guide>
        <p15:guide id="11" pos="289">
          <p15:clr>
            <a:srgbClr val="A4A3A4"/>
          </p15:clr>
        </p15:guide>
        <p15:guide id="12" pos="5461">
          <p15:clr>
            <a:srgbClr val="A4A3A4"/>
          </p15:clr>
        </p15:guide>
        <p15:guide id="13" pos="3173">
          <p15:clr>
            <a:srgbClr val="A4A3A4"/>
          </p15:clr>
        </p15:guide>
        <p15:guide id="14" pos="4325">
          <p15:clr>
            <a:srgbClr val="A4A3A4"/>
          </p15:clr>
        </p15:guide>
        <p15:guide id="15" pos="503">
          <p15:clr>
            <a:srgbClr val="A4A3A4"/>
          </p15:clr>
        </p15:guide>
        <p15:guide id="16" pos="268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38" autoAdjust="0"/>
    <p:restoredTop sz="86358" autoAdjust="0"/>
  </p:normalViewPr>
  <p:slideViewPr>
    <p:cSldViewPr snapToGrid="0" snapToObjects="1">
      <p:cViewPr varScale="1">
        <p:scale>
          <a:sx n="85" d="100"/>
          <a:sy n="85" d="100"/>
        </p:scale>
        <p:origin x="2232" y="160"/>
      </p:cViewPr>
      <p:guideLst>
        <p:guide orient="horz" pos="2160"/>
        <p:guide pos="2880"/>
        <p:guide orient="horz" pos="3895"/>
        <p:guide orient="horz" pos="704"/>
        <p:guide orient="horz" pos="368"/>
        <p:guide orient="horz" pos="1647"/>
        <p:guide orient="horz" pos="4146"/>
        <p:guide orient="horz" pos="2057"/>
        <p:guide orient="horz" pos="996"/>
        <p:guide orient="horz" pos="3735"/>
        <p:guide pos="289"/>
        <p:guide pos="5461"/>
        <p:guide pos="3173"/>
        <p:guide pos="4325"/>
        <p:guide pos="503"/>
        <p:guide pos="2689"/>
      </p:guideLst>
    </p:cSldViewPr>
  </p:slideViewPr>
  <p:outlineViewPr>
    <p:cViewPr>
      <p:scale>
        <a:sx n="33" d="100"/>
        <a:sy n="33" d="100"/>
      </p:scale>
      <p:origin x="0" y="-43118"/>
    </p:cViewPr>
  </p:outlineViewPr>
  <p:notesTextViewPr>
    <p:cViewPr>
      <p:scale>
        <a:sx n="3" d="2"/>
        <a:sy n="3" d="2"/>
      </p:scale>
      <p:origin x="0" y="0"/>
    </p:cViewPr>
  </p:notesTextViewPr>
  <p:sorterViewPr>
    <p:cViewPr>
      <p:scale>
        <a:sx n="100" d="100"/>
        <a:sy n="100" d="100"/>
      </p:scale>
      <p:origin x="0" y="-3346"/>
    </p:cViewPr>
  </p:sorterViewPr>
  <p:notesViewPr>
    <p:cSldViewPr snapToGrid="0" snapToObjects="1">
      <p:cViewPr varScale="1">
        <p:scale>
          <a:sx n="85" d="100"/>
          <a:sy n="85" d="100"/>
        </p:scale>
        <p:origin x="-382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t>1/15/24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5T15:54:26.672"/>
    </inkml:context>
    <inkml:brush xml:id="br0">
      <inkml:brushProperty name="width" value="0.1" units="cm"/>
      <inkml:brushProperty name="height" value="0.1" units="cm"/>
      <inkml:brushProperty name="color" value="#E71224"/>
    </inkml:brush>
  </inkml:definitions>
  <inkml:trace contextRef="#ctx0" brushRef="#br0">0 69 24575,'19'0'0,"0"0"0,-4 0 0,-1 0 0,-5 0 0,5 0 0,1 0 0,4 0 0,-4 0 0,-1 0 0,-1 0 0,2 0 0,12 0 0,16 0 0,10 0 0,15 0 0,-14 0 0,-12 0 0,-19 0 0,-9 0 0,-5 0 0,1 0 0,-1 0 0,1 0 0,4 0 0,0 0 0,5 0 0,0 0 0,-4 0 0,3-4 0,5-3 0,19 1 0,26 1 0,3 5 0,11 0 0,-28 0 0,-16 0 0,-16 0 0,-1 0 0,17 0 0,16-7 0,28-4 0,-11 1 0,-3 1 0,-26 9 0,-19 0 0,-9 0 0,-5 0 0,13 0 0,2 0 0,26 0 0,18 0 0,3 0 0,-3 0 0,-18 0 0,-21 0 0,-6 0 0,-5 0 0,18 0 0,38 0 0,-25 0 0,4 0-369,13 0 0,-1 0 369,-12 0 0,-4 0 0,33 0 0,-39 0 0,-21 0 0,-4 0 0,-3 0 0,12 0 0,1 0 738,1 0-738,-2 0 0,-8 0 0,0 0 0,0 0 0,0 0 0,0 0 0,0 0 0,0 0 0,8 0 0,2 0 0,-1 0 0,7 0 0,-14 0 0,5 0 0,-7 0 0,-4 0 0,3 0 0,5 0 0,5 0 0,9 0 0,-1 0 0,-7 0 0,-7 0 0,-8 0 0,-4 0 0,-1 0 0,5 0 0,-3 0 0,6 0 0,6 0 0,-2 0 0,13 0 0,-5 0 0,0 0 0,-2 0 0,-8 0 0,-5 0 0,0 0 0,-4 0 0,-1 0 0,5 0 0,1 0 0,0 0 0,-2 0 0,-3 0 0,-5-4 0,-1 3 0,-4-3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5T15:52:33.232"/>
    </inkml:context>
    <inkml:brush xml:id="br0">
      <inkml:brushProperty name="width" value="0.1" units="cm"/>
      <inkml:brushProperty name="height" value="0.1" units="cm"/>
      <inkml:brushProperty name="color" value="#E71224"/>
    </inkml:brush>
  </inkml:definitions>
  <inkml:trace contextRef="#ctx0" brushRef="#br0">0 20 24575,'20'0'0,"-2"0"0,-8 0 0,-1 0 0,1-4 0,-1-2 0,13 1 0,2 1 0,5 4 0,-2 0 0,-12 0 0,-2 0 0,1 0 0,9 0 0,5 0 0,1 0 0,-2 0 0,-13 0 0,0 0 0,0 0 0,1 0 0,12 0 0,1 0 0,9 0 0,-1 0 0,-7 0 0,-7 0 0,-8 0 0,-5 0 0,1 0 0,11 0 0,4 0 0,4 0 0,5 0 0,9 0 0,-3 0 0,2 0 0,-15 0 0,-8 0 0,-4 0 0,-2 0 0,-3 0 0,0 0 0,3 0 0,-2 0 0,7 0 0,4 0 0,7 0 0,21 0 0,-10 0 0,11 0 0,-1 0 0,4 0 0,-1 5 0,-2 2 0,-1 0 0,-10-2 0,3-5 0,-9 6 0,-5 0 0,-5 1 0,-2-2 0,-13-5 0,1 0 0,11 0 0,17 0 0,30 0 0,17 0 0,0 0 0,-3 0 0,-28 0 0,-11 0 0,-17 0 0,-11 0 0,-1 0 0,7 0 0,32 0 0,32 0 0,-35 0 0,2 0 0,5 0 0,-1 0 0,29 0 0,-25 0 0,-19 0 0,-26 0 0,-1 0 0,7 0 0,17 0 0,44 0 0,-32 0 0,3 0-355,5 0 0,0 0 355,0 0 0,-3 0 0,16 0 0,-6 0 0,-37 0 0,-5 0 0,-5 0 0,4 6 0,35 4 0,14-2 0,28 0 0,-14-8 0,-25 0 710,-19 0-710,-26 0 0,-2 0 0,1 0 0,9 0 0,33 0 0,29 0 0,-34 0 0,1 0 0,47 0 0,-17 0 0,-36 0 0,-6 0 0,-13 0 0,16 0 0,24 0 0,5 0 0,9 0 0,-27 0 0,-15 0 0,-14 0 0,-2 0 0,5 0 0,23 0 0,3 0 0,-8 0 0,-10 0 0,-22 0 0,-5 0 0,1 0 0,-1 0 0,13 0 0,-5 0 0,1 0 0,-10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5T15:52:37.759"/>
    </inkml:context>
    <inkml:brush xml:id="br0">
      <inkml:brushProperty name="width" value="0.1" units="cm"/>
      <inkml:brushProperty name="height" value="0.1" units="cm"/>
      <inkml:brushProperty name="color" value="#E71224"/>
    </inkml:brush>
  </inkml:definitions>
  <inkml:trace contextRef="#ctx0" brushRef="#br0">2572 1 24575,'-32'0'0,"7"0"0,3 0 0,8 0 0,4 0 0,-3 0 0,-10 0 0,-6 0 0,-7 0 0,0 0 0,7 0 0,2 0 0,12 0 0,2 0 0,-1 0 0,-9 0 0,-19 0 0,-12 0 0,-14 0 0,14 0 0,12 4 0,19 1 0,10 1 0,-9-2 0,-30-4 0,-33 0 0,28 0 0,-3 0 0,1 0 0,2 0 0,-28 0 0,28 0 0,35 0 0,8 0 0,0 0 0,-8 0 0,-35 0 0,-28 0 0,34 0 0,-1 0 0,-47 0 0,32 0 0,24 0 0,20 0 0,10 0 0,-9 0 0,-16 0 0,-30 0 0,-3 0 0,3 0 0,18 5 0,21 1 0,7 0 0,8-1 0,0-5 0,-22 0 0,-24 0 0,-25 0 0,-1 0 0,19 0 0,24 0 0,21 0 0,8 0 0,9 0 0,0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5T15:52:45.352"/>
    </inkml:context>
    <inkml:brush xml:id="br0">
      <inkml:brushProperty name="width" value="0.1" units="cm"/>
      <inkml:brushProperty name="height" value="0.1" units="cm"/>
      <inkml:brushProperty name="color" value="#E71224"/>
    </inkml:brush>
  </inkml:definitions>
  <inkml:trace contextRef="#ctx0" brushRef="#br0">1687 78 24575,'-24'0'0,"5"0"0,5 0 0,0 0 0,4 0 0,-4 0 0,4 0 0,1 0 0,-1 0 0,1 0 0,-1 0 0,-3 0 0,-10 0 0,2 0 0,-1 0 0,8 0 0,4 0 0,1 0 0,-1 0 0,1 0 0,-5 0 0,-1 0 0,-4 0 0,0 0 0,0 0 0,0 0 0,4 0 0,2 0 0,-1 0 0,3 0 0,-3 0 0,1 0 0,-2 0 0,-12 0 0,-2 0 0,1 0 0,5 0 0,10 0 0,3 0 0,0 0 0,1 0 0,-1 0 0,1 0 0,-1 0 0,1 0 0,-1 0 0,-3 0 0,-2 0 0,0 0 0,-3 0 0,3 0 0,-4 0 0,0 0 0,4 0 0,2 0 0,3 0 0,1 0 0,-1 0 0,1 0 0,-1 0 0,-4 0 0,-1 0 0,1 0 0,-4 0 0,-5 0 0,-6-5 0,-7-2 0,7 0 0,3 2 0,7 5 0,4 0 0,1 0 0,5 0 0,-1 0 0,-11 0 0,-4-5 0,-25-4 0,-4 1 0,0-4 0,4 5 0,21 0 0,7 2 0,8 5 0,4 0 0,1 0 0,-5 0 0,-8 0 0,-21 0 0,3 0 0,2 0 0,16 0 0,13 0 0,-1 0 0,1 0 0,3 0 0,2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15T15:52:48.944"/>
    </inkml:context>
    <inkml:brush xml:id="br0">
      <inkml:brushProperty name="width" value="0.1" units="cm"/>
      <inkml:brushProperty name="height" value="0.1" units="cm"/>
      <inkml:brushProperty name="color" value="#E71224"/>
    </inkml:brush>
  </inkml:definitions>
  <inkml:trace contextRef="#ctx0" brushRef="#br0">1 22 24575,'24'0'0,"0"0"0,2 0 0,3-6 0,0 1 0,-3-2 0,-7 3 0,0 4 0,1 0 0,-1 0 0,0 0 0,-5 0 0,0 0 0,-4 0 0,-1 0 0,5 0 0,1 0 0,0 0 0,-2 0 0,-3 0 0,4 0 0,8 0 0,7 0 0,7 0 0,-7 0 0,-2 0 0,-8 0 0,0 0 0,7 0 0,3 0 0,7 0 0,1 0 0,-8 0 0,-3 0 0,-7 0 0,0 0 0,0 0 0,0 0 0,8 0 0,-6 0 0,2 0 0,-10 0 0,-3 0 0,-1 0 0,5 0 0,9 0 0,5 0 0,1 0 0,-6 0 0,-5 0 0,-8 0 0,4 0 0,-5 0 0,1 0 0,-1 0 0,5 0 0,1 0 0,4 0 0,8 0 0,1 0 0,23 8 0,-11-1 0,10 2 0,0-4 0,-10-5 0,3 0 0,-16 0 0,-8 0 0,-5 0 0,0 0 0,-4 0 0,-1 0 0,5 0 0,1 0 0,4 0 0,8 6 0,1 0 0,1 1 0,-2-1 0,-13-6 0,0 0 0,-4 0 0,-1 0 0,1 0 0,-1 0 0,1 0 0,-1 0 0,1 0 0,-1 0 0,1 0 0,-5 0 0,-1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1267" name="Notes Placeholder 2"/>
          <p:cNvSpPr>
            <a:spLocks noGrp="1"/>
          </p:cNvSpPr>
          <p:nvPr>
            <p:ph type="body" idx="1"/>
          </p:nvPr>
        </p:nvSpPr>
        <p:spPr>
          <a:noFill/>
        </p:spPr>
        <p:txBody>
          <a:bodyPr/>
          <a:lstStyle/>
          <a:p>
            <a:endParaRPr lang="en-US" altLang="en-US" dirty="0">
              <a:ea typeface="ＭＳ Ｐゴシック" panose="020B0600070205080204" pitchFamily="34" charset="-128"/>
            </a:endParaRPr>
          </a:p>
        </p:txBody>
      </p:sp>
      <p:sp>
        <p:nvSpPr>
          <p:cNvPr id="11268" name="Slide Number Placeholder 3"/>
          <p:cNvSpPr>
            <a:spLocks noGrp="1"/>
          </p:cNvSpPr>
          <p:nvPr>
            <p:ph type="sldNum" sz="quarter" idx="5"/>
          </p:nvPr>
        </p:nvSpPr>
        <p:spPr>
          <a:noFill/>
        </p:spPr>
        <p:txBody>
          <a:bodyPr/>
          <a:lstStyle>
            <a:lvl1pPr>
              <a:spcBef>
                <a:spcPct val="30000"/>
              </a:spcBef>
              <a:defRPr>
                <a:solidFill>
                  <a:schemeClr val="tx1"/>
                </a:solidFill>
                <a:latin typeface="Times New Roman" panose="02020603050405020304" pitchFamily="18" charset="0"/>
                <a:ea typeface="ＭＳ Ｐゴシック" panose="020B0600070205080204" pitchFamily="34" charset="-128"/>
              </a:defRPr>
            </a:lvl1pPr>
            <a:lvl2pPr marL="742950" indent="-285750">
              <a:spcBef>
                <a:spcPct val="30000"/>
              </a:spcBef>
              <a:defRPr sz="16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fld id="{9A9C7459-49B2-42E3-86E5-AFCBCFCB4C30}" type="slidenum">
              <a:rPr lang="en-CA" altLang="en-US" smtClean="0">
                <a:latin typeface="Tahoma" panose="020B0604030504040204" pitchFamily="34" charset="0"/>
              </a:rPr>
              <a:pPr>
                <a:spcBef>
                  <a:spcPct val="0"/>
                </a:spcBef>
              </a:pPr>
              <a:t>1</a:t>
            </a:fld>
            <a:endParaRPr lang="en-CA" altLang="en-US" dirty="0">
              <a:latin typeface="Tahoma" panose="020B060403050404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19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29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30</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31</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32</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39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US" dirty="0"/>
              <a:t>If this slide</a:t>
            </a:r>
            <a:r>
              <a:rPr lang="en-US" baseline="0" dirty="0"/>
              <a:t> was not included in the original PPT, it should be added.</a:t>
            </a: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40</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4</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5</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6</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7</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8</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02" name="Shape 20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US" sz="1200" b="0" i="0" u="none" strike="noStrike" cap="none" dirty="0">
                <a:solidFill>
                  <a:schemeClr val="dk1"/>
                </a:solidFill>
                <a:latin typeface="Arial"/>
                <a:ea typeface="Arial"/>
                <a:cs typeface="Arial"/>
                <a:sym typeface="Arial"/>
              </a:rPr>
              <a:t>Slide 2 is list of textbook LO numbers and statements</a:t>
            </a:r>
          </a:p>
        </p:txBody>
      </p:sp>
      <p:sp>
        <p:nvSpPr>
          <p:cNvPr id="203" name="Shape 20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t>9</a:t>
            </a:fld>
            <a:endParaRPr lang="en-US" sz="1200" b="0" i="0" u="none" strike="noStrike" cap="none" dirty="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1/15/24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313510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400"/>
            </a:lvl1pPr>
            <a:lvl2pPr>
              <a:defRPr sz="2400"/>
            </a:lvl2pPr>
            <a:lvl3pPr>
              <a:defRPr sz="2400"/>
            </a:lvl3pPr>
            <a:lvl4pPr>
              <a:defRPr sz="2400"/>
            </a:lvl4pPr>
            <a:lvl5pPr>
              <a:defRPr sz="2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1/15/24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458624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Insert Figure">
    <p:spTree>
      <p:nvGrpSpPr>
        <p:cNvPr id="1" name=""/>
        <p:cNvGrpSpPr/>
        <p:nvPr/>
      </p:nvGrpSpPr>
      <p:grpSpPr>
        <a:xfrm>
          <a:off x="0" y="0"/>
          <a:ext cx="0" cy="0"/>
          <a:chOff x="0" y="0"/>
          <a:chExt cx="0" cy="0"/>
        </a:xfrm>
      </p:grpSpPr>
      <p:sp>
        <p:nvSpPr>
          <p:cNvPr id="3" name="Media Placeholder 2"/>
          <p:cNvSpPr>
            <a:spLocks noGrp="1"/>
          </p:cNvSpPr>
          <p:nvPr>
            <p:ph type="media" sz="quarter" idx="10"/>
          </p:nvPr>
        </p:nvSpPr>
        <p:spPr>
          <a:xfrm>
            <a:off x="457200" y="1600200"/>
            <a:ext cx="8229600" cy="4419600"/>
          </a:xfrm>
        </p:spPr>
        <p:txBody>
          <a:bodyPr/>
          <a:lstStyle/>
          <a:p>
            <a:endParaRPr lang="en-IN" dirty="0"/>
          </a:p>
        </p:txBody>
      </p:sp>
      <p:sp>
        <p:nvSpPr>
          <p:cNvPr id="4" name="Title 6"/>
          <p:cNvSpPr>
            <a:spLocks noGrp="1"/>
          </p:cNvSpPr>
          <p:nvPr>
            <p:ph type="title"/>
          </p:nvPr>
        </p:nvSpPr>
        <p:spPr>
          <a:xfrm>
            <a:off x="457200" y="584200"/>
            <a:ext cx="8229600" cy="627784"/>
          </a:xfrm>
        </p:spPr>
        <p:txBody>
          <a:bodyPr/>
          <a:lstStyle/>
          <a:p>
            <a:r>
              <a:rPr lang="en-US" dirty="0"/>
              <a:t>Click to edit Master title style</a:t>
            </a:r>
          </a:p>
        </p:txBody>
      </p:sp>
    </p:spTree>
    <p:extLst>
      <p:ext uri="{BB962C8B-B14F-4D97-AF65-F5344CB8AC3E}">
        <p14:creationId xmlns:p14="http://schemas.microsoft.com/office/powerpoint/2010/main" val="237500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584200"/>
            <a:ext cx="8229600" cy="636173"/>
          </a:xfrm>
        </p:spPr>
        <p:txBody>
          <a:bodyPr/>
          <a:lstStyle/>
          <a:p>
            <a:r>
              <a:rPr lang="en-US" dirty="0"/>
              <a:t>Click to edit Master title style</a:t>
            </a:r>
          </a:p>
        </p:txBody>
      </p:sp>
      <p:sp>
        <p:nvSpPr>
          <p:cNvPr id="3" name="Footer Placeholder 2"/>
          <p:cNvSpPr>
            <a:spLocks noGrp="1"/>
          </p:cNvSpPr>
          <p:nvPr>
            <p:ph type="ftr" sz="quarter" idx="10"/>
          </p:nvPr>
        </p:nvSpPr>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1/15/24</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sp>
        <p:nvSpPr>
          <p:cNvPr id="7" name="Picture Placeholder 6"/>
          <p:cNvSpPr>
            <a:spLocks noGrp="1"/>
          </p:cNvSpPr>
          <p:nvPr>
            <p:ph type="pic" sz="quarter" idx="13"/>
          </p:nvPr>
        </p:nvSpPr>
        <p:spPr>
          <a:xfrm>
            <a:off x="457200" y="1752600"/>
            <a:ext cx="8229600" cy="3505200"/>
          </a:xfrm>
        </p:spPr>
        <p:txBody>
          <a:bodyPr/>
          <a:lstStyle/>
          <a:p>
            <a:endParaRPr lang="en-US" dirty="0"/>
          </a:p>
        </p:txBody>
      </p:sp>
    </p:spTree>
    <p:extLst>
      <p:ext uri="{BB962C8B-B14F-4D97-AF65-F5344CB8AC3E}">
        <p14:creationId xmlns:p14="http://schemas.microsoft.com/office/powerpoint/2010/main" val="18217849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27" name="Shape 27"/>
          <p:cNvSpPr txBox="1">
            <a:spLocks noGrp="1"/>
          </p:cNvSpPr>
          <p:nvPr>
            <p:ph type="ftr" idx="11"/>
          </p:nvPr>
        </p:nvSpPr>
        <p:spPr>
          <a:xfrm>
            <a:off x="566738" y="6172200"/>
            <a:ext cx="8102600"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00F45AE3-EB76-41DE-97B2-CFE79B73D3C6}"/>
              </a:ext>
            </a:extLst>
          </p:cNvPr>
          <p:cNvSpPr>
            <a:spLocks noGrp="1"/>
          </p:cNvSpPr>
          <p:nvPr>
            <p:ph sz="quarter" idx="13"/>
          </p:nvPr>
        </p:nvSpPr>
        <p:spPr>
          <a:xfrm>
            <a:off x="458788" y="1441450"/>
            <a:ext cx="8102600" cy="45989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8788" y="1556327"/>
            <a:ext cx="8120062" cy="2267528"/>
          </a:xfrm>
        </p:spPr>
        <p:txBody>
          <a:bodyPr/>
          <a:lstStyle/>
          <a:p>
            <a:pPr lvl="0"/>
            <a:r>
              <a:rPr lang="en-US" dirty="0"/>
              <a:t>Edit Master text styles</a:t>
            </a:r>
          </a:p>
        </p:txBody>
      </p:sp>
      <p:sp>
        <p:nvSpPr>
          <p:cNvPr id="7" name="Content Placeholder 6">
            <a:extLst>
              <a:ext uri="{FF2B5EF4-FFF2-40B4-BE49-F238E27FC236}">
                <a16:creationId xmlns:a16="http://schemas.microsoft.com/office/drawing/2014/main" id="{820D01C0-4FD2-4065-9EC3-96A308398288}"/>
              </a:ext>
            </a:extLst>
          </p:cNvPr>
          <p:cNvSpPr>
            <a:spLocks noGrp="1"/>
          </p:cNvSpPr>
          <p:nvPr>
            <p:ph sz="quarter" idx="14"/>
          </p:nvPr>
        </p:nvSpPr>
        <p:spPr>
          <a:xfrm>
            <a:off x="458788" y="3971925"/>
            <a:ext cx="8120062" cy="2105025"/>
          </a:xfrm>
        </p:spPr>
        <p:txBody>
          <a:bodyPr/>
          <a:lstStyle/>
          <a:p>
            <a:pPr lvl="0"/>
            <a:r>
              <a:rPr lang="en-US" dirty="0"/>
              <a:t>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Figure + Caption">
    <p:spTree>
      <p:nvGrpSpPr>
        <p:cNvPr id="1" name="Shape 53"/>
        <p:cNvGrpSpPr/>
        <p:nvPr/>
      </p:nvGrpSpPr>
      <p:grpSpPr>
        <a:xfrm>
          <a:off x="0" y="0"/>
          <a:ext cx="0" cy="0"/>
          <a:chOff x="0" y="0"/>
          <a:chExt cx="0" cy="0"/>
        </a:xfrm>
      </p:grpSpPr>
      <p:sp>
        <p:nvSpPr>
          <p:cNvPr id="54" name="Shape 54"/>
          <p:cNvSpPr txBox="1">
            <a:spLocks noGrp="1"/>
          </p:cNvSpPr>
          <p:nvPr>
            <p:ph type="title" hasCustomPrompt="1"/>
          </p:nvPr>
        </p:nvSpPr>
        <p:spPr>
          <a:xfrm>
            <a:off x="457200" y="228600"/>
            <a:ext cx="8229600" cy="106679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dirty="0"/>
              <a:t>Click to add figure number and title</a:t>
            </a:r>
            <a:endParaRPr dirty="0"/>
          </a:p>
        </p:txBody>
      </p:sp>
      <p:sp>
        <p:nvSpPr>
          <p:cNvPr id="55" name="Shape 55"/>
          <p:cNvSpPr txBox="1">
            <a:spLocks noGrp="1"/>
          </p:cNvSpPr>
          <p:nvPr>
            <p:ph type="body" idx="1" hasCustomPrompt="1"/>
          </p:nvPr>
        </p:nvSpPr>
        <p:spPr>
          <a:xfrm>
            <a:off x="458788" y="5050971"/>
            <a:ext cx="8120062" cy="1018367"/>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1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r>
              <a:rPr lang="en-US" dirty="0"/>
              <a:t>Click to add caption</a:t>
            </a:r>
            <a:endParaRPr dirty="0"/>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t>‹#›</a:t>
            </a:fld>
            <a:endParaRPr lang="en-US" sz="900" b="0" i="0" u="none" strike="noStrike" cap="none" dirty="0">
              <a:solidFill>
                <a:schemeClr val="dk1"/>
              </a:solidFill>
              <a:latin typeface="Arial"/>
              <a:ea typeface="Arial"/>
              <a:cs typeface="Arial"/>
              <a:sym typeface="Arial"/>
            </a:endParaRPr>
          </a:p>
        </p:txBody>
      </p:sp>
      <p:sp>
        <p:nvSpPr>
          <p:cNvPr id="3" name="Picture Placeholder 2">
            <a:extLst>
              <a:ext uri="{FF2B5EF4-FFF2-40B4-BE49-F238E27FC236}">
                <a16:creationId xmlns:a16="http://schemas.microsoft.com/office/drawing/2014/main" id="{AD3CB993-AC2C-41C5-BFB7-F2499EC1A14C}"/>
              </a:ext>
            </a:extLst>
          </p:cNvPr>
          <p:cNvSpPr>
            <a:spLocks noGrp="1"/>
          </p:cNvSpPr>
          <p:nvPr>
            <p:ph type="pic" sz="quarter" idx="13"/>
          </p:nvPr>
        </p:nvSpPr>
        <p:spPr>
          <a:xfrm>
            <a:off x="458788" y="1512888"/>
            <a:ext cx="8123237" cy="3417887"/>
          </a:xfrm>
        </p:spPr>
        <p:txBody>
          <a:bodyPr/>
          <a:lstStyle/>
          <a:p>
            <a:endParaRPr lang="en-US" dirty="0"/>
          </a:p>
        </p:txBody>
      </p:sp>
    </p:spTree>
    <p:extLst>
      <p:ext uri="{BB962C8B-B14F-4D97-AF65-F5344CB8AC3E}">
        <p14:creationId xmlns:p14="http://schemas.microsoft.com/office/powerpoint/2010/main" val="1885097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Figure + Captio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033AD-BE5C-406D-991C-6AC56003E70C}"/>
              </a:ext>
            </a:extLst>
          </p:cNvPr>
          <p:cNvSpPr>
            <a:spLocks noGrp="1"/>
          </p:cNvSpPr>
          <p:nvPr>
            <p:ph type="title" hasCustomPrompt="1"/>
          </p:nvPr>
        </p:nvSpPr>
        <p:spPr/>
        <p:txBody>
          <a:bodyPr/>
          <a:lstStyle>
            <a:lvl1pPr>
              <a:defRPr sz="3600">
                <a:latin typeface="+mj-lt"/>
              </a:defRPr>
            </a:lvl1pPr>
          </a:lstStyle>
          <a:p>
            <a:r>
              <a:rPr lang="en-US" dirty="0"/>
              <a:t>Click to add figure number and title</a:t>
            </a:r>
          </a:p>
        </p:txBody>
      </p:sp>
      <p:sp>
        <p:nvSpPr>
          <p:cNvPr id="7" name="Content Placeholder 6">
            <a:extLst>
              <a:ext uri="{FF2B5EF4-FFF2-40B4-BE49-F238E27FC236}">
                <a16:creationId xmlns:a16="http://schemas.microsoft.com/office/drawing/2014/main" id="{9E6B7D3D-89C9-4133-8D8A-D779EB3D311D}"/>
              </a:ext>
            </a:extLst>
          </p:cNvPr>
          <p:cNvSpPr>
            <a:spLocks noGrp="1"/>
          </p:cNvSpPr>
          <p:nvPr>
            <p:ph sz="quarter" idx="13"/>
          </p:nvPr>
        </p:nvSpPr>
        <p:spPr>
          <a:xfrm>
            <a:off x="457200" y="1481138"/>
            <a:ext cx="4484688" cy="4408487"/>
          </a:xfrm>
        </p:spPr>
        <p:txBody>
          <a:bodyPr/>
          <a:lstStyle/>
          <a:p>
            <a:pPr lvl="0"/>
            <a:r>
              <a:rPr lang="en-US" dirty="0"/>
              <a:t>Edit Master text styles</a:t>
            </a:r>
          </a:p>
        </p:txBody>
      </p:sp>
      <p:sp>
        <p:nvSpPr>
          <p:cNvPr id="9" name="Picture Placeholder 8">
            <a:extLst>
              <a:ext uri="{FF2B5EF4-FFF2-40B4-BE49-F238E27FC236}">
                <a16:creationId xmlns:a16="http://schemas.microsoft.com/office/drawing/2014/main" id="{F95A3C12-C176-4C2E-9820-6A6035C43AF5}"/>
              </a:ext>
            </a:extLst>
          </p:cNvPr>
          <p:cNvSpPr>
            <a:spLocks noGrp="1"/>
          </p:cNvSpPr>
          <p:nvPr>
            <p:ph type="pic" sz="quarter" idx="14"/>
          </p:nvPr>
        </p:nvSpPr>
        <p:spPr>
          <a:xfrm>
            <a:off x="5192713" y="1481138"/>
            <a:ext cx="3476625" cy="3754437"/>
          </a:xfrm>
        </p:spPr>
        <p:txBody>
          <a:bodyPr/>
          <a:lstStyle/>
          <a:p>
            <a:endParaRPr lang="en-US" dirty="0"/>
          </a:p>
        </p:txBody>
      </p:sp>
      <p:sp>
        <p:nvSpPr>
          <p:cNvPr id="11" name="Text Placeholder 10">
            <a:extLst>
              <a:ext uri="{FF2B5EF4-FFF2-40B4-BE49-F238E27FC236}">
                <a16:creationId xmlns:a16="http://schemas.microsoft.com/office/drawing/2014/main" id="{F059F1CC-D06F-4B10-B166-6D6F2C786A37}"/>
              </a:ext>
            </a:extLst>
          </p:cNvPr>
          <p:cNvSpPr>
            <a:spLocks noGrp="1"/>
          </p:cNvSpPr>
          <p:nvPr>
            <p:ph type="body" sz="quarter" idx="15" hasCustomPrompt="1"/>
          </p:nvPr>
        </p:nvSpPr>
        <p:spPr>
          <a:xfrm>
            <a:off x="5192713" y="5399088"/>
            <a:ext cx="3476625" cy="490537"/>
          </a:xfrm>
        </p:spPr>
        <p:txBody>
          <a:bodyPr/>
          <a:lstStyle>
            <a:lvl1pPr marL="101600" indent="0">
              <a:buNone/>
              <a:defRPr sz="1200"/>
            </a:lvl1pPr>
          </a:lstStyle>
          <a:p>
            <a:pPr lvl="0"/>
            <a:r>
              <a:rPr lang="en-US" dirty="0"/>
              <a:t>Caption</a:t>
            </a:r>
          </a:p>
        </p:txBody>
      </p:sp>
      <p:sp>
        <p:nvSpPr>
          <p:cNvPr id="3" name="Date Placeholder 2">
            <a:extLst>
              <a:ext uri="{FF2B5EF4-FFF2-40B4-BE49-F238E27FC236}">
                <a16:creationId xmlns:a16="http://schemas.microsoft.com/office/drawing/2014/main" id="{A50D4E5D-00F7-4DC6-9BB0-713B8A0DA354}"/>
              </a:ext>
            </a:extLst>
          </p:cNvPr>
          <p:cNvSpPr>
            <a:spLocks noGrp="1"/>
          </p:cNvSpPr>
          <p:nvPr>
            <p:ph type="dt" idx="10"/>
          </p:nvPr>
        </p:nvSpPr>
        <p:spPr/>
        <p:txBody>
          <a:bodyPr/>
          <a:lstStyle/>
          <a:p>
            <a:endParaRPr lang="en-US" dirty="0"/>
          </a:p>
        </p:txBody>
      </p:sp>
      <p:sp>
        <p:nvSpPr>
          <p:cNvPr id="4" name="Slide Number Placeholder 3">
            <a:extLst>
              <a:ext uri="{FF2B5EF4-FFF2-40B4-BE49-F238E27FC236}">
                <a16:creationId xmlns:a16="http://schemas.microsoft.com/office/drawing/2014/main" id="{18AF4094-2296-458C-908A-D778D0DF5AFA}"/>
              </a:ext>
            </a:extLst>
          </p:cNvPr>
          <p:cNvSpPr>
            <a:spLocks noGrp="1"/>
          </p:cNvSpPr>
          <p:nvPr>
            <p:ph type="sldNum" idx="11"/>
          </p:nvPr>
        </p:nvSpPr>
        <p:spPr/>
        <p:txBody>
          <a:bodyPr/>
          <a:lstStyle/>
          <a:p>
            <a:pPr marL="0" marR="0" lvl="0" indent="0" algn="r" rtl="0">
              <a:spcBef>
                <a:spcPts val="0"/>
              </a:spcBef>
              <a:buSzPct val="25000"/>
              <a:buNone/>
            </a:pPr>
            <a:fld id="{00000000-1234-1234-1234-123412341234}" type="slidenum">
              <a:rPr lang="en-US" sz="900" b="0" i="0" u="none" strike="noStrike" cap="none" smtClean="0">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5" name="Footer Placeholder 4">
            <a:extLst>
              <a:ext uri="{FF2B5EF4-FFF2-40B4-BE49-F238E27FC236}">
                <a16:creationId xmlns:a16="http://schemas.microsoft.com/office/drawing/2014/main" id="{A6FA6EBD-95B8-4957-AE05-FC01EF65059B}"/>
              </a:ext>
            </a:extLst>
          </p:cNvPr>
          <p:cNvSpPr>
            <a:spLocks noGrp="1"/>
          </p:cNvSpPr>
          <p:nvPr>
            <p:ph type="ftr" sz="quarter" idx="12"/>
          </p:nvPr>
        </p:nvSpPr>
        <p:spPr>
          <a:xfrm>
            <a:off x="458788" y="6172200"/>
            <a:ext cx="8210550" cy="235463"/>
          </a:xfrm>
        </p:spPr>
        <p:txBody>
          <a:bodyPr/>
          <a:lstStyle/>
          <a:p>
            <a:endParaRPr lang="en-US" dirty="0"/>
          </a:p>
        </p:txBody>
      </p:sp>
    </p:spTree>
    <p:extLst>
      <p:ext uri="{BB962C8B-B14F-4D97-AF65-F5344CB8AC3E}">
        <p14:creationId xmlns:p14="http://schemas.microsoft.com/office/powerpoint/2010/main" val="1660428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4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lvl1pPr>
              <a:defRPr sz="3600">
                <a:latin typeface="Times New Roman" panose="02020603050405020304" pitchFamily="18" charset="0"/>
                <a:ea typeface="Tahoma" panose="020B0604030504040204" pitchFamily="34" charset="0"/>
                <a:cs typeface="Times New Roman" panose="02020603050405020304" pitchFamily="18" charset="0"/>
              </a:defRPr>
            </a:lvl1pPr>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3000">
                <a:solidFill>
                  <a:srgbClr val="007FA3"/>
                </a:solidFill>
                <a:latin typeface="Calibri" panose="020F0502020204030204" pitchFamily="34" charset="0"/>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atin typeface="Calibri" panose="020F0502020204030204" pitchFamily="34" charset="0"/>
              </a:defRPr>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400">
                <a:latin typeface="Calibri" panose="020F0502020204030204" pitchFamily="34" charset="0"/>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3" name="Picture Placeholder 2"/>
          <p:cNvSpPr>
            <a:spLocks noGrp="1"/>
          </p:cNvSpPr>
          <p:nvPr>
            <p:ph type="pic" sz="quarter" idx="16"/>
          </p:nvPr>
        </p:nvSpPr>
        <p:spPr>
          <a:xfrm>
            <a:off x="762000" y="1981200"/>
            <a:ext cx="3657600" cy="3733800"/>
          </a:xfrm>
        </p:spPr>
        <p:txBody>
          <a:bodyPr/>
          <a:lstStyle/>
          <a:p>
            <a:endParaRPr lang="en-IN" dirty="0"/>
          </a:p>
        </p:txBody>
      </p:sp>
      <p:sp>
        <p:nvSpPr>
          <p:cNvPr id="4" name="Content Placeholder 3"/>
          <p:cNvSpPr>
            <a:spLocks noGrp="1"/>
          </p:cNvSpPr>
          <p:nvPr>
            <p:ph sz="quarter" idx="17"/>
          </p:nvPr>
        </p:nvSpPr>
        <p:spPr>
          <a:xfrm>
            <a:off x="762000" y="5791200"/>
            <a:ext cx="3886200" cy="585788"/>
          </a:xfrm>
        </p:spPr>
        <p:txBody>
          <a:bodyPr/>
          <a:lstStyle/>
          <a:p>
            <a:pPr lvl="0"/>
            <a:r>
              <a:rPr lang="en-US" dirty="0"/>
              <a:t>Click to edit Master text styles</a:t>
            </a:r>
          </a:p>
        </p:txBody>
      </p:sp>
      <p:sp>
        <p:nvSpPr>
          <p:cNvPr id="5" name="Content Placeholder 4"/>
          <p:cNvSpPr>
            <a:spLocks noGrp="1"/>
          </p:cNvSpPr>
          <p:nvPr>
            <p:ph sz="quarter" idx="18"/>
          </p:nvPr>
        </p:nvSpPr>
        <p:spPr>
          <a:xfrm>
            <a:off x="1828800" y="6376988"/>
            <a:ext cx="6934200" cy="404812"/>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4092046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458788"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1/15/24</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459196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458788"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1/15/24</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192652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458788"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1/15/24</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4037673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a:t>Click to edit Master title style</a:t>
            </a:r>
          </a:p>
        </p:txBody>
      </p:sp>
    </p:spTree>
    <p:extLst>
      <p:ext uri="{BB962C8B-B14F-4D97-AF65-F5344CB8AC3E}">
        <p14:creationId xmlns:p14="http://schemas.microsoft.com/office/powerpoint/2010/main" val="395572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a:t>Click to edit Master title style</a:t>
            </a:r>
          </a:p>
        </p:txBody>
      </p:sp>
      <p:sp>
        <p:nvSpPr>
          <p:cNvPr id="3" name="Content Placeholder 2"/>
          <p:cNvSpPr>
            <a:spLocks noGrp="1"/>
          </p:cNvSpPr>
          <p:nvPr>
            <p:ph idx="1"/>
          </p:nvPr>
        </p:nvSpPr>
        <p:spPr>
          <a:xfrm>
            <a:off x="457200" y="1658923"/>
            <a:ext cx="8229600"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Tree>
    <p:extLst>
      <p:ext uri="{BB962C8B-B14F-4D97-AF65-F5344CB8AC3E}">
        <p14:creationId xmlns:p14="http://schemas.microsoft.com/office/powerpoint/2010/main" val="3705676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483532"/>
            <a:ext cx="8229600" cy="728452"/>
          </a:xfrm>
        </p:spPr>
        <p:txBody>
          <a:bodyPr/>
          <a:lstStyle/>
          <a:p>
            <a:r>
              <a:rPr lang="en-US" dirty="0"/>
              <a:t>Click to edit Master title style</a:t>
            </a:r>
          </a:p>
        </p:txBody>
      </p:sp>
      <p:sp>
        <p:nvSpPr>
          <p:cNvPr id="3" name="Content Placeholder 2"/>
          <p:cNvSpPr>
            <a:spLocks noGrp="1"/>
          </p:cNvSpPr>
          <p:nvPr>
            <p:ph idx="1"/>
          </p:nvPr>
        </p:nvSpPr>
        <p:spPr>
          <a:xfrm>
            <a:off x="457200" y="1658923"/>
            <a:ext cx="3811588" cy="4525963"/>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4" name="Content Placeholder 3"/>
          <p:cNvSpPr>
            <a:spLocks noGrp="1"/>
          </p:cNvSpPr>
          <p:nvPr>
            <p:ph sz="quarter" idx="10"/>
          </p:nvPr>
        </p:nvSpPr>
        <p:spPr>
          <a:xfrm>
            <a:off x="4572000" y="1581150"/>
            <a:ext cx="4097338" cy="4348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155121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1/15/24</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Picture Placeholder 11"/>
          <p:cNvSpPr>
            <a:spLocks noGrp="1"/>
          </p:cNvSpPr>
          <p:nvPr>
            <p:ph type="pic" sz="quarter" idx="13"/>
          </p:nvPr>
        </p:nvSpPr>
        <p:spPr>
          <a:xfrm>
            <a:off x="457200" y="1981200"/>
            <a:ext cx="8077200" cy="3886200"/>
          </a:xfrm>
        </p:spPr>
        <p:txBody>
          <a:bodyPr/>
          <a:lstStyle/>
          <a:p>
            <a:endParaRPr lang="en-IN" dirty="0"/>
          </a:p>
        </p:txBody>
      </p:sp>
    </p:spTree>
    <p:extLst>
      <p:ext uri="{BB962C8B-B14F-4D97-AF65-F5344CB8AC3E}">
        <p14:creationId xmlns:p14="http://schemas.microsoft.com/office/powerpoint/2010/main" val="4057639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2400"/>
            </a:lvl1pPr>
            <a:lvl2pPr marL="569913" indent="-285750">
              <a:buClr>
                <a:srgbClr val="007FA3"/>
              </a:buClr>
              <a:defRPr sz="2400"/>
            </a:lvl2pPr>
            <a:lvl3pPr>
              <a:buClr>
                <a:srgbClr val="007FA3"/>
              </a:buClr>
              <a:defRPr sz="2400"/>
            </a:lvl3pPr>
            <a:lvl4pPr>
              <a:buClr>
                <a:srgbClr val="007FA3"/>
              </a:buClr>
              <a:defRPr sz="2400"/>
            </a:lvl4pPr>
            <a:lvl5pPr>
              <a:buClr>
                <a:srgbClr val="007FA3"/>
              </a:buClr>
              <a:defRPr sz="2400"/>
            </a:lvl5pPr>
            <a:lvl6pPr>
              <a:buClr>
                <a:srgbClr val="007FA3"/>
              </a:buClr>
              <a:defRPr sz="2400"/>
            </a:lvl6pPr>
            <a:lvl7pPr>
              <a:buClr>
                <a:srgbClr val="007FA3"/>
              </a:buClr>
              <a:defRPr sz="2400"/>
            </a:lvl7pPr>
            <a:lvl8pPr>
              <a:buClr>
                <a:srgbClr val="007FA3"/>
              </a:buClr>
              <a:defRPr sz="2400"/>
            </a:lvl8pPr>
            <a:lvl9pPr>
              <a:buClr>
                <a:srgbClr val="007FA3"/>
              </a:buCl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1/15/24</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789945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1/15/24</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8" name="TextBox 7"/>
          <p:cNvSpPr txBox="1"/>
          <p:nvPr userDrawn="1"/>
        </p:nvSpPr>
        <p:spPr>
          <a:xfrm>
            <a:off x="2596452" y="6429345"/>
            <a:ext cx="6067338" cy="276999"/>
          </a:xfrm>
          <a:prstGeom prst="rect">
            <a:avLst/>
          </a:prstGeom>
        </p:spPr>
        <p:txBody>
          <a:bodyPr vert="horz" lIns="0" tIns="0" rIns="0" bIns="0" rtlCol="0">
            <a:noAutofit/>
          </a:bodyPr>
          <a:lstStyle>
            <a:lvl1pPr marL="0" indent="0" algn="r" defTabSz="914400" eaLnBrk="1" latinLnBrk="0" hangingPunct="1">
              <a:buClrTx/>
              <a:buFont typeface="Arial" panose="020B0604020202020204" pitchFamily="34" charset="0"/>
              <a:defRPr sz="1200" kern="1200">
                <a:solidFill>
                  <a:prstClr val="black"/>
                </a:solidFill>
                <a:latin typeface="Verdana" panose="020B0604030504040204" pitchFamily="34" charset="0"/>
                <a:ea typeface="Verdana" panose="020B0604030504040204" pitchFamily="34" charset="0"/>
                <a:cs typeface="Verdana" panose="020B0604030504040204" pitchFamily="34" charset="0"/>
              </a:defRPr>
            </a:lvl1pPr>
            <a:lvl2pPr marL="742950" indent="-28575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defTabSz="91440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defTabSz="91440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defTabSz="91440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a:lstStyle>
          <a:p>
            <a:pPr lvl="0"/>
            <a:r>
              <a:rPr lang="en-IN" altLang="en-US" dirty="0"/>
              <a:t>Copyright © 2019, 2016, 2013 Pearson Education, Inc. All Rights Reserved</a:t>
            </a:r>
          </a:p>
        </p:txBody>
      </p:sp>
    </p:spTree>
    <p:extLst>
      <p:ext uri="{BB962C8B-B14F-4D97-AF65-F5344CB8AC3E}">
        <p14:creationId xmlns:p14="http://schemas.microsoft.com/office/powerpoint/2010/main" val="244612090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92" r:id="rId5"/>
    <p:sldLayoutId id="2147483695" r:id="rId6"/>
    <p:sldLayoutId id="2147483694" r:id="rId7"/>
    <p:sldLayoutId id="2147483679" r:id="rId8"/>
    <p:sldLayoutId id="2147483680" r:id="rId9"/>
    <p:sldLayoutId id="2147483682" r:id="rId10"/>
    <p:sldLayoutId id="2147483686" r:id="rId11"/>
    <p:sldLayoutId id="2147483689" r:id="rId12"/>
    <p:sldLayoutId id="2147483649" r:id="rId13"/>
    <p:sldLayoutId id="2147483650" r:id="rId14"/>
    <p:sldLayoutId id="2147483671" r:id="rId15"/>
    <p:sldLayoutId id="2147483673" r:id="rId16"/>
    <p:sldLayoutId id="2147483693" r:id="rId17"/>
  </p:sldLayoutIdLst>
  <p:txStyles>
    <p:titleStyle>
      <a:lvl1pPr algn="l" defTabSz="914400" rtl="0" eaLnBrk="1" latinLnBrk="0" hangingPunct="1">
        <a:lnSpc>
          <a:spcPct val="100000"/>
        </a:lnSpc>
        <a:spcBef>
          <a:spcPct val="0"/>
        </a:spcBef>
        <a:buNone/>
        <a:defRPr sz="3600" b="1" kern="1200">
          <a:solidFill>
            <a:srgbClr val="007FA3"/>
          </a:solidFill>
          <a:latin typeface="+mj-lt"/>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10.wmf"/></Relationships>
</file>

<file path=ppt/slides/_rels/slide1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1.png"/><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customXml" Target="../ink/ink2.xml"/><Relationship Id="rId7" Type="http://schemas.openxmlformats.org/officeDocument/2006/relationships/customXml" Target="../ink/ink4.xml"/><Relationship Id="rId2" Type="http://schemas.openxmlformats.org/officeDocument/2006/relationships/image" Target="../media/image13.png"/><Relationship Id="rId1" Type="http://schemas.openxmlformats.org/officeDocument/2006/relationships/slideLayout" Target="../slideLayouts/slideLayout5.xml"/><Relationship Id="rId6" Type="http://schemas.openxmlformats.org/officeDocument/2006/relationships/image" Target="../media/image15.png"/><Relationship Id="rId5" Type="http://schemas.openxmlformats.org/officeDocument/2006/relationships/customXml" Target="../ink/ink3.xml"/><Relationship Id="rId10" Type="http://schemas.openxmlformats.org/officeDocument/2006/relationships/image" Target="../media/image17.png"/><Relationship Id="rId4" Type="http://schemas.openxmlformats.org/officeDocument/2006/relationships/image" Target="../media/image14.png"/><Relationship Id="rId9" Type="http://schemas.openxmlformats.org/officeDocument/2006/relationships/customXml" Target="../ink/ink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image" Target="../media/image20.wmf"/></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notesSlide" Target="../notesSlides/notesSlide22.xml"/><Relationship Id="rId1" Type="http://schemas.openxmlformats.org/officeDocument/2006/relationships/slideLayout" Target="../slideLayouts/slideLayout5.xml"/><Relationship Id="rId4" Type="http://schemas.openxmlformats.org/officeDocument/2006/relationships/image" Target="../media/image23.wm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notesSlide" Target="../notesSlides/notesSlide24.xml"/><Relationship Id="rId1" Type="http://schemas.openxmlformats.org/officeDocument/2006/relationships/slideLayout" Target="../slideLayouts/slideLayout5.xml"/><Relationship Id="rId4" Type="http://schemas.openxmlformats.org/officeDocument/2006/relationships/image" Target="../media/image24.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notesSlide" Target="../notesSlides/notesSlide25.xml"/><Relationship Id="rId1" Type="http://schemas.openxmlformats.org/officeDocument/2006/relationships/slideLayout" Target="../slideLayouts/slideLayout5.xml"/><Relationship Id="rId4" Type="http://schemas.openxmlformats.org/officeDocument/2006/relationships/image" Target="../media/image25.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notesSlide" Target="../notesSlides/notesSlide26.xml"/><Relationship Id="rId1" Type="http://schemas.openxmlformats.org/officeDocument/2006/relationships/slideLayout" Target="../slideLayouts/slideLayout5.xml"/><Relationship Id="rId4" Type="http://schemas.openxmlformats.org/officeDocument/2006/relationships/image" Target="../media/image26.wmf"/></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35.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image" Target="../media/image5.wmf"/><Relationship Id="rId5" Type="http://schemas.openxmlformats.org/officeDocument/2006/relationships/oleObject" Target="../embeddings/oleObject3.bin"/><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Engineering Economy"/>
          <p:cNvSpPr>
            <a:spLocks noGrp="1"/>
          </p:cNvSpPr>
          <p:nvPr>
            <p:ph type="title"/>
          </p:nvPr>
        </p:nvSpPr>
        <p:spPr>
          <a:xfrm>
            <a:off x="454021" y="175978"/>
            <a:ext cx="8613775" cy="553998"/>
          </a:xfrm>
        </p:spPr>
        <p:txBody>
          <a:bodyPr vert="horz" wrap="square" lIns="0" tIns="0" rIns="0" bIns="0" rtlCol="0" anchor="t">
            <a:spAutoFit/>
          </a:bodyPr>
          <a:lstStyle/>
          <a:p>
            <a:r>
              <a:rPr lang="en-US" dirty="0">
                <a:latin typeface="+mj-lt"/>
              </a:rPr>
              <a:t>Engineering Economy</a:t>
            </a:r>
            <a:endParaRPr lang="en-US" dirty="0">
              <a:latin typeface="+mj-lt"/>
              <a:ea typeface="ＭＳ Ｐゴシック" pitchFamily="-108" charset="-128"/>
              <a:cs typeface="ＭＳ Ｐゴシック" pitchFamily="-108" charset="-128"/>
            </a:endParaRPr>
          </a:p>
        </p:txBody>
      </p:sp>
      <p:sp>
        <p:nvSpPr>
          <p:cNvPr id="8" name="Text Placeholder 7"/>
          <p:cNvSpPr>
            <a:spLocks noGrp="1"/>
          </p:cNvSpPr>
          <p:nvPr>
            <p:ph type="body" sz="quarter" idx="13"/>
          </p:nvPr>
        </p:nvSpPr>
        <p:spPr>
          <a:xfrm>
            <a:off x="454475" y="742087"/>
            <a:ext cx="8156121" cy="307777"/>
          </a:xfrm>
        </p:spPr>
        <p:txBody>
          <a:bodyPr vert="horz" wrap="square" lIns="0" tIns="0" rIns="0" bIns="0" rtlCol="0">
            <a:spAutoFit/>
          </a:bodyPr>
          <a:lstStyle/>
          <a:p>
            <a:pPr>
              <a:spcBef>
                <a:spcPct val="0"/>
              </a:spcBef>
            </a:pPr>
            <a:r>
              <a:rPr lang="en-US" sz="2000" dirty="0">
                <a:latin typeface="+mn-lt"/>
                <a:ea typeface="ＭＳ Ｐゴシック" pitchFamily="-108" charset="-128"/>
                <a:cs typeface="ＭＳ Ｐゴシック" pitchFamily="-108" charset="-128"/>
              </a:rPr>
              <a:t>Seventeenth Edition</a:t>
            </a:r>
          </a:p>
        </p:txBody>
      </p:sp>
      <p:sp>
        <p:nvSpPr>
          <p:cNvPr id="4" name="Content Placeholder 3"/>
          <p:cNvSpPr>
            <a:spLocks noGrp="1"/>
          </p:cNvSpPr>
          <p:nvPr>
            <p:ph type="body" sz="quarter" idx="14"/>
          </p:nvPr>
        </p:nvSpPr>
        <p:spPr>
          <a:xfrm>
            <a:off x="5029200" y="2521683"/>
            <a:ext cx="3657600" cy="492443"/>
          </a:xfrm>
        </p:spPr>
        <p:txBody>
          <a:bodyPr vert="horz" lIns="0" tIns="0" rIns="0" bIns="0" rtlCol="0" anchor="b">
            <a:spAutoFit/>
          </a:bodyPr>
          <a:lstStyle/>
          <a:p>
            <a:r>
              <a:rPr lang="en-US" sz="3200" dirty="0">
                <a:latin typeface="+mn-lt"/>
                <a:ea typeface="+mj-ea"/>
                <a:cs typeface="Calibri" panose="020F0502020204030204" pitchFamily="34" charset="0"/>
              </a:rPr>
              <a:t>Chapter 07</a:t>
            </a:r>
          </a:p>
        </p:txBody>
      </p:sp>
      <p:sp>
        <p:nvSpPr>
          <p:cNvPr id="9" name="Content Placeholder 4"/>
          <p:cNvSpPr>
            <a:spLocks noGrp="1"/>
          </p:cNvSpPr>
          <p:nvPr>
            <p:ph type="body" sz="quarter" idx="15"/>
          </p:nvPr>
        </p:nvSpPr>
        <p:spPr>
          <a:xfrm>
            <a:off x="5029197" y="3178621"/>
            <a:ext cx="3657600" cy="307777"/>
          </a:xfrm>
        </p:spPr>
        <p:txBody>
          <a:bodyPr vert="horz" wrap="square" lIns="0" tIns="0" rIns="0" bIns="0" rtlCol="0" anchor="b">
            <a:spAutoFit/>
          </a:bodyPr>
          <a:lstStyle/>
          <a:p>
            <a:r>
              <a:rPr lang="en-US" altLang="en-US" sz="2000" dirty="0">
                <a:latin typeface="+mn-lt"/>
              </a:rPr>
              <a:t>Depreciation and Income Taxes</a:t>
            </a:r>
          </a:p>
        </p:txBody>
      </p:sp>
      <p:pic>
        <p:nvPicPr>
          <p:cNvPr id="1026" name="Picture 2" descr="Front Cover: Engineering Economy Seventeenth Edition by Sullivan, Wicks and Koelli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96664" y="1571494"/>
            <a:ext cx="3585111" cy="4458484"/>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sz="quarter" idx="18"/>
          </p:nvPr>
        </p:nvSpPr>
        <p:spPr>
          <a:xfrm>
            <a:off x="1725568" y="6427935"/>
            <a:ext cx="6934200" cy="328612"/>
          </a:xfrm>
        </p:spPr>
        <p:txBody>
          <a:bodyPr/>
          <a:lstStyle/>
          <a:p>
            <a:pPr lvl="0" algn="r">
              <a:spcBef>
                <a:spcPts val="0"/>
              </a:spcBef>
              <a:buClrTx/>
              <a:defRPr/>
            </a:pPr>
            <a:r>
              <a:rPr lang="en-US" altLang="en-US" sz="1200" dirty="0">
                <a:solidFill>
                  <a:prstClr val="black"/>
                </a:solidFill>
                <a:latin typeface="Verdana" panose="020B0604030504040204" pitchFamily="34" charset="0"/>
                <a:ea typeface="Verdana" panose="020B0604030504040204" pitchFamily="34" charset="0"/>
                <a:cs typeface="Verdana" panose="020B0604030504040204" pitchFamily="34" charset="0"/>
              </a:rPr>
              <a:t>Copyright © 2019, 2016, 2013 Pearson Education, Inc. All Rights Reserved</a:t>
            </a:r>
          </a:p>
        </p:txBody>
      </p:sp>
    </p:spTree>
    <p:extLst>
      <p:ext uri="{BB962C8B-B14F-4D97-AF65-F5344CB8AC3E}">
        <p14:creationId xmlns:p14="http://schemas.microsoft.com/office/powerpoint/2010/main" val="32163938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61A71FE1-6105-668F-CDE0-873C5D4BC0A4}"/>
              </a:ext>
            </a:extLst>
          </p:cNvPr>
          <p:cNvSpPr>
            <a:spLocks noGrp="1"/>
          </p:cNvSpPr>
          <p:nvPr>
            <p:ph type="title"/>
          </p:nvPr>
        </p:nvSpPr>
        <p:spPr>
          <a:xfrm>
            <a:off x="457200" y="318188"/>
            <a:ext cx="8229600" cy="1138773"/>
          </a:xfrm>
        </p:spPr>
        <p:txBody>
          <a:bodyPr lIns="0" tIns="0" rIns="0" bIns="0">
            <a:spAutoFit/>
          </a:bodyPr>
          <a:lstStyle/>
          <a:p>
            <a:pPr algn="ctr"/>
            <a:r>
              <a:rPr lang="en-IN" sz="3400" u="sng" dirty="0">
                <a:ea typeface="ＭＳ Ｐゴシック" charset="0"/>
                <a:cs typeface="Times New Roman" charset="0"/>
              </a:rPr>
              <a:t>Or</a:t>
            </a:r>
            <a:r>
              <a:rPr lang="en-IN" sz="3400" dirty="0">
                <a:ea typeface="ＭＳ Ｐゴシック" charset="0"/>
                <a:cs typeface="Times New Roman" charset="0"/>
              </a:rPr>
              <a:t> Solution </a:t>
            </a:r>
            <a:r>
              <a:rPr lang="en-IN" sz="2800" dirty="0">
                <a:ea typeface="ＭＳ Ｐゴシック" charset="0"/>
                <a:cs typeface="Times New Roman" charset="0"/>
              </a:rPr>
              <a:t>(1 of 2) </a:t>
            </a:r>
            <a:br>
              <a:rPr lang="en-IN" sz="2800" dirty="0">
                <a:ea typeface="ＭＳ Ｐゴシック" charset="0"/>
                <a:cs typeface="Times New Roman" charset="0"/>
              </a:rPr>
            </a:br>
            <a:r>
              <a:rPr lang="en-IN" sz="2000" dirty="0">
                <a:ea typeface="ＭＳ Ｐゴシック" charset="0"/>
                <a:cs typeface="Times New Roman" charset="0"/>
              </a:rPr>
              <a:t>Ending Book Value (</a:t>
            </a:r>
            <a:r>
              <a:rPr lang="en-IN" sz="2000" dirty="0" err="1">
                <a:latin typeface="Arial Regular"/>
                <a:cs typeface="Times New Roman"/>
              </a:rPr>
              <a:t>BV</a:t>
            </a:r>
            <a:r>
              <a:rPr lang="en-IN" sz="2000" baseline="-21021" dirty="0" err="1">
                <a:latin typeface="Arial Regular"/>
                <a:cs typeface="Times New Roman"/>
              </a:rPr>
              <a:t>k</a:t>
            </a:r>
            <a:r>
              <a:rPr lang="en-IN" sz="2000" dirty="0">
                <a:ea typeface="ＭＳ Ｐゴシック" charset="0"/>
                <a:cs typeface="Times New Roman" charset="0"/>
              </a:rPr>
              <a:t>) = B – Accumulated Depreciation</a:t>
            </a:r>
            <a:br>
              <a:rPr lang="en-IN" sz="2000" dirty="0">
                <a:ea typeface="ＭＳ Ｐゴシック" charset="0"/>
                <a:cs typeface="Times New Roman" charset="0"/>
              </a:rPr>
            </a:br>
            <a:r>
              <a:rPr lang="en-IN" sz="2000" dirty="0" err="1">
                <a:latin typeface="Arial Regular"/>
                <a:cs typeface="Times New Roman"/>
              </a:rPr>
              <a:t>BV</a:t>
            </a:r>
            <a:r>
              <a:rPr lang="en-IN" sz="2000" baseline="-21021" dirty="0" err="1">
                <a:latin typeface="Arial Regular"/>
                <a:cs typeface="Times New Roman"/>
              </a:rPr>
              <a:t>k</a:t>
            </a:r>
            <a:r>
              <a:rPr lang="en-IN" sz="2000" dirty="0">
                <a:latin typeface="Arial Regular"/>
                <a:cs typeface="Times New Roman"/>
              </a:rPr>
              <a:t> = 120,000 – Accumulated Depreciation</a:t>
            </a:r>
            <a:endParaRPr lang="en-US" sz="2000" dirty="0">
              <a:ea typeface="ＭＳ Ｐゴシック" charset="0"/>
              <a:cs typeface="Times New Roman" charset="0"/>
            </a:endParaRPr>
          </a:p>
        </p:txBody>
      </p:sp>
      <p:graphicFrame>
        <p:nvGraphicFramePr>
          <p:cNvPr id="5" name="Table 4">
            <a:extLst>
              <a:ext uri="{FF2B5EF4-FFF2-40B4-BE49-F238E27FC236}">
                <a16:creationId xmlns:a16="http://schemas.microsoft.com/office/drawing/2014/main" id="{0E32F305-D844-A338-8121-29025CE0800B}"/>
              </a:ext>
            </a:extLst>
          </p:cNvPr>
          <p:cNvGraphicFramePr>
            <a:graphicFrameLocks noGrp="1"/>
          </p:cNvGraphicFramePr>
          <p:nvPr>
            <p:extLst>
              <p:ext uri="{D42A27DB-BD31-4B8C-83A1-F6EECF244321}">
                <p14:modId xmlns:p14="http://schemas.microsoft.com/office/powerpoint/2010/main" val="582119002"/>
              </p:ext>
            </p:extLst>
          </p:nvPr>
        </p:nvGraphicFramePr>
        <p:xfrm>
          <a:off x="1524000" y="2026587"/>
          <a:ext cx="6096000" cy="3235960"/>
        </p:xfrm>
        <a:graphic>
          <a:graphicData uri="http://schemas.openxmlformats.org/drawingml/2006/table">
            <a:tbl>
              <a:tblPr firstRow="1" bandRow="1">
                <a:tableStyleId>{40F9630F-82C1-40B7-BC3A-925EFCFF5E92}</a:tableStyleId>
              </a:tblPr>
              <a:tblGrid>
                <a:gridCol w="949377">
                  <a:extLst>
                    <a:ext uri="{9D8B030D-6E8A-4147-A177-3AD203B41FA5}">
                      <a16:colId xmlns:a16="http://schemas.microsoft.com/office/drawing/2014/main" val="614810167"/>
                    </a:ext>
                  </a:extLst>
                </a:gridCol>
                <a:gridCol w="1648918">
                  <a:extLst>
                    <a:ext uri="{9D8B030D-6E8A-4147-A177-3AD203B41FA5}">
                      <a16:colId xmlns:a16="http://schemas.microsoft.com/office/drawing/2014/main" val="224212196"/>
                    </a:ext>
                  </a:extLst>
                </a:gridCol>
                <a:gridCol w="1973705">
                  <a:extLst>
                    <a:ext uri="{9D8B030D-6E8A-4147-A177-3AD203B41FA5}">
                      <a16:colId xmlns:a16="http://schemas.microsoft.com/office/drawing/2014/main" val="1648993693"/>
                    </a:ext>
                  </a:extLst>
                </a:gridCol>
                <a:gridCol w="1524000">
                  <a:extLst>
                    <a:ext uri="{9D8B030D-6E8A-4147-A177-3AD203B41FA5}">
                      <a16:colId xmlns:a16="http://schemas.microsoft.com/office/drawing/2014/main" val="2307974956"/>
                    </a:ext>
                  </a:extLst>
                </a:gridCol>
              </a:tblGrid>
              <a:tr h="370840">
                <a:tc>
                  <a:txBody>
                    <a:bodyPr/>
                    <a:lstStyle/>
                    <a:p>
                      <a:r>
                        <a:rPr lang="en-PS" dirty="0"/>
                        <a:t>Year</a:t>
                      </a:r>
                    </a:p>
                  </a:txBody>
                  <a:tcPr/>
                </a:tc>
                <a:tc>
                  <a:txBody>
                    <a:bodyPr/>
                    <a:lstStyle/>
                    <a:p>
                      <a:r>
                        <a:rPr lang="en-PS" dirty="0"/>
                        <a:t>Annual Depreciation</a:t>
                      </a:r>
                    </a:p>
                  </a:txBody>
                  <a:tcPr/>
                </a:tc>
                <a:tc>
                  <a:txBody>
                    <a:bodyPr/>
                    <a:lstStyle/>
                    <a:p>
                      <a:r>
                        <a:rPr lang="en-PS" dirty="0"/>
                        <a:t>Accumulated Depreciation</a:t>
                      </a:r>
                    </a:p>
                  </a:txBody>
                  <a:tcPr/>
                </a:tc>
                <a:tc>
                  <a:txBody>
                    <a:bodyPr/>
                    <a:lstStyle/>
                    <a:p>
                      <a:r>
                        <a:rPr lang="en-PS" dirty="0"/>
                        <a:t>Ending Book Value</a:t>
                      </a:r>
                    </a:p>
                  </a:txBody>
                  <a:tcPr/>
                </a:tc>
                <a:extLst>
                  <a:ext uri="{0D108BD9-81ED-4DB2-BD59-A6C34878D82A}">
                    <a16:rowId xmlns:a16="http://schemas.microsoft.com/office/drawing/2014/main" val="4228572571"/>
                  </a:ext>
                </a:extLst>
              </a:tr>
              <a:tr h="370840">
                <a:tc>
                  <a:txBody>
                    <a:bodyPr/>
                    <a:lstStyle/>
                    <a:p>
                      <a:pPr algn="ctr"/>
                      <a:r>
                        <a:rPr lang="en-PS" dirty="0"/>
                        <a:t>1</a:t>
                      </a:r>
                    </a:p>
                  </a:txBody>
                  <a:tcPr/>
                </a:tc>
                <a:tc>
                  <a:txBody>
                    <a:bodyPr/>
                    <a:lstStyle/>
                    <a:p>
                      <a:pPr algn="ctr"/>
                      <a:r>
                        <a:rPr lang="en-PS" dirty="0"/>
                        <a:t>14,000</a:t>
                      </a:r>
                    </a:p>
                  </a:txBody>
                  <a:tcPr/>
                </a:tc>
                <a:tc>
                  <a:txBody>
                    <a:bodyPr/>
                    <a:lstStyle/>
                    <a:p>
                      <a:pPr algn="ctr"/>
                      <a:r>
                        <a:rPr lang="en-PS" dirty="0"/>
                        <a:t>14,000</a:t>
                      </a:r>
                    </a:p>
                  </a:txBody>
                  <a:tcPr/>
                </a:tc>
                <a:tc>
                  <a:txBody>
                    <a:bodyPr/>
                    <a:lstStyle/>
                    <a:p>
                      <a:pPr algn="ctr"/>
                      <a:r>
                        <a:rPr lang="en-PS" dirty="0"/>
                        <a:t>106,000</a:t>
                      </a:r>
                    </a:p>
                  </a:txBody>
                  <a:tcPr/>
                </a:tc>
                <a:extLst>
                  <a:ext uri="{0D108BD9-81ED-4DB2-BD59-A6C34878D82A}">
                    <a16:rowId xmlns:a16="http://schemas.microsoft.com/office/drawing/2014/main" val="3993163535"/>
                  </a:ext>
                </a:extLst>
              </a:tr>
              <a:tr h="370840">
                <a:tc>
                  <a:txBody>
                    <a:bodyPr/>
                    <a:lstStyle/>
                    <a:p>
                      <a:pPr algn="ctr"/>
                      <a:r>
                        <a:rPr lang="en-PS" dirty="0"/>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PS" sz="1800" b="0" i="0" u="none" strike="noStrike" kern="1200" cap="none" spc="0" normalizeH="0" baseline="0" noProof="0">
                          <a:ln>
                            <a:noFill/>
                          </a:ln>
                          <a:solidFill>
                            <a:prstClr val="black"/>
                          </a:solidFill>
                          <a:effectLst/>
                          <a:uLnTx/>
                          <a:uFillTx/>
                          <a:latin typeface="Arial"/>
                          <a:cs typeface="Arial"/>
                        </a:rPr>
                        <a:t>14,000</a:t>
                      </a:r>
                      <a:endParaRPr kumimoji="0" lang="en-PS" sz="1800" b="0" i="0" u="none" strike="noStrike" kern="1200" cap="none" spc="0" normalizeH="0" baseline="0" noProof="0" dirty="0">
                        <a:ln>
                          <a:noFill/>
                        </a:ln>
                        <a:solidFill>
                          <a:prstClr val="black"/>
                        </a:solidFill>
                        <a:effectLst/>
                        <a:uLnTx/>
                        <a:uFillTx/>
                        <a:latin typeface="Arial"/>
                        <a:cs typeface="Arial"/>
                      </a:endParaRPr>
                    </a:p>
                  </a:txBody>
                  <a:tcPr/>
                </a:tc>
                <a:tc>
                  <a:txBody>
                    <a:bodyPr/>
                    <a:lstStyle/>
                    <a:p>
                      <a:pPr algn="ctr"/>
                      <a:r>
                        <a:rPr lang="en-PS" dirty="0"/>
                        <a:t>28,000</a:t>
                      </a:r>
                    </a:p>
                  </a:txBody>
                  <a:tcPr/>
                </a:tc>
                <a:tc>
                  <a:txBody>
                    <a:bodyPr/>
                    <a:lstStyle/>
                    <a:p>
                      <a:pPr algn="ctr"/>
                      <a:r>
                        <a:rPr lang="en-PS" dirty="0"/>
                        <a:t>92,000</a:t>
                      </a:r>
                    </a:p>
                  </a:txBody>
                  <a:tcPr/>
                </a:tc>
                <a:extLst>
                  <a:ext uri="{0D108BD9-81ED-4DB2-BD59-A6C34878D82A}">
                    <a16:rowId xmlns:a16="http://schemas.microsoft.com/office/drawing/2014/main" val="2406183502"/>
                  </a:ext>
                </a:extLst>
              </a:tr>
              <a:tr h="370840">
                <a:tc>
                  <a:txBody>
                    <a:bodyPr/>
                    <a:lstStyle/>
                    <a:p>
                      <a:pPr algn="ctr"/>
                      <a:r>
                        <a:rPr lang="en-PS" dirty="0"/>
                        <a:t>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PS" sz="1800" b="0" i="0" u="none" strike="noStrike" kern="1200" cap="none" spc="0" normalizeH="0" baseline="0" noProof="0">
                          <a:ln>
                            <a:noFill/>
                          </a:ln>
                          <a:solidFill>
                            <a:prstClr val="black"/>
                          </a:solidFill>
                          <a:effectLst/>
                          <a:uLnTx/>
                          <a:uFillTx/>
                          <a:latin typeface="Arial"/>
                          <a:cs typeface="Arial"/>
                        </a:rPr>
                        <a:t>14,000</a:t>
                      </a:r>
                      <a:endParaRPr kumimoji="0" lang="en-PS" sz="1800" b="0" i="0" u="none" strike="noStrike" kern="1200" cap="none" spc="0" normalizeH="0" baseline="0" noProof="0" dirty="0">
                        <a:ln>
                          <a:noFill/>
                        </a:ln>
                        <a:solidFill>
                          <a:prstClr val="black"/>
                        </a:solidFill>
                        <a:effectLst/>
                        <a:uLnTx/>
                        <a:uFillTx/>
                        <a:latin typeface="Arial"/>
                        <a:cs typeface="Arial"/>
                      </a:endParaRPr>
                    </a:p>
                  </a:txBody>
                  <a:tcPr/>
                </a:tc>
                <a:tc>
                  <a:txBody>
                    <a:bodyPr/>
                    <a:lstStyle/>
                    <a:p>
                      <a:pPr algn="ctr"/>
                      <a:r>
                        <a:rPr lang="en-PS" dirty="0"/>
                        <a:t>42,000</a:t>
                      </a:r>
                    </a:p>
                  </a:txBody>
                  <a:tcPr/>
                </a:tc>
                <a:tc>
                  <a:txBody>
                    <a:bodyPr/>
                    <a:lstStyle/>
                    <a:p>
                      <a:pPr algn="ctr"/>
                      <a:r>
                        <a:rPr lang="en-PS" dirty="0"/>
                        <a:t>78,000</a:t>
                      </a:r>
                    </a:p>
                  </a:txBody>
                  <a:tcPr/>
                </a:tc>
                <a:extLst>
                  <a:ext uri="{0D108BD9-81ED-4DB2-BD59-A6C34878D82A}">
                    <a16:rowId xmlns:a16="http://schemas.microsoft.com/office/drawing/2014/main" val="2083299151"/>
                  </a:ext>
                </a:extLst>
              </a:tr>
              <a:tr h="370840">
                <a:tc>
                  <a:txBody>
                    <a:bodyPr/>
                    <a:lstStyle/>
                    <a:p>
                      <a:pPr algn="ctr"/>
                      <a:r>
                        <a:rPr lang="en-PS" dirty="0"/>
                        <a:t>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PS" sz="1800" b="0" i="0" u="none" strike="noStrike" kern="1200" cap="none" spc="0" normalizeH="0" baseline="0" noProof="0">
                          <a:ln>
                            <a:noFill/>
                          </a:ln>
                          <a:solidFill>
                            <a:prstClr val="black"/>
                          </a:solidFill>
                          <a:effectLst/>
                          <a:uLnTx/>
                          <a:uFillTx/>
                          <a:latin typeface="Arial"/>
                          <a:cs typeface="Arial"/>
                        </a:rPr>
                        <a:t>14,000</a:t>
                      </a:r>
                      <a:endParaRPr kumimoji="0" lang="en-PS" sz="1800" b="0" i="0" u="none" strike="noStrike" kern="1200" cap="none" spc="0" normalizeH="0" baseline="0" noProof="0" dirty="0">
                        <a:ln>
                          <a:noFill/>
                        </a:ln>
                        <a:solidFill>
                          <a:prstClr val="black"/>
                        </a:solidFill>
                        <a:effectLst/>
                        <a:uLnTx/>
                        <a:uFillTx/>
                        <a:latin typeface="Arial"/>
                        <a:cs typeface="Arial"/>
                      </a:endParaRPr>
                    </a:p>
                  </a:txBody>
                  <a:tcPr/>
                </a:tc>
                <a:tc>
                  <a:txBody>
                    <a:bodyPr/>
                    <a:lstStyle/>
                    <a:p>
                      <a:pPr algn="ctr"/>
                      <a:r>
                        <a:rPr lang="en-PS" dirty="0"/>
                        <a:t>56,000</a:t>
                      </a:r>
                    </a:p>
                  </a:txBody>
                  <a:tcPr/>
                </a:tc>
                <a:tc>
                  <a:txBody>
                    <a:bodyPr/>
                    <a:lstStyle/>
                    <a:p>
                      <a:pPr algn="ctr"/>
                      <a:r>
                        <a:rPr lang="en-PS" dirty="0"/>
                        <a:t>66,000</a:t>
                      </a:r>
                    </a:p>
                  </a:txBody>
                  <a:tcPr/>
                </a:tc>
                <a:extLst>
                  <a:ext uri="{0D108BD9-81ED-4DB2-BD59-A6C34878D82A}">
                    <a16:rowId xmlns:a16="http://schemas.microsoft.com/office/drawing/2014/main" val="3484797607"/>
                  </a:ext>
                </a:extLst>
              </a:tr>
              <a:tr h="370840">
                <a:tc>
                  <a:txBody>
                    <a:bodyPr/>
                    <a:lstStyle/>
                    <a:p>
                      <a:pPr algn="ctr"/>
                      <a:r>
                        <a:rPr lang="en-PS" dirty="0"/>
                        <a:t>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PS" sz="1800" b="0" i="0" u="none" strike="noStrike" kern="1200" cap="none" spc="0" normalizeH="0" baseline="0" noProof="0">
                          <a:ln>
                            <a:noFill/>
                          </a:ln>
                          <a:solidFill>
                            <a:prstClr val="black"/>
                          </a:solidFill>
                          <a:effectLst/>
                          <a:uLnTx/>
                          <a:uFillTx/>
                          <a:latin typeface="Arial"/>
                          <a:cs typeface="Arial"/>
                        </a:rPr>
                        <a:t>14,000</a:t>
                      </a:r>
                      <a:endParaRPr kumimoji="0" lang="en-PS" sz="1800" b="0" i="0" u="none" strike="noStrike" kern="1200" cap="none" spc="0" normalizeH="0" baseline="0" noProof="0" dirty="0">
                        <a:ln>
                          <a:noFill/>
                        </a:ln>
                        <a:solidFill>
                          <a:prstClr val="black"/>
                        </a:solidFill>
                        <a:effectLst/>
                        <a:uLnTx/>
                        <a:uFillTx/>
                        <a:latin typeface="Arial"/>
                        <a:cs typeface="Arial"/>
                      </a:endParaRPr>
                    </a:p>
                  </a:txBody>
                  <a:tcPr/>
                </a:tc>
                <a:tc>
                  <a:txBody>
                    <a:bodyPr/>
                    <a:lstStyle/>
                    <a:p>
                      <a:pPr algn="ctr"/>
                      <a:r>
                        <a:rPr lang="en-PS" dirty="0"/>
                        <a:t>70,000</a:t>
                      </a:r>
                    </a:p>
                  </a:txBody>
                  <a:tcPr/>
                </a:tc>
                <a:tc>
                  <a:txBody>
                    <a:bodyPr/>
                    <a:lstStyle/>
                    <a:p>
                      <a:pPr algn="ctr"/>
                      <a:r>
                        <a:rPr lang="en-PS" dirty="0"/>
                        <a:t>50,000</a:t>
                      </a:r>
                    </a:p>
                  </a:txBody>
                  <a:tcPr/>
                </a:tc>
                <a:extLst>
                  <a:ext uri="{0D108BD9-81ED-4DB2-BD59-A6C34878D82A}">
                    <a16:rowId xmlns:a16="http://schemas.microsoft.com/office/drawing/2014/main" val="1933936616"/>
                  </a:ext>
                </a:extLst>
              </a:tr>
              <a:tr h="370840">
                <a:tc>
                  <a:txBody>
                    <a:bodyPr/>
                    <a:lstStyle/>
                    <a:p>
                      <a:pPr algn="ctr"/>
                      <a:r>
                        <a:rPr lang="en-PS" dirty="0"/>
                        <a:t>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PS" sz="1800" b="0" i="0" u="none" strike="noStrike" kern="1200" cap="none" spc="0" normalizeH="0" baseline="0" noProof="0">
                          <a:ln>
                            <a:noFill/>
                          </a:ln>
                          <a:solidFill>
                            <a:prstClr val="black"/>
                          </a:solidFill>
                          <a:effectLst/>
                          <a:uLnTx/>
                          <a:uFillTx/>
                          <a:latin typeface="Arial"/>
                          <a:cs typeface="Arial"/>
                        </a:rPr>
                        <a:t>14,000</a:t>
                      </a:r>
                      <a:endParaRPr kumimoji="0" lang="en-PS" sz="1800" b="0" i="0" u="none" strike="noStrike" kern="1200" cap="none" spc="0" normalizeH="0" baseline="0" noProof="0" dirty="0">
                        <a:ln>
                          <a:noFill/>
                        </a:ln>
                        <a:solidFill>
                          <a:prstClr val="black"/>
                        </a:solidFill>
                        <a:effectLst/>
                        <a:uLnTx/>
                        <a:uFillTx/>
                        <a:latin typeface="Arial"/>
                        <a:cs typeface="Arial"/>
                      </a:endParaRPr>
                    </a:p>
                  </a:txBody>
                  <a:tcPr/>
                </a:tc>
                <a:tc>
                  <a:txBody>
                    <a:bodyPr/>
                    <a:lstStyle/>
                    <a:p>
                      <a:pPr algn="ctr"/>
                      <a:r>
                        <a:rPr lang="en-PS" dirty="0"/>
                        <a:t>84,000</a:t>
                      </a:r>
                    </a:p>
                  </a:txBody>
                  <a:tcPr/>
                </a:tc>
                <a:tc>
                  <a:txBody>
                    <a:bodyPr/>
                    <a:lstStyle/>
                    <a:p>
                      <a:pPr algn="ctr"/>
                      <a:r>
                        <a:rPr lang="en-PS" dirty="0"/>
                        <a:t>36,000</a:t>
                      </a:r>
                    </a:p>
                  </a:txBody>
                  <a:tcPr/>
                </a:tc>
                <a:extLst>
                  <a:ext uri="{0D108BD9-81ED-4DB2-BD59-A6C34878D82A}">
                    <a16:rowId xmlns:a16="http://schemas.microsoft.com/office/drawing/2014/main" val="4022072819"/>
                  </a:ext>
                </a:extLst>
              </a:tr>
              <a:tr h="370840">
                <a:tc>
                  <a:txBody>
                    <a:bodyPr/>
                    <a:lstStyle/>
                    <a:p>
                      <a:pPr algn="ctr"/>
                      <a:r>
                        <a:rPr lang="en-PS" dirty="0"/>
                        <a:t>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PS" sz="1800" b="0" i="0" u="none" strike="noStrike" kern="1200" cap="none" spc="0" normalizeH="0" baseline="0" noProof="0" dirty="0">
                          <a:ln>
                            <a:noFill/>
                          </a:ln>
                          <a:solidFill>
                            <a:prstClr val="black"/>
                          </a:solidFill>
                          <a:effectLst/>
                          <a:uLnTx/>
                          <a:uFillTx/>
                          <a:latin typeface="Arial"/>
                          <a:cs typeface="Arial"/>
                        </a:rPr>
                        <a:t>14,000</a:t>
                      </a:r>
                    </a:p>
                  </a:txBody>
                  <a:tcPr/>
                </a:tc>
                <a:tc>
                  <a:txBody>
                    <a:bodyPr/>
                    <a:lstStyle/>
                    <a:p>
                      <a:pPr algn="ctr"/>
                      <a:r>
                        <a:rPr lang="en-PS" dirty="0"/>
                        <a:t>98,000</a:t>
                      </a:r>
                    </a:p>
                  </a:txBody>
                  <a:tcPr/>
                </a:tc>
                <a:tc>
                  <a:txBody>
                    <a:bodyPr/>
                    <a:lstStyle/>
                    <a:p>
                      <a:pPr algn="ctr"/>
                      <a:r>
                        <a:rPr lang="en-PS" dirty="0"/>
                        <a:t>22,000</a:t>
                      </a:r>
                    </a:p>
                  </a:txBody>
                  <a:tcPr/>
                </a:tc>
                <a:extLst>
                  <a:ext uri="{0D108BD9-81ED-4DB2-BD59-A6C34878D82A}">
                    <a16:rowId xmlns:a16="http://schemas.microsoft.com/office/drawing/2014/main" val="1675626291"/>
                  </a:ext>
                </a:extLst>
              </a:tr>
            </a:tbl>
          </a:graphicData>
        </a:graphic>
      </p:graphicFrame>
    </p:spTree>
    <p:extLst>
      <p:ext uri="{BB962C8B-B14F-4D97-AF65-F5344CB8AC3E}">
        <p14:creationId xmlns:p14="http://schemas.microsoft.com/office/powerpoint/2010/main" val="1553448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29724"/>
            <a:ext cx="8229600" cy="1519500"/>
          </a:xfrm>
        </p:spPr>
        <p:txBody>
          <a:bodyPr vert="horz" lIns="0" tIns="0" rIns="0" bIns="0" rtlCol="0" anchor="b">
            <a:noAutofit/>
          </a:bodyPr>
          <a:lstStyle/>
          <a:p>
            <a:r>
              <a:rPr lang="en-IN" sz="3400" dirty="0">
                <a:ea typeface="ＭＳ Ｐゴシック" charset="0"/>
                <a:cs typeface="Times New Roman" charset="0"/>
              </a:rPr>
              <a:t>Declining-Balance (DB): a Constant-  Percentage of the Remaining BV is  Depreciated Each Year </a:t>
            </a:r>
            <a:r>
              <a:rPr lang="en-IN" sz="2800" dirty="0">
                <a:ea typeface="ＭＳ Ｐゴシック" charset="0"/>
                <a:cs typeface="Times New Roman" charset="0"/>
              </a:rPr>
              <a:t>(1 of 3)</a:t>
            </a:r>
            <a:endParaRPr lang="en-US" sz="2800" dirty="0">
              <a:ea typeface="ＭＳ Ｐゴシック" charset="0"/>
              <a:cs typeface="Times New Roman"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216557076"/>
              </p:ext>
            </p:extLst>
          </p:nvPr>
        </p:nvGraphicFramePr>
        <p:xfrm>
          <a:off x="2450586" y="1916959"/>
          <a:ext cx="3816056" cy="736092"/>
        </p:xfrm>
        <a:graphic>
          <a:graphicData uri="http://schemas.openxmlformats.org/presentationml/2006/ole">
            <mc:AlternateContent xmlns:mc="http://schemas.openxmlformats.org/markup-compatibility/2006">
              <mc:Choice xmlns:v="urn:schemas-microsoft-com:vml" Requires="v">
                <p:oleObj name="Equation" r:id="rId3" imgW="2501640" imgH="482400" progId="Equation.DSMT4">
                  <p:embed/>
                </p:oleObj>
              </mc:Choice>
              <mc:Fallback>
                <p:oleObj name="Equation" r:id="rId3" imgW="2501640" imgH="48240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0586" y="1916959"/>
                        <a:ext cx="3816056" cy="736092"/>
                      </a:xfrm>
                      <a:prstGeom prst="rect">
                        <a:avLst/>
                      </a:prstGeom>
                      <a:noFill/>
                      <a:ln>
                        <a:noFill/>
                      </a:ln>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13560847"/>
              </p:ext>
            </p:extLst>
          </p:nvPr>
        </p:nvGraphicFramePr>
        <p:xfrm>
          <a:off x="2468323" y="2807462"/>
          <a:ext cx="3060593" cy="736092"/>
        </p:xfrm>
        <a:graphic>
          <a:graphicData uri="http://schemas.openxmlformats.org/presentationml/2006/ole">
            <mc:AlternateContent xmlns:mc="http://schemas.openxmlformats.org/markup-compatibility/2006">
              <mc:Choice xmlns:v="urn:schemas-microsoft-com:vml" Requires="v">
                <p:oleObj name="Equation" r:id="rId5" imgW="2006280" imgH="482400" progId="Equation.DSMT4">
                  <p:embed/>
                </p:oleObj>
              </mc:Choice>
              <mc:Fallback>
                <p:oleObj name="Equation" r:id="rId5" imgW="2006280" imgH="482400" progId="Equation.DSMT4">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68323" y="2807462"/>
                        <a:ext cx="3060593" cy="736092"/>
                      </a:xfrm>
                      <a:prstGeom prst="rect">
                        <a:avLst/>
                      </a:prstGeom>
                      <a:noFill/>
                      <a:ln>
                        <a:noFill/>
                      </a:ln>
                    </p:spPr>
                  </p:pic>
                </p:oleObj>
              </mc:Fallback>
            </mc:AlternateContent>
          </a:graphicData>
        </a:graphic>
      </p:graphicFrame>
      <p:sp>
        <p:nvSpPr>
          <p:cNvPr id="6" name="Content Placeholder 5"/>
          <p:cNvSpPr>
            <a:spLocks noGrp="1"/>
          </p:cNvSpPr>
          <p:nvPr>
            <p:ph idx="4294967295"/>
          </p:nvPr>
        </p:nvSpPr>
        <p:spPr>
          <a:xfrm>
            <a:off x="457200" y="3811289"/>
            <a:ext cx="8229600" cy="2108269"/>
          </a:xfrm>
        </p:spPr>
        <p:txBody>
          <a:bodyPr vert="horz" lIns="0" tIns="0" rIns="0" bIns="0" rtlCol="0">
            <a:spAutoFit/>
          </a:bodyPr>
          <a:lstStyle/>
          <a:p>
            <a:pPr marL="0" indent="0" algn="just">
              <a:buNone/>
            </a:pPr>
            <a:r>
              <a:rPr lang="en-IN" sz="2800" dirty="0">
                <a:latin typeface="Times New Roman" panose="02020603050405020304" pitchFamily="18" charset="0"/>
                <a:ea typeface="ＭＳ Ｐゴシック" charset="0"/>
                <a:cs typeface="Times New Roman" panose="02020603050405020304" pitchFamily="18" charset="0"/>
              </a:rPr>
              <a:t>The constant percentage is determined by R,  where:</a:t>
            </a:r>
          </a:p>
          <a:p>
            <a:pPr marL="457200" indent="-457200" algn="just">
              <a:buAutoNum type="alphaLcParenBoth"/>
            </a:pPr>
            <a:r>
              <a:rPr lang="en-IN" sz="2800" dirty="0">
                <a:latin typeface="Times New Roman" panose="02020603050405020304" pitchFamily="18" charset="0"/>
                <a:ea typeface="ＭＳ Ｐゴシック" charset="0"/>
                <a:cs typeface="Times New Roman" panose="02020603050405020304" pitchFamily="18" charset="0"/>
              </a:rPr>
              <a:t>R = 2/N when 200% declining balance is being used, </a:t>
            </a:r>
          </a:p>
          <a:p>
            <a:pPr marL="457200" indent="-457200" algn="just">
              <a:buAutoNum type="alphaLcParenBoth"/>
            </a:pPr>
            <a:r>
              <a:rPr lang="en-IN" sz="2800" dirty="0">
                <a:latin typeface="Times New Roman" panose="02020603050405020304" pitchFamily="18" charset="0"/>
                <a:ea typeface="ＭＳ Ｐゴシック" charset="0"/>
                <a:cs typeface="Times New Roman" panose="02020603050405020304" pitchFamily="18" charset="0"/>
              </a:rPr>
              <a:t>R = 1.5/N when 150% declining  balance is being used.</a:t>
            </a:r>
          </a:p>
        </p:txBody>
      </p:sp>
    </p:spTree>
    <p:extLst>
      <p:ext uri="{BB962C8B-B14F-4D97-AF65-F5344CB8AC3E}">
        <p14:creationId xmlns:p14="http://schemas.microsoft.com/office/powerpoint/2010/main" val="1619948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29724"/>
            <a:ext cx="8212138" cy="1519500"/>
          </a:xfrm>
        </p:spPr>
        <p:txBody>
          <a:bodyPr lIns="0" tIns="0" rIns="0" bIns="0"/>
          <a:lstStyle/>
          <a:p>
            <a:r>
              <a:rPr lang="en-IN" sz="3400" dirty="0">
                <a:ea typeface="ＭＳ Ｐゴシック" charset="0"/>
                <a:cs typeface="Times New Roman" charset="0"/>
              </a:rPr>
              <a:t>Declining-Balance (DB): a Constant-  Percentage of the Remaining BV is  Depreciated Each Year </a:t>
            </a:r>
            <a:r>
              <a:rPr lang="en-IN" sz="2800" dirty="0">
                <a:ea typeface="ＭＳ Ｐゴシック" charset="0"/>
                <a:cs typeface="Times New Roman" charset="0"/>
              </a:rPr>
              <a:t>(2 of 3)</a:t>
            </a:r>
            <a:endParaRPr lang="en-US" sz="2800" dirty="0"/>
          </a:p>
        </p:txBody>
      </p:sp>
      <p:sp>
        <p:nvSpPr>
          <p:cNvPr id="6" name="Content Placeholder 5"/>
          <p:cNvSpPr>
            <a:spLocks noGrp="1"/>
          </p:cNvSpPr>
          <p:nvPr>
            <p:ph idx="4294967295"/>
          </p:nvPr>
        </p:nvSpPr>
        <p:spPr>
          <a:xfrm>
            <a:off x="457200" y="1857061"/>
            <a:ext cx="8229600" cy="2585323"/>
          </a:xfrm>
        </p:spPr>
        <p:txBody>
          <a:bodyPr vert="horz" lIns="0" tIns="0" rIns="0" bIns="0" rtlCol="0">
            <a:spAutoFit/>
          </a:bodyPr>
          <a:lstStyle/>
          <a:p>
            <a:pPr marL="0" indent="0" algn="just">
              <a:buNone/>
            </a:pPr>
            <a:r>
              <a:rPr lang="en-IN" sz="2800" dirty="0">
                <a:latin typeface="Times New Roman" panose="02020603050405020304" pitchFamily="18" charset="0"/>
                <a:cs typeface="Times New Roman" panose="02020603050405020304" pitchFamily="18" charset="0"/>
              </a:rPr>
              <a:t>The units-of-production method can be  used when the decrease in value of the  asset is mostly a function of use, instead of time.  The cost basis is allocated equally over the number of units produced over the asset’s life. The  depreciation per unit of production is found from the formula below.</a:t>
            </a:r>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A8EFA604-108E-3B7D-9508-C1131E7F23EB}"/>
                  </a:ext>
                </a:extLst>
              </p:cNvPr>
              <p:cNvSpPr txBox="1"/>
              <p:nvPr/>
            </p:nvSpPr>
            <p:spPr>
              <a:xfrm>
                <a:off x="689548" y="4650219"/>
                <a:ext cx="7979790" cy="977319"/>
              </a:xfrm>
              <a:prstGeom prst="rect">
                <a:avLst/>
              </a:prstGeom>
              <a:noFill/>
            </p:spPr>
            <p:txBody>
              <a:bodyPr wrap="square" rtlCol="0">
                <a:spAutoFit/>
              </a:bodyPr>
              <a:lstStyle/>
              <a:p>
                <a14:m>
                  <m:oMathPara xmlns:m="http://schemas.openxmlformats.org/officeDocument/2006/math">
                    <m:oMathParaPr>
                      <m:jc m:val="centerGroup"/>
                    </m:oMathParaPr>
                    <m:oMath xmlns:m="http://schemas.openxmlformats.org/officeDocument/2006/math">
                      <m:f>
                        <m:fPr>
                          <m:ctrlPr>
                            <a:rPr lang="en-PS" sz="2800" b="1" i="1" smtClean="0">
                              <a:solidFill>
                                <a:srgbClr val="0070C0"/>
                              </a:solidFill>
                              <a:latin typeface="Cambria Math" panose="02040503050406030204" pitchFamily="18" charset="0"/>
                            </a:rPr>
                          </m:ctrlPr>
                        </m:fPr>
                        <m:num>
                          <m:r>
                            <a:rPr lang="en-US" sz="2800" b="1" i="1" smtClean="0">
                              <a:solidFill>
                                <a:srgbClr val="0070C0"/>
                              </a:solidFill>
                              <a:latin typeface="Cambria Math" panose="02040503050406030204" pitchFamily="18" charset="0"/>
                            </a:rPr>
                            <m:t>𝑩</m:t>
                          </m:r>
                          <m:r>
                            <a:rPr lang="en-US" sz="2800" b="1" i="1" smtClean="0">
                              <a:solidFill>
                                <a:srgbClr val="0070C0"/>
                              </a:solidFill>
                              <a:latin typeface="Cambria Math" panose="02040503050406030204" pitchFamily="18" charset="0"/>
                            </a:rPr>
                            <m:t> − </m:t>
                          </m:r>
                          <m:sSub>
                            <m:sSubPr>
                              <m:ctrlPr>
                                <a:rPr lang="en-US" sz="2800" b="1" i="1" smtClean="0">
                                  <a:solidFill>
                                    <a:srgbClr val="0070C0"/>
                                  </a:solidFill>
                                  <a:latin typeface="Cambria Math" panose="02040503050406030204" pitchFamily="18" charset="0"/>
                                </a:rPr>
                              </m:ctrlPr>
                            </m:sSubPr>
                            <m:e>
                              <m:r>
                                <a:rPr lang="en-US" sz="2800" b="1" i="1" smtClean="0">
                                  <a:solidFill>
                                    <a:srgbClr val="0070C0"/>
                                  </a:solidFill>
                                  <a:latin typeface="Cambria Math" panose="02040503050406030204" pitchFamily="18" charset="0"/>
                                </a:rPr>
                                <m:t>𝑺𝑽</m:t>
                              </m:r>
                            </m:e>
                            <m:sub>
                              <m:r>
                                <a:rPr lang="en-US" sz="2800" b="1" i="1" smtClean="0">
                                  <a:solidFill>
                                    <a:srgbClr val="0070C0"/>
                                  </a:solidFill>
                                  <a:latin typeface="Cambria Math" panose="02040503050406030204" pitchFamily="18" charset="0"/>
                                </a:rPr>
                                <m:t>𝑵</m:t>
                              </m:r>
                            </m:sub>
                          </m:sSub>
                        </m:num>
                        <m:den>
                          <m:r>
                            <a:rPr lang="en-US" sz="2800" b="1" i="1" smtClean="0">
                              <a:solidFill>
                                <a:srgbClr val="0070C0"/>
                              </a:solidFill>
                              <a:latin typeface="Cambria Math" panose="02040503050406030204" pitchFamily="18" charset="0"/>
                            </a:rPr>
                            <m:t>𝑬𝒔𝒕𝒊𝒎𝒂𝒕𝒆𝒅</m:t>
                          </m:r>
                          <m:r>
                            <a:rPr lang="en-US" sz="2800" b="1" i="1" smtClean="0">
                              <a:solidFill>
                                <a:srgbClr val="0070C0"/>
                              </a:solidFill>
                              <a:latin typeface="Cambria Math" panose="02040503050406030204" pitchFamily="18" charset="0"/>
                            </a:rPr>
                            <m:t> </m:t>
                          </m:r>
                          <m:r>
                            <a:rPr lang="en-US" sz="2800" b="1" i="1" smtClean="0">
                              <a:solidFill>
                                <a:srgbClr val="0070C0"/>
                              </a:solidFill>
                              <a:latin typeface="Cambria Math" panose="02040503050406030204" pitchFamily="18" charset="0"/>
                            </a:rPr>
                            <m:t>𝒍𝒊𝒇𝒆</m:t>
                          </m:r>
                          <m:r>
                            <a:rPr lang="en-US" sz="2800" b="1" i="1" smtClean="0">
                              <a:solidFill>
                                <a:srgbClr val="0070C0"/>
                              </a:solidFill>
                              <a:latin typeface="Cambria Math" panose="02040503050406030204" pitchFamily="18" charset="0"/>
                            </a:rPr>
                            <m:t> </m:t>
                          </m:r>
                          <m:r>
                            <a:rPr lang="en-US" sz="2800" b="1" i="1" smtClean="0">
                              <a:solidFill>
                                <a:srgbClr val="0070C0"/>
                              </a:solidFill>
                              <a:latin typeface="Cambria Math" panose="02040503050406030204" pitchFamily="18" charset="0"/>
                            </a:rPr>
                            <m:t>𝒑𝒓𝒐𝒅𝒖𝒄𝒕𝒊𝒐𝒏</m:t>
                          </m:r>
                          <m:r>
                            <a:rPr lang="en-US" sz="2800" b="1" i="1" smtClean="0">
                              <a:solidFill>
                                <a:srgbClr val="0070C0"/>
                              </a:solidFill>
                              <a:latin typeface="Cambria Math" panose="02040503050406030204" pitchFamily="18" charset="0"/>
                            </a:rPr>
                            <m:t> </m:t>
                          </m:r>
                          <m:r>
                            <a:rPr lang="en-US" sz="2800" b="1" i="1" smtClean="0">
                              <a:solidFill>
                                <a:srgbClr val="0070C0"/>
                              </a:solidFill>
                              <a:latin typeface="Cambria Math" panose="02040503050406030204" pitchFamily="18" charset="0"/>
                            </a:rPr>
                            <m:t>𝒖𝒏𝒊𝒕𝒔</m:t>
                          </m:r>
                        </m:den>
                      </m:f>
                    </m:oMath>
                  </m:oMathPara>
                </a14:m>
                <a:endParaRPr lang="en-PS" sz="2800" b="1" dirty="0" err="1">
                  <a:solidFill>
                    <a:srgbClr val="0070C0"/>
                  </a:solidFill>
                </a:endParaRPr>
              </a:p>
            </p:txBody>
          </p:sp>
        </mc:Choice>
        <mc:Fallback>
          <p:sp>
            <p:nvSpPr>
              <p:cNvPr id="4" name="TextBox 3">
                <a:extLst>
                  <a:ext uri="{FF2B5EF4-FFF2-40B4-BE49-F238E27FC236}">
                    <a16:creationId xmlns:a16="http://schemas.microsoft.com/office/drawing/2014/main" id="{A8EFA604-108E-3B7D-9508-C1131E7F23EB}"/>
                  </a:ext>
                </a:extLst>
              </p:cNvPr>
              <p:cNvSpPr txBox="1">
                <a:spLocks noRot="1" noChangeAspect="1" noMove="1" noResize="1" noEditPoints="1" noAdjustHandles="1" noChangeArrowheads="1" noChangeShapeType="1" noTextEdit="1"/>
              </p:cNvSpPr>
              <p:nvPr/>
            </p:nvSpPr>
            <p:spPr>
              <a:xfrm>
                <a:off x="689548" y="4650219"/>
                <a:ext cx="7979790" cy="977319"/>
              </a:xfrm>
              <a:prstGeom prst="rect">
                <a:avLst/>
              </a:prstGeom>
              <a:blipFill>
                <a:blip r:embed="rId3"/>
                <a:stretch>
                  <a:fillRect t="-3846" b="-12821"/>
                </a:stretch>
              </a:blipFill>
            </p:spPr>
            <p:txBody>
              <a:bodyPr/>
              <a:lstStyle/>
              <a:p>
                <a:r>
                  <a:rPr lang="en-PS">
                    <a:noFill/>
                  </a:rPr>
                  <a:t> </a:t>
                </a:r>
              </a:p>
            </p:txBody>
          </p:sp>
        </mc:Fallback>
      </mc:AlternateContent>
    </p:spTree>
    <p:extLst>
      <p:ext uri="{BB962C8B-B14F-4D97-AF65-F5344CB8AC3E}">
        <p14:creationId xmlns:p14="http://schemas.microsoft.com/office/powerpoint/2010/main" val="1601099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356562"/>
            <a:ext cx="8212138" cy="1292662"/>
          </a:xfrm>
        </p:spPr>
        <p:txBody>
          <a:bodyPr lIns="0" tIns="0" rIns="0" bIns="0">
            <a:spAutoFit/>
          </a:bodyPr>
          <a:lstStyle/>
          <a:p>
            <a:r>
              <a:rPr lang="en-IN" sz="2800" dirty="0">
                <a:ea typeface="ＭＳ Ｐゴシック" charset="0"/>
                <a:cs typeface="Times New Roman" charset="0"/>
              </a:rPr>
              <a:t>Declining-Balance (DB): </a:t>
            </a:r>
            <a:br>
              <a:rPr lang="en-IN" sz="2800" dirty="0">
                <a:ea typeface="ＭＳ Ｐゴシック" charset="0"/>
                <a:cs typeface="Times New Roman" charset="0"/>
              </a:rPr>
            </a:br>
            <a:r>
              <a:rPr lang="en-IN" sz="2800" dirty="0">
                <a:ea typeface="ＭＳ Ｐゴシック" charset="0"/>
                <a:cs typeface="Times New Roman" charset="0"/>
              </a:rPr>
              <a:t>a Constant- Percentage of the Remaining BV is  Depreciated Each Year (3 of 3)</a:t>
            </a:r>
            <a:endParaRPr lang="en-US" sz="2800" dirty="0"/>
          </a:p>
        </p:txBody>
      </p:sp>
      <p:sp>
        <p:nvSpPr>
          <p:cNvPr id="6" name="Content Placeholder 5"/>
          <p:cNvSpPr>
            <a:spLocks noGrp="1"/>
          </p:cNvSpPr>
          <p:nvPr>
            <p:ph idx="4294967295"/>
          </p:nvPr>
        </p:nvSpPr>
        <p:spPr>
          <a:xfrm>
            <a:off x="239843" y="1857061"/>
            <a:ext cx="8649323" cy="4308872"/>
          </a:xfrm>
        </p:spPr>
        <p:txBody>
          <a:bodyPr vert="horz" wrap="square" lIns="0" tIns="0" rIns="0" bIns="0" rtlCol="0">
            <a:spAutoFit/>
          </a:bodyPr>
          <a:lstStyle/>
          <a:p>
            <a:pPr marL="0" indent="0">
              <a:spcBef>
                <a:spcPts val="0"/>
              </a:spcBef>
              <a:buClr>
                <a:schemeClr val="lt1"/>
              </a:buClr>
              <a:buSzPct val="25000"/>
              <a:buNone/>
            </a:pPr>
            <a:r>
              <a:rPr lang="en-IN" sz="2800" dirty="0">
                <a:latin typeface="Times New Roman" panose="02020603050405020304" pitchFamily="18" charset="0"/>
                <a:ea typeface="ＭＳ Ｐゴシック" charset="0"/>
                <a:cs typeface="Times New Roman" panose="02020603050405020304" pitchFamily="18" charset="0"/>
              </a:rPr>
              <a:t>The </a:t>
            </a:r>
            <a:r>
              <a:rPr lang="en-IN" sz="2800" b="1" i="1" dirty="0">
                <a:solidFill>
                  <a:srgbClr val="0070C0"/>
                </a:solidFill>
                <a:latin typeface="Times New Roman" panose="02020603050405020304" pitchFamily="18" charset="0"/>
                <a:ea typeface="ＭＳ Ｐゴシック" charset="0"/>
                <a:cs typeface="Times New Roman" panose="02020603050405020304" pitchFamily="18" charset="0"/>
              </a:rPr>
              <a:t>Modified Accelerated Cost Recovery System (MACRS)</a:t>
            </a:r>
            <a:r>
              <a:rPr lang="en-IN" sz="2800" dirty="0">
                <a:latin typeface="Times New Roman" panose="02020603050405020304" pitchFamily="18" charset="0"/>
                <a:ea typeface="ＭＳ Ｐゴシック" charset="0"/>
                <a:cs typeface="Times New Roman" panose="02020603050405020304" pitchFamily="18" charset="0"/>
              </a:rPr>
              <a:t> is the principal method for computing depreciation for property in engineering projects.  </a:t>
            </a:r>
          </a:p>
          <a:p>
            <a:pPr marL="0" indent="0">
              <a:spcBef>
                <a:spcPts val="0"/>
              </a:spcBef>
              <a:buClr>
                <a:schemeClr val="lt1"/>
              </a:buClr>
              <a:buSzPct val="25000"/>
              <a:buNone/>
            </a:pPr>
            <a:endParaRPr lang="en-IN" sz="2800" dirty="0">
              <a:latin typeface="Times New Roman" panose="02020603050405020304" pitchFamily="18" charset="0"/>
              <a:ea typeface="ＭＳ Ｐゴシック" charset="0"/>
              <a:cs typeface="Times New Roman" panose="02020603050405020304" pitchFamily="18" charset="0"/>
            </a:endParaRPr>
          </a:p>
          <a:p>
            <a:pPr marL="0" indent="0">
              <a:spcBef>
                <a:spcPts val="0"/>
              </a:spcBef>
              <a:buClr>
                <a:schemeClr val="lt1"/>
              </a:buClr>
              <a:buSzPct val="25000"/>
              <a:buNone/>
            </a:pPr>
            <a:r>
              <a:rPr lang="en-IN" sz="2800" dirty="0">
                <a:latin typeface="Times New Roman" panose="02020603050405020304" pitchFamily="18" charset="0"/>
                <a:ea typeface="ＭＳ Ｐゴシック" charset="0"/>
                <a:cs typeface="Times New Roman" panose="02020603050405020304" pitchFamily="18" charset="0"/>
              </a:rPr>
              <a:t>It consists of two systems: </a:t>
            </a:r>
          </a:p>
          <a:p>
            <a:pPr marL="0" indent="0">
              <a:spcBef>
                <a:spcPts val="0"/>
              </a:spcBef>
              <a:buClr>
                <a:schemeClr val="lt1"/>
              </a:buClr>
              <a:buSzPct val="25000"/>
              <a:buNone/>
            </a:pPr>
            <a:endParaRPr lang="en-IN" sz="2800" dirty="0">
              <a:latin typeface="Times New Roman" panose="02020603050405020304" pitchFamily="18" charset="0"/>
              <a:ea typeface="ＭＳ Ｐゴシック" charset="0"/>
              <a:cs typeface="Times New Roman" panose="02020603050405020304" pitchFamily="18" charset="0"/>
            </a:endParaRPr>
          </a:p>
          <a:p>
            <a:pPr marL="0" indent="0">
              <a:spcBef>
                <a:spcPts val="0"/>
              </a:spcBef>
              <a:buClr>
                <a:schemeClr val="lt1"/>
              </a:buClr>
              <a:buSzPct val="25000"/>
              <a:buNone/>
            </a:pPr>
            <a:r>
              <a:rPr lang="en-IN" sz="2800" b="1" dirty="0">
                <a:solidFill>
                  <a:srgbClr val="0070C0"/>
                </a:solidFill>
                <a:latin typeface="Times New Roman" panose="02020603050405020304" pitchFamily="18" charset="0"/>
                <a:ea typeface="ＭＳ Ｐゴシック" charset="0"/>
                <a:cs typeface="Times New Roman" panose="02020603050405020304" pitchFamily="18" charset="0"/>
              </a:rPr>
              <a:t>(a) </a:t>
            </a:r>
            <a:r>
              <a:rPr lang="en-IN" sz="2800" dirty="0">
                <a:latin typeface="Times New Roman" panose="02020603050405020304" pitchFamily="18" charset="0"/>
                <a:ea typeface="ＭＳ Ｐゴシック" charset="0"/>
                <a:cs typeface="Times New Roman" panose="02020603050405020304" pitchFamily="18" charset="0"/>
              </a:rPr>
              <a:t>the </a:t>
            </a:r>
            <a:r>
              <a:rPr lang="en-IN" sz="2800" b="1" i="1" dirty="0">
                <a:solidFill>
                  <a:srgbClr val="0070C0"/>
                </a:solidFill>
                <a:latin typeface="Times New Roman" panose="02020603050405020304" pitchFamily="18" charset="0"/>
                <a:ea typeface="ＭＳ Ｐゴシック" charset="0"/>
                <a:cs typeface="Times New Roman" panose="02020603050405020304" pitchFamily="18" charset="0"/>
              </a:rPr>
              <a:t>General Depreciation System </a:t>
            </a:r>
            <a:r>
              <a:rPr lang="en-IN" sz="2800" b="1" dirty="0">
                <a:solidFill>
                  <a:srgbClr val="0070C0"/>
                </a:solidFill>
                <a:latin typeface="Times New Roman" panose="02020603050405020304" pitchFamily="18" charset="0"/>
                <a:ea typeface="ＭＳ Ｐゴシック" charset="0"/>
                <a:cs typeface="Times New Roman" panose="02020603050405020304" pitchFamily="18" charset="0"/>
              </a:rPr>
              <a:t>(GDS) </a:t>
            </a:r>
            <a:r>
              <a:rPr lang="en-IN" sz="2800" dirty="0">
                <a:latin typeface="Times New Roman" panose="02020603050405020304" pitchFamily="18" charset="0"/>
                <a:ea typeface="ＭＳ Ｐゴシック" charset="0"/>
                <a:cs typeface="Times New Roman" panose="02020603050405020304" pitchFamily="18" charset="0"/>
              </a:rPr>
              <a:t>which is the main system, and</a:t>
            </a:r>
          </a:p>
          <a:p>
            <a:pPr marL="514350" indent="-514350">
              <a:spcBef>
                <a:spcPts val="0"/>
              </a:spcBef>
              <a:buClr>
                <a:schemeClr val="lt1"/>
              </a:buClr>
              <a:buSzPct val="25000"/>
              <a:buAutoNum type="alphaLcParenBoth"/>
            </a:pPr>
            <a:r>
              <a:rPr lang="en-IN" sz="2800" dirty="0">
                <a:latin typeface="Times New Roman" panose="02020603050405020304" pitchFamily="18" charset="0"/>
                <a:ea typeface="ＭＳ Ｐゴシック" charset="0"/>
                <a:cs typeface="Times New Roman" panose="02020603050405020304" pitchFamily="18" charset="0"/>
              </a:rPr>
              <a:t> </a:t>
            </a:r>
          </a:p>
          <a:p>
            <a:pPr marL="0" indent="0">
              <a:spcBef>
                <a:spcPts val="0"/>
              </a:spcBef>
              <a:buClr>
                <a:schemeClr val="lt1"/>
              </a:buClr>
              <a:buSzPct val="25000"/>
              <a:buNone/>
            </a:pPr>
            <a:r>
              <a:rPr lang="en-IN" sz="2800" b="1" dirty="0">
                <a:solidFill>
                  <a:srgbClr val="0070C0"/>
                </a:solidFill>
                <a:latin typeface="Times New Roman" panose="02020603050405020304" pitchFamily="18" charset="0"/>
                <a:ea typeface="ＭＳ Ｐゴシック" charset="0"/>
                <a:cs typeface="Times New Roman" panose="02020603050405020304" pitchFamily="18" charset="0"/>
              </a:rPr>
              <a:t>(b) </a:t>
            </a:r>
            <a:r>
              <a:rPr lang="en-IN" sz="2800" dirty="0">
                <a:latin typeface="Times New Roman" panose="02020603050405020304" pitchFamily="18" charset="0"/>
                <a:ea typeface="ＭＳ Ｐゴシック" charset="0"/>
                <a:cs typeface="Times New Roman" panose="02020603050405020304" pitchFamily="18" charset="0"/>
              </a:rPr>
              <a:t>the </a:t>
            </a:r>
            <a:r>
              <a:rPr lang="en-IN" sz="2800" b="1" i="1" dirty="0">
                <a:solidFill>
                  <a:srgbClr val="00B050"/>
                </a:solidFill>
                <a:latin typeface="Times New Roman" panose="02020603050405020304" pitchFamily="18" charset="0"/>
                <a:ea typeface="ＭＳ Ｐゴシック" charset="0"/>
                <a:cs typeface="Times New Roman" panose="02020603050405020304" pitchFamily="18" charset="0"/>
              </a:rPr>
              <a:t>Alternative Depreciation System </a:t>
            </a:r>
            <a:r>
              <a:rPr lang="en-IN" sz="2800" b="1" dirty="0">
                <a:solidFill>
                  <a:srgbClr val="00B050"/>
                </a:solidFill>
                <a:latin typeface="Times New Roman" panose="02020603050405020304" pitchFamily="18" charset="0"/>
                <a:ea typeface="ＭＳ Ｐゴシック" charset="0"/>
                <a:cs typeface="Times New Roman" panose="02020603050405020304" pitchFamily="18" charset="0"/>
              </a:rPr>
              <a:t>(ADS)</a:t>
            </a:r>
            <a:r>
              <a:rPr lang="en-IN" sz="2800" dirty="0">
                <a:latin typeface="Times New Roman" panose="02020603050405020304" pitchFamily="18" charset="0"/>
                <a:ea typeface="ＭＳ Ｐゴシック" charset="0"/>
                <a:cs typeface="Times New Roman" panose="02020603050405020304" pitchFamily="18" charset="0"/>
              </a:rPr>
              <a:t>.</a:t>
            </a:r>
          </a:p>
        </p:txBody>
      </p:sp>
    </p:spTree>
    <p:extLst>
      <p:ext uri="{BB962C8B-B14F-4D97-AF65-F5344CB8AC3E}">
        <p14:creationId xmlns:p14="http://schemas.microsoft.com/office/powerpoint/2010/main" val="3150398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38833"/>
            <a:ext cx="8229600" cy="1569660"/>
          </a:xfrm>
        </p:spPr>
        <p:txBody>
          <a:bodyPr lIns="0" tIns="0" rIns="0" bIns="0">
            <a:spAutoFit/>
          </a:bodyPr>
          <a:lstStyle/>
          <a:p>
            <a:r>
              <a:rPr lang="en-IN" sz="3400" dirty="0">
                <a:ea typeface="ＭＳ Ｐゴシック" charset="0"/>
                <a:cs typeface="Times New Roman" charset="0"/>
              </a:rPr>
              <a:t>When an Asset is Depreciated Using  MACRS, the Following Information is  Needed to Calculate Deductions</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964054"/>
            <a:ext cx="8229600" cy="3724096"/>
          </a:xfrm>
        </p:spPr>
        <p:txBody>
          <a:bodyPr vert="horz" lIns="0" tIns="0" rIns="0" bIns="0" rtlCol="0">
            <a:spAutoFit/>
          </a:bodyPr>
          <a:lstStyle/>
          <a:p>
            <a:r>
              <a:rPr lang="en-IN" sz="3200" dirty="0">
                <a:latin typeface="Times New Roman" panose="02020603050405020304" pitchFamily="18" charset="0"/>
                <a:ea typeface="ＭＳ Ｐゴシック" charset="0"/>
                <a:cs typeface="Times New Roman" panose="02020603050405020304" pitchFamily="18" charset="0"/>
              </a:rPr>
              <a:t>Cost basis, B</a:t>
            </a:r>
          </a:p>
          <a:p>
            <a:r>
              <a:rPr lang="en-IN" sz="3200" dirty="0">
                <a:latin typeface="Times New Roman" panose="02020603050405020304" pitchFamily="18" charset="0"/>
                <a:ea typeface="ＭＳ Ｐゴシック" charset="0"/>
                <a:cs typeface="Times New Roman" panose="02020603050405020304" pitchFamily="18" charset="0"/>
              </a:rPr>
              <a:t>Date the property was placed into service</a:t>
            </a:r>
          </a:p>
          <a:p>
            <a:r>
              <a:rPr lang="en-IN" sz="3200" dirty="0">
                <a:latin typeface="Times New Roman" panose="02020603050405020304" pitchFamily="18" charset="0"/>
                <a:ea typeface="ＭＳ Ｐゴシック" charset="0"/>
                <a:cs typeface="Times New Roman" panose="02020603050405020304" pitchFamily="18" charset="0"/>
              </a:rPr>
              <a:t>The property class and recovery period</a:t>
            </a:r>
          </a:p>
          <a:p>
            <a:pPr marR="59055"/>
            <a:r>
              <a:rPr lang="en-IN" sz="3200" dirty="0">
                <a:latin typeface="Times New Roman" panose="02020603050405020304" pitchFamily="18" charset="0"/>
                <a:ea typeface="ＭＳ Ｐゴシック" charset="0"/>
                <a:cs typeface="Times New Roman" panose="02020603050405020304" pitchFamily="18" charset="0"/>
              </a:rPr>
              <a:t>The MACRS depreciation method (GDS or  ADS).</a:t>
            </a:r>
          </a:p>
          <a:p>
            <a:r>
              <a:rPr lang="en-IN" sz="3200" dirty="0">
                <a:latin typeface="Times New Roman" panose="02020603050405020304" pitchFamily="18" charset="0"/>
                <a:ea typeface="ＭＳ Ｐゴシック" charset="0"/>
                <a:cs typeface="Times New Roman" panose="02020603050405020304" pitchFamily="18" charset="0"/>
              </a:rPr>
              <a:t>The time convention that applies (half year)</a:t>
            </a:r>
          </a:p>
        </p:txBody>
      </p:sp>
    </p:spTree>
    <p:extLst>
      <p:ext uri="{BB962C8B-B14F-4D97-AF65-F5344CB8AC3E}">
        <p14:creationId xmlns:p14="http://schemas.microsoft.com/office/powerpoint/2010/main" val="368966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IN" sz="3400" dirty="0">
                <a:ea typeface="ＭＳ Ｐゴシック" charset="0"/>
                <a:cs typeface="Times New Roman" charset="0"/>
              </a:rPr>
              <a:t>Using MACRS is Easy!</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661820"/>
            <a:ext cx="8229600" cy="1908215"/>
          </a:xfrm>
        </p:spPr>
        <p:txBody>
          <a:bodyPr vert="horz" lIns="0" tIns="0" rIns="0" bIns="0" rtlCol="0">
            <a:spAutoFit/>
          </a:bodyPr>
          <a:lstStyle/>
          <a:p>
            <a:pPr marL="355600" marR="438784" indent="-355600">
              <a:lnSpc>
                <a:spcPts val="3300"/>
              </a:lnSpc>
              <a:buFontTx/>
              <a:buAutoNum type="arabicPeriod"/>
              <a:tabLst>
                <a:tab pos="621665" algn="l"/>
              </a:tabLst>
            </a:pPr>
            <a:r>
              <a:rPr lang="en-IN" sz="2800" dirty="0">
                <a:latin typeface="Times New Roman" panose="02020603050405020304" pitchFamily="18" charset="0"/>
                <a:ea typeface="ＭＳ Ｐゴシック" charset="0"/>
                <a:cs typeface="Times New Roman" panose="02020603050405020304" pitchFamily="18" charset="0"/>
              </a:rPr>
              <a:t>Determine the asset’s recovery period (</a:t>
            </a:r>
            <a:r>
              <a:rPr lang="en-IN" sz="2800" b="1" dirty="0">
                <a:solidFill>
                  <a:srgbClr val="0070C0"/>
                </a:solidFill>
                <a:latin typeface="Times New Roman" panose="02020603050405020304" pitchFamily="18" charset="0"/>
                <a:ea typeface="ＭＳ Ｐゴシック" charset="0"/>
                <a:cs typeface="Times New Roman" panose="02020603050405020304" pitchFamily="18" charset="0"/>
              </a:rPr>
              <a:t>Table  7-2</a:t>
            </a:r>
            <a:r>
              <a:rPr lang="en-IN" sz="2800" dirty="0">
                <a:latin typeface="Times New Roman" panose="02020603050405020304" pitchFamily="18" charset="0"/>
                <a:ea typeface="ＭＳ Ｐゴシック" charset="0"/>
                <a:cs typeface="Times New Roman" panose="02020603050405020304" pitchFamily="18" charset="0"/>
              </a:rPr>
              <a:t>).</a:t>
            </a:r>
          </a:p>
          <a:p>
            <a:pPr marL="355600" marR="5080" indent="-355600" algn="just">
              <a:lnSpc>
                <a:spcPct val="99500"/>
              </a:lnSpc>
              <a:buFontTx/>
              <a:buAutoNum type="arabicPeriod"/>
              <a:tabLst>
                <a:tab pos="621665" algn="l"/>
              </a:tabLst>
            </a:pPr>
            <a:r>
              <a:rPr lang="en-IN" sz="2800" dirty="0">
                <a:latin typeface="Times New Roman" panose="02020603050405020304" pitchFamily="18" charset="0"/>
                <a:ea typeface="ＭＳ Ｐゴシック" charset="0"/>
                <a:cs typeface="Times New Roman" panose="02020603050405020304" pitchFamily="18" charset="0"/>
              </a:rPr>
              <a:t>Use the appropriate column from </a:t>
            </a:r>
            <a:r>
              <a:rPr lang="en-IN" sz="2800" b="1" dirty="0">
                <a:solidFill>
                  <a:srgbClr val="FF0000"/>
                </a:solidFill>
                <a:latin typeface="Times New Roman" panose="02020603050405020304" pitchFamily="18" charset="0"/>
                <a:ea typeface="ＭＳ Ｐゴシック" charset="0"/>
                <a:cs typeface="Times New Roman" panose="02020603050405020304" pitchFamily="18" charset="0"/>
              </a:rPr>
              <a:t>Table 7-3 </a:t>
            </a:r>
            <a:r>
              <a:rPr lang="en-IN" sz="2800" dirty="0">
                <a:latin typeface="Times New Roman" panose="02020603050405020304" pitchFamily="18" charset="0"/>
                <a:ea typeface="ＭＳ Ｐゴシック" charset="0"/>
                <a:cs typeface="Times New Roman" panose="02020603050405020304" pitchFamily="18" charset="0"/>
              </a:rPr>
              <a:t>that  matches the recovery period to find the recovery  rate, </a:t>
            </a:r>
            <a:r>
              <a:rPr lang="en-IN" sz="2800" dirty="0" err="1">
                <a:latin typeface="Times New Roman" panose="02020603050405020304" pitchFamily="18" charset="0"/>
                <a:ea typeface="ＭＳ Ｐゴシック" charset="0"/>
                <a:cs typeface="Times New Roman" panose="02020603050405020304" pitchFamily="18" charset="0"/>
              </a:rPr>
              <a:t>r</a:t>
            </a:r>
            <a:r>
              <a:rPr lang="en-IN" sz="2800" baseline="-25000" dirty="0" err="1">
                <a:latin typeface="Times New Roman" panose="02020603050405020304" pitchFamily="18" charset="0"/>
                <a:ea typeface="ＭＳ Ｐゴシック" charset="0"/>
                <a:cs typeface="Times New Roman" panose="02020603050405020304" pitchFamily="18" charset="0"/>
              </a:rPr>
              <a:t>k</a:t>
            </a:r>
            <a:r>
              <a:rPr lang="en-IN" sz="2800" dirty="0">
                <a:latin typeface="Times New Roman" panose="02020603050405020304" pitchFamily="18" charset="0"/>
                <a:ea typeface="ＭＳ Ｐゴシック" charset="0"/>
                <a:cs typeface="Times New Roman" panose="02020603050405020304" pitchFamily="18" charset="0"/>
              </a:rPr>
              <a:t>, and compute the depreciation for each year as</a:t>
            </a:r>
          </a:p>
        </p:txBody>
      </p:sp>
      <p:graphicFrame>
        <p:nvGraphicFramePr>
          <p:cNvPr id="4" name="Object 3"/>
          <p:cNvGraphicFramePr>
            <a:graphicFrameLocks noChangeAspect="1"/>
          </p:cNvGraphicFramePr>
          <p:nvPr>
            <p:extLst>
              <p:ext uri="{D42A27DB-BD31-4B8C-83A1-F6EECF244321}">
                <p14:modId xmlns:p14="http://schemas.microsoft.com/office/powerpoint/2010/main" val="924997865"/>
              </p:ext>
            </p:extLst>
          </p:nvPr>
        </p:nvGraphicFramePr>
        <p:xfrm>
          <a:off x="1526340" y="4133815"/>
          <a:ext cx="5333239" cy="708008"/>
        </p:xfrm>
        <a:graphic>
          <a:graphicData uri="http://schemas.openxmlformats.org/presentationml/2006/ole">
            <mc:AlternateContent xmlns:mc="http://schemas.openxmlformats.org/markup-compatibility/2006">
              <mc:Choice xmlns:v="urn:schemas-microsoft-com:vml" Requires="v">
                <p:oleObj name="Equation" r:id="rId3" imgW="2869920" imgH="380880" progId="Equation.DSMT4">
                  <p:embed/>
                </p:oleObj>
              </mc:Choice>
              <mc:Fallback>
                <p:oleObj name="Equation" r:id="rId3" imgW="2869920" imgH="38088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6340" y="4133815"/>
                        <a:ext cx="5333239" cy="70800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668950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BF19575-9D35-7ADD-8969-4A8BB99FED7B}"/>
              </a:ext>
            </a:extLst>
          </p:cNvPr>
          <p:cNvPicPr>
            <a:picLocks noChangeAspect="1"/>
          </p:cNvPicPr>
          <p:nvPr/>
        </p:nvPicPr>
        <p:blipFill>
          <a:blip r:embed="rId2"/>
          <a:stretch>
            <a:fillRect/>
          </a:stretch>
        </p:blipFill>
        <p:spPr>
          <a:xfrm>
            <a:off x="1828800" y="317709"/>
            <a:ext cx="5486400" cy="5892800"/>
          </a:xfrm>
          <a:prstGeom prst="rect">
            <a:avLst/>
          </a:prstGeom>
        </p:spPr>
      </p:pic>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2560227D-167D-202A-7786-50CBE0E06E91}"/>
                  </a:ext>
                </a:extLst>
              </p14:cNvPr>
              <p14:cNvContentPartPr/>
              <p14:nvPr/>
            </p14:nvContentPartPr>
            <p14:xfrm>
              <a:off x="2054024" y="6201077"/>
              <a:ext cx="1270800" cy="24840"/>
            </p14:xfrm>
          </p:contentPart>
        </mc:Choice>
        <mc:Fallback>
          <p:pic>
            <p:nvPicPr>
              <p:cNvPr id="4" name="Ink 3">
                <a:extLst>
                  <a:ext uri="{FF2B5EF4-FFF2-40B4-BE49-F238E27FC236}">
                    <a16:creationId xmlns:a16="http://schemas.microsoft.com/office/drawing/2014/main" id="{2560227D-167D-202A-7786-50CBE0E06E91}"/>
                  </a:ext>
                </a:extLst>
              </p:cNvPr>
              <p:cNvPicPr/>
              <p:nvPr/>
            </p:nvPicPr>
            <p:blipFill>
              <a:blip r:embed="rId4"/>
              <a:stretch>
                <a:fillRect/>
              </a:stretch>
            </p:blipFill>
            <p:spPr>
              <a:xfrm>
                <a:off x="2036024" y="6183437"/>
                <a:ext cx="1306440" cy="60480"/>
              </a:xfrm>
              <a:prstGeom prst="rect">
                <a:avLst/>
              </a:prstGeom>
            </p:spPr>
          </p:pic>
        </mc:Fallback>
      </mc:AlternateContent>
    </p:spTree>
    <p:extLst>
      <p:ext uri="{BB962C8B-B14F-4D97-AF65-F5344CB8AC3E}">
        <p14:creationId xmlns:p14="http://schemas.microsoft.com/office/powerpoint/2010/main" val="3869644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F022FBE-8789-EE3E-45CB-38459597476A}"/>
              </a:ext>
            </a:extLst>
          </p:cNvPr>
          <p:cNvPicPr>
            <a:picLocks noChangeAspect="1"/>
          </p:cNvPicPr>
          <p:nvPr/>
        </p:nvPicPr>
        <p:blipFill>
          <a:blip r:embed="rId2"/>
          <a:stretch>
            <a:fillRect/>
          </a:stretch>
        </p:blipFill>
        <p:spPr>
          <a:xfrm>
            <a:off x="749508" y="294599"/>
            <a:ext cx="7824866" cy="5969000"/>
          </a:xfrm>
          <a:prstGeom prst="rect">
            <a:avLst/>
          </a:prstGeom>
        </p:spPr>
      </p:pic>
      <p:cxnSp>
        <p:nvCxnSpPr>
          <p:cNvPr id="6" name="Straight Connector 5">
            <a:extLst>
              <a:ext uri="{FF2B5EF4-FFF2-40B4-BE49-F238E27FC236}">
                <a16:creationId xmlns:a16="http://schemas.microsoft.com/office/drawing/2014/main" id="{5E6E2E5D-E9F4-A36F-7A18-ADAD60950D04}"/>
              </a:ext>
            </a:extLst>
          </p:cNvPr>
          <p:cNvCxnSpPr/>
          <p:nvPr/>
        </p:nvCxnSpPr>
        <p:spPr>
          <a:xfrm>
            <a:off x="6130977" y="899410"/>
            <a:ext cx="0" cy="4227226"/>
          </a:xfrm>
          <a:prstGeom prst="line">
            <a:avLst/>
          </a:prstGeom>
          <a:ln/>
        </p:spPr>
        <p:style>
          <a:lnRef idx="3">
            <a:schemeClr val="accent3"/>
          </a:lnRef>
          <a:fillRef idx="0">
            <a:schemeClr val="accent3"/>
          </a:fillRef>
          <a:effectRef idx="2">
            <a:schemeClr val="accent3"/>
          </a:effectRef>
          <a:fontRef idx="minor">
            <a:schemeClr val="tx1"/>
          </a:fontRef>
        </p:style>
      </p:cxnSp>
      <mc:AlternateContent xmlns:mc="http://schemas.openxmlformats.org/markup-compatibility/2006">
        <mc:Choice xmlns:p14="http://schemas.microsoft.com/office/powerpoint/2010/main" Requires="p14">
          <p:contentPart p14:bwMode="auto" r:id="rId3">
            <p14:nvContentPartPr>
              <p14:cNvPr id="7" name="Ink 6">
                <a:extLst>
                  <a:ext uri="{FF2B5EF4-FFF2-40B4-BE49-F238E27FC236}">
                    <a16:creationId xmlns:a16="http://schemas.microsoft.com/office/drawing/2014/main" id="{7FD91CE9-63FD-92D4-24F1-CE899EDA4396}"/>
                  </a:ext>
                </a:extLst>
              </p14:cNvPr>
              <p14:cNvContentPartPr/>
              <p14:nvPr/>
            </p14:nvContentPartPr>
            <p14:xfrm>
              <a:off x="6660584" y="5810117"/>
              <a:ext cx="1868400" cy="29160"/>
            </p14:xfrm>
          </p:contentPart>
        </mc:Choice>
        <mc:Fallback>
          <p:pic>
            <p:nvPicPr>
              <p:cNvPr id="7" name="Ink 6">
                <a:extLst>
                  <a:ext uri="{FF2B5EF4-FFF2-40B4-BE49-F238E27FC236}">
                    <a16:creationId xmlns:a16="http://schemas.microsoft.com/office/drawing/2014/main" id="{7FD91CE9-63FD-92D4-24F1-CE899EDA4396}"/>
                  </a:ext>
                </a:extLst>
              </p:cNvPr>
              <p:cNvPicPr/>
              <p:nvPr/>
            </p:nvPicPr>
            <p:blipFill>
              <a:blip r:embed="rId4"/>
              <a:stretch>
                <a:fillRect/>
              </a:stretch>
            </p:blipFill>
            <p:spPr>
              <a:xfrm>
                <a:off x="6642584" y="5792477"/>
                <a:ext cx="1904040" cy="6480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8" name="Ink 7">
                <a:extLst>
                  <a:ext uri="{FF2B5EF4-FFF2-40B4-BE49-F238E27FC236}">
                    <a16:creationId xmlns:a16="http://schemas.microsoft.com/office/drawing/2014/main" id="{136C7630-6075-2DAC-92DC-DC7AE7BA65FB}"/>
                  </a:ext>
                </a:extLst>
              </p14:cNvPr>
              <p14:cNvContentPartPr/>
              <p14:nvPr/>
            </p14:nvContentPartPr>
            <p14:xfrm>
              <a:off x="875744" y="5922437"/>
              <a:ext cx="926280" cy="15120"/>
            </p14:xfrm>
          </p:contentPart>
        </mc:Choice>
        <mc:Fallback>
          <p:pic>
            <p:nvPicPr>
              <p:cNvPr id="8" name="Ink 7">
                <a:extLst>
                  <a:ext uri="{FF2B5EF4-FFF2-40B4-BE49-F238E27FC236}">
                    <a16:creationId xmlns:a16="http://schemas.microsoft.com/office/drawing/2014/main" id="{136C7630-6075-2DAC-92DC-DC7AE7BA65FB}"/>
                  </a:ext>
                </a:extLst>
              </p:cNvPr>
              <p:cNvPicPr/>
              <p:nvPr/>
            </p:nvPicPr>
            <p:blipFill>
              <a:blip r:embed="rId6"/>
              <a:stretch>
                <a:fillRect/>
              </a:stretch>
            </p:blipFill>
            <p:spPr>
              <a:xfrm>
                <a:off x="857744" y="5904797"/>
                <a:ext cx="961920" cy="5076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9" name="Ink 8">
                <a:extLst>
                  <a:ext uri="{FF2B5EF4-FFF2-40B4-BE49-F238E27FC236}">
                    <a16:creationId xmlns:a16="http://schemas.microsoft.com/office/drawing/2014/main" id="{8964287E-EE95-B1DF-2FF6-A6848CAB132A}"/>
                  </a:ext>
                </a:extLst>
              </p14:cNvPr>
              <p14:cNvContentPartPr/>
              <p14:nvPr/>
            </p14:nvContentPartPr>
            <p14:xfrm>
              <a:off x="4151384" y="5613557"/>
              <a:ext cx="607680" cy="28440"/>
            </p14:xfrm>
          </p:contentPart>
        </mc:Choice>
        <mc:Fallback>
          <p:pic>
            <p:nvPicPr>
              <p:cNvPr id="9" name="Ink 8">
                <a:extLst>
                  <a:ext uri="{FF2B5EF4-FFF2-40B4-BE49-F238E27FC236}">
                    <a16:creationId xmlns:a16="http://schemas.microsoft.com/office/drawing/2014/main" id="{8964287E-EE95-B1DF-2FF6-A6848CAB132A}"/>
                  </a:ext>
                </a:extLst>
              </p:cNvPr>
              <p:cNvPicPr/>
              <p:nvPr/>
            </p:nvPicPr>
            <p:blipFill>
              <a:blip r:embed="rId8"/>
              <a:stretch>
                <a:fillRect/>
              </a:stretch>
            </p:blipFill>
            <p:spPr>
              <a:xfrm>
                <a:off x="4133384" y="5595917"/>
                <a:ext cx="643320" cy="6408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10" name="Ink 9">
                <a:extLst>
                  <a:ext uri="{FF2B5EF4-FFF2-40B4-BE49-F238E27FC236}">
                    <a16:creationId xmlns:a16="http://schemas.microsoft.com/office/drawing/2014/main" id="{B5B081C4-913E-87FE-C3FF-ECC7CE55D7C4}"/>
                  </a:ext>
                </a:extLst>
              </p14:cNvPr>
              <p14:cNvContentPartPr/>
              <p14:nvPr/>
            </p14:nvContentPartPr>
            <p14:xfrm>
              <a:off x="3570344" y="6060677"/>
              <a:ext cx="671400" cy="19440"/>
            </p14:xfrm>
          </p:contentPart>
        </mc:Choice>
        <mc:Fallback>
          <p:pic>
            <p:nvPicPr>
              <p:cNvPr id="10" name="Ink 9">
                <a:extLst>
                  <a:ext uri="{FF2B5EF4-FFF2-40B4-BE49-F238E27FC236}">
                    <a16:creationId xmlns:a16="http://schemas.microsoft.com/office/drawing/2014/main" id="{B5B081C4-913E-87FE-C3FF-ECC7CE55D7C4}"/>
                  </a:ext>
                </a:extLst>
              </p:cNvPr>
              <p:cNvPicPr/>
              <p:nvPr/>
            </p:nvPicPr>
            <p:blipFill>
              <a:blip r:embed="rId10"/>
              <a:stretch>
                <a:fillRect/>
              </a:stretch>
            </p:blipFill>
            <p:spPr>
              <a:xfrm>
                <a:off x="3552704" y="6042677"/>
                <a:ext cx="707040" cy="55080"/>
              </a:xfrm>
              <a:prstGeom prst="rect">
                <a:avLst/>
              </a:prstGeom>
            </p:spPr>
          </p:pic>
        </mc:Fallback>
      </mc:AlternateContent>
    </p:spTree>
    <p:extLst>
      <p:ext uri="{BB962C8B-B14F-4D97-AF65-F5344CB8AC3E}">
        <p14:creationId xmlns:p14="http://schemas.microsoft.com/office/powerpoint/2010/main" val="2491673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269760"/>
            <a:ext cx="8401987" cy="523220"/>
          </a:xfrm>
        </p:spPr>
        <p:txBody>
          <a:bodyPr wrap="square" lIns="0" tIns="0" rIns="0" bIns="0">
            <a:spAutoFit/>
          </a:bodyPr>
          <a:lstStyle/>
          <a:p>
            <a:r>
              <a:rPr lang="en-IN" sz="3400" dirty="0">
                <a:ea typeface="ＭＳ Ｐゴシック" charset="0"/>
                <a:cs typeface="Times New Roman" charset="0"/>
              </a:rPr>
              <a:t>There are Many Different Types of Taxes</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30967" y="1105928"/>
            <a:ext cx="8282066" cy="4918782"/>
          </a:xfrm>
        </p:spPr>
        <p:txBody>
          <a:bodyPr vert="horz" wrap="square" lIns="0" tIns="0" rIns="0" bIns="0" rtlCol="0">
            <a:spAutoFit/>
          </a:bodyPr>
          <a:lstStyle/>
          <a:p>
            <a:pPr marR="64135">
              <a:lnSpc>
                <a:spcPts val="3000"/>
              </a:lnSpc>
              <a:tabLst>
                <a:tab pos="354965" algn="l"/>
              </a:tabLst>
            </a:pPr>
            <a:r>
              <a:rPr lang="en-IN" sz="2600" b="1" i="1" u="sng" dirty="0">
                <a:solidFill>
                  <a:srgbClr val="0070C0"/>
                </a:solidFill>
                <a:ea typeface="ＭＳ Ｐゴシック" charset="0"/>
                <a:cs typeface="Times New Roman" charset="0"/>
              </a:rPr>
              <a:t>Income taxes</a:t>
            </a:r>
            <a:r>
              <a:rPr lang="en-IN" sz="2600" b="1" i="1" dirty="0">
                <a:solidFill>
                  <a:srgbClr val="0070C0"/>
                </a:solidFill>
                <a:ea typeface="ＭＳ Ｐゴシック" charset="0"/>
                <a:cs typeface="Times New Roman" charset="0"/>
              </a:rPr>
              <a:t> </a:t>
            </a:r>
            <a:r>
              <a:rPr lang="en-IN" sz="2600" dirty="0">
                <a:ea typeface="ＭＳ Ｐゴシック" charset="0"/>
                <a:cs typeface="Times New Roman" charset="0"/>
              </a:rPr>
              <a:t>are assessed as a function of gross  revenues minus allowable expenses, usually a percentage.</a:t>
            </a:r>
          </a:p>
          <a:p>
            <a:pPr marR="222250">
              <a:lnSpc>
                <a:spcPts val="3030"/>
              </a:lnSpc>
              <a:tabLst>
                <a:tab pos="354965" algn="l"/>
              </a:tabLst>
            </a:pPr>
            <a:r>
              <a:rPr lang="en-IN" sz="2600" b="1" i="1" u="sng" dirty="0">
                <a:solidFill>
                  <a:srgbClr val="FF0000"/>
                </a:solidFill>
                <a:ea typeface="ＭＳ Ｐゴシック" charset="0"/>
                <a:cs typeface="Times New Roman" charset="0"/>
              </a:rPr>
              <a:t>Property taxes</a:t>
            </a:r>
            <a:r>
              <a:rPr lang="en-IN" sz="2600" b="1" i="1" dirty="0">
                <a:solidFill>
                  <a:srgbClr val="FF0000"/>
                </a:solidFill>
                <a:ea typeface="ＭＳ Ｐゴシック" charset="0"/>
                <a:cs typeface="Times New Roman" charset="0"/>
              </a:rPr>
              <a:t> </a:t>
            </a:r>
            <a:r>
              <a:rPr lang="en-IN" sz="2600" dirty="0">
                <a:ea typeface="ＭＳ Ｐゴシック" charset="0"/>
                <a:cs typeface="Times New Roman" charset="0"/>
              </a:rPr>
              <a:t>are assessed as a function of the  value of property owned, usually a percentage.</a:t>
            </a:r>
          </a:p>
          <a:p>
            <a:pPr marR="5080">
              <a:lnSpc>
                <a:spcPts val="3030"/>
              </a:lnSpc>
              <a:tabLst>
                <a:tab pos="354965" algn="l"/>
              </a:tabLst>
            </a:pPr>
            <a:r>
              <a:rPr lang="en-IN" sz="2600" b="1" i="1" u="sng" dirty="0">
                <a:solidFill>
                  <a:srgbClr val="00B050"/>
                </a:solidFill>
                <a:ea typeface="ＭＳ Ｐゴシック" charset="0"/>
                <a:cs typeface="Times New Roman" charset="0"/>
              </a:rPr>
              <a:t>Sales taxes</a:t>
            </a:r>
            <a:r>
              <a:rPr lang="en-IN" sz="2600" b="1" i="1" dirty="0">
                <a:solidFill>
                  <a:srgbClr val="00B050"/>
                </a:solidFill>
                <a:ea typeface="ＭＳ Ｐゴシック" charset="0"/>
                <a:cs typeface="Times New Roman" charset="0"/>
              </a:rPr>
              <a:t> </a:t>
            </a:r>
            <a:r>
              <a:rPr lang="en-IN" sz="2600" dirty="0">
                <a:ea typeface="ＭＳ Ｐゴシック" charset="0"/>
                <a:cs typeface="Times New Roman" charset="0"/>
              </a:rPr>
              <a:t>are assessed on the basis of purchase  of goods or services, usually a percentage.</a:t>
            </a:r>
          </a:p>
          <a:p>
            <a:pPr marR="163195">
              <a:lnSpc>
                <a:spcPct val="91200"/>
              </a:lnSpc>
              <a:tabLst>
                <a:tab pos="354965" algn="l"/>
              </a:tabLst>
            </a:pPr>
            <a:r>
              <a:rPr lang="en-IN" sz="2600" b="1" i="1" u="sng" dirty="0">
                <a:solidFill>
                  <a:srgbClr val="FF0000"/>
                </a:solidFill>
                <a:ea typeface="ＭＳ Ｐゴシック" charset="0"/>
                <a:cs typeface="Times New Roman" charset="0"/>
              </a:rPr>
              <a:t>Excise taxes</a:t>
            </a:r>
            <a:r>
              <a:rPr lang="en-IN" sz="2600" b="1" i="1" dirty="0">
                <a:solidFill>
                  <a:srgbClr val="FF0000"/>
                </a:solidFill>
                <a:ea typeface="ＭＳ Ｐゴシック" charset="0"/>
                <a:cs typeface="Times New Roman" charset="0"/>
              </a:rPr>
              <a:t> </a:t>
            </a:r>
            <a:r>
              <a:rPr lang="en-IN" sz="2600" dirty="0">
                <a:ea typeface="ＭＳ Ｐゴシック" charset="0"/>
                <a:cs typeface="Times New Roman" charset="0"/>
              </a:rPr>
              <a:t>are federal taxes assessed as a  function of the sale of certain goods or services  often considered non-necessities, usually a lump sum.</a:t>
            </a:r>
          </a:p>
          <a:p>
            <a:pPr marL="0" marR="163195" indent="0">
              <a:lnSpc>
                <a:spcPct val="91200"/>
              </a:lnSpc>
              <a:buNone/>
              <a:tabLst>
                <a:tab pos="354965" algn="l"/>
              </a:tabLst>
            </a:pPr>
            <a:r>
              <a:rPr lang="en-IN" sz="2600" dirty="0">
                <a:ea typeface="ＭＳ Ｐゴシック" charset="0"/>
                <a:cs typeface="Times New Roman" charset="0"/>
              </a:rPr>
              <a:t>   </a:t>
            </a:r>
            <a:r>
              <a:rPr lang="en-IN" sz="2600" b="1" dirty="0">
                <a:solidFill>
                  <a:srgbClr val="0070C0"/>
                </a:solidFill>
                <a:ea typeface="ＭＳ Ｐゴシック" charset="0"/>
                <a:cs typeface="Times New Roman" charset="0"/>
              </a:rPr>
              <a:t>We will focus on income taxes</a:t>
            </a:r>
            <a:r>
              <a:rPr lang="en-IN" sz="2600" dirty="0">
                <a:ea typeface="ＭＳ Ｐゴシック" charset="0"/>
                <a:cs typeface="Times New Roman" charset="0"/>
              </a:rPr>
              <a:t>.</a:t>
            </a:r>
          </a:p>
        </p:txBody>
      </p:sp>
    </p:spTree>
    <p:extLst>
      <p:ext uri="{BB962C8B-B14F-4D97-AF65-F5344CB8AC3E}">
        <p14:creationId xmlns:p14="http://schemas.microsoft.com/office/powerpoint/2010/main" val="5481013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81199"/>
            <a:ext cx="8229600" cy="2092881"/>
          </a:xfrm>
        </p:spPr>
        <p:txBody>
          <a:bodyPr lIns="0" tIns="0" rIns="0" bIns="0">
            <a:spAutoFit/>
          </a:bodyPr>
          <a:lstStyle/>
          <a:p>
            <a:r>
              <a:rPr lang="en-IN" sz="3400" dirty="0">
                <a:ea typeface="ＭＳ Ｐゴシック" charset="0"/>
                <a:cs typeface="Times New Roman" charset="0"/>
              </a:rPr>
              <a:t>Taking Taxes into Account Changes Our Expectations of Returns on Projects, So Our MARR (After-Tax) is Lower</a:t>
            </a:r>
            <a:endParaRPr lang="en-US" sz="3400" dirty="0">
              <a:ea typeface="ＭＳ Ｐゴシック" charset="0"/>
              <a:cs typeface="Times New Roman" charset="0"/>
            </a:endParaRPr>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id="{8C65EB9B-B399-382B-8384-CD3FEE155998}"/>
                  </a:ext>
                </a:extLst>
              </p:cNvPr>
              <p:cNvSpPr txBox="1"/>
              <p:nvPr/>
            </p:nvSpPr>
            <p:spPr>
              <a:xfrm>
                <a:off x="457200" y="2818151"/>
                <a:ext cx="8440324" cy="874791"/>
              </a:xfrm>
              <a:prstGeom prst="rect">
                <a:avLst/>
              </a:prstGeom>
              <a:noFill/>
            </p:spPr>
            <p:txBody>
              <a:bodyPr wrap="none" rtlCol="0">
                <a:spAutoFit/>
              </a:bodyPr>
              <a:lstStyle/>
              <a:p>
                <a:r>
                  <a:rPr lang="en-PS" sz="3200" b="1" dirty="0">
                    <a:solidFill>
                      <a:srgbClr val="0070C0"/>
                    </a:solidFill>
                    <a:latin typeface="Times New Roman" panose="02020603050405020304" pitchFamily="18" charset="0"/>
                    <a:ea typeface="Cambria Math" panose="02040503050406030204" pitchFamily="18" charset="0"/>
                    <a:cs typeface="Times New Roman" panose="02020603050405020304" pitchFamily="18" charset="0"/>
                  </a:rPr>
                  <a:t>Before-Tax-MARR </a:t>
                </a:r>
                <a14:m>
                  <m:oMath xmlns:m="http://schemas.openxmlformats.org/officeDocument/2006/math">
                    <m:r>
                      <a:rPr lang="en-PS" sz="3200" b="1" i="1" smtClean="0">
                        <a:solidFill>
                          <a:srgbClr val="0070C0"/>
                        </a:solidFill>
                        <a:latin typeface="Cambria Math" panose="02040503050406030204" pitchFamily="18" charset="0"/>
                        <a:ea typeface="Cambria Math" panose="02040503050406030204" pitchFamily="18" charset="0"/>
                      </a:rPr>
                      <m:t>≈</m:t>
                    </m:r>
                    <m:r>
                      <a:rPr lang="en-US" sz="3200" b="1" i="1" smtClean="0">
                        <a:solidFill>
                          <a:srgbClr val="0070C0"/>
                        </a:solidFill>
                        <a:latin typeface="Cambria Math" panose="02040503050406030204" pitchFamily="18" charset="0"/>
                        <a:ea typeface="Cambria Math" panose="02040503050406030204" pitchFamily="18" charset="0"/>
                      </a:rPr>
                      <m:t> </m:t>
                    </m:r>
                    <m:f>
                      <m:fPr>
                        <m:ctrlPr>
                          <a:rPr lang="en-US" sz="3200" b="1" i="1" smtClean="0">
                            <a:solidFill>
                              <a:srgbClr val="0070C0"/>
                            </a:solidFill>
                            <a:latin typeface="Cambria Math" panose="02040503050406030204" pitchFamily="18" charset="0"/>
                            <a:ea typeface="Cambria Math" panose="02040503050406030204" pitchFamily="18" charset="0"/>
                          </a:rPr>
                        </m:ctrlPr>
                      </m:fPr>
                      <m:num>
                        <m:r>
                          <a:rPr lang="en-US" sz="3200" b="1" i="1" smtClean="0">
                            <a:solidFill>
                              <a:srgbClr val="0070C0"/>
                            </a:solidFill>
                            <a:latin typeface="Cambria Math" panose="02040503050406030204" pitchFamily="18" charset="0"/>
                            <a:ea typeface="Cambria Math" panose="02040503050406030204" pitchFamily="18" charset="0"/>
                          </a:rPr>
                          <m:t>𝑨𝒇𝒕𝒆𝒓</m:t>
                        </m:r>
                        <m:r>
                          <a:rPr lang="en-US" sz="3200" b="1" i="1" smtClean="0">
                            <a:solidFill>
                              <a:srgbClr val="0070C0"/>
                            </a:solidFill>
                            <a:latin typeface="Cambria Math" panose="02040503050406030204" pitchFamily="18" charset="0"/>
                            <a:ea typeface="Cambria Math" panose="02040503050406030204" pitchFamily="18" charset="0"/>
                          </a:rPr>
                          <m:t>−</m:t>
                        </m:r>
                        <m:r>
                          <a:rPr lang="en-US" sz="3200" b="1" i="1" smtClean="0">
                            <a:solidFill>
                              <a:srgbClr val="0070C0"/>
                            </a:solidFill>
                            <a:latin typeface="Cambria Math" panose="02040503050406030204" pitchFamily="18" charset="0"/>
                            <a:ea typeface="Cambria Math" panose="02040503050406030204" pitchFamily="18" charset="0"/>
                          </a:rPr>
                          <m:t>𝒕𝒂𝒙</m:t>
                        </m:r>
                        <m:r>
                          <a:rPr lang="en-US" sz="3200" b="1" i="1" smtClean="0">
                            <a:solidFill>
                              <a:srgbClr val="0070C0"/>
                            </a:solidFill>
                            <a:latin typeface="Cambria Math" panose="02040503050406030204" pitchFamily="18" charset="0"/>
                            <a:ea typeface="Cambria Math" panose="02040503050406030204" pitchFamily="18" charset="0"/>
                          </a:rPr>
                          <m:t> </m:t>
                        </m:r>
                        <m:r>
                          <a:rPr lang="en-US" sz="3200" b="1" i="1" smtClean="0">
                            <a:solidFill>
                              <a:srgbClr val="0070C0"/>
                            </a:solidFill>
                            <a:latin typeface="Cambria Math" panose="02040503050406030204" pitchFamily="18" charset="0"/>
                            <a:ea typeface="Cambria Math" panose="02040503050406030204" pitchFamily="18" charset="0"/>
                          </a:rPr>
                          <m:t>𝑴𝑨𝑹𝑹</m:t>
                        </m:r>
                      </m:num>
                      <m:den>
                        <m:r>
                          <a:rPr lang="en-US" sz="3200" b="1" i="1" smtClean="0">
                            <a:solidFill>
                              <a:srgbClr val="0070C0"/>
                            </a:solidFill>
                            <a:latin typeface="Cambria Math" panose="02040503050406030204" pitchFamily="18" charset="0"/>
                            <a:ea typeface="Cambria Math" panose="02040503050406030204" pitchFamily="18" charset="0"/>
                          </a:rPr>
                          <m:t>𝟏</m:t>
                        </m:r>
                        <m:r>
                          <a:rPr lang="en-US" sz="3200" b="1" i="1" smtClean="0">
                            <a:solidFill>
                              <a:srgbClr val="0070C0"/>
                            </a:solidFill>
                            <a:latin typeface="Cambria Math" panose="02040503050406030204" pitchFamily="18" charset="0"/>
                            <a:ea typeface="Cambria Math" panose="02040503050406030204" pitchFamily="18" charset="0"/>
                          </a:rPr>
                          <m:t> −</m:t>
                        </m:r>
                        <m:r>
                          <a:rPr lang="en-US" sz="3200" b="1" i="1" smtClean="0">
                            <a:solidFill>
                              <a:srgbClr val="0070C0"/>
                            </a:solidFill>
                            <a:latin typeface="Cambria Math" panose="02040503050406030204" pitchFamily="18" charset="0"/>
                            <a:ea typeface="Cambria Math" panose="02040503050406030204" pitchFamily="18" charset="0"/>
                          </a:rPr>
                          <m:t>𝒆𝒇𝒇𝒆𝒄𝒕𝒊𝒗𝒆</m:t>
                        </m:r>
                        <m:r>
                          <a:rPr lang="en-US" sz="3200" b="1" i="1" smtClean="0">
                            <a:solidFill>
                              <a:srgbClr val="0070C0"/>
                            </a:solidFill>
                            <a:latin typeface="Cambria Math" panose="02040503050406030204" pitchFamily="18" charset="0"/>
                            <a:ea typeface="Cambria Math" panose="02040503050406030204" pitchFamily="18" charset="0"/>
                          </a:rPr>
                          <m:t> </m:t>
                        </m:r>
                        <m:r>
                          <a:rPr lang="en-US" sz="3200" b="1" i="1" smtClean="0">
                            <a:solidFill>
                              <a:srgbClr val="0070C0"/>
                            </a:solidFill>
                            <a:latin typeface="Cambria Math" panose="02040503050406030204" pitchFamily="18" charset="0"/>
                            <a:ea typeface="Cambria Math" panose="02040503050406030204" pitchFamily="18" charset="0"/>
                          </a:rPr>
                          <m:t>𝒊𝒏𝒄𝒐𝒎𝒆</m:t>
                        </m:r>
                        <m:r>
                          <a:rPr lang="en-US" sz="3200" b="1" i="1" smtClean="0">
                            <a:solidFill>
                              <a:srgbClr val="0070C0"/>
                            </a:solidFill>
                            <a:latin typeface="Cambria Math" panose="02040503050406030204" pitchFamily="18" charset="0"/>
                            <a:ea typeface="Cambria Math" panose="02040503050406030204" pitchFamily="18" charset="0"/>
                          </a:rPr>
                          <m:t> </m:t>
                        </m:r>
                        <m:r>
                          <a:rPr lang="en-US" sz="3200" b="1" i="1" smtClean="0">
                            <a:solidFill>
                              <a:srgbClr val="0070C0"/>
                            </a:solidFill>
                            <a:latin typeface="Cambria Math" panose="02040503050406030204" pitchFamily="18" charset="0"/>
                            <a:ea typeface="Cambria Math" panose="02040503050406030204" pitchFamily="18" charset="0"/>
                          </a:rPr>
                          <m:t>𝒕𝒂𝒙</m:t>
                        </m:r>
                        <m:r>
                          <a:rPr lang="en-US" sz="3200" b="1" i="1" smtClean="0">
                            <a:solidFill>
                              <a:srgbClr val="0070C0"/>
                            </a:solidFill>
                            <a:latin typeface="Cambria Math" panose="02040503050406030204" pitchFamily="18" charset="0"/>
                            <a:ea typeface="Cambria Math" panose="02040503050406030204" pitchFamily="18" charset="0"/>
                          </a:rPr>
                          <m:t> </m:t>
                        </m:r>
                        <m:r>
                          <a:rPr lang="en-US" sz="3200" b="1" i="1" smtClean="0">
                            <a:solidFill>
                              <a:srgbClr val="0070C0"/>
                            </a:solidFill>
                            <a:latin typeface="Cambria Math" panose="02040503050406030204" pitchFamily="18" charset="0"/>
                            <a:ea typeface="Cambria Math" panose="02040503050406030204" pitchFamily="18" charset="0"/>
                          </a:rPr>
                          <m:t>𝒓𝒂𝒕𝒆</m:t>
                        </m:r>
                      </m:den>
                    </m:f>
                  </m:oMath>
                </a14:m>
                <a:endParaRPr lang="en-PS" sz="3200" b="1" dirty="0" err="1">
                  <a:solidFill>
                    <a:srgbClr val="0070C0"/>
                  </a:solidFill>
                  <a:latin typeface="Times New Roman" panose="02020603050405020304" pitchFamily="18" charset="0"/>
                  <a:ea typeface="Cambria Math" panose="02040503050406030204" pitchFamily="18" charset="0"/>
                  <a:cs typeface="Times New Roman" panose="02020603050405020304" pitchFamily="18" charset="0"/>
                </a:endParaRPr>
              </a:p>
            </p:txBody>
          </p:sp>
        </mc:Choice>
        <mc:Fallback>
          <p:sp>
            <p:nvSpPr>
              <p:cNvPr id="4" name="TextBox 3">
                <a:extLst>
                  <a:ext uri="{FF2B5EF4-FFF2-40B4-BE49-F238E27FC236}">
                    <a16:creationId xmlns:a16="http://schemas.microsoft.com/office/drawing/2014/main" id="{8C65EB9B-B399-382B-8384-CD3FEE155998}"/>
                  </a:ext>
                </a:extLst>
              </p:cNvPr>
              <p:cNvSpPr txBox="1">
                <a:spLocks noRot="1" noChangeAspect="1" noMove="1" noResize="1" noEditPoints="1" noAdjustHandles="1" noChangeArrowheads="1" noChangeShapeType="1" noTextEdit="1"/>
              </p:cNvSpPr>
              <p:nvPr/>
            </p:nvSpPr>
            <p:spPr>
              <a:xfrm>
                <a:off x="457200" y="2818151"/>
                <a:ext cx="8440324" cy="874791"/>
              </a:xfrm>
              <a:prstGeom prst="rect">
                <a:avLst/>
              </a:prstGeom>
              <a:blipFill>
                <a:blip r:embed="rId3"/>
                <a:stretch>
                  <a:fillRect l="-1805" b="-11429"/>
                </a:stretch>
              </a:blipFill>
            </p:spPr>
            <p:txBody>
              <a:bodyPr/>
              <a:lstStyle/>
              <a:p>
                <a:r>
                  <a:rPr lang="en-PS">
                    <a:noFill/>
                  </a:rPr>
                  <a:t> </a:t>
                </a:r>
              </a:p>
            </p:txBody>
          </p:sp>
        </mc:Fallback>
      </mc:AlternateContent>
    </p:spTree>
    <p:extLst>
      <p:ext uri="{BB962C8B-B14F-4D97-AF65-F5344CB8AC3E}">
        <p14:creationId xmlns:p14="http://schemas.microsoft.com/office/powerpoint/2010/main" val="625125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688764"/>
            <a:ext cx="8229600" cy="523220"/>
          </a:xfrm>
        </p:spPr>
        <p:txBody>
          <a:bodyPr lIns="0" tIns="0" rIns="0" bIns="0">
            <a:spAutoFit/>
          </a:bodyPr>
          <a:lstStyle/>
          <a:p>
            <a:r>
              <a:rPr lang="en-IN" sz="3400" dirty="0">
                <a:ea typeface="ＭＳ Ｐゴシック" charset="0"/>
                <a:cs typeface="Times New Roman" charset="0"/>
              </a:rPr>
              <a:t>Objective</a:t>
            </a:r>
            <a:endParaRPr lang="en-US" sz="3400" b="0" dirty="0"/>
          </a:p>
        </p:txBody>
      </p:sp>
      <p:sp>
        <p:nvSpPr>
          <p:cNvPr id="6" name="Content Placeholder 5"/>
          <p:cNvSpPr>
            <a:spLocks noGrp="1"/>
          </p:cNvSpPr>
          <p:nvPr>
            <p:ph idx="4294967295"/>
          </p:nvPr>
        </p:nvSpPr>
        <p:spPr>
          <a:xfrm>
            <a:off x="457200" y="1658923"/>
            <a:ext cx="8229600" cy="2462213"/>
          </a:xfrm>
        </p:spPr>
        <p:txBody>
          <a:bodyPr>
            <a:spAutoFit/>
          </a:bodyPr>
          <a:lstStyle/>
          <a:p>
            <a:pPr marL="0" indent="0" algn="just">
              <a:spcBef>
                <a:spcPts val="0"/>
              </a:spcBef>
              <a:buClr>
                <a:schemeClr val="lt1"/>
              </a:buClr>
              <a:buSzPct val="25000"/>
              <a:buNone/>
            </a:pPr>
            <a:r>
              <a:rPr lang="en-IN" sz="3200" dirty="0">
                <a:latin typeface="Times New Roman" panose="02020603050405020304" pitchFamily="18" charset="0"/>
                <a:ea typeface="ＭＳ Ｐゴシック" charset="0"/>
                <a:cs typeface="Times New Roman" panose="02020603050405020304" pitchFamily="18" charset="0"/>
              </a:rPr>
              <a:t>The objective of Chapter 7 is to explain:</a:t>
            </a:r>
          </a:p>
          <a:p>
            <a:pPr marL="0" indent="0" algn="just">
              <a:spcBef>
                <a:spcPts val="0"/>
              </a:spcBef>
              <a:buClr>
                <a:schemeClr val="lt1"/>
              </a:buClr>
              <a:buSzPct val="25000"/>
              <a:buNone/>
            </a:pPr>
            <a:r>
              <a:rPr lang="en-IN" sz="3200" b="1" dirty="0">
                <a:solidFill>
                  <a:srgbClr val="0070C0"/>
                </a:solidFill>
                <a:latin typeface="Times New Roman" panose="02020603050405020304" pitchFamily="18" charset="0"/>
                <a:ea typeface="ＭＳ Ｐゴシック" charset="0"/>
                <a:cs typeface="Times New Roman" panose="02020603050405020304" pitchFamily="18" charset="0"/>
              </a:rPr>
              <a:t>(a) </a:t>
            </a:r>
            <a:r>
              <a:rPr lang="en-IN" sz="3200" dirty="0">
                <a:latin typeface="Times New Roman" panose="02020603050405020304" pitchFamily="18" charset="0"/>
                <a:ea typeface="ＭＳ Ｐゴシック" charset="0"/>
                <a:cs typeface="Times New Roman" panose="02020603050405020304" pitchFamily="18" charset="0"/>
              </a:rPr>
              <a:t>how depreciation affects income taxes, and </a:t>
            </a:r>
          </a:p>
          <a:p>
            <a:pPr marL="514350" indent="-514350" algn="just">
              <a:spcBef>
                <a:spcPts val="0"/>
              </a:spcBef>
              <a:buClr>
                <a:schemeClr val="lt1"/>
              </a:buClr>
              <a:buSzPct val="25000"/>
              <a:buAutoNum type="alphaLcParenBoth"/>
            </a:pPr>
            <a:endParaRPr lang="en-IN" sz="3200" dirty="0">
              <a:latin typeface="Times New Roman" panose="02020603050405020304" pitchFamily="18" charset="0"/>
              <a:ea typeface="ＭＳ Ｐゴシック" charset="0"/>
              <a:cs typeface="Times New Roman" panose="02020603050405020304" pitchFamily="18" charset="0"/>
            </a:endParaRPr>
          </a:p>
          <a:p>
            <a:pPr marL="0" indent="0" algn="just">
              <a:spcBef>
                <a:spcPts val="0"/>
              </a:spcBef>
              <a:buClr>
                <a:schemeClr val="lt1"/>
              </a:buClr>
              <a:buSzPct val="25000"/>
              <a:buNone/>
            </a:pPr>
            <a:r>
              <a:rPr lang="en-IN" sz="3200" b="1" dirty="0">
                <a:solidFill>
                  <a:srgbClr val="0070C0"/>
                </a:solidFill>
                <a:latin typeface="Times New Roman" panose="02020603050405020304" pitchFamily="18" charset="0"/>
                <a:ea typeface="ＭＳ Ｐゴシック" charset="0"/>
                <a:cs typeface="Times New Roman" panose="02020603050405020304" pitchFamily="18" charset="0"/>
              </a:rPr>
              <a:t>(b) </a:t>
            </a:r>
            <a:r>
              <a:rPr lang="en-IN" sz="3200" dirty="0">
                <a:latin typeface="Times New Roman" panose="02020603050405020304" pitchFamily="18" charset="0"/>
                <a:ea typeface="ＭＳ Ｐゴシック" charset="0"/>
                <a:cs typeface="Times New Roman" panose="02020603050405020304" pitchFamily="18" charset="0"/>
              </a:rPr>
              <a:t>how income taxes affect economic decision making.</a:t>
            </a:r>
            <a:endParaRPr lang="en-US" sz="3200" dirty="0">
              <a:latin typeface="Times New Roman" panose="02020603050405020304" pitchFamily="18" charset="0"/>
              <a:ea typeface="ＭＳ Ｐゴシック"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71097"/>
            <a:ext cx="8229600" cy="1569660"/>
          </a:xfrm>
        </p:spPr>
        <p:txBody>
          <a:bodyPr lIns="0" tIns="0" rIns="0" bIns="0">
            <a:spAutoFit/>
          </a:bodyPr>
          <a:lstStyle/>
          <a:p>
            <a:r>
              <a:rPr lang="en-IN" sz="3400" dirty="0">
                <a:ea typeface="ＭＳ Ｐゴシック" charset="0"/>
                <a:cs typeface="Times New Roman" charset="0"/>
              </a:rPr>
              <a:t>The After-Tax MARR Should be at Least the Tax-Adjusted Weighted Average Cost of Capital (WACC)</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6672" y="3138514"/>
            <a:ext cx="8212666" cy="2498120"/>
          </a:xfrm>
        </p:spPr>
        <p:txBody>
          <a:bodyPr vert="horz" lIns="0" tIns="0" rIns="0" bIns="0" rtlCol="0">
            <a:spAutoFit/>
          </a:bodyPr>
          <a:lstStyle/>
          <a:p>
            <a:pPr marL="12700" marR="5080" indent="0">
              <a:lnSpc>
                <a:spcPts val="3300"/>
              </a:lnSpc>
              <a:buNone/>
              <a:tabLst>
                <a:tab pos="472440" algn="l"/>
              </a:tabLst>
            </a:pPr>
            <a:r>
              <a:rPr lang="el-GR" sz="2800" spc="-30" dirty="0">
                <a:latin typeface="Times New Roman" panose="02020603050405020304" pitchFamily="18" charset="0"/>
                <a:cs typeface="Times New Roman" panose="02020603050405020304" pitchFamily="18" charset="0"/>
                <a:sym typeface="Symbol"/>
              </a:rPr>
              <a:t>λ</a:t>
            </a:r>
            <a:r>
              <a:rPr lang="en-IN" sz="2800" spc="-30" dirty="0">
                <a:latin typeface="Times New Roman" panose="02020603050405020304" pitchFamily="18" charset="0"/>
                <a:cs typeface="Times New Roman" panose="02020603050405020304" pitchFamily="18" charset="0"/>
                <a:sym typeface="Symbol"/>
              </a:rPr>
              <a:t> </a:t>
            </a:r>
            <a:r>
              <a:rPr lang="en-IN" sz="280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fraction </a:t>
            </a:r>
            <a:r>
              <a:rPr lang="en-IN" sz="2800" dirty="0">
                <a:latin typeface="Times New Roman" panose="02020603050405020304" pitchFamily="18" charset="0"/>
                <a:cs typeface="Times New Roman" panose="02020603050405020304" pitchFamily="18" charset="0"/>
              </a:rPr>
              <a:t>of a </a:t>
            </a:r>
            <a:r>
              <a:rPr lang="en-IN" sz="2800" spc="125" dirty="0">
                <a:latin typeface="Times New Roman" panose="02020603050405020304" pitchFamily="18" charset="0"/>
                <a:cs typeface="Times New Roman" panose="02020603050405020304" pitchFamily="18" charset="0"/>
              </a:rPr>
              <a:t>firm’s </a:t>
            </a:r>
            <a:r>
              <a:rPr lang="en-IN" sz="2800" dirty="0">
                <a:latin typeface="Times New Roman" panose="02020603050405020304" pitchFamily="18" charset="0"/>
                <a:cs typeface="Times New Roman" panose="02020603050405020304" pitchFamily="18" charset="0"/>
              </a:rPr>
              <a:t>pool of</a:t>
            </a:r>
            <a:r>
              <a:rPr lang="en-IN" sz="2800" spc="-11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capital</a:t>
            </a:r>
            <a:r>
              <a:rPr lang="en-IN" sz="280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borrowed </a:t>
            </a:r>
            <a:r>
              <a:rPr lang="en-IN" sz="2800" dirty="0">
                <a:latin typeface="Times New Roman" panose="02020603050405020304" pitchFamily="18" charset="0"/>
                <a:cs typeface="Times New Roman" panose="02020603050405020304" pitchFamily="18" charset="0"/>
              </a:rPr>
              <a:t> from</a:t>
            </a:r>
            <a:r>
              <a:rPr lang="en-IN" sz="2800" spc="-75"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lenders</a:t>
            </a:r>
            <a:endParaRPr lang="en-IN" sz="2800" dirty="0">
              <a:latin typeface="Times New Roman" panose="02020603050405020304" pitchFamily="18" charset="0"/>
              <a:cs typeface="Times New Roman" panose="02020603050405020304" pitchFamily="18" charset="0"/>
            </a:endParaRPr>
          </a:p>
          <a:p>
            <a:pPr marL="0" indent="0">
              <a:lnSpc>
                <a:spcPct val="100000"/>
              </a:lnSpc>
              <a:spcBef>
                <a:spcPts val="944"/>
              </a:spcBef>
              <a:buNone/>
              <a:tabLst>
                <a:tab pos="472440" algn="l"/>
              </a:tabLst>
            </a:pPr>
            <a:r>
              <a:rPr lang="en-IN" sz="2800" dirty="0">
                <a:latin typeface="Times New Roman" panose="02020603050405020304" pitchFamily="18" charset="0"/>
                <a:cs typeface="Times New Roman" panose="02020603050405020304" pitchFamily="18" charset="0"/>
              </a:rPr>
              <a:t>t = </a:t>
            </a:r>
            <a:r>
              <a:rPr lang="en-IN" sz="2800" spc="-10" dirty="0">
                <a:latin typeface="Times New Roman" panose="02020603050405020304" pitchFamily="18" charset="0"/>
                <a:cs typeface="Times New Roman" panose="02020603050405020304" pitchFamily="18" charset="0"/>
              </a:rPr>
              <a:t>effective </a:t>
            </a:r>
            <a:r>
              <a:rPr lang="en-IN" sz="2800" spc="-5" dirty="0">
                <a:latin typeface="Times New Roman" panose="02020603050405020304" pitchFamily="18" charset="0"/>
                <a:cs typeface="Times New Roman" panose="02020603050405020304" pitchFamily="18" charset="0"/>
              </a:rPr>
              <a:t>income tax rate as </a:t>
            </a:r>
            <a:r>
              <a:rPr lang="en-IN" sz="2800" dirty="0">
                <a:latin typeface="Times New Roman" panose="02020603050405020304" pitchFamily="18" charset="0"/>
                <a:cs typeface="Times New Roman" panose="02020603050405020304" pitchFamily="18" charset="0"/>
              </a:rPr>
              <a:t>a</a:t>
            </a:r>
            <a:r>
              <a:rPr lang="en-IN" sz="2800" spc="1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decimal</a:t>
            </a:r>
            <a:endParaRPr lang="en-IN" sz="2800" dirty="0">
              <a:latin typeface="Times New Roman" panose="02020603050405020304" pitchFamily="18" charset="0"/>
              <a:cs typeface="Times New Roman" panose="02020603050405020304" pitchFamily="18" charset="0"/>
            </a:endParaRPr>
          </a:p>
          <a:p>
            <a:pPr marL="0" indent="0">
              <a:lnSpc>
                <a:spcPct val="100000"/>
              </a:lnSpc>
              <a:spcBef>
                <a:spcPts val="935"/>
              </a:spcBef>
              <a:buNone/>
              <a:tabLst>
                <a:tab pos="472440" algn="l"/>
              </a:tabLst>
            </a:pPr>
            <a:r>
              <a:rPr lang="en-IN" sz="2800" dirty="0" err="1">
                <a:latin typeface="Times New Roman" panose="02020603050405020304" pitchFamily="18" charset="0"/>
                <a:cs typeface="Times New Roman" panose="02020603050405020304" pitchFamily="18" charset="0"/>
              </a:rPr>
              <a:t>i</a:t>
            </a:r>
            <a:r>
              <a:rPr lang="en-IN" sz="2800" baseline="-21021" dirty="0" err="1">
                <a:latin typeface="Times New Roman" panose="02020603050405020304" pitchFamily="18" charset="0"/>
                <a:cs typeface="Times New Roman" panose="02020603050405020304" pitchFamily="18" charset="0"/>
              </a:rPr>
              <a:t>b</a:t>
            </a:r>
            <a:r>
              <a:rPr lang="en-IN" sz="2800" baseline="-21021"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before-tax interest paid </a:t>
            </a:r>
            <a:r>
              <a:rPr lang="en-IN" sz="2800" dirty="0">
                <a:latin typeface="Times New Roman" panose="02020603050405020304" pitchFamily="18" charset="0"/>
                <a:cs typeface="Times New Roman" panose="02020603050405020304" pitchFamily="18" charset="0"/>
              </a:rPr>
              <a:t>on </a:t>
            </a:r>
            <a:r>
              <a:rPr lang="en-IN" sz="2800" spc="-5" dirty="0">
                <a:latin typeface="Times New Roman" panose="02020603050405020304" pitchFamily="18" charset="0"/>
                <a:cs typeface="Times New Roman" panose="02020603050405020304" pitchFamily="18" charset="0"/>
              </a:rPr>
              <a:t>borrowed</a:t>
            </a:r>
            <a:r>
              <a:rPr lang="en-IN" sz="2800" spc="55"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capital</a:t>
            </a:r>
            <a:endParaRPr lang="en-IN" sz="2800" dirty="0">
              <a:latin typeface="Times New Roman" panose="02020603050405020304" pitchFamily="18" charset="0"/>
              <a:cs typeface="Times New Roman" panose="02020603050405020304" pitchFamily="18" charset="0"/>
            </a:endParaRPr>
          </a:p>
          <a:p>
            <a:pPr marL="0" indent="0">
              <a:lnSpc>
                <a:spcPct val="100000"/>
              </a:lnSpc>
              <a:spcBef>
                <a:spcPts val="1035"/>
              </a:spcBef>
              <a:buNone/>
            </a:pPr>
            <a:r>
              <a:rPr lang="en-IN" sz="2800" dirty="0" err="1">
                <a:latin typeface="Times New Roman" panose="02020603050405020304" pitchFamily="18" charset="0"/>
                <a:cs typeface="Times New Roman" panose="02020603050405020304" pitchFamily="18" charset="0"/>
              </a:rPr>
              <a:t>e</a:t>
            </a:r>
            <a:r>
              <a:rPr lang="en-IN" sz="2800" baseline="-21021" dirty="0" err="1">
                <a:latin typeface="Times New Roman" panose="02020603050405020304" pitchFamily="18" charset="0"/>
                <a:cs typeface="Times New Roman" panose="02020603050405020304" pitchFamily="18" charset="0"/>
              </a:rPr>
              <a:t>a</a:t>
            </a:r>
            <a:r>
              <a:rPr lang="en-IN" sz="2800" baseline="-21021"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 </a:t>
            </a:r>
            <a:r>
              <a:rPr lang="en-IN" sz="2800" spc="-10" dirty="0">
                <a:latin typeface="Times New Roman" panose="02020603050405020304" pitchFamily="18" charset="0"/>
                <a:cs typeface="Times New Roman" panose="02020603050405020304" pitchFamily="18" charset="0"/>
              </a:rPr>
              <a:t>after-tax </a:t>
            </a:r>
            <a:r>
              <a:rPr lang="en-IN" sz="2800" spc="-5" dirty="0">
                <a:latin typeface="Times New Roman" panose="02020603050405020304" pitchFamily="18" charset="0"/>
                <a:cs typeface="Times New Roman" panose="02020603050405020304" pitchFamily="18" charset="0"/>
              </a:rPr>
              <a:t>cost </a:t>
            </a:r>
            <a:r>
              <a:rPr lang="en-IN" sz="2800" dirty="0">
                <a:latin typeface="Times New Roman" panose="02020603050405020304" pitchFamily="18" charset="0"/>
                <a:cs typeface="Times New Roman" panose="02020603050405020304" pitchFamily="18" charset="0"/>
              </a:rPr>
              <a:t>of </a:t>
            </a:r>
            <a:r>
              <a:rPr lang="en-IN" sz="2800" spc="-5" dirty="0">
                <a:latin typeface="Times New Roman" panose="02020603050405020304" pitchFamily="18" charset="0"/>
                <a:cs typeface="Times New Roman" panose="02020603050405020304" pitchFamily="18" charset="0"/>
              </a:rPr>
              <a:t>equity</a:t>
            </a:r>
            <a:r>
              <a:rPr lang="en-IN" sz="2800" spc="4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capital</a:t>
            </a:r>
            <a:endParaRPr lang="en-IN" sz="2800"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3E576DB6-8A50-C9EE-70B9-61A471129BCD}"/>
                  </a:ext>
                </a:extLst>
              </p:cNvPr>
              <p:cNvSpPr txBox="1"/>
              <p:nvPr/>
            </p:nvSpPr>
            <p:spPr>
              <a:xfrm>
                <a:off x="1469036" y="2097248"/>
                <a:ext cx="5918863" cy="584775"/>
              </a:xfrm>
              <a:prstGeom prst="rect">
                <a:avLst/>
              </a:prstGeom>
              <a:noFill/>
            </p:spPr>
            <p:txBody>
              <a:bodyPr wrap="square" rtlCol="0">
                <a:spAutoFit/>
              </a:bodyPr>
              <a:lstStyle/>
              <a:p>
                <a:r>
                  <a:rPr lang="en-PS" sz="3200" b="1" i="1" dirty="0">
                    <a:solidFill>
                      <a:srgbClr val="FF0000"/>
                    </a:solidFill>
                    <a:latin typeface="Cambria Math" panose="02040503050406030204" pitchFamily="18" charset="0"/>
                    <a:ea typeface="Cambria Math" panose="02040503050406030204" pitchFamily="18" charset="0"/>
                  </a:rPr>
                  <a:t>WACC = </a:t>
                </a:r>
                <a14:m>
                  <m:oMath xmlns:m="http://schemas.openxmlformats.org/officeDocument/2006/math">
                    <m:r>
                      <a:rPr lang="en-PS" sz="3200" b="1" i="1" smtClean="0">
                        <a:solidFill>
                          <a:srgbClr val="FF0000"/>
                        </a:solidFill>
                        <a:latin typeface="Cambria Math" panose="02040503050406030204" pitchFamily="18" charset="0"/>
                        <a:ea typeface="Cambria Math" panose="02040503050406030204" pitchFamily="18" charset="0"/>
                      </a:rPr>
                      <m:t>𝝀</m:t>
                    </m:r>
                    <m:r>
                      <a:rPr lang="en-US" sz="3200" b="1" i="1" smtClean="0">
                        <a:solidFill>
                          <a:srgbClr val="FF0000"/>
                        </a:solidFill>
                        <a:latin typeface="Cambria Math" panose="02040503050406030204" pitchFamily="18" charset="0"/>
                        <a:ea typeface="Cambria Math" panose="02040503050406030204" pitchFamily="18" charset="0"/>
                      </a:rPr>
                      <m:t>(</m:t>
                    </m:r>
                    <m:r>
                      <a:rPr lang="en-US" sz="3200" b="1" i="1" smtClean="0">
                        <a:solidFill>
                          <a:srgbClr val="FF0000"/>
                        </a:solidFill>
                        <a:latin typeface="Cambria Math" panose="02040503050406030204" pitchFamily="18" charset="0"/>
                        <a:ea typeface="Cambria Math" panose="02040503050406030204" pitchFamily="18" charset="0"/>
                      </a:rPr>
                      <m:t>𝟏</m:t>
                    </m:r>
                    <m:r>
                      <a:rPr lang="en-US" sz="3200" b="1" i="1" smtClean="0">
                        <a:solidFill>
                          <a:srgbClr val="FF0000"/>
                        </a:solidFill>
                        <a:latin typeface="Cambria Math" panose="02040503050406030204" pitchFamily="18" charset="0"/>
                        <a:ea typeface="Cambria Math" panose="02040503050406030204" pitchFamily="18" charset="0"/>
                      </a:rPr>
                      <m:t> −</m:t>
                    </m:r>
                    <m:r>
                      <a:rPr lang="en-US" sz="3200" b="1" i="1" smtClean="0">
                        <a:solidFill>
                          <a:srgbClr val="FF0000"/>
                        </a:solidFill>
                        <a:latin typeface="Cambria Math" panose="02040503050406030204" pitchFamily="18" charset="0"/>
                        <a:ea typeface="Cambria Math" panose="02040503050406030204" pitchFamily="18" charset="0"/>
                      </a:rPr>
                      <m:t>𝒕</m:t>
                    </m:r>
                    <m:r>
                      <a:rPr lang="en-US" sz="3200" b="1" i="1" smtClean="0">
                        <a:solidFill>
                          <a:srgbClr val="FF0000"/>
                        </a:solidFill>
                        <a:latin typeface="Cambria Math" panose="02040503050406030204" pitchFamily="18" charset="0"/>
                        <a:ea typeface="Cambria Math" panose="02040503050406030204" pitchFamily="18" charset="0"/>
                      </a:rPr>
                      <m:t>)</m:t>
                    </m:r>
                    <m:sSub>
                      <m:sSubPr>
                        <m:ctrlPr>
                          <a:rPr lang="en-US" sz="3200" b="1" i="1" smtClean="0">
                            <a:solidFill>
                              <a:srgbClr val="FF0000"/>
                            </a:solidFill>
                            <a:latin typeface="Cambria Math" panose="02040503050406030204" pitchFamily="18" charset="0"/>
                            <a:ea typeface="Cambria Math" panose="02040503050406030204" pitchFamily="18" charset="0"/>
                          </a:rPr>
                        </m:ctrlPr>
                      </m:sSubPr>
                      <m:e>
                        <m:r>
                          <a:rPr lang="en-US" sz="3200" b="1" i="1" smtClean="0">
                            <a:solidFill>
                              <a:srgbClr val="FF0000"/>
                            </a:solidFill>
                            <a:latin typeface="Cambria Math" panose="02040503050406030204" pitchFamily="18" charset="0"/>
                            <a:ea typeface="Cambria Math" panose="02040503050406030204" pitchFamily="18" charset="0"/>
                          </a:rPr>
                          <m:t>𝒊</m:t>
                        </m:r>
                      </m:e>
                      <m:sub>
                        <m:r>
                          <a:rPr lang="en-US" sz="3200" b="1" i="1" smtClean="0">
                            <a:solidFill>
                              <a:srgbClr val="FF0000"/>
                            </a:solidFill>
                            <a:latin typeface="Cambria Math" panose="02040503050406030204" pitchFamily="18" charset="0"/>
                            <a:ea typeface="Cambria Math" panose="02040503050406030204" pitchFamily="18" charset="0"/>
                          </a:rPr>
                          <m:t>𝒃</m:t>
                        </m:r>
                      </m:sub>
                    </m:sSub>
                  </m:oMath>
                </a14:m>
                <a:r>
                  <a:rPr lang="en-PS" sz="3200" b="1" i="1" dirty="0">
                    <a:solidFill>
                      <a:srgbClr val="FF0000"/>
                    </a:solidFill>
                    <a:latin typeface="Cambria Math" panose="02040503050406030204" pitchFamily="18" charset="0"/>
                    <a:ea typeface="Cambria Math" panose="02040503050406030204" pitchFamily="18" charset="0"/>
                  </a:rPr>
                  <a:t> + (1 - </a:t>
                </a:r>
                <a14:m>
                  <m:oMath xmlns:m="http://schemas.openxmlformats.org/officeDocument/2006/math">
                    <m:r>
                      <a:rPr lang="en-PS" sz="3200" b="1" i="1" smtClean="0">
                        <a:solidFill>
                          <a:srgbClr val="FF0000"/>
                        </a:solidFill>
                        <a:latin typeface="Cambria Math" panose="02040503050406030204" pitchFamily="18" charset="0"/>
                        <a:ea typeface="Cambria Math" panose="02040503050406030204" pitchFamily="18" charset="0"/>
                      </a:rPr>
                      <m:t>𝝀</m:t>
                    </m:r>
                    <m:r>
                      <a:rPr lang="en-US" sz="3200" b="1" i="1" smtClean="0">
                        <a:solidFill>
                          <a:srgbClr val="FF0000"/>
                        </a:solidFill>
                        <a:latin typeface="Cambria Math" panose="02040503050406030204" pitchFamily="18" charset="0"/>
                        <a:ea typeface="Cambria Math" panose="02040503050406030204" pitchFamily="18" charset="0"/>
                      </a:rPr>
                      <m:t>)</m:t>
                    </m:r>
                    <m:sSub>
                      <m:sSubPr>
                        <m:ctrlPr>
                          <a:rPr lang="en-US" sz="3200" b="1" i="1" smtClean="0">
                            <a:solidFill>
                              <a:srgbClr val="FF0000"/>
                            </a:solidFill>
                            <a:latin typeface="Cambria Math" panose="02040503050406030204" pitchFamily="18" charset="0"/>
                            <a:ea typeface="Cambria Math" panose="02040503050406030204" pitchFamily="18" charset="0"/>
                          </a:rPr>
                        </m:ctrlPr>
                      </m:sSubPr>
                      <m:e>
                        <m:r>
                          <a:rPr lang="en-US" sz="3200" b="1" i="1" smtClean="0">
                            <a:solidFill>
                              <a:srgbClr val="FF0000"/>
                            </a:solidFill>
                            <a:latin typeface="Cambria Math" panose="02040503050406030204" pitchFamily="18" charset="0"/>
                            <a:ea typeface="Cambria Math" panose="02040503050406030204" pitchFamily="18" charset="0"/>
                          </a:rPr>
                          <m:t>𝒆</m:t>
                        </m:r>
                      </m:e>
                      <m:sub>
                        <m:r>
                          <a:rPr lang="en-US" sz="3200" b="1" i="1" smtClean="0">
                            <a:solidFill>
                              <a:srgbClr val="FF0000"/>
                            </a:solidFill>
                            <a:latin typeface="Cambria Math" panose="02040503050406030204" pitchFamily="18" charset="0"/>
                            <a:ea typeface="Cambria Math" panose="02040503050406030204" pitchFamily="18" charset="0"/>
                          </a:rPr>
                          <m:t>𝒂</m:t>
                        </m:r>
                      </m:sub>
                    </m:sSub>
                  </m:oMath>
                </a14:m>
                <a:endParaRPr lang="en-PS" sz="3200" b="1" i="1" dirty="0" err="1">
                  <a:solidFill>
                    <a:srgbClr val="FF0000"/>
                  </a:solidFill>
                  <a:latin typeface="Cambria Math" panose="02040503050406030204" pitchFamily="18" charset="0"/>
                  <a:ea typeface="Cambria Math" panose="02040503050406030204" pitchFamily="18" charset="0"/>
                </a:endParaRPr>
              </a:p>
            </p:txBody>
          </p:sp>
        </mc:Choice>
        <mc:Fallback>
          <p:sp>
            <p:nvSpPr>
              <p:cNvPr id="3" name="TextBox 2">
                <a:extLst>
                  <a:ext uri="{FF2B5EF4-FFF2-40B4-BE49-F238E27FC236}">
                    <a16:creationId xmlns:a16="http://schemas.microsoft.com/office/drawing/2014/main" id="{3E576DB6-8A50-C9EE-70B9-61A471129BCD}"/>
                  </a:ext>
                </a:extLst>
              </p:cNvPr>
              <p:cNvSpPr txBox="1">
                <a:spLocks noRot="1" noChangeAspect="1" noMove="1" noResize="1" noEditPoints="1" noAdjustHandles="1" noChangeArrowheads="1" noChangeShapeType="1" noTextEdit="1"/>
              </p:cNvSpPr>
              <p:nvPr/>
            </p:nvSpPr>
            <p:spPr>
              <a:xfrm>
                <a:off x="1469036" y="2097248"/>
                <a:ext cx="5918863" cy="584775"/>
              </a:xfrm>
              <a:prstGeom prst="rect">
                <a:avLst/>
              </a:prstGeom>
              <a:blipFill>
                <a:blip r:embed="rId3"/>
                <a:stretch>
                  <a:fillRect l="-2570" t="-14894" b="-34043"/>
                </a:stretch>
              </a:blipFill>
            </p:spPr>
            <p:txBody>
              <a:bodyPr/>
              <a:lstStyle/>
              <a:p>
                <a:r>
                  <a:rPr lang="en-PS">
                    <a:noFill/>
                  </a:rPr>
                  <a:t> </a:t>
                </a:r>
              </a:p>
            </p:txBody>
          </p:sp>
        </mc:Fallback>
      </mc:AlternateContent>
    </p:spTree>
    <p:extLst>
      <p:ext uri="{BB962C8B-B14F-4D97-AF65-F5344CB8AC3E}">
        <p14:creationId xmlns:p14="http://schemas.microsoft.com/office/powerpoint/2010/main" val="3401919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36430"/>
            <a:ext cx="8229600" cy="2092881"/>
          </a:xfrm>
        </p:spPr>
        <p:txBody>
          <a:bodyPr lIns="0" tIns="0" rIns="0" bIns="0">
            <a:spAutoFit/>
          </a:bodyPr>
          <a:lstStyle/>
          <a:p>
            <a:r>
              <a:rPr lang="en-IN" sz="3400" dirty="0">
                <a:ea typeface="ＭＳ Ｐゴシック" charset="0"/>
                <a:cs typeface="Times New Roman" charset="0"/>
              </a:rPr>
              <a:t>Depreciation is Not a Cash Flow, but it  Affects a Corporation’s Taxable Income,  and Therefore the Taxes a Corporation Pays</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2554034"/>
            <a:ext cx="8229600" cy="1485022"/>
          </a:xfrm>
        </p:spPr>
        <p:txBody>
          <a:bodyPr vert="horz" lIns="0" tIns="0" rIns="0" bIns="0" rtlCol="0">
            <a:spAutoFit/>
          </a:bodyPr>
          <a:lstStyle/>
          <a:p>
            <a:pPr marL="0" indent="0">
              <a:lnSpc>
                <a:spcPct val="100000"/>
              </a:lnSpc>
              <a:buNone/>
              <a:tabLst>
                <a:tab pos="2417445" algn="l"/>
              </a:tabLst>
            </a:pPr>
            <a:r>
              <a:rPr lang="en-IN" sz="2800" b="1" spc="-30" dirty="0">
                <a:solidFill>
                  <a:srgbClr val="FF0000"/>
                </a:solidFill>
                <a:latin typeface="Times New Roman" panose="02020603050405020304" pitchFamily="18" charset="0"/>
                <a:cs typeface="Times New Roman" panose="02020603050405020304" pitchFamily="18" charset="0"/>
              </a:rPr>
              <a:t>Taxable</a:t>
            </a:r>
            <a:r>
              <a:rPr lang="en-IN" sz="2800" b="1" dirty="0">
                <a:solidFill>
                  <a:srgbClr val="FF0000"/>
                </a:solidFill>
                <a:latin typeface="Times New Roman" panose="02020603050405020304" pitchFamily="18" charset="0"/>
                <a:cs typeface="Times New Roman" panose="02020603050405020304" pitchFamily="18" charset="0"/>
              </a:rPr>
              <a:t> </a:t>
            </a:r>
            <a:r>
              <a:rPr lang="en-IN" sz="2800" b="1" spc="-5" dirty="0">
                <a:solidFill>
                  <a:srgbClr val="FF0000"/>
                </a:solidFill>
                <a:latin typeface="Times New Roman" panose="02020603050405020304" pitchFamily="18" charset="0"/>
                <a:cs typeface="Times New Roman" panose="02020603050405020304" pitchFamily="18" charset="0"/>
              </a:rPr>
              <a:t>income </a:t>
            </a:r>
            <a:r>
              <a:rPr lang="en-IN" sz="2800" b="1" dirty="0">
                <a:solidFill>
                  <a:srgbClr val="FF0000"/>
                </a:solidFill>
                <a:latin typeface="Times New Roman" panose="02020603050405020304" pitchFamily="18" charset="0"/>
                <a:cs typeface="Times New Roman" panose="02020603050405020304" pitchFamily="18" charset="0"/>
              </a:rPr>
              <a:t>= TI</a:t>
            </a:r>
          </a:p>
          <a:p>
            <a:pPr marL="0" indent="0">
              <a:lnSpc>
                <a:spcPct val="100000"/>
              </a:lnSpc>
              <a:buNone/>
              <a:tabLst>
                <a:tab pos="2417445" algn="l"/>
              </a:tabLst>
            </a:pPr>
            <a:r>
              <a:rPr lang="en-IN" sz="2800" b="1" dirty="0">
                <a:solidFill>
                  <a:srgbClr val="FF0000"/>
                </a:solidFill>
                <a:latin typeface="Times New Roman" panose="02020603050405020304" pitchFamily="18" charset="0"/>
                <a:cs typeface="Times New Roman" panose="02020603050405020304" pitchFamily="18" charset="0"/>
              </a:rPr>
              <a:t>TI = gross</a:t>
            </a:r>
            <a:r>
              <a:rPr lang="en-IN" sz="2800" b="1" spc="254" dirty="0">
                <a:solidFill>
                  <a:srgbClr val="FF0000"/>
                </a:solidFill>
                <a:latin typeface="Times New Roman" panose="02020603050405020304" pitchFamily="18" charset="0"/>
                <a:cs typeface="Times New Roman" panose="02020603050405020304" pitchFamily="18" charset="0"/>
              </a:rPr>
              <a:t> </a:t>
            </a:r>
            <a:r>
              <a:rPr lang="en-IN" sz="2800" b="1" spc="-5" dirty="0">
                <a:solidFill>
                  <a:srgbClr val="FF0000"/>
                </a:solidFill>
                <a:latin typeface="Times New Roman" panose="02020603050405020304" pitchFamily="18" charset="0"/>
                <a:cs typeface="Times New Roman" panose="02020603050405020304" pitchFamily="18" charset="0"/>
              </a:rPr>
              <a:t>income</a:t>
            </a:r>
            <a:r>
              <a:rPr lang="en-IN" sz="2800" b="1" dirty="0">
                <a:solidFill>
                  <a:srgbClr val="FF0000"/>
                </a:solidFill>
                <a:latin typeface="Times New Roman" panose="02020603050405020304" pitchFamily="18" charset="0"/>
                <a:cs typeface="Times New Roman" panose="02020603050405020304" pitchFamily="18" charset="0"/>
              </a:rPr>
              <a:t> </a:t>
            </a:r>
            <a:r>
              <a:rPr lang="en-IN" sz="2800" b="1" spc="-5" dirty="0">
                <a:solidFill>
                  <a:srgbClr val="0070C0"/>
                </a:solidFill>
                <a:latin typeface="Times New Roman" panose="02020603050405020304" pitchFamily="18" charset="0"/>
                <a:cs typeface="Times New Roman" panose="02020603050405020304" pitchFamily="18" charset="0"/>
              </a:rPr>
              <a:t>minus</a:t>
            </a:r>
            <a:r>
              <a:rPr lang="en-IN" sz="2800" b="1" spc="-5" dirty="0">
                <a:solidFill>
                  <a:srgbClr val="FF0000"/>
                </a:solidFill>
                <a:latin typeface="Times New Roman" panose="02020603050405020304" pitchFamily="18" charset="0"/>
                <a:cs typeface="Times New Roman" panose="02020603050405020304" pitchFamily="18" charset="0"/>
              </a:rPr>
              <a:t> all expenses except capital</a:t>
            </a:r>
            <a:r>
              <a:rPr lang="en-IN" sz="2800" b="1" spc="15" dirty="0">
                <a:solidFill>
                  <a:srgbClr val="FF0000"/>
                </a:solidFill>
                <a:latin typeface="Times New Roman" panose="02020603050405020304" pitchFamily="18" charset="0"/>
                <a:cs typeface="Times New Roman" panose="02020603050405020304" pitchFamily="18" charset="0"/>
              </a:rPr>
              <a:t> </a:t>
            </a:r>
            <a:r>
              <a:rPr lang="en-IN" sz="2800" b="1" spc="-5" dirty="0">
                <a:solidFill>
                  <a:srgbClr val="FF0000"/>
                </a:solidFill>
                <a:latin typeface="Times New Roman" panose="02020603050405020304" pitchFamily="18" charset="0"/>
                <a:cs typeface="Times New Roman" panose="02020603050405020304" pitchFamily="18" charset="0"/>
              </a:rPr>
              <a:t>invested </a:t>
            </a:r>
            <a:r>
              <a:rPr lang="en-IN" sz="2800" b="1" spc="-5" dirty="0">
                <a:solidFill>
                  <a:srgbClr val="0070C0"/>
                </a:solidFill>
                <a:latin typeface="Times New Roman" panose="02020603050405020304" pitchFamily="18" charset="0"/>
                <a:cs typeface="Times New Roman" panose="02020603050405020304" pitchFamily="18" charset="0"/>
              </a:rPr>
              <a:t>minus</a:t>
            </a:r>
            <a:r>
              <a:rPr lang="en-IN" sz="2800" b="1" spc="-5" dirty="0">
                <a:solidFill>
                  <a:srgbClr val="FF0000"/>
                </a:solidFill>
                <a:latin typeface="Times New Roman" panose="02020603050405020304" pitchFamily="18" charset="0"/>
                <a:cs typeface="Times New Roman" panose="02020603050405020304" pitchFamily="18" charset="0"/>
              </a:rPr>
              <a:t> depreciation</a:t>
            </a:r>
            <a:r>
              <a:rPr lang="en-IN" sz="2800" b="1" spc="-15" dirty="0">
                <a:solidFill>
                  <a:srgbClr val="FF0000"/>
                </a:solidFill>
                <a:latin typeface="Times New Roman" panose="02020603050405020304" pitchFamily="18" charset="0"/>
                <a:cs typeface="Times New Roman" panose="02020603050405020304" pitchFamily="18" charset="0"/>
              </a:rPr>
              <a:t> </a:t>
            </a:r>
            <a:r>
              <a:rPr lang="en-IN" sz="2800" b="1" spc="-5" dirty="0">
                <a:solidFill>
                  <a:srgbClr val="FF0000"/>
                </a:solidFill>
                <a:latin typeface="Times New Roman" panose="02020603050405020304" pitchFamily="18" charset="0"/>
                <a:cs typeface="Times New Roman" panose="02020603050405020304" pitchFamily="18" charset="0"/>
              </a:rPr>
              <a:t>deductions.</a:t>
            </a:r>
            <a:endParaRPr lang="en-IN"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51144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06856"/>
            <a:ext cx="8229600" cy="2022455"/>
          </a:xfrm>
        </p:spPr>
        <p:txBody>
          <a:bodyPr lIns="0" tIns="0" rIns="0" bIns="0"/>
          <a:lstStyle/>
          <a:p>
            <a:r>
              <a:rPr lang="en-IN" sz="3200" dirty="0">
                <a:ea typeface="ＭＳ Ｐゴシック" charset="0"/>
                <a:cs typeface="Times New Roman" charset="0"/>
              </a:rPr>
              <a:t>Federal Taxes are Calculated Using a Set of Income Brackets, Each Applying a Different Tax Rate on the Marginal Value of Income. State Taxes Vary Widely</a:t>
            </a:r>
            <a:endParaRPr lang="en-US" sz="3200" dirty="0">
              <a:ea typeface="ＭＳ Ｐゴシック" charset="0"/>
              <a:cs typeface="Times New Roman" charset="0"/>
            </a:endParaRPr>
          </a:p>
        </p:txBody>
      </p:sp>
      <p:sp>
        <p:nvSpPr>
          <p:cNvPr id="6" name="Content Placeholder 5"/>
          <p:cNvSpPr>
            <a:spLocks noGrp="1"/>
          </p:cNvSpPr>
          <p:nvPr>
            <p:ph idx="4294967295"/>
          </p:nvPr>
        </p:nvSpPr>
        <p:spPr>
          <a:xfrm>
            <a:off x="456672" y="2310886"/>
            <a:ext cx="8212666" cy="1915909"/>
          </a:xfrm>
        </p:spPr>
        <p:txBody>
          <a:bodyPr vert="horz" lIns="0" tIns="0" rIns="0" bIns="0" rtlCol="0">
            <a:spAutoFit/>
          </a:bodyPr>
          <a:lstStyle/>
          <a:p>
            <a:pPr algn="just">
              <a:lnSpc>
                <a:spcPct val="100000"/>
              </a:lnSpc>
              <a:tabLst>
                <a:tab pos="354965" algn="l"/>
              </a:tabLst>
            </a:pPr>
            <a:r>
              <a:rPr lang="en-IN" sz="2800" dirty="0">
                <a:latin typeface="Times New Roman" panose="02020603050405020304" pitchFamily="18" charset="0"/>
                <a:ea typeface="ＭＳ Ｐゴシック" charset="0"/>
                <a:cs typeface="Times New Roman" panose="02020603050405020304" pitchFamily="18" charset="0"/>
              </a:rPr>
              <a:t>Tax rates are found in Table 7-5.</a:t>
            </a:r>
          </a:p>
          <a:p>
            <a:pPr marR="5080" algn="just">
              <a:lnSpc>
                <a:spcPct val="100099"/>
              </a:lnSpc>
              <a:tabLst>
                <a:tab pos="354965" algn="l"/>
              </a:tabLst>
            </a:pPr>
            <a:r>
              <a:rPr lang="en-IN" sz="2800" dirty="0">
                <a:latin typeface="Times New Roman" panose="02020603050405020304" pitchFamily="18" charset="0"/>
                <a:ea typeface="ＭＳ Ｐゴシック" charset="0"/>
                <a:cs typeface="Times New Roman" panose="02020603050405020304" pitchFamily="18" charset="0"/>
              </a:rPr>
              <a:t>Corporations need to know their effective tax rate,  which is a combination of federal and state taxes  according to either formula below.</a:t>
            </a:r>
          </a:p>
        </p:txBody>
      </p:sp>
      <p:graphicFrame>
        <p:nvGraphicFramePr>
          <p:cNvPr id="3" name="Object 2"/>
          <p:cNvGraphicFramePr>
            <a:graphicFrameLocks noChangeAspect="1"/>
          </p:cNvGraphicFramePr>
          <p:nvPr>
            <p:extLst>
              <p:ext uri="{D42A27DB-BD31-4B8C-83A1-F6EECF244321}">
                <p14:modId xmlns:p14="http://schemas.microsoft.com/office/powerpoint/2010/main" val="3164942915"/>
              </p:ext>
            </p:extLst>
          </p:nvPr>
        </p:nvGraphicFramePr>
        <p:xfrm>
          <a:off x="844596" y="4408370"/>
          <a:ext cx="7824742" cy="1347050"/>
        </p:xfrm>
        <a:graphic>
          <a:graphicData uri="http://schemas.openxmlformats.org/presentationml/2006/ole">
            <mc:AlternateContent xmlns:mc="http://schemas.openxmlformats.org/markup-compatibility/2006">
              <mc:Choice xmlns:v="urn:schemas-microsoft-com:vml" Requires="v">
                <p:oleObj name="Equation" r:id="rId3" imgW="6349680" imgH="1091880" progId="Equation.DSMT4">
                  <p:embed/>
                </p:oleObj>
              </mc:Choice>
              <mc:Fallback>
                <p:oleObj name="Equation" r:id="rId3" imgW="6349680" imgH="109188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596" y="4408370"/>
                        <a:ext cx="7824742" cy="13470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9770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BC34756-A632-6431-90A8-AE11545F1E0B}"/>
              </a:ext>
            </a:extLst>
          </p:cNvPr>
          <p:cNvPicPr>
            <a:picLocks noChangeAspect="1"/>
          </p:cNvPicPr>
          <p:nvPr/>
        </p:nvPicPr>
        <p:blipFill>
          <a:blip r:embed="rId2"/>
          <a:stretch>
            <a:fillRect/>
          </a:stretch>
        </p:blipFill>
        <p:spPr>
          <a:xfrm>
            <a:off x="616262" y="1555229"/>
            <a:ext cx="7911476" cy="3747541"/>
          </a:xfrm>
          <a:prstGeom prst="rect">
            <a:avLst/>
          </a:prstGeom>
        </p:spPr>
      </p:pic>
    </p:spTree>
    <p:extLst>
      <p:ext uri="{BB962C8B-B14F-4D97-AF65-F5344CB8AC3E}">
        <p14:creationId xmlns:p14="http://schemas.microsoft.com/office/powerpoint/2010/main" val="10856721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28C2FD2-56F8-B6A1-AF2C-AD0EB80E569A}"/>
              </a:ext>
            </a:extLst>
          </p:cNvPr>
          <p:cNvPicPr>
            <a:picLocks noChangeAspect="1"/>
          </p:cNvPicPr>
          <p:nvPr/>
        </p:nvPicPr>
        <p:blipFill>
          <a:blip r:embed="rId2"/>
          <a:stretch>
            <a:fillRect/>
          </a:stretch>
        </p:blipFill>
        <p:spPr>
          <a:xfrm>
            <a:off x="1057521" y="319143"/>
            <a:ext cx="7351962" cy="5856108"/>
          </a:xfrm>
          <a:prstGeom prst="rect">
            <a:avLst/>
          </a:prstGeom>
        </p:spPr>
      </p:pic>
      <p:cxnSp>
        <p:nvCxnSpPr>
          <p:cNvPr id="14" name="Straight Connector 13">
            <a:extLst>
              <a:ext uri="{FF2B5EF4-FFF2-40B4-BE49-F238E27FC236}">
                <a16:creationId xmlns:a16="http://schemas.microsoft.com/office/drawing/2014/main" id="{13D668E9-0AF8-C740-569A-FBA3A3B2C1BC}"/>
              </a:ext>
            </a:extLst>
          </p:cNvPr>
          <p:cNvCxnSpPr/>
          <p:nvPr/>
        </p:nvCxnSpPr>
        <p:spPr>
          <a:xfrm>
            <a:off x="4811843" y="2743200"/>
            <a:ext cx="0" cy="2008682"/>
          </a:xfrm>
          <a:prstGeom prst="line">
            <a:avLst/>
          </a:prstGeom>
          <a:ln/>
        </p:spPr>
        <p:style>
          <a:lnRef idx="2">
            <a:schemeClr val="accent3"/>
          </a:lnRef>
          <a:fillRef idx="0">
            <a:schemeClr val="accent3"/>
          </a:fillRef>
          <a:effectRef idx="1">
            <a:schemeClr val="accent3"/>
          </a:effectRef>
          <a:fontRef idx="minor">
            <a:schemeClr val="tx1"/>
          </a:fontRef>
        </p:style>
      </p:cxnSp>
      <p:cxnSp>
        <p:nvCxnSpPr>
          <p:cNvPr id="16" name="Straight Arrow Connector 15">
            <a:extLst>
              <a:ext uri="{FF2B5EF4-FFF2-40B4-BE49-F238E27FC236}">
                <a16:creationId xmlns:a16="http://schemas.microsoft.com/office/drawing/2014/main" id="{9450877B-18C2-C6CA-00BE-A8DAEB2036CB}"/>
              </a:ext>
            </a:extLst>
          </p:cNvPr>
          <p:cNvCxnSpPr>
            <a:cxnSpLocks/>
          </p:cNvCxnSpPr>
          <p:nvPr/>
        </p:nvCxnSpPr>
        <p:spPr>
          <a:xfrm rot="10800000">
            <a:off x="3822492" y="2548329"/>
            <a:ext cx="911010" cy="194873"/>
          </a:xfrm>
          <a:prstGeom prst="bentConnector3">
            <a:avLst>
              <a:gd name="adj1" fmla="val 50000"/>
            </a:avLst>
          </a:prstGeom>
          <a:ln>
            <a:solidFill>
              <a:schemeClr val="tx1"/>
            </a:solidFill>
            <a:headEnd type="diamond"/>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6B735DF0-5D31-584E-D6DD-B0A1F4791613}"/>
              </a:ext>
            </a:extLst>
          </p:cNvPr>
          <p:cNvSpPr txBox="1"/>
          <p:nvPr/>
        </p:nvSpPr>
        <p:spPr>
          <a:xfrm>
            <a:off x="2871591" y="2368767"/>
            <a:ext cx="950901" cy="276999"/>
          </a:xfrm>
          <a:prstGeom prst="rect">
            <a:avLst/>
          </a:prstGeom>
          <a:noFill/>
        </p:spPr>
        <p:txBody>
          <a:bodyPr wrap="none" rtlCol="0">
            <a:spAutoFit/>
          </a:bodyPr>
          <a:lstStyle/>
          <a:p>
            <a:r>
              <a:rPr lang="en-PS" sz="1200" dirty="0">
                <a:solidFill>
                  <a:srgbClr val="FF0000"/>
                </a:solidFill>
              </a:rPr>
              <a:t>$3,332,000</a:t>
            </a:r>
          </a:p>
        </p:txBody>
      </p:sp>
    </p:spTree>
    <p:extLst>
      <p:ext uri="{BB962C8B-B14F-4D97-AF65-F5344CB8AC3E}">
        <p14:creationId xmlns:p14="http://schemas.microsoft.com/office/powerpoint/2010/main" val="18448287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IN" sz="3400" dirty="0">
                <a:ea typeface="ＭＳ Ｐゴシック" charset="0"/>
                <a:cs typeface="Times New Roman" charset="0"/>
              </a:rPr>
              <a:t>Pause and Solve </a:t>
            </a:r>
            <a:r>
              <a:rPr lang="en-IN" sz="2800" dirty="0">
                <a:ea typeface="ＭＳ Ｐゴシック" charset="0"/>
                <a:cs typeface="Times New Roman" charset="0"/>
              </a:rPr>
              <a:t>(2 of 3)</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586134"/>
            <a:ext cx="8229600" cy="3447098"/>
          </a:xfrm>
        </p:spPr>
        <p:txBody>
          <a:bodyPr vert="horz" lIns="0" tIns="0" rIns="0" bIns="0" rtlCol="0">
            <a:spAutoFit/>
          </a:bodyPr>
          <a:lstStyle/>
          <a:p>
            <a:pPr marL="0" indent="0" algn="just">
              <a:spcBef>
                <a:spcPts val="0"/>
              </a:spcBef>
              <a:buClr>
                <a:schemeClr val="lt1"/>
              </a:buClr>
              <a:buSzPct val="25000"/>
              <a:buNone/>
            </a:pPr>
            <a:r>
              <a:rPr lang="en-IN" sz="3200" dirty="0">
                <a:latin typeface="Times New Roman" panose="02020603050405020304" pitchFamily="18" charset="0"/>
                <a:ea typeface="ＭＳ Ｐゴシック" charset="0"/>
                <a:cs typeface="Times New Roman" panose="02020603050405020304" pitchFamily="18" charset="0"/>
              </a:rPr>
              <a:t>Last year Acme, Inc. had $16.4 million in revenue, $1.2  million of operating expenses, and depreciation expenses of $5.4 million. Using the corporate federal tax rates from the  table provided in the text, what is the approximate federal  tax this corporation will have to pay for this tax year?</a:t>
            </a:r>
          </a:p>
        </p:txBody>
      </p:sp>
    </p:spTree>
    <p:extLst>
      <p:ext uri="{BB962C8B-B14F-4D97-AF65-F5344CB8AC3E}">
        <p14:creationId xmlns:p14="http://schemas.microsoft.com/office/powerpoint/2010/main" val="15679954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299803"/>
            <a:ext cx="8229600" cy="513695"/>
          </a:xfrm>
        </p:spPr>
        <p:txBody>
          <a:bodyPr lIns="0" tIns="0" rIns="0" bIns="0"/>
          <a:lstStyle/>
          <a:p>
            <a:r>
              <a:rPr lang="en-IN" sz="3400" dirty="0">
                <a:ea typeface="ＭＳ Ｐゴシック" charset="0"/>
                <a:cs typeface="Times New Roman" charset="0"/>
              </a:rPr>
              <a:t>Solution </a:t>
            </a:r>
            <a:r>
              <a:rPr lang="en-IN" sz="2800" dirty="0">
                <a:ea typeface="ＭＳ Ｐゴシック" charset="0"/>
                <a:cs typeface="Times New Roman" charset="0"/>
              </a:rPr>
              <a:t>(2 of 2)</a:t>
            </a:r>
            <a:endParaRPr lang="en-US" sz="2800" dirty="0">
              <a:ea typeface="ＭＳ Ｐゴシック" charset="0"/>
              <a:cs typeface="Times New Roman" charset="0"/>
            </a:endParaRPr>
          </a:p>
        </p:txBody>
      </p:sp>
      <p:sp>
        <p:nvSpPr>
          <p:cNvPr id="6" name="Content Placeholder 5"/>
          <p:cNvSpPr>
            <a:spLocks noGrp="1"/>
          </p:cNvSpPr>
          <p:nvPr>
            <p:ph idx="4294967295"/>
          </p:nvPr>
        </p:nvSpPr>
        <p:spPr>
          <a:xfrm>
            <a:off x="457200" y="1435714"/>
            <a:ext cx="8229600" cy="2585323"/>
          </a:xfrm>
        </p:spPr>
        <p:txBody>
          <a:bodyPr vert="horz" lIns="0" tIns="0" rIns="0" bIns="0" rtlCol="0">
            <a:spAutoFit/>
          </a:bodyPr>
          <a:lstStyle/>
          <a:p>
            <a:pPr marL="0" marR="438784" indent="0" algn="just">
              <a:spcBef>
                <a:spcPts val="0"/>
              </a:spcBef>
              <a:buClr>
                <a:schemeClr val="lt1"/>
              </a:buClr>
              <a:buSzPct val="25000"/>
              <a:buNone/>
              <a:tabLst>
                <a:tab pos="621665" algn="l"/>
              </a:tabLst>
            </a:pPr>
            <a:r>
              <a:rPr lang="en-IN" sz="2800" dirty="0">
                <a:latin typeface="Times New Roman" panose="02020603050405020304" pitchFamily="18" charset="0"/>
                <a:ea typeface="ＭＳ Ｐゴシック" charset="0"/>
                <a:cs typeface="Times New Roman" panose="02020603050405020304" pitchFamily="18" charset="0"/>
              </a:rPr>
              <a:t>Last year Acme, Inc. had $16.4 million in revenue, $1.2 million of operating expenses, and depreciation expenses of $5.4 million. Using the corporate federal tax rates from the table provided in the text, </a:t>
            </a:r>
            <a:r>
              <a:rPr lang="en-IN" sz="2800" b="1" dirty="0">
                <a:solidFill>
                  <a:srgbClr val="FF0000"/>
                </a:solidFill>
                <a:latin typeface="Times New Roman" panose="02020603050405020304" pitchFamily="18" charset="0"/>
                <a:ea typeface="ＭＳ Ｐゴシック" charset="0"/>
                <a:cs typeface="Times New Roman" panose="02020603050405020304" pitchFamily="18" charset="0"/>
              </a:rPr>
              <a:t>what is the approximate federal tax this corporation will have to pay for this tax year?</a:t>
            </a:r>
          </a:p>
        </p:txBody>
      </p:sp>
      <p:sp>
        <p:nvSpPr>
          <p:cNvPr id="3" name="TextBox 2">
            <a:extLst>
              <a:ext uri="{FF2B5EF4-FFF2-40B4-BE49-F238E27FC236}">
                <a16:creationId xmlns:a16="http://schemas.microsoft.com/office/drawing/2014/main" id="{046E6B37-3CDA-CCD2-4181-87CE64F2B6E6}"/>
              </a:ext>
            </a:extLst>
          </p:cNvPr>
          <p:cNvSpPr txBox="1"/>
          <p:nvPr/>
        </p:nvSpPr>
        <p:spPr>
          <a:xfrm>
            <a:off x="1124262" y="4467518"/>
            <a:ext cx="6625652" cy="1384995"/>
          </a:xfrm>
          <a:prstGeom prst="rect">
            <a:avLst/>
          </a:prstGeom>
          <a:noFill/>
        </p:spPr>
        <p:txBody>
          <a:bodyPr wrap="square" rtlCol="0">
            <a:spAutoFit/>
          </a:bodyPr>
          <a:lstStyle/>
          <a:p>
            <a:r>
              <a:rPr lang="en-PS" sz="2800" dirty="0">
                <a:latin typeface="Times New Roman" panose="02020603050405020304" pitchFamily="18" charset="0"/>
                <a:cs typeface="Times New Roman" panose="02020603050405020304" pitchFamily="18" charset="0"/>
              </a:rPr>
              <a:t>Taxable income = $16.4 - $1.2 - $5.4 = $9.8</a:t>
            </a:r>
          </a:p>
          <a:p>
            <a:r>
              <a:rPr lang="en-PS" sz="2800" dirty="0">
                <a:latin typeface="Times New Roman" panose="02020603050405020304" pitchFamily="18" charset="0"/>
                <a:cs typeface="Times New Roman" panose="02020603050405020304" pitchFamily="18" charset="0"/>
              </a:rPr>
              <a:t>Tax = $9,800,000 * 0.34</a:t>
            </a:r>
          </a:p>
          <a:p>
            <a:r>
              <a:rPr lang="en-PS" sz="2800" dirty="0">
                <a:latin typeface="Times New Roman" panose="02020603050405020304" pitchFamily="18" charset="0"/>
                <a:cs typeface="Times New Roman" panose="02020603050405020304" pitchFamily="18" charset="0"/>
              </a:rPr>
              <a:t>Tax = $3,332,000</a:t>
            </a:r>
          </a:p>
        </p:txBody>
      </p:sp>
    </p:spTree>
    <p:extLst>
      <p:ext uri="{BB962C8B-B14F-4D97-AF65-F5344CB8AC3E}">
        <p14:creationId xmlns:p14="http://schemas.microsoft.com/office/powerpoint/2010/main" val="1532084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06856"/>
            <a:ext cx="8229600" cy="2022455"/>
          </a:xfrm>
        </p:spPr>
        <p:txBody>
          <a:bodyPr lIns="0" tIns="0" rIns="0" bIns="0"/>
          <a:lstStyle/>
          <a:p>
            <a:r>
              <a:rPr lang="en-IN" sz="3200" dirty="0">
                <a:ea typeface="ＭＳ Ｐゴシック" charset="0"/>
                <a:cs typeface="Times New Roman" charset="0"/>
              </a:rPr>
              <a:t>The Disposal of a Depreciable Asset can  Result in a Gain or Loss Based on the Sale Price (Market Value) and the Current Book Value</a:t>
            </a:r>
            <a:endParaRPr lang="en-US" sz="3200" dirty="0">
              <a:ea typeface="ＭＳ Ｐゴシック" charset="0"/>
              <a:cs typeface="Times New Roman"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4104530946"/>
              </p:ext>
            </p:extLst>
          </p:nvPr>
        </p:nvGraphicFramePr>
        <p:xfrm>
          <a:off x="457199" y="2475410"/>
          <a:ext cx="8016655" cy="770159"/>
        </p:xfrm>
        <a:graphic>
          <a:graphicData uri="http://schemas.openxmlformats.org/presentationml/2006/ole">
            <mc:AlternateContent xmlns:mc="http://schemas.openxmlformats.org/markup-compatibility/2006">
              <mc:Choice xmlns:v="urn:schemas-microsoft-com:vml" Requires="v">
                <p:oleObj name="Equation" r:id="rId3" imgW="5816520" imgH="558720" progId="Equation.DSMT4">
                  <p:embed/>
                </p:oleObj>
              </mc:Choice>
              <mc:Fallback>
                <p:oleObj name="Equation" r:id="rId3" imgW="5816520" imgH="558720" progId="Equation.DSMT4">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199" y="2475410"/>
                        <a:ext cx="8016655" cy="770159"/>
                      </a:xfrm>
                      <a:prstGeom prst="rect">
                        <a:avLst/>
                      </a:prstGeom>
                      <a:noFill/>
                      <a:ln>
                        <a:noFill/>
                      </a:ln>
                    </p:spPr>
                  </p:pic>
                </p:oleObj>
              </mc:Fallback>
            </mc:AlternateContent>
          </a:graphicData>
        </a:graphic>
      </p:graphicFrame>
      <p:sp>
        <p:nvSpPr>
          <p:cNvPr id="6" name="Content Placeholder 5"/>
          <p:cNvSpPr>
            <a:spLocks noGrp="1"/>
          </p:cNvSpPr>
          <p:nvPr>
            <p:ph idx="4294967295"/>
          </p:nvPr>
        </p:nvSpPr>
        <p:spPr>
          <a:xfrm>
            <a:off x="457199" y="3612431"/>
            <a:ext cx="8372007" cy="1792798"/>
          </a:xfrm>
        </p:spPr>
        <p:txBody>
          <a:bodyPr vert="horz" wrap="square" lIns="0" tIns="0" rIns="0" bIns="0" rtlCol="0">
            <a:spAutoFit/>
          </a:bodyPr>
          <a:lstStyle/>
          <a:p>
            <a:pPr marL="0" indent="0" algn="just">
              <a:lnSpc>
                <a:spcPct val="100000"/>
              </a:lnSpc>
              <a:buNone/>
              <a:tabLst>
                <a:tab pos="354965" algn="l"/>
              </a:tabLst>
            </a:pPr>
            <a:r>
              <a:rPr lang="en-IN" sz="2600" spc="-5" dirty="0">
                <a:latin typeface="Times New Roman" panose="02020603050405020304" pitchFamily="18" charset="0"/>
                <a:cs typeface="Times New Roman" panose="02020603050405020304" pitchFamily="18" charset="0"/>
              </a:rPr>
              <a:t>A </a:t>
            </a:r>
            <a:r>
              <a:rPr lang="en-IN" sz="2600" b="1" i="1" spc="-5" dirty="0">
                <a:solidFill>
                  <a:srgbClr val="0070C0"/>
                </a:solidFill>
                <a:latin typeface="Times New Roman" panose="02020603050405020304" pitchFamily="18" charset="0"/>
                <a:cs typeface="Times New Roman" panose="02020603050405020304" pitchFamily="18" charset="0"/>
              </a:rPr>
              <a:t>gain</a:t>
            </a:r>
            <a:r>
              <a:rPr lang="en-IN" sz="2600" spc="-5" dirty="0">
                <a:latin typeface="Times New Roman" panose="02020603050405020304" pitchFamily="18" charset="0"/>
                <a:cs typeface="Times New Roman" panose="02020603050405020304" pitchFamily="18" charset="0"/>
              </a:rPr>
              <a:t> is often referred to as </a:t>
            </a:r>
            <a:r>
              <a:rPr lang="en-IN" sz="2600" b="1" i="1" spc="-5" dirty="0">
                <a:solidFill>
                  <a:srgbClr val="0070C0"/>
                </a:solidFill>
                <a:latin typeface="Times New Roman" panose="02020603050405020304" pitchFamily="18" charset="0"/>
                <a:cs typeface="Times New Roman" panose="02020603050405020304" pitchFamily="18" charset="0"/>
              </a:rPr>
              <a:t>depreciation recapture</a:t>
            </a:r>
            <a:r>
              <a:rPr lang="en-IN" sz="2600" spc="-5" dirty="0">
                <a:latin typeface="Times New Roman" panose="02020603050405020304" pitchFamily="18" charset="0"/>
                <a:cs typeface="Times New Roman" panose="02020603050405020304" pitchFamily="18" charset="0"/>
              </a:rPr>
              <a:t>, and it </a:t>
            </a:r>
            <a:r>
              <a:rPr lang="en-IN" sz="2600" b="1" spc="-5" dirty="0">
                <a:solidFill>
                  <a:srgbClr val="0070C0"/>
                </a:solidFill>
                <a:latin typeface="Times New Roman" panose="02020603050405020304" pitchFamily="18" charset="0"/>
                <a:cs typeface="Times New Roman" panose="02020603050405020304" pitchFamily="18" charset="0"/>
              </a:rPr>
              <a:t>is generally taxed as the same as ordinary income</a:t>
            </a:r>
            <a:r>
              <a:rPr lang="en-IN" sz="2600" spc="-5" dirty="0">
                <a:latin typeface="Times New Roman" panose="02020603050405020304" pitchFamily="18" charset="0"/>
                <a:cs typeface="Times New Roman" panose="02020603050405020304" pitchFamily="18" charset="0"/>
              </a:rPr>
              <a:t>. An asset sold for more than its cost basis results in a capital gain. </a:t>
            </a:r>
          </a:p>
          <a:p>
            <a:pPr marL="0" indent="0">
              <a:lnSpc>
                <a:spcPct val="100000"/>
              </a:lnSpc>
              <a:buNone/>
              <a:tabLst>
                <a:tab pos="354965" algn="l"/>
              </a:tabLst>
            </a:pPr>
            <a:r>
              <a:rPr lang="en-IN" sz="2600" spc="-5" dirty="0">
                <a:latin typeface="Times New Roman" panose="02020603050405020304" pitchFamily="18" charset="0"/>
                <a:cs typeface="Times New Roman" panose="02020603050405020304" pitchFamily="18" charset="0"/>
              </a:rPr>
              <a:t>A </a:t>
            </a:r>
            <a:r>
              <a:rPr lang="en-IN" sz="2600" b="1" i="1" spc="-5" dirty="0">
                <a:solidFill>
                  <a:srgbClr val="FF0000"/>
                </a:solidFill>
                <a:latin typeface="Times New Roman" panose="02020603050405020304" pitchFamily="18" charset="0"/>
                <a:cs typeface="Times New Roman" panose="02020603050405020304" pitchFamily="18" charset="0"/>
              </a:rPr>
              <a:t>loss</a:t>
            </a:r>
            <a:r>
              <a:rPr lang="en-IN" sz="2600" spc="-5" dirty="0">
                <a:latin typeface="Times New Roman" panose="02020603050405020304" pitchFamily="18" charset="0"/>
                <a:cs typeface="Times New Roman" panose="02020603050405020304" pitchFamily="18" charset="0"/>
              </a:rPr>
              <a:t> is a </a:t>
            </a:r>
            <a:r>
              <a:rPr lang="en-IN" sz="2600" b="1" i="1" spc="-5" dirty="0">
                <a:solidFill>
                  <a:srgbClr val="FF0000"/>
                </a:solidFill>
                <a:latin typeface="Times New Roman" panose="02020603050405020304" pitchFamily="18" charset="0"/>
                <a:cs typeface="Times New Roman" panose="02020603050405020304" pitchFamily="18" charset="0"/>
              </a:rPr>
              <a:t>capital loss</a:t>
            </a:r>
            <a:r>
              <a:rPr lang="en-IN" sz="2600" spc="-5"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73377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317148"/>
            <a:ext cx="8229600" cy="588645"/>
          </a:xfrm>
        </p:spPr>
        <p:txBody>
          <a:bodyPr lIns="0" tIns="0" rIns="0" bIns="0"/>
          <a:lstStyle/>
          <a:p>
            <a:r>
              <a:rPr lang="en-IN" sz="3400" dirty="0">
                <a:ea typeface="ＭＳ Ｐゴシック" charset="0"/>
                <a:cs typeface="Times New Roman" charset="0"/>
              </a:rPr>
              <a:t>Pause and Solve </a:t>
            </a:r>
            <a:r>
              <a:rPr lang="en-IN" sz="2800" dirty="0">
                <a:ea typeface="ＭＳ Ｐゴシック" charset="0"/>
                <a:cs typeface="Times New Roman" charset="0"/>
              </a:rPr>
              <a:t>(3 of 3)</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242612"/>
            <a:ext cx="8229600" cy="4878515"/>
          </a:xfrm>
        </p:spPr>
        <p:txBody>
          <a:bodyPr vert="horz" lIns="0" tIns="0" rIns="0" bIns="0" rtlCol="0">
            <a:spAutoFit/>
          </a:bodyPr>
          <a:lstStyle/>
          <a:p>
            <a:pPr marL="0" marR="5080" indent="0" algn="just">
              <a:lnSpc>
                <a:spcPct val="99500"/>
              </a:lnSpc>
              <a:spcBef>
                <a:spcPts val="5"/>
              </a:spcBef>
              <a:buNone/>
              <a:tabLst>
                <a:tab pos="1917064" algn="l"/>
                <a:tab pos="4966335" algn="l"/>
              </a:tabLst>
            </a:pPr>
            <a:r>
              <a:rPr lang="en-IN" sz="2800" spc="-5" dirty="0">
                <a:latin typeface="Times New Roman" panose="02020603050405020304" pitchFamily="18" charset="0"/>
                <a:cs typeface="Times New Roman" panose="02020603050405020304" pitchFamily="18" charset="0"/>
              </a:rPr>
              <a:t>Acme Casting and </a:t>
            </a:r>
            <a:r>
              <a:rPr lang="en-IN" sz="2800" dirty="0">
                <a:latin typeface="Times New Roman" panose="02020603050405020304" pitchFamily="18" charset="0"/>
                <a:cs typeface="Times New Roman" panose="02020603050405020304" pitchFamily="18" charset="0"/>
              </a:rPr>
              <a:t>Molding sold a </a:t>
            </a:r>
            <a:r>
              <a:rPr lang="en-IN" sz="2800" spc="-5" dirty="0">
                <a:latin typeface="Times New Roman" panose="02020603050405020304" pitchFamily="18" charset="0"/>
                <a:cs typeface="Times New Roman" panose="02020603050405020304" pitchFamily="18" charset="0"/>
              </a:rPr>
              <a:t>piece </a:t>
            </a:r>
            <a:r>
              <a:rPr lang="en-IN" sz="2800" dirty="0">
                <a:latin typeface="Times New Roman" panose="02020603050405020304" pitchFamily="18" charset="0"/>
                <a:cs typeface="Times New Roman" panose="02020603050405020304" pitchFamily="18" charset="0"/>
              </a:rPr>
              <a:t>of </a:t>
            </a:r>
            <a:r>
              <a:rPr lang="en-IN" sz="2800" spc="-5" dirty="0">
                <a:latin typeface="Times New Roman" panose="02020603050405020304" pitchFamily="18" charset="0"/>
                <a:cs typeface="Times New Roman" panose="02020603050405020304" pitchFamily="18" charset="0"/>
              </a:rPr>
              <a:t>equipment </a:t>
            </a:r>
            <a:r>
              <a:rPr lang="en-IN" sz="2800" dirty="0">
                <a:latin typeface="Times New Roman" panose="02020603050405020304" pitchFamily="18" charset="0"/>
                <a:cs typeface="Times New Roman" panose="02020603050405020304" pitchFamily="18" charset="0"/>
              </a:rPr>
              <a:t>during the </a:t>
            </a:r>
            <a:r>
              <a:rPr lang="en-IN" sz="2800" spc="-5" dirty="0">
                <a:latin typeface="Times New Roman" panose="02020603050405020304" pitchFamily="18" charset="0"/>
                <a:cs typeface="Times New Roman" panose="02020603050405020304" pitchFamily="18" charset="0"/>
              </a:rPr>
              <a:t>current tax year</a:t>
            </a:r>
            <a:r>
              <a:rPr lang="en-IN" sz="2800" spc="30"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for</a:t>
            </a:r>
            <a:r>
              <a:rPr lang="en-IN" sz="2800" spc="5"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$67,000. This </a:t>
            </a:r>
            <a:r>
              <a:rPr lang="en-IN" sz="2800" spc="-5" dirty="0">
                <a:latin typeface="Times New Roman" panose="02020603050405020304" pitchFamily="18" charset="0"/>
                <a:cs typeface="Times New Roman" panose="02020603050405020304" pitchFamily="18" charset="0"/>
              </a:rPr>
              <a:t>equipment</a:t>
            </a:r>
            <a:r>
              <a:rPr lang="en-IN" sz="2800" spc="-3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had </a:t>
            </a:r>
            <a:r>
              <a:rPr lang="en-IN" sz="2800" dirty="0">
                <a:latin typeface="Times New Roman" panose="02020603050405020304" pitchFamily="18" charset="0"/>
                <a:cs typeface="Times New Roman" panose="02020603050405020304" pitchFamily="18" charset="0"/>
              </a:rPr>
              <a:t>a </a:t>
            </a:r>
            <a:r>
              <a:rPr lang="en-IN" sz="2800" spc="-5" dirty="0">
                <a:latin typeface="Times New Roman" panose="02020603050405020304" pitchFamily="18" charset="0"/>
                <a:cs typeface="Times New Roman" panose="02020603050405020304" pitchFamily="18" charset="0"/>
              </a:rPr>
              <a:t>cost basis </a:t>
            </a:r>
            <a:r>
              <a:rPr lang="en-IN" sz="2800" dirty="0">
                <a:latin typeface="Times New Roman" panose="02020603050405020304" pitchFamily="18" charset="0"/>
                <a:cs typeface="Times New Roman" panose="02020603050405020304" pitchFamily="18" charset="0"/>
              </a:rPr>
              <a:t>of $210,000 </a:t>
            </a:r>
            <a:r>
              <a:rPr lang="en-IN" sz="2800" spc="-5" dirty="0">
                <a:latin typeface="Times New Roman" panose="02020603050405020304" pitchFamily="18" charset="0"/>
                <a:cs typeface="Times New Roman" panose="02020603050405020304" pitchFamily="18" charset="0"/>
              </a:rPr>
              <a:t>and </a:t>
            </a:r>
            <a:r>
              <a:rPr lang="en-IN" sz="2800" dirty="0">
                <a:latin typeface="Times New Roman" panose="02020603050405020304" pitchFamily="18" charset="0"/>
                <a:cs typeface="Times New Roman" panose="02020603050405020304" pitchFamily="18" charset="0"/>
              </a:rPr>
              <a:t>the </a:t>
            </a:r>
            <a:r>
              <a:rPr lang="en-IN" sz="2800" spc="-5" dirty="0">
                <a:latin typeface="Times New Roman" panose="02020603050405020304" pitchFamily="18" charset="0"/>
                <a:cs typeface="Times New Roman" panose="02020603050405020304" pitchFamily="18" charset="0"/>
              </a:rPr>
              <a:t>accumulated depreciation was</a:t>
            </a:r>
            <a:r>
              <a:rPr lang="en-IN" sz="2800" dirty="0">
                <a:latin typeface="Times New Roman" panose="02020603050405020304" pitchFamily="18" charset="0"/>
                <a:cs typeface="Times New Roman" panose="02020603050405020304" pitchFamily="18" charset="0"/>
              </a:rPr>
              <a:t> $153,000. Assume the </a:t>
            </a:r>
            <a:r>
              <a:rPr lang="en-IN" sz="2800" spc="-10" dirty="0">
                <a:latin typeface="Times New Roman" panose="02020603050405020304" pitchFamily="18" charset="0"/>
                <a:cs typeface="Times New Roman" panose="02020603050405020304" pitchFamily="18" charset="0"/>
              </a:rPr>
              <a:t>effective </a:t>
            </a:r>
            <a:r>
              <a:rPr lang="en-IN" sz="2800" spc="-5" dirty="0">
                <a:latin typeface="Times New Roman" panose="02020603050405020304" pitchFamily="18" charset="0"/>
                <a:cs typeface="Times New Roman" panose="02020603050405020304" pitchFamily="18" charset="0"/>
              </a:rPr>
              <a:t>income tax rate </a:t>
            </a:r>
            <a:r>
              <a:rPr lang="en-IN" sz="2800" dirty="0">
                <a:latin typeface="Times New Roman" panose="02020603050405020304" pitchFamily="18" charset="0"/>
                <a:cs typeface="Times New Roman" panose="02020603050405020304" pitchFamily="18" charset="0"/>
              </a:rPr>
              <a:t>is</a:t>
            </a:r>
            <a:r>
              <a:rPr lang="en-IN" sz="2800" spc="-20"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25%.  </a:t>
            </a:r>
            <a:r>
              <a:rPr lang="en-IN" sz="2800" spc="-5" dirty="0">
                <a:latin typeface="Times New Roman" panose="02020603050405020304" pitchFamily="18" charset="0"/>
                <a:cs typeface="Times New Roman" panose="02020603050405020304" pitchFamily="18" charset="0"/>
              </a:rPr>
              <a:t>Based </a:t>
            </a:r>
            <a:r>
              <a:rPr lang="en-IN" sz="2800" dirty="0">
                <a:latin typeface="Times New Roman" panose="02020603050405020304" pitchFamily="18" charset="0"/>
                <a:cs typeface="Times New Roman" panose="02020603050405020304" pitchFamily="18" charset="0"/>
              </a:rPr>
              <a:t>on this </a:t>
            </a:r>
            <a:r>
              <a:rPr lang="en-IN" sz="2800" spc="-5" dirty="0">
                <a:latin typeface="Times New Roman" panose="02020603050405020304" pitchFamily="18" charset="0"/>
                <a:cs typeface="Times New Roman" panose="02020603050405020304" pitchFamily="18" charset="0"/>
              </a:rPr>
              <a:t>information, what</a:t>
            </a:r>
            <a:r>
              <a:rPr lang="en-IN" sz="2800" spc="-10"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is</a:t>
            </a:r>
          </a:p>
          <a:p>
            <a:pPr marL="469900" indent="-457200" algn="just">
              <a:lnSpc>
                <a:spcPct val="100000"/>
              </a:lnSpc>
              <a:buFont typeface="+mj-lt"/>
              <a:buAutoNum type="alphaLcPeriod"/>
              <a:tabLst>
                <a:tab pos="469265" algn="l"/>
              </a:tabLst>
            </a:pPr>
            <a:r>
              <a:rPr lang="en-IN" sz="2800" b="1" dirty="0">
                <a:solidFill>
                  <a:srgbClr val="FF0000"/>
                </a:solidFill>
                <a:latin typeface="Times New Roman" panose="02020603050405020304" pitchFamily="18" charset="0"/>
                <a:cs typeface="Times New Roman" panose="02020603050405020304" pitchFamily="18" charset="0"/>
              </a:rPr>
              <a:t>the </a:t>
            </a:r>
            <a:r>
              <a:rPr lang="en-IN" sz="2800" b="1" spc="-5" dirty="0">
                <a:solidFill>
                  <a:srgbClr val="FF0000"/>
                </a:solidFill>
                <a:latin typeface="Times New Roman" panose="02020603050405020304" pitchFamily="18" charset="0"/>
                <a:cs typeface="Times New Roman" panose="02020603050405020304" pitchFamily="18" charset="0"/>
              </a:rPr>
              <a:t>gain </a:t>
            </a:r>
            <a:r>
              <a:rPr lang="en-IN" sz="2800" b="1" dirty="0">
                <a:solidFill>
                  <a:srgbClr val="FF0000"/>
                </a:solidFill>
                <a:latin typeface="Times New Roman" panose="02020603050405020304" pitchFamily="18" charset="0"/>
                <a:cs typeface="Times New Roman" panose="02020603050405020304" pitchFamily="18" charset="0"/>
              </a:rPr>
              <a:t>(loss) on</a:t>
            </a:r>
            <a:r>
              <a:rPr lang="en-IN" sz="2800" b="1" spc="-45" dirty="0">
                <a:solidFill>
                  <a:srgbClr val="FF0000"/>
                </a:solidFill>
                <a:latin typeface="Times New Roman" panose="02020603050405020304" pitchFamily="18" charset="0"/>
                <a:cs typeface="Times New Roman" panose="02020603050405020304" pitchFamily="18" charset="0"/>
              </a:rPr>
              <a:t> </a:t>
            </a:r>
            <a:r>
              <a:rPr lang="en-IN" sz="2800" b="1" spc="-5" dirty="0">
                <a:solidFill>
                  <a:srgbClr val="FF0000"/>
                </a:solidFill>
                <a:latin typeface="Times New Roman" panose="02020603050405020304" pitchFamily="18" charset="0"/>
                <a:cs typeface="Times New Roman" panose="02020603050405020304" pitchFamily="18" charset="0"/>
              </a:rPr>
              <a:t>disposal</a:t>
            </a:r>
            <a:r>
              <a:rPr lang="en-IN" sz="2800" spc="-5" dirty="0">
                <a:latin typeface="Times New Roman" panose="02020603050405020304" pitchFamily="18" charset="0"/>
                <a:cs typeface="Times New Roman" panose="02020603050405020304" pitchFamily="18" charset="0"/>
              </a:rPr>
              <a:t>,</a:t>
            </a:r>
            <a:endParaRPr lang="en-IN" sz="2800" dirty="0">
              <a:latin typeface="Times New Roman" panose="02020603050405020304" pitchFamily="18" charset="0"/>
              <a:cs typeface="Times New Roman" panose="02020603050405020304" pitchFamily="18" charset="0"/>
            </a:endParaRPr>
          </a:p>
          <a:p>
            <a:pPr marL="469900" marR="346075" indent="-457200" algn="just">
              <a:lnSpc>
                <a:spcPct val="100699"/>
              </a:lnSpc>
              <a:buFont typeface="+mj-lt"/>
              <a:buAutoNum type="alphaLcPeriod"/>
              <a:tabLst>
                <a:tab pos="469265" algn="l"/>
              </a:tabLst>
            </a:pPr>
            <a:r>
              <a:rPr lang="en-IN" sz="2800" b="1" dirty="0">
                <a:solidFill>
                  <a:srgbClr val="0070C0"/>
                </a:solidFill>
                <a:latin typeface="Times New Roman" panose="02020603050405020304" pitchFamily="18" charset="0"/>
                <a:cs typeface="Times New Roman" panose="02020603050405020304" pitchFamily="18" charset="0"/>
              </a:rPr>
              <a:t>the </a:t>
            </a:r>
            <a:r>
              <a:rPr lang="en-IN" sz="2800" b="1" spc="-5" dirty="0">
                <a:solidFill>
                  <a:srgbClr val="0070C0"/>
                </a:solidFill>
                <a:latin typeface="Times New Roman" panose="02020603050405020304" pitchFamily="18" charset="0"/>
                <a:cs typeface="Times New Roman" panose="02020603050405020304" pitchFamily="18" charset="0"/>
              </a:rPr>
              <a:t>tax liability </a:t>
            </a:r>
            <a:r>
              <a:rPr lang="en-IN" sz="2800" b="1" dirty="0">
                <a:solidFill>
                  <a:srgbClr val="0070C0"/>
                </a:solidFill>
                <a:latin typeface="Times New Roman" panose="02020603050405020304" pitchFamily="18" charset="0"/>
                <a:cs typeface="Times New Roman" panose="02020603050405020304" pitchFamily="18" charset="0"/>
              </a:rPr>
              <a:t>(or </a:t>
            </a:r>
            <a:r>
              <a:rPr lang="en-IN" sz="2800" b="1" spc="-5" dirty="0">
                <a:solidFill>
                  <a:srgbClr val="0070C0"/>
                </a:solidFill>
                <a:latin typeface="Times New Roman" panose="02020603050405020304" pitchFamily="18" charset="0"/>
                <a:cs typeface="Times New Roman" panose="02020603050405020304" pitchFamily="18" charset="0"/>
              </a:rPr>
              <a:t>credit) resulting </a:t>
            </a:r>
            <a:r>
              <a:rPr lang="en-IN" sz="2800" b="1" dirty="0">
                <a:solidFill>
                  <a:srgbClr val="0070C0"/>
                </a:solidFill>
                <a:latin typeface="Times New Roman" panose="02020603050405020304" pitchFamily="18" charset="0"/>
                <a:cs typeface="Times New Roman" panose="02020603050405020304" pitchFamily="18" charset="0"/>
              </a:rPr>
              <a:t>from this</a:t>
            </a:r>
            <a:r>
              <a:rPr lang="en-IN" sz="2800" b="1" spc="50" dirty="0">
                <a:solidFill>
                  <a:srgbClr val="0070C0"/>
                </a:solidFill>
                <a:latin typeface="Times New Roman" panose="02020603050405020304" pitchFamily="18" charset="0"/>
                <a:cs typeface="Times New Roman" panose="02020603050405020304" pitchFamily="18" charset="0"/>
              </a:rPr>
              <a:t> </a:t>
            </a:r>
            <a:r>
              <a:rPr lang="en-IN" sz="2800" b="1" spc="-5" dirty="0">
                <a:solidFill>
                  <a:srgbClr val="0070C0"/>
                </a:solidFill>
                <a:latin typeface="Times New Roman" panose="02020603050405020304" pitchFamily="18" charset="0"/>
                <a:cs typeface="Times New Roman" panose="02020603050405020304" pitchFamily="18" charset="0"/>
              </a:rPr>
              <a:t>sale</a:t>
            </a:r>
            <a:r>
              <a:rPr lang="en-IN" sz="2800" spc="-5" dirty="0">
                <a:latin typeface="Times New Roman" panose="02020603050405020304" pitchFamily="18" charset="0"/>
                <a:cs typeface="Times New Roman" panose="02020603050405020304" pitchFamily="18" charset="0"/>
              </a:rPr>
              <a:t>, and </a:t>
            </a:r>
            <a:r>
              <a:rPr lang="en-IN" sz="2800" dirty="0">
                <a:latin typeface="Times New Roman" panose="02020603050405020304" pitchFamily="18" charset="0"/>
                <a:cs typeface="Times New Roman" panose="02020603050405020304" pitchFamily="18" charset="0"/>
              </a:rPr>
              <a:t> </a:t>
            </a:r>
          </a:p>
          <a:p>
            <a:pPr marL="469900" marR="346075" indent="-457200" algn="just">
              <a:lnSpc>
                <a:spcPct val="100699"/>
              </a:lnSpc>
              <a:buFont typeface="+mj-lt"/>
              <a:buAutoNum type="alphaLcPeriod"/>
              <a:tabLst>
                <a:tab pos="469265" algn="l"/>
              </a:tabLst>
            </a:pPr>
            <a:r>
              <a:rPr lang="en-IN" sz="2800" b="1" dirty="0">
                <a:solidFill>
                  <a:srgbClr val="00B050"/>
                </a:solidFill>
                <a:latin typeface="Times New Roman" panose="02020603050405020304" pitchFamily="18" charset="0"/>
                <a:cs typeface="Times New Roman" panose="02020603050405020304" pitchFamily="18" charset="0"/>
              </a:rPr>
              <a:t>the </a:t>
            </a:r>
            <a:r>
              <a:rPr lang="en-IN" sz="2800" b="1" spc="-5" dirty="0">
                <a:solidFill>
                  <a:srgbClr val="00B050"/>
                </a:solidFill>
                <a:latin typeface="Times New Roman" panose="02020603050405020304" pitchFamily="18" charset="0"/>
                <a:cs typeface="Times New Roman" panose="02020603050405020304" pitchFamily="18" charset="0"/>
              </a:rPr>
              <a:t>tax liability </a:t>
            </a:r>
            <a:r>
              <a:rPr lang="en-IN" sz="2800" b="1" dirty="0">
                <a:solidFill>
                  <a:srgbClr val="00B050"/>
                </a:solidFill>
                <a:latin typeface="Times New Roman" panose="02020603050405020304" pitchFamily="18" charset="0"/>
                <a:cs typeface="Times New Roman" panose="02020603050405020304" pitchFamily="18" charset="0"/>
              </a:rPr>
              <a:t>(or </a:t>
            </a:r>
            <a:r>
              <a:rPr lang="en-IN" sz="2800" b="1" spc="-5" dirty="0">
                <a:solidFill>
                  <a:srgbClr val="00B050"/>
                </a:solidFill>
                <a:latin typeface="Times New Roman" panose="02020603050405020304" pitchFamily="18" charset="0"/>
                <a:cs typeface="Times New Roman" panose="02020603050405020304" pitchFamily="18" charset="0"/>
              </a:rPr>
              <a:t>credit) </a:t>
            </a:r>
            <a:r>
              <a:rPr lang="en-IN" sz="2800" b="1" dirty="0">
                <a:solidFill>
                  <a:srgbClr val="00B050"/>
                </a:solidFill>
                <a:latin typeface="Times New Roman" panose="02020603050405020304" pitchFamily="18" charset="0"/>
                <a:cs typeface="Times New Roman" panose="02020603050405020304" pitchFamily="18" charset="0"/>
              </a:rPr>
              <a:t>if the</a:t>
            </a:r>
            <a:r>
              <a:rPr lang="en-IN" sz="2800" b="1" spc="10" dirty="0">
                <a:solidFill>
                  <a:srgbClr val="00B050"/>
                </a:solidFill>
                <a:latin typeface="Times New Roman" panose="02020603050405020304" pitchFamily="18" charset="0"/>
                <a:cs typeface="Times New Roman" panose="02020603050405020304" pitchFamily="18" charset="0"/>
              </a:rPr>
              <a:t> </a:t>
            </a:r>
            <a:r>
              <a:rPr lang="en-IN" sz="2800" b="1" spc="-5" dirty="0">
                <a:solidFill>
                  <a:srgbClr val="00B050"/>
                </a:solidFill>
                <a:latin typeface="Times New Roman" panose="02020603050405020304" pitchFamily="18" charset="0"/>
                <a:cs typeface="Times New Roman" panose="02020603050405020304" pitchFamily="18" charset="0"/>
              </a:rPr>
              <a:t>accumulated</a:t>
            </a:r>
            <a:r>
              <a:rPr lang="en-IN" sz="2800" b="1" dirty="0">
                <a:solidFill>
                  <a:srgbClr val="00B050"/>
                </a:solidFill>
                <a:latin typeface="Times New Roman" panose="02020603050405020304" pitchFamily="18" charset="0"/>
                <a:cs typeface="Times New Roman" panose="02020603050405020304" pitchFamily="18" charset="0"/>
              </a:rPr>
              <a:t> </a:t>
            </a:r>
            <a:r>
              <a:rPr lang="en-IN" sz="2800" b="1" spc="-5" dirty="0">
                <a:solidFill>
                  <a:srgbClr val="00B050"/>
                </a:solidFill>
                <a:latin typeface="Times New Roman" panose="02020603050405020304" pitchFamily="18" charset="0"/>
                <a:cs typeface="Times New Roman" panose="02020603050405020304" pitchFamily="18" charset="0"/>
              </a:rPr>
              <a:t>depreciation was </a:t>
            </a:r>
            <a:r>
              <a:rPr lang="en-IN" sz="2800" b="1" dirty="0">
                <a:solidFill>
                  <a:srgbClr val="00B050"/>
                </a:solidFill>
                <a:latin typeface="Times New Roman" panose="02020603050405020304" pitchFamily="18" charset="0"/>
                <a:cs typeface="Times New Roman" panose="02020603050405020304" pitchFamily="18" charset="0"/>
              </a:rPr>
              <a:t>$125,000 </a:t>
            </a:r>
            <a:r>
              <a:rPr lang="en-IN" sz="2800" b="1" spc="-5" dirty="0">
                <a:solidFill>
                  <a:srgbClr val="00B050"/>
                </a:solidFill>
                <a:latin typeface="Times New Roman" panose="02020603050405020304" pitchFamily="18" charset="0"/>
                <a:cs typeface="Times New Roman" panose="02020603050405020304" pitchFamily="18" charset="0"/>
              </a:rPr>
              <a:t>instead </a:t>
            </a:r>
            <a:r>
              <a:rPr lang="en-IN" sz="2800" b="1" dirty="0">
                <a:solidFill>
                  <a:srgbClr val="00B050"/>
                </a:solidFill>
                <a:latin typeface="Times New Roman" panose="02020603050405020304" pitchFamily="18" charset="0"/>
                <a:cs typeface="Times New Roman" panose="02020603050405020304" pitchFamily="18" charset="0"/>
              </a:rPr>
              <a:t>of</a:t>
            </a:r>
            <a:r>
              <a:rPr lang="en-IN" sz="2800" b="1" spc="-10" dirty="0">
                <a:solidFill>
                  <a:srgbClr val="00B050"/>
                </a:solidFill>
                <a:latin typeface="Times New Roman" panose="02020603050405020304" pitchFamily="18" charset="0"/>
                <a:cs typeface="Times New Roman" panose="02020603050405020304" pitchFamily="18" charset="0"/>
              </a:rPr>
              <a:t> </a:t>
            </a:r>
            <a:r>
              <a:rPr lang="en-IN" sz="2800" b="1" dirty="0">
                <a:solidFill>
                  <a:srgbClr val="00B050"/>
                </a:solidFill>
                <a:latin typeface="Times New Roman" panose="02020603050405020304" pitchFamily="18" charset="0"/>
                <a:cs typeface="Times New Roman" panose="02020603050405020304" pitchFamily="18" charset="0"/>
              </a:rPr>
              <a:t>$153,000</a:t>
            </a:r>
            <a:r>
              <a:rPr lang="en-IN" sz="2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27091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352269" y="209862"/>
            <a:ext cx="8229600" cy="543675"/>
          </a:xfrm>
        </p:spPr>
        <p:txBody>
          <a:bodyPr lIns="0" tIns="0" rIns="0" bIns="0"/>
          <a:lstStyle/>
          <a:p>
            <a:r>
              <a:rPr lang="en-IN" sz="3400" dirty="0">
                <a:ea typeface="ＭＳ Ｐゴシック" charset="0"/>
                <a:cs typeface="Times New Roman" charset="0"/>
              </a:rPr>
              <a:t>Solution—Part A</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148639"/>
            <a:ext cx="8229600" cy="2777683"/>
          </a:xfrm>
        </p:spPr>
        <p:txBody>
          <a:bodyPr vert="horz" lIns="0" tIns="0" rIns="0" bIns="0" rtlCol="0">
            <a:spAutoFit/>
          </a:bodyPr>
          <a:lstStyle/>
          <a:p>
            <a:pPr marL="0" marR="118745" indent="0" algn="just">
              <a:lnSpc>
                <a:spcPct val="99500"/>
              </a:lnSpc>
              <a:spcBef>
                <a:spcPts val="5"/>
              </a:spcBef>
              <a:buNone/>
              <a:tabLst>
                <a:tab pos="1917064" algn="l"/>
                <a:tab pos="4966335" algn="l"/>
              </a:tabLst>
            </a:pPr>
            <a:r>
              <a:rPr lang="en-IN" sz="2800" spc="-5" dirty="0">
                <a:latin typeface="Times New Roman" panose="02020603050405020304" pitchFamily="18" charset="0"/>
                <a:cs typeface="Times New Roman" panose="02020603050405020304" pitchFamily="18" charset="0"/>
              </a:rPr>
              <a:t>Acme Casting and </a:t>
            </a:r>
            <a:r>
              <a:rPr lang="en-IN" sz="2800" dirty="0">
                <a:latin typeface="Times New Roman" panose="02020603050405020304" pitchFamily="18" charset="0"/>
                <a:cs typeface="Times New Roman" panose="02020603050405020304" pitchFamily="18" charset="0"/>
              </a:rPr>
              <a:t>Molding sold a </a:t>
            </a:r>
            <a:r>
              <a:rPr lang="en-IN" sz="2800" spc="-5" dirty="0">
                <a:latin typeface="Times New Roman" panose="02020603050405020304" pitchFamily="18" charset="0"/>
                <a:cs typeface="Times New Roman" panose="02020603050405020304" pitchFamily="18" charset="0"/>
              </a:rPr>
              <a:t>piece </a:t>
            </a:r>
            <a:r>
              <a:rPr lang="en-IN" sz="2800" dirty="0">
                <a:latin typeface="Times New Roman" panose="02020603050405020304" pitchFamily="18" charset="0"/>
                <a:cs typeface="Times New Roman" panose="02020603050405020304" pitchFamily="18" charset="0"/>
              </a:rPr>
              <a:t>of </a:t>
            </a:r>
            <a:r>
              <a:rPr lang="en-IN" sz="2800" spc="-5" dirty="0">
                <a:latin typeface="Times New Roman" panose="02020603050405020304" pitchFamily="18" charset="0"/>
                <a:cs typeface="Times New Roman" panose="02020603050405020304" pitchFamily="18" charset="0"/>
              </a:rPr>
              <a:t>equipment  </a:t>
            </a:r>
            <a:r>
              <a:rPr lang="en-IN" sz="2800" dirty="0">
                <a:latin typeface="Times New Roman" panose="02020603050405020304" pitchFamily="18" charset="0"/>
                <a:cs typeface="Times New Roman" panose="02020603050405020304" pitchFamily="18" charset="0"/>
              </a:rPr>
              <a:t>during the </a:t>
            </a:r>
            <a:r>
              <a:rPr lang="en-IN" sz="2800" spc="-5" dirty="0">
                <a:latin typeface="Times New Roman" panose="02020603050405020304" pitchFamily="18" charset="0"/>
                <a:cs typeface="Times New Roman" panose="02020603050405020304" pitchFamily="18" charset="0"/>
              </a:rPr>
              <a:t>current tax year</a:t>
            </a:r>
            <a:r>
              <a:rPr lang="en-IN" sz="2800" spc="30"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for</a:t>
            </a:r>
            <a:r>
              <a:rPr lang="en-IN" sz="2800" spc="5"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$67,000.  This</a:t>
            </a:r>
            <a:r>
              <a:rPr lang="en-IN" sz="2800" spc="-3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equipment</a:t>
            </a:r>
            <a:r>
              <a:rPr lang="en-IN" sz="2800" spc="-3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had</a:t>
            </a:r>
            <a:r>
              <a:rPr lang="en-IN" sz="2800" dirty="0">
                <a:latin typeface="Times New Roman" panose="02020603050405020304" pitchFamily="18" charset="0"/>
                <a:cs typeface="Times New Roman" panose="02020603050405020304" pitchFamily="18" charset="0"/>
              </a:rPr>
              <a:t> a </a:t>
            </a:r>
            <a:r>
              <a:rPr lang="en-IN" sz="2800" spc="-5" dirty="0">
                <a:latin typeface="Times New Roman" panose="02020603050405020304" pitchFamily="18" charset="0"/>
                <a:cs typeface="Times New Roman" panose="02020603050405020304" pitchFamily="18" charset="0"/>
              </a:rPr>
              <a:t>cost basis </a:t>
            </a:r>
            <a:r>
              <a:rPr lang="en-IN" sz="2800" dirty="0">
                <a:latin typeface="Times New Roman" panose="02020603050405020304" pitchFamily="18" charset="0"/>
                <a:cs typeface="Times New Roman" panose="02020603050405020304" pitchFamily="18" charset="0"/>
              </a:rPr>
              <a:t>of $210,000 </a:t>
            </a:r>
            <a:r>
              <a:rPr lang="en-IN" sz="2800" spc="-5" dirty="0">
                <a:latin typeface="Times New Roman" panose="02020603050405020304" pitchFamily="18" charset="0"/>
                <a:cs typeface="Times New Roman" panose="02020603050405020304" pitchFamily="18" charset="0"/>
              </a:rPr>
              <a:t>and </a:t>
            </a:r>
            <a:r>
              <a:rPr lang="en-IN" sz="2800" dirty="0">
                <a:latin typeface="Times New Roman" panose="02020603050405020304" pitchFamily="18" charset="0"/>
                <a:cs typeface="Times New Roman" panose="02020603050405020304" pitchFamily="18" charset="0"/>
              </a:rPr>
              <a:t>the </a:t>
            </a:r>
            <a:r>
              <a:rPr lang="en-IN" sz="2800" spc="-5" dirty="0">
                <a:latin typeface="Times New Roman" panose="02020603050405020304" pitchFamily="18" charset="0"/>
                <a:cs typeface="Times New Roman" panose="02020603050405020304" pitchFamily="18" charset="0"/>
              </a:rPr>
              <a:t>accumulated depreciation was</a:t>
            </a:r>
            <a:r>
              <a:rPr lang="en-IN" sz="2800" dirty="0">
                <a:latin typeface="Times New Roman" panose="02020603050405020304" pitchFamily="18" charset="0"/>
                <a:cs typeface="Times New Roman" panose="02020603050405020304" pitchFamily="18" charset="0"/>
              </a:rPr>
              <a:t> $153,000. Assume the </a:t>
            </a:r>
            <a:r>
              <a:rPr lang="en-IN" sz="2800" spc="-10" dirty="0">
                <a:latin typeface="Times New Roman" panose="02020603050405020304" pitchFamily="18" charset="0"/>
                <a:cs typeface="Times New Roman" panose="02020603050405020304" pitchFamily="18" charset="0"/>
              </a:rPr>
              <a:t>effective </a:t>
            </a:r>
            <a:r>
              <a:rPr lang="en-IN" sz="2800" spc="-5" dirty="0">
                <a:latin typeface="Times New Roman" panose="02020603050405020304" pitchFamily="18" charset="0"/>
                <a:cs typeface="Times New Roman" panose="02020603050405020304" pitchFamily="18" charset="0"/>
              </a:rPr>
              <a:t>income tax rate </a:t>
            </a:r>
            <a:r>
              <a:rPr lang="en-IN" sz="2800" dirty="0">
                <a:latin typeface="Times New Roman" panose="02020603050405020304" pitchFamily="18" charset="0"/>
                <a:cs typeface="Times New Roman" panose="02020603050405020304" pitchFamily="18" charset="0"/>
              </a:rPr>
              <a:t>is</a:t>
            </a:r>
            <a:r>
              <a:rPr lang="en-IN" sz="2800" spc="-20"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25%.  </a:t>
            </a:r>
            <a:r>
              <a:rPr lang="en-IN" sz="2800" spc="-5" dirty="0">
                <a:latin typeface="Times New Roman" panose="02020603050405020304" pitchFamily="18" charset="0"/>
                <a:cs typeface="Times New Roman" panose="02020603050405020304" pitchFamily="18" charset="0"/>
              </a:rPr>
              <a:t>Based </a:t>
            </a:r>
            <a:r>
              <a:rPr lang="en-IN" sz="2800" dirty="0">
                <a:latin typeface="Times New Roman" panose="02020603050405020304" pitchFamily="18" charset="0"/>
                <a:cs typeface="Times New Roman" panose="02020603050405020304" pitchFamily="18" charset="0"/>
              </a:rPr>
              <a:t>on this </a:t>
            </a:r>
            <a:r>
              <a:rPr lang="en-IN" sz="2800" spc="-5" dirty="0">
                <a:latin typeface="Times New Roman" panose="02020603050405020304" pitchFamily="18" charset="0"/>
                <a:cs typeface="Times New Roman" panose="02020603050405020304" pitchFamily="18" charset="0"/>
              </a:rPr>
              <a:t>information, what</a:t>
            </a:r>
            <a:r>
              <a:rPr lang="en-IN" sz="2800" spc="-10"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is</a:t>
            </a:r>
          </a:p>
          <a:p>
            <a:pPr marL="0" indent="0" algn="just">
              <a:lnSpc>
                <a:spcPct val="100000"/>
              </a:lnSpc>
              <a:buNone/>
            </a:pPr>
            <a:r>
              <a:rPr lang="en-IN" sz="2800" spc="-5" dirty="0">
                <a:latin typeface="Times New Roman" panose="02020603050405020304" pitchFamily="18" charset="0"/>
                <a:cs typeface="Times New Roman" panose="02020603050405020304" pitchFamily="18" charset="0"/>
              </a:rPr>
              <a:t>a. </a:t>
            </a:r>
            <a:r>
              <a:rPr lang="en-IN" sz="2800" spc="-440" dirty="0">
                <a:latin typeface="Times New Roman" panose="02020603050405020304" pitchFamily="18" charset="0"/>
                <a:cs typeface="Times New Roman" panose="02020603050405020304" pitchFamily="18" charset="0"/>
              </a:rPr>
              <a:t> </a:t>
            </a:r>
            <a:r>
              <a:rPr lang="en-IN" sz="2800" b="1" dirty="0">
                <a:solidFill>
                  <a:srgbClr val="0070C0"/>
                </a:solidFill>
                <a:latin typeface="Times New Roman" panose="02020603050405020304" pitchFamily="18" charset="0"/>
                <a:cs typeface="Times New Roman" panose="02020603050405020304" pitchFamily="18" charset="0"/>
              </a:rPr>
              <a:t>the </a:t>
            </a:r>
            <a:r>
              <a:rPr lang="en-IN" sz="2800" b="1" spc="-5" dirty="0">
                <a:solidFill>
                  <a:srgbClr val="0070C0"/>
                </a:solidFill>
                <a:latin typeface="Times New Roman" panose="02020603050405020304" pitchFamily="18" charset="0"/>
                <a:cs typeface="Times New Roman" panose="02020603050405020304" pitchFamily="18" charset="0"/>
              </a:rPr>
              <a:t>gain </a:t>
            </a:r>
            <a:r>
              <a:rPr lang="en-IN" sz="2800" b="1" dirty="0">
                <a:solidFill>
                  <a:srgbClr val="0070C0"/>
                </a:solidFill>
                <a:latin typeface="Times New Roman" panose="02020603050405020304" pitchFamily="18" charset="0"/>
                <a:cs typeface="Times New Roman" panose="02020603050405020304" pitchFamily="18" charset="0"/>
              </a:rPr>
              <a:t>(loss) on </a:t>
            </a:r>
            <a:r>
              <a:rPr lang="en-IN" sz="2800" b="1" spc="-5" dirty="0">
                <a:solidFill>
                  <a:srgbClr val="0070C0"/>
                </a:solidFill>
                <a:latin typeface="Times New Roman" panose="02020603050405020304" pitchFamily="18" charset="0"/>
                <a:cs typeface="Times New Roman" panose="02020603050405020304" pitchFamily="18" charset="0"/>
              </a:rPr>
              <a:t>disposal</a:t>
            </a:r>
            <a:r>
              <a:rPr lang="en-IN" sz="2800" spc="-5" dirty="0">
                <a:latin typeface="Times New Roman" panose="02020603050405020304" pitchFamily="18" charset="0"/>
                <a:cs typeface="Times New Roman" panose="02020603050405020304" pitchFamily="18" charset="0"/>
              </a:rPr>
              <a:t>,</a:t>
            </a:r>
            <a:endParaRPr lang="en-IN" sz="2800" dirty="0">
              <a:latin typeface="Times New Roman" panose="02020603050405020304" pitchFamily="18" charset="0"/>
              <a:cs typeface="Times New Roman" panose="02020603050405020304"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502563192"/>
              </p:ext>
            </p:extLst>
          </p:nvPr>
        </p:nvGraphicFramePr>
        <p:xfrm>
          <a:off x="604064" y="4752312"/>
          <a:ext cx="7977805" cy="1184223"/>
        </p:xfrm>
        <a:graphic>
          <a:graphicData uri="http://schemas.openxmlformats.org/presentationml/2006/ole">
            <mc:AlternateContent xmlns:mc="http://schemas.openxmlformats.org/markup-compatibility/2006">
              <mc:Choice xmlns:v="urn:schemas-microsoft-com:vml" Requires="v">
                <p:oleObj name="Equation" r:id="rId3" imgW="5905440" imgH="876240" progId="Equation.DSMT4">
                  <p:embed/>
                </p:oleObj>
              </mc:Choice>
              <mc:Fallback>
                <p:oleObj name="Equation" r:id="rId3" imgW="5905440" imgH="876240" progId="Equation.DSMT4">
                  <p:embed/>
                  <p:pic>
                    <p:nvPicPr>
                      <p:cNvPr id="0" name=""/>
                      <p:cNvPicPr>
                        <a:picLocks noChangeAspect="1" noChangeArrowheads="1"/>
                      </p:cNvPicPr>
                      <p:nvPr/>
                    </p:nvPicPr>
                    <p:blipFill>
                      <a:blip r:embed="rId4"/>
                      <a:srcRect/>
                      <a:stretch>
                        <a:fillRect/>
                      </a:stretch>
                    </p:blipFill>
                    <p:spPr bwMode="auto">
                      <a:xfrm>
                        <a:off x="604064" y="4752312"/>
                        <a:ext cx="7977805" cy="118422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99482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688764"/>
            <a:ext cx="8229600" cy="523220"/>
          </a:xfrm>
        </p:spPr>
        <p:txBody>
          <a:bodyPr lIns="0" tIns="0" rIns="0" bIns="0">
            <a:spAutoFit/>
          </a:bodyPr>
          <a:lstStyle/>
          <a:p>
            <a:r>
              <a:rPr lang="en-IN" sz="3400" dirty="0">
                <a:ea typeface="ＭＳ Ｐゴシック" charset="0"/>
                <a:cs typeface="Times New Roman" charset="0"/>
              </a:rPr>
              <a:t>Income Taxes</a:t>
            </a:r>
            <a:endParaRPr lang="en-US" sz="3400" b="0" dirty="0"/>
          </a:p>
        </p:txBody>
      </p:sp>
      <p:sp>
        <p:nvSpPr>
          <p:cNvPr id="6" name="Content Placeholder 5"/>
          <p:cNvSpPr>
            <a:spLocks noGrp="1"/>
          </p:cNvSpPr>
          <p:nvPr>
            <p:ph idx="4294967295"/>
          </p:nvPr>
        </p:nvSpPr>
        <p:spPr>
          <a:xfrm>
            <a:off x="457200" y="1658923"/>
            <a:ext cx="8229600" cy="4431983"/>
          </a:xfrm>
        </p:spPr>
        <p:txBody>
          <a:bodyPr>
            <a:spAutoFit/>
          </a:bodyPr>
          <a:lstStyle/>
          <a:p>
            <a:pPr marL="0" indent="0">
              <a:spcBef>
                <a:spcPts val="0"/>
              </a:spcBef>
              <a:buClr>
                <a:schemeClr val="lt1"/>
              </a:buClr>
              <a:buSzPct val="25000"/>
              <a:buNone/>
            </a:pPr>
            <a:r>
              <a:rPr lang="en-IN" sz="3200" dirty="0">
                <a:latin typeface="Times New Roman" panose="02020603050405020304" pitchFamily="18" charset="0"/>
                <a:ea typeface="ＭＳ Ｐゴシック" charset="0"/>
                <a:cs typeface="Times New Roman" panose="02020603050405020304" pitchFamily="18" charset="0"/>
              </a:rPr>
              <a:t>Income taxes usually represent a significant cash outflow.  </a:t>
            </a:r>
          </a:p>
          <a:p>
            <a:pPr marL="0" indent="0">
              <a:spcBef>
                <a:spcPts val="0"/>
              </a:spcBef>
              <a:buClr>
                <a:schemeClr val="lt1"/>
              </a:buClr>
              <a:buSzPct val="25000"/>
              <a:buNone/>
            </a:pPr>
            <a:endParaRPr lang="en-IN" sz="3200" dirty="0">
              <a:latin typeface="Times New Roman" panose="02020603050405020304" pitchFamily="18" charset="0"/>
              <a:ea typeface="ＭＳ Ｐゴシック" charset="0"/>
              <a:cs typeface="Times New Roman" panose="02020603050405020304" pitchFamily="18" charset="0"/>
            </a:endParaRPr>
          </a:p>
          <a:p>
            <a:pPr marL="0" indent="0">
              <a:spcBef>
                <a:spcPts val="0"/>
              </a:spcBef>
              <a:buClr>
                <a:schemeClr val="lt1"/>
              </a:buClr>
              <a:buSzPct val="25000"/>
              <a:buNone/>
            </a:pPr>
            <a:r>
              <a:rPr lang="en-IN" sz="3200" dirty="0">
                <a:latin typeface="Times New Roman" panose="02020603050405020304" pitchFamily="18" charset="0"/>
                <a:ea typeface="ＭＳ Ｐゴシック" charset="0"/>
                <a:cs typeface="Times New Roman" panose="02020603050405020304" pitchFamily="18" charset="0"/>
              </a:rPr>
              <a:t>In this chapter we describe how after-tax liabilities and after-tax cash flows result in the after-tax cash flow (ATCF) procedure. </a:t>
            </a:r>
          </a:p>
          <a:p>
            <a:pPr marL="0" indent="0">
              <a:spcBef>
                <a:spcPts val="0"/>
              </a:spcBef>
              <a:buClr>
                <a:schemeClr val="lt1"/>
              </a:buClr>
              <a:buSzPct val="25000"/>
              <a:buNone/>
            </a:pPr>
            <a:endParaRPr lang="en-IN" sz="3200" dirty="0">
              <a:latin typeface="Times New Roman" panose="02020603050405020304" pitchFamily="18" charset="0"/>
              <a:ea typeface="ＭＳ Ｐゴシック" charset="0"/>
              <a:cs typeface="Times New Roman" panose="02020603050405020304" pitchFamily="18" charset="0"/>
            </a:endParaRPr>
          </a:p>
          <a:p>
            <a:pPr marL="0" indent="0">
              <a:spcBef>
                <a:spcPts val="0"/>
              </a:spcBef>
              <a:buClr>
                <a:schemeClr val="lt1"/>
              </a:buClr>
              <a:buSzPct val="25000"/>
              <a:buNone/>
            </a:pPr>
            <a:r>
              <a:rPr lang="en-IN" sz="3200" dirty="0">
                <a:latin typeface="Times New Roman" panose="02020603050405020304" pitchFamily="18" charset="0"/>
                <a:ea typeface="ＭＳ Ｐゴシック" charset="0"/>
                <a:cs typeface="Times New Roman" panose="02020603050405020304" pitchFamily="18" charset="0"/>
              </a:rPr>
              <a:t>Depreciation is an important element in finding after-tax cash flows.</a:t>
            </a:r>
          </a:p>
        </p:txBody>
      </p:sp>
    </p:spTree>
    <p:extLst>
      <p:ext uri="{BB962C8B-B14F-4D97-AF65-F5344CB8AC3E}">
        <p14:creationId xmlns:p14="http://schemas.microsoft.com/office/powerpoint/2010/main" val="8669051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IN" sz="3400" dirty="0">
                <a:ea typeface="ＭＳ Ｐゴシック" charset="0"/>
                <a:cs typeface="Times New Roman" charset="0"/>
              </a:rPr>
              <a:t>Solution—Part B</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661820"/>
            <a:ext cx="8229600" cy="2777683"/>
          </a:xfrm>
        </p:spPr>
        <p:txBody>
          <a:bodyPr vert="horz" lIns="0" tIns="0" rIns="0" bIns="0" rtlCol="0">
            <a:spAutoFit/>
          </a:bodyPr>
          <a:lstStyle/>
          <a:p>
            <a:pPr marL="0" marR="5080" indent="0" algn="just">
              <a:lnSpc>
                <a:spcPct val="99500"/>
              </a:lnSpc>
              <a:buNone/>
              <a:tabLst>
                <a:tab pos="1917064" algn="l"/>
                <a:tab pos="4966335" algn="l"/>
              </a:tabLst>
            </a:pPr>
            <a:r>
              <a:rPr lang="en-IN" sz="2800" spc="-5" dirty="0">
                <a:latin typeface="Times New Roman" panose="02020603050405020304" pitchFamily="18" charset="0"/>
                <a:cs typeface="Times New Roman" panose="02020603050405020304" pitchFamily="18" charset="0"/>
              </a:rPr>
              <a:t>Acme Casting and </a:t>
            </a:r>
            <a:r>
              <a:rPr lang="en-IN" sz="2800" dirty="0">
                <a:latin typeface="Times New Roman" panose="02020603050405020304" pitchFamily="18" charset="0"/>
                <a:cs typeface="Times New Roman" panose="02020603050405020304" pitchFamily="18" charset="0"/>
              </a:rPr>
              <a:t>Molding sold a </a:t>
            </a:r>
            <a:r>
              <a:rPr lang="en-IN" sz="2800" spc="-5" dirty="0">
                <a:latin typeface="Times New Roman" panose="02020603050405020304" pitchFamily="18" charset="0"/>
                <a:cs typeface="Times New Roman" panose="02020603050405020304" pitchFamily="18" charset="0"/>
              </a:rPr>
              <a:t>piece </a:t>
            </a:r>
            <a:r>
              <a:rPr lang="en-IN" sz="2800" dirty="0">
                <a:latin typeface="Times New Roman" panose="02020603050405020304" pitchFamily="18" charset="0"/>
                <a:cs typeface="Times New Roman" panose="02020603050405020304" pitchFamily="18" charset="0"/>
              </a:rPr>
              <a:t>of </a:t>
            </a:r>
            <a:r>
              <a:rPr lang="en-IN" sz="2800" spc="-5" dirty="0">
                <a:latin typeface="Times New Roman" panose="02020603050405020304" pitchFamily="18" charset="0"/>
                <a:cs typeface="Times New Roman" panose="02020603050405020304" pitchFamily="18" charset="0"/>
              </a:rPr>
              <a:t>equipment  </a:t>
            </a:r>
            <a:r>
              <a:rPr lang="en-IN" sz="2800" dirty="0">
                <a:latin typeface="Times New Roman" panose="02020603050405020304" pitchFamily="18" charset="0"/>
                <a:cs typeface="Times New Roman" panose="02020603050405020304" pitchFamily="18" charset="0"/>
              </a:rPr>
              <a:t>during the </a:t>
            </a:r>
            <a:r>
              <a:rPr lang="en-IN" sz="2800" spc="-5" dirty="0">
                <a:latin typeface="Times New Roman" panose="02020603050405020304" pitchFamily="18" charset="0"/>
                <a:cs typeface="Times New Roman" panose="02020603050405020304" pitchFamily="18" charset="0"/>
              </a:rPr>
              <a:t>current tax year</a:t>
            </a:r>
            <a:r>
              <a:rPr lang="en-IN" sz="2800" spc="30"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for</a:t>
            </a:r>
            <a:r>
              <a:rPr lang="en-IN" sz="2800" spc="5"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$67,000. This</a:t>
            </a:r>
            <a:r>
              <a:rPr lang="en-IN" sz="2800" spc="-3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equipment</a:t>
            </a:r>
            <a:r>
              <a:rPr lang="en-IN" sz="2800" spc="-3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had </a:t>
            </a:r>
            <a:r>
              <a:rPr lang="en-IN" sz="2800" dirty="0">
                <a:latin typeface="Times New Roman" panose="02020603050405020304" pitchFamily="18" charset="0"/>
                <a:cs typeface="Times New Roman" panose="02020603050405020304" pitchFamily="18" charset="0"/>
              </a:rPr>
              <a:t>a </a:t>
            </a:r>
            <a:r>
              <a:rPr lang="en-IN" sz="2800" spc="-5" dirty="0">
                <a:latin typeface="Times New Roman" panose="02020603050405020304" pitchFamily="18" charset="0"/>
                <a:cs typeface="Times New Roman" panose="02020603050405020304" pitchFamily="18" charset="0"/>
              </a:rPr>
              <a:t>cost basis </a:t>
            </a:r>
            <a:r>
              <a:rPr lang="en-IN" sz="2800" dirty="0">
                <a:latin typeface="Times New Roman" panose="02020603050405020304" pitchFamily="18" charset="0"/>
                <a:cs typeface="Times New Roman" panose="02020603050405020304" pitchFamily="18" charset="0"/>
              </a:rPr>
              <a:t>of $210,000 </a:t>
            </a:r>
            <a:r>
              <a:rPr lang="en-IN" sz="2800" spc="-5" dirty="0">
                <a:latin typeface="Times New Roman" panose="02020603050405020304" pitchFamily="18" charset="0"/>
                <a:cs typeface="Times New Roman" panose="02020603050405020304" pitchFamily="18" charset="0"/>
              </a:rPr>
              <a:t>and </a:t>
            </a:r>
            <a:r>
              <a:rPr lang="en-IN" sz="2800" dirty="0">
                <a:latin typeface="Times New Roman" panose="02020603050405020304" pitchFamily="18" charset="0"/>
                <a:cs typeface="Times New Roman" panose="02020603050405020304" pitchFamily="18" charset="0"/>
              </a:rPr>
              <a:t>the </a:t>
            </a:r>
            <a:r>
              <a:rPr lang="en-IN" sz="2800" spc="-5" dirty="0">
                <a:latin typeface="Times New Roman" panose="02020603050405020304" pitchFamily="18" charset="0"/>
                <a:cs typeface="Times New Roman" panose="02020603050405020304" pitchFamily="18" charset="0"/>
              </a:rPr>
              <a:t>accumulated depreciation was</a:t>
            </a:r>
            <a:r>
              <a:rPr lang="en-IN" sz="2800" dirty="0">
                <a:latin typeface="Times New Roman" panose="02020603050405020304" pitchFamily="18" charset="0"/>
                <a:cs typeface="Times New Roman" panose="02020603050405020304" pitchFamily="18" charset="0"/>
              </a:rPr>
              <a:t> $153,000.  Assume the </a:t>
            </a:r>
            <a:r>
              <a:rPr lang="en-IN" sz="2800" spc="-10" dirty="0">
                <a:latin typeface="Times New Roman" panose="02020603050405020304" pitchFamily="18" charset="0"/>
                <a:cs typeface="Times New Roman" panose="02020603050405020304" pitchFamily="18" charset="0"/>
              </a:rPr>
              <a:t>effective </a:t>
            </a:r>
            <a:r>
              <a:rPr lang="en-IN" sz="2800" spc="-5" dirty="0">
                <a:latin typeface="Times New Roman" panose="02020603050405020304" pitchFamily="18" charset="0"/>
                <a:cs typeface="Times New Roman" panose="02020603050405020304" pitchFamily="18" charset="0"/>
              </a:rPr>
              <a:t>income tax rate </a:t>
            </a:r>
            <a:r>
              <a:rPr lang="en-IN" sz="2800" dirty="0">
                <a:latin typeface="Times New Roman" panose="02020603050405020304" pitchFamily="18" charset="0"/>
                <a:cs typeface="Times New Roman" panose="02020603050405020304" pitchFamily="18" charset="0"/>
              </a:rPr>
              <a:t>is</a:t>
            </a:r>
            <a:r>
              <a:rPr lang="en-IN" sz="2800" spc="-20"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25%.  </a:t>
            </a:r>
            <a:r>
              <a:rPr lang="en-IN" sz="2800" spc="-5" dirty="0">
                <a:latin typeface="Times New Roman" panose="02020603050405020304" pitchFamily="18" charset="0"/>
                <a:cs typeface="Times New Roman" panose="02020603050405020304" pitchFamily="18" charset="0"/>
              </a:rPr>
              <a:t>Based </a:t>
            </a:r>
            <a:r>
              <a:rPr lang="en-IN" sz="2800" dirty="0">
                <a:latin typeface="Times New Roman" panose="02020603050405020304" pitchFamily="18" charset="0"/>
                <a:cs typeface="Times New Roman" panose="02020603050405020304" pitchFamily="18" charset="0"/>
              </a:rPr>
              <a:t>on this </a:t>
            </a:r>
            <a:r>
              <a:rPr lang="en-IN" sz="2800" spc="-5" dirty="0">
                <a:latin typeface="Times New Roman" panose="02020603050405020304" pitchFamily="18" charset="0"/>
                <a:cs typeface="Times New Roman" panose="02020603050405020304" pitchFamily="18" charset="0"/>
              </a:rPr>
              <a:t>information, what</a:t>
            </a:r>
            <a:r>
              <a:rPr lang="en-IN" sz="2800" spc="-10"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is</a:t>
            </a:r>
          </a:p>
          <a:p>
            <a:pPr marL="12065" indent="0" algn="just">
              <a:lnSpc>
                <a:spcPct val="100000"/>
              </a:lnSpc>
              <a:buNone/>
              <a:tabLst>
                <a:tab pos="469265" algn="l"/>
              </a:tabLst>
            </a:pPr>
            <a:r>
              <a:rPr lang="en-IN" sz="2800" dirty="0">
                <a:latin typeface="Times New Roman" panose="02020603050405020304" pitchFamily="18" charset="0"/>
                <a:cs typeface="Times New Roman" panose="02020603050405020304" pitchFamily="18" charset="0"/>
              </a:rPr>
              <a:t>b. 	</a:t>
            </a:r>
            <a:r>
              <a:rPr lang="en-IN" sz="2800" b="1" dirty="0">
                <a:solidFill>
                  <a:srgbClr val="0070C0"/>
                </a:solidFill>
                <a:latin typeface="Times New Roman" panose="02020603050405020304" pitchFamily="18" charset="0"/>
                <a:cs typeface="Times New Roman" panose="02020603050405020304" pitchFamily="18" charset="0"/>
              </a:rPr>
              <a:t>the </a:t>
            </a:r>
            <a:r>
              <a:rPr lang="en-IN" sz="2800" b="1" spc="-5" dirty="0">
                <a:solidFill>
                  <a:srgbClr val="0070C0"/>
                </a:solidFill>
                <a:latin typeface="Times New Roman" panose="02020603050405020304" pitchFamily="18" charset="0"/>
                <a:cs typeface="Times New Roman" panose="02020603050405020304" pitchFamily="18" charset="0"/>
              </a:rPr>
              <a:t>tax liability </a:t>
            </a:r>
            <a:r>
              <a:rPr lang="en-IN" sz="2800" b="1" dirty="0">
                <a:solidFill>
                  <a:srgbClr val="0070C0"/>
                </a:solidFill>
                <a:latin typeface="Times New Roman" panose="02020603050405020304" pitchFamily="18" charset="0"/>
                <a:cs typeface="Times New Roman" panose="02020603050405020304" pitchFamily="18" charset="0"/>
              </a:rPr>
              <a:t>(or </a:t>
            </a:r>
            <a:r>
              <a:rPr lang="en-IN" sz="2800" b="1" spc="-5" dirty="0">
                <a:solidFill>
                  <a:srgbClr val="0070C0"/>
                </a:solidFill>
                <a:latin typeface="Times New Roman" panose="02020603050405020304" pitchFamily="18" charset="0"/>
                <a:cs typeface="Times New Roman" panose="02020603050405020304" pitchFamily="18" charset="0"/>
              </a:rPr>
              <a:t>credit) resulting </a:t>
            </a:r>
            <a:r>
              <a:rPr lang="en-IN" sz="2800" b="1" dirty="0">
                <a:solidFill>
                  <a:srgbClr val="0070C0"/>
                </a:solidFill>
                <a:latin typeface="Times New Roman" panose="02020603050405020304" pitchFamily="18" charset="0"/>
                <a:cs typeface="Times New Roman" panose="02020603050405020304" pitchFamily="18" charset="0"/>
              </a:rPr>
              <a:t>from this</a:t>
            </a:r>
            <a:r>
              <a:rPr lang="en-IN" sz="2800" b="1" spc="45" dirty="0">
                <a:solidFill>
                  <a:srgbClr val="0070C0"/>
                </a:solidFill>
                <a:latin typeface="Times New Roman" panose="02020603050405020304" pitchFamily="18" charset="0"/>
                <a:cs typeface="Times New Roman" panose="02020603050405020304" pitchFamily="18" charset="0"/>
              </a:rPr>
              <a:t> </a:t>
            </a:r>
            <a:r>
              <a:rPr lang="en-IN" sz="2800" b="1" spc="-5" dirty="0">
                <a:solidFill>
                  <a:srgbClr val="0070C0"/>
                </a:solidFill>
                <a:latin typeface="Times New Roman" panose="02020603050405020304" pitchFamily="18" charset="0"/>
                <a:cs typeface="Times New Roman" panose="02020603050405020304" pitchFamily="18" charset="0"/>
              </a:rPr>
              <a:t>sale</a:t>
            </a:r>
            <a:endParaRPr lang="en-IN" sz="2800" b="1" dirty="0">
              <a:solidFill>
                <a:srgbClr val="0070C0"/>
              </a:solidFill>
              <a:latin typeface="Times New Roman" panose="02020603050405020304" pitchFamily="18" charset="0"/>
              <a:cs typeface="Times New Roman" panose="02020603050405020304"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327070602"/>
              </p:ext>
            </p:extLst>
          </p:nvPr>
        </p:nvGraphicFramePr>
        <p:xfrm>
          <a:off x="340286" y="4869960"/>
          <a:ext cx="8463427" cy="652440"/>
        </p:xfrm>
        <a:graphic>
          <a:graphicData uri="http://schemas.openxmlformats.org/presentationml/2006/ole">
            <mc:AlternateContent xmlns:mc="http://schemas.openxmlformats.org/markup-compatibility/2006">
              <mc:Choice xmlns:v="urn:schemas-microsoft-com:vml" Requires="v">
                <p:oleObj name="Equation" r:id="rId3" imgW="4609800" imgH="355320" progId="Equation.DSMT4">
                  <p:embed/>
                </p:oleObj>
              </mc:Choice>
              <mc:Fallback>
                <p:oleObj name="Equation" r:id="rId3" imgW="4609800" imgH="355320" progId="Equation.DSMT4">
                  <p:embed/>
                  <p:pic>
                    <p:nvPicPr>
                      <p:cNvPr id="0" name=""/>
                      <p:cNvPicPr>
                        <a:picLocks noChangeAspect="1" noChangeArrowheads="1"/>
                      </p:cNvPicPr>
                      <p:nvPr/>
                    </p:nvPicPr>
                    <p:blipFill>
                      <a:blip r:embed="rId4"/>
                      <a:srcRect/>
                      <a:stretch>
                        <a:fillRect/>
                      </a:stretch>
                    </p:blipFill>
                    <p:spPr bwMode="auto">
                      <a:xfrm>
                        <a:off x="340286" y="4869960"/>
                        <a:ext cx="8463427" cy="65244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3954948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60539"/>
            <a:ext cx="8229600" cy="558665"/>
          </a:xfrm>
        </p:spPr>
        <p:txBody>
          <a:bodyPr lIns="0" tIns="0" rIns="0" bIns="0"/>
          <a:lstStyle/>
          <a:p>
            <a:r>
              <a:rPr lang="en-IN" sz="3400" dirty="0">
                <a:ea typeface="ＭＳ Ｐゴシック" charset="0"/>
                <a:cs typeface="Times New Roman" charset="0"/>
              </a:rPr>
              <a:t>Solution—Part C</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879826"/>
            <a:ext cx="8506918" cy="3192541"/>
          </a:xfrm>
        </p:spPr>
        <p:txBody>
          <a:bodyPr vert="horz" wrap="square" lIns="0" tIns="0" rIns="0" bIns="0" rtlCol="0">
            <a:spAutoFit/>
          </a:bodyPr>
          <a:lstStyle/>
          <a:p>
            <a:pPr marL="0" marR="5080" indent="0" algn="just">
              <a:lnSpc>
                <a:spcPct val="99500"/>
              </a:lnSpc>
              <a:spcBef>
                <a:spcPts val="5"/>
              </a:spcBef>
              <a:buNone/>
              <a:tabLst>
                <a:tab pos="1917064" algn="l"/>
                <a:tab pos="4966335" algn="l"/>
              </a:tabLst>
            </a:pPr>
            <a:r>
              <a:rPr lang="en-IN" sz="2800" spc="-5" dirty="0">
                <a:latin typeface="Times New Roman" panose="02020603050405020304" pitchFamily="18" charset="0"/>
                <a:cs typeface="Times New Roman" panose="02020603050405020304" pitchFamily="18" charset="0"/>
              </a:rPr>
              <a:t>Acme Casting and </a:t>
            </a:r>
            <a:r>
              <a:rPr lang="en-IN" sz="2800" dirty="0">
                <a:latin typeface="Times New Roman" panose="02020603050405020304" pitchFamily="18" charset="0"/>
                <a:cs typeface="Times New Roman" panose="02020603050405020304" pitchFamily="18" charset="0"/>
              </a:rPr>
              <a:t>Molding sold a </a:t>
            </a:r>
            <a:r>
              <a:rPr lang="en-IN" sz="2800" spc="-5" dirty="0">
                <a:latin typeface="Times New Roman" panose="02020603050405020304" pitchFamily="18" charset="0"/>
                <a:cs typeface="Times New Roman" panose="02020603050405020304" pitchFamily="18" charset="0"/>
              </a:rPr>
              <a:t>piece </a:t>
            </a:r>
            <a:r>
              <a:rPr lang="en-IN" sz="2800" dirty="0">
                <a:latin typeface="Times New Roman" panose="02020603050405020304" pitchFamily="18" charset="0"/>
                <a:cs typeface="Times New Roman" panose="02020603050405020304" pitchFamily="18" charset="0"/>
              </a:rPr>
              <a:t>of </a:t>
            </a:r>
            <a:r>
              <a:rPr lang="en-IN" sz="2800" spc="-5" dirty="0">
                <a:latin typeface="Times New Roman" panose="02020603050405020304" pitchFamily="18" charset="0"/>
                <a:cs typeface="Times New Roman" panose="02020603050405020304" pitchFamily="18" charset="0"/>
              </a:rPr>
              <a:t>equipment  </a:t>
            </a:r>
            <a:r>
              <a:rPr lang="en-IN" sz="2800" dirty="0">
                <a:latin typeface="Times New Roman" panose="02020603050405020304" pitchFamily="18" charset="0"/>
                <a:cs typeface="Times New Roman" panose="02020603050405020304" pitchFamily="18" charset="0"/>
              </a:rPr>
              <a:t>during the </a:t>
            </a:r>
            <a:r>
              <a:rPr lang="en-IN" sz="2800" spc="-5" dirty="0">
                <a:latin typeface="Times New Roman" panose="02020603050405020304" pitchFamily="18" charset="0"/>
                <a:cs typeface="Times New Roman" panose="02020603050405020304" pitchFamily="18" charset="0"/>
              </a:rPr>
              <a:t>current tax year</a:t>
            </a:r>
            <a:r>
              <a:rPr lang="en-IN" sz="2800" spc="30"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for</a:t>
            </a:r>
            <a:r>
              <a:rPr lang="en-IN" sz="2800" spc="5"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$67,000. This</a:t>
            </a:r>
            <a:r>
              <a:rPr lang="en-IN" sz="2800" spc="-3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equipment</a:t>
            </a:r>
            <a:r>
              <a:rPr lang="en-IN" sz="2800" spc="-3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had</a:t>
            </a:r>
            <a:r>
              <a:rPr lang="en-IN" sz="2800" dirty="0">
                <a:latin typeface="Times New Roman" panose="02020603050405020304" pitchFamily="18" charset="0"/>
                <a:cs typeface="Times New Roman" panose="02020603050405020304" pitchFamily="18" charset="0"/>
              </a:rPr>
              <a:t> a </a:t>
            </a:r>
            <a:r>
              <a:rPr lang="en-IN" sz="2800" spc="-5" dirty="0">
                <a:latin typeface="Times New Roman" panose="02020603050405020304" pitchFamily="18" charset="0"/>
                <a:cs typeface="Times New Roman" panose="02020603050405020304" pitchFamily="18" charset="0"/>
              </a:rPr>
              <a:t>cost basis </a:t>
            </a:r>
            <a:r>
              <a:rPr lang="en-IN" sz="2800" dirty="0">
                <a:latin typeface="Times New Roman" panose="02020603050405020304" pitchFamily="18" charset="0"/>
                <a:cs typeface="Times New Roman" panose="02020603050405020304" pitchFamily="18" charset="0"/>
              </a:rPr>
              <a:t>of $210,000 </a:t>
            </a:r>
            <a:r>
              <a:rPr lang="en-IN" sz="2800" spc="-5" dirty="0">
                <a:latin typeface="Times New Roman" panose="02020603050405020304" pitchFamily="18" charset="0"/>
                <a:cs typeface="Times New Roman" panose="02020603050405020304" pitchFamily="18" charset="0"/>
              </a:rPr>
              <a:t>and </a:t>
            </a:r>
            <a:r>
              <a:rPr lang="en-IN" sz="2800" dirty="0">
                <a:latin typeface="Times New Roman" panose="02020603050405020304" pitchFamily="18" charset="0"/>
                <a:cs typeface="Times New Roman" panose="02020603050405020304" pitchFamily="18" charset="0"/>
              </a:rPr>
              <a:t>the </a:t>
            </a:r>
            <a:r>
              <a:rPr lang="en-IN" sz="2800" spc="-5" dirty="0">
                <a:latin typeface="Times New Roman" panose="02020603050405020304" pitchFamily="18" charset="0"/>
                <a:cs typeface="Times New Roman" panose="02020603050405020304" pitchFamily="18" charset="0"/>
              </a:rPr>
              <a:t>accumulated depreciation was</a:t>
            </a:r>
            <a:r>
              <a:rPr lang="en-IN" sz="2800" dirty="0">
                <a:latin typeface="Times New Roman" panose="02020603050405020304" pitchFamily="18" charset="0"/>
                <a:cs typeface="Times New Roman" panose="02020603050405020304" pitchFamily="18" charset="0"/>
              </a:rPr>
              <a:t> $153,000.  Assume the </a:t>
            </a:r>
            <a:r>
              <a:rPr lang="en-IN" sz="2800" spc="-10" dirty="0">
                <a:latin typeface="Times New Roman" panose="02020603050405020304" pitchFamily="18" charset="0"/>
                <a:cs typeface="Times New Roman" panose="02020603050405020304" pitchFamily="18" charset="0"/>
              </a:rPr>
              <a:t>effective </a:t>
            </a:r>
            <a:r>
              <a:rPr lang="en-IN" sz="2800" spc="-5" dirty="0">
                <a:latin typeface="Times New Roman" panose="02020603050405020304" pitchFamily="18" charset="0"/>
                <a:cs typeface="Times New Roman" panose="02020603050405020304" pitchFamily="18" charset="0"/>
              </a:rPr>
              <a:t>income tax rate </a:t>
            </a:r>
            <a:r>
              <a:rPr lang="en-IN" sz="2800" dirty="0">
                <a:latin typeface="Times New Roman" panose="02020603050405020304" pitchFamily="18" charset="0"/>
                <a:cs typeface="Times New Roman" panose="02020603050405020304" pitchFamily="18" charset="0"/>
              </a:rPr>
              <a:t>is</a:t>
            </a:r>
            <a:r>
              <a:rPr lang="en-IN" sz="2800" spc="-20"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25%.  </a:t>
            </a:r>
            <a:r>
              <a:rPr lang="en-IN" sz="2800" spc="-5" dirty="0">
                <a:latin typeface="Times New Roman" panose="02020603050405020304" pitchFamily="18" charset="0"/>
                <a:cs typeface="Times New Roman" panose="02020603050405020304" pitchFamily="18" charset="0"/>
              </a:rPr>
              <a:t>Based </a:t>
            </a:r>
            <a:r>
              <a:rPr lang="en-IN" sz="2800" dirty="0">
                <a:latin typeface="Times New Roman" panose="02020603050405020304" pitchFamily="18" charset="0"/>
                <a:cs typeface="Times New Roman" panose="02020603050405020304" pitchFamily="18" charset="0"/>
              </a:rPr>
              <a:t>on this </a:t>
            </a:r>
            <a:r>
              <a:rPr lang="en-IN" sz="2800" spc="-5" dirty="0">
                <a:latin typeface="Times New Roman" panose="02020603050405020304" pitchFamily="18" charset="0"/>
                <a:cs typeface="Times New Roman" panose="02020603050405020304" pitchFamily="18" charset="0"/>
              </a:rPr>
              <a:t>information, what</a:t>
            </a:r>
            <a:r>
              <a:rPr lang="en-IN" sz="2800" spc="-10" dirty="0">
                <a:latin typeface="Times New Roman" panose="02020603050405020304" pitchFamily="18" charset="0"/>
                <a:cs typeface="Times New Roman" panose="02020603050405020304" pitchFamily="18" charset="0"/>
              </a:rPr>
              <a:t> </a:t>
            </a:r>
            <a:r>
              <a:rPr lang="en-IN" sz="2800" dirty="0">
                <a:latin typeface="Times New Roman" panose="02020603050405020304" pitchFamily="18" charset="0"/>
                <a:cs typeface="Times New Roman" panose="02020603050405020304" pitchFamily="18" charset="0"/>
              </a:rPr>
              <a:t>is</a:t>
            </a:r>
          </a:p>
          <a:p>
            <a:pPr marL="12700" marR="1065530" indent="0" algn="just">
              <a:lnSpc>
                <a:spcPct val="100699"/>
              </a:lnSpc>
              <a:buNone/>
              <a:tabLst>
                <a:tab pos="469265" algn="l"/>
              </a:tabLst>
            </a:pPr>
            <a:r>
              <a:rPr lang="en-IN" sz="2800" spc="-5" dirty="0">
                <a:latin typeface="Times New Roman" panose="02020603050405020304" pitchFamily="18" charset="0"/>
                <a:cs typeface="Times New Roman" panose="02020603050405020304" pitchFamily="18" charset="0"/>
              </a:rPr>
              <a:t>c. 	</a:t>
            </a:r>
            <a:r>
              <a:rPr lang="en-IN" sz="2800" b="1" dirty="0">
                <a:solidFill>
                  <a:srgbClr val="00B050"/>
                </a:solidFill>
                <a:latin typeface="Times New Roman" panose="02020603050405020304" pitchFamily="18" charset="0"/>
                <a:cs typeface="Times New Roman" panose="02020603050405020304" pitchFamily="18" charset="0"/>
              </a:rPr>
              <a:t>the </a:t>
            </a:r>
            <a:r>
              <a:rPr lang="en-IN" sz="2800" b="1" spc="-5" dirty="0">
                <a:solidFill>
                  <a:srgbClr val="00B050"/>
                </a:solidFill>
                <a:latin typeface="Times New Roman" panose="02020603050405020304" pitchFamily="18" charset="0"/>
                <a:cs typeface="Times New Roman" panose="02020603050405020304" pitchFamily="18" charset="0"/>
              </a:rPr>
              <a:t>tax liability </a:t>
            </a:r>
            <a:r>
              <a:rPr lang="en-IN" sz="2800" b="1" dirty="0">
                <a:solidFill>
                  <a:srgbClr val="00B050"/>
                </a:solidFill>
                <a:latin typeface="Times New Roman" panose="02020603050405020304" pitchFamily="18" charset="0"/>
                <a:cs typeface="Times New Roman" panose="02020603050405020304" pitchFamily="18" charset="0"/>
              </a:rPr>
              <a:t>(or </a:t>
            </a:r>
            <a:r>
              <a:rPr lang="en-IN" sz="2800" b="1" spc="-5" dirty="0">
                <a:solidFill>
                  <a:srgbClr val="00B050"/>
                </a:solidFill>
                <a:latin typeface="Times New Roman" panose="02020603050405020304" pitchFamily="18" charset="0"/>
                <a:cs typeface="Times New Roman" panose="02020603050405020304" pitchFamily="18" charset="0"/>
              </a:rPr>
              <a:t>credit) </a:t>
            </a:r>
            <a:r>
              <a:rPr lang="en-IN" sz="2800" b="1" dirty="0">
                <a:solidFill>
                  <a:srgbClr val="00B050"/>
                </a:solidFill>
                <a:latin typeface="Times New Roman" panose="02020603050405020304" pitchFamily="18" charset="0"/>
                <a:cs typeface="Times New Roman" panose="02020603050405020304" pitchFamily="18" charset="0"/>
              </a:rPr>
              <a:t>if</a:t>
            </a:r>
            <a:r>
              <a:rPr lang="en-IN" sz="2800" b="1" spc="10" dirty="0">
                <a:solidFill>
                  <a:srgbClr val="00B050"/>
                </a:solidFill>
                <a:latin typeface="Times New Roman" panose="02020603050405020304" pitchFamily="18" charset="0"/>
                <a:cs typeface="Times New Roman" panose="02020603050405020304" pitchFamily="18" charset="0"/>
              </a:rPr>
              <a:t> </a:t>
            </a:r>
            <a:r>
              <a:rPr lang="en-IN" sz="2800" b="1" dirty="0">
                <a:solidFill>
                  <a:srgbClr val="00B050"/>
                </a:solidFill>
                <a:latin typeface="Times New Roman" panose="02020603050405020304" pitchFamily="18" charset="0"/>
                <a:cs typeface="Times New Roman" panose="02020603050405020304" pitchFamily="18" charset="0"/>
              </a:rPr>
              <a:t>the</a:t>
            </a:r>
            <a:r>
              <a:rPr lang="en-IN" sz="2800" b="1" spc="-5" dirty="0">
                <a:solidFill>
                  <a:srgbClr val="00B050"/>
                </a:solidFill>
                <a:latin typeface="Times New Roman" panose="02020603050405020304" pitchFamily="18" charset="0"/>
                <a:cs typeface="Times New Roman" panose="02020603050405020304" pitchFamily="18" charset="0"/>
              </a:rPr>
              <a:t> accumulated </a:t>
            </a:r>
            <a:r>
              <a:rPr lang="en-IN" sz="2800" b="1" dirty="0">
                <a:solidFill>
                  <a:srgbClr val="00B050"/>
                </a:solidFill>
                <a:latin typeface="Times New Roman" panose="02020603050405020304" pitchFamily="18" charset="0"/>
                <a:cs typeface="Times New Roman" panose="02020603050405020304" pitchFamily="18" charset="0"/>
              </a:rPr>
              <a:t> </a:t>
            </a:r>
            <a:r>
              <a:rPr lang="en-IN" sz="2800" b="1" spc="-5" dirty="0">
                <a:solidFill>
                  <a:srgbClr val="00B050"/>
                </a:solidFill>
                <a:latin typeface="Times New Roman" panose="02020603050405020304" pitchFamily="18" charset="0"/>
                <a:cs typeface="Times New Roman" panose="02020603050405020304" pitchFamily="18" charset="0"/>
              </a:rPr>
              <a:t>depreciation was </a:t>
            </a:r>
            <a:r>
              <a:rPr lang="en-IN" sz="2800" b="1" dirty="0">
                <a:solidFill>
                  <a:srgbClr val="00B050"/>
                </a:solidFill>
                <a:latin typeface="Times New Roman" panose="02020603050405020304" pitchFamily="18" charset="0"/>
                <a:cs typeface="Times New Roman" panose="02020603050405020304" pitchFamily="18" charset="0"/>
              </a:rPr>
              <a:t>$125,000 </a:t>
            </a:r>
            <a:r>
              <a:rPr lang="en-IN" sz="2800" b="1" spc="-5" dirty="0">
                <a:solidFill>
                  <a:srgbClr val="00B050"/>
                </a:solidFill>
                <a:latin typeface="Times New Roman" panose="02020603050405020304" pitchFamily="18" charset="0"/>
                <a:cs typeface="Times New Roman" panose="02020603050405020304" pitchFamily="18" charset="0"/>
              </a:rPr>
              <a:t>instead </a:t>
            </a:r>
            <a:r>
              <a:rPr lang="en-IN" sz="2800" b="1" dirty="0">
                <a:solidFill>
                  <a:srgbClr val="00B050"/>
                </a:solidFill>
                <a:latin typeface="Times New Roman" panose="02020603050405020304" pitchFamily="18" charset="0"/>
                <a:cs typeface="Times New Roman" panose="02020603050405020304" pitchFamily="18" charset="0"/>
              </a:rPr>
              <a:t>of</a:t>
            </a:r>
            <a:r>
              <a:rPr lang="en-IN" sz="2800" b="1" spc="-10" dirty="0">
                <a:solidFill>
                  <a:srgbClr val="00B050"/>
                </a:solidFill>
                <a:latin typeface="Times New Roman" panose="02020603050405020304" pitchFamily="18" charset="0"/>
                <a:cs typeface="Times New Roman" panose="02020603050405020304" pitchFamily="18" charset="0"/>
              </a:rPr>
              <a:t> </a:t>
            </a:r>
            <a:r>
              <a:rPr lang="en-IN" sz="2800" b="1" dirty="0">
                <a:solidFill>
                  <a:srgbClr val="00B050"/>
                </a:solidFill>
                <a:latin typeface="Times New Roman" panose="02020603050405020304" pitchFamily="18" charset="0"/>
                <a:cs typeface="Times New Roman" panose="02020603050405020304" pitchFamily="18" charset="0"/>
              </a:rPr>
              <a:t>$153,000</a:t>
            </a:r>
            <a:r>
              <a:rPr lang="en-IN" sz="2800" dirty="0">
                <a:latin typeface="Times New Roman" panose="02020603050405020304" pitchFamily="18" charset="0"/>
                <a:cs typeface="Times New Roman" panose="02020603050405020304" pitchFamily="18" charset="0"/>
              </a:rPr>
              <a:t>?</a:t>
            </a:r>
          </a:p>
        </p:txBody>
      </p:sp>
      <p:graphicFrame>
        <p:nvGraphicFramePr>
          <p:cNvPr id="4" name="Object 3"/>
          <p:cNvGraphicFramePr>
            <a:graphicFrameLocks noChangeAspect="1"/>
          </p:cNvGraphicFramePr>
          <p:nvPr>
            <p:extLst>
              <p:ext uri="{D42A27DB-BD31-4B8C-83A1-F6EECF244321}">
                <p14:modId xmlns:p14="http://schemas.microsoft.com/office/powerpoint/2010/main" val="4130904111"/>
              </p:ext>
            </p:extLst>
          </p:nvPr>
        </p:nvGraphicFramePr>
        <p:xfrm>
          <a:off x="674558" y="4887911"/>
          <a:ext cx="8012242" cy="1280345"/>
        </p:xfrm>
        <a:graphic>
          <a:graphicData uri="http://schemas.openxmlformats.org/presentationml/2006/ole">
            <mc:AlternateContent xmlns:mc="http://schemas.openxmlformats.org/markup-compatibility/2006">
              <mc:Choice xmlns:v="urn:schemas-microsoft-com:vml" Requires="v">
                <p:oleObj name="Equation" r:id="rId3" imgW="4584600" imgH="825480" progId="Equation.DSMT4">
                  <p:embed/>
                </p:oleObj>
              </mc:Choice>
              <mc:Fallback>
                <p:oleObj name="Equation" r:id="rId3" imgW="4584600" imgH="825480" progId="Equation.DSMT4">
                  <p:embed/>
                  <p:pic>
                    <p:nvPicPr>
                      <p:cNvPr id="0" name=""/>
                      <p:cNvPicPr>
                        <a:picLocks noChangeAspect="1" noChangeArrowheads="1"/>
                      </p:cNvPicPr>
                      <p:nvPr/>
                    </p:nvPicPr>
                    <p:blipFill>
                      <a:blip r:embed="rId4"/>
                      <a:srcRect/>
                      <a:stretch>
                        <a:fillRect/>
                      </a:stretch>
                    </p:blipFill>
                    <p:spPr bwMode="auto">
                      <a:xfrm>
                        <a:off x="674558" y="4887911"/>
                        <a:ext cx="8012242" cy="1280345"/>
                      </a:xfrm>
                      <a:prstGeom prst="rect">
                        <a:avLst/>
                      </a:prstGeom>
                      <a:noFill/>
                      <a:ln>
                        <a:noFill/>
                      </a:ln>
                    </p:spPr>
                  </p:pic>
                </p:oleObj>
              </mc:Fallback>
            </mc:AlternateContent>
          </a:graphicData>
        </a:graphic>
      </p:graphicFrame>
      <p:sp>
        <p:nvSpPr>
          <p:cNvPr id="3" name="TextBox 2">
            <a:extLst>
              <a:ext uri="{FF2B5EF4-FFF2-40B4-BE49-F238E27FC236}">
                <a16:creationId xmlns:a16="http://schemas.microsoft.com/office/drawing/2014/main" id="{6A1CD481-EE6E-DCDF-8574-A0A4AF74E812}"/>
              </a:ext>
            </a:extLst>
          </p:cNvPr>
          <p:cNvSpPr txBox="1"/>
          <p:nvPr/>
        </p:nvSpPr>
        <p:spPr>
          <a:xfrm>
            <a:off x="1159502" y="4259339"/>
            <a:ext cx="6284093" cy="461665"/>
          </a:xfrm>
          <a:prstGeom prst="rect">
            <a:avLst/>
          </a:prstGeom>
          <a:noFill/>
        </p:spPr>
        <p:txBody>
          <a:bodyPr wrap="none" rtlCol="0">
            <a:spAutoFit/>
          </a:bodyPr>
          <a:lstStyle/>
          <a:p>
            <a:r>
              <a:rPr lang="en-PS" sz="2400" b="1" dirty="0">
                <a:solidFill>
                  <a:srgbClr val="FF0000"/>
                </a:solidFill>
                <a:latin typeface="Times New Roman" panose="02020603050405020304" pitchFamily="18" charset="0"/>
                <a:cs typeface="Times New Roman" panose="02020603050405020304" pitchFamily="18" charset="0"/>
              </a:rPr>
              <a:t>Book Value (BV) = 210,000 - 125,000 = $85,000</a:t>
            </a:r>
          </a:p>
        </p:txBody>
      </p:sp>
    </p:spTree>
    <p:extLst>
      <p:ext uri="{BB962C8B-B14F-4D97-AF65-F5344CB8AC3E}">
        <p14:creationId xmlns:p14="http://schemas.microsoft.com/office/powerpoint/2010/main" val="31895089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584200"/>
            <a:ext cx="8229600" cy="627784"/>
          </a:xfrm>
        </p:spPr>
        <p:txBody>
          <a:bodyPr lIns="0" tIns="0" rIns="0" bIns="0"/>
          <a:lstStyle/>
          <a:p>
            <a:r>
              <a:rPr lang="en-IN" sz="3400" dirty="0">
                <a:ea typeface="ＭＳ Ｐゴシック" charset="0"/>
                <a:cs typeface="Times New Roman" charset="0"/>
              </a:rPr>
              <a:t>After-Tax Economic Analysis</a:t>
            </a:r>
            <a:endParaRPr lang="en-US" sz="3400" b="0" dirty="0"/>
          </a:p>
        </p:txBody>
      </p:sp>
      <p:sp>
        <p:nvSpPr>
          <p:cNvPr id="6" name="Content Placeholder 5"/>
          <p:cNvSpPr>
            <a:spLocks noGrp="1"/>
          </p:cNvSpPr>
          <p:nvPr>
            <p:ph idx="4294967295"/>
          </p:nvPr>
        </p:nvSpPr>
        <p:spPr>
          <a:xfrm>
            <a:off x="457199" y="1658923"/>
            <a:ext cx="8401987" cy="3447098"/>
          </a:xfrm>
        </p:spPr>
        <p:txBody>
          <a:bodyPr wrap="square">
            <a:spAutoFit/>
          </a:bodyPr>
          <a:lstStyle/>
          <a:p>
            <a:pPr marL="0" indent="0" algn="just">
              <a:spcBef>
                <a:spcPts val="0"/>
              </a:spcBef>
              <a:buClr>
                <a:schemeClr val="lt1"/>
              </a:buClr>
              <a:buSzPct val="25000"/>
              <a:buNone/>
            </a:pPr>
            <a:r>
              <a:rPr lang="en-IN" sz="3200" dirty="0">
                <a:latin typeface="Times New Roman" panose="02020603050405020304" pitchFamily="18" charset="0"/>
                <a:ea typeface="ＭＳ Ｐゴシック" charset="0"/>
                <a:cs typeface="Times New Roman" panose="02020603050405020304" pitchFamily="18" charset="0"/>
              </a:rPr>
              <a:t>After-tax economic analysis is generally the same as before-tax analysis,	just using </a:t>
            </a:r>
            <a:r>
              <a:rPr lang="en-IN" sz="3200" b="1" i="1" dirty="0">
                <a:solidFill>
                  <a:srgbClr val="FF0000"/>
                </a:solidFill>
                <a:latin typeface="Times New Roman" panose="02020603050405020304" pitchFamily="18" charset="0"/>
                <a:ea typeface="ＭＳ Ｐゴシック" charset="0"/>
                <a:cs typeface="Times New Roman" panose="02020603050405020304" pitchFamily="18" charset="0"/>
              </a:rPr>
              <a:t>after-tax cash flows </a:t>
            </a:r>
            <a:r>
              <a:rPr lang="en-IN" sz="3200" dirty="0">
                <a:latin typeface="Times New Roman" panose="02020603050405020304" pitchFamily="18" charset="0"/>
                <a:ea typeface="ＭＳ Ｐゴシック" charset="0"/>
                <a:cs typeface="Times New Roman" panose="02020603050405020304" pitchFamily="18" charset="0"/>
              </a:rPr>
              <a:t>(ATCF) instead of before-tax cash flows (BTCF). </a:t>
            </a:r>
          </a:p>
          <a:p>
            <a:pPr marL="0" indent="0" algn="just">
              <a:spcBef>
                <a:spcPts val="0"/>
              </a:spcBef>
              <a:buClr>
                <a:schemeClr val="lt1"/>
              </a:buClr>
              <a:buSzPct val="25000"/>
              <a:buNone/>
            </a:pPr>
            <a:endParaRPr lang="en-IN" sz="3200" dirty="0">
              <a:latin typeface="Times New Roman" panose="02020603050405020304" pitchFamily="18" charset="0"/>
              <a:ea typeface="ＭＳ Ｐゴシック" charset="0"/>
              <a:cs typeface="Times New Roman" panose="02020603050405020304" pitchFamily="18" charset="0"/>
            </a:endParaRPr>
          </a:p>
          <a:p>
            <a:pPr marL="0" indent="0" algn="just">
              <a:spcBef>
                <a:spcPts val="0"/>
              </a:spcBef>
              <a:buClr>
                <a:schemeClr val="lt1"/>
              </a:buClr>
              <a:buSzPct val="25000"/>
              <a:buNone/>
            </a:pPr>
            <a:r>
              <a:rPr lang="en-IN" sz="3200" b="1" dirty="0">
                <a:solidFill>
                  <a:srgbClr val="FF0000"/>
                </a:solidFill>
                <a:latin typeface="Times New Roman" panose="02020603050405020304" pitchFamily="18" charset="0"/>
                <a:ea typeface="ＭＳ Ｐゴシック" charset="0"/>
                <a:cs typeface="Times New Roman" panose="02020603050405020304" pitchFamily="18" charset="0"/>
              </a:rPr>
              <a:t>The analysis is conducted using the after-tax MARR.</a:t>
            </a:r>
          </a:p>
        </p:txBody>
      </p:sp>
    </p:spTree>
    <p:extLst>
      <p:ext uri="{BB962C8B-B14F-4D97-AF65-F5344CB8AC3E}">
        <p14:creationId xmlns:p14="http://schemas.microsoft.com/office/powerpoint/2010/main" val="42488719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50413"/>
            <a:ext cx="8229600" cy="1037839"/>
          </a:xfrm>
        </p:spPr>
        <p:txBody>
          <a:bodyPr lIns="0" tIns="0" rIns="0" bIns="0"/>
          <a:lstStyle/>
          <a:p>
            <a:r>
              <a:rPr lang="en-IN" sz="3400" dirty="0">
                <a:ea typeface="ＭＳ Ｐゴシック" charset="0"/>
                <a:cs typeface="Times New Roman" charset="0"/>
              </a:rPr>
              <a:t>Cash Flows are Typically Determined for Each Year Using the Notation Below</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661820"/>
            <a:ext cx="8229600" cy="4278222"/>
          </a:xfrm>
        </p:spPr>
        <p:txBody>
          <a:bodyPr vert="horz" lIns="0" tIns="0" rIns="0" bIns="0" rtlCol="0">
            <a:spAutoFit/>
          </a:bodyPr>
          <a:lstStyle/>
          <a:p>
            <a:pPr marL="685800" marR="5080" indent="-685800">
              <a:lnSpc>
                <a:spcPct val="77400"/>
              </a:lnSpc>
              <a:spcBef>
                <a:spcPts val="0"/>
              </a:spcBef>
              <a:buClr>
                <a:schemeClr val="lt1"/>
              </a:buClr>
              <a:buSzPct val="25000"/>
              <a:buNone/>
              <a:tabLst>
                <a:tab pos="1160145" algn="l"/>
                <a:tab pos="1496695" algn="l"/>
              </a:tabLst>
            </a:pPr>
            <a:r>
              <a:rPr lang="en-IN" sz="2800" b="1" dirty="0">
                <a:solidFill>
                  <a:srgbClr val="0070C0"/>
                </a:solidFill>
                <a:latin typeface="Times New Roman" panose="02020603050405020304" pitchFamily="18" charset="0"/>
                <a:ea typeface="ＭＳ Ｐゴシック" charset="0"/>
                <a:cs typeface="Times New Roman" panose="02020603050405020304" pitchFamily="18" charset="0"/>
              </a:rPr>
              <a:t>R</a:t>
            </a:r>
            <a:r>
              <a:rPr lang="en-IN" sz="2800" b="1" baseline="-25000" dirty="0">
                <a:solidFill>
                  <a:srgbClr val="0070C0"/>
                </a:solidFill>
                <a:latin typeface="Times New Roman" panose="02020603050405020304" pitchFamily="18" charset="0"/>
                <a:ea typeface="ＭＳ Ｐゴシック" charset="0"/>
                <a:cs typeface="Times New Roman" panose="02020603050405020304" pitchFamily="18" charset="0"/>
              </a:rPr>
              <a:t>k</a:t>
            </a:r>
            <a:r>
              <a:rPr lang="en-IN" sz="2800" b="1" dirty="0">
                <a:solidFill>
                  <a:srgbClr val="0070C0"/>
                </a:solidFill>
                <a:latin typeface="Times New Roman" panose="02020603050405020304" pitchFamily="18" charset="0"/>
                <a:ea typeface="ＭＳ Ｐゴシック" charset="0"/>
                <a:cs typeface="Times New Roman" panose="02020603050405020304" pitchFamily="18" charset="0"/>
              </a:rPr>
              <a:t> = revenues (and savings) from the project during period k</a:t>
            </a:r>
          </a:p>
          <a:p>
            <a:pPr marL="685800" marR="5080" indent="-685800">
              <a:lnSpc>
                <a:spcPct val="77400"/>
              </a:lnSpc>
              <a:spcBef>
                <a:spcPts val="0"/>
              </a:spcBef>
              <a:buClr>
                <a:schemeClr val="lt1"/>
              </a:buClr>
              <a:buSzPct val="25000"/>
              <a:buNone/>
              <a:tabLst>
                <a:tab pos="1160145" algn="l"/>
                <a:tab pos="1496695" algn="l"/>
              </a:tabLst>
            </a:pPr>
            <a:endParaRPr lang="en-IN" sz="2800" dirty="0">
              <a:latin typeface="Times New Roman" panose="02020603050405020304" pitchFamily="18" charset="0"/>
              <a:ea typeface="ＭＳ Ｐゴシック" charset="0"/>
              <a:cs typeface="Times New Roman" panose="02020603050405020304" pitchFamily="18" charset="0"/>
            </a:endParaRPr>
          </a:p>
          <a:p>
            <a:pPr marL="0" marR="339725" indent="0">
              <a:lnSpc>
                <a:spcPts val="2760"/>
              </a:lnSpc>
              <a:spcBef>
                <a:spcPts val="0"/>
              </a:spcBef>
              <a:buClr>
                <a:schemeClr val="lt1"/>
              </a:buClr>
              <a:buSzPct val="25000"/>
              <a:buNone/>
              <a:tabLst>
                <a:tab pos="1160145" algn="l"/>
                <a:tab pos="1496695" algn="l"/>
              </a:tabLst>
            </a:pPr>
            <a:r>
              <a:rPr lang="en-IN" sz="2800" b="1" dirty="0">
                <a:solidFill>
                  <a:srgbClr val="FF0000"/>
                </a:solidFill>
                <a:latin typeface="Times New Roman" panose="02020603050405020304" pitchFamily="18" charset="0"/>
                <a:ea typeface="ＭＳ Ｐゴシック" charset="0"/>
                <a:cs typeface="Times New Roman" panose="02020603050405020304" pitchFamily="18" charset="0"/>
              </a:rPr>
              <a:t>E</a:t>
            </a:r>
            <a:r>
              <a:rPr lang="en-IN" sz="2800" b="1" baseline="-25000" dirty="0">
                <a:solidFill>
                  <a:srgbClr val="FF0000"/>
                </a:solidFill>
                <a:latin typeface="Times New Roman" panose="02020603050405020304" pitchFamily="18" charset="0"/>
                <a:ea typeface="ＭＳ Ｐゴシック" charset="0"/>
                <a:cs typeface="Times New Roman" panose="02020603050405020304" pitchFamily="18" charset="0"/>
              </a:rPr>
              <a:t>k</a:t>
            </a:r>
            <a:r>
              <a:rPr lang="en-IN" sz="2800" b="1" dirty="0">
                <a:solidFill>
                  <a:srgbClr val="FF0000"/>
                </a:solidFill>
                <a:latin typeface="Times New Roman" panose="02020603050405020304" pitchFamily="18" charset="0"/>
                <a:ea typeface="ＭＳ Ｐゴシック" charset="0"/>
                <a:cs typeface="Times New Roman" panose="02020603050405020304" pitchFamily="18" charset="0"/>
              </a:rPr>
              <a:t> = cash outflows during k for deductible expenses</a:t>
            </a:r>
          </a:p>
          <a:p>
            <a:pPr marL="0" marR="339725" indent="0">
              <a:lnSpc>
                <a:spcPts val="2760"/>
              </a:lnSpc>
              <a:spcBef>
                <a:spcPts val="0"/>
              </a:spcBef>
              <a:buClr>
                <a:schemeClr val="lt1"/>
              </a:buClr>
              <a:buSzPct val="25000"/>
              <a:buNone/>
              <a:tabLst>
                <a:tab pos="1160145" algn="l"/>
                <a:tab pos="1496695" algn="l"/>
              </a:tabLst>
            </a:pPr>
            <a:endParaRPr lang="en-IN" sz="2800" dirty="0">
              <a:latin typeface="Times New Roman" panose="02020603050405020304" pitchFamily="18" charset="0"/>
              <a:ea typeface="ＭＳ Ｐゴシック" charset="0"/>
              <a:cs typeface="Times New Roman" panose="02020603050405020304" pitchFamily="18" charset="0"/>
            </a:endParaRPr>
          </a:p>
          <a:p>
            <a:pPr marL="627063" marR="803275" indent="-627063">
              <a:lnSpc>
                <a:spcPts val="2760"/>
              </a:lnSpc>
              <a:spcBef>
                <a:spcPts val="0"/>
              </a:spcBef>
              <a:buClr>
                <a:schemeClr val="lt1"/>
              </a:buClr>
              <a:buSzPct val="25000"/>
              <a:buNone/>
              <a:tabLst>
                <a:tab pos="1160145" algn="l"/>
                <a:tab pos="1496695" algn="l"/>
              </a:tabLst>
            </a:pPr>
            <a:r>
              <a:rPr lang="en-IN" sz="2800" b="1" dirty="0">
                <a:solidFill>
                  <a:srgbClr val="00B050"/>
                </a:solidFill>
                <a:latin typeface="Times New Roman" panose="02020603050405020304" pitchFamily="18" charset="0"/>
                <a:ea typeface="ＭＳ Ｐゴシック" charset="0"/>
                <a:cs typeface="Times New Roman" panose="02020603050405020304" pitchFamily="18" charset="0"/>
              </a:rPr>
              <a:t>d</a:t>
            </a:r>
            <a:r>
              <a:rPr lang="en-IN" sz="2800" b="1" baseline="-25000" dirty="0">
                <a:solidFill>
                  <a:srgbClr val="00B050"/>
                </a:solidFill>
                <a:latin typeface="Times New Roman" panose="02020603050405020304" pitchFamily="18" charset="0"/>
                <a:ea typeface="ＭＳ Ｐゴシック" charset="0"/>
                <a:cs typeface="Times New Roman" panose="02020603050405020304" pitchFamily="18" charset="0"/>
              </a:rPr>
              <a:t>k</a:t>
            </a:r>
            <a:r>
              <a:rPr lang="en-IN" sz="2800" b="1" dirty="0">
                <a:solidFill>
                  <a:srgbClr val="00B050"/>
                </a:solidFill>
                <a:latin typeface="Times New Roman" panose="02020603050405020304" pitchFamily="18" charset="0"/>
                <a:ea typeface="ＭＳ Ｐゴシック" charset="0"/>
                <a:cs typeface="Times New Roman" panose="02020603050405020304" pitchFamily="18" charset="0"/>
              </a:rPr>
              <a:t> = sum of all noncash, or book, costs during k, such  as depreciation</a:t>
            </a:r>
          </a:p>
          <a:p>
            <a:pPr marL="627063" marR="803275" indent="-627063">
              <a:lnSpc>
                <a:spcPts val="2760"/>
              </a:lnSpc>
              <a:spcBef>
                <a:spcPts val="0"/>
              </a:spcBef>
              <a:buClr>
                <a:schemeClr val="lt1"/>
              </a:buClr>
              <a:buSzPct val="25000"/>
              <a:buNone/>
              <a:tabLst>
                <a:tab pos="1160145" algn="l"/>
                <a:tab pos="1496695" algn="l"/>
              </a:tabLst>
            </a:pPr>
            <a:endParaRPr lang="en-IN" sz="2800" dirty="0">
              <a:latin typeface="Times New Roman" panose="02020603050405020304" pitchFamily="18" charset="0"/>
              <a:ea typeface="ＭＳ Ｐゴシック" charset="0"/>
              <a:cs typeface="Times New Roman" panose="02020603050405020304" pitchFamily="18" charset="0"/>
            </a:endParaRPr>
          </a:p>
          <a:p>
            <a:pPr marL="0" marR="387350" indent="0">
              <a:lnSpc>
                <a:spcPts val="2760"/>
              </a:lnSpc>
              <a:spcBef>
                <a:spcPts val="0"/>
              </a:spcBef>
              <a:buClr>
                <a:schemeClr val="lt1"/>
              </a:buClr>
              <a:buSzPct val="25000"/>
              <a:buNone/>
              <a:tabLst>
                <a:tab pos="1160145" algn="l"/>
                <a:tab pos="1496695" algn="l"/>
              </a:tabLst>
            </a:pPr>
            <a:r>
              <a:rPr lang="en-IN" sz="2800" b="1" dirty="0">
                <a:solidFill>
                  <a:srgbClr val="FF0000"/>
                </a:solidFill>
                <a:latin typeface="Times New Roman" panose="02020603050405020304" pitchFamily="18" charset="0"/>
                <a:ea typeface="ＭＳ Ｐゴシック" charset="0"/>
                <a:cs typeface="Times New Roman" panose="02020603050405020304" pitchFamily="18" charset="0"/>
              </a:rPr>
              <a:t>t   = effective income tax rate on ordinary income</a:t>
            </a:r>
          </a:p>
          <a:p>
            <a:pPr marL="0" marR="387350" indent="0">
              <a:lnSpc>
                <a:spcPts val="2760"/>
              </a:lnSpc>
              <a:spcBef>
                <a:spcPts val="0"/>
              </a:spcBef>
              <a:buClr>
                <a:schemeClr val="lt1"/>
              </a:buClr>
              <a:buSzPct val="25000"/>
              <a:buNone/>
              <a:tabLst>
                <a:tab pos="1160145" algn="l"/>
                <a:tab pos="1496695" algn="l"/>
              </a:tabLst>
            </a:pPr>
            <a:endParaRPr lang="en-IN" sz="2800" dirty="0">
              <a:latin typeface="Times New Roman" panose="02020603050405020304" pitchFamily="18" charset="0"/>
              <a:ea typeface="ＭＳ Ｐゴシック" charset="0"/>
              <a:cs typeface="Times New Roman" panose="02020603050405020304" pitchFamily="18" charset="0"/>
            </a:endParaRPr>
          </a:p>
          <a:p>
            <a:pPr marL="627063" marR="202565" indent="-627063">
              <a:lnSpc>
                <a:spcPts val="3000"/>
              </a:lnSpc>
              <a:spcBef>
                <a:spcPts val="0"/>
              </a:spcBef>
              <a:buClr>
                <a:schemeClr val="lt1"/>
              </a:buClr>
              <a:buSzPct val="25000"/>
              <a:buNone/>
              <a:tabLst>
                <a:tab pos="1158875" algn="l"/>
                <a:tab pos="1495425" algn="l"/>
              </a:tabLst>
            </a:pPr>
            <a:r>
              <a:rPr lang="en-IN" sz="2800" b="1" dirty="0">
                <a:solidFill>
                  <a:srgbClr val="0070C0"/>
                </a:solidFill>
                <a:latin typeface="Times New Roman" panose="02020603050405020304" pitchFamily="18" charset="0"/>
                <a:ea typeface="ＭＳ Ｐゴシック" charset="0"/>
                <a:cs typeface="Times New Roman" panose="02020603050405020304" pitchFamily="18" charset="0"/>
              </a:rPr>
              <a:t>T</a:t>
            </a:r>
            <a:r>
              <a:rPr lang="en-IN" sz="2800" b="1" baseline="-25000" dirty="0">
                <a:solidFill>
                  <a:srgbClr val="0070C0"/>
                </a:solidFill>
                <a:latin typeface="Times New Roman" panose="02020603050405020304" pitchFamily="18" charset="0"/>
                <a:ea typeface="ＭＳ Ｐゴシック" charset="0"/>
                <a:cs typeface="Times New Roman" panose="02020603050405020304" pitchFamily="18" charset="0"/>
              </a:rPr>
              <a:t>k</a:t>
            </a:r>
            <a:r>
              <a:rPr lang="en-IN" sz="2800" b="1" dirty="0">
                <a:solidFill>
                  <a:srgbClr val="0070C0"/>
                </a:solidFill>
                <a:latin typeface="Times New Roman" panose="02020603050405020304" pitchFamily="18" charset="0"/>
                <a:ea typeface="ＭＳ Ｐゴシック" charset="0"/>
                <a:cs typeface="Times New Roman" panose="02020603050405020304" pitchFamily="18" charset="0"/>
              </a:rPr>
              <a:t> = income tax consequence during year k  ATCF</a:t>
            </a:r>
            <a:r>
              <a:rPr lang="en-IN" sz="2800" b="1" baseline="-25000" dirty="0">
                <a:solidFill>
                  <a:srgbClr val="0070C0"/>
                </a:solidFill>
                <a:latin typeface="Times New Roman" panose="02020603050405020304" pitchFamily="18" charset="0"/>
                <a:ea typeface="ＭＳ Ｐゴシック" charset="0"/>
                <a:cs typeface="Times New Roman" panose="02020603050405020304" pitchFamily="18" charset="0"/>
              </a:rPr>
              <a:t>k</a:t>
            </a:r>
            <a:r>
              <a:rPr lang="en-IN" sz="2800" b="1" dirty="0">
                <a:solidFill>
                  <a:srgbClr val="0070C0"/>
                </a:solidFill>
                <a:latin typeface="Times New Roman" panose="02020603050405020304" pitchFamily="18" charset="0"/>
                <a:ea typeface="ＭＳ Ｐゴシック" charset="0"/>
                <a:cs typeface="Times New Roman" panose="02020603050405020304" pitchFamily="18" charset="0"/>
              </a:rPr>
              <a:t>  = ATCF from the project during year k</a:t>
            </a:r>
          </a:p>
        </p:txBody>
      </p:sp>
    </p:spTree>
    <p:extLst>
      <p:ext uri="{BB962C8B-B14F-4D97-AF65-F5344CB8AC3E}">
        <p14:creationId xmlns:p14="http://schemas.microsoft.com/office/powerpoint/2010/main" val="41420883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203200"/>
            <a:ext cx="8229600" cy="1009606"/>
          </a:xfrm>
        </p:spPr>
        <p:txBody>
          <a:bodyPr lIns="0" tIns="0" rIns="0" bIns="0"/>
          <a:lstStyle/>
          <a:p>
            <a:r>
              <a:rPr lang="en-IN" sz="3400" dirty="0">
                <a:ea typeface="ＭＳ Ｐゴシック" charset="0"/>
                <a:cs typeface="Times New Roman" charset="0"/>
              </a:rPr>
              <a:t>Some Important Cash Flow Formulas</a:t>
            </a:r>
            <a:br>
              <a:rPr lang="en-IN" sz="3400" dirty="0">
                <a:ea typeface="ＭＳ Ｐゴシック" charset="0"/>
                <a:cs typeface="Times New Roman" charset="0"/>
              </a:rPr>
            </a:br>
            <a:r>
              <a:rPr lang="en-IN" sz="2800" dirty="0">
                <a:ea typeface="ＭＳ Ｐゴシック" charset="0"/>
                <a:cs typeface="Times New Roman" charset="0"/>
              </a:rPr>
              <a:t>(1 of 3)</a:t>
            </a:r>
            <a:endParaRPr lang="en-US" sz="2800" dirty="0">
              <a:ea typeface="ＭＳ Ｐゴシック" charset="0"/>
              <a:cs typeface="Times New Roman" charset="0"/>
            </a:endParaRPr>
          </a:p>
        </p:txBody>
      </p:sp>
      <p:sp>
        <p:nvSpPr>
          <p:cNvPr id="6" name="Content Placeholder 5"/>
          <p:cNvSpPr>
            <a:spLocks noGrp="1"/>
          </p:cNvSpPr>
          <p:nvPr>
            <p:ph idx="4294967295"/>
          </p:nvPr>
        </p:nvSpPr>
        <p:spPr>
          <a:xfrm>
            <a:off x="457200" y="1662337"/>
            <a:ext cx="8229600" cy="3867725"/>
          </a:xfrm>
        </p:spPr>
        <p:txBody>
          <a:bodyPr vert="horz" lIns="0" tIns="0" rIns="0" bIns="0" rtlCol="0">
            <a:spAutoFit/>
          </a:bodyPr>
          <a:lstStyle/>
          <a:p>
            <a:pPr marL="0" indent="0">
              <a:lnSpc>
                <a:spcPct val="100000"/>
              </a:lnSpc>
              <a:buNone/>
            </a:pPr>
            <a:r>
              <a:rPr lang="en-IN" sz="2800" spc="-30" dirty="0">
                <a:latin typeface="Times New Roman" panose="02020603050405020304" pitchFamily="18" charset="0"/>
                <a:cs typeface="Times New Roman" panose="02020603050405020304" pitchFamily="18" charset="0"/>
              </a:rPr>
              <a:t>−</a:t>
            </a:r>
            <a:r>
              <a:rPr lang="en-IN" sz="2800" b="1" spc="-30" dirty="0">
                <a:solidFill>
                  <a:srgbClr val="0070C0"/>
                </a:solidFill>
                <a:latin typeface="Times New Roman" panose="02020603050405020304" pitchFamily="18" charset="0"/>
                <a:cs typeface="Times New Roman" panose="02020603050405020304" pitchFamily="18" charset="0"/>
              </a:rPr>
              <a:t>Taxable</a:t>
            </a:r>
            <a:r>
              <a:rPr lang="en-IN" sz="2800" b="1" spc="-80" dirty="0">
                <a:solidFill>
                  <a:srgbClr val="0070C0"/>
                </a:solidFill>
                <a:latin typeface="Times New Roman" panose="02020603050405020304" pitchFamily="18" charset="0"/>
                <a:cs typeface="Times New Roman" panose="02020603050405020304" pitchFamily="18" charset="0"/>
              </a:rPr>
              <a:t> </a:t>
            </a:r>
            <a:r>
              <a:rPr lang="en-IN" sz="2800" b="1" spc="-5" dirty="0">
                <a:solidFill>
                  <a:srgbClr val="0070C0"/>
                </a:solidFill>
                <a:latin typeface="Times New Roman" panose="02020603050405020304" pitchFamily="18" charset="0"/>
                <a:cs typeface="Times New Roman" panose="02020603050405020304" pitchFamily="18" charset="0"/>
              </a:rPr>
              <a:t>income</a:t>
            </a:r>
            <a:r>
              <a:rPr lang="en-IN" sz="2800" b="1" dirty="0">
                <a:solidFill>
                  <a:srgbClr val="0070C0"/>
                </a:solidFill>
                <a:latin typeface="Times New Roman" panose="02020603050405020304" pitchFamily="18" charset="0"/>
                <a:cs typeface="Times New Roman" panose="02020603050405020304" pitchFamily="18" charset="0"/>
              </a:rPr>
              <a:t> = </a:t>
            </a:r>
            <a:r>
              <a:rPr lang="en-IN" sz="2800" b="1" spc="180" dirty="0" err="1">
                <a:solidFill>
                  <a:srgbClr val="0070C0"/>
                </a:solidFill>
                <a:latin typeface="Times New Roman" panose="02020603050405020304" pitchFamily="18" charset="0"/>
                <a:cs typeface="Times New Roman" panose="02020603050405020304" pitchFamily="18" charset="0"/>
              </a:rPr>
              <a:t>R</a:t>
            </a:r>
            <a:r>
              <a:rPr lang="en-IN" sz="2800" b="1" spc="270" baseline="-11695" dirty="0" err="1">
                <a:solidFill>
                  <a:srgbClr val="0070C0"/>
                </a:solidFill>
                <a:latin typeface="Times New Roman" panose="02020603050405020304" pitchFamily="18" charset="0"/>
                <a:cs typeface="Times New Roman" panose="02020603050405020304" pitchFamily="18" charset="0"/>
              </a:rPr>
              <a:t>k</a:t>
            </a:r>
            <a:r>
              <a:rPr lang="en-IN" sz="2800" b="1" spc="22" baseline="-11695" dirty="0">
                <a:solidFill>
                  <a:srgbClr val="0070C0"/>
                </a:solidFill>
                <a:latin typeface="Times New Roman" panose="02020603050405020304" pitchFamily="18" charset="0"/>
                <a:cs typeface="Times New Roman" panose="02020603050405020304" pitchFamily="18" charset="0"/>
              </a:rPr>
              <a:t> </a:t>
            </a:r>
            <a:r>
              <a:rPr lang="en-IN" sz="2800" b="1" spc="-30" dirty="0">
                <a:solidFill>
                  <a:srgbClr val="0070C0"/>
                </a:solidFill>
                <a:latin typeface="Times New Roman" panose="02020603050405020304" pitchFamily="18" charset="0"/>
                <a:cs typeface="Times New Roman" panose="02020603050405020304" pitchFamily="18" charset="0"/>
              </a:rPr>
              <a:t>− </a:t>
            </a:r>
            <a:r>
              <a:rPr lang="en-IN" sz="2800" b="1" spc="229" dirty="0">
                <a:solidFill>
                  <a:srgbClr val="0070C0"/>
                </a:solidFill>
                <a:latin typeface="Times New Roman" panose="02020603050405020304" pitchFamily="18" charset="0"/>
                <a:cs typeface="Times New Roman" panose="02020603050405020304" pitchFamily="18" charset="0"/>
              </a:rPr>
              <a:t>E</a:t>
            </a:r>
            <a:r>
              <a:rPr lang="en-IN" sz="2800" b="1" spc="345" baseline="-11695" dirty="0">
                <a:solidFill>
                  <a:srgbClr val="0070C0"/>
                </a:solidFill>
                <a:latin typeface="Times New Roman" panose="02020603050405020304" pitchFamily="18" charset="0"/>
                <a:cs typeface="Times New Roman" panose="02020603050405020304" pitchFamily="18" charset="0"/>
              </a:rPr>
              <a:t>k</a:t>
            </a:r>
            <a:r>
              <a:rPr lang="en-IN" sz="2800" b="1" spc="22" baseline="-11695" dirty="0">
                <a:solidFill>
                  <a:srgbClr val="0070C0"/>
                </a:solidFill>
                <a:latin typeface="Times New Roman" panose="02020603050405020304" pitchFamily="18" charset="0"/>
                <a:cs typeface="Times New Roman" panose="02020603050405020304" pitchFamily="18" charset="0"/>
              </a:rPr>
              <a:t> </a:t>
            </a:r>
            <a:r>
              <a:rPr lang="en-IN" sz="2800" b="1" spc="-30" dirty="0">
                <a:solidFill>
                  <a:srgbClr val="0070C0"/>
                </a:solidFill>
                <a:latin typeface="Times New Roman" panose="02020603050405020304" pitchFamily="18" charset="0"/>
                <a:cs typeface="Times New Roman" panose="02020603050405020304" pitchFamily="18" charset="0"/>
              </a:rPr>
              <a:t>− </a:t>
            </a:r>
            <a:r>
              <a:rPr lang="en-IN" sz="2800" b="1" spc="-170" dirty="0">
                <a:solidFill>
                  <a:srgbClr val="0070C0"/>
                </a:solidFill>
                <a:latin typeface="Times New Roman" panose="02020603050405020304" pitchFamily="18" charset="0"/>
                <a:cs typeface="Times New Roman" panose="02020603050405020304" pitchFamily="18" charset="0"/>
              </a:rPr>
              <a:t> </a:t>
            </a:r>
            <a:r>
              <a:rPr lang="en-IN" sz="2800" b="1" spc="75" dirty="0">
                <a:solidFill>
                  <a:srgbClr val="0070C0"/>
                </a:solidFill>
                <a:latin typeface="Times New Roman" panose="02020603050405020304" pitchFamily="18" charset="0"/>
                <a:cs typeface="Times New Roman" panose="02020603050405020304" pitchFamily="18" charset="0"/>
              </a:rPr>
              <a:t>d</a:t>
            </a:r>
            <a:r>
              <a:rPr lang="en-IN" sz="2800" b="1" spc="112" baseline="-11695" dirty="0">
                <a:solidFill>
                  <a:srgbClr val="0070C0"/>
                </a:solidFill>
                <a:latin typeface="Times New Roman" panose="02020603050405020304" pitchFamily="18" charset="0"/>
                <a:cs typeface="Times New Roman" panose="02020603050405020304" pitchFamily="18" charset="0"/>
              </a:rPr>
              <a:t>k</a:t>
            </a:r>
            <a:endParaRPr lang="en-IN" sz="2800" b="1" baseline="-11695" dirty="0">
              <a:solidFill>
                <a:srgbClr val="0070C0"/>
              </a:solidFill>
              <a:latin typeface="Times New Roman" panose="02020603050405020304" pitchFamily="18" charset="0"/>
              <a:cs typeface="Times New Roman" panose="02020603050405020304" pitchFamily="18" charset="0"/>
            </a:endParaRPr>
          </a:p>
          <a:p>
            <a:pPr marL="0" indent="0">
              <a:lnSpc>
                <a:spcPct val="100000"/>
              </a:lnSpc>
              <a:spcBef>
                <a:spcPts val="2650"/>
              </a:spcBef>
              <a:buNone/>
            </a:pPr>
            <a:r>
              <a:rPr lang="en-IN" sz="2800" spc="-5" dirty="0">
                <a:latin typeface="Times New Roman" panose="02020603050405020304" pitchFamily="18" charset="0"/>
                <a:cs typeface="Times New Roman" panose="02020603050405020304" pitchFamily="18" charset="0"/>
              </a:rPr>
              <a:t>Ordinary income tax</a:t>
            </a:r>
            <a:r>
              <a:rPr lang="en-IN" sz="2800" spc="10" dirty="0">
                <a:latin typeface="Times New Roman" panose="02020603050405020304" pitchFamily="18" charset="0"/>
                <a:cs typeface="Times New Roman" panose="02020603050405020304" pitchFamily="18" charset="0"/>
              </a:rPr>
              <a:t> </a:t>
            </a:r>
            <a:r>
              <a:rPr lang="en-IN" sz="2800" spc="-5" dirty="0">
                <a:latin typeface="Times New Roman" panose="02020603050405020304" pitchFamily="18" charset="0"/>
                <a:cs typeface="Times New Roman" panose="02020603050405020304" pitchFamily="18" charset="0"/>
              </a:rPr>
              <a:t>consequences</a:t>
            </a:r>
            <a:endParaRPr lang="en-IN" sz="2800" dirty="0">
              <a:latin typeface="Times New Roman" panose="02020603050405020304" pitchFamily="18" charset="0"/>
              <a:cs typeface="Times New Roman" panose="02020603050405020304" pitchFamily="18" charset="0"/>
            </a:endParaRPr>
          </a:p>
          <a:p>
            <a:pPr marL="1489582" indent="0">
              <a:lnSpc>
                <a:spcPct val="100000"/>
              </a:lnSpc>
              <a:spcBef>
                <a:spcPts val="1655"/>
              </a:spcBef>
              <a:buNone/>
            </a:pPr>
            <a:r>
              <a:rPr lang="en-IN" sz="2800" b="1" spc="60" dirty="0">
                <a:solidFill>
                  <a:srgbClr val="FF0000"/>
                </a:solidFill>
                <a:latin typeface="Times New Roman" panose="02020603050405020304" pitchFamily="18" charset="0"/>
                <a:cs typeface="Times New Roman" panose="02020603050405020304" pitchFamily="18" charset="0"/>
              </a:rPr>
              <a:t>T</a:t>
            </a:r>
            <a:r>
              <a:rPr lang="en-IN" sz="2800" b="1" spc="89" baseline="-12820" dirty="0">
                <a:solidFill>
                  <a:srgbClr val="FF0000"/>
                </a:solidFill>
                <a:latin typeface="Times New Roman" panose="02020603050405020304" pitchFamily="18" charset="0"/>
                <a:cs typeface="Times New Roman" panose="02020603050405020304" pitchFamily="18" charset="0"/>
              </a:rPr>
              <a:t>k</a:t>
            </a:r>
            <a:r>
              <a:rPr lang="en-IN" sz="2800" b="1" spc="172" baseline="-12820" dirty="0">
                <a:solidFill>
                  <a:srgbClr val="FF0000"/>
                </a:solidFill>
                <a:latin typeface="Times New Roman" panose="02020603050405020304" pitchFamily="18" charset="0"/>
                <a:cs typeface="Times New Roman" panose="02020603050405020304" pitchFamily="18" charset="0"/>
              </a:rPr>
              <a:t> </a:t>
            </a:r>
            <a:r>
              <a:rPr lang="en-IN" sz="2800" b="1" spc="530" dirty="0">
                <a:solidFill>
                  <a:srgbClr val="FF0000"/>
                </a:solidFill>
                <a:latin typeface="Times New Roman" panose="02020603050405020304" pitchFamily="18" charset="0"/>
                <a:cs typeface="Times New Roman" panose="02020603050405020304" pitchFamily="18" charset="0"/>
              </a:rPr>
              <a:t>=</a:t>
            </a:r>
            <a:r>
              <a:rPr lang="en-IN" sz="2800" b="1" spc="-20" dirty="0">
                <a:solidFill>
                  <a:srgbClr val="FF0000"/>
                </a:solidFill>
                <a:latin typeface="Times New Roman" panose="02020603050405020304" pitchFamily="18" charset="0"/>
                <a:cs typeface="Times New Roman" panose="02020603050405020304" pitchFamily="18" charset="0"/>
              </a:rPr>
              <a:t> </a:t>
            </a:r>
            <a:r>
              <a:rPr lang="en-IN" sz="2800" b="1" spc="-30" dirty="0">
                <a:solidFill>
                  <a:srgbClr val="FF0000"/>
                </a:solidFill>
                <a:latin typeface="Times New Roman" panose="02020603050405020304" pitchFamily="18" charset="0"/>
                <a:cs typeface="Times New Roman" panose="02020603050405020304" pitchFamily="18" charset="0"/>
              </a:rPr>
              <a:t>− </a:t>
            </a:r>
            <a:r>
              <a:rPr lang="en-IN" sz="2800" b="1" spc="380" dirty="0">
                <a:solidFill>
                  <a:srgbClr val="FF0000"/>
                </a:solidFill>
                <a:latin typeface="Times New Roman" panose="02020603050405020304" pitchFamily="18" charset="0"/>
                <a:cs typeface="Times New Roman" panose="02020603050405020304" pitchFamily="18" charset="0"/>
              </a:rPr>
              <a:t>t(</a:t>
            </a:r>
            <a:r>
              <a:rPr lang="en-IN" sz="2800" b="1" spc="380" dirty="0" err="1">
                <a:solidFill>
                  <a:srgbClr val="FF0000"/>
                </a:solidFill>
                <a:latin typeface="Times New Roman" panose="02020603050405020304" pitchFamily="18" charset="0"/>
                <a:cs typeface="Times New Roman" panose="02020603050405020304" pitchFamily="18" charset="0"/>
              </a:rPr>
              <a:t>R</a:t>
            </a:r>
            <a:r>
              <a:rPr lang="en-IN" sz="2800" b="1" spc="569" baseline="-12820" dirty="0" err="1">
                <a:solidFill>
                  <a:srgbClr val="FF0000"/>
                </a:solidFill>
                <a:latin typeface="Times New Roman" panose="02020603050405020304" pitchFamily="18" charset="0"/>
                <a:cs typeface="Times New Roman" panose="02020603050405020304" pitchFamily="18" charset="0"/>
              </a:rPr>
              <a:t>k</a:t>
            </a:r>
            <a:r>
              <a:rPr lang="en-IN" sz="2800" b="1" spc="15" baseline="-12820" dirty="0">
                <a:solidFill>
                  <a:srgbClr val="FF0000"/>
                </a:solidFill>
                <a:latin typeface="Times New Roman" panose="02020603050405020304" pitchFamily="18" charset="0"/>
                <a:cs typeface="Times New Roman" panose="02020603050405020304" pitchFamily="18" charset="0"/>
              </a:rPr>
              <a:t> </a:t>
            </a:r>
            <a:r>
              <a:rPr lang="en-IN" sz="2800" b="1" spc="-30" dirty="0">
                <a:solidFill>
                  <a:srgbClr val="FF0000"/>
                </a:solidFill>
                <a:latin typeface="Times New Roman" panose="02020603050405020304" pitchFamily="18" charset="0"/>
                <a:cs typeface="Times New Roman" panose="02020603050405020304" pitchFamily="18" charset="0"/>
              </a:rPr>
              <a:t>− </a:t>
            </a:r>
            <a:r>
              <a:rPr lang="en-IN" sz="2800" b="1" spc="-175" dirty="0">
                <a:solidFill>
                  <a:srgbClr val="FF0000"/>
                </a:solidFill>
                <a:latin typeface="Times New Roman" panose="02020603050405020304" pitchFamily="18" charset="0"/>
                <a:cs typeface="Times New Roman" panose="02020603050405020304" pitchFamily="18" charset="0"/>
              </a:rPr>
              <a:t> </a:t>
            </a:r>
            <a:r>
              <a:rPr lang="en-IN" sz="2800" b="1" spc="195" dirty="0" err="1">
                <a:solidFill>
                  <a:srgbClr val="FF0000"/>
                </a:solidFill>
                <a:latin typeface="Times New Roman" panose="02020603050405020304" pitchFamily="18" charset="0"/>
                <a:cs typeface="Times New Roman" panose="02020603050405020304" pitchFamily="18" charset="0"/>
              </a:rPr>
              <a:t>E</a:t>
            </a:r>
            <a:r>
              <a:rPr lang="en-IN" sz="2800" b="1" spc="292" baseline="-12820" dirty="0" err="1">
                <a:solidFill>
                  <a:srgbClr val="FF0000"/>
                </a:solidFill>
                <a:latin typeface="Times New Roman" panose="02020603050405020304" pitchFamily="18" charset="0"/>
                <a:cs typeface="Times New Roman" panose="02020603050405020304" pitchFamily="18" charset="0"/>
              </a:rPr>
              <a:t>k</a:t>
            </a:r>
            <a:r>
              <a:rPr lang="en-IN" sz="2800" b="1" spc="15" baseline="-12820" dirty="0">
                <a:solidFill>
                  <a:srgbClr val="FF0000"/>
                </a:solidFill>
                <a:latin typeface="Times New Roman" panose="02020603050405020304" pitchFamily="18" charset="0"/>
                <a:cs typeface="Times New Roman" panose="02020603050405020304" pitchFamily="18" charset="0"/>
              </a:rPr>
              <a:t> </a:t>
            </a:r>
            <a:r>
              <a:rPr lang="en-IN" sz="2800" b="1" spc="-30" dirty="0">
                <a:solidFill>
                  <a:srgbClr val="FF0000"/>
                </a:solidFill>
                <a:latin typeface="Times New Roman" panose="02020603050405020304" pitchFamily="18" charset="0"/>
                <a:cs typeface="Times New Roman" panose="02020603050405020304" pitchFamily="18" charset="0"/>
              </a:rPr>
              <a:t>− </a:t>
            </a:r>
            <a:r>
              <a:rPr lang="en-IN" sz="2800" b="1" spc="-175" dirty="0">
                <a:solidFill>
                  <a:srgbClr val="FF0000"/>
                </a:solidFill>
                <a:latin typeface="Times New Roman" panose="02020603050405020304" pitchFamily="18" charset="0"/>
                <a:cs typeface="Times New Roman" panose="02020603050405020304" pitchFamily="18" charset="0"/>
              </a:rPr>
              <a:t> </a:t>
            </a:r>
            <a:r>
              <a:rPr lang="en-IN" sz="2800" b="1" spc="125" dirty="0">
                <a:solidFill>
                  <a:srgbClr val="FF0000"/>
                </a:solidFill>
                <a:latin typeface="Times New Roman" panose="02020603050405020304" pitchFamily="18" charset="0"/>
                <a:cs typeface="Times New Roman" panose="02020603050405020304" pitchFamily="18" charset="0"/>
              </a:rPr>
              <a:t>d</a:t>
            </a:r>
            <a:r>
              <a:rPr lang="en-IN" sz="2800" b="1" spc="187" baseline="-12820" dirty="0">
                <a:solidFill>
                  <a:srgbClr val="FF0000"/>
                </a:solidFill>
                <a:latin typeface="Times New Roman" panose="02020603050405020304" pitchFamily="18" charset="0"/>
                <a:cs typeface="Times New Roman" panose="02020603050405020304" pitchFamily="18" charset="0"/>
              </a:rPr>
              <a:t>k</a:t>
            </a:r>
            <a:r>
              <a:rPr lang="en-IN" sz="2800" b="1" spc="125" dirty="0">
                <a:solidFill>
                  <a:srgbClr val="FF0000"/>
                </a:solidFill>
                <a:latin typeface="Times New Roman" panose="02020603050405020304" pitchFamily="18" charset="0"/>
                <a:cs typeface="Times New Roman" panose="02020603050405020304" pitchFamily="18" charset="0"/>
              </a:rPr>
              <a:t>)</a:t>
            </a:r>
            <a:endParaRPr lang="en-IN" sz="2800" b="1" dirty="0">
              <a:solidFill>
                <a:srgbClr val="FF0000"/>
              </a:solidFill>
              <a:latin typeface="Times New Roman" panose="02020603050405020304" pitchFamily="18" charset="0"/>
              <a:cs typeface="Times New Roman" panose="02020603050405020304" pitchFamily="18" charset="0"/>
            </a:endParaRPr>
          </a:p>
          <a:p>
            <a:pPr marL="647573" indent="0">
              <a:lnSpc>
                <a:spcPct val="100000"/>
              </a:lnSpc>
              <a:spcBef>
                <a:spcPts val="2215"/>
              </a:spcBef>
              <a:buNone/>
            </a:pPr>
            <a:r>
              <a:rPr lang="en-IN" sz="2800" b="1" spc="320" dirty="0">
                <a:solidFill>
                  <a:srgbClr val="0070C0"/>
                </a:solidFill>
                <a:latin typeface="Times New Roman" panose="02020603050405020304" pitchFamily="18" charset="0"/>
                <a:cs typeface="Times New Roman" panose="02020603050405020304" pitchFamily="18" charset="0"/>
              </a:rPr>
              <a:t>BTCF</a:t>
            </a:r>
            <a:r>
              <a:rPr lang="en-IN" sz="2800" b="1" spc="480" baseline="-11396" dirty="0">
                <a:solidFill>
                  <a:srgbClr val="0070C0"/>
                </a:solidFill>
                <a:latin typeface="Times New Roman" panose="02020603050405020304" pitchFamily="18" charset="0"/>
                <a:cs typeface="Times New Roman" panose="02020603050405020304" pitchFamily="18" charset="0"/>
              </a:rPr>
              <a:t>k</a:t>
            </a:r>
            <a:r>
              <a:rPr lang="en-IN" sz="2800" b="1" spc="165" baseline="-11396" dirty="0">
                <a:solidFill>
                  <a:srgbClr val="0070C0"/>
                </a:solidFill>
                <a:latin typeface="Times New Roman" panose="02020603050405020304" pitchFamily="18" charset="0"/>
                <a:cs typeface="Times New Roman" panose="02020603050405020304" pitchFamily="18" charset="0"/>
              </a:rPr>
              <a:t> </a:t>
            </a:r>
            <a:r>
              <a:rPr lang="en-IN" sz="2800" b="1" spc="530" dirty="0">
                <a:solidFill>
                  <a:srgbClr val="0070C0"/>
                </a:solidFill>
                <a:latin typeface="Times New Roman" panose="02020603050405020304" pitchFamily="18" charset="0"/>
                <a:cs typeface="Times New Roman" panose="02020603050405020304" pitchFamily="18" charset="0"/>
              </a:rPr>
              <a:t>=</a:t>
            </a:r>
            <a:r>
              <a:rPr lang="en-IN" sz="2800" b="1" spc="-30" dirty="0">
                <a:solidFill>
                  <a:srgbClr val="0070C0"/>
                </a:solidFill>
                <a:latin typeface="Times New Roman" panose="02020603050405020304" pitchFamily="18" charset="0"/>
                <a:cs typeface="Times New Roman" panose="02020603050405020304" pitchFamily="18" charset="0"/>
              </a:rPr>
              <a:t> </a:t>
            </a:r>
            <a:r>
              <a:rPr lang="en-IN" sz="2800" b="1" spc="305" dirty="0" err="1">
                <a:solidFill>
                  <a:srgbClr val="0070C0"/>
                </a:solidFill>
                <a:latin typeface="Times New Roman" panose="02020603050405020304" pitchFamily="18" charset="0"/>
                <a:cs typeface="Times New Roman" panose="02020603050405020304" pitchFamily="18" charset="0"/>
              </a:rPr>
              <a:t>R</a:t>
            </a:r>
            <a:r>
              <a:rPr lang="en-IN" sz="2800" b="1" spc="457" baseline="-11396" dirty="0" err="1">
                <a:solidFill>
                  <a:srgbClr val="0070C0"/>
                </a:solidFill>
                <a:latin typeface="Times New Roman" panose="02020603050405020304" pitchFamily="18" charset="0"/>
                <a:cs typeface="Times New Roman" panose="02020603050405020304" pitchFamily="18" charset="0"/>
              </a:rPr>
              <a:t>k</a:t>
            </a:r>
            <a:r>
              <a:rPr lang="en-IN" sz="2800" b="1" baseline="-11396" dirty="0">
                <a:solidFill>
                  <a:srgbClr val="0070C0"/>
                </a:solidFill>
                <a:latin typeface="Times New Roman" panose="02020603050405020304" pitchFamily="18" charset="0"/>
                <a:cs typeface="Times New Roman" panose="02020603050405020304" pitchFamily="18" charset="0"/>
              </a:rPr>
              <a:t> </a:t>
            </a:r>
            <a:r>
              <a:rPr lang="en-IN" sz="2800" b="1" spc="-30" dirty="0">
                <a:solidFill>
                  <a:srgbClr val="0070C0"/>
                </a:solidFill>
                <a:latin typeface="Times New Roman" panose="02020603050405020304" pitchFamily="18" charset="0"/>
                <a:cs typeface="Times New Roman" panose="02020603050405020304" pitchFamily="18" charset="0"/>
              </a:rPr>
              <a:t>− </a:t>
            </a:r>
            <a:r>
              <a:rPr lang="en-IN" sz="2800" b="1" spc="-180" dirty="0">
                <a:solidFill>
                  <a:srgbClr val="0070C0"/>
                </a:solidFill>
                <a:latin typeface="Times New Roman" panose="02020603050405020304" pitchFamily="18" charset="0"/>
                <a:cs typeface="Times New Roman" panose="02020603050405020304" pitchFamily="18" charset="0"/>
              </a:rPr>
              <a:t> </a:t>
            </a:r>
            <a:r>
              <a:rPr lang="en-IN" sz="2800" b="1" spc="275" dirty="0">
                <a:solidFill>
                  <a:srgbClr val="0070C0"/>
                </a:solidFill>
                <a:latin typeface="Times New Roman" panose="02020603050405020304" pitchFamily="18" charset="0"/>
                <a:cs typeface="Times New Roman" panose="02020603050405020304" pitchFamily="18" charset="0"/>
              </a:rPr>
              <a:t>E</a:t>
            </a:r>
            <a:r>
              <a:rPr lang="en-IN" sz="2800" b="1" spc="412" baseline="-11396" dirty="0">
                <a:solidFill>
                  <a:srgbClr val="0070C0"/>
                </a:solidFill>
                <a:latin typeface="Times New Roman" panose="02020603050405020304" pitchFamily="18" charset="0"/>
                <a:cs typeface="Times New Roman" panose="02020603050405020304" pitchFamily="18" charset="0"/>
              </a:rPr>
              <a:t>k</a:t>
            </a:r>
            <a:endParaRPr lang="en-IN" sz="2800" b="1" baseline="-11396" dirty="0">
              <a:solidFill>
                <a:srgbClr val="0070C0"/>
              </a:solidFill>
              <a:latin typeface="Times New Roman" panose="02020603050405020304" pitchFamily="18" charset="0"/>
              <a:cs typeface="Times New Roman" panose="02020603050405020304" pitchFamily="18" charset="0"/>
            </a:endParaRPr>
          </a:p>
          <a:p>
            <a:pPr marL="646937" indent="0">
              <a:lnSpc>
                <a:spcPct val="100000"/>
              </a:lnSpc>
              <a:spcBef>
                <a:spcPts val="1785"/>
              </a:spcBef>
              <a:buNone/>
            </a:pPr>
            <a:r>
              <a:rPr lang="en-IN" sz="2800" b="1" spc="315" dirty="0">
                <a:solidFill>
                  <a:srgbClr val="FF0000"/>
                </a:solidFill>
                <a:latin typeface="Times New Roman" panose="02020603050405020304" pitchFamily="18" charset="0"/>
                <a:cs typeface="Times New Roman" panose="02020603050405020304" pitchFamily="18" charset="0"/>
              </a:rPr>
              <a:t>ATCF</a:t>
            </a:r>
            <a:r>
              <a:rPr lang="en-IN" sz="2800" b="1" spc="472" baseline="-11396" dirty="0">
                <a:solidFill>
                  <a:srgbClr val="FF0000"/>
                </a:solidFill>
                <a:latin typeface="Times New Roman" panose="02020603050405020304" pitchFamily="18" charset="0"/>
                <a:cs typeface="Times New Roman" panose="02020603050405020304" pitchFamily="18" charset="0"/>
              </a:rPr>
              <a:t>k</a:t>
            </a:r>
            <a:r>
              <a:rPr lang="en-IN" sz="2800" b="1" spc="165" baseline="-11396" dirty="0">
                <a:solidFill>
                  <a:srgbClr val="FF0000"/>
                </a:solidFill>
                <a:latin typeface="Times New Roman" panose="02020603050405020304" pitchFamily="18" charset="0"/>
                <a:cs typeface="Times New Roman" panose="02020603050405020304" pitchFamily="18" charset="0"/>
              </a:rPr>
              <a:t> </a:t>
            </a:r>
            <a:r>
              <a:rPr lang="en-IN" sz="2800" b="1" spc="560" dirty="0">
                <a:solidFill>
                  <a:srgbClr val="FF0000"/>
                </a:solidFill>
                <a:latin typeface="Times New Roman" panose="02020603050405020304" pitchFamily="18" charset="0"/>
                <a:cs typeface="Times New Roman" panose="02020603050405020304" pitchFamily="18" charset="0"/>
              </a:rPr>
              <a:t>=</a:t>
            </a:r>
            <a:r>
              <a:rPr lang="en-IN" sz="2800" b="1" spc="-15" dirty="0">
                <a:solidFill>
                  <a:srgbClr val="FF0000"/>
                </a:solidFill>
                <a:latin typeface="Times New Roman" panose="02020603050405020304" pitchFamily="18" charset="0"/>
                <a:cs typeface="Times New Roman" panose="02020603050405020304" pitchFamily="18" charset="0"/>
              </a:rPr>
              <a:t> </a:t>
            </a:r>
            <a:r>
              <a:rPr lang="en-IN" sz="2800" b="1" spc="345" dirty="0">
                <a:solidFill>
                  <a:srgbClr val="FF0000"/>
                </a:solidFill>
                <a:latin typeface="Times New Roman" panose="02020603050405020304" pitchFamily="18" charset="0"/>
                <a:cs typeface="Times New Roman" panose="02020603050405020304" pitchFamily="18" charset="0"/>
              </a:rPr>
              <a:t>BTCF</a:t>
            </a:r>
            <a:r>
              <a:rPr lang="en-IN" sz="2800" b="1" spc="517" baseline="-11396" dirty="0">
                <a:solidFill>
                  <a:srgbClr val="FF0000"/>
                </a:solidFill>
                <a:latin typeface="Times New Roman" panose="02020603050405020304" pitchFamily="18" charset="0"/>
                <a:cs typeface="Times New Roman" panose="02020603050405020304" pitchFamily="18" charset="0"/>
              </a:rPr>
              <a:t>k</a:t>
            </a:r>
            <a:r>
              <a:rPr lang="en-IN" sz="2800" b="1" baseline="-11396" dirty="0">
                <a:solidFill>
                  <a:srgbClr val="FF0000"/>
                </a:solidFill>
                <a:latin typeface="Times New Roman" panose="02020603050405020304" pitchFamily="18" charset="0"/>
                <a:cs typeface="Times New Roman" panose="02020603050405020304" pitchFamily="18" charset="0"/>
              </a:rPr>
              <a:t> </a:t>
            </a:r>
            <a:r>
              <a:rPr lang="en-IN" sz="2800" b="1" spc="560" dirty="0">
                <a:solidFill>
                  <a:srgbClr val="FF0000"/>
                </a:solidFill>
                <a:latin typeface="Times New Roman" panose="02020603050405020304" pitchFamily="18" charset="0"/>
                <a:cs typeface="Times New Roman" panose="02020603050405020304" pitchFamily="18" charset="0"/>
              </a:rPr>
              <a:t>+</a:t>
            </a:r>
            <a:r>
              <a:rPr lang="en-IN" sz="2800" b="1" spc="-165" dirty="0">
                <a:solidFill>
                  <a:srgbClr val="FF0000"/>
                </a:solidFill>
                <a:latin typeface="Times New Roman" panose="02020603050405020304" pitchFamily="18" charset="0"/>
                <a:cs typeface="Times New Roman" panose="02020603050405020304" pitchFamily="18" charset="0"/>
              </a:rPr>
              <a:t> </a:t>
            </a:r>
            <a:r>
              <a:rPr lang="en-IN" sz="2800" b="1" spc="150" dirty="0">
                <a:solidFill>
                  <a:srgbClr val="FF0000"/>
                </a:solidFill>
                <a:latin typeface="Times New Roman" panose="02020603050405020304" pitchFamily="18" charset="0"/>
                <a:cs typeface="Times New Roman" panose="02020603050405020304" pitchFamily="18" charset="0"/>
              </a:rPr>
              <a:t>T</a:t>
            </a:r>
            <a:r>
              <a:rPr lang="en-IN" sz="2800" b="1" spc="225" baseline="-11396" dirty="0">
                <a:solidFill>
                  <a:srgbClr val="FF0000"/>
                </a:solidFill>
                <a:latin typeface="Times New Roman" panose="02020603050405020304" pitchFamily="18" charset="0"/>
                <a:cs typeface="Times New Roman" panose="02020603050405020304" pitchFamily="18" charset="0"/>
              </a:rPr>
              <a:t>k</a:t>
            </a:r>
            <a:endParaRPr lang="en-IN" sz="2800" b="1" baseline="-11396" dirty="0">
              <a:solidFill>
                <a:srgbClr val="FF0000"/>
              </a:solidFill>
              <a:latin typeface="Times New Roman" panose="02020603050405020304" pitchFamily="18" charset="0"/>
              <a:cs typeface="Times New Roman" panose="02020603050405020304" pitchFamily="18" charset="0"/>
            </a:endParaRPr>
          </a:p>
          <a:p>
            <a:pPr marL="646303" indent="0">
              <a:lnSpc>
                <a:spcPct val="100000"/>
              </a:lnSpc>
              <a:spcBef>
                <a:spcPts val="1580"/>
              </a:spcBef>
              <a:buNone/>
            </a:pPr>
            <a:r>
              <a:rPr lang="en-IN" sz="2800" b="1" spc="290" dirty="0">
                <a:solidFill>
                  <a:srgbClr val="FF0000"/>
                </a:solidFill>
                <a:latin typeface="Times New Roman" panose="02020603050405020304" pitchFamily="18" charset="0"/>
                <a:cs typeface="Times New Roman" panose="02020603050405020304" pitchFamily="18" charset="0"/>
              </a:rPr>
              <a:t>ATCF</a:t>
            </a:r>
            <a:r>
              <a:rPr lang="en-IN" sz="2800" b="1" spc="434" baseline="-12820" dirty="0">
                <a:solidFill>
                  <a:srgbClr val="FF0000"/>
                </a:solidFill>
                <a:latin typeface="Times New Roman" panose="02020603050405020304" pitchFamily="18" charset="0"/>
                <a:cs typeface="Times New Roman" panose="02020603050405020304" pitchFamily="18" charset="0"/>
              </a:rPr>
              <a:t>k</a:t>
            </a:r>
            <a:r>
              <a:rPr lang="en-IN" sz="2800" b="1" spc="179" baseline="-12820" dirty="0">
                <a:solidFill>
                  <a:srgbClr val="FF0000"/>
                </a:solidFill>
                <a:latin typeface="Times New Roman" panose="02020603050405020304" pitchFamily="18" charset="0"/>
                <a:cs typeface="Times New Roman" panose="02020603050405020304" pitchFamily="18" charset="0"/>
              </a:rPr>
              <a:t> </a:t>
            </a:r>
            <a:r>
              <a:rPr lang="en-IN" sz="2800" b="1" spc="535" dirty="0">
                <a:solidFill>
                  <a:srgbClr val="FF0000"/>
                </a:solidFill>
                <a:latin typeface="Times New Roman" panose="02020603050405020304" pitchFamily="18" charset="0"/>
                <a:cs typeface="Times New Roman" panose="02020603050405020304" pitchFamily="18" charset="0"/>
              </a:rPr>
              <a:t>=</a:t>
            </a:r>
            <a:r>
              <a:rPr lang="en-IN" sz="2800" b="1" spc="-15" dirty="0">
                <a:solidFill>
                  <a:srgbClr val="FF0000"/>
                </a:solidFill>
                <a:latin typeface="Times New Roman" panose="02020603050405020304" pitchFamily="18" charset="0"/>
                <a:cs typeface="Times New Roman" panose="02020603050405020304" pitchFamily="18" charset="0"/>
              </a:rPr>
              <a:t> </a:t>
            </a:r>
            <a:r>
              <a:rPr lang="en-IN" sz="2800" b="1" spc="-5" dirty="0">
                <a:solidFill>
                  <a:srgbClr val="FF0000"/>
                </a:solidFill>
                <a:latin typeface="Times New Roman" panose="02020603050405020304" pitchFamily="18" charset="0"/>
                <a:cs typeface="Times New Roman" panose="02020603050405020304" pitchFamily="18" charset="0"/>
              </a:rPr>
              <a:t>(1</a:t>
            </a:r>
            <a:r>
              <a:rPr lang="en-IN" sz="2800" b="1" spc="-170" dirty="0">
                <a:solidFill>
                  <a:srgbClr val="FF0000"/>
                </a:solidFill>
                <a:latin typeface="Times New Roman" panose="02020603050405020304" pitchFamily="18" charset="0"/>
                <a:cs typeface="Times New Roman" panose="02020603050405020304" pitchFamily="18" charset="0"/>
              </a:rPr>
              <a:t> </a:t>
            </a:r>
            <a:r>
              <a:rPr lang="en-IN" sz="2800" b="1" spc="-30" dirty="0">
                <a:solidFill>
                  <a:srgbClr val="FF0000"/>
                </a:solidFill>
                <a:latin typeface="Times New Roman" panose="02020603050405020304" pitchFamily="18" charset="0"/>
                <a:cs typeface="Times New Roman" panose="02020603050405020304" pitchFamily="18" charset="0"/>
              </a:rPr>
              <a:t>− </a:t>
            </a:r>
            <a:r>
              <a:rPr lang="en-IN" sz="2800" b="1" spc="-170" dirty="0">
                <a:solidFill>
                  <a:srgbClr val="FF0000"/>
                </a:solidFill>
                <a:latin typeface="Times New Roman" panose="02020603050405020304" pitchFamily="18" charset="0"/>
                <a:cs typeface="Times New Roman" panose="02020603050405020304" pitchFamily="18" charset="0"/>
              </a:rPr>
              <a:t> </a:t>
            </a:r>
            <a:r>
              <a:rPr lang="en-IN" sz="2800" b="1" spc="229" dirty="0">
                <a:solidFill>
                  <a:srgbClr val="FF0000"/>
                </a:solidFill>
                <a:latin typeface="Times New Roman" panose="02020603050405020304" pitchFamily="18" charset="0"/>
                <a:cs typeface="Times New Roman" panose="02020603050405020304" pitchFamily="18" charset="0"/>
              </a:rPr>
              <a:t>t)(</a:t>
            </a:r>
            <a:r>
              <a:rPr lang="en-IN" sz="2800" b="1" spc="229" dirty="0" err="1">
                <a:solidFill>
                  <a:srgbClr val="FF0000"/>
                </a:solidFill>
                <a:latin typeface="Times New Roman" panose="02020603050405020304" pitchFamily="18" charset="0"/>
                <a:cs typeface="Times New Roman" panose="02020603050405020304" pitchFamily="18" charset="0"/>
              </a:rPr>
              <a:t>R</a:t>
            </a:r>
            <a:r>
              <a:rPr lang="en-IN" sz="2800" b="1" spc="345" baseline="-12820" dirty="0" err="1">
                <a:solidFill>
                  <a:srgbClr val="FF0000"/>
                </a:solidFill>
                <a:latin typeface="Times New Roman" panose="02020603050405020304" pitchFamily="18" charset="0"/>
                <a:cs typeface="Times New Roman" panose="02020603050405020304" pitchFamily="18" charset="0"/>
              </a:rPr>
              <a:t>k</a:t>
            </a:r>
            <a:r>
              <a:rPr lang="en-IN" sz="2800" b="1" spc="15" baseline="-12820" dirty="0">
                <a:solidFill>
                  <a:srgbClr val="FF0000"/>
                </a:solidFill>
                <a:latin typeface="Times New Roman" panose="02020603050405020304" pitchFamily="18" charset="0"/>
                <a:cs typeface="Times New Roman" panose="02020603050405020304" pitchFamily="18" charset="0"/>
              </a:rPr>
              <a:t> </a:t>
            </a:r>
            <a:r>
              <a:rPr lang="en-IN" sz="2800" b="1" spc="-30" dirty="0">
                <a:solidFill>
                  <a:srgbClr val="FF0000"/>
                </a:solidFill>
                <a:latin typeface="Times New Roman" panose="02020603050405020304" pitchFamily="18" charset="0"/>
                <a:cs typeface="Times New Roman" panose="02020603050405020304" pitchFamily="18" charset="0"/>
              </a:rPr>
              <a:t>− </a:t>
            </a:r>
            <a:r>
              <a:rPr lang="en-IN" sz="2800" b="1" spc="-170" dirty="0">
                <a:solidFill>
                  <a:srgbClr val="FF0000"/>
                </a:solidFill>
                <a:latin typeface="Times New Roman" panose="02020603050405020304" pitchFamily="18" charset="0"/>
                <a:cs typeface="Times New Roman" panose="02020603050405020304" pitchFamily="18" charset="0"/>
              </a:rPr>
              <a:t> </a:t>
            </a:r>
            <a:r>
              <a:rPr lang="en-IN" sz="2800" b="1" spc="280" dirty="0">
                <a:solidFill>
                  <a:srgbClr val="FF0000"/>
                </a:solidFill>
                <a:latin typeface="Times New Roman" panose="02020603050405020304" pitchFamily="18" charset="0"/>
                <a:cs typeface="Times New Roman" panose="02020603050405020304" pitchFamily="18" charset="0"/>
              </a:rPr>
              <a:t>E</a:t>
            </a:r>
            <a:r>
              <a:rPr lang="en-IN" sz="2800" b="1" spc="419" baseline="-12820" dirty="0">
                <a:solidFill>
                  <a:srgbClr val="FF0000"/>
                </a:solidFill>
                <a:latin typeface="Times New Roman" panose="02020603050405020304" pitchFamily="18" charset="0"/>
                <a:cs typeface="Times New Roman" panose="02020603050405020304" pitchFamily="18" charset="0"/>
              </a:rPr>
              <a:t>k</a:t>
            </a:r>
            <a:r>
              <a:rPr lang="en-IN" sz="2800" b="1" spc="280" dirty="0">
                <a:solidFill>
                  <a:srgbClr val="FF0000"/>
                </a:solidFill>
                <a:latin typeface="Times New Roman" panose="02020603050405020304" pitchFamily="18" charset="0"/>
                <a:cs typeface="Times New Roman" panose="02020603050405020304" pitchFamily="18" charset="0"/>
              </a:rPr>
              <a:t>)</a:t>
            </a:r>
            <a:r>
              <a:rPr lang="en-IN" sz="2800" b="1" spc="-170" dirty="0">
                <a:solidFill>
                  <a:srgbClr val="FF0000"/>
                </a:solidFill>
                <a:latin typeface="Times New Roman" panose="02020603050405020304" pitchFamily="18" charset="0"/>
                <a:cs typeface="Times New Roman" panose="02020603050405020304" pitchFamily="18" charset="0"/>
              </a:rPr>
              <a:t> </a:t>
            </a:r>
            <a:r>
              <a:rPr lang="en-IN" sz="2800" b="1" spc="535" dirty="0">
                <a:solidFill>
                  <a:srgbClr val="FF0000"/>
                </a:solidFill>
                <a:latin typeface="Times New Roman" panose="02020603050405020304" pitchFamily="18" charset="0"/>
                <a:cs typeface="Times New Roman" panose="02020603050405020304" pitchFamily="18" charset="0"/>
              </a:rPr>
              <a:t>+</a:t>
            </a:r>
            <a:r>
              <a:rPr lang="en-IN" sz="2800" b="1" spc="160" dirty="0">
                <a:solidFill>
                  <a:srgbClr val="FF0000"/>
                </a:solidFill>
                <a:latin typeface="Times New Roman" panose="02020603050405020304" pitchFamily="18" charset="0"/>
                <a:cs typeface="Times New Roman" panose="02020603050405020304" pitchFamily="18" charset="0"/>
              </a:rPr>
              <a:t>td</a:t>
            </a:r>
            <a:r>
              <a:rPr lang="en-IN" sz="2800" b="1" spc="240" baseline="-12820" dirty="0">
                <a:solidFill>
                  <a:srgbClr val="FF0000"/>
                </a:solidFill>
                <a:latin typeface="Times New Roman" panose="02020603050405020304" pitchFamily="18" charset="0"/>
                <a:cs typeface="Times New Roman" panose="02020603050405020304" pitchFamily="18" charset="0"/>
              </a:rPr>
              <a:t>k</a:t>
            </a:r>
            <a:endParaRPr lang="en-IN" sz="2800" b="1" baseline="-1282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31931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203200"/>
            <a:ext cx="8229600" cy="1009606"/>
          </a:xfrm>
        </p:spPr>
        <p:txBody>
          <a:bodyPr lIns="0" tIns="0" rIns="0" bIns="0"/>
          <a:lstStyle/>
          <a:p>
            <a:r>
              <a:rPr lang="en-IN" sz="3400" dirty="0">
                <a:ea typeface="ＭＳ Ｐゴシック" charset="0"/>
                <a:cs typeface="Times New Roman" charset="0"/>
              </a:rPr>
              <a:t>Some Important Cash Flow Formulas </a:t>
            </a:r>
            <a:br>
              <a:rPr lang="en-IN" sz="3400" dirty="0">
                <a:ea typeface="ＭＳ Ｐゴシック" charset="0"/>
                <a:cs typeface="Times New Roman" charset="0"/>
              </a:rPr>
            </a:br>
            <a:r>
              <a:rPr lang="en-IN" sz="2800" dirty="0">
                <a:ea typeface="ＭＳ Ｐゴシック" charset="0"/>
                <a:cs typeface="Times New Roman" charset="0"/>
              </a:rPr>
              <a:t>(2 of 3)</a:t>
            </a:r>
            <a:endParaRPr lang="en-US" sz="2800" dirty="0">
              <a:ea typeface="ＭＳ Ｐゴシック" charset="0"/>
              <a:cs typeface="Times New Roman" charset="0"/>
            </a:endParaRPr>
          </a:p>
        </p:txBody>
      </p:sp>
      <p:sp>
        <p:nvSpPr>
          <p:cNvPr id="6" name="Content Placeholder 5"/>
          <p:cNvSpPr>
            <a:spLocks noGrp="1"/>
          </p:cNvSpPr>
          <p:nvPr>
            <p:ph idx="4294967295"/>
          </p:nvPr>
        </p:nvSpPr>
        <p:spPr>
          <a:xfrm>
            <a:off x="457199" y="1586134"/>
            <a:ext cx="8416978" cy="4308872"/>
          </a:xfrm>
        </p:spPr>
        <p:txBody>
          <a:bodyPr vert="horz" wrap="square" lIns="0" tIns="0" rIns="0" bIns="0" rtlCol="0">
            <a:spAutoFit/>
          </a:bodyPr>
          <a:lstStyle/>
          <a:p>
            <a:pPr marL="180000" marR="532765" indent="0" algn="just">
              <a:spcBef>
                <a:spcPts val="0"/>
              </a:spcBef>
              <a:buClr>
                <a:schemeClr val="lt1"/>
              </a:buClr>
              <a:buSzPct val="25000"/>
              <a:buNone/>
              <a:tabLst>
                <a:tab pos="2122805" algn="l"/>
              </a:tabLst>
            </a:pPr>
            <a:r>
              <a:rPr lang="en-IN" sz="2800" dirty="0">
                <a:latin typeface="Times New Roman" panose="02020603050405020304" pitchFamily="18" charset="0"/>
                <a:ea typeface="ＭＳ Ｐゴシック" charset="0"/>
                <a:cs typeface="Times New Roman" panose="02020603050405020304" pitchFamily="18" charset="0"/>
              </a:rPr>
              <a:t>Acme purchased a pump for $250,000 and expended $20,000 for shipping and  installation. The addition of this pump will result in an increase in revenue of $80,000, with associated increased expenses of $10,000, each year. The pump has a general depreciation system (GDS) recovery period of five years, and Acme’s effective tax rate is 21%. </a:t>
            </a:r>
          </a:p>
          <a:p>
            <a:pPr marL="0" marR="532765" indent="0" algn="just">
              <a:spcBef>
                <a:spcPts val="0"/>
              </a:spcBef>
              <a:buClr>
                <a:schemeClr val="lt1"/>
              </a:buClr>
              <a:buSzPct val="25000"/>
              <a:buNone/>
              <a:tabLst>
                <a:tab pos="2122805" algn="l"/>
              </a:tabLst>
            </a:pPr>
            <a:endParaRPr lang="en-IN" sz="2800" dirty="0">
              <a:latin typeface="Times New Roman" panose="02020603050405020304" pitchFamily="18" charset="0"/>
              <a:ea typeface="ＭＳ Ｐゴシック" charset="0"/>
              <a:cs typeface="Times New Roman" panose="02020603050405020304" pitchFamily="18" charset="0"/>
            </a:endParaRPr>
          </a:p>
          <a:p>
            <a:pPr marL="180000" marR="532765" indent="0" algn="just">
              <a:spcBef>
                <a:spcPts val="0"/>
              </a:spcBef>
              <a:buClr>
                <a:schemeClr val="lt1"/>
              </a:buClr>
              <a:buSzPct val="25000"/>
              <a:buNone/>
              <a:tabLst>
                <a:tab pos="2122805" algn="l"/>
              </a:tabLst>
            </a:pPr>
            <a:r>
              <a:rPr lang="en-IN" sz="2800" dirty="0">
                <a:solidFill>
                  <a:srgbClr val="FF0000"/>
                </a:solidFill>
                <a:latin typeface="Times New Roman" panose="02020603050405020304" pitchFamily="18" charset="0"/>
                <a:ea typeface="ＭＳ Ｐゴシック" charset="0"/>
                <a:cs typeface="Times New Roman" panose="02020603050405020304" pitchFamily="18" charset="0"/>
              </a:rPr>
              <a:t>What is the ATCF for this project for the fourth year of service of the asset?</a:t>
            </a:r>
          </a:p>
        </p:txBody>
      </p:sp>
    </p:spTree>
    <p:extLst>
      <p:ext uri="{BB962C8B-B14F-4D97-AF65-F5344CB8AC3E}">
        <p14:creationId xmlns:p14="http://schemas.microsoft.com/office/powerpoint/2010/main" val="36332231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239842" y="124308"/>
            <a:ext cx="8664315" cy="546308"/>
          </a:xfrm>
        </p:spPr>
        <p:txBody>
          <a:bodyPr lIns="0" tIns="0" rIns="0" bIns="0"/>
          <a:lstStyle/>
          <a:p>
            <a:r>
              <a:rPr lang="en-IN" sz="3200" dirty="0">
                <a:ea typeface="ＭＳ Ｐゴシック" charset="0"/>
                <a:cs typeface="Times New Roman" charset="0"/>
              </a:rPr>
              <a:t>Some Important Cash Flow Formulas (3 of 3)</a:t>
            </a:r>
            <a:endParaRPr lang="en-US" sz="3200" dirty="0">
              <a:ea typeface="ＭＳ Ｐゴシック" charset="0"/>
              <a:cs typeface="Times New Roman" charset="0"/>
            </a:endParaRPr>
          </a:p>
        </p:txBody>
      </p:sp>
      <p:sp>
        <p:nvSpPr>
          <p:cNvPr id="6" name="Content Placeholder 5"/>
          <p:cNvSpPr>
            <a:spLocks noGrp="1"/>
          </p:cNvSpPr>
          <p:nvPr>
            <p:ph idx="4294967295"/>
          </p:nvPr>
        </p:nvSpPr>
        <p:spPr>
          <a:xfrm>
            <a:off x="367259" y="859944"/>
            <a:ext cx="8536898" cy="5463034"/>
          </a:xfrm>
        </p:spPr>
        <p:txBody>
          <a:bodyPr vert="horz" wrap="square" lIns="0" tIns="0" rIns="0" bIns="0" rtlCol="0">
            <a:spAutoFit/>
          </a:bodyPr>
          <a:lstStyle/>
          <a:p>
            <a:pPr marL="0" indent="0">
              <a:lnSpc>
                <a:spcPct val="100000"/>
              </a:lnSpc>
              <a:buNone/>
            </a:pPr>
            <a:r>
              <a:rPr lang="en-IN" sz="2800" b="1" spc="210" dirty="0">
                <a:latin typeface="Times New Roman" panose="02020603050405020304" pitchFamily="18" charset="0"/>
                <a:cs typeface="Times New Roman" panose="02020603050405020304" pitchFamily="18" charset="0"/>
              </a:rPr>
              <a:t>B</a:t>
            </a:r>
            <a:r>
              <a:rPr lang="en-IN" sz="2800" b="1" spc="110" dirty="0">
                <a:latin typeface="Times New Roman" panose="02020603050405020304" pitchFamily="18" charset="0"/>
                <a:cs typeface="Times New Roman" panose="02020603050405020304" pitchFamily="18" charset="0"/>
              </a:rPr>
              <a:t> </a:t>
            </a:r>
            <a:r>
              <a:rPr lang="en-IN" sz="2800" b="1" spc="455" dirty="0">
                <a:latin typeface="Times New Roman" panose="02020603050405020304" pitchFamily="18" charset="0"/>
                <a:cs typeface="Times New Roman" panose="02020603050405020304" pitchFamily="18" charset="0"/>
              </a:rPr>
              <a:t>=</a:t>
            </a:r>
            <a:r>
              <a:rPr lang="en-IN" sz="2800" b="1" spc="-10" dirty="0">
                <a:latin typeface="Times New Roman" panose="02020603050405020304" pitchFamily="18" charset="0"/>
                <a:cs typeface="Times New Roman" panose="02020603050405020304" pitchFamily="18" charset="0"/>
              </a:rPr>
              <a:t> </a:t>
            </a:r>
            <a:r>
              <a:rPr lang="en-IN" sz="2800" b="1" spc="-114" dirty="0">
                <a:latin typeface="Times New Roman" panose="02020603050405020304" pitchFamily="18" charset="0"/>
                <a:cs typeface="Times New Roman" panose="02020603050405020304" pitchFamily="18" charset="0"/>
              </a:rPr>
              <a:t>$250,</a:t>
            </a:r>
            <a:r>
              <a:rPr lang="en-IN" sz="2800" b="1" spc="-145" dirty="0">
                <a:latin typeface="Times New Roman" panose="02020603050405020304" pitchFamily="18" charset="0"/>
                <a:cs typeface="Times New Roman" panose="02020603050405020304" pitchFamily="18" charset="0"/>
              </a:rPr>
              <a:t>000 </a:t>
            </a:r>
            <a:r>
              <a:rPr lang="en-IN" sz="2800" b="1" spc="455" dirty="0">
                <a:latin typeface="Times New Roman" panose="02020603050405020304" pitchFamily="18" charset="0"/>
                <a:cs typeface="Times New Roman" panose="02020603050405020304" pitchFamily="18" charset="0"/>
              </a:rPr>
              <a:t>+</a:t>
            </a:r>
            <a:r>
              <a:rPr lang="en-IN" sz="2800" b="1" spc="-145" dirty="0">
                <a:latin typeface="Times New Roman" panose="02020603050405020304" pitchFamily="18" charset="0"/>
                <a:cs typeface="Times New Roman" panose="02020603050405020304" pitchFamily="18" charset="0"/>
              </a:rPr>
              <a:t> </a:t>
            </a:r>
            <a:r>
              <a:rPr lang="en-IN" sz="2800" b="1" spc="-110" dirty="0">
                <a:latin typeface="Times New Roman" panose="02020603050405020304" pitchFamily="18" charset="0"/>
                <a:cs typeface="Times New Roman" panose="02020603050405020304" pitchFamily="18" charset="0"/>
              </a:rPr>
              <a:t>$20,</a:t>
            </a:r>
            <a:r>
              <a:rPr lang="en-IN" sz="2800" b="1" spc="-145" dirty="0">
                <a:latin typeface="Times New Roman" panose="02020603050405020304" pitchFamily="18" charset="0"/>
                <a:cs typeface="Times New Roman" panose="02020603050405020304" pitchFamily="18" charset="0"/>
              </a:rPr>
              <a:t>000</a:t>
            </a:r>
            <a:r>
              <a:rPr lang="en-IN" sz="2800" b="1" spc="-10" dirty="0">
                <a:latin typeface="Times New Roman" panose="02020603050405020304" pitchFamily="18" charset="0"/>
                <a:cs typeface="Times New Roman" panose="02020603050405020304" pitchFamily="18" charset="0"/>
              </a:rPr>
              <a:t> </a:t>
            </a:r>
            <a:r>
              <a:rPr lang="en-IN" sz="2800" b="1" spc="455" dirty="0">
                <a:latin typeface="Times New Roman" panose="02020603050405020304" pitchFamily="18" charset="0"/>
                <a:cs typeface="Times New Roman" panose="02020603050405020304" pitchFamily="18" charset="0"/>
              </a:rPr>
              <a:t>=</a:t>
            </a:r>
            <a:r>
              <a:rPr lang="en-IN" sz="2800" b="1" spc="-10" dirty="0">
                <a:latin typeface="Times New Roman" panose="02020603050405020304" pitchFamily="18" charset="0"/>
                <a:cs typeface="Times New Roman" panose="02020603050405020304" pitchFamily="18" charset="0"/>
              </a:rPr>
              <a:t> </a:t>
            </a:r>
            <a:r>
              <a:rPr lang="en-IN" sz="2800" b="1" spc="-114" dirty="0">
                <a:latin typeface="Times New Roman" panose="02020603050405020304" pitchFamily="18" charset="0"/>
                <a:cs typeface="Times New Roman" panose="02020603050405020304" pitchFamily="18" charset="0"/>
              </a:rPr>
              <a:t>$270,</a:t>
            </a:r>
            <a:r>
              <a:rPr lang="en-IN" sz="2800" b="1" spc="-145" dirty="0">
                <a:latin typeface="Times New Roman" panose="02020603050405020304" pitchFamily="18" charset="0"/>
                <a:cs typeface="Times New Roman" panose="02020603050405020304" pitchFamily="18" charset="0"/>
              </a:rPr>
              <a:t>000</a:t>
            </a:r>
            <a:endParaRPr lang="en-IN" sz="2800" b="1" spc="265" dirty="0">
              <a:latin typeface="Times New Roman" panose="02020603050405020304" pitchFamily="18" charset="0"/>
              <a:cs typeface="Times New Roman" panose="02020603050405020304" pitchFamily="18" charset="0"/>
            </a:endParaRPr>
          </a:p>
          <a:p>
            <a:pPr marL="0" indent="0">
              <a:lnSpc>
                <a:spcPct val="100000"/>
              </a:lnSpc>
              <a:spcBef>
                <a:spcPts val="300"/>
              </a:spcBef>
              <a:buNone/>
            </a:pPr>
            <a:endParaRPr lang="en-IN" sz="2800" b="1" spc="265" dirty="0">
              <a:solidFill>
                <a:srgbClr val="FF0000"/>
              </a:solidFill>
              <a:latin typeface="Times New Roman" panose="02020603050405020304" pitchFamily="18" charset="0"/>
              <a:cs typeface="Times New Roman" panose="02020603050405020304" pitchFamily="18" charset="0"/>
            </a:endParaRPr>
          </a:p>
          <a:p>
            <a:pPr marL="0" indent="0">
              <a:lnSpc>
                <a:spcPct val="100000"/>
              </a:lnSpc>
              <a:buNone/>
            </a:pPr>
            <a:r>
              <a:rPr lang="en-IN" sz="2800" b="1" spc="265" dirty="0">
                <a:solidFill>
                  <a:srgbClr val="FF0000"/>
                </a:solidFill>
                <a:latin typeface="Times New Roman" panose="02020603050405020304" pitchFamily="18" charset="0"/>
                <a:cs typeface="Times New Roman" panose="02020603050405020304" pitchFamily="18" charset="0"/>
              </a:rPr>
              <a:t>BTCF</a:t>
            </a:r>
            <a:r>
              <a:rPr lang="en-IN" sz="2800" b="1" spc="397" baseline="-11784" dirty="0">
                <a:solidFill>
                  <a:srgbClr val="FF0000"/>
                </a:solidFill>
                <a:latin typeface="Times New Roman" panose="02020603050405020304" pitchFamily="18" charset="0"/>
                <a:cs typeface="Times New Roman" panose="02020603050405020304" pitchFamily="18" charset="0"/>
              </a:rPr>
              <a:t>4</a:t>
            </a:r>
            <a:r>
              <a:rPr lang="en-IN" sz="2800" b="1" spc="195" baseline="-11784" dirty="0">
                <a:solidFill>
                  <a:srgbClr val="FF0000"/>
                </a:solidFill>
                <a:latin typeface="Times New Roman" panose="02020603050405020304" pitchFamily="18" charset="0"/>
                <a:cs typeface="Times New Roman" panose="02020603050405020304" pitchFamily="18" charset="0"/>
              </a:rPr>
              <a:t> </a:t>
            </a:r>
            <a:r>
              <a:rPr lang="en-IN" sz="2800" b="1" spc="455" dirty="0">
                <a:solidFill>
                  <a:srgbClr val="FF0000"/>
                </a:solidFill>
                <a:latin typeface="Times New Roman" panose="02020603050405020304" pitchFamily="18" charset="0"/>
                <a:cs typeface="Times New Roman" panose="02020603050405020304" pitchFamily="18" charset="0"/>
              </a:rPr>
              <a:t>=</a:t>
            </a:r>
            <a:r>
              <a:rPr lang="en-IN" sz="2800" b="1" spc="-15" dirty="0">
                <a:solidFill>
                  <a:srgbClr val="FF0000"/>
                </a:solidFill>
                <a:latin typeface="Times New Roman" panose="02020603050405020304" pitchFamily="18" charset="0"/>
                <a:cs typeface="Times New Roman" panose="02020603050405020304" pitchFamily="18" charset="0"/>
              </a:rPr>
              <a:t> </a:t>
            </a:r>
            <a:r>
              <a:rPr lang="en-IN" sz="2800" b="1" spc="235" dirty="0">
                <a:solidFill>
                  <a:srgbClr val="FF0000"/>
                </a:solidFill>
                <a:latin typeface="Times New Roman" panose="02020603050405020304" pitchFamily="18" charset="0"/>
                <a:cs typeface="Times New Roman" panose="02020603050405020304" pitchFamily="18" charset="0"/>
              </a:rPr>
              <a:t>R</a:t>
            </a:r>
            <a:r>
              <a:rPr lang="en-IN" sz="2800" b="1" spc="352" baseline="-11784" dirty="0">
                <a:solidFill>
                  <a:srgbClr val="FF0000"/>
                </a:solidFill>
                <a:latin typeface="Times New Roman" panose="02020603050405020304" pitchFamily="18" charset="0"/>
                <a:cs typeface="Times New Roman" panose="02020603050405020304" pitchFamily="18" charset="0"/>
              </a:rPr>
              <a:t>4 </a:t>
            </a:r>
            <a:r>
              <a:rPr lang="en-IN" sz="2800" b="1" spc="-30" dirty="0">
                <a:solidFill>
                  <a:srgbClr val="FF0000"/>
                </a:solidFill>
                <a:latin typeface="Times New Roman" panose="02020603050405020304" pitchFamily="18" charset="0"/>
                <a:cs typeface="Times New Roman" panose="02020603050405020304" pitchFamily="18" charset="0"/>
              </a:rPr>
              <a:t>− </a:t>
            </a:r>
            <a:r>
              <a:rPr lang="en-IN" sz="2800" b="1" spc="210" dirty="0">
                <a:solidFill>
                  <a:srgbClr val="FF0000"/>
                </a:solidFill>
                <a:latin typeface="Times New Roman" panose="02020603050405020304" pitchFamily="18" charset="0"/>
                <a:cs typeface="Times New Roman" panose="02020603050405020304" pitchFamily="18" charset="0"/>
              </a:rPr>
              <a:t>E</a:t>
            </a:r>
            <a:r>
              <a:rPr lang="en-IN" sz="2800" b="1" spc="315" baseline="-11784" dirty="0">
                <a:solidFill>
                  <a:srgbClr val="FF0000"/>
                </a:solidFill>
                <a:latin typeface="Times New Roman" panose="02020603050405020304" pitchFamily="18" charset="0"/>
                <a:cs typeface="Times New Roman" panose="02020603050405020304" pitchFamily="18" charset="0"/>
              </a:rPr>
              <a:t>4</a:t>
            </a:r>
            <a:r>
              <a:rPr lang="en-IN" sz="2800" b="1" spc="195" baseline="-11784" dirty="0">
                <a:solidFill>
                  <a:srgbClr val="FF0000"/>
                </a:solidFill>
                <a:latin typeface="Times New Roman" panose="02020603050405020304" pitchFamily="18" charset="0"/>
                <a:cs typeface="Times New Roman" panose="02020603050405020304" pitchFamily="18" charset="0"/>
              </a:rPr>
              <a:t> </a:t>
            </a:r>
            <a:r>
              <a:rPr lang="en-IN" sz="2800" spc="455" dirty="0">
                <a:latin typeface="Times New Roman" panose="02020603050405020304" pitchFamily="18" charset="0"/>
                <a:cs typeface="Times New Roman" panose="02020603050405020304" pitchFamily="18" charset="0"/>
              </a:rPr>
              <a:t>=</a:t>
            </a:r>
            <a:r>
              <a:rPr lang="en-IN" sz="2800" spc="-15" dirty="0">
                <a:latin typeface="Times New Roman" panose="02020603050405020304" pitchFamily="18" charset="0"/>
                <a:cs typeface="Times New Roman" panose="02020603050405020304" pitchFamily="18" charset="0"/>
              </a:rPr>
              <a:t> </a:t>
            </a:r>
            <a:r>
              <a:rPr lang="en-IN" sz="2800" spc="-90" dirty="0">
                <a:latin typeface="Times New Roman" panose="02020603050405020304" pitchFamily="18" charset="0"/>
                <a:cs typeface="Times New Roman" panose="02020603050405020304" pitchFamily="18" charset="0"/>
              </a:rPr>
              <a:t>$80,</a:t>
            </a:r>
            <a:r>
              <a:rPr lang="en-IN" sz="2800" spc="-140" dirty="0">
                <a:latin typeface="Times New Roman" panose="02020603050405020304" pitchFamily="18" charset="0"/>
                <a:cs typeface="Times New Roman" panose="02020603050405020304" pitchFamily="18" charset="0"/>
              </a:rPr>
              <a:t>000</a:t>
            </a:r>
            <a:r>
              <a:rPr lang="en-IN" sz="2800" spc="-145" dirty="0">
                <a:latin typeface="Times New Roman" panose="02020603050405020304" pitchFamily="18" charset="0"/>
                <a:cs typeface="Times New Roman" panose="02020603050405020304" pitchFamily="18" charset="0"/>
              </a:rPr>
              <a:t> </a:t>
            </a:r>
            <a:r>
              <a:rPr lang="en-IN" sz="2800" spc="-30" dirty="0">
                <a:latin typeface="Times New Roman" panose="02020603050405020304" pitchFamily="18" charset="0"/>
                <a:cs typeface="Times New Roman" panose="02020603050405020304" pitchFamily="18" charset="0"/>
              </a:rPr>
              <a:t>− </a:t>
            </a:r>
            <a:r>
              <a:rPr lang="en-IN" sz="2800" spc="-145" dirty="0">
                <a:latin typeface="Times New Roman" panose="02020603050405020304" pitchFamily="18" charset="0"/>
                <a:cs typeface="Times New Roman" panose="02020603050405020304" pitchFamily="18" charset="0"/>
              </a:rPr>
              <a:t> </a:t>
            </a:r>
            <a:r>
              <a:rPr lang="en-IN" sz="2800" spc="-90" dirty="0">
                <a:latin typeface="Times New Roman" panose="02020603050405020304" pitchFamily="18" charset="0"/>
                <a:cs typeface="Times New Roman" panose="02020603050405020304" pitchFamily="18" charset="0"/>
              </a:rPr>
              <a:t>$10,</a:t>
            </a:r>
            <a:r>
              <a:rPr lang="en-IN" sz="2800" spc="-140" dirty="0">
                <a:latin typeface="Times New Roman" panose="02020603050405020304" pitchFamily="18" charset="0"/>
                <a:cs typeface="Times New Roman" panose="02020603050405020304" pitchFamily="18" charset="0"/>
              </a:rPr>
              <a:t>000</a:t>
            </a:r>
            <a:r>
              <a:rPr lang="en-IN" sz="2800" spc="-15" dirty="0">
                <a:latin typeface="Times New Roman" panose="02020603050405020304" pitchFamily="18" charset="0"/>
                <a:cs typeface="Times New Roman" panose="02020603050405020304" pitchFamily="18" charset="0"/>
              </a:rPr>
              <a:t> </a:t>
            </a:r>
            <a:r>
              <a:rPr lang="en-IN" sz="2800" spc="455" dirty="0">
                <a:latin typeface="Times New Roman" panose="02020603050405020304" pitchFamily="18" charset="0"/>
                <a:cs typeface="Times New Roman" panose="02020603050405020304" pitchFamily="18" charset="0"/>
              </a:rPr>
              <a:t>=</a:t>
            </a:r>
            <a:r>
              <a:rPr lang="en-IN" sz="2800" spc="-15" dirty="0">
                <a:latin typeface="Times New Roman" panose="02020603050405020304" pitchFamily="18" charset="0"/>
                <a:cs typeface="Times New Roman" panose="02020603050405020304" pitchFamily="18" charset="0"/>
              </a:rPr>
              <a:t> </a:t>
            </a:r>
            <a:r>
              <a:rPr lang="en-IN" sz="2800" b="1" spc="-90" dirty="0">
                <a:solidFill>
                  <a:srgbClr val="FF0000"/>
                </a:solidFill>
                <a:latin typeface="Times New Roman" panose="02020603050405020304" pitchFamily="18" charset="0"/>
                <a:cs typeface="Times New Roman" panose="02020603050405020304" pitchFamily="18" charset="0"/>
              </a:rPr>
              <a:t>$70,</a:t>
            </a:r>
            <a:r>
              <a:rPr lang="en-IN" sz="2800" b="1" spc="-140" dirty="0">
                <a:solidFill>
                  <a:srgbClr val="FF0000"/>
                </a:solidFill>
                <a:latin typeface="Times New Roman" panose="02020603050405020304" pitchFamily="18" charset="0"/>
                <a:cs typeface="Times New Roman" panose="02020603050405020304" pitchFamily="18" charset="0"/>
              </a:rPr>
              <a:t>000</a:t>
            </a:r>
            <a:endParaRPr lang="en-IN" sz="2800" b="1" dirty="0">
              <a:solidFill>
                <a:srgbClr val="FF0000"/>
              </a:solidFill>
              <a:latin typeface="Times New Roman" panose="02020603050405020304" pitchFamily="18" charset="0"/>
              <a:cs typeface="Times New Roman" panose="02020603050405020304" pitchFamily="18" charset="0"/>
            </a:endParaRPr>
          </a:p>
          <a:p>
            <a:pPr marL="0" indent="0">
              <a:lnSpc>
                <a:spcPct val="100000"/>
              </a:lnSpc>
              <a:spcBef>
                <a:spcPts val="300"/>
              </a:spcBef>
              <a:buNone/>
            </a:pPr>
            <a:endParaRPr lang="en-IN" sz="2800" b="1" spc="30" dirty="0">
              <a:solidFill>
                <a:srgbClr val="0070C0"/>
              </a:solidFill>
              <a:latin typeface="Times New Roman" panose="02020603050405020304" pitchFamily="18" charset="0"/>
              <a:cs typeface="Times New Roman" panose="02020603050405020304" pitchFamily="18" charset="0"/>
            </a:endParaRPr>
          </a:p>
          <a:p>
            <a:pPr marL="0" indent="0">
              <a:lnSpc>
                <a:spcPct val="100000"/>
              </a:lnSpc>
              <a:buNone/>
            </a:pPr>
            <a:r>
              <a:rPr lang="en-IN" sz="2800" b="1" spc="30" dirty="0">
                <a:solidFill>
                  <a:srgbClr val="0070C0"/>
                </a:solidFill>
                <a:latin typeface="Times New Roman" panose="02020603050405020304" pitchFamily="18" charset="0"/>
                <a:cs typeface="Times New Roman" panose="02020603050405020304" pitchFamily="18" charset="0"/>
              </a:rPr>
              <a:t>d</a:t>
            </a:r>
            <a:r>
              <a:rPr lang="en-IN" sz="2800" b="1" spc="44" baseline="-11784" dirty="0">
                <a:solidFill>
                  <a:srgbClr val="0070C0"/>
                </a:solidFill>
                <a:latin typeface="Times New Roman" panose="02020603050405020304" pitchFamily="18" charset="0"/>
                <a:cs typeface="Times New Roman" panose="02020603050405020304" pitchFamily="18" charset="0"/>
              </a:rPr>
              <a:t>4</a:t>
            </a:r>
            <a:r>
              <a:rPr lang="en-IN" sz="2800" b="1" spc="202" baseline="-11784" dirty="0">
                <a:solidFill>
                  <a:srgbClr val="0070C0"/>
                </a:solidFill>
                <a:latin typeface="Times New Roman" panose="02020603050405020304" pitchFamily="18" charset="0"/>
                <a:cs typeface="Times New Roman" panose="02020603050405020304" pitchFamily="18" charset="0"/>
              </a:rPr>
              <a:t> </a:t>
            </a:r>
            <a:r>
              <a:rPr lang="en-IN" sz="2800" b="1" spc="484" dirty="0">
                <a:solidFill>
                  <a:srgbClr val="0070C0"/>
                </a:solidFill>
                <a:latin typeface="Times New Roman" panose="02020603050405020304" pitchFamily="18" charset="0"/>
                <a:cs typeface="Times New Roman" panose="02020603050405020304" pitchFamily="18" charset="0"/>
              </a:rPr>
              <a:t>=</a:t>
            </a:r>
            <a:r>
              <a:rPr lang="en-IN" sz="2800" b="1" spc="10" dirty="0">
                <a:solidFill>
                  <a:srgbClr val="0070C0"/>
                </a:solidFill>
                <a:latin typeface="Times New Roman" panose="02020603050405020304" pitchFamily="18" charset="0"/>
                <a:cs typeface="Times New Roman" panose="02020603050405020304" pitchFamily="18" charset="0"/>
              </a:rPr>
              <a:t> </a:t>
            </a:r>
            <a:r>
              <a:rPr lang="en-IN" sz="2800" b="1" spc="-75" dirty="0">
                <a:solidFill>
                  <a:srgbClr val="0070C0"/>
                </a:solidFill>
                <a:latin typeface="Times New Roman" panose="02020603050405020304" pitchFamily="18" charset="0"/>
                <a:cs typeface="Times New Roman" panose="02020603050405020304" pitchFamily="18" charset="0"/>
              </a:rPr>
              <a:t>0.1152 ($270,</a:t>
            </a:r>
            <a:r>
              <a:rPr lang="en-IN" sz="2800" b="1" spc="-50" dirty="0">
                <a:solidFill>
                  <a:srgbClr val="0070C0"/>
                </a:solidFill>
                <a:latin typeface="Times New Roman" panose="02020603050405020304" pitchFamily="18" charset="0"/>
                <a:cs typeface="Times New Roman" panose="02020603050405020304" pitchFamily="18" charset="0"/>
              </a:rPr>
              <a:t>000)</a:t>
            </a:r>
            <a:r>
              <a:rPr lang="en-IN" sz="2800" b="1" spc="10" dirty="0">
                <a:solidFill>
                  <a:srgbClr val="0070C0"/>
                </a:solidFill>
                <a:latin typeface="Times New Roman" panose="02020603050405020304" pitchFamily="18" charset="0"/>
                <a:cs typeface="Times New Roman" panose="02020603050405020304" pitchFamily="18" charset="0"/>
              </a:rPr>
              <a:t> </a:t>
            </a:r>
            <a:r>
              <a:rPr lang="en-IN" sz="2800" b="1" spc="484" dirty="0">
                <a:solidFill>
                  <a:srgbClr val="0070C0"/>
                </a:solidFill>
                <a:latin typeface="Times New Roman" panose="02020603050405020304" pitchFamily="18" charset="0"/>
                <a:cs typeface="Times New Roman" panose="02020603050405020304" pitchFamily="18" charset="0"/>
              </a:rPr>
              <a:t>=</a:t>
            </a:r>
            <a:r>
              <a:rPr lang="en-IN" sz="2800" b="1" spc="10" dirty="0">
                <a:solidFill>
                  <a:srgbClr val="0070C0"/>
                </a:solidFill>
                <a:latin typeface="Times New Roman" panose="02020603050405020304" pitchFamily="18" charset="0"/>
                <a:cs typeface="Times New Roman" panose="02020603050405020304" pitchFamily="18" charset="0"/>
              </a:rPr>
              <a:t> </a:t>
            </a:r>
            <a:r>
              <a:rPr lang="en-IN" sz="2800" b="1" spc="-85" dirty="0">
                <a:solidFill>
                  <a:srgbClr val="0070C0"/>
                </a:solidFill>
                <a:latin typeface="Times New Roman" panose="02020603050405020304" pitchFamily="18" charset="0"/>
                <a:cs typeface="Times New Roman" panose="02020603050405020304" pitchFamily="18" charset="0"/>
              </a:rPr>
              <a:t>$31,</a:t>
            </a:r>
            <a:r>
              <a:rPr lang="en-IN" sz="2800" b="1" spc="-114" dirty="0">
                <a:solidFill>
                  <a:srgbClr val="0070C0"/>
                </a:solidFill>
                <a:latin typeface="Times New Roman" panose="02020603050405020304" pitchFamily="18" charset="0"/>
                <a:cs typeface="Times New Roman" panose="02020603050405020304" pitchFamily="18" charset="0"/>
              </a:rPr>
              <a:t>104</a:t>
            </a:r>
            <a:endParaRPr lang="en-IN" sz="2800" b="1" dirty="0">
              <a:solidFill>
                <a:srgbClr val="0070C0"/>
              </a:solidFill>
              <a:latin typeface="Times New Roman" panose="02020603050405020304" pitchFamily="18" charset="0"/>
              <a:cs typeface="Times New Roman" panose="02020603050405020304" pitchFamily="18" charset="0"/>
            </a:endParaRPr>
          </a:p>
          <a:p>
            <a:pPr marL="0" indent="0">
              <a:lnSpc>
                <a:spcPct val="100000"/>
              </a:lnSpc>
              <a:spcBef>
                <a:spcPts val="300"/>
              </a:spcBef>
              <a:buNone/>
            </a:pPr>
            <a:endParaRPr lang="en-IN" sz="2800" b="1" spc="40" dirty="0">
              <a:solidFill>
                <a:srgbClr val="FF0000"/>
              </a:solidFill>
              <a:latin typeface="Times New Roman" panose="02020603050405020304" pitchFamily="18" charset="0"/>
              <a:cs typeface="Times New Roman" panose="02020603050405020304" pitchFamily="18" charset="0"/>
            </a:endParaRPr>
          </a:p>
          <a:p>
            <a:pPr marL="0" indent="0">
              <a:lnSpc>
                <a:spcPct val="100000"/>
              </a:lnSpc>
              <a:buNone/>
            </a:pPr>
            <a:r>
              <a:rPr lang="en-IN" sz="2800" b="1" spc="40" dirty="0">
                <a:solidFill>
                  <a:srgbClr val="FF0000"/>
                </a:solidFill>
                <a:latin typeface="Times New Roman" panose="02020603050405020304" pitchFamily="18" charset="0"/>
                <a:cs typeface="Times New Roman" panose="02020603050405020304" pitchFamily="18" charset="0"/>
              </a:rPr>
              <a:t>T</a:t>
            </a:r>
            <a:r>
              <a:rPr lang="en-IN" sz="2800" b="1" spc="40" baseline="-25000" dirty="0">
                <a:solidFill>
                  <a:srgbClr val="FF0000"/>
                </a:solidFill>
                <a:latin typeface="Times New Roman" panose="02020603050405020304" pitchFamily="18" charset="0"/>
                <a:cs typeface="Times New Roman" panose="02020603050405020304" pitchFamily="18" charset="0"/>
              </a:rPr>
              <a:t>4</a:t>
            </a:r>
            <a:r>
              <a:rPr lang="en-IN" sz="2800" b="1" spc="40" dirty="0">
                <a:solidFill>
                  <a:srgbClr val="FF0000"/>
                </a:solidFill>
                <a:latin typeface="Times New Roman" panose="02020603050405020304" pitchFamily="18" charset="0"/>
                <a:cs typeface="Times New Roman" panose="02020603050405020304" pitchFamily="18" charset="0"/>
              </a:rPr>
              <a:t> = </a:t>
            </a:r>
            <a:r>
              <a:rPr lang="en-IN" sz="2800" b="1" spc="-30" dirty="0">
                <a:solidFill>
                  <a:srgbClr val="FF0000"/>
                </a:solidFill>
                <a:latin typeface="Times New Roman" panose="02020603050405020304" pitchFamily="18" charset="0"/>
                <a:cs typeface="Times New Roman" panose="02020603050405020304" pitchFamily="18" charset="0"/>
              </a:rPr>
              <a:t>− </a:t>
            </a:r>
            <a:r>
              <a:rPr lang="en-IN" sz="2800" b="1" spc="40" dirty="0">
                <a:solidFill>
                  <a:srgbClr val="FF0000"/>
                </a:solidFill>
                <a:latin typeface="Times New Roman" panose="02020603050405020304" pitchFamily="18" charset="0"/>
                <a:cs typeface="Times New Roman" panose="02020603050405020304" pitchFamily="18" charset="0"/>
              </a:rPr>
              <a:t>0.21($80,000 </a:t>
            </a:r>
            <a:r>
              <a:rPr lang="en-IN" sz="2800" b="1" spc="-30" dirty="0">
                <a:solidFill>
                  <a:srgbClr val="FF0000"/>
                </a:solidFill>
                <a:latin typeface="Times New Roman" panose="02020603050405020304" pitchFamily="18" charset="0"/>
                <a:cs typeface="Times New Roman" panose="02020603050405020304" pitchFamily="18" charset="0"/>
              </a:rPr>
              <a:t>− </a:t>
            </a:r>
            <a:r>
              <a:rPr lang="en-IN" sz="2800" b="1" spc="40" dirty="0">
                <a:solidFill>
                  <a:srgbClr val="FF0000"/>
                </a:solidFill>
                <a:latin typeface="Times New Roman" panose="02020603050405020304" pitchFamily="18" charset="0"/>
                <a:cs typeface="Times New Roman" panose="02020603050405020304" pitchFamily="18" charset="0"/>
              </a:rPr>
              <a:t> $10,000 </a:t>
            </a:r>
            <a:r>
              <a:rPr lang="en-IN" sz="2800" b="1" spc="-30" dirty="0">
                <a:solidFill>
                  <a:srgbClr val="FF0000"/>
                </a:solidFill>
                <a:latin typeface="Times New Roman" panose="02020603050405020304" pitchFamily="18" charset="0"/>
                <a:cs typeface="Times New Roman" panose="02020603050405020304" pitchFamily="18" charset="0"/>
              </a:rPr>
              <a:t>− </a:t>
            </a:r>
            <a:r>
              <a:rPr lang="en-IN" sz="2800" b="1" spc="40" dirty="0">
                <a:solidFill>
                  <a:srgbClr val="FF0000"/>
                </a:solidFill>
                <a:latin typeface="Times New Roman" panose="02020603050405020304" pitchFamily="18" charset="0"/>
                <a:cs typeface="Times New Roman" panose="02020603050405020304" pitchFamily="18" charset="0"/>
              </a:rPr>
              <a:t> $31,104) = </a:t>
            </a:r>
            <a:r>
              <a:rPr lang="en-IN" sz="2800" b="1" spc="-30" dirty="0">
                <a:solidFill>
                  <a:srgbClr val="FF0000"/>
                </a:solidFill>
                <a:latin typeface="Times New Roman" panose="02020603050405020304" pitchFamily="18" charset="0"/>
                <a:cs typeface="Times New Roman" panose="02020603050405020304" pitchFamily="18" charset="0"/>
              </a:rPr>
              <a:t>− </a:t>
            </a:r>
            <a:r>
              <a:rPr lang="en-IN" sz="2800" b="1" spc="40" dirty="0">
                <a:solidFill>
                  <a:srgbClr val="FF0000"/>
                </a:solidFill>
                <a:latin typeface="Times New Roman" panose="02020603050405020304" pitchFamily="18" charset="0"/>
                <a:cs typeface="Times New Roman" panose="02020603050405020304" pitchFamily="18" charset="0"/>
              </a:rPr>
              <a:t>$8,168</a:t>
            </a:r>
          </a:p>
          <a:p>
            <a:pPr marL="0" indent="0">
              <a:lnSpc>
                <a:spcPct val="100000"/>
              </a:lnSpc>
              <a:spcBef>
                <a:spcPts val="300"/>
              </a:spcBef>
              <a:buNone/>
            </a:pPr>
            <a:endParaRPr lang="en-IN" sz="2800" b="1" spc="260" dirty="0">
              <a:solidFill>
                <a:srgbClr val="FF0000"/>
              </a:solidFill>
              <a:latin typeface="Times New Roman" panose="02020603050405020304" pitchFamily="18" charset="0"/>
              <a:cs typeface="Times New Roman" panose="02020603050405020304" pitchFamily="18" charset="0"/>
            </a:endParaRPr>
          </a:p>
          <a:p>
            <a:pPr marL="0" indent="0">
              <a:lnSpc>
                <a:spcPct val="100000"/>
              </a:lnSpc>
              <a:buNone/>
            </a:pPr>
            <a:r>
              <a:rPr lang="en-IN" sz="2800" b="1" spc="260" dirty="0">
                <a:solidFill>
                  <a:srgbClr val="FF0000"/>
                </a:solidFill>
                <a:latin typeface="Times New Roman" panose="02020603050405020304" pitchFamily="18" charset="0"/>
                <a:cs typeface="Times New Roman" panose="02020603050405020304" pitchFamily="18" charset="0"/>
              </a:rPr>
              <a:t>ATCF</a:t>
            </a:r>
            <a:r>
              <a:rPr lang="en-IN" sz="2800" b="1" spc="390" baseline="-11784" dirty="0">
                <a:solidFill>
                  <a:srgbClr val="FF0000"/>
                </a:solidFill>
                <a:latin typeface="Times New Roman" panose="02020603050405020304" pitchFamily="18" charset="0"/>
                <a:cs typeface="Times New Roman" panose="02020603050405020304" pitchFamily="18" charset="0"/>
              </a:rPr>
              <a:t>4</a:t>
            </a:r>
            <a:r>
              <a:rPr lang="en-IN" sz="2800" b="1" spc="172" baseline="-11784" dirty="0">
                <a:solidFill>
                  <a:srgbClr val="FF0000"/>
                </a:solidFill>
                <a:latin typeface="Times New Roman" panose="02020603050405020304" pitchFamily="18" charset="0"/>
                <a:cs typeface="Times New Roman" panose="02020603050405020304" pitchFamily="18" charset="0"/>
              </a:rPr>
              <a:t> </a:t>
            </a:r>
            <a:r>
              <a:rPr lang="en-IN" sz="2800" b="1" spc="484" dirty="0">
                <a:solidFill>
                  <a:srgbClr val="FF0000"/>
                </a:solidFill>
                <a:latin typeface="Times New Roman" panose="02020603050405020304" pitchFamily="18" charset="0"/>
                <a:cs typeface="Times New Roman" panose="02020603050405020304" pitchFamily="18" charset="0"/>
              </a:rPr>
              <a:t>=</a:t>
            </a:r>
            <a:r>
              <a:rPr lang="en-IN" sz="2800" b="1" spc="-15" dirty="0">
                <a:solidFill>
                  <a:srgbClr val="FF0000"/>
                </a:solidFill>
                <a:latin typeface="Times New Roman" panose="02020603050405020304" pitchFamily="18" charset="0"/>
                <a:cs typeface="Times New Roman" panose="02020603050405020304" pitchFamily="18" charset="0"/>
              </a:rPr>
              <a:t> </a:t>
            </a:r>
            <a:r>
              <a:rPr lang="en-IN" sz="2800" b="1" spc="290" dirty="0">
                <a:solidFill>
                  <a:srgbClr val="FF0000"/>
                </a:solidFill>
                <a:latin typeface="Times New Roman" panose="02020603050405020304" pitchFamily="18" charset="0"/>
                <a:cs typeface="Times New Roman" panose="02020603050405020304" pitchFamily="18" charset="0"/>
              </a:rPr>
              <a:t>BTCF</a:t>
            </a:r>
            <a:r>
              <a:rPr lang="en-IN" sz="2800" b="1" spc="434" baseline="-11784" dirty="0">
                <a:solidFill>
                  <a:srgbClr val="FF0000"/>
                </a:solidFill>
                <a:latin typeface="Times New Roman" panose="02020603050405020304" pitchFamily="18" charset="0"/>
                <a:cs typeface="Times New Roman" panose="02020603050405020304" pitchFamily="18" charset="0"/>
              </a:rPr>
              <a:t>4</a:t>
            </a:r>
            <a:r>
              <a:rPr lang="en-IN" sz="2800" b="1" spc="37" baseline="-11784" dirty="0">
                <a:solidFill>
                  <a:srgbClr val="FF0000"/>
                </a:solidFill>
                <a:latin typeface="Times New Roman" panose="02020603050405020304" pitchFamily="18" charset="0"/>
                <a:cs typeface="Times New Roman" panose="02020603050405020304" pitchFamily="18" charset="0"/>
              </a:rPr>
              <a:t> </a:t>
            </a:r>
            <a:r>
              <a:rPr lang="en-IN" sz="2800" b="1" spc="484" dirty="0">
                <a:solidFill>
                  <a:srgbClr val="FF0000"/>
                </a:solidFill>
                <a:latin typeface="Times New Roman" panose="02020603050405020304" pitchFamily="18" charset="0"/>
                <a:cs typeface="Times New Roman" panose="02020603050405020304" pitchFamily="18" charset="0"/>
              </a:rPr>
              <a:t>+</a:t>
            </a:r>
            <a:r>
              <a:rPr lang="en-IN" sz="2800" b="1" spc="-145" dirty="0">
                <a:solidFill>
                  <a:srgbClr val="FF0000"/>
                </a:solidFill>
                <a:latin typeface="Times New Roman" panose="02020603050405020304" pitchFamily="18" charset="0"/>
                <a:cs typeface="Times New Roman" panose="02020603050405020304" pitchFamily="18" charset="0"/>
              </a:rPr>
              <a:t> </a:t>
            </a:r>
            <a:r>
              <a:rPr lang="en-IN" sz="2800" b="1" spc="105" dirty="0">
                <a:solidFill>
                  <a:srgbClr val="FF0000"/>
                </a:solidFill>
                <a:latin typeface="Times New Roman" panose="02020603050405020304" pitchFamily="18" charset="0"/>
                <a:cs typeface="Times New Roman" panose="02020603050405020304" pitchFamily="18" charset="0"/>
              </a:rPr>
              <a:t>T</a:t>
            </a:r>
            <a:r>
              <a:rPr lang="en-IN" sz="2800" b="1" spc="157" baseline="-11784" dirty="0">
                <a:solidFill>
                  <a:srgbClr val="FF0000"/>
                </a:solidFill>
                <a:latin typeface="Times New Roman" panose="02020603050405020304" pitchFamily="18" charset="0"/>
                <a:cs typeface="Times New Roman" panose="02020603050405020304" pitchFamily="18" charset="0"/>
              </a:rPr>
              <a:t>4</a:t>
            </a:r>
            <a:endParaRPr lang="en-IN" sz="2800" b="1" baseline="-11784" dirty="0">
              <a:solidFill>
                <a:srgbClr val="FF0000"/>
              </a:solidFill>
              <a:latin typeface="Times New Roman" panose="02020603050405020304" pitchFamily="18" charset="0"/>
              <a:cs typeface="Times New Roman" panose="02020603050405020304" pitchFamily="18" charset="0"/>
            </a:endParaRPr>
          </a:p>
          <a:p>
            <a:pPr marL="0" indent="0">
              <a:lnSpc>
                <a:spcPct val="100000"/>
              </a:lnSpc>
              <a:buNone/>
            </a:pPr>
            <a:r>
              <a:rPr lang="en-IN" sz="2800" b="1" spc="240" dirty="0">
                <a:solidFill>
                  <a:srgbClr val="FF0000"/>
                </a:solidFill>
                <a:latin typeface="Times New Roman" panose="02020603050405020304" pitchFamily="18" charset="0"/>
                <a:cs typeface="Times New Roman" panose="02020603050405020304" pitchFamily="18" charset="0"/>
              </a:rPr>
              <a:t>      ATCF</a:t>
            </a:r>
            <a:r>
              <a:rPr lang="en-IN" sz="2800" b="1" spc="240" baseline="-25000" dirty="0">
                <a:solidFill>
                  <a:srgbClr val="FF0000"/>
                </a:solidFill>
                <a:latin typeface="Times New Roman" panose="02020603050405020304" pitchFamily="18" charset="0"/>
                <a:cs typeface="Times New Roman" panose="02020603050405020304" pitchFamily="18" charset="0"/>
              </a:rPr>
              <a:t>4</a:t>
            </a:r>
            <a:r>
              <a:rPr lang="en-IN" sz="2800" b="1" spc="240" dirty="0">
                <a:solidFill>
                  <a:srgbClr val="FF0000"/>
                </a:solidFill>
                <a:latin typeface="Times New Roman" panose="02020603050405020304" pitchFamily="18" charset="0"/>
                <a:cs typeface="Times New Roman" panose="02020603050405020304" pitchFamily="18" charset="0"/>
              </a:rPr>
              <a:t> = $70,000 </a:t>
            </a:r>
            <a:r>
              <a:rPr lang="en-IN" sz="2800" b="1" spc="-30" dirty="0">
                <a:solidFill>
                  <a:srgbClr val="FF0000"/>
                </a:solidFill>
                <a:latin typeface="Times New Roman" panose="02020603050405020304" pitchFamily="18" charset="0"/>
                <a:cs typeface="Times New Roman" panose="02020603050405020304" pitchFamily="18" charset="0"/>
              </a:rPr>
              <a:t>− </a:t>
            </a:r>
            <a:r>
              <a:rPr lang="en-IN" sz="2800" b="1" spc="240" dirty="0">
                <a:solidFill>
                  <a:srgbClr val="FF0000"/>
                </a:solidFill>
                <a:latin typeface="Times New Roman" panose="02020603050405020304" pitchFamily="18" charset="0"/>
                <a:cs typeface="Times New Roman" panose="02020603050405020304" pitchFamily="18" charset="0"/>
              </a:rPr>
              <a:t>$8,168 = $61,832</a:t>
            </a:r>
            <a:endParaRPr lang="en-IN"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6136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584200"/>
            <a:ext cx="8229600" cy="627784"/>
          </a:xfrm>
        </p:spPr>
        <p:txBody>
          <a:bodyPr lIns="0" tIns="0" rIns="0" bIns="0"/>
          <a:lstStyle/>
          <a:p>
            <a:r>
              <a:rPr lang="en-IN" sz="3400" spc="-5" dirty="0">
                <a:latin typeface="Arial Regular"/>
                <a:cs typeface="Times New Roman"/>
              </a:rPr>
              <a:t>Economic Value Added, EVA </a:t>
            </a:r>
            <a:r>
              <a:rPr lang="en-IN" sz="2800" spc="-5" dirty="0">
                <a:latin typeface="Arial Regular"/>
                <a:cs typeface="Times New Roman"/>
              </a:rPr>
              <a:t>(1 of 2)</a:t>
            </a:r>
            <a:endParaRPr lang="en-US" sz="2800" b="0" dirty="0"/>
          </a:p>
        </p:txBody>
      </p:sp>
      <p:sp>
        <p:nvSpPr>
          <p:cNvPr id="6" name="Content Placeholder 5"/>
          <p:cNvSpPr>
            <a:spLocks noGrp="1"/>
          </p:cNvSpPr>
          <p:nvPr>
            <p:ph idx="4294967295"/>
          </p:nvPr>
        </p:nvSpPr>
        <p:spPr>
          <a:xfrm>
            <a:off x="457200" y="1658923"/>
            <a:ext cx="8229600" cy="3639458"/>
          </a:xfrm>
        </p:spPr>
        <p:txBody>
          <a:bodyPr>
            <a:spAutoFit/>
          </a:bodyPr>
          <a:lstStyle/>
          <a:p>
            <a:pPr marL="0" marR="5080" indent="0" algn="just">
              <a:lnSpc>
                <a:spcPct val="99900"/>
              </a:lnSpc>
              <a:buNone/>
              <a:tabLst>
                <a:tab pos="4074795" algn="l"/>
              </a:tabLst>
            </a:pPr>
            <a:r>
              <a:rPr lang="en-IN" sz="3200" spc="-5" dirty="0">
                <a:latin typeface="Times New Roman" panose="02020603050405020304" pitchFamily="18" charset="0"/>
                <a:cs typeface="Times New Roman" panose="02020603050405020304" pitchFamily="18" charset="0"/>
              </a:rPr>
              <a:t>Economic value added, </a:t>
            </a:r>
            <a:r>
              <a:rPr lang="en-IN" sz="3200" b="1" spc="-5" dirty="0">
                <a:solidFill>
                  <a:srgbClr val="0070C0"/>
                </a:solidFill>
                <a:latin typeface="Times New Roman" panose="02020603050405020304" pitchFamily="18" charset="0"/>
                <a:cs typeface="Times New Roman" panose="02020603050405020304" pitchFamily="18" charset="0"/>
              </a:rPr>
              <a:t>EVA</a:t>
            </a:r>
            <a:r>
              <a:rPr lang="en-IN" sz="3200" spc="-5" dirty="0">
                <a:latin typeface="Times New Roman" panose="02020603050405020304" pitchFamily="18" charset="0"/>
                <a:cs typeface="Times New Roman" panose="02020603050405020304" pitchFamily="18" charset="0"/>
              </a:rPr>
              <a:t>, is an  estimate </a:t>
            </a:r>
            <a:r>
              <a:rPr lang="en-IN" sz="3200" dirty="0">
                <a:latin typeface="Times New Roman" panose="02020603050405020304" pitchFamily="18" charset="0"/>
                <a:cs typeface="Times New Roman" panose="02020603050405020304" pitchFamily="18" charset="0"/>
              </a:rPr>
              <a:t>of </a:t>
            </a:r>
            <a:r>
              <a:rPr lang="en-IN" sz="3200" spc="-5" dirty="0">
                <a:latin typeface="Times New Roman" panose="02020603050405020304" pitchFamily="18" charset="0"/>
                <a:cs typeface="Times New Roman" panose="02020603050405020304" pitchFamily="18" charset="0"/>
              </a:rPr>
              <a:t>the profit-earning potential </a:t>
            </a:r>
            <a:r>
              <a:rPr lang="en-IN" sz="3200" dirty="0">
                <a:latin typeface="Times New Roman" panose="02020603050405020304" pitchFamily="18" charset="0"/>
                <a:cs typeface="Times New Roman" panose="02020603050405020304" pitchFamily="18" charset="0"/>
              </a:rPr>
              <a:t>of </a:t>
            </a:r>
            <a:r>
              <a:rPr lang="en-IN" sz="3200" spc="-5" dirty="0">
                <a:latin typeface="Times New Roman" panose="02020603050405020304" pitchFamily="18" charset="0"/>
                <a:cs typeface="Times New Roman" panose="02020603050405020304" pitchFamily="18" charset="0"/>
              </a:rPr>
              <a:t>proposed capital investments in engineering</a:t>
            </a:r>
            <a:r>
              <a:rPr lang="en-IN" sz="3200" spc="15" dirty="0">
                <a:latin typeface="Times New Roman" panose="02020603050405020304" pitchFamily="18" charset="0"/>
                <a:cs typeface="Times New Roman" panose="02020603050405020304" pitchFamily="18" charset="0"/>
              </a:rPr>
              <a:t> </a:t>
            </a:r>
            <a:r>
              <a:rPr lang="en-IN" sz="3200" spc="-5" dirty="0">
                <a:latin typeface="Times New Roman" panose="02020603050405020304" pitchFamily="18" charset="0"/>
                <a:cs typeface="Times New Roman" panose="02020603050405020304" pitchFamily="18" charset="0"/>
              </a:rPr>
              <a:t>projects. </a:t>
            </a:r>
          </a:p>
          <a:p>
            <a:pPr marL="0" marR="5080" indent="0" algn="just">
              <a:lnSpc>
                <a:spcPct val="99900"/>
              </a:lnSpc>
              <a:buNone/>
              <a:tabLst>
                <a:tab pos="4074795" algn="l"/>
              </a:tabLst>
            </a:pPr>
            <a:r>
              <a:rPr lang="en-IN" sz="3200" dirty="0">
                <a:latin typeface="Times New Roman" panose="02020603050405020304" pitchFamily="18" charset="0"/>
                <a:cs typeface="Times New Roman" panose="02020603050405020304" pitchFamily="18" charset="0"/>
              </a:rPr>
              <a:t>It </a:t>
            </a:r>
            <a:r>
              <a:rPr lang="en-IN" sz="3200" spc="-5" dirty="0">
                <a:latin typeface="Times New Roman" panose="02020603050405020304" pitchFamily="18" charset="0"/>
                <a:cs typeface="Times New Roman" panose="02020603050405020304" pitchFamily="18" charset="0"/>
              </a:rPr>
              <a:t>is</a:t>
            </a:r>
            <a:r>
              <a:rPr lang="en-IN" sz="3200" spc="-45" dirty="0">
                <a:latin typeface="Times New Roman" panose="02020603050405020304" pitchFamily="18" charset="0"/>
                <a:cs typeface="Times New Roman" panose="02020603050405020304" pitchFamily="18" charset="0"/>
              </a:rPr>
              <a:t> </a:t>
            </a:r>
            <a:r>
              <a:rPr lang="en-IN" sz="3200" spc="-5" dirty="0">
                <a:latin typeface="Times New Roman" panose="02020603050405020304" pitchFamily="18" charset="0"/>
                <a:cs typeface="Times New Roman" panose="02020603050405020304" pitchFamily="18" charset="0"/>
              </a:rPr>
              <a:t>the</a:t>
            </a:r>
            <a:r>
              <a:rPr lang="en-IN" sz="3200" spc="-25" dirty="0">
                <a:latin typeface="Times New Roman" panose="02020603050405020304" pitchFamily="18" charset="0"/>
                <a:cs typeface="Times New Roman" panose="02020603050405020304" pitchFamily="18" charset="0"/>
              </a:rPr>
              <a:t> </a:t>
            </a:r>
            <a:r>
              <a:rPr lang="en-IN" sz="3200" b="1" i="1" spc="-5" dirty="0">
                <a:solidFill>
                  <a:srgbClr val="FF0000"/>
                </a:solidFill>
                <a:latin typeface="Times New Roman" panose="02020603050405020304" pitchFamily="18" charset="0"/>
                <a:cs typeface="Times New Roman" panose="02020603050405020304" pitchFamily="18" charset="0"/>
              </a:rPr>
              <a:t>difference</a:t>
            </a:r>
            <a:r>
              <a:rPr lang="en-IN" sz="3200" spc="-5" dirty="0">
                <a:latin typeface="Times New Roman" panose="02020603050405020304" pitchFamily="18" charset="0"/>
                <a:cs typeface="Times New Roman" panose="02020603050405020304" pitchFamily="18" charset="0"/>
              </a:rPr>
              <a:t> between </a:t>
            </a:r>
            <a:r>
              <a:rPr lang="en-IN" sz="3200" dirty="0">
                <a:latin typeface="Times New Roman" panose="02020603050405020304" pitchFamily="18" charset="0"/>
                <a:cs typeface="Times New Roman" panose="02020603050405020304" pitchFamily="18" charset="0"/>
              </a:rPr>
              <a:t>a </a:t>
            </a:r>
            <a:r>
              <a:rPr lang="en-IN" sz="3200" spc="105" dirty="0">
                <a:latin typeface="Times New Roman" panose="02020603050405020304" pitchFamily="18" charset="0"/>
                <a:cs typeface="Times New Roman" panose="02020603050405020304" pitchFamily="18" charset="0"/>
              </a:rPr>
              <a:t>company’s </a:t>
            </a:r>
            <a:r>
              <a:rPr lang="en-IN" sz="3200" spc="-5" dirty="0">
                <a:latin typeface="Times New Roman" panose="02020603050405020304" pitchFamily="18" charset="0"/>
                <a:cs typeface="Times New Roman" panose="02020603050405020304" pitchFamily="18" charset="0"/>
              </a:rPr>
              <a:t>adjusted </a:t>
            </a:r>
            <a:r>
              <a:rPr lang="en-IN" sz="3200" b="1" i="1" spc="-5" dirty="0">
                <a:solidFill>
                  <a:srgbClr val="0070C0"/>
                </a:solidFill>
                <a:latin typeface="Times New Roman" panose="02020603050405020304" pitchFamily="18" charset="0"/>
                <a:cs typeface="Times New Roman" panose="02020603050405020304" pitchFamily="18" charset="0"/>
              </a:rPr>
              <a:t>net operating profit after taxes </a:t>
            </a:r>
            <a:r>
              <a:rPr lang="en-IN" sz="3200" spc="-5" dirty="0">
                <a:latin typeface="Times New Roman" panose="02020603050405020304" pitchFamily="18" charset="0"/>
                <a:cs typeface="Times New Roman" panose="02020603050405020304" pitchFamily="18" charset="0"/>
              </a:rPr>
              <a:t>(</a:t>
            </a:r>
            <a:r>
              <a:rPr lang="en-IN" sz="3200" b="1" spc="-5" dirty="0">
                <a:solidFill>
                  <a:srgbClr val="0070C0"/>
                </a:solidFill>
                <a:latin typeface="Times New Roman" panose="02020603050405020304" pitchFamily="18" charset="0"/>
                <a:cs typeface="Times New Roman" panose="02020603050405020304" pitchFamily="18" charset="0"/>
              </a:rPr>
              <a:t>NOPAT</a:t>
            </a:r>
            <a:r>
              <a:rPr lang="en-IN" sz="3200" spc="-5" dirty="0">
                <a:latin typeface="Times New Roman" panose="02020603050405020304" pitchFamily="18" charset="0"/>
                <a:cs typeface="Times New Roman" panose="02020603050405020304" pitchFamily="18" charset="0"/>
              </a:rPr>
              <a:t>) in </a:t>
            </a:r>
            <a:r>
              <a:rPr lang="en-IN" sz="3200" dirty="0">
                <a:latin typeface="Times New Roman" panose="02020603050405020304" pitchFamily="18" charset="0"/>
                <a:cs typeface="Times New Roman" panose="02020603050405020304" pitchFamily="18" charset="0"/>
              </a:rPr>
              <a:t>a  </a:t>
            </a:r>
            <a:r>
              <a:rPr lang="en-IN" sz="3200" spc="-5" dirty="0">
                <a:latin typeface="Times New Roman" panose="02020603050405020304" pitchFamily="18" charset="0"/>
                <a:cs typeface="Times New Roman" panose="02020603050405020304" pitchFamily="18" charset="0"/>
              </a:rPr>
              <a:t>particular year and its </a:t>
            </a:r>
            <a:r>
              <a:rPr lang="en-IN" sz="3200" b="1" spc="-5" dirty="0">
                <a:solidFill>
                  <a:srgbClr val="0070C0"/>
                </a:solidFill>
                <a:latin typeface="Times New Roman" panose="02020603050405020304" pitchFamily="18" charset="0"/>
                <a:cs typeface="Times New Roman" panose="02020603050405020304" pitchFamily="18" charset="0"/>
              </a:rPr>
              <a:t>after-tax cost </a:t>
            </a:r>
            <a:r>
              <a:rPr lang="en-IN" sz="3200" b="1" dirty="0">
                <a:solidFill>
                  <a:srgbClr val="0070C0"/>
                </a:solidFill>
                <a:latin typeface="Times New Roman" panose="02020603050405020304" pitchFamily="18" charset="0"/>
                <a:cs typeface="Times New Roman" panose="02020603050405020304" pitchFamily="18" charset="0"/>
              </a:rPr>
              <a:t>of </a:t>
            </a:r>
            <a:r>
              <a:rPr lang="en-IN" sz="3200" b="1" spc="-5" dirty="0">
                <a:solidFill>
                  <a:srgbClr val="0070C0"/>
                </a:solidFill>
                <a:latin typeface="Times New Roman" panose="02020603050405020304" pitchFamily="18" charset="0"/>
                <a:cs typeface="Times New Roman" panose="02020603050405020304" pitchFamily="18" charset="0"/>
              </a:rPr>
              <a:t>capital </a:t>
            </a:r>
            <a:r>
              <a:rPr lang="en-IN" sz="3200" spc="-5" dirty="0">
                <a:latin typeface="Times New Roman" panose="02020603050405020304" pitchFamily="18" charset="0"/>
                <a:cs typeface="Times New Roman" panose="02020603050405020304" pitchFamily="18" charset="0"/>
              </a:rPr>
              <a:t>during that</a:t>
            </a:r>
            <a:r>
              <a:rPr lang="en-IN" sz="3200" spc="-40" dirty="0">
                <a:latin typeface="Times New Roman" panose="02020603050405020304" pitchFamily="18" charset="0"/>
                <a:cs typeface="Times New Roman" panose="02020603050405020304" pitchFamily="18" charset="0"/>
              </a:rPr>
              <a:t> </a:t>
            </a:r>
            <a:r>
              <a:rPr lang="en-IN" sz="3200" spc="-5" dirty="0">
                <a:latin typeface="Times New Roman" panose="02020603050405020304" pitchFamily="18" charset="0"/>
                <a:cs typeface="Times New Roman" panose="02020603050405020304" pitchFamily="18" charset="0"/>
              </a:rPr>
              <a:t>year.</a:t>
            </a:r>
          </a:p>
        </p:txBody>
      </p:sp>
    </p:spTree>
    <p:extLst>
      <p:ext uri="{BB962C8B-B14F-4D97-AF65-F5344CB8AC3E}">
        <p14:creationId xmlns:p14="http://schemas.microsoft.com/office/powerpoint/2010/main" val="30278760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287241"/>
            <a:ext cx="8229600" cy="627784"/>
          </a:xfrm>
        </p:spPr>
        <p:txBody>
          <a:bodyPr lIns="0" tIns="0" rIns="0" bIns="0"/>
          <a:lstStyle/>
          <a:p>
            <a:r>
              <a:rPr lang="en-IN" sz="3400" spc="-5" dirty="0">
                <a:latin typeface="Arial Regular"/>
                <a:cs typeface="Times New Roman"/>
              </a:rPr>
              <a:t>Economic Value Added, EVA </a:t>
            </a:r>
            <a:r>
              <a:rPr lang="en-IN" sz="2800" spc="-5" dirty="0">
                <a:latin typeface="Arial Regular"/>
                <a:cs typeface="Times New Roman"/>
              </a:rPr>
              <a:t>(2 of 2)</a:t>
            </a:r>
            <a:endParaRPr lang="en-US" sz="2800" b="0" dirty="0"/>
          </a:p>
        </p:txBody>
      </p:sp>
      <p:sp>
        <p:nvSpPr>
          <p:cNvPr id="6" name="Content Placeholder 5"/>
          <p:cNvSpPr>
            <a:spLocks noGrp="1"/>
          </p:cNvSpPr>
          <p:nvPr>
            <p:ph idx="4294967295"/>
          </p:nvPr>
        </p:nvSpPr>
        <p:spPr>
          <a:xfrm>
            <a:off x="314793" y="1154243"/>
            <a:ext cx="8604355" cy="5102624"/>
          </a:xfrm>
        </p:spPr>
        <p:txBody>
          <a:bodyPr/>
          <a:lstStyle/>
          <a:p>
            <a:pPr marL="1084263" marR="5080" indent="-1084263">
              <a:lnSpc>
                <a:spcPct val="99900"/>
              </a:lnSpc>
              <a:buNone/>
              <a:tabLst>
                <a:tab pos="4074795" algn="l"/>
              </a:tabLst>
            </a:pPr>
            <a:r>
              <a:rPr lang="en-IN" sz="2200" b="1" spc="90" dirty="0" err="1">
                <a:solidFill>
                  <a:srgbClr val="0070C0"/>
                </a:solidFill>
                <a:latin typeface="Times New Roman" panose="02020603050405020304" pitchFamily="18" charset="0"/>
                <a:cs typeface="Times New Roman" panose="02020603050405020304" pitchFamily="18" charset="0"/>
              </a:rPr>
              <a:t>EVA</a:t>
            </a:r>
            <a:r>
              <a:rPr lang="en-IN" sz="2200" b="1" spc="90" baseline="-25000" dirty="0" err="1">
                <a:solidFill>
                  <a:srgbClr val="0070C0"/>
                </a:solidFill>
                <a:latin typeface="Times New Roman" panose="02020603050405020304" pitchFamily="18" charset="0"/>
                <a:cs typeface="Times New Roman" panose="02020603050405020304" pitchFamily="18" charset="0"/>
              </a:rPr>
              <a:t>k</a:t>
            </a:r>
            <a:r>
              <a:rPr lang="en-IN" sz="2200" b="1" spc="90" dirty="0">
                <a:solidFill>
                  <a:srgbClr val="0070C0"/>
                </a:solidFill>
                <a:latin typeface="Times New Roman" panose="02020603050405020304" pitchFamily="18" charset="0"/>
                <a:cs typeface="Times New Roman" panose="02020603050405020304" pitchFamily="18" charset="0"/>
              </a:rPr>
              <a:t> = (Net Operating Profit After Taxes)</a:t>
            </a:r>
            <a:r>
              <a:rPr lang="en-IN" sz="2200" b="1" spc="90" baseline="-25000" dirty="0">
                <a:solidFill>
                  <a:srgbClr val="0070C0"/>
                </a:solidFill>
                <a:latin typeface="Times New Roman" panose="02020603050405020304" pitchFamily="18" charset="0"/>
                <a:cs typeface="Times New Roman" panose="02020603050405020304" pitchFamily="18" charset="0"/>
              </a:rPr>
              <a:t>k</a:t>
            </a:r>
            <a:r>
              <a:rPr lang="en-IN" sz="2200" b="1" spc="90" dirty="0">
                <a:solidFill>
                  <a:srgbClr val="0070C0"/>
                </a:solidFill>
                <a:latin typeface="Times New Roman" panose="02020603050405020304" pitchFamily="18" charset="0"/>
                <a:cs typeface="Times New Roman" panose="02020603050405020304" pitchFamily="18" charset="0"/>
              </a:rPr>
              <a:t> - (Cost of Capital)</a:t>
            </a:r>
            <a:r>
              <a:rPr lang="en-IN" sz="2200" b="1" spc="90" baseline="-25000" dirty="0">
                <a:solidFill>
                  <a:srgbClr val="0070C0"/>
                </a:solidFill>
                <a:latin typeface="Times New Roman" panose="02020603050405020304" pitchFamily="18" charset="0"/>
                <a:cs typeface="Times New Roman" panose="02020603050405020304" pitchFamily="18" charset="0"/>
              </a:rPr>
              <a:t>k</a:t>
            </a:r>
            <a:r>
              <a:rPr lang="en-IN" sz="2200" b="1" spc="90" dirty="0">
                <a:solidFill>
                  <a:srgbClr val="0070C0"/>
                </a:solidFill>
                <a:latin typeface="Times New Roman" panose="02020603050405020304" pitchFamily="18" charset="0"/>
                <a:cs typeface="Times New Roman" panose="02020603050405020304" pitchFamily="18" charset="0"/>
              </a:rPr>
              <a:t> </a:t>
            </a:r>
            <a:endParaRPr lang="en-IN" sz="2200" b="1" spc="90" baseline="-25000" dirty="0">
              <a:solidFill>
                <a:srgbClr val="0070C0"/>
              </a:solidFill>
              <a:latin typeface="Times New Roman" panose="02020603050405020304" pitchFamily="18" charset="0"/>
              <a:cs typeface="Times New Roman" panose="02020603050405020304" pitchFamily="18" charset="0"/>
            </a:endParaRPr>
          </a:p>
          <a:p>
            <a:pPr marL="0" indent="0">
              <a:lnSpc>
                <a:spcPct val="100000"/>
              </a:lnSpc>
              <a:buNone/>
            </a:pPr>
            <a:endParaRPr lang="en-IN" b="1" spc="90" dirty="0">
              <a:solidFill>
                <a:srgbClr val="0070C0"/>
              </a:solidFill>
              <a:latin typeface="Times New Roman" panose="02020603050405020304" pitchFamily="18" charset="0"/>
              <a:cs typeface="Times New Roman" panose="02020603050405020304" pitchFamily="18" charset="0"/>
            </a:endParaRPr>
          </a:p>
          <a:p>
            <a:pPr marL="0" indent="0">
              <a:lnSpc>
                <a:spcPct val="100000"/>
              </a:lnSpc>
              <a:buNone/>
            </a:pPr>
            <a:r>
              <a:rPr lang="en-IN" b="1" spc="90" dirty="0" err="1">
                <a:solidFill>
                  <a:srgbClr val="0070C0"/>
                </a:solidFill>
                <a:latin typeface="Times New Roman" panose="02020603050405020304" pitchFamily="18" charset="0"/>
                <a:cs typeface="Times New Roman" panose="02020603050405020304" pitchFamily="18" charset="0"/>
              </a:rPr>
              <a:t>EVA</a:t>
            </a:r>
            <a:r>
              <a:rPr lang="en-IN" b="1" spc="90" baseline="-25000" dirty="0" err="1">
                <a:solidFill>
                  <a:srgbClr val="0070C0"/>
                </a:solidFill>
                <a:latin typeface="Times New Roman" panose="02020603050405020304" pitchFamily="18" charset="0"/>
                <a:cs typeface="Times New Roman" panose="02020603050405020304" pitchFamily="18" charset="0"/>
              </a:rPr>
              <a:t>k</a:t>
            </a:r>
            <a:r>
              <a:rPr lang="en-IN" b="1" spc="90" dirty="0">
                <a:solidFill>
                  <a:srgbClr val="0070C0"/>
                </a:solidFill>
                <a:latin typeface="Times New Roman" panose="02020603050405020304" pitchFamily="18" charset="0"/>
                <a:cs typeface="Times New Roman" panose="02020603050405020304" pitchFamily="18" charset="0"/>
              </a:rPr>
              <a:t> = </a:t>
            </a:r>
            <a:r>
              <a:rPr lang="en-IN" b="1" spc="90" dirty="0" err="1">
                <a:solidFill>
                  <a:srgbClr val="0070C0"/>
                </a:solidFill>
                <a:latin typeface="Times New Roman" panose="02020603050405020304" pitchFamily="18" charset="0"/>
                <a:cs typeface="Times New Roman" panose="02020603050405020304" pitchFamily="18" charset="0"/>
              </a:rPr>
              <a:t>NOPAT</a:t>
            </a:r>
            <a:r>
              <a:rPr lang="en-IN" b="1" spc="90" baseline="-25000" dirty="0" err="1">
                <a:solidFill>
                  <a:srgbClr val="0070C0"/>
                </a:solidFill>
                <a:latin typeface="Times New Roman" panose="02020603050405020304" pitchFamily="18" charset="0"/>
                <a:cs typeface="Times New Roman" panose="02020603050405020304" pitchFamily="18" charset="0"/>
              </a:rPr>
              <a:t>k</a:t>
            </a:r>
            <a:r>
              <a:rPr lang="en-IN" b="1" spc="90" dirty="0">
                <a:solidFill>
                  <a:srgbClr val="0070C0"/>
                </a:solidFill>
                <a:latin typeface="Times New Roman" panose="02020603050405020304" pitchFamily="18" charset="0"/>
                <a:cs typeface="Times New Roman" panose="02020603050405020304" pitchFamily="18" charset="0"/>
              </a:rPr>
              <a:t> – (i · </a:t>
            </a:r>
            <a:r>
              <a:rPr lang="en-IN" b="1" spc="90" dirty="0" err="1">
                <a:solidFill>
                  <a:srgbClr val="0070C0"/>
                </a:solidFill>
                <a:latin typeface="Times New Roman" panose="02020603050405020304" pitchFamily="18" charset="0"/>
                <a:cs typeface="Times New Roman" panose="02020603050405020304" pitchFamily="18" charset="0"/>
              </a:rPr>
              <a:t>BV</a:t>
            </a:r>
            <a:r>
              <a:rPr lang="en-IN" b="1" spc="90" baseline="-25000" dirty="0" err="1">
                <a:solidFill>
                  <a:srgbClr val="0070C0"/>
                </a:solidFill>
                <a:latin typeface="Times New Roman" panose="02020603050405020304" pitchFamily="18" charset="0"/>
                <a:cs typeface="Times New Roman" panose="02020603050405020304" pitchFamily="18" charset="0"/>
              </a:rPr>
              <a:t>k</a:t>
            </a:r>
            <a:r>
              <a:rPr lang="en-IN" b="1" spc="90" dirty="0">
                <a:solidFill>
                  <a:srgbClr val="0070C0"/>
                </a:solidFill>
                <a:latin typeface="Times New Roman" panose="02020603050405020304" pitchFamily="18" charset="0"/>
                <a:cs typeface="Times New Roman" panose="02020603050405020304" pitchFamily="18" charset="0"/>
              </a:rPr>
              <a:t>)</a:t>
            </a:r>
            <a:endParaRPr lang="en-IN" b="1" spc="90" baseline="-25000" dirty="0">
              <a:solidFill>
                <a:srgbClr val="0070C0"/>
              </a:solidFill>
              <a:latin typeface="Times New Roman" panose="02020603050405020304" pitchFamily="18" charset="0"/>
              <a:cs typeface="Times New Roman" panose="02020603050405020304" pitchFamily="18" charset="0"/>
            </a:endParaRPr>
          </a:p>
          <a:p>
            <a:pPr marL="0" indent="0">
              <a:buNone/>
            </a:pPr>
            <a:r>
              <a:rPr lang="en-IN" spc="-5" dirty="0">
                <a:latin typeface="Times New Roman" panose="02020603050405020304" pitchFamily="18" charset="0"/>
                <a:cs typeface="Times New Roman" panose="02020603050405020304" pitchFamily="18" charset="0"/>
              </a:rPr>
              <a:t>where,</a:t>
            </a:r>
            <a:endParaRPr lang="en-IN" dirty="0">
              <a:latin typeface="Times New Roman" panose="02020603050405020304" pitchFamily="18" charset="0"/>
              <a:cs typeface="Times New Roman" panose="02020603050405020304" pitchFamily="18" charset="0"/>
            </a:endParaRPr>
          </a:p>
          <a:p>
            <a:pPr marL="0" indent="0">
              <a:lnSpc>
                <a:spcPct val="100000"/>
              </a:lnSpc>
              <a:buNone/>
              <a:tabLst>
                <a:tab pos="563245" algn="l"/>
                <a:tab pos="1103630" algn="l"/>
              </a:tabLst>
            </a:pPr>
            <a:r>
              <a:rPr lang="en-IN" spc="45" dirty="0">
                <a:latin typeface="Times New Roman" panose="02020603050405020304" pitchFamily="18" charset="0"/>
                <a:cs typeface="Times New Roman" panose="02020603050405020304" pitchFamily="18" charset="0"/>
              </a:rPr>
              <a:t>       k </a:t>
            </a:r>
            <a:r>
              <a:rPr lang="en-IN" spc="505" dirty="0">
                <a:latin typeface="Times New Roman" panose="02020603050405020304" pitchFamily="18" charset="0"/>
                <a:cs typeface="Times New Roman" panose="02020603050405020304" pitchFamily="18" charset="0"/>
              </a:rPr>
              <a:t>=	</a:t>
            </a:r>
            <a:r>
              <a:rPr lang="en-IN" spc="125" dirty="0">
                <a:latin typeface="Times New Roman" panose="02020603050405020304" pitchFamily="18" charset="0"/>
                <a:cs typeface="Times New Roman" panose="02020603050405020304" pitchFamily="18" charset="0"/>
              </a:rPr>
              <a:t>an </a:t>
            </a:r>
            <a:r>
              <a:rPr lang="en-IN" spc="60" dirty="0">
                <a:latin typeface="Times New Roman" panose="02020603050405020304" pitchFamily="18" charset="0"/>
                <a:cs typeface="Times New Roman" panose="02020603050405020304" pitchFamily="18" charset="0"/>
              </a:rPr>
              <a:t>index </a:t>
            </a:r>
            <a:r>
              <a:rPr lang="en-IN" spc="20" dirty="0">
                <a:latin typeface="Times New Roman" panose="02020603050405020304" pitchFamily="18" charset="0"/>
                <a:cs typeface="Times New Roman" panose="02020603050405020304" pitchFamily="18" charset="0"/>
              </a:rPr>
              <a:t>for </a:t>
            </a:r>
            <a:r>
              <a:rPr lang="en-IN" spc="125" dirty="0">
                <a:latin typeface="Times New Roman" panose="02020603050405020304" pitchFamily="18" charset="0"/>
                <a:cs typeface="Times New Roman" panose="02020603050405020304" pitchFamily="18" charset="0"/>
              </a:rPr>
              <a:t>the</a:t>
            </a:r>
            <a:r>
              <a:rPr lang="en-IN" spc="530" dirty="0">
                <a:latin typeface="Times New Roman" panose="02020603050405020304" pitchFamily="18" charset="0"/>
                <a:cs typeface="Times New Roman" panose="02020603050405020304" pitchFamily="18" charset="0"/>
              </a:rPr>
              <a:t> </a:t>
            </a:r>
            <a:r>
              <a:rPr lang="en-IN" spc="65" dirty="0">
                <a:latin typeface="Times New Roman" panose="02020603050405020304" pitchFamily="18" charset="0"/>
                <a:cs typeface="Times New Roman" panose="02020603050405020304" pitchFamily="18" charset="0"/>
              </a:rPr>
              <a:t>year</a:t>
            </a:r>
          </a:p>
          <a:p>
            <a:pPr marL="0" indent="0">
              <a:lnSpc>
                <a:spcPct val="100000"/>
              </a:lnSpc>
              <a:spcBef>
                <a:spcPts val="720"/>
              </a:spcBef>
              <a:buNone/>
              <a:tabLst>
                <a:tab pos="563245" algn="l"/>
                <a:tab pos="1103630" algn="l"/>
              </a:tabLst>
            </a:pPr>
            <a:r>
              <a:rPr lang="en-IN" spc="290" dirty="0">
                <a:latin typeface="Times New Roman" panose="02020603050405020304" pitchFamily="18" charset="0"/>
                <a:cs typeface="Times New Roman" panose="02020603050405020304" pitchFamily="18" charset="0"/>
              </a:rPr>
              <a:t>     i </a:t>
            </a:r>
            <a:r>
              <a:rPr lang="en-IN" spc="505" dirty="0">
                <a:latin typeface="Times New Roman" panose="02020603050405020304" pitchFamily="18" charset="0"/>
                <a:cs typeface="Times New Roman" panose="02020603050405020304" pitchFamily="18" charset="0"/>
              </a:rPr>
              <a:t>=	</a:t>
            </a:r>
            <a:r>
              <a:rPr lang="en-IN" spc="100" dirty="0">
                <a:latin typeface="Times New Roman" panose="02020603050405020304" pitchFamily="18" charset="0"/>
                <a:cs typeface="Times New Roman" panose="02020603050405020304" pitchFamily="18" charset="0"/>
              </a:rPr>
              <a:t>after-tax </a:t>
            </a:r>
            <a:r>
              <a:rPr lang="en-IN" spc="105" dirty="0">
                <a:latin typeface="Times New Roman" panose="02020603050405020304" pitchFamily="18" charset="0"/>
                <a:cs typeface="Times New Roman" panose="02020603050405020304" pitchFamily="18" charset="0"/>
              </a:rPr>
              <a:t>MARR </a:t>
            </a:r>
            <a:r>
              <a:rPr lang="en-IN" spc="75" dirty="0">
                <a:latin typeface="Times New Roman" panose="02020603050405020304" pitchFamily="18" charset="0"/>
                <a:cs typeface="Times New Roman" panose="02020603050405020304" pitchFamily="18" charset="0"/>
              </a:rPr>
              <a:t>based </a:t>
            </a:r>
            <a:r>
              <a:rPr lang="en-IN" spc="60" dirty="0">
                <a:latin typeface="Times New Roman" panose="02020603050405020304" pitchFamily="18" charset="0"/>
                <a:cs typeface="Times New Roman" panose="02020603050405020304" pitchFamily="18" charset="0"/>
              </a:rPr>
              <a:t>on </a:t>
            </a:r>
            <a:r>
              <a:rPr lang="en-IN" spc="125" dirty="0">
                <a:latin typeface="Times New Roman" panose="02020603050405020304" pitchFamily="18" charset="0"/>
                <a:cs typeface="Times New Roman" panose="02020603050405020304" pitchFamily="18" charset="0"/>
              </a:rPr>
              <a:t>the </a:t>
            </a:r>
            <a:r>
              <a:rPr lang="en-IN" spc="65" dirty="0">
                <a:latin typeface="Times New Roman" panose="02020603050405020304" pitchFamily="18" charset="0"/>
                <a:cs typeface="Times New Roman" panose="02020603050405020304" pitchFamily="18" charset="0"/>
              </a:rPr>
              <a:t>cost </a:t>
            </a:r>
            <a:r>
              <a:rPr lang="en-IN" spc="-40" dirty="0">
                <a:latin typeface="Times New Roman" panose="02020603050405020304" pitchFamily="18" charset="0"/>
                <a:cs typeface="Times New Roman" panose="02020603050405020304" pitchFamily="18" charset="0"/>
              </a:rPr>
              <a:t>of </a:t>
            </a:r>
            <a:r>
              <a:rPr lang="en-IN" spc="90" dirty="0">
                <a:latin typeface="Times New Roman" panose="02020603050405020304" pitchFamily="18" charset="0"/>
                <a:cs typeface="Times New Roman" panose="02020603050405020304" pitchFamily="18" charset="0"/>
              </a:rPr>
              <a:t>capital</a:t>
            </a:r>
          </a:p>
          <a:p>
            <a:pPr marL="0" indent="0">
              <a:lnSpc>
                <a:spcPct val="100000"/>
              </a:lnSpc>
              <a:spcBef>
                <a:spcPts val="1740"/>
              </a:spcBef>
              <a:buNone/>
            </a:pPr>
            <a:r>
              <a:rPr lang="en-IN" spc="-5" dirty="0">
                <a:latin typeface="Times New Roman" panose="02020603050405020304" pitchFamily="18" charset="0"/>
                <a:cs typeface="Times New Roman" panose="02020603050405020304" pitchFamily="18" charset="0"/>
              </a:rPr>
              <a:t>And</a:t>
            </a:r>
          </a:p>
          <a:p>
            <a:pPr marL="0" indent="0">
              <a:spcBef>
                <a:spcPts val="1740"/>
              </a:spcBef>
              <a:buNone/>
            </a:pPr>
            <a:r>
              <a:rPr lang="en-IN" spc="265" dirty="0">
                <a:latin typeface="Times New Roman" panose="02020603050405020304" pitchFamily="18" charset="0"/>
                <a:cs typeface="Times New Roman" panose="02020603050405020304" pitchFamily="18" charset="0"/>
              </a:rPr>
              <a:t>     </a:t>
            </a:r>
            <a:r>
              <a:rPr lang="en-IN" b="1" spc="265" dirty="0" err="1">
                <a:solidFill>
                  <a:srgbClr val="FF0000"/>
                </a:solidFill>
                <a:latin typeface="Times New Roman" panose="02020603050405020304" pitchFamily="18" charset="0"/>
                <a:cs typeface="Times New Roman" panose="02020603050405020304" pitchFamily="18" charset="0"/>
              </a:rPr>
              <a:t>NOP</a:t>
            </a:r>
            <a:r>
              <a:rPr lang="en-IN" b="1" spc="190" dirty="0" err="1">
                <a:solidFill>
                  <a:srgbClr val="FF0000"/>
                </a:solidFill>
                <a:latin typeface="Times New Roman" panose="02020603050405020304" pitchFamily="18" charset="0"/>
                <a:cs typeface="Times New Roman" panose="02020603050405020304" pitchFamily="18" charset="0"/>
              </a:rPr>
              <a:t>AT</a:t>
            </a:r>
            <a:r>
              <a:rPr lang="en-IN" b="1" spc="284" baseline="-11784" dirty="0" err="1">
                <a:solidFill>
                  <a:srgbClr val="FF0000"/>
                </a:solidFill>
                <a:latin typeface="Times New Roman" panose="02020603050405020304" pitchFamily="18" charset="0"/>
                <a:cs typeface="Times New Roman" panose="02020603050405020304" pitchFamily="18" charset="0"/>
              </a:rPr>
              <a:t>k</a:t>
            </a:r>
            <a:r>
              <a:rPr lang="en-IN" b="1" spc="284" baseline="-11784" dirty="0">
                <a:solidFill>
                  <a:srgbClr val="FF0000"/>
                </a:solidFill>
                <a:latin typeface="Times New Roman" panose="02020603050405020304" pitchFamily="18" charset="0"/>
                <a:cs typeface="Times New Roman" panose="02020603050405020304" pitchFamily="18" charset="0"/>
              </a:rPr>
              <a:t> </a:t>
            </a:r>
            <a:r>
              <a:rPr lang="de-DE" b="1" spc="455" dirty="0">
                <a:solidFill>
                  <a:srgbClr val="FF0000"/>
                </a:solidFill>
                <a:latin typeface="Times New Roman" panose="02020603050405020304" pitchFamily="18" charset="0"/>
                <a:cs typeface="Times New Roman" panose="02020603050405020304" pitchFamily="18" charset="0"/>
              </a:rPr>
              <a:t>= </a:t>
            </a:r>
            <a:r>
              <a:rPr lang="de-DE" b="1" spc="220" dirty="0">
                <a:solidFill>
                  <a:srgbClr val="FF0000"/>
                </a:solidFill>
                <a:latin typeface="Times New Roman" panose="02020603050405020304" pitchFamily="18" charset="0"/>
                <a:cs typeface="Times New Roman" panose="02020603050405020304" pitchFamily="18" charset="0"/>
              </a:rPr>
              <a:t>(R</a:t>
            </a:r>
            <a:r>
              <a:rPr lang="de-DE" b="1" spc="330" baseline="-11784" dirty="0">
                <a:solidFill>
                  <a:srgbClr val="FF0000"/>
                </a:solidFill>
                <a:latin typeface="Times New Roman" panose="02020603050405020304" pitchFamily="18" charset="0"/>
                <a:cs typeface="Times New Roman" panose="02020603050405020304" pitchFamily="18" charset="0"/>
              </a:rPr>
              <a:t>k</a:t>
            </a:r>
            <a:r>
              <a:rPr lang="de-DE" b="1" spc="22" baseline="-11784" dirty="0">
                <a:solidFill>
                  <a:srgbClr val="FF0000"/>
                </a:solidFill>
                <a:latin typeface="Times New Roman" panose="02020603050405020304" pitchFamily="18" charset="0"/>
                <a:cs typeface="Times New Roman" panose="02020603050405020304" pitchFamily="18" charset="0"/>
              </a:rPr>
              <a:t> </a:t>
            </a:r>
            <a:r>
              <a:rPr lang="de-DE" b="1" spc="455" dirty="0">
                <a:solidFill>
                  <a:srgbClr val="FF0000"/>
                </a:solidFill>
                <a:latin typeface="Times New Roman" panose="02020603050405020304" pitchFamily="18" charset="0"/>
                <a:cs typeface="Times New Roman" panose="02020603050405020304" pitchFamily="18" charset="0"/>
              </a:rPr>
              <a:t>+</a:t>
            </a:r>
            <a:r>
              <a:rPr lang="de-DE" b="1" spc="-155" dirty="0">
                <a:solidFill>
                  <a:srgbClr val="FF0000"/>
                </a:solidFill>
                <a:latin typeface="Times New Roman" panose="02020603050405020304" pitchFamily="18" charset="0"/>
                <a:cs typeface="Times New Roman" panose="02020603050405020304" pitchFamily="18" charset="0"/>
              </a:rPr>
              <a:t> </a:t>
            </a:r>
            <a:r>
              <a:rPr lang="de-DE" b="1" spc="240" dirty="0">
                <a:solidFill>
                  <a:srgbClr val="FF0000"/>
                </a:solidFill>
                <a:latin typeface="Times New Roman" panose="02020603050405020304" pitchFamily="18" charset="0"/>
                <a:cs typeface="Times New Roman" panose="02020603050405020304" pitchFamily="18" charset="0"/>
              </a:rPr>
              <a:t>E</a:t>
            </a:r>
            <a:r>
              <a:rPr lang="de-DE" b="1" spc="359" baseline="-11784" dirty="0">
                <a:solidFill>
                  <a:srgbClr val="FF0000"/>
                </a:solidFill>
                <a:latin typeface="Times New Roman" panose="02020603050405020304" pitchFamily="18" charset="0"/>
                <a:cs typeface="Times New Roman" panose="02020603050405020304" pitchFamily="18" charset="0"/>
              </a:rPr>
              <a:t>k</a:t>
            </a:r>
            <a:r>
              <a:rPr lang="de-DE" b="1" spc="22" baseline="-11784" dirty="0">
                <a:solidFill>
                  <a:srgbClr val="FF0000"/>
                </a:solidFill>
                <a:latin typeface="Times New Roman" panose="02020603050405020304" pitchFamily="18" charset="0"/>
                <a:cs typeface="Times New Roman" panose="02020603050405020304" pitchFamily="18" charset="0"/>
              </a:rPr>
              <a:t> </a:t>
            </a:r>
            <a:r>
              <a:rPr lang="de-DE" b="1" spc="1060" dirty="0">
                <a:solidFill>
                  <a:srgbClr val="FF0000"/>
                </a:solidFill>
                <a:latin typeface="Times New Roman" panose="02020603050405020304" pitchFamily="18" charset="0"/>
                <a:cs typeface="Times New Roman" panose="02020603050405020304" pitchFamily="18" charset="0"/>
              </a:rPr>
              <a:t>-</a:t>
            </a:r>
            <a:r>
              <a:rPr lang="de-DE" b="1" spc="90" dirty="0">
                <a:solidFill>
                  <a:srgbClr val="FF0000"/>
                </a:solidFill>
                <a:latin typeface="Times New Roman" panose="02020603050405020304" pitchFamily="18" charset="0"/>
                <a:cs typeface="Times New Roman" panose="02020603050405020304" pitchFamily="18" charset="0"/>
              </a:rPr>
              <a:t>d</a:t>
            </a:r>
            <a:r>
              <a:rPr lang="de-DE" b="1" spc="135" baseline="-11784" dirty="0">
                <a:solidFill>
                  <a:srgbClr val="FF0000"/>
                </a:solidFill>
                <a:latin typeface="Times New Roman" panose="02020603050405020304" pitchFamily="18" charset="0"/>
                <a:cs typeface="Times New Roman" panose="02020603050405020304" pitchFamily="18" charset="0"/>
              </a:rPr>
              <a:t>k</a:t>
            </a:r>
            <a:r>
              <a:rPr lang="de-DE" b="1" spc="90" dirty="0">
                <a:solidFill>
                  <a:srgbClr val="FF0000"/>
                </a:solidFill>
                <a:latin typeface="Times New Roman" panose="02020603050405020304" pitchFamily="18" charset="0"/>
                <a:cs typeface="Times New Roman" panose="02020603050405020304" pitchFamily="18" charset="0"/>
              </a:rPr>
              <a:t>)(1</a:t>
            </a:r>
            <a:r>
              <a:rPr lang="de-DE" b="1" spc="-155" dirty="0">
                <a:solidFill>
                  <a:srgbClr val="FF0000"/>
                </a:solidFill>
                <a:latin typeface="Times New Roman" panose="02020603050405020304" pitchFamily="18" charset="0"/>
                <a:cs typeface="Times New Roman" panose="02020603050405020304" pitchFamily="18" charset="0"/>
              </a:rPr>
              <a:t> </a:t>
            </a:r>
            <a:r>
              <a:rPr lang="de-DE" b="1" spc="1060" dirty="0">
                <a:solidFill>
                  <a:srgbClr val="FF0000"/>
                </a:solidFill>
                <a:latin typeface="Times New Roman" panose="02020603050405020304" pitchFamily="18" charset="0"/>
                <a:cs typeface="Times New Roman" panose="02020603050405020304" pitchFamily="18" charset="0"/>
              </a:rPr>
              <a:t>-</a:t>
            </a:r>
            <a:r>
              <a:rPr lang="de-DE" b="1" spc="160" dirty="0">
                <a:solidFill>
                  <a:srgbClr val="FF0000"/>
                </a:solidFill>
                <a:latin typeface="Times New Roman" panose="02020603050405020304" pitchFamily="18" charset="0"/>
                <a:cs typeface="Times New Roman" panose="02020603050405020304" pitchFamily="18" charset="0"/>
              </a:rPr>
              <a:t>t)</a:t>
            </a:r>
            <a:endParaRPr lang="de-DE" b="1" dirty="0">
              <a:solidFill>
                <a:srgbClr val="FF0000"/>
              </a:solidFill>
              <a:latin typeface="Times New Roman" panose="02020603050405020304" pitchFamily="18" charset="0"/>
              <a:cs typeface="Times New Roman" panose="02020603050405020304" pitchFamily="18" charset="0"/>
            </a:endParaRPr>
          </a:p>
          <a:p>
            <a:pPr marL="0" indent="0">
              <a:spcBef>
                <a:spcPts val="1740"/>
              </a:spcBef>
              <a:buNone/>
            </a:pPr>
            <a:r>
              <a:rPr lang="en-IN" spc="265" dirty="0">
                <a:latin typeface="Times New Roman" panose="02020603050405020304" pitchFamily="18" charset="0"/>
                <a:cs typeface="Times New Roman" panose="02020603050405020304" pitchFamily="18" charset="0"/>
              </a:rPr>
              <a:t>     </a:t>
            </a:r>
            <a:r>
              <a:rPr lang="en-IN" b="1" spc="265" dirty="0" err="1">
                <a:solidFill>
                  <a:srgbClr val="0070C0"/>
                </a:solidFill>
                <a:latin typeface="Times New Roman" panose="02020603050405020304" pitchFamily="18" charset="0"/>
                <a:cs typeface="Times New Roman" panose="02020603050405020304" pitchFamily="18" charset="0"/>
              </a:rPr>
              <a:t>NOP</a:t>
            </a:r>
            <a:r>
              <a:rPr lang="en-IN" b="1" spc="190" dirty="0" err="1">
                <a:solidFill>
                  <a:srgbClr val="0070C0"/>
                </a:solidFill>
                <a:latin typeface="Times New Roman" panose="02020603050405020304" pitchFamily="18" charset="0"/>
                <a:cs typeface="Times New Roman" panose="02020603050405020304" pitchFamily="18" charset="0"/>
              </a:rPr>
              <a:t>AT</a:t>
            </a:r>
            <a:r>
              <a:rPr lang="en-IN" b="1" spc="284" baseline="-11784" dirty="0" err="1">
                <a:solidFill>
                  <a:srgbClr val="0070C0"/>
                </a:solidFill>
                <a:latin typeface="Times New Roman" panose="02020603050405020304" pitchFamily="18" charset="0"/>
                <a:cs typeface="Times New Roman" panose="02020603050405020304" pitchFamily="18" charset="0"/>
              </a:rPr>
              <a:t>k</a:t>
            </a:r>
            <a:r>
              <a:rPr lang="en-IN" b="1" spc="284" baseline="-11784" dirty="0">
                <a:solidFill>
                  <a:srgbClr val="0070C0"/>
                </a:solidFill>
                <a:latin typeface="Times New Roman" panose="02020603050405020304" pitchFamily="18" charset="0"/>
                <a:cs typeface="Times New Roman" panose="02020603050405020304" pitchFamily="18" charset="0"/>
              </a:rPr>
              <a:t> </a:t>
            </a:r>
            <a:r>
              <a:rPr lang="en-IN" b="1" spc="455" dirty="0">
                <a:solidFill>
                  <a:srgbClr val="0070C0"/>
                </a:solidFill>
                <a:latin typeface="Times New Roman" panose="02020603050405020304" pitchFamily="18" charset="0"/>
                <a:cs typeface="Times New Roman" panose="02020603050405020304" pitchFamily="18" charset="0"/>
              </a:rPr>
              <a:t>= </a:t>
            </a:r>
            <a:r>
              <a:rPr lang="en-IN" b="1" spc="190" dirty="0">
                <a:solidFill>
                  <a:srgbClr val="0070C0"/>
                </a:solidFill>
                <a:latin typeface="Times New Roman" panose="02020603050405020304" pitchFamily="18" charset="0"/>
                <a:cs typeface="Times New Roman" panose="02020603050405020304" pitchFamily="18" charset="0"/>
              </a:rPr>
              <a:t>AT</a:t>
            </a:r>
            <a:r>
              <a:rPr lang="en-IN" b="1" spc="175" dirty="0">
                <a:solidFill>
                  <a:srgbClr val="0070C0"/>
                </a:solidFill>
                <a:latin typeface="Times New Roman" panose="02020603050405020304" pitchFamily="18" charset="0"/>
                <a:cs typeface="Times New Roman" panose="02020603050405020304" pitchFamily="18" charset="0"/>
              </a:rPr>
              <a:t>CF</a:t>
            </a:r>
            <a:r>
              <a:rPr lang="en-IN" b="1" spc="262" baseline="-11784" dirty="0">
                <a:solidFill>
                  <a:srgbClr val="0070C0"/>
                </a:solidFill>
                <a:latin typeface="Times New Roman" panose="02020603050405020304" pitchFamily="18" charset="0"/>
                <a:cs typeface="Times New Roman" panose="02020603050405020304" pitchFamily="18" charset="0"/>
              </a:rPr>
              <a:t>k</a:t>
            </a:r>
            <a:r>
              <a:rPr lang="en-IN" b="1" spc="-7" baseline="-11784" dirty="0">
                <a:solidFill>
                  <a:srgbClr val="0070C0"/>
                </a:solidFill>
                <a:latin typeface="Times New Roman" panose="02020603050405020304" pitchFamily="18" charset="0"/>
                <a:cs typeface="Times New Roman" panose="02020603050405020304" pitchFamily="18" charset="0"/>
              </a:rPr>
              <a:t> </a:t>
            </a:r>
            <a:r>
              <a:rPr lang="en-IN" b="1" spc="1060" dirty="0">
                <a:solidFill>
                  <a:srgbClr val="0070C0"/>
                </a:solidFill>
                <a:latin typeface="Times New Roman" panose="02020603050405020304" pitchFamily="18" charset="0"/>
                <a:cs typeface="Times New Roman" panose="02020603050405020304" pitchFamily="18" charset="0"/>
              </a:rPr>
              <a:t>-</a:t>
            </a:r>
            <a:r>
              <a:rPr lang="en-IN" b="1" spc="114" dirty="0">
                <a:solidFill>
                  <a:srgbClr val="0070C0"/>
                </a:solidFill>
                <a:latin typeface="Times New Roman" panose="02020603050405020304" pitchFamily="18" charset="0"/>
                <a:cs typeface="Times New Roman" panose="02020603050405020304" pitchFamily="18" charset="0"/>
              </a:rPr>
              <a:t>d</a:t>
            </a:r>
            <a:r>
              <a:rPr lang="en-IN" b="1" spc="172" baseline="-11784" dirty="0">
                <a:solidFill>
                  <a:srgbClr val="0070C0"/>
                </a:solidFill>
                <a:latin typeface="Times New Roman" panose="02020603050405020304" pitchFamily="18" charset="0"/>
                <a:cs typeface="Times New Roman" panose="02020603050405020304" pitchFamily="18" charset="0"/>
              </a:rPr>
              <a:t>k</a:t>
            </a:r>
            <a:endParaRPr lang="en-IN" b="1" baseline="-11784"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30827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284813"/>
            <a:ext cx="8229600" cy="1484026"/>
          </a:xfrm>
        </p:spPr>
        <p:txBody>
          <a:bodyPr lIns="0" tIns="0" rIns="0" bIns="0"/>
          <a:lstStyle/>
          <a:p>
            <a:r>
              <a:rPr lang="en-IN" sz="3400" dirty="0">
                <a:ea typeface="ＭＳ Ｐゴシック" charset="0"/>
                <a:cs typeface="Times New Roman" charset="0"/>
              </a:rPr>
              <a:t>For Acme, What is the EVA for Year 4 if Their After-Tax MARR is 8%?</a:t>
            </a:r>
            <a:br>
              <a:rPr lang="en-IN" sz="3400" dirty="0">
                <a:ea typeface="ＭＳ Ｐゴシック" charset="0"/>
                <a:cs typeface="Times New Roman" charset="0"/>
              </a:rPr>
            </a:br>
            <a:r>
              <a:rPr lang="en-IN" sz="3400" dirty="0">
                <a:ea typeface="ＭＳ Ｐゴシック" charset="0"/>
                <a:cs typeface="Times New Roman" charset="0"/>
              </a:rPr>
              <a:t>               </a:t>
            </a:r>
            <a:r>
              <a:rPr lang="en-IN" sz="2400" dirty="0">
                <a:ea typeface="ＭＳ Ｐゴシック" charset="0"/>
                <a:cs typeface="Times New Roman" charset="0"/>
              </a:rPr>
              <a:t>(pertaining to the last example)</a:t>
            </a:r>
            <a:endParaRPr lang="en-US" sz="2400" dirty="0">
              <a:ea typeface="ＭＳ Ｐゴシック" charset="0"/>
              <a:cs typeface="Times New Roman" charset="0"/>
            </a:endParaRPr>
          </a:p>
        </p:txBody>
      </p:sp>
      <p:sp>
        <p:nvSpPr>
          <p:cNvPr id="6" name="Content Placeholder 5"/>
          <p:cNvSpPr>
            <a:spLocks noGrp="1"/>
          </p:cNvSpPr>
          <p:nvPr>
            <p:ph idx="4294967295"/>
          </p:nvPr>
        </p:nvSpPr>
        <p:spPr>
          <a:xfrm>
            <a:off x="474134" y="2038662"/>
            <a:ext cx="8212666" cy="3980591"/>
          </a:xfrm>
        </p:spPr>
        <p:txBody>
          <a:bodyPr vert="horz" lIns="0" tIns="0" rIns="0" bIns="0" rtlCol="0">
            <a:noAutofit/>
          </a:bodyPr>
          <a:lstStyle/>
          <a:p>
            <a:pPr marL="0" marR="5080" indent="0">
              <a:lnSpc>
                <a:spcPct val="124500"/>
              </a:lnSpc>
              <a:buNone/>
            </a:pPr>
            <a:r>
              <a:rPr lang="en-IN" spc="265" dirty="0">
                <a:latin typeface="Times New Roman" panose="02020603050405020304" pitchFamily="18" charset="0"/>
                <a:cs typeface="Times New Roman" panose="02020603050405020304" pitchFamily="18" charset="0"/>
              </a:rPr>
              <a:t>    </a:t>
            </a:r>
            <a:r>
              <a:rPr lang="en-IN" b="1" spc="265" dirty="0">
                <a:latin typeface="Times New Roman" panose="02020603050405020304" pitchFamily="18" charset="0"/>
                <a:cs typeface="Times New Roman" panose="02020603050405020304" pitchFamily="18" charset="0"/>
              </a:rPr>
              <a:t>NOP</a:t>
            </a:r>
            <a:r>
              <a:rPr lang="en-IN" b="1" spc="165" dirty="0">
                <a:latin typeface="Times New Roman" panose="02020603050405020304" pitchFamily="18" charset="0"/>
                <a:cs typeface="Times New Roman" panose="02020603050405020304" pitchFamily="18" charset="0"/>
              </a:rPr>
              <a:t>AT</a:t>
            </a:r>
            <a:r>
              <a:rPr lang="en-IN" b="1" spc="247" baseline="-11784" dirty="0">
                <a:latin typeface="Times New Roman" panose="02020603050405020304" pitchFamily="18" charset="0"/>
                <a:cs typeface="Times New Roman" panose="02020603050405020304" pitchFamily="18" charset="0"/>
              </a:rPr>
              <a:t>4 </a:t>
            </a:r>
            <a:r>
              <a:rPr lang="en-IN" b="1" spc="495" dirty="0">
                <a:latin typeface="Times New Roman" panose="02020603050405020304" pitchFamily="18" charset="0"/>
                <a:cs typeface="Times New Roman" panose="02020603050405020304" pitchFamily="18" charset="0"/>
              </a:rPr>
              <a:t>= </a:t>
            </a:r>
            <a:r>
              <a:rPr lang="en-IN" b="1" spc="190" dirty="0">
                <a:latin typeface="Times New Roman" panose="02020603050405020304" pitchFamily="18" charset="0"/>
                <a:cs typeface="Times New Roman" panose="02020603050405020304" pitchFamily="18" charset="0"/>
              </a:rPr>
              <a:t>AT</a:t>
            </a:r>
            <a:r>
              <a:rPr lang="en-IN" b="1" spc="155" dirty="0">
                <a:latin typeface="Times New Roman" panose="02020603050405020304" pitchFamily="18" charset="0"/>
                <a:cs typeface="Times New Roman" panose="02020603050405020304" pitchFamily="18" charset="0"/>
              </a:rPr>
              <a:t>CF</a:t>
            </a:r>
            <a:r>
              <a:rPr lang="en-IN" b="1" spc="232" baseline="-11784" dirty="0">
                <a:latin typeface="Times New Roman" panose="02020603050405020304" pitchFamily="18" charset="0"/>
                <a:cs typeface="Times New Roman" panose="02020603050405020304" pitchFamily="18" charset="0"/>
              </a:rPr>
              <a:t>4</a:t>
            </a:r>
            <a:r>
              <a:rPr lang="en-IN" b="1" spc="7" baseline="-11784" dirty="0">
                <a:latin typeface="Times New Roman" panose="02020603050405020304" pitchFamily="18" charset="0"/>
                <a:cs typeface="Times New Roman" panose="02020603050405020304" pitchFamily="18" charset="0"/>
              </a:rPr>
              <a:t> </a:t>
            </a:r>
            <a:r>
              <a:rPr lang="en-IN" b="1" spc="-30" dirty="0">
                <a:latin typeface="Times New Roman" panose="02020603050405020304" pitchFamily="18" charset="0"/>
                <a:cs typeface="Times New Roman" panose="02020603050405020304" pitchFamily="18" charset="0"/>
              </a:rPr>
              <a:t>− </a:t>
            </a:r>
            <a:r>
              <a:rPr lang="en-IN" b="1" spc="85" dirty="0">
                <a:latin typeface="Times New Roman" panose="02020603050405020304" pitchFamily="18" charset="0"/>
                <a:cs typeface="Times New Roman" panose="02020603050405020304" pitchFamily="18" charset="0"/>
              </a:rPr>
              <a:t>d</a:t>
            </a:r>
            <a:r>
              <a:rPr lang="en-IN" b="1" spc="127" baseline="-11784" dirty="0">
                <a:latin typeface="Times New Roman" panose="02020603050405020304" pitchFamily="18" charset="0"/>
                <a:cs typeface="Times New Roman" panose="02020603050405020304" pitchFamily="18" charset="0"/>
              </a:rPr>
              <a:t>4</a:t>
            </a:r>
            <a:endParaRPr lang="en-IN" b="1" baseline="-11784" dirty="0">
              <a:latin typeface="Times New Roman" panose="02020603050405020304" pitchFamily="18" charset="0"/>
              <a:cs typeface="Times New Roman" panose="02020603050405020304" pitchFamily="18" charset="0"/>
            </a:endParaRPr>
          </a:p>
          <a:p>
            <a:pPr marL="0" marR="5080" indent="0">
              <a:lnSpc>
                <a:spcPct val="124500"/>
              </a:lnSpc>
              <a:buNone/>
            </a:pPr>
            <a:r>
              <a:rPr lang="en-IN" spc="265" dirty="0">
                <a:latin typeface="Times New Roman" panose="02020603050405020304" pitchFamily="18" charset="0"/>
                <a:cs typeface="Times New Roman" panose="02020603050405020304" pitchFamily="18" charset="0"/>
              </a:rPr>
              <a:t>          </a:t>
            </a:r>
            <a:r>
              <a:rPr lang="en-IN" b="1" spc="265" dirty="0">
                <a:solidFill>
                  <a:srgbClr val="0070C0"/>
                </a:solidFill>
                <a:latin typeface="Times New Roman" panose="02020603050405020304" pitchFamily="18" charset="0"/>
                <a:cs typeface="Times New Roman" panose="02020603050405020304" pitchFamily="18" charset="0"/>
              </a:rPr>
              <a:t>NOP</a:t>
            </a:r>
            <a:r>
              <a:rPr lang="en-IN" b="1" spc="165" dirty="0">
                <a:solidFill>
                  <a:srgbClr val="0070C0"/>
                </a:solidFill>
                <a:latin typeface="Times New Roman" panose="02020603050405020304" pitchFamily="18" charset="0"/>
                <a:cs typeface="Times New Roman" panose="02020603050405020304" pitchFamily="18" charset="0"/>
              </a:rPr>
              <a:t>AT</a:t>
            </a:r>
            <a:r>
              <a:rPr lang="en-IN" b="1" spc="247" baseline="-11784" dirty="0">
                <a:solidFill>
                  <a:srgbClr val="0070C0"/>
                </a:solidFill>
                <a:latin typeface="Times New Roman" panose="02020603050405020304" pitchFamily="18" charset="0"/>
                <a:cs typeface="Times New Roman" panose="02020603050405020304" pitchFamily="18" charset="0"/>
              </a:rPr>
              <a:t>4</a:t>
            </a:r>
            <a:r>
              <a:rPr lang="en-IN" b="1" spc="45" dirty="0">
                <a:solidFill>
                  <a:srgbClr val="0070C0"/>
                </a:solidFill>
                <a:latin typeface="Times New Roman" panose="02020603050405020304" pitchFamily="18" charset="0"/>
                <a:cs typeface="Times New Roman" panose="02020603050405020304" pitchFamily="18" charset="0"/>
              </a:rPr>
              <a:t> = $61,832 </a:t>
            </a:r>
            <a:r>
              <a:rPr lang="en-IN" b="1" spc="-30" dirty="0">
                <a:solidFill>
                  <a:srgbClr val="0070C0"/>
                </a:solidFill>
                <a:latin typeface="Times New Roman" panose="02020603050405020304" pitchFamily="18" charset="0"/>
                <a:cs typeface="Times New Roman" panose="02020603050405020304" pitchFamily="18" charset="0"/>
              </a:rPr>
              <a:t>− </a:t>
            </a:r>
            <a:r>
              <a:rPr lang="en-IN" b="1" spc="45" dirty="0">
                <a:solidFill>
                  <a:srgbClr val="0070C0"/>
                </a:solidFill>
                <a:latin typeface="Times New Roman" panose="02020603050405020304" pitchFamily="18" charset="0"/>
                <a:cs typeface="Times New Roman" panose="02020603050405020304" pitchFamily="18" charset="0"/>
              </a:rPr>
              <a:t>$31,104 = $30,728</a:t>
            </a:r>
          </a:p>
          <a:p>
            <a:pPr marL="0" marR="5080" indent="0">
              <a:lnSpc>
                <a:spcPct val="124500"/>
              </a:lnSpc>
              <a:buNone/>
            </a:pPr>
            <a:endParaRPr lang="en-IN" b="1" spc="45" dirty="0">
              <a:solidFill>
                <a:srgbClr val="0070C0"/>
              </a:solidFill>
              <a:latin typeface="Times New Roman" panose="02020603050405020304" pitchFamily="18" charset="0"/>
              <a:cs typeface="Times New Roman" panose="02020603050405020304" pitchFamily="18" charset="0"/>
            </a:endParaRPr>
          </a:p>
          <a:p>
            <a:pPr marL="0" marR="5080" indent="0">
              <a:lnSpc>
                <a:spcPct val="124500"/>
              </a:lnSpc>
              <a:buNone/>
            </a:pPr>
            <a:r>
              <a:rPr lang="en-IN" spc="45" dirty="0">
                <a:latin typeface="Times New Roman" panose="02020603050405020304" pitchFamily="18" charset="0"/>
                <a:cs typeface="Times New Roman" panose="02020603050405020304" pitchFamily="18" charset="0"/>
              </a:rPr>
              <a:t>     </a:t>
            </a:r>
            <a:r>
              <a:rPr lang="en-IN" b="1" spc="45" dirty="0">
                <a:latin typeface="Times New Roman" panose="02020603050405020304" pitchFamily="18" charset="0"/>
                <a:cs typeface="Times New Roman" panose="02020603050405020304" pitchFamily="18" charset="0"/>
              </a:rPr>
              <a:t>EVA</a:t>
            </a:r>
            <a:r>
              <a:rPr lang="en-IN" b="1" spc="45" baseline="-25000" dirty="0">
                <a:latin typeface="Times New Roman" panose="02020603050405020304" pitchFamily="18" charset="0"/>
                <a:cs typeface="Times New Roman" panose="02020603050405020304" pitchFamily="18" charset="0"/>
              </a:rPr>
              <a:t>4</a:t>
            </a:r>
            <a:r>
              <a:rPr lang="en-IN" b="1" spc="45" dirty="0">
                <a:latin typeface="Times New Roman" panose="02020603050405020304" pitchFamily="18" charset="0"/>
                <a:cs typeface="Times New Roman" panose="02020603050405020304" pitchFamily="18" charset="0"/>
              </a:rPr>
              <a:t> = NOPAT</a:t>
            </a:r>
            <a:r>
              <a:rPr lang="en-IN" b="1" spc="45" baseline="-25000" dirty="0">
                <a:latin typeface="Times New Roman" panose="02020603050405020304" pitchFamily="18" charset="0"/>
                <a:cs typeface="Times New Roman" panose="02020603050405020304" pitchFamily="18" charset="0"/>
              </a:rPr>
              <a:t>4</a:t>
            </a:r>
            <a:r>
              <a:rPr lang="en-IN" b="1" spc="45" dirty="0">
                <a:latin typeface="Times New Roman" panose="02020603050405020304" pitchFamily="18" charset="0"/>
                <a:cs typeface="Times New Roman" panose="02020603050405020304" pitchFamily="18" charset="0"/>
              </a:rPr>
              <a:t> </a:t>
            </a:r>
            <a:r>
              <a:rPr lang="en-IN" b="1" spc="-30" dirty="0">
                <a:latin typeface="Times New Roman" panose="02020603050405020304" pitchFamily="18" charset="0"/>
                <a:cs typeface="Times New Roman" panose="02020603050405020304" pitchFamily="18" charset="0"/>
              </a:rPr>
              <a:t>− </a:t>
            </a:r>
            <a:r>
              <a:rPr lang="en-IN" b="1" spc="45" dirty="0">
                <a:latin typeface="Times New Roman" panose="02020603050405020304" pitchFamily="18" charset="0"/>
                <a:cs typeface="Times New Roman" panose="02020603050405020304" pitchFamily="18" charset="0"/>
              </a:rPr>
              <a:t> i * BV</a:t>
            </a:r>
            <a:r>
              <a:rPr lang="en-IN" b="1" spc="45" baseline="-25000" dirty="0">
                <a:latin typeface="Times New Roman" panose="02020603050405020304" pitchFamily="18" charset="0"/>
                <a:cs typeface="Times New Roman" panose="02020603050405020304" pitchFamily="18" charset="0"/>
              </a:rPr>
              <a:t>3</a:t>
            </a:r>
          </a:p>
          <a:p>
            <a:pPr marL="0" marR="5080" indent="0">
              <a:lnSpc>
                <a:spcPct val="124500"/>
              </a:lnSpc>
              <a:buNone/>
            </a:pPr>
            <a:r>
              <a:rPr lang="en-IN" spc="45" dirty="0">
                <a:latin typeface="Times New Roman" panose="02020603050405020304" pitchFamily="18" charset="0"/>
                <a:cs typeface="Times New Roman" panose="02020603050405020304" pitchFamily="18" charset="0"/>
              </a:rPr>
              <a:t>             </a:t>
            </a:r>
            <a:r>
              <a:rPr lang="en-IN" b="1" spc="45" dirty="0">
                <a:solidFill>
                  <a:srgbClr val="FF0000"/>
                </a:solidFill>
                <a:latin typeface="Times New Roman" panose="02020603050405020304" pitchFamily="18" charset="0"/>
                <a:cs typeface="Times New Roman" panose="02020603050405020304" pitchFamily="18" charset="0"/>
              </a:rPr>
              <a:t>EVA</a:t>
            </a:r>
            <a:r>
              <a:rPr lang="en-IN" b="1" spc="45" baseline="-25000" dirty="0">
                <a:solidFill>
                  <a:srgbClr val="FF0000"/>
                </a:solidFill>
                <a:latin typeface="Times New Roman" panose="02020603050405020304" pitchFamily="18" charset="0"/>
                <a:cs typeface="Times New Roman" panose="02020603050405020304" pitchFamily="18" charset="0"/>
              </a:rPr>
              <a:t>4</a:t>
            </a:r>
            <a:r>
              <a:rPr lang="en-IN" b="1" spc="45" dirty="0">
                <a:solidFill>
                  <a:srgbClr val="FF0000"/>
                </a:solidFill>
                <a:latin typeface="Times New Roman" panose="02020603050405020304" pitchFamily="18" charset="0"/>
                <a:cs typeface="Times New Roman" panose="02020603050405020304" pitchFamily="18" charset="0"/>
              </a:rPr>
              <a:t> = $30,728 </a:t>
            </a:r>
            <a:r>
              <a:rPr lang="en-IN" b="1" spc="-30" dirty="0">
                <a:solidFill>
                  <a:srgbClr val="FF0000"/>
                </a:solidFill>
                <a:latin typeface="Times New Roman" panose="02020603050405020304" pitchFamily="18" charset="0"/>
                <a:cs typeface="Times New Roman" panose="02020603050405020304" pitchFamily="18" charset="0"/>
              </a:rPr>
              <a:t>− </a:t>
            </a:r>
            <a:r>
              <a:rPr lang="en-IN" b="1" spc="45" dirty="0">
                <a:solidFill>
                  <a:srgbClr val="FF0000"/>
                </a:solidFill>
                <a:latin typeface="Times New Roman" panose="02020603050405020304" pitchFamily="18" charset="0"/>
                <a:cs typeface="Times New Roman" panose="02020603050405020304" pitchFamily="18" charset="0"/>
              </a:rPr>
              <a:t> (0.08)($77,760) = $24,507</a:t>
            </a:r>
            <a:endParaRPr lang="en-IN"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7431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71136"/>
            <a:ext cx="8229600" cy="1569660"/>
          </a:xfrm>
        </p:spPr>
        <p:txBody>
          <a:bodyPr lIns="0" tIns="0" rIns="0" bIns="0">
            <a:spAutoFit/>
          </a:bodyPr>
          <a:lstStyle/>
          <a:p>
            <a:r>
              <a:rPr lang="en-IN" sz="3400" dirty="0">
                <a:ea typeface="ＭＳ Ｐゴシック" charset="0"/>
                <a:cs typeface="Times New Roman" charset="0"/>
              </a:rPr>
              <a:t>Depreciation is the Decrease in Value of  Physical Properties with the Passage of  Time</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864648"/>
            <a:ext cx="8229600" cy="3516347"/>
          </a:xfrm>
        </p:spPr>
        <p:txBody>
          <a:bodyPr>
            <a:spAutoFit/>
          </a:bodyPr>
          <a:lstStyle/>
          <a:p>
            <a:pPr marR="5080" algn="just"/>
            <a:r>
              <a:rPr lang="en-IN" sz="3600" dirty="0">
                <a:latin typeface="Times New Roman" panose="02020603050405020304" pitchFamily="18" charset="0"/>
                <a:ea typeface="ＭＳ Ｐゴシック" charset="0"/>
                <a:cs typeface="Times New Roman" panose="02020603050405020304" pitchFamily="18" charset="0"/>
              </a:rPr>
              <a:t>It is an accounting concept, a non-cash cost, that establishes an annual deduction against before-tax income.</a:t>
            </a:r>
          </a:p>
          <a:p>
            <a:pPr marR="806450" algn="just"/>
            <a:r>
              <a:rPr lang="en-IN" sz="3600" dirty="0">
                <a:latin typeface="Times New Roman" panose="02020603050405020304" pitchFamily="18" charset="0"/>
                <a:ea typeface="ＭＳ Ｐゴシック" charset="0"/>
                <a:cs typeface="Times New Roman" panose="02020603050405020304" pitchFamily="18" charset="0"/>
              </a:rPr>
              <a:t>It is intended to approximate the yearly fraction of an asset’s value used in the  production of income.</a:t>
            </a:r>
            <a:endParaRPr lang="en-US" sz="3600" dirty="0">
              <a:latin typeface="Times New Roman" panose="02020603050405020304" pitchFamily="18" charset="0"/>
              <a:ea typeface="ＭＳ Ｐゴシック" charset="0"/>
              <a:cs typeface="Times New Roman" panose="02020603050405020304" pitchFamily="18" charset="0"/>
            </a:endParaRPr>
          </a:p>
        </p:txBody>
      </p:sp>
    </p:spTree>
    <p:extLst>
      <p:ext uri="{BB962C8B-B14F-4D97-AF65-F5344CB8AC3E}">
        <p14:creationId xmlns:p14="http://schemas.microsoft.com/office/powerpoint/2010/main" val="42628859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a16="http://schemas.microsoft.com/office/drawing/2014/main" id="{E47FF819-0D5D-491A-BF8F-B42813E7390C}"/>
              </a:ext>
            </a:extLst>
          </p:cNvPr>
          <p:cNvSpPr>
            <a:spLocks noGrp="1"/>
          </p:cNvSpPr>
          <p:nvPr>
            <p:ph type="title"/>
          </p:nvPr>
        </p:nvSpPr>
        <p:spPr>
          <a:xfrm>
            <a:off x="457200" y="575732"/>
            <a:ext cx="8212138" cy="635315"/>
          </a:xfrm>
        </p:spPr>
        <p:txBody>
          <a:bodyPr/>
          <a:lstStyle/>
          <a:p>
            <a:r>
              <a:rPr lang="en-US" sz="3400" dirty="0">
                <a:latin typeface="+mj-lt"/>
              </a:rPr>
              <a:t>Copyright</a:t>
            </a:r>
          </a:p>
        </p:txBody>
      </p:sp>
      <p:pic>
        <p:nvPicPr>
          <p:cNvPr id="11" name="Picture 10" descr="This work is protected by United States copyright laws and is provided solely for the use of instructors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honor the intended pedagogical purposes and the needs of other instructors who rely on these materia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319" y="2119235"/>
            <a:ext cx="8130427" cy="261953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311764"/>
            <a:ext cx="8229600" cy="523220"/>
          </a:xfrm>
        </p:spPr>
        <p:txBody>
          <a:bodyPr lIns="0" tIns="0" rIns="0" bIns="0">
            <a:spAutoFit/>
          </a:bodyPr>
          <a:lstStyle/>
          <a:p>
            <a:r>
              <a:rPr lang="en-IN" sz="3400" dirty="0">
                <a:ea typeface="ＭＳ Ｐゴシック" charset="0"/>
                <a:cs typeface="Times New Roman" charset="0"/>
              </a:rPr>
              <a:t>Property is Depreciable if</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239843" y="1287584"/>
            <a:ext cx="8589363" cy="5009064"/>
          </a:xfrm>
        </p:spPr>
        <p:txBody>
          <a:bodyPr vert="horz" wrap="square" lIns="0" tIns="0" rIns="0" bIns="0" rtlCol="0">
            <a:spAutoFit/>
          </a:bodyPr>
          <a:lstStyle/>
          <a:p>
            <a:pPr marR="748030" algn="just"/>
            <a:r>
              <a:rPr lang="en-IN" sz="3200" dirty="0">
                <a:latin typeface="Times New Roman" panose="02020603050405020304" pitchFamily="18" charset="0"/>
                <a:ea typeface="ＭＳ Ｐゴシック" charset="0"/>
                <a:cs typeface="Times New Roman" panose="02020603050405020304" pitchFamily="18" charset="0"/>
              </a:rPr>
              <a:t>it is used in business or held to produce income.</a:t>
            </a:r>
          </a:p>
          <a:p>
            <a:pPr marR="5080" algn="just"/>
            <a:r>
              <a:rPr lang="en-IN" sz="3200" dirty="0">
                <a:latin typeface="Times New Roman" panose="02020603050405020304" pitchFamily="18" charset="0"/>
                <a:ea typeface="ＭＳ Ｐゴシック" charset="0"/>
                <a:cs typeface="Times New Roman" panose="02020603050405020304" pitchFamily="18" charset="0"/>
              </a:rPr>
              <a:t>it has a determinable useful life, longer than one year.</a:t>
            </a:r>
          </a:p>
          <a:p>
            <a:pPr marR="217804" algn="just"/>
            <a:r>
              <a:rPr lang="en-IN" sz="3200" dirty="0">
                <a:latin typeface="Times New Roman" panose="02020603050405020304" pitchFamily="18" charset="0"/>
                <a:ea typeface="ＭＳ Ｐゴシック" charset="0"/>
                <a:cs typeface="Times New Roman" panose="02020603050405020304" pitchFamily="18" charset="0"/>
              </a:rPr>
              <a:t>it is something that wears out, decays, gets  used up, becomes obsolete, or loses value from natural causes.</a:t>
            </a:r>
          </a:p>
          <a:p>
            <a:pPr marR="1346200" algn="just"/>
            <a:r>
              <a:rPr lang="en-IN" sz="3200" dirty="0">
                <a:latin typeface="Times New Roman" panose="02020603050405020304" pitchFamily="18" charset="0"/>
                <a:ea typeface="ＭＳ Ｐゴシック" charset="0"/>
                <a:cs typeface="Times New Roman" panose="02020603050405020304" pitchFamily="18" charset="0"/>
              </a:rPr>
              <a:t>it is not inventory, stock in trade, or investment property.</a:t>
            </a:r>
          </a:p>
        </p:txBody>
      </p:sp>
    </p:spTree>
    <p:extLst>
      <p:ext uri="{BB962C8B-B14F-4D97-AF65-F5344CB8AC3E}">
        <p14:creationId xmlns:p14="http://schemas.microsoft.com/office/powerpoint/2010/main" val="2353334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688462"/>
            <a:ext cx="8229600" cy="523220"/>
          </a:xfrm>
        </p:spPr>
        <p:txBody>
          <a:bodyPr lIns="0" tIns="0" rIns="0" bIns="0">
            <a:spAutoFit/>
          </a:bodyPr>
          <a:lstStyle/>
          <a:p>
            <a:r>
              <a:rPr lang="en-IN" sz="3400" dirty="0">
                <a:ea typeface="ＭＳ Ｐゴシック" charset="0"/>
                <a:cs typeface="Times New Roman" charset="0"/>
              </a:rPr>
              <a:t>Depreciable Property is</a:t>
            </a:r>
            <a:endParaRPr lang="en-US" sz="3400" dirty="0">
              <a:ea typeface="ＭＳ Ｐゴシック" charset="0"/>
              <a:cs typeface="Times New Roman" charset="0"/>
            </a:endParaRPr>
          </a:p>
        </p:txBody>
      </p:sp>
      <p:sp>
        <p:nvSpPr>
          <p:cNvPr id="6" name="Content Placeholder 5"/>
          <p:cNvSpPr>
            <a:spLocks noGrp="1"/>
          </p:cNvSpPr>
          <p:nvPr>
            <p:ph idx="4294967295"/>
          </p:nvPr>
        </p:nvSpPr>
        <p:spPr>
          <a:xfrm>
            <a:off x="457200" y="1662338"/>
            <a:ext cx="8229600" cy="3147015"/>
          </a:xfrm>
        </p:spPr>
        <p:txBody>
          <a:bodyPr vert="horz" lIns="0" tIns="0" rIns="0" bIns="0" rtlCol="0">
            <a:spAutoFit/>
          </a:bodyPr>
          <a:lstStyle/>
          <a:p>
            <a:pPr marR="107314" algn="just"/>
            <a:r>
              <a:rPr lang="en-IN" sz="3200" dirty="0">
                <a:latin typeface="Times New Roman" panose="02020603050405020304" pitchFamily="18" charset="0"/>
                <a:ea typeface="ＭＳ Ｐゴシック" charset="0"/>
                <a:cs typeface="Times New Roman" panose="02020603050405020304" pitchFamily="18" charset="0"/>
              </a:rPr>
              <a:t>tangible (can be seen or touched; personal or real) or intangible (such as copyrights, patents, or franchises).</a:t>
            </a:r>
          </a:p>
          <a:p>
            <a:pPr marR="5080" algn="just"/>
            <a:r>
              <a:rPr lang="en-IN" sz="3200" dirty="0">
                <a:latin typeface="Times New Roman" panose="02020603050405020304" pitchFamily="18" charset="0"/>
                <a:ea typeface="ＭＳ Ｐゴシック" charset="0"/>
                <a:cs typeface="Times New Roman" panose="02020603050405020304" pitchFamily="18" charset="0"/>
              </a:rPr>
              <a:t>depreciated, according to a depreciation schedule, when it is put in service (when it  is ready and available for its specific use).</a:t>
            </a:r>
          </a:p>
        </p:txBody>
      </p:sp>
    </p:spTree>
    <p:extLst>
      <p:ext uri="{BB962C8B-B14F-4D97-AF65-F5344CB8AC3E}">
        <p14:creationId xmlns:p14="http://schemas.microsoft.com/office/powerpoint/2010/main" val="3899451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80763"/>
            <a:ext cx="8229600" cy="1569660"/>
          </a:xfrm>
        </p:spPr>
        <p:txBody>
          <a:bodyPr vert="horz" lIns="0" tIns="0" rIns="0" bIns="0" rtlCol="0" anchor="b">
            <a:spAutoFit/>
          </a:bodyPr>
          <a:lstStyle/>
          <a:p>
            <a:r>
              <a:rPr lang="en-IN" sz="3400" dirty="0">
                <a:ea typeface="ＭＳ Ｐゴシック" charset="0"/>
                <a:cs typeface="Times New Roman" charset="0"/>
              </a:rPr>
              <a:t>Straight Line (SL): Constant Amount of  Depreciation Each Year Over the  Depreciable Life of the Asset</a:t>
            </a:r>
            <a:endParaRPr lang="en-US" sz="3400" dirty="0">
              <a:ea typeface="ＭＳ Ｐゴシック" charset="0"/>
              <a:cs typeface="Times New Roman"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530095408"/>
              </p:ext>
            </p:extLst>
          </p:nvPr>
        </p:nvGraphicFramePr>
        <p:xfrm>
          <a:off x="2893102" y="1961795"/>
          <a:ext cx="2773180" cy="1170898"/>
        </p:xfrm>
        <a:graphic>
          <a:graphicData uri="http://schemas.openxmlformats.org/presentationml/2006/ole">
            <mc:AlternateContent xmlns:mc="http://schemas.openxmlformats.org/markup-compatibility/2006">
              <mc:Choice xmlns:v="urn:schemas-microsoft-com:vml" Requires="v">
                <p:oleObj name="Equation" r:id="rId3" imgW="1714320" imgH="723600" progId="Equation.DSMT4">
                  <p:embed/>
                </p:oleObj>
              </mc:Choice>
              <mc:Fallback>
                <p:oleObj name="Equation" r:id="rId3" imgW="1714320" imgH="723600" progId="Equation.DSMT4">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3102" y="1961795"/>
                        <a:ext cx="2773180" cy="1170898"/>
                      </a:xfrm>
                      <a:prstGeom prst="rect">
                        <a:avLst/>
                      </a:prstGeom>
                      <a:noFill/>
                      <a:ln>
                        <a:noFill/>
                      </a:ln>
                    </p:spPr>
                  </p:pic>
                </p:oleObj>
              </mc:Fallback>
            </mc:AlternateContent>
          </a:graphicData>
        </a:graphic>
      </p:graphicFrame>
      <p:sp>
        <p:nvSpPr>
          <p:cNvPr id="6" name="Content Placeholder 5"/>
          <p:cNvSpPr>
            <a:spLocks noGrp="1"/>
          </p:cNvSpPr>
          <p:nvPr>
            <p:ph idx="1"/>
          </p:nvPr>
        </p:nvSpPr>
        <p:spPr>
          <a:xfrm>
            <a:off x="457200" y="3529100"/>
            <a:ext cx="3811588" cy="1261884"/>
          </a:xfrm>
        </p:spPr>
        <p:txBody>
          <a:bodyPr vert="horz" lIns="0" tIns="0" rIns="0" bIns="0" rtlCol="0">
            <a:spAutoFit/>
          </a:bodyPr>
          <a:lstStyle/>
          <a:p>
            <a:pPr marL="12700">
              <a:lnSpc>
                <a:spcPct val="100000"/>
              </a:lnSpc>
              <a:tabLst>
                <a:tab pos="354965" algn="l"/>
              </a:tabLst>
            </a:pPr>
            <a:r>
              <a:rPr lang="en-IN" dirty="0">
                <a:latin typeface="Arial Regular"/>
                <a:cs typeface="Times New Roman"/>
              </a:rPr>
              <a:t>N = </a:t>
            </a:r>
            <a:r>
              <a:rPr lang="en-IN" spc="-5" dirty="0">
                <a:latin typeface="Arial Regular"/>
                <a:cs typeface="Times New Roman"/>
              </a:rPr>
              <a:t>depreciable </a:t>
            </a:r>
            <a:r>
              <a:rPr lang="en-IN" dirty="0">
                <a:latin typeface="Arial Regular"/>
                <a:cs typeface="Times New Roman"/>
              </a:rPr>
              <a:t>life</a:t>
            </a:r>
          </a:p>
          <a:p>
            <a:pPr marL="12700">
              <a:lnSpc>
                <a:spcPct val="100000"/>
              </a:lnSpc>
              <a:spcBef>
                <a:spcPts val="610"/>
              </a:spcBef>
              <a:tabLst>
                <a:tab pos="354965" algn="l"/>
              </a:tabLst>
            </a:pPr>
            <a:r>
              <a:rPr lang="en-IN" dirty="0">
                <a:latin typeface="Arial Regular"/>
                <a:cs typeface="Times New Roman"/>
              </a:rPr>
              <a:t>B = </a:t>
            </a:r>
            <a:r>
              <a:rPr lang="en-IN" spc="-5" dirty="0">
                <a:latin typeface="Arial Regular"/>
                <a:cs typeface="Times New Roman"/>
              </a:rPr>
              <a:t>cost</a:t>
            </a:r>
            <a:r>
              <a:rPr lang="en-IN" spc="-65" dirty="0">
                <a:latin typeface="Arial Regular"/>
                <a:cs typeface="Times New Roman"/>
              </a:rPr>
              <a:t> </a:t>
            </a:r>
            <a:r>
              <a:rPr lang="en-IN" spc="-5" dirty="0">
                <a:latin typeface="Arial Regular"/>
                <a:cs typeface="Times New Roman"/>
              </a:rPr>
              <a:t>basis</a:t>
            </a:r>
            <a:endParaRPr lang="en-IN" dirty="0">
              <a:latin typeface="Arial Regular"/>
              <a:cs typeface="Times New Roman"/>
            </a:endParaRPr>
          </a:p>
          <a:p>
            <a:pPr marL="12700">
              <a:lnSpc>
                <a:spcPct val="100000"/>
              </a:lnSpc>
              <a:spcBef>
                <a:spcPts val="635"/>
              </a:spcBef>
              <a:tabLst>
                <a:tab pos="354965" algn="l"/>
              </a:tabLst>
            </a:pPr>
            <a:r>
              <a:rPr lang="en-IN" dirty="0">
                <a:latin typeface="Arial Regular"/>
                <a:cs typeface="Times New Roman"/>
              </a:rPr>
              <a:t>d</a:t>
            </a:r>
            <a:r>
              <a:rPr lang="en-IN" baseline="-21021" dirty="0">
                <a:latin typeface="Arial Regular"/>
                <a:cs typeface="Times New Roman"/>
              </a:rPr>
              <a:t>k </a:t>
            </a:r>
            <a:r>
              <a:rPr lang="en-IN" dirty="0">
                <a:latin typeface="Arial Regular"/>
                <a:cs typeface="Times New Roman"/>
              </a:rPr>
              <a:t>= </a:t>
            </a:r>
            <a:r>
              <a:rPr lang="en-IN" spc="-5" dirty="0">
                <a:latin typeface="Arial Regular"/>
                <a:cs typeface="Times New Roman"/>
              </a:rPr>
              <a:t>depreciation </a:t>
            </a:r>
            <a:r>
              <a:rPr lang="en-IN" dirty="0">
                <a:latin typeface="Arial Regular"/>
                <a:cs typeface="Times New Roman"/>
              </a:rPr>
              <a:t>in</a:t>
            </a:r>
            <a:r>
              <a:rPr lang="en-IN" spc="-55" dirty="0">
                <a:latin typeface="Arial Regular"/>
                <a:cs typeface="Times New Roman"/>
              </a:rPr>
              <a:t> </a:t>
            </a:r>
            <a:r>
              <a:rPr lang="en-IN" dirty="0">
                <a:latin typeface="Arial Regular"/>
                <a:cs typeface="Times New Roman"/>
              </a:rPr>
              <a:t>k</a:t>
            </a:r>
          </a:p>
        </p:txBody>
      </p:sp>
      <p:sp>
        <p:nvSpPr>
          <p:cNvPr id="5" name="Content Placeholder 4"/>
          <p:cNvSpPr>
            <a:spLocks noGrp="1"/>
          </p:cNvSpPr>
          <p:nvPr>
            <p:ph sz="quarter" idx="10"/>
          </p:nvPr>
        </p:nvSpPr>
        <p:spPr>
          <a:xfrm>
            <a:off x="4279692" y="3725308"/>
            <a:ext cx="4227967" cy="869469"/>
          </a:xfrm>
        </p:spPr>
        <p:txBody>
          <a:bodyPr>
            <a:spAutoFit/>
          </a:bodyPr>
          <a:lstStyle/>
          <a:p>
            <a:pPr marL="355600" marR="27940" indent="-342900">
              <a:lnSpc>
                <a:spcPts val="3300"/>
              </a:lnSpc>
              <a:tabLst>
                <a:tab pos="354965" algn="l"/>
              </a:tabLst>
            </a:pPr>
            <a:r>
              <a:rPr lang="en-IN" dirty="0" err="1">
                <a:latin typeface="Arial Regular"/>
                <a:cs typeface="Times New Roman"/>
              </a:rPr>
              <a:t>BV</a:t>
            </a:r>
            <a:r>
              <a:rPr lang="en-IN" baseline="-21021" dirty="0" err="1">
                <a:latin typeface="Arial Regular"/>
                <a:cs typeface="Times New Roman"/>
              </a:rPr>
              <a:t>k</a:t>
            </a:r>
            <a:r>
              <a:rPr lang="en-IN" baseline="-21021" dirty="0">
                <a:latin typeface="Arial Regular"/>
                <a:cs typeface="Times New Roman"/>
              </a:rPr>
              <a:t> </a:t>
            </a:r>
            <a:r>
              <a:rPr lang="en-IN" dirty="0">
                <a:latin typeface="Arial Regular"/>
                <a:cs typeface="Times New Roman"/>
              </a:rPr>
              <a:t>= book</a:t>
            </a:r>
            <a:r>
              <a:rPr lang="en-IN" spc="-55" dirty="0">
                <a:latin typeface="Arial Regular"/>
                <a:cs typeface="Times New Roman"/>
              </a:rPr>
              <a:t> </a:t>
            </a:r>
            <a:r>
              <a:rPr lang="en-IN" spc="-5" dirty="0">
                <a:latin typeface="Arial Regular"/>
                <a:cs typeface="Times New Roman"/>
              </a:rPr>
              <a:t>value</a:t>
            </a:r>
            <a:r>
              <a:rPr lang="en-IN" spc="-25" dirty="0">
                <a:latin typeface="Arial Regular"/>
                <a:cs typeface="Times New Roman"/>
              </a:rPr>
              <a:t> </a:t>
            </a:r>
            <a:r>
              <a:rPr lang="en-IN" spc="-5" dirty="0">
                <a:latin typeface="Arial Regular"/>
                <a:cs typeface="Times New Roman"/>
              </a:rPr>
              <a:t>at end </a:t>
            </a:r>
            <a:r>
              <a:rPr lang="en-IN" dirty="0">
                <a:latin typeface="Arial Regular"/>
                <a:cs typeface="Times New Roman"/>
              </a:rPr>
              <a:t>of k</a:t>
            </a:r>
            <a:r>
              <a:rPr lang="en-IN" spc="-85" dirty="0">
                <a:latin typeface="Arial Regular"/>
                <a:cs typeface="Times New Roman"/>
              </a:rPr>
              <a:t> </a:t>
            </a:r>
            <a:endParaRPr lang="en-IN" dirty="0">
              <a:latin typeface="Arial Regular"/>
              <a:cs typeface="Times New Roman"/>
            </a:endParaRPr>
          </a:p>
          <a:p>
            <a:pPr marL="12700">
              <a:lnSpc>
                <a:spcPct val="100000"/>
              </a:lnSpc>
              <a:spcBef>
                <a:spcPts val="610"/>
              </a:spcBef>
              <a:tabLst>
                <a:tab pos="354965" algn="l"/>
              </a:tabLst>
            </a:pPr>
            <a:r>
              <a:rPr lang="en-IN" dirty="0">
                <a:latin typeface="Arial Regular"/>
                <a:cs typeface="Times New Roman"/>
              </a:rPr>
              <a:t>SV</a:t>
            </a:r>
            <a:r>
              <a:rPr lang="en-IN" baseline="-21021" dirty="0">
                <a:latin typeface="Arial Regular"/>
                <a:cs typeface="Times New Roman"/>
              </a:rPr>
              <a:t>N </a:t>
            </a:r>
            <a:r>
              <a:rPr lang="en-IN" dirty="0">
                <a:latin typeface="Arial Regular"/>
                <a:cs typeface="Times New Roman"/>
              </a:rPr>
              <a:t>= </a:t>
            </a:r>
            <a:r>
              <a:rPr lang="en-IN" spc="-5" dirty="0">
                <a:latin typeface="Arial Regular"/>
                <a:cs typeface="Times New Roman"/>
              </a:rPr>
              <a:t>salvage value</a:t>
            </a:r>
            <a:endParaRPr lang="en-IN" dirty="0">
              <a:latin typeface="Arial Regular"/>
              <a:cs typeface="Times New Roman"/>
            </a:endParaRPr>
          </a:p>
        </p:txBody>
      </p:sp>
    </p:spTree>
    <p:extLst>
      <p:ext uri="{BB962C8B-B14F-4D97-AF65-F5344CB8AC3E}">
        <p14:creationId xmlns:p14="http://schemas.microsoft.com/office/powerpoint/2010/main" val="3212771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483073"/>
            <a:ext cx="8229600" cy="523220"/>
          </a:xfrm>
        </p:spPr>
        <p:txBody>
          <a:bodyPr lIns="0" tIns="0" rIns="0" bIns="0">
            <a:spAutoFit/>
          </a:bodyPr>
          <a:lstStyle/>
          <a:p>
            <a:r>
              <a:rPr lang="en-IN" sz="3400" dirty="0">
                <a:ea typeface="ＭＳ Ｐゴシック" charset="0"/>
                <a:cs typeface="Times New Roman" charset="0"/>
              </a:rPr>
              <a:t>Pause and Solve </a:t>
            </a:r>
            <a:r>
              <a:rPr lang="en-IN" sz="2800" dirty="0">
                <a:ea typeface="ＭＳ Ｐゴシック" charset="0"/>
                <a:cs typeface="Times New Roman" charset="0"/>
              </a:rPr>
              <a:t>(1 of 3)</a:t>
            </a:r>
            <a:endParaRPr lang="en-US" sz="2800" dirty="0">
              <a:ea typeface="ＭＳ Ｐゴシック" charset="0"/>
              <a:cs typeface="Times New Roman" charset="0"/>
            </a:endParaRPr>
          </a:p>
        </p:txBody>
      </p:sp>
      <p:sp>
        <p:nvSpPr>
          <p:cNvPr id="6" name="Content Placeholder 5"/>
          <p:cNvSpPr>
            <a:spLocks noGrp="1"/>
          </p:cNvSpPr>
          <p:nvPr>
            <p:ph idx="4294967295"/>
          </p:nvPr>
        </p:nvSpPr>
        <p:spPr>
          <a:xfrm>
            <a:off x="457200" y="1407504"/>
            <a:ext cx="8229600" cy="4624343"/>
          </a:xfrm>
        </p:spPr>
        <p:txBody>
          <a:bodyPr vert="horz" lIns="0" tIns="0" rIns="0" bIns="0" rtlCol="0">
            <a:spAutoFit/>
          </a:bodyPr>
          <a:lstStyle/>
          <a:p>
            <a:pPr marR="5080" algn="just">
              <a:tabLst>
                <a:tab pos="2672080" algn="l"/>
              </a:tabLst>
            </a:pPr>
            <a:r>
              <a:rPr lang="en-IN" sz="3200" dirty="0">
                <a:latin typeface="Times New Roman" panose="02020603050405020304" pitchFamily="18" charset="0"/>
                <a:ea typeface="ＭＳ Ｐゴシック" charset="0"/>
                <a:cs typeface="Times New Roman" panose="02020603050405020304" pitchFamily="18" charset="0"/>
              </a:rPr>
              <a:t>Acme purchased a coordinate measurement machine (CMM). The cost basis is $120,000 and it has a seven-year depreciable life. Acme estimates a  salvage value of $22,000 at the end of seven years.</a:t>
            </a:r>
          </a:p>
          <a:p>
            <a:pPr algn="just"/>
            <a:r>
              <a:rPr lang="en-IN" sz="3200" dirty="0">
                <a:latin typeface="Times New Roman" panose="02020603050405020304" pitchFamily="18" charset="0"/>
                <a:ea typeface="ＭＳ Ｐゴシック" charset="0"/>
                <a:cs typeface="Times New Roman" panose="02020603050405020304" pitchFamily="18" charset="0"/>
              </a:rPr>
              <a:t>Determine the annual depreciation amounts using SL depreciation. Tabulate the annual depreciation amounts and book value of the CMM at the end of  each year.</a:t>
            </a:r>
          </a:p>
        </p:txBody>
      </p:sp>
    </p:spTree>
    <p:extLst>
      <p:ext uri="{BB962C8B-B14F-4D97-AF65-F5344CB8AC3E}">
        <p14:creationId xmlns:p14="http://schemas.microsoft.com/office/powerpoint/2010/main" val="1895791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 name="Title 1">
            <a:extLst>
              <a:ext uri="{FF2B5EF4-FFF2-40B4-BE49-F238E27FC236}">
                <a16:creationId xmlns:a16="http://schemas.microsoft.com/office/drawing/2014/main" id="{CBC1C6E7-9C26-4437-998E-E435A6F71DDE}"/>
              </a:ext>
            </a:extLst>
          </p:cNvPr>
          <p:cNvSpPr>
            <a:spLocks noGrp="1"/>
          </p:cNvSpPr>
          <p:nvPr>
            <p:ph type="title"/>
          </p:nvPr>
        </p:nvSpPr>
        <p:spPr>
          <a:xfrm>
            <a:off x="457200" y="142425"/>
            <a:ext cx="8229600" cy="523220"/>
          </a:xfrm>
        </p:spPr>
        <p:txBody>
          <a:bodyPr lIns="0" tIns="0" rIns="0" bIns="0">
            <a:spAutoFit/>
          </a:bodyPr>
          <a:lstStyle/>
          <a:p>
            <a:r>
              <a:rPr lang="en-IN" sz="3400" dirty="0">
                <a:ea typeface="ＭＳ Ｐゴシック" charset="0"/>
                <a:cs typeface="Times New Roman" charset="0"/>
              </a:rPr>
              <a:t>Solution </a:t>
            </a:r>
            <a:r>
              <a:rPr lang="en-IN" sz="2800" dirty="0">
                <a:ea typeface="ＭＳ Ｐゴシック" charset="0"/>
                <a:cs typeface="Times New Roman" charset="0"/>
              </a:rPr>
              <a:t>(1 of 2)</a:t>
            </a:r>
            <a:endParaRPr lang="en-US" sz="2800" dirty="0">
              <a:ea typeface="ＭＳ Ｐゴシック" charset="0"/>
              <a:cs typeface="Times New Roman"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1427572421"/>
              </p:ext>
            </p:extLst>
          </p:nvPr>
        </p:nvGraphicFramePr>
        <p:xfrm>
          <a:off x="1524928" y="792913"/>
          <a:ext cx="1676400" cy="355600"/>
        </p:xfrm>
        <a:graphic>
          <a:graphicData uri="http://schemas.openxmlformats.org/presentationml/2006/ole">
            <mc:AlternateContent xmlns:mc="http://schemas.openxmlformats.org/markup-compatibility/2006">
              <mc:Choice xmlns:v="urn:schemas-microsoft-com:vml" Requires="v">
                <p:oleObj name="Equation" r:id="rId3" imgW="1676160" imgH="355320" progId="Equation.DSMT4">
                  <p:embed/>
                </p:oleObj>
              </mc:Choice>
              <mc:Fallback>
                <p:oleObj name="Equation" r:id="rId3" imgW="1676160" imgH="355320" progId="Equation.DSMT4">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928" y="792913"/>
                        <a:ext cx="16764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77916759"/>
              </p:ext>
            </p:extLst>
          </p:nvPr>
        </p:nvGraphicFramePr>
        <p:xfrm>
          <a:off x="4274976" y="792913"/>
          <a:ext cx="3670300" cy="355600"/>
        </p:xfrm>
        <a:graphic>
          <a:graphicData uri="http://schemas.openxmlformats.org/presentationml/2006/ole">
            <mc:AlternateContent xmlns:mc="http://schemas.openxmlformats.org/markup-compatibility/2006">
              <mc:Choice xmlns:v="urn:schemas-microsoft-com:vml" Requires="v">
                <p:oleObj name="Equation" r:id="rId5" imgW="3670200" imgH="355320" progId="Equation.DSMT4">
                  <p:embed/>
                </p:oleObj>
              </mc:Choice>
              <mc:Fallback>
                <p:oleObj name="Equation" r:id="rId5" imgW="3670200" imgH="355320" progId="Equation.DSMT4">
                  <p:embed/>
                  <p:pic>
                    <p:nvPicPr>
                      <p:cNvPr id="0" name="Object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74976" y="792913"/>
                        <a:ext cx="36703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241549831"/>
              </p:ext>
            </p:extLst>
          </p:nvPr>
        </p:nvGraphicFramePr>
        <p:xfrm>
          <a:off x="2084226" y="1275781"/>
          <a:ext cx="4025900" cy="723900"/>
        </p:xfrm>
        <a:graphic>
          <a:graphicData uri="http://schemas.openxmlformats.org/presentationml/2006/ole">
            <mc:AlternateContent xmlns:mc="http://schemas.openxmlformats.org/markup-compatibility/2006">
              <mc:Choice xmlns:v="urn:schemas-microsoft-com:vml" Requires="v">
                <p:oleObj name="Equation" r:id="rId7" imgW="4025880" imgH="723600" progId="Equation.DSMT4">
                  <p:embed/>
                </p:oleObj>
              </mc:Choice>
              <mc:Fallback>
                <p:oleObj name="Equation" r:id="rId7" imgW="4025880" imgH="723600" progId="Equation.DSMT4">
                  <p:embed/>
                  <p:pic>
                    <p:nvPicPr>
                      <p:cNvPr id="0" name="Object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84226" y="1275781"/>
                        <a:ext cx="4025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Shape 303"/>
          <p:cNvGraphicFramePr/>
          <p:nvPr>
            <p:extLst>
              <p:ext uri="{D42A27DB-BD31-4B8C-83A1-F6EECF244321}">
                <p14:modId xmlns:p14="http://schemas.microsoft.com/office/powerpoint/2010/main" val="2494708077"/>
              </p:ext>
            </p:extLst>
          </p:nvPr>
        </p:nvGraphicFramePr>
        <p:xfrm>
          <a:off x="1019331" y="2126949"/>
          <a:ext cx="7390151" cy="3230880"/>
        </p:xfrm>
        <a:graphic>
          <a:graphicData uri="http://schemas.openxmlformats.org/drawingml/2006/table">
            <a:tbl>
              <a:tblPr firstRow="1">
                <a:noFill/>
              </a:tblPr>
              <a:tblGrid>
                <a:gridCol w="1069629">
                  <a:extLst>
                    <a:ext uri="{9D8B030D-6E8A-4147-A177-3AD203B41FA5}">
                      <a16:colId xmlns:a16="http://schemas.microsoft.com/office/drawing/2014/main" val="20001"/>
                    </a:ext>
                  </a:extLst>
                </a:gridCol>
                <a:gridCol w="2423079">
                  <a:extLst>
                    <a:ext uri="{9D8B030D-6E8A-4147-A177-3AD203B41FA5}">
                      <a16:colId xmlns:a16="http://schemas.microsoft.com/office/drawing/2014/main" val="2535158379"/>
                    </a:ext>
                  </a:extLst>
                </a:gridCol>
                <a:gridCol w="1708879">
                  <a:extLst>
                    <a:ext uri="{9D8B030D-6E8A-4147-A177-3AD203B41FA5}">
                      <a16:colId xmlns:a16="http://schemas.microsoft.com/office/drawing/2014/main" val="3312278933"/>
                    </a:ext>
                  </a:extLst>
                </a:gridCol>
                <a:gridCol w="2188564">
                  <a:extLst>
                    <a:ext uri="{9D8B030D-6E8A-4147-A177-3AD203B41FA5}">
                      <a16:colId xmlns:a16="http://schemas.microsoft.com/office/drawing/2014/main" val="20003"/>
                    </a:ext>
                  </a:extLst>
                </a:gridCol>
              </a:tblGrid>
              <a:tr h="345540">
                <a:tc>
                  <a:txBody>
                    <a:bodyPr/>
                    <a:lstStyle/>
                    <a:p>
                      <a:pPr marL="4445" algn="ctr">
                        <a:lnSpc>
                          <a:spcPct val="100000"/>
                        </a:lnSpc>
                        <a:spcBef>
                          <a:spcPts val="310"/>
                        </a:spcBef>
                      </a:pPr>
                      <a:r>
                        <a:rPr lang="en-US" sz="1800" b="0" i="0" spc="-50" dirty="0">
                          <a:solidFill>
                            <a:srgbClr val="FFFFFF"/>
                          </a:solidFill>
                          <a:latin typeface="Arial Regular"/>
                          <a:cs typeface="Times New Roman"/>
                        </a:rPr>
                        <a:t>(1) </a:t>
                      </a:r>
                    </a:p>
                    <a:p>
                      <a:pPr marL="4445" algn="ctr">
                        <a:lnSpc>
                          <a:spcPct val="100000"/>
                        </a:lnSpc>
                        <a:spcBef>
                          <a:spcPts val="310"/>
                        </a:spcBef>
                      </a:pPr>
                      <a:r>
                        <a:rPr sz="1800" b="0" i="0" spc="-50" dirty="0">
                          <a:solidFill>
                            <a:srgbClr val="FFFFFF"/>
                          </a:solidFill>
                          <a:latin typeface="Arial Regular"/>
                          <a:cs typeface="Times New Roman"/>
                        </a:rPr>
                        <a:t>Year</a:t>
                      </a:r>
                      <a:endParaRPr sz="1800" b="0" i="0" dirty="0">
                        <a:latin typeface="Arial Regular"/>
                        <a:cs typeface="Times New Roman"/>
                      </a:endParaRPr>
                    </a:p>
                  </a:txBody>
                  <a:tcPr marL="0" marR="0" marT="393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283845" algn="l">
                        <a:lnSpc>
                          <a:spcPct val="100000"/>
                        </a:lnSpc>
                        <a:spcBef>
                          <a:spcPts val="310"/>
                        </a:spcBef>
                      </a:pPr>
                      <a:r>
                        <a:rPr lang="en-US" sz="1800" b="0" i="0" dirty="0">
                          <a:solidFill>
                            <a:schemeClr val="bg1"/>
                          </a:solidFill>
                          <a:latin typeface="Arial Regular"/>
                          <a:cs typeface="Times New Roman"/>
                        </a:rPr>
                        <a:t>(2) Value at the Beginning of the Period</a:t>
                      </a:r>
                      <a:endParaRPr sz="1800" b="0" i="0" dirty="0">
                        <a:solidFill>
                          <a:schemeClr val="bg1"/>
                        </a:solidFill>
                        <a:latin typeface="Arial Regular"/>
                        <a:cs typeface="Times New Roman"/>
                      </a:endParaRP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283845">
                        <a:lnSpc>
                          <a:spcPct val="100000"/>
                        </a:lnSpc>
                        <a:spcBef>
                          <a:spcPts val="310"/>
                        </a:spcBef>
                      </a:pPr>
                      <a:r>
                        <a:rPr lang="en-US" sz="1800" b="0" i="0" spc="-5" dirty="0">
                          <a:solidFill>
                            <a:srgbClr val="FFFFFF"/>
                          </a:solidFill>
                          <a:latin typeface="Arial Regular"/>
                          <a:cs typeface="Times New Roman"/>
                        </a:rPr>
                        <a:t>(3)</a:t>
                      </a:r>
                    </a:p>
                    <a:p>
                      <a:pPr marL="283845">
                        <a:lnSpc>
                          <a:spcPct val="100000"/>
                        </a:lnSpc>
                        <a:spcBef>
                          <a:spcPts val="310"/>
                        </a:spcBef>
                      </a:pPr>
                      <a:r>
                        <a:rPr sz="1800" b="0" i="0" spc="-5" dirty="0">
                          <a:solidFill>
                            <a:srgbClr val="FFFFFF"/>
                          </a:solidFill>
                          <a:latin typeface="Arial Regular"/>
                          <a:cs typeface="Times New Roman"/>
                        </a:rPr>
                        <a:t>Depreciation</a:t>
                      </a:r>
                      <a:endParaRPr sz="1800" b="0" i="0" dirty="0">
                        <a:latin typeface="Arial Regular"/>
                        <a:cs typeface="Times New Roman"/>
                      </a:endParaRP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007FA3"/>
                    </a:solidFill>
                  </a:tcPr>
                </a:tc>
                <a:tc>
                  <a:txBody>
                    <a:bodyPr/>
                    <a:lstStyle/>
                    <a:p>
                      <a:pPr marL="160655" algn="ctr">
                        <a:lnSpc>
                          <a:spcPct val="100000"/>
                        </a:lnSpc>
                        <a:spcBef>
                          <a:spcPts val="310"/>
                        </a:spcBef>
                      </a:pPr>
                      <a:r>
                        <a:rPr lang="en-US" sz="1800" b="0" i="0" dirty="0">
                          <a:solidFill>
                            <a:srgbClr val="FFFFFF"/>
                          </a:solidFill>
                          <a:latin typeface="Arial Regular"/>
                          <a:cs typeface="Times New Roman"/>
                        </a:rPr>
                        <a:t>(4)</a:t>
                      </a:r>
                    </a:p>
                    <a:p>
                      <a:pPr marL="160655" algn="ctr">
                        <a:lnSpc>
                          <a:spcPct val="100000"/>
                        </a:lnSpc>
                        <a:spcBef>
                          <a:spcPts val="310"/>
                        </a:spcBef>
                      </a:pPr>
                      <a:r>
                        <a:rPr sz="1800" b="0" i="0" dirty="0">
                          <a:solidFill>
                            <a:srgbClr val="FFFFFF"/>
                          </a:solidFill>
                          <a:latin typeface="Arial Regular"/>
                          <a:cs typeface="Times New Roman"/>
                        </a:rPr>
                        <a:t>Ending Book</a:t>
                      </a:r>
                      <a:r>
                        <a:rPr sz="1800" b="0" i="0" spc="-130" dirty="0">
                          <a:solidFill>
                            <a:srgbClr val="FFFFFF"/>
                          </a:solidFill>
                          <a:latin typeface="Arial Regular"/>
                          <a:cs typeface="Times New Roman"/>
                        </a:rPr>
                        <a:t> </a:t>
                      </a:r>
                      <a:r>
                        <a:rPr sz="1800" b="0" i="0" spc="-35" dirty="0">
                          <a:solidFill>
                            <a:srgbClr val="FFFFFF"/>
                          </a:solidFill>
                          <a:latin typeface="Arial Regular"/>
                          <a:cs typeface="Times New Roman"/>
                        </a:rPr>
                        <a:t>Value</a:t>
                      </a:r>
                      <a:r>
                        <a:rPr lang="en-US" sz="1800" b="0" i="0" spc="-35" dirty="0">
                          <a:solidFill>
                            <a:srgbClr val="FFFFFF"/>
                          </a:solidFill>
                          <a:latin typeface="Arial Regular"/>
                          <a:cs typeface="Times New Roman"/>
                        </a:rPr>
                        <a:t> = (2) – (3)</a:t>
                      </a:r>
                      <a:endParaRPr sz="1800" b="0" i="0" dirty="0">
                        <a:latin typeface="Arial Regular"/>
                        <a:cs typeface="Times New Roman"/>
                      </a:endParaRP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007FA3"/>
                    </a:solidFill>
                  </a:tcPr>
                </a:tc>
                <a:extLst>
                  <a:ext uri="{0D108BD9-81ED-4DB2-BD59-A6C34878D82A}">
                    <a16:rowId xmlns:a16="http://schemas.microsoft.com/office/drawing/2014/main" val="10000"/>
                  </a:ext>
                </a:extLst>
              </a:tr>
              <a:tr h="381000">
                <a:tc>
                  <a:txBody>
                    <a:bodyPr/>
                    <a:lstStyle/>
                    <a:p>
                      <a:pPr marL="5080" algn="ctr">
                        <a:lnSpc>
                          <a:spcPct val="100000"/>
                        </a:lnSpc>
                        <a:spcBef>
                          <a:spcPts val="210"/>
                        </a:spcBef>
                      </a:pPr>
                      <a:r>
                        <a:rPr sz="1800" b="0" i="0" dirty="0">
                          <a:latin typeface="Arial Regular"/>
                          <a:cs typeface="Times New Roman"/>
                        </a:rPr>
                        <a:t>1</a:t>
                      </a:r>
                    </a:p>
                  </a:txBody>
                  <a:tcPr marL="0" marR="0" marT="266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gn="l">
                        <a:lnSpc>
                          <a:spcPct val="100000"/>
                        </a:lnSpc>
                        <a:spcBef>
                          <a:spcPts val="210"/>
                        </a:spcBef>
                      </a:pPr>
                      <a:r>
                        <a:rPr lang="en-US" sz="1800" b="0" i="0" dirty="0">
                          <a:latin typeface="Arial Regular"/>
                          <a:cs typeface="Times New Roman"/>
                        </a:rPr>
                        <a:t>$120,000</a:t>
                      </a:r>
                      <a:endParaRPr sz="1800" b="0" i="0" dirty="0">
                        <a:latin typeface="Arial Regular"/>
                        <a:cs typeface="Times New Roman"/>
                      </a:endParaRPr>
                    </a:p>
                  </a:txBody>
                  <a:tcPr marL="0" marR="0" marT="266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210"/>
                        </a:spcBef>
                      </a:pPr>
                      <a:r>
                        <a:rPr sz="1800" b="0" i="0" dirty="0">
                          <a:latin typeface="Arial Regular"/>
                          <a:cs typeface="Times New Roman"/>
                        </a:rPr>
                        <a:t>$14,000</a:t>
                      </a:r>
                    </a:p>
                  </a:txBody>
                  <a:tcPr marL="0" marR="0" marT="266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654685">
                        <a:lnSpc>
                          <a:spcPct val="100000"/>
                        </a:lnSpc>
                        <a:spcBef>
                          <a:spcPts val="210"/>
                        </a:spcBef>
                      </a:pPr>
                      <a:r>
                        <a:rPr sz="1800" b="0" i="0" dirty="0">
                          <a:latin typeface="Arial Regular"/>
                          <a:cs typeface="Times New Roman"/>
                        </a:rPr>
                        <a:t>$106,000</a:t>
                      </a:r>
                    </a:p>
                  </a:txBody>
                  <a:tcPr marL="0" marR="0" marT="266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val="10001"/>
                  </a:ext>
                </a:extLst>
              </a:tr>
              <a:tr h="381000">
                <a:tc>
                  <a:txBody>
                    <a:bodyPr/>
                    <a:lstStyle/>
                    <a:p>
                      <a:pPr marL="5080" algn="ctr">
                        <a:lnSpc>
                          <a:spcPct val="100000"/>
                        </a:lnSpc>
                        <a:spcBef>
                          <a:spcPts val="310"/>
                        </a:spcBef>
                      </a:pPr>
                      <a:r>
                        <a:rPr sz="1800" b="0" i="0" dirty="0">
                          <a:latin typeface="Arial Regular"/>
                          <a:cs typeface="Times New Roman"/>
                        </a:rPr>
                        <a:t>2</a:t>
                      </a:r>
                    </a:p>
                  </a:txBody>
                  <a:tcPr marL="0" marR="0" marT="393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lang="en-US" sz="1800" b="0" i="0" dirty="0">
                          <a:latin typeface="Arial Regular"/>
                          <a:cs typeface="Times New Roman"/>
                        </a:rPr>
                        <a:t>$106,000</a:t>
                      </a:r>
                      <a:endParaRPr sz="1800" b="0" i="0" dirty="0">
                        <a:latin typeface="Arial Regular"/>
                        <a:cs typeface="Times New Roman"/>
                      </a:endParaRP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sz="1800" b="0" i="0" dirty="0">
                          <a:latin typeface="Arial Regular"/>
                          <a:cs typeface="Times New Roman"/>
                        </a:rPr>
                        <a:t>$14,000</a:t>
                      </a: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768985">
                        <a:lnSpc>
                          <a:spcPct val="100000"/>
                        </a:lnSpc>
                        <a:spcBef>
                          <a:spcPts val="310"/>
                        </a:spcBef>
                      </a:pPr>
                      <a:r>
                        <a:rPr sz="1800" b="0" i="0" dirty="0">
                          <a:latin typeface="Arial Regular"/>
                          <a:cs typeface="Times New Roman"/>
                        </a:rPr>
                        <a:t>$92,000</a:t>
                      </a: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val="10002"/>
                  </a:ext>
                </a:extLst>
              </a:tr>
              <a:tr h="245533">
                <a:tc>
                  <a:txBody>
                    <a:bodyPr/>
                    <a:lstStyle/>
                    <a:p>
                      <a:pPr marL="5080" algn="ctr">
                        <a:lnSpc>
                          <a:spcPct val="100000"/>
                        </a:lnSpc>
                        <a:spcBef>
                          <a:spcPts val="310"/>
                        </a:spcBef>
                      </a:pPr>
                      <a:r>
                        <a:rPr sz="1800" b="0" i="0" dirty="0">
                          <a:latin typeface="Arial Regular"/>
                          <a:cs typeface="Times New Roman"/>
                        </a:rPr>
                        <a:t>3</a:t>
                      </a:r>
                    </a:p>
                  </a:txBody>
                  <a:tcPr marL="0" marR="0" marT="39370" marB="0">
                    <a:lnL w="76200" cap="flat" cmpd="sng">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lang="en-US" sz="1800" b="0" i="0" dirty="0">
                          <a:latin typeface="Arial Regular"/>
                          <a:cs typeface="Times New Roman"/>
                        </a:rPr>
                        <a:t>  $92,000</a:t>
                      </a:r>
                      <a:endParaRPr sz="1800" b="0" i="0" dirty="0">
                        <a:latin typeface="Arial Regular"/>
                        <a:cs typeface="Times New Roman"/>
                      </a:endParaRP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sz="1800" b="0" i="0" dirty="0">
                          <a:latin typeface="Arial Regular"/>
                          <a:cs typeface="Times New Roman"/>
                        </a:rPr>
                        <a:t>$14,000</a:t>
                      </a: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768985">
                        <a:lnSpc>
                          <a:spcPct val="100000"/>
                        </a:lnSpc>
                        <a:spcBef>
                          <a:spcPts val="310"/>
                        </a:spcBef>
                      </a:pPr>
                      <a:r>
                        <a:rPr sz="1800" b="0" i="0" dirty="0">
                          <a:latin typeface="Arial Regular"/>
                          <a:cs typeface="Times New Roman"/>
                        </a:rPr>
                        <a:t>$78,000</a:t>
                      </a: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val="10003"/>
                  </a:ext>
                </a:extLst>
              </a:tr>
              <a:tr h="219710">
                <a:tc>
                  <a:txBody>
                    <a:bodyPr/>
                    <a:lstStyle/>
                    <a:p>
                      <a:pPr marL="5080" algn="ctr">
                        <a:lnSpc>
                          <a:spcPct val="100000"/>
                        </a:lnSpc>
                        <a:spcBef>
                          <a:spcPts val="310"/>
                        </a:spcBef>
                      </a:pPr>
                      <a:r>
                        <a:rPr sz="1800" b="0" i="0" dirty="0">
                          <a:latin typeface="Arial Regular"/>
                          <a:cs typeface="Times New Roman"/>
                        </a:rPr>
                        <a:t>4</a:t>
                      </a:r>
                    </a:p>
                  </a:txBody>
                  <a:tcPr marL="0" marR="0" marT="39370" marB="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lang="en-US" sz="1800" b="0" i="0" dirty="0">
                          <a:latin typeface="Arial Regular"/>
                          <a:cs typeface="Times New Roman"/>
                        </a:rPr>
                        <a:t>  $78,000</a:t>
                      </a:r>
                      <a:endParaRPr sz="1800" b="0" i="0" dirty="0">
                        <a:latin typeface="Arial Regular"/>
                        <a:cs typeface="Times New Roman"/>
                      </a:endParaRP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sz="1800" b="0" i="0" dirty="0">
                          <a:latin typeface="Arial Regular"/>
                          <a:cs typeface="Times New Roman"/>
                        </a:rPr>
                        <a:t>$14,000</a:t>
                      </a: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768985">
                        <a:lnSpc>
                          <a:spcPct val="100000"/>
                        </a:lnSpc>
                        <a:spcBef>
                          <a:spcPts val="310"/>
                        </a:spcBef>
                      </a:pPr>
                      <a:r>
                        <a:rPr sz="1800" b="0" i="0" dirty="0">
                          <a:latin typeface="Arial Regular"/>
                          <a:cs typeface="Times New Roman"/>
                        </a:rPr>
                        <a:t>$64,000</a:t>
                      </a: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val="10004"/>
                  </a:ext>
                </a:extLst>
              </a:tr>
              <a:tr h="236220">
                <a:tc>
                  <a:txBody>
                    <a:bodyPr/>
                    <a:lstStyle/>
                    <a:p>
                      <a:pPr marL="5080" algn="ctr">
                        <a:lnSpc>
                          <a:spcPct val="100000"/>
                        </a:lnSpc>
                        <a:spcBef>
                          <a:spcPts val="310"/>
                        </a:spcBef>
                      </a:pPr>
                      <a:r>
                        <a:rPr sz="1800" b="0" i="0" dirty="0">
                          <a:latin typeface="Arial Regular"/>
                          <a:cs typeface="Times New Roman"/>
                        </a:rPr>
                        <a:t>5</a:t>
                      </a:r>
                    </a:p>
                  </a:txBody>
                  <a:tcPr marL="0" marR="0" marT="39370" marB="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lang="en-US" sz="1800" b="0" i="0" dirty="0">
                          <a:latin typeface="Arial Regular"/>
                          <a:cs typeface="Times New Roman"/>
                        </a:rPr>
                        <a:t>  $64,000</a:t>
                      </a:r>
                      <a:endParaRPr sz="1800" b="0" i="0" dirty="0">
                        <a:latin typeface="Arial Regular"/>
                        <a:cs typeface="Times New Roman"/>
                      </a:endParaRP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sz="1800" b="0" i="0" dirty="0">
                          <a:latin typeface="Arial Regular"/>
                          <a:cs typeface="Times New Roman"/>
                        </a:rPr>
                        <a:t>$14,000</a:t>
                      </a: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768985">
                        <a:lnSpc>
                          <a:spcPct val="100000"/>
                        </a:lnSpc>
                        <a:spcBef>
                          <a:spcPts val="310"/>
                        </a:spcBef>
                      </a:pPr>
                      <a:r>
                        <a:rPr sz="1800" b="0" i="0" dirty="0">
                          <a:latin typeface="Arial Regular"/>
                          <a:cs typeface="Times New Roman"/>
                        </a:rPr>
                        <a:t>$50,000</a:t>
                      </a: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val="10005"/>
                  </a:ext>
                </a:extLst>
              </a:tr>
              <a:tr h="210397">
                <a:tc>
                  <a:txBody>
                    <a:bodyPr/>
                    <a:lstStyle/>
                    <a:p>
                      <a:pPr marL="5080" algn="ctr">
                        <a:lnSpc>
                          <a:spcPct val="100000"/>
                        </a:lnSpc>
                        <a:spcBef>
                          <a:spcPts val="310"/>
                        </a:spcBef>
                      </a:pPr>
                      <a:r>
                        <a:rPr sz="1800" b="0" i="0" dirty="0">
                          <a:latin typeface="Arial Regular"/>
                          <a:cs typeface="Times New Roman"/>
                        </a:rPr>
                        <a:t>6</a:t>
                      </a:r>
                    </a:p>
                  </a:txBody>
                  <a:tcPr marL="0" marR="0" marT="39370" marB="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lang="en-US" sz="1800" b="0" i="0" dirty="0">
                          <a:latin typeface="Arial Regular"/>
                          <a:cs typeface="Times New Roman"/>
                        </a:rPr>
                        <a:t>  $50,000</a:t>
                      </a:r>
                      <a:endParaRPr sz="1800" b="0" i="0" dirty="0">
                        <a:latin typeface="Arial Regular"/>
                        <a:cs typeface="Times New Roman"/>
                      </a:endParaRP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sz="1800" b="0" i="0" dirty="0">
                          <a:latin typeface="Arial Regular"/>
                          <a:cs typeface="Times New Roman"/>
                        </a:rPr>
                        <a:t>$14,000</a:t>
                      </a: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768985">
                        <a:lnSpc>
                          <a:spcPct val="100000"/>
                        </a:lnSpc>
                        <a:spcBef>
                          <a:spcPts val="310"/>
                        </a:spcBef>
                      </a:pPr>
                      <a:r>
                        <a:rPr sz="1800" b="0" i="0" dirty="0">
                          <a:latin typeface="Arial Regular"/>
                          <a:cs typeface="Times New Roman"/>
                        </a:rPr>
                        <a:t>$36,000</a:t>
                      </a: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val="10006"/>
                  </a:ext>
                </a:extLst>
              </a:tr>
              <a:tr h="159173">
                <a:tc>
                  <a:txBody>
                    <a:bodyPr/>
                    <a:lstStyle/>
                    <a:p>
                      <a:pPr marL="5080" algn="ctr">
                        <a:lnSpc>
                          <a:spcPct val="100000"/>
                        </a:lnSpc>
                        <a:spcBef>
                          <a:spcPts val="310"/>
                        </a:spcBef>
                      </a:pPr>
                      <a:r>
                        <a:rPr sz="1800" b="0" i="0" dirty="0">
                          <a:latin typeface="Arial Regular"/>
                          <a:cs typeface="Times New Roman"/>
                        </a:rPr>
                        <a:t>7</a:t>
                      </a:r>
                    </a:p>
                  </a:txBody>
                  <a:tcPr marL="0" marR="0" marT="39370" marB="0">
                    <a:lnL w="76200" cap="flat" cmpd="sng">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lang="en-US" sz="1800" b="0" i="0" dirty="0">
                          <a:latin typeface="Arial Regular"/>
                          <a:cs typeface="Times New Roman"/>
                        </a:rPr>
                        <a:t>  $36,000</a:t>
                      </a:r>
                      <a:endParaRPr sz="1800" b="0" i="0" dirty="0">
                        <a:latin typeface="Arial Regular"/>
                        <a:cs typeface="Times New Roman"/>
                      </a:endParaRP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489584">
                        <a:lnSpc>
                          <a:spcPct val="100000"/>
                        </a:lnSpc>
                        <a:spcBef>
                          <a:spcPts val="310"/>
                        </a:spcBef>
                      </a:pPr>
                      <a:r>
                        <a:rPr sz="1800" b="0" i="0" dirty="0">
                          <a:latin typeface="Arial Regular"/>
                          <a:cs typeface="Times New Roman"/>
                        </a:rPr>
                        <a:t>$14,000</a:t>
                      </a:r>
                    </a:p>
                  </a:txBody>
                  <a:tcPr marL="0" marR="0" marT="39370" marB="0">
                    <a:lnL w="76200" cap="flat" cmpd="sng" algn="ctr">
                      <a:solidFill>
                        <a:schemeClr val="lt1"/>
                      </a:solidFill>
                      <a:prstDash val="solid"/>
                      <a:round/>
                      <a:headEnd type="none" w="med" len="med"/>
                      <a:tailEnd type="none" w="med" len="med"/>
                    </a:lnL>
                    <a:lnR w="76200" cap="flat" cmpd="sng" algn="ctr">
                      <a:solidFill>
                        <a:schemeClr val="lt1"/>
                      </a:solidFill>
                      <a:prstDash val="solid"/>
                      <a:round/>
                      <a:headEnd type="none" w="med" len="med"/>
                      <a:tailEnd type="none" w="med" len="med"/>
                    </a:lnR>
                    <a:lnT w="9525" cap="flat" cmpd="sng" algn="ctr">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tc>
                  <a:txBody>
                    <a:bodyPr/>
                    <a:lstStyle/>
                    <a:p>
                      <a:pPr marL="768985">
                        <a:lnSpc>
                          <a:spcPct val="100000"/>
                        </a:lnSpc>
                        <a:spcBef>
                          <a:spcPts val="310"/>
                        </a:spcBef>
                      </a:pPr>
                      <a:r>
                        <a:rPr sz="1800" b="0" i="0" dirty="0">
                          <a:latin typeface="Arial Regular"/>
                          <a:cs typeface="Times New Roman"/>
                        </a:rPr>
                        <a:t>$22,000</a:t>
                      </a:r>
                    </a:p>
                  </a:txBody>
                  <a:tcPr marL="0" marR="0" marT="39370" marB="0">
                    <a:lnL w="76200" cap="flat" cmpd="sng" algn="ctr">
                      <a:solidFill>
                        <a:schemeClr val="lt1"/>
                      </a:solidFill>
                      <a:prstDash val="solid"/>
                      <a:round/>
                      <a:headEnd type="none" w="med" len="med"/>
                      <a:tailEnd type="none" w="med" len="med"/>
                    </a:lnL>
                    <a:lnR w="76200" cap="flat" cmpd="sng">
                      <a:solidFill>
                        <a:schemeClr val="lt1"/>
                      </a:solidFill>
                      <a:prstDash val="solid"/>
                      <a:round/>
                      <a:headEnd type="none" w="med" len="med"/>
                      <a:tailEnd type="none" w="med" len="med"/>
                    </a:lnR>
                    <a:lnT w="9525" cap="flat" cmpd="sng">
                      <a:solidFill>
                        <a:schemeClr val="lt1"/>
                      </a:solidFill>
                      <a:prstDash val="solid"/>
                      <a:round/>
                      <a:headEnd type="none" w="med" len="med"/>
                      <a:tailEnd type="none" w="med" len="med"/>
                    </a:lnT>
                    <a:lnB w="9525" cap="flat" cmpd="sng" algn="ctr">
                      <a:solidFill>
                        <a:schemeClr val="lt1"/>
                      </a:solidFill>
                      <a:prstDash val="solid"/>
                      <a:round/>
                      <a:headEnd type="none" w="med" len="med"/>
                      <a:tailEnd type="none" w="med" len="med"/>
                    </a:lnB>
                    <a:solidFill>
                      <a:srgbClr val="D4EAE4"/>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1499529"/>
      </p:ext>
    </p:extLst>
  </p:cSld>
  <p:clrMapOvr>
    <a:masterClrMapping/>
  </p:clrMapOvr>
</p:sld>
</file>

<file path=ppt/theme/theme1.xml><?xml version="1.0" encoding="utf-8"?>
<a:theme xmlns:a="http://schemas.openxmlformats.org/drawingml/2006/main" name="2_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35165</TotalTime>
  <Words>2615</Words>
  <Application>Microsoft Macintosh PowerPoint</Application>
  <PresentationFormat>On-screen Show (4:3)</PresentationFormat>
  <Paragraphs>300</Paragraphs>
  <Slides>40</Slides>
  <Notes>35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52" baseType="lpstr">
      <vt:lpstr>ＭＳ Ｐゴシック</vt:lpstr>
      <vt:lpstr>Arial</vt:lpstr>
      <vt:lpstr>Arial Regular</vt:lpstr>
      <vt:lpstr>Calibri</vt:lpstr>
      <vt:lpstr>Cambria Math</vt:lpstr>
      <vt:lpstr>Noto Sans Symbols</vt:lpstr>
      <vt:lpstr>Tahoma</vt:lpstr>
      <vt:lpstr>Times New Roman</vt:lpstr>
      <vt:lpstr>Verdana</vt:lpstr>
      <vt:lpstr>Wingdings</vt:lpstr>
      <vt:lpstr>2_508 Lecture</vt:lpstr>
      <vt:lpstr>Equation</vt:lpstr>
      <vt:lpstr>Engineering Economy</vt:lpstr>
      <vt:lpstr>Objective</vt:lpstr>
      <vt:lpstr>Income Taxes</vt:lpstr>
      <vt:lpstr>Depreciation is the Decrease in Value of  Physical Properties with the Passage of  Time</vt:lpstr>
      <vt:lpstr>Property is Depreciable if</vt:lpstr>
      <vt:lpstr>Depreciable Property is</vt:lpstr>
      <vt:lpstr>Straight Line (SL): Constant Amount of  Depreciation Each Year Over the  Depreciable Life of the Asset</vt:lpstr>
      <vt:lpstr>Pause and Solve (1 of 3)</vt:lpstr>
      <vt:lpstr>Solution (1 of 2)</vt:lpstr>
      <vt:lpstr>Or Solution (1 of 2)  Ending Book Value (BVk) = B – Accumulated Depreciation BVk = 120,000 – Accumulated Depreciation</vt:lpstr>
      <vt:lpstr>Declining-Balance (DB): a Constant-  Percentage of the Remaining BV is  Depreciated Each Year (1 of 3)</vt:lpstr>
      <vt:lpstr>Declining-Balance (DB): a Constant-  Percentage of the Remaining BV is  Depreciated Each Year (2 of 3)</vt:lpstr>
      <vt:lpstr>Declining-Balance (DB):  a Constant- Percentage of the Remaining BV is  Depreciated Each Year (3 of 3)</vt:lpstr>
      <vt:lpstr>When an Asset is Depreciated Using  MACRS, the Following Information is  Needed to Calculate Deductions</vt:lpstr>
      <vt:lpstr>Using MACRS is Easy!</vt:lpstr>
      <vt:lpstr>PowerPoint Presentation</vt:lpstr>
      <vt:lpstr>PowerPoint Presentation</vt:lpstr>
      <vt:lpstr>There are Many Different Types of Taxes</vt:lpstr>
      <vt:lpstr>Taking Taxes into Account Changes Our Expectations of Returns on Projects, So Our MARR (After-Tax) is Lower</vt:lpstr>
      <vt:lpstr>The After-Tax MARR Should be at Least the Tax-Adjusted Weighted Average Cost of Capital (WACC)</vt:lpstr>
      <vt:lpstr>Depreciation is Not a Cash Flow, but it  Affects a Corporation’s Taxable Income,  and Therefore the Taxes a Corporation Pays</vt:lpstr>
      <vt:lpstr>Federal Taxes are Calculated Using a Set of Income Brackets, Each Applying a Different Tax Rate on the Marginal Value of Income. State Taxes Vary Widely</vt:lpstr>
      <vt:lpstr>PowerPoint Presentation</vt:lpstr>
      <vt:lpstr>PowerPoint Presentation</vt:lpstr>
      <vt:lpstr>Pause and Solve (2 of 3)</vt:lpstr>
      <vt:lpstr>Solution (2 of 2)</vt:lpstr>
      <vt:lpstr>The Disposal of a Depreciable Asset can  Result in a Gain or Loss Based on the Sale Price (Market Value) and the Current Book Value</vt:lpstr>
      <vt:lpstr>Pause and Solve (3 of 3)</vt:lpstr>
      <vt:lpstr>Solution—Part A</vt:lpstr>
      <vt:lpstr>Solution—Part B</vt:lpstr>
      <vt:lpstr>Solution—Part C</vt:lpstr>
      <vt:lpstr>After-Tax Economic Analysis</vt:lpstr>
      <vt:lpstr>Cash Flows are Typically Determined for Each Year Using the Notation Below</vt:lpstr>
      <vt:lpstr>Some Important Cash Flow Formulas (1 of 3)</vt:lpstr>
      <vt:lpstr>Some Important Cash Flow Formulas  (2 of 3)</vt:lpstr>
      <vt:lpstr>Some Important Cash Flow Formulas (3 of 3)</vt:lpstr>
      <vt:lpstr>Economic Value Added, EVA (1 of 2)</vt:lpstr>
      <vt:lpstr>Economic Value Added, EVA (2 of 2)</vt:lpstr>
      <vt:lpstr>For Acme, What is the EVA for Year 4 if Their After-Tax MARR is 8%?                (pertaining to the last example)</vt:lpstr>
      <vt:lpstr>Copyright</vt:lpstr>
    </vt:vector>
  </TitlesOfParts>
  <Company>Integra Software Services Pvt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Economy Seventeenth Edition</dc:title>
  <dc:subject>Economy</dc:subject>
  <dc:creator>William G. Sullivan;Elin M. Wicks and C. Patrick Koelling</dc:creator>
  <cp:keywords>Economy</cp:keywords>
  <cp:lastModifiedBy>ms670824</cp:lastModifiedBy>
  <cp:revision>480</cp:revision>
  <dcterms:modified xsi:type="dcterms:W3CDTF">2024-01-15T17:55:03Z</dcterms:modified>
</cp:coreProperties>
</file>