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36"/>
  </p:notesMasterIdLst>
  <p:sldIdLst>
    <p:sldId id="256" r:id="rId2"/>
    <p:sldId id="257" r:id="rId3"/>
    <p:sldId id="258" r:id="rId4"/>
    <p:sldId id="260" r:id="rId5"/>
    <p:sldId id="259" r:id="rId6"/>
    <p:sldId id="288" r:id="rId7"/>
    <p:sldId id="289" r:id="rId8"/>
    <p:sldId id="261" r:id="rId9"/>
    <p:sldId id="262" r:id="rId10"/>
    <p:sldId id="263" r:id="rId11"/>
    <p:sldId id="264" r:id="rId12"/>
    <p:sldId id="265" r:id="rId13"/>
    <p:sldId id="266" r:id="rId14"/>
    <p:sldId id="267" r:id="rId15"/>
    <p:sldId id="268" r:id="rId16"/>
    <p:sldId id="269" r:id="rId17"/>
    <p:sldId id="270" r:id="rId18"/>
    <p:sldId id="271" r:id="rId19"/>
    <p:sldId id="272" r:id="rId20"/>
    <p:sldId id="273" r:id="rId21"/>
    <p:sldId id="274" r:id="rId22"/>
    <p:sldId id="275" r:id="rId23"/>
    <p:sldId id="276" r:id="rId24"/>
    <p:sldId id="277" r:id="rId25"/>
    <p:sldId id="281" r:id="rId26"/>
    <p:sldId id="282" r:id="rId27"/>
    <p:sldId id="283" r:id="rId28"/>
    <p:sldId id="278" r:id="rId29"/>
    <p:sldId id="280" r:id="rId30"/>
    <p:sldId id="284" r:id="rId31"/>
    <p:sldId id="286" r:id="rId32"/>
    <p:sldId id="285" r:id="rId33"/>
    <p:sldId id="279" r:id="rId34"/>
    <p:sldId id="287" r:id="rId3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37020"/>
    <p:restoredTop sz="92197"/>
  </p:normalViewPr>
  <p:slideViewPr>
    <p:cSldViewPr snapToGrid="0" snapToObjects="1">
      <p:cViewPr varScale="1">
        <p:scale>
          <a:sx n="51" d="100"/>
          <a:sy n="51" d="100"/>
        </p:scale>
        <p:origin x="1288" y="19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B3FC1E1-BBAE-2443-8A9B-3AE46B292F47}" type="doc">
      <dgm:prSet loTypeId="urn:microsoft.com/office/officeart/2005/8/layout/orgChart1" loCatId="hierarchy" qsTypeId="urn:microsoft.com/office/officeart/2005/8/quickstyle/simple1" qsCatId="simple" csTypeId="urn:microsoft.com/office/officeart/2005/8/colors/accent1_2" csCatId="accent1" phldr="1"/>
      <dgm:spPr/>
      <dgm:t>
        <a:bodyPr/>
        <a:lstStyle/>
        <a:p>
          <a:endParaRPr lang="en-US"/>
        </a:p>
      </dgm:t>
    </dgm:pt>
    <dgm:pt modelId="{CE9E3AAC-4FE1-8544-BFB5-E256FCB64660}">
      <dgm:prSet custT="1"/>
      <dgm:spPr/>
      <dgm:t>
        <a:bodyPr/>
        <a:lstStyle/>
        <a:p>
          <a:r>
            <a:rPr lang="en-US" sz="2400" b="1" i="0" dirty="0"/>
            <a:t>The amount of energy expended on PA </a:t>
          </a:r>
        </a:p>
      </dgm:t>
    </dgm:pt>
    <dgm:pt modelId="{05DF6070-4F6D-0C40-B9BD-D8018865AC75}" type="parTrans" cxnId="{70A03691-3887-1C47-B975-FC75FF6B2C5C}">
      <dgm:prSet/>
      <dgm:spPr/>
      <dgm:t>
        <a:bodyPr/>
        <a:lstStyle/>
        <a:p>
          <a:endParaRPr lang="en-US"/>
        </a:p>
      </dgm:t>
    </dgm:pt>
    <dgm:pt modelId="{4F1981A5-FB9E-CA45-A29E-841B07258BD0}" type="sibTrans" cxnId="{70A03691-3887-1C47-B975-FC75FF6B2C5C}">
      <dgm:prSet/>
      <dgm:spPr/>
      <dgm:t>
        <a:bodyPr/>
        <a:lstStyle/>
        <a:p>
          <a:endParaRPr lang="en-US"/>
        </a:p>
      </dgm:t>
    </dgm:pt>
    <dgm:pt modelId="{883BD905-0445-C94E-B51B-CD41EAA52645}">
      <dgm:prSet/>
      <dgm:spPr/>
      <dgm:t>
        <a:bodyPr/>
        <a:lstStyle/>
        <a:p>
          <a:r>
            <a:rPr lang="en-US" b="1" dirty="0"/>
            <a:t>The intensity and duration of the activity</a:t>
          </a:r>
          <a:endParaRPr lang="en-US" dirty="0"/>
        </a:p>
      </dgm:t>
    </dgm:pt>
    <dgm:pt modelId="{1D5533D4-9224-054A-B5F4-A1A8457AFD17}" type="parTrans" cxnId="{EFF163A3-4DCB-074D-BE38-18E97E37B9DE}">
      <dgm:prSet/>
      <dgm:spPr/>
      <dgm:t>
        <a:bodyPr/>
        <a:lstStyle/>
        <a:p>
          <a:endParaRPr lang="en-US"/>
        </a:p>
      </dgm:t>
    </dgm:pt>
    <dgm:pt modelId="{A5A86BA8-3875-7543-B6DD-F7CAF4EEB2EC}" type="sibTrans" cxnId="{EFF163A3-4DCB-074D-BE38-18E97E37B9DE}">
      <dgm:prSet/>
      <dgm:spPr/>
      <dgm:t>
        <a:bodyPr/>
        <a:lstStyle/>
        <a:p>
          <a:endParaRPr lang="en-US"/>
        </a:p>
      </dgm:t>
    </dgm:pt>
    <dgm:pt modelId="{6B6A8F1C-9FB3-9143-B310-8C36A69A51E0}">
      <dgm:prSet/>
      <dgm:spPr/>
      <dgm:t>
        <a:bodyPr/>
        <a:lstStyle/>
        <a:p>
          <a:r>
            <a:rPr lang="en-US" b="1" dirty="0"/>
            <a:t>Weight of the person performing the activity </a:t>
          </a:r>
          <a:endParaRPr lang="en-US" dirty="0"/>
        </a:p>
      </dgm:t>
    </dgm:pt>
    <dgm:pt modelId="{AA4DC26C-181D-A54C-941E-791403BFA906}" type="parTrans" cxnId="{62FF8E3A-9824-484D-84FE-56732EAB6A40}">
      <dgm:prSet/>
      <dgm:spPr/>
      <dgm:t>
        <a:bodyPr/>
        <a:lstStyle/>
        <a:p>
          <a:endParaRPr lang="en-US"/>
        </a:p>
      </dgm:t>
    </dgm:pt>
    <dgm:pt modelId="{61D3AD68-0EBE-4F42-BD23-C5250A5FDA7C}" type="sibTrans" cxnId="{62FF8E3A-9824-484D-84FE-56732EAB6A40}">
      <dgm:prSet/>
      <dgm:spPr/>
      <dgm:t>
        <a:bodyPr/>
        <a:lstStyle/>
        <a:p>
          <a:endParaRPr lang="en-US"/>
        </a:p>
      </dgm:t>
    </dgm:pt>
    <dgm:pt modelId="{3CE38102-41B2-1847-9E3C-E6B4696C5E9B}">
      <dgm:prSet/>
      <dgm:spPr/>
      <dgm:t>
        <a:bodyPr/>
        <a:lstStyle/>
        <a:p>
          <a:r>
            <a:rPr lang="en-US" dirty="0"/>
            <a:t>Heavier people, who have more weight to move, use more energy than lighter people to perform the SAME activity</a:t>
          </a:r>
        </a:p>
      </dgm:t>
    </dgm:pt>
    <dgm:pt modelId="{148FEE8E-BCDD-444E-BA41-13C0C9105D73}" type="parTrans" cxnId="{6A8F97BA-ACA5-504F-BF66-E8475EB27999}">
      <dgm:prSet/>
      <dgm:spPr/>
      <dgm:t>
        <a:bodyPr/>
        <a:lstStyle/>
        <a:p>
          <a:endParaRPr lang="en-US"/>
        </a:p>
      </dgm:t>
    </dgm:pt>
    <dgm:pt modelId="{027C35DC-DF36-EF44-A5AC-F6F7BF9A130D}" type="sibTrans" cxnId="{6A8F97BA-ACA5-504F-BF66-E8475EB27999}">
      <dgm:prSet/>
      <dgm:spPr/>
      <dgm:t>
        <a:bodyPr/>
        <a:lstStyle/>
        <a:p>
          <a:endParaRPr lang="en-US"/>
        </a:p>
      </dgm:t>
    </dgm:pt>
    <dgm:pt modelId="{F1EDF16E-1CCE-1347-B480-896673124303}">
      <dgm:prSet/>
      <dgm:spPr/>
      <dgm:t>
        <a:bodyPr/>
        <a:lstStyle/>
        <a:p>
          <a:r>
            <a:rPr lang="en-US" dirty="0"/>
            <a:t>The more intense and longer the activity, the greater the amount of calories burned </a:t>
          </a:r>
          <a:br>
            <a:rPr lang="en-US" b="1" dirty="0"/>
          </a:br>
          <a:endParaRPr lang="en-US" dirty="0"/>
        </a:p>
      </dgm:t>
    </dgm:pt>
    <dgm:pt modelId="{2AC0C486-C504-0946-A075-8BE4CE3F64B8}" type="parTrans" cxnId="{EE06DE39-7BA7-834F-A0D5-E13420055C38}">
      <dgm:prSet/>
      <dgm:spPr/>
      <dgm:t>
        <a:bodyPr/>
        <a:lstStyle/>
        <a:p>
          <a:endParaRPr lang="en-US"/>
        </a:p>
      </dgm:t>
    </dgm:pt>
    <dgm:pt modelId="{8590760B-DD28-A648-8D11-D6B305111E46}" type="sibTrans" cxnId="{EE06DE39-7BA7-834F-A0D5-E13420055C38}">
      <dgm:prSet/>
      <dgm:spPr/>
      <dgm:t>
        <a:bodyPr/>
        <a:lstStyle/>
        <a:p>
          <a:endParaRPr lang="en-US"/>
        </a:p>
      </dgm:t>
    </dgm:pt>
    <dgm:pt modelId="{3C32DA59-254C-6348-AF82-CF5D15D0D915}" type="pres">
      <dgm:prSet presAssocID="{9B3FC1E1-BBAE-2443-8A9B-3AE46B292F47}" presName="hierChild1" presStyleCnt="0">
        <dgm:presLayoutVars>
          <dgm:orgChart val="1"/>
          <dgm:chPref val="1"/>
          <dgm:dir/>
          <dgm:animOne val="branch"/>
          <dgm:animLvl val="lvl"/>
          <dgm:resizeHandles/>
        </dgm:presLayoutVars>
      </dgm:prSet>
      <dgm:spPr/>
    </dgm:pt>
    <dgm:pt modelId="{CD697F23-D559-3A4B-BF3B-E2B8D5656D3E}" type="pres">
      <dgm:prSet presAssocID="{CE9E3AAC-4FE1-8544-BFB5-E256FCB64660}" presName="hierRoot1" presStyleCnt="0">
        <dgm:presLayoutVars>
          <dgm:hierBranch val="init"/>
        </dgm:presLayoutVars>
      </dgm:prSet>
      <dgm:spPr/>
    </dgm:pt>
    <dgm:pt modelId="{6C633385-F352-CB45-9359-9CFD7AF0E732}" type="pres">
      <dgm:prSet presAssocID="{CE9E3AAC-4FE1-8544-BFB5-E256FCB64660}" presName="rootComposite1" presStyleCnt="0"/>
      <dgm:spPr/>
    </dgm:pt>
    <dgm:pt modelId="{8C3E50D9-DE45-744E-875C-F625D6C4601B}" type="pres">
      <dgm:prSet presAssocID="{CE9E3AAC-4FE1-8544-BFB5-E256FCB64660}" presName="rootText1" presStyleLbl="node0" presStyleIdx="0" presStyleCnt="1" custScaleX="118670" custScaleY="113361">
        <dgm:presLayoutVars>
          <dgm:chPref val="3"/>
        </dgm:presLayoutVars>
      </dgm:prSet>
      <dgm:spPr/>
    </dgm:pt>
    <dgm:pt modelId="{A33E2D51-DB99-FA48-88BF-60C1425A9CD2}" type="pres">
      <dgm:prSet presAssocID="{CE9E3AAC-4FE1-8544-BFB5-E256FCB64660}" presName="rootConnector1" presStyleLbl="node1" presStyleIdx="0" presStyleCnt="0"/>
      <dgm:spPr/>
    </dgm:pt>
    <dgm:pt modelId="{025950B3-4410-934B-9C86-14EE12D11257}" type="pres">
      <dgm:prSet presAssocID="{CE9E3AAC-4FE1-8544-BFB5-E256FCB64660}" presName="hierChild2" presStyleCnt="0"/>
      <dgm:spPr/>
    </dgm:pt>
    <dgm:pt modelId="{0BCE020C-506B-F54E-87AA-B938B971F3B3}" type="pres">
      <dgm:prSet presAssocID="{1D5533D4-9224-054A-B5F4-A1A8457AFD17}" presName="Name37" presStyleLbl="parChTrans1D2" presStyleIdx="0" presStyleCnt="2"/>
      <dgm:spPr/>
    </dgm:pt>
    <dgm:pt modelId="{4A71B73F-7D37-804F-A5D6-B84D530EBDF9}" type="pres">
      <dgm:prSet presAssocID="{883BD905-0445-C94E-B51B-CD41EAA52645}" presName="hierRoot2" presStyleCnt="0">
        <dgm:presLayoutVars>
          <dgm:hierBranch val="init"/>
        </dgm:presLayoutVars>
      </dgm:prSet>
      <dgm:spPr/>
    </dgm:pt>
    <dgm:pt modelId="{760500C8-3EE1-EB46-BDF4-CC35E470ADE0}" type="pres">
      <dgm:prSet presAssocID="{883BD905-0445-C94E-B51B-CD41EAA52645}" presName="rootComposite" presStyleCnt="0"/>
      <dgm:spPr/>
    </dgm:pt>
    <dgm:pt modelId="{CA7A0332-D5FF-C043-9FFD-462DC30F6795}" type="pres">
      <dgm:prSet presAssocID="{883BD905-0445-C94E-B51B-CD41EAA52645}" presName="rootText" presStyleLbl="node2" presStyleIdx="0" presStyleCnt="2" custScaleX="127000">
        <dgm:presLayoutVars>
          <dgm:chPref val="3"/>
        </dgm:presLayoutVars>
      </dgm:prSet>
      <dgm:spPr/>
    </dgm:pt>
    <dgm:pt modelId="{758FB6A2-DB91-5B45-90C7-A826D709B2FB}" type="pres">
      <dgm:prSet presAssocID="{883BD905-0445-C94E-B51B-CD41EAA52645}" presName="rootConnector" presStyleLbl="node2" presStyleIdx="0" presStyleCnt="2"/>
      <dgm:spPr/>
    </dgm:pt>
    <dgm:pt modelId="{AA2E2EF4-6C8E-394E-AB7B-A74688279F66}" type="pres">
      <dgm:prSet presAssocID="{883BD905-0445-C94E-B51B-CD41EAA52645}" presName="hierChild4" presStyleCnt="0"/>
      <dgm:spPr/>
    </dgm:pt>
    <dgm:pt modelId="{29238330-E274-BA41-9063-BABD14ACAB5F}" type="pres">
      <dgm:prSet presAssocID="{2AC0C486-C504-0946-A075-8BE4CE3F64B8}" presName="Name37" presStyleLbl="parChTrans1D3" presStyleIdx="0" presStyleCnt="2"/>
      <dgm:spPr/>
    </dgm:pt>
    <dgm:pt modelId="{73BC4C78-13C3-234F-8662-610CD2AA1718}" type="pres">
      <dgm:prSet presAssocID="{F1EDF16E-1CCE-1347-B480-896673124303}" presName="hierRoot2" presStyleCnt="0">
        <dgm:presLayoutVars>
          <dgm:hierBranch val="init"/>
        </dgm:presLayoutVars>
      </dgm:prSet>
      <dgm:spPr/>
    </dgm:pt>
    <dgm:pt modelId="{5B9A1317-F40C-F340-B095-104A19957CDB}" type="pres">
      <dgm:prSet presAssocID="{F1EDF16E-1CCE-1347-B480-896673124303}" presName="rootComposite" presStyleCnt="0"/>
      <dgm:spPr/>
    </dgm:pt>
    <dgm:pt modelId="{E36AED63-D9D6-E94C-92E3-0041E2867667}" type="pres">
      <dgm:prSet presAssocID="{F1EDF16E-1CCE-1347-B480-896673124303}" presName="rootText" presStyleLbl="node3" presStyleIdx="0" presStyleCnt="2">
        <dgm:presLayoutVars>
          <dgm:chPref val="3"/>
        </dgm:presLayoutVars>
      </dgm:prSet>
      <dgm:spPr/>
    </dgm:pt>
    <dgm:pt modelId="{B0E373DF-4AE8-1C48-A60A-69606193C66A}" type="pres">
      <dgm:prSet presAssocID="{F1EDF16E-1CCE-1347-B480-896673124303}" presName="rootConnector" presStyleLbl="node3" presStyleIdx="0" presStyleCnt="2"/>
      <dgm:spPr/>
    </dgm:pt>
    <dgm:pt modelId="{2DE16825-DBA2-BB4B-A65D-B19F8AE448E7}" type="pres">
      <dgm:prSet presAssocID="{F1EDF16E-1CCE-1347-B480-896673124303}" presName="hierChild4" presStyleCnt="0"/>
      <dgm:spPr/>
    </dgm:pt>
    <dgm:pt modelId="{28402049-3318-174C-91B8-F92BB7012604}" type="pres">
      <dgm:prSet presAssocID="{F1EDF16E-1CCE-1347-B480-896673124303}" presName="hierChild5" presStyleCnt="0"/>
      <dgm:spPr/>
    </dgm:pt>
    <dgm:pt modelId="{A6430FA6-4314-DF48-BB62-3DA892DCC102}" type="pres">
      <dgm:prSet presAssocID="{883BD905-0445-C94E-B51B-CD41EAA52645}" presName="hierChild5" presStyleCnt="0"/>
      <dgm:spPr/>
    </dgm:pt>
    <dgm:pt modelId="{F945A1A6-391F-F240-B9BB-5D529C9666D3}" type="pres">
      <dgm:prSet presAssocID="{AA4DC26C-181D-A54C-941E-791403BFA906}" presName="Name37" presStyleLbl="parChTrans1D2" presStyleIdx="1" presStyleCnt="2"/>
      <dgm:spPr/>
    </dgm:pt>
    <dgm:pt modelId="{718AE5B2-6D90-0F4F-8A04-34CF6E3FABB2}" type="pres">
      <dgm:prSet presAssocID="{6B6A8F1C-9FB3-9143-B310-8C36A69A51E0}" presName="hierRoot2" presStyleCnt="0">
        <dgm:presLayoutVars>
          <dgm:hierBranch val="init"/>
        </dgm:presLayoutVars>
      </dgm:prSet>
      <dgm:spPr/>
    </dgm:pt>
    <dgm:pt modelId="{9381D707-8153-5A4B-917C-835507AA5A6E}" type="pres">
      <dgm:prSet presAssocID="{6B6A8F1C-9FB3-9143-B310-8C36A69A51E0}" presName="rootComposite" presStyleCnt="0"/>
      <dgm:spPr/>
    </dgm:pt>
    <dgm:pt modelId="{06B3F36C-8FFC-884D-B522-7D15B2E66B79}" type="pres">
      <dgm:prSet presAssocID="{6B6A8F1C-9FB3-9143-B310-8C36A69A51E0}" presName="rootText" presStyleLbl="node2" presStyleIdx="1" presStyleCnt="2" custScaleX="145189">
        <dgm:presLayoutVars>
          <dgm:chPref val="3"/>
        </dgm:presLayoutVars>
      </dgm:prSet>
      <dgm:spPr/>
    </dgm:pt>
    <dgm:pt modelId="{9545591B-1699-C24F-9932-8318C8237803}" type="pres">
      <dgm:prSet presAssocID="{6B6A8F1C-9FB3-9143-B310-8C36A69A51E0}" presName="rootConnector" presStyleLbl="node2" presStyleIdx="1" presStyleCnt="2"/>
      <dgm:spPr/>
    </dgm:pt>
    <dgm:pt modelId="{85D8887F-C381-1E41-8AF3-3B338B476710}" type="pres">
      <dgm:prSet presAssocID="{6B6A8F1C-9FB3-9143-B310-8C36A69A51E0}" presName="hierChild4" presStyleCnt="0"/>
      <dgm:spPr/>
    </dgm:pt>
    <dgm:pt modelId="{C2945FA0-262B-8744-9EE6-5B862827CAB3}" type="pres">
      <dgm:prSet presAssocID="{148FEE8E-BCDD-444E-BA41-13C0C9105D73}" presName="Name37" presStyleLbl="parChTrans1D3" presStyleIdx="1" presStyleCnt="2"/>
      <dgm:spPr/>
    </dgm:pt>
    <dgm:pt modelId="{9C5FB28D-DFE8-1D4D-B8EF-B89CF000AB96}" type="pres">
      <dgm:prSet presAssocID="{3CE38102-41B2-1847-9E3C-E6B4696C5E9B}" presName="hierRoot2" presStyleCnt="0">
        <dgm:presLayoutVars>
          <dgm:hierBranch val="init"/>
        </dgm:presLayoutVars>
      </dgm:prSet>
      <dgm:spPr/>
    </dgm:pt>
    <dgm:pt modelId="{4351D56B-B90B-0342-8AFD-C07636CA8A92}" type="pres">
      <dgm:prSet presAssocID="{3CE38102-41B2-1847-9E3C-E6B4696C5E9B}" presName="rootComposite" presStyleCnt="0"/>
      <dgm:spPr/>
    </dgm:pt>
    <dgm:pt modelId="{2FED0990-5EEC-2946-A8F0-5B3D28C3276C}" type="pres">
      <dgm:prSet presAssocID="{3CE38102-41B2-1847-9E3C-E6B4696C5E9B}" presName="rootText" presStyleLbl="node3" presStyleIdx="1" presStyleCnt="2">
        <dgm:presLayoutVars>
          <dgm:chPref val="3"/>
        </dgm:presLayoutVars>
      </dgm:prSet>
      <dgm:spPr/>
    </dgm:pt>
    <dgm:pt modelId="{4E97B9F5-3C4C-B64C-9D67-47894B5EC2C2}" type="pres">
      <dgm:prSet presAssocID="{3CE38102-41B2-1847-9E3C-E6B4696C5E9B}" presName="rootConnector" presStyleLbl="node3" presStyleIdx="1" presStyleCnt="2"/>
      <dgm:spPr/>
    </dgm:pt>
    <dgm:pt modelId="{3E027B56-1110-0948-95EB-CE9B57A2C48A}" type="pres">
      <dgm:prSet presAssocID="{3CE38102-41B2-1847-9E3C-E6B4696C5E9B}" presName="hierChild4" presStyleCnt="0"/>
      <dgm:spPr/>
    </dgm:pt>
    <dgm:pt modelId="{EE8D3A5C-1F20-7C47-BD3D-CC1CCBB62A65}" type="pres">
      <dgm:prSet presAssocID="{3CE38102-41B2-1847-9E3C-E6B4696C5E9B}" presName="hierChild5" presStyleCnt="0"/>
      <dgm:spPr/>
    </dgm:pt>
    <dgm:pt modelId="{94480D6E-BEF1-A146-BDEC-88B6CA2DF264}" type="pres">
      <dgm:prSet presAssocID="{6B6A8F1C-9FB3-9143-B310-8C36A69A51E0}" presName="hierChild5" presStyleCnt="0"/>
      <dgm:spPr/>
    </dgm:pt>
    <dgm:pt modelId="{2472EE76-BE7D-2C46-90E6-4E969FF64353}" type="pres">
      <dgm:prSet presAssocID="{CE9E3AAC-4FE1-8544-BFB5-E256FCB64660}" presName="hierChild3" presStyleCnt="0"/>
      <dgm:spPr/>
    </dgm:pt>
  </dgm:ptLst>
  <dgm:cxnLst>
    <dgm:cxn modelId="{A1971A02-B5D0-6B43-86DB-3635C4BCAF32}" type="presOf" srcId="{CE9E3AAC-4FE1-8544-BFB5-E256FCB64660}" destId="{A33E2D51-DB99-FA48-88BF-60C1425A9CD2}" srcOrd="1" destOrd="0" presId="urn:microsoft.com/office/officeart/2005/8/layout/orgChart1"/>
    <dgm:cxn modelId="{679C0E03-FB43-DE41-B7BC-B47D47CE0FB1}" type="presOf" srcId="{1D5533D4-9224-054A-B5F4-A1A8457AFD17}" destId="{0BCE020C-506B-F54E-87AA-B938B971F3B3}" srcOrd="0" destOrd="0" presId="urn:microsoft.com/office/officeart/2005/8/layout/orgChart1"/>
    <dgm:cxn modelId="{F0789207-CB3E-C24B-B5F2-B601D2732F44}" type="presOf" srcId="{AA4DC26C-181D-A54C-941E-791403BFA906}" destId="{F945A1A6-391F-F240-B9BB-5D529C9666D3}" srcOrd="0" destOrd="0" presId="urn:microsoft.com/office/officeart/2005/8/layout/orgChart1"/>
    <dgm:cxn modelId="{6492D319-3BB2-A445-84B8-DD979B4FD047}" type="presOf" srcId="{3CE38102-41B2-1847-9E3C-E6B4696C5E9B}" destId="{4E97B9F5-3C4C-B64C-9D67-47894B5EC2C2}" srcOrd="1" destOrd="0" presId="urn:microsoft.com/office/officeart/2005/8/layout/orgChart1"/>
    <dgm:cxn modelId="{EE06DE39-7BA7-834F-A0D5-E13420055C38}" srcId="{883BD905-0445-C94E-B51B-CD41EAA52645}" destId="{F1EDF16E-1CCE-1347-B480-896673124303}" srcOrd="0" destOrd="0" parTransId="{2AC0C486-C504-0946-A075-8BE4CE3F64B8}" sibTransId="{8590760B-DD28-A648-8D11-D6B305111E46}"/>
    <dgm:cxn modelId="{62FF8E3A-9824-484D-84FE-56732EAB6A40}" srcId="{CE9E3AAC-4FE1-8544-BFB5-E256FCB64660}" destId="{6B6A8F1C-9FB3-9143-B310-8C36A69A51E0}" srcOrd="1" destOrd="0" parTransId="{AA4DC26C-181D-A54C-941E-791403BFA906}" sibTransId="{61D3AD68-0EBE-4F42-BD23-C5250A5FDA7C}"/>
    <dgm:cxn modelId="{E42A9D58-3017-904F-AAFE-7E0064C4CB05}" type="presOf" srcId="{2AC0C486-C504-0946-A075-8BE4CE3F64B8}" destId="{29238330-E274-BA41-9063-BABD14ACAB5F}" srcOrd="0" destOrd="0" presId="urn:microsoft.com/office/officeart/2005/8/layout/orgChart1"/>
    <dgm:cxn modelId="{8CBB257B-9289-5E46-93B0-4C98B777D811}" type="presOf" srcId="{F1EDF16E-1CCE-1347-B480-896673124303}" destId="{E36AED63-D9D6-E94C-92E3-0041E2867667}" srcOrd="0" destOrd="0" presId="urn:microsoft.com/office/officeart/2005/8/layout/orgChart1"/>
    <dgm:cxn modelId="{7B343D8B-E535-7A4B-A420-F0AAC42054B9}" type="presOf" srcId="{9B3FC1E1-BBAE-2443-8A9B-3AE46B292F47}" destId="{3C32DA59-254C-6348-AF82-CF5D15D0D915}" srcOrd="0" destOrd="0" presId="urn:microsoft.com/office/officeart/2005/8/layout/orgChart1"/>
    <dgm:cxn modelId="{70A03691-3887-1C47-B975-FC75FF6B2C5C}" srcId="{9B3FC1E1-BBAE-2443-8A9B-3AE46B292F47}" destId="{CE9E3AAC-4FE1-8544-BFB5-E256FCB64660}" srcOrd="0" destOrd="0" parTransId="{05DF6070-4F6D-0C40-B9BD-D8018865AC75}" sibTransId="{4F1981A5-FB9E-CA45-A29E-841B07258BD0}"/>
    <dgm:cxn modelId="{EFF163A3-4DCB-074D-BE38-18E97E37B9DE}" srcId="{CE9E3AAC-4FE1-8544-BFB5-E256FCB64660}" destId="{883BD905-0445-C94E-B51B-CD41EAA52645}" srcOrd="0" destOrd="0" parTransId="{1D5533D4-9224-054A-B5F4-A1A8457AFD17}" sibTransId="{A5A86BA8-3875-7543-B6DD-F7CAF4EEB2EC}"/>
    <dgm:cxn modelId="{8BEE93A9-E82C-FD44-B81F-3E1A331CA8BC}" type="presOf" srcId="{148FEE8E-BCDD-444E-BA41-13C0C9105D73}" destId="{C2945FA0-262B-8744-9EE6-5B862827CAB3}" srcOrd="0" destOrd="0" presId="urn:microsoft.com/office/officeart/2005/8/layout/orgChart1"/>
    <dgm:cxn modelId="{09E9E8AE-1B5F-EF46-A3A2-2AC3FDFEF453}" type="presOf" srcId="{F1EDF16E-1CCE-1347-B480-896673124303}" destId="{B0E373DF-4AE8-1C48-A60A-69606193C66A}" srcOrd="1" destOrd="0" presId="urn:microsoft.com/office/officeart/2005/8/layout/orgChart1"/>
    <dgm:cxn modelId="{6A8F97BA-ACA5-504F-BF66-E8475EB27999}" srcId="{6B6A8F1C-9FB3-9143-B310-8C36A69A51E0}" destId="{3CE38102-41B2-1847-9E3C-E6B4696C5E9B}" srcOrd="0" destOrd="0" parTransId="{148FEE8E-BCDD-444E-BA41-13C0C9105D73}" sibTransId="{027C35DC-DF36-EF44-A5AC-F6F7BF9A130D}"/>
    <dgm:cxn modelId="{BF0C89BE-BF5F-DE48-9828-265D7E83F433}" type="presOf" srcId="{6B6A8F1C-9FB3-9143-B310-8C36A69A51E0}" destId="{06B3F36C-8FFC-884D-B522-7D15B2E66B79}" srcOrd="0" destOrd="0" presId="urn:microsoft.com/office/officeart/2005/8/layout/orgChart1"/>
    <dgm:cxn modelId="{F8620DCD-B6CA-5D4D-BDD4-AF82E66B0388}" type="presOf" srcId="{883BD905-0445-C94E-B51B-CD41EAA52645}" destId="{CA7A0332-D5FF-C043-9FFD-462DC30F6795}" srcOrd="0" destOrd="0" presId="urn:microsoft.com/office/officeart/2005/8/layout/orgChart1"/>
    <dgm:cxn modelId="{870931D0-8B1E-1846-A5F6-7F6C95D482AC}" type="presOf" srcId="{3CE38102-41B2-1847-9E3C-E6B4696C5E9B}" destId="{2FED0990-5EEC-2946-A8F0-5B3D28C3276C}" srcOrd="0" destOrd="0" presId="urn:microsoft.com/office/officeart/2005/8/layout/orgChart1"/>
    <dgm:cxn modelId="{B9F038D1-795B-AE46-AAA0-7C3C0AEF5747}" type="presOf" srcId="{883BD905-0445-C94E-B51B-CD41EAA52645}" destId="{758FB6A2-DB91-5B45-90C7-A826D709B2FB}" srcOrd="1" destOrd="0" presId="urn:microsoft.com/office/officeart/2005/8/layout/orgChart1"/>
    <dgm:cxn modelId="{3C1120DC-DCAD-9845-8CA8-FD72E66E9126}" type="presOf" srcId="{6B6A8F1C-9FB3-9143-B310-8C36A69A51E0}" destId="{9545591B-1699-C24F-9932-8318C8237803}" srcOrd="1" destOrd="0" presId="urn:microsoft.com/office/officeart/2005/8/layout/orgChart1"/>
    <dgm:cxn modelId="{8229BDF8-7066-9B4B-B510-EBCDFE8CC34B}" type="presOf" srcId="{CE9E3AAC-4FE1-8544-BFB5-E256FCB64660}" destId="{8C3E50D9-DE45-744E-875C-F625D6C4601B}" srcOrd="0" destOrd="0" presId="urn:microsoft.com/office/officeart/2005/8/layout/orgChart1"/>
    <dgm:cxn modelId="{5C271AF8-A9C4-FD42-B376-8320C62D31CA}" type="presParOf" srcId="{3C32DA59-254C-6348-AF82-CF5D15D0D915}" destId="{CD697F23-D559-3A4B-BF3B-E2B8D5656D3E}" srcOrd="0" destOrd="0" presId="urn:microsoft.com/office/officeart/2005/8/layout/orgChart1"/>
    <dgm:cxn modelId="{67C20A41-2070-1A4A-AC89-301F312C3514}" type="presParOf" srcId="{CD697F23-D559-3A4B-BF3B-E2B8D5656D3E}" destId="{6C633385-F352-CB45-9359-9CFD7AF0E732}" srcOrd="0" destOrd="0" presId="urn:microsoft.com/office/officeart/2005/8/layout/orgChart1"/>
    <dgm:cxn modelId="{879A23A8-6DCB-F842-959E-ADDEDD676305}" type="presParOf" srcId="{6C633385-F352-CB45-9359-9CFD7AF0E732}" destId="{8C3E50D9-DE45-744E-875C-F625D6C4601B}" srcOrd="0" destOrd="0" presId="urn:microsoft.com/office/officeart/2005/8/layout/orgChart1"/>
    <dgm:cxn modelId="{7D5CECA4-0057-A94E-9F09-4E131A78EA30}" type="presParOf" srcId="{6C633385-F352-CB45-9359-9CFD7AF0E732}" destId="{A33E2D51-DB99-FA48-88BF-60C1425A9CD2}" srcOrd="1" destOrd="0" presId="urn:microsoft.com/office/officeart/2005/8/layout/orgChart1"/>
    <dgm:cxn modelId="{69FC00AC-FDCB-A14C-ADF5-36D116F48F67}" type="presParOf" srcId="{CD697F23-D559-3A4B-BF3B-E2B8D5656D3E}" destId="{025950B3-4410-934B-9C86-14EE12D11257}" srcOrd="1" destOrd="0" presId="urn:microsoft.com/office/officeart/2005/8/layout/orgChart1"/>
    <dgm:cxn modelId="{952888CC-7019-D940-B47C-5FFE063E5FE7}" type="presParOf" srcId="{025950B3-4410-934B-9C86-14EE12D11257}" destId="{0BCE020C-506B-F54E-87AA-B938B971F3B3}" srcOrd="0" destOrd="0" presId="urn:microsoft.com/office/officeart/2005/8/layout/orgChart1"/>
    <dgm:cxn modelId="{9CDEE901-D526-C240-BEBD-49CB3A33BA0C}" type="presParOf" srcId="{025950B3-4410-934B-9C86-14EE12D11257}" destId="{4A71B73F-7D37-804F-A5D6-B84D530EBDF9}" srcOrd="1" destOrd="0" presId="urn:microsoft.com/office/officeart/2005/8/layout/orgChart1"/>
    <dgm:cxn modelId="{7D2E68C2-6B72-CD4C-8C78-7CB5B63B9E1B}" type="presParOf" srcId="{4A71B73F-7D37-804F-A5D6-B84D530EBDF9}" destId="{760500C8-3EE1-EB46-BDF4-CC35E470ADE0}" srcOrd="0" destOrd="0" presId="urn:microsoft.com/office/officeart/2005/8/layout/orgChart1"/>
    <dgm:cxn modelId="{9A68DDFE-69DE-4B49-A7A8-459B86B4B0D1}" type="presParOf" srcId="{760500C8-3EE1-EB46-BDF4-CC35E470ADE0}" destId="{CA7A0332-D5FF-C043-9FFD-462DC30F6795}" srcOrd="0" destOrd="0" presId="urn:microsoft.com/office/officeart/2005/8/layout/orgChart1"/>
    <dgm:cxn modelId="{E7E22E20-4BC6-A24C-AE48-55EC55A6695D}" type="presParOf" srcId="{760500C8-3EE1-EB46-BDF4-CC35E470ADE0}" destId="{758FB6A2-DB91-5B45-90C7-A826D709B2FB}" srcOrd="1" destOrd="0" presId="urn:microsoft.com/office/officeart/2005/8/layout/orgChart1"/>
    <dgm:cxn modelId="{136F13ED-256B-1B40-A63E-F0445DE3005A}" type="presParOf" srcId="{4A71B73F-7D37-804F-A5D6-B84D530EBDF9}" destId="{AA2E2EF4-6C8E-394E-AB7B-A74688279F66}" srcOrd="1" destOrd="0" presId="urn:microsoft.com/office/officeart/2005/8/layout/orgChart1"/>
    <dgm:cxn modelId="{2FCB417D-6D8C-294F-8537-73330088C765}" type="presParOf" srcId="{AA2E2EF4-6C8E-394E-AB7B-A74688279F66}" destId="{29238330-E274-BA41-9063-BABD14ACAB5F}" srcOrd="0" destOrd="0" presId="urn:microsoft.com/office/officeart/2005/8/layout/orgChart1"/>
    <dgm:cxn modelId="{D5D7EBD5-2BA1-6D4E-ACEF-666289BE80B7}" type="presParOf" srcId="{AA2E2EF4-6C8E-394E-AB7B-A74688279F66}" destId="{73BC4C78-13C3-234F-8662-610CD2AA1718}" srcOrd="1" destOrd="0" presId="urn:microsoft.com/office/officeart/2005/8/layout/orgChart1"/>
    <dgm:cxn modelId="{50D19F6F-335A-D447-BF07-86928667CFE4}" type="presParOf" srcId="{73BC4C78-13C3-234F-8662-610CD2AA1718}" destId="{5B9A1317-F40C-F340-B095-104A19957CDB}" srcOrd="0" destOrd="0" presId="urn:microsoft.com/office/officeart/2005/8/layout/orgChart1"/>
    <dgm:cxn modelId="{F2DF0656-4C34-304F-9385-DDFC1A539BA0}" type="presParOf" srcId="{5B9A1317-F40C-F340-B095-104A19957CDB}" destId="{E36AED63-D9D6-E94C-92E3-0041E2867667}" srcOrd="0" destOrd="0" presId="urn:microsoft.com/office/officeart/2005/8/layout/orgChart1"/>
    <dgm:cxn modelId="{7D4FF3E2-7B2A-8C4F-A3A0-63867C8F82CC}" type="presParOf" srcId="{5B9A1317-F40C-F340-B095-104A19957CDB}" destId="{B0E373DF-4AE8-1C48-A60A-69606193C66A}" srcOrd="1" destOrd="0" presId="urn:microsoft.com/office/officeart/2005/8/layout/orgChart1"/>
    <dgm:cxn modelId="{61057769-4B95-8640-9DC8-3BEC9EA52CDF}" type="presParOf" srcId="{73BC4C78-13C3-234F-8662-610CD2AA1718}" destId="{2DE16825-DBA2-BB4B-A65D-B19F8AE448E7}" srcOrd="1" destOrd="0" presId="urn:microsoft.com/office/officeart/2005/8/layout/orgChart1"/>
    <dgm:cxn modelId="{03411D29-5008-4640-8B98-4703819DE6FD}" type="presParOf" srcId="{73BC4C78-13C3-234F-8662-610CD2AA1718}" destId="{28402049-3318-174C-91B8-F92BB7012604}" srcOrd="2" destOrd="0" presId="urn:microsoft.com/office/officeart/2005/8/layout/orgChart1"/>
    <dgm:cxn modelId="{55EFFAD2-87CD-0145-957C-75C74C3BF7CB}" type="presParOf" srcId="{4A71B73F-7D37-804F-A5D6-B84D530EBDF9}" destId="{A6430FA6-4314-DF48-BB62-3DA892DCC102}" srcOrd="2" destOrd="0" presId="urn:microsoft.com/office/officeart/2005/8/layout/orgChart1"/>
    <dgm:cxn modelId="{CCA7D7E8-D6C2-DD43-8B7F-77D7714F4068}" type="presParOf" srcId="{025950B3-4410-934B-9C86-14EE12D11257}" destId="{F945A1A6-391F-F240-B9BB-5D529C9666D3}" srcOrd="2" destOrd="0" presId="urn:microsoft.com/office/officeart/2005/8/layout/orgChart1"/>
    <dgm:cxn modelId="{DEEA3091-53D4-244C-851F-251991DB1C68}" type="presParOf" srcId="{025950B3-4410-934B-9C86-14EE12D11257}" destId="{718AE5B2-6D90-0F4F-8A04-34CF6E3FABB2}" srcOrd="3" destOrd="0" presId="urn:microsoft.com/office/officeart/2005/8/layout/orgChart1"/>
    <dgm:cxn modelId="{AC0764C0-25DE-9946-ABC5-16B172E29415}" type="presParOf" srcId="{718AE5B2-6D90-0F4F-8A04-34CF6E3FABB2}" destId="{9381D707-8153-5A4B-917C-835507AA5A6E}" srcOrd="0" destOrd="0" presId="urn:microsoft.com/office/officeart/2005/8/layout/orgChart1"/>
    <dgm:cxn modelId="{A3F7BAB2-0620-1F4B-9EF4-AAA9C7BBF91C}" type="presParOf" srcId="{9381D707-8153-5A4B-917C-835507AA5A6E}" destId="{06B3F36C-8FFC-884D-B522-7D15B2E66B79}" srcOrd="0" destOrd="0" presId="urn:microsoft.com/office/officeart/2005/8/layout/orgChart1"/>
    <dgm:cxn modelId="{248C1AB3-51C9-A340-9A19-C2BBC2D417E4}" type="presParOf" srcId="{9381D707-8153-5A4B-917C-835507AA5A6E}" destId="{9545591B-1699-C24F-9932-8318C8237803}" srcOrd="1" destOrd="0" presId="urn:microsoft.com/office/officeart/2005/8/layout/orgChart1"/>
    <dgm:cxn modelId="{03327EA7-526B-6E40-8DB0-E909A3847DD2}" type="presParOf" srcId="{718AE5B2-6D90-0F4F-8A04-34CF6E3FABB2}" destId="{85D8887F-C381-1E41-8AF3-3B338B476710}" srcOrd="1" destOrd="0" presId="urn:microsoft.com/office/officeart/2005/8/layout/orgChart1"/>
    <dgm:cxn modelId="{3D9B71C3-96EE-FA47-A316-D9348A0A6EB9}" type="presParOf" srcId="{85D8887F-C381-1E41-8AF3-3B338B476710}" destId="{C2945FA0-262B-8744-9EE6-5B862827CAB3}" srcOrd="0" destOrd="0" presId="urn:microsoft.com/office/officeart/2005/8/layout/orgChart1"/>
    <dgm:cxn modelId="{4F3DCA01-7BDD-9441-9D20-DEB67AC95EAB}" type="presParOf" srcId="{85D8887F-C381-1E41-8AF3-3B338B476710}" destId="{9C5FB28D-DFE8-1D4D-B8EF-B89CF000AB96}" srcOrd="1" destOrd="0" presId="urn:microsoft.com/office/officeart/2005/8/layout/orgChart1"/>
    <dgm:cxn modelId="{5BB048B1-77E3-964E-8B26-406957C99B4B}" type="presParOf" srcId="{9C5FB28D-DFE8-1D4D-B8EF-B89CF000AB96}" destId="{4351D56B-B90B-0342-8AFD-C07636CA8A92}" srcOrd="0" destOrd="0" presId="urn:microsoft.com/office/officeart/2005/8/layout/orgChart1"/>
    <dgm:cxn modelId="{9A99547F-1710-DE45-B46F-32ED5AEF3BE0}" type="presParOf" srcId="{4351D56B-B90B-0342-8AFD-C07636CA8A92}" destId="{2FED0990-5EEC-2946-A8F0-5B3D28C3276C}" srcOrd="0" destOrd="0" presId="urn:microsoft.com/office/officeart/2005/8/layout/orgChart1"/>
    <dgm:cxn modelId="{303C93C4-A91D-2A43-9EFE-F76B4F6AE95D}" type="presParOf" srcId="{4351D56B-B90B-0342-8AFD-C07636CA8A92}" destId="{4E97B9F5-3C4C-B64C-9D67-47894B5EC2C2}" srcOrd="1" destOrd="0" presId="urn:microsoft.com/office/officeart/2005/8/layout/orgChart1"/>
    <dgm:cxn modelId="{9DC8369F-8D8B-E344-A387-FCB3A274F8BD}" type="presParOf" srcId="{9C5FB28D-DFE8-1D4D-B8EF-B89CF000AB96}" destId="{3E027B56-1110-0948-95EB-CE9B57A2C48A}" srcOrd="1" destOrd="0" presId="urn:microsoft.com/office/officeart/2005/8/layout/orgChart1"/>
    <dgm:cxn modelId="{65F64FED-7978-144D-AA1C-322953B54201}" type="presParOf" srcId="{9C5FB28D-DFE8-1D4D-B8EF-B89CF000AB96}" destId="{EE8D3A5C-1F20-7C47-BD3D-CC1CCBB62A65}" srcOrd="2" destOrd="0" presId="urn:microsoft.com/office/officeart/2005/8/layout/orgChart1"/>
    <dgm:cxn modelId="{79235B54-3D10-7844-A188-FC886DA92527}" type="presParOf" srcId="{718AE5B2-6D90-0F4F-8A04-34CF6E3FABB2}" destId="{94480D6E-BEF1-A146-BDEC-88B6CA2DF264}" srcOrd="2" destOrd="0" presId="urn:microsoft.com/office/officeart/2005/8/layout/orgChart1"/>
    <dgm:cxn modelId="{C871D007-8BAB-0F47-8A10-9F7341E3A536}" type="presParOf" srcId="{CD697F23-D559-3A4B-BF3B-E2B8D5656D3E}" destId="{2472EE76-BE7D-2C46-90E6-4E969FF64353}" srcOrd="2" destOrd="0" presId="urn:microsoft.com/office/officeart/2005/8/layout/orgChar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2945FA0-262B-8744-9EE6-5B862827CAB3}">
      <dsp:nvSpPr>
        <dsp:cNvPr id="0" name=""/>
        <dsp:cNvSpPr/>
      </dsp:nvSpPr>
      <dsp:spPr>
        <a:xfrm>
          <a:off x="6173619" y="4122676"/>
          <a:ext cx="702675" cy="1484183"/>
        </a:xfrm>
        <a:custGeom>
          <a:avLst/>
          <a:gdLst/>
          <a:ahLst/>
          <a:cxnLst/>
          <a:rect l="0" t="0" r="0" b="0"/>
          <a:pathLst>
            <a:path>
              <a:moveTo>
                <a:pt x="0" y="0"/>
              </a:moveTo>
              <a:lnTo>
                <a:pt x="0" y="1484183"/>
              </a:lnTo>
              <a:lnTo>
                <a:pt x="702675" y="1484183"/>
              </a:lnTo>
            </a:path>
          </a:pathLst>
        </a:custGeom>
        <a:noFill/>
        <a:ln w="127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F945A1A6-391F-F240-B9BB-5D529C9666D3}">
      <dsp:nvSpPr>
        <dsp:cNvPr id="0" name=""/>
        <dsp:cNvSpPr/>
      </dsp:nvSpPr>
      <dsp:spPr>
        <a:xfrm>
          <a:off x="5659821" y="1831872"/>
          <a:ext cx="2387598" cy="677561"/>
        </a:xfrm>
        <a:custGeom>
          <a:avLst/>
          <a:gdLst/>
          <a:ahLst/>
          <a:cxnLst/>
          <a:rect l="0" t="0" r="0" b="0"/>
          <a:pathLst>
            <a:path>
              <a:moveTo>
                <a:pt x="0" y="0"/>
              </a:moveTo>
              <a:lnTo>
                <a:pt x="0" y="338780"/>
              </a:lnTo>
              <a:lnTo>
                <a:pt x="2387598" y="338780"/>
              </a:lnTo>
              <a:lnTo>
                <a:pt x="2387598" y="677561"/>
              </a:lnTo>
            </a:path>
          </a:pathLst>
        </a:custGeom>
        <a:noFill/>
        <a:ln w="127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29238330-E274-BA41-9063-BABD14ACAB5F}">
      <dsp:nvSpPr>
        <dsp:cNvPr id="0" name=""/>
        <dsp:cNvSpPr/>
      </dsp:nvSpPr>
      <dsp:spPr>
        <a:xfrm>
          <a:off x="1339735" y="4122676"/>
          <a:ext cx="614645" cy="1484183"/>
        </a:xfrm>
        <a:custGeom>
          <a:avLst/>
          <a:gdLst/>
          <a:ahLst/>
          <a:cxnLst/>
          <a:rect l="0" t="0" r="0" b="0"/>
          <a:pathLst>
            <a:path>
              <a:moveTo>
                <a:pt x="0" y="0"/>
              </a:moveTo>
              <a:lnTo>
                <a:pt x="0" y="1484183"/>
              </a:lnTo>
              <a:lnTo>
                <a:pt x="614645" y="1484183"/>
              </a:lnTo>
            </a:path>
          </a:pathLst>
        </a:custGeom>
        <a:noFill/>
        <a:ln w="127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0BCE020C-506B-F54E-87AA-B938B971F3B3}">
      <dsp:nvSpPr>
        <dsp:cNvPr id="0" name=""/>
        <dsp:cNvSpPr/>
      </dsp:nvSpPr>
      <dsp:spPr>
        <a:xfrm>
          <a:off x="2978789" y="1831872"/>
          <a:ext cx="2681031" cy="677561"/>
        </a:xfrm>
        <a:custGeom>
          <a:avLst/>
          <a:gdLst/>
          <a:ahLst/>
          <a:cxnLst/>
          <a:rect l="0" t="0" r="0" b="0"/>
          <a:pathLst>
            <a:path>
              <a:moveTo>
                <a:pt x="2681031" y="0"/>
              </a:moveTo>
              <a:lnTo>
                <a:pt x="2681031" y="338780"/>
              </a:lnTo>
              <a:lnTo>
                <a:pt x="0" y="338780"/>
              </a:lnTo>
              <a:lnTo>
                <a:pt x="0" y="677561"/>
              </a:lnTo>
            </a:path>
          </a:pathLst>
        </a:custGeom>
        <a:noFill/>
        <a:ln w="127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8C3E50D9-DE45-744E-875C-F625D6C4601B}">
      <dsp:nvSpPr>
        <dsp:cNvPr id="0" name=""/>
        <dsp:cNvSpPr/>
      </dsp:nvSpPr>
      <dsp:spPr>
        <a:xfrm>
          <a:off x="3745386" y="3084"/>
          <a:ext cx="3828869" cy="1828787"/>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1066800">
            <a:lnSpc>
              <a:spcPct val="90000"/>
            </a:lnSpc>
            <a:spcBef>
              <a:spcPct val="0"/>
            </a:spcBef>
            <a:spcAft>
              <a:spcPct val="35000"/>
            </a:spcAft>
            <a:buNone/>
          </a:pPr>
          <a:r>
            <a:rPr lang="en-US" sz="2400" b="1" i="0" kern="1200" dirty="0"/>
            <a:t>The amount of energy expended on PA </a:t>
          </a:r>
        </a:p>
      </dsp:txBody>
      <dsp:txXfrm>
        <a:off x="3745386" y="3084"/>
        <a:ext cx="3828869" cy="1828787"/>
      </dsp:txXfrm>
    </dsp:sp>
    <dsp:sp modelId="{CA7A0332-D5FF-C043-9FFD-462DC30F6795}">
      <dsp:nvSpPr>
        <dsp:cNvPr id="0" name=""/>
        <dsp:cNvSpPr/>
      </dsp:nvSpPr>
      <dsp:spPr>
        <a:xfrm>
          <a:off x="929971" y="2509433"/>
          <a:ext cx="4097635" cy="1613242"/>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335" tIns="13335" rIns="13335" bIns="13335" numCol="1" spcCol="1270" anchor="ctr" anchorCtr="0">
          <a:noAutofit/>
        </a:bodyPr>
        <a:lstStyle/>
        <a:p>
          <a:pPr marL="0" lvl="0" indent="0" algn="ctr" defTabSz="933450">
            <a:lnSpc>
              <a:spcPct val="90000"/>
            </a:lnSpc>
            <a:spcBef>
              <a:spcPct val="0"/>
            </a:spcBef>
            <a:spcAft>
              <a:spcPct val="35000"/>
            </a:spcAft>
            <a:buNone/>
          </a:pPr>
          <a:r>
            <a:rPr lang="en-US" sz="2100" b="1" kern="1200" dirty="0"/>
            <a:t>The intensity and duration of the activity</a:t>
          </a:r>
          <a:endParaRPr lang="en-US" sz="2100" kern="1200" dirty="0"/>
        </a:p>
      </dsp:txBody>
      <dsp:txXfrm>
        <a:off x="929971" y="2509433"/>
        <a:ext cx="4097635" cy="1613242"/>
      </dsp:txXfrm>
    </dsp:sp>
    <dsp:sp modelId="{E36AED63-D9D6-E94C-92E3-0041E2867667}">
      <dsp:nvSpPr>
        <dsp:cNvPr id="0" name=""/>
        <dsp:cNvSpPr/>
      </dsp:nvSpPr>
      <dsp:spPr>
        <a:xfrm>
          <a:off x="1954380" y="4800238"/>
          <a:ext cx="3226484" cy="1613242"/>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335" tIns="13335" rIns="13335" bIns="13335" numCol="1" spcCol="1270" anchor="ctr" anchorCtr="0">
          <a:noAutofit/>
        </a:bodyPr>
        <a:lstStyle/>
        <a:p>
          <a:pPr marL="0" lvl="0" indent="0" algn="ctr" defTabSz="933450">
            <a:lnSpc>
              <a:spcPct val="90000"/>
            </a:lnSpc>
            <a:spcBef>
              <a:spcPct val="0"/>
            </a:spcBef>
            <a:spcAft>
              <a:spcPct val="35000"/>
            </a:spcAft>
            <a:buNone/>
          </a:pPr>
          <a:r>
            <a:rPr lang="en-US" sz="2100" kern="1200" dirty="0"/>
            <a:t>The more intense and longer the activity, the greater the amount of calories burned </a:t>
          </a:r>
          <a:br>
            <a:rPr lang="en-US" sz="2100" b="1" kern="1200" dirty="0"/>
          </a:br>
          <a:endParaRPr lang="en-US" sz="2100" kern="1200" dirty="0"/>
        </a:p>
      </dsp:txBody>
      <dsp:txXfrm>
        <a:off x="1954380" y="4800238"/>
        <a:ext cx="3226484" cy="1613242"/>
      </dsp:txXfrm>
    </dsp:sp>
    <dsp:sp modelId="{06B3F36C-8FFC-884D-B522-7D15B2E66B79}">
      <dsp:nvSpPr>
        <dsp:cNvPr id="0" name=""/>
        <dsp:cNvSpPr/>
      </dsp:nvSpPr>
      <dsp:spPr>
        <a:xfrm>
          <a:off x="5705169" y="2509433"/>
          <a:ext cx="4684501" cy="1613242"/>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335" tIns="13335" rIns="13335" bIns="13335" numCol="1" spcCol="1270" anchor="ctr" anchorCtr="0">
          <a:noAutofit/>
        </a:bodyPr>
        <a:lstStyle/>
        <a:p>
          <a:pPr marL="0" lvl="0" indent="0" algn="ctr" defTabSz="933450">
            <a:lnSpc>
              <a:spcPct val="90000"/>
            </a:lnSpc>
            <a:spcBef>
              <a:spcPct val="0"/>
            </a:spcBef>
            <a:spcAft>
              <a:spcPct val="35000"/>
            </a:spcAft>
            <a:buNone/>
          </a:pPr>
          <a:r>
            <a:rPr lang="en-US" sz="2100" b="1" kern="1200" dirty="0"/>
            <a:t>Weight of the person performing the activity </a:t>
          </a:r>
          <a:endParaRPr lang="en-US" sz="2100" kern="1200" dirty="0"/>
        </a:p>
      </dsp:txBody>
      <dsp:txXfrm>
        <a:off x="5705169" y="2509433"/>
        <a:ext cx="4684501" cy="1613242"/>
      </dsp:txXfrm>
    </dsp:sp>
    <dsp:sp modelId="{2FED0990-5EEC-2946-A8F0-5B3D28C3276C}">
      <dsp:nvSpPr>
        <dsp:cNvPr id="0" name=""/>
        <dsp:cNvSpPr/>
      </dsp:nvSpPr>
      <dsp:spPr>
        <a:xfrm>
          <a:off x="6876294" y="4800238"/>
          <a:ext cx="3226484" cy="1613242"/>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335" tIns="13335" rIns="13335" bIns="13335" numCol="1" spcCol="1270" anchor="ctr" anchorCtr="0">
          <a:noAutofit/>
        </a:bodyPr>
        <a:lstStyle/>
        <a:p>
          <a:pPr marL="0" lvl="0" indent="0" algn="ctr" defTabSz="933450">
            <a:lnSpc>
              <a:spcPct val="90000"/>
            </a:lnSpc>
            <a:spcBef>
              <a:spcPct val="0"/>
            </a:spcBef>
            <a:spcAft>
              <a:spcPct val="35000"/>
            </a:spcAft>
            <a:buNone/>
          </a:pPr>
          <a:r>
            <a:rPr lang="en-US" sz="2100" kern="1200" dirty="0"/>
            <a:t>Heavier people, who have more weight to move, use more energy than lighter people to perform the SAME activity</a:t>
          </a:r>
        </a:p>
      </dsp:txBody>
      <dsp:txXfrm>
        <a:off x="6876294" y="4800238"/>
        <a:ext cx="3226484" cy="1613242"/>
      </dsp:txXfrm>
    </dsp:sp>
  </dsp:spTree>
</dsp:drawing>
</file>

<file path=ppt/diagrams/layout1.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5FF209D-FAC3-D046-B19C-26CA245B67E2}" type="datetimeFigureOut">
              <a:rPr lang="en-US" smtClean="0"/>
              <a:t>4/27/22</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EABD5D2-F9A0-8041-8BE2-9B9495371612}" type="slidenum">
              <a:rPr lang="en-US" smtClean="0"/>
              <a:t>‹#›</a:t>
            </a:fld>
            <a:endParaRPr lang="en-US" dirty="0"/>
          </a:p>
        </p:txBody>
      </p:sp>
    </p:spTree>
    <p:extLst>
      <p:ext uri="{BB962C8B-B14F-4D97-AF65-F5344CB8AC3E}">
        <p14:creationId xmlns:p14="http://schemas.microsoft.com/office/powerpoint/2010/main" val="38126364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One way to increase the BMR, participate in endurance and strength-training activities regularly to maximize lean body mass </a:t>
            </a:r>
            <a:endParaRPr lang="en-US" dirty="0"/>
          </a:p>
          <a:p>
            <a:endParaRPr lang="en-US" dirty="0"/>
          </a:p>
        </p:txBody>
      </p:sp>
      <p:sp>
        <p:nvSpPr>
          <p:cNvPr id="4" name="Slide Number Placeholder 3"/>
          <p:cNvSpPr>
            <a:spLocks noGrp="1"/>
          </p:cNvSpPr>
          <p:nvPr>
            <p:ph type="sldNum" sz="quarter" idx="5"/>
          </p:nvPr>
        </p:nvSpPr>
        <p:spPr/>
        <p:txBody>
          <a:bodyPr/>
          <a:lstStyle/>
          <a:p>
            <a:fld id="{CEABD5D2-F9A0-8041-8BE2-9B9495371612}" type="slidenum">
              <a:rPr lang="en-US" smtClean="0"/>
              <a:t>13</a:t>
            </a:fld>
            <a:endParaRPr lang="en-US" dirty="0"/>
          </a:p>
        </p:txBody>
      </p:sp>
    </p:spTree>
    <p:extLst>
      <p:ext uri="{BB962C8B-B14F-4D97-AF65-F5344CB8AC3E}">
        <p14:creationId xmlns:p14="http://schemas.microsoft.com/office/powerpoint/2010/main" val="2161397570"/>
      </p:ext>
    </p:extLst>
  </p:cSld>
  <p:clrMapOvr>
    <a:masterClrMapping/>
  </p:clrMapOvr>
</p:notes>
</file>

<file path=ppt/slideLayouts/_rels/slideLayout1.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3.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2.png"/></Relationships>
</file>

<file path=ppt/slideLayouts/_rels/slideLayout9.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2.png"/></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920834" y="1346946"/>
            <a:ext cx="10222992" cy="80683"/>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6200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p:cNvSpPr/>
          <p:nvPr/>
        </p:nvSpPr>
        <p:spPr>
          <a:xfrm>
            <a:off x="920834" y="4299696"/>
            <a:ext cx="10222992" cy="80683"/>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175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p:cNvSpPr/>
          <p:nvPr/>
        </p:nvSpPr>
        <p:spPr>
          <a:xfrm>
            <a:off x="920834" y="1484779"/>
            <a:ext cx="10222992" cy="2743200"/>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0" name="Group 9"/>
          <p:cNvGrpSpPr/>
          <p:nvPr/>
        </p:nvGrpSpPr>
        <p:grpSpPr>
          <a:xfrm>
            <a:off x="9649215" y="4068923"/>
            <a:ext cx="1080904" cy="1080902"/>
            <a:chOff x="9685338" y="4460675"/>
            <a:chExt cx="1080904" cy="1080902"/>
          </a:xfrm>
        </p:grpSpPr>
        <p:sp>
          <p:nvSpPr>
            <p:cNvPr id="11" name="Oval 10"/>
            <p:cNvSpPr/>
            <p:nvPr/>
          </p:nvSpPr>
          <p:spPr>
            <a:xfrm>
              <a:off x="9685338" y="4460675"/>
              <a:ext cx="1080904" cy="1080902"/>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Layer>
                    </a14:imgProps>
                  </a:ext>
                </a:extLst>
              </a:blip>
              <a:srcRect/>
              <a:tile tx="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Rockwell Extra Bold" pitchFamily="18" charset="0"/>
                <a:ea typeface="+mn-ea"/>
                <a:cs typeface="+mn-cs"/>
              </a:endParaRPr>
            </a:p>
          </p:txBody>
        </p:sp>
        <p:sp>
          <p:nvSpPr>
            <p:cNvPr id="12" name="Oval 11"/>
            <p:cNvSpPr/>
            <p:nvPr/>
          </p:nvSpPr>
          <p:spPr>
            <a:xfrm>
              <a:off x="9793429" y="4568765"/>
              <a:ext cx="864723" cy="864722"/>
            </a:xfrm>
            <a:prstGeom prst="ellipse">
              <a:avLst/>
            </a:prstGeom>
            <a:noFill/>
            <a:ln w="25400" cap="flat" cmpd="sng" algn="ctr">
              <a:solidFill>
                <a:sysClr val="window" lastClr="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grpSp>
      <p:sp>
        <p:nvSpPr>
          <p:cNvPr id="2" name="Title 1"/>
          <p:cNvSpPr>
            <a:spLocks noGrp="1"/>
          </p:cNvSpPr>
          <p:nvPr>
            <p:ph type="ctrTitle"/>
          </p:nvPr>
        </p:nvSpPr>
        <p:spPr>
          <a:xfrm>
            <a:off x="1051560" y="1432223"/>
            <a:ext cx="9966960" cy="3035808"/>
          </a:xfrm>
        </p:spPr>
        <p:txBody>
          <a:bodyPr anchor="ctr">
            <a:noAutofit/>
          </a:bodyPr>
          <a:lstStyle>
            <a:lvl1pPr algn="l">
              <a:lnSpc>
                <a:spcPct val="80000"/>
              </a:lnSpc>
              <a:defRPr sz="9600" cap="all" baseline="0">
                <a:blipFill dpi="0" rotWithShape="1">
                  <a:blip r:embed="rId4"/>
                  <a:srcRect/>
                  <a:tile tx="6350" ty="-127000" sx="65000" sy="64000" flip="none" algn="tl"/>
                </a:blipFill>
              </a:defRPr>
            </a:lvl1pPr>
          </a:lstStyle>
          <a:p>
            <a:r>
              <a:rPr lang="en-US"/>
              <a:t>Click to edit Master title style</a:t>
            </a:r>
            <a:endParaRPr lang="en-US" dirty="0"/>
          </a:p>
        </p:txBody>
      </p:sp>
      <p:sp>
        <p:nvSpPr>
          <p:cNvPr id="3" name="Subtitle 2"/>
          <p:cNvSpPr>
            <a:spLocks noGrp="1"/>
          </p:cNvSpPr>
          <p:nvPr>
            <p:ph type="subTitle" idx="1"/>
          </p:nvPr>
        </p:nvSpPr>
        <p:spPr>
          <a:xfrm>
            <a:off x="1069848" y="4389120"/>
            <a:ext cx="7891272" cy="1069848"/>
          </a:xfrm>
        </p:spPr>
        <p:txBody>
          <a:bodyPr>
            <a:normAutofit/>
          </a:bodyPr>
          <a:lstStyle>
            <a:lvl1pPr marL="0" indent="0" algn="l">
              <a:buNone/>
              <a:defRPr sz="2200">
                <a:solidFill>
                  <a:schemeClr val="tx1"/>
                </a:solidFill>
              </a:defRPr>
            </a:lvl1pPr>
            <a:lvl2pPr marL="457200" indent="0" algn="ctr">
              <a:buNone/>
              <a:defRPr sz="28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DEE33083-9F16-9949-94AC-902D10B82F11}" type="datetimeFigureOut">
              <a:rPr lang="en-US" smtClean="0"/>
              <a:t>4/27/22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9592733" y="4289334"/>
            <a:ext cx="1193868" cy="640080"/>
          </a:xfrm>
        </p:spPr>
        <p:txBody>
          <a:bodyPr/>
          <a:lstStyle>
            <a:lvl1pPr>
              <a:defRPr sz="2800"/>
            </a:lvl1pPr>
          </a:lstStyle>
          <a:p>
            <a:fld id="{742CADE0-BF8C-B94A-BFBE-A8B7D13EAB18}" type="slidenum">
              <a:rPr lang="en-US" smtClean="0"/>
              <a:t>‹#›</a:t>
            </a:fld>
            <a:endParaRPr lang="en-US" dirty="0"/>
          </a:p>
        </p:txBody>
      </p:sp>
    </p:spTree>
    <p:extLst>
      <p:ext uri="{BB962C8B-B14F-4D97-AF65-F5344CB8AC3E}">
        <p14:creationId xmlns:p14="http://schemas.microsoft.com/office/powerpoint/2010/main" val="134510199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EE33083-9F16-9949-94AC-902D10B82F11}" type="datetimeFigureOut">
              <a:rPr lang="en-US" smtClean="0"/>
              <a:t>4/27/22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42CADE0-BF8C-B94A-BFBE-A8B7D13EAB18}" type="slidenum">
              <a:rPr lang="en-US" smtClean="0"/>
              <a:t>‹#›</a:t>
            </a:fld>
            <a:endParaRPr lang="en-US" dirty="0"/>
          </a:p>
        </p:txBody>
      </p:sp>
    </p:spTree>
    <p:extLst>
      <p:ext uri="{BB962C8B-B14F-4D97-AF65-F5344CB8AC3E}">
        <p14:creationId xmlns:p14="http://schemas.microsoft.com/office/powerpoint/2010/main" val="387321444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533400"/>
            <a:ext cx="2552700" cy="563880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066800" y="533400"/>
            <a:ext cx="7505700" cy="5638800"/>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EE33083-9F16-9949-94AC-902D10B82F11}" type="datetimeFigureOut">
              <a:rPr lang="en-US" smtClean="0"/>
              <a:t>4/27/22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42CADE0-BF8C-B94A-BFBE-A8B7D13EAB18}" type="slidenum">
              <a:rPr lang="en-US" smtClean="0"/>
              <a:t>‹#›</a:t>
            </a:fld>
            <a:endParaRPr lang="en-US" dirty="0"/>
          </a:p>
        </p:txBody>
      </p:sp>
    </p:spTree>
    <p:extLst>
      <p:ext uri="{BB962C8B-B14F-4D97-AF65-F5344CB8AC3E}">
        <p14:creationId xmlns:p14="http://schemas.microsoft.com/office/powerpoint/2010/main" val="277125041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EE33083-9F16-9949-94AC-902D10B82F11}" type="datetimeFigureOut">
              <a:rPr lang="en-US" smtClean="0"/>
              <a:t>4/27/22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42CADE0-BF8C-B94A-BFBE-A8B7D13EAB18}" type="slidenum">
              <a:rPr lang="en-US" smtClean="0"/>
              <a:t>‹#›</a:t>
            </a:fld>
            <a:endParaRPr lang="en-US" dirty="0"/>
          </a:p>
        </p:txBody>
      </p:sp>
    </p:spTree>
    <p:extLst>
      <p:ext uri="{BB962C8B-B14F-4D97-AF65-F5344CB8AC3E}">
        <p14:creationId xmlns:p14="http://schemas.microsoft.com/office/powerpoint/2010/main" val="31989385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0" y="4917989"/>
            <a:ext cx="12192000" cy="1940010"/>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2167128" y="1225296"/>
            <a:ext cx="9281160" cy="3520440"/>
          </a:xfrm>
        </p:spPr>
        <p:txBody>
          <a:bodyPr anchor="ctr">
            <a:normAutofit/>
          </a:bodyPr>
          <a:lstStyle>
            <a:lvl1pPr>
              <a:lnSpc>
                <a:spcPct val="80000"/>
              </a:lnSpc>
              <a:defRPr sz="8000" b="0"/>
            </a:lvl1pPr>
          </a:lstStyle>
          <a:p>
            <a:r>
              <a:rPr lang="en-US"/>
              <a:t>Click to edit Master title style</a:t>
            </a:r>
            <a:endParaRPr lang="en-US" dirty="0"/>
          </a:p>
        </p:txBody>
      </p:sp>
      <p:sp>
        <p:nvSpPr>
          <p:cNvPr id="3" name="Text Placeholder 2"/>
          <p:cNvSpPr>
            <a:spLocks noGrp="1"/>
          </p:cNvSpPr>
          <p:nvPr>
            <p:ph type="body" idx="1"/>
          </p:nvPr>
        </p:nvSpPr>
        <p:spPr>
          <a:xfrm>
            <a:off x="2165774" y="5020056"/>
            <a:ext cx="9052560" cy="1066800"/>
          </a:xfrm>
        </p:spPr>
        <p:txBody>
          <a:bodyPr anchor="t">
            <a:normAutofit/>
          </a:bodyPr>
          <a:lstStyle>
            <a:lvl1pPr marL="0" indent="0">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a:xfrm>
            <a:off x="8593667" y="6272784"/>
            <a:ext cx="2644309" cy="365125"/>
          </a:xfrm>
        </p:spPr>
        <p:txBody>
          <a:bodyPr/>
          <a:lstStyle/>
          <a:p>
            <a:fld id="{DEE33083-9F16-9949-94AC-902D10B82F11}" type="datetimeFigureOut">
              <a:rPr lang="en-US" smtClean="0"/>
              <a:t>4/27/22</a:t>
            </a:fld>
            <a:endParaRPr lang="en-US" dirty="0"/>
          </a:p>
        </p:txBody>
      </p:sp>
      <p:sp>
        <p:nvSpPr>
          <p:cNvPr id="5" name="Footer Placeholder 4"/>
          <p:cNvSpPr>
            <a:spLocks noGrp="1"/>
          </p:cNvSpPr>
          <p:nvPr>
            <p:ph type="ftr" sz="quarter" idx="11"/>
          </p:nvPr>
        </p:nvSpPr>
        <p:spPr>
          <a:xfrm>
            <a:off x="2182708" y="6272784"/>
            <a:ext cx="6327648" cy="365125"/>
          </a:xfrm>
        </p:spPr>
        <p:txBody>
          <a:bodyPr/>
          <a:lstStyle/>
          <a:p>
            <a:endParaRPr lang="en-US" dirty="0"/>
          </a:p>
        </p:txBody>
      </p:sp>
      <p:grpSp>
        <p:nvGrpSpPr>
          <p:cNvPr id="8" name="Group 7"/>
          <p:cNvGrpSpPr/>
          <p:nvPr/>
        </p:nvGrpSpPr>
        <p:grpSpPr>
          <a:xfrm>
            <a:off x="897399" y="2325848"/>
            <a:ext cx="1080904" cy="1080902"/>
            <a:chOff x="9685338" y="4460675"/>
            <a:chExt cx="1080904" cy="1080902"/>
          </a:xfrm>
        </p:grpSpPr>
        <p:sp>
          <p:nvSpPr>
            <p:cNvPr id="9" name="Oval 8"/>
            <p:cNvSpPr/>
            <p:nvPr/>
          </p:nvSpPr>
          <p:spPr>
            <a:xfrm>
              <a:off x="9685338" y="4460675"/>
              <a:ext cx="1080904" cy="1080902"/>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Layer>
                    </a14:imgProps>
                  </a:ext>
                </a:extLst>
              </a:blip>
              <a:srcRect/>
              <a:tile tx="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Rockwell Extra Bold" pitchFamily="18" charset="0"/>
                <a:ea typeface="+mn-ea"/>
                <a:cs typeface="+mn-cs"/>
              </a:endParaRPr>
            </a:p>
          </p:txBody>
        </p:sp>
        <p:sp>
          <p:nvSpPr>
            <p:cNvPr id="10" name="Oval 9"/>
            <p:cNvSpPr/>
            <p:nvPr/>
          </p:nvSpPr>
          <p:spPr>
            <a:xfrm>
              <a:off x="9793429" y="4568765"/>
              <a:ext cx="864723" cy="864722"/>
            </a:xfrm>
            <a:prstGeom prst="ellipse">
              <a:avLst/>
            </a:prstGeom>
            <a:noFill/>
            <a:ln w="25400" cap="flat" cmpd="sng" algn="ctr">
              <a:solidFill>
                <a:sysClr val="window" lastClr="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grpSp>
      <p:sp>
        <p:nvSpPr>
          <p:cNvPr id="6" name="Slide Number Placeholder 5"/>
          <p:cNvSpPr>
            <a:spLocks noGrp="1"/>
          </p:cNvSpPr>
          <p:nvPr>
            <p:ph type="sldNum" sz="quarter" idx="12"/>
          </p:nvPr>
        </p:nvSpPr>
        <p:spPr>
          <a:xfrm>
            <a:off x="843702" y="2506133"/>
            <a:ext cx="1188298" cy="720332"/>
          </a:xfrm>
        </p:spPr>
        <p:txBody>
          <a:bodyPr/>
          <a:lstStyle>
            <a:lvl1pPr>
              <a:defRPr sz="2800"/>
            </a:lvl1pPr>
          </a:lstStyle>
          <a:p>
            <a:fld id="{742CADE0-BF8C-B94A-BFBE-A8B7D13EAB18}" type="slidenum">
              <a:rPr lang="en-US" smtClean="0"/>
              <a:t>‹#›</a:t>
            </a:fld>
            <a:endParaRPr lang="en-US" dirty="0"/>
          </a:p>
        </p:txBody>
      </p:sp>
    </p:spTree>
    <p:extLst>
      <p:ext uri="{BB962C8B-B14F-4D97-AF65-F5344CB8AC3E}">
        <p14:creationId xmlns:p14="http://schemas.microsoft.com/office/powerpoint/2010/main" val="33153848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069848" y="2194560"/>
            <a:ext cx="4754880" cy="3977640"/>
          </a:xfrm>
        </p:spPr>
        <p:txBody>
          <a:bodyPr/>
          <a:lstStyle>
            <a:lvl1pPr>
              <a:defRPr sz="2000"/>
            </a:lvl1pPr>
            <a:lvl2pPr>
              <a:defRPr sz="1800"/>
            </a:lvl2pPr>
            <a:lvl3pPr>
              <a:defRPr sz="1600"/>
            </a:lvl3pPr>
            <a:lvl4pPr>
              <a:defRPr sz="1600"/>
            </a:lvl4pPr>
            <a:lvl5pPr>
              <a:defRPr sz="16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364224" y="2194560"/>
            <a:ext cx="4754880" cy="3977640"/>
          </a:xfrm>
        </p:spPr>
        <p:txBody>
          <a:bodyPr/>
          <a:lstStyle>
            <a:lvl1pPr>
              <a:defRPr sz="2000"/>
            </a:lvl1pPr>
            <a:lvl2pPr>
              <a:defRPr sz="1800"/>
            </a:lvl2pPr>
            <a:lvl3pPr>
              <a:defRPr sz="1600"/>
            </a:lvl3pPr>
            <a:lvl4pPr>
              <a:defRPr sz="1600"/>
            </a:lvl4pPr>
            <a:lvl5pPr>
              <a:defRPr sz="16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DEE33083-9F16-9949-94AC-902D10B82F11}" type="datetimeFigureOut">
              <a:rPr lang="en-US" smtClean="0"/>
              <a:t>4/27/22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742CADE0-BF8C-B94A-BFBE-A8B7D13EAB18}" type="slidenum">
              <a:rPr lang="en-US" smtClean="0"/>
              <a:t>‹#›</a:t>
            </a:fld>
            <a:endParaRPr lang="en-US" dirty="0"/>
          </a:p>
        </p:txBody>
      </p:sp>
    </p:spTree>
    <p:extLst>
      <p:ext uri="{BB962C8B-B14F-4D97-AF65-F5344CB8AC3E}">
        <p14:creationId xmlns:p14="http://schemas.microsoft.com/office/powerpoint/2010/main" val="112425924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066800" y="2048256"/>
            <a:ext cx="4754880" cy="640080"/>
          </a:xfrm>
        </p:spPr>
        <p:txBody>
          <a:bodyPr anchor="ctr">
            <a:normAutofit/>
          </a:bodyPr>
          <a:lstStyle>
            <a:lvl1pPr marL="0" indent="0">
              <a:buNone/>
              <a:defRPr sz="2000" b="1">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069848" y="2743200"/>
            <a:ext cx="4754880" cy="32918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364224" y="2048256"/>
            <a:ext cx="4754880" cy="640080"/>
          </a:xfrm>
        </p:spPr>
        <p:txBody>
          <a:bodyPr anchor="ctr">
            <a:normAutofit/>
          </a:bodyPr>
          <a:lstStyle>
            <a:lvl1pPr marL="0" indent="0">
              <a:buNone/>
              <a:defRPr sz="2000" b="1">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364224" y="2743200"/>
            <a:ext cx="4754880" cy="32918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DEE33083-9F16-9949-94AC-902D10B82F11}" type="datetimeFigureOut">
              <a:rPr lang="en-US" smtClean="0"/>
              <a:t>4/27/22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742CADE0-BF8C-B94A-BFBE-A8B7D13EAB18}" type="slidenum">
              <a:rPr lang="en-US" smtClean="0"/>
              <a:t>‹#›</a:t>
            </a:fld>
            <a:endParaRPr lang="en-US" dirty="0"/>
          </a:p>
        </p:txBody>
      </p:sp>
      <p:sp>
        <p:nvSpPr>
          <p:cNvPr id="10" name="Title 9"/>
          <p:cNvSpPr>
            <a:spLocks noGrp="1"/>
          </p:cNvSpPr>
          <p:nvPr>
            <p:ph type="title"/>
          </p:nvPr>
        </p:nvSpPr>
        <p:spPr/>
        <p:txBody>
          <a:bodyPr/>
          <a:lstStyle/>
          <a:p>
            <a:r>
              <a:rPr lang="en-US"/>
              <a:t>Click to edit Master title style</a:t>
            </a:r>
            <a:endParaRPr lang="en-US" dirty="0"/>
          </a:p>
        </p:txBody>
      </p:sp>
    </p:spTree>
    <p:extLst>
      <p:ext uri="{BB962C8B-B14F-4D97-AF65-F5344CB8AC3E}">
        <p14:creationId xmlns:p14="http://schemas.microsoft.com/office/powerpoint/2010/main" val="363694351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DEE33083-9F16-9949-94AC-902D10B82F11}" type="datetimeFigureOut">
              <a:rPr lang="en-US" smtClean="0"/>
              <a:t>4/27/22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742CADE0-BF8C-B94A-BFBE-A8B7D13EAB18}" type="slidenum">
              <a:rPr lang="en-US" smtClean="0"/>
              <a:t>‹#›</a:t>
            </a:fld>
            <a:endParaRPr lang="en-US" dirty="0"/>
          </a:p>
        </p:txBody>
      </p:sp>
      <p:sp>
        <p:nvSpPr>
          <p:cNvPr id="6" name="Title 5"/>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26730593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EE33083-9F16-9949-94AC-902D10B82F11}" type="datetimeFigureOut">
              <a:rPr lang="en-US" smtClean="0"/>
              <a:t>4/27/22</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742CADE0-BF8C-B94A-BFBE-A8B7D13EAB18}" type="slidenum">
              <a:rPr lang="en-US" smtClean="0"/>
              <a:t>‹#›</a:t>
            </a:fld>
            <a:endParaRPr lang="en-US" dirty="0"/>
          </a:p>
        </p:txBody>
      </p:sp>
    </p:spTree>
    <p:extLst>
      <p:ext uri="{BB962C8B-B14F-4D97-AF65-F5344CB8AC3E}">
        <p14:creationId xmlns:p14="http://schemas.microsoft.com/office/powerpoint/2010/main" val="63100505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8303740" y="0"/>
            <a:ext cx="3888259" cy="6857999"/>
          </a:xfrm>
          <a:prstGeom prst="rect">
            <a:avLst/>
          </a:prstGeom>
          <a:blipFill dpi="0" rotWithShape="1">
            <a:blip r:embed="rId2">
              <a:alphaModFix amt="6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8549640" y="685800"/>
            <a:ext cx="3200400" cy="1737360"/>
          </a:xfrm>
        </p:spPr>
        <p:txBody>
          <a:bodyPr anchor="b">
            <a:normAutofit/>
          </a:bodyPr>
          <a:lstStyle>
            <a:lvl1pPr>
              <a:defRPr sz="3200" b="1"/>
            </a:lvl1pPr>
          </a:lstStyle>
          <a:p>
            <a:r>
              <a:rPr lang="en-US"/>
              <a:t>Click to edit Master title style</a:t>
            </a:r>
            <a:endParaRPr lang="en-US" dirty="0"/>
          </a:p>
        </p:txBody>
      </p:sp>
      <p:sp>
        <p:nvSpPr>
          <p:cNvPr id="3" name="Content Placeholder 2"/>
          <p:cNvSpPr>
            <a:spLocks noGrp="1"/>
          </p:cNvSpPr>
          <p:nvPr>
            <p:ph idx="1"/>
          </p:nvPr>
        </p:nvSpPr>
        <p:spPr>
          <a:xfrm>
            <a:off x="838200" y="685800"/>
            <a:ext cx="6711696" cy="5020056"/>
          </a:xfrm>
        </p:spPr>
        <p:txBody>
          <a:bodyPr/>
          <a:lstStyle>
            <a:lvl1pPr>
              <a:defRPr sz="2000"/>
            </a:lvl1pPr>
            <a:lvl2pPr>
              <a:defRPr sz="1800"/>
            </a:lvl2pPr>
            <a:lvl3pPr>
              <a:defRPr sz="1600"/>
            </a:lvl3pPr>
            <a:lvl4pPr>
              <a:defRPr sz="1600"/>
            </a:lvl4pPr>
            <a:lvl5pPr>
              <a:defRPr sz="16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549640" y="2423160"/>
            <a:ext cx="3200400" cy="3291840"/>
          </a:xfrm>
        </p:spPr>
        <p:txBody>
          <a:bodyPr>
            <a:normAutofit/>
          </a:bodyPr>
          <a:lstStyle>
            <a:lvl1pPr marL="0" indent="0">
              <a:lnSpc>
                <a:spcPct val="100000"/>
              </a:lnSpc>
              <a:spcBef>
                <a:spcPts val="1000"/>
              </a:spcBef>
              <a:buNone/>
              <a:defRPr sz="1400">
                <a:solidFill>
                  <a:schemeClr val="accent1">
                    <a:lumMod val="7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DEE33083-9F16-9949-94AC-902D10B82F11}" type="datetimeFigureOut">
              <a:rPr lang="en-US" smtClean="0"/>
              <a:t>4/27/22</a:t>
            </a:fld>
            <a:endParaRPr lang="en-US" dirty="0"/>
          </a:p>
        </p:txBody>
      </p:sp>
      <p:sp>
        <p:nvSpPr>
          <p:cNvPr id="6" name="Footer Placeholder 5"/>
          <p:cNvSpPr>
            <a:spLocks noGrp="1"/>
          </p:cNvSpPr>
          <p:nvPr>
            <p:ph type="ftr" sz="quarter" idx="11"/>
          </p:nvPr>
        </p:nvSpPr>
        <p:spPr/>
        <p:txBody>
          <a:bodyPr/>
          <a:lstStyle/>
          <a:p>
            <a:endParaRPr lang="en-US" dirty="0"/>
          </a:p>
        </p:txBody>
      </p:sp>
      <p:grpSp>
        <p:nvGrpSpPr>
          <p:cNvPr id="9" name="Group 8"/>
          <p:cNvGrpSpPr>
            <a:grpSpLocks noChangeAspect="1"/>
          </p:cNvGrpSpPr>
          <p:nvPr/>
        </p:nvGrpSpPr>
        <p:grpSpPr>
          <a:xfrm>
            <a:off x="11401725" y="6229681"/>
            <a:ext cx="457200" cy="457200"/>
            <a:chOff x="11361456" y="6195813"/>
            <a:chExt cx="548640" cy="548640"/>
          </a:xfrm>
        </p:grpSpPr>
        <p:sp>
          <p:nvSpPr>
            <p:cNvPr id="10" name="Oval 9"/>
            <p:cNvSpPr/>
            <p:nvPr/>
          </p:nvSpPr>
          <p:spPr>
            <a:xfrm>
              <a:off x="11361456" y="6195813"/>
              <a:ext cx="548640" cy="548640"/>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Rockwell Extra Bold" pitchFamily="18" charset="0"/>
                <a:ea typeface="+mn-ea"/>
                <a:cs typeface="+mn-cs"/>
              </a:endParaRPr>
            </a:p>
          </p:txBody>
        </p:sp>
        <p:sp>
          <p:nvSpPr>
            <p:cNvPr id="11" name="Oval 10"/>
            <p:cNvSpPr/>
            <p:nvPr/>
          </p:nvSpPr>
          <p:spPr>
            <a:xfrm>
              <a:off x="11396488" y="6230844"/>
              <a:ext cx="478576" cy="478578"/>
            </a:xfrm>
            <a:prstGeom prst="ellipse">
              <a:avLst/>
            </a:prstGeom>
            <a:noFill/>
            <a:ln w="12700" cap="flat" cmpd="sng" algn="ctr">
              <a:solidFill>
                <a:sysClr val="window" lastClr="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grpSp>
      <p:sp>
        <p:nvSpPr>
          <p:cNvPr id="7" name="Slide Number Placeholder 6"/>
          <p:cNvSpPr>
            <a:spLocks noGrp="1"/>
          </p:cNvSpPr>
          <p:nvPr>
            <p:ph type="sldNum" sz="quarter" idx="12"/>
          </p:nvPr>
        </p:nvSpPr>
        <p:spPr/>
        <p:txBody>
          <a:bodyPr/>
          <a:lstStyle/>
          <a:p>
            <a:fld id="{742CADE0-BF8C-B94A-BFBE-A8B7D13EAB18}" type="slidenum">
              <a:rPr lang="en-US" smtClean="0"/>
              <a:t>‹#›</a:t>
            </a:fld>
            <a:endParaRPr lang="en-US" dirty="0"/>
          </a:p>
        </p:txBody>
      </p:sp>
    </p:spTree>
    <p:extLst>
      <p:ext uri="{BB962C8B-B14F-4D97-AF65-F5344CB8AC3E}">
        <p14:creationId xmlns:p14="http://schemas.microsoft.com/office/powerpoint/2010/main" val="402919823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1" name="Rectangle 10"/>
          <p:cNvSpPr/>
          <p:nvPr/>
        </p:nvSpPr>
        <p:spPr>
          <a:xfrm>
            <a:off x="8303740" y="0"/>
            <a:ext cx="3888259" cy="6857999"/>
          </a:xfrm>
          <a:prstGeom prst="rect">
            <a:avLst/>
          </a:prstGeom>
          <a:blipFill dpi="0" rotWithShape="1">
            <a:blip r:embed="rId2">
              <a:alphaModFix amt="6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8549640" y="685800"/>
            <a:ext cx="3200400" cy="1737360"/>
          </a:xfrm>
        </p:spPr>
        <p:txBody>
          <a:bodyPr anchor="b">
            <a:normAutofit/>
          </a:bodyPr>
          <a:lstStyle>
            <a:lvl1pPr>
              <a:defRPr sz="3200" b="1"/>
            </a:lvl1pPr>
          </a:lstStyle>
          <a:p>
            <a:r>
              <a:rPr lang="en-US"/>
              <a:t>Click to edit Master title style</a:t>
            </a:r>
            <a:endParaRPr lang="en-US" dirty="0"/>
          </a:p>
        </p:txBody>
      </p:sp>
      <p:sp>
        <p:nvSpPr>
          <p:cNvPr id="3" name="Picture Placeholder 2"/>
          <p:cNvSpPr>
            <a:spLocks noGrp="1"/>
          </p:cNvSpPr>
          <p:nvPr>
            <p:ph type="pic" idx="1"/>
          </p:nvPr>
        </p:nvSpPr>
        <p:spPr>
          <a:xfrm>
            <a:off x="0" y="0"/>
            <a:ext cx="8303740" cy="6858000"/>
          </a:xfrm>
          <a:solidFill>
            <a:schemeClr val="tx2">
              <a:lumMod val="20000"/>
              <a:lumOff val="80000"/>
            </a:schemeClr>
          </a:solidFill>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8549640" y="2423160"/>
            <a:ext cx="3200400" cy="3291840"/>
          </a:xfrm>
        </p:spPr>
        <p:txBody>
          <a:bodyPr>
            <a:normAutofit/>
          </a:bodyPr>
          <a:lstStyle>
            <a:lvl1pPr marL="0" indent="0">
              <a:lnSpc>
                <a:spcPct val="100000"/>
              </a:lnSpc>
              <a:spcBef>
                <a:spcPts val="1000"/>
              </a:spcBef>
              <a:buNone/>
              <a:defRPr sz="1400">
                <a:solidFill>
                  <a:schemeClr val="accent1">
                    <a:lumMod val="7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DEE33083-9F16-9949-94AC-902D10B82F11}" type="datetimeFigureOut">
              <a:rPr lang="en-US" smtClean="0"/>
              <a:t>4/27/22</a:t>
            </a:fld>
            <a:endParaRPr lang="en-US" dirty="0"/>
          </a:p>
        </p:txBody>
      </p:sp>
      <p:grpSp>
        <p:nvGrpSpPr>
          <p:cNvPr id="8" name="Group 7"/>
          <p:cNvGrpSpPr>
            <a:grpSpLocks noChangeAspect="1"/>
          </p:cNvGrpSpPr>
          <p:nvPr/>
        </p:nvGrpSpPr>
        <p:grpSpPr>
          <a:xfrm>
            <a:off x="11401725" y="6229681"/>
            <a:ext cx="457200" cy="457200"/>
            <a:chOff x="11361456" y="6195813"/>
            <a:chExt cx="548640" cy="548640"/>
          </a:xfrm>
        </p:grpSpPr>
        <p:sp>
          <p:nvSpPr>
            <p:cNvPr id="9" name="Oval 8"/>
            <p:cNvSpPr/>
            <p:nvPr/>
          </p:nvSpPr>
          <p:spPr>
            <a:xfrm>
              <a:off x="11361456" y="6195813"/>
              <a:ext cx="548640" cy="548640"/>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Rockwell Extra Bold" pitchFamily="18" charset="0"/>
                <a:ea typeface="+mn-ea"/>
                <a:cs typeface="+mn-cs"/>
              </a:endParaRPr>
            </a:p>
          </p:txBody>
        </p:sp>
        <p:sp>
          <p:nvSpPr>
            <p:cNvPr id="10" name="Oval 9"/>
            <p:cNvSpPr/>
            <p:nvPr/>
          </p:nvSpPr>
          <p:spPr>
            <a:xfrm>
              <a:off x="11396488" y="6230844"/>
              <a:ext cx="478576" cy="478578"/>
            </a:xfrm>
            <a:prstGeom prst="ellipse">
              <a:avLst/>
            </a:prstGeom>
            <a:noFill/>
            <a:ln w="12700" cap="flat" cmpd="sng" algn="ctr">
              <a:solidFill>
                <a:sysClr val="window" lastClr="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grpSp>
      <p:sp>
        <p:nvSpPr>
          <p:cNvPr id="7" name="Slide Number Placeholder 6"/>
          <p:cNvSpPr>
            <a:spLocks noGrp="1"/>
          </p:cNvSpPr>
          <p:nvPr>
            <p:ph type="sldNum" sz="quarter" idx="12"/>
          </p:nvPr>
        </p:nvSpPr>
        <p:spPr/>
        <p:txBody>
          <a:bodyPr/>
          <a:lstStyle/>
          <a:p>
            <a:fld id="{742CADE0-BF8C-B94A-BFBE-A8B7D13EAB18}" type="slidenum">
              <a:rPr lang="en-US" smtClean="0"/>
              <a:t>‹#›</a:t>
            </a:fld>
            <a:endParaRPr lang="en-US" dirty="0"/>
          </a:p>
        </p:txBody>
      </p:sp>
    </p:spTree>
    <p:extLst>
      <p:ext uri="{BB962C8B-B14F-4D97-AF65-F5344CB8AC3E}">
        <p14:creationId xmlns:p14="http://schemas.microsoft.com/office/powerpoint/2010/main" val="148650794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microsoft.com/office/2007/relationships/hdphoto" Target="../media/hdphoto1.wdp"/></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69848" y="484632"/>
            <a:ext cx="10058400" cy="1609344"/>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069848" y="2121408"/>
            <a:ext cx="10058400" cy="4050792"/>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964424" y="6272784"/>
            <a:ext cx="3273552" cy="365125"/>
          </a:xfrm>
          <a:prstGeom prst="rect">
            <a:avLst/>
          </a:prstGeom>
        </p:spPr>
        <p:txBody>
          <a:bodyPr vert="horz" lIns="91440" tIns="45720" rIns="91440" bIns="45720" rtlCol="0" anchor="ctr"/>
          <a:lstStyle>
            <a:lvl1pPr algn="r">
              <a:defRPr sz="1100">
                <a:solidFill>
                  <a:schemeClr val="tx2"/>
                </a:solidFill>
              </a:defRPr>
            </a:lvl1pPr>
          </a:lstStyle>
          <a:p>
            <a:fld id="{DEE33083-9F16-9949-94AC-902D10B82F11}" type="datetimeFigureOut">
              <a:rPr lang="en-US" smtClean="0"/>
              <a:t>4/27/22</a:t>
            </a:fld>
            <a:endParaRPr lang="en-US" dirty="0"/>
          </a:p>
        </p:txBody>
      </p:sp>
      <p:sp>
        <p:nvSpPr>
          <p:cNvPr id="5" name="Footer Placeholder 4"/>
          <p:cNvSpPr>
            <a:spLocks noGrp="1"/>
          </p:cNvSpPr>
          <p:nvPr>
            <p:ph type="ftr" sz="quarter" idx="3"/>
          </p:nvPr>
        </p:nvSpPr>
        <p:spPr>
          <a:xfrm>
            <a:off x="1088136" y="6272784"/>
            <a:ext cx="6327648" cy="365125"/>
          </a:xfrm>
          <a:prstGeom prst="rect">
            <a:avLst/>
          </a:prstGeom>
        </p:spPr>
        <p:txBody>
          <a:bodyPr vert="horz" lIns="91440" tIns="45720" rIns="91440" bIns="45720" rtlCol="0" anchor="ctr"/>
          <a:lstStyle>
            <a:lvl1pPr algn="l">
              <a:defRPr sz="1100">
                <a:solidFill>
                  <a:schemeClr val="tx2"/>
                </a:solidFill>
              </a:defRPr>
            </a:lvl1pPr>
          </a:lstStyle>
          <a:p>
            <a:endParaRPr lang="en-US" dirty="0"/>
          </a:p>
        </p:txBody>
      </p:sp>
      <p:grpSp>
        <p:nvGrpSpPr>
          <p:cNvPr id="7" name="Group 6"/>
          <p:cNvGrpSpPr>
            <a:grpSpLocks noChangeAspect="1"/>
          </p:cNvGrpSpPr>
          <p:nvPr/>
        </p:nvGrpSpPr>
        <p:grpSpPr>
          <a:xfrm>
            <a:off x="11401725" y="6229681"/>
            <a:ext cx="457200" cy="457200"/>
            <a:chOff x="11361456" y="6195813"/>
            <a:chExt cx="548640" cy="548640"/>
          </a:xfrm>
        </p:grpSpPr>
        <p:sp>
          <p:nvSpPr>
            <p:cNvPr id="8" name="Oval 7"/>
            <p:cNvSpPr/>
            <p:nvPr/>
          </p:nvSpPr>
          <p:spPr>
            <a:xfrm>
              <a:off x="11361456" y="6195813"/>
              <a:ext cx="548640" cy="548640"/>
            </a:xfrm>
            <a:prstGeom prst="ellipse">
              <a:avLst/>
            </a:prstGeom>
            <a:blipFill dpi="0" rotWithShape="1">
              <a:blip r:embed="rId13">
                <a:duotone>
                  <a:schemeClr val="accent1">
                    <a:shade val="45000"/>
                    <a:satMod val="135000"/>
                  </a:schemeClr>
                  <a:prstClr val="white"/>
                </a:duotone>
                <a:extLst>
                  <a:ext uri="{BEBA8EAE-BF5A-486C-A8C5-ECC9F3942E4B}">
                    <a14:imgProps xmlns:a14="http://schemas.microsoft.com/office/drawing/2010/main">
                      <a14:imgLayer r:embed="rId14">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Rockwell Extra Bold" pitchFamily="18" charset="0"/>
                <a:ea typeface="+mn-ea"/>
                <a:cs typeface="+mn-cs"/>
              </a:endParaRPr>
            </a:p>
          </p:txBody>
        </p:sp>
        <p:sp>
          <p:nvSpPr>
            <p:cNvPr id="9" name="Oval 8"/>
            <p:cNvSpPr/>
            <p:nvPr/>
          </p:nvSpPr>
          <p:spPr>
            <a:xfrm>
              <a:off x="11396488" y="6230844"/>
              <a:ext cx="478576" cy="478578"/>
            </a:xfrm>
            <a:prstGeom prst="ellipse">
              <a:avLst/>
            </a:prstGeom>
            <a:noFill/>
            <a:ln w="12700" cap="flat" cmpd="sng" algn="ctr">
              <a:solidFill>
                <a:srgbClr val="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grpSp>
      <p:sp>
        <p:nvSpPr>
          <p:cNvPr id="6" name="Slide Number Placeholder 5"/>
          <p:cNvSpPr>
            <a:spLocks noGrp="1"/>
          </p:cNvSpPr>
          <p:nvPr>
            <p:ph type="sldNum" sz="quarter" idx="4"/>
          </p:nvPr>
        </p:nvSpPr>
        <p:spPr>
          <a:xfrm>
            <a:off x="11311128" y="6272784"/>
            <a:ext cx="640080" cy="365125"/>
          </a:xfrm>
          <a:prstGeom prst="rect">
            <a:avLst/>
          </a:prstGeom>
        </p:spPr>
        <p:txBody>
          <a:bodyPr vert="horz" lIns="91440" tIns="45720" rIns="91440" bIns="45720" rtlCol="0" anchor="ctr"/>
          <a:lstStyle>
            <a:lvl1pPr algn="ctr">
              <a:defRPr sz="1400" b="1">
                <a:solidFill>
                  <a:srgbClr val="FFFFFF"/>
                </a:solidFill>
                <a:latin typeface="+mj-lt"/>
              </a:defRPr>
            </a:lvl1pPr>
          </a:lstStyle>
          <a:p>
            <a:fld id="{742CADE0-BF8C-B94A-BFBE-A8B7D13EAB18}" type="slidenum">
              <a:rPr lang="en-US" smtClean="0"/>
              <a:t>‹#›</a:t>
            </a:fld>
            <a:endParaRPr lang="en-US" dirty="0"/>
          </a:p>
        </p:txBody>
      </p:sp>
    </p:spTree>
    <p:extLst>
      <p:ext uri="{BB962C8B-B14F-4D97-AF65-F5344CB8AC3E}">
        <p14:creationId xmlns:p14="http://schemas.microsoft.com/office/powerpoint/2010/main" val="389917113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5400" kern="1200" cap="all" baseline="0">
          <a:blipFill>
            <a:blip r:embed="rId15">
              <a:extLst>
                <a:ext uri="{28A0092B-C50C-407E-A947-70E740481C1C}">
                  <a14:useLocalDpi xmlns:a14="http://schemas.microsoft.com/office/drawing/2010/main" val="0"/>
                </a:ext>
              </a:extLst>
            </a:blip>
            <a:tile tx="6350" ty="-127000" sx="65000" sy="64000" flip="none" algn="tl"/>
          </a:blipFill>
          <a:latin typeface="+mj-lt"/>
          <a:ea typeface="+mj-ea"/>
          <a:cs typeface="+mj-cs"/>
        </a:defRPr>
      </a:lvl1pPr>
    </p:titleStyle>
    <p:bodyStyle>
      <a:lvl1pPr marL="182880" indent="-182880" algn="l" defTabSz="914400" rtl="0" eaLnBrk="1" latinLnBrk="0" hangingPunct="1">
        <a:lnSpc>
          <a:spcPct val="90000"/>
        </a:lnSpc>
        <a:spcBef>
          <a:spcPts val="1200"/>
        </a:spcBef>
        <a:buClr>
          <a:schemeClr val="accent1">
            <a:lumMod val="75000"/>
          </a:schemeClr>
        </a:buClr>
        <a:buSzPct val="85000"/>
        <a:buFont typeface="Wingdings" pitchFamily="2" charset="2"/>
        <a:buChar char="§"/>
        <a:defRPr sz="2000" kern="1200">
          <a:solidFill>
            <a:schemeClr val="tx1"/>
          </a:solidFill>
          <a:latin typeface="+mn-lt"/>
          <a:ea typeface="+mn-ea"/>
          <a:cs typeface="+mn-cs"/>
        </a:defRPr>
      </a:lvl1pPr>
      <a:lvl2pPr marL="45720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800" kern="1200">
          <a:solidFill>
            <a:schemeClr val="tx1"/>
          </a:solidFill>
          <a:latin typeface="+mn-lt"/>
          <a:ea typeface="+mn-ea"/>
          <a:cs typeface="+mn-cs"/>
        </a:defRPr>
      </a:lvl2pPr>
      <a:lvl3pPr marL="73152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3pPr>
      <a:lvl4pPr marL="100584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4pPr>
      <a:lvl5pPr marL="128016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5pPr>
      <a:lvl6pPr marL="16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6pPr>
      <a:lvl7pPr marL="19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7pPr>
      <a:lvl8pPr marL="22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8pPr>
      <a:lvl9pPr marL="25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hyperlink" Target="http://www.nap.edu/" TargetMode="External"/><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tiff"/><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B7920F-68A2-9F4B-80E6-CCEB06D7678D}"/>
              </a:ext>
            </a:extLst>
          </p:cNvPr>
          <p:cNvSpPr>
            <a:spLocks noGrp="1"/>
          </p:cNvSpPr>
          <p:nvPr>
            <p:ph type="ctrTitle"/>
          </p:nvPr>
        </p:nvSpPr>
        <p:spPr/>
        <p:txBody>
          <a:bodyPr/>
          <a:lstStyle/>
          <a:p>
            <a:r>
              <a:rPr lang="en-US" dirty="0"/>
              <a:t>ENERGY</a:t>
            </a:r>
          </a:p>
        </p:txBody>
      </p:sp>
      <p:sp>
        <p:nvSpPr>
          <p:cNvPr id="3" name="Subtitle 2">
            <a:extLst>
              <a:ext uri="{FF2B5EF4-FFF2-40B4-BE49-F238E27FC236}">
                <a16:creationId xmlns:a16="http://schemas.microsoft.com/office/drawing/2014/main" id="{A2CEA1FA-06D1-5F46-A5C2-E7A6C053E1ED}"/>
              </a:ext>
            </a:extLst>
          </p:cNvPr>
          <p:cNvSpPr>
            <a:spLocks noGrp="1"/>
          </p:cNvSpPr>
          <p:nvPr>
            <p:ph type="subTitle" idx="1"/>
          </p:nvPr>
        </p:nvSpPr>
        <p:spPr/>
        <p:txBody>
          <a:bodyPr/>
          <a:lstStyle/>
          <a:p>
            <a:endParaRPr lang="en-US" dirty="0"/>
          </a:p>
        </p:txBody>
      </p:sp>
    </p:spTree>
    <p:extLst>
      <p:ext uri="{BB962C8B-B14F-4D97-AF65-F5344CB8AC3E}">
        <p14:creationId xmlns:p14="http://schemas.microsoft.com/office/powerpoint/2010/main" val="124763687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F77DAC-D5B6-6444-8A55-37BA930E7B71}"/>
              </a:ext>
            </a:extLst>
          </p:cNvPr>
          <p:cNvSpPr>
            <a:spLocks noGrp="1"/>
          </p:cNvSpPr>
          <p:nvPr>
            <p:ph type="title"/>
          </p:nvPr>
        </p:nvSpPr>
        <p:spPr>
          <a:xfrm>
            <a:off x="551793" y="244050"/>
            <a:ext cx="10058400" cy="1609344"/>
          </a:xfrm>
        </p:spPr>
        <p:txBody>
          <a:bodyPr>
            <a:normAutofit fontScale="90000"/>
          </a:bodyPr>
          <a:lstStyle/>
          <a:p>
            <a:r>
              <a:rPr lang="en-US" dirty="0"/>
              <a:t>Measurement OF </a:t>
            </a:r>
            <a:r>
              <a:rPr lang="en-US" b="1" dirty="0"/>
              <a:t>Basal metabolism </a:t>
            </a:r>
            <a:br>
              <a:rPr lang="en-US" dirty="0"/>
            </a:br>
            <a:endParaRPr lang="en-US" dirty="0"/>
          </a:p>
        </p:txBody>
      </p:sp>
      <p:sp>
        <p:nvSpPr>
          <p:cNvPr id="3" name="Content Placeholder 2">
            <a:extLst>
              <a:ext uri="{FF2B5EF4-FFF2-40B4-BE49-F238E27FC236}">
                <a16:creationId xmlns:a16="http://schemas.microsoft.com/office/drawing/2014/main" id="{47BF37AC-4D85-F446-A89D-1534CA59BEC2}"/>
              </a:ext>
            </a:extLst>
          </p:cNvPr>
          <p:cNvSpPr>
            <a:spLocks noGrp="1"/>
          </p:cNvSpPr>
          <p:nvPr>
            <p:ph idx="1"/>
          </p:nvPr>
        </p:nvSpPr>
        <p:spPr>
          <a:xfrm>
            <a:off x="551793" y="1466193"/>
            <a:ext cx="11051628" cy="4682359"/>
          </a:xfrm>
        </p:spPr>
        <p:txBody>
          <a:bodyPr>
            <a:normAutofit/>
          </a:bodyPr>
          <a:lstStyle/>
          <a:p>
            <a:r>
              <a:rPr lang="en-US" sz="2400" dirty="0"/>
              <a:t>The </a:t>
            </a:r>
            <a:r>
              <a:rPr lang="en-US" sz="2400" b="1" dirty="0"/>
              <a:t>basal metabolic rate (BMR) </a:t>
            </a:r>
            <a:r>
              <a:rPr lang="en-US" sz="2400" dirty="0"/>
              <a:t>is the rate at which the body expends energy to sustain processes in the body </a:t>
            </a:r>
          </a:p>
          <a:p>
            <a:r>
              <a:rPr lang="en-US" sz="2400" dirty="0"/>
              <a:t>The rate may vary from person to person </a:t>
            </a:r>
          </a:p>
          <a:p>
            <a:r>
              <a:rPr lang="en-US" sz="2400" dirty="0"/>
              <a:t>BMR : a specific term that describes energy expenditure measured under the following highly standardized conditions </a:t>
            </a:r>
          </a:p>
          <a:p>
            <a:pPr lvl="1"/>
            <a:r>
              <a:rPr lang="en-US" sz="2400" dirty="0"/>
              <a:t>Subjects should be lying completely still after a restful sleep</a:t>
            </a:r>
          </a:p>
          <a:p>
            <a:pPr lvl="1"/>
            <a:r>
              <a:rPr lang="en-US" sz="2400" dirty="0"/>
              <a:t>Fasted for the previous 12–14 hours </a:t>
            </a:r>
          </a:p>
          <a:p>
            <a:pPr lvl="1"/>
            <a:r>
              <a:rPr lang="en-US" sz="2400" dirty="0"/>
              <a:t>No heavy physical activity on the previous day</a:t>
            </a:r>
          </a:p>
          <a:p>
            <a:pPr lvl="1"/>
            <a:r>
              <a:rPr lang="en-US" sz="2400" dirty="0"/>
              <a:t>Healthy subjects, free from fever</a:t>
            </a:r>
          </a:p>
          <a:p>
            <a:pPr lvl="1"/>
            <a:r>
              <a:rPr lang="en-US" sz="2400" dirty="0"/>
              <a:t>Measurement must be made at thermoneutral temperature </a:t>
            </a:r>
          </a:p>
          <a:p>
            <a:endParaRPr lang="en-US" dirty="0"/>
          </a:p>
          <a:p>
            <a:endParaRPr lang="en-US" dirty="0"/>
          </a:p>
        </p:txBody>
      </p:sp>
    </p:spTree>
    <p:extLst>
      <p:ext uri="{BB962C8B-B14F-4D97-AF65-F5344CB8AC3E}">
        <p14:creationId xmlns:p14="http://schemas.microsoft.com/office/powerpoint/2010/main" val="157667951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9EF4B25-3957-5F40-BCD7-DE9E2A1FE378}"/>
              </a:ext>
            </a:extLst>
          </p:cNvPr>
          <p:cNvSpPr>
            <a:spLocks noGrp="1"/>
          </p:cNvSpPr>
          <p:nvPr>
            <p:ph idx="1"/>
          </p:nvPr>
        </p:nvSpPr>
        <p:spPr>
          <a:xfrm>
            <a:off x="520262" y="961697"/>
            <a:ext cx="10607986" cy="5210503"/>
          </a:xfrm>
        </p:spPr>
        <p:txBody>
          <a:bodyPr/>
          <a:lstStyle/>
          <a:p>
            <a:pPr marL="274320" lvl="1" indent="0">
              <a:buNone/>
            </a:pPr>
            <a:r>
              <a:rPr lang="en-US" sz="3200" b="1" dirty="0"/>
              <a:t>Resting metabolic rate (RMR)</a:t>
            </a:r>
            <a:r>
              <a:rPr lang="en-US" sz="3200" dirty="0"/>
              <a:t>— is slightly higher than the BMR because its criteria for recent food intake and physical activity are not as strict </a:t>
            </a:r>
          </a:p>
          <a:p>
            <a:r>
              <a:rPr lang="en-US" altLang="en-US" sz="3200" i="1" dirty="0">
                <a:solidFill>
                  <a:srgbClr val="C00000"/>
                </a:solidFill>
              </a:rPr>
              <a:t>If any of the conditions of BMR are not met, the term </a:t>
            </a:r>
            <a:r>
              <a:rPr lang="en-US" altLang="en-US" sz="3200" b="1" i="1" dirty="0">
                <a:solidFill>
                  <a:srgbClr val="C00000"/>
                </a:solidFill>
              </a:rPr>
              <a:t>Resting energy Expenditure REE</a:t>
            </a:r>
            <a:r>
              <a:rPr lang="en-US" altLang="en-US" sz="3200" i="1" dirty="0">
                <a:solidFill>
                  <a:srgbClr val="C00000"/>
                </a:solidFill>
              </a:rPr>
              <a:t> is used   </a:t>
            </a:r>
          </a:p>
          <a:p>
            <a:endParaRPr lang="en-US" dirty="0"/>
          </a:p>
        </p:txBody>
      </p:sp>
    </p:spTree>
    <p:extLst>
      <p:ext uri="{BB962C8B-B14F-4D97-AF65-F5344CB8AC3E}">
        <p14:creationId xmlns:p14="http://schemas.microsoft.com/office/powerpoint/2010/main" val="104289554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B60696-9F3C-D946-B68F-604C3CD6804D}"/>
              </a:ext>
            </a:extLst>
          </p:cNvPr>
          <p:cNvSpPr>
            <a:spLocks noGrp="1"/>
          </p:cNvSpPr>
          <p:nvPr>
            <p:ph type="title"/>
          </p:nvPr>
        </p:nvSpPr>
        <p:spPr/>
        <p:txBody>
          <a:bodyPr/>
          <a:lstStyle/>
          <a:p>
            <a:r>
              <a:rPr lang="en-US" dirty="0"/>
              <a:t>Factors affecting basal metabolism </a:t>
            </a:r>
            <a:br>
              <a:rPr lang="en-US" dirty="0"/>
            </a:br>
            <a:endParaRPr lang="en-US" dirty="0"/>
          </a:p>
        </p:txBody>
      </p:sp>
      <p:sp>
        <p:nvSpPr>
          <p:cNvPr id="3" name="Content Placeholder 2">
            <a:extLst>
              <a:ext uri="{FF2B5EF4-FFF2-40B4-BE49-F238E27FC236}">
                <a16:creationId xmlns:a16="http://schemas.microsoft.com/office/drawing/2014/main" id="{B0655FA7-964D-4B4F-9962-F7565C9A6841}"/>
              </a:ext>
            </a:extLst>
          </p:cNvPr>
          <p:cNvSpPr>
            <a:spLocks noGrp="1"/>
          </p:cNvSpPr>
          <p:nvPr>
            <p:ph idx="1"/>
          </p:nvPr>
        </p:nvSpPr>
        <p:spPr>
          <a:xfrm>
            <a:off x="536028" y="2121408"/>
            <a:ext cx="10592220" cy="4050792"/>
          </a:xfrm>
        </p:spPr>
        <p:txBody>
          <a:bodyPr>
            <a:normAutofit/>
          </a:bodyPr>
          <a:lstStyle/>
          <a:p>
            <a:r>
              <a:rPr lang="en-US" dirty="0"/>
              <a:t>An individual’s BMR is determined by </a:t>
            </a:r>
          </a:p>
          <a:p>
            <a:r>
              <a:rPr lang="en-US" dirty="0"/>
              <a:t>Body size and body composition</a:t>
            </a:r>
          </a:p>
          <a:p>
            <a:r>
              <a:rPr lang="en-US" dirty="0"/>
              <a:t>BMR is MOSTLY effected by the amount of lean tissue or lean body mass (LBM) ( fat-free mass)</a:t>
            </a:r>
          </a:p>
          <a:p>
            <a:r>
              <a:rPr lang="en-US" dirty="0"/>
              <a:t>Lean mass is more metabolically active than adipose tissue( fat tissue)</a:t>
            </a:r>
          </a:p>
          <a:p>
            <a:r>
              <a:rPr lang="en-US" dirty="0"/>
              <a:t>Muscle is the major contributor to lean tissue, and even in resting basal state it has a moderately high energy expenditure </a:t>
            </a:r>
          </a:p>
          <a:p>
            <a:r>
              <a:rPr lang="en-US" dirty="0"/>
              <a:t>Visceral organs (</a:t>
            </a:r>
            <a:r>
              <a:rPr lang="en-US" b="1" dirty="0"/>
              <a:t>internal organs</a:t>
            </a:r>
            <a:r>
              <a:rPr lang="en-US" dirty="0"/>
              <a:t> ) especially the heart and liver, have a high metabolic rate </a:t>
            </a:r>
          </a:p>
          <a:p>
            <a:endParaRPr lang="en-US" dirty="0"/>
          </a:p>
          <a:p>
            <a:endParaRPr lang="en-US" dirty="0"/>
          </a:p>
        </p:txBody>
      </p:sp>
    </p:spTree>
    <p:extLst>
      <p:ext uri="{BB962C8B-B14F-4D97-AF65-F5344CB8AC3E}">
        <p14:creationId xmlns:p14="http://schemas.microsoft.com/office/powerpoint/2010/main" val="12338492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9CB1589-7E17-CF48-83D0-19B77D0A8CAB}"/>
              </a:ext>
            </a:extLst>
          </p:cNvPr>
          <p:cNvSpPr>
            <a:spLocks noGrp="1"/>
          </p:cNvSpPr>
          <p:nvPr>
            <p:ph idx="1"/>
          </p:nvPr>
        </p:nvSpPr>
        <p:spPr>
          <a:xfrm>
            <a:off x="110359" y="236483"/>
            <a:ext cx="11698013" cy="5935717"/>
          </a:xfrm>
        </p:spPr>
        <p:style>
          <a:lnRef idx="2">
            <a:schemeClr val="dk1"/>
          </a:lnRef>
          <a:fillRef idx="1">
            <a:schemeClr val="lt1"/>
          </a:fillRef>
          <a:effectRef idx="0">
            <a:schemeClr val="dk1"/>
          </a:effectRef>
          <a:fontRef idx="minor">
            <a:schemeClr val="dk1"/>
          </a:fontRef>
        </p:style>
        <p:txBody>
          <a:bodyPr>
            <a:normAutofit/>
          </a:bodyPr>
          <a:lstStyle/>
          <a:p>
            <a:r>
              <a:rPr lang="en-US" sz="2400" dirty="0"/>
              <a:t>Women have a</a:t>
            </a:r>
            <a:r>
              <a:rPr lang="en-US" sz="2400" b="1" dirty="0">
                <a:solidFill>
                  <a:srgbClr val="C00000"/>
                </a:solidFill>
              </a:rPr>
              <a:t> lower </a:t>
            </a:r>
            <a:r>
              <a:rPr lang="en-US" sz="2400" dirty="0"/>
              <a:t>proportion of lean tissue than men and have </a:t>
            </a:r>
            <a:r>
              <a:rPr lang="en-US" sz="2400" b="1" dirty="0">
                <a:solidFill>
                  <a:srgbClr val="C00000"/>
                </a:solidFill>
              </a:rPr>
              <a:t>lower</a:t>
            </a:r>
            <a:r>
              <a:rPr lang="en-US" sz="2400" dirty="0"/>
              <a:t> BMR</a:t>
            </a:r>
          </a:p>
          <a:p>
            <a:r>
              <a:rPr lang="en-US" sz="2400" b="1" dirty="0">
                <a:solidFill>
                  <a:srgbClr val="C00000"/>
                </a:solidFill>
              </a:rPr>
              <a:t>Older people have a lower BMR</a:t>
            </a:r>
            <a:r>
              <a:rPr lang="en-US" sz="2400" dirty="0"/>
              <a:t>; Aging is associated with a gradual substitution of lean tissue by fat</a:t>
            </a:r>
          </a:p>
          <a:p>
            <a:r>
              <a:rPr lang="en-US" sz="2400" b="1" dirty="0">
                <a:solidFill>
                  <a:srgbClr val="C00000"/>
                </a:solidFill>
              </a:rPr>
              <a:t>BMR is high in children </a:t>
            </a:r>
            <a:r>
              <a:rPr lang="en-US" sz="2400" dirty="0"/>
              <a:t>because they have a higher proportion of visceral organ mass to total mass </a:t>
            </a:r>
          </a:p>
          <a:p>
            <a:r>
              <a:rPr lang="en-US" sz="2400" b="1" dirty="0">
                <a:solidFill>
                  <a:srgbClr val="C00000"/>
                </a:solidFill>
              </a:rPr>
              <a:t>BMR is highest in people who are growing </a:t>
            </a:r>
            <a:r>
              <a:rPr lang="en-US" sz="2400" dirty="0"/>
              <a:t>(children, adolescents, and pregnant women) </a:t>
            </a:r>
          </a:p>
          <a:p>
            <a:r>
              <a:rPr lang="en-US" sz="2400" dirty="0"/>
              <a:t>Fever increases BMR</a:t>
            </a:r>
          </a:p>
          <a:p>
            <a:r>
              <a:rPr lang="en-US" sz="2400" b="1" dirty="0">
                <a:solidFill>
                  <a:srgbClr val="FF0000"/>
                </a:solidFill>
              </a:rPr>
              <a:t>Hormone- thyroid hormones- menstrual cycle ( Up </a:t>
            </a:r>
            <a:r>
              <a:rPr lang="en-US" altLang="en-US" sz="2400" dirty="0">
                <a:effectLst>
                  <a:outerShdw blurRad="38100" dist="38100" dir="2700000" algn="tl">
                    <a:srgbClr val="000000"/>
                  </a:outerShdw>
                </a:effectLst>
              </a:rPr>
              <a:t>to 360 kcal/day differences over cycle</a:t>
            </a:r>
            <a:endParaRPr lang="en-US" altLang="en-US" sz="2400" b="1" dirty="0">
              <a:solidFill>
                <a:srgbClr val="FF0000"/>
              </a:solidFill>
            </a:endParaRPr>
          </a:p>
          <a:p>
            <a:r>
              <a:rPr lang="en-US" altLang="en-US" sz="2400" dirty="0">
                <a:ln w="0"/>
                <a:solidFill>
                  <a:schemeClr val="tx1"/>
                </a:solidFill>
                <a:effectLst>
                  <a:outerShdw blurRad="38100" dist="19050" dir="2700000" algn="tl" rotWithShape="0">
                    <a:schemeClr val="dk1">
                      <a:alpha val="40000"/>
                    </a:schemeClr>
                  </a:outerShdw>
                </a:effectLst>
              </a:rPr>
              <a:t>BMR DECREASES in negative energy balance ( energy sparing + low LBM)</a:t>
            </a:r>
          </a:p>
          <a:p>
            <a:pPr marL="274320" lvl="1" indent="0" rtl="1">
              <a:buNone/>
              <a:defRPr/>
            </a:pPr>
            <a:endParaRPr lang="en-US" altLang="en-US" sz="2400" dirty="0">
              <a:effectLst>
                <a:outerShdw blurRad="38100" dist="38100" dir="2700000" algn="tl">
                  <a:srgbClr val="000000"/>
                </a:outerShdw>
              </a:effectLst>
            </a:endParaRPr>
          </a:p>
          <a:p>
            <a:pPr marL="274320" lvl="1" indent="0" rtl="1">
              <a:buNone/>
              <a:defRPr/>
            </a:pPr>
            <a:r>
              <a:rPr lang="en-US" sz="2800" b="1" dirty="0">
                <a:solidFill>
                  <a:srgbClr val="C00000"/>
                </a:solidFill>
              </a:rPr>
              <a:t>How can I increase MY BMR???</a:t>
            </a:r>
          </a:p>
        </p:txBody>
      </p:sp>
    </p:spTree>
    <p:extLst>
      <p:ext uri="{BB962C8B-B14F-4D97-AF65-F5344CB8AC3E}">
        <p14:creationId xmlns:p14="http://schemas.microsoft.com/office/powerpoint/2010/main" val="101532121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6C6A3A-96B5-1544-A43A-82B4BCC2593B}"/>
              </a:ext>
            </a:extLst>
          </p:cNvPr>
          <p:cNvSpPr>
            <a:spLocks noGrp="1"/>
          </p:cNvSpPr>
          <p:nvPr>
            <p:ph type="title"/>
          </p:nvPr>
        </p:nvSpPr>
        <p:spPr/>
        <p:txBody>
          <a:bodyPr/>
          <a:lstStyle/>
          <a:p>
            <a:r>
              <a:rPr lang="en-US" dirty="0"/>
              <a:t>Physical Activity  (pa)</a:t>
            </a:r>
            <a:br>
              <a:rPr lang="en-US" dirty="0"/>
            </a:br>
            <a:endParaRPr lang="en-US" dirty="0"/>
          </a:p>
        </p:txBody>
      </p:sp>
      <p:sp>
        <p:nvSpPr>
          <p:cNvPr id="3" name="Content Placeholder 2">
            <a:extLst>
              <a:ext uri="{FF2B5EF4-FFF2-40B4-BE49-F238E27FC236}">
                <a16:creationId xmlns:a16="http://schemas.microsoft.com/office/drawing/2014/main" id="{80CDD3E7-D955-C64C-A594-A6EF75541BC5}"/>
              </a:ext>
            </a:extLst>
          </p:cNvPr>
          <p:cNvSpPr>
            <a:spLocks noGrp="1"/>
          </p:cNvSpPr>
          <p:nvPr>
            <p:ph idx="1"/>
          </p:nvPr>
        </p:nvSpPr>
        <p:spPr>
          <a:xfrm>
            <a:off x="786069" y="2093976"/>
            <a:ext cx="10342179" cy="4225159"/>
          </a:xfrm>
        </p:spPr>
        <p:txBody>
          <a:bodyPr>
            <a:normAutofit/>
          </a:bodyPr>
          <a:lstStyle/>
          <a:p>
            <a:r>
              <a:rPr lang="en-US" dirty="0"/>
              <a:t>Voluntary movement of the skeletal muscles and support systems</a:t>
            </a:r>
          </a:p>
          <a:p>
            <a:r>
              <a:rPr lang="en-US" dirty="0"/>
              <a:t>Physical activity is the most variable component of energy expenditure</a:t>
            </a:r>
          </a:p>
          <a:p>
            <a:r>
              <a:rPr lang="en-US" dirty="0"/>
              <a:t>During physical activity, the muscles need extra energy to move, and the heart and lungs need extra energy to deliver nutrients and oxygen and dispose of wastes </a:t>
            </a:r>
          </a:p>
          <a:p>
            <a:endParaRPr lang="en-US" dirty="0"/>
          </a:p>
          <a:p>
            <a:endParaRPr lang="en-US" dirty="0"/>
          </a:p>
        </p:txBody>
      </p:sp>
    </p:spTree>
    <p:extLst>
      <p:ext uri="{BB962C8B-B14F-4D97-AF65-F5344CB8AC3E}">
        <p14:creationId xmlns:p14="http://schemas.microsoft.com/office/powerpoint/2010/main" val="391915496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a:extLst>
              <a:ext uri="{FF2B5EF4-FFF2-40B4-BE49-F238E27FC236}">
                <a16:creationId xmlns:a16="http://schemas.microsoft.com/office/drawing/2014/main" id="{AF799628-AFEC-9B43-BC4D-8998743C77E5}"/>
              </a:ext>
            </a:extLst>
          </p:cNvPr>
          <p:cNvGraphicFramePr>
            <a:graphicFrameLocks noGrp="1"/>
          </p:cNvGraphicFramePr>
          <p:nvPr>
            <p:ph idx="1"/>
            <p:extLst>
              <p:ext uri="{D42A27DB-BD31-4B8C-83A1-F6EECF244321}">
                <p14:modId xmlns:p14="http://schemas.microsoft.com/office/powerpoint/2010/main" val="602342602"/>
              </p:ext>
            </p:extLst>
          </p:nvPr>
        </p:nvGraphicFramePr>
        <p:xfrm>
          <a:off x="677917" y="173421"/>
          <a:ext cx="11319642" cy="641656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5364068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8C76C55A-13C7-0940-B56E-45F8E11A23B0}"/>
              </a:ext>
            </a:extLst>
          </p:cNvPr>
          <p:cNvPicPr>
            <a:picLocks noChangeAspect="1"/>
          </p:cNvPicPr>
          <p:nvPr/>
        </p:nvPicPr>
        <p:blipFill>
          <a:blip r:embed="rId2"/>
          <a:stretch>
            <a:fillRect/>
          </a:stretch>
        </p:blipFill>
        <p:spPr>
          <a:xfrm>
            <a:off x="425669" y="0"/>
            <a:ext cx="10468303" cy="4962997"/>
          </a:xfrm>
          <a:prstGeom prst="rect">
            <a:avLst/>
          </a:prstGeom>
        </p:spPr>
      </p:pic>
      <p:sp>
        <p:nvSpPr>
          <p:cNvPr id="7" name="TextBox 6">
            <a:extLst>
              <a:ext uri="{FF2B5EF4-FFF2-40B4-BE49-F238E27FC236}">
                <a16:creationId xmlns:a16="http://schemas.microsoft.com/office/drawing/2014/main" id="{E04DAA30-FBA9-EA40-AD36-DD816CA929AC}"/>
              </a:ext>
            </a:extLst>
          </p:cNvPr>
          <p:cNvSpPr txBox="1"/>
          <p:nvPr/>
        </p:nvSpPr>
        <p:spPr>
          <a:xfrm>
            <a:off x="613349" y="5346770"/>
            <a:ext cx="9774622" cy="1323439"/>
          </a:xfrm>
          <a:prstGeom prst="rect">
            <a:avLst/>
          </a:prstGeom>
          <a:noFill/>
        </p:spPr>
        <p:txBody>
          <a:bodyPr wrap="square" rtlCol="0">
            <a:spAutoFit/>
          </a:bodyPr>
          <a:lstStyle/>
          <a:p>
            <a:r>
              <a:rPr lang="en-US" sz="2000" b="1" dirty="0">
                <a:solidFill>
                  <a:srgbClr val="FF0000"/>
                </a:solidFill>
              </a:rPr>
              <a:t>For any activity to calculate how many kcal burned per minute of activity for your body weight </a:t>
            </a:r>
          </a:p>
          <a:p>
            <a:endParaRPr lang="en-US" sz="2000" b="1" dirty="0">
              <a:solidFill>
                <a:srgbClr val="FF0000"/>
              </a:solidFill>
            </a:endParaRPr>
          </a:p>
          <a:p>
            <a:r>
              <a:rPr lang="en-US" sz="2000" b="1" dirty="0">
                <a:solidFill>
                  <a:srgbClr val="FF0000"/>
                </a:solidFill>
              </a:rPr>
              <a:t>Kcal/kg/min * kg of body weight * min of activity </a:t>
            </a:r>
          </a:p>
        </p:txBody>
      </p:sp>
    </p:spTree>
    <p:extLst>
      <p:ext uri="{BB962C8B-B14F-4D97-AF65-F5344CB8AC3E}">
        <p14:creationId xmlns:p14="http://schemas.microsoft.com/office/powerpoint/2010/main" val="173536169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EB19D309-7226-C049-9197-71CCDD69EC17}"/>
              </a:ext>
            </a:extLst>
          </p:cNvPr>
          <p:cNvSpPr>
            <a:spLocks noGrp="1"/>
          </p:cNvSpPr>
          <p:nvPr>
            <p:ph type="title"/>
          </p:nvPr>
        </p:nvSpPr>
        <p:spPr/>
        <p:txBody>
          <a:bodyPr/>
          <a:lstStyle/>
          <a:p>
            <a:r>
              <a:rPr lang="en-US" b="1" dirty="0"/>
              <a:t>Thermic effect of Food (tef)</a:t>
            </a:r>
            <a:br>
              <a:rPr lang="en-US" dirty="0"/>
            </a:br>
            <a:endParaRPr lang="en-US" dirty="0"/>
          </a:p>
        </p:txBody>
      </p:sp>
      <p:sp>
        <p:nvSpPr>
          <p:cNvPr id="5" name="Content Placeholder 4">
            <a:extLst>
              <a:ext uri="{FF2B5EF4-FFF2-40B4-BE49-F238E27FC236}">
                <a16:creationId xmlns:a16="http://schemas.microsoft.com/office/drawing/2014/main" id="{B32D9F60-1EB9-AB4A-92F1-5684F7759EC3}"/>
              </a:ext>
            </a:extLst>
          </p:cNvPr>
          <p:cNvSpPr>
            <a:spLocks noGrp="1"/>
          </p:cNvSpPr>
          <p:nvPr>
            <p:ph idx="1"/>
          </p:nvPr>
        </p:nvSpPr>
        <p:spPr>
          <a:xfrm>
            <a:off x="457200" y="2093976"/>
            <a:ext cx="10671048" cy="4078224"/>
          </a:xfrm>
        </p:spPr>
        <p:txBody>
          <a:bodyPr/>
          <a:lstStyle/>
          <a:p>
            <a:r>
              <a:rPr lang="en-US" dirty="0"/>
              <a:t>Energy required to absorb, digest, transport, interconvert, and store the nutrients in a meal</a:t>
            </a:r>
          </a:p>
          <a:p>
            <a:r>
              <a:rPr lang="en-US" dirty="0"/>
              <a:t>When a person eats, the GI tract muscles speed up contractions</a:t>
            </a:r>
          </a:p>
          <a:p>
            <a:r>
              <a:rPr lang="en-US" dirty="0"/>
              <a:t> The cells that manufacture and secrete digestive juices become active</a:t>
            </a:r>
          </a:p>
          <a:p>
            <a:r>
              <a:rPr lang="en-US" dirty="0"/>
              <a:t>Some nutrients require energy to be absorbed. </a:t>
            </a:r>
          </a:p>
          <a:p>
            <a:pPr marL="0" indent="0">
              <a:buNone/>
            </a:pPr>
            <a:endParaRPr lang="en-US" dirty="0"/>
          </a:p>
          <a:p>
            <a:pPr marL="0" indent="0">
              <a:buNone/>
            </a:pPr>
            <a:r>
              <a:rPr lang="en-US" dirty="0"/>
              <a:t> This is wasted energy that must be lost because no physiological process can be 100% efficient</a:t>
            </a:r>
          </a:p>
          <a:p>
            <a:pPr>
              <a:spcBef>
                <a:spcPct val="50000"/>
              </a:spcBef>
              <a:buClrTx/>
              <a:buSzTx/>
              <a:buFontTx/>
              <a:buNone/>
            </a:pPr>
            <a:r>
              <a:rPr lang="en-US" altLang="en-US" dirty="0"/>
              <a:t>The TEF accounts for approximately 10% of the TEE ( Total Energy Expenditure)</a:t>
            </a:r>
            <a:endParaRPr lang="en-GB" altLang="en-US" dirty="0"/>
          </a:p>
          <a:p>
            <a:endParaRPr lang="en-US" dirty="0"/>
          </a:p>
        </p:txBody>
      </p:sp>
    </p:spTree>
    <p:extLst>
      <p:ext uri="{BB962C8B-B14F-4D97-AF65-F5344CB8AC3E}">
        <p14:creationId xmlns:p14="http://schemas.microsoft.com/office/powerpoint/2010/main" val="278731818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B765B9-C379-244D-88A1-A2F5F425E263}"/>
              </a:ext>
            </a:extLst>
          </p:cNvPr>
          <p:cNvSpPr>
            <a:spLocks noGrp="1"/>
          </p:cNvSpPr>
          <p:nvPr>
            <p:ph type="title"/>
          </p:nvPr>
        </p:nvSpPr>
        <p:spPr>
          <a:xfrm>
            <a:off x="756745" y="1592316"/>
            <a:ext cx="10371503" cy="501659"/>
          </a:xfrm>
        </p:spPr>
        <p:txBody>
          <a:bodyPr>
            <a:normAutofit fontScale="90000"/>
          </a:bodyPr>
          <a:lstStyle/>
          <a:p>
            <a:r>
              <a:rPr lang="en-US" dirty="0"/>
              <a:t>Factors affecting </a:t>
            </a:r>
            <a:r>
              <a:rPr lang="en-US" b="1" dirty="0"/>
              <a:t>Thermic effect of Food </a:t>
            </a:r>
            <a:br>
              <a:rPr lang="en-US" dirty="0"/>
            </a:br>
            <a:br>
              <a:rPr lang="en-US" dirty="0"/>
            </a:br>
            <a:endParaRPr lang="en-US" dirty="0"/>
          </a:p>
        </p:txBody>
      </p:sp>
      <p:sp>
        <p:nvSpPr>
          <p:cNvPr id="3" name="Content Placeholder 2">
            <a:extLst>
              <a:ext uri="{FF2B5EF4-FFF2-40B4-BE49-F238E27FC236}">
                <a16:creationId xmlns:a16="http://schemas.microsoft.com/office/drawing/2014/main" id="{267108D8-FC80-C34D-8EC6-805A4FB17268}"/>
              </a:ext>
            </a:extLst>
          </p:cNvPr>
          <p:cNvSpPr>
            <a:spLocks noGrp="1"/>
          </p:cNvSpPr>
          <p:nvPr>
            <p:ph idx="1"/>
          </p:nvPr>
        </p:nvSpPr>
        <p:spPr/>
        <p:txBody>
          <a:bodyPr/>
          <a:lstStyle/>
          <a:p>
            <a:r>
              <a:rPr lang="en-US" altLang="en-US" dirty="0"/>
              <a:t>Composition of Diet and frequency of meals</a:t>
            </a:r>
          </a:p>
          <a:p>
            <a:r>
              <a:rPr lang="en-US" dirty="0"/>
              <a:t>Protein tends to cause a higher DIT than fat and carbohydrate </a:t>
            </a:r>
          </a:p>
          <a:p>
            <a:r>
              <a:rPr lang="en-US" dirty="0"/>
              <a:t>Protein produces more waste</a:t>
            </a:r>
          </a:p>
          <a:p>
            <a:r>
              <a:rPr lang="en-US" altLang="en-US" dirty="0"/>
              <a:t>Spicy foods enhance TEF</a:t>
            </a:r>
          </a:p>
          <a:p>
            <a:r>
              <a:rPr lang="en-US" altLang="en-US" dirty="0"/>
              <a:t>TEF is higher if we eat one big meal rather than smaller spaced out meals </a:t>
            </a:r>
          </a:p>
          <a:p>
            <a:r>
              <a:rPr lang="en-US" altLang="en-US" dirty="0"/>
              <a:t>Over all the TEF is </a:t>
            </a:r>
            <a:r>
              <a:rPr lang="en-US" altLang="en-US" b="1" dirty="0">
                <a:solidFill>
                  <a:srgbClr val="FF0000"/>
                </a:solidFill>
              </a:rPr>
              <a:t>not a significant </a:t>
            </a:r>
            <a:r>
              <a:rPr lang="en-US" altLang="en-US" dirty="0"/>
              <a:t>part of TEE</a:t>
            </a:r>
          </a:p>
          <a:p>
            <a:endParaRPr lang="en-US" dirty="0"/>
          </a:p>
        </p:txBody>
      </p:sp>
    </p:spTree>
    <p:extLst>
      <p:ext uri="{BB962C8B-B14F-4D97-AF65-F5344CB8AC3E}">
        <p14:creationId xmlns:p14="http://schemas.microsoft.com/office/powerpoint/2010/main" val="115731155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1926FF1-22BA-A54E-8CCA-8A4767333651}"/>
              </a:ext>
            </a:extLst>
          </p:cNvPr>
          <p:cNvSpPr>
            <a:spLocks noGrp="1"/>
          </p:cNvSpPr>
          <p:nvPr>
            <p:ph idx="1"/>
          </p:nvPr>
        </p:nvSpPr>
        <p:spPr>
          <a:xfrm>
            <a:off x="1069848" y="630621"/>
            <a:ext cx="10058400" cy="5541579"/>
          </a:xfrm>
        </p:spPr>
        <p:txBody>
          <a:bodyPr/>
          <a:lstStyle/>
          <a:p>
            <a:r>
              <a:rPr lang="en-US" dirty="0"/>
              <a:t>Additional energy is expended when circumstances in the body are dramatically changed</a:t>
            </a:r>
          </a:p>
          <a:p>
            <a:r>
              <a:rPr lang="en-US" dirty="0"/>
              <a:t> A body challenged to physical conditioning such as </a:t>
            </a:r>
          </a:p>
          <a:p>
            <a:r>
              <a:rPr lang="en-US" dirty="0"/>
              <a:t>extreme cold, overfeeding, starvation, trauma, or other types of stress that it must adapt to</a:t>
            </a:r>
          </a:p>
          <a:p>
            <a:r>
              <a:rPr lang="en-US" dirty="0"/>
              <a:t>The body will have extra work to do and uses extra energy to build the tissues and produce the enzymes and hormones necessary to cope with the demand. This energy is known as </a:t>
            </a:r>
            <a:r>
              <a:rPr lang="en-US" b="1" dirty="0"/>
              <a:t>adaptive thermogenesis </a:t>
            </a:r>
            <a:endParaRPr lang="en-US" dirty="0"/>
          </a:p>
          <a:p>
            <a:r>
              <a:rPr lang="en-US" sz="2800" b="1" dirty="0">
                <a:solidFill>
                  <a:srgbClr val="FF0000"/>
                </a:solidFill>
              </a:rPr>
              <a:t>Not included when estimating energy requirements for most healthy people. </a:t>
            </a:r>
          </a:p>
          <a:p>
            <a:endParaRPr lang="en-US" dirty="0"/>
          </a:p>
        </p:txBody>
      </p:sp>
    </p:spTree>
    <p:extLst>
      <p:ext uri="{BB962C8B-B14F-4D97-AF65-F5344CB8AC3E}">
        <p14:creationId xmlns:p14="http://schemas.microsoft.com/office/powerpoint/2010/main" val="162388029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B65F01A-9F17-6545-9716-DBF4C0B12B2E}"/>
              </a:ext>
            </a:extLst>
          </p:cNvPr>
          <p:cNvSpPr>
            <a:spLocks noGrp="1"/>
          </p:cNvSpPr>
          <p:nvPr>
            <p:ph idx="1"/>
          </p:nvPr>
        </p:nvSpPr>
        <p:spPr>
          <a:xfrm>
            <a:off x="1135163" y="880437"/>
            <a:ext cx="10058400" cy="4050792"/>
          </a:xfrm>
        </p:spPr>
        <p:txBody>
          <a:bodyPr>
            <a:normAutofit/>
          </a:bodyPr>
          <a:lstStyle/>
          <a:p>
            <a:r>
              <a:rPr lang="en-US" sz="2800" dirty="0">
                <a:latin typeface="Times New Roman" panose="02020603050405020304" pitchFamily="18" charset="0"/>
                <a:cs typeface="Times New Roman" panose="02020603050405020304" pitchFamily="18" charset="0"/>
              </a:rPr>
              <a:t>Energy is the primary currency of nutrition </a:t>
            </a:r>
          </a:p>
          <a:p>
            <a:r>
              <a:rPr lang="en-US" sz="2800" dirty="0">
                <a:latin typeface="Times New Roman" panose="02020603050405020304" pitchFamily="18" charset="0"/>
                <a:cs typeface="Times New Roman" panose="02020603050405020304" pitchFamily="18" charset="0"/>
              </a:rPr>
              <a:t>require energy to stay warm and to drive all the processes of life</a:t>
            </a:r>
          </a:p>
          <a:p>
            <a:r>
              <a:rPr lang="en-US" sz="2800" dirty="0">
                <a:latin typeface="Times New Roman" panose="02020603050405020304" pitchFamily="18" charset="0"/>
                <a:cs typeface="Times New Roman" panose="02020603050405020304" pitchFamily="18" charset="0"/>
              </a:rPr>
              <a:t>How do we get energy ?</a:t>
            </a:r>
          </a:p>
          <a:p>
            <a:r>
              <a:rPr lang="en-US" sz="2800" dirty="0">
                <a:latin typeface="Times New Roman" panose="02020603050405020304" pitchFamily="18" charset="0"/>
                <a:cs typeface="Times New Roman" panose="02020603050405020304" pitchFamily="18" charset="0"/>
              </a:rPr>
              <a:t>Chemical combustion of food</a:t>
            </a:r>
          </a:p>
          <a:p>
            <a:r>
              <a:rPr lang="en-US" sz="2800" dirty="0">
                <a:latin typeface="Times New Roman" panose="02020603050405020304" pitchFamily="18" charset="0"/>
                <a:cs typeface="Times New Roman" panose="02020603050405020304" pitchFamily="18" charset="0"/>
              </a:rPr>
              <a:t>We eat to maintain an adequate supply of energy</a:t>
            </a:r>
          </a:p>
        </p:txBody>
      </p:sp>
    </p:spTree>
    <p:extLst>
      <p:ext uri="{BB962C8B-B14F-4D97-AF65-F5344CB8AC3E}">
        <p14:creationId xmlns:p14="http://schemas.microsoft.com/office/powerpoint/2010/main" val="189825036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B85A6E-4609-CA4A-8559-3DA501212C7D}"/>
              </a:ext>
            </a:extLst>
          </p:cNvPr>
          <p:cNvSpPr>
            <a:spLocks noGrp="1"/>
          </p:cNvSpPr>
          <p:nvPr>
            <p:ph type="title"/>
          </p:nvPr>
        </p:nvSpPr>
        <p:spPr/>
        <p:txBody>
          <a:bodyPr>
            <a:normAutofit fontScale="90000"/>
          </a:bodyPr>
          <a:lstStyle/>
          <a:p>
            <a:r>
              <a:rPr lang="en-US" b="1" dirty="0"/>
              <a:t>estimating energy requirements </a:t>
            </a:r>
            <a:br>
              <a:rPr lang="en-US" dirty="0"/>
            </a:br>
            <a:endParaRPr lang="en-US" dirty="0"/>
          </a:p>
        </p:txBody>
      </p:sp>
      <p:sp>
        <p:nvSpPr>
          <p:cNvPr id="3" name="Content Placeholder 2">
            <a:extLst>
              <a:ext uri="{FF2B5EF4-FFF2-40B4-BE49-F238E27FC236}">
                <a16:creationId xmlns:a16="http://schemas.microsoft.com/office/drawing/2014/main" id="{D436444F-73DD-7D46-8B6E-F5A96E8293BB}"/>
              </a:ext>
            </a:extLst>
          </p:cNvPr>
          <p:cNvSpPr>
            <a:spLocks noGrp="1"/>
          </p:cNvSpPr>
          <p:nvPr>
            <p:ph idx="1"/>
          </p:nvPr>
        </p:nvSpPr>
        <p:spPr>
          <a:xfrm>
            <a:off x="268015" y="1639614"/>
            <a:ext cx="11445764" cy="4524703"/>
          </a:xfrm>
        </p:spPr>
        <p:txBody>
          <a:bodyPr>
            <a:normAutofit/>
          </a:bodyPr>
          <a:lstStyle/>
          <a:p>
            <a:pPr marL="0" indent="0">
              <a:buNone/>
            </a:pPr>
            <a:r>
              <a:rPr lang="en-US" sz="2400" dirty="0"/>
              <a:t>The DRI Committee developed equations based on research to estimate total energy expenditure BY CONSIDERING THE FOLLOWING FACTORS</a:t>
            </a:r>
          </a:p>
          <a:p>
            <a:r>
              <a:rPr lang="en-US" sz="2400" b="1" dirty="0">
                <a:solidFill>
                  <a:srgbClr val="FF0000"/>
                </a:solidFill>
              </a:rPr>
              <a:t>Gender </a:t>
            </a:r>
          </a:p>
          <a:p>
            <a:r>
              <a:rPr lang="en-US" sz="2400" b="1" dirty="0">
                <a:solidFill>
                  <a:srgbClr val="FF0000"/>
                </a:solidFill>
              </a:rPr>
              <a:t>Growth</a:t>
            </a:r>
            <a:r>
              <a:rPr lang="en-US" sz="2400" dirty="0"/>
              <a:t>: The BMR is high in people who are growing. For this reason, pregnant and lactating women, infants, children, and adolescents have their own sets of energy equations. </a:t>
            </a:r>
          </a:p>
          <a:p>
            <a:r>
              <a:rPr lang="en-US" sz="2400" b="1" dirty="0">
                <a:solidFill>
                  <a:srgbClr val="FF0000"/>
                </a:solidFill>
              </a:rPr>
              <a:t>Age </a:t>
            </a:r>
          </a:p>
          <a:p>
            <a:r>
              <a:rPr lang="en-US" sz="2400" b="1" dirty="0">
                <a:solidFill>
                  <a:srgbClr val="FF0000"/>
                </a:solidFill>
              </a:rPr>
              <a:t>Physical activity</a:t>
            </a:r>
          </a:p>
          <a:p>
            <a:r>
              <a:rPr lang="en-US" sz="2400" b="1" dirty="0">
                <a:solidFill>
                  <a:srgbClr val="FF0000"/>
                </a:solidFill>
              </a:rPr>
              <a:t>Body composition and body size</a:t>
            </a:r>
          </a:p>
          <a:p>
            <a:pPr lvl="1"/>
            <a:r>
              <a:rPr lang="en-US" dirty="0"/>
              <a:t>Taller people, more SA HIGHER BMR</a:t>
            </a:r>
          </a:p>
          <a:p>
            <a:pPr lvl="1"/>
            <a:r>
              <a:rPr lang="en-US" dirty="0"/>
              <a:t>More weight, higher BMI</a:t>
            </a:r>
          </a:p>
          <a:p>
            <a:endParaRPr lang="en-US" dirty="0"/>
          </a:p>
        </p:txBody>
      </p:sp>
    </p:spTree>
    <p:extLst>
      <p:ext uri="{BB962C8B-B14F-4D97-AF65-F5344CB8AC3E}">
        <p14:creationId xmlns:p14="http://schemas.microsoft.com/office/powerpoint/2010/main" val="330627798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7C3770-773C-4E48-912C-2BB6E758FF62}"/>
              </a:ext>
            </a:extLst>
          </p:cNvPr>
          <p:cNvSpPr>
            <a:spLocks noGrp="1"/>
          </p:cNvSpPr>
          <p:nvPr>
            <p:ph type="title"/>
          </p:nvPr>
        </p:nvSpPr>
        <p:spPr/>
        <p:txBody>
          <a:bodyPr>
            <a:normAutofit fontScale="90000"/>
          </a:bodyPr>
          <a:lstStyle/>
          <a:p>
            <a:r>
              <a:rPr lang="en-US" b="1" dirty="0"/>
              <a:t>Measurement of energy expenditure </a:t>
            </a:r>
            <a:br>
              <a:rPr lang="en-US" dirty="0"/>
            </a:br>
            <a:endParaRPr lang="en-US" dirty="0"/>
          </a:p>
        </p:txBody>
      </p:sp>
      <p:sp>
        <p:nvSpPr>
          <p:cNvPr id="3" name="Content Placeholder 2">
            <a:extLst>
              <a:ext uri="{FF2B5EF4-FFF2-40B4-BE49-F238E27FC236}">
                <a16:creationId xmlns:a16="http://schemas.microsoft.com/office/drawing/2014/main" id="{9543C3C2-0228-6C47-A3D3-24C2439859A6}"/>
              </a:ext>
            </a:extLst>
          </p:cNvPr>
          <p:cNvSpPr>
            <a:spLocks noGrp="1"/>
          </p:cNvSpPr>
          <p:nvPr>
            <p:ph idx="1"/>
          </p:nvPr>
        </p:nvSpPr>
        <p:spPr>
          <a:xfrm>
            <a:off x="1069848" y="2121408"/>
            <a:ext cx="4716097" cy="4050792"/>
          </a:xfrm>
        </p:spPr>
        <p:txBody>
          <a:bodyPr/>
          <a:lstStyle/>
          <a:p>
            <a:pPr marL="0" indent="0">
              <a:buNone/>
            </a:pPr>
            <a:r>
              <a:rPr lang="en-US" sz="2800" b="1" dirty="0">
                <a:solidFill>
                  <a:srgbClr val="FF0000"/>
                </a:solidFill>
              </a:rPr>
              <a:t>Direct calorimetry </a:t>
            </a:r>
          </a:p>
          <a:p>
            <a:r>
              <a:rPr lang="en-US" dirty="0"/>
              <a:t>Subject confined within a small-to- moderately sized chamber.</a:t>
            </a:r>
            <a:br>
              <a:rPr lang="en-US" dirty="0"/>
            </a:br>
            <a:r>
              <a:rPr lang="en-US" dirty="0"/>
              <a:t>Measures heat loss. </a:t>
            </a:r>
          </a:p>
          <a:p>
            <a:r>
              <a:rPr lang="en-US" altLang="en-US" dirty="0"/>
              <a:t>It is a measure of energy expended, not the type of fuel being used.   </a:t>
            </a:r>
          </a:p>
          <a:p>
            <a:endParaRPr lang="en-US" dirty="0"/>
          </a:p>
        </p:txBody>
      </p:sp>
      <p:pic>
        <p:nvPicPr>
          <p:cNvPr id="4" name="Picture 7" descr="direct-calorimetry">
            <a:extLst>
              <a:ext uri="{FF2B5EF4-FFF2-40B4-BE49-F238E27FC236}">
                <a16:creationId xmlns:a16="http://schemas.microsoft.com/office/drawing/2014/main" id="{618DFAEA-2F9A-5F44-8635-F8D54340E38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79628" y="1471378"/>
            <a:ext cx="4934606" cy="4700821"/>
          </a:xfrm>
          <a:prstGeom prst="rect">
            <a:avLst/>
          </a:prstGeom>
          <a:noFill/>
          <a:ln w="9525">
            <a:solidFill>
              <a:schemeClr val="bg2"/>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9315790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531A77-0C8B-594E-A882-E3B68F854E36}"/>
              </a:ext>
            </a:extLst>
          </p:cNvPr>
          <p:cNvSpPr>
            <a:spLocks noGrp="1"/>
          </p:cNvSpPr>
          <p:nvPr>
            <p:ph type="title"/>
          </p:nvPr>
        </p:nvSpPr>
        <p:spPr/>
        <p:txBody>
          <a:bodyPr/>
          <a:lstStyle/>
          <a:p>
            <a:r>
              <a:rPr lang="en-US" altLang="en-US" dirty="0"/>
              <a:t>Indirect Calorimetry</a:t>
            </a:r>
            <a:endParaRPr lang="en-US" dirty="0"/>
          </a:p>
        </p:txBody>
      </p:sp>
      <p:sp>
        <p:nvSpPr>
          <p:cNvPr id="3" name="Content Placeholder 2">
            <a:extLst>
              <a:ext uri="{FF2B5EF4-FFF2-40B4-BE49-F238E27FC236}">
                <a16:creationId xmlns:a16="http://schemas.microsoft.com/office/drawing/2014/main" id="{63586BAA-513B-A54B-9080-ABFB208AE86F}"/>
              </a:ext>
            </a:extLst>
          </p:cNvPr>
          <p:cNvSpPr>
            <a:spLocks noGrp="1"/>
          </p:cNvSpPr>
          <p:nvPr>
            <p:ph idx="1"/>
          </p:nvPr>
        </p:nvSpPr>
        <p:spPr/>
        <p:txBody>
          <a:bodyPr/>
          <a:lstStyle/>
          <a:p>
            <a:pPr>
              <a:buFont typeface="Monotype Sorts" pitchFamily="2" charset="2"/>
              <a:buNone/>
              <a:defRPr/>
            </a:pPr>
            <a:r>
              <a:rPr lang="en-US" altLang="en-US" dirty="0"/>
              <a:t> Estimation of energy expenditure by measuring oxygen consumption and CO</a:t>
            </a:r>
            <a:r>
              <a:rPr lang="en-US" altLang="en-US" baseline="-25000" dirty="0"/>
              <a:t>2  </a:t>
            </a:r>
            <a:r>
              <a:rPr lang="en-US" altLang="en-US" dirty="0"/>
              <a:t>production.</a:t>
            </a:r>
          </a:p>
          <a:p>
            <a:pPr>
              <a:buFont typeface="Monotype Sorts" pitchFamily="2" charset="2"/>
              <a:buNone/>
              <a:defRPr/>
            </a:pPr>
            <a:r>
              <a:rPr lang="en-US" altLang="en-US" dirty="0"/>
              <a:t>   Equipment is commonly a mouthpiece or a ventilated hood.   Most accurate in measuring RMR</a:t>
            </a:r>
            <a:endParaRPr lang="en-US" dirty="0"/>
          </a:p>
        </p:txBody>
      </p:sp>
      <p:pic>
        <p:nvPicPr>
          <p:cNvPr id="4" name="Picture 3">
            <a:extLst>
              <a:ext uri="{FF2B5EF4-FFF2-40B4-BE49-F238E27FC236}">
                <a16:creationId xmlns:a16="http://schemas.microsoft.com/office/drawing/2014/main" id="{D161B627-875D-9247-8D8E-AC02D243CAC6}"/>
              </a:ext>
            </a:extLst>
          </p:cNvPr>
          <p:cNvPicPr>
            <a:picLocks noChangeAspect="1"/>
          </p:cNvPicPr>
          <p:nvPr/>
        </p:nvPicPr>
        <p:blipFill>
          <a:blip r:embed="rId2"/>
          <a:stretch>
            <a:fillRect/>
          </a:stretch>
        </p:blipFill>
        <p:spPr>
          <a:xfrm>
            <a:off x="6774295" y="3405352"/>
            <a:ext cx="4607093" cy="2594084"/>
          </a:xfrm>
          <a:prstGeom prst="rect">
            <a:avLst/>
          </a:prstGeom>
        </p:spPr>
      </p:pic>
    </p:spTree>
    <p:extLst>
      <p:ext uri="{BB962C8B-B14F-4D97-AF65-F5344CB8AC3E}">
        <p14:creationId xmlns:p14="http://schemas.microsoft.com/office/powerpoint/2010/main" val="145788338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3D46BF-29C0-2242-9347-E44D9EB7D5D0}"/>
              </a:ext>
            </a:extLst>
          </p:cNvPr>
          <p:cNvSpPr>
            <a:spLocks noGrp="1"/>
          </p:cNvSpPr>
          <p:nvPr>
            <p:ph type="title"/>
          </p:nvPr>
        </p:nvSpPr>
        <p:spPr/>
        <p:txBody>
          <a:bodyPr/>
          <a:lstStyle/>
          <a:p>
            <a:r>
              <a:rPr lang="en-US" b="1" dirty="0"/>
              <a:t>Doubly labelled water </a:t>
            </a:r>
            <a:br>
              <a:rPr lang="en-US" dirty="0"/>
            </a:br>
            <a:endParaRPr lang="en-US" dirty="0"/>
          </a:p>
        </p:txBody>
      </p:sp>
      <p:sp>
        <p:nvSpPr>
          <p:cNvPr id="3" name="Content Placeholder 2">
            <a:extLst>
              <a:ext uri="{FF2B5EF4-FFF2-40B4-BE49-F238E27FC236}">
                <a16:creationId xmlns:a16="http://schemas.microsoft.com/office/drawing/2014/main" id="{B66CA270-FE03-F248-ADB9-C1EAFB40238D}"/>
              </a:ext>
            </a:extLst>
          </p:cNvPr>
          <p:cNvSpPr>
            <a:spLocks noGrp="1"/>
          </p:cNvSpPr>
          <p:nvPr>
            <p:ph idx="1"/>
          </p:nvPr>
        </p:nvSpPr>
        <p:spPr/>
        <p:txBody>
          <a:bodyPr>
            <a:normAutofit lnSpcReduction="10000"/>
          </a:bodyPr>
          <a:lstStyle/>
          <a:p>
            <a:r>
              <a:rPr lang="en-US" dirty="0"/>
              <a:t>Assesses CO2 turnover from differential rate of disappearance of </a:t>
            </a:r>
            <a:r>
              <a:rPr lang="en-US" baseline="30000" dirty="0"/>
              <a:t>2</a:t>
            </a:r>
            <a:r>
              <a:rPr lang="en-US" dirty="0"/>
              <a:t>H and </a:t>
            </a:r>
            <a:r>
              <a:rPr lang="en-US" baseline="30000" dirty="0"/>
              <a:t>18</a:t>
            </a:r>
            <a:r>
              <a:rPr lang="en-US" dirty="0"/>
              <a:t>O</a:t>
            </a:r>
          </a:p>
          <a:p>
            <a:r>
              <a:rPr lang="en-US" dirty="0"/>
              <a:t>Gold standard method for assessing EE in free-living subjects</a:t>
            </a:r>
          </a:p>
          <a:p>
            <a:r>
              <a:rPr lang="en-US" altLang="en-US" dirty="0">
                <a:cs typeface="Times New Roman" pitchFamily="18" charset="0"/>
              </a:rPr>
              <a:t>This method provides information on the total energy expended by a </a:t>
            </a:r>
            <a:r>
              <a:rPr lang="en-US" altLang="en-US" u="sng" dirty="0">
                <a:cs typeface="Times New Roman" pitchFamily="18" charset="0"/>
              </a:rPr>
              <a:t>free-living individual</a:t>
            </a:r>
            <a:r>
              <a:rPr lang="en-US" altLang="en-US" dirty="0">
                <a:cs typeface="Times New Roman" pitchFamily="18" charset="0"/>
              </a:rPr>
              <a:t> for a period of 4–20 days</a:t>
            </a:r>
          </a:p>
          <a:p>
            <a:r>
              <a:rPr lang="en-US" altLang="en-US" dirty="0">
                <a:cs typeface="Times New Roman" pitchFamily="18" charset="0"/>
              </a:rPr>
              <a:t>The individual takes an oral dose of water containing a known amount of stable (non</a:t>
            </a:r>
            <a:r>
              <a:rPr lang="he-IL" altLang="en-US" dirty="0">
                <a:cs typeface="Times New Roman" pitchFamily="18" charset="0"/>
              </a:rPr>
              <a:t> </a:t>
            </a:r>
            <a:r>
              <a:rPr lang="en-US" altLang="en-US" dirty="0">
                <a:cs typeface="Times New Roman" pitchFamily="18" charset="0"/>
              </a:rPr>
              <a:t>radioactive) isotopes of both hydrogen and oxygen</a:t>
            </a:r>
          </a:p>
          <a:p>
            <a:r>
              <a:rPr lang="en-US" altLang="en-US" dirty="0">
                <a:cs typeface="Times New Roman" pitchFamily="18" charset="0"/>
              </a:rPr>
              <a:t>The isotopes, </a:t>
            </a:r>
            <a:r>
              <a:rPr lang="en-US" altLang="en-US" baseline="30000" dirty="0">
                <a:cs typeface="Times New Roman" pitchFamily="18" charset="0"/>
              </a:rPr>
              <a:t>2</a:t>
            </a:r>
            <a:r>
              <a:rPr lang="en-US" altLang="en-US" dirty="0">
                <a:cs typeface="Times New Roman" pitchFamily="18" charset="0"/>
              </a:rPr>
              <a:t>H (deuterium) and </a:t>
            </a:r>
            <a:r>
              <a:rPr lang="en-US" altLang="en-US" baseline="30000" dirty="0">
                <a:cs typeface="Times New Roman" pitchFamily="18" charset="0"/>
              </a:rPr>
              <a:t>18</a:t>
            </a:r>
            <a:r>
              <a:rPr lang="en-US" altLang="en-US" dirty="0">
                <a:cs typeface="Times New Roman" pitchFamily="18" charset="0"/>
              </a:rPr>
              <a:t>O, mix with the normal hydrogen and oxygen in the body water within a few hours</a:t>
            </a:r>
          </a:p>
          <a:p>
            <a:r>
              <a:rPr lang="en-US" dirty="0"/>
              <a:t>(</a:t>
            </a:r>
            <a:r>
              <a:rPr lang="en-US" baseline="30000" dirty="0"/>
              <a:t>2</a:t>
            </a:r>
            <a:r>
              <a:rPr lang="en-US" dirty="0"/>
              <a:t>H) leaves the body as water, while </a:t>
            </a:r>
            <a:r>
              <a:rPr lang="en-US" baseline="30000" dirty="0"/>
              <a:t>18</a:t>
            </a:r>
            <a:r>
              <a:rPr lang="en-US" dirty="0"/>
              <a:t>O leaves as water (H</a:t>
            </a:r>
            <a:r>
              <a:rPr lang="en-US" baseline="-25000" dirty="0"/>
              <a:t>2</a:t>
            </a:r>
            <a:r>
              <a:rPr lang="en-US" dirty="0"/>
              <a:t>O) and carbon dioxide (CO</a:t>
            </a:r>
            <a:r>
              <a:rPr lang="en-US" baseline="-25000" dirty="0"/>
              <a:t>2</a:t>
            </a:r>
            <a:r>
              <a:rPr lang="en-US" dirty="0"/>
              <a:t>)</a:t>
            </a:r>
          </a:p>
          <a:p>
            <a:r>
              <a:rPr lang="en-US" dirty="0"/>
              <a:t>CO</a:t>
            </a:r>
            <a:r>
              <a:rPr lang="en-US" baseline="-25000" dirty="0"/>
              <a:t>2</a:t>
            </a:r>
            <a:r>
              <a:rPr lang="en-US" dirty="0"/>
              <a:t> production can be calculated by subtracting </a:t>
            </a:r>
            <a:r>
              <a:rPr lang="en-US" baseline="30000" dirty="0"/>
              <a:t>2</a:t>
            </a:r>
            <a:r>
              <a:rPr lang="en-US" dirty="0"/>
              <a:t>H elimination from </a:t>
            </a:r>
            <a:r>
              <a:rPr lang="en-US" baseline="30000" dirty="0"/>
              <a:t>18</a:t>
            </a:r>
            <a:r>
              <a:rPr lang="en-US" dirty="0"/>
              <a:t>O elimination.</a:t>
            </a:r>
            <a:endParaRPr lang="en-US" altLang="en-US" dirty="0">
              <a:cs typeface="Times New Roman" pitchFamily="18" charset="0"/>
            </a:endParaRPr>
          </a:p>
          <a:p>
            <a:endParaRPr lang="en-US" dirty="0"/>
          </a:p>
        </p:txBody>
      </p:sp>
    </p:spTree>
    <p:extLst>
      <p:ext uri="{BB962C8B-B14F-4D97-AF65-F5344CB8AC3E}">
        <p14:creationId xmlns:p14="http://schemas.microsoft.com/office/powerpoint/2010/main" val="193569157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a:extLst>
              <a:ext uri="{FF2B5EF4-FFF2-40B4-BE49-F238E27FC236}">
                <a16:creationId xmlns:a16="http://schemas.microsoft.com/office/drawing/2014/main" id="{0371396E-5ABA-2746-AE8C-67F39DCE6065}"/>
              </a:ext>
            </a:extLst>
          </p:cNvPr>
          <p:cNvPicPr>
            <a:picLocks noGrp="1" noChangeAspect="1"/>
          </p:cNvPicPr>
          <p:nvPr>
            <p:ph idx="1"/>
          </p:nvPr>
        </p:nvPicPr>
        <p:blipFill>
          <a:blip r:embed="rId2"/>
          <a:stretch>
            <a:fillRect/>
          </a:stretch>
        </p:blipFill>
        <p:spPr>
          <a:xfrm>
            <a:off x="1277007" y="568883"/>
            <a:ext cx="8497614" cy="4640964"/>
          </a:xfrm>
        </p:spPr>
      </p:pic>
      <p:sp>
        <p:nvSpPr>
          <p:cNvPr id="5" name="TextBox 4">
            <a:extLst>
              <a:ext uri="{FF2B5EF4-FFF2-40B4-BE49-F238E27FC236}">
                <a16:creationId xmlns:a16="http://schemas.microsoft.com/office/drawing/2014/main" id="{AB0FBABA-1B43-4C4B-8D8C-0089E2CF1F15}"/>
              </a:ext>
            </a:extLst>
          </p:cNvPr>
          <p:cNvSpPr txBox="1"/>
          <p:nvPr/>
        </p:nvSpPr>
        <p:spPr>
          <a:xfrm>
            <a:off x="1072055" y="5934670"/>
            <a:ext cx="11624441" cy="923330"/>
          </a:xfrm>
          <a:prstGeom prst="rect">
            <a:avLst/>
          </a:prstGeom>
          <a:noFill/>
        </p:spPr>
        <p:txBody>
          <a:bodyPr wrap="square" rtlCol="0">
            <a:spAutoFit/>
          </a:bodyPr>
          <a:lstStyle/>
          <a:p>
            <a:r>
              <a:rPr lang="en-US" sz="1200" dirty="0"/>
              <a:t>Emerging Technologies for Nutrition Research: Potential for Assessing Military Performance Capability.</a:t>
            </a:r>
          </a:p>
          <a:p>
            <a:r>
              <a:rPr lang="en-US" sz="1200" dirty="0"/>
              <a:t>Institute of Medicine (US) Committee on Military Nutrition Research; Carlson-Newberry SJ, Costello RB, editors.</a:t>
            </a:r>
          </a:p>
          <a:p>
            <a:r>
              <a:rPr lang="en-US" sz="1200" dirty="0"/>
              <a:t>Washington (DC): </a:t>
            </a:r>
            <a:r>
              <a:rPr lang="en-US" sz="1200" dirty="0">
                <a:hlinkClick r:id="rId3"/>
              </a:rPr>
              <a:t>National Academies Press (US)</a:t>
            </a:r>
            <a:r>
              <a:rPr lang="en-US" sz="1200" dirty="0"/>
              <a:t>; 1997.</a:t>
            </a:r>
          </a:p>
          <a:p>
            <a:endParaRPr lang="en-US" dirty="0"/>
          </a:p>
        </p:txBody>
      </p:sp>
    </p:spTree>
    <p:extLst>
      <p:ext uri="{BB962C8B-B14F-4D97-AF65-F5344CB8AC3E}">
        <p14:creationId xmlns:p14="http://schemas.microsoft.com/office/powerpoint/2010/main" val="414809004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a:extLst>
              <a:ext uri="{FF2B5EF4-FFF2-40B4-BE49-F238E27FC236}">
                <a16:creationId xmlns:a16="http://schemas.microsoft.com/office/drawing/2014/main" id="{2CB2D9F9-BD12-454C-A943-B9D19B738283}"/>
              </a:ext>
            </a:extLst>
          </p:cNvPr>
          <p:cNvSpPr>
            <a:spLocks noGrp="1"/>
          </p:cNvSpPr>
          <p:nvPr>
            <p:ph type="title"/>
          </p:nvPr>
        </p:nvSpPr>
        <p:spPr/>
        <p:txBody>
          <a:bodyPr/>
          <a:lstStyle/>
          <a:p>
            <a:r>
              <a:rPr lang="en-US" dirty="0"/>
              <a:t>Estimating Energy Requirement </a:t>
            </a:r>
          </a:p>
        </p:txBody>
      </p:sp>
      <p:pic>
        <p:nvPicPr>
          <p:cNvPr id="5" name="Content Placeholder 4">
            <a:extLst>
              <a:ext uri="{FF2B5EF4-FFF2-40B4-BE49-F238E27FC236}">
                <a16:creationId xmlns:a16="http://schemas.microsoft.com/office/drawing/2014/main" id="{AC98B484-E6AE-724B-8EAF-F29B6A203B7E}"/>
              </a:ext>
            </a:extLst>
          </p:cNvPr>
          <p:cNvPicPr>
            <a:picLocks noGrp="1" noChangeAspect="1"/>
          </p:cNvPicPr>
          <p:nvPr>
            <p:ph idx="1"/>
          </p:nvPr>
        </p:nvPicPr>
        <p:blipFill>
          <a:blip r:embed="rId2"/>
          <a:stretch>
            <a:fillRect/>
          </a:stretch>
        </p:blipFill>
        <p:spPr>
          <a:xfrm>
            <a:off x="1069848" y="2418739"/>
            <a:ext cx="4825114" cy="3200400"/>
          </a:xfrm>
        </p:spPr>
      </p:pic>
      <p:pic>
        <p:nvPicPr>
          <p:cNvPr id="7" name="Picture 6">
            <a:extLst>
              <a:ext uri="{FF2B5EF4-FFF2-40B4-BE49-F238E27FC236}">
                <a16:creationId xmlns:a16="http://schemas.microsoft.com/office/drawing/2014/main" id="{8CCC1D5B-1BB6-0546-B1C5-19133E64B83F}"/>
              </a:ext>
            </a:extLst>
          </p:cNvPr>
          <p:cNvPicPr>
            <a:picLocks noChangeAspect="1"/>
          </p:cNvPicPr>
          <p:nvPr/>
        </p:nvPicPr>
        <p:blipFill>
          <a:blip r:embed="rId3"/>
          <a:stretch>
            <a:fillRect/>
          </a:stretch>
        </p:blipFill>
        <p:spPr>
          <a:xfrm>
            <a:off x="6468699" y="2821021"/>
            <a:ext cx="5481234" cy="3132307"/>
          </a:xfrm>
          <a:prstGeom prst="rect">
            <a:avLst/>
          </a:prstGeom>
        </p:spPr>
      </p:pic>
    </p:spTree>
    <p:extLst>
      <p:ext uri="{BB962C8B-B14F-4D97-AF65-F5344CB8AC3E}">
        <p14:creationId xmlns:p14="http://schemas.microsoft.com/office/powerpoint/2010/main" val="231470032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a:extLst>
              <a:ext uri="{FF2B5EF4-FFF2-40B4-BE49-F238E27FC236}">
                <a16:creationId xmlns:a16="http://schemas.microsoft.com/office/drawing/2014/main" id="{99D89BBF-76D5-0041-9EA0-FC1E95106D79}"/>
              </a:ext>
            </a:extLst>
          </p:cNvPr>
          <p:cNvPicPr>
            <a:picLocks noGrp="1" noChangeAspect="1"/>
          </p:cNvPicPr>
          <p:nvPr>
            <p:ph idx="1"/>
          </p:nvPr>
        </p:nvPicPr>
        <p:blipFill>
          <a:blip r:embed="rId2"/>
          <a:stretch>
            <a:fillRect/>
          </a:stretch>
        </p:blipFill>
        <p:spPr>
          <a:xfrm>
            <a:off x="1069975" y="1254642"/>
            <a:ext cx="10058400" cy="4508205"/>
          </a:xfrm>
          <a:prstGeom prst="rect">
            <a:avLst/>
          </a:prstGeom>
        </p:spPr>
      </p:pic>
    </p:spTree>
    <p:extLst>
      <p:ext uri="{BB962C8B-B14F-4D97-AF65-F5344CB8AC3E}">
        <p14:creationId xmlns:p14="http://schemas.microsoft.com/office/powerpoint/2010/main" val="144677776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44FE52-0E85-844F-9490-A532184D1A27}"/>
              </a:ext>
            </a:extLst>
          </p:cNvPr>
          <p:cNvSpPr>
            <a:spLocks noGrp="1"/>
          </p:cNvSpPr>
          <p:nvPr>
            <p:ph type="title"/>
          </p:nvPr>
        </p:nvSpPr>
        <p:spPr>
          <a:xfrm>
            <a:off x="680742" y="251169"/>
            <a:ext cx="10058400" cy="1609344"/>
          </a:xfrm>
        </p:spPr>
        <p:txBody>
          <a:bodyPr/>
          <a:lstStyle/>
          <a:p>
            <a:r>
              <a:rPr lang="en-US" dirty="0"/>
              <a:t>Estimating Energy Requirement </a:t>
            </a:r>
          </a:p>
        </p:txBody>
      </p:sp>
      <p:sp>
        <p:nvSpPr>
          <p:cNvPr id="3" name="Content Placeholder 2">
            <a:extLst>
              <a:ext uri="{FF2B5EF4-FFF2-40B4-BE49-F238E27FC236}">
                <a16:creationId xmlns:a16="http://schemas.microsoft.com/office/drawing/2014/main" id="{F79D0892-18AE-2642-B6AB-794BFCB561BA}"/>
              </a:ext>
            </a:extLst>
          </p:cNvPr>
          <p:cNvSpPr>
            <a:spLocks noGrp="1"/>
          </p:cNvSpPr>
          <p:nvPr>
            <p:ph idx="1"/>
          </p:nvPr>
        </p:nvSpPr>
        <p:spPr>
          <a:xfrm>
            <a:off x="544554" y="1860512"/>
            <a:ext cx="6517726" cy="4365189"/>
          </a:xfrm>
        </p:spPr>
        <p:txBody>
          <a:bodyPr>
            <a:normAutofit/>
          </a:bodyPr>
          <a:lstStyle/>
          <a:p>
            <a:r>
              <a:rPr lang="en-US" sz="2800" b="1" dirty="0"/>
              <a:t>MIFFLIN-ST. JOER equation (MSJ) </a:t>
            </a:r>
            <a:r>
              <a:rPr lang="en-US" sz="2800" b="1" dirty="0">
                <a:solidFill>
                  <a:srgbClr val="FF0000"/>
                </a:solidFill>
              </a:rPr>
              <a:t>* AF</a:t>
            </a:r>
          </a:p>
          <a:p>
            <a:endParaRPr lang="en-US" sz="2400" b="1" dirty="0"/>
          </a:p>
          <a:p>
            <a:pPr marL="0" indent="0">
              <a:buNone/>
            </a:pPr>
            <a:r>
              <a:rPr lang="en-US" sz="2400" dirty="0"/>
              <a:t>Men: (10*wt.[kg]) + (6.25*ht.[cm]) – (5 × age) + 5 </a:t>
            </a:r>
          </a:p>
          <a:p>
            <a:pPr marL="0" indent="0">
              <a:buNone/>
            </a:pPr>
            <a:r>
              <a:rPr lang="en-US" sz="2400" dirty="0"/>
              <a:t>Women: (10*wt.[kg]) + (6.25*ht.[cm]) – (5 × age) -161</a:t>
            </a:r>
          </a:p>
        </p:txBody>
      </p:sp>
      <p:pic>
        <p:nvPicPr>
          <p:cNvPr id="5" name="Picture 4">
            <a:extLst>
              <a:ext uri="{FF2B5EF4-FFF2-40B4-BE49-F238E27FC236}">
                <a16:creationId xmlns:a16="http://schemas.microsoft.com/office/drawing/2014/main" id="{30CAD8F9-7596-D045-AAF2-359F0328A726}"/>
              </a:ext>
            </a:extLst>
          </p:cNvPr>
          <p:cNvPicPr>
            <a:picLocks noChangeAspect="1"/>
          </p:cNvPicPr>
          <p:nvPr/>
        </p:nvPicPr>
        <p:blipFill>
          <a:blip r:embed="rId2"/>
          <a:stretch>
            <a:fillRect/>
          </a:stretch>
        </p:blipFill>
        <p:spPr>
          <a:xfrm>
            <a:off x="7062280" y="1679944"/>
            <a:ext cx="5129720" cy="4921441"/>
          </a:xfrm>
          <a:prstGeom prst="rect">
            <a:avLst/>
          </a:prstGeom>
        </p:spPr>
      </p:pic>
    </p:spTree>
    <p:extLst>
      <p:ext uri="{BB962C8B-B14F-4D97-AF65-F5344CB8AC3E}">
        <p14:creationId xmlns:p14="http://schemas.microsoft.com/office/powerpoint/2010/main" val="206440588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D79723-0FA6-C246-9442-807C83660223}"/>
              </a:ext>
            </a:extLst>
          </p:cNvPr>
          <p:cNvSpPr>
            <a:spLocks noGrp="1"/>
          </p:cNvSpPr>
          <p:nvPr>
            <p:ph type="title"/>
          </p:nvPr>
        </p:nvSpPr>
        <p:spPr/>
        <p:txBody>
          <a:bodyPr/>
          <a:lstStyle/>
          <a:p>
            <a:r>
              <a:rPr lang="en-US" altLang="en-US" dirty="0">
                <a:solidFill>
                  <a:schemeClr val="tx1"/>
                </a:solidFill>
              </a:rPr>
              <a:t>Body weight</a:t>
            </a:r>
            <a:endParaRPr lang="en-US" dirty="0">
              <a:solidFill>
                <a:schemeClr val="tx1"/>
              </a:solidFill>
            </a:endParaRPr>
          </a:p>
        </p:txBody>
      </p:sp>
      <p:sp>
        <p:nvSpPr>
          <p:cNvPr id="3" name="Content Placeholder 2">
            <a:extLst>
              <a:ext uri="{FF2B5EF4-FFF2-40B4-BE49-F238E27FC236}">
                <a16:creationId xmlns:a16="http://schemas.microsoft.com/office/drawing/2014/main" id="{B052F621-A2C8-3F4B-A28B-ADA7753AD6C6}"/>
              </a:ext>
            </a:extLst>
          </p:cNvPr>
          <p:cNvSpPr>
            <a:spLocks noGrp="1"/>
          </p:cNvSpPr>
          <p:nvPr>
            <p:ph idx="1"/>
          </p:nvPr>
        </p:nvSpPr>
        <p:spPr/>
        <p:txBody>
          <a:bodyPr/>
          <a:lstStyle/>
          <a:p>
            <a:r>
              <a:rPr lang="en-US" dirty="0"/>
              <a:t>Body weight=   fat +  lean tissue (including water)</a:t>
            </a:r>
          </a:p>
          <a:p>
            <a:r>
              <a:rPr lang="en-US" dirty="0"/>
              <a:t>Weight gains and losses tell us nothing about how the body’s composition may have changed</a:t>
            </a:r>
          </a:p>
          <a:p>
            <a:r>
              <a:rPr lang="en-US" b="1" dirty="0"/>
              <a:t>Body Mass index </a:t>
            </a:r>
            <a:r>
              <a:rPr lang="en-US" dirty="0"/>
              <a:t>The </a:t>
            </a:r>
            <a:r>
              <a:rPr lang="en-US" b="1" dirty="0"/>
              <a:t>body mass index (BMI) </a:t>
            </a:r>
            <a:r>
              <a:rPr lang="en-US" dirty="0"/>
              <a:t>describes relative weight for height: </a:t>
            </a:r>
          </a:p>
          <a:p>
            <a:endParaRPr lang="en-US" dirty="0"/>
          </a:p>
          <a:p>
            <a:endParaRPr lang="en-US" dirty="0"/>
          </a:p>
          <a:p>
            <a:endParaRPr lang="en-US" dirty="0"/>
          </a:p>
        </p:txBody>
      </p:sp>
      <p:pic>
        <p:nvPicPr>
          <p:cNvPr id="6" name="Picture 5">
            <a:extLst>
              <a:ext uri="{FF2B5EF4-FFF2-40B4-BE49-F238E27FC236}">
                <a16:creationId xmlns:a16="http://schemas.microsoft.com/office/drawing/2014/main" id="{B3FEA96C-1E57-754E-A32C-4C4301D6E48C}"/>
              </a:ext>
            </a:extLst>
          </p:cNvPr>
          <p:cNvPicPr>
            <a:picLocks noChangeAspect="1"/>
          </p:cNvPicPr>
          <p:nvPr/>
        </p:nvPicPr>
        <p:blipFill>
          <a:blip r:embed="rId2"/>
          <a:stretch>
            <a:fillRect/>
          </a:stretch>
        </p:blipFill>
        <p:spPr>
          <a:xfrm>
            <a:off x="3093396" y="4377447"/>
            <a:ext cx="4863830" cy="1794753"/>
          </a:xfrm>
          <a:prstGeom prst="rect">
            <a:avLst/>
          </a:prstGeom>
        </p:spPr>
      </p:pic>
    </p:spTree>
    <p:extLst>
      <p:ext uri="{BB962C8B-B14F-4D97-AF65-F5344CB8AC3E}">
        <p14:creationId xmlns:p14="http://schemas.microsoft.com/office/powerpoint/2010/main" val="390177277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F008A2-25CB-714B-A39A-9620316B1439}"/>
              </a:ext>
            </a:extLst>
          </p:cNvPr>
          <p:cNvSpPr>
            <a:spLocks noGrp="1"/>
          </p:cNvSpPr>
          <p:nvPr>
            <p:ph type="title"/>
          </p:nvPr>
        </p:nvSpPr>
        <p:spPr/>
        <p:txBody>
          <a:bodyPr/>
          <a:lstStyle/>
          <a:p>
            <a:r>
              <a:rPr lang="en-US" dirty="0" err="1"/>
              <a:t>Bmi</a:t>
            </a:r>
            <a:r>
              <a:rPr lang="en-US" dirty="0"/>
              <a:t> Classification</a:t>
            </a:r>
          </a:p>
        </p:txBody>
      </p:sp>
      <p:sp>
        <p:nvSpPr>
          <p:cNvPr id="3" name="Content Placeholder 2">
            <a:extLst>
              <a:ext uri="{FF2B5EF4-FFF2-40B4-BE49-F238E27FC236}">
                <a16:creationId xmlns:a16="http://schemas.microsoft.com/office/drawing/2014/main" id="{D58FD14D-B84F-1947-8BD6-D3A0E3FF1AFF}"/>
              </a:ext>
            </a:extLst>
          </p:cNvPr>
          <p:cNvSpPr>
            <a:spLocks noGrp="1"/>
          </p:cNvSpPr>
          <p:nvPr>
            <p:ph idx="1"/>
          </p:nvPr>
        </p:nvSpPr>
        <p:spPr/>
        <p:txBody>
          <a:bodyPr>
            <a:normAutofit/>
          </a:bodyPr>
          <a:lstStyle/>
          <a:p>
            <a:r>
              <a:rPr lang="en-US" sz="3200" b="1" dirty="0"/>
              <a:t>Underweight BMI </a:t>
            </a:r>
            <a:r>
              <a:rPr lang="en-US" sz="3200" b="1" dirty="0">
                <a:solidFill>
                  <a:srgbClr val="C00000"/>
                </a:solidFill>
              </a:rPr>
              <a:t>below 18.5</a:t>
            </a:r>
          </a:p>
          <a:p>
            <a:r>
              <a:rPr lang="en-US" sz="3200" b="1" dirty="0"/>
              <a:t>Healthy weight BMI </a:t>
            </a:r>
            <a:r>
              <a:rPr lang="en-US" altLang="en-US" sz="3200" b="1" dirty="0">
                <a:solidFill>
                  <a:srgbClr val="C00000"/>
                </a:solidFill>
              </a:rPr>
              <a:t>&gt;18.4 - &lt; 25</a:t>
            </a:r>
            <a:endParaRPr lang="en-US" sz="3200" b="1" dirty="0">
              <a:solidFill>
                <a:srgbClr val="C00000"/>
              </a:solidFill>
            </a:endParaRPr>
          </a:p>
          <a:p>
            <a:r>
              <a:rPr lang="en-US" sz="3200" b="1" dirty="0"/>
              <a:t>Overweight BMI </a:t>
            </a:r>
            <a:r>
              <a:rPr lang="en-US" sz="3200" b="1" dirty="0">
                <a:solidFill>
                  <a:srgbClr val="C00000"/>
                </a:solidFill>
              </a:rPr>
              <a:t>25 – 29.9 </a:t>
            </a:r>
          </a:p>
          <a:p>
            <a:r>
              <a:rPr lang="en-US" sz="3200" dirty="0"/>
              <a:t>Obese BMI  </a:t>
            </a:r>
            <a:r>
              <a:rPr lang="en-US" altLang="en-US" sz="3200" dirty="0">
                <a:solidFill>
                  <a:srgbClr val="C00000"/>
                </a:solidFill>
              </a:rPr>
              <a:t>30-40</a:t>
            </a:r>
          </a:p>
          <a:p>
            <a:endParaRPr lang="en-US" sz="3200" dirty="0">
              <a:solidFill>
                <a:srgbClr val="C00000"/>
              </a:solidFill>
            </a:endParaRPr>
          </a:p>
          <a:p>
            <a:r>
              <a:rPr lang="en-US" sz="2400" b="1" i="1" dirty="0">
                <a:solidFill>
                  <a:srgbClr val="C00000"/>
                </a:solidFill>
              </a:rPr>
              <a:t>BMI says little about body composition </a:t>
            </a:r>
            <a:endParaRPr lang="en-US" sz="3600" b="1" i="1" dirty="0">
              <a:solidFill>
                <a:srgbClr val="C00000"/>
              </a:solidFill>
            </a:endParaRPr>
          </a:p>
          <a:p>
            <a:endParaRPr lang="en-US" sz="3200" b="1" dirty="0">
              <a:solidFill>
                <a:srgbClr val="C00000"/>
              </a:solidFill>
            </a:endParaRPr>
          </a:p>
        </p:txBody>
      </p:sp>
    </p:spTree>
    <p:extLst>
      <p:ext uri="{BB962C8B-B14F-4D97-AF65-F5344CB8AC3E}">
        <p14:creationId xmlns:p14="http://schemas.microsoft.com/office/powerpoint/2010/main" val="182748597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EADA47D-3C87-F142-A504-75D7780E3E2C}"/>
              </a:ext>
            </a:extLst>
          </p:cNvPr>
          <p:cNvSpPr>
            <a:spLocks noGrp="1"/>
          </p:cNvSpPr>
          <p:nvPr>
            <p:ph idx="1"/>
          </p:nvPr>
        </p:nvSpPr>
        <p:spPr>
          <a:xfrm>
            <a:off x="449362" y="3445329"/>
            <a:ext cx="6163710" cy="2499578"/>
          </a:xfrm>
        </p:spPr>
        <p:txBody>
          <a:bodyPr>
            <a:normAutofit fontScale="92500" lnSpcReduction="20000"/>
          </a:bodyPr>
          <a:lstStyle/>
          <a:p>
            <a:r>
              <a:rPr lang="en-US" sz="2800" dirty="0">
                <a:latin typeface="Times New Roman" panose="02020603050405020304" pitchFamily="18" charset="0"/>
                <a:cs typeface="Times New Roman" panose="02020603050405020304" pitchFamily="18" charset="0"/>
              </a:rPr>
              <a:t>In humans, dietary energy is derived from four major food types: </a:t>
            </a:r>
          </a:p>
          <a:p>
            <a:r>
              <a:rPr lang="en-US" sz="2800" dirty="0">
                <a:latin typeface="Times New Roman" panose="02020603050405020304" pitchFamily="18" charset="0"/>
                <a:cs typeface="Times New Roman" panose="02020603050405020304" pitchFamily="18" charset="0"/>
              </a:rPr>
              <a:t>Carbohydrate</a:t>
            </a:r>
          </a:p>
          <a:p>
            <a:r>
              <a:rPr lang="en-US" sz="2800" dirty="0">
                <a:latin typeface="Times New Roman" panose="02020603050405020304" pitchFamily="18" charset="0"/>
                <a:cs typeface="Times New Roman" panose="02020603050405020304" pitchFamily="18" charset="0"/>
              </a:rPr>
              <a:t> Fat</a:t>
            </a:r>
          </a:p>
          <a:p>
            <a:r>
              <a:rPr lang="en-US" sz="2800" dirty="0">
                <a:latin typeface="Times New Roman" panose="02020603050405020304" pitchFamily="18" charset="0"/>
                <a:cs typeface="Times New Roman" panose="02020603050405020304" pitchFamily="18" charset="0"/>
              </a:rPr>
              <a:t>Protein</a:t>
            </a:r>
          </a:p>
          <a:p>
            <a:r>
              <a:rPr lang="en-US" sz="2800" dirty="0">
                <a:latin typeface="Times New Roman" panose="02020603050405020304" pitchFamily="18" charset="0"/>
                <a:cs typeface="Times New Roman" panose="02020603050405020304" pitchFamily="18" charset="0"/>
              </a:rPr>
              <a:t>Alcohol </a:t>
            </a:r>
          </a:p>
          <a:p>
            <a:endParaRPr lang="en-US" dirty="0"/>
          </a:p>
        </p:txBody>
      </p:sp>
      <p:pic>
        <p:nvPicPr>
          <p:cNvPr id="6" name="Picture 5">
            <a:extLst>
              <a:ext uri="{FF2B5EF4-FFF2-40B4-BE49-F238E27FC236}">
                <a16:creationId xmlns:a16="http://schemas.microsoft.com/office/drawing/2014/main" id="{AF027B61-39EE-CF42-92E6-9DCCE27AF359}"/>
              </a:ext>
            </a:extLst>
          </p:cNvPr>
          <p:cNvPicPr>
            <a:picLocks noChangeAspect="1"/>
          </p:cNvPicPr>
          <p:nvPr/>
        </p:nvPicPr>
        <p:blipFill>
          <a:blip r:embed="rId2"/>
          <a:stretch>
            <a:fillRect/>
          </a:stretch>
        </p:blipFill>
        <p:spPr>
          <a:xfrm>
            <a:off x="7037614" y="495299"/>
            <a:ext cx="3730172" cy="2622151"/>
          </a:xfrm>
          <a:prstGeom prst="rect">
            <a:avLst/>
          </a:prstGeom>
        </p:spPr>
      </p:pic>
      <p:sp>
        <p:nvSpPr>
          <p:cNvPr id="7" name="TextBox 6">
            <a:extLst>
              <a:ext uri="{FF2B5EF4-FFF2-40B4-BE49-F238E27FC236}">
                <a16:creationId xmlns:a16="http://schemas.microsoft.com/office/drawing/2014/main" id="{F4C53735-40F0-B44C-ADA9-33F0FA63371F}"/>
              </a:ext>
            </a:extLst>
          </p:cNvPr>
          <p:cNvSpPr txBox="1"/>
          <p:nvPr/>
        </p:nvSpPr>
        <p:spPr>
          <a:xfrm>
            <a:off x="302404" y="495299"/>
            <a:ext cx="5788153" cy="1846659"/>
          </a:xfrm>
          <a:prstGeom prst="rect">
            <a:avLst/>
          </a:prstGeom>
          <a:noFill/>
        </p:spPr>
        <p:txBody>
          <a:bodyPr wrap="square" rtlCol="0">
            <a:spAutoFit/>
          </a:bodyPr>
          <a:lstStyle/>
          <a:p>
            <a:r>
              <a:rPr lang="en-US" sz="2400" dirty="0">
                <a:latin typeface="Times New Roman" panose="02020603050405020304" pitchFamily="18" charset="0"/>
                <a:cs typeface="Times New Roman" panose="02020603050405020304" pitchFamily="18" charset="0"/>
              </a:rPr>
              <a:t>Plants do photosynthesis to produce glucose for energy</a:t>
            </a:r>
          </a:p>
          <a:p>
            <a:r>
              <a:rPr lang="en-US" altLang="en-US" sz="2400" dirty="0">
                <a:latin typeface="Times New Roman" panose="02020603050405020304" pitchFamily="18" charset="0"/>
                <a:cs typeface="Times New Roman" panose="02020603050405020304" pitchFamily="18" charset="0"/>
              </a:rPr>
              <a:t>Glucose gives plant energy to produce proteins, fats and other carbohydrates</a:t>
            </a:r>
          </a:p>
          <a:p>
            <a:endParaRPr lang="en-US" dirty="0"/>
          </a:p>
        </p:txBody>
      </p:sp>
      <p:pic>
        <p:nvPicPr>
          <p:cNvPr id="8" name="Picture 7">
            <a:extLst>
              <a:ext uri="{FF2B5EF4-FFF2-40B4-BE49-F238E27FC236}">
                <a16:creationId xmlns:a16="http://schemas.microsoft.com/office/drawing/2014/main" id="{F81776EC-0AEC-1A4F-9F7A-4560BA51CA7A}"/>
              </a:ext>
            </a:extLst>
          </p:cNvPr>
          <p:cNvPicPr>
            <a:picLocks noChangeAspect="1"/>
          </p:cNvPicPr>
          <p:nvPr/>
        </p:nvPicPr>
        <p:blipFill>
          <a:blip r:embed="rId3"/>
          <a:stretch>
            <a:fillRect/>
          </a:stretch>
        </p:blipFill>
        <p:spPr>
          <a:xfrm>
            <a:off x="7984671" y="3886200"/>
            <a:ext cx="2456543" cy="2354037"/>
          </a:xfrm>
          <a:prstGeom prst="rect">
            <a:avLst/>
          </a:prstGeom>
        </p:spPr>
      </p:pic>
    </p:spTree>
    <p:extLst>
      <p:ext uri="{BB962C8B-B14F-4D97-AF65-F5344CB8AC3E}">
        <p14:creationId xmlns:p14="http://schemas.microsoft.com/office/powerpoint/2010/main" val="85483621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C73348D-2FC5-5344-9D71-961B8EAD0182}"/>
              </a:ext>
            </a:extLst>
          </p:cNvPr>
          <p:cNvSpPr>
            <a:spLocks noGrp="1"/>
          </p:cNvSpPr>
          <p:nvPr>
            <p:ph idx="1"/>
          </p:nvPr>
        </p:nvSpPr>
        <p:spPr>
          <a:xfrm>
            <a:off x="1069848" y="553453"/>
            <a:ext cx="10058400" cy="4235115"/>
          </a:xfrm>
        </p:spPr>
        <p:txBody>
          <a:bodyPr/>
          <a:lstStyle/>
          <a:p>
            <a:r>
              <a:rPr lang="en-US" sz="3200" dirty="0"/>
              <a:t>Health-care professionals commonly use BMI and waist circumference measurements because they are relatively easy and inexpensive. Together, these two measurements prove most valuable in assessing a person’s health risks and monitoring changes over time</a:t>
            </a:r>
          </a:p>
          <a:p>
            <a:endParaRPr lang="en-US" dirty="0"/>
          </a:p>
        </p:txBody>
      </p:sp>
    </p:spTree>
    <p:extLst>
      <p:ext uri="{BB962C8B-B14F-4D97-AF65-F5344CB8AC3E}">
        <p14:creationId xmlns:p14="http://schemas.microsoft.com/office/powerpoint/2010/main" val="136099525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2CF8DE9-59FF-8645-9B93-A6BF18235976}"/>
              </a:ext>
            </a:extLst>
          </p:cNvPr>
          <p:cNvSpPr>
            <a:spLocks noGrp="1"/>
          </p:cNvSpPr>
          <p:nvPr>
            <p:ph idx="1"/>
          </p:nvPr>
        </p:nvSpPr>
        <p:spPr>
          <a:xfrm>
            <a:off x="637953" y="770021"/>
            <a:ext cx="5592725" cy="5173579"/>
          </a:xfrm>
        </p:spPr>
        <p:txBody>
          <a:bodyPr/>
          <a:lstStyle/>
          <a:p>
            <a:r>
              <a:rPr lang="en-US" sz="2400" dirty="0"/>
              <a:t>The location of fat on the body may influence health as much, or more than, total fat alone.</a:t>
            </a:r>
          </a:p>
          <a:p>
            <a:pPr marL="457200" indent="-457200">
              <a:buFont typeface="+mj-lt"/>
              <a:buAutoNum type="arabicPeriod"/>
            </a:pPr>
            <a:r>
              <a:rPr lang="en-US" sz="2400" dirty="0"/>
              <a:t> </a:t>
            </a:r>
            <a:r>
              <a:rPr lang="en-US" sz="2400" b="1" dirty="0"/>
              <a:t>Visceral fat </a:t>
            </a:r>
            <a:r>
              <a:rPr lang="en-US" sz="2400" dirty="0"/>
              <a:t>is stored around the organs of the abdomen is referred to as </a:t>
            </a:r>
            <a:r>
              <a:rPr lang="en-US" sz="2400" b="1" dirty="0"/>
              <a:t>central obesity </a:t>
            </a:r>
            <a:r>
              <a:rPr lang="en-US" sz="2400" dirty="0"/>
              <a:t>or upper-body fat ( more common in men)</a:t>
            </a:r>
          </a:p>
          <a:p>
            <a:pPr marL="457200" indent="-457200">
              <a:buFont typeface="+mj-lt"/>
              <a:buAutoNum type="arabicPeriod"/>
            </a:pPr>
            <a:r>
              <a:rPr lang="en-US" sz="2400" b="1" dirty="0"/>
              <a:t>Subcutaneous fat </a:t>
            </a:r>
            <a:r>
              <a:rPr lang="en-US" sz="2400" dirty="0"/>
              <a:t>around the hips and thighs, sometimes referred to as lower-body fat, is most common in women during their reproductive years, and is associated with lower heart disease risks</a:t>
            </a:r>
            <a:r>
              <a:rPr lang="en-US" dirty="0"/>
              <a:t>. </a:t>
            </a:r>
          </a:p>
          <a:p>
            <a:pPr marL="457200" indent="-457200">
              <a:buFont typeface="+mj-lt"/>
              <a:buAutoNum type="arabicPeriod"/>
            </a:pPr>
            <a:endParaRPr lang="en-US" dirty="0"/>
          </a:p>
          <a:p>
            <a:endParaRPr lang="en-US" dirty="0"/>
          </a:p>
        </p:txBody>
      </p:sp>
      <p:pic>
        <p:nvPicPr>
          <p:cNvPr id="3073" name="Picture 1" descr="page275image8120832">
            <a:extLst>
              <a:ext uri="{FF2B5EF4-FFF2-40B4-BE49-F238E27FC236}">
                <a16:creationId xmlns:a16="http://schemas.microsoft.com/office/drawing/2014/main" id="{BCA7061F-C617-FB4B-BF3D-6040110CE47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545721" y="513161"/>
            <a:ext cx="1498600" cy="3568700"/>
          </a:xfrm>
          <a:prstGeom prst="rect">
            <a:avLst/>
          </a:prstGeom>
          <a:noFill/>
          <a:extLst>
            <a:ext uri="{909E8E84-426E-40DD-AFC4-6F175D3DCCD1}">
              <a14:hiddenFill xmlns:a14="http://schemas.microsoft.com/office/drawing/2010/main">
                <a:solidFill>
                  <a:srgbClr val="FFFFFF"/>
                </a:solidFill>
              </a14:hiddenFill>
            </a:ext>
          </a:extLst>
        </p:spPr>
      </p:pic>
      <p:pic>
        <p:nvPicPr>
          <p:cNvPr id="3075" name="Picture 3" descr="page275image10092768">
            <a:extLst>
              <a:ext uri="{FF2B5EF4-FFF2-40B4-BE49-F238E27FC236}">
                <a16:creationId xmlns:a16="http://schemas.microsoft.com/office/drawing/2014/main" id="{CA88BE7A-D097-7C47-AD36-80E0D3FC26F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39853" y="770021"/>
            <a:ext cx="2358189" cy="3577389"/>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F09606D7-2788-4147-A65D-08B0D037CD33}"/>
              </a:ext>
            </a:extLst>
          </p:cNvPr>
          <p:cNvSpPr txBox="1"/>
          <p:nvPr/>
        </p:nvSpPr>
        <p:spPr>
          <a:xfrm>
            <a:off x="8398042" y="4742121"/>
            <a:ext cx="3793958" cy="1754326"/>
          </a:xfrm>
          <a:prstGeom prst="rect">
            <a:avLst/>
          </a:prstGeom>
          <a:noFill/>
        </p:spPr>
        <p:txBody>
          <a:bodyPr wrap="square" rtlCol="0">
            <a:spAutoFit/>
          </a:bodyPr>
          <a:lstStyle/>
          <a:p>
            <a:r>
              <a:rPr lang="en-US" i="1" dirty="0">
                <a:solidFill>
                  <a:srgbClr val="C00000"/>
                </a:solidFill>
              </a:rPr>
              <a:t>In healthy-weight people, some fat is stored around the organs of the abdomen. BUT EXCESS abdominal fat increases the risks of diseases</a:t>
            </a:r>
          </a:p>
          <a:p>
            <a:endParaRPr lang="en-US" dirty="0"/>
          </a:p>
          <a:p>
            <a:endParaRPr lang="en-US" dirty="0"/>
          </a:p>
        </p:txBody>
      </p:sp>
    </p:spTree>
    <p:extLst>
      <p:ext uri="{BB962C8B-B14F-4D97-AF65-F5344CB8AC3E}">
        <p14:creationId xmlns:p14="http://schemas.microsoft.com/office/powerpoint/2010/main" val="78308743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AA9CC8-EEAE-AA46-9FB8-C40CCCF3EDAD}"/>
              </a:ext>
            </a:extLst>
          </p:cNvPr>
          <p:cNvSpPr>
            <a:spLocks noGrp="1"/>
          </p:cNvSpPr>
          <p:nvPr>
            <p:ph type="title"/>
          </p:nvPr>
        </p:nvSpPr>
        <p:spPr/>
        <p:txBody>
          <a:bodyPr/>
          <a:lstStyle/>
          <a:p>
            <a:r>
              <a:rPr lang="en-US" b="1" dirty="0"/>
              <a:t>Waist Circumference </a:t>
            </a:r>
            <a:endParaRPr lang="en-US" dirty="0"/>
          </a:p>
        </p:txBody>
      </p:sp>
      <p:sp>
        <p:nvSpPr>
          <p:cNvPr id="3" name="Content Placeholder 2">
            <a:extLst>
              <a:ext uri="{FF2B5EF4-FFF2-40B4-BE49-F238E27FC236}">
                <a16:creationId xmlns:a16="http://schemas.microsoft.com/office/drawing/2014/main" id="{173D3CC3-28A5-6D42-9E56-0FC18A1CF82C}"/>
              </a:ext>
            </a:extLst>
          </p:cNvPr>
          <p:cNvSpPr>
            <a:spLocks noGrp="1"/>
          </p:cNvSpPr>
          <p:nvPr>
            <p:ph idx="1"/>
          </p:nvPr>
        </p:nvSpPr>
        <p:spPr/>
        <p:txBody>
          <a:bodyPr/>
          <a:lstStyle/>
          <a:p>
            <a:r>
              <a:rPr lang="en-US" sz="2800" dirty="0"/>
              <a:t>A person’s </a:t>
            </a:r>
            <a:r>
              <a:rPr lang="en-US" sz="2800" b="1" dirty="0"/>
              <a:t>waist circumference </a:t>
            </a:r>
            <a:r>
              <a:rPr lang="en-US" sz="2800" dirty="0"/>
              <a:t>is a good indicator of central obesity and its associated health risks </a:t>
            </a:r>
          </a:p>
          <a:p>
            <a:r>
              <a:rPr lang="en-US" sz="2800" u="sng" dirty="0">
                <a:solidFill>
                  <a:srgbClr val="C00000"/>
                </a:solidFill>
              </a:rPr>
              <a:t>Criteria for risk of central obesity and associated problems </a:t>
            </a:r>
          </a:p>
          <a:p>
            <a:r>
              <a:rPr lang="en-US" sz="2800" dirty="0"/>
              <a:t>Women -waist circumference &gt;35 inches (88 centimeters) </a:t>
            </a:r>
          </a:p>
          <a:p>
            <a:r>
              <a:rPr lang="en-US" sz="2800" dirty="0"/>
              <a:t>Men -waist circumference &gt; 40 inches (102 centimeters)</a:t>
            </a:r>
          </a:p>
          <a:p>
            <a:endParaRPr lang="en-US" sz="2800" dirty="0"/>
          </a:p>
          <a:p>
            <a:r>
              <a:rPr lang="en-US" sz="2800" dirty="0"/>
              <a:t>Waist-to-hip ratio as an indicator of disease risks </a:t>
            </a:r>
          </a:p>
          <a:p>
            <a:pPr marL="0" indent="0">
              <a:buNone/>
            </a:pPr>
            <a:endParaRPr lang="en-US" dirty="0"/>
          </a:p>
        </p:txBody>
      </p:sp>
    </p:spTree>
    <p:extLst>
      <p:ext uri="{BB962C8B-B14F-4D97-AF65-F5344CB8AC3E}">
        <p14:creationId xmlns:p14="http://schemas.microsoft.com/office/powerpoint/2010/main" val="163661978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BB1EBF-35E9-B74D-83A6-B09B5F378A20}"/>
              </a:ext>
            </a:extLst>
          </p:cNvPr>
          <p:cNvSpPr>
            <a:spLocks noGrp="1"/>
          </p:cNvSpPr>
          <p:nvPr>
            <p:ph type="title"/>
          </p:nvPr>
        </p:nvSpPr>
        <p:spPr/>
        <p:txBody>
          <a:bodyPr>
            <a:normAutofit fontScale="90000"/>
          </a:bodyPr>
          <a:lstStyle/>
          <a:p>
            <a:r>
              <a:rPr lang="en-US" altLang="en-US" dirty="0">
                <a:solidFill>
                  <a:schemeClr val="tx1"/>
                </a:solidFill>
              </a:rPr>
              <a:t>Anthropometric measurements to determine body fat and muscle mass</a:t>
            </a:r>
            <a:br>
              <a:rPr lang="en-GB" altLang="en-US" dirty="0">
                <a:solidFill>
                  <a:schemeClr val="tx2"/>
                </a:solidFill>
              </a:rPr>
            </a:br>
            <a:endParaRPr lang="en-US" dirty="0"/>
          </a:p>
        </p:txBody>
      </p:sp>
      <p:sp>
        <p:nvSpPr>
          <p:cNvPr id="3" name="Content Placeholder 2">
            <a:extLst>
              <a:ext uri="{FF2B5EF4-FFF2-40B4-BE49-F238E27FC236}">
                <a16:creationId xmlns:a16="http://schemas.microsoft.com/office/drawing/2014/main" id="{E6D8592D-9FC5-1D41-B3E8-03F66D4E759A}"/>
              </a:ext>
            </a:extLst>
          </p:cNvPr>
          <p:cNvSpPr>
            <a:spLocks noGrp="1"/>
          </p:cNvSpPr>
          <p:nvPr>
            <p:ph idx="1"/>
          </p:nvPr>
        </p:nvSpPr>
        <p:spPr>
          <a:xfrm>
            <a:off x="684838" y="1622679"/>
            <a:ext cx="6149099" cy="3254439"/>
          </a:xfrm>
        </p:spPr>
        <p:txBody>
          <a:bodyPr/>
          <a:lstStyle/>
          <a:p>
            <a:r>
              <a:rPr lang="en-US" sz="2400" b="1" dirty="0"/>
              <a:t>Skinfold Measurements: Skinfold measures </a:t>
            </a:r>
            <a:r>
              <a:rPr lang="en-US" sz="2400" dirty="0"/>
              <a:t>estimate body fat by using a caliper to gauge the thickness of a fold of skin on the back of the arm (over the triceps), below the shoulder blade (subscapular), and in other places (including lower-body sites), and then comparing these measurements with standards. </a:t>
            </a:r>
          </a:p>
          <a:p>
            <a:endParaRPr lang="en-US" dirty="0"/>
          </a:p>
        </p:txBody>
      </p:sp>
      <p:pic>
        <p:nvPicPr>
          <p:cNvPr id="5" name="Picture 11" descr="Skinfold Drawing">
            <a:extLst>
              <a:ext uri="{FF2B5EF4-FFF2-40B4-BE49-F238E27FC236}">
                <a16:creationId xmlns:a16="http://schemas.microsoft.com/office/drawing/2014/main" id="{355F8A54-5B9D-9C4E-83F8-704A13810B3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42264" y="4558141"/>
            <a:ext cx="4036732" cy="2129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49" name="Picture 1" descr="page276image84700624">
            <a:extLst>
              <a:ext uri="{FF2B5EF4-FFF2-40B4-BE49-F238E27FC236}">
                <a16:creationId xmlns:a16="http://schemas.microsoft.com/office/drawing/2014/main" id="{7079ACCE-58BE-464D-80A1-D8B1786B57A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76356" y="2186443"/>
            <a:ext cx="3609473" cy="278314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780148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F5BE18F3-53C8-7C4F-A693-F3CC1117D4D5}"/>
              </a:ext>
            </a:extLst>
          </p:cNvPr>
          <p:cNvSpPr>
            <a:spLocks noGrp="1"/>
          </p:cNvSpPr>
          <p:nvPr>
            <p:ph type="title"/>
          </p:nvPr>
        </p:nvSpPr>
        <p:spPr/>
        <p:txBody>
          <a:bodyPr/>
          <a:lstStyle/>
          <a:p>
            <a:r>
              <a:rPr lang="en-US" b="1" dirty="0"/>
              <a:t>Bioelectrical impedance </a:t>
            </a:r>
            <a:br>
              <a:rPr lang="en-US" dirty="0"/>
            </a:br>
            <a:endParaRPr lang="en-US" dirty="0"/>
          </a:p>
        </p:txBody>
      </p:sp>
      <p:sp>
        <p:nvSpPr>
          <p:cNvPr id="5" name="Content Placeholder 4">
            <a:extLst>
              <a:ext uri="{FF2B5EF4-FFF2-40B4-BE49-F238E27FC236}">
                <a16:creationId xmlns:a16="http://schemas.microsoft.com/office/drawing/2014/main" id="{897CBE42-AEAB-544D-81E9-BE2BE9E1A18E}"/>
              </a:ext>
            </a:extLst>
          </p:cNvPr>
          <p:cNvSpPr>
            <a:spLocks noGrp="1"/>
          </p:cNvSpPr>
          <p:nvPr>
            <p:ph idx="1"/>
          </p:nvPr>
        </p:nvSpPr>
        <p:spPr>
          <a:xfrm>
            <a:off x="404038" y="2121408"/>
            <a:ext cx="6060558" cy="4088006"/>
          </a:xfrm>
        </p:spPr>
        <p:txBody>
          <a:bodyPr>
            <a:normAutofit/>
          </a:bodyPr>
          <a:lstStyle/>
          <a:p>
            <a:r>
              <a:rPr lang="en-US" sz="2800" dirty="0"/>
              <a:t>Measures body fat by using a low-intensity electrical current </a:t>
            </a:r>
          </a:p>
          <a:p>
            <a:r>
              <a:rPr lang="en-US" altLang="en-US" sz="2800" dirty="0"/>
              <a:t>Difference in electrical conductive properties of different tissues.</a:t>
            </a:r>
          </a:p>
          <a:p>
            <a:r>
              <a:rPr lang="en-US" altLang="en-US" sz="2800" dirty="0"/>
              <a:t>Lean body mass such as muscle contains MORE water and electrolytes than adipose Tissue ( fat tissue only 20% water)</a:t>
            </a:r>
          </a:p>
          <a:p>
            <a:r>
              <a:rPr lang="en-US" sz="2800" dirty="0"/>
              <a:t>Lean mass conducts more current </a:t>
            </a:r>
          </a:p>
        </p:txBody>
      </p:sp>
      <p:pic>
        <p:nvPicPr>
          <p:cNvPr id="11" name="Picture 10">
            <a:extLst>
              <a:ext uri="{FF2B5EF4-FFF2-40B4-BE49-F238E27FC236}">
                <a16:creationId xmlns:a16="http://schemas.microsoft.com/office/drawing/2014/main" id="{BA2C0B61-3FDE-7245-B713-E93BDAAE358F}"/>
              </a:ext>
            </a:extLst>
          </p:cNvPr>
          <p:cNvPicPr>
            <a:picLocks noChangeAspect="1"/>
          </p:cNvPicPr>
          <p:nvPr/>
        </p:nvPicPr>
        <p:blipFill>
          <a:blip r:embed="rId2"/>
          <a:stretch>
            <a:fillRect/>
          </a:stretch>
        </p:blipFill>
        <p:spPr>
          <a:xfrm>
            <a:off x="6464595" y="3572540"/>
            <a:ext cx="5550195" cy="3111500"/>
          </a:xfrm>
          <a:prstGeom prst="rect">
            <a:avLst/>
          </a:prstGeom>
        </p:spPr>
      </p:pic>
    </p:spTree>
    <p:extLst>
      <p:ext uri="{BB962C8B-B14F-4D97-AF65-F5344CB8AC3E}">
        <p14:creationId xmlns:p14="http://schemas.microsoft.com/office/powerpoint/2010/main" val="387721390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1C27B8-C065-CB43-B1FB-415508AB2302}"/>
              </a:ext>
            </a:extLst>
          </p:cNvPr>
          <p:cNvSpPr>
            <a:spLocks noGrp="1"/>
          </p:cNvSpPr>
          <p:nvPr>
            <p:ph type="title"/>
          </p:nvPr>
        </p:nvSpPr>
        <p:spPr>
          <a:xfrm>
            <a:off x="352134" y="306392"/>
            <a:ext cx="10058400" cy="1609344"/>
          </a:xfrm>
        </p:spPr>
        <p:txBody>
          <a:bodyPr/>
          <a:lstStyle/>
          <a:p>
            <a:r>
              <a:rPr lang="en-US" b="1" dirty="0"/>
              <a:t>The energy value of food </a:t>
            </a:r>
            <a:br>
              <a:rPr lang="en-US" dirty="0"/>
            </a:br>
            <a:endParaRPr lang="en-US" dirty="0"/>
          </a:p>
        </p:txBody>
      </p:sp>
      <p:sp>
        <p:nvSpPr>
          <p:cNvPr id="3" name="Content Placeholder 2">
            <a:extLst>
              <a:ext uri="{FF2B5EF4-FFF2-40B4-BE49-F238E27FC236}">
                <a16:creationId xmlns:a16="http://schemas.microsoft.com/office/drawing/2014/main" id="{FDFA5844-9C94-2448-BAA5-524A4FA8CAFF}"/>
              </a:ext>
            </a:extLst>
          </p:cNvPr>
          <p:cNvSpPr>
            <a:spLocks noGrp="1"/>
          </p:cNvSpPr>
          <p:nvPr>
            <p:ph idx="1"/>
          </p:nvPr>
        </p:nvSpPr>
        <p:spPr>
          <a:xfrm>
            <a:off x="457200" y="1645785"/>
            <a:ext cx="7299434" cy="4707718"/>
          </a:xfrm>
        </p:spPr>
        <p:txBody>
          <a:bodyPr>
            <a:normAutofit/>
          </a:bodyPr>
          <a:lstStyle/>
          <a:p>
            <a:r>
              <a:rPr lang="en-US" dirty="0"/>
              <a:t>The chemical energy of food is simply the total amount of energy that would be liberated by the food if it were combusted in oxygen (i.e. its heat of combustion)</a:t>
            </a:r>
          </a:p>
          <a:p>
            <a:r>
              <a:rPr lang="en-US" b="1" dirty="0">
                <a:solidFill>
                  <a:srgbClr val="C00000"/>
                </a:solidFill>
              </a:rPr>
              <a:t>How Is it measured?</a:t>
            </a:r>
          </a:p>
          <a:p>
            <a:r>
              <a:rPr lang="en-US" dirty="0"/>
              <a:t>directly in a bomb calorimeter</a:t>
            </a:r>
          </a:p>
          <a:p>
            <a:r>
              <a:rPr lang="en-US" dirty="0"/>
              <a:t>By measuring the heat liberated when burning a small sample of a certain food</a:t>
            </a:r>
          </a:p>
          <a:p>
            <a:r>
              <a:rPr lang="en-US" dirty="0"/>
              <a:t>The body is less efficient than a calorimeter and cannot metabolize all of the energy-yielding nutrients in a food completely for example the body can’t digest and get energy from fiber </a:t>
            </a:r>
          </a:p>
          <a:p>
            <a:r>
              <a:rPr lang="en-US" dirty="0"/>
              <a:t>Measurements are corrected to account for the undigestible portion of food and to estimate how much energy the body will receive from eating a specific food </a:t>
            </a:r>
          </a:p>
          <a:p>
            <a:endParaRPr lang="en-US" dirty="0"/>
          </a:p>
          <a:p>
            <a:endParaRPr lang="en-US" dirty="0"/>
          </a:p>
        </p:txBody>
      </p:sp>
      <p:pic>
        <p:nvPicPr>
          <p:cNvPr id="5" name="Picture 4">
            <a:extLst>
              <a:ext uri="{FF2B5EF4-FFF2-40B4-BE49-F238E27FC236}">
                <a16:creationId xmlns:a16="http://schemas.microsoft.com/office/drawing/2014/main" id="{B433E45D-723A-8240-AEC9-78D697B3B875}"/>
              </a:ext>
            </a:extLst>
          </p:cNvPr>
          <p:cNvPicPr>
            <a:picLocks noChangeAspect="1"/>
          </p:cNvPicPr>
          <p:nvPr/>
        </p:nvPicPr>
        <p:blipFill>
          <a:blip r:embed="rId2"/>
          <a:stretch>
            <a:fillRect/>
          </a:stretch>
        </p:blipFill>
        <p:spPr>
          <a:xfrm>
            <a:off x="7756634" y="1289304"/>
            <a:ext cx="3983496" cy="4862536"/>
          </a:xfrm>
          <a:prstGeom prst="rect">
            <a:avLst/>
          </a:prstGeom>
        </p:spPr>
      </p:pic>
    </p:spTree>
    <p:extLst>
      <p:ext uri="{BB962C8B-B14F-4D97-AF65-F5344CB8AC3E}">
        <p14:creationId xmlns:p14="http://schemas.microsoft.com/office/powerpoint/2010/main" val="102829236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EACFAF-F7BF-2448-80BE-EBF26B1DF960}"/>
              </a:ext>
            </a:extLst>
          </p:cNvPr>
          <p:cNvSpPr>
            <a:spLocks noGrp="1"/>
          </p:cNvSpPr>
          <p:nvPr>
            <p:ph type="title"/>
          </p:nvPr>
        </p:nvSpPr>
        <p:spPr/>
        <p:txBody>
          <a:bodyPr/>
          <a:lstStyle/>
          <a:p>
            <a:r>
              <a:rPr lang="en-US" b="1" dirty="0"/>
              <a:t>energy Balance </a:t>
            </a:r>
            <a:endParaRPr lang="en-US" dirty="0"/>
          </a:p>
        </p:txBody>
      </p:sp>
      <p:sp>
        <p:nvSpPr>
          <p:cNvPr id="3" name="Content Placeholder 2">
            <a:extLst>
              <a:ext uri="{FF2B5EF4-FFF2-40B4-BE49-F238E27FC236}">
                <a16:creationId xmlns:a16="http://schemas.microsoft.com/office/drawing/2014/main" id="{4BF71FE8-82E5-3F46-9C1C-CF35C05E68B7}"/>
              </a:ext>
            </a:extLst>
          </p:cNvPr>
          <p:cNvSpPr>
            <a:spLocks noGrp="1"/>
          </p:cNvSpPr>
          <p:nvPr>
            <p:ph idx="1"/>
          </p:nvPr>
        </p:nvSpPr>
        <p:spPr>
          <a:xfrm>
            <a:off x="1069848" y="2093976"/>
            <a:ext cx="6008869" cy="3711833"/>
          </a:xfrm>
        </p:spPr>
        <p:txBody>
          <a:bodyPr>
            <a:normAutofit/>
          </a:bodyPr>
          <a:lstStyle/>
          <a:p>
            <a:r>
              <a:rPr lang="en-US" sz="2400" dirty="0"/>
              <a:t>People expend energy continuously and eat to refuel </a:t>
            </a:r>
          </a:p>
          <a:p>
            <a:r>
              <a:rPr lang="en-US" sz="2400" dirty="0"/>
              <a:t>When a person is maintaining weight</a:t>
            </a:r>
          </a:p>
          <a:p>
            <a:pPr lvl="1"/>
            <a:r>
              <a:rPr lang="en-US" sz="2400" dirty="0"/>
              <a:t> Energy in =Energy out</a:t>
            </a:r>
          </a:p>
          <a:p>
            <a:r>
              <a:rPr lang="en-US" sz="2400" dirty="0"/>
              <a:t>Foods and beverages provide the “</a:t>
            </a:r>
            <a:r>
              <a:rPr lang="en-US" sz="2400" b="1" dirty="0">
                <a:solidFill>
                  <a:srgbClr val="C00000"/>
                </a:solidFill>
              </a:rPr>
              <a:t>Energy In”</a:t>
            </a:r>
          </a:p>
          <a:p>
            <a:pPr lvl="1"/>
            <a:r>
              <a:rPr lang="en-US" sz="2400" dirty="0"/>
              <a:t>Excess </a:t>
            </a:r>
            <a:r>
              <a:rPr lang="en-US" sz="2400" dirty="0">
                <a:solidFill>
                  <a:srgbClr val="C00000"/>
                </a:solidFill>
              </a:rPr>
              <a:t>energy in </a:t>
            </a:r>
            <a:r>
              <a:rPr lang="en-US" sz="2400" dirty="0"/>
              <a:t>is stored as glycogen and fat</a:t>
            </a:r>
          </a:p>
          <a:p>
            <a:r>
              <a:rPr lang="en-US" sz="2400" dirty="0"/>
              <a:t>“</a:t>
            </a:r>
            <a:r>
              <a:rPr lang="en-US" sz="2400" b="1" dirty="0">
                <a:solidFill>
                  <a:srgbClr val="C00000"/>
                </a:solidFill>
              </a:rPr>
              <a:t>Energy out</a:t>
            </a:r>
            <a:r>
              <a:rPr lang="en-US" sz="2400" dirty="0"/>
              <a:t>” =</a:t>
            </a:r>
            <a:r>
              <a:rPr lang="en-US" sz="2400" b="1" dirty="0"/>
              <a:t>Energy Expenditure </a:t>
            </a:r>
            <a:endParaRPr lang="en-US" sz="2400" dirty="0"/>
          </a:p>
          <a:p>
            <a:endParaRPr lang="en-US" dirty="0"/>
          </a:p>
          <a:p>
            <a:endParaRPr lang="en-US" dirty="0"/>
          </a:p>
        </p:txBody>
      </p:sp>
      <p:pic>
        <p:nvPicPr>
          <p:cNvPr id="5" name="Picture 4">
            <a:extLst>
              <a:ext uri="{FF2B5EF4-FFF2-40B4-BE49-F238E27FC236}">
                <a16:creationId xmlns:a16="http://schemas.microsoft.com/office/drawing/2014/main" id="{85AC9F09-D891-2A48-B747-B92DFAD59008}"/>
              </a:ext>
            </a:extLst>
          </p:cNvPr>
          <p:cNvPicPr>
            <a:picLocks noChangeAspect="1"/>
          </p:cNvPicPr>
          <p:nvPr/>
        </p:nvPicPr>
        <p:blipFill>
          <a:blip r:embed="rId2"/>
          <a:stretch>
            <a:fillRect/>
          </a:stretch>
        </p:blipFill>
        <p:spPr>
          <a:xfrm>
            <a:off x="7299434" y="1158765"/>
            <a:ext cx="4337269" cy="3823137"/>
          </a:xfrm>
          <a:prstGeom prst="rect">
            <a:avLst/>
          </a:prstGeom>
        </p:spPr>
      </p:pic>
    </p:spTree>
    <p:extLst>
      <p:ext uri="{BB962C8B-B14F-4D97-AF65-F5344CB8AC3E}">
        <p14:creationId xmlns:p14="http://schemas.microsoft.com/office/powerpoint/2010/main" val="361753155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4D31A3B-1A6E-B745-9E26-BBF86D7A10F0}"/>
              </a:ext>
            </a:extLst>
          </p:cNvPr>
          <p:cNvSpPr>
            <a:spLocks noGrp="1"/>
          </p:cNvSpPr>
          <p:nvPr>
            <p:ph idx="1"/>
          </p:nvPr>
        </p:nvSpPr>
        <p:spPr>
          <a:xfrm>
            <a:off x="1069848" y="1092200"/>
            <a:ext cx="10058400" cy="5080000"/>
          </a:xfrm>
        </p:spPr>
        <p:txBody>
          <a:bodyPr>
            <a:normAutofit fontScale="92500" lnSpcReduction="10000"/>
          </a:bodyPr>
          <a:lstStyle/>
          <a:p>
            <a:r>
              <a:rPr lang="en-US" sz="3000" dirty="0"/>
              <a:t>A classic rule states that for each 3500 \calories eaten in excess = a pound of body fat is stored </a:t>
            </a:r>
          </a:p>
          <a:p>
            <a:r>
              <a:rPr lang="en-US" sz="3000" dirty="0"/>
              <a:t>many diet plans recommend lowering energy intake by 500 calories a day to result in a weight loss of 1 pound per week. </a:t>
            </a:r>
          </a:p>
          <a:p>
            <a:r>
              <a:rPr lang="en-US" sz="3000" dirty="0"/>
              <a:t>several limitations </a:t>
            </a:r>
          </a:p>
          <a:p>
            <a:r>
              <a:rPr lang="en-US" sz="3000" dirty="0"/>
              <a:t>Quick changes in body weight are not simple changes in fat stores </a:t>
            </a:r>
          </a:p>
          <a:p>
            <a:r>
              <a:rPr lang="en-US" sz="3000" dirty="0"/>
              <a:t>Weight gained or lost rapidly includes some fat, large amounts of fluid, and some lean tissues such as muscle proteins and bone minerals. </a:t>
            </a:r>
          </a:p>
          <a:p>
            <a:r>
              <a:rPr lang="en-US" sz="3000" dirty="0"/>
              <a:t>Water is 60% of body weight</a:t>
            </a:r>
          </a:p>
          <a:p>
            <a:endParaRPr lang="en-US" dirty="0"/>
          </a:p>
        </p:txBody>
      </p:sp>
    </p:spTree>
    <p:extLst>
      <p:ext uri="{BB962C8B-B14F-4D97-AF65-F5344CB8AC3E}">
        <p14:creationId xmlns:p14="http://schemas.microsoft.com/office/powerpoint/2010/main" val="408962797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C0651E1F-F748-2642-9333-338F4ADF31CB}"/>
              </a:ext>
            </a:extLst>
          </p:cNvPr>
          <p:cNvPicPr>
            <a:picLocks noGrp="1" noChangeAspect="1"/>
          </p:cNvPicPr>
          <p:nvPr>
            <p:ph idx="1"/>
          </p:nvPr>
        </p:nvPicPr>
        <p:blipFill>
          <a:blip r:embed="rId2"/>
          <a:stretch>
            <a:fillRect/>
          </a:stretch>
        </p:blipFill>
        <p:spPr>
          <a:xfrm>
            <a:off x="584200" y="0"/>
            <a:ext cx="10896600" cy="6440108"/>
          </a:xfrm>
        </p:spPr>
      </p:pic>
    </p:spTree>
    <p:extLst>
      <p:ext uri="{BB962C8B-B14F-4D97-AF65-F5344CB8AC3E}">
        <p14:creationId xmlns:p14="http://schemas.microsoft.com/office/powerpoint/2010/main" val="51189902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4A3F13-F24A-0E4D-8190-D13B5A74968E}"/>
              </a:ext>
            </a:extLst>
          </p:cNvPr>
          <p:cNvSpPr>
            <a:spLocks noGrp="1"/>
          </p:cNvSpPr>
          <p:nvPr>
            <p:ph type="title"/>
          </p:nvPr>
        </p:nvSpPr>
        <p:spPr/>
        <p:txBody>
          <a:bodyPr/>
          <a:lstStyle/>
          <a:p>
            <a:r>
              <a:rPr lang="en-US" altLang="en-US" dirty="0"/>
              <a:t>Components of Energy Expenditure</a:t>
            </a:r>
            <a:endParaRPr lang="en-US" dirty="0"/>
          </a:p>
        </p:txBody>
      </p:sp>
      <p:sp>
        <p:nvSpPr>
          <p:cNvPr id="3" name="Content Placeholder 2">
            <a:extLst>
              <a:ext uri="{FF2B5EF4-FFF2-40B4-BE49-F238E27FC236}">
                <a16:creationId xmlns:a16="http://schemas.microsoft.com/office/drawing/2014/main" id="{92BA1BCC-5E19-E046-AC55-BBCCC363ABB7}"/>
              </a:ext>
            </a:extLst>
          </p:cNvPr>
          <p:cNvSpPr>
            <a:spLocks noGrp="1"/>
          </p:cNvSpPr>
          <p:nvPr>
            <p:ph idx="1"/>
          </p:nvPr>
        </p:nvSpPr>
        <p:spPr>
          <a:xfrm>
            <a:off x="599090" y="2093976"/>
            <a:ext cx="11161986" cy="4078224"/>
          </a:xfrm>
        </p:spPr>
        <p:txBody>
          <a:bodyPr/>
          <a:lstStyle/>
          <a:p>
            <a:r>
              <a:rPr lang="en-US" sz="3200" b="1" dirty="0"/>
              <a:t>Energy expended for basal metabolism </a:t>
            </a:r>
            <a:r>
              <a:rPr lang="en-US" altLang="en-US" sz="3200" dirty="0">
                <a:solidFill>
                  <a:srgbClr val="C00000"/>
                </a:solidFill>
              </a:rPr>
              <a:t>60-70%</a:t>
            </a:r>
          </a:p>
          <a:p>
            <a:pPr marL="0" indent="0">
              <a:buNone/>
            </a:pPr>
            <a:endParaRPr lang="en-US" sz="3200" b="1" dirty="0"/>
          </a:p>
          <a:p>
            <a:r>
              <a:rPr lang="en-US" sz="3200" b="1" dirty="0"/>
              <a:t>Energy expended for physical activity</a:t>
            </a:r>
          </a:p>
          <a:p>
            <a:r>
              <a:rPr lang="en-US" sz="3200" b="1" dirty="0"/>
              <a:t>Energy expended for food consumption </a:t>
            </a:r>
          </a:p>
          <a:p>
            <a:endParaRPr lang="en-US" dirty="0"/>
          </a:p>
        </p:txBody>
      </p:sp>
    </p:spTree>
    <p:extLst>
      <p:ext uri="{BB962C8B-B14F-4D97-AF65-F5344CB8AC3E}">
        <p14:creationId xmlns:p14="http://schemas.microsoft.com/office/powerpoint/2010/main" val="320428334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A30AF1-C1EB-1D42-B355-DBED93E0B137}"/>
              </a:ext>
            </a:extLst>
          </p:cNvPr>
          <p:cNvSpPr>
            <a:spLocks noGrp="1"/>
          </p:cNvSpPr>
          <p:nvPr>
            <p:ph type="title"/>
          </p:nvPr>
        </p:nvSpPr>
        <p:spPr/>
        <p:txBody>
          <a:bodyPr/>
          <a:lstStyle/>
          <a:p>
            <a:r>
              <a:rPr lang="en-US" b="1" dirty="0"/>
              <a:t>Basal metabolism </a:t>
            </a:r>
            <a:br>
              <a:rPr lang="en-US" dirty="0"/>
            </a:br>
            <a:endParaRPr lang="en-US" dirty="0"/>
          </a:p>
        </p:txBody>
      </p:sp>
      <p:sp>
        <p:nvSpPr>
          <p:cNvPr id="3" name="Content Placeholder 2">
            <a:extLst>
              <a:ext uri="{FF2B5EF4-FFF2-40B4-BE49-F238E27FC236}">
                <a16:creationId xmlns:a16="http://schemas.microsoft.com/office/drawing/2014/main" id="{D2339081-E037-3641-A091-29ECDF8EAF52}"/>
              </a:ext>
            </a:extLst>
          </p:cNvPr>
          <p:cNvSpPr>
            <a:spLocks noGrp="1"/>
          </p:cNvSpPr>
          <p:nvPr>
            <p:ph idx="1"/>
          </p:nvPr>
        </p:nvSpPr>
        <p:spPr/>
        <p:txBody>
          <a:bodyPr/>
          <a:lstStyle/>
          <a:p>
            <a:r>
              <a:rPr lang="en-US" sz="2400" dirty="0"/>
              <a:t>Represents the energy required to sustain the basic processes of life such as </a:t>
            </a:r>
          </a:p>
          <a:p>
            <a:pPr lvl="1"/>
            <a:r>
              <a:rPr lang="en-US" sz="2400" dirty="0"/>
              <a:t> Breathing</a:t>
            </a:r>
          </a:p>
          <a:p>
            <a:pPr lvl="1"/>
            <a:r>
              <a:rPr lang="en-US" sz="2400" dirty="0"/>
              <a:t> Circulation</a:t>
            </a:r>
          </a:p>
          <a:p>
            <a:pPr lvl="1"/>
            <a:r>
              <a:rPr lang="en-US" sz="2400" dirty="0"/>
              <a:t> Tissue repair and renewal</a:t>
            </a:r>
          </a:p>
          <a:p>
            <a:pPr lvl="1"/>
            <a:r>
              <a:rPr lang="en-US" sz="2400" dirty="0"/>
              <a:t> Waste removal</a:t>
            </a:r>
          </a:p>
          <a:p>
            <a:pPr lvl="1"/>
            <a:r>
              <a:rPr lang="en-US" sz="2400" dirty="0"/>
              <a:t> Heart beat</a:t>
            </a:r>
          </a:p>
          <a:p>
            <a:endParaRPr lang="en-US" dirty="0"/>
          </a:p>
        </p:txBody>
      </p:sp>
    </p:spTree>
    <p:extLst>
      <p:ext uri="{BB962C8B-B14F-4D97-AF65-F5344CB8AC3E}">
        <p14:creationId xmlns:p14="http://schemas.microsoft.com/office/powerpoint/2010/main" val="328633052"/>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Wood Type">
  <a:themeElements>
    <a:clrScheme name="Wood Type">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Wood Type">
      <a:majorFont>
        <a:latin typeface="Rockwell Condensed" panose="02060603050405020104"/>
        <a:ea typeface=""/>
        <a:cs typeface=""/>
        <a:font script="Grek" typeface="Cambria"/>
        <a:font script="Cyrl" typeface="Cambria"/>
        <a:font script="Jpan" typeface="HG明朝B"/>
        <a:font script="Hang" typeface="바탕"/>
        <a:font script="Hans" typeface="方正姚体"/>
        <a:font script="Hant" typeface="微軟正黑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Rockwell" panose="02060603020205020403"/>
        <a:ea typeface=""/>
        <a:cs typeface=""/>
        <a:font script="Grek" typeface="Cambria"/>
        <a:font script="Cyrl" typeface="Cambria"/>
        <a:font script="Jpan" typeface="HG明朝B"/>
        <a:font script="Hang" typeface="바탕"/>
        <a:font script="Hans" typeface="方正姚体"/>
        <a:font script="Hant" typeface="標楷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Wood Type">
      <a:fillStyleLst>
        <a:solidFill>
          <a:schemeClr val="phClr"/>
        </a:solidFill>
        <a:blipFill rotWithShape="1">
          <a:blip xmlns:r="http://schemas.openxmlformats.org/officeDocument/2006/relationships" r:embed="rId1">
            <a:duotone>
              <a:schemeClr val="phClr">
                <a:tint val="70000"/>
                <a:shade val="63000"/>
              </a:schemeClr>
              <a:schemeClr val="phClr">
                <a:tint val="10000"/>
                <a:satMod val="150000"/>
              </a:schemeClr>
            </a:duotone>
          </a:blip>
          <a:tile tx="0" ty="0" sx="60000" sy="59000" flip="none" algn="tl"/>
        </a:blipFill>
        <a:blipFill rotWithShape="1">
          <a:blip xmlns:r="http://schemas.openxmlformats.org/officeDocument/2006/relationships" r:embed="rId1">
            <a:duotone>
              <a:schemeClr val="phClr">
                <a:shade val="36000"/>
                <a:satMod val="120000"/>
              </a:schemeClr>
              <a:schemeClr val="phClr">
                <a:tint val="40000"/>
              </a:schemeClr>
            </a:duotone>
          </a:blip>
          <a:tile tx="0" ty="0" sx="60000" sy="59000" flip="none" algn="tl"/>
        </a:blip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softEdge rad="12700"/>
          </a:effectLst>
        </a:effectStyle>
        <a:effectStyle>
          <a:effectLst>
            <a:outerShdw blurRad="50800" dist="19050" dir="5400000" algn="tl" rotWithShape="0">
              <a:srgbClr val="000000">
                <a:alpha val="60000"/>
              </a:srgbClr>
            </a:outerShdw>
            <a:softEdge rad="12700"/>
          </a:effectLst>
        </a:effectStyle>
      </a:effectStyleLst>
      <a:bgFillStyleLst>
        <a:solidFill>
          <a:schemeClr val="phClr"/>
        </a:solidFill>
        <a:solidFill>
          <a:schemeClr val="phClr">
            <a:shade val="97000"/>
            <a:satMod val="150000"/>
          </a:schemeClr>
        </a:solidFill>
        <a:blipFill rotWithShape="1">
          <a:blip xmlns:r="http://schemas.openxmlformats.org/officeDocument/2006/relationships" r:embed="rId1">
            <a:duotone>
              <a:schemeClr val="phClr">
                <a:tint val="75000"/>
                <a:shade val="58000"/>
                <a:satMod val="120000"/>
              </a:schemeClr>
              <a:schemeClr val="phClr">
                <a:tint val="50000"/>
                <a:shade val="96000"/>
              </a:schemeClr>
            </a:duotone>
          </a:blip>
          <a:tile tx="0" ty="0" sx="100000" sy="100000" flip="none" algn="tl"/>
        </a:blipFill>
      </a:bgFillStyleLst>
    </a:fmtScheme>
  </a:themeElements>
  <a:objectDefaults/>
  <a:extraClrSchemeLst/>
  <a:extLst>
    <a:ext uri="{05A4C25C-085E-4340-85A3-A5531E510DB2}">
      <thm15:themeFamily xmlns:thm15="http://schemas.microsoft.com/office/thememl/2012/main" name="Wood Type" id="{7ACABC62-BF99-48CF-A9DC-4DB89C7B13DC}" vid="{142A1326-48AB-42A9-8428-CB14AA30176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{7BEF9DCF-4AA6-324B-9D65-A159EB8CCC4B}tf10001070</Template>
  <TotalTime>3940</TotalTime>
  <Words>1894</Words>
  <Application>Microsoft Macintosh PowerPoint</Application>
  <PresentationFormat>Widescreen</PresentationFormat>
  <Paragraphs>170</Paragraphs>
  <Slides>34</Slides>
  <Notes>1</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34</vt:i4>
      </vt:variant>
    </vt:vector>
  </HeadingPairs>
  <TitlesOfParts>
    <vt:vector size="42" baseType="lpstr">
      <vt:lpstr>Calibri</vt:lpstr>
      <vt:lpstr>Monotype Sorts</vt:lpstr>
      <vt:lpstr>Rockwell</vt:lpstr>
      <vt:lpstr>Rockwell Condensed</vt:lpstr>
      <vt:lpstr>Rockwell Extra Bold</vt:lpstr>
      <vt:lpstr>Times New Roman</vt:lpstr>
      <vt:lpstr>Wingdings</vt:lpstr>
      <vt:lpstr>Wood Type</vt:lpstr>
      <vt:lpstr>ENERGY</vt:lpstr>
      <vt:lpstr>PowerPoint Presentation</vt:lpstr>
      <vt:lpstr>PowerPoint Presentation</vt:lpstr>
      <vt:lpstr>The energy value of food  </vt:lpstr>
      <vt:lpstr>energy Balance </vt:lpstr>
      <vt:lpstr>PowerPoint Presentation</vt:lpstr>
      <vt:lpstr>PowerPoint Presentation</vt:lpstr>
      <vt:lpstr>Components of Energy Expenditure</vt:lpstr>
      <vt:lpstr>Basal metabolism  </vt:lpstr>
      <vt:lpstr>Measurement OF Basal metabolism  </vt:lpstr>
      <vt:lpstr>PowerPoint Presentation</vt:lpstr>
      <vt:lpstr>Factors affecting basal metabolism  </vt:lpstr>
      <vt:lpstr>PowerPoint Presentation</vt:lpstr>
      <vt:lpstr>Physical Activity  (pa) </vt:lpstr>
      <vt:lpstr>PowerPoint Presentation</vt:lpstr>
      <vt:lpstr>PowerPoint Presentation</vt:lpstr>
      <vt:lpstr>Thermic effect of Food (tef) </vt:lpstr>
      <vt:lpstr>Factors affecting Thermic effect of Food   </vt:lpstr>
      <vt:lpstr>PowerPoint Presentation</vt:lpstr>
      <vt:lpstr>estimating energy requirements  </vt:lpstr>
      <vt:lpstr>Measurement of energy expenditure  </vt:lpstr>
      <vt:lpstr>Indirect Calorimetry</vt:lpstr>
      <vt:lpstr>Doubly labelled water  </vt:lpstr>
      <vt:lpstr>PowerPoint Presentation</vt:lpstr>
      <vt:lpstr>Estimating Energy Requirement </vt:lpstr>
      <vt:lpstr>PowerPoint Presentation</vt:lpstr>
      <vt:lpstr>Estimating Energy Requirement </vt:lpstr>
      <vt:lpstr>Body weight</vt:lpstr>
      <vt:lpstr>Bmi Classification</vt:lpstr>
      <vt:lpstr>PowerPoint Presentation</vt:lpstr>
      <vt:lpstr>PowerPoint Presentation</vt:lpstr>
      <vt:lpstr>Waist Circumference </vt:lpstr>
      <vt:lpstr>Anthropometric measurements to determine body fat and muscle mass </vt:lpstr>
      <vt:lpstr>Bioelectrical impedance  </vt:lpstr>
    </vt:vector>
  </TitlesOfParts>
  <Company/>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ENERGY</dc:title>
  <dc:creator>Hind Eliyan</dc:creator>
  <cp:lastModifiedBy>Hind Eliyan</cp:lastModifiedBy>
  <cp:revision>35</cp:revision>
  <dcterms:created xsi:type="dcterms:W3CDTF">2021-03-27T17:57:43Z</dcterms:created>
  <dcterms:modified xsi:type="dcterms:W3CDTF">2022-04-27T05:19:26Z</dcterms:modified>
</cp:coreProperties>
</file>